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5" r:id="rId3"/>
    <p:sldId id="313" r:id="rId4"/>
    <p:sldId id="311" r:id="rId5"/>
    <p:sldId id="312" r:id="rId6"/>
    <p:sldId id="308" r:id="rId7"/>
    <p:sldId id="310" r:id="rId8"/>
    <p:sldId id="316" r:id="rId9"/>
    <p:sldId id="314" r:id="rId10"/>
  </p:sldIdLst>
  <p:sldSz cx="12192000" cy="6858000"/>
  <p:notesSz cx="6858000" cy="9144000"/>
  <p:defaultTextStyle>
    <a:defPPr>
      <a:defRPr lang="LID4096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96" autoAdjust="0"/>
    <p:restoredTop sz="94660"/>
  </p:normalViewPr>
  <p:slideViewPr>
    <p:cSldViewPr snapToGrid="0">
      <p:cViewPr varScale="1">
        <p:scale>
          <a:sx n="80" d="100"/>
          <a:sy n="80" d="100"/>
        </p:scale>
        <p:origin x="66" y="40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DBCBAD6-EDC2-45F2-AE0F-9613E48554B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D1B6978A-E857-4F78-B493-9C5E379ADBA6}">
      <dgm:prSet/>
      <dgm:spPr/>
      <dgm:t>
        <a:bodyPr/>
        <a:lstStyle/>
        <a:p>
          <a:r>
            <a:rPr lang="en-US"/>
            <a:t>Technical audit conducted by ISO Certified Auditors</a:t>
          </a:r>
        </a:p>
      </dgm:t>
    </dgm:pt>
    <dgm:pt modelId="{6A6956BE-2272-49D2-8916-5A95F3BEE7A6}" type="parTrans" cxnId="{D9CEFF90-A2F7-4A7F-98EB-810653C99EC3}">
      <dgm:prSet/>
      <dgm:spPr/>
      <dgm:t>
        <a:bodyPr/>
        <a:lstStyle/>
        <a:p>
          <a:endParaRPr lang="en-US"/>
        </a:p>
      </dgm:t>
    </dgm:pt>
    <dgm:pt modelId="{E07108C8-FB7C-44EE-98E5-AC97F778BBD0}" type="sibTrans" cxnId="{D9CEFF90-A2F7-4A7F-98EB-810653C99EC3}">
      <dgm:prSet/>
      <dgm:spPr/>
      <dgm:t>
        <a:bodyPr/>
        <a:lstStyle/>
        <a:p>
          <a:endParaRPr lang="en-US"/>
        </a:p>
      </dgm:t>
    </dgm:pt>
    <dgm:pt modelId="{4D2D24D6-5DB7-4611-9099-810406883650}">
      <dgm:prSet/>
      <dgm:spPr/>
      <dgm:t>
        <a:bodyPr/>
        <a:lstStyle/>
        <a:p>
          <a:r>
            <a:rPr lang="en-US"/>
            <a:t>Enhanced transparency in implementation of forest management prescription</a:t>
          </a:r>
        </a:p>
      </dgm:t>
    </dgm:pt>
    <dgm:pt modelId="{740E0DC0-463F-4D02-88E2-A325A2719C63}" type="parTrans" cxnId="{075434C2-0383-4378-BEDA-F78F886F69E5}">
      <dgm:prSet/>
      <dgm:spPr/>
      <dgm:t>
        <a:bodyPr/>
        <a:lstStyle/>
        <a:p>
          <a:endParaRPr lang="en-US"/>
        </a:p>
      </dgm:t>
    </dgm:pt>
    <dgm:pt modelId="{0D146456-2A97-4830-BB06-2DA81A81B7B7}" type="sibTrans" cxnId="{075434C2-0383-4378-BEDA-F78F886F69E5}">
      <dgm:prSet/>
      <dgm:spPr/>
      <dgm:t>
        <a:bodyPr/>
        <a:lstStyle/>
        <a:p>
          <a:endParaRPr lang="en-US"/>
        </a:p>
      </dgm:t>
    </dgm:pt>
    <dgm:pt modelId="{D4E4886D-F095-4678-81A7-A53BD81C1286}">
      <dgm:prSet/>
      <dgm:spPr/>
      <dgm:t>
        <a:bodyPr/>
        <a:lstStyle/>
        <a:p>
          <a:r>
            <a:rPr lang="en-US"/>
            <a:t>Transformational shift in forest sector regulatory environment</a:t>
          </a:r>
        </a:p>
      </dgm:t>
    </dgm:pt>
    <dgm:pt modelId="{2C7B8CCC-5D7A-40EC-B717-21D93FCA4AD7}" type="parTrans" cxnId="{6604DBE5-A211-4226-AA83-1DF1BBF61E70}">
      <dgm:prSet/>
      <dgm:spPr/>
      <dgm:t>
        <a:bodyPr/>
        <a:lstStyle/>
        <a:p>
          <a:endParaRPr lang="en-US"/>
        </a:p>
      </dgm:t>
    </dgm:pt>
    <dgm:pt modelId="{488DACB7-3144-410E-AF5E-FD9515F3ACEC}" type="sibTrans" cxnId="{6604DBE5-A211-4226-AA83-1DF1BBF61E70}">
      <dgm:prSet/>
      <dgm:spPr/>
      <dgm:t>
        <a:bodyPr/>
        <a:lstStyle/>
        <a:p>
          <a:endParaRPr lang="en-US"/>
        </a:p>
      </dgm:t>
    </dgm:pt>
    <dgm:pt modelId="{28F1A7B1-82C1-4DA8-9CEA-F02271F6CCAF}">
      <dgm:prSet/>
      <dgm:spPr/>
      <dgm:t>
        <a:bodyPr/>
        <a:lstStyle/>
        <a:p>
          <a:r>
            <a:rPr lang="en-US"/>
            <a:t>forest offenses are more easily detected, </a:t>
          </a:r>
        </a:p>
      </dgm:t>
    </dgm:pt>
    <dgm:pt modelId="{45EAEFBD-EBC2-41E2-99C1-4F3C542FCA7D}" type="parTrans" cxnId="{1EFC6B52-53E4-44EF-A660-C151CE0AE64F}">
      <dgm:prSet/>
      <dgm:spPr/>
      <dgm:t>
        <a:bodyPr/>
        <a:lstStyle/>
        <a:p>
          <a:endParaRPr lang="en-US"/>
        </a:p>
      </dgm:t>
    </dgm:pt>
    <dgm:pt modelId="{8E6CFEAA-BCE8-413D-B315-1C7337676D22}" type="sibTrans" cxnId="{1EFC6B52-53E4-44EF-A660-C151CE0AE64F}">
      <dgm:prSet/>
      <dgm:spPr/>
      <dgm:t>
        <a:bodyPr/>
        <a:lstStyle/>
        <a:p>
          <a:endParaRPr lang="en-US"/>
        </a:p>
      </dgm:t>
    </dgm:pt>
    <dgm:pt modelId="{42D07616-D50A-40F9-BEE6-1D665593ADE3}">
      <dgm:prSet/>
      <dgm:spPr/>
      <dgm:t>
        <a:bodyPr/>
        <a:lstStyle/>
        <a:p>
          <a:r>
            <a:rPr lang="en-US"/>
            <a:t>clear procedure for addressing non-compliances and ease of singling out non-compliant actors</a:t>
          </a:r>
        </a:p>
      </dgm:t>
    </dgm:pt>
    <dgm:pt modelId="{60CFB6CB-B051-4269-9714-BB5ABC47259E}" type="parTrans" cxnId="{E8DCBD7C-77AF-4A36-9F2C-C42BB8CA190F}">
      <dgm:prSet/>
      <dgm:spPr/>
      <dgm:t>
        <a:bodyPr/>
        <a:lstStyle/>
        <a:p>
          <a:endParaRPr lang="en-US"/>
        </a:p>
      </dgm:t>
    </dgm:pt>
    <dgm:pt modelId="{B552B7AB-DB97-48B1-B32C-69ECD56A9CA5}" type="sibTrans" cxnId="{E8DCBD7C-77AF-4A36-9F2C-C42BB8CA190F}">
      <dgm:prSet/>
      <dgm:spPr/>
      <dgm:t>
        <a:bodyPr/>
        <a:lstStyle/>
        <a:p>
          <a:endParaRPr lang="en-US"/>
        </a:p>
      </dgm:t>
    </dgm:pt>
    <dgm:pt modelId="{E0F23D2D-25EB-4893-8256-82733D5811B1}">
      <dgm:prSet/>
      <dgm:spPr/>
      <dgm:t>
        <a:bodyPr/>
        <a:lstStyle/>
        <a:p>
          <a:r>
            <a:rPr lang="en-US"/>
            <a:t>Clarity in pattern of non-compliance</a:t>
          </a:r>
        </a:p>
      </dgm:t>
    </dgm:pt>
    <dgm:pt modelId="{B416BD37-2063-4543-953B-9A35597BEC4B}" type="parTrans" cxnId="{006F7B89-F0E5-4509-835C-2C53FC74714E}">
      <dgm:prSet/>
      <dgm:spPr/>
      <dgm:t>
        <a:bodyPr/>
        <a:lstStyle/>
        <a:p>
          <a:endParaRPr lang="en-US"/>
        </a:p>
      </dgm:t>
    </dgm:pt>
    <dgm:pt modelId="{15657F23-26A1-496D-99B5-7494569D958B}" type="sibTrans" cxnId="{006F7B89-F0E5-4509-835C-2C53FC74714E}">
      <dgm:prSet/>
      <dgm:spPr/>
      <dgm:t>
        <a:bodyPr/>
        <a:lstStyle/>
        <a:p>
          <a:endParaRPr lang="en-US"/>
        </a:p>
      </dgm:t>
    </dgm:pt>
    <dgm:pt modelId="{065C299B-ADC7-4F49-BF66-BA7C86A63FB9}">
      <dgm:prSet/>
      <dgm:spPr/>
      <dgm:t>
        <a:bodyPr/>
        <a:lstStyle/>
        <a:p>
          <a:r>
            <a:rPr lang="en-US"/>
            <a:t>Benefits law enforcement and capacity building</a:t>
          </a:r>
        </a:p>
      </dgm:t>
    </dgm:pt>
    <dgm:pt modelId="{275E5213-7611-44A2-870F-691970AAC8E7}" type="parTrans" cxnId="{B60EE0AB-A4FE-4C06-AC56-846F59F9DDC2}">
      <dgm:prSet/>
      <dgm:spPr/>
      <dgm:t>
        <a:bodyPr/>
        <a:lstStyle/>
        <a:p>
          <a:endParaRPr lang="en-US"/>
        </a:p>
      </dgm:t>
    </dgm:pt>
    <dgm:pt modelId="{A4BCAFEB-0D36-4C94-BA3F-9AC1160F4239}" type="sibTrans" cxnId="{B60EE0AB-A4FE-4C06-AC56-846F59F9DDC2}">
      <dgm:prSet/>
      <dgm:spPr/>
      <dgm:t>
        <a:bodyPr/>
        <a:lstStyle/>
        <a:p>
          <a:endParaRPr lang="en-US"/>
        </a:p>
      </dgm:t>
    </dgm:pt>
    <dgm:pt modelId="{BD725D46-E949-42E2-A6DA-B064E2910B48}" type="pres">
      <dgm:prSet presAssocID="{2DBCBAD6-EDC2-45F2-AE0F-9613E48554B5}" presName="root" presStyleCnt="0">
        <dgm:presLayoutVars>
          <dgm:dir/>
          <dgm:resizeHandles val="exact"/>
        </dgm:presLayoutVars>
      </dgm:prSet>
      <dgm:spPr/>
    </dgm:pt>
    <dgm:pt modelId="{72120194-A866-4A4A-80F1-D06B0F7E75CF}" type="pres">
      <dgm:prSet presAssocID="{D1B6978A-E857-4F78-B493-9C5E379ADBA6}" presName="compNode" presStyleCnt="0"/>
      <dgm:spPr/>
    </dgm:pt>
    <dgm:pt modelId="{347A03E0-67E0-410F-B858-C3FC393AB99A}" type="pres">
      <dgm:prSet presAssocID="{D1B6978A-E857-4F78-B493-9C5E379ADBA6}" presName="bgRect" presStyleLbl="bgShp" presStyleIdx="0" presStyleCnt="4"/>
      <dgm:spPr/>
    </dgm:pt>
    <dgm:pt modelId="{52C9863A-AB97-47DD-83B2-D42661480E8A}" type="pres">
      <dgm:prSet presAssocID="{D1B6978A-E857-4F78-B493-9C5E379ADBA6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8CC88A55-28FF-4EB0-A142-1C0F0361EB1E}" type="pres">
      <dgm:prSet presAssocID="{D1B6978A-E857-4F78-B493-9C5E379ADBA6}" presName="spaceRect" presStyleCnt="0"/>
      <dgm:spPr/>
    </dgm:pt>
    <dgm:pt modelId="{AA92DADB-4025-4641-91E3-9D785FDED399}" type="pres">
      <dgm:prSet presAssocID="{D1B6978A-E857-4F78-B493-9C5E379ADBA6}" presName="parTx" presStyleLbl="revTx" presStyleIdx="0" presStyleCnt="6">
        <dgm:presLayoutVars>
          <dgm:chMax val="0"/>
          <dgm:chPref val="0"/>
        </dgm:presLayoutVars>
      </dgm:prSet>
      <dgm:spPr/>
    </dgm:pt>
    <dgm:pt modelId="{EED2AFCC-534F-48C9-A6FA-1F5C541A9D6B}" type="pres">
      <dgm:prSet presAssocID="{E07108C8-FB7C-44EE-98E5-AC97F778BBD0}" presName="sibTrans" presStyleCnt="0"/>
      <dgm:spPr/>
    </dgm:pt>
    <dgm:pt modelId="{000ABB9D-37DD-4F90-85CB-E726502F3CDD}" type="pres">
      <dgm:prSet presAssocID="{4D2D24D6-5DB7-4611-9099-810406883650}" presName="compNode" presStyleCnt="0"/>
      <dgm:spPr/>
    </dgm:pt>
    <dgm:pt modelId="{E844840F-B28C-4FE2-B8B9-30C52B38A5C2}" type="pres">
      <dgm:prSet presAssocID="{4D2D24D6-5DB7-4611-9099-810406883650}" presName="bgRect" presStyleLbl="bgShp" presStyleIdx="1" presStyleCnt="4"/>
      <dgm:spPr/>
    </dgm:pt>
    <dgm:pt modelId="{0FCB557F-C6C3-4F2E-89A1-39F7BA77DFCF}" type="pres">
      <dgm:prSet presAssocID="{4D2D24D6-5DB7-4611-9099-810406883650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037F90EB-DFE2-42C0-9FC1-F7DE5A9D74D6}" type="pres">
      <dgm:prSet presAssocID="{4D2D24D6-5DB7-4611-9099-810406883650}" presName="spaceRect" presStyleCnt="0"/>
      <dgm:spPr/>
    </dgm:pt>
    <dgm:pt modelId="{D5435D1A-73E8-4251-BA0A-4AE2C35F576A}" type="pres">
      <dgm:prSet presAssocID="{4D2D24D6-5DB7-4611-9099-810406883650}" presName="parTx" presStyleLbl="revTx" presStyleIdx="1" presStyleCnt="6">
        <dgm:presLayoutVars>
          <dgm:chMax val="0"/>
          <dgm:chPref val="0"/>
        </dgm:presLayoutVars>
      </dgm:prSet>
      <dgm:spPr/>
    </dgm:pt>
    <dgm:pt modelId="{E2B9E1B0-0B46-4C9E-AB41-5D40C1CE7F1F}" type="pres">
      <dgm:prSet presAssocID="{0D146456-2A97-4830-BB06-2DA81A81B7B7}" presName="sibTrans" presStyleCnt="0"/>
      <dgm:spPr/>
    </dgm:pt>
    <dgm:pt modelId="{2A6407AE-294E-454B-ABD6-ACE222AC329C}" type="pres">
      <dgm:prSet presAssocID="{D4E4886D-F095-4678-81A7-A53BD81C1286}" presName="compNode" presStyleCnt="0"/>
      <dgm:spPr/>
    </dgm:pt>
    <dgm:pt modelId="{71244B02-1118-4F15-9FC8-4CCDA4EB0EE8}" type="pres">
      <dgm:prSet presAssocID="{D4E4886D-F095-4678-81A7-A53BD81C1286}" presName="bgRect" presStyleLbl="bgShp" presStyleIdx="2" presStyleCnt="4"/>
      <dgm:spPr/>
    </dgm:pt>
    <dgm:pt modelId="{49017F21-B3B5-4AF7-9B3A-51DEC5ED1916}" type="pres">
      <dgm:prSet presAssocID="{D4E4886D-F095-4678-81A7-A53BD81C128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F4E11E7D-4984-407E-8BB7-E00F3246A43B}" type="pres">
      <dgm:prSet presAssocID="{D4E4886D-F095-4678-81A7-A53BD81C1286}" presName="spaceRect" presStyleCnt="0"/>
      <dgm:spPr/>
    </dgm:pt>
    <dgm:pt modelId="{2F952332-905F-4DA1-8E99-55B2DB9C0137}" type="pres">
      <dgm:prSet presAssocID="{D4E4886D-F095-4678-81A7-A53BD81C1286}" presName="parTx" presStyleLbl="revTx" presStyleIdx="2" presStyleCnt="6">
        <dgm:presLayoutVars>
          <dgm:chMax val="0"/>
          <dgm:chPref val="0"/>
        </dgm:presLayoutVars>
      </dgm:prSet>
      <dgm:spPr/>
    </dgm:pt>
    <dgm:pt modelId="{BD365CD7-310D-4FAD-AA85-4D601A4B184D}" type="pres">
      <dgm:prSet presAssocID="{D4E4886D-F095-4678-81A7-A53BD81C1286}" presName="desTx" presStyleLbl="revTx" presStyleIdx="3" presStyleCnt="6">
        <dgm:presLayoutVars/>
      </dgm:prSet>
      <dgm:spPr/>
    </dgm:pt>
    <dgm:pt modelId="{15712C69-FA2E-4E4A-9326-6294F5AB9627}" type="pres">
      <dgm:prSet presAssocID="{488DACB7-3144-410E-AF5E-FD9515F3ACEC}" presName="sibTrans" presStyleCnt="0"/>
      <dgm:spPr/>
    </dgm:pt>
    <dgm:pt modelId="{5CAE614A-FA24-4E8A-80A1-C563FEA76691}" type="pres">
      <dgm:prSet presAssocID="{E0F23D2D-25EB-4893-8256-82733D5811B1}" presName="compNode" presStyleCnt="0"/>
      <dgm:spPr/>
    </dgm:pt>
    <dgm:pt modelId="{F0611324-6E52-4726-B310-D062E36D3176}" type="pres">
      <dgm:prSet presAssocID="{E0F23D2D-25EB-4893-8256-82733D5811B1}" presName="bgRect" presStyleLbl="bgShp" presStyleIdx="3" presStyleCnt="4"/>
      <dgm:spPr/>
    </dgm:pt>
    <dgm:pt modelId="{E8FA7A90-9433-4C6D-9645-654C0F7D99A4}" type="pres">
      <dgm:prSet presAssocID="{E0F23D2D-25EB-4893-8256-82733D5811B1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21B62CCF-E65B-43FF-AF70-E264E6757F4D}" type="pres">
      <dgm:prSet presAssocID="{E0F23D2D-25EB-4893-8256-82733D5811B1}" presName="spaceRect" presStyleCnt="0"/>
      <dgm:spPr/>
    </dgm:pt>
    <dgm:pt modelId="{28205D59-4963-4D3B-A807-5CF829613B5A}" type="pres">
      <dgm:prSet presAssocID="{E0F23D2D-25EB-4893-8256-82733D5811B1}" presName="parTx" presStyleLbl="revTx" presStyleIdx="4" presStyleCnt="6">
        <dgm:presLayoutVars>
          <dgm:chMax val="0"/>
          <dgm:chPref val="0"/>
        </dgm:presLayoutVars>
      </dgm:prSet>
      <dgm:spPr/>
    </dgm:pt>
    <dgm:pt modelId="{D4DFF23A-9A00-430C-8D72-4EF13A52D43D}" type="pres">
      <dgm:prSet presAssocID="{E0F23D2D-25EB-4893-8256-82733D5811B1}" presName="desTx" presStyleLbl="revTx" presStyleIdx="5" presStyleCnt="6">
        <dgm:presLayoutVars/>
      </dgm:prSet>
      <dgm:spPr/>
    </dgm:pt>
  </dgm:ptLst>
  <dgm:cxnLst>
    <dgm:cxn modelId="{6E8E733D-7676-4968-9C5D-E4063193CE4A}" type="presOf" srcId="{D1B6978A-E857-4F78-B493-9C5E379ADBA6}" destId="{AA92DADB-4025-4641-91E3-9D785FDED399}" srcOrd="0" destOrd="0" presId="urn:microsoft.com/office/officeart/2018/2/layout/IconVerticalSolidList"/>
    <dgm:cxn modelId="{1EFC6B52-53E4-44EF-A660-C151CE0AE64F}" srcId="{D4E4886D-F095-4678-81A7-A53BD81C1286}" destId="{28F1A7B1-82C1-4DA8-9CEA-F02271F6CCAF}" srcOrd="0" destOrd="0" parTransId="{45EAEFBD-EBC2-41E2-99C1-4F3C542FCA7D}" sibTransId="{8E6CFEAA-BCE8-413D-B315-1C7337676D22}"/>
    <dgm:cxn modelId="{608E7C54-87BA-473D-976F-21ABAB79C709}" type="presOf" srcId="{42D07616-D50A-40F9-BEE6-1D665593ADE3}" destId="{BD365CD7-310D-4FAD-AA85-4D601A4B184D}" srcOrd="0" destOrd="1" presId="urn:microsoft.com/office/officeart/2018/2/layout/IconVerticalSolidList"/>
    <dgm:cxn modelId="{E8DCBD7C-77AF-4A36-9F2C-C42BB8CA190F}" srcId="{D4E4886D-F095-4678-81A7-A53BD81C1286}" destId="{42D07616-D50A-40F9-BEE6-1D665593ADE3}" srcOrd="1" destOrd="0" parTransId="{60CFB6CB-B051-4269-9714-BB5ABC47259E}" sibTransId="{B552B7AB-DB97-48B1-B32C-69ECD56A9CA5}"/>
    <dgm:cxn modelId="{006F7B89-F0E5-4509-835C-2C53FC74714E}" srcId="{2DBCBAD6-EDC2-45F2-AE0F-9613E48554B5}" destId="{E0F23D2D-25EB-4893-8256-82733D5811B1}" srcOrd="3" destOrd="0" parTransId="{B416BD37-2063-4543-953B-9A35597BEC4B}" sibTransId="{15657F23-26A1-496D-99B5-7494569D958B}"/>
    <dgm:cxn modelId="{D9CEFF90-A2F7-4A7F-98EB-810653C99EC3}" srcId="{2DBCBAD6-EDC2-45F2-AE0F-9613E48554B5}" destId="{D1B6978A-E857-4F78-B493-9C5E379ADBA6}" srcOrd="0" destOrd="0" parTransId="{6A6956BE-2272-49D2-8916-5A95F3BEE7A6}" sibTransId="{E07108C8-FB7C-44EE-98E5-AC97F778BBD0}"/>
    <dgm:cxn modelId="{B60EE0AB-A4FE-4C06-AC56-846F59F9DDC2}" srcId="{E0F23D2D-25EB-4893-8256-82733D5811B1}" destId="{065C299B-ADC7-4F49-BF66-BA7C86A63FB9}" srcOrd="0" destOrd="0" parTransId="{275E5213-7611-44A2-870F-691970AAC8E7}" sibTransId="{A4BCAFEB-0D36-4C94-BA3F-9AC1160F4239}"/>
    <dgm:cxn modelId="{075434C2-0383-4378-BEDA-F78F886F69E5}" srcId="{2DBCBAD6-EDC2-45F2-AE0F-9613E48554B5}" destId="{4D2D24D6-5DB7-4611-9099-810406883650}" srcOrd="1" destOrd="0" parTransId="{740E0DC0-463F-4D02-88E2-A325A2719C63}" sibTransId="{0D146456-2A97-4830-BB06-2DA81A81B7B7}"/>
    <dgm:cxn modelId="{870405D6-4251-4890-B41D-5153800A76AB}" type="presOf" srcId="{E0F23D2D-25EB-4893-8256-82733D5811B1}" destId="{28205D59-4963-4D3B-A807-5CF829613B5A}" srcOrd="0" destOrd="0" presId="urn:microsoft.com/office/officeart/2018/2/layout/IconVerticalSolidList"/>
    <dgm:cxn modelId="{0FE5ACE2-BAFF-4CD9-A22A-81E0059DD7DD}" type="presOf" srcId="{D4E4886D-F095-4678-81A7-A53BD81C1286}" destId="{2F952332-905F-4DA1-8E99-55B2DB9C0137}" srcOrd="0" destOrd="0" presId="urn:microsoft.com/office/officeart/2018/2/layout/IconVerticalSolidList"/>
    <dgm:cxn modelId="{3045F2E4-16FC-41F5-9EEA-F12D0B0FA2CC}" type="presOf" srcId="{065C299B-ADC7-4F49-BF66-BA7C86A63FB9}" destId="{D4DFF23A-9A00-430C-8D72-4EF13A52D43D}" srcOrd="0" destOrd="0" presId="urn:microsoft.com/office/officeart/2018/2/layout/IconVerticalSolidList"/>
    <dgm:cxn modelId="{6604DBE5-A211-4226-AA83-1DF1BBF61E70}" srcId="{2DBCBAD6-EDC2-45F2-AE0F-9613E48554B5}" destId="{D4E4886D-F095-4678-81A7-A53BD81C1286}" srcOrd="2" destOrd="0" parTransId="{2C7B8CCC-5D7A-40EC-B717-21D93FCA4AD7}" sibTransId="{488DACB7-3144-410E-AF5E-FD9515F3ACEC}"/>
    <dgm:cxn modelId="{80B699E9-3F64-4253-997C-CA311511A491}" type="presOf" srcId="{28F1A7B1-82C1-4DA8-9CEA-F02271F6CCAF}" destId="{BD365CD7-310D-4FAD-AA85-4D601A4B184D}" srcOrd="0" destOrd="0" presId="urn:microsoft.com/office/officeart/2018/2/layout/IconVerticalSolidList"/>
    <dgm:cxn modelId="{7E2494FB-682F-454D-A80B-F0A62912952E}" type="presOf" srcId="{4D2D24D6-5DB7-4611-9099-810406883650}" destId="{D5435D1A-73E8-4251-BA0A-4AE2C35F576A}" srcOrd="0" destOrd="0" presId="urn:microsoft.com/office/officeart/2018/2/layout/IconVerticalSolidList"/>
    <dgm:cxn modelId="{8BD80CFF-C0CD-44AD-80FC-C002459AF5AE}" type="presOf" srcId="{2DBCBAD6-EDC2-45F2-AE0F-9613E48554B5}" destId="{BD725D46-E949-42E2-A6DA-B064E2910B48}" srcOrd="0" destOrd="0" presId="urn:microsoft.com/office/officeart/2018/2/layout/IconVerticalSolidList"/>
    <dgm:cxn modelId="{64CCCF4B-1806-4FEC-B9FE-18CDEEAEE48B}" type="presParOf" srcId="{BD725D46-E949-42E2-A6DA-B064E2910B48}" destId="{72120194-A866-4A4A-80F1-D06B0F7E75CF}" srcOrd="0" destOrd="0" presId="urn:microsoft.com/office/officeart/2018/2/layout/IconVerticalSolidList"/>
    <dgm:cxn modelId="{4AB15ED7-7E5C-48AB-9569-96B61B0D0AE0}" type="presParOf" srcId="{72120194-A866-4A4A-80F1-D06B0F7E75CF}" destId="{347A03E0-67E0-410F-B858-C3FC393AB99A}" srcOrd="0" destOrd="0" presId="urn:microsoft.com/office/officeart/2018/2/layout/IconVerticalSolidList"/>
    <dgm:cxn modelId="{22256CD9-7565-4CB9-8CFD-BC1F5DB1F24A}" type="presParOf" srcId="{72120194-A866-4A4A-80F1-D06B0F7E75CF}" destId="{52C9863A-AB97-47DD-83B2-D42661480E8A}" srcOrd="1" destOrd="0" presId="urn:microsoft.com/office/officeart/2018/2/layout/IconVerticalSolidList"/>
    <dgm:cxn modelId="{EC7756E7-1B98-4681-9715-23ED499640E3}" type="presParOf" srcId="{72120194-A866-4A4A-80F1-D06B0F7E75CF}" destId="{8CC88A55-28FF-4EB0-A142-1C0F0361EB1E}" srcOrd="2" destOrd="0" presId="urn:microsoft.com/office/officeart/2018/2/layout/IconVerticalSolidList"/>
    <dgm:cxn modelId="{3B84240D-B44F-4ED3-B782-304FCFB4D416}" type="presParOf" srcId="{72120194-A866-4A4A-80F1-D06B0F7E75CF}" destId="{AA92DADB-4025-4641-91E3-9D785FDED399}" srcOrd="3" destOrd="0" presId="urn:microsoft.com/office/officeart/2018/2/layout/IconVerticalSolidList"/>
    <dgm:cxn modelId="{BE125BC2-DD42-4A15-AFD4-E0E8888851ED}" type="presParOf" srcId="{BD725D46-E949-42E2-A6DA-B064E2910B48}" destId="{EED2AFCC-534F-48C9-A6FA-1F5C541A9D6B}" srcOrd="1" destOrd="0" presId="urn:microsoft.com/office/officeart/2018/2/layout/IconVerticalSolidList"/>
    <dgm:cxn modelId="{F36F3552-29A8-4A22-9A83-FEA0B09E68EC}" type="presParOf" srcId="{BD725D46-E949-42E2-A6DA-B064E2910B48}" destId="{000ABB9D-37DD-4F90-85CB-E726502F3CDD}" srcOrd="2" destOrd="0" presId="urn:microsoft.com/office/officeart/2018/2/layout/IconVerticalSolidList"/>
    <dgm:cxn modelId="{DB1AE3FC-D232-4672-85A2-4EA093F0CBF1}" type="presParOf" srcId="{000ABB9D-37DD-4F90-85CB-E726502F3CDD}" destId="{E844840F-B28C-4FE2-B8B9-30C52B38A5C2}" srcOrd="0" destOrd="0" presId="urn:microsoft.com/office/officeart/2018/2/layout/IconVerticalSolidList"/>
    <dgm:cxn modelId="{B898B16E-8304-43A3-9149-D0059C326CA3}" type="presParOf" srcId="{000ABB9D-37DD-4F90-85CB-E726502F3CDD}" destId="{0FCB557F-C6C3-4F2E-89A1-39F7BA77DFCF}" srcOrd="1" destOrd="0" presId="urn:microsoft.com/office/officeart/2018/2/layout/IconVerticalSolidList"/>
    <dgm:cxn modelId="{94CE5DBB-9952-4D04-9394-847DDB4761B7}" type="presParOf" srcId="{000ABB9D-37DD-4F90-85CB-E726502F3CDD}" destId="{037F90EB-DFE2-42C0-9FC1-F7DE5A9D74D6}" srcOrd="2" destOrd="0" presId="urn:microsoft.com/office/officeart/2018/2/layout/IconVerticalSolidList"/>
    <dgm:cxn modelId="{59707DE1-B864-4133-A7D2-3A6B2789CE85}" type="presParOf" srcId="{000ABB9D-37DD-4F90-85CB-E726502F3CDD}" destId="{D5435D1A-73E8-4251-BA0A-4AE2C35F576A}" srcOrd="3" destOrd="0" presId="urn:microsoft.com/office/officeart/2018/2/layout/IconVerticalSolidList"/>
    <dgm:cxn modelId="{75FD41BE-2C10-4DA9-9550-BC48AAB72CCD}" type="presParOf" srcId="{BD725D46-E949-42E2-A6DA-B064E2910B48}" destId="{E2B9E1B0-0B46-4C9E-AB41-5D40C1CE7F1F}" srcOrd="3" destOrd="0" presId="urn:microsoft.com/office/officeart/2018/2/layout/IconVerticalSolidList"/>
    <dgm:cxn modelId="{D1D190BA-D0AE-4059-84D1-52CC69E9476C}" type="presParOf" srcId="{BD725D46-E949-42E2-A6DA-B064E2910B48}" destId="{2A6407AE-294E-454B-ABD6-ACE222AC329C}" srcOrd="4" destOrd="0" presId="urn:microsoft.com/office/officeart/2018/2/layout/IconVerticalSolidList"/>
    <dgm:cxn modelId="{3FC75336-B438-46A0-ACF2-283237450F3E}" type="presParOf" srcId="{2A6407AE-294E-454B-ABD6-ACE222AC329C}" destId="{71244B02-1118-4F15-9FC8-4CCDA4EB0EE8}" srcOrd="0" destOrd="0" presId="urn:microsoft.com/office/officeart/2018/2/layout/IconVerticalSolidList"/>
    <dgm:cxn modelId="{0DF042D2-C90F-4F8B-B763-6FF9063554D3}" type="presParOf" srcId="{2A6407AE-294E-454B-ABD6-ACE222AC329C}" destId="{49017F21-B3B5-4AF7-9B3A-51DEC5ED1916}" srcOrd="1" destOrd="0" presId="urn:microsoft.com/office/officeart/2018/2/layout/IconVerticalSolidList"/>
    <dgm:cxn modelId="{FD91BEEB-2733-4A4A-AC23-8E5B90BA205D}" type="presParOf" srcId="{2A6407AE-294E-454B-ABD6-ACE222AC329C}" destId="{F4E11E7D-4984-407E-8BB7-E00F3246A43B}" srcOrd="2" destOrd="0" presId="urn:microsoft.com/office/officeart/2018/2/layout/IconVerticalSolidList"/>
    <dgm:cxn modelId="{A221D760-58C7-4799-BFBF-B9A5B46AB7ED}" type="presParOf" srcId="{2A6407AE-294E-454B-ABD6-ACE222AC329C}" destId="{2F952332-905F-4DA1-8E99-55B2DB9C0137}" srcOrd="3" destOrd="0" presId="urn:microsoft.com/office/officeart/2018/2/layout/IconVerticalSolidList"/>
    <dgm:cxn modelId="{21A471DB-19B8-4277-8389-D052E8F4CBB7}" type="presParOf" srcId="{2A6407AE-294E-454B-ABD6-ACE222AC329C}" destId="{BD365CD7-310D-4FAD-AA85-4D601A4B184D}" srcOrd="4" destOrd="0" presId="urn:microsoft.com/office/officeart/2018/2/layout/IconVerticalSolidList"/>
    <dgm:cxn modelId="{C909D438-EA6A-4074-A91F-731164893454}" type="presParOf" srcId="{BD725D46-E949-42E2-A6DA-B064E2910B48}" destId="{15712C69-FA2E-4E4A-9326-6294F5AB9627}" srcOrd="5" destOrd="0" presId="urn:microsoft.com/office/officeart/2018/2/layout/IconVerticalSolidList"/>
    <dgm:cxn modelId="{69BFD4BA-3883-451B-AAC2-43BB855C1AF1}" type="presParOf" srcId="{BD725D46-E949-42E2-A6DA-B064E2910B48}" destId="{5CAE614A-FA24-4E8A-80A1-C563FEA76691}" srcOrd="6" destOrd="0" presId="urn:microsoft.com/office/officeart/2018/2/layout/IconVerticalSolidList"/>
    <dgm:cxn modelId="{460CEB1D-D44D-42C6-AD9D-024FD4CB3BBD}" type="presParOf" srcId="{5CAE614A-FA24-4E8A-80A1-C563FEA76691}" destId="{F0611324-6E52-4726-B310-D062E36D3176}" srcOrd="0" destOrd="0" presId="urn:microsoft.com/office/officeart/2018/2/layout/IconVerticalSolidList"/>
    <dgm:cxn modelId="{CDCCDBE7-D148-44E5-A0E6-3891565ACE4E}" type="presParOf" srcId="{5CAE614A-FA24-4E8A-80A1-C563FEA76691}" destId="{E8FA7A90-9433-4C6D-9645-654C0F7D99A4}" srcOrd="1" destOrd="0" presId="urn:microsoft.com/office/officeart/2018/2/layout/IconVerticalSolidList"/>
    <dgm:cxn modelId="{30D7A943-6507-4083-B684-17458AC94D94}" type="presParOf" srcId="{5CAE614A-FA24-4E8A-80A1-C563FEA76691}" destId="{21B62CCF-E65B-43FF-AF70-E264E6757F4D}" srcOrd="2" destOrd="0" presId="urn:microsoft.com/office/officeart/2018/2/layout/IconVerticalSolidList"/>
    <dgm:cxn modelId="{CAA4ABFC-68D1-43E8-8FDF-D2B7CCC96825}" type="presParOf" srcId="{5CAE614A-FA24-4E8A-80A1-C563FEA76691}" destId="{28205D59-4963-4D3B-A807-5CF829613B5A}" srcOrd="3" destOrd="0" presId="urn:microsoft.com/office/officeart/2018/2/layout/IconVerticalSolidList"/>
    <dgm:cxn modelId="{0603A982-8B0E-4828-9331-068B94DC525E}" type="presParOf" srcId="{5CAE614A-FA24-4E8A-80A1-C563FEA76691}" destId="{D4DFF23A-9A00-430C-8D72-4EF13A52D43D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09AF89-DCE3-4740-A370-2FC097B7D51E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7AED094-CA19-4241-80DA-8035F8AC266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Exports to EU has dipped significantly since 2007 (start of negotiations)</a:t>
          </a:r>
        </a:p>
      </dgm:t>
    </dgm:pt>
    <dgm:pt modelId="{5CAC3AB5-7403-43B3-9BD4-49671EE30A5B}" type="parTrans" cxnId="{5A6814BD-88ED-4F24-B5E3-FDD20BEDBCDB}">
      <dgm:prSet/>
      <dgm:spPr/>
      <dgm:t>
        <a:bodyPr/>
        <a:lstStyle/>
        <a:p>
          <a:endParaRPr lang="en-US"/>
        </a:p>
      </dgm:t>
    </dgm:pt>
    <dgm:pt modelId="{B2C7A755-BAE6-4147-8B83-C33194FF3667}" type="sibTrans" cxnId="{5A6814BD-88ED-4F24-B5E3-FDD20BEDBCDB}">
      <dgm:prSet/>
      <dgm:spPr/>
      <dgm:t>
        <a:bodyPr/>
        <a:lstStyle/>
        <a:p>
          <a:endParaRPr lang="en-US"/>
        </a:p>
      </dgm:t>
    </dgm:pt>
    <dgm:pt modelId="{244EF4D2-5439-4E79-88A7-3421C2659E7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60% </a:t>
          </a:r>
          <a:r>
            <a:rPr lang="en-US">
              <a:sym typeface="Wingdings" panose="05000000000000000000" pitchFamily="2" charset="2"/>
            </a:rPr>
            <a:t></a:t>
          </a:r>
          <a:r>
            <a:rPr lang="en-US"/>
            <a:t> &lt; 15% value</a:t>
          </a:r>
        </a:p>
      </dgm:t>
    </dgm:pt>
    <dgm:pt modelId="{13CCD690-C7EB-48A8-A52E-7F806A4B78BA}" type="parTrans" cxnId="{96643E28-5DF9-417A-A581-40B636E3CA6B}">
      <dgm:prSet/>
      <dgm:spPr/>
      <dgm:t>
        <a:bodyPr/>
        <a:lstStyle/>
        <a:p>
          <a:endParaRPr lang="en-US"/>
        </a:p>
      </dgm:t>
    </dgm:pt>
    <dgm:pt modelId="{6724F15A-BB44-4B66-A149-C4FAA185451F}" type="sibTrans" cxnId="{96643E28-5DF9-417A-A581-40B636E3CA6B}">
      <dgm:prSet/>
      <dgm:spPr/>
      <dgm:t>
        <a:bodyPr/>
        <a:lstStyle/>
        <a:p>
          <a:endParaRPr lang="en-US"/>
        </a:p>
      </dgm:t>
    </dgm:pt>
    <dgm:pt modelId="{A3F7435B-2993-4982-B1DC-DB5DC8E286A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Incentive remain to operate a Timber Legality Assurance System</a:t>
          </a:r>
        </a:p>
      </dgm:t>
    </dgm:pt>
    <dgm:pt modelId="{458ADA7C-3684-47E5-9589-97027A5DC9ED}" type="parTrans" cxnId="{62421427-FEB3-437D-B02A-A832CF187886}">
      <dgm:prSet/>
      <dgm:spPr/>
      <dgm:t>
        <a:bodyPr/>
        <a:lstStyle/>
        <a:p>
          <a:endParaRPr lang="en-US"/>
        </a:p>
      </dgm:t>
    </dgm:pt>
    <dgm:pt modelId="{4EB233CB-2F40-4D89-81D7-291ACA5746D1}" type="sibTrans" cxnId="{62421427-FEB3-437D-B02A-A832CF187886}">
      <dgm:prSet/>
      <dgm:spPr/>
      <dgm:t>
        <a:bodyPr/>
        <a:lstStyle/>
        <a:p>
          <a:endParaRPr lang="en-US"/>
        </a:p>
      </dgm:t>
    </dgm:pt>
    <dgm:pt modelId="{CDC27500-A434-4982-896B-4005304C657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Gains are clear – there is a transformation in the governance environment</a:t>
          </a:r>
        </a:p>
      </dgm:t>
    </dgm:pt>
    <dgm:pt modelId="{07531566-9A15-4811-A3BE-18911FF6DD94}" type="parTrans" cxnId="{6785C220-D6A7-4F8A-B3A3-0B9EC830525A}">
      <dgm:prSet/>
      <dgm:spPr/>
      <dgm:t>
        <a:bodyPr/>
        <a:lstStyle/>
        <a:p>
          <a:endParaRPr lang="en-US"/>
        </a:p>
      </dgm:t>
    </dgm:pt>
    <dgm:pt modelId="{7C7A5F63-07DA-4FDB-AB16-98B63848875A}" type="sibTrans" cxnId="{6785C220-D6A7-4F8A-B3A3-0B9EC830525A}">
      <dgm:prSet/>
      <dgm:spPr/>
      <dgm:t>
        <a:bodyPr/>
        <a:lstStyle/>
        <a:p>
          <a:endParaRPr lang="en-US"/>
        </a:p>
      </dgm:t>
    </dgm:pt>
    <dgm:pt modelId="{CC28102E-D295-4207-A4A4-2865B3C201B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Improvement in application of forest management prescription has direct bearing on sustainability</a:t>
          </a:r>
        </a:p>
      </dgm:t>
    </dgm:pt>
    <dgm:pt modelId="{5301054B-D89A-4973-A7FA-C0DF61BFDC1B}" type="parTrans" cxnId="{9FDFE3FE-D061-4122-BDC0-5FA2A1353D20}">
      <dgm:prSet/>
      <dgm:spPr/>
      <dgm:t>
        <a:bodyPr/>
        <a:lstStyle/>
        <a:p>
          <a:endParaRPr lang="en-US"/>
        </a:p>
      </dgm:t>
    </dgm:pt>
    <dgm:pt modelId="{B9FD6A97-918F-4A6B-8020-251CB47820F6}" type="sibTrans" cxnId="{9FDFE3FE-D061-4122-BDC0-5FA2A1353D20}">
      <dgm:prSet/>
      <dgm:spPr/>
      <dgm:t>
        <a:bodyPr/>
        <a:lstStyle/>
        <a:p>
          <a:endParaRPr lang="en-US"/>
        </a:p>
      </dgm:t>
    </dgm:pt>
    <dgm:pt modelId="{C6E06F16-3D50-4334-ACA6-CC491B0F7B2E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Legality </a:t>
          </a:r>
          <a:r>
            <a:rPr lang="en-US">
              <a:sym typeface="Wingdings" panose="05000000000000000000" pitchFamily="2" charset="2"/>
            </a:rPr>
            <a:t></a:t>
          </a:r>
          <a:r>
            <a:rPr lang="en-US"/>
            <a:t> sustainability</a:t>
          </a:r>
        </a:p>
      </dgm:t>
    </dgm:pt>
    <dgm:pt modelId="{A84BA0FF-733F-4CFC-90D4-2B4C2E278207}" type="parTrans" cxnId="{F585737E-8B1C-4EEE-BA4E-FCD678718BA4}">
      <dgm:prSet/>
      <dgm:spPr/>
      <dgm:t>
        <a:bodyPr/>
        <a:lstStyle/>
        <a:p>
          <a:endParaRPr lang="en-US"/>
        </a:p>
      </dgm:t>
    </dgm:pt>
    <dgm:pt modelId="{ACE54006-526A-4800-A67C-F3003F47710B}" type="sibTrans" cxnId="{F585737E-8B1C-4EEE-BA4E-FCD678718BA4}">
      <dgm:prSet/>
      <dgm:spPr/>
      <dgm:t>
        <a:bodyPr/>
        <a:lstStyle/>
        <a:p>
          <a:endParaRPr lang="en-US"/>
        </a:p>
      </dgm:t>
    </dgm:pt>
    <dgm:pt modelId="{B5FDCD8C-9FE0-417D-9C17-AC7D7EB8FEA0}" type="pres">
      <dgm:prSet presAssocID="{7F09AF89-DCE3-4740-A370-2FC097B7D51E}" presName="root" presStyleCnt="0">
        <dgm:presLayoutVars>
          <dgm:dir/>
          <dgm:resizeHandles val="exact"/>
        </dgm:presLayoutVars>
      </dgm:prSet>
      <dgm:spPr/>
    </dgm:pt>
    <dgm:pt modelId="{2842D910-582A-4AF8-BD03-FBB6198790AF}" type="pres">
      <dgm:prSet presAssocID="{B7AED094-CA19-4241-80DA-8035F8AC2666}" presName="compNode" presStyleCnt="0"/>
      <dgm:spPr/>
    </dgm:pt>
    <dgm:pt modelId="{CC9C65C4-DB70-4760-8B2C-1FFD5B95F8CC}" type="pres">
      <dgm:prSet presAssocID="{B7AED094-CA19-4241-80DA-8035F8AC2666}" presName="bgRect" presStyleLbl="bgShp" presStyleIdx="0" presStyleCnt="3"/>
      <dgm:spPr/>
    </dgm:pt>
    <dgm:pt modelId="{79947EEB-A8A7-4A19-B2F3-31CEB83CB14D}" type="pres">
      <dgm:prSet presAssocID="{B7AED094-CA19-4241-80DA-8035F8AC266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Yuan"/>
        </a:ext>
      </dgm:extLst>
    </dgm:pt>
    <dgm:pt modelId="{C4CD3315-7A22-416B-9753-8F1BC7787E82}" type="pres">
      <dgm:prSet presAssocID="{B7AED094-CA19-4241-80DA-8035F8AC2666}" presName="spaceRect" presStyleCnt="0"/>
      <dgm:spPr/>
    </dgm:pt>
    <dgm:pt modelId="{32BB9CE5-736D-4152-9738-A873937D556B}" type="pres">
      <dgm:prSet presAssocID="{B7AED094-CA19-4241-80DA-8035F8AC2666}" presName="parTx" presStyleLbl="revTx" presStyleIdx="0" presStyleCnt="6">
        <dgm:presLayoutVars>
          <dgm:chMax val="0"/>
          <dgm:chPref val="0"/>
        </dgm:presLayoutVars>
      </dgm:prSet>
      <dgm:spPr/>
    </dgm:pt>
    <dgm:pt modelId="{CE725D8B-49D0-4ED0-8032-D466BC896276}" type="pres">
      <dgm:prSet presAssocID="{B7AED094-CA19-4241-80DA-8035F8AC2666}" presName="desTx" presStyleLbl="revTx" presStyleIdx="1" presStyleCnt="6">
        <dgm:presLayoutVars/>
      </dgm:prSet>
      <dgm:spPr/>
    </dgm:pt>
    <dgm:pt modelId="{52715906-361D-430B-963C-16AA85EF2036}" type="pres">
      <dgm:prSet presAssocID="{B2C7A755-BAE6-4147-8B83-C33194FF3667}" presName="sibTrans" presStyleCnt="0"/>
      <dgm:spPr/>
    </dgm:pt>
    <dgm:pt modelId="{24786082-E57D-463D-BE31-0D5FCD4D7DF9}" type="pres">
      <dgm:prSet presAssocID="{A3F7435B-2993-4982-B1DC-DB5DC8E286A2}" presName="compNode" presStyleCnt="0"/>
      <dgm:spPr/>
    </dgm:pt>
    <dgm:pt modelId="{5FE61A47-F1D5-4DD1-ADC0-73BB34170CFB}" type="pres">
      <dgm:prSet presAssocID="{A3F7435B-2993-4982-B1DC-DB5DC8E286A2}" presName="bgRect" presStyleLbl="bgShp" presStyleIdx="1" presStyleCnt="3"/>
      <dgm:spPr/>
    </dgm:pt>
    <dgm:pt modelId="{E99BFCC1-BE45-48FE-A224-415B7AB4FD86}" type="pres">
      <dgm:prSet presAssocID="{A3F7435B-2993-4982-B1DC-DB5DC8E286A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Forest scene"/>
        </a:ext>
      </dgm:extLst>
    </dgm:pt>
    <dgm:pt modelId="{3FC96816-CE3B-4B51-9421-BDBBF06032FB}" type="pres">
      <dgm:prSet presAssocID="{A3F7435B-2993-4982-B1DC-DB5DC8E286A2}" presName="spaceRect" presStyleCnt="0"/>
      <dgm:spPr/>
    </dgm:pt>
    <dgm:pt modelId="{CE5BC23C-694C-4076-9E96-291B5CAC0628}" type="pres">
      <dgm:prSet presAssocID="{A3F7435B-2993-4982-B1DC-DB5DC8E286A2}" presName="parTx" presStyleLbl="revTx" presStyleIdx="2" presStyleCnt="6">
        <dgm:presLayoutVars>
          <dgm:chMax val="0"/>
          <dgm:chPref val="0"/>
        </dgm:presLayoutVars>
      </dgm:prSet>
      <dgm:spPr/>
    </dgm:pt>
    <dgm:pt modelId="{C4550FF9-B999-4FBF-9578-E40B051B12B9}" type="pres">
      <dgm:prSet presAssocID="{A3F7435B-2993-4982-B1DC-DB5DC8E286A2}" presName="desTx" presStyleLbl="revTx" presStyleIdx="3" presStyleCnt="6">
        <dgm:presLayoutVars/>
      </dgm:prSet>
      <dgm:spPr/>
    </dgm:pt>
    <dgm:pt modelId="{3B2E9244-145F-45B9-B2CA-867B346A9A3F}" type="pres">
      <dgm:prSet presAssocID="{4EB233CB-2F40-4D89-81D7-291ACA5746D1}" presName="sibTrans" presStyleCnt="0"/>
      <dgm:spPr/>
    </dgm:pt>
    <dgm:pt modelId="{D6A4BDB3-F483-42CB-AE35-67DFEEC3BF88}" type="pres">
      <dgm:prSet presAssocID="{CC28102E-D295-4207-A4A4-2865B3C201BB}" presName="compNode" presStyleCnt="0"/>
      <dgm:spPr/>
    </dgm:pt>
    <dgm:pt modelId="{E284B76F-C8B1-425A-9839-65D35E867F7F}" type="pres">
      <dgm:prSet presAssocID="{CC28102E-D295-4207-A4A4-2865B3C201BB}" presName="bgRect" presStyleLbl="bgShp" presStyleIdx="2" presStyleCnt="3"/>
      <dgm:spPr/>
    </dgm:pt>
    <dgm:pt modelId="{49A310BB-62D8-4B86-8EB5-71D00FB13876}" type="pres">
      <dgm:prSet presAssocID="{CC28102E-D295-4207-A4A4-2865B3C201B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A01CC835-0BE0-4A73-9C79-684BAA5CA39E}" type="pres">
      <dgm:prSet presAssocID="{CC28102E-D295-4207-A4A4-2865B3C201BB}" presName="spaceRect" presStyleCnt="0"/>
      <dgm:spPr/>
    </dgm:pt>
    <dgm:pt modelId="{D1401797-D34F-4BE0-9E63-6B3AEAB350D3}" type="pres">
      <dgm:prSet presAssocID="{CC28102E-D295-4207-A4A4-2865B3C201BB}" presName="parTx" presStyleLbl="revTx" presStyleIdx="4" presStyleCnt="6">
        <dgm:presLayoutVars>
          <dgm:chMax val="0"/>
          <dgm:chPref val="0"/>
        </dgm:presLayoutVars>
      </dgm:prSet>
      <dgm:spPr/>
    </dgm:pt>
    <dgm:pt modelId="{3921966F-6029-4144-85E5-AC9DC4DB8EE2}" type="pres">
      <dgm:prSet presAssocID="{CC28102E-D295-4207-A4A4-2865B3C201BB}" presName="desTx" presStyleLbl="revTx" presStyleIdx="5" presStyleCnt="6">
        <dgm:presLayoutVars/>
      </dgm:prSet>
      <dgm:spPr/>
    </dgm:pt>
  </dgm:ptLst>
  <dgm:cxnLst>
    <dgm:cxn modelId="{D1DCE410-ED7B-4CC5-BCB0-D2B33005F297}" type="presOf" srcId="{7F09AF89-DCE3-4740-A370-2FC097B7D51E}" destId="{B5FDCD8C-9FE0-417D-9C17-AC7D7EB8FEA0}" srcOrd="0" destOrd="0" presId="urn:microsoft.com/office/officeart/2018/2/layout/IconVerticalSolidList"/>
    <dgm:cxn modelId="{EA418416-7760-4CC2-91CC-E7A076D2CC3D}" type="presOf" srcId="{B7AED094-CA19-4241-80DA-8035F8AC2666}" destId="{32BB9CE5-736D-4152-9738-A873937D556B}" srcOrd="0" destOrd="0" presId="urn:microsoft.com/office/officeart/2018/2/layout/IconVerticalSolidList"/>
    <dgm:cxn modelId="{2752291F-04F7-46EE-AC4C-49B16B2432D8}" type="presOf" srcId="{CC28102E-D295-4207-A4A4-2865B3C201BB}" destId="{D1401797-D34F-4BE0-9E63-6B3AEAB350D3}" srcOrd="0" destOrd="0" presId="urn:microsoft.com/office/officeart/2018/2/layout/IconVerticalSolidList"/>
    <dgm:cxn modelId="{6785C220-D6A7-4F8A-B3A3-0B9EC830525A}" srcId="{A3F7435B-2993-4982-B1DC-DB5DC8E286A2}" destId="{CDC27500-A434-4982-896B-4005304C6577}" srcOrd="0" destOrd="0" parTransId="{07531566-9A15-4811-A3BE-18911FF6DD94}" sibTransId="{7C7A5F63-07DA-4FDB-AB16-98B63848875A}"/>
    <dgm:cxn modelId="{62421427-FEB3-437D-B02A-A832CF187886}" srcId="{7F09AF89-DCE3-4740-A370-2FC097B7D51E}" destId="{A3F7435B-2993-4982-B1DC-DB5DC8E286A2}" srcOrd="1" destOrd="0" parTransId="{458ADA7C-3684-47E5-9589-97027A5DC9ED}" sibTransId="{4EB233CB-2F40-4D89-81D7-291ACA5746D1}"/>
    <dgm:cxn modelId="{96643E28-5DF9-417A-A581-40B636E3CA6B}" srcId="{B7AED094-CA19-4241-80DA-8035F8AC2666}" destId="{244EF4D2-5439-4E79-88A7-3421C2659E75}" srcOrd="0" destOrd="0" parTransId="{13CCD690-C7EB-48A8-A52E-7F806A4B78BA}" sibTransId="{6724F15A-BB44-4B66-A149-C4FAA185451F}"/>
    <dgm:cxn modelId="{B7AC9834-6C87-43D2-A246-F27AC602362A}" type="presOf" srcId="{244EF4D2-5439-4E79-88A7-3421C2659E75}" destId="{CE725D8B-49D0-4ED0-8032-D466BC896276}" srcOrd="0" destOrd="0" presId="urn:microsoft.com/office/officeart/2018/2/layout/IconVerticalSolidList"/>
    <dgm:cxn modelId="{5EE93777-E992-4FB1-AACF-0BB8AFDB9A7B}" type="presOf" srcId="{C6E06F16-3D50-4334-ACA6-CC491B0F7B2E}" destId="{3921966F-6029-4144-85E5-AC9DC4DB8EE2}" srcOrd="0" destOrd="0" presId="urn:microsoft.com/office/officeart/2018/2/layout/IconVerticalSolidList"/>
    <dgm:cxn modelId="{F585737E-8B1C-4EEE-BA4E-FCD678718BA4}" srcId="{CC28102E-D295-4207-A4A4-2865B3C201BB}" destId="{C6E06F16-3D50-4334-ACA6-CC491B0F7B2E}" srcOrd="0" destOrd="0" parTransId="{A84BA0FF-733F-4CFC-90D4-2B4C2E278207}" sibTransId="{ACE54006-526A-4800-A67C-F3003F47710B}"/>
    <dgm:cxn modelId="{107A04BD-5885-4B27-B703-1B8BF7F935D1}" type="presOf" srcId="{A3F7435B-2993-4982-B1DC-DB5DC8E286A2}" destId="{CE5BC23C-694C-4076-9E96-291B5CAC0628}" srcOrd="0" destOrd="0" presId="urn:microsoft.com/office/officeart/2018/2/layout/IconVerticalSolidList"/>
    <dgm:cxn modelId="{5A6814BD-88ED-4F24-B5E3-FDD20BEDBCDB}" srcId="{7F09AF89-DCE3-4740-A370-2FC097B7D51E}" destId="{B7AED094-CA19-4241-80DA-8035F8AC2666}" srcOrd="0" destOrd="0" parTransId="{5CAC3AB5-7403-43B3-9BD4-49671EE30A5B}" sibTransId="{B2C7A755-BAE6-4147-8B83-C33194FF3667}"/>
    <dgm:cxn modelId="{F9F0E1CF-851D-4D77-8A10-9702C4EF5862}" type="presOf" srcId="{CDC27500-A434-4982-896B-4005304C6577}" destId="{C4550FF9-B999-4FBF-9578-E40B051B12B9}" srcOrd="0" destOrd="0" presId="urn:microsoft.com/office/officeart/2018/2/layout/IconVerticalSolidList"/>
    <dgm:cxn modelId="{9FDFE3FE-D061-4122-BDC0-5FA2A1353D20}" srcId="{7F09AF89-DCE3-4740-A370-2FC097B7D51E}" destId="{CC28102E-D295-4207-A4A4-2865B3C201BB}" srcOrd="2" destOrd="0" parTransId="{5301054B-D89A-4973-A7FA-C0DF61BFDC1B}" sibTransId="{B9FD6A97-918F-4A6B-8020-251CB47820F6}"/>
    <dgm:cxn modelId="{6F71F890-BE2E-4288-A854-BA64C6A5D250}" type="presParOf" srcId="{B5FDCD8C-9FE0-417D-9C17-AC7D7EB8FEA0}" destId="{2842D910-582A-4AF8-BD03-FBB6198790AF}" srcOrd="0" destOrd="0" presId="urn:microsoft.com/office/officeart/2018/2/layout/IconVerticalSolidList"/>
    <dgm:cxn modelId="{9A5AC411-4E11-4145-B045-B39136CE9FE8}" type="presParOf" srcId="{2842D910-582A-4AF8-BD03-FBB6198790AF}" destId="{CC9C65C4-DB70-4760-8B2C-1FFD5B95F8CC}" srcOrd="0" destOrd="0" presId="urn:microsoft.com/office/officeart/2018/2/layout/IconVerticalSolidList"/>
    <dgm:cxn modelId="{6A098387-D3EA-4847-8DD2-F75D2518F815}" type="presParOf" srcId="{2842D910-582A-4AF8-BD03-FBB6198790AF}" destId="{79947EEB-A8A7-4A19-B2F3-31CEB83CB14D}" srcOrd="1" destOrd="0" presId="urn:microsoft.com/office/officeart/2018/2/layout/IconVerticalSolidList"/>
    <dgm:cxn modelId="{47E44BE3-35EF-4FF4-A584-EE3F77B6F3FF}" type="presParOf" srcId="{2842D910-582A-4AF8-BD03-FBB6198790AF}" destId="{C4CD3315-7A22-416B-9753-8F1BC7787E82}" srcOrd="2" destOrd="0" presId="urn:microsoft.com/office/officeart/2018/2/layout/IconVerticalSolidList"/>
    <dgm:cxn modelId="{E1D1E17D-FA0E-42BF-8A1F-9B336B88BC4C}" type="presParOf" srcId="{2842D910-582A-4AF8-BD03-FBB6198790AF}" destId="{32BB9CE5-736D-4152-9738-A873937D556B}" srcOrd="3" destOrd="0" presId="urn:microsoft.com/office/officeart/2018/2/layout/IconVerticalSolidList"/>
    <dgm:cxn modelId="{715C5224-6D58-4D59-99ED-52B1F2E8E1B6}" type="presParOf" srcId="{2842D910-582A-4AF8-BD03-FBB6198790AF}" destId="{CE725D8B-49D0-4ED0-8032-D466BC896276}" srcOrd="4" destOrd="0" presId="urn:microsoft.com/office/officeart/2018/2/layout/IconVerticalSolidList"/>
    <dgm:cxn modelId="{3DE2C8D5-73CE-49FD-AAC4-5B10A9D0FDE3}" type="presParOf" srcId="{B5FDCD8C-9FE0-417D-9C17-AC7D7EB8FEA0}" destId="{52715906-361D-430B-963C-16AA85EF2036}" srcOrd="1" destOrd="0" presId="urn:microsoft.com/office/officeart/2018/2/layout/IconVerticalSolidList"/>
    <dgm:cxn modelId="{6E37CB7B-54F6-461C-A545-0D7C70D4C0A4}" type="presParOf" srcId="{B5FDCD8C-9FE0-417D-9C17-AC7D7EB8FEA0}" destId="{24786082-E57D-463D-BE31-0D5FCD4D7DF9}" srcOrd="2" destOrd="0" presId="urn:microsoft.com/office/officeart/2018/2/layout/IconVerticalSolidList"/>
    <dgm:cxn modelId="{37D7D4F0-CA1F-4FC4-95EB-194A32CD36E8}" type="presParOf" srcId="{24786082-E57D-463D-BE31-0D5FCD4D7DF9}" destId="{5FE61A47-F1D5-4DD1-ADC0-73BB34170CFB}" srcOrd="0" destOrd="0" presId="urn:microsoft.com/office/officeart/2018/2/layout/IconVerticalSolidList"/>
    <dgm:cxn modelId="{F3091153-B259-4006-ACDA-C48E3255E63E}" type="presParOf" srcId="{24786082-E57D-463D-BE31-0D5FCD4D7DF9}" destId="{E99BFCC1-BE45-48FE-A224-415B7AB4FD86}" srcOrd="1" destOrd="0" presId="urn:microsoft.com/office/officeart/2018/2/layout/IconVerticalSolidList"/>
    <dgm:cxn modelId="{FDA5F7B0-15AD-437C-AC75-9846AAE9CB73}" type="presParOf" srcId="{24786082-E57D-463D-BE31-0D5FCD4D7DF9}" destId="{3FC96816-CE3B-4B51-9421-BDBBF06032FB}" srcOrd="2" destOrd="0" presId="urn:microsoft.com/office/officeart/2018/2/layout/IconVerticalSolidList"/>
    <dgm:cxn modelId="{9ECE5723-E0B7-46E3-B438-D91971EAAE90}" type="presParOf" srcId="{24786082-E57D-463D-BE31-0D5FCD4D7DF9}" destId="{CE5BC23C-694C-4076-9E96-291B5CAC0628}" srcOrd="3" destOrd="0" presId="urn:microsoft.com/office/officeart/2018/2/layout/IconVerticalSolidList"/>
    <dgm:cxn modelId="{F3C002E0-F9C5-440C-8CB6-B01F703CB42F}" type="presParOf" srcId="{24786082-E57D-463D-BE31-0D5FCD4D7DF9}" destId="{C4550FF9-B999-4FBF-9578-E40B051B12B9}" srcOrd="4" destOrd="0" presId="urn:microsoft.com/office/officeart/2018/2/layout/IconVerticalSolidList"/>
    <dgm:cxn modelId="{66E2652F-0626-4B29-800E-FBC4441399A2}" type="presParOf" srcId="{B5FDCD8C-9FE0-417D-9C17-AC7D7EB8FEA0}" destId="{3B2E9244-145F-45B9-B2CA-867B346A9A3F}" srcOrd="3" destOrd="0" presId="urn:microsoft.com/office/officeart/2018/2/layout/IconVerticalSolidList"/>
    <dgm:cxn modelId="{FAD6A864-5491-4B86-88A8-673E1DDD2D31}" type="presParOf" srcId="{B5FDCD8C-9FE0-417D-9C17-AC7D7EB8FEA0}" destId="{D6A4BDB3-F483-42CB-AE35-67DFEEC3BF88}" srcOrd="4" destOrd="0" presId="urn:microsoft.com/office/officeart/2018/2/layout/IconVerticalSolidList"/>
    <dgm:cxn modelId="{E8BADA28-B368-41C7-AB5A-645095E32576}" type="presParOf" srcId="{D6A4BDB3-F483-42CB-AE35-67DFEEC3BF88}" destId="{E284B76F-C8B1-425A-9839-65D35E867F7F}" srcOrd="0" destOrd="0" presId="urn:microsoft.com/office/officeart/2018/2/layout/IconVerticalSolidList"/>
    <dgm:cxn modelId="{BA3B6F17-8E9C-4130-9EEB-CB0871DD12B5}" type="presParOf" srcId="{D6A4BDB3-F483-42CB-AE35-67DFEEC3BF88}" destId="{49A310BB-62D8-4B86-8EB5-71D00FB13876}" srcOrd="1" destOrd="0" presId="urn:microsoft.com/office/officeart/2018/2/layout/IconVerticalSolidList"/>
    <dgm:cxn modelId="{9537523A-372E-406C-AB0B-609913203E48}" type="presParOf" srcId="{D6A4BDB3-F483-42CB-AE35-67DFEEC3BF88}" destId="{A01CC835-0BE0-4A73-9C79-684BAA5CA39E}" srcOrd="2" destOrd="0" presId="urn:microsoft.com/office/officeart/2018/2/layout/IconVerticalSolidList"/>
    <dgm:cxn modelId="{936F8CD9-96D2-4382-A6FE-58EB5D477482}" type="presParOf" srcId="{D6A4BDB3-F483-42CB-AE35-67DFEEC3BF88}" destId="{D1401797-D34F-4BE0-9E63-6B3AEAB350D3}" srcOrd="3" destOrd="0" presId="urn:microsoft.com/office/officeart/2018/2/layout/IconVerticalSolidList"/>
    <dgm:cxn modelId="{7AE431EB-FE48-44AF-BCAB-8A68CCCE75E6}" type="presParOf" srcId="{D6A4BDB3-F483-42CB-AE35-67DFEEC3BF88}" destId="{3921966F-6029-4144-85E5-AC9DC4DB8EE2}" srcOrd="4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7A03E0-67E0-410F-B858-C3FC393AB99A}">
      <dsp:nvSpPr>
        <dsp:cNvPr id="0" name=""/>
        <dsp:cNvSpPr/>
      </dsp:nvSpPr>
      <dsp:spPr>
        <a:xfrm>
          <a:off x="0" y="2288"/>
          <a:ext cx="6364224" cy="115984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9863A-AB97-47DD-83B2-D42661480E8A}">
      <dsp:nvSpPr>
        <dsp:cNvPr id="0" name=""/>
        <dsp:cNvSpPr/>
      </dsp:nvSpPr>
      <dsp:spPr>
        <a:xfrm>
          <a:off x="350852" y="263253"/>
          <a:ext cx="637913" cy="63791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92DADB-4025-4641-91E3-9D785FDED399}">
      <dsp:nvSpPr>
        <dsp:cNvPr id="0" name=""/>
        <dsp:cNvSpPr/>
      </dsp:nvSpPr>
      <dsp:spPr>
        <a:xfrm>
          <a:off x="1339618" y="2288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Technical audit conducted by ISO Certified Auditors</a:t>
          </a:r>
        </a:p>
      </dsp:txBody>
      <dsp:txXfrm>
        <a:off x="1339618" y="2288"/>
        <a:ext cx="5024605" cy="1159843"/>
      </dsp:txXfrm>
    </dsp:sp>
    <dsp:sp modelId="{E844840F-B28C-4FE2-B8B9-30C52B38A5C2}">
      <dsp:nvSpPr>
        <dsp:cNvPr id="0" name=""/>
        <dsp:cNvSpPr/>
      </dsp:nvSpPr>
      <dsp:spPr>
        <a:xfrm>
          <a:off x="0" y="1452092"/>
          <a:ext cx="6364224" cy="115984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CB557F-C6C3-4F2E-89A1-39F7BA77DFCF}">
      <dsp:nvSpPr>
        <dsp:cNvPr id="0" name=""/>
        <dsp:cNvSpPr/>
      </dsp:nvSpPr>
      <dsp:spPr>
        <a:xfrm>
          <a:off x="350852" y="1713057"/>
          <a:ext cx="637913" cy="63791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435D1A-73E8-4251-BA0A-4AE2C35F576A}">
      <dsp:nvSpPr>
        <dsp:cNvPr id="0" name=""/>
        <dsp:cNvSpPr/>
      </dsp:nvSpPr>
      <dsp:spPr>
        <a:xfrm>
          <a:off x="1339618" y="1452092"/>
          <a:ext cx="5024605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Enhanced transparency in implementation of forest management prescription</a:t>
          </a:r>
        </a:p>
      </dsp:txBody>
      <dsp:txXfrm>
        <a:off x="1339618" y="1452092"/>
        <a:ext cx="5024605" cy="1159843"/>
      </dsp:txXfrm>
    </dsp:sp>
    <dsp:sp modelId="{71244B02-1118-4F15-9FC8-4CCDA4EB0EE8}">
      <dsp:nvSpPr>
        <dsp:cNvPr id="0" name=""/>
        <dsp:cNvSpPr/>
      </dsp:nvSpPr>
      <dsp:spPr>
        <a:xfrm>
          <a:off x="0" y="2901896"/>
          <a:ext cx="6364224" cy="115984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017F21-B3B5-4AF7-9B3A-51DEC5ED1916}">
      <dsp:nvSpPr>
        <dsp:cNvPr id="0" name=""/>
        <dsp:cNvSpPr/>
      </dsp:nvSpPr>
      <dsp:spPr>
        <a:xfrm>
          <a:off x="350852" y="3162861"/>
          <a:ext cx="637913" cy="637913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952332-905F-4DA1-8E99-55B2DB9C0137}">
      <dsp:nvSpPr>
        <dsp:cNvPr id="0" name=""/>
        <dsp:cNvSpPr/>
      </dsp:nvSpPr>
      <dsp:spPr>
        <a:xfrm>
          <a:off x="1339618" y="2901896"/>
          <a:ext cx="2863900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Transformational shift in forest sector regulatory environment</a:t>
          </a:r>
        </a:p>
      </dsp:txBody>
      <dsp:txXfrm>
        <a:off x="1339618" y="2901896"/>
        <a:ext cx="2863900" cy="1159843"/>
      </dsp:txXfrm>
    </dsp:sp>
    <dsp:sp modelId="{BD365CD7-310D-4FAD-AA85-4D601A4B184D}">
      <dsp:nvSpPr>
        <dsp:cNvPr id="0" name=""/>
        <dsp:cNvSpPr/>
      </dsp:nvSpPr>
      <dsp:spPr>
        <a:xfrm>
          <a:off x="4203519" y="2901896"/>
          <a:ext cx="2160704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forest offenses are more easily detected, </a:t>
          </a:r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clear procedure for addressing non-compliances and ease of singling out non-compliant actors</a:t>
          </a:r>
        </a:p>
      </dsp:txBody>
      <dsp:txXfrm>
        <a:off x="4203519" y="2901896"/>
        <a:ext cx="2160704" cy="1159843"/>
      </dsp:txXfrm>
    </dsp:sp>
    <dsp:sp modelId="{F0611324-6E52-4726-B310-D062E36D3176}">
      <dsp:nvSpPr>
        <dsp:cNvPr id="0" name=""/>
        <dsp:cNvSpPr/>
      </dsp:nvSpPr>
      <dsp:spPr>
        <a:xfrm>
          <a:off x="0" y="4351700"/>
          <a:ext cx="6364224" cy="115984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FA7A90-9433-4C6D-9645-654C0F7D99A4}">
      <dsp:nvSpPr>
        <dsp:cNvPr id="0" name=""/>
        <dsp:cNvSpPr/>
      </dsp:nvSpPr>
      <dsp:spPr>
        <a:xfrm>
          <a:off x="350852" y="4612665"/>
          <a:ext cx="637913" cy="637913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205D59-4963-4D3B-A807-5CF829613B5A}">
      <dsp:nvSpPr>
        <dsp:cNvPr id="0" name=""/>
        <dsp:cNvSpPr/>
      </dsp:nvSpPr>
      <dsp:spPr>
        <a:xfrm>
          <a:off x="1339618" y="4351700"/>
          <a:ext cx="2863900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Clarity in pattern of non-compliance</a:t>
          </a:r>
        </a:p>
      </dsp:txBody>
      <dsp:txXfrm>
        <a:off x="1339618" y="4351700"/>
        <a:ext cx="2863900" cy="1159843"/>
      </dsp:txXfrm>
    </dsp:sp>
    <dsp:sp modelId="{D4DFF23A-9A00-430C-8D72-4EF13A52D43D}">
      <dsp:nvSpPr>
        <dsp:cNvPr id="0" name=""/>
        <dsp:cNvSpPr/>
      </dsp:nvSpPr>
      <dsp:spPr>
        <a:xfrm>
          <a:off x="4203519" y="4351700"/>
          <a:ext cx="2160704" cy="1159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750" tIns="122750" rIns="122750" bIns="12275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Benefits law enforcement and capacity building</a:t>
          </a:r>
        </a:p>
      </dsp:txBody>
      <dsp:txXfrm>
        <a:off x="4203519" y="4351700"/>
        <a:ext cx="2160704" cy="115984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9C65C4-DB70-4760-8B2C-1FFD5B95F8CC}">
      <dsp:nvSpPr>
        <dsp:cNvPr id="0" name=""/>
        <dsp:cNvSpPr/>
      </dsp:nvSpPr>
      <dsp:spPr>
        <a:xfrm>
          <a:off x="0" y="53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947EEB-A8A7-4A19-B2F3-31CEB83CB14D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BB9CE5-736D-4152-9738-A873937D556B}">
      <dsp:nvSpPr>
        <dsp:cNvPr id="0" name=""/>
        <dsp:cNvSpPr/>
      </dsp:nvSpPr>
      <dsp:spPr>
        <a:xfrm>
          <a:off x="1435590" y="531"/>
          <a:ext cx="4732020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Exports to EU has dipped significantly since 2007 (start of negotiations)</a:t>
          </a:r>
        </a:p>
      </dsp:txBody>
      <dsp:txXfrm>
        <a:off x="1435590" y="531"/>
        <a:ext cx="4732020" cy="1242935"/>
      </dsp:txXfrm>
    </dsp:sp>
    <dsp:sp modelId="{CE725D8B-49D0-4ED0-8032-D466BC896276}">
      <dsp:nvSpPr>
        <dsp:cNvPr id="0" name=""/>
        <dsp:cNvSpPr/>
      </dsp:nvSpPr>
      <dsp:spPr>
        <a:xfrm>
          <a:off x="6167610" y="531"/>
          <a:ext cx="434798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60% </a:t>
          </a:r>
          <a:r>
            <a:rPr lang="en-US" sz="1600" kern="1200">
              <a:sym typeface="Wingdings" panose="05000000000000000000" pitchFamily="2" charset="2"/>
            </a:rPr>
            <a:t></a:t>
          </a:r>
          <a:r>
            <a:rPr lang="en-US" sz="1600" kern="1200"/>
            <a:t> &lt; 15% value</a:t>
          </a:r>
        </a:p>
      </dsp:txBody>
      <dsp:txXfrm>
        <a:off x="6167610" y="531"/>
        <a:ext cx="4347989" cy="1242935"/>
      </dsp:txXfrm>
    </dsp:sp>
    <dsp:sp modelId="{5FE61A47-F1D5-4DD1-ADC0-73BB34170CFB}">
      <dsp:nvSpPr>
        <dsp:cNvPr id="0" name=""/>
        <dsp:cNvSpPr/>
      </dsp:nvSpPr>
      <dsp:spPr>
        <a:xfrm>
          <a:off x="0" y="1554201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9BFCC1-BE45-48FE-A224-415B7AB4FD86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5BC23C-694C-4076-9E96-291B5CAC0628}">
      <dsp:nvSpPr>
        <dsp:cNvPr id="0" name=""/>
        <dsp:cNvSpPr/>
      </dsp:nvSpPr>
      <dsp:spPr>
        <a:xfrm>
          <a:off x="1435590" y="1554201"/>
          <a:ext cx="4732020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Incentive remain to operate a Timber Legality Assurance System</a:t>
          </a:r>
        </a:p>
      </dsp:txBody>
      <dsp:txXfrm>
        <a:off x="1435590" y="1554201"/>
        <a:ext cx="4732020" cy="1242935"/>
      </dsp:txXfrm>
    </dsp:sp>
    <dsp:sp modelId="{C4550FF9-B999-4FBF-9578-E40B051B12B9}">
      <dsp:nvSpPr>
        <dsp:cNvPr id="0" name=""/>
        <dsp:cNvSpPr/>
      </dsp:nvSpPr>
      <dsp:spPr>
        <a:xfrm>
          <a:off x="6167610" y="1554201"/>
          <a:ext cx="434798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Gains are clear – there is a transformation in the governance environment</a:t>
          </a:r>
        </a:p>
      </dsp:txBody>
      <dsp:txXfrm>
        <a:off x="6167610" y="1554201"/>
        <a:ext cx="4347989" cy="1242935"/>
      </dsp:txXfrm>
    </dsp:sp>
    <dsp:sp modelId="{E284B76F-C8B1-425A-9839-65D35E867F7F}">
      <dsp:nvSpPr>
        <dsp:cNvPr id="0" name=""/>
        <dsp:cNvSpPr/>
      </dsp:nvSpPr>
      <dsp:spPr>
        <a:xfrm>
          <a:off x="0" y="3107870"/>
          <a:ext cx="10515600" cy="1242935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310BB-62D8-4B86-8EB5-71D00FB13876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401797-D34F-4BE0-9E63-6B3AEAB350D3}">
      <dsp:nvSpPr>
        <dsp:cNvPr id="0" name=""/>
        <dsp:cNvSpPr/>
      </dsp:nvSpPr>
      <dsp:spPr>
        <a:xfrm>
          <a:off x="1435590" y="3107870"/>
          <a:ext cx="4732020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Improvement in application of forest management prescription has direct bearing on sustainability</a:t>
          </a:r>
        </a:p>
      </dsp:txBody>
      <dsp:txXfrm>
        <a:off x="1435590" y="3107870"/>
        <a:ext cx="4732020" cy="1242935"/>
      </dsp:txXfrm>
    </dsp:sp>
    <dsp:sp modelId="{3921966F-6029-4144-85E5-AC9DC4DB8EE2}">
      <dsp:nvSpPr>
        <dsp:cNvPr id="0" name=""/>
        <dsp:cNvSpPr/>
      </dsp:nvSpPr>
      <dsp:spPr>
        <a:xfrm>
          <a:off x="6167610" y="3107870"/>
          <a:ext cx="434798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Legality </a:t>
          </a:r>
          <a:r>
            <a:rPr lang="en-US" sz="1600" kern="1200">
              <a:sym typeface="Wingdings" panose="05000000000000000000" pitchFamily="2" charset="2"/>
            </a:rPr>
            <a:t></a:t>
          </a:r>
          <a:r>
            <a:rPr lang="en-US" sz="1600" kern="1200"/>
            <a:t> sustainability</a:t>
          </a:r>
        </a:p>
      </dsp:txBody>
      <dsp:txXfrm>
        <a:off x="6167610" y="3107870"/>
        <a:ext cx="4347989" cy="1242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509BB-8986-6B54-FF6C-672859BF12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0FF8FF-77E7-140F-449D-D86BE1E31F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FA07C1-117C-E60D-4335-300D1CFF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41947C-77BC-48A2-2FAA-764C991C7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96458-41CA-3727-6179-3B061DB00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02836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71029-B3D5-4ACA-FB68-48B8D765AF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C31E8C-0E89-1641-4FFA-238F1B17AF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C33FF8-A625-5DE9-12BF-CE3A43F27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4F882-DC40-A928-54DD-0D2EA31BE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03F21D-0DAD-3F6C-A981-97215BA1FA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97939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7E50C-1FB6-94B2-F71C-F7B15970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28612-895B-8E79-B64B-C9C8A743DE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F824CB-04B5-4A01-789D-841E9EAA48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344D60-FBE5-D146-504C-745CF10CB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0590A0-8943-3330-96EF-3A5A86EEB2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3111167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76207-8D22-4D78-E6B8-18FBC065BD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98A91-46E9-2DAB-E955-032489887D3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F65460-A536-B1CD-6DF7-74FE436A38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1D7D54-059D-B9D7-E64B-CBD07E0A02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08BA49-6DCD-F8E3-0E09-FDCE48C52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EF2C9-949C-A5D7-5B55-54698A820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0775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895C7-E7CF-234D-E9BC-86171B3BED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5A8A6-95F2-07D5-9F0B-CECB8F50B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20ED4B-3810-5DA6-CA3B-DA2F1A276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BD13C4-6E5A-0996-1780-54FF0250C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FA5E5B4-B908-6F5D-FCA1-47697DF264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113A3AE-2E21-7786-BD5B-DBC1D7FB4E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3B5758-EB53-BB36-5B8C-9D4D328F18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0D73E8-8A8F-0DAA-3BC3-6D3F61CC3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592204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7683B0-648B-81EB-0014-B518FE60BE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675F630-B89B-CE4F-F24C-CC14B3EA3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CC7C2B-9731-DA2D-1678-6DEC3341D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20B181-CBFE-D004-11F8-6B16D3FC0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103577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4654C1-F7A4-43F7-D350-DF97C2E64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61B6CE-A3CA-5F52-CCFF-11CA28276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7417E7-D073-AD6C-4809-5E47496A69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671796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F4102C-BAF7-1E7A-0EB2-67F19FF9F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6CB84A-74E2-4E30-17BE-2EB0F08B38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03F05B-87E1-5F3F-4C4C-3E009A948E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B9EBD7-B0F5-1AAB-7679-A1941A395F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A68B1C-4ABD-9CCE-61DB-C02388518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8705DE-2ED3-93D0-9BB8-09B1DD695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757273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8FF29-DBD2-A5C3-A30A-93A175F72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D57CE6-23B5-BFE5-79FD-428FD03C4E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88063E-58E3-2687-AAE1-92BF23E381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125B6-CA9D-C7AB-8519-AA54AFFCA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011DA-4B6A-0BC3-6223-87D1799E0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503567-29B1-48E2-339E-03CDD397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932033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FD929-CBE7-5B9C-E136-B924CDCA2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B88822-6AE2-ACD3-E486-CD1B7B20E5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276309-0447-72E6-211C-7DEDF1E33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004F45-B4DF-078B-8ADB-1FD4AB647D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585A4F-3F75-5DFE-37C7-A5FA3FEE7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845809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707FE2-CC49-A410-3E52-017AC5CAA8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8EF45-C686-58A0-1A6E-9ADB68FDDC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F748BE-CAF8-436F-2880-7B64F8A84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AB8A93-C22D-C8FB-9567-45AAA6847D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2D0316-CD21-3BAC-A8B1-723E232B3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6463091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FDCBCA-28B5-2EFB-1F1E-6F821785A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FB9BA1-AF87-C977-96A0-1C04DB1B95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077375-0744-4DD5-95F4-98AA4F43B1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F1C2E-14EC-46A3-95D4-7A8801A47D35}" type="datetimeFigureOut">
              <a:rPr lang="LID4096" smtClean="0"/>
              <a:t>09/25/2023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9C1330-A9C7-3776-58EF-2CB35E7709E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0F5CF-5521-1ED6-EE04-CB98E32873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250E97-32F1-454E-94AB-FC67DCF0CFCF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6905044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sv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mailto:Cbeeko.hq@fcghana.org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22E50-C119-CCCD-8E2E-707D32A2E2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32263"/>
            <a:ext cx="9144000" cy="4567664"/>
          </a:xfrm>
        </p:spPr>
        <p:txBody>
          <a:bodyPr>
            <a:normAutofit/>
          </a:bodyPr>
          <a:lstStyle/>
          <a:p>
            <a:r>
              <a:rPr lang="en-US" sz="5300" dirty="0">
                <a:solidFill>
                  <a:schemeClr val="accent6">
                    <a:lumMod val="75000"/>
                  </a:schemeClr>
                </a:solidFill>
              </a:rPr>
              <a:t>Ghana-EU Voluntary Partnership Agreement</a:t>
            </a:r>
            <a:br>
              <a:rPr lang="en-US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US" sz="49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4400" dirty="0">
                <a:solidFill>
                  <a:schemeClr val="accent6">
                    <a:lumMod val="75000"/>
                  </a:schemeClr>
                </a:solidFill>
              </a:rPr>
              <a:t>Meeting of Competent Authorities</a:t>
            </a:r>
            <a:br>
              <a:rPr lang="en-US" sz="4400" dirty="0">
                <a:solidFill>
                  <a:schemeClr val="accent6">
                    <a:lumMod val="75000"/>
                  </a:schemeClr>
                </a:solidFill>
              </a:rPr>
            </a:br>
            <a:br>
              <a:rPr lang="en-US" sz="32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en-US" sz="3100" dirty="0">
                <a:solidFill>
                  <a:schemeClr val="accent6">
                    <a:lumMod val="75000"/>
                  </a:schemeClr>
                </a:solidFill>
              </a:rPr>
              <a:t>28</a:t>
            </a:r>
            <a:r>
              <a:rPr lang="en-US" sz="3100" baseline="30000" dirty="0">
                <a:solidFill>
                  <a:schemeClr val="accent6">
                    <a:lumMod val="75000"/>
                  </a:schemeClr>
                </a:solidFill>
              </a:rPr>
              <a:t>th</a:t>
            </a:r>
            <a:r>
              <a:rPr lang="en-US" sz="3100" dirty="0">
                <a:solidFill>
                  <a:schemeClr val="accent6">
                    <a:lumMod val="75000"/>
                  </a:schemeClr>
                </a:solidFill>
              </a:rPr>
              <a:t> September, 2023</a:t>
            </a:r>
            <a:endParaRPr lang="LID4096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41D54E-C6A7-D0B5-C862-08F99AB78A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492253"/>
            <a:ext cx="9144000" cy="915370"/>
          </a:xfrm>
        </p:spPr>
        <p:txBody>
          <a:bodyPr/>
          <a:lstStyle/>
          <a:p>
            <a:r>
              <a:rPr lang="en-US" dirty="0"/>
              <a:t>Chris Beeko</a:t>
            </a:r>
          </a:p>
          <a:p>
            <a:r>
              <a:rPr lang="en-US" dirty="0"/>
              <a:t>Director, Timber Validation Department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70883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D50CD48-CBA4-588B-D49C-D068C738C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Milestones</a:t>
            </a:r>
            <a:endParaRPr lang="LID4096" dirty="0"/>
          </a:p>
        </p:txBody>
      </p:sp>
      <p:sp>
        <p:nvSpPr>
          <p:cNvPr id="5" name="Flowchart: Connector 4">
            <a:extLst>
              <a:ext uri="{FF2B5EF4-FFF2-40B4-BE49-F238E27FC236}">
                <a16:creationId xmlns:a16="http://schemas.microsoft.com/office/drawing/2014/main" id="{F6932DC1-D578-58D9-A748-0930E7C3AFD8}"/>
              </a:ext>
            </a:extLst>
          </p:cNvPr>
          <p:cNvSpPr/>
          <p:nvPr/>
        </p:nvSpPr>
        <p:spPr>
          <a:xfrm>
            <a:off x="2802341" y="5684291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" name="Flowchart: Connector 7">
            <a:extLst>
              <a:ext uri="{FF2B5EF4-FFF2-40B4-BE49-F238E27FC236}">
                <a16:creationId xmlns:a16="http://schemas.microsoft.com/office/drawing/2014/main" id="{64D79D63-4F88-8084-41A0-4807F99379CC}"/>
              </a:ext>
            </a:extLst>
          </p:cNvPr>
          <p:cNvSpPr/>
          <p:nvPr/>
        </p:nvSpPr>
        <p:spPr>
          <a:xfrm>
            <a:off x="2802341" y="5064691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34DBF0FE-9244-C35F-9B70-99B07AACD6D2}"/>
              </a:ext>
            </a:extLst>
          </p:cNvPr>
          <p:cNvSpPr/>
          <p:nvPr/>
        </p:nvSpPr>
        <p:spPr>
          <a:xfrm>
            <a:off x="2802341" y="4445089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" name="Flowchart: Connector 9">
            <a:extLst>
              <a:ext uri="{FF2B5EF4-FFF2-40B4-BE49-F238E27FC236}">
                <a16:creationId xmlns:a16="http://schemas.microsoft.com/office/drawing/2014/main" id="{2499D99B-CF87-9611-972E-B71C18C615E7}"/>
              </a:ext>
            </a:extLst>
          </p:cNvPr>
          <p:cNvSpPr/>
          <p:nvPr/>
        </p:nvSpPr>
        <p:spPr>
          <a:xfrm>
            <a:off x="2802341" y="3825487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1" name="Flowchart: Connector 10">
            <a:extLst>
              <a:ext uri="{FF2B5EF4-FFF2-40B4-BE49-F238E27FC236}">
                <a16:creationId xmlns:a16="http://schemas.microsoft.com/office/drawing/2014/main" id="{E7A20BFC-7703-A2B2-9F88-4426A2604F48}"/>
              </a:ext>
            </a:extLst>
          </p:cNvPr>
          <p:cNvSpPr/>
          <p:nvPr/>
        </p:nvSpPr>
        <p:spPr>
          <a:xfrm>
            <a:off x="2802341" y="3205885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2" name="Flowchart: Connector 11">
            <a:extLst>
              <a:ext uri="{FF2B5EF4-FFF2-40B4-BE49-F238E27FC236}">
                <a16:creationId xmlns:a16="http://schemas.microsoft.com/office/drawing/2014/main" id="{E878A20B-E592-6DB6-A4AA-E065B42ECF39}"/>
              </a:ext>
            </a:extLst>
          </p:cNvPr>
          <p:cNvSpPr/>
          <p:nvPr/>
        </p:nvSpPr>
        <p:spPr>
          <a:xfrm>
            <a:off x="2802341" y="2586283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7ED523C-35A8-640F-59B5-345A286DD37D}"/>
              </a:ext>
            </a:extLst>
          </p:cNvPr>
          <p:cNvSpPr txBox="1"/>
          <p:nvPr/>
        </p:nvSpPr>
        <p:spPr>
          <a:xfrm>
            <a:off x="1779899" y="5684291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2007</a:t>
            </a:r>
            <a:endParaRPr lang="LID4096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F21EE0A-F846-530F-F6C5-8AD548E9F44D}"/>
              </a:ext>
            </a:extLst>
          </p:cNvPr>
          <p:cNvSpPr txBox="1"/>
          <p:nvPr/>
        </p:nvSpPr>
        <p:spPr>
          <a:xfrm>
            <a:off x="1779898" y="2590463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2018</a:t>
            </a:r>
            <a:endParaRPr lang="LID4096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37D73A-ADF7-BE1D-CBDE-F2BEFA079A69}"/>
              </a:ext>
            </a:extLst>
          </p:cNvPr>
          <p:cNvSpPr txBox="1"/>
          <p:nvPr/>
        </p:nvSpPr>
        <p:spPr>
          <a:xfrm>
            <a:off x="1779898" y="3238614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2017</a:t>
            </a:r>
            <a:endParaRPr lang="LID4096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0A7D11C-A753-E394-05AC-53F92F460C05}"/>
              </a:ext>
            </a:extLst>
          </p:cNvPr>
          <p:cNvSpPr txBox="1"/>
          <p:nvPr/>
        </p:nvSpPr>
        <p:spPr>
          <a:xfrm>
            <a:off x="1779897" y="3841243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2014</a:t>
            </a:r>
            <a:endParaRPr lang="LID4096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9CB1892-28CB-8125-E6E9-E2770EE5AF65}"/>
              </a:ext>
            </a:extLst>
          </p:cNvPr>
          <p:cNvSpPr txBox="1"/>
          <p:nvPr/>
        </p:nvSpPr>
        <p:spPr>
          <a:xfrm>
            <a:off x="1779899" y="4454790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2010</a:t>
            </a:r>
            <a:endParaRPr lang="LID4096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CC7592-DE88-9814-A060-2584CDFFEEE7}"/>
              </a:ext>
            </a:extLst>
          </p:cNvPr>
          <p:cNvSpPr txBox="1"/>
          <p:nvPr/>
        </p:nvSpPr>
        <p:spPr>
          <a:xfrm>
            <a:off x="1779899" y="5026473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2009</a:t>
            </a:r>
            <a:endParaRPr lang="LID4096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A3D6BE6-135F-AC1C-EF0B-506D569F6DE2}"/>
              </a:ext>
            </a:extLst>
          </p:cNvPr>
          <p:cNvSpPr txBox="1"/>
          <p:nvPr/>
        </p:nvSpPr>
        <p:spPr>
          <a:xfrm>
            <a:off x="3654187" y="5043458"/>
            <a:ext cx="4053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Signing &amp; Ratification Ghana-EU VPA </a:t>
            </a:r>
            <a:endParaRPr lang="LID4096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9A4F85C-5DD0-D700-BB85-31627487175B}"/>
              </a:ext>
            </a:extLst>
          </p:cNvPr>
          <p:cNvSpPr txBox="1"/>
          <p:nvPr/>
        </p:nvSpPr>
        <p:spPr>
          <a:xfrm>
            <a:off x="3654187" y="5720932"/>
            <a:ext cx="272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Start of Negotiations</a:t>
            </a:r>
            <a:endParaRPr lang="LID4096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7B2AD99-07C0-B02E-BA8F-FE0F182155BC}"/>
              </a:ext>
            </a:extLst>
          </p:cNvPr>
          <p:cNvSpPr txBox="1"/>
          <p:nvPr/>
        </p:nvSpPr>
        <p:spPr>
          <a:xfrm>
            <a:off x="3654187" y="4454790"/>
            <a:ext cx="272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Start of Implementation</a:t>
            </a:r>
            <a:endParaRPr lang="LID4096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67CC082-671B-C785-5E3F-6015240143D6}"/>
              </a:ext>
            </a:extLst>
          </p:cNvPr>
          <p:cNvSpPr txBox="1"/>
          <p:nvPr/>
        </p:nvSpPr>
        <p:spPr>
          <a:xfrm>
            <a:off x="3654187" y="3841243"/>
            <a:ext cx="2937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Start of Operation of </a:t>
            </a:r>
            <a:r>
              <a:rPr lang="en-US" dirty="0" err="1"/>
              <a:t>GhLAS</a:t>
            </a:r>
            <a:endParaRPr lang="LID4096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E566524-01D8-ECB4-3C1F-D649B76376D2}"/>
              </a:ext>
            </a:extLst>
          </p:cNvPr>
          <p:cNvSpPr txBox="1"/>
          <p:nvPr/>
        </p:nvSpPr>
        <p:spPr>
          <a:xfrm>
            <a:off x="3650773" y="3237438"/>
            <a:ext cx="4056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Underpinning Legality Legislation passed</a:t>
            </a:r>
            <a:endParaRPr lang="LID4096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9D8E350-D411-B14E-750A-7BB26E94F64A}"/>
              </a:ext>
            </a:extLst>
          </p:cNvPr>
          <p:cNvSpPr txBox="1"/>
          <p:nvPr/>
        </p:nvSpPr>
        <p:spPr>
          <a:xfrm>
            <a:off x="3650773" y="2579757"/>
            <a:ext cx="3405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Annex Amendments Completed</a:t>
            </a:r>
            <a:endParaRPr lang="LID4096" dirty="0"/>
          </a:p>
        </p:txBody>
      </p:sp>
      <p:sp>
        <p:nvSpPr>
          <p:cNvPr id="27" name="Flowchart: Connector 26">
            <a:extLst>
              <a:ext uri="{FF2B5EF4-FFF2-40B4-BE49-F238E27FC236}">
                <a16:creationId xmlns:a16="http://schemas.microsoft.com/office/drawing/2014/main" id="{9D69FB24-60E7-A451-CFAE-CD22741EB8BC}"/>
              </a:ext>
            </a:extLst>
          </p:cNvPr>
          <p:cNvSpPr/>
          <p:nvPr/>
        </p:nvSpPr>
        <p:spPr>
          <a:xfrm>
            <a:off x="2802341" y="1966681"/>
            <a:ext cx="382138" cy="354842"/>
          </a:xfrm>
          <a:prstGeom prst="flowChartConnector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529DB2D-7076-20DB-C757-F3B954680E98}"/>
              </a:ext>
            </a:extLst>
          </p:cNvPr>
          <p:cNvSpPr txBox="1"/>
          <p:nvPr/>
        </p:nvSpPr>
        <p:spPr>
          <a:xfrm>
            <a:off x="1779897" y="1993139"/>
            <a:ext cx="1071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2023</a:t>
            </a:r>
            <a:endParaRPr lang="LID4096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589E01B-C016-8286-EB56-555FF3C0BC67}"/>
              </a:ext>
            </a:extLst>
          </p:cNvPr>
          <p:cNvSpPr txBox="1"/>
          <p:nvPr/>
        </p:nvSpPr>
        <p:spPr>
          <a:xfrm>
            <a:off x="3650773" y="1991089"/>
            <a:ext cx="41485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Adoption of FLEGT Action Plan to Go-live</a:t>
            </a:r>
            <a:endParaRPr lang="LID4096" dirty="0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D0741189-4C18-B31E-25B1-2948129E2453}"/>
              </a:ext>
            </a:extLst>
          </p:cNvPr>
          <p:cNvCxnSpPr>
            <a:stCxn id="5" idx="0"/>
            <a:endCxn id="8" idx="4"/>
          </p:cNvCxnSpPr>
          <p:nvPr/>
        </p:nvCxnSpPr>
        <p:spPr>
          <a:xfrm flipV="1">
            <a:off x="2993410" y="5419533"/>
            <a:ext cx="0" cy="264758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59F77996-3FEC-E02A-2E54-800FC19F358E}"/>
              </a:ext>
            </a:extLst>
          </p:cNvPr>
          <p:cNvCxnSpPr>
            <a:stCxn id="8" idx="0"/>
            <a:endCxn id="9" idx="4"/>
          </p:cNvCxnSpPr>
          <p:nvPr/>
        </p:nvCxnSpPr>
        <p:spPr>
          <a:xfrm flipV="1">
            <a:off x="2993410" y="4799931"/>
            <a:ext cx="0" cy="26476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CB5A512-6E9D-BCE7-92CE-2F2D13ADD826}"/>
              </a:ext>
            </a:extLst>
          </p:cNvPr>
          <p:cNvCxnSpPr>
            <a:stCxn id="9" idx="0"/>
            <a:endCxn id="10" idx="4"/>
          </p:cNvCxnSpPr>
          <p:nvPr/>
        </p:nvCxnSpPr>
        <p:spPr>
          <a:xfrm flipV="1">
            <a:off x="2993410" y="4180329"/>
            <a:ext cx="0" cy="26476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CD2529F-2254-FBF9-8F2F-7AC216FACDF2}"/>
              </a:ext>
            </a:extLst>
          </p:cNvPr>
          <p:cNvCxnSpPr>
            <a:stCxn id="10" idx="0"/>
            <a:endCxn id="11" idx="4"/>
          </p:cNvCxnSpPr>
          <p:nvPr/>
        </p:nvCxnSpPr>
        <p:spPr>
          <a:xfrm flipV="1">
            <a:off x="2993410" y="3560727"/>
            <a:ext cx="0" cy="26476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B362A8-225E-B352-B5CC-7C306E0551AF}"/>
              </a:ext>
            </a:extLst>
          </p:cNvPr>
          <p:cNvCxnSpPr>
            <a:cxnSpLocks/>
            <a:stCxn id="11" idx="0"/>
            <a:endCxn id="12" idx="4"/>
          </p:cNvCxnSpPr>
          <p:nvPr/>
        </p:nvCxnSpPr>
        <p:spPr>
          <a:xfrm flipV="1">
            <a:off x="2993410" y="2941125"/>
            <a:ext cx="0" cy="26476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ED96535C-F519-5AAD-C1DE-7C12B883FD22}"/>
              </a:ext>
            </a:extLst>
          </p:cNvPr>
          <p:cNvCxnSpPr>
            <a:stCxn id="12" idx="0"/>
            <a:endCxn id="27" idx="4"/>
          </p:cNvCxnSpPr>
          <p:nvPr/>
        </p:nvCxnSpPr>
        <p:spPr>
          <a:xfrm flipV="1">
            <a:off x="2993410" y="2321523"/>
            <a:ext cx="0" cy="26476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3021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264206-224C-9411-1AC9-8B16109BE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8827" y="716596"/>
            <a:ext cx="5801917" cy="2228760"/>
          </a:xfrm>
        </p:spPr>
        <p:txBody>
          <a:bodyPr anchor="b">
            <a:normAutofit/>
          </a:bodyPr>
          <a:lstStyle/>
          <a:p>
            <a:r>
              <a:rPr lang="en-US" sz="4000" dirty="0"/>
              <a:t>Ownership of Policy through Improved Stakeholder Engagement</a:t>
            </a:r>
            <a:endParaRPr lang="LID4096" sz="4000" dirty="0"/>
          </a:p>
        </p:txBody>
      </p:sp>
      <p:pic>
        <p:nvPicPr>
          <p:cNvPr id="7" name="Graphic 6" descr="Users">
            <a:extLst>
              <a:ext uri="{FF2B5EF4-FFF2-40B4-BE49-F238E27FC236}">
                <a16:creationId xmlns:a16="http://schemas.microsoft.com/office/drawing/2014/main" id="{AFBDDC72-5193-A817-D668-F92F65405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6948" y="2694018"/>
            <a:ext cx="1198532" cy="1198532"/>
          </a:xfrm>
          <a:prstGeom prst="rect">
            <a:avLst/>
          </a:prstGeom>
        </p:spPr>
      </p:pic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FD48499F-BFFB-9E7E-5C01-8B90F1973A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3242" y="3558083"/>
            <a:ext cx="6679533" cy="2658472"/>
          </a:xfrm>
        </p:spPr>
        <p:txBody>
          <a:bodyPr>
            <a:normAutofit/>
          </a:bodyPr>
          <a:lstStyle/>
          <a:p>
            <a:r>
              <a:rPr lang="en-US" sz="2400" dirty="0"/>
              <a:t>Inclusive approach to policy-making through creation of multi-stakeholder deliberative platforms</a:t>
            </a:r>
          </a:p>
          <a:p>
            <a:r>
              <a:rPr lang="en-US" sz="2400" dirty="0"/>
              <a:t>Stakeholder views incorporated in policy</a:t>
            </a:r>
          </a:p>
          <a:p>
            <a:r>
              <a:rPr lang="en-US" sz="2400" dirty="0"/>
              <a:t>Promotes ownership of policies</a:t>
            </a:r>
            <a:endParaRPr lang="LID4096" sz="2400" dirty="0"/>
          </a:p>
        </p:txBody>
      </p:sp>
      <p:pic>
        <p:nvPicPr>
          <p:cNvPr id="19" name="Graphic 8" descr="Users">
            <a:extLst>
              <a:ext uri="{FF2B5EF4-FFF2-40B4-BE49-F238E27FC236}">
                <a16:creationId xmlns:a16="http://schemas.microsoft.com/office/drawing/2014/main" id="{3BD877EE-BA2F-45C7-9563-D7D5581C8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9836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517A47C-B2E5-4B79-8061-D74B1311AF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Freeform: Shape 10">
            <a:extLst>
              <a:ext uri="{FF2B5EF4-FFF2-40B4-BE49-F238E27FC236}">
                <a16:creationId xmlns:a16="http://schemas.microsoft.com/office/drawing/2014/main" id="{C505E780-2083-4CB5-A42A-5E0E2908E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818889" cy="6858000"/>
          </a:xfrm>
          <a:custGeom>
            <a:avLst/>
            <a:gdLst>
              <a:gd name="connsiteX0" fmla="*/ 0 w 4818889"/>
              <a:gd name="connsiteY0" fmla="*/ 0 h 6858000"/>
              <a:gd name="connsiteX1" fmla="*/ 3605911 w 4818889"/>
              <a:gd name="connsiteY1" fmla="*/ 0 h 6858000"/>
              <a:gd name="connsiteX2" fmla="*/ 3668894 w 4818889"/>
              <a:gd name="connsiteY2" fmla="*/ 69271 h 6858000"/>
              <a:gd name="connsiteX3" fmla="*/ 4818889 w 4818889"/>
              <a:gd name="connsiteY3" fmla="*/ 3429000 h 6858000"/>
              <a:gd name="connsiteX4" fmla="*/ 3668894 w 4818889"/>
              <a:gd name="connsiteY4" fmla="*/ 6788730 h 6858000"/>
              <a:gd name="connsiteX5" fmla="*/ 3605911 w 4818889"/>
              <a:gd name="connsiteY5" fmla="*/ 6858000 h 6858000"/>
              <a:gd name="connsiteX6" fmla="*/ 0 w 481888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8889" h="6858000">
                <a:moveTo>
                  <a:pt x="0" y="0"/>
                </a:moveTo>
                <a:lnTo>
                  <a:pt x="3605911" y="0"/>
                </a:lnTo>
                <a:lnTo>
                  <a:pt x="3668894" y="69271"/>
                </a:lnTo>
                <a:cubicBezTo>
                  <a:pt x="4379420" y="929100"/>
                  <a:pt x="4818889" y="2116944"/>
                  <a:pt x="4818889" y="3429000"/>
                </a:cubicBezTo>
                <a:cubicBezTo>
                  <a:pt x="4818889" y="4741056"/>
                  <a:pt x="4379420" y="5928900"/>
                  <a:pt x="3668894" y="6788730"/>
                </a:cubicBezTo>
                <a:lnTo>
                  <a:pt x="360591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88900" dist="38100" algn="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Freeform: Shape 12">
            <a:extLst>
              <a:ext uri="{FF2B5EF4-FFF2-40B4-BE49-F238E27FC236}">
                <a16:creationId xmlns:a16="http://schemas.microsoft.com/office/drawing/2014/main" id="{D2C0AE1C-0118-41AE-8A10-7CDCBF10E9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811477" cy="6858000"/>
          </a:xfrm>
          <a:custGeom>
            <a:avLst/>
            <a:gdLst>
              <a:gd name="connsiteX0" fmla="*/ 0 w 4811477"/>
              <a:gd name="connsiteY0" fmla="*/ 0 h 6858000"/>
              <a:gd name="connsiteX1" fmla="*/ 3598499 w 4811477"/>
              <a:gd name="connsiteY1" fmla="*/ 0 h 6858000"/>
              <a:gd name="connsiteX2" fmla="*/ 3661482 w 4811477"/>
              <a:gd name="connsiteY2" fmla="*/ 69271 h 6858000"/>
              <a:gd name="connsiteX3" fmla="*/ 4811477 w 4811477"/>
              <a:gd name="connsiteY3" fmla="*/ 3429000 h 6858000"/>
              <a:gd name="connsiteX4" fmla="*/ 3661482 w 4811477"/>
              <a:gd name="connsiteY4" fmla="*/ 6788730 h 6858000"/>
              <a:gd name="connsiteX5" fmla="*/ 3598499 w 4811477"/>
              <a:gd name="connsiteY5" fmla="*/ 6858000 h 6858000"/>
              <a:gd name="connsiteX6" fmla="*/ 0 w 481147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11477" h="6858000">
                <a:moveTo>
                  <a:pt x="0" y="0"/>
                </a:moveTo>
                <a:lnTo>
                  <a:pt x="3598499" y="0"/>
                </a:lnTo>
                <a:lnTo>
                  <a:pt x="3661482" y="69271"/>
                </a:lnTo>
                <a:cubicBezTo>
                  <a:pt x="4372008" y="929100"/>
                  <a:pt x="4811477" y="2116944"/>
                  <a:pt x="4811477" y="3429000"/>
                </a:cubicBezTo>
                <a:cubicBezTo>
                  <a:pt x="4811477" y="4741056"/>
                  <a:pt x="4372008" y="5928900"/>
                  <a:pt x="3661482" y="6788730"/>
                </a:cubicBezTo>
                <a:lnTo>
                  <a:pt x="359849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CFB072-6E80-835D-5B10-AC46D48DF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US" sz="4000" dirty="0"/>
              <a:t>Continuous Improvement through Timber Legality Audit</a:t>
            </a:r>
            <a:endParaRPr lang="LID4096" sz="4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3EEC44-1BA3-44ED-81FC-A644B04B2A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081528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7A2C47B-9B52-B335-6192-552EFD22612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5203728"/>
              </p:ext>
            </p:extLst>
          </p:nvPr>
        </p:nvGraphicFramePr>
        <p:xfrm>
          <a:off x="5303520" y="676656"/>
          <a:ext cx="6364224" cy="55138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84704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446A3A-8712-5B13-29AE-18E468F5A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6" y="329184"/>
            <a:ext cx="6894576" cy="1783080"/>
          </a:xfrm>
        </p:spPr>
        <p:txBody>
          <a:bodyPr anchor="b">
            <a:normAutofit/>
          </a:bodyPr>
          <a:lstStyle/>
          <a:p>
            <a:r>
              <a:rPr lang="en-US" sz="3800" dirty="0"/>
              <a:t>From timber tracking to a system for strengthening sector management</a:t>
            </a:r>
            <a:endParaRPr lang="LID4096" sz="3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81F421-F2EB-3747-F563-03D4690EAB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41" r="27841"/>
          <a:stretch/>
        </p:blipFill>
        <p:spPr>
          <a:xfrm>
            <a:off x="20" y="1"/>
            <a:ext cx="4052522" cy="6858000"/>
          </a:xfrm>
          <a:custGeom>
            <a:avLst/>
            <a:gdLst/>
            <a:ahLst/>
            <a:cxnLst/>
            <a:rect l="l" t="t" r="r" b="b"/>
            <a:pathLst>
              <a:path w="4052542" h="6858000">
                <a:moveTo>
                  <a:pt x="0" y="0"/>
                </a:moveTo>
                <a:lnTo>
                  <a:pt x="4020923" y="0"/>
                </a:lnTo>
                <a:lnTo>
                  <a:pt x="4022656" y="14697"/>
                </a:lnTo>
                <a:cubicBezTo>
                  <a:pt x="4037606" y="98462"/>
                  <a:pt x="4035072" y="183369"/>
                  <a:pt x="4039126" y="267642"/>
                </a:cubicBezTo>
                <a:cubicBezTo>
                  <a:pt x="4043941" y="370699"/>
                  <a:pt x="4037860" y="474136"/>
                  <a:pt x="4035579" y="577446"/>
                </a:cubicBezTo>
                <a:cubicBezTo>
                  <a:pt x="4033805" y="665399"/>
                  <a:pt x="4025063" y="753226"/>
                  <a:pt x="4027724" y="841306"/>
                </a:cubicBezTo>
                <a:cubicBezTo>
                  <a:pt x="4027914" y="844352"/>
                  <a:pt x="4027914" y="847398"/>
                  <a:pt x="4027724" y="850444"/>
                </a:cubicBezTo>
                <a:cubicBezTo>
                  <a:pt x="4019615" y="947281"/>
                  <a:pt x="4019615" y="1044626"/>
                  <a:pt x="4027724" y="1141464"/>
                </a:cubicBezTo>
                <a:cubicBezTo>
                  <a:pt x="4030296" y="1181772"/>
                  <a:pt x="4029574" y="1222221"/>
                  <a:pt x="4025570" y="1262415"/>
                </a:cubicBezTo>
                <a:cubicBezTo>
                  <a:pt x="4021769" y="1313563"/>
                  <a:pt x="4009606" y="1365472"/>
                  <a:pt x="4018348" y="1416238"/>
                </a:cubicBezTo>
                <a:cubicBezTo>
                  <a:pt x="4024037" y="1458058"/>
                  <a:pt x="4027166" y="1500194"/>
                  <a:pt x="4027724" y="1542394"/>
                </a:cubicBezTo>
                <a:cubicBezTo>
                  <a:pt x="4032158" y="1636820"/>
                  <a:pt x="4027977" y="1731753"/>
                  <a:pt x="4026330" y="1826433"/>
                </a:cubicBezTo>
                <a:cubicBezTo>
                  <a:pt x="4024556" y="1936724"/>
                  <a:pt x="4027344" y="2047015"/>
                  <a:pt x="4018475" y="2157432"/>
                </a:cubicBezTo>
                <a:cubicBezTo>
                  <a:pt x="4013597" y="2246629"/>
                  <a:pt x="4013597" y="2336029"/>
                  <a:pt x="4018475" y="2425226"/>
                </a:cubicBezTo>
                <a:cubicBezTo>
                  <a:pt x="4020882" y="2506961"/>
                  <a:pt x="4033172" y="2587934"/>
                  <a:pt x="4031145" y="2670557"/>
                </a:cubicBezTo>
                <a:cubicBezTo>
                  <a:pt x="4028737" y="2766886"/>
                  <a:pt x="4017335" y="2862962"/>
                  <a:pt x="4020882" y="2959546"/>
                </a:cubicBezTo>
                <a:cubicBezTo>
                  <a:pt x="4022529" y="3005617"/>
                  <a:pt x="4022656" y="3051688"/>
                  <a:pt x="4023543" y="3097758"/>
                </a:cubicBezTo>
                <a:cubicBezTo>
                  <a:pt x="4024683" y="3153221"/>
                  <a:pt x="4034692" y="3208556"/>
                  <a:pt x="4029117" y="3263892"/>
                </a:cubicBezTo>
                <a:cubicBezTo>
                  <a:pt x="4019869" y="3356161"/>
                  <a:pt x="3995923" y="3446906"/>
                  <a:pt x="4010873" y="3541459"/>
                </a:cubicBezTo>
                <a:cubicBezTo>
                  <a:pt x="4019108" y="3593495"/>
                  <a:pt x="4028357" y="3645658"/>
                  <a:pt x="4033172" y="3698201"/>
                </a:cubicBezTo>
                <a:cubicBezTo>
                  <a:pt x="4037353" y="3745160"/>
                  <a:pt x="4047868" y="3792881"/>
                  <a:pt x="4039886" y="3839586"/>
                </a:cubicBezTo>
                <a:cubicBezTo>
                  <a:pt x="4033045" y="3879565"/>
                  <a:pt x="4036592" y="3919544"/>
                  <a:pt x="4031271" y="3959523"/>
                </a:cubicBezTo>
                <a:cubicBezTo>
                  <a:pt x="4024303" y="4011939"/>
                  <a:pt x="4020629" y="4065244"/>
                  <a:pt x="4015308" y="4118042"/>
                </a:cubicBezTo>
                <a:cubicBezTo>
                  <a:pt x="4010620" y="4165889"/>
                  <a:pt x="4006946" y="4213610"/>
                  <a:pt x="4019615" y="4258539"/>
                </a:cubicBezTo>
                <a:cubicBezTo>
                  <a:pt x="4050656" y="4371622"/>
                  <a:pt x="4033679" y="4484070"/>
                  <a:pt x="4022023" y="4596391"/>
                </a:cubicBezTo>
                <a:cubicBezTo>
                  <a:pt x="4016321" y="4650965"/>
                  <a:pt x="4007959" y="4708712"/>
                  <a:pt x="4020629" y="4758718"/>
                </a:cubicBezTo>
                <a:cubicBezTo>
                  <a:pt x="4043941" y="4847432"/>
                  <a:pt x="4025697" y="4931705"/>
                  <a:pt x="4015561" y="5016866"/>
                </a:cubicBezTo>
                <a:cubicBezTo>
                  <a:pt x="4003335" y="5100174"/>
                  <a:pt x="4005096" y="5184929"/>
                  <a:pt x="4020756" y="5267654"/>
                </a:cubicBezTo>
                <a:cubicBezTo>
                  <a:pt x="4033172" y="5326035"/>
                  <a:pt x="4033172" y="5385432"/>
                  <a:pt x="4034692" y="5444194"/>
                </a:cubicBezTo>
                <a:cubicBezTo>
                  <a:pt x="4035579" y="5481001"/>
                  <a:pt x="4022023" y="5518441"/>
                  <a:pt x="4013027" y="5555120"/>
                </a:cubicBezTo>
                <a:cubicBezTo>
                  <a:pt x="3996937" y="5621371"/>
                  <a:pt x="3991109" y="5688636"/>
                  <a:pt x="4013027" y="5753237"/>
                </a:cubicBezTo>
                <a:cubicBezTo>
                  <a:pt x="4043561" y="5842713"/>
                  <a:pt x="4061045" y="5932189"/>
                  <a:pt x="4048375" y="6026870"/>
                </a:cubicBezTo>
                <a:cubicBezTo>
                  <a:pt x="4041027" y="6085251"/>
                  <a:pt x="4039380" y="6144902"/>
                  <a:pt x="4028357" y="6202522"/>
                </a:cubicBezTo>
                <a:cubicBezTo>
                  <a:pt x="4010240" y="6298091"/>
                  <a:pt x="4016701" y="6393024"/>
                  <a:pt x="4031145" y="6487196"/>
                </a:cubicBezTo>
                <a:cubicBezTo>
                  <a:pt x="4041293" y="6565885"/>
                  <a:pt x="4042395" y="6645474"/>
                  <a:pt x="4034439" y="6724403"/>
                </a:cubicBezTo>
                <a:lnTo>
                  <a:pt x="402520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3FCFB1DE-0B7E-48CC-BA90-B2AB0889F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4296" y="2395728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729200-489F-1F5B-7A0B-A9AC696D2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54296" y="2706624"/>
            <a:ext cx="6894576" cy="3483864"/>
          </a:xfrm>
        </p:spPr>
        <p:txBody>
          <a:bodyPr>
            <a:normAutofit/>
          </a:bodyPr>
          <a:lstStyle/>
          <a:p>
            <a:r>
              <a:rPr lang="en-US" sz="2200"/>
              <a:t>Accumulation of timber legality data across the supply chain translates to vital forest management information</a:t>
            </a:r>
          </a:p>
          <a:p>
            <a:r>
              <a:rPr lang="en-US" sz="2200"/>
              <a:t>System now upgraded to: </a:t>
            </a:r>
          </a:p>
          <a:p>
            <a:pPr lvl="1"/>
            <a:r>
              <a:rPr lang="en-US" sz="2200"/>
              <a:t>accommodate decision support functions</a:t>
            </a:r>
          </a:p>
          <a:p>
            <a:pPr lvl="1"/>
            <a:r>
              <a:rPr lang="en-US" sz="2200"/>
              <a:t>provide basis for strategic decision-making on forest resources towards sustainable forest management</a:t>
            </a:r>
          </a:p>
          <a:p>
            <a:pPr lvl="1"/>
            <a:r>
              <a:rPr lang="en-US" sz="2200"/>
              <a:t>incorporate utility portals for the – Private Sector, Public and EU Competent Authorities</a:t>
            </a:r>
          </a:p>
        </p:txBody>
      </p:sp>
    </p:spTree>
    <p:extLst>
      <p:ext uri="{BB962C8B-B14F-4D97-AF65-F5344CB8AC3E}">
        <p14:creationId xmlns:p14="http://schemas.microsoft.com/office/powerpoint/2010/main" val="26822472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20DB7B-F09E-43EF-A807-D66FF2D2EC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Data Collection/Reconciliation along Supply Chain</a:t>
            </a:r>
            <a:br>
              <a:rPr lang="en-GB"/>
            </a:br>
            <a:r>
              <a:rPr lang="en-GB" sz="2800"/>
              <a:t>[The Legality Assurance System – </a:t>
            </a:r>
            <a:r>
              <a:rPr lang="en-GB" sz="2800" err="1"/>
              <a:t>GhLAS</a:t>
            </a:r>
            <a:r>
              <a:rPr lang="en-GB" sz="2800"/>
              <a:t>]</a:t>
            </a:r>
            <a:endParaRPr lang="LID4096"/>
          </a:p>
        </p:txBody>
      </p:sp>
      <p:sp>
        <p:nvSpPr>
          <p:cNvPr id="10" name="Equals 9">
            <a:extLst>
              <a:ext uri="{FF2B5EF4-FFF2-40B4-BE49-F238E27FC236}">
                <a16:creationId xmlns:a16="http://schemas.microsoft.com/office/drawing/2014/main" id="{5FE3800D-6734-4521-9457-013DE7A71AE4}"/>
              </a:ext>
            </a:extLst>
          </p:cNvPr>
          <p:cNvSpPr/>
          <p:nvPr/>
        </p:nvSpPr>
        <p:spPr>
          <a:xfrm>
            <a:off x="1879751" y="2784219"/>
            <a:ext cx="670006" cy="41616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chemeClr val="tx1"/>
              </a:solidFill>
            </a:endParaRPr>
          </a:p>
        </p:txBody>
      </p:sp>
      <p:sp>
        <p:nvSpPr>
          <p:cNvPr id="11" name="Not Equal 10">
            <a:extLst>
              <a:ext uri="{FF2B5EF4-FFF2-40B4-BE49-F238E27FC236}">
                <a16:creationId xmlns:a16="http://schemas.microsoft.com/office/drawing/2014/main" id="{0F0B1368-A40C-4E99-844E-8B9A48C754F1}"/>
              </a:ext>
            </a:extLst>
          </p:cNvPr>
          <p:cNvSpPr/>
          <p:nvPr/>
        </p:nvSpPr>
        <p:spPr>
          <a:xfrm>
            <a:off x="4703791" y="2733324"/>
            <a:ext cx="662354" cy="416169"/>
          </a:xfrm>
          <a:prstGeom prst="mathNotEqual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>
              <a:solidFill>
                <a:schemeClr val="tx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1972F486-3C5A-4353-8ECC-5AD31C99BFCB}"/>
              </a:ext>
            </a:extLst>
          </p:cNvPr>
          <p:cNvCxnSpPr>
            <a:cxnSpLocks/>
          </p:cNvCxnSpPr>
          <p:nvPr/>
        </p:nvCxnSpPr>
        <p:spPr>
          <a:xfrm>
            <a:off x="7027972" y="2975493"/>
            <a:ext cx="1271953" cy="0"/>
          </a:xfrm>
          <a:prstGeom prst="line">
            <a:avLst/>
          </a:prstGeom>
          <a:ln w="28575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E2034781-816D-4D00-A763-7486C6100106}"/>
              </a:ext>
            </a:extLst>
          </p:cNvPr>
          <p:cNvSpPr txBox="1"/>
          <p:nvPr/>
        </p:nvSpPr>
        <p:spPr>
          <a:xfrm>
            <a:off x="625218" y="5370387"/>
            <a:ext cx="3376113" cy="952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The WTS exercises the requisite robustness to identify wood flow inconsistencies</a:t>
            </a:r>
          </a:p>
        </p:txBody>
      </p:sp>
      <p:pic>
        <p:nvPicPr>
          <p:cNvPr id="20" name="Graphic 19" descr="Computer">
            <a:extLst>
              <a:ext uri="{FF2B5EF4-FFF2-40B4-BE49-F238E27FC236}">
                <a16:creationId xmlns:a16="http://schemas.microsoft.com/office/drawing/2014/main" id="{F23900A7-BC51-4F74-A44A-C9E37219E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35419" y="4294026"/>
            <a:ext cx="1955769" cy="1715365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CA47616C-1ECA-4233-A05B-5A743DEA8C2C}"/>
              </a:ext>
            </a:extLst>
          </p:cNvPr>
          <p:cNvGrpSpPr/>
          <p:nvPr/>
        </p:nvGrpSpPr>
        <p:grpSpPr>
          <a:xfrm>
            <a:off x="323854" y="2237737"/>
            <a:ext cx="4379937" cy="2398740"/>
            <a:chOff x="323854" y="2237737"/>
            <a:chExt cx="4379937" cy="239874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8C07946-3ED2-49EB-8FB8-BBE735BE59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854" y="2237737"/>
              <a:ext cx="1264612" cy="1264612"/>
            </a:xfrm>
            <a:prstGeom prst="rect">
              <a:avLst/>
            </a:prstGeom>
          </p:spPr>
        </p:pic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5502B557-58DC-46FB-B79E-DFF615B70AAE}"/>
                </a:ext>
              </a:extLst>
            </p:cNvPr>
            <p:cNvCxnSpPr>
              <a:stCxn id="5" idx="2"/>
            </p:cNvCxnSpPr>
            <p:nvPr/>
          </p:nvCxnSpPr>
          <p:spPr>
            <a:xfrm>
              <a:off x="956160" y="3502349"/>
              <a:ext cx="3747631" cy="1134128"/>
            </a:xfrm>
            <a:prstGeom prst="line">
              <a:avLst/>
            </a:prstGeom>
            <a:ln w="19050" cap="flat" cmpd="sng" algn="ctr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D25AD739-C2D4-4A58-98F2-618CCCB75EE6}"/>
              </a:ext>
            </a:extLst>
          </p:cNvPr>
          <p:cNvGrpSpPr/>
          <p:nvPr/>
        </p:nvGrpSpPr>
        <p:grpSpPr>
          <a:xfrm>
            <a:off x="2954202" y="2298964"/>
            <a:ext cx="1749589" cy="2337513"/>
            <a:chOff x="2954202" y="2298964"/>
            <a:chExt cx="1749589" cy="2337513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27954186-C37A-4218-B4F5-E058B173C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54202" y="2298964"/>
              <a:ext cx="1322201" cy="1322201"/>
            </a:xfrm>
            <a:prstGeom prst="rect">
              <a:avLst/>
            </a:prstGeom>
          </p:spPr>
        </p:pic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76F79141-E2DB-44BE-AA11-7DDB18964DB4}"/>
                </a:ext>
              </a:extLst>
            </p:cNvPr>
            <p:cNvCxnSpPr/>
            <p:nvPr/>
          </p:nvCxnSpPr>
          <p:spPr>
            <a:xfrm>
              <a:off x="3835419" y="3317631"/>
              <a:ext cx="868372" cy="1318846"/>
            </a:xfrm>
            <a:prstGeom prst="line">
              <a:avLst/>
            </a:prstGeom>
            <a:ln w="19050" cap="flat" cmpd="sng" algn="ctr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09E82A7A-D9E9-4A75-A93B-C784FD422098}"/>
              </a:ext>
            </a:extLst>
          </p:cNvPr>
          <p:cNvGrpSpPr/>
          <p:nvPr/>
        </p:nvGrpSpPr>
        <p:grpSpPr>
          <a:xfrm>
            <a:off x="4703791" y="2350478"/>
            <a:ext cx="2197795" cy="2285999"/>
            <a:chOff x="4703791" y="2350478"/>
            <a:chExt cx="2197795" cy="228599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D883C73C-FBE4-4ADB-826F-2BED32A3862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749715" y="2350478"/>
              <a:ext cx="1151871" cy="1151871"/>
            </a:xfrm>
            <a:prstGeom prst="rect">
              <a:avLst/>
            </a:prstGeom>
          </p:spPr>
        </p:pic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61F0B8A-EA8C-4008-ACBB-9ECC30056DD3}"/>
                </a:ext>
              </a:extLst>
            </p:cNvPr>
            <p:cNvCxnSpPr/>
            <p:nvPr/>
          </p:nvCxnSpPr>
          <p:spPr>
            <a:xfrm flipH="1">
              <a:off x="4703791" y="3270738"/>
              <a:ext cx="1708720" cy="1365739"/>
            </a:xfrm>
            <a:prstGeom prst="line">
              <a:avLst/>
            </a:prstGeom>
            <a:ln w="19050" cap="flat" cmpd="sng" algn="ctr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9AAD6A7B-0C69-4CC0-9439-683478FFE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33381" y="3362524"/>
              <a:ext cx="556663" cy="556663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0B24D03-1BC7-46E3-BC63-E1E683D08E68}"/>
              </a:ext>
            </a:extLst>
          </p:cNvPr>
          <p:cNvGrpSpPr/>
          <p:nvPr/>
        </p:nvGrpSpPr>
        <p:grpSpPr>
          <a:xfrm>
            <a:off x="4703791" y="2201636"/>
            <a:ext cx="4864798" cy="2434841"/>
            <a:chOff x="4703791" y="2201636"/>
            <a:chExt cx="4864798" cy="2434841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1E82E19-81FF-45D8-A96E-3FD190BE0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089046" y="2201636"/>
              <a:ext cx="1479543" cy="1479543"/>
            </a:xfrm>
            <a:prstGeom prst="rect">
              <a:avLst/>
            </a:prstGeom>
          </p:spPr>
        </p:pic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A8F10DBC-78AE-4B52-B2F5-F78BBC63F831}"/>
                </a:ext>
              </a:extLst>
            </p:cNvPr>
            <p:cNvCxnSpPr/>
            <p:nvPr/>
          </p:nvCxnSpPr>
          <p:spPr>
            <a:xfrm flipV="1">
              <a:off x="4703791" y="3317631"/>
              <a:ext cx="3437886" cy="1318846"/>
            </a:xfrm>
            <a:prstGeom prst="line">
              <a:avLst/>
            </a:prstGeom>
            <a:ln w="19050" cap="flat" cmpd="sng" algn="ctr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</p:grp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5F03E433-E0F3-48AD-AA13-DED7DA01D6E2}"/>
              </a:ext>
            </a:extLst>
          </p:cNvPr>
          <p:cNvCxnSpPr>
            <a:cxnSpLocks/>
          </p:cNvCxnSpPr>
          <p:nvPr/>
        </p:nvCxnSpPr>
        <p:spPr>
          <a:xfrm>
            <a:off x="9783042" y="1703077"/>
            <a:ext cx="35170" cy="2470336"/>
          </a:xfrm>
          <a:prstGeom prst="line">
            <a:avLst/>
          </a:prstGeom>
          <a:ln w="28575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6" name="Group 45">
            <a:extLst>
              <a:ext uri="{FF2B5EF4-FFF2-40B4-BE49-F238E27FC236}">
                <a16:creationId xmlns:a16="http://schemas.microsoft.com/office/drawing/2014/main" id="{930FF17B-937A-4F72-8DAF-0F806E93C6AF}"/>
              </a:ext>
            </a:extLst>
          </p:cNvPr>
          <p:cNvGrpSpPr/>
          <p:nvPr/>
        </p:nvGrpSpPr>
        <p:grpSpPr>
          <a:xfrm>
            <a:off x="9120554" y="2208429"/>
            <a:ext cx="2614550" cy="3008927"/>
            <a:chOff x="9120554" y="2208429"/>
            <a:chExt cx="2614550" cy="3008927"/>
          </a:xfrm>
        </p:grpSpPr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945C33A3-A923-4B18-AEFC-5BAE462F61B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081988" y="2208429"/>
              <a:ext cx="1653116" cy="1649935"/>
            </a:xfrm>
            <a:prstGeom prst="rect">
              <a:avLst/>
            </a:prstGeom>
          </p:spPr>
        </p:pic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11A956B1-C44D-46B6-A65E-0517694E9846}"/>
                </a:ext>
              </a:extLst>
            </p:cNvPr>
            <p:cNvSpPr txBox="1"/>
            <p:nvPr/>
          </p:nvSpPr>
          <p:spPr>
            <a:xfrm>
              <a:off x="9120554" y="4294026"/>
              <a:ext cx="2246934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/>
                <a:t>Only legally compliant consignments can make it to the market</a:t>
              </a:r>
              <a:endParaRPr lang="LID4096"/>
            </a:p>
          </p:txBody>
        </p:sp>
      </p:grpSp>
    </p:spTree>
    <p:extLst>
      <p:ext uri="{BB962C8B-B14F-4D97-AF65-F5344CB8AC3E}">
        <p14:creationId xmlns:p14="http://schemas.microsoft.com/office/powerpoint/2010/main" val="2133787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DSS - Dashboard.">
            <a:extLst>
              <a:ext uri="{FF2B5EF4-FFF2-40B4-BE49-F238E27FC236}">
                <a16:creationId xmlns:a16="http://schemas.microsoft.com/office/drawing/2014/main" id="{CC05CE9E-D804-5434-117E-B520CC31D3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8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22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A9947-56B2-5552-5378-6820E6105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Reflections </a:t>
            </a:r>
            <a:endParaRPr lang="LID4096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2DA754C-E2AB-B0B6-5596-A9316DD6E8EC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6100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B766A2D-D2A0-A413-865D-B42C26E70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End</a:t>
            </a:r>
            <a:endParaRPr lang="LID4096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27D681-C0CD-5AC5-AB06-2F179521F1B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cbeeko.hq@fcghana.org</a:t>
            </a:r>
            <a:r>
              <a:rPr lang="en-US" dirty="0"/>
              <a:t> </a:t>
            </a:r>
            <a:endParaRPr lang="LID4096" dirty="0"/>
          </a:p>
        </p:txBody>
      </p:sp>
    </p:spTree>
    <p:extLst>
      <p:ext uri="{BB962C8B-B14F-4D97-AF65-F5344CB8AC3E}">
        <p14:creationId xmlns:p14="http://schemas.microsoft.com/office/powerpoint/2010/main" val="30452777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1521</TotalTime>
  <Words>308</Words>
  <Application>Microsoft Office PowerPoint</Application>
  <PresentationFormat>Widescreen</PresentationFormat>
  <Paragraphs>48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Ghana-EU Voluntary Partnership Agreement  Meeting of Competent Authorities  28th September, 2023</vt:lpstr>
      <vt:lpstr>Key Milestones</vt:lpstr>
      <vt:lpstr>Ownership of Policy through Improved Stakeholder Engagement</vt:lpstr>
      <vt:lpstr>Continuous Improvement through Timber Legality Audit</vt:lpstr>
      <vt:lpstr>From timber tracking to a system for strengthening sector management</vt:lpstr>
      <vt:lpstr>Data Collection/Reconciliation along Supply Chain [The Legality Assurance System – GhLAS]</vt:lpstr>
      <vt:lpstr>PowerPoint Presentation</vt:lpstr>
      <vt:lpstr>Reflections </vt:lpstr>
      <vt:lpstr>End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 Beeko</dc:creator>
  <cp:lastModifiedBy>Chris Beeko</cp:lastModifiedBy>
  <cp:revision>3</cp:revision>
  <dcterms:created xsi:type="dcterms:W3CDTF">2023-09-21T04:59:18Z</dcterms:created>
  <dcterms:modified xsi:type="dcterms:W3CDTF">2023-09-25T21:36:42Z</dcterms:modified>
</cp:coreProperties>
</file>