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0" r:id="rId3"/>
    <p:sldId id="281" r:id="rId4"/>
    <p:sldId id="278" r:id="rId5"/>
    <p:sldId id="271" r:id="rId6"/>
    <p:sldId id="261" r:id="rId7"/>
    <p:sldId id="257" r:id="rId8"/>
    <p:sldId id="263" r:id="rId9"/>
    <p:sldId id="256" r:id="rId10"/>
    <p:sldId id="259" r:id="rId11"/>
    <p:sldId id="262" r:id="rId12"/>
    <p:sldId id="265" r:id="rId13"/>
    <p:sldId id="264" r:id="rId14"/>
    <p:sldId id="266" r:id="rId15"/>
    <p:sldId id="267" r:id="rId16"/>
    <p:sldId id="279" r:id="rId17"/>
    <p:sldId id="280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9900"/>
    <a:srgbClr val="C8EA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ampl\AppData\Local\Microsoft\Windows\INetCache\Content.Outlook\SVD9QPV1\Eurostat%20EU%20imports%20from%20Belarus%20Monitor%20(Tom's%20version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ampl\Downloads\ds-045409__custom_7526320_spreadshee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ampl\Downloads\ds-045409__custom_7526479_spreadshee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ampl\OneDrive\Documents\Earthsight%202015\Ford\Timberleaks\Russia\Shipment%20records\Russian%20export%20records\Mkt%20Inside%20Russia%20Plywood%20HS4412%20Exps%20Jan%202022%20to%20latestv2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ampl\OneDrive\Documents\Earthsight%202015\EUTR%20non%20compliant%20imports%20Jun%202023%20summary%20for%20presentation%20Sep%202023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600" b="1" dirty="0"/>
              <a:t>EU imports of EUTR-liable wood furniture from Belarus, 2023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548381452318461"/>
          <c:y val="0.17171296296296296"/>
          <c:w val="0.84396062992125986"/>
          <c:h val="0.593644284047827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'Member States 9403'!$Z$19</c:f>
              <c:strCache>
                <c:ptCount val="1"/>
                <c:pt idx="0">
                  <c:v>Jan-Mar 23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'Member States 9403'!$Y$20:$Y$31</c:f>
              <c:strCache>
                <c:ptCount val="12"/>
                <c:pt idx="0">
                  <c:v>Poland</c:v>
                </c:pt>
                <c:pt idx="1">
                  <c:v>Germany</c:v>
                </c:pt>
                <c:pt idx="2">
                  <c:v>Netherlands</c:v>
                </c:pt>
                <c:pt idx="3">
                  <c:v>Lithuania</c:v>
                </c:pt>
                <c:pt idx="4">
                  <c:v>Romania</c:v>
                </c:pt>
                <c:pt idx="5">
                  <c:v>Estonia</c:v>
                </c:pt>
                <c:pt idx="6">
                  <c:v>Latvia</c:v>
                </c:pt>
                <c:pt idx="7">
                  <c:v>France</c:v>
                </c:pt>
                <c:pt idx="8">
                  <c:v>Slovakia</c:v>
                </c:pt>
                <c:pt idx="9">
                  <c:v>Czechia</c:v>
                </c:pt>
                <c:pt idx="10">
                  <c:v>Hungary</c:v>
                </c:pt>
                <c:pt idx="11">
                  <c:v>Other</c:v>
                </c:pt>
              </c:strCache>
            </c:strRef>
          </c:cat>
          <c:val>
            <c:numRef>
              <c:f>'Member States 9403'!$Z$20:$Z$31</c:f>
              <c:numCache>
                <c:formatCode>General</c:formatCode>
                <c:ptCount val="12"/>
                <c:pt idx="0">
                  <c:v>10096167</c:v>
                </c:pt>
                <c:pt idx="1">
                  <c:v>7807865</c:v>
                </c:pt>
                <c:pt idx="2">
                  <c:v>2351620</c:v>
                </c:pt>
                <c:pt idx="3">
                  <c:v>1267672</c:v>
                </c:pt>
                <c:pt idx="4">
                  <c:v>569079</c:v>
                </c:pt>
                <c:pt idx="5">
                  <c:v>485641</c:v>
                </c:pt>
                <c:pt idx="6">
                  <c:v>434557</c:v>
                </c:pt>
                <c:pt idx="7">
                  <c:v>445406</c:v>
                </c:pt>
                <c:pt idx="8" formatCode="_-* #,##0_-;\-* #,##0_-;_-* &quot;-&quot;??_-;_-@_-">
                  <c:v>532723</c:v>
                </c:pt>
                <c:pt idx="9">
                  <c:v>368607</c:v>
                </c:pt>
                <c:pt idx="10">
                  <c:v>0</c:v>
                </c:pt>
                <c:pt idx="11" formatCode="_-* #,##0_-;\-* #,##0_-;_-* &quot;-&quot;??_-;_-@_-">
                  <c:v>337355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D-4AA2-B233-292E8D0E72AE}"/>
            </c:ext>
          </c:extLst>
        </c:ser>
        <c:ser>
          <c:idx val="1"/>
          <c:order val="1"/>
          <c:tx>
            <c:strRef>
              <c:f>'Member States 9403'!$AA$19</c:f>
              <c:strCache>
                <c:ptCount val="1"/>
                <c:pt idx="0">
                  <c:v>Apr-Jun 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'Member States 9403'!$Y$20:$Y$31</c:f>
              <c:strCache>
                <c:ptCount val="12"/>
                <c:pt idx="0">
                  <c:v>Poland</c:v>
                </c:pt>
                <c:pt idx="1">
                  <c:v>Germany</c:v>
                </c:pt>
                <c:pt idx="2">
                  <c:v>Netherlands</c:v>
                </c:pt>
                <c:pt idx="3">
                  <c:v>Lithuania</c:v>
                </c:pt>
                <c:pt idx="4">
                  <c:v>Romania</c:v>
                </c:pt>
                <c:pt idx="5">
                  <c:v>Estonia</c:v>
                </c:pt>
                <c:pt idx="6">
                  <c:v>Latvia</c:v>
                </c:pt>
                <c:pt idx="7">
                  <c:v>France</c:v>
                </c:pt>
                <c:pt idx="8">
                  <c:v>Slovakia</c:v>
                </c:pt>
                <c:pt idx="9">
                  <c:v>Czechia</c:v>
                </c:pt>
                <c:pt idx="10">
                  <c:v>Hungary</c:v>
                </c:pt>
                <c:pt idx="11">
                  <c:v>Other</c:v>
                </c:pt>
              </c:strCache>
            </c:strRef>
          </c:cat>
          <c:val>
            <c:numRef>
              <c:f>'Member States 9403'!$AA$20:$AA$31</c:f>
              <c:numCache>
                <c:formatCode>General</c:formatCode>
                <c:ptCount val="12"/>
                <c:pt idx="0">
                  <c:v>6759584</c:v>
                </c:pt>
                <c:pt idx="1">
                  <c:v>3993684</c:v>
                </c:pt>
                <c:pt idx="2">
                  <c:v>779353</c:v>
                </c:pt>
                <c:pt idx="3">
                  <c:v>1946025</c:v>
                </c:pt>
                <c:pt idx="4">
                  <c:v>849913</c:v>
                </c:pt>
                <c:pt idx="5">
                  <c:v>637206</c:v>
                </c:pt>
                <c:pt idx="6">
                  <c:v>568939</c:v>
                </c:pt>
                <c:pt idx="7">
                  <c:v>311380</c:v>
                </c:pt>
                <c:pt idx="8" formatCode="_-* #,##0_-;\-* #,##0_-;_-* &quot;-&quot;??_-;_-@_-">
                  <c:v>165413</c:v>
                </c:pt>
                <c:pt idx="9">
                  <c:v>217750</c:v>
                </c:pt>
                <c:pt idx="10">
                  <c:v>373536</c:v>
                </c:pt>
                <c:pt idx="11" formatCode="_-* #,##0_-;\-* #,##0_-;_-* &quot;-&quot;??_-;_-@_-">
                  <c:v>58141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71D-4AA2-B233-292E8D0E72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7"/>
        <c:overlap val="-8"/>
        <c:axId val="1336836975"/>
        <c:axId val="1359454399"/>
      </c:barChart>
      <c:catAx>
        <c:axId val="13368369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59454399"/>
        <c:crosses val="autoZero"/>
        <c:auto val="1"/>
        <c:lblAlgn val="ctr"/>
        <c:lblOffset val="100"/>
        <c:noMultiLvlLbl val="0"/>
      </c:catAx>
      <c:valAx>
        <c:axId val="1359454399"/>
        <c:scaling>
          <c:orientation val="minMax"/>
          <c:max val="10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6836975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1.3418561190137431E-2"/>
                <c:y val="0.31655631758469255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GB" sz="1800"/>
                    <a:t>Euro,</a:t>
                  </a:r>
                  <a:r>
                    <a:rPr lang="en-GB" sz="1800" baseline="0"/>
                    <a:t> m</a:t>
                  </a:r>
                  <a:r>
                    <a:rPr lang="en-GB" sz="1800"/>
                    <a:t>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0268066491688531"/>
          <c:y val="0.32465223097112855"/>
          <c:w val="0.36918515135936009"/>
          <c:h val="0.18790139764338196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2800" b="0" dirty="0">
                <a:solidFill>
                  <a:schemeClr val="tx1"/>
                </a:solidFill>
              </a:rPr>
              <a:t>EU Timber imports from Central African</a:t>
            </a:r>
            <a:r>
              <a:rPr lang="en-GB" sz="2800" b="0" baseline="0" dirty="0">
                <a:solidFill>
                  <a:schemeClr val="tx1"/>
                </a:solidFill>
              </a:rPr>
              <a:t> Republic</a:t>
            </a:r>
            <a:endParaRPr lang="en-GB" sz="2800" b="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0124439898148202"/>
          <c:y val="1.663146848445852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77772264115172"/>
          <c:y val="0.17171296296296296"/>
          <c:w val="0.85629433859911985"/>
          <c:h val="0.6078094925634295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Sheet1!$A$7</c:f>
              <c:strCache>
                <c:ptCount val="1"/>
                <c:pt idx="0">
                  <c:v>Logs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Sheet1!$B$6:$AE$6</c:f>
              <c:numCache>
                <c:formatCode>mmm\-yy</c:formatCode>
                <c:ptCount val="30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  <c:pt idx="12">
                  <c:v>44562</c:v>
                </c:pt>
                <c:pt idx="13">
                  <c:v>44593</c:v>
                </c:pt>
                <c:pt idx="14">
                  <c:v>44621</c:v>
                </c:pt>
                <c:pt idx="15">
                  <c:v>44652</c:v>
                </c:pt>
                <c:pt idx="16">
                  <c:v>44682</c:v>
                </c:pt>
                <c:pt idx="17">
                  <c:v>44713</c:v>
                </c:pt>
                <c:pt idx="18">
                  <c:v>44743</c:v>
                </c:pt>
                <c:pt idx="19">
                  <c:v>44774</c:v>
                </c:pt>
                <c:pt idx="20">
                  <c:v>44805</c:v>
                </c:pt>
                <c:pt idx="21">
                  <c:v>44835</c:v>
                </c:pt>
                <c:pt idx="22">
                  <c:v>44866</c:v>
                </c:pt>
                <c:pt idx="23">
                  <c:v>44896</c:v>
                </c:pt>
                <c:pt idx="24">
                  <c:v>44927</c:v>
                </c:pt>
                <c:pt idx="25">
                  <c:v>44958</c:v>
                </c:pt>
                <c:pt idx="26">
                  <c:v>44986</c:v>
                </c:pt>
                <c:pt idx="27">
                  <c:v>45017</c:v>
                </c:pt>
                <c:pt idx="28">
                  <c:v>45047</c:v>
                </c:pt>
                <c:pt idx="29">
                  <c:v>45078</c:v>
                </c:pt>
              </c:numCache>
            </c:numRef>
          </c:cat>
          <c:val>
            <c:numRef>
              <c:f>Sheet1!$B$7:$AE$7</c:f>
              <c:numCache>
                <c:formatCode>General</c:formatCode>
                <c:ptCount val="30"/>
                <c:pt idx="0">
                  <c:v>1041517</c:v>
                </c:pt>
                <c:pt idx="1">
                  <c:v>467052</c:v>
                </c:pt>
                <c:pt idx="2">
                  <c:v>297137</c:v>
                </c:pt>
                <c:pt idx="3">
                  <c:v>852947</c:v>
                </c:pt>
                <c:pt idx="4">
                  <c:v>389531</c:v>
                </c:pt>
                <c:pt idx="5">
                  <c:v>531125</c:v>
                </c:pt>
                <c:pt idx="6">
                  <c:v>871400</c:v>
                </c:pt>
                <c:pt idx="7">
                  <c:v>570411</c:v>
                </c:pt>
                <c:pt idx="8">
                  <c:v>670809</c:v>
                </c:pt>
                <c:pt idx="9">
                  <c:v>1096569</c:v>
                </c:pt>
                <c:pt idx="10">
                  <c:v>799508</c:v>
                </c:pt>
                <c:pt idx="11">
                  <c:v>1031184</c:v>
                </c:pt>
                <c:pt idx="12">
                  <c:v>118898</c:v>
                </c:pt>
                <c:pt idx="13">
                  <c:v>969513</c:v>
                </c:pt>
                <c:pt idx="14">
                  <c:v>1082253</c:v>
                </c:pt>
                <c:pt idx="15">
                  <c:v>415923</c:v>
                </c:pt>
                <c:pt idx="16">
                  <c:v>758742</c:v>
                </c:pt>
                <c:pt idx="17">
                  <c:v>836176</c:v>
                </c:pt>
                <c:pt idx="18">
                  <c:v>1219898</c:v>
                </c:pt>
                <c:pt idx="19">
                  <c:v>1003516</c:v>
                </c:pt>
                <c:pt idx="20">
                  <c:v>1818783</c:v>
                </c:pt>
                <c:pt idx="21">
                  <c:v>1041484</c:v>
                </c:pt>
                <c:pt idx="22">
                  <c:v>967387</c:v>
                </c:pt>
                <c:pt idx="23">
                  <c:v>1371253</c:v>
                </c:pt>
                <c:pt idx="24">
                  <c:v>872375</c:v>
                </c:pt>
                <c:pt idx="25">
                  <c:v>728948</c:v>
                </c:pt>
                <c:pt idx="26">
                  <c:v>408804</c:v>
                </c:pt>
                <c:pt idx="27">
                  <c:v>396032</c:v>
                </c:pt>
                <c:pt idx="28">
                  <c:v>1003620</c:v>
                </c:pt>
                <c:pt idx="29">
                  <c:v>1261325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59-4B96-8F67-78216F7A3704}"/>
            </c:ext>
          </c:extLst>
        </c:ser>
        <c:ser>
          <c:idx val="1"/>
          <c:order val="1"/>
          <c:tx>
            <c:strRef>
              <c:f>Sheet1!$A$8</c:f>
              <c:strCache>
                <c:ptCount val="1"/>
                <c:pt idx="0">
                  <c:v>Sawn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Sheet1!$B$6:$AE$6</c:f>
              <c:numCache>
                <c:formatCode>mmm\-yy</c:formatCode>
                <c:ptCount val="30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  <c:pt idx="12">
                  <c:v>44562</c:v>
                </c:pt>
                <c:pt idx="13">
                  <c:v>44593</c:v>
                </c:pt>
                <c:pt idx="14">
                  <c:v>44621</c:v>
                </c:pt>
                <c:pt idx="15">
                  <c:v>44652</c:v>
                </c:pt>
                <c:pt idx="16">
                  <c:v>44682</c:v>
                </c:pt>
                <c:pt idx="17">
                  <c:v>44713</c:v>
                </c:pt>
                <c:pt idx="18">
                  <c:v>44743</c:v>
                </c:pt>
                <c:pt idx="19">
                  <c:v>44774</c:v>
                </c:pt>
                <c:pt idx="20">
                  <c:v>44805</c:v>
                </c:pt>
                <c:pt idx="21">
                  <c:v>44835</c:v>
                </c:pt>
                <c:pt idx="22">
                  <c:v>44866</c:v>
                </c:pt>
                <c:pt idx="23">
                  <c:v>44896</c:v>
                </c:pt>
                <c:pt idx="24">
                  <c:v>44927</c:v>
                </c:pt>
                <c:pt idx="25">
                  <c:v>44958</c:v>
                </c:pt>
                <c:pt idx="26">
                  <c:v>44986</c:v>
                </c:pt>
                <c:pt idx="27">
                  <c:v>45017</c:v>
                </c:pt>
                <c:pt idx="28">
                  <c:v>45047</c:v>
                </c:pt>
                <c:pt idx="29">
                  <c:v>45078</c:v>
                </c:pt>
              </c:numCache>
            </c:numRef>
          </c:cat>
          <c:val>
            <c:numRef>
              <c:f>Sheet1!$B$8:$AE$8</c:f>
              <c:numCache>
                <c:formatCode>General</c:formatCode>
                <c:ptCount val="30"/>
                <c:pt idx="0">
                  <c:v>43204</c:v>
                </c:pt>
                <c:pt idx="1">
                  <c:v>61701</c:v>
                </c:pt>
                <c:pt idx="2">
                  <c:v>31202</c:v>
                </c:pt>
                <c:pt idx="3">
                  <c:v>101111</c:v>
                </c:pt>
                <c:pt idx="4">
                  <c:v>163406</c:v>
                </c:pt>
                <c:pt idx="5">
                  <c:v>41482</c:v>
                </c:pt>
                <c:pt idx="6">
                  <c:v>100178</c:v>
                </c:pt>
                <c:pt idx="7">
                  <c:v>127920</c:v>
                </c:pt>
                <c:pt idx="8">
                  <c:v>126927</c:v>
                </c:pt>
                <c:pt idx="9">
                  <c:v>762848</c:v>
                </c:pt>
                <c:pt idx="10">
                  <c:v>265298</c:v>
                </c:pt>
                <c:pt idx="11">
                  <c:v>166032</c:v>
                </c:pt>
                <c:pt idx="12">
                  <c:v>338571</c:v>
                </c:pt>
                <c:pt idx="13">
                  <c:v>378428</c:v>
                </c:pt>
                <c:pt idx="14">
                  <c:v>208066</c:v>
                </c:pt>
                <c:pt idx="15">
                  <c:v>351477</c:v>
                </c:pt>
                <c:pt idx="16">
                  <c:v>221010</c:v>
                </c:pt>
                <c:pt idx="17">
                  <c:v>401485</c:v>
                </c:pt>
                <c:pt idx="18">
                  <c:v>324121</c:v>
                </c:pt>
                <c:pt idx="19">
                  <c:v>957685</c:v>
                </c:pt>
                <c:pt idx="20">
                  <c:v>640052</c:v>
                </c:pt>
                <c:pt idx="21">
                  <c:v>487549</c:v>
                </c:pt>
                <c:pt idx="22">
                  <c:v>501541</c:v>
                </c:pt>
                <c:pt idx="23">
                  <c:v>350599</c:v>
                </c:pt>
                <c:pt idx="24">
                  <c:v>985809</c:v>
                </c:pt>
                <c:pt idx="25">
                  <c:v>418883</c:v>
                </c:pt>
                <c:pt idx="26">
                  <c:v>736988</c:v>
                </c:pt>
                <c:pt idx="27">
                  <c:v>506572</c:v>
                </c:pt>
                <c:pt idx="28">
                  <c:v>1099874</c:v>
                </c:pt>
                <c:pt idx="29">
                  <c:v>1273996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59-4B96-8F67-78216F7A3704}"/>
            </c:ext>
          </c:extLst>
        </c:ser>
        <c:ser>
          <c:idx val="2"/>
          <c:order val="2"/>
          <c:tx>
            <c:strRef>
              <c:f>Sheet1!$A$9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Sheet1!$B$6:$AE$6</c:f>
              <c:numCache>
                <c:formatCode>mmm\-yy</c:formatCode>
                <c:ptCount val="30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  <c:pt idx="12">
                  <c:v>44562</c:v>
                </c:pt>
                <c:pt idx="13">
                  <c:v>44593</c:v>
                </c:pt>
                <c:pt idx="14">
                  <c:v>44621</c:v>
                </c:pt>
                <c:pt idx="15">
                  <c:v>44652</c:v>
                </c:pt>
                <c:pt idx="16">
                  <c:v>44682</c:v>
                </c:pt>
                <c:pt idx="17">
                  <c:v>44713</c:v>
                </c:pt>
                <c:pt idx="18">
                  <c:v>44743</c:v>
                </c:pt>
                <c:pt idx="19">
                  <c:v>44774</c:v>
                </c:pt>
                <c:pt idx="20">
                  <c:v>44805</c:v>
                </c:pt>
                <c:pt idx="21">
                  <c:v>44835</c:v>
                </c:pt>
                <c:pt idx="22">
                  <c:v>44866</c:v>
                </c:pt>
                <c:pt idx="23">
                  <c:v>44896</c:v>
                </c:pt>
                <c:pt idx="24">
                  <c:v>44927</c:v>
                </c:pt>
                <c:pt idx="25">
                  <c:v>44958</c:v>
                </c:pt>
                <c:pt idx="26">
                  <c:v>44986</c:v>
                </c:pt>
                <c:pt idx="27">
                  <c:v>45017</c:v>
                </c:pt>
                <c:pt idx="28">
                  <c:v>45047</c:v>
                </c:pt>
                <c:pt idx="29">
                  <c:v>45078</c:v>
                </c:pt>
              </c:numCache>
            </c:numRef>
          </c:cat>
          <c:val>
            <c:numRef>
              <c:f>Sheet1!$B$9:$AE$9</c:f>
              <c:numCache>
                <c:formatCode>General</c:formatCode>
                <c:ptCount val="30"/>
                <c:pt idx="0">
                  <c:v>29663</c:v>
                </c:pt>
                <c:pt idx="1">
                  <c:v>22620</c:v>
                </c:pt>
                <c:pt idx="2">
                  <c:v>4</c:v>
                </c:pt>
                <c:pt idx="3">
                  <c:v>0</c:v>
                </c:pt>
                <c:pt idx="4">
                  <c:v>0</c:v>
                </c:pt>
                <c:pt idx="5">
                  <c:v>32095</c:v>
                </c:pt>
                <c:pt idx="6">
                  <c:v>29594</c:v>
                </c:pt>
                <c:pt idx="7">
                  <c:v>57731</c:v>
                </c:pt>
                <c:pt idx="8">
                  <c:v>29600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8843</c:v>
                </c:pt>
                <c:pt idx="15">
                  <c:v>28928</c:v>
                </c:pt>
                <c:pt idx="16">
                  <c:v>0</c:v>
                </c:pt>
                <c:pt idx="17">
                  <c:v>29074</c:v>
                </c:pt>
                <c:pt idx="18">
                  <c:v>31427</c:v>
                </c:pt>
                <c:pt idx="19">
                  <c:v>281867</c:v>
                </c:pt>
                <c:pt idx="20">
                  <c:v>2773</c:v>
                </c:pt>
                <c:pt idx="21">
                  <c:v>157752</c:v>
                </c:pt>
                <c:pt idx="22">
                  <c:v>0</c:v>
                </c:pt>
                <c:pt idx="23">
                  <c:v>1</c:v>
                </c:pt>
                <c:pt idx="24">
                  <c:v>1</c:v>
                </c:pt>
                <c:pt idx="25">
                  <c:v>0</c:v>
                </c:pt>
                <c:pt idx="26">
                  <c:v>0</c:v>
                </c:pt>
                <c:pt idx="27">
                  <c:v>39511</c:v>
                </c:pt>
                <c:pt idx="28">
                  <c:v>71911</c:v>
                </c:pt>
                <c:pt idx="29">
                  <c:v>9216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59-4B96-8F67-78216F7A37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8"/>
        <c:overlap val="100"/>
        <c:axId val="1144455632"/>
        <c:axId val="1139654800"/>
      </c:barChart>
      <c:dateAx>
        <c:axId val="1144455632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39654800"/>
        <c:crosses val="autoZero"/>
        <c:auto val="1"/>
        <c:lblOffset val="100"/>
        <c:baseTimeUnit val="months"/>
      </c:dateAx>
      <c:valAx>
        <c:axId val="1139654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44455632"/>
        <c:crosses val="autoZero"/>
        <c:crossBetween val="between"/>
        <c:majorUnit val="1000000"/>
        <c:dispUnits>
          <c:builtInUnit val="millions"/>
          <c:dispUnitsLbl>
            <c:layout>
              <c:manualLayout>
                <c:xMode val="edge"/>
                <c:yMode val="edge"/>
                <c:x val="2.1826613257967316E-2"/>
                <c:y val="0.29208333333333336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GB" sz="1600">
                      <a:solidFill>
                        <a:schemeClr val="tx1"/>
                      </a:solidFill>
                    </a:rPr>
                    <a:t>Euro, Millions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908923884514434"/>
          <c:y val="0.18576334208223969"/>
          <c:w val="0.26539887445839838"/>
          <c:h val="8.65357976086322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EU imports of birch plywood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548381452318461"/>
          <c:y val="0.17171296296296296"/>
          <c:w val="0.84396062992125986"/>
          <c:h val="0.61512284922717986"/>
        </c:manualLayout>
      </c:layout>
      <c:areaChart>
        <c:grouping val="stacked"/>
        <c:varyColors val="0"/>
        <c:ser>
          <c:idx val="0"/>
          <c:order val="0"/>
          <c:tx>
            <c:strRef>
              <c:f>Sheet1!$A$13</c:f>
              <c:strCache>
                <c:ptCount val="1"/>
                <c:pt idx="0">
                  <c:v>China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Sheet1!$B$12:$S$12</c:f>
              <c:numCache>
                <c:formatCode>mmm\-yy</c:formatCode>
                <c:ptCount val="18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  <c:pt idx="12">
                  <c:v>44927</c:v>
                </c:pt>
                <c:pt idx="13">
                  <c:v>44958</c:v>
                </c:pt>
                <c:pt idx="14">
                  <c:v>44986</c:v>
                </c:pt>
                <c:pt idx="15">
                  <c:v>45017</c:v>
                </c:pt>
                <c:pt idx="16">
                  <c:v>45047</c:v>
                </c:pt>
                <c:pt idx="17">
                  <c:v>45078</c:v>
                </c:pt>
              </c:numCache>
            </c:numRef>
          </c:cat>
          <c:val>
            <c:numRef>
              <c:f>Sheet1!$B$13:$S$13</c:f>
              <c:numCache>
                <c:formatCode>#,##0</c:formatCode>
                <c:ptCount val="18"/>
                <c:pt idx="0">
                  <c:v>3055195</c:v>
                </c:pt>
                <c:pt idx="1">
                  <c:v>3188885</c:v>
                </c:pt>
                <c:pt idx="2">
                  <c:v>2112118</c:v>
                </c:pt>
                <c:pt idx="3">
                  <c:v>1384209</c:v>
                </c:pt>
                <c:pt idx="4">
                  <c:v>1562727</c:v>
                </c:pt>
                <c:pt idx="5">
                  <c:v>3380816</c:v>
                </c:pt>
                <c:pt idx="6">
                  <c:v>3329614</c:v>
                </c:pt>
                <c:pt idx="7">
                  <c:v>8772230</c:v>
                </c:pt>
                <c:pt idx="8">
                  <c:v>5081910</c:v>
                </c:pt>
                <c:pt idx="9">
                  <c:v>4819132</c:v>
                </c:pt>
                <c:pt idx="10">
                  <c:v>4190330</c:v>
                </c:pt>
                <c:pt idx="11">
                  <c:v>2191180</c:v>
                </c:pt>
                <c:pt idx="12">
                  <c:v>2424327</c:v>
                </c:pt>
                <c:pt idx="13">
                  <c:v>2536669</c:v>
                </c:pt>
                <c:pt idx="14">
                  <c:v>3647105</c:v>
                </c:pt>
                <c:pt idx="15">
                  <c:v>3300712</c:v>
                </c:pt>
                <c:pt idx="16">
                  <c:v>6430754</c:v>
                </c:pt>
                <c:pt idx="17">
                  <c:v>6147712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45-4072-852E-4803AE3EF065}"/>
            </c:ext>
          </c:extLst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Kazakhstan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Sheet1!$B$12:$S$12</c:f>
              <c:numCache>
                <c:formatCode>mmm\-yy</c:formatCode>
                <c:ptCount val="18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  <c:pt idx="12">
                  <c:v>44927</c:v>
                </c:pt>
                <c:pt idx="13">
                  <c:v>44958</c:v>
                </c:pt>
                <c:pt idx="14">
                  <c:v>44986</c:v>
                </c:pt>
                <c:pt idx="15">
                  <c:v>45017</c:v>
                </c:pt>
                <c:pt idx="16">
                  <c:v>45047</c:v>
                </c:pt>
                <c:pt idx="17">
                  <c:v>45078</c:v>
                </c:pt>
              </c:numCache>
            </c:numRef>
          </c:cat>
          <c:val>
            <c:numRef>
              <c:f>Sheet1!$B$14:$S$14</c:f>
              <c:numCache>
                <c:formatCode>#,##0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23615</c:v>
                </c:pt>
                <c:pt idx="4">
                  <c:v>370617</c:v>
                </c:pt>
                <c:pt idx="5">
                  <c:v>203956</c:v>
                </c:pt>
                <c:pt idx="6">
                  <c:v>592484</c:v>
                </c:pt>
                <c:pt idx="7">
                  <c:v>1240464</c:v>
                </c:pt>
                <c:pt idx="8">
                  <c:v>3161222</c:v>
                </c:pt>
                <c:pt idx="9">
                  <c:v>5421137</c:v>
                </c:pt>
                <c:pt idx="10">
                  <c:v>5613147</c:v>
                </c:pt>
                <c:pt idx="11">
                  <c:v>4337085</c:v>
                </c:pt>
                <c:pt idx="12">
                  <c:v>3126008</c:v>
                </c:pt>
                <c:pt idx="13">
                  <c:v>6438171</c:v>
                </c:pt>
                <c:pt idx="14">
                  <c:v>8196165</c:v>
                </c:pt>
                <c:pt idx="15">
                  <c:v>8024485</c:v>
                </c:pt>
                <c:pt idx="16">
                  <c:v>7561277</c:v>
                </c:pt>
                <c:pt idx="17">
                  <c:v>10379746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45-4072-852E-4803AE3EF065}"/>
            </c:ext>
          </c:extLst>
        </c:ser>
        <c:ser>
          <c:idx val="2"/>
          <c:order val="2"/>
          <c:tx>
            <c:strRef>
              <c:f>Sheet1!$A$15</c:f>
              <c:strCache>
                <c:ptCount val="1"/>
                <c:pt idx="0">
                  <c:v>Turkey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numRef>
              <c:f>Sheet1!$B$12:$S$12</c:f>
              <c:numCache>
                <c:formatCode>mmm\-yy</c:formatCode>
                <c:ptCount val="18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  <c:pt idx="12">
                  <c:v>44927</c:v>
                </c:pt>
                <c:pt idx="13">
                  <c:v>44958</c:v>
                </c:pt>
                <c:pt idx="14">
                  <c:v>44986</c:v>
                </c:pt>
                <c:pt idx="15">
                  <c:v>45017</c:v>
                </c:pt>
                <c:pt idx="16">
                  <c:v>45047</c:v>
                </c:pt>
                <c:pt idx="17">
                  <c:v>45078</c:v>
                </c:pt>
              </c:numCache>
            </c:numRef>
          </c:cat>
          <c:val>
            <c:numRef>
              <c:f>Sheet1!$B$15:$S$15</c:f>
              <c:numCache>
                <c:formatCode>#,##0</c:formatCode>
                <c:ptCount val="18"/>
                <c:pt idx="0">
                  <c:v>119733</c:v>
                </c:pt>
                <c:pt idx="1">
                  <c:v>273722</c:v>
                </c:pt>
                <c:pt idx="2">
                  <c:v>666909</c:v>
                </c:pt>
                <c:pt idx="3">
                  <c:v>738125</c:v>
                </c:pt>
                <c:pt idx="4">
                  <c:v>1190058</c:v>
                </c:pt>
                <c:pt idx="5">
                  <c:v>1135438</c:v>
                </c:pt>
                <c:pt idx="6">
                  <c:v>1391239</c:v>
                </c:pt>
                <c:pt idx="7">
                  <c:v>1591458</c:v>
                </c:pt>
                <c:pt idx="8">
                  <c:v>2685041</c:v>
                </c:pt>
                <c:pt idx="9">
                  <c:v>3126489</c:v>
                </c:pt>
                <c:pt idx="10">
                  <c:v>2645408</c:v>
                </c:pt>
                <c:pt idx="11">
                  <c:v>2279901</c:v>
                </c:pt>
                <c:pt idx="12">
                  <c:v>2448378</c:v>
                </c:pt>
                <c:pt idx="13">
                  <c:v>2731521</c:v>
                </c:pt>
                <c:pt idx="14">
                  <c:v>3598299</c:v>
                </c:pt>
                <c:pt idx="15">
                  <c:v>2990091</c:v>
                </c:pt>
                <c:pt idx="16">
                  <c:v>2985653</c:v>
                </c:pt>
                <c:pt idx="17">
                  <c:v>4125175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245-4072-852E-4803AE3EF0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44495536"/>
        <c:axId val="1607553664"/>
      </c:areaChart>
      <c:dateAx>
        <c:axId val="1144495536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07553664"/>
        <c:crosses val="autoZero"/>
        <c:auto val="1"/>
        <c:lblOffset val="100"/>
        <c:baseTimeUnit val="months"/>
      </c:dateAx>
      <c:valAx>
        <c:axId val="1607553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44495536"/>
        <c:crosses val="autoZero"/>
        <c:crossBetween val="midCat"/>
        <c:dispUnits>
          <c:builtInUnit val="millions"/>
          <c:dispUnitsLbl>
            <c:layout>
              <c:manualLayout>
                <c:xMode val="edge"/>
                <c:yMode val="edge"/>
                <c:x val="3.0555555555555555E-2"/>
                <c:y val="0.3198611111111111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GB"/>
                    <a:t>Euro, millions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587112860892387"/>
          <c:y val="0.18576334208223969"/>
          <c:w val="0.38813276465441821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2800"/>
              <a:t>Suspect birch</a:t>
            </a:r>
            <a:r>
              <a:rPr lang="en-GB" sz="2800" baseline="0"/>
              <a:t> ply imports per month, as of Jun 2023</a:t>
            </a:r>
            <a:endParaRPr lang="en-GB" sz="28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804352083914992"/>
          <c:y val="0.10689814814814817"/>
          <c:w val="0.85862311634531563"/>
          <c:h val="0.6305380577427820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Sheet1!$G$123</c:f>
              <c:strCache>
                <c:ptCount val="1"/>
                <c:pt idx="0">
                  <c:v>Kazakhstan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Sheet1!$F$124:$F$135</c:f>
              <c:strCache>
                <c:ptCount val="12"/>
                <c:pt idx="0">
                  <c:v>Poland</c:v>
                </c:pt>
                <c:pt idx="1">
                  <c:v>Latvia</c:v>
                </c:pt>
                <c:pt idx="2">
                  <c:v>Hungary</c:v>
                </c:pt>
                <c:pt idx="3">
                  <c:v>Bulgaria</c:v>
                </c:pt>
                <c:pt idx="4">
                  <c:v>Estonia</c:v>
                </c:pt>
                <c:pt idx="5">
                  <c:v>Slovenia</c:v>
                </c:pt>
                <c:pt idx="6">
                  <c:v>Portugal</c:v>
                </c:pt>
                <c:pt idx="7">
                  <c:v>Spain</c:v>
                </c:pt>
                <c:pt idx="8">
                  <c:v>Greece</c:v>
                </c:pt>
                <c:pt idx="9">
                  <c:v>Lithuania</c:v>
                </c:pt>
                <c:pt idx="10">
                  <c:v>Romania</c:v>
                </c:pt>
                <c:pt idx="11">
                  <c:v>Germany</c:v>
                </c:pt>
              </c:strCache>
            </c:strRef>
          </c:cat>
          <c:val>
            <c:numRef>
              <c:f>Sheet1!$G$124:$G$135</c:f>
              <c:numCache>
                <c:formatCode>General</c:formatCode>
                <c:ptCount val="12"/>
                <c:pt idx="0">
                  <c:v>342.85714285714283</c:v>
                </c:pt>
                <c:pt idx="1">
                  <c:v>57.142857142857146</c:v>
                </c:pt>
                <c:pt idx="2">
                  <c:v>0</c:v>
                </c:pt>
                <c:pt idx="3">
                  <c:v>0</c:v>
                </c:pt>
                <c:pt idx="4">
                  <c:v>28.571428571428573</c:v>
                </c:pt>
                <c:pt idx="5">
                  <c:v>0</c:v>
                </c:pt>
                <c:pt idx="6">
                  <c:v>12.857142857142858</c:v>
                </c:pt>
                <c:pt idx="7">
                  <c:v>0</c:v>
                </c:pt>
                <c:pt idx="8">
                  <c:v>0</c:v>
                </c:pt>
                <c:pt idx="9">
                  <c:v>8.5714285714285712</c:v>
                </c:pt>
                <c:pt idx="10">
                  <c:v>10</c:v>
                </c:pt>
                <c:pt idx="11">
                  <c:v>5.7142857142857144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D7-49FB-9C52-997F052F8687}"/>
            </c:ext>
          </c:extLst>
        </c:ser>
        <c:ser>
          <c:idx val="1"/>
          <c:order val="1"/>
          <c:tx>
            <c:strRef>
              <c:f>Sheet1!$H$123</c:f>
              <c:strCache>
                <c:ptCount val="1"/>
                <c:pt idx="0">
                  <c:v>Turkey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Sheet1!$F$124:$F$135</c:f>
              <c:strCache>
                <c:ptCount val="12"/>
                <c:pt idx="0">
                  <c:v>Poland</c:v>
                </c:pt>
                <c:pt idx="1">
                  <c:v>Latvia</c:v>
                </c:pt>
                <c:pt idx="2">
                  <c:v>Hungary</c:v>
                </c:pt>
                <c:pt idx="3">
                  <c:v>Bulgaria</c:v>
                </c:pt>
                <c:pt idx="4">
                  <c:v>Estonia</c:v>
                </c:pt>
                <c:pt idx="5">
                  <c:v>Slovenia</c:v>
                </c:pt>
                <c:pt idx="6">
                  <c:v>Portugal</c:v>
                </c:pt>
                <c:pt idx="7">
                  <c:v>Spain</c:v>
                </c:pt>
                <c:pt idx="8">
                  <c:v>Greece</c:v>
                </c:pt>
                <c:pt idx="9">
                  <c:v>Lithuania</c:v>
                </c:pt>
                <c:pt idx="10">
                  <c:v>Romania</c:v>
                </c:pt>
                <c:pt idx="11">
                  <c:v>Germany</c:v>
                </c:pt>
              </c:strCache>
            </c:strRef>
          </c:cat>
          <c:val>
            <c:numRef>
              <c:f>Sheet1!$H$124:$H$135</c:f>
              <c:numCache>
                <c:formatCode>General</c:formatCode>
                <c:ptCount val="12"/>
                <c:pt idx="0">
                  <c:v>0</c:v>
                </c:pt>
                <c:pt idx="1">
                  <c:v>28.571428571428573</c:v>
                </c:pt>
                <c:pt idx="2">
                  <c:v>42.857142857142854</c:v>
                </c:pt>
                <c:pt idx="3">
                  <c:v>37.142857142857146</c:v>
                </c:pt>
                <c:pt idx="4">
                  <c:v>0</c:v>
                </c:pt>
                <c:pt idx="5">
                  <c:v>21.428571428571427</c:v>
                </c:pt>
                <c:pt idx="6">
                  <c:v>5</c:v>
                </c:pt>
                <c:pt idx="7">
                  <c:v>14.285714285714286</c:v>
                </c:pt>
                <c:pt idx="8">
                  <c:v>14.285714285714286</c:v>
                </c:pt>
                <c:pt idx="9">
                  <c:v>1.4285714285714286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DD7-49FB-9C52-997F052F86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"/>
        <c:overlap val="100"/>
        <c:axId val="1476624431"/>
        <c:axId val="1044627967"/>
      </c:barChart>
      <c:catAx>
        <c:axId val="1476624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44627967"/>
        <c:crosses val="autoZero"/>
        <c:auto val="1"/>
        <c:lblAlgn val="ctr"/>
        <c:lblOffset val="100"/>
        <c:noMultiLvlLbl val="0"/>
      </c:catAx>
      <c:valAx>
        <c:axId val="1044627967"/>
        <c:scaling>
          <c:orientation val="minMax"/>
          <c:max val="3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2400" dirty="0"/>
                  <a:t>Containers / Trucks per month</a:t>
                </a:r>
              </a:p>
            </c:rich>
          </c:tx>
          <c:layout>
            <c:manualLayout>
              <c:xMode val="edge"/>
              <c:yMode val="edge"/>
              <c:x val="3.3658846316262842E-3"/>
              <c:y val="0.1035444206667045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766244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016701961775145"/>
          <c:y val="0.20029586509597752"/>
          <c:w val="0.53103547092067316"/>
          <c:h val="0.104780461043516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b="1">
                <a:solidFill>
                  <a:schemeClr val="tx1"/>
                </a:solidFill>
              </a:rPr>
              <a:t>Exports of top 10 Russian birch ply exporters pre- and post- EU sanctions</a:t>
            </a:r>
            <a:r>
              <a:rPr lang="en-GB" b="1" baseline="0">
                <a:solidFill>
                  <a:schemeClr val="tx1"/>
                </a:solidFill>
              </a:rPr>
              <a:t> (H1 2022 vs H1 2023)</a:t>
            </a:r>
            <a:endParaRPr lang="en-GB" b="1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3013188976377954"/>
          <c:y val="2.57028090775440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135892388451444"/>
          <c:y val="0.12247388525449744"/>
          <c:w val="0.82364107611548554"/>
          <c:h val="0.811393663987716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Sheet3!$P$7</c:f>
              <c:strCache>
                <c:ptCount val="1"/>
                <c:pt idx="0">
                  <c:v>Lost exports to EU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Sheet3!$O$8:$O$17</c:f>
              <c:strCache>
                <c:ptCount val="10"/>
                <c:pt idx="0">
                  <c:v>Sveza</c:v>
                </c:pt>
                <c:pt idx="1">
                  <c:v>Murom</c:v>
                </c:pt>
                <c:pt idx="2">
                  <c:v>Plyterra</c:v>
                </c:pt>
                <c:pt idx="3">
                  <c:v>Zheshartsky Ply</c:v>
                </c:pt>
                <c:pt idx="4">
                  <c:v>Syktyvkar Ply</c:v>
                </c:pt>
                <c:pt idx="5">
                  <c:v>Segezha</c:v>
                </c:pt>
                <c:pt idx="6">
                  <c:v>UPM Chudovo</c:v>
                </c:pt>
                <c:pt idx="7">
                  <c:v>Arkhangelsk Ply</c:v>
                </c:pt>
                <c:pt idx="8">
                  <c:v>Parfinsky Ply</c:v>
                </c:pt>
                <c:pt idx="9">
                  <c:v>Murashinsky Ply</c:v>
                </c:pt>
              </c:strCache>
            </c:strRef>
          </c:cat>
          <c:val>
            <c:numRef>
              <c:f>Sheet3!$P$8:$P$17</c:f>
              <c:numCache>
                <c:formatCode>#,##0</c:formatCode>
                <c:ptCount val="10"/>
                <c:pt idx="0">
                  <c:v>-85217.819999999949</c:v>
                </c:pt>
                <c:pt idx="1">
                  <c:v>-50361.280000000028</c:v>
                </c:pt>
                <c:pt idx="2">
                  <c:v>-39016.170000000093</c:v>
                </c:pt>
                <c:pt idx="3">
                  <c:v>-37318.850000000006</c:v>
                </c:pt>
                <c:pt idx="4">
                  <c:v>-35753.409999999989</c:v>
                </c:pt>
                <c:pt idx="5">
                  <c:v>-35204.520000000019</c:v>
                </c:pt>
                <c:pt idx="6">
                  <c:v>-33951.199999999983</c:v>
                </c:pt>
                <c:pt idx="7">
                  <c:v>-26580.300000000007</c:v>
                </c:pt>
                <c:pt idx="8">
                  <c:v>-24463.560000000023</c:v>
                </c:pt>
                <c:pt idx="9">
                  <c:v>-21603.260000000002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41-4C6D-82A3-EC67B7BD7989}"/>
            </c:ext>
          </c:extLst>
        </c:ser>
        <c:ser>
          <c:idx val="1"/>
          <c:order val="1"/>
          <c:tx>
            <c:strRef>
              <c:f>Sheet3!$Q$7</c:f>
              <c:strCache>
                <c:ptCount val="1"/>
                <c:pt idx="0">
                  <c:v>Increased exports to China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Sheet3!$O$8:$O$17</c:f>
              <c:strCache>
                <c:ptCount val="10"/>
                <c:pt idx="0">
                  <c:v>Sveza</c:v>
                </c:pt>
                <c:pt idx="1">
                  <c:v>Murom</c:v>
                </c:pt>
                <c:pt idx="2">
                  <c:v>Plyterra</c:v>
                </c:pt>
                <c:pt idx="3">
                  <c:v>Zheshartsky Ply</c:v>
                </c:pt>
                <c:pt idx="4">
                  <c:v>Syktyvkar Ply</c:v>
                </c:pt>
                <c:pt idx="5">
                  <c:v>Segezha</c:v>
                </c:pt>
                <c:pt idx="6">
                  <c:v>UPM Chudovo</c:v>
                </c:pt>
                <c:pt idx="7">
                  <c:v>Arkhangelsk Ply</c:v>
                </c:pt>
                <c:pt idx="8">
                  <c:v>Parfinsky Ply</c:v>
                </c:pt>
                <c:pt idx="9">
                  <c:v>Murashinsky Ply</c:v>
                </c:pt>
              </c:strCache>
            </c:strRef>
          </c:cat>
          <c:val>
            <c:numRef>
              <c:f>Sheet3!$Q$8:$Q$17</c:f>
              <c:numCache>
                <c:formatCode>#,##0</c:formatCode>
                <c:ptCount val="10"/>
                <c:pt idx="0">
                  <c:v>12040.399999999965</c:v>
                </c:pt>
                <c:pt idx="1">
                  <c:v>8584</c:v>
                </c:pt>
                <c:pt idx="2">
                  <c:v>769</c:v>
                </c:pt>
                <c:pt idx="3">
                  <c:v>86.619999999999891</c:v>
                </c:pt>
                <c:pt idx="4">
                  <c:v>9538.2800000000007</c:v>
                </c:pt>
                <c:pt idx="5">
                  <c:v>17590.86</c:v>
                </c:pt>
                <c:pt idx="6">
                  <c:v>-735.1</c:v>
                </c:pt>
                <c:pt idx="7">
                  <c:v>-529.79999999999995</c:v>
                </c:pt>
                <c:pt idx="8">
                  <c:v>0</c:v>
                </c:pt>
                <c:pt idx="9">
                  <c:v>187.07999999999993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741-4C6D-82A3-EC67B7BD7989}"/>
            </c:ext>
          </c:extLst>
        </c:ser>
        <c:ser>
          <c:idx val="2"/>
          <c:order val="2"/>
          <c:tx>
            <c:strRef>
              <c:f>Sheet3!$R$7</c:f>
              <c:strCache>
                <c:ptCount val="1"/>
                <c:pt idx="0">
                  <c:v>Increased exports to Egypt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Sheet3!$O$8:$O$17</c:f>
              <c:strCache>
                <c:ptCount val="10"/>
                <c:pt idx="0">
                  <c:v>Sveza</c:v>
                </c:pt>
                <c:pt idx="1">
                  <c:v>Murom</c:v>
                </c:pt>
                <c:pt idx="2">
                  <c:v>Plyterra</c:v>
                </c:pt>
                <c:pt idx="3">
                  <c:v>Zheshartsky Ply</c:v>
                </c:pt>
                <c:pt idx="4">
                  <c:v>Syktyvkar Ply</c:v>
                </c:pt>
                <c:pt idx="5">
                  <c:v>Segezha</c:v>
                </c:pt>
                <c:pt idx="6">
                  <c:v>UPM Chudovo</c:v>
                </c:pt>
                <c:pt idx="7">
                  <c:v>Arkhangelsk Ply</c:v>
                </c:pt>
                <c:pt idx="8">
                  <c:v>Parfinsky Ply</c:v>
                </c:pt>
                <c:pt idx="9">
                  <c:v>Murashinsky Ply</c:v>
                </c:pt>
              </c:strCache>
            </c:strRef>
          </c:cat>
          <c:val>
            <c:numRef>
              <c:f>Sheet3!$R$8:$R$17</c:f>
              <c:numCache>
                <c:formatCode>#,##0</c:formatCode>
                <c:ptCount val="10"/>
                <c:pt idx="0">
                  <c:v>11437.719999999967</c:v>
                </c:pt>
                <c:pt idx="1">
                  <c:v>16846.839999999967</c:v>
                </c:pt>
                <c:pt idx="2">
                  <c:v>-513.34999999999991</c:v>
                </c:pt>
                <c:pt idx="3">
                  <c:v>1391.9100000000035</c:v>
                </c:pt>
                <c:pt idx="4">
                  <c:v>-3836.7200000000048</c:v>
                </c:pt>
                <c:pt idx="5">
                  <c:v>0</c:v>
                </c:pt>
                <c:pt idx="6">
                  <c:v>0</c:v>
                </c:pt>
                <c:pt idx="7">
                  <c:v>1733.96</c:v>
                </c:pt>
                <c:pt idx="8">
                  <c:v>6411.3399999999783</c:v>
                </c:pt>
                <c:pt idx="9">
                  <c:v>866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741-4C6D-82A3-EC67B7BD7989}"/>
            </c:ext>
          </c:extLst>
        </c:ser>
        <c:ser>
          <c:idx val="3"/>
          <c:order val="3"/>
          <c:tx>
            <c:strRef>
              <c:f>Sheet3!$S$7</c:f>
              <c:strCache>
                <c:ptCount val="1"/>
                <c:pt idx="0">
                  <c:v>Increased exports to Turkey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Sheet3!$O$8:$O$17</c:f>
              <c:strCache>
                <c:ptCount val="10"/>
                <c:pt idx="0">
                  <c:v>Sveza</c:v>
                </c:pt>
                <c:pt idx="1">
                  <c:v>Murom</c:v>
                </c:pt>
                <c:pt idx="2">
                  <c:v>Plyterra</c:v>
                </c:pt>
                <c:pt idx="3">
                  <c:v>Zheshartsky Ply</c:v>
                </c:pt>
                <c:pt idx="4">
                  <c:v>Syktyvkar Ply</c:v>
                </c:pt>
                <c:pt idx="5">
                  <c:v>Segezha</c:v>
                </c:pt>
                <c:pt idx="6">
                  <c:v>UPM Chudovo</c:v>
                </c:pt>
                <c:pt idx="7">
                  <c:v>Arkhangelsk Ply</c:v>
                </c:pt>
                <c:pt idx="8">
                  <c:v>Parfinsky Ply</c:v>
                </c:pt>
                <c:pt idx="9">
                  <c:v>Murashinsky Ply</c:v>
                </c:pt>
              </c:strCache>
            </c:strRef>
          </c:cat>
          <c:val>
            <c:numRef>
              <c:f>Sheet3!$S$8:$S$17</c:f>
              <c:numCache>
                <c:formatCode>#,##0</c:formatCode>
                <c:ptCount val="10"/>
                <c:pt idx="0">
                  <c:v>24592.061428571425</c:v>
                </c:pt>
                <c:pt idx="1">
                  <c:v>-94</c:v>
                </c:pt>
                <c:pt idx="2">
                  <c:v>12120</c:v>
                </c:pt>
                <c:pt idx="3">
                  <c:v>11127</c:v>
                </c:pt>
                <c:pt idx="4">
                  <c:v>11116.34</c:v>
                </c:pt>
                <c:pt idx="5">
                  <c:v>5225</c:v>
                </c:pt>
                <c:pt idx="6">
                  <c:v>-1345.6799999999996</c:v>
                </c:pt>
                <c:pt idx="7">
                  <c:v>739.46</c:v>
                </c:pt>
                <c:pt idx="8">
                  <c:v>1660.96</c:v>
                </c:pt>
                <c:pt idx="9">
                  <c:v>10819.29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741-4C6D-82A3-EC67B7BD79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"/>
        <c:overlap val="100"/>
        <c:axId val="83154319"/>
        <c:axId val="495946991"/>
      </c:barChart>
      <c:catAx>
        <c:axId val="831543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5946991"/>
        <c:crosses val="autoZero"/>
        <c:auto val="1"/>
        <c:lblAlgn val="ctr"/>
        <c:lblOffset val="100"/>
        <c:noMultiLvlLbl val="0"/>
      </c:catAx>
      <c:valAx>
        <c:axId val="495946991"/>
        <c:scaling>
          <c:orientation val="minMax"/>
          <c:max val="50000"/>
          <c:min val="-9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154319"/>
        <c:crosses val="autoZero"/>
        <c:crossBetween val="between"/>
        <c:dispUnits>
          <c:builtInUnit val="thousands"/>
          <c:dispUnitsLbl>
            <c:layout>
              <c:manualLayout>
                <c:xMode val="edge"/>
                <c:yMode val="edge"/>
                <c:x val="3.0555555555555555E-2"/>
                <c:y val="0.41357961706524854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GB" sz="1600"/>
                    <a:t>Cubic metres, 000s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6126049868766397"/>
          <c:y val="0.74323838191709557"/>
          <c:w val="0.50525656167979005"/>
          <c:h val="0.1775112900938102"/>
        </c:manualLayout>
      </c:layout>
      <c:overlay val="0"/>
      <c:spPr>
        <a:solidFill>
          <a:sysClr val="window" lastClr="FFFFFF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accent6">
        <a:lumMod val="40000"/>
        <a:lumOff val="6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2000" dirty="0"/>
              <a:t>EUTR</a:t>
            </a:r>
            <a:r>
              <a:rPr lang="en-GB" sz="2000" baseline="0" dirty="0"/>
              <a:t> non-compliant imports, June 2023</a:t>
            </a:r>
            <a:endParaRPr lang="en-GB" sz="2000" dirty="0"/>
          </a:p>
        </c:rich>
      </c:tx>
      <c:layout>
        <c:manualLayout>
          <c:xMode val="edge"/>
          <c:yMode val="edge"/>
          <c:x val="0.26938169173060511"/>
          <c:y val="3.88888888888888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308242767953852"/>
          <c:y val="0.17171296296296296"/>
          <c:w val="0.84636201000377276"/>
          <c:h val="0.6044506415864683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'Member States 9403'!$B$2</c:f>
              <c:strCache>
                <c:ptCount val="1"/>
                <c:pt idx="0">
                  <c:v>EUTR-non-compliant Belarusian Furniture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'Member States 9403'!$A$3:$A$28</c:f>
              <c:strCache>
                <c:ptCount val="26"/>
                <c:pt idx="0">
                  <c:v>Poland</c:v>
                </c:pt>
                <c:pt idx="1">
                  <c:v>Belgium</c:v>
                </c:pt>
                <c:pt idx="2">
                  <c:v>Latvia</c:v>
                </c:pt>
                <c:pt idx="3">
                  <c:v>Portugal</c:v>
                </c:pt>
                <c:pt idx="4">
                  <c:v>France</c:v>
                </c:pt>
                <c:pt idx="5">
                  <c:v>Lithuania</c:v>
                </c:pt>
                <c:pt idx="6">
                  <c:v>Spain</c:v>
                </c:pt>
                <c:pt idx="7">
                  <c:v>Italy</c:v>
                </c:pt>
                <c:pt idx="8">
                  <c:v>Germany</c:v>
                </c:pt>
                <c:pt idx="9">
                  <c:v>Bulgaria</c:v>
                </c:pt>
                <c:pt idx="10">
                  <c:v>Netherlands</c:v>
                </c:pt>
                <c:pt idx="11">
                  <c:v>Estonia</c:v>
                </c:pt>
                <c:pt idx="12">
                  <c:v>Cyprus</c:v>
                </c:pt>
                <c:pt idx="13">
                  <c:v>Greece</c:v>
                </c:pt>
                <c:pt idx="14">
                  <c:v>Romania</c:v>
                </c:pt>
                <c:pt idx="15">
                  <c:v>Slovenia</c:v>
                </c:pt>
                <c:pt idx="16">
                  <c:v>Finland</c:v>
                </c:pt>
                <c:pt idx="17">
                  <c:v>Hungary</c:v>
                </c:pt>
                <c:pt idx="18">
                  <c:v>Denmark</c:v>
                </c:pt>
                <c:pt idx="19">
                  <c:v>Czechia</c:v>
                </c:pt>
                <c:pt idx="20">
                  <c:v>Slovakia</c:v>
                </c:pt>
                <c:pt idx="21">
                  <c:v>Croatia</c:v>
                </c:pt>
                <c:pt idx="22">
                  <c:v>Czechia</c:v>
                </c:pt>
                <c:pt idx="23">
                  <c:v>Malta</c:v>
                </c:pt>
                <c:pt idx="24">
                  <c:v>Austria</c:v>
                </c:pt>
                <c:pt idx="25">
                  <c:v>Ireland</c:v>
                </c:pt>
              </c:strCache>
            </c:strRef>
          </c:cat>
          <c:val>
            <c:numRef>
              <c:f>'Member States 9403'!$B$3:$B$28</c:f>
              <c:numCache>
                <c:formatCode>_-* #,##0_-;\-* #,##0_-;_-* "-"??_-;_-@_-</c:formatCode>
                <c:ptCount val="26"/>
                <c:pt idx="0">
                  <c:v>1757380</c:v>
                </c:pt>
                <c:pt idx="1">
                  <c:v>0</c:v>
                </c:pt>
                <c:pt idx="2">
                  <c:v>97515</c:v>
                </c:pt>
                <c:pt idx="3" formatCode="General">
                  <c:v>344</c:v>
                </c:pt>
                <c:pt idx="4">
                  <c:v>55994</c:v>
                </c:pt>
                <c:pt idx="5">
                  <c:v>645069</c:v>
                </c:pt>
                <c:pt idx="6">
                  <c:v>0</c:v>
                </c:pt>
                <c:pt idx="7">
                  <c:v>0</c:v>
                </c:pt>
                <c:pt idx="8">
                  <c:v>1261908</c:v>
                </c:pt>
                <c:pt idx="10">
                  <c:v>264772</c:v>
                </c:pt>
                <c:pt idx="11">
                  <c:v>160113</c:v>
                </c:pt>
                <c:pt idx="14">
                  <c:v>265941</c:v>
                </c:pt>
                <c:pt idx="15" formatCode="General">
                  <c:v>2165</c:v>
                </c:pt>
                <c:pt idx="17">
                  <c:v>94691</c:v>
                </c:pt>
                <c:pt idx="20">
                  <c:v>69299</c:v>
                </c:pt>
                <c:pt idx="21">
                  <c:v>22355</c:v>
                </c:pt>
                <c:pt idx="22">
                  <c:v>30820</c:v>
                </c:pt>
                <c:pt idx="25" formatCode="General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C0-4361-A0E8-AC893948E17C}"/>
            </c:ext>
          </c:extLst>
        </c:ser>
        <c:ser>
          <c:idx val="1"/>
          <c:order val="1"/>
          <c:tx>
            <c:strRef>
              <c:f>'Member States 9403'!$C$2</c:f>
              <c:strCache>
                <c:ptCount val="1"/>
                <c:pt idx="0">
                  <c:v>Likely laundered Russian birch ply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'Member States 9403'!$A$3:$A$28</c:f>
              <c:strCache>
                <c:ptCount val="26"/>
                <c:pt idx="0">
                  <c:v>Poland</c:v>
                </c:pt>
                <c:pt idx="1">
                  <c:v>Belgium</c:v>
                </c:pt>
                <c:pt idx="2">
                  <c:v>Latvia</c:v>
                </c:pt>
                <c:pt idx="3">
                  <c:v>Portugal</c:v>
                </c:pt>
                <c:pt idx="4">
                  <c:v>France</c:v>
                </c:pt>
                <c:pt idx="5">
                  <c:v>Lithuania</c:v>
                </c:pt>
                <c:pt idx="6">
                  <c:v>Spain</c:v>
                </c:pt>
                <c:pt idx="7">
                  <c:v>Italy</c:v>
                </c:pt>
                <c:pt idx="8">
                  <c:v>Germany</c:v>
                </c:pt>
                <c:pt idx="9">
                  <c:v>Bulgaria</c:v>
                </c:pt>
                <c:pt idx="10">
                  <c:v>Netherlands</c:v>
                </c:pt>
                <c:pt idx="11">
                  <c:v>Estonia</c:v>
                </c:pt>
                <c:pt idx="12">
                  <c:v>Cyprus</c:v>
                </c:pt>
                <c:pt idx="13">
                  <c:v>Greece</c:v>
                </c:pt>
                <c:pt idx="14">
                  <c:v>Romania</c:v>
                </c:pt>
                <c:pt idx="15">
                  <c:v>Slovenia</c:v>
                </c:pt>
                <c:pt idx="16">
                  <c:v>Finland</c:v>
                </c:pt>
                <c:pt idx="17">
                  <c:v>Hungary</c:v>
                </c:pt>
                <c:pt idx="18">
                  <c:v>Denmark</c:v>
                </c:pt>
                <c:pt idx="19">
                  <c:v>Czechia</c:v>
                </c:pt>
                <c:pt idx="20">
                  <c:v>Slovakia</c:v>
                </c:pt>
                <c:pt idx="21">
                  <c:v>Croatia</c:v>
                </c:pt>
                <c:pt idx="22">
                  <c:v>Czechia</c:v>
                </c:pt>
                <c:pt idx="23">
                  <c:v>Malta</c:v>
                </c:pt>
                <c:pt idx="24">
                  <c:v>Austria</c:v>
                </c:pt>
                <c:pt idx="25">
                  <c:v>Ireland</c:v>
                </c:pt>
              </c:strCache>
            </c:strRef>
          </c:cat>
          <c:val>
            <c:numRef>
              <c:f>'Member States 9403'!$C$3:$C$28</c:f>
              <c:numCache>
                <c:formatCode>General</c:formatCode>
                <c:ptCount val="26"/>
                <c:pt idx="0">
                  <c:v>7480383</c:v>
                </c:pt>
                <c:pt idx="1">
                  <c:v>207070</c:v>
                </c:pt>
                <c:pt idx="2">
                  <c:v>1883259</c:v>
                </c:pt>
                <c:pt idx="3">
                  <c:v>904089</c:v>
                </c:pt>
                <c:pt idx="5">
                  <c:v>1007752</c:v>
                </c:pt>
                <c:pt idx="6">
                  <c:v>1297628</c:v>
                </c:pt>
                <c:pt idx="7">
                  <c:v>1073166</c:v>
                </c:pt>
                <c:pt idx="8">
                  <c:v>157731</c:v>
                </c:pt>
                <c:pt idx="9">
                  <c:v>1242899</c:v>
                </c:pt>
                <c:pt idx="10">
                  <c:v>782889</c:v>
                </c:pt>
                <c:pt idx="11">
                  <c:v>611408</c:v>
                </c:pt>
                <c:pt idx="12">
                  <c:v>609783</c:v>
                </c:pt>
                <c:pt idx="13">
                  <c:v>579326</c:v>
                </c:pt>
                <c:pt idx="14">
                  <c:v>258185</c:v>
                </c:pt>
                <c:pt idx="15">
                  <c:v>469262</c:v>
                </c:pt>
                <c:pt idx="16">
                  <c:v>289001</c:v>
                </c:pt>
                <c:pt idx="17">
                  <c:v>129803</c:v>
                </c:pt>
                <c:pt idx="18">
                  <c:v>129060</c:v>
                </c:pt>
                <c:pt idx="19">
                  <c:v>92033</c:v>
                </c:pt>
                <c:pt idx="21">
                  <c:v>16772</c:v>
                </c:pt>
                <c:pt idx="23">
                  <c:v>24899</c:v>
                </c:pt>
                <c:pt idx="24">
                  <c:v>8947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1C0-4361-A0E8-AC893948E17C}"/>
            </c:ext>
          </c:extLst>
        </c:ser>
        <c:ser>
          <c:idx val="2"/>
          <c:order val="2"/>
          <c:tx>
            <c:strRef>
              <c:f>'Member States 9403'!$D$2</c:f>
              <c:strCache>
                <c:ptCount val="1"/>
                <c:pt idx="0">
                  <c:v>Suspect CAR timber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'Member States 9403'!$A$3:$A$28</c:f>
              <c:strCache>
                <c:ptCount val="26"/>
                <c:pt idx="0">
                  <c:v>Poland</c:v>
                </c:pt>
                <c:pt idx="1">
                  <c:v>Belgium</c:v>
                </c:pt>
                <c:pt idx="2">
                  <c:v>Latvia</c:v>
                </c:pt>
                <c:pt idx="3">
                  <c:v>Portugal</c:v>
                </c:pt>
                <c:pt idx="4">
                  <c:v>France</c:v>
                </c:pt>
                <c:pt idx="5">
                  <c:v>Lithuania</c:v>
                </c:pt>
                <c:pt idx="6">
                  <c:v>Spain</c:v>
                </c:pt>
                <c:pt idx="7">
                  <c:v>Italy</c:v>
                </c:pt>
                <c:pt idx="8">
                  <c:v>Germany</c:v>
                </c:pt>
                <c:pt idx="9">
                  <c:v>Bulgaria</c:v>
                </c:pt>
                <c:pt idx="10">
                  <c:v>Netherlands</c:v>
                </c:pt>
                <c:pt idx="11">
                  <c:v>Estonia</c:v>
                </c:pt>
                <c:pt idx="12">
                  <c:v>Cyprus</c:v>
                </c:pt>
                <c:pt idx="13">
                  <c:v>Greece</c:v>
                </c:pt>
                <c:pt idx="14">
                  <c:v>Romania</c:v>
                </c:pt>
                <c:pt idx="15">
                  <c:v>Slovenia</c:v>
                </c:pt>
                <c:pt idx="16">
                  <c:v>Finland</c:v>
                </c:pt>
                <c:pt idx="17">
                  <c:v>Hungary</c:v>
                </c:pt>
                <c:pt idx="18">
                  <c:v>Denmark</c:v>
                </c:pt>
                <c:pt idx="19">
                  <c:v>Czechia</c:v>
                </c:pt>
                <c:pt idx="20">
                  <c:v>Slovakia</c:v>
                </c:pt>
                <c:pt idx="21">
                  <c:v>Croatia</c:v>
                </c:pt>
                <c:pt idx="22">
                  <c:v>Czechia</c:v>
                </c:pt>
                <c:pt idx="23">
                  <c:v>Malta</c:v>
                </c:pt>
                <c:pt idx="24">
                  <c:v>Austria</c:v>
                </c:pt>
                <c:pt idx="25">
                  <c:v>Ireland</c:v>
                </c:pt>
              </c:strCache>
            </c:strRef>
          </c:cat>
          <c:val>
            <c:numRef>
              <c:f>'Member States 9403'!$D$3:$D$28</c:f>
              <c:numCache>
                <c:formatCode>#,##0</c:formatCode>
                <c:ptCount val="26"/>
                <c:pt idx="0" formatCode="General">
                  <c:v>0</c:v>
                </c:pt>
                <c:pt idx="1">
                  <c:v>2120778</c:v>
                </c:pt>
                <c:pt idx="2" formatCode="General">
                  <c:v>0</c:v>
                </c:pt>
                <c:pt idx="3">
                  <c:v>791564</c:v>
                </c:pt>
                <c:pt idx="4">
                  <c:v>1614942</c:v>
                </c:pt>
                <c:pt idx="5" formatCode="General">
                  <c:v>0</c:v>
                </c:pt>
                <c:pt idx="6">
                  <c:v>171070</c:v>
                </c:pt>
                <c:pt idx="7">
                  <c:v>381504</c:v>
                </c:pt>
                <c:pt idx="8" formatCode="General">
                  <c:v>0</c:v>
                </c:pt>
                <c:pt idx="10" formatCode="General">
                  <c:v>0</c:v>
                </c:pt>
                <c:pt idx="11" formatCode="General">
                  <c:v>0</c:v>
                </c:pt>
                <c:pt idx="14" formatCode="General">
                  <c:v>0</c:v>
                </c:pt>
                <c:pt idx="17" formatCode="General">
                  <c:v>0</c:v>
                </c:pt>
                <c:pt idx="20" formatCode="General">
                  <c:v>0</c:v>
                </c:pt>
                <c:pt idx="21" formatCode="General">
                  <c:v>0</c:v>
                </c:pt>
                <c:pt idx="22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1C0-4361-A0E8-AC893948E1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504291263"/>
        <c:axId val="1506189695"/>
      </c:barChart>
      <c:catAx>
        <c:axId val="15042912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6189695"/>
        <c:crosses val="autoZero"/>
        <c:auto val="1"/>
        <c:lblAlgn val="ctr"/>
        <c:lblOffset val="100"/>
        <c:noMultiLvlLbl val="0"/>
      </c:catAx>
      <c:valAx>
        <c:axId val="15061896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4291263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3.1904164993286195E-2"/>
                <c:y val="0.3383796296296297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GB" sz="1600"/>
                    <a:t>Euro, Millions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6579350687810084"/>
          <c:y val="0.24479002624671917"/>
          <c:w val="0.37140381409047207"/>
          <c:h val="0.30034776902887145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F9483-1318-75A6-305D-87037FCF0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D63EEC-E3A4-A5A6-8BD7-F13D1A97A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3A8F4-E10C-2BB2-BFAC-C6EDC53EE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5D239-01BB-FEAE-0B9E-9E9F262C2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F02E4-F640-D687-7EF6-59065A963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63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1F591-5495-0EEC-7015-ED37E61F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0D1D9-FC6C-0BFD-6DC6-F78DE8F4DB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D60FA-9DF4-5099-785D-378A505DD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2CC57-CC7A-F384-2F27-075736E5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CDC7A-52E6-32BF-C9BB-A56505034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778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5E3FF-8145-14F8-9596-7703E4147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E0B81-789E-05B9-0A8F-18847823B4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221E4-C02D-DE11-2402-47E7DAD93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427AD-9291-3EBF-FE9E-4C386B8B0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BC9B1-69CF-8BD9-E30F-74D790E7F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522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36FC6-36AA-0007-3C4D-EF2DB88D0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41C96-21B8-18BF-332E-819584456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502FC-888E-FDFC-FC13-734851C6C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1FC2AC-7BF5-4B70-363A-9B965890F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F2771B-BDD7-EB25-12E2-E1B3C59FC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F44C5E-570D-1F3F-902D-D32B2E3A4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286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8828A-2237-1263-EF86-93CCFD5C8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B97556-8770-AFBE-240B-2893D13A9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00E3CC-4835-72EE-53BB-1320C9D44B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AAAA7-B95E-AD3F-B791-509E5B18D5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9945BC-0920-92EC-F49D-2C6956CF40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CC2CFD-6E61-FDA2-FB81-115EC7D49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585856-A41C-0855-6BEC-66DA6C660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F108F1-2A4C-B4FC-CCF9-4C9BD2A60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77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9BB0E-C427-CABF-A201-B96C41E8B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80084-2266-457E-0800-39A189953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3F5993-F1F8-3970-ABD9-CCB1C6C51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CD5B8C-8C27-DAA1-29BB-69A3D181B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2152CF-5427-97AC-7045-6E94FF817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531B59-0BB6-1059-505B-B6AE08143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2233A1-75D7-6023-77D2-ACB459F07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764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0AAB-A465-F6CD-7FD2-BE2DE92CD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67152-F33F-4BA0-0EED-4317C794E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BD2BC-9465-64D2-900C-6C85B379EA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5205A3-6A8E-74D1-454C-E6294DD7C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5AD5EF-A6F2-4EBD-96D7-E47A31598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4204E9-ACDB-4F41-F224-885232301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436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F8336-04C5-85D6-73D1-6C1A58AC6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AF43F7-E145-4BCB-BC78-63CD15E85A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D9CE05-ED4E-68BC-F8C2-F231CAF0C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41CC9C-19F0-FB2C-8DDF-F9185717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6866FB-21C2-2C72-E89D-CA10961B7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B387C1-948A-E689-BDDF-B2FFE73CE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790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6C8B2-0135-7E55-9948-FDCD7951D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1F76C7-2CE4-729C-E41B-1431A46606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CA3C3-350E-8BB1-AC80-5F00575E4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746EB-4A5E-83C5-4FA7-96B81B4AA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6DF377-7A2F-94B9-C2A6-E68C940E5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93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CEA652-E988-7A83-DA1B-FE8A3EAAE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84FEC0-A028-B2B2-395E-ECB587DE75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CC2FC-F968-66BC-DD1E-1873420FE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1BE61-84CF-BD29-5421-12DBCED58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E3D75-1CCA-3E05-F02E-64DAD6C99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31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9B2AF7-E2BB-20C7-7A13-C3A4EEF64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5A69E5-66AE-C922-DDE9-F85952E33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1E928-5C2C-5A46-8CD7-9C282BCBB7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C018F-09F3-4624-97DD-412D9858653E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A32552-78C8-2BA0-EAF0-18AA7C09E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FAC562-44B6-D37C-F089-6D17315BE9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C79CA-0728-483B-B9DE-B704972A7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915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C4FD16-5F75-E098-42F5-98AD8B59F9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1" y="4501453"/>
            <a:ext cx="10909640" cy="1065836"/>
          </a:xfrm>
        </p:spPr>
        <p:txBody>
          <a:bodyPr anchor="ctr">
            <a:normAutofit/>
          </a:bodyPr>
          <a:lstStyle/>
          <a:p>
            <a:r>
              <a:rPr lang="en-US" sz="4100" b="1"/>
              <a:t>EUTR &amp; the Ukraine Conflict – Problematic imports</a:t>
            </a:r>
            <a:endParaRPr lang="en-GB" sz="4100" b="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5E7A3-8220-AD01-1DCF-C691F39313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881" y="5647503"/>
            <a:ext cx="10909643" cy="552659"/>
          </a:xfrm>
        </p:spPr>
        <p:txBody>
          <a:bodyPr anchor="ctr">
            <a:normAutofit/>
          </a:bodyPr>
          <a:lstStyle/>
          <a:p>
            <a:r>
              <a:rPr lang="en-US"/>
              <a:t>Presentation to EUTR/FLEGT Expert Group, 28</a:t>
            </a:r>
            <a:r>
              <a:rPr lang="en-US" baseline="30000"/>
              <a:t>th</a:t>
            </a:r>
            <a:r>
              <a:rPr lang="en-US"/>
              <a:t> September 2023</a:t>
            </a:r>
            <a:endParaRPr lang="en-GB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B0BBF30-94B3-4224-CEF9-9508EE256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1047" y="320040"/>
            <a:ext cx="5512402" cy="3895344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2088E74E-C08A-F769-C4E3-FCD0FEF7E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4496" y="400919"/>
            <a:ext cx="5614416" cy="373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435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59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A702389A-A46D-A285-B3DB-2389DA2C1660}"/>
              </a:ext>
            </a:extLst>
          </p:cNvPr>
          <p:cNvSpPr txBox="1"/>
          <p:nvPr/>
        </p:nvSpPr>
        <p:spPr>
          <a:xfrm>
            <a:off x="0" y="94891"/>
            <a:ext cx="12192000" cy="646331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Three supply chains of greatest concern</a:t>
            </a:r>
            <a:endParaRPr lang="en-GB" sz="3600" dirty="0">
              <a:solidFill>
                <a:schemeClr val="bg1"/>
              </a:solidFill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EDE91CA-BD5C-6338-E43A-49EFF2F984FA}"/>
              </a:ext>
            </a:extLst>
          </p:cNvPr>
          <p:cNvGrpSpPr/>
          <p:nvPr/>
        </p:nvGrpSpPr>
        <p:grpSpPr>
          <a:xfrm>
            <a:off x="343156" y="4620091"/>
            <a:ext cx="6473123" cy="1820059"/>
            <a:chOff x="343156" y="4620091"/>
            <a:chExt cx="6473123" cy="1820059"/>
          </a:xfrm>
        </p:grpSpPr>
        <p:pic>
          <p:nvPicPr>
            <p:cNvPr id="1034" name="Picture 10" descr="undefined">
              <a:extLst>
                <a:ext uri="{FF2B5EF4-FFF2-40B4-BE49-F238E27FC236}">
                  <a16:creationId xmlns:a16="http://schemas.microsoft.com/office/drawing/2014/main" id="{34E34D0D-1781-092C-E1F9-4486F3271A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624" y="5740486"/>
              <a:ext cx="931611" cy="6207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undefined">
              <a:extLst>
                <a:ext uri="{FF2B5EF4-FFF2-40B4-BE49-F238E27FC236}">
                  <a16:creationId xmlns:a16="http://schemas.microsoft.com/office/drawing/2014/main" id="{B687ACB1-BC43-027D-74D2-E06B45468E2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9" r="6966"/>
            <a:stretch/>
          </p:blipFill>
          <p:spPr bwMode="auto">
            <a:xfrm>
              <a:off x="604597" y="5143213"/>
              <a:ext cx="912208" cy="597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A5430F7-FB54-4631-4375-8BAE38657FFE}"/>
                </a:ext>
              </a:extLst>
            </p:cNvPr>
            <p:cNvSpPr txBox="1"/>
            <p:nvPr/>
          </p:nvSpPr>
          <p:spPr>
            <a:xfrm>
              <a:off x="343156" y="4620091"/>
              <a:ext cx="64731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/>
                <a:t>3. Laundering of sanctioned Russian plywood into the EU</a:t>
              </a:r>
            </a:p>
          </p:txBody>
        </p:sp>
        <p:pic>
          <p:nvPicPr>
            <p:cNvPr id="1030" name="Picture 6" descr="undefined">
              <a:extLst>
                <a:ext uri="{FF2B5EF4-FFF2-40B4-BE49-F238E27FC236}">
                  <a16:creationId xmlns:a16="http://schemas.microsoft.com/office/drawing/2014/main" id="{4C09B076-1BF9-9239-56BA-F342B8A110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6806" y="5136633"/>
              <a:ext cx="912208" cy="607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undefined">
              <a:extLst>
                <a:ext uri="{FF2B5EF4-FFF2-40B4-BE49-F238E27FC236}">
                  <a16:creationId xmlns:a16="http://schemas.microsoft.com/office/drawing/2014/main" id="{65BF4D83-ED68-2AEE-D866-44B38DC436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6805" y="5746949"/>
              <a:ext cx="912209" cy="6078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31" descr="A black and white logo&#10;&#10;Description automatically generated">
              <a:extLst>
                <a:ext uri="{FF2B5EF4-FFF2-40B4-BE49-F238E27FC236}">
                  <a16:creationId xmlns:a16="http://schemas.microsoft.com/office/drawing/2014/main" id="{F3D62319-6AAC-AED7-B372-FA095FE2C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7503" y="5420833"/>
              <a:ext cx="1019317" cy="1019317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D5A6BBA-2497-8835-DBE7-4177047C39FF}"/>
              </a:ext>
            </a:extLst>
          </p:cNvPr>
          <p:cNvGrpSpPr/>
          <p:nvPr/>
        </p:nvGrpSpPr>
        <p:grpSpPr>
          <a:xfrm>
            <a:off x="235543" y="904571"/>
            <a:ext cx="7491977" cy="1646856"/>
            <a:chOff x="235543" y="904571"/>
            <a:chExt cx="7491977" cy="1646856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4E532972-6346-72BB-B1F0-065E35E14869}"/>
                </a:ext>
              </a:extLst>
            </p:cNvPr>
            <p:cNvSpPr txBox="1"/>
            <p:nvPr/>
          </p:nvSpPr>
          <p:spPr>
            <a:xfrm>
              <a:off x="235543" y="904571"/>
              <a:ext cx="74919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/>
                <a:t>1. Imports of EUTR-non-compliant wood furniture from Belarus</a:t>
              </a:r>
            </a:p>
          </p:txBody>
        </p:sp>
        <p:pic>
          <p:nvPicPr>
            <p:cNvPr id="1026" name="Picture 2" descr="undefined">
              <a:extLst>
                <a:ext uri="{FF2B5EF4-FFF2-40B4-BE49-F238E27FC236}">
                  <a16:creationId xmlns:a16="http://schemas.microsoft.com/office/drawing/2014/main" id="{F267F00E-26D9-889E-FE4E-AE3C7E5D8E3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50" r="10716"/>
            <a:stretch/>
          </p:blipFill>
          <p:spPr bwMode="auto">
            <a:xfrm>
              <a:off x="517025" y="1273102"/>
              <a:ext cx="1918376" cy="1278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33" descr="A black and white line drawing of a chair&#10;&#10;Description automatically generated">
              <a:extLst>
                <a:ext uri="{FF2B5EF4-FFF2-40B4-BE49-F238E27FC236}">
                  <a16:creationId xmlns:a16="http://schemas.microsoft.com/office/drawing/2014/main" id="{F0932FB6-001D-FCB5-35C1-294BD54A03A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6084" y="1528163"/>
              <a:ext cx="1019317" cy="1019317"/>
            </a:xfrm>
            <a:prstGeom prst="rect">
              <a:avLst/>
            </a:prstGeom>
          </p:spPr>
        </p:pic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A0C5D5BE-CC1E-DB99-4448-6519EC45DC19}"/>
              </a:ext>
            </a:extLst>
          </p:cNvPr>
          <p:cNvGrpSpPr/>
          <p:nvPr/>
        </p:nvGrpSpPr>
        <p:grpSpPr>
          <a:xfrm>
            <a:off x="301017" y="2643701"/>
            <a:ext cx="9518247" cy="1805177"/>
            <a:chOff x="301017" y="2643701"/>
            <a:chExt cx="9518247" cy="1805177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05D717CF-8E1A-4790-0A3D-8857761B66B9}"/>
                </a:ext>
              </a:extLst>
            </p:cNvPr>
            <p:cNvGrpSpPr/>
            <p:nvPr/>
          </p:nvGrpSpPr>
          <p:grpSpPr>
            <a:xfrm>
              <a:off x="301017" y="2643701"/>
              <a:ext cx="9518247" cy="1692054"/>
              <a:chOff x="301017" y="2643701"/>
              <a:chExt cx="9518247" cy="1692054"/>
            </a:xfrm>
          </p:grpSpPr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BCEF9CA-B440-B8DD-B67A-1D34318465C6}"/>
                  </a:ext>
                </a:extLst>
              </p:cNvPr>
              <p:cNvSpPr txBox="1"/>
              <p:nvPr/>
            </p:nvSpPr>
            <p:spPr>
              <a:xfrm>
                <a:off x="301017" y="2643701"/>
                <a:ext cx="951824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2. Imports of timber from CAR linked to Russian Wagner group</a:t>
                </a:r>
              </a:p>
            </p:txBody>
          </p:sp>
          <p:pic>
            <p:nvPicPr>
              <p:cNvPr id="1028" name="Picture 4" descr="Flag of the Central African Republic">
                <a:extLst>
                  <a:ext uri="{FF2B5EF4-FFF2-40B4-BE49-F238E27FC236}">
                    <a16:creationId xmlns:a16="http://schemas.microsoft.com/office/drawing/2014/main" id="{70CE1633-DE1E-2105-D59A-6C053297BC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4597" y="3057430"/>
                <a:ext cx="1918376" cy="12783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6" name="Picture 35" descr="A black and white line drawing of a rolled up object&#10;&#10;Description automatically generated">
              <a:extLst>
                <a:ext uri="{FF2B5EF4-FFF2-40B4-BE49-F238E27FC236}">
                  <a16:creationId xmlns:a16="http://schemas.microsoft.com/office/drawing/2014/main" id="{66A6ED2E-4893-63C3-9895-50B154CAD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9129" y="3420034"/>
              <a:ext cx="1028844" cy="1028844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A72D2876-29E3-4E09-B438-C947C166ACD7}"/>
              </a:ext>
            </a:extLst>
          </p:cNvPr>
          <p:cNvGrpSpPr/>
          <p:nvPr/>
        </p:nvGrpSpPr>
        <p:grpSpPr>
          <a:xfrm>
            <a:off x="2566005" y="1304681"/>
            <a:ext cx="9324978" cy="1376656"/>
            <a:chOff x="2566005" y="1304681"/>
            <a:chExt cx="9324978" cy="1376656"/>
          </a:xfrm>
        </p:grpSpPr>
        <p:pic>
          <p:nvPicPr>
            <p:cNvPr id="12" name="Picture 11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19CDADA4-7570-682B-E800-436AAB42A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6005" y="1326063"/>
              <a:ext cx="1898476" cy="1243368"/>
            </a:xfrm>
            <a:prstGeom prst="rect">
              <a:avLst/>
            </a:prstGeom>
          </p:spPr>
        </p:pic>
        <p:pic>
          <p:nvPicPr>
            <p:cNvPr id="23" name="Picture 22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55467A3C-5875-49A3-29DF-2DB81A7EE3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558" y="1304681"/>
              <a:ext cx="1898476" cy="1243368"/>
            </a:xfrm>
            <a:prstGeom prst="rect">
              <a:avLst/>
            </a:prstGeom>
          </p:spPr>
        </p:pic>
        <p:pic>
          <p:nvPicPr>
            <p:cNvPr id="24" name="Picture 23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D3387331-78B9-A398-7614-0FC0D1B04B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9034" y="1378951"/>
              <a:ext cx="1898476" cy="1243368"/>
            </a:xfrm>
            <a:prstGeom prst="rect">
              <a:avLst/>
            </a:prstGeom>
          </p:spPr>
        </p:pic>
        <p:pic>
          <p:nvPicPr>
            <p:cNvPr id="25" name="Picture 24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984A4C60-5304-7FA4-4D49-3AA6AE9E2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17510" y="1371470"/>
              <a:ext cx="1898476" cy="1243368"/>
            </a:xfrm>
            <a:prstGeom prst="rect">
              <a:avLst/>
            </a:prstGeom>
          </p:spPr>
        </p:pic>
        <p:pic>
          <p:nvPicPr>
            <p:cNvPr id="26" name="Picture 25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A957ADA3-6F70-38FC-42C3-245FF5FA3C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92507" y="1437969"/>
              <a:ext cx="1898476" cy="1243368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C6E5B86-FCC2-4DBE-BD6E-9FA12C9F764D}"/>
                </a:ext>
              </a:extLst>
            </p:cNvPr>
            <p:cNvSpPr txBox="1"/>
            <p:nvPr/>
          </p:nvSpPr>
          <p:spPr>
            <a:xfrm>
              <a:off x="5185899" y="1695532"/>
              <a:ext cx="283050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€5 million per month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4529C1D9-A8FF-74EE-F0C6-797EDC1D51BE}"/>
              </a:ext>
            </a:extLst>
          </p:cNvPr>
          <p:cNvGrpSpPr/>
          <p:nvPr/>
        </p:nvGrpSpPr>
        <p:grpSpPr>
          <a:xfrm>
            <a:off x="2726820" y="3074908"/>
            <a:ext cx="5289579" cy="1278782"/>
            <a:chOff x="2726820" y="3074908"/>
            <a:chExt cx="5289579" cy="1278782"/>
          </a:xfrm>
        </p:grpSpPr>
        <p:pic>
          <p:nvPicPr>
            <p:cNvPr id="27" name="Picture 26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0DD89B25-4877-BB38-C88E-4E0E592153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6820" y="3074908"/>
              <a:ext cx="1898476" cy="1243368"/>
            </a:xfrm>
            <a:prstGeom prst="rect">
              <a:avLst/>
            </a:prstGeom>
          </p:spPr>
        </p:pic>
        <p:pic>
          <p:nvPicPr>
            <p:cNvPr id="28" name="Picture 27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9FF49B18-0136-41A4-C6F4-CBB81E0C3A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9008" y="3110322"/>
              <a:ext cx="1898476" cy="1243368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ADAEDBD-911B-66EE-54BC-6BB9CF14601A}"/>
                </a:ext>
              </a:extLst>
            </p:cNvPr>
            <p:cNvSpPr txBox="1"/>
            <p:nvPr/>
          </p:nvSpPr>
          <p:spPr>
            <a:xfrm>
              <a:off x="5185899" y="3437411"/>
              <a:ext cx="2830500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€2 million per month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2A3E401-4DF1-DF63-1ECC-A2DD448D16FA}"/>
              </a:ext>
            </a:extLst>
          </p:cNvPr>
          <p:cNvGrpSpPr/>
          <p:nvPr/>
        </p:nvGrpSpPr>
        <p:grpSpPr>
          <a:xfrm>
            <a:off x="2753850" y="4085284"/>
            <a:ext cx="9324978" cy="2752661"/>
            <a:chOff x="2753850" y="4085284"/>
            <a:chExt cx="9324978" cy="2752661"/>
          </a:xfrm>
        </p:grpSpPr>
        <p:pic>
          <p:nvPicPr>
            <p:cNvPr id="51" name="Picture 50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6DFAF1D6-3355-42C0-587D-B847AA992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9250" y="4115271"/>
              <a:ext cx="1898476" cy="1243368"/>
            </a:xfrm>
            <a:prstGeom prst="rect">
              <a:avLst/>
            </a:prstGeom>
          </p:spPr>
        </p:pic>
        <p:pic>
          <p:nvPicPr>
            <p:cNvPr id="50" name="Picture 49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A65B85FE-0F30-BBC4-1BE9-247273446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8584" y="4085284"/>
              <a:ext cx="1898476" cy="1243368"/>
            </a:xfrm>
            <a:prstGeom prst="rect">
              <a:avLst/>
            </a:prstGeom>
          </p:spPr>
        </p:pic>
        <p:pic>
          <p:nvPicPr>
            <p:cNvPr id="49" name="Picture 48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197D88F7-1B81-4314-95E6-D3AE8C831F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2888" y="4198462"/>
              <a:ext cx="1898476" cy="1243368"/>
            </a:xfrm>
            <a:prstGeom prst="rect">
              <a:avLst/>
            </a:prstGeom>
          </p:spPr>
        </p:pic>
        <p:pic>
          <p:nvPicPr>
            <p:cNvPr id="47" name="Picture 46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5C4D64E1-D4A1-1D10-1F9C-BFFBE81A98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7203" y="5580581"/>
              <a:ext cx="1898476" cy="1243368"/>
            </a:xfrm>
            <a:prstGeom prst="rect">
              <a:avLst/>
            </a:prstGeom>
          </p:spPr>
        </p:pic>
        <p:pic>
          <p:nvPicPr>
            <p:cNvPr id="46" name="Picture 45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B92785EC-DE2A-9AC0-4835-96D8EB1166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8727" y="5594577"/>
              <a:ext cx="1898476" cy="1243368"/>
            </a:xfrm>
            <a:prstGeom prst="rect">
              <a:avLst/>
            </a:prstGeom>
          </p:spPr>
        </p:pic>
        <p:pic>
          <p:nvPicPr>
            <p:cNvPr id="38" name="Picture 37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C8623722-58EE-67EF-531A-233B998F0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687" y="5546081"/>
              <a:ext cx="1898476" cy="1243368"/>
            </a:xfrm>
            <a:prstGeom prst="rect">
              <a:avLst/>
            </a:prstGeom>
          </p:spPr>
        </p:pic>
        <p:pic>
          <p:nvPicPr>
            <p:cNvPr id="39" name="Picture 38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0379093C-76E3-3508-9806-5D7D130FE2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3850" y="4949471"/>
              <a:ext cx="1898476" cy="1243368"/>
            </a:xfrm>
            <a:prstGeom prst="rect">
              <a:avLst/>
            </a:prstGeom>
          </p:spPr>
        </p:pic>
        <p:pic>
          <p:nvPicPr>
            <p:cNvPr id="41" name="Picture 40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A0E567C2-6014-9B46-B4C7-88879DDC5A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8403" y="4928089"/>
              <a:ext cx="1898476" cy="1243368"/>
            </a:xfrm>
            <a:prstGeom prst="rect">
              <a:avLst/>
            </a:prstGeom>
          </p:spPr>
        </p:pic>
        <p:pic>
          <p:nvPicPr>
            <p:cNvPr id="42" name="Picture 41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12529E81-36FC-9B07-0114-8B7BEB3C0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06879" y="5002359"/>
              <a:ext cx="1898476" cy="1243368"/>
            </a:xfrm>
            <a:prstGeom prst="rect">
              <a:avLst/>
            </a:prstGeom>
          </p:spPr>
        </p:pic>
        <p:pic>
          <p:nvPicPr>
            <p:cNvPr id="43" name="Picture 42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D250B119-8920-94C9-E436-7F86CD508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5355" y="4994878"/>
              <a:ext cx="1898476" cy="1243368"/>
            </a:xfrm>
            <a:prstGeom prst="rect">
              <a:avLst/>
            </a:prstGeom>
          </p:spPr>
        </p:pic>
        <p:pic>
          <p:nvPicPr>
            <p:cNvPr id="44" name="Picture 43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61649AEB-F21C-F12E-92ED-7409BEB81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0352" y="5061377"/>
              <a:ext cx="1898476" cy="1243368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9EDD8D6-FE6E-BB69-1E73-5CA226A46D82}"/>
                </a:ext>
              </a:extLst>
            </p:cNvPr>
            <p:cNvSpPr txBox="1"/>
            <p:nvPr/>
          </p:nvSpPr>
          <p:spPr>
            <a:xfrm>
              <a:off x="3579717" y="5413801"/>
              <a:ext cx="5380501" cy="707886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4000" dirty="0"/>
                <a:t>€18 million per month</a:t>
              </a:r>
            </a:p>
          </p:txBody>
        </p:sp>
        <p:pic>
          <p:nvPicPr>
            <p:cNvPr id="48" name="Picture 47" descr="A pile of money in different colors&#10;&#10;Description automatically generated">
              <a:extLst>
                <a:ext uri="{FF2B5EF4-FFF2-40B4-BE49-F238E27FC236}">
                  <a16:creationId xmlns:a16="http://schemas.microsoft.com/office/drawing/2014/main" id="{1C212855-1DC5-063C-C9B4-98D0E98A3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17849" y="5550437"/>
              <a:ext cx="1898476" cy="12433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146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13ED37-0145-EC97-2483-DA9B72887DAB}"/>
              </a:ext>
            </a:extLst>
          </p:cNvPr>
          <p:cNvSpPr txBox="1"/>
          <p:nvPr/>
        </p:nvSpPr>
        <p:spPr>
          <a:xfrm>
            <a:off x="0" y="2210541"/>
            <a:ext cx="2215662" cy="4647448"/>
          </a:xfrm>
          <a:prstGeom prst="rect">
            <a:avLst/>
          </a:prstGeom>
          <a:solidFill>
            <a:srgbClr val="FF66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1. Belarus Furniture imports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A3374-24C2-EC59-02C8-D56225AC03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507" b="15323"/>
          <a:stretch/>
        </p:blipFill>
        <p:spPr>
          <a:xfrm>
            <a:off x="20" y="11"/>
            <a:ext cx="12191980" cy="245304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FFB3642-B799-3C31-2DCC-737A52B0E51E}"/>
              </a:ext>
            </a:extLst>
          </p:cNvPr>
          <p:cNvSpPr txBox="1">
            <a:spLocks/>
          </p:cNvSpPr>
          <p:nvPr/>
        </p:nvSpPr>
        <p:spPr>
          <a:xfrm>
            <a:off x="2277208" y="2290439"/>
            <a:ext cx="9778668" cy="44214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/>
              <a:t>RECAP</a:t>
            </a:r>
          </a:p>
          <a:p>
            <a:r>
              <a:rPr lang="en-US" sz="1600" dirty="0"/>
              <a:t>Belarusian furniture not yet covered by EU sanctions, but in April 2022 this grouping agreed it was </a:t>
            </a:r>
            <a:r>
              <a:rPr lang="en-US" sz="1600" b="1" dirty="0"/>
              <a:t>‘impossible’ for such products to be EUTR-compliant</a:t>
            </a:r>
            <a:r>
              <a:rPr lang="en-US" sz="1600" dirty="0"/>
              <a:t>, given withdrawal of FSC/PEFC and limits to travel in Belarus.</a:t>
            </a:r>
          </a:p>
          <a:p>
            <a:r>
              <a:rPr lang="en-US" sz="1600" dirty="0"/>
              <a:t>Despite this, </a:t>
            </a:r>
            <a:r>
              <a:rPr lang="en-US" sz="1600" b="1" dirty="0"/>
              <a:t>imports have continued </a:t>
            </a:r>
            <a:r>
              <a:rPr lang="en-US" sz="1600" dirty="0"/>
              <a:t>almost unchanged. What reduction has occurred has mostly been due to IKEA voluntary boycott.</a:t>
            </a:r>
          </a:p>
          <a:p>
            <a:r>
              <a:rPr lang="en-US" sz="1600" dirty="0"/>
              <a:t>Earthsight showed in Nov 2022 that these imports are </a:t>
            </a:r>
            <a:r>
              <a:rPr lang="en-US" sz="1600" b="1" dirty="0"/>
              <a:t>linked to torture of political prisoners </a:t>
            </a:r>
            <a:r>
              <a:rPr lang="en-US" sz="1600" dirty="0"/>
              <a:t>and funding a Lukashenko slush fund.</a:t>
            </a:r>
          </a:p>
          <a:p>
            <a:r>
              <a:rPr lang="en-US" sz="1600" dirty="0"/>
              <a:t>Findings and data shared with this group in Feb 2023. At the meeting in February, </a:t>
            </a:r>
            <a:r>
              <a:rPr lang="en-US" sz="1600" b="1" dirty="0"/>
              <a:t>German CA said enforcement was already ongoing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/>
              <a:t>UPDATE</a:t>
            </a:r>
          </a:p>
          <a:p>
            <a:r>
              <a:rPr lang="en-US" sz="1600" dirty="0"/>
              <a:t>Voluntary boycott imposed by the largest remaining EU retail chain selling Belarusian furniture (XXX Lutz).</a:t>
            </a:r>
          </a:p>
          <a:p>
            <a:r>
              <a:rPr lang="en-US" sz="1600" dirty="0"/>
              <a:t>In August 2023, the EU imposed fresh sanctions on officials from three prisons mentioned in our report- IK2, IK17 and Penal Colony No. 4 for women.</a:t>
            </a:r>
          </a:p>
        </p:txBody>
      </p:sp>
    </p:spTree>
    <p:extLst>
      <p:ext uri="{BB962C8B-B14F-4D97-AF65-F5344CB8AC3E}">
        <p14:creationId xmlns:p14="http://schemas.microsoft.com/office/powerpoint/2010/main" val="352791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F5089833-6CDC-EAF4-B0BD-BCE748E2B9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0568791"/>
              </p:ext>
            </p:extLst>
          </p:nvPr>
        </p:nvGraphicFramePr>
        <p:xfrm>
          <a:off x="635099" y="1507522"/>
          <a:ext cx="5238163" cy="342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E4EAE76-9CB7-1E40-BA0D-C43F2D02BC16}"/>
              </a:ext>
            </a:extLst>
          </p:cNvPr>
          <p:cNvSpPr txBox="1"/>
          <p:nvPr/>
        </p:nvSpPr>
        <p:spPr>
          <a:xfrm>
            <a:off x="6613965" y="1114587"/>
            <a:ext cx="4942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Volumes have declined but </a:t>
            </a:r>
            <a:r>
              <a:rPr lang="en-US" b="1" dirty="0"/>
              <a:t>remain substantial</a:t>
            </a:r>
            <a:r>
              <a:rPr lang="en-US" dirty="0"/>
              <a:t>. </a:t>
            </a:r>
            <a:r>
              <a:rPr lang="en-US" dirty="0">
                <a:highlight>
                  <a:srgbClr val="FFFF00"/>
                </a:highlight>
              </a:rPr>
              <a:t>€4.7 million </a:t>
            </a:r>
            <a:r>
              <a:rPr lang="en-US" dirty="0"/>
              <a:t>in most recent month (Jun 2023) for which data available.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063603B-2C2A-500B-2F18-F6F5EA4DE427}"/>
              </a:ext>
            </a:extLst>
          </p:cNvPr>
          <p:cNvSpPr txBox="1">
            <a:spLocks/>
          </p:cNvSpPr>
          <p:nvPr/>
        </p:nvSpPr>
        <p:spPr>
          <a:xfrm>
            <a:off x="773505" y="323273"/>
            <a:ext cx="10515600" cy="109956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What has changed since March?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71CA12-0216-8CA7-D570-80AB3EEED6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138" y="3880573"/>
            <a:ext cx="5085763" cy="27342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776BD8-593D-DE8F-F91B-24BA2678BBF0}"/>
              </a:ext>
            </a:extLst>
          </p:cNvPr>
          <p:cNvSpPr txBox="1"/>
          <p:nvPr/>
        </p:nvSpPr>
        <p:spPr>
          <a:xfrm>
            <a:off x="1089804" y="5947799"/>
            <a:ext cx="1717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Eurostat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DCA267-6CB4-BDB4-8762-D2CBA50162AA}"/>
              </a:ext>
            </a:extLst>
          </p:cNvPr>
          <p:cNvSpPr txBox="1"/>
          <p:nvPr/>
        </p:nvSpPr>
        <p:spPr>
          <a:xfrm>
            <a:off x="6613965" y="2037917"/>
            <a:ext cx="4942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Austria, Italy, Spain and Bulgaria – </a:t>
            </a:r>
            <a:r>
              <a:rPr lang="en-US" b="1" dirty="0">
                <a:solidFill>
                  <a:srgbClr val="00B050"/>
                </a:solidFill>
              </a:rPr>
              <a:t>halted imports</a:t>
            </a:r>
            <a:r>
              <a:rPr lang="en-US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C4C880-418D-EE11-BBDE-D74A3180969E}"/>
              </a:ext>
            </a:extLst>
          </p:cNvPr>
          <p:cNvSpPr txBox="1"/>
          <p:nvPr/>
        </p:nvSpPr>
        <p:spPr>
          <a:xfrm>
            <a:off x="6613965" y="2653000"/>
            <a:ext cx="4942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Poland, Germany, Netherlands, France, Slovakia, Czechia – </a:t>
            </a:r>
            <a:r>
              <a:rPr lang="en-US" b="1" dirty="0">
                <a:solidFill>
                  <a:schemeClr val="accent1"/>
                </a:solidFill>
              </a:rPr>
              <a:t>decreased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2B8144-13BE-FC2A-CDBF-E5E51B23B997}"/>
              </a:ext>
            </a:extLst>
          </p:cNvPr>
          <p:cNvSpPr txBox="1"/>
          <p:nvPr/>
        </p:nvSpPr>
        <p:spPr>
          <a:xfrm>
            <a:off x="6684224" y="3268083"/>
            <a:ext cx="4942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Lithuania, Romania, Estonia, Latvia, Hungary - </a:t>
            </a:r>
            <a:r>
              <a:rPr lang="en-US" b="1" dirty="0">
                <a:solidFill>
                  <a:srgbClr val="FF0000"/>
                </a:solidFill>
              </a:rPr>
              <a:t>increased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97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4" grpId="0" build="p"/>
      <p:bldP spid="7" grpId="0"/>
      <p:bldP spid="8" grpId="0" build="p"/>
      <p:bldP spid="9" grpId="0" build="p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296FA-7B27-CD8E-51EE-A11670085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895" y="1897636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2. Wagner-CAR investigation May 2023</a:t>
            </a:r>
          </a:p>
        </p:txBody>
      </p:sp>
      <p:sp>
        <p:nvSpPr>
          <p:cNvPr id="7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4B8514D-D4F9-C976-809A-CEEB60F11D9A}"/>
              </a:ext>
            </a:extLst>
          </p:cNvPr>
          <p:cNvSpPr txBox="1">
            <a:spLocks/>
          </p:cNvSpPr>
          <p:nvPr/>
        </p:nvSpPr>
        <p:spPr>
          <a:xfrm>
            <a:off x="4571020" y="2578724"/>
            <a:ext cx="6906491" cy="40834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RECAP</a:t>
            </a:r>
          </a:p>
          <a:p>
            <a:r>
              <a:rPr lang="en-US" sz="2000" dirty="0"/>
              <a:t> Shipment records revealed exports of timber from Wagner-linked firm Bois Rouge in Central African Republic to </a:t>
            </a:r>
            <a:r>
              <a:rPr lang="en-US" sz="2000" b="1" dirty="0"/>
              <a:t>France</a:t>
            </a:r>
            <a:r>
              <a:rPr lang="en-US" sz="2000" dirty="0"/>
              <a:t> and </a:t>
            </a:r>
            <a:r>
              <a:rPr lang="en-US" sz="2000" b="1" dirty="0"/>
              <a:t>Denmark</a:t>
            </a:r>
          </a:p>
          <a:p>
            <a:r>
              <a:rPr lang="en-US" sz="2000" dirty="0"/>
              <a:t> One of the EU companies concerned also confessed to shipments into </a:t>
            </a:r>
            <a:r>
              <a:rPr lang="en-US" sz="2000" b="1" dirty="0"/>
              <a:t>Spain</a:t>
            </a:r>
            <a:r>
              <a:rPr lang="en-US" sz="2000" dirty="0"/>
              <a:t>, and said relevant staff were sacked and Spanish </a:t>
            </a:r>
            <a:r>
              <a:rPr lang="en-US" sz="2000" dirty="0" err="1"/>
              <a:t>authoritiess</a:t>
            </a:r>
            <a:r>
              <a:rPr lang="en-US" sz="2000" dirty="0"/>
              <a:t> alerted</a:t>
            </a:r>
          </a:p>
          <a:p>
            <a:r>
              <a:rPr lang="en-US" sz="2000" dirty="0"/>
              <a:t> </a:t>
            </a:r>
            <a:r>
              <a:rPr lang="en-US" sz="2000" b="1" dirty="0"/>
              <a:t>EU imports of timber from CAR are growing rapidly; all are problematic</a:t>
            </a:r>
            <a:r>
              <a:rPr lang="en-US" sz="2000" dirty="0"/>
              <a:t>, because the security situation makes DD impossible, and Wagner are providing security to timber produced by others.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97CAAA-E48C-40AF-8A0D-414A9796F4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79"/>
          <a:stretch/>
        </p:blipFill>
        <p:spPr>
          <a:xfrm>
            <a:off x="1398677" y="193087"/>
            <a:ext cx="9324069" cy="241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4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le of logs with blue labels&#10;&#10;Description automatically generated">
            <a:extLst>
              <a:ext uri="{FF2B5EF4-FFF2-40B4-BE49-F238E27FC236}">
                <a16:creationId xmlns:a16="http://schemas.microsoft.com/office/drawing/2014/main" id="{EF2867FB-091C-91CC-F8B5-7D3972415E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3"/>
          <a:stretch/>
        </p:blipFill>
        <p:spPr>
          <a:xfrm>
            <a:off x="-1" y="-1"/>
            <a:ext cx="12243231" cy="6973455"/>
          </a:xfrm>
          <a:prstGeom prst="rect">
            <a:avLst/>
          </a:prstGeom>
        </p:spPr>
      </p:pic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5F815139-D9C3-19F0-0D9B-F31A15FDF9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6264977"/>
              </p:ext>
            </p:extLst>
          </p:nvPr>
        </p:nvGraphicFramePr>
        <p:xfrm>
          <a:off x="1367979" y="2957348"/>
          <a:ext cx="9507269" cy="376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7ADAE26-A5F0-94E4-54DA-2EF74E4F5190}"/>
              </a:ext>
            </a:extLst>
          </p:cNvPr>
          <p:cNvSpPr txBox="1">
            <a:spLocks/>
          </p:cNvSpPr>
          <p:nvPr/>
        </p:nvSpPr>
        <p:spPr>
          <a:xfrm>
            <a:off x="734505" y="623434"/>
            <a:ext cx="10515600" cy="2333914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UPDATE:</a:t>
            </a:r>
          </a:p>
          <a:p>
            <a:r>
              <a:rPr lang="en-US" sz="2400" dirty="0"/>
              <a:t>No further shipments from Wagner-linked Bois Rouge or under its new name Wood International Group. Company has now been sanctioned in the UK and US but not yet in EU.</a:t>
            </a:r>
          </a:p>
          <a:p>
            <a:r>
              <a:rPr lang="en-US" sz="2400" dirty="0"/>
              <a:t>But we know that Wagner is providing security for convoys of timber leaving CAR, so </a:t>
            </a:r>
            <a:r>
              <a:rPr lang="en-US" sz="2400" u="sng" dirty="0">
                <a:solidFill>
                  <a:srgbClr val="FF0000"/>
                </a:solidFill>
              </a:rPr>
              <a:t>ALL CAR wood exports are potentially tainted</a:t>
            </a:r>
            <a:r>
              <a:rPr lang="en-US" sz="2400" dirty="0"/>
              <a:t>.</a:t>
            </a:r>
          </a:p>
          <a:p>
            <a:r>
              <a:rPr lang="en-US" sz="2400" dirty="0"/>
              <a:t>Wider problem with EUTR-non-compliant imports of timber from CAR also continues. Imports continue to rise – record €2.55m in June 2023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9588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1B0717-515C-0C5D-1968-71BB49E6498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EA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F86D92F-E1A9-38BB-F575-EEE4CB507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57" y="0"/>
            <a:ext cx="10207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D3D42B2-93D6-F8C2-F0D0-7F75B5FDA733}"/>
              </a:ext>
            </a:extLst>
          </p:cNvPr>
          <p:cNvSpPr/>
          <p:nvPr/>
        </p:nvSpPr>
        <p:spPr>
          <a:xfrm>
            <a:off x="3681556" y="1285612"/>
            <a:ext cx="1747838" cy="576262"/>
          </a:xfrm>
          <a:custGeom>
            <a:avLst/>
            <a:gdLst>
              <a:gd name="connsiteX0" fmla="*/ 419100 w 1747838"/>
              <a:gd name="connsiteY0" fmla="*/ 0 h 576262"/>
              <a:gd name="connsiteX1" fmla="*/ 142875 w 1747838"/>
              <a:gd name="connsiteY1" fmla="*/ 90487 h 576262"/>
              <a:gd name="connsiteX2" fmla="*/ 0 w 1747838"/>
              <a:gd name="connsiteY2" fmla="*/ 257175 h 576262"/>
              <a:gd name="connsiteX3" fmla="*/ 66675 w 1747838"/>
              <a:gd name="connsiteY3" fmla="*/ 414337 h 576262"/>
              <a:gd name="connsiteX4" fmla="*/ 485775 w 1747838"/>
              <a:gd name="connsiteY4" fmla="*/ 576262 h 576262"/>
              <a:gd name="connsiteX5" fmla="*/ 838200 w 1747838"/>
              <a:gd name="connsiteY5" fmla="*/ 552450 h 576262"/>
              <a:gd name="connsiteX6" fmla="*/ 1195388 w 1747838"/>
              <a:gd name="connsiteY6" fmla="*/ 471487 h 576262"/>
              <a:gd name="connsiteX7" fmla="*/ 1747838 w 1747838"/>
              <a:gd name="connsiteY7" fmla="*/ 204787 h 576262"/>
              <a:gd name="connsiteX8" fmla="*/ 1724025 w 1747838"/>
              <a:gd name="connsiteY8" fmla="*/ 147637 h 576262"/>
              <a:gd name="connsiteX9" fmla="*/ 881063 w 1747838"/>
              <a:gd name="connsiteY9" fmla="*/ 28575 h 576262"/>
              <a:gd name="connsiteX10" fmla="*/ 419100 w 1747838"/>
              <a:gd name="connsiteY10" fmla="*/ 0 h 57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47838" h="576262">
                <a:moveTo>
                  <a:pt x="419100" y="0"/>
                </a:moveTo>
                <a:lnTo>
                  <a:pt x="142875" y="90487"/>
                </a:lnTo>
                <a:lnTo>
                  <a:pt x="0" y="257175"/>
                </a:lnTo>
                <a:lnTo>
                  <a:pt x="66675" y="414337"/>
                </a:lnTo>
                <a:lnTo>
                  <a:pt x="485775" y="576262"/>
                </a:lnTo>
                <a:lnTo>
                  <a:pt x="838200" y="552450"/>
                </a:lnTo>
                <a:lnTo>
                  <a:pt x="1195388" y="471487"/>
                </a:lnTo>
                <a:lnTo>
                  <a:pt x="1747838" y="204787"/>
                </a:lnTo>
                <a:lnTo>
                  <a:pt x="1724025" y="147637"/>
                </a:lnTo>
                <a:lnTo>
                  <a:pt x="881063" y="28575"/>
                </a:lnTo>
                <a:lnTo>
                  <a:pt x="4191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C752D2-63A6-10C7-D083-CB988D8A9E9F}"/>
              </a:ext>
            </a:extLst>
          </p:cNvPr>
          <p:cNvSpPr txBox="1"/>
          <p:nvPr/>
        </p:nvSpPr>
        <p:spPr>
          <a:xfrm>
            <a:off x="3681556" y="1380018"/>
            <a:ext cx="15741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Russian birch ply mills</a:t>
            </a:r>
            <a:endParaRPr lang="en-GB" sz="1200" dirty="0"/>
          </a:p>
        </p:txBody>
      </p:sp>
      <p:pic>
        <p:nvPicPr>
          <p:cNvPr id="1028" name="Picture 4" descr="upload.wikimedia.org/wikipedia/commons/thumb/b/...">
            <a:extLst>
              <a:ext uri="{FF2B5EF4-FFF2-40B4-BE49-F238E27FC236}">
                <a16:creationId xmlns:a16="http://schemas.microsoft.com/office/drawing/2014/main" id="{AEBB2220-1481-41A4-6D6A-092D5874E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444" y="1931512"/>
            <a:ext cx="407787" cy="27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8471EED-4BEC-240E-BD64-2CF2A2BE3AFC}"/>
              </a:ext>
            </a:extLst>
          </p:cNvPr>
          <p:cNvSpPr txBox="1"/>
          <p:nvPr/>
        </p:nvSpPr>
        <p:spPr>
          <a:xfrm>
            <a:off x="1505529" y="4343400"/>
            <a:ext cx="9133896" cy="2308324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Birch plywood – most high-value wood product being exported by Russia into EU pre-sanctions</a:t>
            </a:r>
          </a:p>
          <a:p>
            <a:r>
              <a:rPr lang="en-US" dirty="0"/>
              <a:t>Evidence of laundering:</a:t>
            </a:r>
          </a:p>
          <a:p>
            <a:r>
              <a:rPr lang="en-US" dirty="0"/>
              <a:t>	 - big, implausible increases in imports from Kazakhstan, Turkey and China</a:t>
            </a:r>
          </a:p>
          <a:p>
            <a:r>
              <a:rPr lang="en-US" dirty="0"/>
              <a:t>	 - tip-offs from industry sources about specific cases</a:t>
            </a:r>
          </a:p>
          <a:p>
            <a:r>
              <a:rPr lang="en-US" dirty="0"/>
              <a:t>	 - leaked documents from a leading Russian supplier</a:t>
            </a:r>
          </a:p>
          <a:p>
            <a:r>
              <a:rPr lang="en-US" dirty="0"/>
              <a:t>	 - offers made to EU firms and undercover reporters</a:t>
            </a:r>
          </a:p>
          <a:p>
            <a:r>
              <a:rPr lang="en-US" dirty="0"/>
              <a:t>Scale of laundering:</a:t>
            </a:r>
          </a:p>
          <a:p>
            <a:r>
              <a:rPr lang="en-GB" dirty="0"/>
              <a:t> 	&gt; 500 containers/trucks a month – worth €21m. €145m Aug 2022-Aug 2023 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2D955E0F-9B26-1AAD-9261-BEA4E6234FB6}"/>
              </a:ext>
            </a:extLst>
          </p:cNvPr>
          <p:cNvSpPr txBox="1">
            <a:spLocks/>
          </p:cNvSpPr>
          <p:nvPr/>
        </p:nvSpPr>
        <p:spPr>
          <a:xfrm>
            <a:off x="0" y="171277"/>
            <a:ext cx="12192000" cy="668256"/>
          </a:xfrm>
          <a:prstGeom prst="rect">
            <a:avLst/>
          </a:prstGeom>
          <a:solidFill>
            <a:srgbClr val="FF6600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>
                <a:solidFill>
                  <a:schemeClr val="bg1"/>
                </a:solidFill>
              </a:rPr>
              <a:t>3. Laundering of sanctioned Russian ply into the EU</a:t>
            </a:r>
            <a:endParaRPr lang="en-GB" sz="4000" dirty="0">
              <a:solidFill>
                <a:schemeClr val="bg1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6CEE34D-DB68-9265-D887-625BBBFD35B3}"/>
              </a:ext>
            </a:extLst>
          </p:cNvPr>
          <p:cNvGrpSpPr/>
          <p:nvPr/>
        </p:nvGrpSpPr>
        <p:grpSpPr>
          <a:xfrm>
            <a:off x="2212192" y="-453148"/>
            <a:ext cx="6067493" cy="4285644"/>
            <a:chOff x="2212192" y="-453148"/>
            <a:chExt cx="6067493" cy="4285644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C10BB19-C652-1CC2-9A19-8C236250F490}"/>
                </a:ext>
              </a:extLst>
            </p:cNvPr>
            <p:cNvGrpSpPr/>
            <p:nvPr/>
          </p:nvGrpSpPr>
          <p:grpSpPr>
            <a:xfrm>
              <a:off x="2212192" y="-453148"/>
              <a:ext cx="5887150" cy="4285644"/>
              <a:chOff x="2212192" y="-801239"/>
              <a:chExt cx="5887150" cy="4285644"/>
            </a:xfrm>
          </p:grpSpPr>
          <p:sp>
            <p:nvSpPr>
              <p:cNvPr id="9" name="Arc 8">
                <a:extLst>
                  <a:ext uri="{FF2B5EF4-FFF2-40B4-BE49-F238E27FC236}">
                    <a16:creationId xmlns:a16="http://schemas.microsoft.com/office/drawing/2014/main" id="{9DE74C69-AC9C-2565-9FA9-4201E601E7A0}"/>
                  </a:ext>
                </a:extLst>
              </p:cNvPr>
              <p:cNvSpPr/>
              <p:nvPr/>
            </p:nvSpPr>
            <p:spPr>
              <a:xfrm rot="7590193">
                <a:off x="2964888" y="-1553935"/>
                <a:ext cx="4285644" cy="5791035"/>
              </a:xfrm>
              <a:prstGeom prst="arc">
                <a:avLst>
                  <a:gd name="adj1" fmla="val 16200000"/>
                  <a:gd name="adj2" fmla="val 1870905"/>
                </a:avLst>
              </a:prstGeom>
              <a:ln w="889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A3A3448-854B-9B19-9982-C178223A2132}"/>
                  </a:ext>
                </a:extLst>
              </p:cNvPr>
              <p:cNvSpPr txBox="1"/>
              <p:nvPr/>
            </p:nvSpPr>
            <p:spPr>
              <a:xfrm>
                <a:off x="6985529" y="2655517"/>
                <a:ext cx="9143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CHINA</a:t>
                </a:r>
                <a:endParaRPr lang="en-GB" dirty="0"/>
              </a:p>
            </p:txBody>
          </p:sp>
          <p:sp>
            <p:nvSpPr>
              <p:cNvPr id="3" name="Arrow: Down 2">
                <a:extLst>
                  <a:ext uri="{FF2B5EF4-FFF2-40B4-BE49-F238E27FC236}">
                    <a16:creationId xmlns:a16="http://schemas.microsoft.com/office/drawing/2014/main" id="{18F89344-067B-076D-CE1D-DB53A486CAEA}"/>
                  </a:ext>
                </a:extLst>
              </p:cNvPr>
              <p:cNvSpPr/>
              <p:nvPr/>
            </p:nvSpPr>
            <p:spPr>
              <a:xfrm rot="17738171">
                <a:off x="6506728" y="723029"/>
                <a:ext cx="224234" cy="2960994"/>
              </a:xfrm>
              <a:prstGeom prst="downArrow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71379E2-AC15-814D-210B-E88A9B04CE04}"/>
                </a:ext>
              </a:extLst>
            </p:cNvPr>
            <p:cNvSpPr txBox="1"/>
            <p:nvPr/>
          </p:nvSpPr>
          <p:spPr>
            <a:xfrm rot="1477481">
              <a:off x="6395691" y="2484022"/>
              <a:ext cx="1883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4000 m</a:t>
              </a:r>
              <a:r>
                <a:rPr lang="en-US" baseline="30000" dirty="0"/>
                <a:t>3</a:t>
              </a:r>
              <a:r>
                <a:rPr lang="en-US" dirty="0"/>
                <a:t> / </a:t>
              </a:r>
              <a:r>
                <a:rPr lang="en-US" dirty="0" err="1"/>
                <a:t>mth</a:t>
              </a:r>
              <a:endParaRPr lang="en-GB" baseline="30000" dirty="0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F4BD3B3-17E6-EAB7-9346-BF25B5FEA1E0}"/>
              </a:ext>
            </a:extLst>
          </p:cNvPr>
          <p:cNvGrpSpPr/>
          <p:nvPr/>
        </p:nvGrpSpPr>
        <p:grpSpPr>
          <a:xfrm>
            <a:off x="2552571" y="-67190"/>
            <a:ext cx="3968596" cy="3171241"/>
            <a:chOff x="2552571" y="-67190"/>
            <a:chExt cx="3968596" cy="3171241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4DC15970-7113-1EAA-3585-12B72C42EC82}"/>
                </a:ext>
              </a:extLst>
            </p:cNvPr>
            <p:cNvGrpSpPr/>
            <p:nvPr/>
          </p:nvGrpSpPr>
          <p:grpSpPr>
            <a:xfrm>
              <a:off x="2552571" y="-67190"/>
              <a:ext cx="3968596" cy="3171241"/>
              <a:chOff x="2552571" y="-376752"/>
              <a:chExt cx="3968596" cy="3171241"/>
            </a:xfrm>
          </p:grpSpPr>
          <p:sp>
            <p:nvSpPr>
              <p:cNvPr id="11" name="Arc 10">
                <a:extLst>
                  <a:ext uri="{FF2B5EF4-FFF2-40B4-BE49-F238E27FC236}">
                    <a16:creationId xmlns:a16="http://schemas.microsoft.com/office/drawing/2014/main" id="{11CDFA42-82EB-F815-F046-19C7726F92D4}"/>
                  </a:ext>
                </a:extLst>
              </p:cNvPr>
              <p:cNvSpPr/>
              <p:nvPr/>
            </p:nvSpPr>
            <p:spPr>
              <a:xfrm rot="11218150">
                <a:off x="2552571" y="-376752"/>
                <a:ext cx="3968596" cy="2987205"/>
              </a:xfrm>
              <a:prstGeom prst="arc">
                <a:avLst>
                  <a:gd name="adj1" fmla="val 17154008"/>
                  <a:gd name="adj2" fmla="val 19739910"/>
                </a:avLst>
              </a:prstGeom>
              <a:ln w="889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A070DC3-B5E4-1785-0C06-CB8C06C578A4}"/>
                  </a:ext>
                </a:extLst>
              </p:cNvPr>
              <p:cNvSpPr txBox="1"/>
              <p:nvPr/>
            </p:nvSpPr>
            <p:spPr>
              <a:xfrm>
                <a:off x="3589781" y="2425157"/>
                <a:ext cx="9143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TURKEY</a:t>
                </a:r>
                <a:endParaRPr lang="en-GB" dirty="0"/>
              </a:p>
            </p:txBody>
          </p:sp>
          <p:sp>
            <p:nvSpPr>
              <p:cNvPr id="5" name="Arrow: Down 4">
                <a:extLst>
                  <a:ext uri="{FF2B5EF4-FFF2-40B4-BE49-F238E27FC236}">
                    <a16:creationId xmlns:a16="http://schemas.microsoft.com/office/drawing/2014/main" id="{44BA02CA-10DF-588F-CAD0-3081B20BD1D7}"/>
                  </a:ext>
                </a:extLst>
              </p:cNvPr>
              <p:cNvSpPr/>
              <p:nvPr/>
            </p:nvSpPr>
            <p:spPr>
              <a:xfrm rot="1202048">
                <a:off x="4148253" y="1742049"/>
                <a:ext cx="290695" cy="843501"/>
              </a:xfrm>
              <a:prstGeom prst="downArrow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C80733D-0706-BDFD-8ACA-A043AB04DCF2}"/>
                </a:ext>
              </a:extLst>
            </p:cNvPr>
            <p:cNvSpPr txBox="1"/>
            <p:nvPr/>
          </p:nvSpPr>
          <p:spPr>
            <a:xfrm rot="17353128">
              <a:off x="3644025" y="2046060"/>
              <a:ext cx="9939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5000 m</a:t>
              </a:r>
              <a:r>
                <a:rPr lang="en-US" baseline="30000" dirty="0"/>
                <a:t>3</a:t>
              </a:r>
              <a:endParaRPr lang="en-GB" baseline="30000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24596AD-584A-025B-1875-0670F47FE500}"/>
              </a:ext>
            </a:extLst>
          </p:cNvPr>
          <p:cNvGrpSpPr/>
          <p:nvPr/>
        </p:nvGrpSpPr>
        <p:grpSpPr>
          <a:xfrm>
            <a:off x="800964" y="-1957015"/>
            <a:ext cx="6449900" cy="4211266"/>
            <a:chOff x="800964" y="-1957015"/>
            <a:chExt cx="6449900" cy="4211266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A1E3B882-1DA1-3B6C-F31E-159B9F5167F7}"/>
                </a:ext>
              </a:extLst>
            </p:cNvPr>
            <p:cNvGrpSpPr/>
            <p:nvPr/>
          </p:nvGrpSpPr>
          <p:grpSpPr>
            <a:xfrm>
              <a:off x="800964" y="-1957015"/>
              <a:ext cx="6001154" cy="4211266"/>
              <a:chOff x="800964" y="-1957015"/>
              <a:chExt cx="6001154" cy="4211266"/>
            </a:xfrm>
          </p:grpSpPr>
          <p:sp>
            <p:nvSpPr>
              <p:cNvPr id="10" name="Arc 9">
                <a:extLst>
                  <a:ext uri="{FF2B5EF4-FFF2-40B4-BE49-F238E27FC236}">
                    <a16:creationId xmlns:a16="http://schemas.microsoft.com/office/drawing/2014/main" id="{E157DE90-53A6-CAB2-91C9-F973FD85C20F}"/>
                  </a:ext>
                </a:extLst>
              </p:cNvPr>
              <p:cNvSpPr/>
              <p:nvPr/>
            </p:nvSpPr>
            <p:spPr>
              <a:xfrm rot="7590193">
                <a:off x="1712184" y="-2868235"/>
                <a:ext cx="3968596" cy="5791035"/>
              </a:xfrm>
              <a:prstGeom prst="arc">
                <a:avLst>
                  <a:gd name="adj1" fmla="val 17154008"/>
                  <a:gd name="adj2" fmla="val 19886263"/>
                </a:avLst>
              </a:prstGeom>
              <a:ln w="889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Arrow: Down 3">
                <a:extLst>
                  <a:ext uri="{FF2B5EF4-FFF2-40B4-BE49-F238E27FC236}">
                    <a16:creationId xmlns:a16="http://schemas.microsoft.com/office/drawing/2014/main" id="{F3927393-C076-D940-C082-C33A7C0049AA}"/>
                  </a:ext>
                </a:extLst>
              </p:cNvPr>
              <p:cNvSpPr/>
              <p:nvPr/>
            </p:nvSpPr>
            <p:spPr>
              <a:xfrm rot="19540575">
                <a:off x="4707875" y="1597816"/>
                <a:ext cx="721519" cy="656435"/>
              </a:xfrm>
              <a:prstGeom prst="downArrow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6062502-3FB8-F1C3-75B7-4E394E0E124C}"/>
                  </a:ext>
                </a:extLst>
              </p:cNvPr>
              <p:cNvSpPr txBox="1"/>
              <p:nvPr/>
            </p:nvSpPr>
            <p:spPr>
              <a:xfrm>
                <a:off x="5302063" y="1730864"/>
                <a:ext cx="15000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KAZAKHSTAN</a:t>
                </a:r>
                <a:endParaRPr lang="en-GB" dirty="0"/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DE9B91C-6390-B976-969B-97E6F168E6CE}"/>
                </a:ext>
              </a:extLst>
            </p:cNvPr>
            <p:cNvSpPr txBox="1"/>
            <p:nvPr/>
          </p:nvSpPr>
          <p:spPr>
            <a:xfrm>
              <a:off x="5366870" y="1479212"/>
              <a:ext cx="1883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16,000 m</a:t>
              </a:r>
              <a:r>
                <a:rPr lang="en-US" baseline="30000" dirty="0"/>
                <a:t>3</a:t>
              </a:r>
              <a:r>
                <a:rPr lang="en-US" dirty="0"/>
                <a:t> / </a:t>
              </a:r>
              <a:r>
                <a:rPr lang="en-US" dirty="0" err="1"/>
                <a:t>mth</a:t>
              </a:r>
              <a:endParaRPr lang="en-GB" baseline="30000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A9021DB-4B6F-708B-9A17-48266F4E4D63}"/>
              </a:ext>
            </a:extLst>
          </p:cNvPr>
          <p:cNvGrpSpPr/>
          <p:nvPr/>
        </p:nvGrpSpPr>
        <p:grpSpPr>
          <a:xfrm>
            <a:off x="2875912" y="1511741"/>
            <a:ext cx="761459" cy="469958"/>
            <a:chOff x="2875912" y="1511741"/>
            <a:chExt cx="761459" cy="469958"/>
          </a:xfrm>
        </p:grpSpPr>
        <p:sp>
          <p:nvSpPr>
            <p:cNvPr id="28" name="Arrow: Left 27">
              <a:extLst>
                <a:ext uri="{FF2B5EF4-FFF2-40B4-BE49-F238E27FC236}">
                  <a16:creationId xmlns:a16="http://schemas.microsoft.com/office/drawing/2014/main" id="{999C1E6E-B2C1-8D7B-1D46-9FEDA57A655D}"/>
                </a:ext>
              </a:extLst>
            </p:cNvPr>
            <p:cNvSpPr/>
            <p:nvPr/>
          </p:nvSpPr>
          <p:spPr>
            <a:xfrm rot="19992837">
              <a:off x="2875912" y="1519559"/>
              <a:ext cx="761459" cy="462140"/>
            </a:xfrm>
            <a:prstGeom prst="leftArrow">
              <a:avLst/>
            </a:prstGeom>
            <a:solidFill>
              <a:schemeClr val="accent1">
                <a:alpha val="26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&quot;Not Allowed&quot; Symbol 28">
              <a:extLst>
                <a:ext uri="{FF2B5EF4-FFF2-40B4-BE49-F238E27FC236}">
                  <a16:creationId xmlns:a16="http://schemas.microsoft.com/office/drawing/2014/main" id="{3B4875A4-81A2-D1EA-79B2-5C495B3F17D4}"/>
                </a:ext>
              </a:extLst>
            </p:cNvPr>
            <p:cNvSpPr/>
            <p:nvPr/>
          </p:nvSpPr>
          <p:spPr>
            <a:xfrm>
              <a:off x="3164926" y="1511741"/>
              <a:ext cx="344759" cy="357769"/>
            </a:xfrm>
            <a:prstGeom prst="noSmoking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D010310C-4900-003F-A040-8E6958B59DD6}"/>
              </a:ext>
            </a:extLst>
          </p:cNvPr>
          <p:cNvSpPr txBox="1"/>
          <p:nvPr/>
        </p:nvSpPr>
        <p:spPr>
          <a:xfrm>
            <a:off x="8709891" y="1801424"/>
            <a:ext cx="1956515" cy="236988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Estimated </a:t>
            </a:r>
            <a:r>
              <a:rPr lang="en-GB" sz="2800" b="1" dirty="0"/>
              <a:t>€518 m  </a:t>
            </a:r>
            <a:r>
              <a:rPr lang="en-GB" sz="2400" dirty="0"/>
              <a:t>(retail value) of illegal imports to-date</a:t>
            </a:r>
          </a:p>
        </p:txBody>
      </p:sp>
    </p:spTree>
    <p:extLst>
      <p:ext uri="{BB962C8B-B14F-4D97-AF65-F5344CB8AC3E}">
        <p14:creationId xmlns:p14="http://schemas.microsoft.com/office/powerpoint/2010/main" val="318435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 build="p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CEC34A-5CF0-E3B8-473C-D9CAAB137A5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2000"/>
          </a:blip>
          <a:stretch>
            <a:fillRect/>
          </a:stretch>
        </p:blipFill>
        <p:spPr>
          <a:xfrm>
            <a:off x="-23748" y="0"/>
            <a:ext cx="12984481" cy="6858000"/>
          </a:xfrm>
          <a:prstGeom prst="rect">
            <a:avLst/>
          </a:prstGeom>
        </p:spPr>
      </p:pic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F4F29E9F-FED2-1691-C442-366A7E52FD7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3651045"/>
              </p:ext>
            </p:extLst>
          </p:nvPr>
        </p:nvGraphicFramePr>
        <p:xfrm>
          <a:off x="1668543" y="1055801"/>
          <a:ext cx="8743361" cy="4246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2" name="Group 31">
            <a:extLst>
              <a:ext uri="{FF2B5EF4-FFF2-40B4-BE49-F238E27FC236}">
                <a16:creationId xmlns:a16="http://schemas.microsoft.com/office/drawing/2014/main" id="{F8CB1260-A821-8213-8D59-0F88B7F0D3D4}"/>
              </a:ext>
            </a:extLst>
          </p:cNvPr>
          <p:cNvGrpSpPr/>
          <p:nvPr/>
        </p:nvGrpSpPr>
        <p:grpSpPr>
          <a:xfrm>
            <a:off x="1286760" y="4110038"/>
            <a:ext cx="8831343" cy="1759834"/>
            <a:chOff x="1286760" y="4110038"/>
            <a:chExt cx="8831343" cy="1759834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226A3C19-8181-9D43-FADD-51182178AA99}"/>
                </a:ext>
              </a:extLst>
            </p:cNvPr>
            <p:cNvGrpSpPr/>
            <p:nvPr/>
          </p:nvGrpSpPr>
          <p:grpSpPr>
            <a:xfrm>
              <a:off x="1286760" y="4190214"/>
              <a:ext cx="2927022" cy="1679658"/>
              <a:chOff x="1286760" y="4190214"/>
              <a:chExt cx="2927022" cy="1679658"/>
            </a:xfrm>
          </p:grpSpPr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DE44840-5331-908D-15EA-E9C9AF5E70ED}"/>
                  </a:ext>
                </a:extLst>
              </p:cNvPr>
              <p:cNvSpPr txBox="1"/>
              <p:nvPr/>
            </p:nvSpPr>
            <p:spPr>
              <a:xfrm>
                <a:off x="1286760" y="5500540"/>
                <a:ext cx="2927022" cy="36933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Pre-conflict – €3 million/</a:t>
                </a:r>
                <a:r>
                  <a:rPr lang="en-US" dirty="0" err="1"/>
                  <a:t>mth</a:t>
                </a:r>
                <a:endParaRPr lang="en-GB" dirty="0"/>
              </a:p>
            </p:txBody>
          </p:sp>
          <p:cxnSp>
            <p:nvCxnSpPr>
              <p:cNvPr id="7" name="Straight Arrow Connector 6">
                <a:extLst>
                  <a:ext uri="{FF2B5EF4-FFF2-40B4-BE49-F238E27FC236}">
                    <a16:creationId xmlns:a16="http://schemas.microsoft.com/office/drawing/2014/main" id="{8EC6F23F-48A9-F4E5-39E9-BF55E658911D}"/>
                  </a:ext>
                </a:extLst>
              </p:cNvPr>
              <p:cNvCxnSpPr/>
              <p:nvPr/>
            </p:nvCxnSpPr>
            <p:spPr>
              <a:xfrm flipV="1">
                <a:off x="2073897" y="4190214"/>
                <a:ext cx="631596" cy="1242653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5EE6660-D991-2D32-227A-5F18DA871D72}"/>
                </a:ext>
              </a:extLst>
            </p:cNvPr>
            <p:cNvCxnSpPr>
              <a:cxnSpLocks/>
            </p:cNvCxnSpPr>
            <p:nvPr/>
          </p:nvCxnSpPr>
          <p:spPr>
            <a:xfrm>
              <a:off x="2771775" y="4110038"/>
              <a:ext cx="7346328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AD5A18D-5D93-B3F9-F4FC-2457DB18D595}"/>
              </a:ext>
            </a:extLst>
          </p:cNvPr>
          <p:cNvGrpSpPr/>
          <p:nvPr/>
        </p:nvGrpSpPr>
        <p:grpSpPr>
          <a:xfrm>
            <a:off x="2771775" y="925509"/>
            <a:ext cx="8425941" cy="1308104"/>
            <a:chOff x="2771775" y="925509"/>
            <a:chExt cx="8425941" cy="1308104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4888391-9D0B-4448-0386-09B0D0241C31}"/>
                </a:ext>
              </a:extLst>
            </p:cNvPr>
            <p:cNvSpPr txBox="1"/>
            <p:nvPr/>
          </p:nvSpPr>
          <p:spPr>
            <a:xfrm>
              <a:off x="8270694" y="925509"/>
              <a:ext cx="2927022" cy="369332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Latest – €21 million/</a:t>
              </a:r>
              <a:r>
                <a:rPr lang="en-US" dirty="0" err="1"/>
                <a:t>mth</a:t>
              </a:r>
              <a:endParaRPr lang="en-GB" dirty="0"/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FEB6E492-25E8-F3B3-2702-83891E41AE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072688" y="1294841"/>
              <a:ext cx="134967" cy="93877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27F39C1-E600-BC49-9ABA-C89FACB774CE}"/>
                </a:ext>
              </a:extLst>
            </p:cNvPr>
            <p:cNvCxnSpPr>
              <a:cxnSpLocks/>
            </p:cNvCxnSpPr>
            <p:nvPr/>
          </p:nvCxnSpPr>
          <p:spPr>
            <a:xfrm>
              <a:off x="2771775" y="2233613"/>
              <a:ext cx="7346328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FE75514-5375-2B35-B0E0-187D3E3287B5}"/>
              </a:ext>
            </a:extLst>
          </p:cNvPr>
          <p:cNvGrpSpPr/>
          <p:nvPr/>
        </p:nvGrpSpPr>
        <p:grpSpPr>
          <a:xfrm>
            <a:off x="9906001" y="2276476"/>
            <a:ext cx="2162814" cy="1833562"/>
            <a:chOff x="9906001" y="2276476"/>
            <a:chExt cx="2162814" cy="1833562"/>
          </a:xfrm>
        </p:grpSpPr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9DC4B5F0-4916-2CE0-A02E-9DC8C4A70183}"/>
                </a:ext>
              </a:extLst>
            </p:cNvPr>
            <p:cNvCxnSpPr/>
            <p:nvPr/>
          </p:nvCxnSpPr>
          <p:spPr>
            <a:xfrm>
              <a:off x="9906001" y="2276476"/>
              <a:ext cx="0" cy="1833562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B701ED7-3F2F-78B0-8015-9D611CB6076F}"/>
                </a:ext>
              </a:extLst>
            </p:cNvPr>
            <p:cNvSpPr txBox="1"/>
            <p:nvPr/>
          </p:nvSpPr>
          <p:spPr>
            <a:xfrm>
              <a:off x="10326618" y="2717523"/>
              <a:ext cx="174219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Difference = suspect imports - €18 mill/</a:t>
              </a:r>
              <a:r>
                <a:rPr lang="en-US" b="1" dirty="0" err="1">
                  <a:solidFill>
                    <a:srgbClr val="FF0000"/>
                  </a:solidFill>
                </a:rPr>
                <a:t>mth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DA04BC0-E2FC-8B27-05C1-99C47F8CB8A5}"/>
              </a:ext>
            </a:extLst>
          </p:cNvPr>
          <p:cNvGrpSpPr/>
          <p:nvPr/>
        </p:nvGrpSpPr>
        <p:grpSpPr>
          <a:xfrm>
            <a:off x="3240406" y="1800225"/>
            <a:ext cx="369328" cy="2590800"/>
            <a:chOff x="3240406" y="1800225"/>
            <a:chExt cx="369328" cy="25908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D83955-C4BB-E838-88C1-20E3131BF6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57588" y="1800225"/>
              <a:ext cx="0" cy="2590800"/>
            </a:xfrm>
            <a:prstGeom prst="line">
              <a:avLst/>
            </a:pr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275D04C-8B75-5178-65F3-66298E2A131F}"/>
                </a:ext>
              </a:extLst>
            </p:cNvPr>
            <p:cNvSpPr txBox="1"/>
            <p:nvPr/>
          </p:nvSpPr>
          <p:spPr>
            <a:xfrm rot="16200000">
              <a:off x="2903739" y="2690813"/>
              <a:ext cx="1042662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accent6">
                      <a:lumMod val="75000"/>
                    </a:schemeClr>
                  </a:solidFill>
                </a:rPr>
                <a:t>Invasion</a:t>
              </a:r>
              <a:endParaRPr lang="en-GB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81244C5-508C-BA81-D3EE-A2D48F345EA4}"/>
              </a:ext>
            </a:extLst>
          </p:cNvPr>
          <p:cNvGrpSpPr/>
          <p:nvPr/>
        </p:nvGrpSpPr>
        <p:grpSpPr>
          <a:xfrm>
            <a:off x="5143502" y="1669934"/>
            <a:ext cx="369332" cy="2721091"/>
            <a:chOff x="5143502" y="1669934"/>
            <a:chExt cx="369332" cy="272109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FFB633A-40F4-FD3C-7E9A-B988C1BBD1A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62588" y="1800225"/>
              <a:ext cx="0" cy="2590800"/>
            </a:xfrm>
            <a:prstGeom prst="line">
              <a:avLst/>
            </a:pr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5D51F46-4263-EA48-C686-6C2CFC6797AE}"/>
                </a:ext>
              </a:extLst>
            </p:cNvPr>
            <p:cNvSpPr txBox="1"/>
            <p:nvPr/>
          </p:nvSpPr>
          <p:spPr>
            <a:xfrm rot="16200000">
              <a:off x="4202350" y="2611086"/>
              <a:ext cx="22516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accent6">
                      <a:lumMod val="75000"/>
                    </a:schemeClr>
                  </a:solidFill>
                </a:rPr>
                <a:t>Sanctions take effect</a:t>
              </a:r>
              <a:endParaRPr lang="en-GB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A463BF36-98F6-2587-B1DE-42813F4EC061}"/>
              </a:ext>
            </a:extLst>
          </p:cNvPr>
          <p:cNvSpPr txBox="1">
            <a:spLocks/>
          </p:cNvSpPr>
          <p:nvPr/>
        </p:nvSpPr>
        <p:spPr>
          <a:xfrm>
            <a:off x="773505" y="323273"/>
            <a:ext cx="10515600" cy="109956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 growing problem</a:t>
            </a:r>
            <a:endParaRPr lang="en-GB" dirty="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9300DCB-7A76-A800-7EC5-CF33ADB02B00}"/>
              </a:ext>
            </a:extLst>
          </p:cNvPr>
          <p:cNvGrpSpPr/>
          <p:nvPr/>
        </p:nvGrpSpPr>
        <p:grpSpPr>
          <a:xfrm>
            <a:off x="6942096" y="1764166"/>
            <a:ext cx="369332" cy="2632575"/>
            <a:chOff x="6942096" y="1764166"/>
            <a:chExt cx="369332" cy="2632575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63C2B53C-E776-BF2C-10A6-AAFD5E2B09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75704" y="1805941"/>
              <a:ext cx="0" cy="2590800"/>
            </a:xfrm>
            <a:prstGeom prst="line">
              <a:avLst/>
            </a:pr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A4CC2595-F93E-60C1-1256-CA6CE542135A}"/>
                </a:ext>
              </a:extLst>
            </p:cNvPr>
            <p:cNvSpPr txBox="1"/>
            <p:nvPr/>
          </p:nvSpPr>
          <p:spPr>
            <a:xfrm rot="16200000">
              <a:off x="6000943" y="2705319"/>
              <a:ext cx="22516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accent6">
                      <a:lumMod val="75000"/>
                    </a:schemeClr>
                  </a:solidFill>
                </a:rPr>
                <a:t>Lithuania crackdown</a:t>
              </a:r>
              <a:endParaRPr lang="en-GB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70F3C35-8CDF-9174-6AE2-863C7B6571E5}"/>
              </a:ext>
            </a:extLst>
          </p:cNvPr>
          <p:cNvGrpSpPr/>
          <p:nvPr/>
        </p:nvGrpSpPr>
        <p:grpSpPr>
          <a:xfrm>
            <a:off x="8635673" y="1788564"/>
            <a:ext cx="369332" cy="2590800"/>
            <a:chOff x="8635673" y="1788564"/>
            <a:chExt cx="369332" cy="2590800"/>
          </a:xfrm>
        </p:grpSpPr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C78DE169-BE52-F37F-8B07-6EAE9625551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976654" y="1788564"/>
              <a:ext cx="0" cy="2590800"/>
            </a:xfrm>
            <a:prstGeom prst="line">
              <a:avLst/>
            </a:prstGeom>
            <a:ln w="254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056F8B9-9D2F-D11C-4323-E8272D56958C}"/>
                </a:ext>
              </a:extLst>
            </p:cNvPr>
            <p:cNvSpPr txBox="1"/>
            <p:nvPr/>
          </p:nvSpPr>
          <p:spPr>
            <a:xfrm rot="16200000">
              <a:off x="7849540" y="2732834"/>
              <a:ext cx="19415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accent6">
                      <a:lumMod val="75000"/>
                    </a:schemeClr>
                  </a:solidFill>
                </a:rPr>
                <a:t>Earthsight alert</a:t>
              </a:r>
              <a:endParaRPr lang="en-GB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022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41547A2-BAA1-4665-BD49-0E0993FE566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3908986"/>
              </p:ext>
            </p:extLst>
          </p:nvPr>
        </p:nvGraphicFramePr>
        <p:xfrm>
          <a:off x="1008184" y="281354"/>
          <a:ext cx="10175631" cy="6576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5" name="Group 24">
            <a:extLst>
              <a:ext uri="{FF2B5EF4-FFF2-40B4-BE49-F238E27FC236}">
                <a16:creationId xmlns:a16="http://schemas.microsoft.com/office/drawing/2014/main" id="{2137B978-AB14-E359-6D37-ECC237592857}"/>
              </a:ext>
            </a:extLst>
          </p:cNvPr>
          <p:cNvGrpSpPr/>
          <p:nvPr/>
        </p:nvGrpSpPr>
        <p:grpSpPr>
          <a:xfrm>
            <a:off x="2217420" y="1120140"/>
            <a:ext cx="5052060" cy="1737360"/>
            <a:chOff x="2217420" y="1120140"/>
            <a:chExt cx="5052060" cy="1737360"/>
          </a:xfrm>
        </p:grpSpPr>
        <p:sp>
          <p:nvSpPr>
            <p:cNvPr id="8" name="Arrow: Up 7">
              <a:extLst>
                <a:ext uri="{FF2B5EF4-FFF2-40B4-BE49-F238E27FC236}">
                  <a16:creationId xmlns:a16="http://schemas.microsoft.com/office/drawing/2014/main" id="{B08BF762-AE98-0AC2-6545-7B22328195B0}"/>
                </a:ext>
              </a:extLst>
            </p:cNvPr>
            <p:cNvSpPr/>
            <p:nvPr/>
          </p:nvSpPr>
          <p:spPr>
            <a:xfrm>
              <a:off x="2217420" y="1120140"/>
              <a:ext cx="525780" cy="1737360"/>
            </a:xfrm>
            <a:prstGeom prst="upArrow">
              <a:avLst/>
            </a:prstGeom>
            <a:solidFill>
              <a:srgbClr val="FF0000"/>
            </a:soli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812E3A2-00BB-E655-524B-3302D51D98CD}"/>
                </a:ext>
              </a:extLst>
            </p:cNvPr>
            <p:cNvSpPr txBox="1"/>
            <p:nvPr/>
          </p:nvSpPr>
          <p:spPr>
            <a:xfrm>
              <a:off x="3208021" y="1120140"/>
              <a:ext cx="4061459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QUADRUPLED</a:t>
              </a:r>
              <a:r>
                <a:rPr lang="en-US" dirty="0"/>
                <a:t> during first half of 2023</a:t>
              </a:r>
              <a:endParaRPr lang="en-GB" dirty="0"/>
            </a:p>
          </p:txBody>
        </p:sp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211310E5-416A-3E4E-C9B5-608F3B9571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18461" y="1489472"/>
              <a:ext cx="579120" cy="49934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3F11BBE-CB24-4137-CBBF-8626BF47B467}"/>
              </a:ext>
            </a:extLst>
          </p:cNvPr>
          <p:cNvGrpSpPr/>
          <p:nvPr/>
        </p:nvGrpSpPr>
        <p:grpSpPr>
          <a:xfrm>
            <a:off x="8747760" y="3225700"/>
            <a:ext cx="3047999" cy="1750157"/>
            <a:chOff x="8747760" y="3225700"/>
            <a:chExt cx="3047999" cy="1750157"/>
          </a:xfrm>
        </p:grpSpPr>
        <p:sp>
          <p:nvSpPr>
            <p:cNvPr id="9" name="Arrow: Up 8">
              <a:extLst>
                <a:ext uri="{FF2B5EF4-FFF2-40B4-BE49-F238E27FC236}">
                  <a16:creationId xmlns:a16="http://schemas.microsoft.com/office/drawing/2014/main" id="{34807C87-FE3C-E4E1-8E5D-A0F1D8F62340}"/>
                </a:ext>
              </a:extLst>
            </p:cNvPr>
            <p:cNvSpPr/>
            <p:nvPr/>
          </p:nvSpPr>
          <p:spPr>
            <a:xfrm rot="10800000">
              <a:off x="8747760" y="3931918"/>
              <a:ext cx="579120" cy="1043939"/>
            </a:xfrm>
            <a:prstGeom prst="upArrow">
              <a:avLst/>
            </a:prstGeom>
            <a:solidFill>
              <a:srgbClr val="FF0000"/>
            </a:soli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E5C3063-731A-3139-420B-68D859671F4E}"/>
                </a:ext>
              </a:extLst>
            </p:cNvPr>
            <p:cNvSpPr txBox="1"/>
            <p:nvPr/>
          </p:nvSpPr>
          <p:spPr>
            <a:xfrm>
              <a:off x="9669780" y="3225700"/>
              <a:ext cx="2125979" cy="1015663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Big decline late 2022 after strong enforcement</a:t>
              </a:r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D1FC32A0-8075-AFCF-1001-DB72F4D36A8B}"/>
                </a:ext>
              </a:extLst>
            </p:cNvPr>
            <p:cNvCxnSpPr>
              <a:cxnSpLocks/>
              <a:stCxn id="12" idx="1"/>
            </p:cNvCxnSpPr>
            <p:nvPr/>
          </p:nvCxnSpPr>
          <p:spPr>
            <a:xfrm flipH="1">
              <a:off x="9273539" y="3733532"/>
              <a:ext cx="396241" cy="63856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044949F-E228-8290-52E0-903ABDB76C95}"/>
              </a:ext>
            </a:extLst>
          </p:cNvPr>
          <p:cNvGrpSpPr/>
          <p:nvPr/>
        </p:nvGrpSpPr>
        <p:grpSpPr>
          <a:xfrm>
            <a:off x="2918461" y="3316662"/>
            <a:ext cx="2919630" cy="1659196"/>
            <a:chOff x="2918461" y="3316662"/>
            <a:chExt cx="2919630" cy="1659196"/>
          </a:xfrm>
        </p:grpSpPr>
        <p:sp>
          <p:nvSpPr>
            <p:cNvPr id="10" name="Arrow: Up 9">
              <a:extLst>
                <a:ext uri="{FF2B5EF4-FFF2-40B4-BE49-F238E27FC236}">
                  <a16:creationId xmlns:a16="http://schemas.microsoft.com/office/drawing/2014/main" id="{B95A0454-771C-18D5-9C75-6A570F8D0F97}"/>
                </a:ext>
              </a:extLst>
            </p:cNvPr>
            <p:cNvSpPr/>
            <p:nvPr/>
          </p:nvSpPr>
          <p:spPr>
            <a:xfrm>
              <a:off x="2918461" y="4122420"/>
              <a:ext cx="579120" cy="853438"/>
            </a:xfrm>
            <a:prstGeom prst="upArrow">
              <a:avLst/>
            </a:prstGeom>
            <a:solidFill>
              <a:srgbClr val="FF0000"/>
            </a:soli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076AFE3-BAB2-90F1-079B-49B282AAE5FA}"/>
                </a:ext>
              </a:extLst>
            </p:cNvPr>
            <p:cNvSpPr txBox="1"/>
            <p:nvPr/>
          </p:nvSpPr>
          <p:spPr>
            <a:xfrm>
              <a:off x="3712111" y="3316662"/>
              <a:ext cx="2125980" cy="1015663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Shifted from Lithuania after crackdown there</a:t>
              </a:r>
              <a:endParaRPr lang="en-GB" dirty="0"/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CE6BC4CA-93E7-77BF-A8FB-D4325F2747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76601" y="3569677"/>
              <a:ext cx="396241" cy="484674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E356D90-692D-292E-BA00-A8DA75C53EE5}"/>
              </a:ext>
            </a:extLst>
          </p:cNvPr>
          <p:cNvGrpSpPr/>
          <p:nvPr/>
        </p:nvGrpSpPr>
        <p:grpSpPr>
          <a:xfrm>
            <a:off x="2480310" y="4991100"/>
            <a:ext cx="5100417" cy="1700880"/>
            <a:chOff x="2480310" y="4991100"/>
            <a:chExt cx="5100417" cy="170088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C1427F0-669F-9626-D87C-4AE37FA333CA}"/>
                </a:ext>
              </a:extLst>
            </p:cNvPr>
            <p:cNvSpPr txBox="1"/>
            <p:nvPr/>
          </p:nvSpPr>
          <p:spPr>
            <a:xfrm>
              <a:off x="2480310" y="6291870"/>
              <a:ext cx="3865977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Sudden increase in Jun 2023</a:t>
              </a:r>
              <a:endParaRPr lang="en-GB" dirty="0"/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46DBFB7B-42EB-FD4F-F8C0-D220E53D6C8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43200" y="4991100"/>
              <a:ext cx="1234440" cy="130077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D3DE0650-C54A-80A1-8798-84ADC264E7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97581" y="5074110"/>
              <a:ext cx="1234440" cy="130077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E1C9B03C-6496-E248-190E-F3D8BE67F6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46287" y="5087475"/>
              <a:ext cx="1234440" cy="130077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D40DC056-4668-62B5-8E11-F830A38AE9D4}"/>
              </a:ext>
            </a:extLst>
          </p:cNvPr>
          <p:cNvSpPr txBox="1"/>
          <p:nvPr/>
        </p:nvSpPr>
        <p:spPr>
          <a:xfrm>
            <a:off x="10113608" y="924171"/>
            <a:ext cx="1682151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Also importing in 2023:</a:t>
            </a:r>
          </a:p>
          <a:p>
            <a:r>
              <a:rPr lang="en-US" dirty="0"/>
              <a:t> - Italy</a:t>
            </a:r>
          </a:p>
          <a:p>
            <a:r>
              <a:rPr lang="en-US" dirty="0"/>
              <a:t> - Netherlands</a:t>
            </a:r>
          </a:p>
          <a:p>
            <a:r>
              <a:rPr lang="en-US" dirty="0"/>
              <a:t> - Denmark</a:t>
            </a:r>
          </a:p>
          <a:p>
            <a:r>
              <a:rPr lang="en-US" dirty="0"/>
              <a:t> - Croatia</a:t>
            </a:r>
          </a:p>
          <a:p>
            <a:r>
              <a:rPr lang="en-US" dirty="0"/>
              <a:t> - Cyprus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829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>
            <a:extLst>
              <a:ext uri="{FF2B5EF4-FFF2-40B4-BE49-F238E27FC236}">
                <a16:creationId xmlns:a16="http://schemas.microsoft.com/office/drawing/2014/main" id="{9B973DA1-7A1A-4AEA-8799-563E39AE69DB}"/>
              </a:ext>
            </a:extLst>
          </p:cNvPr>
          <p:cNvSpPr txBox="1"/>
          <p:nvPr/>
        </p:nvSpPr>
        <p:spPr>
          <a:xfrm>
            <a:off x="5511800" y="5141696"/>
            <a:ext cx="2324100" cy="857250"/>
          </a:xfrm>
          <a:prstGeom prst="rect">
            <a:avLst/>
          </a:prstGeom>
          <a:solidFill>
            <a:schemeClr val="lt1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/>
              <a:t>NB does not include &gt;70,000m3 of new</a:t>
            </a:r>
            <a:r>
              <a:rPr lang="en-GB" sz="1100" baseline="0" dirty="0"/>
              <a:t> ply </a:t>
            </a:r>
            <a:r>
              <a:rPr lang="en-GB" sz="1100" baseline="0" dirty="0" err="1"/>
              <a:t>exps</a:t>
            </a:r>
            <a:r>
              <a:rPr lang="en-GB" sz="1100" baseline="0" dirty="0"/>
              <a:t> from </a:t>
            </a:r>
            <a:r>
              <a:rPr lang="en-GB" sz="1100" baseline="0" dirty="0" err="1"/>
              <a:t>Kaz</a:t>
            </a:r>
            <a:r>
              <a:rPr lang="en-GB" sz="1100" baseline="0" dirty="0"/>
              <a:t> to EU in H1 2023 suspected of originating in Russia</a:t>
            </a:r>
            <a:endParaRPr lang="en-GB" sz="11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5DF84A5-53D5-55F3-2071-23A49D8EC725}"/>
              </a:ext>
            </a:extLst>
          </p:cNvPr>
          <p:cNvSpPr txBox="1"/>
          <p:nvPr/>
        </p:nvSpPr>
        <p:spPr>
          <a:xfrm>
            <a:off x="512194" y="4624021"/>
            <a:ext cx="2814285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 SANCTIONED by EU, UK, US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8546EE-CD32-9A8B-6256-BDAB77AA7418}"/>
              </a:ext>
            </a:extLst>
          </p:cNvPr>
          <p:cNvSpPr txBox="1"/>
          <p:nvPr/>
        </p:nvSpPr>
        <p:spPr>
          <a:xfrm>
            <a:off x="8975694" y="4645107"/>
            <a:ext cx="2814285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 SANCTIONED by UK, </a:t>
            </a:r>
            <a:r>
              <a:rPr lang="en-US" dirty="0" err="1">
                <a:solidFill>
                  <a:schemeClr val="bg1"/>
                </a:solidFill>
              </a:rPr>
              <a:t>Cze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B67F946-D583-A0A4-5BC1-48D079E1FACC}"/>
              </a:ext>
            </a:extLst>
          </p:cNvPr>
          <p:cNvSpPr txBox="1"/>
          <p:nvPr/>
        </p:nvSpPr>
        <p:spPr>
          <a:xfrm>
            <a:off x="449615" y="5234256"/>
            <a:ext cx="2814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Shifted ownership to senior management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70B068-6BFF-DA2E-8879-72C1354F1D81}"/>
              </a:ext>
            </a:extLst>
          </p:cNvPr>
          <p:cNvSpPr txBox="1"/>
          <p:nvPr/>
        </p:nvSpPr>
        <p:spPr>
          <a:xfrm>
            <a:off x="8927606" y="5310833"/>
            <a:ext cx="2814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Shifted shares to his son</a:t>
            </a:r>
            <a:endParaRPr lang="en-GB" dirty="0"/>
          </a:p>
        </p:txBody>
      </p:sp>
      <p:graphicFrame>
        <p:nvGraphicFramePr>
          <p:cNvPr id="22" name="Chart 21">
            <a:extLst>
              <a:ext uri="{FF2B5EF4-FFF2-40B4-BE49-F238E27FC236}">
                <a16:creationId xmlns:a16="http://schemas.microsoft.com/office/drawing/2014/main" id="{7E30E9DD-B0C8-417F-AFCE-0A734CFC7429}"/>
              </a:ext>
            </a:extLst>
          </p:cNvPr>
          <p:cNvGraphicFramePr>
            <a:graphicFrameLocks/>
          </p:cNvGraphicFramePr>
          <p:nvPr/>
        </p:nvGraphicFramePr>
        <p:xfrm>
          <a:off x="3810000" y="464343"/>
          <a:ext cx="4572000" cy="5929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28AF9E6B-7DB8-129E-8035-11808A29D291}"/>
              </a:ext>
            </a:extLst>
          </p:cNvPr>
          <p:cNvGrpSpPr/>
          <p:nvPr/>
        </p:nvGrpSpPr>
        <p:grpSpPr>
          <a:xfrm>
            <a:off x="764413" y="556401"/>
            <a:ext cx="3779878" cy="3928405"/>
            <a:chOff x="764413" y="556401"/>
            <a:chExt cx="3779878" cy="3928405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14CBAB8-7948-7E85-982F-3843595478B0}"/>
                </a:ext>
              </a:extLst>
            </p:cNvPr>
            <p:cNvSpPr txBox="1"/>
            <p:nvPr/>
          </p:nvSpPr>
          <p:spPr>
            <a:xfrm>
              <a:off x="764413" y="3869253"/>
              <a:ext cx="2275998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 - </a:t>
              </a:r>
              <a:r>
                <a:rPr lang="en-US" sz="1600" dirty="0"/>
                <a:t>Met with Putin on day of the invasion</a:t>
              </a:r>
              <a:endParaRPr lang="en-GB" dirty="0"/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DA0878A7-9DF1-39E0-9FE7-2EFC2418B796}"/>
                </a:ext>
              </a:extLst>
            </p:cNvPr>
            <p:cNvGrpSpPr/>
            <p:nvPr/>
          </p:nvGrpSpPr>
          <p:grpSpPr>
            <a:xfrm>
              <a:off x="838847" y="556401"/>
              <a:ext cx="3705444" cy="3209422"/>
              <a:chOff x="838847" y="556401"/>
              <a:chExt cx="3705444" cy="3209422"/>
            </a:xfrm>
          </p:grpSpPr>
          <p:pic>
            <p:nvPicPr>
              <p:cNvPr id="2050" name="Picture 2">
                <a:extLst>
                  <a:ext uri="{FF2B5EF4-FFF2-40B4-BE49-F238E27FC236}">
                    <a16:creationId xmlns:a16="http://schemas.microsoft.com/office/drawing/2014/main" id="{6480B6EE-2027-81D2-248B-1EAC654411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9118" y="1224001"/>
                <a:ext cx="1971529" cy="22284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A8F9EE9-5504-077A-139B-21FFC455797F}"/>
                  </a:ext>
                </a:extLst>
              </p:cNvPr>
              <p:cNvSpPr txBox="1"/>
              <p:nvPr/>
            </p:nvSpPr>
            <p:spPr>
              <a:xfrm>
                <a:off x="929118" y="3396491"/>
                <a:ext cx="1971529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</a:rPr>
                  <a:t>Alexei </a:t>
                </a:r>
                <a:r>
                  <a:rPr lang="en-US" dirty="0" err="1">
                    <a:solidFill>
                      <a:schemeClr val="bg1"/>
                    </a:solidFill>
                  </a:rPr>
                  <a:t>Mordashov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2054" name="Picture 6" descr="Sveza is rebranding">
                <a:extLst>
                  <a:ext uri="{FF2B5EF4-FFF2-40B4-BE49-F238E27FC236}">
                    <a16:creationId xmlns:a16="http://schemas.microsoft.com/office/drawing/2014/main" id="{D4298F55-07DA-5881-C229-722239D5731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8847" y="556401"/>
                <a:ext cx="2152073" cy="4119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8" name="Straight Arrow Connector 7">
                <a:extLst>
                  <a:ext uri="{FF2B5EF4-FFF2-40B4-BE49-F238E27FC236}">
                    <a16:creationId xmlns:a16="http://schemas.microsoft.com/office/drawing/2014/main" id="{1D84BA8F-E3B3-10C0-59BD-402BA397A1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68158" y="762361"/>
                <a:ext cx="1476133" cy="112185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DB135C2-9D44-2D7D-A166-1E78FA198C9D}"/>
              </a:ext>
            </a:extLst>
          </p:cNvPr>
          <p:cNvGrpSpPr/>
          <p:nvPr/>
        </p:nvGrpSpPr>
        <p:grpSpPr>
          <a:xfrm>
            <a:off x="6751782" y="464343"/>
            <a:ext cx="5038197" cy="4100613"/>
            <a:chOff x="6751782" y="464343"/>
            <a:chExt cx="5038197" cy="4100613"/>
          </a:xfrm>
        </p:grpSpPr>
        <p:pic>
          <p:nvPicPr>
            <p:cNvPr id="2052" name="Picture 4">
              <a:extLst>
                <a:ext uri="{FF2B5EF4-FFF2-40B4-BE49-F238E27FC236}">
                  <a16:creationId xmlns:a16="http://schemas.microsoft.com/office/drawing/2014/main" id="{348070D2-290D-D277-A0F4-4C54E5A1D4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251" t="-905" r="5159" b="905"/>
            <a:stretch/>
          </p:blipFill>
          <p:spPr bwMode="auto">
            <a:xfrm>
              <a:off x="9137239" y="1224001"/>
              <a:ext cx="2205016" cy="2259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ED7373E-4F8B-7B11-49D7-AE7639E3EB36}"/>
                </a:ext>
              </a:extLst>
            </p:cNvPr>
            <p:cNvSpPr txBox="1"/>
            <p:nvPr/>
          </p:nvSpPr>
          <p:spPr>
            <a:xfrm>
              <a:off x="9137239" y="3483588"/>
              <a:ext cx="2290348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Vladimir </a:t>
              </a:r>
              <a:r>
                <a:rPr lang="en-US" dirty="0" err="1">
                  <a:solidFill>
                    <a:schemeClr val="bg1"/>
                  </a:solidFill>
                </a:rPr>
                <a:t>Yevtushenkov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pic>
          <p:nvPicPr>
            <p:cNvPr id="2056" name="Picture 8" descr="Segezha group | Segezha Group">
              <a:extLst>
                <a:ext uri="{FF2B5EF4-FFF2-40B4-BE49-F238E27FC236}">
                  <a16:creationId xmlns:a16="http://schemas.microsoft.com/office/drawing/2014/main" id="{CE07069B-19D4-CABF-4D5B-2D82192634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7475" y="464343"/>
              <a:ext cx="2123786" cy="743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0DC621B-85E8-8258-9F09-1E55135A3146}"/>
                </a:ext>
              </a:extLst>
            </p:cNvPr>
            <p:cNvSpPr txBox="1"/>
            <p:nvPr/>
          </p:nvSpPr>
          <p:spPr>
            <a:xfrm>
              <a:off x="9075840" y="3949403"/>
              <a:ext cx="2714139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 - </a:t>
              </a:r>
              <a:r>
                <a:rPr lang="en-US" sz="1600" dirty="0"/>
                <a:t>Toured occupied Crimea with Putin in 2015</a:t>
              </a:r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C6FF612D-132D-F12E-7EBB-DAA8F39023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51782" y="859054"/>
              <a:ext cx="2078182" cy="153760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7733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296FA-7B27-CD8E-51EE-A11670085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9380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Sveza Case – March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E2015-4503-09B2-CF6C-B5DEE1EAE37D}"/>
              </a:ext>
            </a:extLst>
          </p:cNvPr>
          <p:cNvSpPr txBox="1">
            <a:spLocks/>
          </p:cNvSpPr>
          <p:nvPr/>
        </p:nvSpPr>
        <p:spPr>
          <a:xfrm>
            <a:off x="838201" y="2482589"/>
            <a:ext cx="3816096" cy="3694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/>
              <a:t>Leaked documents from inside Russia’s largest logging company</a:t>
            </a:r>
          </a:p>
          <a:p>
            <a:r>
              <a:rPr lang="en-US" sz="1600"/>
              <a:t>Confirming systematic laundering of birch ply into EU via China and Turkey</a:t>
            </a:r>
          </a:p>
          <a:p>
            <a:r>
              <a:rPr lang="en-US" sz="1600"/>
              <a:t>Include volumes involved, names of buyers, names of intermediary parties in China and Turkey</a:t>
            </a:r>
          </a:p>
          <a:p>
            <a:r>
              <a:rPr lang="en-US" sz="1600"/>
              <a:t>Analysis of Russian and Turkish shipment records and trade data by Earthsight provided corroborating evidence</a:t>
            </a:r>
          </a:p>
          <a:p>
            <a:r>
              <a:rPr lang="en-US" sz="1600"/>
              <a:t>Earthsight provided detailed evidence to relevant authorities in EU countries affected – Germany, Estonia, Lithuania, Portugal, Slovakia, Austria.</a:t>
            </a:r>
          </a:p>
        </p:txBody>
      </p:sp>
      <p:pic>
        <p:nvPicPr>
          <p:cNvPr id="5" name="Picture 4" descr="A large stack of boxes in a warehouse&#10;&#10;Description automatically generated">
            <a:extLst>
              <a:ext uri="{FF2B5EF4-FFF2-40B4-BE49-F238E27FC236}">
                <a16:creationId xmlns:a16="http://schemas.microsoft.com/office/drawing/2014/main" id="{E55A5E15-5B12-37A7-48EA-20E52F4EEB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8" r="-1" b="15836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3074" name="Picture 2" descr="Leaked Stock Illustrations – 584 Leaked Stock Illustrations ...">
            <a:extLst>
              <a:ext uri="{FF2B5EF4-FFF2-40B4-BE49-F238E27FC236}">
                <a16:creationId xmlns:a16="http://schemas.microsoft.com/office/drawing/2014/main" id="{B185579F-A802-6C4E-26D0-C2CCBCA3A5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68" b="22445"/>
          <a:stretch/>
        </p:blipFill>
        <p:spPr bwMode="auto"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28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296FA-7B27-CD8E-51EE-A11670085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Sveza Case – What happened?</a:t>
            </a:r>
          </a:p>
        </p:txBody>
      </p:sp>
      <p:sp>
        <p:nvSpPr>
          <p:cNvPr id="7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E2015-4503-09B2-CF6C-B5DEE1EAE37D}"/>
              </a:ext>
            </a:extLst>
          </p:cNvPr>
          <p:cNvSpPr txBox="1">
            <a:spLocks/>
          </p:cNvSpPr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/>
              <a:t>Great difficulty even reaching relevant authorities responsible for sanctions enforcement in MS, let alone getting responses.</a:t>
            </a:r>
          </a:p>
          <a:p>
            <a:r>
              <a:rPr lang="en-US" sz="2200" dirty="0"/>
              <a:t>EUTR CA’s were more responsive but not themselves empowered to act against sanctions breaches.</a:t>
            </a:r>
          </a:p>
          <a:p>
            <a:r>
              <a:rPr lang="en-US" sz="2200" dirty="0"/>
              <a:t>We have no confirmation of any seizures or prosecutions which occurred as a result.</a:t>
            </a:r>
          </a:p>
          <a:p>
            <a:r>
              <a:rPr lang="en-US" sz="2200" dirty="0"/>
              <a:t>Our sources do indicate that </a:t>
            </a:r>
            <a:r>
              <a:rPr lang="en-US" sz="2200" dirty="0" err="1"/>
              <a:t>Sveza’s</a:t>
            </a:r>
            <a:r>
              <a:rPr lang="en-US" sz="2200" dirty="0"/>
              <a:t> laundering operations into the EU have been substantially reduced.</a:t>
            </a:r>
          </a:p>
          <a:p>
            <a:r>
              <a:rPr lang="en-US" sz="2200" dirty="0"/>
              <a:t>Most likely our evidence led to actions by authorities sufficient to scare importers into changing their </a:t>
            </a:r>
            <a:r>
              <a:rPr lang="en-US" sz="2200" dirty="0" err="1"/>
              <a:t>behaviour</a:t>
            </a:r>
            <a:r>
              <a:rPr lang="en-US" sz="2200" dirty="0"/>
              <a:t>, without being sufficient to prove wrongdoing and lead to punishments.</a:t>
            </a:r>
          </a:p>
          <a:p>
            <a:r>
              <a:rPr lang="en-US" sz="2200" u="sng" dirty="0"/>
              <a:t>The absence of such punishments is one reason why wider laundering of Russian plywood has continued to grow since.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6483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EED76-A7AD-4607-E6C5-EC8BC9E6E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Key things to consider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A4683-6C99-88D8-2762-0181C3B5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sz="2000" dirty="0"/>
              <a:t>Evidence indicates shipments are being genuinely routed via these third countries.</a:t>
            </a:r>
          </a:p>
          <a:p>
            <a:r>
              <a:rPr lang="en-US" sz="2000" dirty="0"/>
              <a:t>There may be some minor further processing going on in these countries in some cases, but not enough to confer ‘origin’</a:t>
            </a:r>
          </a:p>
          <a:p>
            <a:r>
              <a:rPr lang="en-US" sz="2000" dirty="0"/>
              <a:t>In all cases, the shipments will be accompanied by ‘</a:t>
            </a:r>
            <a:r>
              <a:rPr lang="en-US" sz="2000" b="1" dirty="0"/>
              <a:t>Certificates of Origin’ which are false </a:t>
            </a:r>
            <a:r>
              <a:rPr lang="en-US" sz="2000" dirty="0"/>
              <a:t>or fraudulently/corruptly issued. It is unlikely any confirmation of this could be obtained through contact with the issuers in the third countries.</a:t>
            </a:r>
          </a:p>
          <a:p>
            <a:r>
              <a:rPr lang="en-GB" sz="2000" b="1" dirty="0"/>
              <a:t>Isotopic analysis cannot yet provide proof </a:t>
            </a:r>
            <a:r>
              <a:rPr lang="en-GB" sz="2000" dirty="0"/>
              <a:t>as to whether birch originated in Russia or Kazakhstan</a:t>
            </a:r>
          </a:p>
          <a:p>
            <a:r>
              <a:rPr lang="en-GB" sz="2000" dirty="0"/>
              <a:t>Labels / markings on the goods themselves may provide proof of the real origin. </a:t>
            </a:r>
            <a:r>
              <a:rPr lang="en-GB" sz="2000" b="1" dirty="0"/>
              <a:t>Don’t rely only on documentation provided</a:t>
            </a:r>
            <a:r>
              <a:rPr lang="en-GB" sz="2000" dirty="0"/>
              <a:t>.</a:t>
            </a:r>
          </a:p>
          <a:p>
            <a:r>
              <a:rPr lang="en-GB" sz="2000" dirty="0"/>
              <a:t>Ultimate proof will be available in the telecommunications records of interactions between the various parties involved. </a:t>
            </a:r>
            <a:r>
              <a:rPr lang="en-GB" sz="2000" b="1" dirty="0"/>
              <a:t>Emails may need to be seized </a:t>
            </a:r>
            <a:r>
              <a:rPr lang="en-GB" sz="2000" dirty="0"/>
              <a:t>to provide final proof.</a:t>
            </a:r>
          </a:p>
        </p:txBody>
      </p:sp>
    </p:spTree>
    <p:extLst>
      <p:ext uri="{BB962C8B-B14F-4D97-AF65-F5344CB8AC3E}">
        <p14:creationId xmlns:p14="http://schemas.microsoft.com/office/powerpoint/2010/main" val="223633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EED76-A7AD-4607-E6C5-EC8BC9E6E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391" y="389673"/>
            <a:ext cx="10515600" cy="1046301"/>
          </a:xfrm>
        </p:spPr>
        <p:txBody>
          <a:bodyPr/>
          <a:lstStyle/>
          <a:p>
            <a:r>
              <a:rPr lang="en-US" dirty="0"/>
              <a:t>Key things to consider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A4683-6C99-88D8-2762-0181C3B5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882" y="1550522"/>
            <a:ext cx="10515600" cy="842227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Legitimate birch ply from China will be birch-faced only. </a:t>
            </a:r>
            <a:r>
              <a:rPr lang="en-GB" sz="2400" dirty="0"/>
              <a:t>It is fairly easy to see if plywood is birch throughout.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26CEA45-2A5A-B575-36EE-E510593BECAA}"/>
              </a:ext>
            </a:extLst>
          </p:cNvPr>
          <p:cNvGrpSpPr/>
          <p:nvPr/>
        </p:nvGrpSpPr>
        <p:grpSpPr>
          <a:xfrm>
            <a:off x="6096000" y="2652878"/>
            <a:ext cx="5174991" cy="3035062"/>
            <a:chOff x="6013392" y="2995863"/>
            <a:chExt cx="5174991" cy="3035062"/>
          </a:xfrm>
        </p:grpSpPr>
        <p:pic>
          <p:nvPicPr>
            <p:cNvPr id="7" name="Picture 6" descr="A close-up of a wood wall&#10;&#10;Description automatically generated">
              <a:extLst>
                <a:ext uri="{FF2B5EF4-FFF2-40B4-BE49-F238E27FC236}">
                  <a16:creationId xmlns:a16="http://schemas.microsoft.com/office/drawing/2014/main" id="{43F625B1-3E3D-23AD-B1D1-436FFEAB4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3392" y="2995863"/>
              <a:ext cx="5174991" cy="303506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CE4A170-C4C2-BED7-E6AD-2A8A7153A33B}"/>
                </a:ext>
              </a:extLst>
            </p:cNvPr>
            <p:cNvSpPr txBox="1"/>
            <p:nvPr/>
          </p:nvSpPr>
          <p:spPr>
            <a:xfrm>
              <a:off x="6120899" y="4999006"/>
              <a:ext cx="4959975" cy="923330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66000"/>
              </a:schemeClr>
            </a:solidFill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bg1"/>
                  </a:solidFill>
                </a:rPr>
                <a:t>All layers same thickness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bg1"/>
                  </a:solidFill>
                </a:rPr>
                <a:t>More layers for given board thickness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bg1"/>
                  </a:solidFill>
                </a:rPr>
                <a:t>Likely to have been made in Russia</a:t>
              </a:r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0B2F586-71B8-BD84-F525-B227CEDE710B}"/>
                </a:ext>
              </a:extLst>
            </p:cNvPr>
            <p:cNvSpPr txBox="1"/>
            <p:nvPr/>
          </p:nvSpPr>
          <p:spPr>
            <a:xfrm>
              <a:off x="8542421" y="3077964"/>
              <a:ext cx="230605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Birch-throughout ply</a:t>
              </a:r>
              <a:endParaRPr lang="en-GB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A8706B4-2BBA-02F9-0B52-8A2EA1E4F608}"/>
              </a:ext>
            </a:extLst>
          </p:cNvPr>
          <p:cNvGrpSpPr/>
          <p:nvPr/>
        </p:nvGrpSpPr>
        <p:grpSpPr>
          <a:xfrm>
            <a:off x="579099" y="2652878"/>
            <a:ext cx="5184655" cy="3035062"/>
            <a:chOff x="579099" y="2652878"/>
            <a:chExt cx="5184655" cy="303506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BD50087-A4D7-307B-61FD-98C56666E285}"/>
                </a:ext>
              </a:extLst>
            </p:cNvPr>
            <p:cNvGrpSpPr/>
            <p:nvPr/>
          </p:nvGrpSpPr>
          <p:grpSpPr>
            <a:xfrm>
              <a:off x="579099" y="2652878"/>
              <a:ext cx="5184655" cy="3035062"/>
              <a:chOff x="713783" y="2995863"/>
              <a:chExt cx="5184655" cy="3035062"/>
            </a:xfrm>
          </p:grpSpPr>
          <p:pic>
            <p:nvPicPr>
              <p:cNvPr id="5" name="Picture 4" descr="A close-up of a piece of wood&#10;&#10;Description automatically generated">
                <a:extLst>
                  <a:ext uri="{FF2B5EF4-FFF2-40B4-BE49-F238E27FC236}">
                    <a16:creationId xmlns:a16="http://schemas.microsoft.com/office/drawing/2014/main" id="{CA59AF2D-2053-BA5D-F9FE-34DD720AE2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3783" y="2995863"/>
                <a:ext cx="5184655" cy="3035062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25E2B39-D3DB-E4EE-38EC-347121CB9A0D}"/>
                  </a:ext>
                </a:extLst>
              </p:cNvPr>
              <p:cNvSpPr txBox="1"/>
              <p:nvPr/>
            </p:nvSpPr>
            <p:spPr>
              <a:xfrm>
                <a:off x="4059652" y="3088812"/>
                <a:ext cx="1736558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Birch-faced ply</a:t>
                </a:r>
                <a:endParaRPr lang="en-GB" dirty="0"/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9D4484C-5177-8C04-AE20-1335F13558FE}"/>
                  </a:ext>
                </a:extLst>
              </p:cNvPr>
              <p:cNvSpPr txBox="1"/>
              <p:nvPr/>
            </p:nvSpPr>
            <p:spPr>
              <a:xfrm>
                <a:off x="782566" y="4722007"/>
                <a:ext cx="4959975" cy="1200329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Much thinner surface layer.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Thicker inner layers.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Fewer layers overall for a given board thickness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Made in China and Vietnam</a:t>
                </a:r>
                <a:endParaRPr lang="en-GB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E465FF4A-E0E7-D23F-6C51-1F85D4C6B28A}"/>
                </a:ext>
              </a:extLst>
            </p:cNvPr>
            <p:cNvCxnSpPr>
              <a:cxnSpLocks/>
            </p:cNvCxnSpPr>
            <p:nvPr/>
          </p:nvCxnSpPr>
          <p:spPr>
            <a:xfrm>
              <a:off x="3769743" y="3375288"/>
              <a:ext cx="1023504" cy="627369"/>
            </a:xfrm>
            <a:prstGeom prst="straightConnector1">
              <a:avLst/>
            </a:prstGeom>
            <a:ln w="1047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5657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EED76-A7AD-4607-E6C5-EC8BC9E6E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Key things to consider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A4683-6C99-88D8-2762-0181C3B5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9671" y="636190"/>
            <a:ext cx="7264164" cy="5585619"/>
          </a:xfrm>
        </p:spPr>
        <p:txBody>
          <a:bodyPr anchor="ctr">
            <a:normAutofit fontScale="92500"/>
          </a:bodyPr>
          <a:lstStyle/>
          <a:p>
            <a:r>
              <a:rPr lang="en-GB" sz="2400" dirty="0"/>
              <a:t>Even if the goods were truly manufactured in third countries, and therefore sanctions-compliant, they are </a:t>
            </a:r>
            <a:r>
              <a:rPr lang="en-GB" sz="2400" u="sng" dirty="0"/>
              <a:t>still likely made with Russian raw materials, and not EUTR compliant</a:t>
            </a:r>
            <a:r>
              <a:rPr lang="en-US" sz="2400" dirty="0"/>
              <a:t>.</a:t>
            </a:r>
          </a:p>
          <a:p>
            <a:r>
              <a:rPr lang="en-US" sz="2400" dirty="0"/>
              <a:t>A </a:t>
            </a:r>
            <a:r>
              <a:rPr lang="en-US" sz="2400" b="1" dirty="0"/>
              <a:t>joined-up approach is needed</a:t>
            </a:r>
            <a:r>
              <a:rPr lang="en-US" sz="2400" dirty="0"/>
              <a:t>. Crackdowns in one MS or regarding one laundering country just shift the problem elsewhere.</a:t>
            </a:r>
          </a:p>
          <a:p>
            <a:r>
              <a:rPr lang="en-US" sz="2400" b="1" dirty="0"/>
              <a:t>FSC</a:t>
            </a:r>
            <a:r>
              <a:rPr lang="en-US" sz="2400" dirty="0"/>
              <a:t> Chain-of-Custody certificates issued to suppliers in Turkey and Kazakhstan </a:t>
            </a:r>
            <a:r>
              <a:rPr lang="en-US" sz="2400" b="1" dirty="0"/>
              <a:t>CANNOT be relied on</a:t>
            </a:r>
            <a:r>
              <a:rPr lang="en-US" sz="2400" dirty="0"/>
              <a:t>. </a:t>
            </a:r>
          </a:p>
          <a:p>
            <a:r>
              <a:rPr lang="en-US" sz="2400" dirty="0"/>
              <a:t>It is </a:t>
            </a:r>
            <a:r>
              <a:rPr lang="en-US" sz="2400" b="1" dirty="0"/>
              <a:t>unlikely that EU importers are innocent dupes</a:t>
            </a:r>
            <a:r>
              <a:rPr lang="en-US" sz="2400" dirty="0"/>
              <a:t>. Our sources tell us the laundering is common knowledge in the industry, and real Russian-made birch ply easily distinguishable to experts from cheaper local products.</a:t>
            </a:r>
          </a:p>
          <a:p>
            <a:r>
              <a:rPr lang="en-US" sz="2400" dirty="0"/>
              <a:t>While ideally action would be taken by Customs authorities for breaches of sanctions legislation, </a:t>
            </a:r>
            <a:r>
              <a:rPr lang="en-US" sz="2400" b="1" dirty="0"/>
              <a:t>EUTR authorities have the advantage </a:t>
            </a:r>
            <a:r>
              <a:rPr lang="en-US" sz="2400" dirty="0"/>
              <a:t>that due diligence shifts the burden of proof</a:t>
            </a:r>
            <a:r>
              <a:rPr lang="en-US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47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8D60ED99-D257-4D41-A19C-3F32FC793C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3411629"/>
              </p:ext>
            </p:extLst>
          </p:nvPr>
        </p:nvGraphicFramePr>
        <p:xfrm>
          <a:off x="1373081" y="1286468"/>
          <a:ext cx="9033164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64A49604-B283-0781-6AFC-6DBB12762F35}"/>
              </a:ext>
            </a:extLst>
          </p:cNvPr>
          <p:cNvSpPr txBox="1">
            <a:spLocks/>
          </p:cNvSpPr>
          <p:nvPr/>
        </p:nvSpPr>
        <p:spPr>
          <a:xfrm>
            <a:off x="755391" y="389673"/>
            <a:ext cx="10515600" cy="67250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 final scores!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A6B092-C099-F510-230D-731C24056A9E}"/>
              </a:ext>
            </a:extLst>
          </p:cNvPr>
          <p:cNvSpPr txBox="1"/>
          <p:nvPr/>
        </p:nvSpPr>
        <p:spPr>
          <a:xfrm>
            <a:off x="2009953" y="5858468"/>
            <a:ext cx="8562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26 of 27 Member States received non-compliant wood – only Sweden kept a clean 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5981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EED76-A7AD-4607-E6C5-EC8BC9E6E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6543"/>
            <a:ext cx="3887234" cy="442819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Recommendations</a:t>
            </a:r>
            <a:endParaRPr lang="en-GB" sz="360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A4683-6C99-88D8-2762-0181C3B5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403055"/>
          </a:xfrm>
        </p:spPr>
        <p:txBody>
          <a:bodyPr anchor="ctr"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en-US" sz="2400" dirty="0">
                <a:solidFill>
                  <a:schemeClr val="accent1"/>
                </a:solidFill>
                <a:latin typeface="Aptos" panose="020B0004020202020204" pitchFamily="34" charset="0"/>
              </a:rPr>
              <a:t>BELARUS furniture</a:t>
            </a:r>
            <a:r>
              <a:rPr lang="en-US" sz="2000" dirty="0">
                <a:solidFill>
                  <a:schemeClr val="accent1"/>
                </a:solidFill>
                <a:latin typeface="Aptos" panose="020B0004020202020204" pitchFamily="34" charset="0"/>
              </a:rPr>
              <a:t>: 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- firm action which trade data show was taken by EUTR CA in Belgium following the April 2022 guidance shows this is possible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- suggests the problem elsewhere is with political will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- </a:t>
            </a:r>
            <a:r>
              <a:rPr lang="en-US" sz="2000" b="1" dirty="0">
                <a:solidFill>
                  <a:srgbClr val="000000"/>
                </a:solidFill>
                <a:latin typeface="Aptos" panose="020B0004020202020204" pitchFamily="34" charset="0"/>
              </a:rPr>
              <a:t>Poland, Germany and Lithuania</a:t>
            </a: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are where action is needed most urgently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- At a minimum, CAs in these countries must </a:t>
            </a:r>
            <a:r>
              <a:rPr lang="en-US" sz="2000" b="1" dirty="0">
                <a:solidFill>
                  <a:srgbClr val="000000"/>
                </a:solidFill>
                <a:latin typeface="Aptos" panose="020B0004020202020204" pitchFamily="34" charset="0"/>
              </a:rPr>
              <a:t>identify key importers, and write to them warning them of likely non-compliance</a:t>
            </a:r>
          </a:p>
          <a:p>
            <a:pPr marL="0" indent="0" fontAlgn="base">
              <a:buNone/>
            </a:pPr>
            <a:r>
              <a:rPr lang="en-US" sz="2000" b="1" dirty="0">
                <a:solidFill>
                  <a:srgbClr val="000000"/>
                </a:solidFill>
                <a:latin typeface="Aptos" panose="020B0004020202020204" pitchFamily="34" charset="0"/>
              </a:rPr>
              <a:t> - European Commission must </a:t>
            </a: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monitor and </a:t>
            </a:r>
            <a:r>
              <a:rPr lang="en-US" sz="2000" b="1" dirty="0">
                <a:solidFill>
                  <a:srgbClr val="000000"/>
                </a:solidFill>
                <a:latin typeface="Aptos" panose="020B0004020202020204" pitchFamily="34" charset="0"/>
              </a:rPr>
              <a:t>ensure appropriate action is taken</a:t>
            </a: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in key Member States, and consider formal steps against non-compliant MS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chemeClr val="accent1"/>
                </a:solidFill>
                <a:latin typeface="Aptos" panose="020B0004020202020204" pitchFamily="34" charset="0"/>
              </a:rPr>
              <a:t>CAR Logs and lumber: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- EC should issue formal guidance to CAs 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Aptos" panose="020B0004020202020204" pitchFamily="34" charset="0"/>
              </a:rPr>
              <a:t> - Consult with relevant rights groups on what (if any) proof could plausibly be provided that wood was not produced by Wagner or money paid to them for security in transport</a:t>
            </a:r>
          </a:p>
          <a:p>
            <a:pPr marL="0" indent="0" fontAlgn="base">
              <a:buNone/>
            </a:pPr>
            <a:endParaRPr lang="en-US" sz="2000" dirty="0">
              <a:solidFill>
                <a:srgbClr val="000000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56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EED76-A7AD-4607-E6C5-EC8BC9E6E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6543"/>
            <a:ext cx="3887234" cy="442819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Recommendations</a:t>
            </a:r>
            <a:endParaRPr lang="en-GB" sz="360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A4683-6C99-88D8-2762-0181C3B5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6352" y="607829"/>
            <a:ext cx="6906491" cy="5585619"/>
          </a:xfrm>
        </p:spPr>
        <p:txBody>
          <a:bodyPr anchor="ctr">
            <a:normAutofit lnSpcReduction="10000"/>
          </a:bodyPr>
          <a:lstStyle/>
          <a:p>
            <a:pPr marL="0" indent="0" fontAlgn="base">
              <a:buNone/>
            </a:pPr>
            <a:r>
              <a:rPr lang="en-US" sz="2400" dirty="0">
                <a:solidFill>
                  <a:schemeClr val="accent1"/>
                </a:solidFill>
                <a:latin typeface="Aptos" panose="020B0004020202020204" pitchFamily="34" charset="0"/>
              </a:rPr>
              <a:t>RUSSIAN Birch ply laundering: </a:t>
            </a:r>
            <a:endParaRPr lang="en-US" sz="2000" dirty="0">
              <a:solidFill>
                <a:schemeClr val="accent1"/>
              </a:solidFill>
              <a:latin typeface="Aptos" panose="020B0004020202020204" pitchFamily="34" charset="0"/>
            </a:endParaRP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- successful crackdown by Lithuania in late 2022 shows this is possible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-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formal guidance should be issued to EUTR CA’s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including an independent assessment of what isotope technology can and cannot do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-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formal guidance should be issued to all EU importers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warning them of the risks associated with handling these goods, the absence of any reliable means of ensuring legality, and the high penalties potentially applicable under EUTR and sanctions legislation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- EUTR CAs must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encourage and support action by Customs authorities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charged with sanctions enforcement in their countries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- that action must </a:t>
            </a:r>
            <a:r>
              <a:rPr lang="en-US" sz="2000" u="sng" dirty="0">
                <a:solidFill>
                  <a:srgbClr val="000000"/>
                </a:solidFill>
                <a:latin typeface="Calibri" panose="020F0502020204030204" pitchFamily="34" charset="0"/>
              </a:rPr>
              <a:t>take account of what we know about how the trade operates</a:t>
            </a:r>
          </a:p>
          <a:p>
            <a:pPr marL="0" indent="0" fontAlgn="base">
              <a:buNone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-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action most urgently needed in Poland 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Kaz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route), but also Latvia (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Kaz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Turk), Spain (Turk, China), Bulgaria (Turk), Italy (China), Lithuania (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Kaz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</a:p>
          <a:p>
            <a:pPr marL="0" indent="0" fontAlgn="base">
              <a:buNone/>
            </a:pPr>
            <a:endParaRPr lang="en-US" sz="20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10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EED76-A7AD-4607-E6C5-EC8BC9E6E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05" y="1588784"/>
            <a:ext cx="3887234" cy="1548063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HOW </a:t>
            </a: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 CAN HELP</a:t>
            </a:r>
            <a:endParaRPr lang="en-GB" sz="360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A4683-6C99-88D8-2762-0181C3B5F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5"/>
            <a:ext cx="6906491" cy="4336256"/>
          </a:xfrm>
        </p:spPr>
        <p:txBody>
          <a:bodyPr anchor="ctr">
            <a:normAutofit/>
          </a:bodyPr>
          <a:lstStyle/>
          <a:p>
            <a:pPr fontAlgn="base"/>
            <a:r>
              <a:rPr lang="en-US" sz="2400" b="1" dirty="0">
                <a:solidFill>
                  <a:srgbClr val="000000"/>
                </a:solidFill>
                <a:latin typeface="Aptos" panose="020B0004020202020204" pitchFamily="34" charset="0"/>
              </a:rPr>
              <a:t>Data: </a:t>
            </a:r>
            <a:r>
              <a:rPr lang="en-US" sz="2400" dirty="0">
                <a:solidFill>
                  <a:srgbClr val="000000"/>
                </a:solidFill>
                <a:latin typeface="Aptos" panose="020B0004020202020204" pitchFamily="34" charset="0"/>
              </a:rPr>
              <a:t>shipment records for Kazakh and Turkish exports of birch ply, giving identities of EU importers and foreign suppliers; same for CAR</a:t>
            </a:r>
          </a:p>
          <a:p>
            <a:pPr fontAlgn="base"/>
            <a:r>
              <a:rPr lang="en-US" sz="2400" dirty="0">
                <a:solidFill>
                  <a:srgbClr val="000000"/>
                </a:solidFill>
                <a:latin typeface="Aptos" panose="020B0004020202020204" pitchFamily="34" charset="0"/>
              </a:rPr>
              <a:t>Either summaries or raw data or both. Regular updates.</a:t>
            </a:r>
          </a:p>
          <a:p>
            <a:pPr fontAlgn="base"/>
            <a:r>
              <a:rPr lang="en-US" sz="2400" b="1" dirty="0">
                <a:solidFill>
                  <a:srgbClr val="000000"/>
                </a:solidFill>
                <a:latin typeface="Aptos" panose="020B0004020202020204" pitchFamily="34" charset="0"/>
              </a:rPr>
              <a:t>Other advice or assistance </a:t>
            </a:r>
            <a:r>
              <a:rPr lang="en-US" sz="2400" dirty="0">
                <a:solidFill>
                  <a:srgbClr val="000000"/>
                </a:solidFill>
                <a:latin typeface="Aptos" panose="020B0004020202020204" pitchFamily="34" charset="0"/>
              </a:rPr>
              <a:t>based on intel from our sources</a:t>
            </a:r>
            <a:endParaRPr lang="en-GB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6B24BF-974E-F1F8-7194-F279F1F6CF03}"/>
              </a:ext>
            </a:extLst>
          </p:cNvPr>
          <p:cNvSpPr txBox="1"/>
          <p:nvPr/>
        </p:nvSpPr>
        <p:spPr>
          <a:xfrm>
            <a:off x="518159" y="5211432"/>
            <a:ext cx="10835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ptos" panose="020B0004020202020204" pitchFamily="34" charset="0"/>
              </a:rPr>
              <a:t>THANK YOU </a:t>
            </a:r>
          </a:p>
          <a:p>
            <a:pPr algn="ctr"/>
            <a:r>
              <a:rPr lang="en-GB" sz="2800" dirty="0">
                <a:latin typeface="Aptos" panose="020B0004020202020204" pitchFamily="34" charset="0"/>
              </a:rPr>
              <a:t>Get in touch: </a:t>
            </a:r>
            <a:r>
              <a:rPr lang="en-GB" sz="2800" dirty="0" err="1">
                <a:latin typeface="Aptos" panose="020B0004020202020204" pitchFamily="34" charset="0"/>
              </a:rPr>
              <a:t>taraganesh</a:t>
            </a:r>
            <a:r>
              <a:rPr lang="en-GB" sz="2800" dirty="0">
                <a:latin typeface="Aptos" panose="020B0004020202020204" pitchFamily="34" charset="0"/>
              </a:rPr>
              <a:t>   [AT] earthsight.org.uk 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EDFE1136-6E4D-6EF8-47C1-45B9A5531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7305" y="942791"/>
            <a:ext cx="4019029" cy="284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4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7328</TotalTime>
  <Words>1755</Words>
  <Application>Microsoft Office PowerPoint</Application>
  <PresentationFormat>Widescreen</PresentationFormat>
  <Paragraphs>147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Office Theme</vt:lpstr>
      <vt:lpstr>EUTR &amp; the Ukraine Conflict – Problematic imports</vt:lpstr>
      <vt:lpstr>PowerPoint Presentation</vt:lpstr>
      <vt:lpstr>PowerPoint Presentation</vt:lpstr>
      <vt:lpstr>PowerPoint Presentation</vt:lpstr>
      <vt:lpstr>2. Wagner-CAR investigation May 2023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Sveza Case – March 2023</vt:lpstr>
      <vt:lpstr>The Sveza Case – What happened?</vt:lpstr>
      <vt:lpstr>Key things to consider</vt:lpstr>
      <vt:lpstr>Key things to consider</vt:lpstr>
      <vt:lpstr>Key things to consider</vt:lpstr>
      <vt:lpstr>PowerPoint Presentation</vt:lpstr>
      <vt:lpstr>Recommendations</vt:lpstr>
      <vt:lpstr>Recommendations</vt:lpstr>
      <vt:lpstr>HOW     CAN HELP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Lawson</dc:creator>
  <cp:lastModifiedBy>Sam Lawson</cp:lastModifiedBy>
  <cp:revision>40</cp:revision>
  <dcterms:created xsi:type="dcterms:W3CDTF">2023-09-18T16:40:30Z</dcterms:created>
  <dcterms:modified xsi:type="dcterms:W3CDTF">2023-09-25T15:41:54Z</dcterms:modified>
</cp:coreProperties>
</file>