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notesSlides/notesSlide4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2.xml" ContentType="application/vnd.openxmlformats-officedocument.themeOverride+xml"/>
  <Override PartName="/ppt/notesSlides/notesSlide5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3.xml" ContentType="application/vnd.openxmlformats-officedocument.themeOverride+xml"/>
  <Override PartName="/ppt/notesSlides/notesSlide6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heme/themeOverride4.xml" ContentType="application/vnd.openxmlformats-officedocument.themeOverr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theme/themeOverride5.xml" ContentType="application/vnd.openxmlformats-officedocument.themeOverrid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theme/themeOverride6.xml" ContentType="application/vnd.openxmlformats-officedocument.themeOverride+xml"/>
  <Override PartName="/ppt/notesSlides/notesSlide7.xml" ContentType="application/vnd.openxmlformats-officedocument.presentationml.notesSlid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theme/themeOverride7.xml" ContentType="application/vnd.openxmlformats-officedocument.themeOverride+xml"/>
  <Override PartName="/ppt/drawings/drawing1.xml" ContentType="application/vnd.openxmlformats-officedocument.drawingml.chartshapes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theme/themeOverride8.xml" ContentType="application/vnd.openxmlformats-officedocument.themeOverrid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theme/themeOverride9.xml" ContentType="application/vnd.openxmlformats-officedocument.themeOverride+xml"/>
  <Override PartName="/ppt/notesSlides/notesSlide8.xml" ContentType="application/vnd.openxmlformats-officedocument.presentationml.notesSlid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theme/themeOverride10.xml" ContentType="application/vnd.openxmlformats-officedocument.themeOverride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theme/themeOverride11.xml" ContentType="application/vnd.openxmlformats-officedocument.themeOverride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theme/themeOverride12.xml" ContentType="application/vnd.openxmlformats-officedocument.themeOverride+xml"/>
  <Override PartName="/ppt/charts/chart13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theme/themeOverride13.xml" ContentType="application/vnd.openxmlformats-officedocument.themeOverride+xml"/>
  <Override PartName="/ppt/notesSlides/notesSlide9.xml" ContentType="application/vnd.openxmlformats-officedocument.presentationml.notesSlide+xml"/>
  <Override PartName="/ppt/charts/chart14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theme/themeOverride14.xml" ContentType="application/vnd.openxmlformats-officedocument.themeOverride+xml"/>
  <Override PartName="/ppt/charts/chart15.xml" ContentType="application/vnd.openxmlformats-officedocument.drawingml.chart+xml"/>
  <Override PartName="/ppt/charts/style15.xml" ContentType="application/vnd.ms-office.chartstyle+xml"/>
  <Override PartName="/ppt/charts/colors15.xml" ContentType="application/vnd.ms-office.chartcolorstyle+xml"/>
  <Override PartName="/ppt/theme/themeOverride15.xml" ContentType="application/vnd.openxmlformats-officedocument.themeOverride+xml"/>
  <Override PartName="/ppt/charts/chart16.xml" ContentType="application/vnd.openxmlformats-officedocument.drawingml.chart+xml"/>
  <Override PartName="/ppt/charts/style16.xml" ContentType="application/vnd.ms-office.chartstyle+xml"/>
  <Override PartName="/ppt/charts/colors16.xml" ContentType="application/vnd.ms-office.chartcolorstyle+xml"/>
  <Override PartName="/ppt/theme/themeOverride16.xml" ContentType="application/vnd.openxmlformats-officedocument.themeOverride+xml"/>
  <Override PartName="/ppt/charts/chart17.xml" ContentType="application/vnd.openxmlformats-officedocument.drawingml.chart+xml"/>
  <Override PartName="/ppt/charts/style17.xml" ContentType="application/vnd.ms-office.chartstyle+xml"/>
  <Override PartName="/ppt/charts/colors17.xml" ContentType="application/vnd.ms-office.chartcolorstyle+xml"/>
  <Override PartName="/ppt/theme/themeOverride17.xml" ContentType="application/vnd.openxmlformats-officedocument.themeOverride+xml"/>
  <Override PartName="/ppt/notesSlides/notesSlide10.xml" ContentType="application/vnd.openxmlformats-officedocument.presentationml.notesSlide+xml"/>
  <Override PartName="/ppt/charts/chart18.xml" ContentType="application/vnd.openxmlformats-officedocument.drawingml.chart+xml"/>
  <Override PartName="/ppt/charts/style18.xml" ContentType="application/vnd.ms-office.chartstyle+xml"/>
  <Override PartName="/ppt/charts/colors18.xml" ContentType="application/vnd.ms-office.chartcolorstyle+xml"/>
  <Override PartName="/ppt/theme/themeOverride18.xml" ContentType="application/vnd.openxmlformats-officedocument.themeOverride+xml"/>
  <Override PartName="/ppt/charts/chart19.xml" ContentType="application/vnd.openxmlformats-officedocument.drawingml.chart+xml"/>
  <Override PartName="/ppt/charts/style19.xml" ContentType="application/vnd.ms-office.chartstyle+xml"/>
  <Override PartName="/ppt/charts/colors19.xml" ContentType="application/vnd.ms-office.chartcolorstyle+xml"/>
  <Override PartName="/ppt/theme/themeOverride19.xml" ContentType="application/vnd.openxmlformats-officedocument.themeOverride+xml"/>
  <Override PartName="/ppt/charts/chart20.xml" ContentType="application/vnd.openxmlformats-officedocument.drawingml.chart+xml"/>
  <Override PartName="/ppt/charts/style20.xml" ContentType="application/vnd.ms-office.chartstyle+xml"/>
  <Override PartName="/ppt/charts/colors20.xml" ContentType="application/vnd.ms-office.chartcolorstyle+xml"/>
  <Override PartName="/ppt/theme/themeOverride20.xml" ContentType="application/vnd.openxmlformats-officedocument.themeOverride+xml"/>
  <Override PartName="/ppt/notesSlides/notesSlide11.xml" ContentType="application/vnd.openxmlformats-officedocument.presentationml.notesSlide+xml"/>
  <Override PartName="/ppt/charts/chart21.xml" ContentType="application/vnd.openxmlformats-officedocument.drawingml.chart+xml"/>
  <Override PartName="/ppt/charts/style21.xml" ContentType="application/vnd.ms-office.chartstyle+xml"/>
  <Override PartName="/ppt/charts/colors21.xml" ContentType="application/vnd.ms-office.chartcolorstyle+xml"/>
  <Override PartName="/ppt/theme/themeOverride21.xml" ContentType="application/vnd.openxmlformats-officedocument.themeOverride+xml"/>
  <Override PartName="/ppt/charts/chart22.xml" ContentType="application/vnd.openxmlformats-officedocument.drawingml.chart+xml"/>
  <Override PartName="/ppt/charts/style22.xml" ContentType="application/vnd.ms-office.chartstyle+xml"/>
  <Override PartName="/ppt/charts/colors22.xml" ContentType="application/vnd.ms-office.chartcolorstyle+xml"/>
  <Override PartName="/ppt/theme/themeOverride22.xml" ContentType="application/vnd.openxmlformats-officedocument.themeOverride+xml"/>
  <Override PartName="/ppt/notesSlides/notesSlide12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1" r:id="rId2"/>
  </p:sldMasterIdLst>
  <p:notesMasterIdLst>
    <p:notesMasterId r:id="rId16"/>
  </p:notesMasterIdLst>
  <p:handoutMasterIdLst>
    <p:handoutMasterId r:id="rId17"/>
  </p:handoutMasterIdLst>
  <p:sldIdLst>
    <p:sldId id="258" r:id="rId3"/>
    <p:sldId id="338" r:id="rId4"/>
    <p:sldId id="298" r:id="rId5"/>
    <p:sldId id="408" r:id="rId6"/>
    <p:sldId id="409" r:id="rId7"/>
    <p:sldId id="279" r:id="rId8"/>
    <p:sldId id="278" r:id="rId9"/>
    <p:sldId id="718" r:id="rId10"/>
    <p:sldId id="719" r:id="rId11"/>
    <p:sldId id="413" r:id="rId12"/>
    <p:sldId id="419" r:id="rId13"/>
    <p:sldId id="713" r:id="rId14"/>
    <p:sldId id="284" r:id="rId15"/>
  </p:sldIdLst>
  <p:sldSz cx="12192000" cy="6858000"/>
  <p:notesSz cx="6797675" cy="98726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092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201BB734-E5EB-A56A-F225-0B203C308412}" name="TICUSAN Denisa Marilena (AGRI)" initials="TDM(" userId="S::Denisa.TICUSAN@ec.europa.eu::f93a96dc-dbe0-4d1d-8a51-89e8997b85ac" providerId="AD"/>
  <p188:author id="{7640508B-6C29-6770-43A7-E1BACA7B2CA7}" name="BALABAN Ionut Cristian (AGRI)" initials="BIC(" userId="S::Ionut-Cristian.BALABAN@ec.europa.eu::b3bdff7b-0925-4f00-b5cf-dd26f08e22c2" providerId="AD"/>
  <p188:author id="{50E2F8A4-E3B4-E7B1-440B-4DB3EEF8370E}" name="MARUCCI Monica (AGRI)" initials="MM(" userId="S::Monica.MARUCCI@ec.europa.eu::0bab6752-dee5-4280-acfa-21d09bd2f87b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CAA"/>
    <a:srgbClr val="FF7979"/>
    <a:srgbClr val="839F43"/>
    <a:srgbClr val="004494"/>
    <a:srgbClr val="0356B1"/>
    <a:srgbClr val="035DC1"/>
    <a:srgbClr val="024B9C"/>
    <a:srgbClr val="E9DA15"/>
    <a:srgbClr val="024E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35" autoAdjust="0"/>
    <p:restoredTop sz="92479" autoAdjust="0"/>
  </p:normalViewPr>
  <p:slideViewPr>
    <p:cSldViewPr snapToGrid="0">
      <p:cViewPr varScale="1">
        <p:scale>
          <a:sx n="79" d="100"/>
          <a:sy n="79" d="100"/>
        </p:scale>
        <p:origin x="845" y="77"/>
      </p:cViewPr>
      <p:guideLst>
        <p:guide orient="horz" pos="2092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-1032"/>
    </p:cViewPr>
  </p:sorterViewPr>
  <p:notesViewPr>
    <p:cSldViewPr snapToGrid="0">
      <p:cViewPr varScale="1">
        <p:scale>
          <a:sx n="51" d="100"/>
          <a:sy n="51" d="100"/>
        </p:scale>
        <p:origin x="2976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microsoft.com/office/2018/10/relationships/authors" Target="author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oleObject" Target="file:///\\net1.cec.eu.int\AGRI\E\1\Fertilisers\MARKET%20ANALYSIS\PRODUCTION\24_Fert%20prod%20monthly%20index%20production%20in%20volume%20fertilisers_INDEX%202021_ELABORATION.xlsx" TargetMode="Externa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oleObject" Target="file:///\\net1.cec.eu.int\AGRI\E\1\Fertilisers\MARKET%20ANALYSIS\TRADE\Evolution%20of%20imports.xlsx" TargetMode="Externa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3.xml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package" Target="../embeddings/Microsoft_Excel_Worksheet.xlsx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4.xml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oleObject" Target="file:///\\net1.cec.eu.int\AGRI\E\1\Fertilisers\MARKET%20ANALYSIS\MARKET%20ANALYSIS%20ppt\241107%20FMO%206th%20meeting\241017-share%20in%20imports%20of%20N%20fertilisers%20from%202014.xlsx" TargetMode="Externa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5.xml"/><Relationship Id="rId2" Type="http://schemas.microsoft.com/office/2011/relationships/chartColorStyle" Target="colors5.xml"/><Relationship Id="rId1" Type="http://schemas.microsoft.com/office/2011/relationships/chartStyle" Target="style5.xml"/><Relationship Id="rId4" Type="http://schemas.openxmlformats.org/officeDocument/2006/relationships/oleObject" Target="file:///\\net1.cec.eu.int\AGRI\E\1\Fertilisers\MARKET%20ANALYSIS\MARKET%20ANALYSIS%20ppt\241107%20FMO%206th%20meeting\241017-share%20in%20imports%20of%20N%20fertilisers%20from%202014.xlsx" TargetMode="Externa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6.xml"/><Relationship Id="rId2" Type="http://schemas.microsoft.com/office/2011/relationships/chartColorStyle" Target="colors6.xml"/><Relationship Id="rId1" Type="http://schemas.microsoft.com/office/2011/relationships/chartStyle" Target="style6.xml"/><Relationship Id="rId4" Type="http://schemas.openxmlformats.org/officeDocument/2006/relationships/oleObject" Target="file:///\\net1.cec.eu.int\AGRI\E\1\Fertilisers\MARKET%20ANALYSIS\MARKET%20ANALYSIS%20ppt\241107%20FMO%206th%20meeting\241017-share%20in%20imports%20of%20N%20fertilisers%20from%202014.xlsx" TargetMode="Externa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7.xml"/><Relationship Id="rId2" Type="http://schemas.microsoft.com/office/2011/relationships/chartColorStyle" Target="colors7.xml"/><Relationship Id="rId1" Type="http://schemas.microsoft.com/office/2011/relationships/chartStyle" Target="style7.xml"/><Relationship Id="rId5" Type="http://schemas.openxmlformats.org/officeDocument/2006/relationships/chartUserShapes" Target="../drawings/drawing1.xml"/><Relationship Id="rId4" Type="http://schemas.openxmlformats.org/officeDocument/2006/relationships/oleObject" Target="file:///\\net1.cec.eu.int\AGRI\E\1\Fertilisers\MARKET%20ANALYSIS\MARKET%20ANALYSIS%20ppt\241107%20FMO%206th%20meeting\241017-share%20in%20imports%20of%20N%20fertilisers%20from%202014.xlsx" TargetMode="Externa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8.xml"/><Relationship Id="rId2" Type="http://schemas.microsoft.com/office/2011/relationships/chartColorStyle" Target="colors8.xml"/><Relationship Id="rId1" Type="http://schemas.microsoft.com/office/2011/relationships/chartStyle" Target="style8.xml"/><Relationship Id="rId4" Type="http://schemas.openxmlformats.org/officeDocument/2006/relationships/oleObject" Target="file:///\\net1.cec.eu.int\AGRI\E\1\Fertilisers\MARKET%20ANALYSIS\MARKET%20ANALYSIS%20ppt\241107%20FMO%206th%20meeting\241017-share%20in%20imports%20of%20N%20fertilisers%20from%202014.xlsx" TargetMode="Externa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9.xml"/><Relationship Id="rId2" Type="http://schemas.microsoft.com/office/2011/relationships/chartColorStyle" Target="colors9.xml"/><Relationship Id="rId1" Type="http://schemas.microsoft.com/office/2011/relationships/chartStyle" Target="style9.xml"/><Relationship Id="rId4" Type="http://schemas.openxmlformats.org/officeDocument/2006/relationships/oleObject" Target="file:///\\net1.cec.eu.int\AGRI\E\1\Fertilisers\MARKET%20ANALYSIS\MARKET%20ANALYSIS%20ppt\241107%20FMO%206th%20meeting\241017-share%20in%20imports%20of%20N%20fertilisers%20from%202014.xlsx" TargetMode="Externa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0.xml"/><Relationship Id="rId2" Type="http://schemas.microsoft.com/office/2011/relationships/chartColorStyle" Target="colors10.xml"/><Relationship Id="rId1" Type="http://schemas.microsoft.com/office/2011/relationships/chartStyle" Target="style10.xml"/><Relationship Id="rId4" Type="http://schemas.openxmlformats.org/officeDocument/2006/relationships/oleObject" Target="file:///\\net1.cec.eu.int\AGRI\E\1\Fertilisers\MARKET%20ANALYSIS\RU\241031_FERTILISERS%20IMPORTS%20FROM%20RU%20and%20BY.xlsx" TargetMode="Externa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1.xml"/><Relationship Id="rId2" Type="http://schemas.microsoft.com/office/2011/relationships/chartColorStyle" Target="colors11.xml"/><Relationship Id="rId1" Type="http://schemas.microsoft.com/office/2011/relationships/chartStyle" Target="style11.xml"/><Relationship Id="rId4" Type="http://schemas.openxmlformats.org/officeDocument/2006/relationships/oleObject" Target="file:///\\net1.cec.eu.int\AGRI\E\1\Fertilisers\MARKET%20ANALYSIS\RU\241031_FERTILISERS%20IMPORTS%20FROM%20RU%20and%20BY.xlsx" TargetMode="Externa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2.xml"/><Relationship Id="rId2" Type="http://schemas.microsoft.com/office/2011/relationships/chartColorStyle" Target="colors12.xml"/><Relationship Id="rId1" Type="http://schemas.microsoft.com/office/2011/relationships/chartStyle" Target="style12.xml"/><Relationship Id="rId4" Type="http://schemas.openxmlformats.org/officeDocument/2006/relationships/oleObject" Target="file:///\\net1.cec.eu.int\AGRI\E\1\Fertilisers\MARKET%20ANALYSIS\MARKET%20ANALYSIS%20ppt\241107%20FMO%206th%20meeting\241104_FERTILISERS%20IMPORTS%20FROM%20RU%20and%20BY.xlsx" TargetMode="Externa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3.xml"/><Relationship Id="rId2" Type="http://schemas.microsoft.com/office/2011/relationships/chartColorStyle" Target="colors13.xml"/><Relationship Id="rId1" Type="http://schemas.microsoft.com/office/2011/relationships/chartStyle" Target="style13.xml"/><Relationship Id="rId4" Type="http://schemas.openxmlformats.org/officeDocument/2006/relationships/oleObject" Target="file:///\\net1.cec.eu.int\AGRI\E\1\Fertilisers\MARKET%20ANALYSIS\MARKET%20ANALYSIS%20ppt\241107%20FMO%206th%20meeting\241104_FERTILISERS%20IMPORTS%20FROM%20RU%20and%20BY.xlsx" TargetMode="Externa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4.xml"/><Relationship Id="rId2" Type="http://schemas.microsoft.com/office/2011/relationships/chartColorStyle" Target="colors14.xml"/><Relationship Id="rId1" Type="http://schemas.microsoft.com/office/2011/relationships/chartStyle" Target="style14.xml"/><Relationship Id="rId4" Type="http://schemas.openxmlformats.org/officeDocument/2006/relationships/oleObject" Target="file:///\\net1.cec.eu.int\AGRI\E\1\Fertilisers\MARKET%20ANALYSIS\RU\241031_FERTILISERS%20IMPORTS%20FROM%20RU%20and%20BY.xlsx" TargetMode="Externa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5.xml"/><Relationship Id="rId2" Type="http://schemas.microsoft.com/office/2011/relationships/chartColorStyle" Target="colors15.xml"/><Relationship Id="rId1" Type="http://schemas.microsoft.com/office/2011/relationships/chartStyle" Target="style15.xml"/><Relationship Id="rId4" Type="http://schemas.openxmlformats.org/officeDocument/2006/relationships/oleObject" Target="file:///\\net1.cec.eu.int\AGRI\E\1\Fertilisers\MARKET%20ANALYSIS\RU\241031_FERTILISERS%20IMPORTS%20FROM%20RU%20and%20BY.xlsx" TargetMode="External"/></Relationships>
</file>

<file path=ppt/charts/_rels/chart16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6.xml"/><Relationship Id="rId2" Type="http://schemas.microsoft.com/office/2011/relationships/chartColorStyle" Target="colors16.xml"/><Relationship Id="rId1" Type="http://schemas.microsoft.com/office/2011/relationships/chartStyle" Target="style16.xml"/><Relationship Id="rId4" Type="http://schemas.openxmlformats.org/officeDocument/2006/relationships/oleObject" Target="file:///\\net1.cec.eu.int\AGRI\E\1\Fertilisers\MARKET%20ANALYSIS\MARKET%20ANALYSIS%20ppt\241107%20FMO%206th%20meeting\241104_FERTILISERS%20IMPORTS%20FROM%20RU%20and%20BY.xlsx" TargetMode="External"/></Relationships>
</file>

<file path=ppt/charts/_rels/chart17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7.xml"/><Relationship Id="rId2" Type="http://schemas.microsoft.com/office/2011/relationships/chartColorStyle" Target="colors17.xml"/><Relationship Id="rId1" Type="http://schemas.microsoft.com/office/2011/relationships/chartStyle" Target="style17.xml"/><Relationship Id="rId4" Type="http://schemas.openxmlformats.org/officeDocument/2006/relationships/oleObject" Target="file:///\\net1.cec.eu.int\AGRI\E\1\Fertilisers\MARKET%20ANALYSIS\MARKET%20ANALYSIS%20ppt\241107%20FMO%206th%20meeting\241104_FERTILISERS%20IMPORTS%20FROM%20RU%20and%20BY.xlsx" TargetMode="External"/></Relationships>
</file>

<file path=ppt/charts/_rels/chart18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8.xml"/><Relationship Id="rId2" Type="http://schemas.microsoft.com/office/2011/relationships/chartColorStyle" Target="colors18.xml"/><Relationship Id="rId1" Type="http://schemas.microsoft.com/office/2011/relationships/chartStyle" Target="style18.xml"/><Relationship Id="rId4" Type="http://schemas.openxmlformats.org/officeDocument/2006/relationships/package" Target="../embeddings/Microsoft_Excel_Worksheet1.xlsx"/></Relationships>
</file>

<file path=ppt/charts/_rels/chart19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9.xml"/><Relationship Id="rId2" Type="http://schemas.microsoft.com/office/2011/relationships/chartColorStyle" Target="colors19.xml"/><Relationship Id="rId1" Type="http://schemas.microsoft.com/office/2011/relationships/chartStyle" Target="style19.xml"/><Relationship Id="rId4" Type="http://schemas.openxmlformats.org/officeDocument/2006/relationships/package" Target="../embeddings/Microsoft_Excel_Worksheet2.xlsx"/></Relationships>
</file>

<file path=ppt/charts/_rels/chart20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0.xml"/><Relationship Id="rId2" Type="http://schemas.microsoft.com/office/2011/relationships/chartColorStyle" Target="colors20.xml"/><Relationship Id="rId1" Type="http://schemas.microsoft.com/office/2011/relationships/chartStyle" Target="style20.xml"/><Relationship Id="rId4" Type="http://schemas.openxmlformats.org/officeDocument/2006/relationships/package" Target="../embeddings/Microsoft_Excel_Worksheet3.xlsx"/></Relationships>
</file>

<file path=ppt/charts/_rels/chart2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1.xml"/><Relationship Id="rId2" Type="http://schemas.microsoft.com/office/2011/relationships/chartColorStyle" Target="colors21.xml"/><Relationship Id="rId1" Type="http://schemas.microsoft.com/office/2011/relationships/chartStyle" Target="style21.xml"/><Relationship Id="rId4" Type="http://schemas.openxmlformats.org/officeDocument/2006/relationships/oleObject" Target="file:///\\net1.cec.eu.int\AGRI\E\1\Fertilisers\MARKET%20ANALYSIS\PRICES\23_Fertilisers%20prices%20EU%20Fertecon%20reports%20v6.xlsx" TargetMode="External"/></Relationships>
</file>

<file path=ppt/charts/_rels/chart2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2.xml"/><Relationship Id="rId2" Type="http://schemas.microsoft.com/office/2011/relationships/chartColorStyle" Target="colors22.xml"/><Relationship Id="rId1" Type="http://schemas.microsoft.com/office/2011/relationships/chartStyle" Target="style22.xml"/><Relationship Id="rId4" Type="http://schemas.openxmlformats.org/officeDocument/2006/relationships/oleObject" Target="file:///\\net1.cec.eu.int\AGRI\E\1\Fertilisers\MARKET%20ANALYSIS\240912_Cereal-Fertiliser%20Affordability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tab!$B$19</c:f>
              <c:strCache>
                <c:ptCount val="1"/>
                <c:pt idx="0">
                  <c:v>2015/2021</c:v>
                </c:pt>
              </c:strCache>
            </c:strRef>
          </c:tx>
          <c:spPr>
            <a:ln w="28575" cap="rnd">
              <a:solidFill>
                <a:schemeClr val="tx1"/>
              </a:solidFill>
              <a:prstDash val="sysDash"/>
              <a:round/>
            </a:ln>
            <a:effectLst/>
          </c:spPr>
          <c:marker>
            <c:symbol val="circle"/>
            <c:size val="5"/>
            <c:spPr>
              <a:solidFill>
                <a:schemeClr val="bg1">
                  <a:lumMod val="50000"/>
                </a:schemeClr>
              </a:solidFill>
              <a:ln w="9525">
                <a:solidFill>
                  <a:schemeClr val="bg1">
                    <a:lumMod val="50000"/>
                  </a:schemeClr>
                </a:solidFill>
              </a:ln>
              <a:effectLst/>
            </c:spPr>
          </c:marker>
          <c:dLbls>
            <c:dLbl>
              <c:idx val="8"/>
              <c:layout>
                <c:manualLayout>
                  <c:x val="-2.093169482541226E-2"/>
                  <c:y val="-5.42314096727888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9633-4FC5-BC1E-3FFC936CA42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tab!$C$18:$N$18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tab!$C$19:$N$19</c:f>
              <c:numCache>
                <c:formatCode>0.0</c:formatCode>
                <c:ptCount val="12"/>
                <c:pt idx="0">
                  <c:v>115.81428571428573</c:v>
                </c:pt>
                <c:pt idx="1">
                  <c:v>116.14285714285714</c:v>
                </c:pt>
                <c:pt idx="2">
                  <c:v>124.85714285714286</c:v>
                </c:pt>
                <c:pt idx="3">
                  <c:v>104.55714285714286</c:v>
                </c:pt>
                <c:pt idx="4">
                  <c:v>94.48571428571428</c:v>
                </c:pt>
                <c:pt idx="5">
                  <c:v>93.414285714285725</c:v>
                </c:pt>
                <c:pt idx="6">
                  <c:v>92.328571428571436</c:v>
                </c:pt>
                <c:pt idx="7">
                  <c:v>91.742857142857133</c:v>
                </c:pt>
                <c:pt idx="8">
                  <c:v>95.242857142857133</c:v>
                </c:pt>
                <c:pt idx="9">
                  <c:v>106.45714285714284</c:v>
                </c:pt>
                <c:pt idx="10">
                  <c:v>106.02857142857142</c:v>
                </c:pt>
                <c:pt idx="11">
                  <c:v>101.12857142857142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6CC9-4BE1-BB0F-0069F698DBA8}"/>
            </c:ext>
          </c:extLst>
        </c:ser>
        <c:ser>
          <c:idx val="2"/>
          <c:order val="2"/>
          <c:tx>
            <c:strRef>
              <c:f>tab!$B$21</c:f>
              <c:strCache>
                <c:ptCount val="1"/>
                <c:pt idx="0">
                  <c:v>2022</c:v>
                </c:pt>
              </c:strCache>
            </c:strRef>
          </c:tx>
          <c:spPr>
            <a:ln w="28575" cap="rnd">
              <a:solidFill>
                <a:srgbClr val="FF00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FF0000"/>
              </a:solidFill>
              <a:ln w="9525">
                <a:solidFill>
                  <a:srgbClr val="FF0000"/>
                </a:solidFill>
              </a:ln>
              <a:effectLst/>
            </c:spPr>
          </c:marker>
          <c:dLbls>
            <c:dLbl>
              <c:idx val="8"/>
              <c:layout>
                <c:manualLayout>
                  <c:x val="-3.4886158042355332E-3"/>
                  <c:y val="3.1397131915825015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fr-F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9633-4FC5-BC1E-3FFC936CA42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tab!$C$18:$N$18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tab!$C$21:$N$21</c:f>
              <c:numCache>
                <c:formatCode>0.0</c:formatCode>
                <c:ptCount val="12"/>
                <c:pt idx="0">
                  <c:v>115.6</c:v>
                </c:pt>
                <c:pt idx="1">
                  <c:v>111.1</c:v>
                </c:pt>
                <c:pt idx="2">
                  <c:v>113.7</c:v>
                </c:pt>
                <c:pt idx="3">
                  <c:v>95.2</c:v>
                </c:pt>
                <c:pt idx="4">
                  <c:v>89.3</c:v>
                </c:pt>
                <c:pt idx="5">
                  <c:v>79.400000000000006</c:v>
                </c:pt>
                <c:pt idx="6">
                  <c:v>77.2</c:v>
                </c:pt>
                <c:pt idx="7">
                  <c:v>63.7</c:v>
                </c:pt>
                <c:pt idx="8">
                  <c:v>83.1</c:v>
                </c:pt>
                <c:pt idx="9">
                  <c:v>88.8</c:v>
                </c:pt>
                <c:pt idx="10">
                  <c:v>83</c:v>
                </c:pt>
                <c:pt idx="11">
                  <c:v>69.099999999999994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6CC9-4BE1-BB0F-0069F698DBA8}"/>
            </c:ext>
          </c:extLst>
        </c:ser>
        <c:ser>
          <c:idx val="3"/>
          <c:order val="3"/>
          <c:tx>
            <c:strRef>
              <c:f>tab!$B$22</c:f>
              <c:strCache>
                <c:ptCount val="1"/>
                <c:pt idx="0">
                  <c:v>2023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4"/>
              </a:solidFill>
              <a:ln w="9525">
                <a:solidFill>
                  <a:schemeClr val="accent4"/>
                </a:solidFill>
              </a:ln>
              <a:effectLst/>
            </c:spPr>
          </c:marker>
          <c:dLbls>
            <c:dLbl>
              <c:idx val="8"/>
              <c:layout>
                <c:manualLayout>
                  <c:x val="-1.6280207086431776E-2"/>
                  <c:y val="-4.566855551392744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9633-4FC5-BC1E-3FFC936CA42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tab!$C$18:$N$18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tab!$C$22:$N$22</c:f>
              <c:numCache>
                <c:formatCode>0.0</c:formatCode>
                <c:ptCount val="12"/>
                <c:pt idx="0">
                  <c:v>81.900000000000006</c:v>
                </c:pt>
                <c:pt idx="1">
                  <c:v>84.6</c:v>
                </c:pt>
                <c:pt idx="2">
                  <c:v>89.7</c:v>
                </c:pt>
                <c:pt idx="3">
                  <c:v>68.099999999999994</c:v>
                </c:pt>
                <c:pt idx="4">
                  <c:v>71</c:v>
                </c:pt>
                <c:pt idx="5">
                  <c:v>77.900000000000006</c:v>
                </c:pt>
                <c:pt idx="6">
                  <c:v>76.900000000000006</c:v>
                </c:pt>
                <c:pt idx="7">
                  <c:v>84</c:v>
                </c:pt>
                <c:pt idx="8">
                  <c:v>89.8</c:v>
                </c:pt>
                <c:pt idx="9">
                  <c:v>96.8</c:v>
                </c:pt>
                <c:pt idx="10">
                  <c:v>92.5</c:v>
                </c:pt>
                <c:pt idx="11">
                  <c:v>77.2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6CC9-4BE1-BB0F-0069F698DBA8}"/>
            </c:ext>
          </c:extLst>
        </c:ser>
        <c:ser>
          <c:idx val="4"/>
          <c:order val="4"/>
          <c:tx>
            <c:strRef>
              <c:f>tab!$B$23</c:f>
              <c:strCache>
                <c:ptCount val="1"/>
                <c:pt idx="0">
                  <c:v>2024</c:v>
                </c:pt>
              </c:strCache>
            </c:strRef>
          </c:tx>
          <c:spPr>
            <a:ln w="28575" cap="rnd">
              <a:solidFill>
                <a:schemeClr val="accent5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5"/>
              </a:solidFill>
              <a:ln w="9525">
                <a:solidFill>
                  <a:schemeClr val="accent5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3.5502958579881658E-2"/>
                  <c:y val="-6.9028136474890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6CC9-4BE1-BB0F-0069F698DBA8}"/>
                </c:ext>
              </c:extLst>
            </c:dLbl>
            <c:dLbl>
              <c:idx val="1"/>
              <c:layout>
                <c:manualLayout>
                  <c:x val="-5.128205128205128E-2"/>
                  <c:y val="-4.359671777361524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6CC9-4BE1-BB0F-0069F698DBA8}"/>
                </c:ext>
              </c:extLst>
            </c:dLbl>
            <c:dLbl>
              <c:idx val="3"/>
              <c:layout>
                <c:manualLayout>
                  <c:x val="-3.1558185404339252E-2"/>
                  <c:y val="4.359671777361517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6CC9-4BE1-BB0F-0069F698DBA8}"/>
                </c:ext>
              </c:extLst>
            </c:dLbl>
            <c:dLbl>
              <c:idx val="4"/>
              <c:layout>
                <c:manualLayout>
                  <c:x val="-1.7751479289940829E-2"/>
                  <c:y val="5.812895703148689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6CC9-4BE1-BB0F-0069F698DBA8}"/>
                </c:ext>
              </c:extLst>
            </c:dLbl>
            <c:dLbl>
              <c:idx val="5"/>
              <c:layout>
                <c:manualLayout>
                  <c:x val="0"/>
                  <c:y val="-2.283427775696372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6CC9-4BE1-BB0F-0069F698DBA8}"/>
                </c:ext>
              </c:extLst>
            </c:dLbl>
            <c:dLbl>
              <c:idx val="6"/>
              <c:layout>
                <c:manualLayout>
                  <c:x val="2.3257438694902419E-3"/>
                  <c:y val="-3.139713191582511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6CC9-4BE1-BB0F-0069F698DBA8}"/>
                </c:ext>
              </c:extLst>
            </c:dLbl>
            <c:dLbl>
              <c:idx val="8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fr-F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1-9633-4FC5-BC1E-3FFC936CA42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tab!$C$18:$N$18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tab!$C$23:$N$23</c:f>
              <c:numCache>
                <c:formatCode>0.0</c:formatCode>
                <c:ptCount val="12"/>
                <c:pt idx="0">
                  <c:v>83.2</c:v>
                </c:pt>
                <c:pt idx="1">
                  <c:v>92.4</c:v>
                </c:pt>
                <c:pt idx="2">
                  <c:v>97</c:v>
                </c:pt>
                <c:pt idx="3">
                  <c:v>82</c:v>
                </c:pt>
                <c:pt idx="4">
                  <c:v>86.2</c:v>
                </c:pt>
                <c:pt idx="5">
                  <c:v>88.4</c:v>
                </c:pt>
                <c:pt idx="6">
                  <c:v>83.6</c:v>
                </c:pt>
                <c:pt idx="7">
                  <c:v>81.8</c:v>
                </c:pt>
                <c:pt idx="8">
                  <c:v>87.4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7-6CC9-4BE1-BB0F-0069F698DBA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89543648"/>
        <c:axId val="622437632"/>
        <c:extLst>
          <c:ext xmlns:c15="http://schemas.microsoft.com/office/drawing/2012/chart" uri="{02D57815-91ED-43cb-92C2-25804820EDAC}">
            <c15:filteredLineSeries>
              <c15:ser>
                <c:idx val="1"/>
                <c:order val="1"/>
                <c:tx>
                  <c:strRef>
                    <c:extLst>
                      <c:ext uri="{02D57815-91ED-43cb-92C2-25804820EDAC}">
                        <c15:formulaRef>
                          <c15:sqref>tab!$B$20</c15:sqref>
                        </c15:formulaRef>
                      </c:ext>
                    </c:extLst>
                    <c:strCache>
                      <c:ptCount val="1"/>
                      <c:pt idx="0">
                        <c:v>2021</c:v>
                      </c:pt>
                    </c:strCache>
                  </c:strRef>
                </c:tx>
                <c:spPr>
                  <a:ln w="28575" cap="rnd">
                    <a:solidFill>
                      <a:schemeClr val="accent6">
                        <a:lumMod val="75000"/>
                      </a:schemeClr>
                    </a:solidFill>
                    <a:round/>
                  </a:ln>
                  <a:effectLst/>
                </c:spPr>
                <c:marker>
                  <c:symbol val="circle"/>
                  <c:size val="5"/>
                  <c:spPr>
                    <a:solidFill>
                      <a:schemeClr val="accent6">
                        <a:lumMod val="75000"/>
                      </a:schemeClr>
                    </a:solidFill>
                    <a:ln w="9525">
                      <a:solidFill>
                        <a:schemeClr val="accent6">
                          <a:lumMod val="75000"/>
                        </a:schemeClr>
                      </a:solidFill>
                    </a:ln>
                    <a:effectLst/>
                  </c:spPr>
                </c:marker>
                <c:cat>
                  <c:strRef>
                    <c:extLst>
                      <c:ext uri="{02D57815-91ED-43cb-92C2-25804820EDAC}">
                        <c15:formulaRef>
                          <c15:sqref>tab!$C$18:$N$18</c15:sqref>
                        </c15:formulaRef>
                      </c:ext>
                    </c:extLst>
                    <c:strCache>
                      <c:ptCount val="12"/>
                      <c:pt idx="0">
                        <c:v>Jan</c:v>
                      </c:pt>
                      <c:pt idx="1">
                        <c:v>Feb</c:v>
                      </c:pt>
                      <c:pt idx="2">
                        <c:v>Mar</c:v>
                      </c:pt>
                      <c:pt idx="3">
                        <c:v>Apr</c:v>
                      </c:pt>
                      <c:pt idx="4">
                        <c:v>May</c:v>
                      </c:pt>
                      <c:pt idx="5">
                        <c:v>Jun</c:v>
                      </c:pt>
                      <c:pt idx="6">
                        <c:v>Jul</c:v>
                      </c:pt>
                      <c:pt idx="7">
                        <c:v>Aug</c:v>
                      </c:pt>
                      <c:pt idx="8">
                        <c:v>Sep</c:v>
                      </c:pt>
                      <c:pt idx="9">
                        <c:v>Oct</c:v>
                      </c:pt>
                      <c:pt idx="10">
                        <c:v>Nov</c:v>
                      </c:pt>
                      <c:pt idx="11">
                        <c:v>Dec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tab!$C$20:$N$20</c15:sqref>
                        </c15:formulaRef>
                      </c:ext>
                    </c:extLst>
                    <c:numCache>
                      <c:formatCode>0.0</c:formatCode>
                      <c:ptCount val="12"/>
                      <c:pt idx="0">
                        <c:v>113.1</c:v>
                      </c:pt>
                      <c:pt idx="1">
                        <c:v>113</c:v>
                      </c:pt>
                      <c:pt idx="2">
                        <c:v>124.9</c:v>
                      </c:pt>
                      <c:pt idx="3">
                        <c:v>99.7</c:v>
                      </c:pt>
                      <c:pt idx="4">
                        <c:v>94.3</c:v>
                      </c:pt>
                      <c:pt idx="5">
                        <c:v>89.2</c:v>
                      </c:pt>
                      <c:pt idx="6">
                        <c:v>90.5</c:v>
                      </c:pt>
                      <c:pt idx="7">
                        <c:v>90.4</c:v>
                      </c:pt>
                      <c:pt idx="8">
                        <c:v>85.5</c:v>
                      </c:pt>
                      <c:pt idx="9">
                        <c:v>97.4</c:v>
                      </c:pt>
                      <c:pt idx="10">
                        <c:v>103</c:v>
                      </c:pt>
                      <c:pt idx="11">
                        <c:v>99</c:v>
                      </c:pt>
                    </c:numCache>
                  </c:numRef>
                </c:val>
                <c:smooth val="0"/>
                <c:extLst>
                  <c:ext xmlns:c16="http://schemas.microsoft.com/office/drawing/2014/chart" uri="{C3380CC4-5D6E-409C-BE32-E72D297353CC}">
                    <c16:uniqueId val="{00000008-6CC9-4BE1-BB0F-0069F698DBA8}"/>
                  </c:ext>
                </c:extLst>
              </c15:ser>
            </c15:filteredLineSeries>
          </c:ext>
        </c:extLst>
      </c:lineChart>
      <c:catAx>
        <c:axId val="7895436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622437632"/>
        <c:crosses val="autoZero"/>
        <c:auto val="1"/>
        <c:lblAlgn val="ctr"/>
        <c:lblOffset val="100"/>
        <c:noMultiLvlLbl val="0"/>
      </c:catAx>
      <c:valAx>
        <c:axId val="622437632"/>
        <c:scaling>
          <c:orientation val="minMax"/>
          <c:min val="6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7895436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4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lineChart>
        <c:grouping val="standard"/>
        <c:varyColors val="0"/>
        <c:ser>
          <c:idx val="0"/>
          <c:order val="0"/>
          <c:tx>
            <c:v>Nitrogenous</c:v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strRef>
              <c:f>Sheet1!$A$5:$A$15</c:f>
              <c:strCache>
                <c:ptCount val="11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  <c:pt idx="6">
                  <c:v>2020</c:v>
                </c:pt>
                <c:pt idx="7">
                  <c:v>2021</c:v>
                </c:pt>
                <c:pt idx="8">
                  <c:v>2022</c:v>
                </c:pt>
                <c:pt idx="9">
                  <c:v>2023</c:v>
                </c:pt>
                <c:pt idx="10">
                  <c:v>2024*</c:v>
                </c:pt>
              </c:strCache>
            </c:strRef>
          </c:cat>
          <c:val>
            <c:numRef>
              <c:f>Sheet1!$C$5:$C$15</c:f>
              <c:numCache>
                <c:formatCode>#,##0.00</c:formatCode>
                <c:ptCount val="11"/>
                <c:pt idx="0">
                  <c:v>0.85010974446311949</c:v>
                </c:pt>
                <c:pt idx="1">
                  <c:v>0.96757439735952355</c:v>
                </c:pt>
                <c:pt idx="2">
                  <c:v>1.0491596342488456</c:v>
                </c:pt>
                <c:pt idx="3">
                  <c:v>0.9905418932666028</c:v>
                </c:pt>
                <c:pt idx="4">
                  <c:v>0.96124733468101209</c:v>
                </c:pt>
                <c:pt idx="5">
                  <c:v>0.88610142855090079</c:v>
                </c:pt>
                <c:pt idx="6">
                  <c:v>0.85334486276310728</c:v>
                </c:pt>
                <c:pt idx="7">
                  <c:v>0.9011364386902192</c:v>
                </c:pt>
                <c:pt idx="8">
                  <c:v>1.3469386841156936</c:v>
                </c:pt>
                <c:pt idx="9">
                  <c:v>1.1651053156041073</c:v>
                </c:pt>
                <c:pt idx="10">
                  <c:v>1.0287402662568697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F610-40A3-97A8-61302F918F52}"/>
            </c:ext>
          </c:extLst>
        </c:ser>
        <c:ser>
          <c:idx val="1"/>
          <c:order val="1"/>
          <c:tx>
            <c:v>Potassic</c:v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cat>
            <c:strRef>
              <c:f>Sheet1!$A$5:$A$15</c:f>
              <c:strCache>
                <c:ptCount val="11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  <c:pt idx="6">
                  <c:v>2020</c:v>
                </c:pt>
                <c:pt idx="7">
                  <c:v>2021</c:v>
                </c:pt>
                <c:pt idx="8">
                  <c:v>2022</c:v>
                </c:pt>
                <c:pt idx="9">
                  <c:v>2023</c:v>
                </c:pt>
                <c:pt idx="10">
                  <c:v>2024*</c:v>
                </c:pt>
              </c:strCache>
            </c:strRef>
          </c:cat>
          <c:val>
            <c:numRef>
              <c:f>Sheet1!$E$5:$E$15</c:f>
              <c:numCache>
                <c:formatCode>#,##0.00</c:formatCode>
                <c:ptCount val="11"/>
                <c:pt idx="0">
                  <c:v>1.0550811493973777</c:v>
                </c:pt>
                <c:pt idx="1">
                  <c:v>1.0188396927760275</c:v>
                </c:pt>
                <c:pt idx="2">
                  <c:v>0.94350921857511605</c:v>
                </c:pt>
                <c:pt idx="3">
                  <c:v>1.0478615188048181</c:v>
                </c:pt>
                <c:pt idx="4">
                  <c:v>1.0873128932754288</c:v>
                </c:pt>
                <c:pt idx="5">
                  <c:v>1.0775155597979429</c:v>
                </c:pt>
                <c:pt idx="6">
                  <c:v>1.1804671980282984</c:v>
                </c:pt>
                <c:pt idx="7">
                  <c:v>1.1894969991536335</c:v>
                </c:pt>
                <c:pt idx="8">
                  <c:v>0.67679319125190618</c:v>
                </c:pt>
                <c:pt idx="9">
                  <c:v>0.74243091982282561</c:v>
                </c:pt>
                <c:pt idx="10">
                  <c:v>0.98069165911662592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F610-40A3-97A8-61302F918F52}"/>
            </c:ext>
          </c:extLst>
        </c:ser>
        <c:ser>
          <c:idx val="2"/>
          <c:order val="2"/>
          <c:tx>
            <c:v>Phosphatic</c:v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cat>
            <c:strRef>
              <c:f>Sheet1!$A$5:$A$15</c:f>
              <c:strCache>
                <c:ptCount val="11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  <c:pt idx="6">
                  <c:v>2020</c:v>
                </c:pt>
                <c:pt idx="7">
                  <c:v>2021</c:v>
                </c:pt>
                <c:pt idx="8">
                  <c:v>2022</c:v>
                </c:pt>
                <c:pt idx="9">
                  <c:v>2023</c:v>
                </c:pt>
                <c:pt idx="10">
                  <c:v>2024*</c:v>
                </c:pt>
              </c:strCache>
            </c:strRef>
          </c:cat>
          <c:val>
            <c:numRef>
              <c:f>Sheet1!$G$5:$G$15</c:f>
              <c:numCache>
                <c:formatCode>#,##0.00</c:formatCode>
                <c:ptCount val="11"/>
                <c:pt idx="0">
                  <c:v>0.96261116167250194</c:v>
                </c:pt>
                <c:pt idx="1">
                  <c:v>1.0453993014162681</c:v>
                </c:pt>
                <c:pt idx="2">
                  <c:v>1.0514569725978014</c:v>
                </c:pt>
                <c:pt idx="3">
                  <c:v>1.2185525278853857</c:v>
                </c:pt>
                <c:pt idx="4">
                  <c:v>1.2012083598898784</c:v>
                </c:pt>
                <c:pt idx="5">
                  <c:v>1.1832689190079724</c:v>
                </c:pt>
                <c:pt idx="6">
                  <c:v>0.99601639420605392</c:v>
                </c:pt>
                <c:pt idx="7">
                  <c:v>1.0978294134948539</c:v>
                </c:pt>
                <c:pt idx="8">
                  <c:v>0.54845490307948985</c:v>
                </c:pt>
                <c:pt idx="9">
                  <c:v>0.67748086368577076</c:v>
                </c:pt>
                <c:pt idx="10">
                  <c:v>1.0177211830640245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F610-40A3-97A8-61302F918F52}"/>
            </c:ext>
          </c:extLst>
        </c:ser>
        <c:ser>
          <c:idx val="3"/>
          <c:order val="3"/>
          <c:tx>
            <c:v>Mixed</c:v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4"/>
              </a:solidFill>
              <a:ln w="9525">
                <a:solidFill>
                  <a:schemeClr val="accent4"/>
                </a:solidFill>
              </a:ln>
              <a:effectLst/>
            </c:spPr>
          </c:marker>
          <c:cat>
            <c:strRef>
              <c:f>Sheet1!$A$5:$A$15</c:f>
              <c:strCache>
                <c:ptCount val="11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  <c:pt idx="6">
                  <c:v>2020</c:v>
                </c:pt>
                <c:pt idx="7">
                  <c:v>2021</c:v>
                </c:pt>
                <c:pt idx="8">
                  <c:v>2022</c:v>
                </c:pt>
                <c:pt idx="9">
                  <c:v>2023</c:v>
                </c:pt>
                <c:pt idx="10">
                  <c:v>2024*</c:v>
                </c:pt>
              </c:strCache>
            </c:strRef>
          </c:cat>
          <c:val>
            <c:numRef>
              <c:f>Sheet1!$I$5:$I$15</c:f>
              <c:numCache>
                <c:formatCode>0.00</c:formatCode>
                <c:ptCount val="11"/>
                <c:pt idx="0">
                  <c:v>0.90666656825102931</c:v>
                </c:pt>
                <c:pt idx="1">
                  <c:v>0.88723121422848705</c:v>
                </c:pt>
                <c:pt idx="2">
                  <c:v>0.88944213590140775</c:v>
                </c:pt>
                <c:pt idx="3">
                  <c:v>1.1474084205888815</c:v>
                </c:pt>
                <c:pt idx="4">
                  <c:v>1.0149744627812176</c:v>
                </c:pt>
                <c:pt idx="5">
                  <c:v>1.1327900991144744</c:v>
                </c:pt>
                <c:pt idx="6">
                  <c:v>1.1830964134206443</c:v>
                </c:pt>
                <c:pt idx="7">
                  <c:v>1.1722000324249979</c:v>
                </c:pt>
                <c:pt idx="8">
                  <c:v>0.7939309913267788</c:v>
                </c:pt>
                <c:pt idx="9">
                  <c:v>0.7866660560237001</c:v>
                </c:pt>
                <c:pt idx="10">
                  <c:v>1.0855936059383815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F610-40A3-97A8-61302F918F5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729539952"/>
        <c:axId val="1729540432"/>
      </c:lineChart>
      <c:dateAx>
        <c:axId val="17295399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noFill/>
          <a:ln w="28575" cap="flat" cmpd="sng" algn="ctr">
            <a:solidFill>
              <a:srgbClr val="4D4D4D">
                <a:lumMod val="50000"/>
              </a:srgbClr>
            </a:solidFill>
            <a:prstDash val="sysDash"/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729540432"/>
        <c:crossesAt val="1"/>
        <c:auto val="0"/>
        <c:lblOffset val="100"/>
        <c:baseTimeUnit val="days"/>
      </c:dateAx>
      <c:valAx>
        <c:axId val="1729540432"/>
        <c:scaling>
          <c:orientation val="minMax"/>
          <c:max val="1.5"/>
          <c:min val="0.2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72953995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4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9.7573301169799231E-2"/>
          <c:y val="2.4053298979523574E-2"/>
          <c:w val="0.86871471398732147"/>
          <c:h val="0.73416958101639374"/>
        </c:manualLayout>
      </c:layout>
      <c:barChart>
        <c:barDir val="col"/>
        <c:grouping val="clustered"/>
        <c:varyColors val="0"/>
        <c:ser>
          <c:idx val="1"/>
          <c:order val="0"/>
          <c:tx>
            <c:v>Imports</c:v>
          </c:tx>
          <c:spPr>
            <a:solidFill>
              <a:srgbClr val="C00000"/>
            </a:solidFill>
            <a:ln>
              <a:noFill/>
            </a:ln>
            <a:effectLst/>
          </c:spPr>
          <c:invertIfNegative val="0"/>
          <c:dPt>
            <c:idx val="5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2E26-45C8-BAE8-FF57070F8029}"/>
              </c:ext>
            </c:extLst>
          </c:dPt>
          <c:dPt>
            <c:idx val="8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2E26-45C8-BAE8-FF57070F8029}"/>
              </c:ext>
            </c:extLst>
          </c:dPt>
          <c:dPt>
            <c:idx val="9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2E26-45C8-BAE8-FF57070F8029}"/>
              </c:ext>
            </c:extLst>
          </c:dPt>
          <c:cat>
            <c:strRef>
              <c:f>'N Global EU'!$C$3:$L$3</c:f>
              <c:strCache>
                <c:ptCount val="10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</c:strCache>
            </c:strRef>
          </c:cat>
          <c:val>
            <c:numRef>
              <c:f>'N Global EU'!$C$15:$L$15</c:f>
              <c:numCache>
                <c:formatCode>#,##0</c:formatCode>
                <c:ptCount val="10"/>
                <c:pt idx="0">
                  <c:v>1006580.697</c:v>
                </c:pt>
                <c:pt idx="1">
                  <c:v>1030190.536</c:v>
                </c:pt>
                <c:pt idx="2">
                  <c:v>720792.94800000044</c:v>
                </c:pt>
                <c:pt idx="3">
                  <c:v>599743.85100000037</c:v>
                </c:pt>
                <c:pt idx="4">
                  <c:v>594443.84</c:v>
                </c:pt>
                <c:pt idx="5">
                  <c:v>555335.58099999989</c:v>
                </c:pt>
                <c:pt idx="6">
                  <c:v>765137.64999999991</c:v>
                </c:pt>
                <c:pt idx="7">
                  <c:v>658543.01399999997</c:v>
                </c:pt>
                <c:pt idx="8">
                  <c:v>419843.1383739998</c:v>
                </c:pt>
                <c:pt idx="9">
                  <c:v>742743.50005600008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2E26-45C8-BAE8-FF57070F8029}"/>
            </c:ext>
          </c:extLst>
        </c:ser>
        <c:ser>
          <c:idx val="0"/>
          <c:order val="1"/>
          <c:tx>
            <c:v>Exports</c:v>
          </c:tx>
          <c:spPr>
            <a:solidFill>
              <a:srgbClr val="0070C0"/>
            </a:solidFill>
            <a:ln>
              <a:solidFill>
                <a:srgbClr val="0070C0"/>
              </a:solidFill>
            </a:ln>
            <a:effectLst/>
          </c:spPr>
          <c:invertIfNegative val="0"/>
          <c:dPt>
            <c:idx val="5"/>
            <c:invertIfNegative val="0"/>
            <c:bubble3D val="0"/>
            <c:spPr>
              <a:solidFill>
                <a:srgbClr val="0070C0"/>
              </a:solidFill>
              <a:ln>
                <a:solidFill>
                  <a:srgbClr val="0070C0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8-2E26-45C8-BAE8-FF57070F8029}"/>
              </c:ext>
            </c:extLst>
          </c:dPt>
          <c:dPt>
            <c:idx val="6"/>
            <c:invertIfNegative val="0"/>
            <c:bubble3D val="0"/>
            <c:spPr>
              <a:solidFill>
                <a:srgbClr val="0070C0"/>
              </a:solidFill>
              <a:ln>
                <a:solidFill>
                  <a:srgbClr val="0070C0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A-2E26-45C8-BAE8-FF57070F8029}"/>
              </c:ext>
            </c:extLst>
          </c:dPt>
          <c:dPt>
            <c:idx val="7"/>
            <c:invertIfNegative val="0"/>
            <c:bubble3D val="0"/>
            <c:spPr>
              <a:solidFill>
                <a:srgbClr val="0070C0"/>
              </a:solidFill>
              <a:ln>
                <a:solidFill>
                  <a:srgbClr val="0070C0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C-2E26-45C8-BAE8-FF57070F8029}"/>
              </c:ext>
            </c:extLst>
          </c:dPt>
          <c:dPt>
            <c:idx val="8"/>
            <c:invertIfNegative val="0"/>
            <c:bubble3D val="0"/>
            <c:spPr>
              <a:solidFill>
                <a:srgbClr val="0070C0"/>
              </a:solidFill>
              <a:ln>
                <a:solidFill>
                  <a:srgbClr val="0070C0"/>
                </a:solidFill>
                <a:prstDash val="sysDot"/>
              </a:ln>
              <a:effectLst/>
            </c:spPr>
            <c:extLst>
              <c:ext xmlns:c16="http://schemas.microsoft.com/office/drawing/2014/chart" uri="{C3380CC4-5D6E-409C-BE32-E72D297353CC}">
                <c16:uniqueId val="{0000000E-2E26-45C8-BAE8-FF57070F8029}"/>
              </c:ext>
            </c:extLst>
          </c:dPt>
          <c:dPt>
            <c:idx val="9"/>
            <c:invertIfNegative val="0"/>
            <c:bubble3D val="0"/>
            <c:spPr>
              <a:solidFill>
                <a:srgbClr val="0070C0"/>
              </a:solidFill>
              <a:ln>
                <a:solidFill>
                  <a:srgbClr val="0070C0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0-2E26-45C8-BAE8-FF57070F8029}"/>
              </c:ext>
            </c:extLst>
          </c:dPt>
          <c:cat>
            <c:strRef>
              <c:f>'N Global EU'!$C$3:$L$3</c:f>
              <c:strCache>
                <c:ptCount val="10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</c:strCache>
            </c:strRef>
          </c:cat>
          <c:val>
            <c:numRef>
              <c:f>'N Global EU'!$C$30:$L$30</c:f>
              <c:numCache>
                <c:formatCode>#,##0</c:formatCode>
                <c:ptCount val="10"/>
                <c:pt idx="0">
                  <c:v>458149.13700000022</c:v>
                </c:pt>
                <c:pt idx="1">
                  <c:v>550374.90200000012</c:v>
                </c:pt>
                <c:pt idx="2">
                  <c:v>636424.43099999998</c:v>
                </c:pt>
                <c:pt idx="3">
                  <c:v>732445.95499999984</c:v>
                </c:pt>
                <c:pt idx="4">
                  <c:v>609152.56199999992</c:v>
                </c:pt>
                <c:pt idx="5">
                  <c:v>586076.76299999969</c:v>
                </c:pt>
                <c:pt idx="6">
                  <c:v>492177.53500000032</c:v>
                </c:pt>
                <c:pt idx="7">
                  <c:v>538943.29800000007</c:v>
                </c:pt>
                <c:pt idx="8">
                  <c:v>451807.79450000031</c:v>
                </c:pt>
                <c:pt idx="9">
                  <c:v>511384.83800099988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1-2E26-45C8-BAE8-FF57070F802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167614799"/>
        <c:axId val="1541938591"/>
      </c:barChart>
      <c:lineChart>
        <c:grouping val="standard"/>
        <c:varyColors val="0"/>
        <c:ser>
          <c:idx val="2"/>
          <c:order val="2"/>
          <c:tx>
            <c:v>10 years' average imports</c:v>
          </c:tx>
          <c:spPr>
            <a:ln w="28575" cap="rnd">
              <a:solidFill>
                <a:srgbClr val="C00000"/>
              </a:solidFill>
              <a:round/>
            </a:ln>
            <a:effectLst/>
          </c:spPr>
          <c:marker>
            <c:symbol val="none"/>
          </c:marker>
          <c:cat>
            <c:strRef>
              <c:f>'N Global EU'!$C$3:$N$3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'N Global EU'!$C$16:$L$16</c:f>
              <c:numCache>
                <c:formatCode>#,##0</c:formatCode>
                <c:ptCount val="10"/>
                <c:pt idx="0">
                  <c:v>857042.16090000013</c:v>
                </c:pt>
                <c:pt idx="1">
                  <c:v>854498.50400000007</c:v>
                </c:pt>
                <c:pt idx="2">
                  <c:v>787397.95940000005</c:v>
                </c:pt>
                <c:pt idx="3">
                  <c:v>618929.96919999993</c:v>
                </c:pt>
                <c:pt idx="4">
                  <c:v>544183.51870000002</c:v>
                </c:pt>
                <c:pt idx="5">
                  <c:v>482061.76399999997</c:v>
                </c:pt>
                <c:pt idx="6">
                  <c:v>533520.95719999995</c:v>
                </c:pt>
                <c:pt idx="7">
                  <c:v>578236.2313000001</c:v>
                </c:pt>
                <c:pt idx="8">
                  <c:v>735650.49390000035</c:v>
                </c:pt>
                <c:pt idx="9">
                  <c:v>787114.12560000014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12-2E26-45C8-BAE8-FF57070F8029}"/>
            </c:ext>
          </c:extLst>
        </c:ser>
        <c:ser>
          <c:idx val="3"/>
          <c:order val="3"/>
          <c:tx>
            <c:v>10 years' average exports</c:v>
          </c:tx>
          <c:spPr>
            <a:ln w="28575" cap="rnd">
              <a:solidFill>
                <a:srgbClr val="0070C0"/>
              </a:solidFill>
              <a:round/>
            </a:ln>
            <a:effectLst/>
          </c:spPr>
          <c:marker>
            <c:symbol val="none"/>
          </c:marker>
          <c:cat>
            <c:strRef>
              <c:f>'N Global EU'!$C$3:$N$3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'N Global EU'!$C$31:$L$31</c:f>
              <c:numCache>
                <c:formatCode>#,##0</c:formatCode>
                <c:ptCount val="10"/>
                <c:pt idx="0">
                  <c:v>536236.35669999989</c:v>
                </c:pt>
                <c:pt idx="1">
                  <c:v>567413.11899999995</c:v>
                </c:pt>
                <c:pt idx="2">
                  <c:v>692014.55549999978</c:v>
                </c:pt>
                <c:pt idx="3">
                  <c:v>676557.12899999996</c:v>
                </c:pt>
                <c:pt idx="4">
                  <c:v>683104.2187999998</c:v>
                </c:pt>
                <c:pt idx="5">
                  <c:v>644307.36809999973</c:v>
                </c:pt>
                <c:pt idx="6">
                  <c:v>607917.71990000003</c:v>
                </c:pt>
                <c:pt idx="7">
                  <c:v>549476.62929999991</c:v>
                </c:pt>
                <c:pt idx="8">
                  <c:v>559937.97769999993</c:v>
                </c:pt>
                <c:pt idx="9">
                  <c:v>530230.48690000002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13-2E26-45C8-BAE8-FF57070F802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67614799"/>
        <c:axId val="1541938591"/>
      </c:lineChart>
      <c:catAx>
        <c:axId val="167614799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541938591"/>
        <c:crosses val="autoZero"/>
        <c:auto val="1"/>
        <c:lblAlgn val="ctr"/>
        <c:lblOffset val="100"/>
        <c:noMultiLvlLbl val="0"/>
      </c:catAx>
      <c:valAx>
        <c:axId val="1541938591"/>
        <c:scaling>
          <c:orientation val="minMax"/>
          <c:max val="1100000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67614799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4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'N-fertilisers'!$B$33</c:f>
              <c:strCache>
                <c:ptCount val="1"/>
                <c:pt idx="0">
                  <c:v>2022</c:v>
                </c:pt>
              </c:strCache>
            </c:strRef>
          </c:tx>
          <c:dPt>
            <c:idx val="0"/>
            <c:bubble3D val="0"/>
            <c:spPr>
              <a:solidFill>
                <a:srgbClr val="FF00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208C-44BF-BE4E-6DBA002A07A9}"/>
              </c:ext>
            </c:extLst>
          </c:dPt>
          <c:dPt>
            <c:idx val="1"/>
            <c:bubble3D val="0"/>
            <c:spPr>
              <a:solidFill>
                <a:srgbClr val="7030A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208C-44BF-BE4E-6DBA002A07A9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208C-44BF-BE4E-6DBA002A07A9}"/>
              </c:ext>
            </c:extLst>
          </c:dPt>
          <c:dPt>
            <c:idx val="3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208C-44BF-BE4E-6DBA002A07A9}"/>
              </c:ext>
            </c:extLst>
          </c:dPt>
          <c:dPt>
            <c:idx val="4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208C-44BF-BE4E-6DBA002A07A9}"/>
              </c:ext>
            </c:extLst>
          </c:dPt>
          <c:dPt>
            <c:idx val="5"/>
            <c:bubble3D val="0"/>
            <c:spPr>
              <a:solidFill>
                <a:schemeClr val="accent4">
                  <a:lumMod val="20000"/>
                  <a:lumOff val="8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208C-44BF-BE4E-6DBA002A07A9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208C-44BF-BE4E-6DBA002A07A9}"/>
              </c:ext>
            </c:extLst>
          </c:dPt>
          <c:dPt>
            <c:idx val="7"/>
            <c:bubble3D val="0"/>
            <c:spPr>
              <a:solidFill>
                <a:schemeClr val="accent6">
                  <a:lumMod val="40000"/>
                  <a:lumOff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208C-44BF-BE4E-6DBA002A07A9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1-208C-44BF-BE4E-6DBA002A07A9}"/>
              </c:ext>
            </c:extLst>
          </c:dPt>
          <c:dPt>
            <c:idx val="9"/>
            <c:bubble3D val="0"/>
            <c:spPr>
              <a:solidFill>
                <a:srgbClr val="C000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3-208C-44BF-BE4E-6DBA002A07A9}"/>
              </c:ext>
            </c:extLst>
          </c:dPt>
          <c:dPt>
            <c:idx val="10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5-208C-44BF-BE4E-6DBA002A07A9}"/>
              </c:ext>
            </c:extLst>
          </c:dPt>
          <c:dLbls>
            <c:dLbl>
              <c:idx val="0"/>
              <c:layout>
                <c:manualLayout>
                  <c:x val="4.0173228346456695E-2"/>
                  <c:y val="2.542452401302031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tx1"/>
                      </a:solidFill>
                      <a:highlight>
                        <a:srgbClr val="00FFFF"/>
                      </a:highlight>
                      <a:latin typeface="+mn-lt"/>
                      <a:ea typeface="+mn-ea"/>
                      <a:cs typeface="+mn-cs"/>
                    </a:defRPr>
                  </a:pPr>
                  <a:endParaRPr lang="fr-FR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208C-44BF-BE4E-6DBA002A07A9}"/>
                </c:ext>
              </c:extLst>
            </c:dLbl>
            <c:dLbl>
              <c:idx val="1"/>
              <c:layout>
                <c:manualLayout>
                  <c:x val="2.8901684164479441E-2"/>
                  <c:y val="-9.2311832845374697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208C-44BF-BE4E-6DBA002A07A9}"/>
                </c:ext>
              </c:extLst>
            </c:dLbl>
            <c:dLbl>
              <c:idx val="2"/>
              <c:layout>
                <c:manualLayout>
                  <c:x val="5.3414916885389324E-2"/>
                  <c:y val="-2.72906475605099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208C-44BF-BE4E-6DBA002A07A9}"/>
                </c:ext>
              </c:extLst>
            </c:dLbl>
            <c:dLbl>
              <c:idx val="3"/>
              <c:layout>
                <c:manualLayout>
                  <c:x val="3.2828412073490812E-2"/>
                  <c:y val="1.3772799185321235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208C-44BF-BE4E-6DBA002A07A9}"/>
                </c:ext>
              </c:extLst>
            </c:dLbl>
            <c:dLbl>
              <c:idx val="6"/>
              <c:layout>
                <c:manualLayout>
                  <c:x val="-6.4180492499277524E-3"/>
                  <c:y val="3.6862931356617403E-3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208C-44BF-BE4E-6DBA002A07A9}"/>
                </c:ext>
              </c:extLst>
            </c:dLbl>
            <c:dLbl>
              <c:idx val="9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tx1"/>
                      </a:solidFill>
                      <a:highlight>
                        <a:srgbClr val="00FFFF"/>
                      </a:highlight>
                      <a:latin typeface="+mn-lt"/>
                      <a:ea typeface="+mn-ea"/>
                      <a:cs typeface="+mn-cs"/>
                    </a:defRPr>
                  </a:pPr>
                  <a:endParaRPr lang="fr-FR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13-208C-44BF-BE4E-6DBA002A07A9}"/>
                </c:ext>
              </c:extLst>
            </c:dLbl>
            <c:dLbl>
              <c:idx val="10"/>
              <c:layout>
                <c:manualLayout>
                  <c:x val="4.1775699912510934E-2"/>
                  <c:y val="-3.5167209179683946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tx1"/>
                      </a:solidFill>
                      <a:highlight>
                        <a:srgbClr val="FFFF00"/>
                      </a:highlight>
                      <a:latin typeface="+mn-lt"/>
                      <a:ea typeface="+mn-ea"/>
                      <a:cs typeface="+mn-cs"/>
                    </a:defRPr>
                  </a:pPr>
                  <a:endParaRPr lang="fr-FR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5-208C-44BF-BE4E-6DBA002A07A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'N-fertilisers'!$A$34:$A$44</c:f>
              <c:strCache>
                <c:ptCount val="11"/>
                <c:pt idx="0">
                  <c:v>Russia</c:v>
                </c:pt>
                <c:pt idx="1">
                  <c:v>Egypt</c:v>
                </c:pt>
                <c:pt idx="2">
                  <c:v>Algeria</c:v>
                </c:pt>
                <c:pt idx="3">
                  <c:v>USA</c:v>
                </c:pt>
                <c:pt idx="4">
                  <c:v>Trinidad and Tobago</c:v>
                </c:pt>
                <c:pt idx="5">
                  <c:v>China</c:v>
                </c:pt>
                <c:pt idx="6">
                  <c:v>Oman</c:v>
                </c:pt>
                <c:pt idx="7">
                  <c:v>Ukraine</c:v>
                </c:pt>
                <c:pt idx="8">
                  <c:v>Norway</c:v>
                </c:pt>
                <c:pt idx="9">
                  <c:v>Belarus</c:v>
                </c:pt>
                <c:pt idx="10">
                  <c:v>Others</c:v>
                </c:pt>
              </c:strCache>
            </c:strRef>
          </c:cat>
          <c:val>
            <c:numRef>
              <c:f>'N-fertilisers'!$B$34:$B$44</c:f>
              <c:numCache>
                <c:formatCode>0%</c:formatCode>
                <c:ptCount val="11"/>
                <c:pt idx="0">
                  <c:v>0.21730289148780499</c:v>
                </c:pt>
                <c:pt idx="1">
                  <c:v>0.19782892623791065</c:v>
                </c:pt>
                <c:pt idx="2">
                  <c:v>0.1161678652604906</c:v>
                </c:pt>
                <c:pt idx="3">
                  <c:v>9.3196374642513499E-2</c:v>
                </c:pt>
                <c:pt idx="4">
                  <c:v>6.0146946704442733E-2</c:v>
                </c:pt>
                <c:pt idx="5">
                  <c:v>4.7397034163940317E-2</c:v>
                </c:pt>
                <c:pt idx="6">
                  <c:v>5.1857314910463859E-2</c:v>
                </c:pt>
                <c:pt idx="7">
                  <c:v>2.4806366647596032E-2</c:v>
                </c:pt>
                <c:pt idx="8">
                  <c:v>2.4117664255081672E-2</c:v>
                </c:pt>
                <c:pt idx="9">
                  <c:v>6.8687638744561819E-3</c:v>
                </c:pt>
                <c:pt idx="10">
                  <c:v>0.1603098518152995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6-208C-44BF-BE4E-6DBA002A07A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4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'N-fertilisers'!$B$47</c:f>
              <c:strCache>
                <c:ptCount val="1"/>
                <c:pt idx="0">
                  <c:v>2023</c:v>
                </c:pt>
              </c:strCache>
            </c:strRef>
          </c:tx>
          <c:dPt>
            <c:idx val="0"/>
            <c:bubble3D val="0"/>
            <c:spPr>
              <a:solidFill>
                <a:srgbClr val="FF00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E182-484D-9058-78A2DA34CEF5}"/>
              </c:ext>
            </c:extLst>
          </c:dPt>
          <c:dPt>
            <c:idx val="1"/>
            <c:bubble3D val="0"/>
            <c:spPr>
              <a:solidFill>
                <a:srgbClr val="7030A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E182-484D-9058-78A2DA34CEF5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E182-484D-9058-78A2DA34CEF5}"/>
              </c:ext>
            </c:extLst>
          </c:dPt>
          <c:dPt>
            <c:idx val="3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E182-484D-9058-78A2DA34CEF5}"/>
              </c:ext>
            </c:extLst>
          </c:dPt>
          <c:dPt>
            <c:idx val="4"/>
            <c:bubble3D val="0"/>
            <c:spPr>
              <a:solidFill>
                <a:schemeClr val="accent4">
                  <a:lumMod val="40000"/>
                  <a:lumOff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E182-484D-9058-78A2DA34CEF5}"/>
              </c:ext>
            </c:extLst>
          </c:dPt>
          <c:dPt>
            <c:idx val="5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E182-484D-9058-78A2DA34CEF5}"/>
              </c:ext>
            </c:extLst>
          </c:dPt>
          <c:dPt>
            <c:idx val="6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E182-484D-9058-78A2DA34CEF5}"/>
              </c:ext>
            </c:extLst>
          </c:dPt>
          <c:dPt>
            <c:idx val="7"/>
            <c:bubble3D val="0"/>
            <c:spPr>
              <a:solidFill>
                <a:srgbClr val="00206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E182-484D-9058-78A2DA34CEF5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1-E182-484D-9058-78A2DA34CEF5}"/>
              </c:ext>
            </c:extLst>
          </c:dPt>
          <c:dPt>
            <c:idx val="9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3-E182-484D-9058-78A2DA34CEF5}"/>
              </c:ext>
            </c:extLst>
          </c:dPt>
          <c:dLbls>
            <c:dLbl>
              <c:idx val="0"/>
              <c:layout>
                <c:manualLayout>
                  <c:x val="4.8628062117235346E-2"/>
                  <c:y val="0.1002544473607465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tx1"/>
                      </a:solidFill>
                      <a:highlight>
                        <a:srgbClr val="00FFFF"/>
                      </a:highlight>
                      <a:latin typeface="+mn-lt"/>
                      <a:ea typeface="+mn-ea"/>
                      <a:cs typeface="+mn-cs"/>
                    </a:defRPr>
                  </a:pPr>
                  <a:endParaRPr lang="fr-FR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E182-484D-9058-78A2DA34CEF5}"/>
                </c:ext>
              </c:extLst>
            </c:dLbl>
            <c:dLbl>
              <c:idx val="1"/>
              <c:layout>
                <c:manualLayout>
                  <c:x val="1.4852471566054242E-2"/>
                  <c:y val="-5.3028944298629255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E182-484D-9058-78A2DA34CEF5}"/>
                </c:ext>
              </c:extLst>
            </c:dLbl>
            <c:dLbl>
              <c:idx val="2"/>
              <c:layout>
                <c:manualLayout>
                  <c:x val="0.10014031058617673"/>
                  <c:y val="-2.1602872557596967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E182-484D-9058-78A2DA34CEF5}"/>
                </c:ext>
              </c:extLst>
            </c:dLbl>
            <c:dLbl>
              <c:idx val="3"/>
              <c:layout>
                <c:manualLayout>
                  <c:x val="-7.8909667541557302E-3"/>
                  <c:y val="-1.7630869058034411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E182-484D-9058-78A2DA34CEF5}"/>
                </c:ext>
              </c:extLst>
            </c:dLbl>
            <c:dLbl>
              <c:idx val="4"/>
              <c:layout>
                <c:manualLayout>
                  <c:x val="-2.5457806262090925E-3"/>
                  <c:y val="-1.386962124814887E-3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E182-484D-9058-78A2DA34CEF5}"/>
                </c:ext>
              </c:extLst>
            </c:dLbl>
            <c:dLbl>
              <c:idx val="9"/>
              <c:layout>
                <c:manualLayout>
                  <c:x val="3.3202865266841644E-2"/>
                  <c:y val="-3.1418416447944006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tx1"/>
                      </a:solidFill>
                      <a:highlight>
                        <a:srgbClr val="FFFF00"/>
                      </a:highlight>
                      <a:latin typeface="+mn-lt"/>
                      <a:ea typeface="+mn-ea"/>
                      <a:cs typeface="+mn-cs"/>
                    </a:defRPr>
                  </a:pPr>
                  <a:endParaRPr lang="fr-FR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3-E182-484D-9058-78A2DA34CEF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'N-fertilisers'!$A$48:$A$57</c:f>
              <c:strCache>
                <c:ptCount val="10"/>
                <c:pt idx="0">
                  <c:v>Russia</c:v>
                </c:pt>
                <c:pt idx="1">
                  <c:v>Egypt</c:v>
                </c:pt>
                <c:pt idx="2">
                  <c:v>Algeria</c:v>
                </c:pt>
                <c:pt idx="3">
                  <c:v>USA</c:v>
                </c:pt>
                <c:pt idx="4">
                  <c:v>China</c:v>
                </c:pt>
                <c:pt idx="5">
                  <c:v>Norway</c:v>
                </c:pt>
                <c:pt idx="6">
                  <c:v>Trinidad and Tobago</c:v>
                </c:pt>
                <c:pt idx="7">
                  <c:v>Oman</c:v>
                </c:pt>
                <c:pt idx="8">
                  <c:v>Ukraine</c:v>
                </c:pt>
                <c:pt idx="9">
                  <c:v>Others</c:v>
                </c:pt>
              </c:strCache>
            </c:strRef>
          </c:cat>
          <c:val>
            <c:numRef>
              <c:f>'N-fertilisers'!$B$48:$B$57</c:f>
              <c:numCache>
                <c:formatCode>0%</c:formatCode>
                <c:ptCount val="10"/>
                <c:pt idx="0">
                  <c:v>0.2364758556380282</c:v>
                </c:pt>
                <c:pt idx="1">
                  <c:v>0.22930867435172539</c:v>
                </c:pt>
                <c:pt idx="2">
                  <c:v>9.9096832491105472E-2</c:v>
                </c:pt>
                <c:pt idx="3">
                  <c:v>9.3555227462420468E-2</c:v>
                </c:pt>
                <c:pt idx="4">
                  <c:v>6.6678849843381335E-2</c:v>
                </c:pt>
                <c:pt idx="5">
                  <c:v>2.730271650966911E-2</c:v>
                </c:pt>
                <c:pt idx="6">
                  <c:v>2.764098115217423E-2</c:v>
                </c:pt>
                <c:pt idx="7">
                  <c:v>1.5126305764443586E-2</c:v>
                </c:pt>
                <c:pt idx="8">
                  <c:v>1.2158650075427027E-2</c:v>
                </c:pt>
                <c:pt idx="9">
                  <c:v>0.18646636403161915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4-E182-484D-9058-78A2DA34CEF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4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'N-fertilisers'!$B$60</c:f>
              <c:strCache>
                <c:ptCount val="1"/>
                <c:pt idx="0">
                  <c:v>2024</c:v>
                </c:pt>
              </c:strCache>
            </c:strRef>
          </c:tx>
          <c:dPt>
            <c:idx val="0"/>
            <c:bubble3D val="0"/>
            <c:spPr>
              <a:solidFill>
                <a:srgbClr val="FF00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2D04-4E52-9974-8673B3C20A87}"/>
              </c:ext>
            </c:extLst>
          </c:dPt>
          <c:dPt>
            <c:idx val="1"/>
            <c:bubble3D val="0"/>
            <c:spPr>
              <a:solidFill>
                <a:srgbClr val="7030A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2D04-4E52-9974-8673B3C20A87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2D04-4E52-9974-8673B3C20A87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2D04-4E52-9974-8673B3C20A87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2D04-4E52-9974-8673B3C20A87}"/>
              </c:ext>
            </c:extLst>
          </c:dPt>
          <c:dPt>
            <c:idx val="5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2D04-4E52-9974-8673B3C20A87}"/>
              </c:ext>
            </c:extLst>
          </c:dPt>
          <c:dPt>
            <c:idx val="6"/>
            <c:bubble3D val="0"/>
            <c:spPr>
              <a:solidFill>
                <a:srgbClr val="C000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2D04-4E52-9974-8673B3C20A87}"/>
              </c:ext>
            </c:extLst>
          </c:dPt>
          <c:dPt>
            <c:idx val="7"/>
            <c:bubble3D val="0"/>
            <c:spPr>
              <a:solidFill>
                <a:schemeClr val="accent4">
                  <a:lumMod val="20000"/>
                  <a:lumOff val="8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2D04-4E52-9974-8673B3C20A87}"/>
              </c:ext>
            </c:extLst>
          </c:dPt>
          <c:dPt>
            <c:idx val="8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1-2D04-4E52-9974-8673B3C20A87}"/>
              </c:ext>
            </c:extLst>
          </c:dPt>
          <c:dLbls>
            <c:dLbl>
              <c:idx val="0"/>
              <c:layout>
                <c:manualLayout>
                  <c:x val="1.1655074365704288E-2"/>
                  <c:y val="1.2556503353747448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tx1"/>
                      </a:solidFill>
                      <a:highlight>
                        <a:srgbClr val="00FFFF"/>
                      </a:highlight>
                      <a:latin typeface="+mn-lt"/>
                      <a:ea typeface="+mn-ea"/>
                      <a:cs typeface="+mn-cs"/>
                    </a:defRPr>
                  </a:pPr>
                  <a:endParaRPr lang="fr-FR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2D04-4E52-9974-8673B3C20A87}"/>
                </c:ext>
              </c:extLst>
            </c:dLbl>
            <c:dLbl>
              <c:idx val="1"/>
              <c:layout>
                <c:manualLayout>
                  <c:x val="7.6615813648293965E-2"/>
                  <c:y val="-0.11901720618256059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2D04-4E52-9974-8673B3C20A87}"/>
                </c:ext>
              </c:extLst>
            </c:dLbl>
            <c:dLbl>
              <c:idx val="2"/>
              <c:layout>
                <c:manualLayout>
                  <c:x val="1.2820756780402474E-2"/>
                  <c:y val="1.4363881598133567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2D04-4E52-9974-8673B3C20A87}"/>
                </c:ext>
              </c:extLst>
            </c:dLbl>
            <c:dLbl>
              <c:idx val="4"/>
              <c:layout>
                <c:manualLayout>
                  <c:x val="-1.0397190984864656E-2"/>
                  <c:y val="2.0239398326330284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2D04-4E52-9974-8673B3C20A87}"/>
                </c:ext>
              </c:extLst>
            </c:dLbl>
            <c:dLbl>
              <c:idx val="6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tx1"/>
                      </a:solidFill>
                      <a:highlight>
                        <a:srgbClr val="00FFFF"/>
                      </a:highlight>
                      <a:latin typeface="+mn-lt"/>
                      <a:ea typeface="+mn-ea"/>
                      <a:cs typeface="+mn-cs"/>
                    </a:defRPr>
                  </a:pPr>
                  <a:endParaRPr lang="fr-FR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D-2D04-4E52-9974-8673B3C20A87}"/>
                </c:ext>
              </c:extLst>
            </c:dLbl>
            <c:dLbl>
              <c:idx val="8"/>
              <c:layout>
                <c:manualLayout>
                  <c:x val="1.1809930008748906E-3"/>
                  <c:y val="-3.7453339165937592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tx1"/>
                      </a:solidFill>
                      <a:highlight>
                        <a:srgbClr val="FFFF00"/>
                      </a:highlight>
                      <a:latin typeface="+mn-lt"/>
                      <a:ea typeface="+mn-ea"/>
                      <a:cs typeface="+mn-cs"/>
                    </a:defRPr>
                  </a:pPr>
                  <a:endParaRPr lang="fr-FR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2D04-4E52-9974-8673B3C20A8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'N-fertilisers'!$A$61:$A$69</c:f>
              <c:strCache>
                <c:ptCount val="9"/>
                <c:pt idx="0">
                  <c:v>Russia</c:v>
                </c:pt>
                <c:pt idx="1">
                  <c:v>Egypt</c:v>
                </c:pt>
                <c:pt idx="2">
                  <c:v>Algeria</c:v>
                </c:pt>
                <c:pt idx="3">
                  <c:v>Norway</c:v>
                </c:pt>
                <c:pt idx="4">
                  <c:v>USA</c:v>
                </c:pt>
                <c:pt idx="5">
                  <c:v>Trinidad and Tobago</c:v>
                </c:pt>
                <c:pt idx="6">
                  <c:v>Belarus</c:v>
                </c:pt>
                <c:pt idx="7">
                  <c:v>China</c:v>
                </c:pt>
                <c:pt idx="8">
                  <c:v>Others</c:v>
                </c:pt>
              </c:strCache>
            </c:strRef>
          </c:cat>
          <c:val>
            <c:numRef>
              <c:f>'N-fertilisers'!$B$61:$B$69</c:f>
              <c:numCache>
                <c:formatCode>0%</c:formatCode>
                <c:ptCount val="9"/>
                <c:pt idx="0">
                  <c:v>0.28037583452182224</c:v>
                </c:pt>
                <c:pt idx="1">
                  <c:v>0.28000943849668442</c:v>
                </c:pt>
                <c:pt idx="2">
                  <c:v>0.11884471562377938</c:v>
                </c:pt>
                <c:pt idx="3">
                  <c:v>3.6175135048734611E-2</c:v>
                </c:pt>
                <c:pt idx="4">
                  <c:v>5.1050616682219267E-2</c:v>
                </c:pt>
                <c:pt idx="5">
                  <c:v>4.2409495679228443E-2</c:v>
                </c:pt>
                <c:pt idx="6">
                  <c:v>2.9637554973474277E-2</c:v>
                </c:pt>
                <c:pt idx="7">
                  <c:v>3.7497059263853542E-2</c:v>
                </c:pt>
                <c:pt idx="8">
                  <c:v>0.11915567384787867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2-2D04-4E52-9974-8673B3C20A8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4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urea!$B$33</c:f>
              <c:strCache>
                <c:ptCount val="1"/>
                <c:pt idx="0">
                  <c:v>2022</c:v>
                </c:pt>
              </c:strCache>
            </c:strRef>
          </c:tx>
          <c:dPt>
            <c:idx val="0"/>
            <c:bubble3D val="0"/>
            <c:spPr>
              <a:solidFill>
                <a:srgbClr val="7030A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14A8-4996-83FB-90C4689030C1}"/>
              </c:ext>
            </c:extLst>
          </c:dPt>
          <c:dPt>
            <c:idx val="1"/>
            <c:bubble3D val="0"/>
            <c:spPr>
              <a:solidFill>
                <a:srgbClr val="FF00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14A8-4996-83FB-90C4689030C1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14A8-4996-83FB-90C4689030C1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14A8-4996-83FB-90C4689030C1}"/>
              </c:ext>
            </c:extLst>
          </c:dPt>
          <c:dPt>
            <c:idx val="4"/>
            <c:bubble3D val="0"/>
            <c:spPr>
              <a:solidFill>
                <a:schemeClr val="accent4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14A8-4996-83FB-90C4689030C1}"/>
              </c:ext>
            </c:extLst>
          </c:dPt>
          <c:dPt>
            <c:idx val="5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14A8-4996-83FB-90C4689030C1}"/>
              </c:ext>
            </c:extLst>
          </c:dPt>
          <c:dPt>
            <c:idx val="6"/>
            <c:bubble3D val="0"/>
            <c:spPr>
              <a:solidFill>
                <a:schemeClr val="tx2">
                  <a:lumMod val="20000"/>
                  <a:lumOff val="8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14A8-4996-83FB-90C4689030C1}"/>
              </c:ext>
            </c:extLst>
          </c:dPt>
          <c:dPt>
            <c:idx val="7"/>
            <c:bubble3D val="0"/>
            <c:spPr>
              <a:solidFill>
                <a:schemeClr val="accent6">
                  <a:lumMod val="20000"/>
                  <a:lumOff val="8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14A8-4996-83FB-90C4689030C1}"/>
              </c:ext>
            </c:extLst>
          </c:dPt>
          <c:dPt>
            <c:idx val="8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1-14A8-4996-83FB-90C4689030C1}"/>
              </c:ext>
            </c:extLst>
          </c:dPt>
          <c:dLbls>
            <c:dLbl>
              <c:idx val="0"/>
              <c:layout>
                <c:manualLayout>
                  <c:x val="1.7939741907261591E-2"/>
                  <c:y val="3.4450270722667216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14A8-4996-83FB-90C4689030C1}"/>
                </c:ext>
              </c:extLst>
            </c:dLbl>
            <c:dLbl>
              <c:idx val="1"/>
              <c:layout>
                <c:manualLayout>
                  <c:x val="4.1629921259842523E-2"/>
                  <c:y val="-3.7630963157804842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14A8-4996-83FB-90C4689030C1}"/>
                </c:ext>
              </c:extLst>
            </c:dLbl>
            <c:dLbl>
              <c:idx val="2"/>
              <c:layout>
                <c:manualLayout>
                  <c:x val="-9.0944881889764035E-3"/>
                  <c:y val="-2.7483901822467419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14A8-4996-83FB-90C4689030C1}"/>
                </c:ext>
              </c:extLst>
            </c:dLbl>
            <c:dLbl>
              <c:idx val="3"/>
              <c:layout>
                <c:manualLayout>
                  <c:x val="-1.4369750656167978E-2"/>
                  <c:y val="4.5372094214904263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14A8-4996-83FB-90C4689030C1}"/>
                </c:ext>
              </c:extLst>
            </c:dLbl>
            <c:dLbl>
              <c:idx val="8"/>
              <c:layout>
                <c:manualLayout>
                  <c:x val="2.0283683289588801E-2"/>
                  <c:y val="-4.1605547679641995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tx1"/>
                      </a:solidFill>
                      <a:highlight>
                        <a:srgbClr val="FFFF00"/>
                      </a:highlight>
                      <a:latin typeface="+mn-lt"/>
                      <a:ea typeface="+mn-ea"/>
                      <a:cs typeface="+mn-cs"/>
                    </a:defRPr>
                  </a:pPr>
                  <a:endParaRPr lang="fr-FR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14A8-4996-83FB-90C4689030C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(urea!$A$34:$A$41,urea!$A$44)</c:f>
              <c:strCache>
                <c:ptCount val="9"/>
                <c:pt idx="0">
                  <c:v>Egypt</c:v>
                </c:pt>
                <c:pt idx="1">
                  <c:v>Russia</c:v>
                </c:pt>
                <c:pt idx="2">
                  <c:v>Algeria</c:v>
                </c:pt>
                <c:pt idx="3">
                  <c:v>Oman</c:v>
                </c:pt>
                <c:pt idx="4">
                  <c:v>Turkmenistan</c:v>
                </c:pt>
                <c:pt idx="5">
                  <c:v>Uzbekistan</c:v>
                </c:pt>
                <c:pt idx="6">
                  <c:v>Nigeria</c:v>
                </c:pt>
                <c:pt idx="7">
                  <c:v>Ukraine</c:v>
                </c:pt>
                <c:pt idx="8">
                  <c:v>Others</c:v>
                </c:pt>
              </c:strCache>
              <c:extLst/>
            </c:strRef>
          </c:cat>
          <c:val>
            <c:numRef>
              <c:f>(urea!$B$34:$B$41,urea!$B$44)</c:f>
              <c:numCache>
                <c:formatCode>0%</c:formatCode>
                <c:ptCount val="9"/>
                <c:pt idx="0">
                  <c:v>0.28008417454865525</c:v>
                </c:pt>
                <c:pt idx="1">
                  <c:v>0.20341928539778711</c:v>
                </c:pt>
                <c:pt idx="2">
                  <c:v>0.17487433039125191</c:v>
                </c:pt>
                <c:pt idx="3">
                  <c:v>7.8063870824981355E-2</c:v>
                </c:pt>
                <c:pt idx="4">
                  <c:v>3.2973498393038182E-2</c:v>
                </c:pt>
                <c:pt idx="5">
                  <c:v>2.6767825448650934E-2</c:v>
                </c:pt>
                <c:pt idx="6">
                  <c:v>0.03</c:v>
                </c:pt>
                <c:pt idx="7">
                  <c:v>1.0755445502435955E-2</c:v>
                </c:pt>
                <c:pt idx="8">
                  <c:v>0.16261974433436208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12-14A8-4996-83FB-90C4689030C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4">
    <c:autoUpdate val="0"/>
  </c:externalData>
  <c:userShapes r:id="rId5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urea!$B$50</c:f>
              <c:strCache>
                <c:ptCount val="1"/>
                <c:pt idx="0">
                  <c:v>2023</c:v>
                </c:pt>
              </c:strCache>
            </c:strRef>
          </c:tx>
          <c:dPt>
            <c:idx val="0"/>
            <c:bubble3D val="0"/>
            <c:spPr>
              <a:solidFill>
                <a:srgbClr val="7030A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04A4-40E4-88E4-F50A4830F063}"/>
              </c:ext>
            </c:extLst>
          </c:dPt>
          <c:dPt>
            <c:idx val="1"/>
            <c:bubble3D val="0"/>
            <c:spPr>
              <a:solidFill>
                <a:srgbClr val="FF00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04A4-40E4-88E4-F50A4830F063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04A4-40E4-88E4-F50A4830F063}"/>
              </c:ext>
            </c:extLst>
          </c:dPt>
          <c:dPt>
            <c:idx val="3"/>
            <c:bubble3D val="0"/>
            <c:spPr>
              <a:solidFill>
                <a:schemeClr val="tx2">
                  <a:lumMod val="40000"/>
                  <a:lumOff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04A4-40E4-88E4-F50A4830F063}"/>
              </c:ext>
            </c:extLst>
          </c:dPt>
          <c:dPt>
            <c:idx val="4"/>
            <c:bubble3D val="0"/>
            <c:spPr>
              <a:solidFill>
                <a:schemeClr val="accent4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04A4-40E4-88E4-F50A4830F063}"/>
              </c:ext>
            </c:extLst>
          </c:dPt>
          <c:dPt>
            <c:idx val="5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04A4-40E4-88E4-F50A4830F063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04A4-40E4-88E4-F50A4830F063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04A4-40E4-88E4-F50A4830F063}"/>
              </c:ext>
            </c:extLst>
          </c:dPt>
          <c:dPt>
            <c:idx val="8"/>
            <c:bubble3D val="0"/>
            <c:spPr>
              <a:solidFill>
                <a:schemeClr val="accent2">
                  <a:lumMod val="40000"/>
                  <a:lumOff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1-04A4-40E4-88E4-F50A4830F063}"/>
              </c:ext>
            </c:extLst>
          </c:dPt>
          <c:dPt>
            <c:idx val="9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3-04A4-40E4-88E4-F50A4830F063}"/>
              </c:ext>
            </c:extLst>
          </c:dPt>
          <c:dLbls>
            <c:dLbl>
              <c:idx val="0"/>
              <c:layout>
                <c:manualLayout>
                  <c:x val="1.8687992125984251E-2"/>
                  <c:y val="4.2766666097323519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04A4-40E4-88E4-F50A4830F063}"/>
                </c:ext>
              </c:extLst>
            </c:dLbl>
            <c:dLbl>
              <c:idx val="1"/>
              <c:layout>
                <c:manualLayout>
                  <c:x val="6.9471347331583555E-2"/>
                  <c:y val="-6.8490614378191886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04A4-40E4-88E4-F50A4830F063}"/>
                </c:ext>
              </c:extLst>
            </c:dLbl>
            <c:dLbl>
              <c:idx val="2"/>
              <c:layout>
                <c:manualLayout>
                  <c:x val="3.2150043744531933E-3"/>
                  <c:y val="5.9576067091396661E-4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04A4-40E4-88E4-F50A4830F063}"/>
                </c:ext>
              </c:extLst>
            </c:dLbl>
            <c:dLbl>
              <c:idx val="9"/>
              <c:layout>
                <c:manualLayout>
                  <c:x val="2.4897747156605424E-2"/>
                  <c:y val="-2.1862776914272013E-4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tx1"/>
                      </a:solidFill>
                      <a:highlight>
                        <a:srgbClr val="FFFF00"/>
                      </a:highlight>
                      <a:latin typeface="+mn-lt"/>
                      <a:ea typeface="+mn-ea"/>
                      <a:cs typeface="+mn-cs"/>
                    </a:defRPr>
                  </a:pPr>
                  <a:endParaRPr lang="fr-FR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3-04A4-40E4-88E4-F50A4830F06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urea!$A$51:$A$60</c:f>
              <c:strCache>
                <c:ptCount val="10"/>
                <c:pt idx="0">
                  <c:v>Egypt</c:v>
                </c:pt>
                <c:pt idx="1">
                  <c:v>Russia</c:v>
                </c:pt>
                <c:pt idx="2">
                  <c:v>Algeria</c:v>
                </c:pt>
                <c:pt idx="3">
                  <c:v>Nigeria</c:v>
                </c:pt>
                <c:pt idx="4">
                  <c:v>Turkmenistan</c:v>
                </c:pt>
                <c:pt idx="5">
                  <c:v>Uzbekistan</c:v>
                </c:pt>
                <c:pt idx="6">
                  <c:v>Oman</c:v>
                </c:pt>
                <c:pt idx="7">
                  <c:v>Belarus</c:v>
                </c:pt>
                <c:pt idx="8">
                  <c:v>China</c:v>
                </c:pt>
                <c:pt idx="9">
                  <c:v>Others</c:v>
                </c:pt>
              </c:strCache>
            </c:strRef>
          </c:cat>
          <c:val>
            <c:numRef>
              <c:f>urea!$B$51:$B$60</c:f>
              <c:numCache>
                <c:formatCode>0%</c:formatCode>
                <c:ptCount val="10"/>
                <c:pt idx="0">
                  <c:v>0.32209445387426006</c:v>
                </c:pt>
                <c:pt idx="1">
                  <c:v>0.22023649875103435</c:v>
                </c:pt>
                <c:pt idx="2">
                  <c:v>0.14190623254314991</c:v>
                </c:pt>
                <c:pt idx="3">
                  <c:v>3.974244404026709E-2</c:v>
                </c:pt>
                <c:pt idx="4">
                  <c:v>4.6007577876249539E-2</c:v>
                </c:pt>
                <c:pt idx="5">
                  <c:v>2.7335750627880719E-2</c:v>
                </c:pt>
                <c:pt idx="6">
                  <c:v>2.1660803976964481E-2</c:v>
                </c:pt>
                <c:pt idx="7">
                  <c:v>0.01</c:v>
                </c:pt>
                <c:pt idx="8">
                  <c:v>1.4333861869662129E-2</c:v>
                </c:pt>
                <c:pt idx="9">
                  <c:v>0.15855930245057925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4-04A4-40E4-88E4-F50A4830F06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4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urea!$B$68</c:f>
              <c:strCache>
                <c:ptCount val="1"/>
                <c:pt idx="0">
                  <c:v>2024</c:v>
                </c:pt>
              </c:strCache>
            </c:strRef>
          </c:tx>
          <c:dPt>
            <c:idx val="0"/>
            <c:bubble3D val="0"/>
            <c:spPr>
              <a:solidFill>
                <a:srgbClr val="7030A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3BC4-4BFE-89AE-C348C87E9012}"/>
              </c:ext>
            </c:extLst>
          </c:dPt>
          <c:dPt>
            <c:idx val="1"/>
            <c:bubble3D val="0"/>
            <c:spPr>
              <a:solidFill>
                <a:srgbClr val="FF00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3BC4-4BFE-89AE-C348C87E9012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3BC4-4BFE-89AE-C348C87E9012}"/>
              </c:ext>
            </c:extLst>
          </c:dPt>
          <c:dPt>
            <c:idx val="3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3BC4-4BFE-89AE-C348C87E9012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3BC4-4BFE-89AE-C348C87E9012}"/>
              </c:ext>
            </c:extLst>
          </c:dPt>
          <c:dPt>
            <c:idx val="5"/>
            <c:bubble3D val="0"/>
            <c:spPr>
              <a:solidFill>
                <a:schemeClr val="accent4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3BC4-4BFE-89AE-C348C87E9012}"/>
              </c:ext>
            </c:extLst>
          </c:dPt>
          <c:dPt>
            <c:idx val="6"/>
            <c:bubble3D val="0"/>
            <c:spPr>
              <a:solidFill>
                <a:schemeClr val="tx2">
                  <a:lumMod val="20000"/>
                  <a:lumOff val="8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3BC4-4BFE-89AE-C348C87E9012}"/>
              </c:ext>
            </c:extLst>
          </c:dPt>
          <c:dPt>
            <c:idx val="7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3BC4-4BFE-89AE-C348C87E9012}"/>
              </c:ext>
            </c:extLst>
          </c:dPt>
          <c:dLbls>
            <c:dLbl>
              <c:idx val="0"/>
              <c:layout>
                <c:manualLayout>
                  <c:x val="-1.5068897637795277E-3"/>
                  <c:y val="-2.541119860017502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3BC4-4BFE-89AE-C348C87E9012}"/>
                </c:ext>
              </c:extLst>
            </c:dLbl>
            <c:dLbl>
              <c:idx val="1"/>
              <c:layout>
                <c:manualLayout>
                  <c:x val="-0.11302568376724502"/>
                  <c:y val="-5.5607631475566639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3BC4-4BFE-89AE-C348C87E9012}"/>
                </c:ext>
              </c:extLst>
            </c:dLbl>
            <c:dLbl>
              <c:idx val="2"/>
              <c:layout>
                <c:manualLayout>
                  <c:x val="-1.3719925634295712E-2"/>
                  <c:y val="8.9050743657042866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3BC4-4BFE-89AE-C348C87E9012}"/>
                </c:ext>
              </c:extLst>
            </c:dLbl>
            <c:dLbl>
              <c:idx val="3"/>
              <c:layout>
                <c:manualLayout>
                  <c:x val="-4.528007436570429E-2"/>
                  <c:y val="3.3052639253426656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3BC4-4BFE-89AE-C348C87E9012}"/>
                </c:ext>
              </c:extLst>
            </c:dLbl>
            <c:dLbl>
              <c:idx val="7"/>
              <c:layout>
                <c:manualLayout>
                  <c:x val="0.18523269544927162"/>
                  <c:y val="-2.7549506573426398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highlight>
                        <a:srgbClr val="FFFF00"/>
                      </a:highlight>
                      <a:latin typeface="+mn-lt"/>
                      <a:ea typeface="+mn-ea"/>
                      <a:cs typeface="+mn-cs"/>
                    </a:defRPr>
                  </a:pPr>
                  <a:endParaRPr lang="fr-FR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3BC4-4BFE-89AE-C348C87E901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urea!$A$69:$A$76</c:f>
              <c:strCache>
                <c:ptCount val="8"/>
                <c:pt idx="0">
                  <c:v>Egypt</c:v>
                </c:pt>
                <c:pt idx="1">
                  <c:v>Russia</c:v>
                </c:pt>
                <c:pt idx="2">
                  <c:v>Algeria</c:v>
                </c:pt>
                <c:pt idx="3">
                  <c:v>Belarus</c:v>
                </c:pt>
                <c:pt idx="4">
                  <c:v>Uzbekistan</c:v>
                </c:pt>
                <c:pt idx="5">
                  <c:v>Turkmenistan</c:v>
                </c:pt>
                <c:pt idx="6">
                  <c:v>Nigeria</c:v>
                </c:pt>
                <c:pt idx="7">
                  <c:v>Others</c:v>
                </c:pt>
              </c:strCache>
            </c:strRef>
          </c:cat>
          <c:val>
            <c:numRef>
              <c:f>urea!$B$69:$B$76</c:f>
              <c:numCache>
                <c:formatCode>0%</c:formatCode>
                <c:ptCount val="8"/>
                <c:pt idx="0">
                  <c:v>0.37879306764492915</c:v>
                </c:pt>
                <c:pt idx="1">
                  <c:v>0.29770033309758953</c:v>
                </c:pt>
                <c:pt idx="2">
                  <c:v>0.19843343524669096</c:v>
                </c:pt>
                <c:pt idx="3">
                  <c:v>3.3182883511991466E-2</c:v>
                </c:pt>
                <c:pt idx="4">
                  <c:v>2.6885946413959867E-2</c:v>
                </c:pt>
                <c:pt idx="5">
                  <c:v>1.7776190733434206E-2</c:v>
                </c:pt>
                <c:pt idx="6">
                  <c:v>0.01</c:v>
                </c:pt>
                <c:pt idx="7">
                  <c:v>3.2194642783686792E-2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0-3BC4-4BFE-89AE-C348C87E901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4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IE" dirty="0"/>
              <a:t>N-fertilisers</a:t>
            </a:r>
          </a:p>
        </c:rich>
      </c:tx>
      <c:layout>
        <c:manualLayout>
          <c:xMode val="edge"/>
          <c:yMode val="edge"/>
          <c:x val="0.40591895178078508"/>
          <c:y val="5.034170921598139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>
        <c:manualLayout>
          <c:layoutTarget val="inner"/>
          <c:xMode val="edge"/>
          <c:yMode val="edge"/>
          <c:x val="0.12707376361049819"/>
          <c:y val="0.14140986118769175"/>
          <c:w val="0.8456833013678996"/>
          <c:h val="0.6266488396236026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Sheet1!$B$2</c:f>
              <c:strCache>
                <c:ptCount val="1"/>
                <c:pt idx="0">
                  <c:v>RU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Sheet1!$A$3:$A$6</c:f>
              <c:strCache>
                <c:ptCount val="4"/>
                <c:pt idx="0">
                  <c:v>average 2014- 2021</c:v>
                </c:pt>
                <c:pt idx="1">
                  <c:v>2022</c:v>
                </c:pt>
                <c:pt idx="2">
                  <c:v>2023</c:v>
                </c:pt>
                <c:pt idx="3">
                  <c:v>2024*</c:v>
                </c:pt>
              </c:strCache>
            </c:strRef>
          </c:cat>
          <c:val>
            <c:numRef>
              <c:f>Sheet1!$B$3:$B$6</c:f>
              <c:numCache>
                <c:formatCode>#,##0</c:formatCode>
                <c:ptCount val="4"/>
                <c:pt idx="0">
                  <c:v>2256713.9385000002</c:v>
                </c:pt>
                <c:pt idx="1">
                  <c:v>2475294.4119999972</c:v>
                </c:pt>
                <c:pt idx="2">
                  <c:v>2330051.4680000022</c:v>
                </c:pt>
                <c:pt idx="3">
                  <c:v>2391178.7999999998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13B-4537-A0DE-ED86C37C4E39}"/>
            </c:ext>
          </c:extLst>
        </c:ser>
        <c:ser>
          <c:idx val="1"/>
          <c:order val="1"/>
          <c:tx>
            <c:strRef>
              <c:f>Sheet1!$C$2</c:f>
              <c:strCache>
                <c:ptCount val="1"/>
                <c:pt idx="0">
                  <c:v>BY</c:v>
                </c:pt>
              </c:strCache>
            </c:strRef>
          </c:tx>
          <c:spPr>
            <a:solidFill>
              <a:srgbClr val="00206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Sheet1!$A$3:$A$6</c:f>
              <c:strCache>
                <c:ptCount val="4"/>
                <c:pt idx="0">
                  <c:v>average 2014- 2021</c:v>
                </c:pt>
                <c:pt idx="1">
                  <c:v>2022</c:v>
                </c:pt>
                <c:pt idx="2">
                  <c:v>2023</c:v>
                </c:pt>
                <c:pt idx="3">
                  <c:v>2024*</c:v>
                </c:pt>
              </c:strCache>
            </c:strRef>
          </c:cat>
          <c:val>
            <c:numRef>
              <c:f>Sheet1!$C$3:$C$6</c:f>
              <c:numCache>
                <c:formatCode>#,##0</c:formatCode>
                <c:ptCount val="4"/>
                <c:pt idx="0">
                  <c:v>442287.58100000001</c:v>
                </c:pt>
                <c:pt idx="1">
                  <c:v>78242</c:v>
                </c:pt>
                <c:pt idx="2">
                  <c:v>60987</c:v>
                </c:pt>
                <c:pt idx="3">
                  <c:v>252763.2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13B-4537-A0DE-ED86C37C4E3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05713871"/>
        <c:axId val="405706671"/>
      </c:barChart>
      <c:catAx>
        <c:axId val="40571387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405706671"/>
        <c:crosses val="autoZero"/>
        <c:auto val="1"/>
        <c:lblAlgn val="ctr"/>
        <c:lblOffset val="100"/>
        <c:noMultiLvlLbl val="0"/>
      </c:catAx>
      <c:valAx>
        <c:axId val="40570667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405713871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4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IE"/>
              <a:t>Mixed fertilisers</a:t>
            </a:r>
          </a:p>
        </c:rich>
      </c:tx>
      <c:layout>
        <c:manualLayout>
          <c:xMode val="edge"/>
          <c:yMode val="edge"/>
          <c:x val="0.4379838337956809"/>
          <c:y val="9.151125226073035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>
        <c:manualLayout>
          <c:layoutTarget val="inner"/>
          <c:xMode val="edge"/>
          <c:yMode val="edge"/>
          <c:x val="0.13161975930461647"/>
          <c:y val="7.8379685770270227E-2"/>
          <c:w val="0.84016270429435758"/>
          <c:h val="0.6457442635441086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Sheet1!$B$10</c:f>
              <c:strCache>
                <c:ptCount val="1"/>
                <c:pt idx="0">
                  <c:v>RU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Sheet1!$A$11:$A$14</c:f>
              <c:strCache>
                <c:ptCount val="4"/>
                <c:pt idx="0">
                  <c:v>average 2014- 2021</c:v>
                </c:pt>
                <c:pt idx="1">
                  <c:v>2022</c:v>
                </c:pt>
                <c:pt idx="2">
                  <c:v>2023</c:v>
                </c:pt>
                <c:pt idx="3">
                  <c:v>2024*</c:v>
                </c:pt>
              </c:strCache>
            </c:strRef>
          </c:cat>
          <c:val>
            <c:numRef>
              <c:f>Sheet1!$B$11:$B$14</c:f>
              <c:numCache>
                <c:formatCode>#,##0</c:formatCode>
                <c:ptCount val="4"/>
                <c:pt idx="0">
                  <c:v>2234912.2832500003</c:v>
                </c:pt>
                <c:pt idx="1">
                  <c:v>1530415.706</c:v>
                </c:pt>
                <c:pt idx="2">
                  <c:v>1284499.0179999999</c:v>
                </c:pt>
                <c:pt idx="3">
                  <c:v>1851377.5755000003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D39-4C18-832B-6CBB13B466A8}"/>
            </c:ext>
          </c:extLst>
        </c:ser>
        <c:ser>
          <c:idx val="1"/>
          <c:order val="1"/>
          <c:tx>
            <c:strRef>
              <c:f>Sheet1!$C$10</c:f>
              <c:strCache>
                <c:ptCount val="1"/>
                <c:pt idx="0">
                  <c:v>BY</c:v>
                </c:pt>
              </c:strCache>
            </c:strRef>
          </c:tx>
          <c:spPr>
            <a:solidFill>
              <a:srgbClr val="C000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Sheet1!$A$11:$A$14</c:f>
              <c:strCache>
                <c:ptCount val="4"/>
                <c:pt idx="0">
                  <c:v>average 2014- 2021</c:v>
                </c:pt>
                <c:pt idx="1">
                  <c:v>2022</c:v>
                </c:pt>
                <c:pt idx="2">
                  <c:v>2023</c:v>
                </c:pt>
                <c:pt idx="3">
                  <c:v>2024*</c:v>
                </c:pt>
              </c:strCache>
            </c:strRef>
          </c:cat>
          <c:val>
            <c:numRef>
              <c:f>Sheet1!$C$11:$C$14</c:f>
              <c:numCache>
                <c:formatCode>#,##0</c:formatCode>
                <c:ptCount val="4"/>
                <c:pt idx="0">
                  <c:v>469143.59900000005</c:v>
                </c:pt>
                <c:pt idx="1">
                  <c:v>178453.37100000001</c:v>
                </c:pt>
                <c:pt idx="2">
                  <c:v>28602.5</c:v>
                </c:pt>
                <c:pt idx="3">
                  <c:v>65709.001499999998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D39-4C18-832B-6CBB13B466A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866682367"/>
        <c:axId val="1866686207"/>
      </c:barChart>
      <c:catAx>
        <c:axId val="1866682367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866686207"/>
        <c:crosses val="autoZero"/>
        <c:auto val="1"/>
        <c:lblAlgn val="ctr"/>
        <c:lblOffset val="100"/>
        <c:noMultiLvlLbl val="0"/>
      </c:catAx>
      <c:valAx>
        <c:axId val="1866686207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866682367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4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Sheet1!$Q$1</c:f>
              <c:strCache>
                <c:ptCount val="1"/>
                <c:pt idx="0">
                  <c:v> RU+BY share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Lbls>
            <c:dLbl>
              <c:idx val="1"/>
              <c:layout>
                <c:manualLayout>
                  <c:x val="-3.9368266604311468E-2"/>
                  <c:y val="-0.12117654148215991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326A-4E5D-9AE3-F8E49CE292F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Sheet1!$Q$2:$Q$5</c:f>
              <c:strCache>
                <c:ptCount val="4"/>
                <c:pt idx="0">
                  <c:v>average 2014-2021</c:v>
                </c:pt>
                <c:pt idx="1">
                  <c:v>2022</c:v>
                </c:pt>
                <c:pt idx="2">
                  <c:v>2023</c:v>
                </c:pt>
                <c:pt idx="3">
                  <c:v>2024*</c:v>
                </c:pt>
              </c:strCache>
              <c:extLst/>
            </c:strRef>
          </c:cat>
          <c:val>
            <c:numRef>
              <c:f>Sheet1!$R$2:$R$5</c:f>
              <c:numCache>
                <c:formatCode>0%</c:formatCode>
                <c:ptCount val="4"/>
                <c:pt idx="0">
                  <c:v>0.34228387070127492</c:v>
                </c:pt>
                <c:pt idx="1">
                  <c:v>0.22417166392294832</c:v>
                </c:pt>
                <c:pt idx="2">
                  <c:v>0.2426654046720581</c:v>
                </c:pt>
                <c:pt idx="3">
                  <c:v>0.29760028331354693</c:v>
                </c:pt>
              </c:numCache>
              <c:extLst/>
            </c:numRef>
          </c:val>
          <c:smooth val="0"/>
          <c:extLst>
            <c:ext xmlns:c16="http://schemas.microsoft.com/office/drawing/2014/chart" uri="{C3380CC4-5D6E-409C-BE32-E72D297353CC}">
              <c16:uniqueId val="{00000001-326A-4E5D-9AE3-F8E49CE292F8}"/>
            </c:ext>
          </c:extLst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2026834447"/>
        <c:axId val="2026827247"/>
      </c:lineChart>
      <c:catAx>
        <c:axId val="2026834447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2026827247"/>
        <c:crosses val="autoZero"/>
        <c:auto val="1"/>
        <c:lblAlgn val="ctr"/>
        <c:lblOffset val="100"/>
        <c:noMultiLvlLbl val="0"/>
      </c:catAx>
      <c:valAx>
        <c:axId val="2026827247"/>
        <c:scaling>
          <c:orientation val="minMax"/>
          <c:min val="0.2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2026834447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4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Sheet1!$Q$9</c:f>
              <c:strCache>
                <c:ptCount val="1"/>
                <c:pt idx="0">
                  <c:v> RU+BY share</c:v>
                </c:pt>
              </c:strCache>
            </c:strRef>
          </c:tx>
          <c:spPr>
            <a:ln w="28575" cap="rnd">
              <a:solidFill>
                <a:srgbClr val="FF00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FF0000"/>
              </a:solidFill>
              <a:ln w="9525">
                <a:solidFill>
                  <a:srgbClr val="FF0000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Sheet1!$Q$10:$Q$13</c:f>
              <c:strCache>
                <c:ptCount val="4"/>
                <c:pt idx="0">
                  <c:v>average 2014-2021</c:v>
                </c:pt>
                <c:pt idx="1">
                  <c:v>2022</c:v>
                </c:pt>
                <c:pt idx="2">
                  <c:v>2023</c:v>
                </c:pt>
                <c:pt idx="3">
                  <c:v>2024*</c:v>
                </c:pt>
              </c:strCache>
              <c:extLst/>
            </c:strRef>
          </c:cat>
          <c:val>
            <c:numRef>
              <c:f>Sheet1!$R$10:$R$13</c:f>
              <c:numCache>
                <c:formatCode>0%</c:formatCode>
                <c:ptCount val="4"/>
                <c:pt idx="0">
                  <c:v>0.54309453953456088</c:v>
                </c:pt>
                <c:pt idx="1">
                  <c:v>0.45033881793060854</c:v>
                </c:pt>
                <c:pt idx="2">
                  <c:v>0.34923779686308309</c:v>
                </c:pt>
                <c:pt idx="3">
                  <c:v>0.36412653922507821</c:v>
                </c:pt>
              </c:numCache>
              <c:extLst/>
            </c:numRef>
          </c:val>
          <c:smooth val="0"/>
          <c:extLst>
            <c:ext xmlns:c16="http://schemas.microsoft.com/office/drawing/2014/chart" uri="{C3380CC4-5D6E-409C-BE32-E72D297353CC}">
              <c16:uniqueId val="{00000000-858B-4662-AD58-871FED9E8EB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842510863"/>
        <c:axId val="1842504623"/>
      </c:lineChart>
      <c:catAx>
        <c:axId val="184251086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842504623"/>
        <c:crosses val="autoZero"/>
        <c:auto val="1"/>
        <c:lblAlgn val="ctr"/>
        <c:lblOffset val="100"/>
        <c:noMultiLvlLbl val="0"/>
      </c:catAx>
      <c:valAx>
        <c:axId val="1842504623"/>
        <c:scaling>
          <c:orientation val="minMax"/>
          <c:max val="0.60000000000000009"/>
          <c:min val="0.30000000000000004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842510863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4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IE" dirty="0"/>
              <a:t>Phosphates</a:t>
            </a:r>
            <a:r>
              <a:rPr lang="en-IE" baseline="0" dirty="0"/>
              <a:t> and P-fertilisers</a:t>
            </a:r>
            <a:endParaRPr lang="en-IE" dirty="0"/>
          </a:p>
        </c:rich>
      </c:tx>
      <c:layout>
        <c:manualLayout>
          <c:xMode val="edge"/>
          <c:yMode val="edge"/>
          <c:x val="0.43390479132180465"/>
          <c:y val="9.946274695303809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>
        <c:manualLayout>
          <c:layoutTarget val="inner"/>
          <c:xMode val="edge"/>
          <c:yMode val="edge"/>
          <c:x val="0.139241173333783"/>
          <c:y val="3.8355476640878572E-2"/>
          <c:w val="0.8456833013678996"/>
          <c:h val="0.7764334754315378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Sheet1!$B$18</c:f>
              <c:strCache>
                <c:ptCount val="1"/>
                <c:pt idx="0">
                  <c:v>RU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Sheet1!$A$19:$A$22</c:f>
              <c:strCache>
                <c:ptCount val="4"/>
                <c:pt idx="0">
                  <c:v>average 2014- 2021</c:v>
                </c:pt>
                <c:pt idx="1">
                  <c:v>2022</c:v>
                </c:pt>
                <c:pt idx="2">
                  <c:v>2023</c:v>
                </c:pt>
                <c:pt idx="3">
                  <c:v>2024*</c:v>
                </c:pt>
              </c:strCache>
              <c:extLst/>
            </c:strRef>
          </c:cat>
          <c:val>
            <c:numRef>
              <c:f>Sheet1!$B$19:$B$22</c:f>
              <c:numCache>
                <c:formatCode>#,##0</c:formatCode>
                <c:ptCount val="4"/>
                <c:pt idx="0">
                  <c:v>1557778.57075</c:v>
                </c:pt>
                <c:pt idx="1">
                  <c:v>556521.23400000005</c:v>
                </c:pt>
                <c:pt idx="2">
                  <c:v>529973.42000000004</c:v>
                </c:pt>
                <c:pt idx="3">
                  <c:v>778726.8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0-EC70-4328-AC87-31D0215501C6}"/>
            </c:ext>
          </c:extLst>
        </c:ser>
        <c:ser>
          <c:idx val="1"/>
          <c:order val="1"/>
          <c:tx>
            <c:strRef>
              <c:f>Sheet1!$C$18</c:f>
              <c:strCache>
                <c:ptCount val="1"/>
                <c:pt idx="0">
                  <c:v>BY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Sheet1!$A$19:$A$22</c:f>
              <c:strCache>
                <c:ptCount val="4"/>
                <c:pt idx="0">
                  <c:v>average 2014- 2021</c:v>
                </c:pt>
                <c:pt idx="1">
                  <c:v>2022</c:v>
                </c:pt>
                <c:pt idx="2">
                  <c:v>2023</c:v>
                </c:pt>
                <c:pt idx="3">
                  <c:v>2024*</c:v>
                </c:pt>
              </c:strCache>
              <c:extLst/>
            </c:strRef>
          </c:cat>
          <c:val>
            <c:numRef>
              <c:f>Sheet1!$C$19:$C$22</c:f>
              <c:numCache>
                <c:formatCode>General</c:formatCode>
                <c:ptCount val="4"/>
                <c:pt idx="0">
                  <c:v>0</c:v>
                </c:pt>
                <c:pt idx="1">
                  <c:v>200</c:v>
                </c:pt>
                <c:pt idx="2">
                  <c:v>0</c:v>
                </c:pt>
                <c:pt idx="3">
                  <c:v>0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1-EC70-4328-AC87-31D0215501C6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589080239"/>
        <c:axId val="589073519"/>
      </c:barChart>
      <c:catAx>
        <c:axId val="589080239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589073519"/>
        <c:crosses val="autoZero"/>
        <c:auto val="1"/>
        <c:lblAlgn val="ctr"/>
        <c:lblOffset val="100"/>
        <c:noMultiLvlLbl val="0"/>
      </c:catAx>
      <c:valAx>
        <c:axId val="58907351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589080239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4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IE"/>
              <a:t>Potash and Potassic fertilisers</a:t>
            </a:r>
          </a:p>
        </c:rich>
      </c:tx>
      <c:layout>
        <c:manualLayout>
          <c:xMode val="edge"/>
          <c:yMode val="edge"/>
          <c:x val="0.45003671730194794"/>
          <c:y val="7.895914938954463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>
        <c:manualLayout>
          <c:layoutTarget val="inner"/>
          <c:xMode val="edge"/>
          <c:yMode val="edge"/>
          <c:x val="0.14210163274898591"/>
          <c:y val="5.8621326688087852E-2"/>
          <c:w val="0.84016270429435758"/>
          <c:h val="0.7208029890909952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Sheet1!$B$26</c:f>
              <c:strCache>
                <c:ptCount val="1"/>
                <c:pt idx="0">
                  <c:v>RU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Sheet1!$A$27:$A$30</c:f>
              <c:strCache>
                <c:ptCount val="4"/>
                <c:pt idx="0">
                  <c:v>average 2014- 2021</c:v>
                </c:pt>
                <c:pt idx="1">
                  <c:v>2022</c:v>
                </c:pt>
                <c:pt idx="2">
                  <c:v>2023</c:v>
                </c:pt>
                <c:pt idx="3">
                  <c:v>2024*</c:v>
                </c:pt>
              </c:strCache>
              <c:extLst/>
            </c:strRef>
          </c:cat>
          <c:val>
            <c:numRef>
              <c:f>Sheet1!$B$27:$B$30</c:f>
              <c:numCache>
                <c:formatCode>#,##0</c:formatCode>
                <c:ptCount val="4"/>
                <c:pt idx="0">
                  <c:v>947060.84849999985</c:v>
                </c:pt>
                <c:pt idx="1">
                  <c:v>183883.80600000001</c:v>
                </c:pt>
                <c:pt idx="2">
                  <c:v>297447.31900000002</c:v>
                </c:pt>
                <c:pt idx="3">
                  <c:v>429423.21399999992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0-EB1B-46FA-B59B-82309A99EF5E}"/>
            </c:ext>
          </c:extLst>
        </c:ser>
        <c:ser>
          <c:idx val="1"/>
          <c:order val="1"/>
          <c:tx>
            <c:strRef>
              <c:f>Sheet1!$C$26</c:f>
              <c:strCache>
                <c:ptCount val="1"/>
                <c:pt idx="0">
                  <c:v>BY</c:v>
                </c:pt>
              </c:strCache>
            </c:strRef>
          </c:tx>
          <c:spPr>
            <a:solidFill>
              <a:schemeClr val="accent4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DB28-4DF1-83F8-78B01C1FCA6F}"/>
                </c:ext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DB28-4DF1-83F8-78B01C1FCA6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Sheet1!$A$27:$A$30</c:f>
              <c:strCache>
                <c:ptCount val="4"/>
                <c:pt idx="0">
                  <c:v>average 2014- 2021</c:v>
                </c:pt>
                <c:pt idx="1">
                  <c:v>2022</c:v>
                </c:pt>
                <c:pt idx="2">
                  <c:v>2023</c:v>
                </c:pt>
                <c:pt idx="3">
                  <c:v>2024*</c:v>
                </c:pt>
              </c:strCache>
              <c:extLst/>
            </c:strRef>
          </c:cat>
          <c:val>
            <c:numRef>
              <c:f>Sheet1!$C$27:$C$30</c:f>
              <c:numCache>
                <c:formatCode>#,##0</c:formatCode>
                <c:ptCount val="4"/>
                <c:pt idx="0">
                  <c:v>805867.51387500006</c:v>
                </c:pt>
                <c:pt idx="1">
                  <c:v>79135.044999999998</c:v>
                </c:pt>
                <c:pt idx="2">
                  <c:v>0</c:v>
                </c:pt>
                <c:pt idx="3">
                  <c:v>0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1-EB1B-46FA-B59B-82309A99EF5E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588324399"/>
        <c:axId val="588326319"/>
      </c:barChart>
      <c:catAx>
        <c:axId val="588324399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588326319"/>
        <c:crosses val="autoZero"/>
        <c:auto val="1"/>
        <c:lblAlgn val="ctr"/>
        <c:lblOffset val="100"/>
        <c:noMultiLvlLbl val="0"/>
      </c:catAx>
      <c:valAx>
        <c:axId val="58832631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588324399"/>
        <c:crosses val="autoZero"/>
        <c:crossBetween val="between"/>
        <c:majorUnit val="200000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4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8.4456018272961883E-2"/>
          <c:y val="6.0185185185185182E-2"/>
          <c:w val="0.88498843285467343"/>
          <c:h val="0.73577136191309422"/>
        </c:manualLayout>
      </c:layout>
      <c:lineChart>
        <c:grouping val="standard"/>
        <c:varyColors val="0"/>
        <c:ser>
          <c:idx val="0"/>
          <c:order val="0"/>
          <c:tx>
            <c:strRef>
              <c:f>Sheet1!$R$18</c:f>
              <c:strCache>
                <c:ptCount val="1"/>
                <c:pt idx="0">
                  <c:v> RU+BY share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dLbls>
            <c:dLbl>
              <c:idx val="1"/>
              <c:layout>
                <c:manualLayout>
                  <c:x val="-8.3333315106449528E-3"/>
                  <c:y val="-0.11120609997488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E1CF-4F39-899A-71BE5C405918}"/>
                </c:ext>
              </c:extLst>
            </c:dLbl>
            <c:dLbl>
              <c:idx val="2"/>
              <c:layout>
                <c:manualLayout>
                  <c:x val="-1.9444440191504771E-2"/>
                  <c:y val="-7.023543156308405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E1CF-4F39-899A-71BE5C40591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Sheet1!$Q$19:$Q$22</c:f>
              <c:strCache>
                <c:ptCount val="4"/>
                <c:pt idx="0">
                  <c:v>average 2014-2021</c:v>
                </c:pt>
                <c:pt idx="1">
                  <c:v>2022</c:v>
                </c:pt>
                <c:pt idx="2">
                  <c:v>2023</c:v>
                </c:pt>
                <c:pt idx="3">
                  <c:v>2024*</c:v>
                </c:pt>
              </c:strCache>
            </c:strRef>
          </c:cat>
          <c:val>
            <c:numRef>
              <c:f>Sheet1!$R$19:$R$22</c:f>
              <c:numCache>
                <c:formatCode>0%</c:formatCode>
                <c:ptCount val="4"/>
                <c:pt idx="0">
                  <c:v>0.2149033879271143</c:v>
                </c:pt>
                <c:pt idx="1">
                  <c:v>0.11676700665854763</c:v>
                </c:pt>
                <c:pt idx="2">
                  <c:v>0.14069229183169255</c:v>
                </c:pt>
                <c:pt idx="3">
                  <c:v>0.1385138547852231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E1CF-4F39-899A-71BE5C40591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863324559"/>
        <c:axId val="1863317359"/>
      </c:lineChart>
      <c:catAx>
        <c:axId val="1863324559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863317359"/>
        <c:crosses val="autoZero"/>
        <c:auto val="1"/>
        <c:lblAlgn val="ctr"/>
        <c:lblOffset val="100"/>
        <c:noMultiLvlLbl val="0"/>
      </c:catAx>
      <c:valAx>
        <c:axId val="1863317359"/>
        <c:scaling>
          <c:orientation val="minMax"/>
          <c:max val="0.23"/>
          <c:min val="5.000000000000001E-2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863324559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4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Sheet1!$R$25</c:f>
              <c:strCache>
                <c:ptCount val="1"/>
                <c:pt idx="0">
                  <c:v> RU+BY share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4"/>
              </a:solidFill>
              <a:ln w="9525">
                <a:solidFill>
                  <a:schemeClr val="accent4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Sheet1!$Q$26:$Q$29</c:f>
              <c:strCache>
                <c:ptCount val="4"/>
                <c:pt idx="0">
                  <c:v>average 2014-2021</c:v>
                </c:pt>
                <c:pt idx="1">
                  <c:v>2022</c:v>
                </c:pt>
                <c:pt idx="2">
                  <c:v>2023</c:v>
                </c:pt>
                <c:pt idx="3">
                  <c:v>2024*</c:v>
                </c:pt>
              </c:strCache>
            </c:strRef>
          </c:cat>
          <c:val>
            <c:numRef>
              <c:f>Sheet1!$R$26:$R$29</c:f>
              <c:numCache>
                <c:formatCode>0%</c:formatCode>
                <c:ptCount val="4"/>
                <c:pt idx="0">
                  <c:v>0.56389249916273509</c:v>
                </c:pt>
                <c:pt idx="1">
                  <c:v>0.1343927258805388</c:v>
                </c:pt>
                <c:pt idx="2">
                  <c:v>0.13854755811416911</c:v>
                </c:pt>
                <c:pt idx="3">
                  <c:v>0.17842387587082967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EC12-4055-B965-D7F9E20D8CA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863319279"/>
        <c:axId val="1863323119"/>
      </c:lineChart>
      <c:catAx>
        <c:axId val="1863319279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863323119"/>
        <c:crosses val="autoZero"/>
        <c:auto val="1"/>
        <c:lblAlgn val="ctr"/>
        <c:lblOffset val="100"/>
        <c:noMultiLvlLbl val="0"/>
      </c:catAx>
      <c:valAx>
        <c:axId val="1863323119"/>
        <c:scaling>
          <c:orientation val="minMax"/>
          <c:min val="5.000000000000001E-2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863319279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4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rgbClr val="FFC000">
                  <a:lumMod val="20000"/>
                  <a:lumOff val="80000"/>
                </a:srgb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B16A-4D3C-BC37-7FC4A4233C7D}"/>
              </c:ext>
            </c:extLst>
          </c:dPt>
          <c:dPt>
            <c:idx val="1"/>
            <c:bubble3D val="0"/>
            <c:spPr>
              <a:solidFill>
                <a:srgbClr val="ED8D2F">
                  <a:lumMod val="40000"/>
                  <a:lumOff val="60000"/>
                </a:srgb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B16A-4D3C-BC37-7FC4A4233C7D}"/>
              </c:ext>
            </c:extLst>
          </c:dPt>
          <c:dPt>
            <c:idx val="2"/>
            <c:bubble3D val="0"/>
            <c:explosion val="7"/>
            <c:spPr>
              <a:solidFill>
                <a:srgbClr val="92D05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B16A-4D3C-BC37-7FC4A4233C7D}"/>
              </c:ext>
            </c:extLst>
          </c:dPt>
          <c:dPt>
            <c:idx val="3"/>
            <c:bubble3D val="0"/>
            <c:explosion val="11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B16A-4D3C-BC37-7FC4A4233C7D}"/>
              </c:ext>
            </c:extLst>
          </c:dPt>
          <c:dPt>
            <c:idx val="4"/>
            <c:bubble3D val="0"/>
            <c:explosion val="8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B16A-4D3C-BC37-7FC4A4233C7D}"/>
              </c:ext>
            </c:extLst>
          </c:dPt>
          <c:dPt>
            <c:idx val="5"/>
            <c:bubble3D val="0"/>
            <c:explosion val="8"/>
            <c:spPr>
              <a:solidFill>
                <a:srgbClr val="ED8D2F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B16A-4D3C-BC37-7FC4A4233C7D}"/>
              </c:ext>
            </c:extLst>
          </c:dPt>
          <c:dPt>
            <c:idx val="6"/>
            <c:bubble3D val="0"/>
            <c:spPr>
              <a:solidFill>
                <a:srgbClr val="034EA2">
                  <a:lumMod val="20000"/>
                  <a:lumOff val="80000"/>
                </a:srgb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B16A-4D3C-BC37-7FC4A4233C7D}"/>
              </c:ext>
            </c:extLst>
          </c:dPt>
          <c:dLbls>
            <c:dLbl>
              <c:idx val="0"/>
              <c:layout>
                <c:manualLayout>
                  <c:x val="2.0426290463692039E-2"/>
                  <c:y val="-7.0643773694954795E-3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B16A-4D3C-BC37-7FC4A4233C7D}"/>
                </c:ext>
              </c:extLst>
            </c:dLbl>
            <c:dLbl>
              <c:idx val="1"/>
              <c:layout>
                <c:manualLayout>
                  <c:x val="2.1528215223097114E-2"/>
                  <c:y val="-4.5362350539515976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B16A-4D3C-BC37-7FC4A4233C7D}"/>
                </c:ext>
              </c:extLst>
            </c:dLbl>
            <c:dLbl>
              <c:idx val="2"/>
              <c:layout>
                <c:manualLayout>
                  <c:x val="-7.1684383202099744E-2"/>
                  <c:y val="2.9896386973240851E-4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B16A-4D3C-BC37-7FC4A4233C7D}"/>
                </c:ext>
              </c:extLst>
            </c:dLbl>
            <c:dLbl>
              <c:idx val="3"/>
              <c:layout>
                <c:manualLayout>
                  <c:x val="-3.3840441819772527E-2"/>
                  <c:y val="-3.2635724085384295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rgbClr val="C0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fr-FR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B16A-4D3C-BC37-7FC4A4233C7D}"/>
                </c:ext>
              </c:extLst>
            </c:dLbl>
            <c:dLbl>
              <c:idx val="4"/>
              <c:layout>
                <c:manualLayout>
                  <c:x val="-2.1607611548556493E-3"/>
                  <c:y val="1.56326916991553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rgbClr val="C0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fr-FR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B16A-4D3C-BC37-7FC4A4233C7D}"/>
                </c:ext>
              </c:extLst>
            </c:dLbl>
            <c:dLbl>
              <c:idx val="5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rgbClr val="C0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fr-FR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B-B16A-4D3C-BC37-7FC4A4233C7D}"/>
                </c:ext>
              </c:extLst>
            </c:dLbl>
            <c:dLbl>
              <c:idx val="6"/>
              <c:layout>
                <c:manualLayout>
                  <c:x val="1.8682852143482066E-2"/>
                  <c:y val="-1.0513269174686498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B16A-4D3C-BC37-7FC4A4233C7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bestFit"/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P!$A$32:$A$38</c:f>
              <c:strCache>
                <c:ptCount val="7"/>
                <c:pt idx="0">
                  <c:v>Morocco</c:v>
                </c:pt>
                <c:pt idx="1">
                  <c:v>Russia</c:v>
                </c:pt>
                <c:pt idx="2">
                  <c:v>Egypt</c:v>
                </c:pt>
                <c:pt idx="3">
                  <c:v>Israel</c:v>
                </c:pt>
                <c:pt idx="4">
                  <c:v>Lebanon</c:v>
                </c:pt>
                <c:pt idx="5">
                  <c:v>Jordan</c:v>
                </c:pt>
                <c:pt idx="6">
                  <c:v>Others</c:v>
                </c:pt>
              </c:strCache>
            </c:strRef>
          </c:cat>
          <c:val>
            <c:numRef>
              <c:f>P!$C$32:$C$38</c:f>
              <c:numCache>
                <c:formatCode>0.0%</c:formatCode>
                <c:ptCount val="7"/>
                <c:pt idx="0">
                  <c:v>0.35720755524875147</c:v>
                </c:pt>
                <c:pt idx="1">
                  <c:v>0.14460353425493497</c:v>
                </c:pt>
                <c:pt idx="2">
                  <c:v>0.11475257973894511</c:v>
                </c:pt>
                <c:pt idx="3">
                  <c:v>8.1334799039514141E-2</c:v>
                </c:pt>
                <c:pt idx="4">
                  <c:v>7.5907477526067288E-2</c:v>
                </c:pt>
                <c:pt idx="5">
                  <c:v>5.4261778600598271E-3</c:v>
                </c:pt>
                <c:pt idx="6">
                  <c:v>0.22076787633172718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B16A-4D3C-BC37-7FC4A4233C7D}"/>
            </c:ext>
          </c:extLst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4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6">
                  <a:lumMod val="40000"/>
                  <a:lumOff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61BD-43D9-B385-2B6DBFAB7564}"/>
              </c:ext>
            </c:extLst>
          </c:dPt>
          <c:dPt>
            <c:idx val="1"/>
            <c:bubble3D val="0"/>
            <c:explosion val="5"/>
            <c:spPr>
              <a:solidFill>
                <a:srgbClr val="92D05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61BD-43D9-B385-2B6DBFAB7564}"/>
              </c:ext>
            </c:extLst>
          </c:dPt>
          <c:dPt>
            <c:idx val="2"/>
            <c:bubble3D val="0"/>
            <c:spPr>
              <a:solidFill>
                <a:schemeClr val="bg1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61BD-43D9-B385-2B6DBFAB7564}"/>
              </c:ext>
            </c:extLst>
          </c:dPt>
          <c:dPt>
            <c:idx val="3"/>
            <c:bubble3D val="0"/>
            <c:spPr>
              <a:solidFill>
                <a:schemeClr val="accent5">
                  <a:lumMod val="40000"/>
                  <a:lumOff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61BD-43D9-B385-2B6DBFAB7564}"/>
              </c:ext>
            </c:extLst>
          </c:dPt>
          <c:dPt>
            <c:idx val="4"/>
            <c:bubble3D val="0"/>
            <c:spPr>
              <a:solidFill>
                <a:schemeClr val="accent2">
                  <a:lumMod val="60000"/>
                  <a:lumOff val="4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61BD-43D9-B385-2B6DBFAB7564}"/>
              </c:ext>
            </c:extLst>
          </c:dPt>
          <c:dPt>
            <c:idx val="5"/>
            <c:bubble3D val="0"/>
            <c:explosion val="14"/>
            <c:spPr>
              <a:solidFill>
                <a:srgbClr val="FFFF00"/>
              </a:solidFill>
              <a:ln w="19050">
                <a:solidFill>
                  <a:srgbClr val="FFFF00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61BD-43D9-B385-2B6DBFAB7564}"/>
              </c:ext>
            </c:extLst>
          </c:dPt>
          <c:dPt>
            <c:idx val="6"/>
            <c:bubble3D val="0"/>
            <c:spPr>
              <a:solidFill>
                <a:srgbClr val="034EA2">
                  <a:lumMod val="20000"/>
                  <a:lumOff val="80000"/>
                </a:srgb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61BD-43D9-B385-2B6DBFAB7564}"/>
              </c:ext>
            </c:extLst>
          </c:dPt>
          <c:dLbls>
            <c:dLbl>
              <c:idx val="0"/>
              <c:layout>
                <c:manualLayout>
                  <c:x val="2.4515310586176727E-2"/>
                  <c:y val="1.2645086030912803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61BD-43D9-B385-2B6DBFAB7564}"/>
                </c:ext>
              </c:extLst>
            </c:dLbl>
            <c:dLbl>
              <c:idx val="1"/>
              <c:layout>
                <c:manualLayout>
                  <c:x val="1.7415901137357831E-2"/>
                  <c:y val="-3.7903543307086611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61BD-43D9-B385-2B6DBFAB7564}"/>
                </c:ext>
              </c:extLst>
            </c:dLbl>
            <c:dLbl>
              <c:idx val="2"/>
              <c:layout>
                <c:manualLayout>
                  <c:x val="-8.1524496937882759E-3"/>
                  <c:y val="-1.4380285797608632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61BD-43D9-B385-2B6DBFAB7564}"/>
                </c:ext>
              </c:extLst>
            </c:dLbl>
            <c:dLbl>
              <c:idx val="3"/>
              <c:layout>
                <c:manualLayout>
                  <c:x val="-1.7263013998250233E-2"/>
                  <c:y val="9.1320355788860573E-3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61BD-43D9-B385-2B6DBFAB7564}"/>
                </c:ext>
              </c:extLst>
            </c:dLbl>
            <c:dLbl>
              <c:idx val="4"/>
              <c:layout>
                <c:manualLayout>
                  <c:x val="-7.6256561679790029E-3"/>
                  <c:y val="3.2818241469816274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61BD-43D9-B385-2B6DBFAB7564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fld id="{C995F788-C728-4E55-95D3-9F06B7D313F5}" type="CATEGORYNAME">
                      <a:rPr lang="en-US" sz="900" b="1">
                        <a:solidFill>
                          <a:srgbClr val="C00000"/>
                        </a:solidFill>
                      </a:rPr>
                      <a:pPr/>
                      <a:t>[CATEGORY NAME]</a:t>
                    </a:fld>
                    <a:r>
                      <a:rPr lang="en-US" sz="900" b="1" baseline="0" dirty="0">
                        <a:solidFill>
                          <a:srgbClr val="C00000"/>
                        </a:solidFill>
                      </a:rPr>
                      <a:t>, </a:t>
                    </a:r>
                    <a:fld id="{C423628C-787B-498D-B3F7-6B75B768EC9D}" type="VALUE">
                      <a:rPr lang="en-US" sz="900" b="1" baseline="0">
                        <a:solidFill>
                          <a:srgbClr val="C00000"/>
                        </a:solidFill>
                      </a:rPr>
                      <a:pPr/>
                      <a:t>[VALUE]</a:t>
                    </a:fld>
                    <a:endParaRPr lang="en-US" sz="900" b="1" baseline="0" dirty="0">
                      <a:solidFill>
                        <a:srgbClr val="C00000"/>
                      </a:solidFill>
                    </a:endParaRPr>
                  </a:p>
                </c:rich>
              </c:tx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B-61BD-43D9-B385-2B6DBFAB7564}"/>
                </c:ext>
              </c:extLst>
            </c:dLbl>
            <c:dLbl>
              <c:idx val="6"/>
              <c:layout>
                <c:manualLayout>
                  <c:x val="-6.4434601924759404E-3"/>
                  <c:y val="-3.9148439778361056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61BD-43D9-B385-2B6DBFAB756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bestFit"/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N!$A$34:$A$40</c:f>
              <c:strCache>
                <c:ptCount val="7"/>
                <c:pt idx="0">
                  <c:v>Russia</c:v>
                </c:pt>
                <c:pt idx="1">
                  <c:v>Egypt</c:v>
                </c:pt>
                <c:pt idx="2">
                  <c:v>Algeria</c:v>
                </c:pt>
                <c:pt idx="3">
                  <c:v>United States of America</c:v>
                </c:pt>
                <c:pt idx="4">
                  <c:v>China</c:v>
                </c:pt>
                <c:pt idx="5">
                  <c:v>Lebanon,Israel</c:v>
                </c:pt>
                <c:pt idx="6">
                  <c:v>Others</c:v>
                </c:pt>
              </c:strCache>
            </c:strRef>
          </c:cat>
          <c:val>
            <c:numRef>
              <c:f>N!$C$34:$C$40</c:f>
              <c:numCache>
                <c:formatCode>0%</c:formatCode>
                <c:ptCount val="7"/>
                <c:pt idx="0">
                  <c:v>0.28037583452182224</c:v>
                </c:pt>
                <c:pt idx="1">
                  <c:v>0.28000943849668442</c:v>
                </c:pt>
                <c:pt idx="2">
                  <c:v>0.11884471562377938</c:v>
                </c:pt>
                <c:pt idx="3">
                  <c:v>5.1050616682219267E-2</c:v>
                </c:pt>
                <c:pt idx="4">
                  <c:v>3.7497059263853542E-2</c:v>
                </c:pt>
                <c:pt idx="5">
                  <c:v>1.2776838649546424E-3</c:v>
                </c:pt>
                <c:pt idx="6">
                  <c:v>0.23094465154668647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61BD-43D9-B385-2B6DBFAB7564}"/>
            </c:ext>
          </c:extLst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4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rgbClr val="1E858B">
                  <a:lumMod val="20000"/>
                  <a:lumOff val="80000"/>
                </a:srgb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2F8C-4136-A692-20FFE08003A7}"/>
              </c:ext>
            </c:extLst>
          </c:dPt>
          <c:dPt>
            <c:idx val="1"/>
            <c:bubble3D val="0"/>
            <c:spPr>
              <a:solidFill>
                <a:srgbClr val="ED8D2F">
                  <a:lumMod val="40000"/>
                  <a:lumOff val="60000"/>
                </a:srgb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2F8C-4136-A692-20FFE08003A7}"/>
              </c:ext>
            </c:extLst>
          </c:dPt>
          <c:dPt>
            <c:idx val="2"/>
            <c:bubble3D val="0"/>
            <c:spPr>
              <a:solidFill>
                <a:srgbClr val="E76C53">
                  <a:lumMod val="20000"/>
                  <a:lumOff val="80000"/>
                </a:srgb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2F8C-4136-A692-20FFE08003A7}"/>
              </c:ext>
            </c:extLst>
          </c:dPt>
          <c:dPt>
            <c:idx val="3"/>
            <c:bubble3D val="0"/>
            <c:explosion val="13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2F8C-4136-A692-20FFE08003A7}"/>
              </c:ext>
            </c:extLst>
          </c:dPt>
          <c:dPt>
            <c:idx val="4"/>
            <c:bubble3D val="0"/>
            <c:explosion val="11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2F8C-4136-A692-20FFE08003A7}"/>
              </c:ext>
            </c:extLst>
          </c:dPt>
          <c:dPt>
            <c:idx val="5"/>
            <c:bubble3D val="0"/>
            <c:spPr>
              <a:solidFill>
                <a:srgbClr val="034EA2">
                  <a:lumMod val="20000"/>
                  <a:lumOff val="80000"/>
                </a:srgb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2F8C-4136-A692-20FFE08003A7}"/>
              </c:ext>
            </c:extLst>
          </c:dPt>
          <c:dLbls>
            <c:dLbl>
              <c:idx val="0"/>
              <c:layout>
                <c:manualLayout>
                  <c:x val="6.8202974628171478E-3"/>
                  <c:y val="-1.8515252553691582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2F8C-4136-A692-20FFE08003A7}"/>
                </c:ext>
              </c:extLst>
            </c:dLbl>
            <c:dLbl>
              <c:idx val="1"/>
              <c:layout>
                <c:manualLayout>
                  <c:x val="5.9410673665791773E-2"/>
                  <c:y val="-3.2909326154420535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2F8C-4136-A692-20FFE08003A7}"/>
                </c:ext>
              </c:extLst>
            </c:dLbl>
            <c:dLbl>
              <c:idx val="2"/>
              <c:layout>
                <c:manualLayout>
                  <c:x val="-3.3783628608923887E-2"/>
                  <c:y val="-5.9704377830523792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2F8C-4136-A692-20FFE08003A7}"/>
                </c:ext>
              </c:extLst>
            </c:dLbl>
            <c:dLbl>
              <c:idx val="3"/>
              <c:layout>
                <c:manualLayout>
                  <c:x val="-1.8364654418197724E-2"/>
                  <c:y val="-3.7427517549215306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rgbClr val="C0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fr-FR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2F8C-4136-A692-20FFE08003A7}"/>
                </c:ext>
              </c:extLst>
            </c:dLbl>
            <c:dLbl>
              <c:idx val="4"/>
              <c:layout>
                <c:manualLayout>
                  <c:x val="-2.4690170453883879E-2"/>
                  <c:y val="-3.9280430386577858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rgbClr val="C0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fr-FR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2F8C-4136-A692-20FFE08003A7}"/>
                </c:ext>
              </c:extLst>
            </c:dLbl>
            <c:dLbl>
              <c:idx val="5"/>
              <c:layout>
                <c:manualLayout>
                  <c:x val="1.1865391826021747E-2"/>
                  <c:y val="-4.3447900314891159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2F8C-4136-A692-20FFE08003A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bestFit"/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K!$A$33:$A$38</c:f>
              <c:strCache>
                <c:ptCount val="6"/>
                <c:pt idx="0">
                  <c:v>Canada</c:v>
                </c:pt>
                <c:pt idx="1">
                  <c:v>Russia</c:v>
                </c:pt>
                <c:pt idx="2">
                  <c:v>United Kingdom</c:v>
                </c:pt>
                <c:pt idx="3">
                  <c:v>Israel</c:v>
                </c:pt>
                <c:pt idx="4">
                  <c:v>Jordan</c:v>
                </c:pt>
                <c:pt idx="5">
                  <c:v>Others</c:v>
                </c:pt>
              </c:strCache>
            </c:strRef>
          </c:cat>
          <c:val>
            <c:numRef>
              <c:f>K!$C$33:$C$38</c:f>
              <c:numCache>
                <c:formatCode>0%</c:formatCode>
                <c:ptCount val="6"/>
                <c:pt idx="0">
                  <c:v>0.39047697762643502</c:v>
                </c:pt>
                <c:pt idx="1">
                  <c:v>0.18083907067467828</c:v>
                </c:pt>
                <c:pt idx="2">
                  <c:v>0.13584192212643917</c:v>
                </c:pt>
                <c:pt idx="3" formatCode="0.0%">
                  <c:v>0.10877916539246721</c:v>
                </c:pt>
                <c:pt idx="4" formatCode="0.0%">
                  <c:v>0.10162698051921218</c:v>
                </c:pt>
                <c:pt idx="5">
                  <c:v>8.243588366076815E-2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2F8C-4136-A692-20FFE08003A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4">
    <c:autoUpdate val="0"/>
  </c:externalData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'Nutriens monthly ave prices €t'!$A$2</c:f>
              <c:strCache>
                <c:ptCount val="1"/>
                <c:pt idx="0">
                  <c:v>N (Nitrogen)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strRef>
              <c:f>'Nutriens monthly ave prices €t'!$M$1:$BS$1</c:f>
              <c:strCache>
                <c:ptCount val="59"/>
                <c:pt idx="0">
                  <c:v>Dec.19</c:v>
                </c:pt>
                <c:pt idx="1">
                  <c:v>Jan.20</c:v>
                </c:pt>
                <c:pt idx="2">
                  <c:v>Feb.20</c:v>
                </c:pt>
                <c:pt idx="3">
                  <c:v>Mar.20</c:v>
                </c:pt>
                <c:pt idx="4">
                  <c:v>Apr.20</c:v>
                </c:pt>
                <c:pt idx="5">
                  <c:v>May.20</c:v>
                </c:pt>
                <c:pt idx="6">
                  <c:v>Jun.20</c:v>
                </c:pt>
                <c:pt idx="7">
                  <c:v>Jul.20</c:v>
                </c:pt>
                <c:pt idx="8">
                  <c:v>Aug.20</c:v>
                </c:pt>
                <c:pt idx="9">
                  <c:v>Sep.20</c:v>
                </c:pt>
                <c:pt idx="10">
                  <c:v>Oct.20</c:v>
                </c:pt>
                <c:pt idx="11">
                  <c:v>Nov.20</c:v>
                </c:pt>
                <c:pt idx="12">
                  <c:v>Dec.20</c:v>
                </c:pt>
                <c:pt idx="13">
                  <c:v>Jan.21</c:v>
                </c:pt>
                <c:pt idx="14">
                  <c:v>Feb.21</c:v>
                </c:pt>
                <c:pt idx="15">
                  <c:v>Mar.21</c:v>
                </c:pt>
                <c:pt idx="16">
                  <c:v>Apr.21</c:v>
                </c:pt>
                <c:pt idx="17">
                  <c:v>May.21</c:v>
                </c:pt>
                <c:pt idx="18">
                  <c:v>Jun.21</c:v>
                </c:pt>
                <c:pt idx="19">
                  <c:v>Jul.21</c:v>
                </c:pt>
                <c:pt idx="20">
                  <c:v>Aug.21</c:v>
                </c:pt>
                <c:pt idx="21">
                  <c:v>Sept.21</c:v>
                </c:pt>
                <c:pt idx="22">
                  <c:v>Oct.21</c:v>
                </c:pt>
                <c:pt idx="23">
                  <c:v>Nov.21</c:v>
                </c:pt>
                <c:pt idx="24">
                  <c:v>Dec.21</c:v>
                </c:pt>
                <c:pt idx="25">
                  <c:v>Jan.22</c:v>
                </c:pt>
                <c:pt idx="26">
                  <c:v>Feb.22</c:v>
                </c:pt>
                <c:pt idx="27">
                  <c:v>Mar.22</c:v>
                </c:pt>
                <c:pt idx="28">
                  <c:v>Apr.22</c:v>
                </c:pt>
                <c:pt idx="29">
                  <c:v>May.22</c:v>
                </c:pt>
                <c:pt idx="30">
                  <c:v>Jun.22</c:v>
                </c:pt>
                <c:pt idx="31">
                  <c:v>Jul.22</c:v>
                </c:pt>
                <c:pt idx="32">
                  <c:v>Aug.22</c:v>
                </c:pt>
                <c:pt idx="33">
                  <c:v>Sep.22</c:v>
                </c:pt>
                <c:pt idx="34">
                  <c:v>Oct.22</c:v>
                </c:pt>
                <c:pt idx="35">
                  <c:v>Nov.22</c:v>
                </c:pt>
                <c:pt idx="36">
                  <c:v>Dec.22</c:v>
                </c:pt>
                <c:pt idx="37">
                  <c:v>Jan.23</c:v>
                </c:pt>
                <c:pt idx="38">
                  <c:v>Feb.23</c:v>
                </c:pt>
                <c:pt idx="39">
                  <c:v>Mar.23</c:v>
                </c:pt>
                <c:pt idx="40">
                  <c:v>Apr.23</c:v>
                </c:pt>
                <c:pt idx="41">
                  <c:v>May.23</c:v>
                </c:pt>
                <c:pt idx="42">
                  <c:v>June.23</c:v>
                </c:pt>
                <c:pt idx="43">
                  <c:v>July.23</c:v>
                </c:pt>
                <c:pt idx="44">
                  <c:v>Aug.23</c:v>
                </c:pt>
                <c:pt idx="45">
                  <c:v>Sep.23</c:v>
                </c:pt>
                <c:pt idx="46">
                  <c:v>Oct.23</c:v>
                </c:pt>
                <c:pt idx="47">
                  <c:v>Nov.23</c:v>
                </c:pt>
                <c:pt idx="48">
                  <c:v>Dec.23</c:v>
                </c:pt>
                <c:pt idx="49">
                  <c:v>Jan.24</c:v>
                </c:pt>
                <c:pt idx="50">
                  <c:v>Feb.24</c:v>
                </c:pt>
                <c:pt idx="51">
                  <c:v>Mar.24</c:v>
                </c:pt>
                <c:pt idx="52">
                  <c:v>Apr.24</c:v>
                </c:pt>
                <c:pt idx="53">
                  <c:v>May.24 </c:v>
                </c:pt>
                <c:pt idx="54">
                  <c:v>Jun.24</c:v>
                </c:pt>
                <c:pt idx="55">
                  <c:v>Jul.24</c:v>
                </c:pt>
                <c:pt idx="56">
                  <c:v>Aug.24</c:v>
                </c:pt>
                <c:pt idx="57">
                  <c:v>Sep.24</c:v>
                </c:pt>
                <c:pt idx="58">
                  <c:v>Oct.24</c:v>
                </c:pt>
              </c:strCache>
              <c:extLst/>
            </c:strRef>
          </c:cat>
          <c:val>
            <c:numRef>
              <c:f>'Nutriens monthly ave prices €t'!$M$2:$BS$2</c:f>
              <c:numCache>
                <c:formatCode>0</c:formatCode>
                <c:ptCount val="59"/>
                <c:pt idx="0">
                  <c:v>214.5625</c:v>
                </c:pt>
                <c:pt idx="1">
                  <c:v>216.5625</c:v>
                </c:pt>
                <c:pt idx="2">
                  <c:v>215.1875</c:v>
                </c:pt>
                <c:pt idx="3">
                  <c:v>214.125</c:v>
                </c:pt>
                <c:pt idx="4">
                  <c:v>205.0625</c:v>
                </c:pt>
                <c:pt idx="5">
                  <c:v>193.66666666666666</c:v>
                </c:pt>
                <c:pt idx="6">
                  <c:v>185.53333333333333</c:v>
                </c:pt>
                <c:pt idx="7">
                  <c:v>185.17777777777778</c:v>
                </c:pt>
                <c:pt idx="8">
                  <c:v>189.96111111111111</c:v>
                </c:pt>
                <c:pt idx="9">
                  <c:v>197.13333333333333</c:v>
                </c:pt>
                <c:pt idx="10">
                  <c:v>197.26666666666668</c:v>
                </c:pt>
                <c:pt idx="11">
                  <c:v>198.5</c:v>
                </c:pt>
                <c:pt idx="12">
                  <c:v>203.13333333333333</c:v>
                </c:pt>
                <c:pt idx="13">
                  <c:v>218.5625</c:v>
                </c:pt>
                <c:pt idx="14">
                  <c:v>276.5625</c:v>
                </c:pt>
                <c:pt idx="15">
                  <c:v>289.78125</c:v>
                </c:pt>
                <c:pt idx="16">
                  <c:v>294</c:v>
                </c:pt>
                <c:pt idx="17">
                  <c:v>282.13333333333333</c:v>
                </c:pt>
                <c:pt idx="18">
                  <c:v>293.56666666666666</c:v>
                </c:pt>
                <c:pt idx="19">
                  <c:v>318.72222222222229</c:v>
                </c:pt>
                <c:pt idx="20">
                  <c:v>334.23888888888888</c:v>
                </c:pt>
                <c:pt idx="21">
                  <c:v>353.2</c:v>
                </c:pt>
                <c:pt idx="22">
                  <c:v>592.98333333333335</c:v>
                </c:pt>
                <c:pt idx="23">
                  <c:v>663.33333333333337</c:v>
                </c:pt>
                <c:pt idx="24">
                  <c:v>708.90625</c:v>
                </c:pt>
                <c:pt idx="25">
                  <c:v>698.03125</c:v>
                </c:pt>
                <c:pt idx="26">
                  <c:v>672.71875</c:v>
                </c:pt>
                <c:pt idx="27">
                  <c:v>895.5625</c:v>
                </c:pt>
                <c:pt idx="28">
                  <c:v>923.03125</c:v>
                </c:pt>
                <c:pt idx="29">
                  <c:v>784.75</c:v>
                </c:pt>
                <c:pt idx="30">
                  <c:v>734.0625</c:v>
                </c:pt>
                <c:pt idx="31">
                  <c:v>737.85416666666663</c:v>
                </c:pt>
                <c:pt idx="32">
                  <c:v>757.61458333333326</c:v>
                </c:pt>
                <c:pt idx="33">
                  <c:v>846.10416666666674</c:v>
                </c:pt>
                <c:pt idx="34">
                  <c:v>836.125</c:v>
                </c:pt>
                <c:pt idx="35">
                  <c:v>752.28125</c:v>
                </c:pt>
                <c:pt idx="36">
                  <c:v>666.96875</c:v>
                </c:pt>
                <c:pt idx="37">
                  <c:v>595.375</c:v>
                </c:pt>
                <c:pt idx="38">
                  <c:v>523.0625</c:v>
                </c:pt>
                <c:pt idx="39">
                  <c:v>447.15625</c:v>
                </c:pt>
                <c:pt idx="40">
                  <c:v>377.6875</c:v>
                </c:pt>
                <c:pt idx="41">
                  <c:v>350.75</c:v>
                </c:pt>
                <c:pt idx="42">
                  <c:v>314.54166666666669</c:v>
                </c:pt>
                <c:pt idx="43">
                  <c:v>337.46875</c:v>
                </c:pt>
                <c:pt idx="44">
                  <c:v>367.375</c:v>
                </c:pt>
                <c:pt idx="45">
                  <c:v>376.34375</c:v>
                </c:pt>
                <c:pt idx="46">
                  <c:v>375.23333333333335</c:v>
                </c:pt>
                <c:pt idx="47">
                  <c:v>375.46666666666664</c:v>
                </c:pt>
                <c:pt idx="48">
                  <c:v>354.6</c:v>
                </c:pt>
                <c:pt idx="49">
                  <c:v>339.63333333333333</c:v>
                </c:pt>
                <c:pt idx="50">
                  <c:v>338.46666666666664</c:v>
                </c:pt>
                <c:pt idx="51">
                  <c:v>330.02222222222213</c:v>
                </c:pt>
                <c:pt idx="52">
                  <c:v>317.46666666666664</c:v>
                </c:pt>
                <c:pt idx="53">
                  <c:v>301.16666666666669</c:v>
                </c:pt>
                <c:pt idx="54">
                  <c:v>322.64999999999998</c:v>
                </c:pt>
                <c:pt idx="55">
                  <c:v>324.46666666666664</c:v>
                </c:pt>
                <c:pt idx="56">
                  <c:v>318.2</c:v>
                </c:pt>
                <c:pt idx="57">
                  <c:v>321</c:v>
                </c:pt>
                <c:pt idx="58">
                  <c:v>327</c:v>
                </c:pt>
              </c:numCache>
              <c:extLst/>
            </c:numRef>
          </c:val>
          <c:smooth val="0"/>
          <c:extLst>
            <c:ext xmlns:c16="http://schemas.microsoft.com/office/drawing/2014/chart" uri="{C3380CC4-5D6E-409C-BE32-E72D297353CC}">
              <c16:uniqueId val="{00000000-2AEB-4F11-94DF-325FF8AA8BA1}"/>
            </c:ext>
          </c:extLst>
        </c:ser>
        <c:ser>
          <c:idx val="1"/>
          <c:order val="1"/>
          <c:tx>
            <c:strRef>
              <c:f>'Nutriens monthly ave prices €t'!$A$3</c:f>
              <c:strCache>
                <c:ptCount val="1"/>
                <c:pt idx="0">
                  <c:v>P (Phosphorus)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cat>
            <c:strRef>
              <c:f>'Nutriens monthly ave prices €t'!$M$1:$BS$1</c:f>
              <c:strCache>
                <c:ptCount val="59"/>
                <c:pt idx="0">
                  <c:v>Dec.19</c:v>
                </c:pt>
                <c:pt idx="1">
                  <c:v>Jan.20</c:v>
                </c:pt>
                <c:pt idx="2">
                  <c:v>Feb.20</c:v>
                </c:pt>
                <c:pt idx="3">
                  <c:v>Mar.20</c:v>
                </c:pt>
                <c:pt idx="4">
                  <c:v>Apr.20</c:v>
                </c:pt>
                <c:pt idx="5">
                  <c:v>May.20</c:v>
                </c:pt>
                <c:pt idx="6">
                  <c:v>Jun.20</c:v>
                </c:pt>
                <c:pt idx="7">
                  <c:v>Jul.20</c:v>
                </c:pt>
                <c:pt idx="8">
                  <c:v>Aug.20</c:v>
                </c:pt>
                <c:pt idx="9">
                  <c:v>Sep.20</c:v>
                </c:pt>
                <c:pt idx="10">
                  <c:v>Oct.20</c:v>
                </c:pt>
                <c:pt idx="11">
                  <c:v>Nov.20</c:v>
                </c:pt>
                <c:pt idx="12">
                  <c:v>Dec.20</c:v>
                </c:pt>
                <c:pt idx="13">
                  <c:v>Jan.21</c:v>
                </c:pt>
                <c:pt idx="14">
                  <c:v>Feb.21</c:v>
                </c:pt>
                <c:pt idx="15">
                  <c:v>Mar.21</c:v>
                </c:pt>
                <c:pt idx="16">
                  <c:v>Apr.21</c:v>
                </c:pt>
                <c:pt idx="17">
                  <c:v>May.21</c:v>
                </c:pt>
                <c:pt idx="18">
                  <c:v>Jun.21</c:v>
                </c:pt>
                <c:pt idx="19">
                  <c:v>Jul.21</c:v>
                </c:pt>
                <c:pt idx="20">
                  <c:v>Aug.21</c:v>
                </c:pt>
                <c:pt idx="21">
                  <c:v>Sept.21</c:v>
                </c:pt>
                <c:pt idx="22">
                  <c:v>Oct.21</c:v>
                </c:pt>
                <c:pt idx="23">
                  <c:v>Nov.21</c:v>
                </c:pt>
                <c:pt idx="24">
                  <c:v>Dec.21</c:v>
                </c:pt>
                <c:pt idx="25">
                  <c:v>Jan.22</c:v>
                </c:pt>
                <c:pt idx="26">
                  <c:v>Feb.22</c:v>
                </c:pt>
                <c:pt idx="27">
                  <c:v>Mar.22</c:v>
                </c:pt>
                <c:pt idx="28">
                  <c:v>Apr.22</c:v>
                </c:pt>
                <c:pt idx="29">
                  <c:v>May.22</c:v>
                </c:pt>
                <c:pt idx="30">
                  <c:v>Jun.22</c:v>
                </c:pt>
                <c:pt idx="31">
                  <c:v>Jul.22</c:v>
                </c:pt>
                <c:pt idx="32">
                  <c:v>Aug.22</c:v>
                </c:pt>
                <c:pt idx="33">
                  <c:v>Sep.22</c:v>
                </c:pt>
                <c:pt idx="34">
                  <c:v>Oct.22</c:v>
                </c:pt>
                <c:pt idx="35">
                  <c:v>Nov.22</c:v>
                </c:pt>
                <c:pt idx="36">
                  <c:v>Dec.22</c:v>
                </c:pt>
                <c:pt idx="37">
                  <c:v>Jan.23</c:v>
                </c:pt>
                <c:pt idx="38">
                  <c:v>Feb.23</c:v>
                </c:pt>
                <c:pt idx="39">
                  <c:v>Mar.23</c:v>
                </c:pt>
                <c:pt idx="40">
                  <c:v>Apr.23</c:v>
                </c:pt>
                <c:pt idx="41">
                  <c:v>May.23</c:v>
                </c:pt>
                <c:pt idx="42">
                  <c:v>June.23</c:v>
                </c:pt>
                <c:pt idx="43">
                  <c:v>July.23</c:v>
                </c:pt>
                <c:pt idx="44">
                  <c:v>Aug.23</c:v>
                </c:pt>
                <c:pt idx="45">
                  <c:v>Sep.23</c:v>
                </c:pt>
                <c:pt idx="46">
                  <c:v>Oct.23</c:v>
                </c:pt>
                <c:pt idx="47">
                  <c:v>Nov.23</c:v>
                </c:pt>
                <c:pt idx="48">
                  <c:v>Dec.23</c:v>
                </c:pt>
                <c:pt idx="49">
                  <c:v>Jan.24</c:v>
                </c:pt>
                <c:pt idx="50">
                  <c:v>Feb.24</c:v>
                </c:pt>
                <c:pt idx="51">
                  <c:v>Mar.24</c:v>
                </c:pt>
                <c:pt idx="52">
                  <c:v>Apr.24</c:v>
                </c:pt>
                <c:pt idx="53">
                  <c:v>May.24 </c:v>
                </c:pt>
                <c:pt idx="54">
                  <c:v>Jun.24</c:v>
                </c:pt>
                <c:pt idx="55">
                  <c:v>Jul.24</c:v>
                </c:pt>
                <c:pt idx="56">
                  <c:v>Aug.24</c:v>
                </c:pt>
                <c:pt idx="57">
                  <c:v>Sep.24</c:v>
                </c:pt>
                <c:pt idx="58">
                  <c:v>Oct.24</c:v>
                </c:pt>
              </c:strCache>
              <c:extLst/>
            </c:strRef>
          </c:cat>
          <c:val>
            <c:numRef>
              <c:f>'Nutriens monthly ave prices €t'!$M$3:$BS$3</c:f>
              <c:numCache>
                <c:formatCode>0</c:formatCode>
                <c:ptCount val="59"/>
                <c:pt idx="0">
                  <c:v>304.66666666666669</c:v>
                </c:pt>
                <c:pt idx="1">
                  <c:v>304.83333333333331</c:v>
                </c:pt>
                <c:pt idx="2">
                  <c:v>316</c:v>
                </c:pt>
                <c:pt idx="3">
                  <c:v>314.33333333333331</c:v>
                </c:pt>
                <c:pt idx="4">
                  <c:v>315.5</c:v>
                </c:pt>
                <c:pt idx="5">
                  <c:v>309.83333333333331</c:v>
                </c:pt>
                <c:pt idx="6">
                  <c:v>299.66666666666669</c:v>
                </c:pt>
                <c:pt idx="7">
                  <c:v>299.91666666666669</c:v>
                </c:pt>
                <c:pt idx="8">
                  <c:v>306.83333333333331</c:v>
                </c:pt>
                <c:pt idx="9">
                  <c:v>317.66666666666669</c:v>
                </c:pt>
                <c:pt idx="10">
                  <c:v>325.83333333333331</c:v>
                </c:pt>
                <c:pt idx="11">
                  <c:v>330.66666666666669</c:v>
                </c:pt>
                <c:pt idx="12">
                  <c:v>340.5</c:v>
                </c:pt>
                <c:pt idx="13">
                  <c:v>350.66666666666669</c:v>
                </c:pt>
                <c:pt idx="14">
                  <c:v>447</c:v>
                </c:pt>
                <c:pt idx="15">
                  <c:v>487.83333333333331</c:v>
                </c:pt>
                <c:pt idx="16">
                  <c:v>508.16666666666669</c:v>
                </c:pt>
                <c:pt idx="17">
                  <c:v>509.5</c:v>
                </c:pt>
                <c:pt idx="18">
                  <c:v>559.25</c:v>
                </c:pt>
                <c:pt idx="19">
                  <c:v>616.63194444444446</c:v>
                </c:pt>
                <c:pt idx="20">
                  <c:v>623.69444444444446</c:v>
                </c:pt>
                <c:pt idx="21">
                  <c:v>630.08333333333337</c:v>
                </c:pt>
                <c:pt idx="22">
                  <c:v>671.33333333333337</c:v>
                </c:pt>
                <c:pt idx="23">
                  <c:v>750.58333333333337</c:v>
                </c:pt>
                <c:pt idx="24">
                  <c:v>811.66666666666663</c:v>
                </c:pt>
                <c:pt idx="25">
                  <c:v>805.4</c:v>
                </c:pt>
                <c:pt idx="26">
                  <c:v>810</c:v>
                </c:pt>
                <c:pt idx="27">
                  <c:v>1004.8</c:v>
                </c:pt>
                <c:pt idx="28">
                  <c:v>1118.3333333333333</c:v>
                </c:pt>
                <c:pt idx="29">
                  <c:v>1129</c:v>
                </c:pt>
                <c:pt idx="30">
                  <c:v>1106.5833333333333</c:v>
                </c:pt>
                <c:pt idx="31">
                  <c:v>1084.8333333333333</c:v>
                </c:pt>
                <c:pt idx="32">
                  <c:v>1052.3333333333333</c:v>
                </c:pt>
                <c:pt idx="33">
                  <c:v>1028.5</c:v>
                </c:pt>
                <c:pt idx="34">
                  <c:v>941</c:v>
                </c:pt>
                <c:pt idx="35">
                  <c:v>868.41666666666663</c:v>
                </c:pt>
                <c:pt idx="36">
                  <c:v>808</c:v>
                </c:pt>
                <c:pt idx="37">
                  <c:v>774.41666666666663</c:v>
                </c:pt>
                <c:pt idx="38">
                  <c:v>741.83333333333337</c:v>
                </c:pt>
                <c:pt idx="39">
                  <c:v>715.25</c:v>
                </c:pt>
                <c:pt idx="40">
                  <c:v>698.58333333333337</c:v>
                </c:pt>
                <c:pt idx="41">
                  <c:v>637.41666666666663</c:v>
                </c:pt>
                <c:pt idx="42">
                  <c:v>555.16666666666663</c:v>
                </c:pt>
                <c:pt idx="43">
                  <c:v>514.83333333333337</c:v>
                </c:pt>
                <c:pt idx="44">
                  <c:v>551.66666666666663</c:v>
                </c:pt>
                <c:pt idx="45">
                  <c:v>567.75</c:v>
                </c:pt>
                <c:pt idx="46">
                  <c:v>600</c:v>
                </c:pt>
                <c:pt idx="47">
                  <c:v>619.08333333333337</c:v>
                </c:pt>
                <c:pt idx="48">
                  <c:v>616.41666666666663</c:v>
                </c:pt>
                <c:pt idx="49">
                  <c:v>598.75</c:v>
                </c:pt>
                <c:pt idx="50">
                  <c:v>600.33333333333337</c:v>
                </c:pt>
                <c:pt idx="51">
                  <c:v>604.61111111111109</c:v>
                </c:pt>
                <c:pt idx="52">
                  <c:v>595.33333333333337</c:v>
                </c:pt>
                <c:pt idx="53">
                  <c:v>581.66666666666663</c:v>
                </c:pt>
                <c:pt idx="54">
                  <c:v>598.04166666666663</c:v>
                </c:pt>
                <c:pt idx="55">
                  <c:v>607.83333333333337</c:v>
                </c:pt>
                <c:pt idx="56">
                  <c:v>605.58333333333337</c:v>
                </c:pt>
                <c:pt idx="57">
                  <c:v>617.08333333333337</c:v>
                </c:pt>
                <c:pt idx="58">
                  <c:v>620.83333333333337</c:v>
                </c:pt>
              </c:numCache>
              <c:extLst/>
            </c:numRef>
          </c:val>
          <c:smooth val="0"/>
          <c:extLst>
            <c:ext xmlns:c16="http://schemas.microsoft.com/office/drawing/2014/chart" uri="{C3380CC4-5D6E-409C-BE32-E72D297353CC}">
              <c16:uniqueId val="{00000001-2AEB-4F11-94DF-325FF8AA8BA1}"/>
            </c:ext>
          </c:extLst>
        </c:ser>
        <c:ser>
          <c:idx val="2"/>
          <c:order val="2"/>
          <c:tx>
            <c:strRef>
              <c:f>'Nutriens monthly ave prices €t'!$A$4</c:f>
              <c:strCache>
                <c:ptCount val="1"/>
                <c:pt idx="0">
                  <c:v>K (Potash)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4"/>
              </a:solidFill>
              <a:ln w="9525">
                <a:solidFill>
                  <a:schemeClr val="accent4"/>
                </a:solidFill>
              </a:ln>
              <a:effectLst/>
            </c:spPr>
          </c:marker>
          <c:cat>
            <c:strRef>
              <c:f>'Nutriens monthly ave prices €t'!$M$1:$BS$1</c:f>
              <c:strCache>
                <c:ptCount val="59"/>
                <c:pt idx="0">
                  <c:v>Dec.19</c:v>
                </c:pt>
                <c:pt idx="1">
                  <c:v>Jan.20</c:v>
                </c:pt>
                <c:pt idx="2">
                  <c:v>Feb.20</c:v>
                </c:pt>
                <c:pt idx="3">
                  <c:v>Mar.20</c:v>
                </c:pt>
                <c:pt idx="4">
                  <c:v>Apr.20</c:v>
                </c:pt>
                <c:pt idx="5">
                  <c:v>May.20</c:v>
                </c:pt>
                <c:pt idx="6">
                  <c:v>Jun.20</c:v>
                </c:pt>
                <c:pt idx="7">
                  <c:v>Jul.20</c:v>
                </c:pt>
                <c:pt idx="8">
                  <c:v>Aug.20</c:v>
                </c:pt>
                <c:pt idx="9">
                  <c:v>Sep.20</c:v>
                </c:pt>
                <c:pt idx="10">
                  <c:v>Oct.20</c:v>
                </c:pt>
                <c:pt idx="11">
                  <c:v>Nov.20</c:v>
                </c:pt>
                <c:pt idx="12">
                  <c:v>Dec.20</c:v>
                </c:pt>
                <c:pt idx="13">
                  <c:v>Jan.21</c:v>
                </c:pt>
                <c:pt idx="14">
                  <c:v>Feb.21</c:v>
                </c:pt>
                <c:pt idx="15">
                  <c:v>Mar.21</c:v>
                </c:pt>
                <c:pt idx="16">
                  <c:v>Apr.21</c:v>
                </c:pt>
                <c:pt idx="17">
                  <c:v>May.21</c:v>
                </c:pt>
                <c:pt idx="18">
                  <c:v>Jun.21</c:v>
                </c:pt>
                <c:pt idx="19">
                  <c:v>Jul.21</c:v>
                </c:pt>
                <c:pt idx="20">
                  <c:v>Aug.21</c:v>
                </c:pt>
                <c:pt idx="21">
                  <c:v>Sept.21</c:v>
                </c:pt>
                <c:pt idx="22">
                  <c:v>Oct.21</c:v>
                </c:pt>
                <c:pt idx="23">
                  <c:v>Nov.21</c:v>
                </c:pt>
                <c:pt idx="24">
                  <c:v>Dec.21</c:v>
                </c:pt>
                <c:pt idx="25">
                  <c:v>Jan.22</c:v>
                </c:pt>
                <c:pt idx="26">
                  <c:v>Feb.22</c:v>
                </c:pt>
                <c:pt idx="27">
                  <c:v>Mar.22</c:v>
                </c:pt>
                <c:pt idx="28">
                  <c:v>Apr.22</c:v>
                </c:pt>
                <c:pt idx="29">
                  <c:v>May.22</c:v>
                </c:pt>
                <c:pt idx="30">
                  <c:v>Jun.22</c:v>
                </c:pt>
                <c:pt idx="31">
                  <c:v>Jul.22</c:v>
                </c:pt>
                <c:pt idx="32">
                  <c:v>Aug.22</c:v>
                </c:pt>
                <c:pt idx="33">
                  <c:v>Sep.22</c:v>
                </c:pt>
                <c:pt idx="34">
                  <c:v>Oct.22</c:v>
                </c:pt>
                <c:pt idx="35">
                  <c:v>Nov.22</c:v>
                </c:pt>
                <c:pt idx="36">
                  <c:v>Dec.22</c:v>
                </c:pt>
                <c:pt idx="37">
                  <c:v>Jan.23</c:v>
                </c:pt>
                <c:pt idx="38">
                  <c:v>Feb.23</c:v>
                </c:pt>
                <c:pt idx="39">
                  <c:v>Mar.23</c:v>
                </c:pt>
                <c:pt idx="40">
                  <c:v>Apr.23</c:v>
                </c:pt>
                <c:pt idx="41">
                  <c:v>May.23</c:v>
                </c:pt>
                <c:pt idx="42">
                  <c:v>June.23</c:v>
                </c:pt>
                <c:pt idx="43">
                  <c:v>July.23</c:v>
                </c:pt>
                <c:pt idx="44">
                  <c:v>Aug.23</c:v>
                </c:pt>
                <c:pt idx="45">
                  <c:v>Sep.23</c:v>
                </c:pt>
                <c:pt idx="46">
                  <c:v>Oct.23</c:v>
                </c:pt>
                <c:pt idx="47">
                  <c:v>Nov.23</c:v>
                </c:pt>
                <c:pt idx="48">
                  <c:v>Dec.23</c:v>
                </c:pt>
                <c:pt idx="49">
                  <c:v>Jan.24</c:v>
                </c:pt>
                <c:pt idx="50">
                  <c:v>Feb.24</c:v>
                </c:pt>
                <c:pt idx="51">
                  <c:v>Mar.24</c:v>
                </c:pt>
                <c:pt idx="52">
                  <c:v>Apr.24</c:v>
                </c:pt>
                <c:pt idx="53">
                  <c:v>May.24 </c:v>
                </c:pt>
                <c:pt idx="54">
                  <c:v>Jun.24</c:v>
                </c:pt>
                <c:pt idx="55">
                  <c:v>Jul.24</c:v>
                </c:pt>
                <c:pt idx="56">
                  <c:v>Aug.24</c:v>
                </c:pt>
                <c:pt idx="57">
                  <c:v>Sep.24</c:v>
                </c:pt>
                <c:pt idx="58">
                  <c:v>Oct.24</c:v>
                </c:pt>
              </c:strCache>
              <c:extLst/>
            </c:strRef>
          </c:cat>
          <c:val>
            <c:numRef>
              <c:f>'Nutriens monthly ave prices €t'!$M$4:$BS$4</c:f>
              <c:numCache>
                <c:formatCode>0</c:formatCode>
                <c:ptCount val="59"/>
                <c:pt idx="0">
                  <c:v>279.66666666666669</c:v>
                </c:pt>
                <c:pt idx="1">
                  <c:v>275</c:v>
                </c:pt>
                <c:pt idx="2">
                  <c:v>275</c:v>
                </c:pt>
                <c:pt idx="3">
                  <c:v>278.33333333333331</c:v>
                </c:pt>
                <c:pt idx="4">
                  <c:v>273.33333333333331</c:v>
                </c:pt>
                <c:pt idx="5">
                  <c:v>266.66666666666669</c:v>
                </c:pt>
                <c:pt idx="6">
                  <c:v>250</c:v>
                </c:pt>
                <c:pt idx="7">
                  <c:v>246.66666666666666</c:v>
                </c:pt>
                <c:pt idx="8">
                  <c:v>246.66666666666666</c:v>
                </c:pt>
                <c:pt idx="9">
                  <c:v>246.66666666666666</c:v>
                </c:pt>
                <c:pt idx="10">
                  <c:v>243.33333333333334</c:v>
                </c:pt>
                <c:pt idx="11">
                  <c:v>243.33333333333334</c:v>
                </c:pt>
                <c:pt idx="12">
                  <c:v>241.33333333333334</c:v>
                </c:pt>
                <c:pt idx="13">
                  <c:v>243.33333333333334</c:v>
                </c:pt>
                <c:pt idx="14">
                  <c:v>246.66666666666666</c:v>
                </c:pt>
                <c:pt idx="15">
                  <c:v>251.66666666666666</c:v>
                </c:pt>
                <c:pt idx="16">
                  <c:v>261.66666666666669</c:v>
                </c:pt>
                <c:pt idx="17">
                  <c:v>267</c:v>
                </c:pt>
                <c:pt idx="18">
                  <c:v>325.16666666666669</c:v>
                </c:pt>
                <c:pt idx="19">
                  <c:v>380.77777777777777</c:v>
                </c:pt>
                <c:pt idx="20">
                  <c:v>426.66666666666669</c:v>
                </c:pt>
                <c:pt idx="21">
                  <c:v>460</c:v>
                </c:pt>
                <c:pt idx="22">
                  <c:v>510</c:v>
                </c:pt>
                <c:pt idx="23">
                  <c:v>566.66666666666663</c:v>
                </c:pt>
                <c:pt idx="24">
                  <c:v>565</c:v>
                </c:pt>
                <c:pt idx="25">
                  <c:v>568.33333333333337</c:v>
                </c:pt>
                <c:pt idx="26">
                  <c:v>560</c:v>
                </c:pt>
                <c:pt idx="27">
                  <c:v>728.33333333333337</c:v>
                </c:pt>
                <c:pt idx="28">
                  <c:v>800</c:v>
                </c:pt>
                <c:pt idx="29">
                  <c:v>796.66666666666663</c:v>
                </c:pt>
                <c:pt idx="30">
                  <c:v>800</c:v>
                </c:pt>
                <c:pt idx="31">
                  <c:v>875.55555555555554</c:v>
                </c:pt>
                <c:pt idx="32">
                  <c:v>871.1111111111112</c:v>
                </c:pt>
                <c:pt idx="33">
                  <c:v>873.33333333333337</c:v>
                </c:pt>
                <c:pt idx="34">
                  <c:v>873.33333333333337</c:v>
                </c:pt>
                <c:pt idx="35">
                  <c:v>836.66666666666663</c:v>
                </c:pt>
                <c:pt idx="36">
                  <c:v>833.33333333333337</c:v>
                </c:pt>
                <c:pt idx="37">
                  <c:v>793.33333333333337</c:v>
                </c:pt>
                <c:pt idx="38">
                  <c:v>750</c:v>
                </c:pt>
                <c:pt idx="39">
                  <c:v>726.66666666666663</c:v>
                </c:pt>
                <c:pt idx="40">
                  <c:v>664.16666666666663</c:v>
                </c:pt>
                <c:pt idx="41">
                  <c:v>558.33333333333337</c:v>
                </c:pt>
                <c:pt idx="42">
                  <c:v>477.77777777777777</c:v>
                </c:pt>
                <c:pt idx="43">
                  <c:v>416.66666666666669</c:v>
                </c:pt>
                <c:pt idx="44">
                  <c:v>415</c:v>
                </c:pt>
                <c:pt idx="45">
                  <c:v>415</c:v>
                </c:pt>
                <c:pt idx="46">
                  <c:v>418.33333333333331</c:v>
                </c:pt>
                <c:pt idx="47">
                  <c:v>405</c:v>
                </c:pt>
                <c:pt idx="48">
                  <c:v>400</c:v>
                </c:pt>
                <c:pt idx="49">
                  <c:v>399.5</c:v>
                </c:pt>
                <c:pt idx="50">
                  <c:v>389</c:v>
                </c:pt>
                <c:pt idx="51">
                  <c:v>379.66666666666669</c:v>
                </c:pt>
                <c:pt idx="52">
                  <c:v>372.66666666666669</c:v>
                </c:pt>
                <c:pt idx="53">
                  <c:v>358</c:v>
                </c:pt>
                <c:pt idx="54">
                  <c:v>350</c:v>
                </c:pt>
                <c:pt idx="55">
                  <c:v>350</c:v>
                </c:pt>
                <c:pt idx="56">
                  <c:v>338.33333333333331</c:v>
                </c:pt>
                <c:pt idx="57">
                  <c:v>340</c:v>
                </c:pt>
                <c:pt idx="58">
                  <c:v>340</c:v>
                </c:pt>
              </c:numCache>
              <c:extLst/>
            </c:numRef>
          </c:val>
          <c:smooth val="0"/>
          <c:extLst>
            <c:ext xmlns:c16="http://schemas.microsoft.com/office/drawing/2014/chart" uri="{C3380CC4-5D6E-409C-BE32-E72D297353CC}">
              <c16:uniqueId val="{00000002-2AEB-4F11-94DF-325FF8AA8BA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10965384"/>
        <c:axId val="710967352"/>
      </c:lineChart>
      <c:catAx>
        <c:axId val="7109653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710967352"/>
        <c:crosses val="autoZero"/>
        <c:auto val="1"/>
        <c:lblAlgn val="ctr"/>
        <c:lblOffset val="100"/>
        <c:noMultiLvlLbl val="0"/>
      </c:catAx>
      <c:valAx>
        <c:axId val="710967352"/>
        <c:scaling>
          <c:orientation val="minMax"/>
          <c:max val="1150"/>
          <c:min val="15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7109653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fr-FR"/>
    </a:p>
  </c:txPr>
  <c:externalData r:id="rId4">
    <c:autoUpdate val="0"/>
  </c:externalData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lineChart>
        <c:grouping val="standard"/>
        <c:varyColors val="0"/>
        <c:ser>
          <c:idx val="0"/>
          <c:order val="0"/>
          <c:tx>
            <c:v>Fertiliser prices</c:v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strRef>
              <c:f>Worksheet!$B$1:$BS$1</c:f>
              <c:strCache>
                <c:ptCount val="70"/>
                <c:pt idx="0">
                  <c:v>Jan.19</c:v>
                </c:pt>
                <c:pt idx="1">
                  <c:v>Feb.19</c:v>
                </c:pt>
                <c:pt idx="2">
                  <c:v>Mar.19</c:v>
                </c:pt>
                <c:pt idx="3">
                  <c:v>Apr.19</c:v>
                </c:pt>
                <c:pt idx="4">
                  <c:v>May.19</c:v>
                </c:pt>
                <c:pt idx="5">
                  <c:v>Jun.19</c:v>
                </c:pt>
                <c:pt idx="6">
                  <c:v>Jul.19</c:v>
                </c:pt>
                <c:pt idx="7">
                  <c:v>Aug.19</c:v>
                </c:pt>
                <c:pt idx="8">
                  <c:v>Sep.19</c:v>
                </c:pt>
                <c:pt idx="9">
                  <c:v>Oct.19</c:v>
                </c:pt>
                <c:pt idx="10">
                  <c:v>Nov.19</c:v>
                </c:pt>
                <c:pt idx="11">
                  <c:v>Dec.19</c:v>
                </c:pt>
                <c:pt idx="12">
                  <c:v>Jan.20</c:v>
                </c:pt>
                <c:pt idx="13">
                  <c:v>Feb.20</c:v>
                </c:pt>
                <c:pt idx="14">
                  <c:v>Mar.20</c:v>
                </c:pt>
                <c:pt idx="15">
                  <c:v>Apr.20</c:v>
                </c:pt>
                <c:pt idx="16">
                  <c:v>May.20</c:v>
                </c:pt>
                <c:pt idx="17">
                  <c:v>Jun.20</c:v>
                </c:pt>
                <c:pt idx="18">
                  <c:v>Jul.20</c:v>
                </c:pt>
                <c:pt idx="19">
                  <c:v>Aug.20</c:v>
                </c:pt>
                <c:pt idx="20">
                  <c:v>Sep.20</c:v>
                </c:pt>
                <c:pt idx="21">
                  <c:v>Oct.20</c:v>
                </c:pt>
                <c:pt idx="22">
                  <c:v>Nov.20</c:v>
                </c:pt>
                <c:pt idx="23">
                  <c:v>Dec.20</c:v>
                </c:pt>
                <c:pt idx="24">
                  <c:v>Jan.21</c:v>
                </c:pt>
                <c:pt idx="25">
                  <c:v>Feb.21</c:v>
                </c:pt>
                <c:pt idx="26">
                  <c:v>Mar.21</c:v>
                </c:pt>
                <c:pt idx="27">
                  <c:v>Apr.21</c:v>
                </c:pt>
                <c:pt idx="28">
                  <c:v>May.21</c:v>
                </c:pt>
                <c:pt idx="29">
                  <c:v>Jun.21</c:v>
                </c:pt>
                <c:pt idx="30">
                  <c:v>Jul.21</c:v>
                </c:pt>
                <c:pt idx="31">
                  <c:v>Aug.21</c:v>
                </c:pt>
                <c:pt idx="32">
                  <c:v>Sept.21</c:v>
                </c:pt>
                <c:pt idx="33">
                  <c:v>Oct.21</c:v>
                </c:pt>
                <c:pt idx="34">
                  <c:v>Nov.21</c:v>
                </c:pt>
                <c:pt idx="35">
                  <c:v>Dec.21</c:v>
                </c:pt>
                <c:pt idx="36">
                  <c:v>Jan.22</c:v>
                </c:pt>
                <c:pt idx="37">
                  <c:v>Feb.22</c:v>
                </c:pt>
                <c:pt idx="38">
                  <c:v>Mar.22</c:v>
                </c:pt>
                <c:pt idx="39">
                  <c:v>Apr.22</c:v>
                </c:pt>
                <c:pt idx="40">
                  <c:v>May.22</c:v>
                </c:pt>
                <c:pt idx="41">
                  <c:v>Jun.22</c:v>
                </c:pt>
                <c:pt idx="42">
                  <c:v>Jul.22</c:v>
                </c:pt>
                <c:pt idx="43">
                  <c:v>Aug.22</c:v>
                </c:pt>
                <c:pt idx="44">
                  <c:v>Sep.22</c:v>
                </c:pt>
                <c:pt idx="45">
                  <c:v>Oct.22</c:v>
                </c:pt>
                <c:pt idx="46">
                  <c:v>Nov.22</c:v>
                </c:pt>
                <c:pt idx="47">
                  <c:v>Dec22</c:v>
                </c:pt>
                <c:pt idx="48">
                  <c:v>Jan.23</c:v>
                </c:pt>
                <c:pt idx="49">
                  <c:v>Feb.23</c:v>
                </c:pt>
                <c:pt idx="50">
                  <c:v>Mar.23</c:v>
                </c:pt>
                <c:pt idx="51">
                  <c:v>Apr.23</c:v>
                </c:pt>
                <c:pt idx="52">
                  <c:v>May.23</c:v>
                </c:pt>
                <c:pt idx="53">
                  <c:v>Jun.23</c:v>
                </c:pt>
                <c:pt idx="54">
                  <c:v>July.23</c:v>
                </c:pt>
                <c:pt idx="55">
                  <c:v>Aug.23</c:v>
                </c:pt>
                <c:pt idx="56">
                  <c:v>Sep.23</c:v>
                </c:pt>
                <c:pt idx="57">
                  <c:v>Oct.23</c:v>
                </c:pt>
                <c:pt idx="58">
                  <c:v>Nov.23</c:v>
                </c:pt>
                <c:pt idx="59">
                  <c:v>Dec.23</c:v>
                </c:pt>
                <c:pt idx="60">
                  <c:v>Jan.24</c:v>
                </c:pt>
                <c:pt idx="61">
                  <c:v>Feb.24</c:v>
                </c:pt>
                <c:pt idx="62">
                  <c:v>Mar.24</c:v>
                </c:pt>
                <c:pt idx="63">
                  <c:v>Apr.24</c:v>
                </c:pt>
                <c:pt idx="64">
                  <c:v>May. 24</c:v>
                </c:pt>
                <c:pt idx="65">
                  <c:v>Jun.24</c:v>
                </c:pt>
                <c:pt idx="66">
                  <c:v>Jul. 24</c:v>
                </c:pt>
                <c:pt idx="67">
                  <c:v>Aug.24</c:v>
                </c:pt>
                <c:pt idx="68">
                  <c:v>Sep.24</c:v>
                </c:pt>
                <c:pt idx="69">
                  <c:v>Oct.24</c:v>
                </c:pt>
              </c:strCache>
            </c:strRef>
          </c:cat>
          <c:val>
            <c:numRef>
              <c:f>Worksheet!$B$3:$BS$3</c:f>
              <c:numCache>
                <c:formatCode>0.0</c:formatCode>
                <c:ptCount val="70"/>
                <c:pt idx="0">
                  <c:v>128.64450127877242</c:v>
                </c:pt>
                <c:pt idx="1">
                  <c:v>124.4671781756181</c:v>
                </c:pt>
                <c:pt idx="2">
                  <c:v>123.18840579710148</c:v>
                </c:pt>
                <c:pt idx="3">
                  <c:v>118.58482523444162</c:v>
                </c:pt>
                <c:pt idx="4">
                  <c:v>118.75532821824383</c:v>
                </c:pt>
                <c:pt idx="5">
                  <c:v>117.22080136402391</c:v>
                </c:pt>
                <c:pt idx="6">
                  <c:v>117.64705882352943</c:v>
                </c:pt>
                <c:pt idx="7">
                  <c:v>114.91901108269398</c:v>
                </c:pt>
                <c:pt idx="8">
                  <c:v>113.04347826086961</c:v>
                </c:pt>
                <c:pt idx="9">
                  <c:v>110.57118499573744</c:v>
                </c:pt>
                <c:pt idx="10">
                  <c:v>108.26939471440753</c:v>
                </c:pt>
                <c:pt idx="11">
                  <c:v>104.8593350383632</c:v>
                </c:pt>
                <c:pt idx="12">
                  <c:v>104.9445865302643</c:v>
                </c:pt>
                <c:pt idx="13">
                  <c:v>105.37084398976984</c:v>
                </c:pt>
                <c:pt idx="14">
                  <c:v>105.20034100596764</c:v>
                </c:pt>
                <c:pt idx="15">
                  <c:v>102.6427962489344</c:v>
                </c:pt>
                <c:pt idx="16">
                  <c:v>98.806479113384512</c:v>
                </c:pt>
                <c:pt idx="17">
                  <c:v>94.458653026427982</c:v>
                </c:pt>
                <c:pt idx="18">
                  <c:v>93.947144075021342</c:v>
                </c:pt>
                <c:pt idx="19">
                  <c:v>95.822676896845721</c:v>
                </c:pt>
                <c:pt idx="20">
                  <c:v>98.550724637681185</c:v>
                </c:pt>
                <c:pt idx="21">
                  <c:v>98.891730605285616</c:v>
                </c:pt>
                <c:pt idx="22">
                  <c:v>99.829497016197806</c:v>
                </c:pt>
                <c:pt idx="23">
                  <c:v>101.53452685421998</c:v>
                </c:pt>
                <c:pt idx="24">
                  <c:v>106.64961636828647</c:v>
                </c:pt>
                <c:pt idx="25">
                  <c:v>130.00852514919015</c:v>
                </c:pt>
                <c:pt idx="26">
                  <c:v>137.25490196078437</c:v>
                </c:pt>
                <c:pt idx="27">
                  <c:v>140.83546462063092</c:v>
                </c:pt>
                <c:pt idx="28">
                  <c:v>138.36317135549876</c:v>
                </c:pt>
                <c:pt idx="29">
                  <c:v>150.55413469735726</c:v>
                </c:pt>
                <c:pt idx="30">
                  <c:v>166.66666666666671</c:v>
                </c:pt>
                <c:pt idx="31">
                  <c:v>175.02131287297533</c:v>
                </c:pt>
                <c:pt idx="32">
                  <c:v>183.20545609548171</c:v>
                </c:pt>
                <c:pt idx="33">
                  <c:v>252.34441602728052</c:v>
                </c:pt>
                <c:pt idx="34">
                  <c:v>281.92668371696516</c:v>
                </c:pt>
                <c:pt idx="35">
                  <c:v>298.72122762148348</c:v>
                </c:pt>
                <c:pt idx="36">
                  <c:v>295.56692242114246</c:v>
                </c:pt>
                <c:pt idx="37">
                  <c:v>288.91730605285602</c:v>
                </c:pt>
                <c:pt idx="38">
                  <c:v>376.89684569479977</c:v>
                </c:pt>
                <c:pt idx="39">
                  <c:v>399.57374254049455</c:v>
                </c:pt>
                <c:pt idx="40">
                  <c:v>364.9616368286446</c:v>
                </c:pt>
                <c:pt idx="41">
                  <c:v>350.29838022165393</c:v>
                </c:pt>
                <c:pt idx="42">
                  <c:v>355.92497868712712</c:v>
                </c:pt>
                <c:pt idx="43">
                  <c:v>357.8005115089515</c:v>
                </c:pt>
                <c:pt idx="44">
                  <c:v>378.51662404092082</c:v>
                </c:pt>
                <c:pt idx="45">
                  <c:v>368.45694799659003</c:v>
                </c:pt>
                <c:pt idx="46">
                  <c:v>337.68115942028999</c:v>
                </c:pt>
                <c:pt idx="47">
                  <c:v>310.48593350383641</c:v>
                </c:pt>
                <c:pt idx="48">
                  <c:v>285.76300085251501</c:v>
                </c:pt>
                <c:pt idx="49">
                  <c:v>260.95481670929252</c:v>
                </c:pt>
                <c:pt idx="50">
                  <c:v>237.25490196078439</c:v>
                </c:pt>
                <c:pt idx="51">
                  <c:v>212.87297527706741</c:v>
                </c:pt>
                <c:pt idx="52">
                  <c:v>191.64535379369144</c:v>
                </c:pt>
                <c:pt idx="53">
                  <c:v>168.62745098039221</c:v>
                </c:pt>
                <c:pt idx="54">
                  <c:v>165.64364876385343</c:v>
                </c:pt>
                <c:pt idx="55">
                  <c:v>176.30008525149196</c:v>
                </c:pt>
                <c:pt idx="56">
                  <c:v>179.9658994032396</c:v>
                </c:pt>
                <c:pt idx="57">
                  <c:v>179.5396419437341</c:v>
                </c:pt>
                <c:pt idx="58">
                  <c:v>183.20545609548174</c:v>
                </c:pt>
                <c:pt idx="59">
                  <c:v>177.40835464620633</c:v>
                </c:pt>
                <c:pt idx="60">
                  <c:v>172.12276214833764</c:v>
                </c:pt>
                <c:pt idx="61">
                  <c:v>170.75873827791992</c:v>
                </c:pt>
                <c:pt idx="62">
                  <c:v>168.37169650468888</c:v>
                </c:pt>
                <c:pt idx="63">
                  <c:v>163.59761295822682</c:v>
                </c:pt>
                <c:pt idx="64">
                  <c:v>160.35805626598469</c:v>
                </c:pt>
                <c:pt idx="65">
                  <c:v>162.91560102301793</c:v>
                </c:pt>
                <c:pt idx="66">
                  <c:v>164.53537936913901</c:v>
                </c:pt>
                <c:pt idx="67">
                  <c:v>161.80733162830353</c:v>
                </c:pt>
                <c:pt idx="68">
                  <c:v>163.59761295822682</c:v>
                </c:pt>
                <c:pt idx="69">
                  <c:v>165.38789428815008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E0B7-4CEE-8C18-6C41A9A8ED90}"/>
            </c:ext>
          </c:extLst>
        </c:ser>
        <c:ser>
          <c:idx val="1"/>
          <c:order val="1"/>
          <c:tx>
            <c:v>Cereal prices</c:v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strRef>
              <c:f>Worksheet!$B$1:$BS$1</c:f>
              <c:strCache>
                <c:ptCount val="70"/>
                <c:pt idx="0">
                  <c:v>Jan.19</c:v>
                </c:pt>
                <c:pt idx="1">
                  <c:v>Feb.19</c:v>
                </c:pt>
                <c:pt idx="2">
                  <c:v>Mar.19</c:v>
                </c:pt>
                <c:pt idx="3">
                  <c:v>Apr.19</c:v>
                </c:pt>
                <c:pt idx="4">
                  <c:v>May.19</c:v>
                </c:pt>
                <c:pt idx="5">
                  <c:v>Jun.19</c:v>
                </c:pt>
                <c:pt idx="6">
                  <c:v>Jul.19</c:v>
                </c:pt>
                <c:pt idx="7">
                  <c:v>Aug.19</c:v>
                </c:pt>
                <c:pt idx="8">
                  <c:v>Sep.19</c:v>
                </c:pt>
                <c:pt idx="9">
                  <c:v>Oct.19</c:v>
                </c:pt>
                <c:pt idx="10">
                  <c:v>Nov.19</c:v>
                </c:pt>
                <c:pt idx="11">
                  <c:v>Dec.19</c:v>
                </c:pt>
                <c:pt idx="12">
                  <c:v>Jan.20</c:v>
                </c:pt>
                <c:pt idx="13">
                  <c:v>Feb.20</c:v>
                </c:pt>
                <c:pt idx="14">
                  <c:v>Mar.20</c:v>
                </c:pt>
                <c:pt idx="15">
                  <c:v>Apr.20</c:v>
                </c:pt>
                <c:pt idx="16">
                  <c:v>May.20</c:v>
                </c:pt>
                <c:pt idx="17">
                  <c:v>Jun.20</c:v>
                </c:pt>
                <c:pt idx="18">
                  <c:v>Jul.20</c:v>
                </c:pt>
                <c:pt idx="19">
                  <c:v>Aug.20</c:v>
                </c:pt>
                <c:pt idx="20">
                  <c:v>Sep.20</c:v>
                </c:pt>
                <c:pt idx="21">
                  <c:v>Oct.20</c:v>
                </c:pt>
                <c:pt idx="22">
                  <c:v>Nov.20</c:v>
                </c:pt>
                <c:pt idx="23">
                  <c:v>Dec.20</c:v>
                </c:pt>
                <c:pt idx="24">
                  <c:v>Jan.21</c:v>
                </c:pt>
                <c:pt idx="25">
                  <c:v>Feb.21</c:v>
                </c:pt>
                <c:pt idx="26">
                  <c:v>Mar.21</c:v>
                </c:pt>
                <c:pt idx="27">
                  <c:v>Apr.21</c:v>
                </c:pt>
                <c:pt idx="28">
                  <c:v>May.21</c:v>
                </c:pt>
                <c:pt idx="29">
                  <c:v>Jun.21</c:v>
                </c:pt>
                <c:pt idx="30">
                  <c:v>Jul.21</c:v>
                </c:pt>
                <c:pt idx="31">
                  <c:v>Aug.21</c:v>
                </c:pt>
                <c:pt idx="32">
                  <c:v>Sept.21</c:v>
                </c:pt>
                <c:pt idx="33">
                  <c:v>Oct.21</c:v>
                </c:pt>
                <c:pt idx="34">
                  <c:v>Nov.21</c:v>
                </c:pt>
                <c:pt idx="35">
                  <c:v>Dec.21</c:v>
                </c:pt>
                <c:pt idx="36">
                  <c:v>Jan.22</c:v>
                </c:pt>
                <c:pt idx="37">
                  <c:v>Feb.22</c:v>
                </c:pt>
                <c:pt idx="38">
                  <c:v>Mar.22</c:v>
                </c:pt>
                <c:pt idx="39">
                  <c:v>Apr.22</c:v>
                </c:pt>
                <c:pt idx="40">
                  <c:v>May.22</c:v>
                </c:pt>
                <c:pt idx="41">
                  <c:v>Jun.22</c:v>
                </c:pt>
                <c:pt idx="42">
                  <c:v>Jul.22</c:v>
                </c:pt>
                <c:pt idx="43">
                  <c:v>Aug.22</c:v>
                </c:pt>
                <c:pt idx="44">
                  <c:v>Sep.22</c:v>
                </c:pt>
                <c:pt idx="45">
                  <c:v>Oct.22</c:v>
                </c:pt>
                <c:pt idx="46">
                  <c:v>Nov.22</c:v>
                </c:pt>
                <c:pt idx="47">
                  <c:v>Dec22</c:v>
                </c:pt>
                <c:pt idx="48">
                  <c:v>Jan.23</c:v>
                </c:pt>
                <c:pt idx="49">
                  <c:v>Feb.23</c:v>
                </c:pt>
                <c:pt idx="50">
                  <c:v>Mar.23</c:v>
                </c:pt>
                <c:pt idx="51">
                  <c:v>Apr.23</c:v>
                </c:pt>
                <c:pt idx="52">
                  <c:v>May.23</c:v>
                </c:pt>
                <c:pt idx="53">
                  <c:v>Jun.23</c:v>
                </c:pt>
                <c:pt idx="54">
                  <c:v>July.23</c:v>
                </c:pt>
                <c:pt idx="55">
                  <c:v>Aug.23</c:v>
                </c:pt>
                <c:pt idx="56">
                  <c:v>Sep.23</c:v>
                </c:pt>
                <c:pt idx="57">
                  <c:v>Oct.23</c:v>
                </c:pt>
                <c:pt idx="58">
                  <c:v>Nov.23</c:v>
                </c:pt>
                <c:pt idx="59">
                  <c:v>Dec.23</c:v>
                </c:pt>
                <c:pt idx="60">
                  <c:v>Jan.24</c:v>
                </c:pt>
                <c:pt idx="61">
                  <c:v>Feb.24</c:v>
                </c:pt>
                <c:pt idx="62">
                  <c:v>Mar.24</c:v>
                </c:pt>
                <c:pt idx="63">
                  <c:v>Apr.24</c:v>
                </c:pt>
                <c:pt idx="64">
                  <c:v>May. 24</c:v>
                </c:pt>
                <c:pt idx="65">
                  <c:v>Jun.24</c:v>
                </c:pt>
                <c:pt idx="66">
                  <c:v>Jul. 24</c:v>
                </c:pt>
                <c:pt idx="67">
                  <c:v>Aug.24</c:v>
                </c:pt>
                <c:pt idx="68">
                  <c:v>Sep.24</c:v>
                </c:pt>
                <c:pt idx="69">
                  <c:v>Oct.24</c:v>
                </c:pt>
              </c:strCache>
            </c:strRef>
          </c:cat>
          <c:val>
            <c:numRef>
              <c:f>Worksheet!$B$5:$BS$5</c:f>
              <c:numCache>
                <c:formatCode>0.0</c:formatCode>
                <c:ptCount val="70"/>
                <c:pt idx="0">
                  <c:v>108.69326595895907</c:v>
                </c:pt>
                <c:pt idx="1">
                  <c:v>108.42522320008088</c:v>
                </c:pt>
                <c:pt idx="2">
                  <c:v>105.08906227316616</c:v>
                </c:pt>
                <c:pt idx="3">
                  <c:v>103.40638249697243</c:v>
                </c:pt>
                <c:pt idx="4">
                  <c:v>102.13820354782909</c:v>
                </c:pt>
                <c:pt idx="5">
                  <c:v>100.62049228124354</c:v>
                </c:pt>
                <c:pt idx="6">
                  <c:v>94.97527094785805</c:v>
                </c:pt>
                <c:pt idx="7">
                  <c:v>92.985897420075702</c:v>
                </c:pt>
                <c:pt idx="8">
                  <c:v>91.89208071917723</c:v>
                </c:pt>
                <c:pt idx="9">
                  <c:v>93.466011316461206</c:v>
                </c:pt>
                <c:pt idx="10">
                  <c:v>95.493770460317165</c:v>
                </c:pt>
                <c:pt idx="11">
                  <c:v>97.324282894618989</c:v>
                </c:pt>
                <c:pt idx="12">
                  <c:v>99.9829263081145</c:v>
                </c:pt>
                <c:pt idx="13">
                  <c:v>101.08631444600908</c:v>
                </c:pt>
                <c:pt idx="14">
                  <c:v>99.986883804731903</c:v>
                </c:pt>
                <c:pt idx="15">
                  <c:v>101.83971469197802</c:v>
                </c:pt>
                <c:pt idx="16">
                  <c:v>99.908232572500793</c:v>
                </c:pt>
                <c:pt idx="17">
                  <c:v>96.949916440933521</c:v>
                </c:pt>
                <c:pt idx="18">
                  <c:v>94.365048965845006</c:v>
                </c:pt>
                <c:pt idx="19">
                  <c:v>94.272304706323794</c:v>
                </c:pt>
                <c:pt idx="20">
                  <c:v>95.859981047863087</c:v>
                </c:pt>
                <c:pt idx="21">
                  <c:v>100.91873936438478</c:v>
                </c:pt>
                <c:pt idx="22">
                  <c:v>106.5295604601862</c:v>
                </c:pt>
                <c:pt idx="23">
                  <c:v>108.30037719112957</c:v>
                </c:pt>
                <c:pt idx="24">
                  <c:v>115.09699722321376</c:v>
                </c:pt>
                <c:pt idx="25">
                  <c:v>119.84857467852434</c:v>
                </c:pt>
                <c:pt idx="26">
                  <c:v>121.52851120571472</c:v>
                </c:pt>
                <c:pt idx="27">
                  <c:v>121.47115813833867</c:v>
                </c:pt>
                <c:pt idx="28">
                  <c:v>127.08914683842877</c:v>
                </c:pt>
                <c:pt idx="29">
                  <c:v>125.09572547713886</c:v>
                </c:pt>
                <c:pt idx="30">
                  <c:v>119.45703772904734</c:v>
                </c:pt>
                <c:pt idx="31">
                  <c:v>124.13679959631693</c:v>
                </c:pt>
                <c:pt idx="32">
                  <c:v>131.23834851448439</c:v>
                </c:pt>
                <c:pt idx="33">
                  <c:v>142.69448097729452</c:v>
                </c:pt>
                <c:pt idx="34">
                  <c:v>155.66896276100422</c:v>
                </c:pt>
                <c:pt idx="35">
                  <c:v>156.26008130869192</c:v>
                </c:pt>
                <c:pt idx="36">
                  <c:v>157.10880682344771</c:v>
                </c:pt>
                <c:pt idx="37">
                  <c:v>158.81790176627979</c:v>
                </c:pt>
                <c:pt idx="38">
                  <c:v>197.90029845748219</c:v>
                </c:pt>
                <c:pt idx="39">
                  <c:v>206.28396847628733</c:v>
                </c:pt>
                <c:pt idx="40">
                  <c:v>210.54085024099888</c:v>
                </c:pt>
                <c:pt idx="41">
                  <c:v>206.21059459819887</c:v>
                </c:pt>
                <c:pt idx="42">
                  <c:v>190.44438578585502</c:v>
                </c:pt>
                <c:pt idx="43">
                  <c:v>187.9880573404705</c:v>
                </c:pt>
                <c:pt idx="44">
                  <c:v>189.46710660127843</c:v>
                </c:pt>
                <c:pt idx="45">
                  <c:v>192.38780954123911</c:v>
                </c:pt>
                <c:pt idx="46">
                  <c:v>189.72666507406299</c:v>
                </c:pt>
                <c:pt idx="47">
                  <c:v>177.1441472300927</c:v>
                </c:pt>
                <c:pt idx="48">
                  <c:v>172.60334041135806</c:v>
                </c:pt>
                <c:pt idx="49">
                  <c:v>165.65736925507483</c:v>
                </c:pt>
                <c:pt idx="50">
                  <c:v>154.22870580855303</c:v>
                </c:pt>
                <c:pt idx="51">
                  <c:v>144.36705753319671</c:v>
                </c:pt>
                <c:pt idx="52">
                  <c:v>136.76605840463552</c:v>
                </c:pt>
                <c:pt idx="53">
                  <c:v>130.4025882583903</c:v>
                </c:pt>
                <c:pt idx="54">
                  <c:v>126.13155638119218</c:v>
                </c:pt>
                <c:pt idx="55">
                  <c:v>126.24378484315413</c:v>
                </c:pt>
                <c:pt idx="56">
                  <c:v>123.72027455070148</c:v>
                </c:pt>
                <c:pt idx="57">
                  <c:v>121.86167411803963</c:v>
                </c:pt>
                <c:pt idx="58">
                  <c:v>121.93899436009346</c:v>
                </c:pt>
                <c:pt idx="59">
                  <c:v>122.56556725869</c:v>
                </c:pt>
                <c:pt idx="60">
                  <c:v>121.05479851495996</c:v>
                </c:pt>
                <c:pt idx="61">
                  <c:v>115.14918262597355</c:v>
                </c:pt>
                <c:pt idx="62">
                  <c:v>111.55803716156881</c:v>
                </c:pt>
                <c:pt idx="63">
                  <c:v>112.82931642558043</c:v>
                </c:pt>
                <c:pt idx="64">
                  <c:v>119.29484299716506</c:v>
                </c:pt>
                <c:pt idx="65">
                  <c:v>118.60518682952939</c:v>
                </c:pt>
                <c:pt idx="66">
                  <c:v>113.84028967131911</c:v>
                </c:pt>
                <c:pt idx="67">
                  <c:v>114.43590181609542</c:v>
                </c:pt>
                <c:pt idx="68">
                  <c:v>116.41866329804802</c:v>
                </c:pt>
                <c:pt idx="69">
                  <c:v>120.6663183305315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E0B7-4CEE-8C18-6C41A9A8ED9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691466240"/>
        <c:axId val="635645344"/>
        <c:extLst>
          <c:ext xmlns:c15="http://schemas.microsoft.com/office/drawing/2012/chart" uri="{02D57815-91ED-43cb-92C2-25804820EDAC}">
            <c15:filteredLineSeries>
              <c15:ser>
                <c:idx val="2"/>
                <c:order val="2"/>
                <c:tx>
                  <c:v>Reference 100=2020</c:v>
                </c:tx>
                <c:spPr>
                  <a:ln w="31750" cap="rnd">
                    <a:solidFill>
                      <a:schemeClr val="tx1">
                        <a:lumMod val="95000"/>
                        <a:lumOff val="5000"/>
                      </a:schemeClr>
                    </a:solidFill>
                    <a:prstDash val="sysDash"/>
                    <a:round/>
                  </a:ln>
                  <a:effectLst/>
                </c:spPr>
                <c:marker>
                  <c:symbol val="none"/>
                </c:marker>
                <c:cat>
                  <c:strRef>
                    <c:extLst>
                      <c:ext uri="{02D57815-91ED-43cb-92C2-25804820EDAC}">
                        <c15:formulaRef>
                          <c15:sqref>Worksheet!$B$1:$BS$1</c15:sqref>
                        </c15:formulaRef>
                      </c:ext>
                    </c:extLst>
                    <c:strCache>
                      <c:ptCount val="70"/>
                      <c:pt idx="0">
                        <c:v>Jan.19</c:v>
                      </c:pt>
                      <c:pt idx="1">
                        <c:v>Feb.19</c:v>
                      </c:pt>
                      <c:pt idx="2">
                        <c:v>Mar.19</c:v>
                      </c:pt>
                      <c:pt idx="3">
                        <c:v>Apr.19</c:v>
                      </c:pt>
                      <c:pt idx="4">
                        <c:v>May.19</c:v>
                      </c:pt>
                      <c:pt idx="5">
                        <c:v>Jun.19</c:v>
                      </c:pt>
                      <c:pt idx="6">
                        <c:v>Jul.19</c:v>
                      </c:pt>
                      <c:pt idx="7">
                        <c:v>Aug.19</c:v>
                      </c:pt>
                      <c:pt idx="8">
                        <c:v>Sep.19</c:v>
                      </c:pt>
                      <c:pt idx="9">
                        <c:v>Oct.19</c:v>
                      </c:pt>
                      <c:pt idx="10">
                        <c:v>Nov.19</c:v>
                      </c:pt>
                      <c:pt idx="11">
                        <c:v>Dec.19</c:v>
                      </c:pt>
                      <c:pt idx="12">
                        <c:v>Jan.20</c:v>
                      </c:pt>
                      <c:pt idx="13">
                        <c:v>Feb.20</c:v>
                      </c:pt>
                      <c:pt idx="14">
                        <c:v>Mar.20</c:v>
                      </c:pt>
                      <c:pt idx="15">
                        <c:v>Apr.20</c:v>
                      </c:pt>
                      <c:pt idx="16">
                        <c:v>May.20</c:v>
                      </c:pt>
                      <c:pt idx="17">
                        <c:v>Jun.20</c:v>
                      </c:pt>
                      <c:pt idx="18">
                        <c:v>Jul.20</c:v>
                      </c:pt>
                      <c:pt idx="19">
                        <c:v>Aug.20</c:v>
                      </c:pt>
                      <c:pt idx="20">
                        <c:v>Sep.20</c:v>
                      </c:pt>
                      <c:pt idx="21">
                        <c:v>Oct.20</c:v>
                      </c:pt>
                      <c:pt idx="22">
                        <c:v>Nov.20</c:v>
                      </c:pt>
                      <c:pt idx="23">
                        <c:v>Dec.20</c:v>
                      </c:pt>
                      <c:pt idx="24">
                        <c:v>Jan.21</c:v>
                      </c:pt>
                      <c:pt idx="25">
                        <c:v>Feb.21</c:v>
                      </c:pt>
                      <c:pt idx="26">
                        <c:v>Mar.21</c:v>
                      </c:pt>
                      <c:pt idx="27">
                        <c:v>Apr.21</c:v>
                      </c:pt>
                      <c:pt idx="28">
                        <c:v>May.21</c:v>
                      </c:pt>
                      <c:pt idx="29">
                        <c:v>Jun.21</c:v>
                      </c:pt>
                      <c:pt idx="30">
                        <c:v>Jul.21</c:v>
                      </c:pt>
                      <c:pt idx="31">
                        <c:v>Aug.21</c:v>
                      </c:pt>
                      <c:pt idx="32">
                        <c:v>Sept.21</c:v>
                      </c:pt>
                      <c:pt idx="33">
                        <c:v>Oct.21</c:v>
                      </c:pt>
                      <c:pt idx="34">
                        <c:v>Nov.21</c:v>
                      </c:pt>
                      <c:pt idx="35">
                        <c:v>Dec.21</c:v>
                      </c:pt>
                      <c:pt idx="36">
                        <c:v>Jan.22</c:v>
                      </c:pt>
                      <c:pt idx="37">
                        <c:v>Feb.22</c:v>
                      </c:pt>
                      <c:pt idx="38">
                        <c:v>Mar.22</c:v>
                      </c:pt>
                      <c:pt idx="39">
                        <c:v>Apr.22</c:v>
                      </c:pt>
                      <c:pt idx="40">
                        <c:v>May.22</c:v>
                      </c:pt>
                      <c:pt idx="41">
                        <c:v>Jun.22</c:v>
                      </c:pt>
                      <c:pt idx="42">
                        <c:v>Jul.22</c:v>
                      </c:pt>
                      <c:pt idx="43">
                        <c:v>Aug.22</c:v>
                      </c:pt>
                      <c:pt idx="44">
                        <c:v>Sep.22</c:v>
                      </c:pt>
                      <c:pt idx="45">
                        <c:v>Oct.22</c:v>
                      </c:pt>
                      <c:pt idx="46">
                        <c:v>Nov.22</c:v>
                      </c:pt>
                      <c:pt idx="47">
                        <c:v>Dec22</c:v>
                      </c:pt>
                      <c:pt idx="48">
                        <c:v>Jan.23</c:v>
                      </c:pt>
                      <c:pt idx="49">
                        <c:v>Feb.23</c:v>
                      </c:pt>
                      <c:pt idx="50">
                        <c:v>Mar.23</c:v>
                      </c:pt>
                      <c:pt idx="51">
                        <c:v>Apr.23</c:v>
                      </c:pt>
                      <c:pt idx="52">
                        <c:v>May.23</c:v>
                      </c:pt>
                      <c:pt idx="53">
                        <c:v>Jun.23</c:v>
                      </c:pt>
                      <c:pt idx="54">
                        <c:v>July.23</c:v>
                      </c:pt>
                      <c:pt idx="55">
                        <c:v>Aug.23</c:v>
                      </c:pt>
                      <c:pt idx="56">
                        <c:v>Sep.23</c:v>
                      </c:pt>
                      <c:pt idx="57">
                        <c:v>Oct.23</c:v>
                      </c:pt>
                      <c:pt idx="58">
                        <c:v>Nov.23</c:v>
                      </c:pt>
                      <c:pt idx="59">
                        <c:v>Dec.23</c:v>
                      </c:pt>
                      <c:pt idx="60">
                        <c:v>Jan.24</c:v>
                      </c:pt>
                      <c:pt idx="61">
                        <c:v>Feb.24</c:v>
                      </c:pt>
                      <c:pt idx="62">
                        <c:v>Mar.24</c:v>
                      </c:pt>
                      <c:pt idx="63">
                        <c:v>Apr.24</c:v>
                      </c:pt>
                      <c:pt idx="64">
                        <c:v>May. 24</c:v>
                      </c:pt>
                      <c:pt idx="65">
                        <c:v>Jun.24</c:v>
                      </c:pt>
                      <c:pt idx="66">
                        <c:v>Jul. 24</c:v>
                      </c:pt>
                      <c:pt idx="67">
                        <c:v>Aug.24</c:v>
                      </c:pt>
                      <c:pt idx="68">
                        <c:v>Sep.24</c:v>
                      </c:pt>
                      <c:pt idx="69">
                        <c:v>Oct.24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Worksheet!$B$9:$BP$9</c15:sqref>
                        </c15:formulaRef>
                      </c:ext>
                    </c:extLst>
                    <c:numCache>
                      <c:formatCode>General</c:formatCode>
                      <c:ptCount val="67"/>
                      <c:pt idx="0">
                        <c:v>100</c:v>
                      </c:pt>
                      <c:pt idx="1">
                        <c:v>100</c:v>
                      </c:pt>
                      <c:pt idx="2">
                        <c:v>100</c:v>
                      </c:pt>
                      <c:pt idx="3">
                        <c:v>100</c:v>
                      </c:pt>
                      <c:pt idx="4">
                        <c:v>100</c:v>
                      </c:pt>
                      <c:pt idx="5">
                        <c:v>100</c:v>
                      </c:pt>
                      <c:pt idx="6">
                        <c:v>100</c:v>
                      </c:pt>
                      <c:pt idx="7">
                        <c:v>100</c:v>
                      </c:pt>
                      <c:pt idx="8">
                        <c:v>100</c:v>
                      </c:pt>
                      <c:pt idx="9">
                        <c:v>100</c:v>
                      </c:pt>
                      <c:pt idx="10">
                        <c:v>100</c:v>
                      </c:pt>
                      <c:pt idx="11">
                        <c:v>100</c:v>
                      </c:pt>
                      <c:pt idx="12">
                        <c:v>100</c:v>
                      </c:pt>
                      <c:pt idx="13">
                        <c:v>100</c:v>
                      </c:pt>
                      <c:pt idx="14">
                        <c:v>100</c:v>
                      </c:pt>
                      <c:pt idx="15">
                        <c:v>100</c:v>
                      </c:pt>
                      <c:pt idx="16">
                        <c:v>100</c:v>
                      </c:pt>
                      <c:pt idx="17">
                        <c:v>100</c:v>
                      </c:pt>
                      <c:pt idx="18">
                        <c:v>100</c:v>
                      </c:pt>
                      <c:pt idx="19">
                        <c:v>100</c:v>
                      </c:pt>
                      <c:pt idx="20">
                        <c:v>100</c:v>
                      </c:pt>
                      <c:pt idx="21">
                        <c:v>100</c:v>
                      </c:pt>
                      <c:pt idx="22">
                        <c:v>100</c:v>
                      </c:pt>
                      <c:pt idx="23">
                        <c:v>100</c:v>
                      </c:pt>
                      <c:pt idx="24">
                        <c:v>100</c:v>
                      </c:pt>
                      <c:pt idx="25">
                        <c:v>100</c:v>
                      </c:pt>
                      <c:pt idx="26">
                        <c:v>100</c:v>
                      </c:pt>
                      <c:pt idx="27">
                        <c:v>100</c:v>
                      </c:pt>
                      <c:pt idx="28">
                        <c:v>100</c:v>
                      </c:pt>
                      <c:pt idx="29">
                        <c:v>100</c:v>
                      </c:pt>
                      <c:pt idx="30">
                        <c:v>100</c:v>
                      </c:pt>
                      <c:pt idx="31">
                        <c:v>100</c:v>
                      </c:pt>
                      <c:pt idx="32">
                        <c:v>100</c:v>
                      </c:pt>
                      <c:pt idx="33">
                        <c:v>100</c:v>
                      </c:pt>
                      <c:pt idx="34">
                        <c:v>100</c:v>
                      </c:pt>
                      <c:pt idx="35">
                        <c:v>100</c:v>
                      </c:pt>
                      <c:pt idx="36">
                        <c:v>100</c:v>
                      </c:pt>
                      <c:pt idx="37">
                        <c:v>100</c:v>
                      </c:pt>
                      <c:pt idx="38">
                        <c:v>100</c:v>
                      </c:pt>
                      <c:pt idx="39">
                        <c:v>100</c:v>
                      </c:pt>
                      <c:pt idx="40">
                        <c:v>100</c:v>
                      </c:pt>
                      <c:pt idx="41">
                        <c:v>100</c:v>
                      </c:pt>
                      <c:pt idx="42">
                        <c:v>100</c:v>
                      </c:pt>
                      <c:pt idx="43">
                        <c:v>100</c:v>
                      </c:pt>
                      <c:pt idx="44">
                        <c:v>100</c:v>
                      </c:pt>
                      <c:pt idx="45">
                        <c:v>100</c:v>
                      </c:pt>
                      <c:pt idx="46">
                        <c:v>100</c:v>
                      </c:pt>
                      <c:pt idx="47">
                        <c:v>100</c:v>
                      </c:pt>
                      <c:pt idx="48">
                        <c:v>100</c:v>
                      </c:pt>
                      <c:pt idx="49">
                        <c:v>100</c:v>
                      </c:pt>
                      <c:pt idx="50">
                        <c:v>100</c:v>
                      </c:pt>
                      <c:pt idx="51">
                        <c:v>100</c:v>
                      </c:pt>
                      <c:pt idx="52">
                        <c:v>100</c:v>
                      </c:pt>
                      <c:pt idx="53">
                        <c:v>100</c:v>
                      </c:pt>
                      <c:pt idx="54">
                        <c:v>100</c:v>
                      </c:pt>
                      <c:pt idx="55">
                        <c:v>100</c:v>
                      </c:pt>
                      <c:pt idx="56">
                        <c:v>100</c:v>
                      </c:pt>
                      <c:pt idx="57">
                        <c:v>100</c:v>
                      </c:pt>
                      <c:pt idx="58">
                        <c:v>100</c:v>
                      </c:pt>
                      <c:pt idx="59">
                        <c:v>100</c:v>
                      </c:pt>
                      <c:pt idx="60">
                        <c:v>100</c:v>
                      </c:pt>
                      <c:pt idx="61">
                        <c:v>100</c:v>
                      </c:pt>
                      <c:pt idx="62">
                        <c:v>100</c:v>
                      </c:pt>
                      <c:pt idx="63">
                        <c:v>100</c:v>
                      </c:pt>
                      <c:pt idx="64">
                        <c:v>100</c:v>
                      </c:pt>
                      <c:pt idx="65">
                        <c:v>100</c:v>
                      </c:pt>
                      <c:pt idx="66">
                        <c:v>100</c:v>
                      </c:pt>
                    </c:numCache>
                  </c:numRef>
                </c:val>
                <c:smooth val="0"/>
                <c:extLst>
                  <c:ext xmlns:c16="http://schemas.microsoft.com/office/drawing/2014/chart" uri="{C3380CC4-5D6E-409C-BE32-E72D297353CC}">
                    <c16:uniqueId val="{00000005-E0B7-4CEE-8C18-6C41A9A8ED90}"/>
                  </c:ext>
                </c:extLst>
              </c15:ser>
            </c15:filteredLineSeries>
          </c:ext>
        </c:extLst>
      </c:lineChart>
      <c:lineChart>
        <c:grouping val="standard"/>
        <c:varyColors val="0"/>
        <c:ser>
          <c:idx val="4"/>
          <c:order val="3"/>
          <c:tx>
            <c:v>Affordability ratio</c:v>
          </c:tx>
          <c:spPr>
            <a:ln w="28575" cap="rnd">
              <a:solidFill>
                <a:sysClr val="windowText" lastClr="000000"/>
              </a:solidFill>
              <a:prstDash val="sysDash"/>
              <a:round/>
            </a:ln>
            <a:effectLst/>
          </c:spPr>
          <c:marker>
            <c:symbol val="none"/>
          </c:marker>
          <c:dLbls>
            <c:dLbl>
              <c:idx val="57"/>
              <c:layout>
                <c:manualLayout>
                  <c:x val="-4.8552762367573818E-2"/>
                  <c:y val="-3.651365075052439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E0B7-4CEE-8C18-6C41A9A8ED90}"/>
                </c:ext>
              </c:extLst>
            </c:dLbl>
            <c:dLbl>
              <c:idx val="69"/>
              <c:layout>
                <c:manualLayout>
                  <c:x val="-3.7511876273114919E-2"/>
                  <c:y val="-6.08337297717058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E0B7-4CEE-8C18-6C41A9A8ED9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Worksheet!$B$1:$BR$1</c:f>
              <c:strCache>
                <c:ptCount val="69"/>
                <c:pt idx="0">
                  <c:v>Jan.19</c:v>
                </c:pt>
                <c:pt idx="1">
                  <c:v>Feb.19</c:v>
                </c:pt>
                <c:pt idx="2">
                  <c:v>Mar.19</c:v>
                </c:pt>
                <c:pt idx="3">
                  <c:v>Apr.19</c:v>
                </c:pt>
                <c:pt idx="4">
                  <c:v>May.19</c:v>
                </c:pt>
                <c:pt idx="5">
                  <c:v>Jun.19</c:v>
                </c:pt>
                <c:pt idx="6">
                  <c:v>Jul.19</c:v>
                </c:pt>
                <c:pt idx="7">
                  <c:v>Aug.19</c:v>
                </c:pt>
                <c:pt idx="8">
                  <c:v>Sep.19</c:v>
                </c:pt>
                <c:pt idx="9">
                  <c:v>Oct.19</c:v>
                </c:pt>
                <c:pt idx="10">
                  <c:v>Nov.19</c:v>
                </c:pt>
                <c:pt idx="11">
                  <c:v>Dec.19</c:v>
                </c:pt>
                <c:pt idx="12">
                  <c:v>Jan.20</c:v>
                </c:pt>
                <c:pt idx="13">
                  <c:v>Feb.20</c:v>
                </c:pt>
                <c:pt idx="14">
                  <c:v>Mar.20</c:v>
                </c:pt>
                <c:pt idx="15">
                  <c:v>Apr.20</c:v>
                </c:pt>
                <c:pt idx="16">
                  <c:v>May.20</c:v>
                </c:pt>
                <c:pt idx="17">
                  <c:v>Jun.20</c:v>
                </c:pt>
                <c:pt idx="18">
                  <c:v>Jul.20</c:v>
                </c:pt>
                <c:pt idx="19">
                  <c:v>Aug.20</c:v>
                </c:pt>
                <c:pt idx="20">
                  <c:v>Sep.20</c:v>
                </c:pt>
                <c:pt idx="21">
                  <c:v>Oct.20</c:v>
                </c:pt>
                <c:pt idx="22">
                  <c:v>Nov.20</c:v>
                </c:pt>
                <c:pt idx="23">
                  <c:v>Dec.20</c:v>
                </c:pt>
                <c:pt idx="24">
                  <c:v>Jan.21</c:v>
                </c:pt>
                <c:pt idx="25">
                  <c:v>Feb.21</c:v>
                </c:pt>
                <c:pt idx="26">
                  <c:v>Mar.21</c:v>
                </c:pt>
                <c:pt idx="27">
                  <c:v>Apr.21</c:v>
                </c:pt>
                <c:pt idx="28">
                  <c:v>May.21</c:v>
                </c:pt>
                <c:pt idx="29">
                  <c:v>Jun.21</c:v>
                </c:pt>
                <c:pt idx="30">
                  <c:v>Jul.21</c:v>
                </c:pt>
                <c:pt idx="31">
                  <c:v>Aug.21</c:v>
                </c:pt>
                <c:pt idx="32">
                  <c:v>Sept.21</c:v>
                </c:pt>
                <c:pt idx="33">
                  <c:v>Oct.21</c:v>
                </c:pt>
                <c:pt idx="34">
                  <c:v>Nov.21</c:v>
                </c:pt>
                <c:pt idx="35">
                  <c:v>Dec.21</c:v>
                </c:pt>
                <c:pt idx="36">
                  <c:v>Jan.22</c:v>
                </c:pt>
                <c:pt idx="37">
                  <c:v>Feb.22</c:v>
                </c:pt>
                <c:pt idx="38">
                  <c:v>Mar.22</c:v>
                </c:pt>
                <c:pt idx="39">
                  <c:v>Apr.22</c:v>
                </c:pt>
                <c:pt idx="40">
                  <c:v>May.22</c:v>
                </c:pt>
                <c:pt idx="41">
                  <c:v>Jun.22</c:v>
                </c:pt>
                <c:pt idx="42">
                  <c:v>Jul.22</c:v>
                </c:pt>
                <c:pt idx="43">
                  <c:v>Aug.22</c:v>
                </c:pt>
                <c:pt idx="44">
                  <c:v>Sep.22</c:v>
                </c:pt>
                <c:pt idx="45">
                  <c:v>Oct.22</c:v>
                </c:pt>
                <c:pt idx="46">
                  <c:v>Nov.22</c:v>
                </c:pt>
                <c:pt idx="47">
                  <c:v>Dec22</c:v>
                </c:pt>
                <c:pt idx="48">
                  <c:v>Jan.23</c:v>
                </c:pt>
                <c:pt idx="49">
                  <c:v>Feb.23</c:v>
                </c:pt>
                <c:pt idx="50">
                  <c:v>Mar.23</c:v>
                </c:pt>
                <c:pt idx="51">
                  <c:v>Apr.23</c:v>
                </c:pt>
                <c:pt idx="52">
                  <c:v>May.23</c:v>
                </c:pt>
                <c:pt idx="53">
                  <c:v>Jun.23</c:v>
                </c:pt>
                <c:pt idx="54">
                  <c:v>July.23</c:v>
                </c:pt>
                <c:pt idx="55">
                  <c:v>Aug.23</c:v>
                </c:pt>
                <c:pt idx="56">
                  <c:v>Sep.23</c:v>
                </c:pt>
                <c:pt idx="57">
                  <c:v>Oct.23</c:v>
                </c:pt>
                <c:pt idx="58">
                  <c:v>Nov.23</c:v>
                </c:pt>
                <c:pt idx="59">
                  <c:v>Dec.23</c:v>
                </c:pt>
                <c:pt idx="60">
                  <c:v>Jan.24</c:v>
                </c:pt>
                <c:pt idx="61">
                  <c:v>Feb.24</c:v>
                </c:pt>
                <c:pt idx="62">
                  <c:v>Mar.24</c:v>
                </c:pt>
                <c:pt idx="63">
                  <c:v>Apr.24</c:v>
                </c:pt>
                <c:pt idx="64">
                  <c:v>May. 24</c:v>
                </c:pt>
                <c:pt idx="65">
                  <c:v>Jun.24</c:v>
                </c:pt>
                <c:pt idx="66">
                  <c:v>Jul. 24</c:v>
                </c:pt>
                <c:pt idx="67">
                  <c:v>Aug.24</c:v>
                </c:pt>
                <c:pt idx="68">
                  <c:v>Sep.24</c:v>
                </c:pt>
              </c:strCache>
            </c:strRef>
          </c:cat>
          <c:val>
            <c:numRef>
              <c:f>Worksheet!$B$13:$BS$13</c:f>
              <c:numCache>
                <c:formatCode>0.00</c:formatCode>
                <c:ptCount val="70"/>
                <c:pt idx="0">
                  <c:v>1.1835553945664548</c:v>
                </c:pt>
                <c:pt idx="1">
                  <c:v>1.1479540876382097</c:v>
                </c:pt>
                <c:pt idx="2">
                  <c:v>1.1722286138293658</c:v>
                </c:pt>
                <c:pt idx="3">
                  <c:v>1.1467843896184415</c:v>
                </c:pt>
                <c:pt idx="4">
                  <c:v>1.162692548852529</c:v>
                </c:pt>
                <c:pt idx="5">
                  <c:v>1.1649794063457868</c:v>
                </c:pt>
                <c:pt idx="6">
                  <c:v>1.2387125369520484</c:v>
                </c:pt>
                <c:pt idx="7">
                  <c:v>1.2358757001992746</c:v>
                </c:pt>
                <c:pt idx="8">
                  <c:v>1.2301765002615532</c:v>
                </c:pt>
                <c:pt idx="9">
                  <c:v>1.1830095607841957</c:v>
                </c:pt>
                <c:pt idx="10">
                  <c:v>1.1337848970933588</c:v>
                </c:pt>
                <c:pt idx="11">
                  <c:v>1.0774221183001476</c:v>
                </c:pt>
                <c:pt idx="12">
                  <c:v>1.0496250750539107</c:v>
                </c:pt>
                <c:pt idx="13">
                  <c:v>1.0423848625527756</c:v>
                </c:pt>
                <c:pt idx="14">
                  <c:v>1.0521414109816374</c:v>
                </c:pt>
                <c:pt idx="15">
                  <c:v>1.0078857404440436</c:v>
                </c:pt>
                <c:pt idx="16">
                  <c:v>0.98897234561409375</c:v>
                </c:pt>
                <c:pt idx="17">
                  <c:v>0.97430360431488006</c:v>
                </c:pt>
                <c:pt idx="18">
                  <c:v>0.99557140174880931</c:v>
                </c:pt>
                <c:pt idx="19">
                  <c:v>1.0164456803655286</c:v>
                </c:pt>
                <c:pt idx="20">
                  <c:v>1.0280695193177078</c:v>
                </c:pt>
                <c:pt idx="21">
                  <c:v>0.97991444629742852</c:v>
                </c:pt>
                <c:pt idx="22">
                  <c:v>0.9371060631899214</c:v>
                </c:pt>
                <c:pt idx="23">
                  <c:v>0.93752699194233502</c:v>
                </c:pt>
                <c:pt idx="24">
                  <c:v>0.92660641842336833</c:v>
                </c:pt>
                <c:pt idx="25">
                  <c:v>1.0847732273656014</c:v>
                </c:pt>
                <c:pt idx="26">
                  <c:v>1.1294049486745472</c:v>
                </c:pt>
                <c:pt idx="27">
                  <c:v>1.1594148502333288</c:v>
                </c:pt>
                <c:pt idx="28">
                  <c:v>1.0887095774700801</c:v>
                </c:pt>
                <c:pt idx="29">
                  <c:v>1.203511423936471</c:v>
                </c:pt>
                <c:pt idx="30">
                  <c:v>1.3952017380901436</c:v>
                </c:pt>
                <c:pt idx="31">
                  <c:v>1.4099067596565307</c:v>
                </c:pt>
                <c:pt idx="32">
                  <c:v>1.3959750192624671</c:v>
                </c:pt>
                <c:pt idx="33">
                  <c:v>1.7684244989645637</c:v>
                </c:pt>
                <c:pt idx="34">
                  <c:v>1.8110654732748632</c:v>
                </c:pt>
                <c:pt idx="35">
                  <c:v>1.9116925136584273</c:v>
                </c:pt>
                <c:pt idx="36">
                  <c:v>1.8812880601485835</c:v>
                </c:pt>
                <c:pt idx="37">
                  <c:v>1.8191734233967756</c:v>
                </c:pt>
                <c:pt idx="38">
                  <c:v>1.904478409747189</c:v>
                </c:pt>
                <c:pt idx="39">
                  <c:v>1.9370082197464908</c:v>
                </c:pt>
                <c:pt idx="40">
                  <c:v>1.7334481000285007</c:v>
                </c:pt>
                <c:pt idx="41">
                  <c:v>1.6987409444418216</c:v>
                </c:pt>
                <c:pt idx="42">
                  <c:v>1.8689182000216409</c:v>
                </c:pt>
                <c:pt idx="43">
                  <c:v>1.9033151178371339</c:v>
                </c:pt>
                <c:pt idx="44">
                  <c:v>1.9977959806895935</c:v>
                </c:pt>
                <c:pt idx="45">
                  <c:v>1.9151782479108157</c:v>
                </c:pt>
                <c:pt idx="46">
                  <c:v>1.7798297318327421</c:v>
                </c:pt>
                <c:pt idx="47">
                  <c:v>1.7527304083072297</c:v>
                </c:pt>
                <c:pt idx="48">
                  <c:v>1.6556052749122261</c:v>
                </c:pt>
                <c:pt idx="49">
                  <c:v>1.5752683860835748</c:v>
                </c:pt>
                <c:pt idx="50">
                  <c:v>1.5383316660602295</c:v>
                </c:pt>
                <c:pt idx="51">
                  <c:v>1.4745259681428222</c:v>
                </c:pt>
                <c:pt idx="52">
                  <c:v>1.40126399802128</c:v>
                </c:pt>
                <c:pt idx="53">
                  <c:v>1.2931296321071486</c:v>
                </c:pt>
                <c:pt idx="54">
                  <c:v>1.3132609595591496</c:v>
                </c:pt>
                <c:pt idx="55">
                  <c:v>1.396505067322942</c:v>
                </c:pt>
                <c:pt idx="56">
                  <c:v>1.4546193019438238</c:v>
                </c:pt>
                <c:pt idx="57">
                  <c:v>1.4733068722642486</c:v>
                </c:pt>
                <c:pt idx="58">
                  <c:v>1.5024353534888486</c:v>
                </c:pt>
                <c:pt idx="59">
                  <c:v>1.4474567255236028</c:v>
                </c:pt>
                <c:pt idx="60">
                  <c:v>1.4218582349469335</c:v>
                </c:pt>
                <c:pt idx="61">
                  <c:v>1.482934870954115</c:v>
                </c:pt>
                <c:pt idx="62">
                  <c:v>1.5092744618734839</c:v>
                </c:pt>
                <c:pt idx="63">
                  <c:v>1.449956608273276</c:v>
                </c:pt>
                <c:pt idx="64">
                  <c:v>1.3442161642292907</c:v>
                </c:pt>
                <c:pt idx="65">
                  <c:v>1.3735959225558632</c:v>
                </c:pt>
                <c:pt idx="66">
                  <c:v>1.4453176449584526</c:v>
                </c:pt>
                <c:pt idx="67">
                  <c:v>1.413956014331381</c:v>
                </c:pt>
                <c:pt idx="68">
                  <c:v>1.4052524597314273</c:v>
                </c:pt>
                <c:pt idx="69">
                  <c:v>1.3706218651265747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E0B7-4CEE-8C18-6C41A9A8ED9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190977919"/>
        <c:axId val="1190980319"/>
      </c:lineChart>
      <c:catAx>
        <c:axId val="6914662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635645344"/>
        <c:crosses val="autoZero"/>
        <c:auto val="1"/>
        <c:lblAlgn val="ctr"/>
        <c:lblOffset val="100"/>
        <c:tickLblSkip val="3"/>
        <c:noMultiLvlLbl val="0"/>
      </c:catAx>
      <c:valAx>
        <c:axId val="635645344"/>
        <c:scaling>
          <c:orientation val="minMax"/>
          <c:max val="400"/>
          <c:min val="5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691466240"/>
        <c:crosses val="autoZero"/>
        <c:crossBetween val="between"/>
      </c:valAx>
      <c:valAx>
        <c:axId val="1190980319"/>
        <c:scaling>
          <c:orientation val="minMax"/>
          <c:min val="0.8"/>
        </c:scaling>
        <c:delete val="0"/>
        <c:axPos val="r"/>
        <c:numFmt formatCode="0.00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190977919"/>
        <c:crosses val="max"/>
        <c:crossBetween val="between"/>
      </c:valAx>
      <c:catAx>
        <c:axId val="1190977919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190980319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3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6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7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8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9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0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2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0.73125</cdr:x>
      <cdr:y>0.12847</cdr:y>
    </cdr:from>
    <cdr:to>
      <cdr:x>0.93958</cdr:x>
      <cdr:y>0.30208</cdr:y>
    </cdr:to>
    <cdr:sp macro="" textlink="">
      <cdr:nvSpPr>
        <cdr:cNvPr id="2" name="TextBox 1">
          <a:extLst xmlns:a="http://schemas.openxmlformats.org/drawingml/2006/main">
            <a:ext uri="{FF2B5EF4-FFF2-40B4-BE49-F238E27FC236}">
              <a16:creationId xmlns:a16="http://schemas.microsoft.com/office/drawing/2014/main" id="{69EEB728-7D72-7BC0-BF7A-82A52C62B5A1}"/>
            </a:ext>
          </a:extLst>
        </cdr:cNvPr>
        <cdr:cNvSpPr txBox="1"/>
      </cdr:nvSpPr>
      <cdr:spPr>
        <a:xfrm xmlns:a="http://schemas.openxmlformats.org/drawingml/2006/main">
          <a:off x="3343275" y="352425"/>
          <a:ext cx="952500" cy="47625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en-IE" sz="110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939EFE-0303-44F6-9A16-FD3B5E015DB1}" type="datetimeFigureOut">
              <a:rPr lang="en-GB" smtClean="0"/>
              <a:t>03/12/2024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77319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377319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F04766-77AF-4EBE-9704-229FD5F6AD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898812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B926D1-0013-4A80-B64E-9D824EE65210}" type="datetimeFigureOut">
              <a:rPr lang="en-GB" smtClean="0"/>
              <a:t>03/12/2024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35075"/>
            <a:ext cx="5921375" cy="3330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51220"/>
            <a:ext cx="5438140" cy="38873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7319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377319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CF2995-AB43-4B7C-B8CD-9DC7C3692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078466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CF2995-AB43-4B7C-B8CD-9DC7C3692A9C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78537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0688" y="1235075"/>
            <a:ext cx="3159125" cy="1776413"/>
          </a:xfrm>
        </p:spPr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CF2995-AB43-4B7C-B8CD-9DC7C3692A9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902826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68313" y="90488"/>
            <a:ext cx="3527425" cy="1984375"/>
          </a:xfrm>
        </p:spPr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CF2995-AB43-4B7C-B8CD-9DC7C3692A9C}" type="slidenum">
              <a:rPr lang="en-GB" smtClean="0"/>
              <a:t>3</a:t>
            </a:fld>
            <a:endParaRPr lang="en-GB"/>
          </a:p>
        </p:txBody>
      </p:sp>
      <p:sp>
        <p:nvSpPr>
          <p:cNvPr id="6" name="Notes Placeholder 5">
            <a:extLst>
              <a:ext uri="{FF2B5EF4-FFF2-40B4-BE49-F238E27FC236}">
                <a16:creationId xmlns:a16="http://schemas.microsoft.com/office/drawing/2014/main" id="{5447FD03-E8D0-EE87-7248-DDB24FE94FE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23161263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CF2995-AB43-4B7C-B8CD-9DC7C3692A9C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01384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519113" y="231775"/>
            <a:ext cx="2846387" cy="1601788"/>
          </a:xfrm>
        </p:spPr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CF2995-AB43-4B7C-B8CD-9DC7C3692A9C}" type="slidenum">
              <a:rPr lang="en-GB" smtClean="0"/>
              <a:t>5</a:t>
            </a:fld>
            <a:endParaRPr lang="en-GB"/>
          </a:p>
        </p:txBody>
      </p:sp>
      <p:sp>
        <p:nvSpPr>
          <p:cNvPr id="6" name="Notes Placeholder 5">
            <a:extLst>
              <a:ext uri="{FF2B5EF4-FFF2-40B4-BE49-F238E27FC236}">
                <a16:creationId xmlns:a16="http://schemas.microsoft.com/office/drawing/2014/main" id="{46B036CD-DFF2-C4AF-C1FF-C1E53914F34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34666892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988" y="744538"/>
            <a:ext cx="6615112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38DF9E0-194E-46A6-9D2A-CAD2B4CAD5E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9720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988" y="744538"/>
            <a:ext cx="6615112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38DF9E0-194E-46A6-9D2A-CAD2B4CAD5E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54750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519113" y="231775"/>
            <a:ext cx="2846387" cy="1601788"/>
          </a:xfrm>
        </p:spPr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CF2995-AB43-4B7C-B8CD-9DC7C3692A9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D4E5386C-507E-99CB-A770-A30FBBCDE8E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11409607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519113" y="231775"/>
            <a:ext cx="2846387" cy="1601788"/>
          </a:xfrm>
        </p:spPr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CF2995-AB43-4B7C-B8CD-9DC7C3692A9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D4E5386C-507E-99CB-A770-A30FBBCDE8E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lvl="0"/>
            <a:r>
              <a:rPr lang="en-GB" dirty="0">
                <a:solidFill>
                  <a:srgbClr val="000000"/>
                </a:solidFill>
                <a:effectLst/>
                <a:ea typeface="Calibri" panose="020F0502020204030204" pitchFamily="34" charset="0"/>
              </a:rPr>
              <a:t>K:March 2022: the EU imposed a full ban on </a:t>
            </a:r>
            <a:r>
              <a:rPr lang="en-GB" b="1" dirty="0">
                <a:solidFill>
                  <a:srgbClr val="000000"/>
                </a:solidFill>
                <a:effectLst/>
                <a:ea typeface="Calibri" panose="020F0502020204030204" pitchFamily="34" charset="0"/>
              </a:rPr>
              <a:t>potash </a:t>
            </a:r>
            <a:r>
              <a:rPr lang="en-GB" dirty="0">
                <a:solidFill>
                  <a:srgbClr val="000000"/>
                </a:solidFill>
                <a:effectLst/>
                <a:ea typeface="Calibri" panose="020F0502020204030204" pitchFamily="34" charset="0"/>
              </a:rPr>
              <a:t>imports from BY.</a:t>
            </a:r>
          </a:p>
          <a:p>
            <a:pPr lvl="0"/>
            <a:r>
              <a:rPr lang="en-GB" dirty="0">
                <a:solidFill>
                  <a:srgbClr val="000000"/>
                </a:solidFill>
                <a:effectLst/>
                <a:ea typeface="Calibri" panose="020F0502020204030204" pitchFamily="34" charset="0"/>
              </a:rPr>
              <a:t>K:</a:t>
            </a:r>
            <a:r>
              <a:rPr lang="en-GB" dirty="0">
                <a:solidFill>
                  <a:srgbClr val="000000"/>
                </a:solidFill>
                <a:ea typeface="Calibri" panose="020F0502020204030204" pitchFamily="34" charset="0"/>
              </a:rPr>
              <a:t>April 2022: </a:t>
            </a:r>
            <a:r>
              <a:rPr lang="en-GB" dirty="0">
                <a:solidFill>
                  <a:srgbClr val="000000"/>
                </a:solidFill>
                <a:effectLst/>
                <a:ea typeface="Calibri" panose="020F0502020204030204" pitchFamily="34" charset="0"/>
              </a:rPr>
              <a:t>the EU introduced an import quota of 2,4 </a:t>
            </a:r>
            <a:r>
              <a:rPr lang="en-GB" dirty="0" err="1">
                <a:solidFill>
                  <a:srgbClr val="000000"/>
                </a:solidFill>
                <a:effectLst/>
                <a:ea typeface="Calibri" panose="020F0502020204030204" pitchFamily="34" charset="0"/>
              </a:rPr>
              <a:t>mln</a:t>
            </a:r>
            <a:r>
              <a:rPr lang="en-GB" dirty="0">
                <a:solidFill>
                  <a:srgbClr val="000000"/>
                </a:solidFill>
                <a:effectLst/>
                <a:ea typeface="Calibri" panose="020F0502020204030204" pitchFamily="34" charset="0"/>
              </a:rPr>
              <a:t> tonnes on imports of </a:t>
            </a:r>
            <a:r>
              <a:rPr lang="en-GB" b="1" dirty="0">
                <a:solidFill>
                  <a:srgbClr val="000000"/>
                </a:solidFill>
                <a:effectLst/>
                <a:ea typeface="Calibri" panose="020F0502020204030204" pitchFamily="34" charset="0"/>
              </a:rPr>
              <a:t>potash fertilisers </a:t>
            </a:r>
            <a:r>
              <a:rPr lang="en-GB" dirty="0">
                <a:solidFill>
                  <a:srgbClr val="000000"/>
                </a:solidFill>
                <a:effectLst/>
                <a:ea typeface="Calibri" panose="020F0502020204030204" pitchFamily="34" charset="0"/>
              </a:rPr>
              <a:t>from RU </a:t>
            </a:r>
            <a:endParaRPr lang="en-IE" dirty="0"/>
          </a:p>
          <a:p>
            <a:pPr lvl="0"/>
            <a:r>
              <a:rPr lang="en-GB" dirty="0">
                <a:solidFill>
                  <a:srgbClr val="000000"/>
                </a:solidFill>
                <a:effectLst/>
                <a:ea typeface="Calibri" panose="020F0502020204030204" pitchFamily="34" charset="0"/>
              </a:rPr>
              <a:t> </a:t>
            </a:r>
          </a:p>
          <a:p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35935069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E" sz="1200" b="0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K: Imports share from Israel and Jordan significantly increased in the latest years (post Belarus ban).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CF2995-AB43-4B7C-B8CD-9DC7C3692A9C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11649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39738" y="1235075"/>
            <a:ext cx="4114800" cy="2314575"/>
          </a:xfrm>
        </p:spPr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CF2995-AB43-4B7C-B8CD-9DC7C3692A9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Notes Placeholder 5">
            <a:extLst>
              <a:ext uri="{FF2B5EF4-FFF2-40B4-BE49-F238E27FC236}">
                <a16:creationId xmlns:a16="http://schemas.microsoft.com/office/drawing/2014/main" id="{383605DB-FC11-2AE6-3F24-CD128D30551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34913840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CF2995-AB43-4B7C-B8CD-9DC7C3692A9C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75199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F46C79FD-C571-418B-AB0F-5EE936C85276}" type="slidenum">
              <a:rPr lang="en-GB" smtClean="0"/>
              <a:t>‹#›</a:t>
            </a:fld>
            <a:endParaRPr lang="en-GB"/>
          </a:p>
        </p:txBody>
      </p:sp>
      <p:sp>
        <p:nvSpPr>
          <p:cNvPr id="2" name="Rectangle 1"/>
          <p:cNvSpPr/>
          <p:nvPr userDrawn="1"/>
        </p:nvSpPr>
        <p:spPr>
          <a:xfrm>
            <a:off x="0" y="0"/>
            <a:ext cx="12192000" cy="107817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 userDrawn="1"/>
        </p:nvSpPr>
        <p:spPr>
          <a:xfrm>
            <a:off x="0" y="1078173"/>
            <a:ext cx="12192000" cy="5779827"/>
          </a:xfrm>
          <a:prstGeom prst="rect">
            <a:avLst/>
          </a:prstGeom>
          <a:solidFill>
            <a:srgbClr val="0356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>
              <a:solidFill>
                <a:schemeClr val="accent4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8933" y="258042"/>
            <a:ext cx="1659793" cy="1152460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1071350" y="1992572"/>
            <a:ext cx="10065224" cy="2149523"/>
          </a:xfrm>
        </p:spPr>
        <p:txBody>
          <a:bodyPr wrap="none" anchor="t">
            <a:noAutofit/>
          </a:bodyPr>
          <a:lstStyle>
            <a:lvl1pPr algn="l">
              <a:defRPr sz="6000" b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838200" y="1978925"/>
            <a:ext cx="0" cy="4879075"/>
          </a:xfrm>
          <a:prstGeom prst="line">
            <a:avLst/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 userDrawn="1"/>
        </p:nvSpPr>
        <p:spPr>
          <a:xfrm>
            <a:off x="5741158" y="6619164"/>
            <a:ext cx="707409" cy="240594"/>
          </a:xfrm>
          <a:prstGeom prst="rect">
            <a:avLst/>
          </a:prstGeom>
          <a:solidFill>
            <a:srgbClr val="0044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17" name="Subtitle 2"/>
          <p:cNvSpPr>
            <a:spLocks noGrp="1"/>
          </p:cNvSpPr>
          <p:nvPr>
            <p:ph type="subTitle" idx="1"/>
          </p:nvPr>
        </p:nvSpPr>
        <p:spPr>
          <a:xfrm>
            <a:off x="1071351" y="4418049"/>
            <a:ext cx="10065224" cy="897754"/>
          </a:xfrm>
        </p:spPr>
        <p:txBody>
          <a:bodyPr>
            <a:noAutofit/>
          </a:bodyPr>
          <a:lstStyle>
            <a:lvl1pPr marL="0" indent="0" algn="l">
              <a:buNone/>
              <a:defRPr sz="2800" i="0">
                <a:solidFill>
                  <a:schemeClr val="accent5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3"/>
          </p:nvPr>
        </p:nvSpPr>
        <p:spPr>
          <a:xfrm>
            <a:off x="6096000" y="5557903"/>
            <a:ext cx="5040313" cy="528998"/>
          </a:xfrm>
        </p:spPr>
        <p:txBody>
          <a:bodyPr>
            <a:noAutofit/>
          </a:bodyPr>
          <a:lstStyle>
            <a:lvl1pPr marL="0" indent="0" algn="r">
              <a:buFontTx/>
              <a:buNone/>
              <a:defRPr sz="2200" i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921833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850288"/>
            <a:ext cx="12192000" cy="5018345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F46C79FD-C571-418B-AB0F-5EE936C85276}" type="slidenum">
              <a:rPr lang="en-GB" smtClean="0"/>
              <a:t>‹#›</a:t>
            </a:fld>
            <a:endParaRPr lang="en-GB"/>
          </a:p>
        </p:txBody>
      </p:sp>
      <p:sp>
        <p:nvSpPr>
          <p:cNvPr id="2" name="Rectangle 1"/>
          <p:cNvSpPr/>
          <p:nvPr userDrawn="1"/>
        </p:nvSpPr>
        <p:spPr>
          <a:xfrm>
            <a:off x="0" y="0"/>
            <a:ext cx="12192000" cy="107817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 userDrawn="1"/>
        </p:nvSpPr>
        <p:spPr>
          <a:xfrm>
            <a:off x="0" y="1078174"/>
            <a:ext cx="12192000" cy="2890800"/>
          </a:xfrm>
          <a:prstGeom prst="rect">
            <a:avLst/>
          </a:prstGeom>
          <a:solidFill>
            <a:srgbClr val="0356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>
              <a:solidFill>
                <a:schemeClr val="accent4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8933" y="258042"/>
            <a:ext cx="1659793" cy="1152460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1071350" y="1992572"/>
            <a:ext cx="10065224" cy="872647"/>
          </a:xfrm>
        </p:spPr>
        <p:txBody>
          <a:bodyPr anchor="t">
            <a:normAutofit/>
          </a:bodyPr>
          <a:lstStyle>
            <a:lvl1pPr algn="l">
              <a:defRPr sz="6000" b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838200" y="1978925"/>
            <a:ext cx="0" cy="4879075"/>
          </a:xfrm>
          <a:prstGeom prst="line">
            <a:avLst/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 userDrawn="1"/>
        </p:nvSpPr>
        <p:spPr>
          <a:xfrm>
            <a:off x="5741158" y="6619164"/>
            <a:ext cx="707409" cy="240594"/>
          </a:xfrm>
          <a:prstGeom prst="rect">
            <a:avLst/>
          </a:prstGeom>
          <a:solidFill>
            <a:srgbClr val="0044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17" name="Subtitle 2"/>
          <p:cNvSpPr>
            <a:spLocks noGrp="1"/>
          </p:cNvSpPr>
          <p:nvPr>
            <p:ph type="subTitle" idx="1"/>
          </p:nvPr>
        </p:nvSpPr>
        <p:spPr>
          <a:xfrm>
            <a:off x="1071351" y="3067468"/>
            <a:ext cx="10065224" cy="897754"/>
          </a:xfrm>
        </p:spPr>
        <p:txBody>
          <a:bodyPr>
            <a:noAutofit/>
          </a:bodyPr>
          <a:lstStyle>
            <a:lvl1pPr marL="0" indent="0" algn="l">
              <a:buNone/>
              <a:defRPr sz="2800" i="0">
                <a:solidFill>
                  <a:schemeClr val="accent5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3"/>
          </p:nvPr>
        </p:nvSpPr>
        <p:spPr>
          <a:xfrm>
            <a:off x="6096000" y="5783535"/>
            <a:ext cx="5040313" cy="528998"/>
          </a:xfrm>
        </p:spPr>
        <p:txBody>
          <a:bodyPr anchor="b" anchorCtr="0">
            <a:noAutofit/>
          </a:bodyPr>
          <a:lstStyle>
            <a:lvl1pPr marL="0" indent="0" algn="r">
              <a:buFontTx/>
              <a:buNone/>
              <a:defRPr sz="2200" i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6998582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02219"/>
            <a:ext cx="12192000" cy="6059194"/>
          </a:xfrm>
          <a:prstGeom prst="rect">
            <a:avLst/>
          </a:prstGeom>
        </p:spPr>
      </p:pic>
      <p:sp>
        <p:nvSpPr>
          <p:cNvPr id="14" name="Rectangle 13"/>
          <p:cNvSpPr/>
          <p:nvPr userDrawn="1"/>
        </p:nvSpPr>
        <p:spPr>
          <a:xfrm>
            <a:off x="5289" y="1078173"/>
            <a:ext cx="12197346" cy="5783239"/>
          </a:xfrm>
          <a:prstGeom prst="rect">
            <a:avLst/>
          </a:prstGeom>
          <a:solidFill>
            <a:srgbClr val="024EA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>
              <a:solidFill>
                <a:schemeClr val="accent4"/>
              </a:solidFill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0" y="0"/>
            <a:ext cx="12192000" cy="107817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1071350" y="1992572"/>
            <a:ext cx="10065224" cy="2149523"/>
          </a:xfrm>
        </p:spPr>
        <p:txBody>
          <a:bodyPr wrap="none" anchor="t">
            <a:noAutofit/>
          </a:bodyPr>
          <a:lstStyle>
            <a:lvl1pPr algn="l">
              <a:defRPr sz="6000" b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838200" y="1978925"/>
            <a:ext cx="0" cy="4879075"/>
          </a:xfrm>
          <a:prstGeom prst="line">
            <a:avLst/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 userDrawn="1"/>
        </p:nvSpPr>
        <p:spPr>
          <a:xfrm>
            <a:off x="5741158" y="6619164"/>
            <a:ext cx="707409" cy="240594"/>
          </a:xfrm>
          <a:prstGeom prst="rect">
            <a:avLst/>
          </a:prstGeom>
          <a:solidFill>
            <a:srgbClr val="0044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1071351" y="4418049"/>
            <a:ext cx="10065224" cy="897754"/>
          </a:xfrm>
        </p:spPr>
        <p:txBody>
          <a:bodyPr wrap="none">
            <a:noAutofit/>
          </a:bodyPr>
          <a:lstStyle>
            <a:lvl1pPr marL="0" indent="0" algn="l">
              <a:buNone/>
              <a:defRPr sz="2800" i="0">
                <a:solidFill>
                  <a:schemeClr val="accent5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8933" y="258042"/>
            <a:ext cx="1659793" cy="1152460"/>
          </a:xfrm>
          <a:prstGeom prst="rect">
            <a:avLst/>
          </a:prstGeom>
        </p:spPr>
      </p:pic>
      <p:sp>
        <p:nvSpPr>
          <p:cNvPr id="16" name="Text Placeholder 18"/>
          <p:cNvSpPr>
            <a:spLocks noGrp="1"/>
          </p:cNvSpPr>
          <p:nvPr>
            <p:ph type="body" sz="quarter" idx="13"/>
          </p:nvPr>
        </p:nvSpPr>
        <p:spPr>
          <a:xfrm>
            <a:off x="6096000" y="5557903"/>
            <a:ext cx="5040313" cy="528998"/>
          </a:xfrm>
        </p:spPr>
        <p:txBody>
          <a:bodyPr wrap="none">
            <a:noAutofit/>
          </a:bodyPr>
          <a:lstStyle>
            <a:lvl1pPr marL="0" indent="0" algn="r">
              <a:buFontTx/>
              <a:buNone/>
              <a:defRPr sz="2200" i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442872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hapt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356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0189" y="1122363"/>
            <a:ext cx="10676038" cy="2387600"/>
          </a:xfrm>
        </p:spPr>
        <p:txBody>
          <a:bodyPr anchor="b">
            <a:noAutofit/>
          </a:bodyPr>
          <a:lstStyle>
            <a:lvl1pPr algn="l">
              <a:defRPr sz="6000">
                <a:solidFill>
                  <a:schemeClr val="accent5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70189" y="3602038"/>
            <a:ext cx="10676038" cy="1655762"/>
          </a:xfrm>
        </p:spPr>
        <p:txBody>
          <a:bodyPr>
            <a:noAutofit/>
          </a:bodyPr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46C79FD-C571-418B-AB0F-5EE936C85276}" type="slidenum">
              <a:rPr lang="en-GB" smtClean="0"/>
              <a:pPr/>
              <a:t>‹#›</a:t>
            </a:fld>
            <a:endParaRPr lang="en-GB" dirty="0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838200" y="0"/>
            <a:ext cx="0" cy="3295934"/>
          </a:xfrm>
          <a:prstGeom prst="line">
            <a:avLst/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27715" y="6045257"/>
            <a:ext cx="1718512" cy="451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6990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Slide (2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F46C79FD-C571-418B-AB0F-5EE936C85276}" type="slidenum">
              <a:rPr lang="en-GB" smtClean="0"/>
              <a:t>‹#›</a:t>
            </a:fld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33852" y="6045865"/>
            <a:ext cx="1716200" cy="450546"/>
          </a:xfrm>
          <a:prstGeom prst="rect">
            <a:avLst/>
          </a:prstGeom>
        </p:spPr>
      </p:pic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1077013" y="1122363"/>
            <a:ext cx="10156297" cy="2387600"/>
          </a:xfrm>
        </p:spPr>
        <p:txBody>
          <a:bodyPr anchor="b">
            <a:noAutofit/>
          </a:bodyPr>
          <a:lstStyle>
            <a:lvl1pPr algn="l">
              <a:defRPr sz="60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cxnSp>
        <p:nvCxnSpPr>
          <p:cNvPr id="13" name="Straight Connector 12"/>
          <p:cNvCxnSpPr/>
          <p:nvPr userDrawn="1"/>
        </p:nvCxnSpPr>
        <p:spPr>
          <a:xfrm>
            <a:off x="838200" y="0"/>
            <a:ext cx="0" cy="3295934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Subtitle 2"/>
          <p:cNvSpPr>
            <a:spLocks noGrp="1"/>
          </p:cNvSpPr>
          <p:nvPr>
            <p:ph type="subTitle" idx="1"/>
          </p:nvPr>
        </p:nvSpPr>
        <p:spPr>
          <a:xfrm>
            <a:off x="1070189" y="3602038"/>
            <a:ext cx="10156297" cy="1655762"/>
          </a:xfrm>
        </p:spPr>
        <p:txBody>
          <a:bodyPr>
            <a:noAutofit/>
          </a:bodyPr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325099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st slide (option 1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1"/>
            <a:ext cx="12192000" cy="342899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F46C79FD-C571-418B-AB0F-5EE936C85276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1077013" y="1122363"/>
            <a:ext cx="10156297" cy="1240348"/>
          </a:xfrm>
        </p:spPr>
        <p:txBody>
          <a:bodyPr anchor="b">
            <a:noAutofit/>
          </a:bodyPr>
          <a:lstStyle>
            <a:lvl1pPr algn="l">
              <a:defRPr sz="60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cxnSp>
        <p:nvCxnSpPr>
          <p:cNvPr id="13" name="Straight Connector 12"/>
          <p:cNvCxnSpPr/>
          <p:nvPr userDrawn="1"/>
        </p:nvCxnSpPr>
        <p:spPr>
          <a:xfrm>
            <a:off x="838200" y="0"/>
            <a:ext cx="0" cy="2362711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Subtitle 2"/>
          <p:cNvSpPr>
            <a:spLocks noGrp="1"/>
          </p:cNvSpPr>
          <p:nvPr>
            <p:ph type="subTitle" idx="1"/>
          </p:nvPr>
        </p:nvSpPr>
        <p:spPr>
          <a:xfrm>
            <a:off x="838200" y="4160826"/>
            <a:ext cx="10889439" cy="1620145"/>
          </a:xfrm>
        </p:spPr>
        <p:txBody>
          <a:bodyPr>
            <a:noAutofit/>
          </a:bodyPr>
          <a:lstStyle>
            <a:lvl1pPr marL="0" indent="0" algn="l">
              <a:buNone/>
              <a:defRPr sz="14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860481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st slide (option 2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1"/>
            <a:ext cx="12192000" cy="342899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F46C79FD-C571-418B-AB0F-5EE936C85276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1077013" y="1122363"/>
            <a:ext cx="10156297" cy="1240348"/>
          </a:xfrm>
        </p:spPr>
        <p:txBody>
          <a:bodyPr anchor="b">
            <a:noAutofit/>
          </a:bodyPr>
          <a:lstStyle>
            <a:lvl1pPr algn="l">
              <a:defRPr sz="6000">
                <a:solidFill>
                  <a:schemeClr val="accent5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cxnSp>
        <p:nvCxnSpPr>
          <p:cNvPr id="13" name="Straight Connector 12"/>
          <p:cNvCxnSpPr/>
          <p:nvPr userDrawn="1"/>
        </p:nvCxnSpPr>
        <p:spPr>
          <a:xfrm>
            <a:off x="838200" y="0"/>
            <a:ext cx="0" cy="2362711"/>
          </a:xfrm>
          <a:prstGeom prst="line">
            <a:avLst/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Subtitle 2"/>
          <p:cNvSpPr>
            <a:spLocks noGrp="1"/>
          </p:cNvSpPr>
          <p:nvPr>
            <p:ph type="subTitle" idx="1"/>
          </p:nvPr>
        </p:nvSpPr>
        <p:spPr>
          <a:xfrm>
            <a:off x="838200" y="4160826"/>
            <a:ext cx="10889439" cy="1620145"/>
          </a:xfrm>
        </p:spPr>
        <p:txBody>
          <a:bodyPr>
            <a:noAutofit/>
          </a:bodyPr>
          <a:lstStyle>
            <a:lvl1pPr marL="0" indent="0" algn="l">
              <a:buNone/>
              <a:defRPr sz="14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8833977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1825625"/>
            <a:ext cx="10905699" cy="3881904"/>
          </a:xfrm>
        </p:spPr>
        <p:txBody>
          <a:bodyPr>
            <a:no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  <a:defRPr/>
            </a:lvl1pPr>
            <a:lvl2pPr>
              <a:lnSpc>
                <a:spcPct val="100000"/>
              </a:lnSpc>
              <a:spcAft>
                <a:spcPts val="1800"/>
              </a:spcAft>
              <a:defRPr/>
            </a:lvl2pPr>
            <a:lvl3pPr>
              <a:lnSpc>
                <a:spcPct val="100000"/>
              </a:lnSpc>
              <a:spcAft>
                <a:spcPts val="1800"/>
              </a:spcAft>
              <a:defRPr/>
            </a:lvl3pPr>
            <a:lvl4pPr>
              <a:lnSpc>
                <a:spcPct val="100000"/>
              </a:lnSpc>
              <a:spcAft>
                <a:spcPts val="1800"/>
              </a:spcAft>
              <a:defRPr/>
            </a:lvl4pPr>
            <a:lvl5pPr>
              <a:lnSpc>
                <a:spcPct val="100000"/>
              </a:lnSpc>
              <a:spcAft>
                <a:spcPts val="1800"/>
              </a:spcAft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F46C79FD-C571-418B-AB0F-5EE936C85276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 userDrawn="1"/>
        </p:nvCxnSpPr>
        <p:spPr>
          <a:xfrm flipH="1">
            <a:off x="838199" y="0"/>
            <a:ext cx="1" cy="1276357"/>
          </a:xfrm>
          <a:prstGeom prst="line">
            <a:avLst/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970722" y="482860"/>
            <a:ext cx="10515600" cy="782357"/>
          </a:xfrm>
          <a:prstGeom prst="rect">
            <a:avLst/>
          </a:prstGeom>
        </p:spPr>
        <p:txBody>
          <a:bodyPr vert="horz" lIns="91440" tIns="45720" rIns="91440" bIns="0" rtlCol="0" anchor="b" anchorCtr="0">
            <a:noAutofit/>
          </a:bodyPr>
          <a:lstStyle/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23415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198" y="1825625"/>
            <a:ext cx="5328000" cy="3906435"/>
          </a:xfrm>
        </p:spPr>
        <p:txBody>
          <a:bodyPr>
            <a:noAutofit/>
          </a:bodyPr>
          <a:lstStyle>
            <a:lvl1pPr>
              <a:spcAft>
                <a:spcPts val="1800"/>
              </a:spcAft>
              <a:defRPr/>
            </a:lvl1pPr>
            <a:lvl2pPr>
              <a:spcAft>
                <a:spcPts val="1800"/>
              </a:spcAft>
              <a:defRPr/>
            </a:lvl2pPr>
            <a:lvl3pPr>
              <a:spcAft>
                <a:spcPts val="1800"/>
              </a:spcAft>
              <a:defRPr/>
            </a:lvl3pPr>
            <a:lvl4pPr>
              <a:spcAft>
                <a:spcPts val="1800"/>
              </a:spcAft>
              <a:defRPr/>
            </a:lvl4pPr>
            <a:lvl5pPr>
              <a:spcAft>
                <a:spcPts val="1800"/>
              </a:spcAft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02250" y="1825625"/>
            <a:ext cx="5328000" cy="3906435"/>
          </a:xfrm>
          <a:noFill/>
        </p:spPr>
        <p:txBody>
          <a:bodyPr>
            <a:noAutofit/>
          </a:bodyPr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F46C79FD-C571-418B-AB0F-5EE936C85276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 userDrawn="1"/>
        </p:nvCxnSpPr>
        <p:spPr>
          <a:xfrm flipH="1">
            <a:off x="838199" y="0"/>
            <a:ext cx="1" cy="1276357"/>
          </a:xfrm>
          <a:prstGeom prst="line">
            <a:avLst/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itle Placeholder 1"/>
          <p:cNvSpPr>
            <a:spLocks noGrp="1"/>
          </p:cNvSpPr>
          <p:nvPr>
            <p:ph type="title"/>
          </p:nvPr>
        </p:nvSpPr>
        <p:spPr>
          <a:xfrm>
            <a:off x="970722" y="482860"/>
            <a:ext cx="10515600" cy="782357"/>
          </a:xfrm>
          <a:prstGeom prst="rect">
            <a:avLst/>
          </a:prstGeom>
        </p:spPr>
        <p:txBody>
          <a:bodyPr vert="horz" lIns="91440" tIns="45720" rIns="91440" bIns="0" rtlCol="0" anchor="b" anchorCtr="0">
            <a:noAutofit/>
          </a:bodyPr>
          <a:lstStyle/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038392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198" y="1825625"/>
            <a:ext cx="5328000" cy="3906435"/>
          </a:xfrm>
        </p:spPr>
        <p:txBody>
          <a:bodyPr>
            <a:noAutofit/>
          </a:bodyPr>
          <a:lstStyle>
            <a:lvl3pPr>
              <a:spcBef>
                <a:spcPts val="0"/>
              </a:spcBef>
              <a:defRPr/>
            </a:lvl3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02250" y="1825625"/>
            <a:ext cx="5328000" cy="3906435"/>
          </a:xfrm>
        </p:spPr>
        <p:txBody>
          <a:bodyPr>
            <a:no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C79FD-C571-418B-AB0F-5EE936C85276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 userDrawn="1"/>
        </p:nvCxnSpPr>
        <p:spPr>
          <a:xfrm flipH="1">
            <a:off x="838199" y="0"/>
            <a:ext cx="1" cy="1276357"/>
          </a:xfrm>
          <a:prstGeom prst="line">
            <a:avLst/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itle Placeholder 1"/>
          <p:cNvSpPr>
            <a:spLocks noGrp="1"/>
          </p:cNvSpPr>
          <p:nvPr>
            <p:ph type="title"/>
          </p:nvPr>
        </p:nvSpPr>
        <p:spPr>
          <a:xfrm>
            <a:off x="970722" y="482860"/>
            <a:ext cx="10515600" cy="782357"/>
          </a:xfrm>
          <a:prstGeom prst="rect">
            <a:avLst/>
          </a:prstGeom>
        </p:spPr>
        <p:txBody>
          <a:bodyPr vert="horz" lIns="91440" tIns="45720" rIns="91440" bIns="0" rtlCol="0" anchor="b" anchorCtr="0">
            <a:noAutofit/>
          </a:bodyPr>
          <a:lstStyle/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67745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198" y="1825626"/>
            <a:ext cx="3358489" cy="3763134"/>
          </a:xfrm>
        </p:spPr>
        <p:txBody>
          <a:bodyPr>
            <a:no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F46C79FD-C571-418B-AB0F-5EE936C85276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2"/>
          <p:cNvSpPr>
            <a:spLocks noGrp="1"/>
          </p:cNvSpPr>
          <p:nvPr>
            <p:ph sz="half" idx="13"/>
          </p:nvPr>
        </p:nvSpPr>
        <p:spPr>
          <a:xfrm>
            <a:off x="4604979" y="1825625"/>
            <a:ext cx="3358489" cy="3763134"/>
          </a:xfrm>
        </p:spPr>
        <p:txBody>
          <a:bodyPr>
            <a:no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10" name="Content Placeholder 2"/>
          <p:cNvSpPr>
            <a:spLocks noGrp="1"/>
          </p:cNvSpPr>
          <p:nvPr>
            <p:ph sz="half" idx="14"/>
          </p:nvPr>
        </p:nvSpPr>
        <p:spPr>
          <a:xfrm>
            <a:off x="8371761" y="1825625"/>
            <a:ext cx="3358489" cy="3763134"/>
          </a:xfrm>
        </p:spPr>
        <p:txBody>
          <a:bodyPr>
            <a:no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cxnSp>
        <p:nvCxnSpPr>
          <p:cNvPr id="12" name="Straight Connector 11"/>
          <p:cNvCxnSpPr/>
          <p:nvPr userDrawn="1"/>
        </p:nvCxnSpPr>
        <p:spPr>
          <a:xfrm flipH="1">
            <a:off x="838199" y="0"/>
            <a:ext cx="1" cy="1276357"/>
          </a:xfrm>
          <a:prstGeom prst="line">
            <a:avLst/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itle Placeholder 1"/>
          <p:cNvSpPr>
            <a:spLocks noGrp="1"/>
          </p:cNvSpPr>
          <p:nvPr>
            <p:ph type="title"/>
          </p:nvPr>
        </p:nvSpPr>
        <p:spPr>
          <a:xfrm>
            <a:off x="970722" y="482860"/>
            <a:ext cx="10515600" cy="782357"/>
          </a:xfrm>
          <a:prstGeom prst="rect">
            <a:avLst/>
          </a:prstGeom>
        </p:spPr>
        <p:txBody>
          <a:bodyPr vert="horz" lIns="91440" tIns="45720" rIns="91440" bIns="0" rtlCol="0" anchor="b" anchorCtr="0">
            <a:noAutofit/>
          </a:bodyPr>
          <a:lstStyle/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071010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wrap="square" anchor="b">
            <a:noAutofit/>
          </a:bodyPr>
          <a:lstStyle>
            <a:lvl1pPr marL="0" indent="0">
              <a:buNone/>
              <a:defRPr sz="28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097331"/>
          </a:xfrm>
        </p:spPr>
        <p:txBody>
          <a:bodyPr wrap="square">
            <a:no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noFill/>
        </p:spPr>
        <p:txBody>
          <a:bodyPr wrap="square" anchor="b">
            <a:noAutofit/>
          </a:bodyPr>
          <a:lstStyle>
            <a:lvl1pPr marL="0" indent="0">
              <a:buNone/>
              <a:defRPr sz="28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097331"/>
          </a:xfrm>
        </p:spPr>
        <p:txBody>
          <a:bodyPr wrap="square">
            <a:no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F46C79FD-C571-418B-AB0F-5EE936C85276}" type="slidenum">
              <a:rPr lang="en-GB" smtClean="0"/>
              <a:t>‹#›</a:t>
            </a:fld>
            <a:endParaRPr lang="en-GB"/>
          </a:p>
        </p:txBody>
      </p:sp>
      <p:cxnSp>
        <p:nvCxnSpPr>
          <p:cNvPr id="12" name="Straight Connector 11"/>
          <p:cNvCxnSpPr/>
          <p:nvPr userDrawn="1"/>
        </p:nvCxnSpPr>
        <p:spPr>
          <a:xfrm flipH="1">
            <a:off x="838199" y="0"/>
            <a:ext cx="1" cy="1276357"/>
          </a:xfrm>
          <a:prstGeom prst="line">
            <a:avLst/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itle Placeholder 1"/>
          <p:cNvSpPr>
            <a:spLocks noGrp="1"/>
          </p:cNvSpPr>
          <p:nvPr>
            <p:ph type="title"/>
          </p:nvPr>
        </p:nvSpPr>
        <p:spPr>
          <a:xfrm>
            <a:off x="970722" y="482860"/>
            <a:ext cx="10515600" cy="782357"/>
          </a:xfrm>
          <a:prstGeom prst="rect">
            <a:avLst/>
          </a:prstGeom>
        </p:spPr>
        <p:txBody>
          <a:bodyPr vert="horz" lIns="91440" tIns="45720" rIns="91440" bIns="0" rtlCol="0" anchor="b" anchorCtr="0">
            <a:noAutofit/>
          </a:bodyPr>
          <a:lstStyle/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426941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C79FD-C571-418B-AB0F-5EE936C85276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 userDrawn="1"/>
        </p:nvCxnSpPr>
        <p:spPr>
          <a:xfrm flipH="1">
            <a:off x="838199" y="0"/>
            <a:ext cx="1" cy="1276357"/>
          </a:xfrm>
          <a:prstGeom prst="line">
            <a:avLst/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970722" y="482860"/>
            <a:ext cx="10515600" cy="782357"/>
          </a:xfrm>
          <a:prstGeom prst="rect">
            <a:avLst/>
          </a:prstGeom>
        </p:spPr>
        <p:txBody>
          <a:bodyPr vert="horz" lIns="91440" tIns="45720" rIns="91440" bIns="0" rtlCol="0" anchor="b" anchorCtr="0">
            <a:noAutofit/>
          </a:bodyPr>
          <a:lstStyle/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843015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3"/>
          </p:nvPr>
        </p:nvSpPr>
        <p:spPr>
          <a:xfrm>
            <a:off x="-59635" y="-59635"/>
            <a:ext cx="6155635" cy="6983896"/>
          </a:xfrm>
          <a:solidFill>
            <a:schemeClr val="bg2"/>
          </a:solidFill>
          <a:ln w="28575">
            <a:solidFill>
              <a:schemeClr val="accent5"/>
            </a:solidFill>
          </a:ln>
        </p:spPr>
        <p:txBody>
          <a:bodyPr/>
          <a:lstStyle/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10" name="Rectangle 9"/>
          <p:cNvSpPr/>
          <p:nvPr userDrawn="1"/>
        </p:nvSpPr>
        <p:spPr>
          <a:xfrm>
            <a:off x="3214048" y="1992573"/>
            <a:ext cx="8550322" cy="361665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9447" y="743802"/>
            <a:ext cx="544923" cy="544923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38331" y="1992572"/>
            <a:ext cx="8226040" cy="3616657"/>
          </a:xfrm>
          <a:solidFill>
            <a:schemeClr val="bg1"/>
          </a:solidFill>
        </p:spPr>
        <p:txBody>
          <a:bodyPr lIns="360000" tIns="360000" rIns="360000" bIns="360000" anchor="ctr" anchorCtr="0">
            <a:noAutofit/>
          </a:bodyPr>
          <a:lstStyle>
            <a:lvl1pPr marL="0" indent="0">
              <a:buFontTx/>
              <a:buNone/>
              <a:defRPr i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8406293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and Content (half pag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7056" y="1825625"/>
            <a:ext cx="4926841" cy="3769957"/>
          </a:xfrm>
        </p:spPr>
        <p:txBody>
          <a:bodyPr>
            <a:no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C79FD-C571-418B-AB0F-5EE936C85276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itle Placeholder 1"/>
          <p:cNvSpPr>
            <a:spLocks noGrp="1"/>
          </p:cNvSpPr>
          <p:nvPr>
            <p:ph type="title"/>
          </p:nvPr>
        </p:nvSpPr>
        <p:spPr>
          <a:xfrm>
            <a:off x="6817056" y="482860"/>
            <a:ext cx="4669266" cy="782357"/>
          </a:xfrm>
          <a:prstGeom prst="rect">
            <a:avLst/>
          </a:prstGeom>
        </p:spPr>
        <p:txBody>
          <a:bodyPr vert="horz" lIns="91440" tIns="45720" rIns="91440" bIns="0" rtlCol="0" anchor="b" anchorCtr="0">
            <a:noAutofit/>
          </a:bodyPr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7" name="Picture Placeholder 4"/>
          <p:cNvSpPr>
            <a:spLocks noGrp="1"/>
          </p:cNvSpPr>
          <p:nvPr>
            <p:ph type="pic" sz="quarter" idx="13"/>
          </p:nvPr>
        </p:nvSpPr>
        <p:spPr>
          <a:xfrm>
            <a:off x="-46383" y="-46383"/>
            <a:ext cx="6142383" cy="6964017"/>
          </a:xfrm>
          <a:solidFill>
            <a:schemeClr val="bg2"/>
          </a:solidFill>
          <a:ln w="28575">
            <a:solidFill>
              <a:schemeClr val="accent5"/>
            </a:solidFill>
          </a:ln>
        </p:spPr>
        <p:txBody>
          <a:bodyPr/>
          <a:lstStyle/>
          <a:p>
            <a:r>
              <a:rPr lang="en-US"/>
              <a:t>Click icon to add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9203447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C79FD-C571-418B-AB0F-5EE936C85276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 userDrawn="1"/>
        </p:nvCxnSpPr>
        <p:spPr>
          <a:xfrm flipH="1">
            <a:off x="838199" y="0"/>
            <a:ext cx="1" cy="1276357"/>
          </a:xfrm>
          <a:prstGeom prst="line">
            <a:avLst/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970722" y="482860"/>
            <a:ext cx="10515600" cy="782357"/>
          </a:xfrm>
          <a:prstGeom prst="rect">
            <a:avLst/>
          </a:prstGeom>
        </p:spPr>
        <p:txBody>
          <a:bodyPr vert="horz" lIns="91440" tIns="45720" rIns="91440" bIns="0" rtlCol="0" anchor="b" anchorCtr="0">
            <a:noAutofit/>
          </a:bodyPr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970722" y="2284667"/>
            <a:ext cx="3141663" cy="2090737"/>
          </a:xfrm>
          <a:solidFill>
            <a:schemeClr val="bg2"/>
          </a:solidFill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7901451" y="2284668"/>
            <a:ext cx="3141663" cy="2090737"/>
          </a:xfrm>
          <a:solidFill>
            <a:schemeClr val="bg2"/>
          </a:solidFill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4436086" y="2284667"/>
            <a:ext cx="3141663" cy="2090737"/>
          </a:xfrm>
          <a:solidFill>
            <a:schemeClr val="bg2"/>
          </a:solidFill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6"/>
          </p:nvPr>
        </p:nvSpPr>
        <p:spPr>
          <a:xfrm>
            <a:off x="1206774" y="4038684"/>
            <a:ext cx="2669558" cy="1524235"/>
          </a:xfrm>
          <a:solidFill>
            <a:schemeClr val="bg1"/>
          </a:solidFill>
        </p:spPr>
        <p:txBody>
          <a:bodyPr tIns="90000"/>
          <a:lstStyle>
            <a:lvl1pPr marL="0" indent="0" algn="ctr">
              <a:buNone/>
              <a:defRPr sz="20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5" name="Text Placeholder 12"/>
          <p:cNvSpPr>
            <a:spLocks noGrp="1"/>
          </p:cNvSpPr>
          <p:nvPr>
            <p:ph type="body" sz="quarter" idx="17"/>
          </p:nvPr>
        </p:nvSpPr>
        <p:spPr>
          <a:xfrm>
            <a:off x="4672139" y="4041944"/>
            <a:ext cx="2669558" cy="1524235"/>
          </a:xfrm>
          <a:solidFill>
            <a:schemeClr val="bg1"/>
          </a:solidFill>
        </p:spPr>
        <p:txBody>
          <a:bodyPr tIns="90000"/>
          <a:lstStyle>
            <a:lvl1pPr marL="0" indent="0" algn="ctr">
              <a:buNone/>
              <a:defRPr sz="20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12"/>
          <p:cNvSpPr>
            <a:spLocks noGrp="1"/>
          </p:cNvSpPr>
          <p:nvPr>
            <p:ph type="body" sz="quarter" idx="18"/>
          </p:nvPr>
        </p:nvSpPr>
        <p:spPr>
          <a:xfrm>
            <a:off x="8137503" y="4037437"/>
            <a:ext cx="2669558" cy="1524235"/>
          </a:xfrm>
          <a:solidFill>
            <a:schemeClr val="bg1"/>
          </a:solidFill>
        </p:spPr>
        <p:txBody>
          <a:bodyPr tIns="90000"/>
          <a:lstStyle>
            <a:lvl1pPr marL="0" indent="0" algn="ctr">
              <a:buNone/>
              <a:defRPr sz="2000"/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8010722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C79FD-C571-418B-AB0F-5EE936C85276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 userDrawn="1"/>
        </p:nvCxnSpPr>
        <p:spPr>
          <a:xfrm flipH="1">
            <a:off x="838199" y="0"/>
            <a:ext cx="1" cy="1276357"/>
          </a:xfrm>
          <a:prstGeom prst="line">
            <a:avLst/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970722" y="482860"/>
            <a:ext cx="10515600" cy="782357"/>
          </a:xfrm>
          <a:prstGeom prst="rect">
            <a:avLst/>
          </a:prstGeom>
        </p:spPr>
        <p:txBody>
          <a:bodyPr vert="horz" lIns="91440" tIns="45720" rIns="91440" bIns="0" rtlCol="0" anchor="b" anchorCtr="0">
            <a:noAutofit/>
          </a:bodyPr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3713869" y="2159957"/>
            <a:ext cx="2461591" cy="1638158"/>
          </a:xfrm>
          <a:solidFill>
            <a:schemeClr val="bg2"/>
          </a:solidFill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3713868" y="3968881"/>
            <a:ext cx="2461591" cy="1638158"/>
          </a:xfrm>
          <a:solidFill>
            <a:schemeClr val="bg2"/>
          </a:solidFill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6324547" y="2159956"/>
            <a:ext cx="2461593" cy="1638159"/>
          </a:xfrm>
          <a:solidFill>
            <a:schemeClr val="bg2"/>
          </a:solidFill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6"/>
          </p:nvPr>
        </p:nvSpPr>
        <p:spPr>
          <a:xfrm>
            <a:off x="8935227" y="3968880"/>
            <a:ext cx="2520000" cy="1638158"/>
          </a:xfrm>
          <a:noFill/>
        </p:spPr>
        <p:txBody>
          <a:bodyPr tIns="90000"/>
          <a:lstStyle>
            <a:lvl1pPr marL="0" indent="0" algn="l">
              <a:buNone/>
              <a:defRPr sz="20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12"/>
          <p:cNvSpPr>
            <a:spLocks noGrp="1"/>
          </p:cNvSpPr>
          <p:nvPr>
            <p:ph type="body" sz="quarter" idx="18"/>
          </p:nvPr>
        </p:nvSpPr>
        <p:spPr>
          <a:xfrm>
            <a:off x="1033617" y="2159957"/>
            <a:ext cx="2520000" cy="1638159"/>
          </a:xfrm>
          <a:noFill/>
        </p:spPr>
        <p:txBody>
          <a:bodyPr tIns="90000"/>
          <a:lstStyle>
            <a:lvl1pPr marL="0" indent="0" algn="r">
              <a:buNone/>
              <a:defRPr sz="20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9"/>
          </p:nvPr>
        </p:nvSpPr>
        <p:spPr>
          <a:xfrm>
            <a:off x="6324549" y="3968880"/>
            <a:ext cx="2461591" cy="1638158"/>
          </a:xfrm>
          <a:solidFill>
            <a:schemeClr val="bg2"/>
          </a:solidFill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7" name="Text Placeholder 12"/>
          <p:cNvSpPr>
            <a:spLocks noGrp="1"/>
          </p:cNvSpPr>
          <p:nvPr>
            <p:ph type="body" sz="quarter" idx="20"/>
          </p:nvPr>
        </p:nvSpPr>
        <p:spPr>
          <a:xfrm>
            <a:off x="1033617" y="3968881"/>
            <a:ext cx="2520000" cy="1638158"/>
          </a:xfrm>
          <a:noFill/>
        </p:spPr>
        <p:txBody>
          <a:bodyPr tIns="90000"/>
          <a:lstStyle>
            <a:lvl1pPr marL="0" indent="0" algn="r">
              <a:buNone/>
              <a:defRPr sz="20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21"/>
          </p:nvPr>
        </p:nvSpPr>
        <p:spPr>
          <a:xfrm>
            <a:off x="8966322" y="2159956"/>
            <a:ext cx="2520000" cy="1638159"/>
          </a:xfrm>
          <a:noFill/>
        </p:spPr>
        <p:txBody>
          <a:bodyPr tIns="90000"/>
          <a:lstStyle>
            <a:lvl1pPr marL="0" indent="0" algn="l">
              <a:buNone/>
              <a:defRPr sz="2000"/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3855668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3429000"/>
          </a:xfrm>
          <a:solidFill>
            <a:schemeClr val="bg2"/>
          </a:solidFill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646643"/>
            <a:ext cx="10515600" cy="782357"/>
          </a:xfrm>
          <a:solidFill>
            <a:schemeClr val="bg1"/>
          </a:solidFill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6C79FD-C571-418B-AB0F-5EE936C85276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4"/>
          </p:nvPr>
        </p:nvSpPr>
        <p:spPr>
          <a:xfrm>
            <a:off x="838200" y="3630613"/>
            <a:ext cx="10515600" cy="203517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367746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C79FD-C571-418B-AB0F-5EE936C852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411803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fr-B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fr-B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12284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54333B-9B7D-4CC5-A323-9F4A5E880DDE}" type="datetime1">
              <a:rPr lang="fr-BE" smtClean="0"/>
              <a:t>03-12-24</a:t>
            </a:fld>
            <a:endParaRPr lang="fr-B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690CCD-B4A9-4F52-9207-6FA0B751F229}" type="slidenum">
              <a:rPr lang="fr-BE"/>
              <a:pPr>
                <a:defRPr/>
              </a:pPr>
              <a:t>‹#›</a:t>
            </a:fld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335342103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2284" y="274638"/>
            <a:ext cx="10972800" cy="1143000"/>
          </a:xfrm>
          <a:prstGeom prst="rect">
            <a:avLst/>
          </a:prstGeom>
        </p:spPr>
        <p:txBody>
          <a:bodyPr/>
          <a:lstStyle>
            <a:lvl1pPr algn="l">
              <a:defRPr/>
            </a:lvl1pPr>
          </a:lstStyle>
          <a:p>
            <a:r>
              <a:rPr lang="en-US" dirty="0"/>
              <a:t>Click to edit Master title style</a:t>
            </a:r>
            <a:endParaRPr lang="fr-B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2284" y="1584325"/>
            <a:ext cx="10972800" cy="4525963"/>
          </a:xfrm>
          <a:prstGeom prst="rect">
            <a:avLst/>
          </a:prstGeom>
        </p:spPr>
        <p:txBody>
          <a:bodyPr/>
          <a:lstStyle>
            <a:lvl1pPr marL="342900" indent="-342900"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BE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12284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DB86FB-A396-4888-8A43-29FE4B91BB75}" type="datetime1">
              <a:rPr lang="fr-BE" smtClean="0"/>
              <a:t>03-12-24</a:t>
            </a:fld>
            <a:endParaRPr lang="fr-B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A61596-DC8D-404F-947F-1F8BA2A2F626}" type="slidenum">
              <a:rPr lang="fr-BE"/>
              <a:pPr>
                <a:defRPr/>
              </a:pPr>
              <a:t>‹#›</a:t>
            </a:fld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113324272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2284" y="274638"/>
            <a:ext cx="10972800" cy="1143000"/>
          </a:xfrm>
          <a:prstGeom prst="rect">
            <a:avLst/>
          </a:prstGeom>
        </p:spPr>
        <p:txBody>
          <a:bodyPr/>
          <a:lstStyle>
            <a:lvl1pPr algn="l">
              <a:defRPr/>
            </a:lvl1pPr>
          </a:lstStyle>
          <a:p>
            <a:r>
              <a:rPr lang="en-US" dirty="0"/>
              <a:t>Click to edit Master title style</a:t>
            </a:r>
            <a:endParaRPr lang="fr-BE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20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BE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0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BE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912284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C72E58-6530-4BE7-837A-20669923A184}" type="datetime1">
              <a:rPr lang="fr-BE" smtClean="0"/>
              <a:t>03-12-24</a:t>
            </a:fld>
            <a:endParaRPr lang="fr-BE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A277A3-8338-4067-8245-C08587F8074F}" type="slidenum">
              <a:rPr lang="fr-BE"/>
              <a:pPr>
                <a:defRPr/>
              </a:pPr>
              <a:t>‹#›</a:t>
            </a:fld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62766009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2284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  <a:endParaRPr lang="fr-BE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6000" y="1535113"/>
            <a:ext cx="538691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6000" y="2174875"/>
            <a:ext cx="538691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BE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84001" y="1535113"/>
            <a:ext cx="538903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84001" y="2174875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BE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912284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0DA379-329C-478F-AA25-5ED71C79C4D8}" type="datetime1">
              <a:rPr lang="fr-BE" smtClean="0"/>
              <a:t>03-12-24</a:t>
            </a:fld>
            <a:endParaRPr lang="fr-BE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D07035-EC38-403C-A8D0-69D1757B411F}" type="slidenum">
              <a:rPr lang="fr-BE"/>
              <a:pPr>
                <a:defRPr/>
              </a:pPr>
              <a:t>‹#›</a:t>
            </a:fld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307276923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2284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Master title style</a:t>
            </a:r>
            <a:endParaRPr lang="fr-BE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>
          <a:xfrm>
            <a:off x="912284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E56602-4AD8-4166-8BFA-50B90C09A500}" type="datetime1">
              <a:rPr lang="fr-BE" smtClean="0"/>
              <a:t>03-12-24</a:t>
            </a:fld>
            <a:endParaRPr lang="fr-BE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973499-3388-4BE3-A871-9CD59EFD0C36}" type="slidenum">
              <a:rPr lang="fr-BE"/>
              <a:pPr>
                <a:defRPr/>
              </a:pPr>
              <a:t>‹#›</a:t>
            </a:fld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19625953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1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2.xml"/><Relationship Id="rId2" Type="http://schemas.openxmlformats.org/officeDocument/2006/relationships/slideLayout" Target="../slideLayouts/slideLayout21.xml"/><Relationship Id="rId1" Type="http://schemas.openxmlformats.org/officeDocument/2006/relationships/slideLayout" Target="../slideLayouts/slideLayout20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24.xml"/><Relationship Id="rId4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482860"/>
            <a:ext cx="10515600" cy="782357"/>
          </a:xfrm>
          <a:prstGeom prst="rect">
            <a:avLst/>
          </a:prstGeom>
        </p:spPr>
        <p:txBody>
          <a:bodyPr vert="horz" lIns="91440" tIns="45720" rIns="91440" bIns="0" rtlCol="0" anchor="b" anchorCtr="0">
            <a:noAutofit/>
          </a:bodyPr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8819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8200" y="613128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6C79FD-C571-418B-AB0F-5EE936C85276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33852" y="6045988"/>
            <a:ext cx="1715733" cy="450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9720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62" r:id="rId2"/>
    <p:sldLayoutId id="2147483657" r:id="rId3"/>
    <p:sldLayoutId id="2147483649" r:id="rId4"/>
    <p:sldLayoutId id="2147483651" r:id="rId5"/>
    <p:sldLayoutId id="2147483669" r:id="rId6"/>
    <p:sldLayoutId id="2147483670" r:id="rId7"/>
    <p:sldLayoutId id="2147483650" r:id="rId8"/>
    <p:sldLayoutId id="2147483660" r:id="rId9"/>
    <p:sldLayoutId id="2147483652" r:id="rId10"/>
    <p:sldLayoutId id="2147483661" r:id="rId11"/>
    <p:sldLayoutId id="2147483653" r:id="rId12"/>
    <p:sldLayoutId id="2147483654" r:id="rId13"/>
    <p:sldLayoutId id="2147483659" r:id="rId14"/>
    <p:sldLayoutId id="2147483658" r:id="rId15"/>
    <p:sldLayoutId id="2147483666" r:id="rId16"/>
    <p:sldLayoutId id="2147483667" r:id="rId17"/>
    <p:sldLayoutId id="2147483668" r:id="rId18"/>
    <p:sldLayoutId id="2147483655" r:id="rId19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1800"/>
        </a:spcAft>
        <a:buClr>
          <a:schemeClr val="tx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1800"/>
        </a:spcAft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1800"/>
        </a:spcAft>
        <a:buClr>
          <a:schemeClr val="tx2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1800"/>
        </a:spcAft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1800"/>
        </a:spcAft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966752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</p:sldLayoutIdLst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rgbClr val="0084C4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0084C4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0084C4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0084C4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0084C4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0084C4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0084C4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0084C4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0084C4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5" Type="http://schemas.openxmlformats.org/officeDocument/2006/relationships/hyperlink" Target="https://agriculture.ec.europa.eu/data-and-analysis/markets/overviews/market-observatories/fertilisers_en" TargetMode="External"/><Relationship Id="rId4" Type="http://schemas.openxmlformats.org/officeDocument/2006/relationships/hyperlink" Target="https://agridata.ec.europa.eu/extensions/DataPortal/fertiliser.html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s-agri-qsqpt1dc/extensions/DashboardFertiliser/FertiliserTrade.html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4" Type="http://schemas.openxmlformats.org/officeDocument/2006/relationships/chart" Target="../charts/char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agridata.ec.europa.eu/extensions/DashboardFertiliser/FertiliserTrade.html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Relationship Id="rId4" Type="http://schemas.openxmlformats.org/officeDocument/2006/relationships/chart" Target="../charts/char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0.xml"/><Relationship Id="rId6" Type="http://schemas.openxmlformats.org/officeDocument/2006/relationships/hyperlink" Target="http://s-agri-qsqpt1dc/extensions/DashboardFertiliser/FertiliserTrade.html" TargetMode="External"/><Relationship Id="rId5" Type="http://schemas.openxmlformats.org/officeDocument/2006/relationships/chart" Target="../charts/chart6.xml"/><Relationship Id="rId4" Type="http://schemas.openxmlformats.org/officeDocument/2006/relationships/chart" Target="../charts/char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0.xml"/><Relationship Id="rId6" Type="http://schemas.openxmlformats.org/officeDocument/2006/relationships/hyperlink" Target="http://s-agri-qsqpt1dc/extensions/DashboardFertiliser/FertiliserTrade.html" TargetMode="External"/><Relationship Id="rId5" Type="http://schemas.openxmlformats.org/officeDocument/2006/relationships/chart" Target="../charts/chart9.xml"/><Relationship Id="rId4" Type="http://schemas.openxmlformats.org/officeDocument/2006/relationships/chart" Target="../charts/char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Relationship Id="rId6" Type="http://schemas.openxmlformats.org/officeDocument/2006/relationships/chart" Target="../charts/chart13.xml"/><Relationship Id="rId5" Type="http://schemas.openxmlformats.org/officeDocument/2006/relationships/chart" Target="../charts/chart12.xml"/><Relationship Id="rId4" Type="http://schemas.openxmlformats.org/officeDocument/2006/relationships/chart" Target="../charts/chart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4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Relationship Id="rId6" Type="http://schemas.openxmlformats.org/officeDocument/2006/relationships/chart" Target="../charts/chart17.xml"/><Relationship Id="rId5" Type="http://schemas.openxmlformats.org/officeDocument/2006/relationships/chart" Target="../charts/chart16.xml"/><Relationship Id="rId4" Type="http://schemas.openxmlformats.org/officeDocument/2006/relationships/chart" Target="../charts/char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8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Relationship Id="rId5" Type="http://schemas.openxmlformats.org/officeDocument/2006/relationships/chart" Target="../charts/chart20.xml"/><Relationship Id="rId4" Type="http://schemas.openxmlformats.org/officeDocument/2006/relationships/chart" Target="../charts/chart1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Relationship Id="rId4" Type="http://schemas.openxmlformats.org/officeDocument/2006/relationships/hyperlink" Target="https://agridata.ec.europa.eu/extensions/DashboardFertiliser/FertiliserPrices.html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2.xml"/><Relationship Id="rId1" Type="http://schemas.openxmlformats.org/officeDocument/2006/relationships/slideLayout" Target="../slideLayouts/slideLayout1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>
          <a:xfrm>
            <a:off x="1071349" y="1992572"/>
            <a:ext cx="10580719" cy="2149523"/>
          </a:xfrm>
        </p:spPr>
        <p:txBody>
          <a:bodyPr>
            <a:noAutofit/>
          </a:bodyPr>
          <a:lstStyle/>
          <a:p>
            <a:r>
              <a:rPr lang="en-US" sz="3000" dirty="0"/>
              <a:t>EU Fertiliser Market analysis</a:t>
            </a:r>
            <a:br>
              <a:rPr lang="en-US" sz="3000" dirty="0"/>
            </a:br>
            <a:br>
              <a:rPr lang="en-US" sz="3000" dirty="0"/>
            </a:br>
            <a:endParaRPr lang="en-GB" sz="3000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2875722" y="4943062"/>
            <a:ext cx="8260591" cy="1311964"/>
          </a:xfrm>
        </p:spPr>
        <p:txBody>
          <a:bodyPr/>
          <a:lstStyle/>
          <a:p>
            <a:r>
              <a:rPr lang="en-GB" dirty="0"/>
              <a:t>European Commission, DG Agriculture and Rural Development AGRI.E.1 Governance of the Agri-food Markets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1811C3D-3F4D-21CC-BE0C-BF25DEC736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71351" y="3079580"/>
            <a:ext cx="10065224" cy="897754"/>
          </a:xfrm>
        </p:spPr>
        <p:txBody>
          <a:bodyPr/>
          <a:lstStyle/>
          <a:p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11213718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8511182-B8E5-5906-F4D6-42A0C7CF5B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0722" y="63321"/>
            <a:ext cx="10515600" cy="782357"/>
          </a:xfrm>
        </p:spPr>
        <p:txBody>
          <a:bodyPr/>
          <a:lstStyle/>
          <a:p>
            <a:r>
              <a:rPr lang="en-IE" dirty="0"/>
              <a:t>EU Fertilisers market analysis</a:t>
            </a:r>
          </a:p>
        </p:txBody>
      </p:sp>
      <p:pic>
        <p:nvPicPr>
          <p:cNvPr id="9" name="Picture 8" descr="A screenshot of a computer&#10;&#10;Description automatically generated">
            <a:extLst>
              <a:ext uri="{FF2B5EF4-FFF2-40B4-BE49-F238E27FC236}">
                <a16:creationId xmlns:a16="http://schemas.microsoft.com/office/drawing/2014/main" id="{786C0B20-15DC-AFD3-09A9-DB3027AF5C6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16" b="12892"/>
          <a:stretch/>
        </p:blipFill>
        <p:spPr>
          <a:xfrm>
            <a:off x="8426837" y="1284130"/>
            <a:ext cx="3574066" cy="173529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448EA6E-36DB-F7EE-51DA-0BCE62218D78}"/>
              </a:ext>
            </a:extLst>
          </p:cNvPr>
          <p:cNvSpPr txBox="1"/>
          <p:nvPr/>
        </p:nvSpPr>
        <p:spPr>
          <a:xfrm>
            <a:off x="8412524" y="3238411"/>
            <a:ext cx="3711392" cy="120032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sng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  <a:hlinkClick r:id="rId4"/>
              </a:rPr>
              <a:t>European Commission | Agri-food data portal | Agricultural markets | Fertiliser (europa.eu)</a:t>
            </a:r>
            <a:endParaRPr kumimoji="0" lang="en-IE" sz="1800" b="0" i="0" u="none" strike="noStrike" kern="120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E" sz="1800" b="0" i="0" u="none" strike="noStrike" kern="120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F807088-F3DE-0E3A-ECD5-DB18D4EF7D73}"/>
              </a:ext>
            </a:extLst>
          </p:cNvPr>
          <p:cNvSpPr txBox="1"/>
          <p:nvPr/>
        </p:nvSpPr>
        <p:spPr>
          <a:xfrm>
            <a:off x="523874" y="1371600"/>
            <a:ext cx="7705725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IE" sz="2400" dirty="0"/>
              <a:t>Production of fertilisers and nitrogen compounds</a:t>
            </a:r>
          </a:p>
          <a:p>
            <a:endParaRPr lang="en-IE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E" sz="2400" dirty="0"/>
              <a:t>Yearly fertiliser import trends</a:t>
            </a:r>
          </a:p>
          <a:p>
            <a:endParaRPr lang="en-IE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E" sz="2400" dirty="0"/>
              <a:t>Nitrogen fertilisers and urea share in imports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IE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E" sz="2400" dirty="0"/>
              <a:t>Fertilisers imports from Russia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IE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E" sz="2400" dirty="0"/>
              <a:t>Impact of mid-east tensions on EU fertiliser market</a:t>
            </a:r>
          </a:p>
          <a:p>
            <a:endParaRPr lang="en-IE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E" sz="2400" dirty="0"/>
              <a:t>Average prices by nutrient in EU</a:t>
            </a:r>
          </a:p>
          <a:p>
            <a:r>
              <a:rPr lang="en-IE" sz="2400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E" sz="2400" dirty="0"/>
              <a:t>Fertiliser affordability vs cereal prices</a:t>
            </a:r>
          </a:p>
          <a:p>
            <a:endParaRPr lang="en-IE" sz="24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C759146-190B-8484-B97E-FABED8DB1892}"/>
              </a:ext>
            </a:extLst>
          </p:cNvPr>
          <p:cNvSpPr txBox="1"/>
          <p:nvPr/>
        </p:nvSpPr>
        <p:spPr>
          <a:xfrm>
            <a:off x="8412524" y="4438740"/>
            <a:ext cx="3711392" cy="64633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hlinkClick r:id="rId5"/>
              </a:rPr>
              <a:t>Fertilisers market observatory - European Commission</a:t>
            </a:r>
            <a:endParaRPr kumimoji="0" lang="en-IE" sz="1800" b="0" i="0" u="none" strike="noStrike" kern="120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539896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>
            <a:extLst>
              <a:ext uri="{FF2B5EF4-FFF2-40B4-BE49-F238E27FC236}">
                <a16:creationId xmlns:a16="http://schemas.microsoft.com/office/drawing/2014/main" id="{52711AF2-2319-69EE-9BC2-DABF38BD5594}"/>
              </a:ext>
            </a:extLst>
          </p:cNvPr>
          <p:cNvSpPr/>
          <p:nvPr/>
        </p:nvSpPr>
        <p:spPr>
          <a:xfrm>
            <a:off x="7744498" y="3111416"/>
            <a:ext cx="1234910" cy="2157415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graphicFrame>
        <p:nvGraphicFramePr>
          <p:cNvPr id="9" name="Chart 8">
            <a:extLst>
              <a:ext uri="{FF2B5EF4-FFF2-40B4-BE49-F238E27FC236}">
                <a16:creationId xmlns:a16="http://schemas.microsoft.com/office/drawing/2014/main" id="{DC88FED2-1F87-CEEA-0F02-F93300CC205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09768596"/>
              </p:ext>
            </p:extLst>
          </p:nvPr>
        </p:nvGraphicFramePr>
        <p:xfrm>
          <a:off x="565085" y="1684345"/>
          <a:ext cx="10921237" cy="44494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970722" y="-467"/>
            <a:ext cx="10515600" cy="782357"/>
          </a:xfrm>
        </p:spPr>
        <p:txBody>
          <a:bodyPr/>
          <a:lstStyle/>
          <a:p>
            <a:r>
              <a:rPr lang="en-IE" dirty="0"/>
              <a:t>Production of fertilisers</a:t>
            </a: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8137668-6516-78FE-1F9B-F1B2843707F7}"/>
              </a:ext>
            </a:extLst>
          </p:cNvPr>
          <p:cNvSpPr txBox="1"/>
          <p:nvPr/>
        </p:nvSpPr>
        <p:spPr>
          <a:xfrm>
            <a:off x="566520" y="6381235"/>
            <a:ext cx="3733265" cy="2677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1100" i="1" dirty="0"/>
              <a:t>Source: Eurostat, short-term business statistics</a:t>
            </a:r>
            <a:endParaRPr lang="en-US" sz="1100" i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362F628-407C-0666-11D9-6C5D2A847DC4}"/>
              </a:ext>
            </a:extLst>
          </p:cNvPr>
          <p:cNvSpPr txBox="1"/>
          <p:nvPr/>
        </p:nvSpPr>
        <p:spPr>
          <a:xfrm>
            <a:off x="904875" y="844299"/>
            <a:ext cx="994131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1800" i="1" dirty="0">
                <a:effectLst/>
                <a:ea typeface="Calibri" panose="020F0502020204030204" pitchFamily="34" charset="0"/>
                <a:cs typeface="F1"/>
              </a:rPr>
              <a:t>Monthly index of manufacture of fertilisers and nitrogen compounds (EU-20)</a:t>
            </a:r>
          </a:p>
          <a:p>
            <a:pPr algn="just"/>
            <a:r>
              <a:rPr 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F1"/>
              </a:rPr>
              <a:t>2021 = 100</a:t>
            </a:r>
            <a:endParaRPr lang="en-IE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F1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461D728-C90C-220C-0563-D569D8CD04A8}"/>
              </a:ext>
            </a:extLst>
          </p:cNvPr>
          <p:cNvSpPr txBox="1"/>
          <p:nvPr/>
        </p:nvSpPr>
        <p:spPr>
          <a:xfrm flipH="1">
            <a:off x="1384191" y="4745611"/>
            <a:ext cx="19421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1400" b="1" dirty="0">
                <a:solidFill>
                  <a:schemeClr val="accent5"/>
                </a:solidFill>
              </a:rPr>
              <a:t>Average Jan-Sep 2023 = 80.4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08476D7-91A6-E7D5-578A-CBA9C9309277}"/>
              </a:ext>
            </a:extLst>
          </p:cNvPr>
          <p:cNvSpPr txBox="1"/>
          <p:nvPr/>
        </p:nvSpPr>
        <p:spPr>
          <a:xfrm flipH="1">
            <a:off x="1430571" y="2961863"/>
            <a:ext cx="19421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1400" b="1" dirty="0">
                <a:solidFill>
                  <a:srgbClr val="0070C0"/>
                </a:solidFill>
              </a:rPr>
              <a:t>Average Jan-Sep 2024 = 86,9</a:t>
            </a:r>
          </a:p>
        </p:txBody>
      </p:sp>
    </p:spTree>
    <p:extLst>
      <p:ext uri="{BB962C8B-B14F-4D97-AF65-F5344CB8AC3E}">
        <p14:creationId xmlns:p14="http://schemas.microsoft.com/office/powerpoint/2010/main" val="30510878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0695D15-C1D2-98B5-2F57-818E63AE64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 dirty="0"/>
              <a:t>Yearly fertiliser import trends</a:t>
            </a:r>
            <a:br>
              <a:rPr lang="en-IE" dirty="0"/>
            </a:br>
            <a:r>
              <a:rPr lang="en-IE" sz="2400" i="1" dirty="0"/>
              <a:t>variation relative to the 10y average</a:t>
            </a:r>
            <a:endParaRPr lang="en-IE" sz="24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876CB81-5298-6203-0ACF-7D3E4D496F8C}"/>
              </a:ext>
            </a:extLst>
          </p:cNvPr>
          <p:cNvSpPr txBox="1"/>
          <p:nvPr/>
        </p:nvSpPr>
        <p:spPr>
          <a:xfrm>
            <a:off x="211320" y="6380123"/>
            <a:ext cx="356039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E" sz="1200" dirty="0">
                <a:hlinkClick r:id="rId3"/>
              </a:rPr>
              <a:t>Agri-food data portal _Fertiliser trade</a:t>
            </a:r>
            <a:endParaRPr lang="en-IE" sz="12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AA097A8-75A3-F977-1F13-D708777E6719}"/>
              </a:ext>
            </a:extLst>
          </p:cNvPr>
          <p:cNvSpPr txBox="1"/>
          <p:nvPr/>
        </p:nvSpPr>
        <p:spPr>
          <a:xfrm>
            <a:off x="211320" y="6205534"/>
            <a:ext cx="348315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1100" i="1" dirty="0"/>
              <a:t>Source: Eurostat, Comext – elaborated by DG AGRI</a:t>
            </a:r>
          </a:p>
        </p:txBody>
      </p:sp>
      <p:graphicFrame>
        <p:nvGraphicFramePr>
          <p:cNvPr id="6" name="Chart 5">
            <a:extLst>
              <a:ext uri="{FF2B5EF4-FFF2-40B4-BE49-F238E27FC236}">
                <a16:creationId xmlns:a16="http://schemas.microsoft.com/office/drawing/2014/main" id="{84555901-0091-DDE2-8323-908B06E44D5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56210163"/>
              </p:ext>
            </p:extLst>
          </p:nvPr>
        </p:nvGraphicFramePr>
        <p:xfrm>
          <a:off x="416479" y="1181528"/>
          <a:ext cx="11137186" cy="47466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4841354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>
            <a:extLst>
              <a:ext uri="{FF2B5EF4-FFF2-40B4-BE49-F238E27FC236}">
                <a16:creationId xmlns:a16="http://schemas.microsoft.com/office/drawing/2014/main" id="{2D18CD68-071C-09C0-A96B-2753979E0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0467" y="565880"/>
            <a:ext cx="10515600" cy="782638"/>
          </a:xfrm>
        </p:spPr>
        <p:txBody>
          <a:bodyPr/>
          <a:lstStyle/>
          <a:p>
            <a:r>
              <a:rPr lang="en-IE" dirty="0"/>
              <a:t>Nitrogen fertilisers trade </a:t>
            </a:r>
            <a:br>
              <a:rPr lang="en-IE" dirty="0"/>
            </a:br>
            <a:r>
              <a:rPr lang="en-IE" sz="2400" i="1" dirty="0"/>
              <a:t>2024 (tonnes)</a:t>
            </a:r>
            <a:br>
              <a:rPr lang="en-IE" dirty="0"/>
            </a:br>
            <a:endParaRPr lang="en-US" sz="2400" i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64047E8-4A60-BBF4-084B-3A8F7AA7BDBB}"/>
              </a:ext>
            </a:extLst>
          </p:cNvPr>
          <p:cNvSpPr txBox="1"/>
          <p:nvPr/>
        </p:nvSpPr>
        <p:spPr>
          <a:xfrm>
            <a:off x="211320" y="6508951"/>
            <a:ext cx="356039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E" sz="1200" dirty="0">
                <a:hlinkClick r:id="rId3"/>
              </a:rPr>
              <a:t>Agri-food data portal _Fertiliser trade</a:t>
            </a:r>
            <a:endParaRPr lang="en-IE" sz="12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FA432AC-C10E-7D19-73E7-18AA578F6CB8}"/>
              </a:ext>
            </a:extLst>
          </p:cNvPr>
          <p:cNvSpPr txBox="1"/>
          <p:nvPr/>
        </p:nvSpPr>
        <p:spPr>
          <a:xfrm>
            <a:off x="211320" y="6294022"/>
            <a:ext cx="348315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1100" i="1" dirty="0"/>
              <a:t>Source: Eurostat, Comext – elaborated by DG AGRI</a:t>
            </a:r>
          </a:p>
        </p:txBody>
      </p:sp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EDDC88D1-5845-BAF1-CCE3-2FCAA8ACE9C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55756252"/>
              </p:ext>
            </p:extLst>
          </p:nvPr>
        </p:nvGraphicFramePr>
        <p:xfrm>
          <a:off x="283756" y="1476726"/>
          <a:ext cx="8860244" cy="40919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061674A4-3347-5963-A5C5-22E27880D3AE}"/>
              </a:ext>
            </a:extLst>
          </p:cNvPr>
          <p:cNvSpPr txBox="1"/>
          <p:nvPr/>
        </p:nvSpPr>
        <p:spPr>
          <a:xfrm>
            <a:off x="9050883" y="1476726"/>
            <a:ext cx="294883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1600" dirty="0"/>
              <a:t>Comparison Jan-Oct 2024 with 10-year average for same period</a:t>
            </a:r>
          </a:p>
          <a:p>
            <a:endParaRPr lang="en-IE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E" sz="1600" dirty="0"/>
              <a:t>7 mil. t imports: +5%</a:t>
            </a:r>
          </a:p>
          <a:p>
            <a:endParaRPr lang="en-IE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E" sz="1600" dirty="0"/>
              <a:t>5.5 mil. t exports: -8% </a:t>
            </a:r>
          </a:p>
        </p:txBody>
      </p:sp>
    </p:spTree>
    <p:extLst>
      <p:ext uri="{BB962C8B-B14F-4D97-AF65-F5344CB8AC3E}">
        <p14:creationId xmlns:p14="http://schemas.microsoft.com/office/powerpoint/2010/main" val="8862754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716A704D-86F3-D9F5-BBE4-978D3AC1FCF6}"/>
              </a:ext>
            </a:extLst>
          </p:cNvPr>
          <p:cNvSpPr txBox="1"/>
          <p:nvPr/>
        </p:nvSpPr>
        <p:spPr>
          <a:xfrm>
            <a:off x="839416" y="371203"/>
            <a:ext cx="9289032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8BCD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Arial" charset="0"/>
              </a:rPr>
              <a:t>Nitrogen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8BCD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Arial" charset="0"/>
              </a:rPr>
              <a:t>fertilisers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8BCD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Arial" charset="0"/>
              </a:rPr>
              <a:t> imports </a:t>
            </a:r>
            <a:b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8BCD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Arial" charset="0"/>
              </a:rPr>
            </a:b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8BCD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Arial" charset="0"/>
              </a:rPr>
              <a:t>Growing market concentration </a:t>
            </a:r>
            <a:endParaRPr kumimoji="0" lang="fr-BE" sz="2800" b="1" i="0" u="none" strike="noStrike" kern="1200" cap="none" spc="0" normalizeH="0" baseline="0" noProof="0" dirty="0">
              <a:ln>
                <a:noFill/>
              </a:ln>
              <a:solidFill>
                <a:srgbClr val="008BCD"/>
              </a:solidFill>
              <a:effectLst/>
              <a:uLnTx/>
              <a:uFillTx/>
              <a:latin typeface="Aptos" panose="020B0004020202020204" pitchFamily="34" charset="0"/>
              <a:ea typeface="+mn-ea"/>
              <a:cs typeface="Arial" charset="0"/>
            </a:endParaRP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496BB6A-A180-D3B3-8643-063CD5A96213}"/>
              </a:ext>
            </a:extLst>
          </p:cNvPr>
          <p:cNvCxnSpPr>
            <a:cxnSpLocks/>
          </p:cNvCxnSpPr>
          <p:nvPr/>
        </p:nvCxnSpPr>
        <p:spPr>
          <a:xfrm>
            <a:off x="479425" y="1196752"/>
            <a:ext cx="112331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Chart 1">
            <a:extLst>
              <a:ext uri="{FF2B5EF4-FFF2-40B4-BE49-F238E27FC236}">
                <a16:creationId xmlns:a16="http://schemas.microsoft.com/office/drawing/2014/main" id="{F0EC2216-9318-B050-C5D1-BFD03B84B21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52368161"/>
              </p:ext>
            </p:extLst>
          </p:nvPr>
        </p:nvGraphicFramePr>
        <p:xfrm>
          <a:off x="-240704" y="1772307"/>
          <a:ext cx="4968552" cy="33133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id="{F2B76741-0B95-A8E2-29AC-F5F3D83A31A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03430964"/>
              </p:ext>
            </p:extLst>
          </p:nvPr>
        </p:nvGraphicFramePr>
        <p:xfrm>
          <a:off x="4007768" y="1739565"/>
          <a:ext cx="4752528" cy="34692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EAF2528D-AA7D-14E2-8CF9-1D897720DD9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76312406"/>
              </p:ext>
            </p:extLst>
          </p:nvPr>
        </p:nvGraphicFramePr>
        <p:xfrm>
          <a:off x="7968208" y="1749939"/>
          <a:ext cx="4968552" cy="34588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B4BE58B3-8C65-559C-42C8-FF4BF9EF06F9}"/>
              </a:ext>
            </a:extLst>
          </p:cNvPr>
          <p:cNvSpPr txBox="1"/>
          <p:nvPr/>
        </p:nvSpPr>
        <p:spPr>
          <a:xfrm>
            <a:off x="191344" y="6232881"/>
            <a:ext cx="3483151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E" sz="1050" b="0" i="1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Arial" charset="0"/>
              </a:rPr>
              <a:t>Source: Eurostat, </a:t>
            </a:r>
            <a:r>
              <a:rPr kumimoji="0" lang="en-IE" sz="1050" b="0" i="1" u="none" strike="noStrike" kern="1200" cap="none" spc="0" normalizeH="0" baseline="0" noProof="0" dirty="0" err="1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Arial" charset="0"/>
              </a:rPr>
              <a:t>Comext</a:t>
            </a:r>
            <a:r>
              <a:rPr kumimoji="0" lang="en-IE" sz="1050" b="0" i="1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Arial" charset="0"/>
              </a:rPr>
              <a:t> – elaborated by DG AGRI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9FF5BC5-936A-6456-A4DD-9FFB914E8229}"/>
              </a:ext>
            </a:extLst>
          </p:cNvPr>
          <p:cNvSpPr txBox="1"/>
          <p:nvPr/>
        </p:nvSpPr>
        <p:spPr>
          <a:xfrm>
            <a:off x="334512" y="6430689"/>
            <a:ext cx="3560398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E" sz="1100" b="0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Arial" charset="0"/>
                <a:hlinkClick r:id="rId6"/>
              </a:rPr>
              <a:t>Agri-food data portal _Fertiliser trade</a:t>
            </a:r>
            <a:endParaRPr kumimoji="0" lang="en-IE" sz="1100" b="0" i="0" u="none" strike="noStrike" kern="120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Aptos" panose="020B0004020202020204" pitchFamily="34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9547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716A704D-86F3-D9F5-BBE4-978D3AC1FCF6}"/>
              </a:ext>
            </a:extLst>
          </p:cNvPr>
          <p:cNvSpPr txBox="1"/>
          <p:nvPr/>
        </p:nvSpPr>
        <p:spPr>
          <a:xfrm>
            <a:off x="993722" y="368809"/>
            <a:ext cx="9289032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8BCD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Arial" charset="0"/>
              </a:rPr>
              <a:t>Urea imports </a:t>
            </a:r>
            <a:b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8BCD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Arial" charset="0"/>
              </a:rPr>
            </a:b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8BCD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Arial" charset="0"/>
              </a:rPr>
              <a:t>Significant rise in market concentration </a:t>
            </a:r>
            <a:endParaRPr kumimoji="0" lang="fr-BE" sz="2800" b="1" i="0" u="none" strike="noStrike" kern="1200" cap="none" spc="0" normalizeH="0" baseline="0" noProof="0" dirty="0">
              <a:ln>
                <a:noFill/>
              </a:ln>
              <a:solidFill>
                <a:srgbClr val="008BCD"/>
              </a:solidFill>
              <a:effectLst/>
              <a:uLnTx/>
              <a:uFillTx/>
              <a:latin typeface="Aptos" panose="020B0004020202020204" pitchFamily="34" charset="0"/>
              <a:ea typeface="+mn-ea"/>
              <a:cs typeface="Arial" charset="0"/>
            </a:endParaRP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496BB6A-A180-D3B3-8643-063CD5A96213}"/>
              </a:ext>
            </a:extLst>
          </p:cNvPr>
          <p:cNvCxnSpPr>
            <a:cxnSpLocks/>
          </p:cNvCxnSpPr>
          <p:nvPr/>
        </p:nvCxnSpPr>
        <p:spPr>
          <a:xfrm>
            <a:off x="479425" y="1196752"/>
            <a:ext cx="112331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" name="Straight Arrow Connector 1">
            <a:extLst>
              <a:ext uri="{FF2B5EF4-FFF2-40B4-BE49-F238E27FC236}">
                <a16:creationId xmlns:a16="http://schemas.microsoft.com/office/drawing/2014/main" id="{B8783677-B59A-ABF2-B9D0-3D8AE945D981}"/>
              </a:ext>
            </a:extLst>
          </p:cNvPr>
          <p:cNvCxnSpPr>
            <a:cxnSpLocks/>
          </p:cNvCxnSpPr>
          <p:nvPr/>
        </p:nvCxnSpPr>
        <p:spPr>
          <a:xfrm flipV="1">
            <a:off x="479425" y="1595314"/>
            <a:ext cx="9937055" cy="1257622"/>
          </a:xfrm>
          <a:prstGeom prst="straightConnector1">
            <a:avLst/>
          </a:prstGeom>
          <a:ln w="19050"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id="{654C80F4-E6F1-FC8E-C7BD-BBE9563E2E7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01156795"/>
              </p:ext>
            </p:extLst>
          </p:nvPr>
        </p:nvGraphicFramePr>
        <p:xfrm>
          <a:off x="-96688" y="2938360"/>
          <a:ext cx="4559300" cy="31115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18DFEF62-29E3-76DE-6D00-19C5176DD98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2255509"/>
              </p:ext>
            </p:extLst>
          </p:nvPr>
        </p:nvGraphicFramePr>
        <p:xfrm>
          <a:off x="3956888" y="2283250"/>
          <a:ext cx="4658487" cy="32339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B7CA30E9-2526-D711-8702-4A56474E511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54785741"/>
              </p:ext>
            </p:extLst>
          </p:nvPr>
        </p:nvGraphicFramePr>
        <p:xfrm>
          <a:off x="8112224" y="1825563"/>
          <a:ext cx="4655914" cy="31876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1" name="Flowchart: Connector 10">
            <a:extLst>
              <a:ext uri="{FF2B5EF4-FFF2-40B4-BE49-F238E27FC236}">
                <a16:creationId xmlns:a16="http://schemas.microsoft.com/office/drawing/2014/main" id="{CEF5BCEA-554D-BCFD-4BE0-74CE8C3FC55B}"/>
              </a:ext>
            </a:extLst>
          </p:cNvPr>
          <p:cNvSpPr/>
          <p:nvPr/>
        </p:nvSpPr>
        <p:spPr>
          <a:xfrm>
            <a:off x="334441" y="2755464"/>
            <a:ext cx="278710" cy="206177"/>
          </a:xfrm>
          <a:prstGeom prst="flowChartConnector">
            <a:avLst/>
          </a:prstGeom>
          <a:solidFill>
            <a:schemeClr val="tx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2" name="Flowchart: Connector 11">
            <a:extLst>
              <a:ext uri="{FF2B5EF4-FFF2-40B4-BE49-F238E27FC236}">
                <a16:creationId xmlns:a16="http://schemas.microsoft.com/office/drawing/2014/main" id="{AA1E91DB-433B-2B63-9275-651039906592}"/>
              </a:ext>
            </a:extLst>
          </p:cNvPr>
          <p:cNvSpPr/>
          <p:nvPr/>
        </p:nvSpPr>
        <p:spPr>
          <a:xfrm>
            <a:off x="2041034" y="2564203"/>
            <a:ext cx="278710" cy="206177"/>
          </a:xfrm>
          <a:prstGeom prst="flowChartConnector">
            <a:avLst/>
          </a:prstGeom>
          <a:solidFill>
            <a:schemeClr val="tx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3" name="Flowchart: Connector 12">
            <a:extLst>
              <a:ext uri="{FF2B5EF4-FFF2-40B4-BE49-F238E27FC236}">
                <a16:creationId xmlns:a16="http://schemas.microsoft.com/office/drawing/2014/main" id="{C073EC39-968D-674A-8833-89F39730EE14}"/>
              </a:ext>
            </a:extLst>
          </p:cNvPr>
          <p:cNvSpPr/>
          <p:nvPr/>
        </p:nvSpPr>
        <p:spPr>
          <a:xfrm>
            <a:off x="6196370" y="1991650"/>
            <a:ext cx="278710" cy="206177"/>
          </a:xfrm>
          <a:prstGeom prst="flowChartConnector">
            <a:avLst/>
          </a:prstGeom>
          <a:solidFill>
            <a:schemeClr val="tx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4" name="Flowchart: Connector 13">
            <a:extLst>
              <a:ext uri="{FF2B5EF4-FFF2-40B4-BE49-F238E27FC236}">
                <a16:creationId xmlns:a16="http://schemas.microsoft.com/office/drawing/2014/main" id="{BFFA4C06-F228-3EF0-0F9E-6ED54EFA4A9E}"/>
              </a:ext>
            </a:extLst>
          </p:cNvPr>
          <p:cNvSpPr/>
          <p:nvPr/>
        </p:nvSpPr>
        <p:spPr>
          <a:xfrm>
            <a:off x="10282754" y="1495328"/>
            <a:ext cx="278710" cy="206177"/>
          </a:xfrm>
          <a:prstGeom prst="flowChartConnector">
            <a:avLst/>
          </a:prstGeom>
          <a:solidFill>
            <a:schemeClr val="tx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C261900-263E-4D43-ECD3-6EA27A24398E}"/>
              </a:ext>
            </a:extLst>
          </p:cNvPr>
          <p:cNvSpPr txBox="1"/>
          <p:nvPr/>
        </p:nvSpPr>
        <p:spPr>
          <a:xfrm>
            <a:off x="0" y="1991650"/>
            <a:ext cx="170441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BE" sz="1400" b="0" i="0" u="none" strike="noStrike" kern="1200" cap="none" spc="0" normalizeH="0" baseline="0" noProof="0" dirty="0">
                <a:ln>
                  <a:noFill/>
                </a:ln>
                <a:solidFill>
                  <a:srgbClr val="034EA2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Arial" charset="0"/>
              </a:rPr>
              <a:t>2014-2021 </a:t>
            </a:r>
            <a:r>
              <a:rPr kumimoji="0" lang="fr-BE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34EA2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Arial" charset="0"/>
              </a:rPr>
              <a:t>Urea</a:t>
            </a:r>
            <a:r>
              <a:rPr kumimoji="0" lang="fr-BE" sz="1400" b="0" i="0" u="none" strike="noStrike" kern="1200" cap="none" spc="0" normalizeH="0" baseline="0" noProof="0" dirty="0">
                <a:ln>
                  <a:noFill/>
                </a:ln>
                <a:solidFill>
                  <a:srgbClr val="034EA2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Arial" charset="0"/>
              </a:rPr>
              <a:t> =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BE" sz="1400" b="1" i="0" u="none" strike="noStrike" kern="1200" cap="none" spc="0" normalizeH="0" baseline="0" noProof="0" dirty="0">
                <a:ln>
                  <a:noFill/>
                </a:ln>
                <a:solidFill>
                  <a:srgbClr val="034EA2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Arial" charset="0"/>
              </a:rPr>
              <a:t>55% </a:t>
            </a:r>
            <a:r>
              <a:rPr kumimoji="0" lang="fr-BE" sz="1400" b="0" i="0" u="none" strike="noStrike" kern="1200" cap="none" spc="0" normalizeH="0" baseline="0" noProof="0" dirty="0">
                <a:ln>
                  <a:noFill/>
                </a:ln>
                <a:solidFill>
                  <a:srgbClr val="034EA2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Arial" charset="0"/>
              </a:rPr>
              <a:t>of </a:t>
            </a:r>
            <a:r>
              <a:rPr kumimoji="0" lang="fr-BE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34EA2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Arial" charset="0"/>
              </a:rPr>
              <a:t>tot</a:t>
            </a:r>
            <a:r>
              <a:rPr kumimoji="0" lang="fr-BE" sz="1400" b="0" i="0" u="none" strike="noStrike" kern="1200" cap="none" spc="0" normalizeH="0" baseline="0" noProof="0" dirty="0">
                <a:ln>
                  <a:noFill/>
                </a:ln>
                <a:solidFill>
                  <a:srgbClr val="034EA2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Arial" charset="0"/>
              </a:rPr>
              <a:t>. N - </a:t>
            </a:r>
            <a:r>
              <a:rPr kumimoji="0" lang="fr-BE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34EA2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Arial" charset="0"/>
              </a:rPr>
              <a:t>fertilisers</a:t>
            </a:r>
            <a:r>
              <a:rPr kumimoji="0" lang="fr-BE" sz="1400" b="0" i="0" u="none" strike="noStrike" kern="1200" cap="none" spc="0" normalizeH="0" baseline="0" noProof="0" dirty="0">
                <a:ln>
                  <a:noFill/>
                </a:ln>
                <a:solidFill>
                  <a:srgbClr val="034EA2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Arial" charset="0"/>
              </a:rPr>
              <a:t> imports</a:t>
            </a:r>
            <a:endParaRPr kumimoji="0" lang="en-IE" sz="1400" b="0" i="0" u="none" strike="noStrike" kern="1200" cap="none" spc="0" normalizeH="0" baseline="0" noProof="0" dirty="0">
              <a:ln>
                <a:noFill/>
              </a:ln>
              <a:solidFill>
                <a:srgbClr val="034EA2"/>
              </a:solidFill>
              <a:effectLst/>
              <a:uLnTx/>
              <a:uFillTx/>
              <a:latin typeface="Aptos" panose="020B0004020202020204" pitchFamily="34" charset="0"/>
              <a:ea typeface="+mn-ea"/>
              <a:cs typeface="Arial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51A6F41-4F0A-C042-D9BD-43363F2A5C34}"/>
              </a:ext>
            </a:extLst>
          </p:cNvPr>
          <p:cNvSpPr txBox="1"/>
          <p:nvPr/>
        </p:nvSpPr>
        <p:spPr>
          <a:xfrm>
            <a:off x="1829968" y="1843035"/>
            <a:ext cx="16016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BE" sz="1400" b="1" i="0" u="none" strike="noStrike" kern="1200" cap="none" spc="0" normalizeH="0" baseline="0" noProof="0" dirty="0">
                <a:ln>
                  <a:noFill/>
                </a:ln>
                <a:solidFill>
                  <a:srgbClr val="034EA2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Arial" charset="0"/>
              </a:rPr>
              <a:t>62%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34EA2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Arial" charset="0"/>
              </a:rPr>
              <a:t>of tot. N -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34EA2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Arial" charset="0"/>
              </a:rPr>
              <a:t>fertilisers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34EA2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Arial" charset="0"/>
              </a:rPr>
              <a:t> imports</a:t>
            </a:r>
            <a:endParaRPr kumimoji="0" lang="en-IE" sz="2000" b="0" i="0" u="none" strike="noStrike" kern="120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Aptos" panose="020B0004020202020204" pitchFamily="34" charset="0"/>
              <a:ea typeface="+mn-ea"/>
              <a:cs typeface="Arial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DAA05D1-ABCD-F04D-DFDE-F2BB5F791DA5}"/>
              </a:ext>
            </a:extLst>
          </p:cNvPr>
          <p:cNvSpPr txBox="1"/>
          <p:nvPr/>
        </p:nvSpPr>
        <p:spPr>
          <a:xfrm>
            <a:off x="5504906" y="1459309"/>
            <a:ext cx="15388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BE" sz="1400" b="1" i="0" u="none" strike="noStrike" kern="1200" cap="none" spc="0" normalizeH="0" baseline="0" noProof="0" dirty="0">
                <a:ln>
                  <a:noFill/>
                </a:ln>
                <a:solidFill>
                  <a:srgbClr val="034EA2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Arial" charset="0"/>
              </a:rPr>
              <a:t>65%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34EA2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Arial" charset="0"/>
              </a:rPr>
              <a:t>of tot. N -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34EA2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Arial" charset="0"/>
              </a:rPr>
              <a:t>fertilisers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34EA2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Arial" charset="0"/>
              </a:rPr>
              <a:t> imports</a:t>
            </a:r>
            <a:endParaRPr kumimoji="0" lang="en-IE" sz="2000" b="0" i="0" u="none" strike="noStrike" kern="120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Aptos" panose="020B0004020202020204" pitchFamily="34" charset="0"/>
              <a:ea typeface="+mn-ea"/>
              <a:cs typeface="Arial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340EA2F-CBB8-38C5-CD7E-71ADB91F4346}"/>
              </a:ext>
            </a:extLst>
          </p:cNvPr>
          <p:cNvSpPr txBox="1"/>
          <p:nvPr/>
        </p:nvSpPr>
        <p:spPr>
          <a:xfrm>
            <a:off x="8671096" y="1181459"/>
            <a:ext cx="17588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BE" sz="1400" b="1" i="0" u="none" strike="noStrike" kern="1200" cap="none" spc="0" normalizeH="0" baseline="0" noProof="0" dirty="0">
                <a:ln>
                  <a:noFill/>
                </a:ln>
                <a:solidFill>
                  <a:srgbClr val="034EA2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Arial" charset="0"/>
              </a:rPr>
              <a:t>68%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34EA2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Arial" charset="0"/>
              </a:rPr>
              <a:t>of tot. N -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34EA2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Arial" charset="0"/>
              </a:rPr>
              <a:t>fertilisers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34EA2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Arial" charset="0"/>
              </a:rPr>
              <a:t> imports</a:t>
            </a:r>
            <a:endParaRPr kumimoji="0" lang="en-IE" sz="2000" b="0" i="0" u="none" strike="noStrike" kern="120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Aptos" panose="020B0004020202020204" pitchFamily="34" charset="0"/>
              <a:ea typeface="+mn-ea"/>
              <a:cs typeface="Arial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AF383DD-3CD6-C359-5727-198752DAF21B}"/>
              </a:ext>
            </a:extLst>
          </p:cNvPr>
          <p:cNvSpPr txBox="1"/>
          <p:nvPr/>
        </p:nvSpPr>
        <p:spPr>
          <a:xfrm>
            <a:off x="8748566" y="4839452"/>
            <a:ext cx="3464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BE" sz="1400" b="0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Arial" charset="0"/>
              </a:rPr>
              <a:t>The top </a:t>
            </a:r>
            <a:r>
              <a:rPr kumimoji="0" lang="fr-BE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Arial" charset="0"/>
              </a:rPr>
              <a:t>three</a:t>
            </a:r>
            <a:r>
              <a:rPr kumimoji="0" lang="fr-BE" sz="1400" b="0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Arial" charset="0"/>
              </a:rPr>
              <a:t> </a:t>
            </a:r>
            <a:r>
              <a:rPr kumimoji="0" lang="fr-BE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Arial" charset="0"/>
              </a:rPr>
              <a:t>suppliers</a:t>
            </a:r>
            <a:r>
              <a:rPr kumimoji="0" lang="fr-BE" sz="1400" b="0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Arial" charset="0"/>
              </a:rPr>
              <a:t> </a:t>
            </a:r>
            <a:r>
              <a:rPr kumimoji="0" lang="fr-BE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Arial" charset="0"/>
              </a:rPr>
              <a:t>account</a:t>
            </a:r>
            <a:r>
              <a:rPr kumimoji="0" lang="fr-BE" sz="1400" b="0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Arial" charset="0"/>
              </a:rPr>
              <a:t> for ~88% of the </a:t>
            </a:r>
            <a:r>
              <a:rPr kumimoji="0" lang="fr-BE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Arial" charset="0"/>
              </a:rPr>
              <a:t>market</a:t>
            </a:r>
            <a:r>
              <a:rPr kumimoji="0" lang="fr-BE" sz="1400" b="0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Arial" charset="0"/>
              </a:rPr>
              <a:t> </a:t>
            </a:r>
            <a:r>
              <a:rPr kumimoji="0" lang="fr-BE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Arial" charset="0"/>
              </a:rPr>
              <a:t>share</a:t>
            </a:r>
            <a:endParaRPr kumimoji="0" lang="en-IE" sz="1400" b="0" i="0" u="none" strike="noStrike" kern="120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Aptos" panose="020B0004020202020204" pitchFamily="34" charset="0"/>
              <a:ea typeface="+mn-ea"/>
              <a:cs typeface="Arial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02890BB-B22C-5028-F304-E02A7D5896D7}"/>
              </a:ext>
            </a:extLst>
          </p:cNvPr>
          <p:cNvSpPr txBox="1"/>
          <p:nvPr/>
        </p:nvSpPr>
        <p:spPr>
          <a:xfrm>
            <a:off x="260835" y="6392361"/>
            <a:ext cx="356039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E" sz="1200" b="0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Arial"/>
                <a:ea typeface="+mn-ea"/>
                <a:cs typeface="Arial" charset="0"/>
                <a:hlinkClick r:id="rId6"/>
              </a:rPr>
              <a:t>Source : Agri-food data portal _Fertiliser trade</a:t>
            </a:r>
            <a:endParaRPr kumimoji="0" lang="en-IE" sz="1200" b="0" i="0" u="none" strike="noStrike" kern="120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70499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>
            <a:extLst>
              <a:ext uri="{FF2B5EF4-FFF2-40B4-BE49-F238E27FC236}">
                <a16:creationId xmlns:a16="http://schemas.microsoft.com/office/drawing/2014/main" id="{2D18CD68-071C-09C0-A96B-2753979E0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218" y="614614"/>
            <a:ext cx="10515600" cy="782638"/>
          </a:xfrm>
        </p:spPr>
        <p:txBody>
          <a:bodyPr/>
          <a:lstStyle/>
          <a:p>
            <a:br>
              <a:rPr lang="en-IE" sz="3600" dirty="0"/>
            </a:br>
            <a:br>
              <a:rPr lang="en-IE" sz="3600" dirty="0"/>
            </a:br>
            <a:r>
              <a:rPr lang="en-IE" sz="3600" dirty="0"/>
              <a:t>Fertilisers imports from Russia and Belarus </a:t>
            </a:r>
            <a:br>
              <a:rPr lang="en-IE" dirty="0"/>
            </a:br>
            <a:r>
              <a:rPr lang="en-IE" sz="2400" i="1" dirty="0"/>
              <a:t>tonnes &amp; share </a:t>
            </a:r>
            <a:br>
              <a:rPr lang="en-IE" dirty="0"/>
            </a:br>
            <a:endParaRPr lang="en-US" sz="2400" i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9919113-679E-4CE8-F18A-BF53519F4023}"/>
              </a:ext>
            </a:extLst>
          </p:cNvPr>
          <p:cNvSpPr txBox="1"/>
          <p:nvPr/>
        </p:nvSpPr>
        <p:spPr>
          <a:xfrm>
            <a:off x="211320" y="6465064"/>
            <a:ext cx="6097554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1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Estimated and based on Comext data until October 2024</a:t>
            </a:r>
            <a:endParaRPr kumimoji="0" lang="en-IE" sz="900" b="0" i="1" u="none" strike="noStrike" kern="120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AA3B3A9-F8C3-ABAC-1B68-38315B69BBD3}"/>
              </a:ext>
            </a:extLst>
          </p:cNvPr>
          <p:cNvSpPr txBox="1"/>
          <p:nvPr/>
        </p:nvSpPr>
        <p:spPr>
          <a:xfrm>
            <a:off x="4078014" y="1122579"/>
            <a:ext cx="62549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BE" sz="1800" b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2024: RU Leading supplier to EU</a:t>
            </a:r>
            <a:endParaRPr kumimoji="0" lang="en-IE" sz="1800" b="0" u="none" strike="noStrike" kern="120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aphicFrame>
        <p:nvGraphicFramePr>
          <p:cNvPr id="3" name="Chart 2">
            <a:extLst>
              <a:ext uri="{FF2B5EF4-FFF2-40B4-BE49-F238E27FC236}">
                <a16:creationId xmlns:a16="http://schemas.microsoft.com/office/drawing/2014/main" id="{93E905DA-9C97-D09C-8102-722215E345A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84783216"/>
              </p:ext>
            </p:extLst>
          </p:nvPr>
        </p:nvGraphicFramePr>
        <p:xfrm>
          <a:off x="128795" y="1670661"/>
          <a:ext cx="5588326" cy="27021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id="{8E5F6656-A26F-61AC-D8CA-4DB0DB463941}"/>
              </a:ext>
            </a:extLst>
          </p:cNvPr>
          <p:cNvGraphicFramePr>
            <a:graphicFrameLocks/>
          </p:cNvGraphicFramePr>
          <p:nvPr/>
        </p:nvGraphicFramePr>
        <p:xfrm>
          <a:off x="6096000" y="1670662"/>
          <a:ext cx="5001653" cy="27021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DBBA646A-A9C1-94FD-2A6C-C308AB75BE7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53327916"/>
              </p:ext>
            </p:extLst>
          </p:nvPr>
        </p:nvGraphicFramePr>
        <p:xfrm>
          <a:off x="620024" y="4372782"/>
          <a:ext cx="4605867" cy="20922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8" name="Chart 7">
            <a:extLst>
              <a:ext uri="{FF2B5EF4-FFF2-40B4-BE49-F238E27FC236}">
                <a16:creationId xmlns:a16="http://schemas.microsoft.com/office/drawing/2014/main" id="{78081D4B-0356-FDA1-6768-F8D1ADE750A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23067963"/>
              </p:ext>
            </p:extLst>
          </p:nvPr>
        </p:nvGraphicFramePr>
        <p:xfrm>
          <a:off x="6308874" y="4278123"/>
          <a:ext cx="4572001" cy="20922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</p:spTree>
    <p:extLst>
      <p:ext uri="{BB962C8B-B14F-4D97-AF65-F5344CB8AC3E}">
        <p14:creationId xmlns:p14="http://schemas.microsoft.com/office/powerpoint/2010/main" val="38484409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>
            <a:extLst>
              <a:ext uri="{FF2B5EF4-FFF2-40B4-BE49-F238E27FC236}">
                <a16:creationId xmlns:a16="http://schemas.microsoft.com/office/drawing/2014/main" id="{2D18CD68-071C-09C0-A96B-2753979E0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218" y="614614"/>
            <a:ext cx="10515600" cy="782638"/>
          </a:xfrm>
        </p:spPr>
        <p:txBody>
          <a:bodyPr/>
          <a:lstStyle/>
          <a:p>
            <a:br>
              <a:rPr lang="en-IE" sz="3600" dirty="0"/>
            </a:br>
            <a:br>
              <a:rPr lang="en-IE" sz="3600" dirty="0"/>
            </a:br>
            <a:r>
              <a:rPr lang="en-IE" sz="3600" dirty="0"/>
              <a:t>Fertilisers imports from Russia and Belarus </a:t>
            </a:r>
            <a:br>
              <a:rPr lang="en-IE" dirty="0"/>
            </a:br>
            <a:r>
              <a:rPr lang="en-IE" sz="2400" i="1" dirty="0"/>
              <a:t>tonnes &amp; share</a:t>
            </a:r>
            <a:br>
              <a:rPr lang="en-IE" dirty="0"/>
            </a:br>
            <a:endParaRPr lang="en-US" sz="2400" i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9919113-679E-4CE8-F18A-BF53519F4023}"/>
              </a:ext>
            </a:extLst>
          </p:cNvPr>
          <p:cNvSpPr txBox="1"/>
          <p:nvPr/>
        </p:nvSpPr>
        <p:spPr>
          <a:xfrm>
            <a:off x="211320" y="6465064"/>
            <a:ext cx="6097554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1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Estimated and based on Comext data until October 2024</a:t>
            </a:r>
            <a:endParaRPr kumimoji="0" lang="en-IE" sz="900" b="0" i="1" u="none" strike="noStrike" kern="120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10ABF03-8B1E-D2A2-2668-FFAB9144A802}"/>
              </a:ext>
            </a:extLst>
          </p:cNvPr>
          <p:cNvSpPr txBox="1"/>
          <p:nvPr/>
        </p:nvSpPr>
        <p:spPr>
          <a:xfrm>
            <a:off x="4024054" y="1289928"/>
            <a:ext cx="54308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BE" sz="1800" b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2024: RU Second EU </a:t>
            </a:r>
            <a:r>
              <a:rPr kumimoji="0" lang="fr-BE" sz="1800" b="0" u="none" strike="noStrike" kern="1200" cap="none" spc="0" normalizeH="0" baseline="0" noProof="0" dirty="0" err="1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trade</a:t>
            </a:r>
            <a:r>
              <a:rPr kumimoji="0" lang="fr-BE" sz="1800" b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fr-BE" sz="1800" b="0" u="none" strike="noStrike" kern="1200" cap="none" spc="0" normalizeH="0" baseline="0" noProof="0" dirty="0" err="1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partner</a:t>
            </a:r>
            <a:endParaRPr kumimoji="0" lang="en-IE" sz="1800" b="0" u="none" strike="noStrike" kern="120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aphicFrame>
        <p:nvGraphicFramePr>
          <p:cNvPr id="8" name="Chart 7">
            <a:extLst>
              <a:ext uri="{FF2B5EF4-FFF2-40B4-BE49-F238E27FC236}">
                <a16:creationId xmlns:a16="http://schemas.microsoft.com/office/drawing/2014/main" id="{E23134B4-2123-D1F0-2F72-6F3DA839738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81644084"/>
              </p:ext>
            </p:extLst>
          </p:nvPr>
        </p:nvGraphicFramePr>
        <p:xfrm>
          <a:off x="341576" y="1816054"/>
          <a:ext cx="5218873" cy="24459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0" name="Chart 9">
            <a:extLst>
              <a:ext uri="{FF2B5EF4-FFF2-40B4-BE49-F238E27FC236}">
                <a16:creationId xmlns:a16="http://schemas.microsoft.com/office/drawing/2014/main" id="{846B3E1E-5598-1441-18A5-3AB7F9868D1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02741380"/>
              </p:ext>
            </p:extLst>
          </p:nvPr>
        </p:nvGraphicFramePr>
        <p:xfrm>
          <a:off x="5738291" y="1816053"/>
          <a:ext cx="5306428" cy="27411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3" name="Chart 2">
            <a:extLst>
              <a:ext uri="{FF2B5EF4-FFF2-40B4-BE49-F238E27FC236}">
                <a16:creationId xmlns:a16="http://schemas.microsoft.com/office/drawing/2014/main" id="{890951D5-1EF2-476F-F521-6442744E186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78099624"/>
              </p:ext>
            </p:extLst>
          </p:nvPr>
        </p:nvGraphicFramePr>
        <p:xfrm>
          <a:off x="744069" y="4297854"/>
          <a:ext cx="4572001" cy="21698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id="{CAA17BF5-C371-56A5-C2C3-506701C93E8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67827968"/>
              </p:ext>
            </p:extLst>
          </p:nvPr>
        </p:nvGraphicFramePr>
        <p:xfrm>
          <a:off x="6093198" y="4295219"/>
          <a:ext cx="4571999" cy="21698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</p:spTree>
    <p:extLst>
      <p:ext uri="{BB962C8B-B14F-4D97-AF65-F5344CB8AC3E}">
        <p14:creationId xmlns:p14="http://schemas.microsoft.com/office/powerpoint/2010/main" val="40780130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466BE87A-E7CE-14AA-2862-B2890EE229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536527"/>
            <a:ext cx="10928927" cy="782357"/>
          </a:xfrm>
        </p:spPr>
        <p:txBody>
          <a:bodyPr/>
          <a:lstStyle/>
          <a:p>
            <a:br>
              <a:rPr lang="en-IE" sz="4000" dirty="0"/>
            </a:br>
            <a:br>
              <a:rPr lang="fr-BE" dirty="0"/>
            </a:br>
            <a:r>
              <a:rPr lang="en-IE" sz="3600" dirty="0"/>
              <a:t>Impact of Middle-East tensions on EU fertiliser markets </a:t>
            </a:r>
            <a:br>
              <a:rPr lang="en-IE" sz="2400" dirty="0"/>
            </a:br>
            <a:r>
              <a:rPr lang="fr-BE" sz="2400" i="1" dirty="0"/>
              <a:t>EU imports </a:t>
            </a:r>
            <a:r>
              <a:rPr lang="fr-BE" sz="2400" i="1" dirty="0" err="1"/>
              <a:t>share</a:t>
            </a:r>
            <a:r>
              <a:rPr lang="fr-BE" sz="2400" i="1" dirty="0"/>
              <a:t> 2023-2024</a:t>
            </a:r>
            <a:endParaRPr lang="en-IE" sz="2400" i="1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C97360D-CB83-3F5A-7848-004BC14E0DE1}"/>
              </a:ext>
            </a:extLst>
          </p:cNvPr>
          <p:cNvSpPr txBox="1"/>
          <p:nvPr/>
        </p:nvSpPr>
        <p:spPr>
          <a:xfrm>
            <a:off x="8377345" y="1579112"/>
            <a:ext cx="327986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34EA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Potash and potassic fertilisers</a:t>
            </a:r>
            <a:endParaRPr kumimoji="0" lang="en-IE" sz="1800" b="0" i="0" u="none" strike="noStrike" kern="120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1870997-A9EF-0534-9E81-3E4D1F404EE1}"/>
              </a:ext>
            </a:extLst>
          </p:cNvPr>
          <p:cNvSpPr txBox="1"/>
          <p:nvPr/>
        </p:nvSpPr>
        <p:spPr>
          <a:xfrm>
            <a:off x="204786" y="1579112"/>
            <a:ext cx="391420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E" sz="1800" b="0" i="1" u="none" strike="noStrike" kern="1200" cap="none" spc="0" normalizeH="0" baseline="0" noProof="0" dirty="0">
                <a:ln>
                  <a:noFill/>
                </a:ln>
                <a:solidFill>
                  <a:srgbClr val="034EA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Phosphate and phosphatic fertilisers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6EBE023-AF87-CD48-4DB7-12C6794DFD1F}"/>
              </a:ext>
            </a:extLst>
          </p:cNvPr>
          <p:cNvSpPr txBox="1"/>
          <p:nvPr/>
        </p:nvSpPr>
        <p:spPr>
          <a:xfrm>
            <a:off x="4754584" y="1579112"/>
            <a:ext cx="327986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34EA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Nitrogenous fertilisers</a:t>
            </a:r>
            <a:endParaRPr kumimoji="0" lang="en-IE" sz="1800" b="0" i="0" u="none" strike="noStrike" kern="120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712B522-E179-B621-6BEA-E116F4C104B0}"/>
              </a:ext>
            </a:extLst>
          </p:cNvPr>
          <p:cNvSpPr txBox="1"/>
          <p:nvPr/>
        </p:nvSpPr>
        <p:spPr>
          <a:xfrm>
            <a:off x="4725283" y="1853646"/>
            <a:ext cx="24765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E" sz="1200" b="0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Total from Middle East countries + Egypt: 28.1%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BBC0291-5F9C-23B9-CF94-0A89AA548DCF}"/>
              </a:ext>
            </a:extLst>
          </p:cNvPr>
          <p:cNvSpPr txBox="1"/>
          <p:nvPr/>
        </p:nvSpPr>
        <p:spPr>
          <a:xfrm>
            <a:off x="8343032" y="1853646"/>
            <a:ext cx="2414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E" sz="1200" b="0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Total from Middle East countries: 21,1%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B88018B-EDE9-82BF-4B20-1DF65C94B473}"/>
              </a:ext>
            </a:extLst>
          </p:cNvPr>
          <p:cNvSpPr txBox="1"/>
          <p:nvPr/>
        </p:nvSpPr>
        <p:spPr>
          <a:xfrm>
            <a:off x="206193" y="1853646"/>
            <a:ext cx="24765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E" sz="1200" b="0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Total from Middle East countries + Egypt: </a:t>
            </a:r>
            <a:r>
              <a:rPr lang="en-IE" sz="1200" dirty="0">
                <a:solidFill>
                  <a:srgbClr val="4D4D4D"/>
                </a:solidFill>
                <a:latin typeface="Arial"/>
              </a:rPr>
              <a:t>27</a:t>
            </a:r>
            <a:r>
              <a:rPr kumimoji="0" lang="en-IE" sz="1200" b="0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,7%</a:t>
            </a:r>
          </a:p>
        </p:txBody>
      </p:sp>
      <p:graphicFrame>
        <p:nvGraphicFramePr>
          <p:cNvPr id="23" name="Chart 22">
            <a:extLst>
              <a:ext uri="{FF2B5EF4-FFF2-40B4-BE49-F238E27FC236}">
                <a16:creationId xmlns:a16="http://schemas.microsoft.com/office/drawing/2014/main" id="{A29C65C1-309F-BCF8-14EF-00F75D700B0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80943553"/>
              </p:ext>
            </p:extLst>
          </p:nvPr>
        </p:nvGraphicFramePr>
        <p:xfrm>
          <a:off x="509968" y="2353872"/>
          <a:ext cx="3464506" cy="25059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4" name="Chart 23">
            <a:extLst>
              <a:ext uri="{FF2B5EF4-FFF2-40B4-BE49-F238E27FC236}">
                <a16:creationId xmlns:a16="http://schemas.microsoft.com/office/drawing/2014/main" id="{E95127DF-889E-D897-710C-6A3828E3309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51040869"/>
              </p:ext>
            </p:extLst>
          </p:nvPr>
        </p:nvGraphicFramePr>
        <p:xfrm>
          <a:off x="4033910" y="2221023"/>
          <a:ext cx="3914203" cy="28247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5" name="Chart 24">
            <a:extLst>
              <a:ext uri="{FF2B5EF4-FFF2-40B4-BE49-F238E27FC236}">
                <a16:creationId xmlns:a16="http://schemas.microsoft.com/office/drawing/2014/main" id="{04BEE7D6-B1AD-C255-14FA-18750E67131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78997932"/>
              </p:ext>
            </p:extLst>
          </p:nvPr>
        </p:nvGraphicFramePr>
        <p:xfrm>
          <a:off x="8222432" y="2221023"/>
          <a:ext cx="3871985" cy="28247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1392606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Minus Sign 10">
            <a:extLst>
              <a:ext uri="{FF2B5EF4-FFF2-40B4-BE49-F238E27FC236}">
                <a16:creationId xmlns:a16="http://schemas.microsoft.com/office/drawing/2014/main" id="{1F271294-CF1F-2BEB-6585-A75F36B721A6}"/>
              </a:ext>
            </a:extLst>
          </p:cNvPr>
          <p:cNvSpPr/>
          <p:nvPr/>
        </p:nvSpPr>
        <p:spPr>
          <a:xfrm>
            <a:off x="3703782" y="1403934"/>
            <a:ext cx="6464346" cy="1158413"/>
          </a:xfrm>
          <a:prstGeom prst="mathMinus">
            <a:avLst/>
          </a:prstGeom>
          <a:solidFill>
            <a:srgbClr val="000CAA">
              <a:alpha val="87843"/>
            </a:srgb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E" sz="1400" dirty="0"/>
              <a:t>Russian invasion of Ukraine</a:t>
            </a:r>
            <a:endParaRPr lang="en-GB" sz="1400" dirty="0"/>
          </a:p>
        </p:txBody>
      </p:sp>
      <p:graphicFrame>
        <p:nvGraphicFramePr>
          <p:cNvPr id="12" name="Chart 11">
            <a:extLst>
              <a:ext uri="{FF2B5EF4-FFF2-40B4-BE49-F238E27FC236}">
                <a16:creationId xmlns:a16="http://schemas.microsoft.com/office/drawing/2014/main" id="{515CC90C-D0FE-4816-9836-751BCDB0BD6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6107802"/>
              </p:ext>
            </p:extLst>
          </p:nvPr>
        </p:nvGraphicFramePr>
        <p:xfrm>
          <a:off x="241383" y="1268141"/>
          <a:ext cx="9244362" cy="50035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itle 2">
            <a:extLst>
              <a:ext uri="{FF2B5EF4-FFF2-40B4-BE49-F238E27FC236}">
                <a16:creationId xmlns:a16="http://schemas.microsoft.com/office/drawing/2014/main" id="{3375F2CA-670C-21D0-0536-A2B29D5085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0722" y="0"/>
            <a:ext cx="10640253" cy="1062328"/>
          </a:xfrm>
        </p:spPr>
        <p:txBody>
          <a:bodyPr/>
          <a:lstStyle/>
          <a:p>
            <a:r>
              <a:rPr lang="en-IE" sz="3600"/>
              <a:t>EU average fertiliser prices by nutrient </a:t>
            </a:r>
            <a:br>
              <a:rPr lang="en-IE" sz="3600"/>
            </a:br>
            <a:r>
              <a:rPr lang="en-IE" sz="2400" i="1"/>
              <a:t>trends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1D60CD7-7DDB-8136-A65D-F0CC2274C70D}"/>
              </a:ext>
            </a:extLst>
          </p:cNvPr>
          <p:cNvSpPr txBox="1"/>
          <p:nvPr/>
        </p:nvSpPr>
        <p:spPr>
          <a:xfrm>
            <a:off x="970722" y="6271729"/>
            <a:ext cx="6094674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Arial"/>
                <a:ea typeface="+mn-ea"/>
                <a:cs typeface="+mn-cs"/>
                <a:hlinkClick r:id="rId4"/>
              </a:rPr>
              <a:t>Source: Agri-food data portal- </a:t>
            </a:r>
            <a:r>
              <a:rPr kumimoji="0" lang="en-US" sz="1200" b="0" i="0" u="none" strike="noStrike" kern="1200" cap="none" spc="0" normalizeH="0" baseline="0" noProof="0" err="1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Arial"/>
                <a:ea typeface="+mn-ea"/>
                <a:cs typeface="+mn-cs"/>
                <a:hlinkClick r:id="rId4"/>
              </a:rPr>
              <a:t>fertiliser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Arial"/>
                <a:ea typeface="+mn-ea"/>
                <a:cs typeface="+mn-cs"/>
                <a:hlinkClick r:id="rId4"/>
              </a:rPr>
              <a:t> prices</a:t>
            </a:r>
            <a:endParaRPr kumimoji="0" lang="en-IE" sz="1200" b="0" i="0" u="none" strike="noStrike" kern="1200" cap="none" spc="0" normalizeH="0" baseline="0" noProof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1E9B60F-49E7-ABFA-BC94-6DD7AF0D45C8}"/>
              </a:ext>
            </a:extLst>
          </p:cNvPr>
          <p:cNvSpPr txBox="1"/>
          <p:nvPr/>
        </p:nvSpPr>
        <p:spPr>
          <a:xfrm>
            <a:off x="9873669" y="4188385"/>
            <a:ext cx="207694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i="1" dirty="0">
                <a:solidFill>
                  <a:srgbClr val="0070C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N -13% YoY</a:t>
            </a:r>
            <a:endParaRPr lang="en-IE" dirty="0">
              <a:solidFill>
                <a:srgbClr val="0070C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A597243-2700-8841-22FF-001876272093}"/>
              </a:ext>
            </a:extLst>
          </p:cNvPr>
          <p:cNvSpPr txBox="1"/>
          <p:nvPr/>
        </p:nvSpPr>
        <p:spPr>
          <a:xfrm>
            <a:off x="9873669" y="2321843"/>
            <a:ext cx="14770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1600" i="1" dirty="0">
                <a:solidFill>
                  <a:schemeClr val="accent4">
                    <a:lumMod val="75000"/>
                  </a:schemeClr>
                </a:solidFill>
              </a:rPr>
              <a:t>P +3.5% </a:t>
            </a:r>
            <a:r>
              <a:rPr lang="fr-BE" sz="1600" i="1" dirty="0" err="1">
                <a:solidFill>
                  <a:schemeClr val="accent4">
                    <a:lumMod val="75000"/>
                  </a:schemeClr>
                </a:solidFill>
              </a:rPr>
              <a:t>YoY</a:t>
            </a:r>
            <a:endParaRPr lang="en-IE" sz="1600" i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54DFFE3-0BD6-A6AF-2199-FB860E78F9C5}"/>
              </a:ext>
            </a:extLst>
          </p:cNvPr>
          <p:cNvSpPr txBox="1"/>
          <p:nvPr/>
        </p:nvSpPr>
        <p:spPr>
          <a:xfrm>
            <a:off x="9873669" y="3271653"/>
            <a:ext cx="15858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1600" i="1" dirty="0">
                <a:solidFill>
                  <a:srgbClr val="FFC000"/>
                </a:solidFill>
              </a:rPr>
              <a:t>K -19% </a:t>
            </a:r>
            <a:r>
              <a:rPr lang="fr-BE" sz="1600" i="1" dirty="0" err="1">
                <a:solidFill>
                  <a:srgbClr val="FFC000"/>
                </a:solidFill>
              </a:rPr>
              <a:t>YoY</a:t>
            </a:r>
            <a:endParaRPr lang="en-IE" sz="1600" i="1" dirty="0">
              <a:solidFill>
                <a:srgbClr val="FFC000"/>
              </a:solidFill>
            </a:endParaRPr>
          </a:p>
        </p:txBody>
      </p:sp>
      <p:sp>
        <p:nvSpPr>
          <p:cNvPr id="8" name="Arrow: Up 7">
            <a:extLst>
              <a:ext uri="{FF2B5EF4-FFF2-40B4-BE49-F238E27FC236}">
                <a16:creationId xmlns:a16="http://schemas.microsoft.com/office/drawing/2014/main" id="{B83388F0-7628-A84E-4E61-6628A62A07B0}"/>
              </a:ext>
            </a:extLst>
          </p:cNvPr>
          <p:cNvSpPr/>
          <p:nvPr/>
        </p:nvSpPr>
        <p:spPr>
          <a:xfrm>
            <a:off x="9636340" y="2361365"/>
            <a:ext cx="282035" cy="235454"/>
          </a:xfrm>
          <a:prstGeom prst="upArrow">
            <a:avLst/>
          </a:prstGeom>
          <a:solidFill>
            <a:schemeClr val="accent4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>
              <a:solidFill>
                <a:schemeClr val="accent4"/>
              </a:solidFill>
            </a:endParaRPr>
          </a:p>
        </p:txBody>
      </p:sp>
      <p:sp>
        <p:nvSpPr>
          <p:cNvPr id="9" name="Arrow: Down 8">
            <a:extLst>
              <a:ext uri="{FF2B5EF4-FFF2-40B4-BE49-F238E27FC236}">
                <a16:creationId xmlns:a16="http://schemas.microsoft.com/office/drawing/2014/main" id="{7626F945-A494-CC21-0C51-868812F8035A}"/>
              </a:ext>
            </a:extLst>
          </p:cNvPr>
          <p:cNvSpPr/>
          <p:nvPr/>
        </p:nvSpPr>
        <p:spPr>
          <a:xfrm>
            <a:off x="9649952" y="3233887"/>
            <a:ext cx="282039" cy="369332"/>
          </a:xfrm>
          <a:prstGeom prst="downArrow">
            <a:avLst/>
          </a:prstGeom>
          <a:solidFill>
            <a:schemeClr val="accent5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10" name="Arrow: Up 9">
            <a:extLst>
              <a:ext uri="{FF2B5EF4-FFF2-40B4-BE49-F238E27FC236}">
                <a16:creationId xmlns:a16="http://schemas.microsoft.com/office/drawing/2014/main" id="{3D373595-A889-9555-096E-F70A683AD9C7}"/>
              </a:ext>
            </a:extLst>
          </p:cNvPr>
          <p:cNvSpPr/>
          <p:nvPr/>
        </p:nvSpPr>
        <p:spPr>
          <a:xfrm rot="10800000">
            <a:off x="9677296" y="4207075"/>
            <a:ext cx="254695" cy="301925"/>
          </a:xfrm>
          <a:prstGeom prst="upArrow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2" name="Minus Sign 1">
            <a:extLst>
              <a:ext uri="{FF2B5EF4-FFF2-40B4-BE49-F238E27FC236}">
                <a16:creationId xmlns:a16="http://schemas.microsoft.com/office/drawing/2014/main" id="{67BD6B43-2B90-F9DD-FE76-E2A421F8EB63}"/>
              </a:ext>
            </a:extLst>
          </p:cNvPr>
          <p:cNvSpPr/>
          <p:nvPr/>
        </p:nvSpPr>
        <p:spPr>
          <a:xfrm>
            <a:off x="7173327" y="2260140"/>
            <a:ext cx="2494876" cy="1158413"/>
          </a:xfrm>
          <a:prstGeom prst="mathMinus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E" sz="1400" dirty="0"/>
              <a:t>Middle East conflict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15147169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3CD8F8C-5AD3-F1B7-C63B-49BEE6336082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fld id="{00000000-1234-1234-1234-123412341234}" type="slidenum">
              <a:rPr kumimoji="0" lang="en-GB" sz="1200" b="0" i="0" u="none" strike="noStrike" kern="0" cap="none" spc="0" normalizeH="0" baseline="0" noProof="0" smtClean="0">
                <a:ln>
                  <a:noFill/>
                </a:ln>
                <a:solidFill>
                  <a:srgbClr val="767676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t>12</a:t>
            </a:fld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srgbClr val="767676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6" name="Google Shape;226;p3">
            <a:extLst>
              <a:ext uri="{FF2B5EF4-FFF2-40B4-BE49-F238E27FC236}">
                <a16:creationId xmlns:a16="http://schemas.microsoft.com/office/drawing/2014/main" id="{40549E15-7951-8473-70CD-B5E4A921DE73}"/>
              </a:ext>
            </a:extLst>
          </p:cNvPr>
          <p:cNvSpPr txBox="1">
            <a:spLocks/>
          </p:cNvSpPr>
          <p:nvPr/>
        </p:nvSpPr>
        <p:spPr>
          <a:xfrm>
            <a:off x="1845610" y="326014"/>
            <a:ext cx="8500780" cy="678646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0" rtlCol="0" anchor="b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34EA2"/>
              </a:buClr>
              <a:buSzPts val="4000"/>
              <a:buFont typeface="Arial"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 err="1">
                <a:ln>
                  <a:noFill/>
                </a:ln>
                <a:solidFill>
                  <a:srgbClr val="034EA2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Fertiliser</a:t>
            </a: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034EA2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 affordability to cereal prices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E8C84A0-E6A2-10AE-639D-829BF1E86DF3}"/>
              </a:ext>
            </a:extLst>
          </p:cNvPr>
          <p:cNvSpPr txBox="1"/>
          <p:nvPr/>
        </p:nvSpPr>
        <p:spPr>
          <a:xfrm>
            <a:off x="9056418" y="1502073"/>
            <a:ext cx="2504495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E" sz="2000" dirty="0">
                <a:solidFill>
                  <a:srgbClr val="024EA2"/>
                </a:solidFill>
              </a:rPr>
              <a:t>Fertiliser affordability slightly improved Y-o-Y in Oct.24</a:t>
            </a:r>
          </a:p>
        </p:txBody>
      </p:sp>
      <p:sp>
        <p:nvSpPr>
          <p:cNvPr id="11" name="Arrow: Down 10">
            <a:extLst>
              <a:ext uri="{FF2B5EF4-FFF2-40B4-BE49-F238E27FC236}">
                <a16:creationId xmlns:a16="http://schemas.microsoft.com/office/drawing/2014/main" id="{C7E65C3B-00ED-2D28-B58D-FC2D115AD2E0}"/>
              </a:ext>
            </a:extLst>
          </p:cNvPr>
          <p:cNvSpPr/>
          <p:nvPr/>
        </p:nvSpPr>
        <p:spPr>
          <a:xfrm>
            <a:off x="8460544" y="4135916"/>
            <a:ext cx="276837" cy="494732"/>
          </a:xfrm>
          <a:prstGeom prst="downArrow">
            <a:avLst/>
          </a:prstGeom>
          <a:solidFill>
            <a:schemeClr val="bg1"/>
          </a:solidFill>
          <a:ln>
            <a:solidFill>
              <a:schemeClr val="tx1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12" name="Arrow: Down 11">
            <a:extLst>
              <a:ext uri="{FF2B5EF4-FFF2-40B4-BE49-F238E27FC236}">
                <a16:creationId xmlns:a16="http://schemas.microsoft.com/office/drawing/2014/main" id="{2709EB13-D47C-FC32-BE06-8107887E11AE}"/>
              </a:ext>
            </a:extLst>
          </p:cNvPr>
          <p:cNvSpPr/>
          <p:nvPr/>
        </p:nvSpPr>
        <p:spPr>
          <a:xfrm rot="10800000">
            <a:off x="8460544" y="2985982"/>
            <a:ext cx="276837" cy="494732"/>
          </a:xfrm>
          <a:prstGeom prst="downArrow">
            <a:avLst/>
          </a:prstGeom>
          <a:solidFill>
            <a:schemeClr val="bg1"/>
          </a:solidFill>
          <a:ln>
            <a:solidFill>
              <a:schemeClr val="tx1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58D629D-034D-57B7-C2A2-A5DF845574AE}"/>
              </a:ext>
            </a:extLst>
          </p:cNvPr>
          <p:cNvSpPr txBox="1"/>
          <p:nvPr/>
        </p:nvSpPr>
        <p:spPr>
          <a:xfrm>
            <a:off x="8737381" y="3219104"/>
            <a:ext cx="136880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E" sz="1400" dirty="0">
                <a:solidFill>
                  <a:schemeClr val="tx1">
                    <a:lumMod val="50000"/>
                  </a:schemeClr>
                </a:solidFill>
              </a:rPr>
              <a:t>Less affordable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1EDCB27-D091-CDFC-F325-EA5A3DF6B43D}"/>
              </a:ext>
            </a:extLst>
          </p:cNvPr>
          <p:cNvSpPr txBox="1"/>
          <p:nvPr/>
        </p:nvSpPr>
        <p:spPr>
          <a:xfrm>
            <a:off x="8737381" y="4369038"/>
            <a:ext cx="136880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E" sz="1400" dirty="0">
                <a:solidFill>
                  <a:schemeClr val="tx1">
                    <a:lumMod val="50000"/>
                  </a:schemeClr>
                </a:solidFill>
              </a:rPr>
              <a:t>More affordable</a:t>
            </a:r>
          </a:p>
        </p:txBody>
      </p:sp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id="{A0A40F94-B2AD-35C6-EB02-A6AD54EC893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27882627"/>
              </p:ext>
            </p:extLst>
          </p:nvPr>
        </p:nvGraphicFramePr>
        <p:xfrm>
          <a:off x="838200" y="1351224"/>
          <a:ext cx="7610763" cy="47800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7092802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7740" y="1953643"/>
            <a:ext cx="10156297" cy="1240348"/>
          </a:xfrm>
        </p:spPr>
        <p:txBody>
          <a:bodyPr/>
          <a:lstStyle/>
          <a:p>
            <a:br>
              <a:rPr lang="en-IE" sz="3200" dirty="0"/>
            </a:br>
            <a:r>
              <a:rPr lang="en-IE" sz="3200" dirty="0"/>
              <a:t>Thank you</a:t>
            </a:r>
            <a:br>
              <a:rPr lang="en-IE" sz="3200" dirty="0"/>
            </a:br>
            <a:br>
              <a:rPr lang="en-IE" sz="3200" dirty="0"/>
            </a:b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42736193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EC colour scheme">
      <a:dk1>
        <a:srgbClr val="4D4D4D"/>
      </a:dk1>
      <a:lt1>
        <a:srgbClr val="FFFFFF"/>
      </a:lt1>
      <a:dk2>
        <a:srgbClr val="034EA2"/>
      </a:dk2>
      <a:lt2>
        <a:srgbClr val="D3E8F9"/>
      </a:lt2>
      <a:accent1>
        <a:srgbClr val="1E858B"/>
      </a:accent1>
      <a:accent2>
        <a:srgbClr val="4BC5DE"/>
      </a:accent2>
      <a:accent3>
        <a:srgbClr val="1EC08A"/>
      </a:accent3>
      <a:accent4>
        <a:srgbClr val="ED8D2F"/>
      </a:accent4>
      <a:accent5>
        <a:srgbClr val="FFC000"/>
      </a:accent5>
      <a:accent6>
        <a:srgbClr val="E76C53"/>
      </a:accent6>
      <a:hlink>
        <a:srgbClr val="0563C1"/>
      </a:hlink>
      <a:folHlink>
        <a:srgbClr val="24337E"/>
      </a:folHlink>
    </a:clrScheme>
    <a:fontScheme name="Custom 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C_Corporate_PPT_Template" id="{9E25CBC4-264C-4E5F-8DDF-C73C2B944108}" vid="{63966CC3-CC63-46CF-BE8C-07ABBDCD6229}"/>
    </a:ext>
  </a:extLst>
</a:theme>
</file>

<file path=ppt/theme/theme2.xml><?xml version="1.0" encoding="utf-8"?>
<a:theme xmlns:a="http://schemas.openxmlformats.org/drawingml/2006/main" name="NEP 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Office 2007 - 2010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 2007 - 2010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 2007 - 2010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Office 2007 - 2010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 2007 - 2010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 2007 - 2010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8.xml><?xml version="1.0" encoding="utf-8"?>
<a:themeOverride xmlns:a="http://schemas.openxmlformats.org/drawingml/2006/main">
  <a:clrScheme name="Office 2007 - 2010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 2007 - 2010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 2007 - 2010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9.xml><?xml version="1.0" encoding="utf-8"?>
<a:themeOverride xmlns:a="http://schemas.openxmlformats.org/drawingml/2006/main">
  <a:clrScheme name="Office 2007 - 2010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 2007 - 2010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 2007 - 2010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0.xml><?xml version="1.0" encoding="utf-8"?>
<a:themeOverride xmlns:a="http://schemas.openxmlformats.org/drawingml/2006/main">
  <a:clrScheme name="Office 2007 - 2010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 2007 - 2010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 2007 - 2010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18695</TotalTime>
  <Words>564</Words>
  <Application>Microsoft Office PowerPoint</Application>
  <PresentationFormat>Widescreen</PresentationFormat>
  <Paragraphs>99</Paragraphs>
  <Slides>13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Aptos</vt:lpstr>
      <vt:lpstr>Arial</vt:lpstr>
      <vt:lpstr>Calibri</vt:lpstr>
      <vt:lpstr>Times New Roman</vt:lpstr>
      <vt:lpstr>Office Theme</vt:lpstr>
      <vt:lpstr>NEP template</vt:lpstr>
      <vt:lpstr>EU Fertiliser Market analysis  </vt:lpstr>
      <vt:lpstr>EU Fertilisers market analysis</vt:lpstr>
      <vt:lpstr>Production of fertilisers</vt:lpstr>
      <vt:lpstr>Yearly fertiliser import trends variation relative to the 10y average</vt:lpstr>
      <vt:lpstr>Nitrogen fertilisers trade  2024 (tonnes) </vt:lpstr>
      <vt:lpstr>PowerPoint Presentation</vt:lpstr>
      <vt:lpstr>PowerPoint Presentation</vt:lpstr>
      <vt:lpstr>  Fertilisers imports from Russia and Belarus  tonnes &amp; share  </vt:lpstr>
      <vt:lpstr>  Fertilisers imports from Russia and Belarus  tonnes &amp; share </vt:lpstr>
      <vt:lpstr>  Impact of Middle-East tensions on EU fertiliser markets  EU imports share 2023-2024</vt:lpstr>
      <vt:lpstr>EU average fertiliser prices by nutrient  trends</vt:lpstr>
      <vt:lpstr>PowerPoint Presentation</vt:lpstr>
      <vt:lpstr> Thank you  </vt:lpstr>
    </vt:vector>
  </TitlesOfParts>
  <Company>European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MARUCCI Monica (AGRI)</dc:creator>
  <cp:lastModifiedBy>VLACHOU Maroulia (AGRI)</cp:lastModifiedBy>
  <cp:revision>524</cp:revision>
  <cp:lastPrinted>2024-09-03T11:58:47Z</cp:lastPrinted>
  <dcterms:created xsi:type="dcterms:W3CDTF">2023-01-08T14:23:26Z</dcterms:created>
  <dcterms:modified xsi:type="dcterms:W3CDTF">2024-12-03T10:54:57Z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6bd9ddd1-4d20-43f6-abfa-fc3c07406f94_Enabled">
    <vt:lpwstr>true</vt:lpwstr>
  </property>
  <property fmtid="{D5CDD505-2E9C-101B-9397-08002B2CF9AE}" pid="3" name="MSIP_Label_6bd9ddd1-4d20-43f6-abfa-fc3c07406f94_SetDate">
    <vt:lpwstr>2023-04-18T10:35:17Z</vt:lpwstr>
  </property>
  <property fmtid="{D5CDD505-2E9C-101B-9397-08002B2CF9AE}" pid="4" name="MSIP_Label_6bd9ddd1-4d20-43f6-abfa-fc3c07406f94_Method">
    <vt:lpwstr>Standard</vt:lpwstr>
  </property>
  <property fmtid="{D5CDD505-2E9C-101B-9397-08002B2CF9AE}" pid="5" name="MSIP_Label_6bd9ddd1-4d20-43f6-abfa-fc3c07406f94_Name">
    <vt:lpwstr>Commission Use</vt:lpwstr>
  </property>
  <property fmtid="{D5CDD505-2E9C-101B-9397-08002B2CF9AE}" pid="6" name="MSIP_Label_6bd9ddd1-4d20-43f6-abfa-fc3c07406f94_SiteId">
    <vt:lpwstr>b24c8b06-522c-46fe-9080-70926f8dddb1</vt:lpwstr>
  </property>
  <property fmtid="{D5CDD505-2E9C-101B-9397-08002B2CF9AE}" pid="7" name="MSIP_Label_6bd9ddd1-4d20-43f6-abfa-fc3c07406f94_ActionId">
    <vt:lpwstr>ac51a49f-8629-428b-8fc2-9adccae70e40</vt:lpwstr>
  </property>
  <property fmtid="{D5CDD505-2E9C-101B-9397-08002B2CF9AE}" pid="8" name="MSIP_Label_6bd9ddd1-4d20-43f6-abfa-fc3c07406f94_ContentBits">
    <vt:lpwstr>0</vt:lpwstr>
  </property>
</Properties>
</file>