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  <p:sldMasterId id="2147483678" r:id="rId2"/>
    <p:sldMasterId id="2147483679" r:id="rId3"/>
    <p:sldMasterId id="2147483680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6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105" d="100"/>
          <a:sy n="105" d="100"/>
        </p:scale>
        <p:origin x="1840" y="184"/>
      </p:cViewPr>
      <p:guideLst>
        <p:guide orient="horz" pos="1056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-762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pic>
        <p:nvPicPr>
          <p:cNvPr id="97" name="Google Shape;97;p14" descr="LOGO-CE for Word Negative Taxati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4437" y="306000"/>
            <a:ext cx="1618292" cy="12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5160" y="6458639"/>
            <a:ext cx="612000" cy="4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457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3124200" y="6093296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cap="flat" cmpd="sng">
            <a:solidFill>
              <a:srgbClr val="0F5494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4139952" y="1700808"/>
            <a:ext cx="4536504" cy="208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7600">
                <a:solidFill>
                  <a:srgbClr val="FFD62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467544" y="3933056"/>
            <a:ext cx="3744416" cy="18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Font typeface="Verdana"/>
              <a:buNone/>
              <a:defRPr sz="3000" b="1" i="0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lt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dt" idx="10"/>
          </p:nvPr>
        </p:nvSpPr>
        <p:spPr>
          <a:xfrm>
            <a:off x="457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ftr" idx="11"/>
          </p:nvPr>
        </p:nvSpPr>
        <p:spPr>
          <a:xfrm>
            <a:off x="3124200" y="6093296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20600" y="6436560"/>
            <a:ext cx="683999" cy="4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LOGO-CE for Word Positive Tax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9084" y="324016"/>
            <a:ext cx="1813120" cy="1397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1"/>
          </p:nvPr>
        </p:nvSpPr>
        <p:spPr>
          <a:xfrm>
            <a:off x="468000" y="1764000"/>
            <a:ext cx="8229600" cy="3969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dt" idx="10"/>
          </p:nvPr>
        </p:nvSpPr>
        <p:spPr>
          <a:xfrm>
            <a:off x="6575196" y="188639"/>
            <a:ext cx="2133600" cy="28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ftr" idx="11"/>
          </p:nvPr>
        </p:nvSpPr>
        <p:spPr>
          <a:xfrm>
            <a:off x="3124200" y="6093296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7" name="Google Shape;117;p16" descr="C:\DOCUME~1\lenain\LOCALS~1\Temp\7zE36.tmp\LOGO-CE Landscape Positive TAXUD E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7544" y="5940000"/>
            <a:ext cx="224280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74" name="Google Shape;174;p2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8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8" name="Google Shape;198;p29" descr="LOGO-CE for Word Negative Taxati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body"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2" name="Google Shape;202;p2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3" name="Google Shape;213;p31" descr="LOGO-CE for Word Negative Taxati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 txBox="1"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body"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2"/>
          <p:cNvSpPr/>
          <p:nvPr/>
        </p:nvSpPr>
        <p:spPr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cap="flat" cmpd="sng">
            <a:solidFill>
              <a:srgbClr val="0F5494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2" name="Google Shape;222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21163" y="6437313"/>
            <a:ext cx="684212" cy="45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2" descr="LOGO-CE for Word Positive Tax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9663" y="323850"/>
            <a:ext cx="1812925" cy="1398588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2"/>
          <p:cNvSpPr txBox="1">
            <a:spLocks noGrp="1"/>
          </p:cNvSpPr>
          <p:nvPr>
            <p:ph type="title"/>
          </p:nvPr>
        </p:nvSpPr>
        <p:spPr>
          <a:xfrm>
            <a:off x="4139952" y="1700808"/>
            <a:ext cx="4536504" cy="208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7600">
                <a:solidFill>
                  <a:srgbClr val="FFD62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2"/>
          <p:cNvSpPr txBox="1">
            <a:spLocks noGrp="1"/>
          </p:cNvSpPr>
          <p:nvPr>
            <p:ph type="body" idx="1"/>
          </p:nvPr>
        </p:nvSpPr>
        <p:spPr>
          <a:xfrm>
            <a:off x="467544" y="3933056"/>
            <a:ext cx="3744416" cy="18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Font typeface="Verdana"/>
              <a:buNone/>
              <a:defRPr sz="3000" b="1" i="0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lt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6" name="Google Shape;226;p3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3" descr="C:\DOCUME~1\lenain\LOCALS~1\Temp\7zE36.tmp\LOGO-CE Landscape Positive TAXUD E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313" y="5940425"/>
            <a:ext cx="224155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3"/>
          <p:cNvSpPr txBox="1"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3"/>
          <p:cNvSpPr txBox="1">
            <a:spLocks noGrp="1"/>
          </p:cNvSpPr>
          <p:nvPr>
            <p:ph type="body" idx="1"/>
          </p:nvPr>
        </p:nvSpPr>
        <p:spPr>
          <a:xfrm>
            <a:off x="468000" y="1764000"/>
            <a:ext cx="8229600" cy="3969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3" name="Google Shape;233;p33"/>
          <p:cNvSpPr txBox="1">
            <a:spLocks noGrp="1"/>
          </p:cNvSpPr>
          <p:nvPr>
            <p:ph type="dt" idx="10"/>
          </p:nvPr>
        </p:nvSpPr>
        <p:spPr>
          <a:xfrm>
            <a:off x="6575425" y="188913"/>
            <a:ext cx="2133600" cy="28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DFD"/>
            </a:gs>
            <a:gs pos="74000">
              <a:srgbClr val="DFF0F2"/>
            </a:gs>
            <a:gs pos="83000">
              <a:srgbClr val="DFF0F2"/>
            </a:gs>
            <a:gs pos="100000">
              <a:srgbClr val="E9F5F6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cap="flat" cmpd="sng">
            <a:solidFill>
              <a:srgbClr val="0F5494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1163" y="6437313"/>
            <a:ext cx="684212" cy="45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 descr="LOGO-CE for Word Positive Taxation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649663" y="323850"/>
            <a:ext cx="1812925" cy="13985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DFD"/>
            </a:gs>
            <a:gs pos="74000">
              <a:srgbClr val="DFF0F2"/>
            </a:gs>
            <a:gs pos="83000">
              <a:srgbClr val="DFF0F2"/>
            </a:gs>
            <a:gs pos="100000">
              <a:srgbClr val="E9F5F6"/>
            </a:gs>
          </a:gsLst>
          <a:lin ang="5400000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DFD"/>
            </a:gs>
            <a:gs pos="74000">
              <a:srgbClr val="DFF0F2"/>
            </a:gs>
            <a:gs pos="83000">
              <a:srgbClr val="DFF0F2"/>
            </a:gs>
            <a:gs pos="100000">
              <a:srgbClr val="E9F5F6"/>
            </a:gs>
          </a:gsLst>
          <a:lin ang="5400000" scaled="0"/>
        </a:gra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0" name="Google Shape;120;p17" descr="LOGO-CE for Word Negative Taxation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9" name="Google Shape;209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hyperlink" Target="https://ec.europa.eu/taxation_customs/dds2/SAMANCTA/SL/Safety/SafetyClothingAndEquipment_SL.htm" TargetMode="Externa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ec.europa.eu/taxation_customs/dds2/SAMANCTA/SL/GeneralProcedures/SampleTransportation_SL.h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ec.europa.eu/taxation_customs/dds2/SAMANCTA/SL/GeneralProcedures/SampleTransportation_SL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hyperlink" Target="https://ec.europa.eu/taxation_customs/dds2/SAMANCTA/SL/GeneralProcedures/SamplingFlowChart_SL.ht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c.europa.eu/taxation_customs/dds2/SAMANCTA/SL/Safety/FumesMists_SL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 txBox="1">
            <a:spLocks noGrp="1"/>
          </p:cNvSpPr>
          <p:nvPr>
            <p:ph type="title" idx="4294967295"/>
          </p:nvPr>
        </p:nvSpPr>
        <p:spPr>
          <a:xfrm>
            <a:off x="2483768" y="1556793"/>
            <a:ext cx="4535488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5200" dirty="0" err="1">
                <a:solidFill>
                  <a:srgbClr val="FFD624"/>
                </a:solidFill>
              </a:rPr>
              <a:t>Samancta</a:t>
            </a:r>
            <a:endParaRPr lang="sl-SI" sz="5200" dirty="0">
              <a:solidFill>
                <a:srgbClr val="FFD624"/>
              </a:solidFill>
            </a:endParaRPr>
          </a:p>
        </p:txBody>
      </p:sp>
      <p:sp>
        <p:nvSpPr>
          <p:cNvPr id="241" name="Google Shape;241;p34"/>
          <p:cNvSpPr txBox="1"/>
          <p:nvPr/>
        </p:nvSpPr>
        <p:spPr>
          <a:xfrm>
            <a:off x="955695" y="2708920"/>
            <a:ext cx="728871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624"/>
              </a:buClr>
              <a:buSzPts val="4400"/>
              <a:buFont typeface="Verdana"/>
              <a:buNone/>
            </a:pPr>
            <a:r>
              <a:rPr lang="sl-SI" sz="4400" b="1" i="0" u="none" strike="noStrike" cap="none" dirty="0">
                <a:solidFill>
                  <a:srgbClr val="FFD624"/>
                </a:solidFill>
                <a:latin typeface="Verdana"/>
                <a:ea typeface="Verdana"/>
                <a:cs typeface="Verdana"/>
                <a:sym typeface="Verdana"/>
              </a:rPr>
              <a:t>Smernice za vzorčenje</a:t>
            </a:r>
          </a:p>
        </p:txBody>
      </p:sp>
      <p:pic>
        <p:nvPicPr>
          <p:cNvPr id="242" name="Google Shape;24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152" y="209163"/>
            <a:ext cx="3124361" cy="771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394" y="3789040"/>
            <a:ext cx="3788950" cy="24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 lang="en-GB"/>
          </a:p>
        </p:txBody>
      </p:sp>
      <p:pic>
        <p:nvPicPr>
          <p:cNvPr id="314" name="Google Shape;314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3"/>
          <p:cNvSpPr txBox="1"/>
          <p:nvPr/>
        </p:nvSpPr>
        <p:spPr>
          <a:xfrm>
            <a:off x="395536" y="5097437"/>
            <a:ext cx="8037513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0" i="0" u="sng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Več informacij</a:t>
            </a:r>
            <a:r>
              <a:rPr lang="sl-SI" sz="2000" b="0" i="0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Samancta, poglavje Zdravje in varnost, podpoglavje </a:t>
            </a:r>
            <a:r>
              <a:rPr lang="sl-SI" sz="20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Zaščitna oblačila in oprema</a:t>
            </a:r>
          </a:p>
        </p:txBody>
      </p:sp>
      <p:pic>
        <p:nvPicPr>
          <p:cNvPr id="316" name="Google Shape;316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7958" y="1487537"/>
            <a:ext cx="1849602" cy="348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1731" y="1484784"/>
            <a:ext cx="1359520" cy="1658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3"/>
          <p:cNvPicPr preferRelativeResize="0"/>
          <p:nvPr/>
        </p:nvPicPr>
        <p:blipFill rotWithShape="1">
          <a:blip r:embed="rId7">
            <a:alphaModFix/>
          </a:blip>
          <a:srcRect t="5545" b="5400"/>
          <a:stretch/>
        </p:blipFill>
        <p:spPr>
          <a:xfrm>
            <a:off x="5277283" y="2639665"/>
            <a:ext cx="1526816" cy="1156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13424" y="1487537"/>
            <a:ext cx="1590675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91732" y="3287737"/>
            <a:ext cx="135952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91931" y="3789362"/>
            <a:ext cx="1584325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3"/>
          <p:cNvSpPr txBox="1"/>
          <p:nvPr/>
        </p:nvSpPr>
        <p:spPr>
          <a:xfrm>
            <a:off x="10314" y="189012"/>
            <a:ext cx="77724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Osebna zaščitna</a:t>
            </a:r>
            <a:b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oprema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 lang="en-GB"/>
          </a:p>
        </p:txBody>
      </p:sp>
      <p:pic>
        <p:nvPicPr>
          <p:cNvPr id="328" name="Google Shape;32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4"/>
          <p:cNvSpPr txBox="1"/>
          <p:nvPr/>
        </p:nvSpPr>
        <p:spPr>
          <a:xfrm>
            <a:off x="108021" y="395034"/>
            <a:ext cx="8207375" cy="35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Priprava orodja za vzorčenje</a:t>
            </a:r>
            <a:b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in posod za vzorce</a:t>
            </a:r>
          </a:p>
        </p:txBody>
      </p:sp>
      <p:sp>
        <p:nvSpPr>
          <p:cNvPr id="330" name="Google Shape;330;p44"/>
          <p:cNvSpPr txBox="1"/>
          <p:nvPr/>
        </p:nvSpPr>
        <p:spPr>
          <a:xfrm>
            <a:off x="569049" y="1146175"/>
            <a:ext cx="7881938" cy="51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Uporaba ustrezne opreme za vzorčenje je pomembna pred jemanjem vzorcev in po njem: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Preverite neoporečnost in delovanje orodja za vzorčenje, ki ga boste uporabili. 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Orodij oziroma instrumentov za vzorčenje ne uporabljajte, če manjkajo njihovi deli, saj so lahko nevarni ali kontaminirajo odvzete vzorce.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Izberite posode za vzorce, ki ne bodo reagirale z vzorcem in v katerih bodo vzorci varno zapečateni. 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Imejte ustrezne materiale za brisanje in čiščenje razlitih tekočin, npr. ustrezen </a:t>
            </a:r>
            <a:r>
              <a:rPr lang="sl-SI" sz="2000" b="0" i="0" u="none" strike="noStrike" cap="none" dirty="0" err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sorbent</a:t>
            </a: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za morebitna razlitja nafte.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 več informacij glejte </a:t>
            </a:r>
            <a:r>
              <a:rPr lang="sl-SI" sz="20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Ravnanje z vzorci</a:t>
            </a:r>
            <a:r>
              <a:rPr lang="sl-SI" sz="2000" b="0" i="0" strike="noStrike" cap="none" dirty="0"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 lang="en-GB"/>
          </a:p>
        </p:txBody>
      </p:sp>
      <p:pic>
        <p:nvPicPr>
          <p:cNvPr id="336" name="Google Shape;33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5"/>
          <p:cNvSpPr txBox="1"/>
          <p:nvPr/>
        </p:nvSpPr>
        <p:spPr>
          <a:xfrm>
            <a:off x="0" y="188913"/>
            <a:ext cx="77724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Orodja in oprema</a:t>
            </a:r>
            <a:b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 vzorčenje</a:t>
            </a:r>
          </a:p>
        </p:txBody>
      </p:sp>
      <p:sp>
        <p:nvSpPr>
          <p:cNvPr id="338" name="Google Shape;338;p45"/>
          <p:cNvSpPr txBox="1"/>
          <p:nvPr/>
        </p:nvSpPr>
        <p:spPr>
          <a:xfrm>
            <a:off x="0" y="5589586"/>
            <a:ext cx="8856663" cy="64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0" i="0" u="sng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Več informacij</a:t>
            </a:r>
            <a:r>
              <a:rPr lang="sl-SI" sz="2000" b="0" i="0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poglavji priročnika Samancta </a:t>
            </a:r>
            <a:b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Orodja za vzorčenje</a:t>
            </a: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in </a:t>
            </a:r>
            <a:b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Posode za vzorce</a:t>
            </a:r>
          </a:p>
        </p:txBody>
      </p:sp>
      <p:pic>
        <p:nvPicPr>
          <p:cNvPr id="339" name="Google Shape;339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602" y="1844675"/>
            <a:ext cx="2423537" cy="184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4659" y="1844675"/>
            <a:ext cx="4962778" cy="129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0887" y="3779600"/>
            <a:ext cx="4229472" cy="1537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24128" y="3429000"/>
            <a:ext cx="2706467" cy="203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  <p:pic>
        <p:nvPicPr>
          <p:cNvPr id="348" name="Google Shape;348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6"/>
          <p:cNvSpPr txBox="1"/>
          <p:nvPr/>
        </p:nvSpPr>
        <p:spPr>
          <a:xfrm>
            <a:off x="395536" y="1484784"/>
            <a:ext cx="8249418" cy="444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Pakiranje:</a:t>
            </a:r>
            <a:r>
              <a:rPr lang="sl-SI"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74295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Preverite, da pakiranje ne pušča – zunanja površina mora biti čista in suha.</a:t>
            </a:r>
          </a:p>
          <a:p>
            <a:pPr marL="74295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Vzorec ne sme reagirati s pakiranjem. </a:t>
            </a:r>
            <a:b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0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Pečati: 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Zagotovite, da so pečati dobro pritrjeni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in jasno berljivi.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b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Označbe: </a:t>
            </a:r>
          </a:p>
          <a:p>
            <a:pPr marL="457200" marR="0" lvl="1" indent="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 pakiranjih, ki vsebujejo vzorce nevarnega blaga/spojin, morajo biti vidni opozorilni znaki, označbe in simboli, ki označujejo potencialne nevarnosti.</a:t>
            </a:r>
          </a:p>
        </p:txBody>
      </p:sp>
      <p:sp>
        <p:nvSpPr>
          <p:cNvPr id="350" name="Google Shape;350;p46"/>
          <p:cNvSpPr txBox="1"/>
          <p:nvPr/>
        </p:nvSpPr>
        <p:spPr>
          <a:xfrm>
            <a:off x="0" y="44450"/>
            <a:ext cx="7078663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Ravnanje z vzorci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 lang="en-GB"/>
          </a:p>
        </p:txBody>
      </p:sp>
      <p:pic>
        <p:nvPicPr>
          <p:cNvPr id="356" name="Google Shape;35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7"/>
          <p:cNvSpPr txBox="1"/>
          <p:nvPr/>
        </p:nvSpPr>
        <p:spPr>
          <a:xfrm>
            <a:off x="179512" y="1268760"/>
            <a:ext cx="82486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Spremni dokumenti za končne vzorce:</a:t>
            </a:r>
          </a:p>
          <a:p>
            <a:pPr marL="457200" marR="0" lvl="1" indent="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Vključite vse razpoložljive informacije o zdravju in varnosti (npr. varnostni list) ter na obrazcu za vzorčenje navedite zdravstvena in varnostna opozorila v zvezi z vzorcem.</a:t>
            </a:r>
            <a:b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0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Hramba</a:t>
            </a: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 zagotovite, da: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se vzorci hranijo v ustreznih razmerah in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ne pride do navzkrižne kontaminacije z drugimi vzorci.</a:t>
            </a:r>
          </a:p>
          <a:p>
            <a: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Prevoz</a:t>
            </a: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 zagotovite, da: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se prevažajo varno in 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 skladu z vsemi omejitvami prevoza nevarnih snovi. </a:t>
            </a:r>
          </a:p>
        </p:txBody>
      </p:sp>
      <p:sp>
        <p:nvSpPr>
          <p:cNvPr id="358" name="Google Shape;358;p47"/>
          <p:cNvSpPr txBox="1"/>
          <p:nvPr/>
        </p:nvSpPr>
        <p:spPr>
          <a:xfrm>
            <a:off x="0" y="44450"/>
            <a:ext cx="7078663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Ravnanje z vzorci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 lang="en-GB"/>
          </a:p>
        </p:txBody>
      </p:sp>
      <p:pic>
        <p:nvPicPr>
          <p:cNvPr id="364" name="Google Shape;36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8"/>
          <p:cNvSpPr txBox="1"/>
          <p:nvPr/>
        </p:nvSpPr>
        <p:spPr>
          <a:xfrm>
            <a:off x="323528" y="1484784"/>
            <a:ext cx="824865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Sprejetje v carinskem laboratoriju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–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Vzorce je treba v laboratoriju pravilno sprejeti, da se vzpostavi celotna veriga dokazov.</a:t>
            </a:r>
          </a:p>
          <a:p>
            <a:pPr marL="742950" marR="0" lvl="1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00050" marR="0" lvl="1" indent="0" algn="l" rtl="0">
              <a:spcBef>
                <a:spcPts val="4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Več informacij o ravnanju z vzorci: </a:t>
            </a:r>
            <a:r>
              <a:rPr lang="sl-SI" sz="14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https://ec.europa.eu/taxation_customs/dds2/SAMANCTA/SL/GeneralProcedures/SampleTransportation_SL.htm</a:t>
            </a:r>
          </a:p>
          <a:p>
            <a:pPr marL="400050" marR="0" lvl="1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00050" marR="0" lvl="1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6" name="Google Shape;366;p48"/>
          <p:cNvSpPr txBox="1"/>
          <p:nvPr/>
        </p:nvSpPr>
        <p:spPr>
          <a:xfrm>
            <a:off x="0" y="44450"/>
            <a:ext cx="7078663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Ravnanje z vzorci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 lang="en-GB"/>
          </a:p>
        </p:txBody>
      </p:sp>
      <p:pic>
        <p:nvPicPr>
          <p:cNvPr id="372" name="Google Shape;37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9"/>
          <p:cNvSpPr txBox="1"/>
          <p:nvPr/>
        </p:nvSpPr>
        <p:spPr>
          <a:xfrm>
            <a:off x="539552" y="162880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Pregled postopka vzorčenja</a:t>
            </a:r>
          </a:p>
        </p:txBody>
      </p:sp>
      <p:sp>
        <p:nvSpPr>
          <p:cNvPr id="374" name="Google Shape;374;p49"/>
          <p:cNvSpPr txBox="1"/>
          <p:nvPr/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Pregled je v poglavju </a:t>
            </a:r>
            <a:r>
              <a:rPr lang="sl-SI" sz="20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Diagram poteka vzorčenja</a:t>
            </a: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</a:p>
          <a:p>
            <a:pPr marL="342900" marR="0" lvl="0" indent="-241300" algn="l" rtl="0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</a:pPr>
            <a:endParaRPr sz="1600" b="0" i="1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5" name="Google Shape;375;p49"/>
          <p:cNvSpPr txBox="1"/>
          <p:nvPr/>
        </p:nvSpPr>
        <p:spPr>
          <a:xfrm>
            <a:off x="107504" y="105452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Diagram poteka</a:t>
            </a:r>
          </a:p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vzorčenja</a:t>
            </a:r>
          </a:p>
        </p:txBody>
      </p:sp>
      <p:pic>
        <p:nvPicPr>
          <p:cNvPr id="376" name="Google Shape;376;p49"/>
          <p:cNvPicPr preferRelativeResize="0"/>
          <p:nvPr/>
        </p:nvPicPr>
        <p:blipFill>
          <a:blip r:embed="rId5"/>
          <a:srcRect/>
          <a:stretch/>
        </p:blipFill>
        <p:spPr>
          <a:xfrm>
            <a:off x="1403648" y="3503062"/>
            <a:ext cx="6598568" cy="275168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9"/>
          <p:cNvSpPr txBox="1"/>
          <p:nvPr/>
        </p:nvSpPr>
        <p:spPr>
          <a:xfrm>
            <a:off x="1403649" y="5617275"/>
            <a:ext cx="6598568" cy="692045"/>
          </a:xfrm>
          <a:prstGeom prst="rect">
            <a:avLst/>
          </a:prstGeom>
          <a:gradFill>
            <a:gsLst>
              <a:gs pos="0">
                <a:srgbClr val="FFFFFF">
                  <a:alpha val="25882"/>
                </a:srgbClr>
              </a:gs>
              <a:gs pos="84000">
                <a:schemeClr val="lt1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17</a:t>
            </a:fld>
            <a:endParaRPr lang="en-GB"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3" name="Google Shape;383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0"/>
          <p:cNvSpPr txBox="1"/>
          <p:nvPr/>
        </p:nvSpPr>
        <p:spPr>
          <a:xfrm>
            <a:off x="539552" y="162880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800"/>
              <a:buFont typeface="Verdana"/>
              <a:buNone/>
            </a:pPr>
            <a:r>
              <a:rPr lang="sl-SI"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Povzetek postopka vzorčenja</a:t>
            </a:r>
          </a:p>
        </p:txBody>
      </p:sp>
      <p:sp>
        <p:nvSpPr>
          <p:cNvPr id="385" name="Google Shape;385;p50"/>
          <p:cNvSpPr txBox="1"/>
          <p:nvPr/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Pred vzorčenjem pripravite načrt vzorčenja.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Izberite ustrezno orodje za vzorčenje in posodo za vzorce.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Poznajte vse zdravstvene in varnostne vidike.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Izberite pakiranja ali predelke zabojnikov, ki jih boste vzorčili.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Ohranjajte verigo dokazov v vseh korakih vzorčenja.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Laboratoriju predložite vse potrebne informacije na obrazcu za vzorčenje.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</a:pPr>
            <a:endParaRPr sz="1600" b="0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6" name="Google Shape;386;p50"/>
          <p:cNvSpPr txBox="1"/>
          <p:nvPr/>
        </p:nvSpPr>
        <p:spPr>
          <a:xfrm>
            <a:off x="107504" y="105452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Vzorčenje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51" descr="Felixstowe Sweets exam (2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8" y="1268413"/>
            <a:ext cx="8459787" cy="517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1"/>
          <p:cNvSpPr txBox="1">
            <a:spLocks noGrp="1"/>
          </p:cNvSpPr>
          <p:nvPr>
            <p:ph type="body" idx="1"/>
          </p:nvPr>
        </p:nvSpPr>
        <p:spPr>
          <a:xfrm>
            <a:off x="323850" y="1916832"/>
            <a:ext cx="8229600" cy="302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88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88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880"/>
              <a:buFont typeface="Verdana"/>
              <a:buNone/>
            </a:pPr>
            <a:r>
              <a:rPr lang="sl-SI" b="1" i="0"/>
              <a:t>Vse informacije o vzorčenju:</a:t>
            </a: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880"/>
              <a:buFont typeface="Verdana"/>
              <a:buNone/>
            </a:pPr>
            <a:r>
              <a:rPr lang="sl-SI" b="1" i="0"/>
              <a:t>Samancta </a:t>
            </a:r>
          </a:p>
        </p:txBody>
      </p:sp>
      <p:pic>
        <p:nvPicPr>
          <p:cNvPr id="393" name="Google Shape;393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0425" y="21261"/>
            <a:ext cx="3083558" cy="93238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18</a:t>
            </a:fld>
            <a:endParaRPr lang="en-GB"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</a:t>
            </a:fld>
            <a:endParaRPr lang="en-GB"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9" name="Google Shape;249;p35"/>
          <p:cNvSpPr txBox="1"/>
          <p:nvPr/>
        </p:nvSpPr>
        <p:spPr>
          <a:xfrm>
            <a:off x="107504" y="44450"/>
            <a:ext cx="2989709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Vzorčenje</a:t>
            </a:r>
          </a:p>
        </p:txBody>
      </p:sp>
      <p:sp>
        <p:nvSpPr>
          <p:cNvPr id="250" name="Google Shape;250;p35"/>
          <p:cNvSpPr txBox="1"/>
          <p:nvPr/>
        </p:nvSpPr>
        <p:spPr>
          <a:xfrm>
            <a:off x="914400" y="1773238"/>
            <a:ext cx="8229600" cy="446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Priprava</a:t>
            </a:r>
          </a:p>
          <a:p>
            <a:pPr marL="8001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 panose="020B0604020202020204" pitchFamily="34" charset="0"/>
              <a:buChar char="•"/>
            </a:pPr>
            <a:r>
              <a:rPr lang="sl-SI" sz="2000" b="0" i="0" u="sng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Načrt vzorčenja</a:t>
            </a: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 pripravite se na pazljivo vzorčenje.</a:t>
            </a:r>
            <a:b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000" b="0" i="0" u="none" strike="noStrike" cap="none" dirty="0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sl-SI" sz="24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Varnost</a:t>
            </a:r>
          </a:p>
          <a:p>
            <a:pPr marL="8001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 panose="020B0604020202020204" pitchFamily="34" charset="0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Vzorčite varno.</a:t>
            </a:r>
            <a:b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000" b="0" i="0" u="none" strike="noStrike" cap="none" dirty="0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sl-SI" sz="24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Varnost</a:t>
            </a:r>
          </a:p>
          <a:p>
            <a:pPr marL="8001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 panose="020B0604020202020204" pitchFamily="34" charset="0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Poskrbite za varnost vzorcev.</a:t>
            </a:r>
            <a:b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000" b="0" i="0" u="none" strike="noStrike" cap="none" dirty="0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sl-SI" sz="24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Dokazi</a:t>
            </a:r>
          </a:p>
          <a:p>
            <a:pPr marL="800100" marR="0" lvl="1" indent="-342900" algn="l" rtl="0">
              <a:spcBef>
                <a:spcPts val="4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 panose="020B0604020202020204" pitchFamily="34" charset="0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Ohranjajte verigo dokazov.</a:t>
            </a:r>
          </a:p>
        </p:txBody>
      </p:sp>
      <p:pic>
        <p:nvPicPr>
          <p:cNvPr id="251" name="Google Shape;25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0"/>
            <a:ext cx="2843808" cy="859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 lang="en-GB"/>
          </a:p>
        </p:txBody>
      </p:sp>
      <p:sp>
        <p:nvSpPr>
          <p:cNvPr id="257" name="Google Shape;257;p36"/>
          <p:cNvSpPr txBox="1"/>
          <p:nvPr/>
        </p:nvSpPr>
        <p:spPr>
          <a:xfrm>
            <a:off x="107504" y="44450"/>
            <a:ext cx="2989709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Vzorčenje</a:t>
            </a:r>
          </a:p>
        </p:txBody>
      </p:sp>
      <p:pic>
        <p:nvPicPr>
          <p:cNvPr id="258" name="Google Shape;25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0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6"/>
          <p:cNvSpPr txBox="1"/>
          <p:nvPr/>
        </p:nvSpPr>
        <p:spPr>
          <a:xfrm>
            <a:off x="683890" y="1772816"/>
            <a:ext cx="7776219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Informirana analiza tveganja in sprejemanje odločitev sta ključna za varnost. 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Preden začnete vzorčiti, se morate seznaniti s situacijo v zvezi z vzorčenjem.</a:t>
            </a: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 vsak pregled in vzorčenje morate oceniti tveganja, ne pa ravnati brezskrbno zgolj, ker je videti kot znana rutina.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 lang="en-GB"/>
          </a:p>
        </p:txBody>
      </p:sp>
      <p:sp>
        <p:nvSpPr>
          <p:cNvPr id="265" name="Google Shape;265;p37"/>
          <p:cNvSpPr txBox="1"/>
          <p:nvPr/>
        </p:nvSpPr>
        <p:spPr>
          <a:xfrm>
            <a:off x="0" y="300038"/>
            <a:ext cx="7772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Načrt vzorčenja</a:t>
            </a:r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7"/>
          <p:cNvSpPr txBox="1"/>
          <p:nvPr/>
        </p:nvSpPr>
        <p:spPr>
          <a:xfrm>
            <a:off x="107504" y="1661843"/>
            <a:ext cx="6658928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00050" marR="0" lvl="1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</a:pP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 načrtovanjem vzorčenja boste najučinkoviteje zagotovili zdravje in varnost vseh udeležencev.</a:t>
            </a:r>
          </a:p>
          <a:p>
            <a:pPr marL="68580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Arial"/>
              <a:buChar char="•"/>
            </a:pP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Pred začetkom zberite informacije. Vzemite si čas. Ne hitite, ker bo verjetnost, da naredite napako, večja.</a:t>
            </a:r>
          </a:p>
          <a:p>
            <a:pPr marL="68580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Arial"/>
              <a:buChar char="•"/>
            </a:pP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Zagotovite, da so vsi prisotni </a:t>
            </a:r>
            <a:b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ustrezno opremljeni. </a:t>
            </a:r>
          </a:p>
          <a:p>
            <a:pPr marL="68580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Arial"/>
              <a:buChar char="•"/>
            </a:pP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Zagotovite, da vsi prisotni </a:t>
            </a:r>
            <a:b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razumejo tveganja in </a:t>
            </a:r>
            <a:b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previdnostne ukrepe.</a:t>
            </a:r>
          </a:p>
        </p:txBody>
      </p:sp>
      <p:pic>
        <p:nvPicPr>
          <p:cNvPr id="268" name="Google Shape;268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284533"/>
            <a:ext cx="3995936" cy="2708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8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 lang="en-GB"/>
          </a:p>
        </p:txBody>
      </p:sp>
      <p:sp>
        <p:nvSpPr>
          <p:cNvPr id="274" name="Google Shape;274;p38"/>
          <p:cNvSpPr txBox="1"/>
          <p:nvPr/>
        </p:nvSpPr>
        <p:spPr>
          <a:xfrm>
            <a:off x="0" y="300038"/>
            <a:ext cx="7772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Načrt vzorčenja</a:t>
            </a:r>
          </a:p>
        </p:txBody>
      </p:sp>
      <p:pic>
        <p:nvPicPr>
          <p:cNvPr id="275" name="Google Shape;27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8"/>
          <p:cNvSpPr txBox="1"/>
          <p:nvPr/>
        </p:nvSpPr>
        <p:spPr>
          <a:xfrm>
            <a:off x="829468" y="1655246"/>
            <a:ext cx="7485063" cy="49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1" i="0" u="sng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Pomembni koraki</a:t>
            </a: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endParaRPr sz="2400" b="1" i="1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1. </a:t>
            </a:r>
            <a:r>
              <a:rPr lang="sl-SI"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Preverite razpoložljive informacije o blagu: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varnostni list (SDS),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račune,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oznake in etikete.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Če ni dovolj informacij, se posvetujte s trgovcem.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 potrebi se obrnite na svoj laboratorij.</a:t>
            </a:r>
          </a:p>
          <a:p>
            <a:pPr marL="400050" marR="0" lvl="1" indent="0" algn="l" rtl="0">
              <a:spcBef>
                <a:spcPts val="36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None/>
            </a:pPr>
            <a:endParaRPr sz="1800" b="1" i="0" u="none" strike="noStrike" cap="none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 lang="en-GB"/>
          </a:p>
        </p:txBody>
      </p:sp>
      <p:sp>
        <p:nvSpPr>
          <p:cNvPr id="282" name="Google Shape;282;p39"/>
          <p:cNvSpPr txBox="1"/>
          <p:nvPr/>
        </p:nvSpPr>
        <p:spPr>
          <a:xfrm>
            <a:off x="0" y="300038"/>
            <a:ext cx="7772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Načrt vzorčenja</a:t>
            </a:r>
          </a:p>
        </p:txBody>
      </p:sp>
      <p:pic>
        <p:nvPicPr>
          <p:cNvPr id="283" name="Google Shape;283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9"/>
          <p:cNvSpPr txBox="1"/>
          <p:nvPr/>
        </p:nvSpPr>
        <p:spPr>
          <a:xfrm>
            <a:off x="971600" y="1700808"/>
            <a:ext cx="7267575" cy="49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2. Seznanite se s situacijo v zvezi z vzorčenjem, vključno z: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vsemi predhodno pripravljenimi informacijami o zdravju in varnosti,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lokalnimi smernicami in izkušnjami.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 potrebi izvedite oceno tveganja.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 potrebi od trgovca ali izvajalca zahtevajte, da opravi vzorčenje pod vašim nadzorom.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0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 lang="en-GB"/>
          </a:p>
        </p:txBody>
      </p:sp>
      <p:sp>
        <p:nvSpPr>
          <p:cNvPr id="290" name="Google Shape;290;p40"/>
          <p:cNvSpPr txBox="1"/>
          <p:nvPr/>
        </p:nvSpPr>
        <p:spPr>
          <a:xfrm>
            <a:off x="0" y="300038"/>
            <a:ext cx="7772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Načrt vzorčenja</a:t>
            </a:r>
          </a:p>
        </p:txBody>
      </p:sp>
      <p:pic>
        <p:nvPicPr>
          <p:cNvPr id="291" name="Google Shape;29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0"/>
          <p:cNvSpPr txBox="1"/>
          <p:nvPr/>
        </p:nvSpPr>
        <p:spPr>
          <a:xfrm>
            <a:off x="938212" y="1556792"/>
            <a:ext cx="7267575" cy="49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3. Zagotovite, da je na voljo ustrezna oprema: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osebna zaščitna oprema,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orodja za vzorčenje,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posode za vzorce.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Če ustrezna oprema ali osebna zaščitna oprema ni na voljo: </a:t>
            </a:r>
          </a:p>
          <a:p>
            <a:pPr marL="74295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VZORČENJA NE ZAČENJAJTE, DOKLER JE NIMATE.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1"/>
          <p:cNvSpPr txBox="1">
            <a:spLocks noGrp="1"/>
          </p:cNvSpPr>
          <p:nvPr>
            <p:ph type="sldNum" idx="12"/>
          </p:nvPr>
        </p:nvSpPr>
        <p:spPr>
          <a:xfrm>
            <a:off x="6553200" y="6093296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 lang="en-GB"/>
          </a:p>
        </p:txBody>
      </p:sp>
      <p:pic>
        <p:nvPicPr>
          <p:cNvPr id="298" name="Google Shape;29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1"/>
          <p:cNvSpPr txBox="1"/>
          <p:nvPr/>
        </p:nvSpPr>
        <p:spPr>
          <a:xfrm>
            <a:off x="179512" y="1259632"/>
            <a:ext cx="8353425" cy="51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Informacije o zdravstvenih in varnostnih vprašanjih pri vzorčenem proizvodu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Noto Sans Symbols"/>
              <a:buChar char="⮚"/>
            </a:pP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Preverite varnostni list in druge razpoložljive informacije.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Noto Sans Symbols"/>
              <a:buChar char="⮚"/>
            </a:pP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Nevarno blago mora vzorčiti strokovnjak.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Osebna zaščitna oprema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Orodja za vzorčenje, primerna za vzorčeni proizvod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Posode za vzorčenje, primerne za vzorčeni proizvod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sng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Zaplinjevanje zabojnikov</a:t>
            </a: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Noto Sans Symbols"/>
              <a:buChar char="⮚"/>
            </a:pP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Prezračujte, dokler ni koncentracija strupenih plinov dovolj nizka. 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Noto Sans Symbols"/>
              <a:buChar char="⮚"/>
            </a:pP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Pred vstopom v zabojnik vedno preverite koncentracije plinov.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Noto Sans Symbols"/>
              <a:buChar char="⮚"/>
            </a:pP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Več informacij o </a:t>
            </a:r>
            <a:r>
              <a:rPr lang="sl-SI" sz="1800" b="0" i="1" u="none" strike="noStrike" cap="none" dirty="0" err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fumigantih</a:t>
            </a:r>
            <a:r>
              <a:rPr lang="sl-SI" sz="1800" b="0" i="1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sl-SI" sz="1800" b="0" i="1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Nevarne atmosfere, hlapi in meglice, oddelek 3. Kaj pa </a:t>
            </a:r>
            <a:r>
              <a:rPr lang="sl-SI" sz="1800" b="0" i="1" u="sng" strike="noStrike" cap="none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fumiganti</a:t>
            </a:r>
            <a:r>
              <a:rPr lang="sl-SI" sz="1800" b="0" i="1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?</a:t>
            </a:r>
            <a:endParaRPr lang="sl-SI" sz="1800" b="0" i="1" u="sng" strike="noStrike" cap="none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  <a:hlinkClick r:id="rId4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Arial"/>
              <a:buChar char="•"/>
            </a:pPr>
            <a:r>
              <a:rPr lang="sl-SI" sz="2000" b="0" i="0" u="none" strike="noStrike" cap="none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Pakiranje in pošiljanje vzorca carinskemu laboratoriju</a:t>
            </a:r>
          </a:p>
        </p:txBody>
      </p:sp>
      <p:sp>
        <p:nvSpPr>
          <p:cNvPr id="300" name="Google Shape;300;p41"/>
          <p:cNvSpPr txBox="1"/>
          <p:nvPr/>
        </p:nvSpPr>
        <p:spPr>
          <a:xfrm>
            <a:off x="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Kontrolni seznam za</a:t>
            </a:r>
            <a:b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zdravje in varnost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 lang="en-GB"/>
          </a:p>
        </p:txBody>
      </p:sp>
      <p:sp>
        <p:nvSpPr>
          <p:cNvPr id="306" name="Google Shape;306;p42"/>
          <p:cNvSpPr txBox="1"/>
          <p:nvPr/>
        </p:nvSpPr>
        <p:spPr>
          <a:xfrm>
            <a:off x="0" y="188913"/>
            <a:ext cx="77724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Osebna zaščitna</a:t>
            </a:r>
            <a:b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oprema</a:t>
            </a:r>
          </a:p>
        </p:txBody>
      </p:sp>
      <p:sp>
        <p:nvSpPr>
          <p:cNvPr id="307" name="Google Shape;307;p42"/>
          <p:cNvSpPr txBox="1"/>
          <p:nvPr/>
        </p:nvSpPr>
        <p:spPr>
          <a:xfrm>
            <a:off x="467544" y="1700808"/>
            <a:ext cx="783113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Imeti morate osebno zaščitno opremo, ki ustreza danim razmeram.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Noto Sans Symbols"/>
              <a:buChar char="▪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Kemični proizvodi so lahko nevarni. 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Noto Sans Symbols"/>
              <a:buChar char="▪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Tekočine so lahko hlapne ali vnetljive.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Noto Sans Symbols"/>
              <a:buChar char="▪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Tudi drugi proizvodi (npr. steklena vlakna, droben prah) so nevarni za zdravje. 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Noto Sans Symbols"/>
              <a:buChar char="▪"/>
            </a:pPr>
            <a:r>
              <a:rPr lang="sl-SI" sz="20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Ti proizvodi naj ne pridejo v neposreden stik z vašim telesom in ne vdihujte jih. 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Noto Sans Symbols"/>
              <a:buChar char="▪"/>
            </a:pPr>
            <a:r>
              <a:rPr lang="sl-SI" sz="20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Uporaba osebne zaščitne opreme pri vzorčenju je bistvena! </a:t>
            </a:r>
          </a:p>
          <a:p>
            <a:pPr marL="0" marR="0" lvl="0" indent="0" algn="ctr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None/>
            </a:pPr>
            <a:r>
              <a:rPr lang="sl-SI" sz="2000" b="1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Ne ogrožajte sebe ali okolja!</a:t>
            </a:r>
            <a:r>
              <a:rPr lang="sl-SI"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308" name="Google Shape;30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116632"/>
            <a:ext cx="2843808" cy="859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_template_numbers_EN">
  <a:themeElements>
    <a:clrScheme name="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PT_template_numbers_E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PT_template_numbers_EN">
  <a:themeElements>
    <a:clrScheme name="2_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PT_template_numbers_E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Application>Microsoft Macintosh PowerPoint</Application>
  <PresentationFormat>Předvádění na obrazovce (4:3)</PresentationFormat>
  <Paragraphs>133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Noto Sans Symbols</vt:lpstr>
      <vt:lpstr>Arial</vt:lpstr>
      <vt:lpstr>Times New Roman</vt:lpstr>
      <vt:lpstr>Verdana</vt:lpstr>
      <vt:lpstr>PPT_template_numbers_EN</vt:lpstr>
      <vt:lpstr>1_PPT_template_numbers_EN</vt:lpstr>
      <vt:lpstr>2_PPT_template_numbers_EN</vt:lpstr>
      <vt:lpstr>3_PPT_template_numbers_EN</vt:lpstr>
      <vt:lpstr>Samancta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Samancta</dc:title>
  <cp:lastModifiedBy>Šárka Horneková</cp:lastModifiedBy>
  <cp:revision>2</cp:revision>
  <dcterms:modified xsi:type="dcterms:W3CDTF">2024-04-07T10:34:09Z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2024-04-07T10:34:09Z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5b6b85cd-44ef-4d66-86d4-603dd2160780</vt:lpwstr>
  </property>
  <property fmtid="{D5CDD505-2E9C-101B-9397-08002B2CF9AE}" pid="7" name="MSIP_Label_defa4170-0d19-0005-0004-bc88714345d2_ActionId">
    <vt:lpwstr>d5e6cb2f-3f4c-4371-88be-32c6bf363fc9</vt:lpwstr>
  </property>
  <property fmtid="{D5CDD505-2E9C-101B-9397-08002B2CF9AE}" pid="8" name="MSIP_Label_defa4170-0d19-0005-0004-bc88714345d2_ContentBits">
    <vt:lpwstr>0</vt:lpwstr>
  </property>
</Properties>
</file>