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7" r:id="rId1"/>
    <p:sldMasterId id="2147483658" r:id="rId2"/>
    <p:sldMasterId id="2147483659" r:id="rId3"/>
  </p:sldMasterIdLst>
  <p:notesMasterIdLst>
    <p:notesMasterId r:id="rId5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7FE7C40-7B85-4B3C-A7AD-532CBAA6B92B}">
  <a:tblStyle styleId="{D7FE7C40-7B85-4B3C-A7AD-532CBAA6B92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17CF3C1-A7CB-46C5-AFC7-3BFCEB499D58}" styleName="Table_1">
    <a:wholeTbl>
      <a:tcTxStyle b="off" i="off">
        <a:font>
          <a:latin typeface="Verdana"/>
          <a:ea typeface="Verdana"/>
          <a:cs typeface="Verdana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7E7ED"/>
          </a:solidFill>
        </a:fill>
      </a:tcStyle>
    </a:wholeTbl>
    <a:band1H>
      <a:tcTxStyle/>
      <a:tcStyle>
        <a:tcBdr/>
        <a:fill>
          <a:solidFill>
            <a:srgbClr val="CCCCD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CCCD9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Verdana"/>
          <a:ea typeface="Verdana"/>
          <a:cs typeface="Verdana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Verdana"/>
          <a:ea typeface="Verdana"/>
          <a:cs typeface="Verdana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Verdana"/>
          <a:ea typeface="Verdana"/>
          <a:cs typeface="Verdana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Verdana"/>
          <a:ea typeface="Verdana"/>
          <a:cs typeface="Verdana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>
      <p:cViewPr varScale="1">
        <p:scale>
          <a:sx n="105" d="100"/>
          <a:sy n="105" d="100"/>
        </p:scale>
        <p:origin x="1840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04" name="Google Shape;104;p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Ta predstavitev zajema naslednji poglavji:</a:t>
            </a:r>
          </a:p>
          <a:p>
            <a:pPr marL="228600" lvl="0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arenR"/>
            </a:pPr>
            <a:r>
              <a:rPr lang="sl-SI"/>
              <a:t>Uvod: vodnik o razvoju, vsebini in uporabnosti</a:t>
            </a:r>
          </a:p>
          <a:p>
            <a:pPr marL="228600" lvl="0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AutoNum type="arabicParenR"/>
            </a:pPr>
            <a:r>
              <a:rPr lang="sl-SI"/>
              <a:t>Splošni postopki vzorčenja </a:t>
            </a:r>
          </a:p>
        </p:txBody>
      </p:sp>
      <p:sp>
        <p:nvSpPr>
          <p:cNvPr id="105" name="Google Shape;105;p1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Uvaža ali izvaža se blago z različno sestavo in lastnostmi in treba ga je vzorčiti, da se preveri njegova sestava. Za fizikalne ali kemijske analize je potrebna analiza vzorca v laboratoriju. Enako velja za določitev trošarin za trošarinsko blago. Metoda vzorčenja je odvisna od vrste blaga.</a:t>
            </a:r>
          </a:p>
        </p:txBody>
      </p:sp>
      <p:sp>
        <p:nvSpPr>
          <p:cNvPr id="114" name="Google Shape;114;p2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</a:t>
            </a:fld>
            <a:endParaRPr lang="nl-NL" sz="12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4" name="Google Shape;124;p3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3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</a:t>
            </a:fld>
            <a:endParaRPr lang="nl-NL" sz="12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8" name="Google Shape;148;p5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Vodnik Samancta, ki je kot vodnik za carinske uradnike financiran s strani Evropske komisije, za CLEN (Customs Laboratories European Network) od leta 2008 razvija projektna skupina EU za vzorčenje Samancta.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Projektna skupina vključuje strokovnjake iz izbranih držav članic ob podpori novega izvajalca SciWan, ki deluje od februarja 2018.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5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150" name="Google Shape;150;p5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151" name="Google Shape;151;p5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</a:t>
            </a:fld>
            <a:endParaRPr lang="nl-NL" sz="12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62" name="Google Shape;162;p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Skupino SciWan sestavlja 6 oseb, med katerimi sta dva tehnika, ki nalagata dokumente na spletišče Samancta ter vzdržujeta in revidirata programsko opremo Samancta.</a:t>
            </a:r>
          </a:p>
        </p:txBody>
      </p:sp>
      <p:sp>
        <p:nvSpPr>
          <p:cNvPr id="163" name="Google Shape;163;p6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lang="nl-NL"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73" name="Google Shape;173;p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7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7</a:t>
            </a:fld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83" name="Google Shape;183;p8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sl-SI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 tej predstavitvi predstavljamo spletišče Samancta.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8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8</a:t>
            </a:fld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2" name="Google Shape;192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Samancta je na voljo v vseh jezikih EU. Angleška različica je glavni jezik, iz katerega izhajajo vsi prevodi.</a:t>
            </a:r>
          </a:p>
        </p:txBody>
      </p:sp>
      <p:sp>
        <p:nvSpPr>
          <p:cNvPr id="193" name="Google Shape;193;p9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lang="nl-NL"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Kljub temu se vodnik Samancta lahko šteje za veljavno določbo, saj je uradno objavljen na spletišču GD-TAXUD in jo vzajemno priznava skupina CLEN kot smernice (priročnik o dobrih praksah), ki ustrezajo namenu carinskega in davčnega vzorčenja. Pravni pomen lahko določijo le države članice z uradnim zakonodajnim sprejetjem.</a:t>
            </a:r>
          </a:p>
        </p:txBody>
      </p:sp>
      <p:sp>
        <p:nvSpPr>
          <p:cNvPr id="204" name="Google Shape;204;p10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lang="nl-NL"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1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1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lang="nl-NL"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2" name="Google Shape;242;p14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>
                <a:latin typeface="Arial"/>
                <a:ea typeface="Arial"/>
                <a:cs typeface="Arial"/>
                <a:sym typeface="Arial"/>
              </a:rPr>
              <a:t>Usposabljanja so potekala na Madžarskem (2016), v Albaniji (2019) ter v Bosni (2021). Načrt za prihodnja usposabljanja v drugih državah članicah (kandidatkah).</a:t>
            </a:r>
          </a:p>
        </p:txBody>
      </p:sp>
      <p:sp>
        <p:nvSpPr>
          <p:cNvPr id="243" name="Google Shape;243;p14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lang="nl-NL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6" name="Google Shape;256;p15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5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lang="nl-NL"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9" name="Google Shape;269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16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lang="nl-NL"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80" name="Google Shape;280;p1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17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17</a:t>
            </a:fld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0" name="Google Shape;290;p18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Za vzorčenje blaga je največ praktičnih informacij na voljo na posebnih karticah za vzorčenje. Pomembno pa je tudi, da se v vsakem primeru, ko vzorčenje opravljajo uradniki brez ali z malo izkušenj, preverijo splošni napotki.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V tej predstavitvi se bomo osredotočili na splošni del. Posebni del bo pojasnjen pozneje danes.</a:t>
            </a:r>
          </a:p>
        </p:txBody>
      </p:sp>
      <p:sp>
        <p:nvSpPr>
          <p:cNvPr id="291" name="Google Shape;291;p18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292" name="Google Shape;292;p18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293" name="Google Shape;293;p18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18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04" name="Google Shape;304;p1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Ta seznam ni izčrpen. V nekaterih primerih je izraz v besedilu opremljen s povezavo, ki vodi do izraza v tem poglavju.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>
                <a:solidFill>
                  <a:srgbClr val="FF0000"/>
                </a:solidFill>
              </a:rPr>
              <a:t>Ta seznam je prikazan na spletišču Samancta in omogoča iskanje. </a:t>
            </a:r>
          </a:p>
        </p:txBody>
      </p:sp>
      <p:sp>
        <p:nvSpPr>
          <p:cNvPr id="305" name="Google Shape;305;p19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19</a:t>
            </a:fld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16" name="Google Shape;316;p20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Poglavji o pravni podlagi ter zdravju in varnosti bosta pojasnjeni pozneje danes.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To poglavje vsebuje samo standarde, ki so neposredno povezani z vzorčenjem.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1200"/>
              <a:buFont typeface="Arial"/>
              <a:buNone/>
            </a:pPr>
            <a:r>
              <a:rPr lang="sl-SI">
                <a:solidFill>
                  <a:srgbClr val="FF0000"/>
                </a:solidFill>
              </a:rPr>
              <a:t>Ta seznam je prikazan na spletišču Samancta in omogoča iskanje.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20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20</a:t>
            </a:fld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28" name="Google Shape;328;p2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Obsežno in pomembno poglavje s splošnimi informacijami o vzorčenju </a:t>
            </a:r>
          </a:p>
        </p:txBody>
      </p:sp>
      <p:sp>
        <p:nvSpPr>
          <p:cNvPr id="329" name="Google Shape;329;p21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21</a:t>
            </a:fld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351" name="Google Shape;351;p2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Zakaj jemljemo vzorce? Po razpravi v skupini: glejte poglavje Samancta – Splošna načela/Splošna načela pri jemanju vzorcev.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 u="sng"/>
              <a:t>Prav tako v tem poglavju</a:t>
            </a:r>
            <a:r>
              <a:rPr lang="sl-SI"/>
              <a:t>: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Metoda vzorčenja je odvisna od: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Calibri"/>
              <a:buAutoNum type="arabicPeriod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namena vzorčenja,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Calibri"/>
              <a:buAutoNum type="arabicPeriod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vrste blaga,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Calibri"/>
              <a:buAutoNum type="arabicPeriod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enotnosti blaga,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Calibri"/>
              <a:buAutoNum type="arabicPeriod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velikosti pošiljke blaga.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23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23</a:t>
            </a:fld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1" name="Google Shape;361;p24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24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363" name="Google Shape;363;p24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364" name="Google Shape;364;p24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24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72" name="Google Shape;372;p25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u="sng"/>
              <a:t>Reprezentativni vzorec</a:t>
            </a:r>
            <a:r>
              <a:rPr lang="sl-SI"/>
              <a:t>: po razpravi v skupini: glejte poglavje Opredelitve pojmov.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Ugotovitve o sestavi blaga izhajajo iz analize vzorca. V carinskem laboratoriju se analizira le majhen del vzorca.</a:t>
            </a:r>
          </a:p>
        </p:txBody>
      </p:sp>
      <p:sp>
        <p:nvSpPr>
          <p:cNvPr id="373" name="Google Shape;373;p25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374" name="Google Shape;374;p25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375" name="Google Shape;375;p25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25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4" name="Google Shape;384;p26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Informacije so na voljo v poglavju Splošna načela pri jemanju vzorcev. Glejte tudi opredelitve pojmov. Ali so proizvodi na tej sliki homogeni ali heterogeni?</a:t>
            </a:r>
          </a:p>
        </p:txBody>
      </p:sp>
      <p:sp>
        <p:nvSpPr>
          <p:cNvPr id="385" name="Google Shape;385;p26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386" name="Google Shape;386;p26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387" name="Google Shape;387;p26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26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8" name="Google Shape;398;p27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Informacije so na voljo v poglavju Splošna načela pri jemanju vzorcev. </a:t>
            </a:r>
          </a:p>
        </p:txBody>
      </p:sp>
      <p:sp>
        <p:nvSpPr>
          <p:cNvPr id="399" name="Google Shape;399;p27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400" name="Google Shape;400;p27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401" name="Google Shape;401;p27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27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11" name="Google Shape;411;p28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Za ustrezno vzorčenje je potreben načrt vzorčenja. Glejte informacije v poglavju Načrt vzorčenja na spletišču Samancta.</a:t>
            </a:r>
          </a:p>
        </p:txBody>
      </p:sp>
      <p:sp>
        <p:nvSpPr>
          <p:cNvPr id="412" name="Google Shape;412;p28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28</a:t>
            </a:fld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20" name="Google Shape;420;p2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To bo podrobno obravnavano s prikazom tega poglavja na spletišču Samancta.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Vzorčenje tobaka, žganih pijač in nafte bo obravnavano drugi dan tega usposabljanja, z navodili v splošnih in posebnih delih vodnika Samancta.</a:t>
            </a:r>
          </a:p>
        </p:txBody>
      </p:sp>
      <p:sp>
        <p:nvSpPr>
          <p:cNvPr id="421" name="Google Shape;421;p29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29</a:t>
            </a:fld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4" name="Google Shape;434;p30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u="sng"/>
              <a:t>Samancta</a:t>
            </a:r>
            <a:r>
              <a:rPr lang="sl-SI"/>
              <a:t>: poglavje Postopki vzorčenja, točka 3.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sl-SI"/>
              <a:t>Koliko vzorcev se pošlje v laboratorij v primeru iz Bosne?</a:t>
            </a:r>
          </a:p>
        </p:txBody>
      </p:sp>
      <p:sp>
        <p:nvSpPr>
          <p:cNvPr id="435" name="Google Shape;435;p30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436" name="Google Shape;436;p30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437" name="Google Shape;437;p30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30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50" name="Google Shape;450;p31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Glejte tudi shemo delitve vzorcev v poglavju Postopki vzorčenja, točka 5.</a:t>
            </a:r>
          </a:p>
        </p:txBody>
      </p:sp>
      <p:sp>
        <p:nvSpPr>
          <p:cNvPr id="451" name="Google Shape;451;p31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31</a:t>
            </a:fld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60" name="Google Shape;460;p3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u="none"/>
              <a:t>Podrobnosti o postopku vzorčenja na spletišču Samancta.</a:t>
            </a:r>
          </a:p>
        </p:txBody>
      </p:sp>
      <p:sp>
        <p:nvSpPr>
          <p:cNvPr id="461" name="Google Shape;461;p32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32</a:t>
            </a:fld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69" name="Google Shape;469;p3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V primeru manjših pošiljk je treba odvzeti manjši vzorec, kot je priporočeno v vodniku Samancta. Primer: pošiljka, ki jo sestavlja en kos sira ali samo en dragulj. </a:t>
            </a:r>
          </a:p>
        </p:txBody>
      </p:sp>
      <p:sp>
        <p:nvSpPr>
          <p:cNvPr id="470" name="Google Shape;470;p33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33</a:t>
            </a:fld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8" name="Google Shape;478;p34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Po vzorčenju morate z vzorcem ravnati pravilno, da vzorec v carinski laboratorij prispe v prvotnem stanju.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Sestava vzorca se ne sme spremeniti in vzorec se ne sme pokvariti.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Zato so potrebni previdnostni ukrepi.</a:t>
            </a:r>
          </a:p>
        </p:txBody>
      </p:sp>
      <p:sp>
        <p:nvSpPr>
          <p:cNvPr id="479" name="Google Shape;479;p34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480" name="Google Shape;480;p34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481" name="Google Shape;481;p34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34</a:t>
            </a:fld>
            <a:endParaRPr lang="nl-NL" sz="1200" b="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94" name="Google Shape;494;p35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Razmere skladiščenja so bistvene za nadaljnjo ohranitev sestave vzorca.</a:t>
            </a:r>
          </a:p>
          <a:p>
            <a:pPr marL="0" marR="0" lvl="0" indent="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Verdana"/>
              <a:buNone/>
            </a:pPr>
            <a:r>
              <a:rPr lang="sl-SI" sz="1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Če so pogoji skladiščenja v vašem uradu neustrezni, je treba vse končne vzorce čim prej poslati v carinski laboratorij. </a:t>
            </a:r>
            <a:br>
              <a:rPr lang="sl-SI" sz="1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8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Verdana"/>
              <a:buNone/>
            </a:pPr>
            <a:r>
              <a:rPr lang="sl-SI" sz="1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 nekaterih državah se vsi vzorci pošljejo v carinski laboratorij in shranijo v posebnem skladiščnem prostoru za vzorce. Na voljo so različne razmere za shranjevanje.</a:t>
            </a:r>
          </a:p>
        </p:txBody>
      </p:sp>
      <p:sp>
        <p:nvSpPr>
          <p:cNvPr id="495" name="Google Shape;495;p35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496" name="Google Shape;496;p35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497" name="Google Shape;497;p35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35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6" name="Google Shape;506;p3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36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36</a:t>
            </a:fld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7" name="Google Shape;517;p37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Nekoč so belgijski carinski organi prejeli tudi vzorec prahu, v katerem je bilo treba preveriti prisotnost azbesta. Vzorec je prispel v preprostih plastičnih vrečkah, ki jih je bilo mogoče zlahka odpreti, in prah bi se lahko raztresel ... šokantno! Tudi ta vzorec smo poslali nazaj s pripisom, da je nesprejemljiv!</a:t>
            </a:r>
          </a:p>
        </p:txBody>
      </p:sp>
      <p:sp>
        <p:nvSpPr>
          <p:cNvPr id="518" name="Google Shape;518;p37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519" name="Google Shape;519;p37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520" name="Google Shape;520;p37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37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0" name="Google Shape;530;p38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To so primeri vzorcev, ki jih je izvajalec pravilno zapakiral.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Druga možnost je pakiranje več nezapečatenih vzorcev v zapečateno škatlo za vzorce (dovoljeno na Nizozemskem).</a:t>
            </a:r>
          </a:p>
        </p:txBody>
      </p:sp>
      <p:sp>
        <p:nvSpPr>
          <p:cNvPr id="531" name="Google Shape;531;p38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532" name="Google Shape;532;p38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533" name="Google Shape;533;p38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38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4" name="Google Shape;544;p39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Obrazec za vzorčenje je lahko v papirni ali digitalni obliki, kot datoteka word ali pdf. Glede na lokalne okoliščine se lahko dodajo dodatne informacije.</a:t>
            </a:r>
          </a:p>
        </p:txBody>
      </p:sp>
      <p:sp>
        <p:nvSpPr>
          <p:cNvPr id="545" name="Google Shape;545;p39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546" name="Google Shape;546;p39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547" name="Google Shape;547;p39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39</a:t>
            </a:fld>
            <a:endParaRPr lang="nl-NL" sz="1200" b="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6" name="Google Shape;556;p40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V vodniku Samancta je naveden seznam izjemno nevarnih proizvodov; primer tega so radioaktivni proizvodi in eksplozivi.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Carinski uradniki lahko vzorčijo maloprodajne embalaže nevarnega blaga, ki vsebujejo največ 2 kg ali 2 litra blaga, če je embalaža profesionalna, varna ter nepoškodovana.</a:t>
            </a:r>
          </a:p>
        </p:txBody>
      </p:sp>
      <p:sp>
        <p:nvSpPr>
          <p:cNvPr id="557" name="Google Shape;557;p40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558" name="Google Shape;558;p40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559" name="Google Shape;559;p40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40</a:t>
            </a:fld>
            <a:endParaRPr lang="nl-NL" sz="1200" b="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0" name="Google Shape;570;p41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Glejte poglavje Postopki vzorčenja, točka 4: pripravite potrebno orodje za vzorčenje in posode za vzorce.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Poglavji Orodja za vzorčenje (naslednja prosojnica) in Posode za vzorčenje vsebujeta primere in opise.</a:t>
            </a:r>
          </a:p>
        </p:txBody>
      </p:sp>
      <p:sp>
        <p:nvSpPr>
          <p:cNvPr id="571" name="Google Shape;571;p41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572" name="Google Shape;572;p41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573" name="Google Shape;573;p41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41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588" name="Google Shape;588;p4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To bo podrobno obravnavano s prikazom tega poglavja na spletišču Samancta.</a:t>
            </a:r>
          </a:p>
        </p:txBody>
      </p:sp>
      <p:sp>
        <p:nvSpPr>
          <p:cNvPr id="589" name="Google Shape;589;p42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42</a:t>
            </a:fld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00" name="Google Shape;600;p4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To bo podrobno obravnavano s prikazom tega poglavja na spletišču Samancta.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1" name="Google Shape;601;p43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43</a:t>
            </a:fld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5" name="Google Shape;615;p44:notes"/>
          <p:cNvSpPr txBox="1">
            <a:spLocks noGrp="1"/>
          </p:cNvSpPr>
          <p:nvPr>
            <p:ph type="body" idx="1"/>
          </p:nvPr>
        </p:nvSpPr>
        <p:spPr>
          <a:xfrm>
            <a:off x="889000" y="4716463"/>
            <a:ext cx="4891088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Pomembno je, da se ti vidiki preverijo pred odvzemom vzorca. Pazite na svojo varnost, varnost svojih sodelavcev in okolja!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(1) Zdravje in varnost: glejte poglavje Zdravje in varnost ter posebne kartice za vzorčenje.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(2) Glejte poglavje Orodja za vzorčenje in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(3) glejte posebne kartice za vzorčenje.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(4) V vsaki državi so pravila drugačna: glejte nacionalne smernice.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(5) Glejte poglavje Posode za vzorčenje.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sl-SI"/>
              <a:t>(6) Glejte poglavje Ravnanje z vzorci.</a:t>
            </a:r>
          </a:p>
        </p:txBody>
      </p:sp>
      <p:sp>
        <p:nvSpPr>
          <p:cNvPr id="616" name="Google Shape;616;p44:notes"/>
          <p:cNvSpPr txBox="1"/>
          <p:nvPr/>
        </p:nvSpPr>
        <p:spPr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Digitaal ondertekenen &amp; Digitale uitslagen</a:t>
            </a:r>
          </a:p>
        </p:txBody>
      </p:sp>
      <p:sp>
        <p:nvSpPr>
          <p:cNvPr id="617" name="Google Shape;617;p44:notes"/>
          <p:cNvSpPr txBox="1"/>
          <p:nvPr/>
        </p:nvSpPr>
        <p:spPr>
          <a:xfrm>
            <a:off x="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r>
              <a:rPr lang="sl-SI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Marjan Hazewinkel, 8. november 2012</a:t>
            </a:r>
          </a:p>
        </p:txBody>
      </p:sp>
      <p:sp>
        <p:nvSpPr>
          <p:cNvPr id="618" name="Google Shape;618;p44:notes"/>
          <p:cNvSpPr txBox="1"/>
          <p:nvPr/>
        </p:nvSpPr>
        <p:spPr>
          <a:xfrm>
            <a:off x="3778250" y="9431338"/>
            <a:ext cx="2890838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-762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Char char="•"/>
            </a:pPr>
            <a:fld id="{00000000-1234-1234-1234-123412341234}" type="slidenum">
              <a:rPr lang="nl-NL"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44</a:t>
            </a:fld>
            <a:endParaRPr lang="nl-NL" sz="1200" b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26" name="Google Shape;626;p45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7" name="Google Shape;627;p45:notes"/>
          <p:cNvSpPr txBox="1">
            <a:spLocks noGrp="1"/>
          </p:cNvSpPr>
          <p:nvPr>
            <p:ph type="sldNum" idx="12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45</a:t>
            </a:fld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4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8" name="Google Shape;63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4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/>
        </p:nvSpPr>
        <p:spPr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cap="flat" cmpd="sng">
            <a:solidFill>
              <a:srgbClr val="0F5494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Google Shape;17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21163" y="6437313"/>
            <a:ext cx="684212" cy="455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2" descr="LOGO-CE for Word Positive Taxation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49663" y="323850"/>
            <a:ext cx="1812925" cy="139858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4139952" y="1700808"/>
            <a:ext cx="4536504" cy="2088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7600">
                <a:solidFill>
                  <a:srgbClr val="FFD62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1"/>
          </p:nvPr>
        </p:nvSpPr>
        <p:spPr>
          <a:xfrm>
            <a:off x="467544" y="3933056"/>
            <a:ext cx="3744416" cy="187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SzPts val="3000"/>
              <a:buFont typeface="Verdana"/>
              <a:buNone/>
              <a:defRPr sz="3000" b="1" i="0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3000" b="1">
                <a:solidFill>
                  <a:schemeClr val="lt1"/>
                </a:solidFill>
              </a:defRPr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/>
          <p:nvPr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38D4D6"/>
          </a:solidFill>
          <a:ln w="9525" cap="flat" cmpd="sng">
            <a:solidFill>
              <a:srgbClr val="38D4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6" name="Google Shape;26;p3" descr="LOGO-CE for Word Negative Taxatio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54438" y="306388"/>
            <a:ext cx="1617662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6457950"/>
            <a:ext cx="612775" cy="40798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3"/>
          <p:cNvSpPr txBox="1"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1"/>
          </p:nvPr>
        </p:nvSpPr>
        <p:spPr>
          <a:xfrm>
            <a:off x="457200" y="2636912"/>
            <a:ext cx="8229600" cy="338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and Content">
  <p:cSld name="3_Title and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4" descr="C:\DOCUME~1\lenain\LOCALS~1\Temp\7zE36.tmp\LOGO-CE Landscape Positive TAXUD E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8313" y="5940425"/>
            <a:ext cx="2241550" cy="5969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468313" y="47520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468000" y="1764000"/>
            <a:ext cx="8229600" cy="396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dt" idx="10"/>
          </p:nvPr>
        </p:nvSpPr>
        <p:spPr>
          <a:xfrm>
            <a:off x="6575425" y="188913"/>
            <a:ext cx="2133600" cy="28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/>
          <p:nvPr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38D4D6"/>
          </a:solidFill>
          <a:ln w="9525" cap="flat" cmpd="sng">
            <a:solidFill>
              <a:srgbClr val="38D4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8" name="Google Shape;48;p6" descr="LOGO-CE for Word Negative Taxatio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54438" y="306388"/>
            <a:ext cx="1617662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6457950"/>
            <a:ext cx="612775" cy="407988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body" idx="1"/>
          </p:nvPr>
        </p:nvSpPr>
        <p:spPr>
          <a:xfrm>
            <a:off x="457200" y="2636912"/>
            <a:ext cx="8229600" cy="338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52" name="Google Shape;52;p6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type="obj">
  <p:cSld name="OBJEC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7"/>
          <p:cNvSpPr/>
          <p:nvPr/>
        </p:nvSpPr>
        <p:spPr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cap="flat" cmpd="sng">
            <a:solidFill>
              <a:srgbClr val="0F5494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7" name="Google Shape;57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21163" y="6437313"/>
            <a:ext cx="684212" cy="455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7" descr="LOGO-CE for Word Positive Taxation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49663" y="323850"/>
            <a:ext cx="1812925" cy="1398588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7"/>
          <p:cNvSpPr txBox="1">
            <a:spLocks noGrp="1"/>
          </p:cNvSpPr>
          <p:nvPr>
            <p:ph type="title"/>
          </p:nvPr>
        </p:nvSpPr>
        <p:spPr>
          <a:xfrm>
            <a:off x="4139952" y="1700808"/>
            <a:ext cx="4536504" cy="2088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7600">
                <a:solidFill>
                  <a:srgbClr val="FFD62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1"/>
          </p:nvPr>
        </p:nvSpPr>
        <p:spPr>
          <a:xfrm>
            <a:off x="467544" y="3933056"/>
            <a:ext cx="3744416" cy="187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SzPts val="3000"/>
              <a:buFont typeface="Verdana"/>
              <a:buNone/>
              <a:defRPr sz="3000" b="1" i="0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3000" b="1">
                <a:solidFill>
                  <a:schemeClr val="lt1"/>
                </a:solidFill>
              </a:defRPr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and Content">
  <p:cSld name="3_Title and Conten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8" descr="C:\DOCUME~1\lenain\LOCALS~1\Temp\7zE36.tmp\LOGO-CE Landscape Positive TAXUD E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8313" y="5940425"/>
            <a:ext cx="2241550" cy="5969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>
            <a:spLocks noGrp="1"/>
          </p:cNvSpPr>
          <p:nvPr>
            <p:ph type="title"/>
          </p:nvPr>
        </p:nvSpPr>
        <p:spPr>
          <a:xfrm>
            <a:off x="468313" y="47520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body" idx="1"/>
          </p:nvPr>
        </p:nvSpPr>
        <p:spPr>
          <a:xfrm>
            <a:off x="468000" y="1764000"/>
            <a:ext cx="8229600" cy="396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dt" idx="10"/>
          </p:nvPr>
        </p:nvSpPr>
        <p:spPr>
          <a:xfrm>
            <a:off x="6575425" y="188913"/>
            <a:ext cx="2133600" cy="28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0"/>
          <p:cNvSpPr/>
          <p:nvPr/>
        </p:nvSpPr>
        <p:spPr>
          <a:xfrm>
            <a:off x="0" y="0"/>
            <a:ext cx="9144000" cy="989013"/>
          </a:xfrm>
          <a:prstGeom prst="rect">
            <a:avLst/>
          </a:prstGeom>
          <a:solidFill>
            <a:srgbClr val="38D4D6"/>
          </a:solidFill>
          <a:ln w="9525" cap="flat" cmpd="sng">
            <a:solidFill>
              <a:srgbClr val="38D4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79" name="Google Shape;79;p10" descr="LOGO-CE for Word Negative Taxatio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54438" y="306388"/>
            <a:ext cx="1617662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54500" y="6457950"/>
            <a:ext cx="612775" cy="407988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0"/>
          <p:cNvSpPr txBox="1">
            <a:spLocks noGrp="1"/>
          </p:cNvSpPr>
          <p:nvPr>
            <p:ph type="title"/>
          </p:nvPr>
        </p:nvSpPr>
        <p:spPr>
          <a:xfrm>
            <a:off x="468313" y="1556271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0"/>
          <p:cNvSpPr txBox="1">
            <a:spLocks noGrp="1"/>
          </p:cNvSpPr>
          <p:nvPr>
            <p:ph type="body" idx="1"/>
          </p:nvPr>
        </p:nvSpPr>
        <p:spPr>
          <a:xfrm>
            <a:off x="457200" y="2636912"/>
            <a:ext cx="8229600" cy="338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83" name="Google Shape;83;p10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0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0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type="obj">
  <p:cSld name="OBJEC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/>
          <p:nvPr/>
        </p:nvSpPr>
        <p:spPr>
          <a:xfrm>
            <a:off x="0" y="1125538"/>
            <a:ext cx="9144000" cy="5732462"/>
          </a:xfrm>
          <a:prstGeom prst="rect">
            <a:avLst/>
          </a:prstGeom>
          <a:solidFill>
            <a:srgbClr val="0F5494"/>
          </a:solidFill>
          <a:ln w="73025" cap="flat" cmpd="sng">
            <a:solidFill>
              <a:srgbClr val="0F5494"/>
            </a:solidFill>
            <a:prstDash val="solid"/>
            <a:miter lim="800000"/>
            <a:headEnd type="none" w="sm" len="sm"/>
            <a:tailEnd type="none" w="sm" len="sm"/>
          </a:ln>
          <a:effectLst>
            <a:outerShdw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8" name="Google Shape;88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21163" y="6437313"/>
            <a:ext cx="684212" cy="455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1" descr="LOGO-CE for Word Positive Taxation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49663" y="323850"/>
            <a:ext cx="1812925" cy="139858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1"/>
          <p:cNvSpPr txBox="1">
            <a:spLocks noGrp="1"/>
          </p:cNvSpPr>
          <p:nvPr>
            <p:ph type="title"/>
          </p:nvPr>
        </p:nvSpPr>
        <p:spPr>
          <a:xfrm>
            <a:off x="4139952" y="1700808"/>
            <a:ext cx="4536504" cy="2088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7600">
                <a:solidFill>
                  <a:srgbClr val="FFD624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1"/>
          <p:cNvSpPr txBox="1">
            <a:spLocks noGrp="1"/>
          </p:cNvSpPr>
          <p:nvPr>
            <p:ph type="body" idx="1"/>
          </p:nvPr>
        </p:nvSpPr>
        <p:spPr>
          <a:xfrm>
            <a:off x="467544" y="3933056"/>
            <a:ext cx="3744416" cy="1872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600"/>
              </a:spcBef>
              <a:spcAft>
                <a:spcPts val="0"/>
              </a:spcAft>
              <a:buSzPts val="3000"/>
              <a:buFont typeface="Verdana"/>
              <a:buNone/>
              <a:defRPr sz="3000" b="1" i="0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3000" b="1">
                <a:solidFill>
                  <a:schemeClr val="lt1"/>
                </a:solidFill>
              </a:defRPr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dt" idx="10"/>
          </p:nvPr>
        </p:nvSpPr>
        <p:spPr>
          <a:xfrm>
            <a:off x="457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and Content">
  <p:cSld name="3_Title and Conten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2" descr="C:\DOCUME~1\lenain\LOCALS~1\Temp\7zE36.tmp\LOGO-CE Landscape Positive TAXUD EN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8313" y="5940425"/>
            <a:ext cx="2241550" cy="5969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2"/>
          <p:cNvSpPr txBox="1">
            <a:spLocks noGrp="1"/>
          </p:cNvSpPr>
          <p:nvPr>
            <p:ph type="title"/>
          </p:nvPr>
        </p:nvSpPr>
        <p:spPr>
          <a:xfrm>
            <a:off x="468313" y="47520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body" idx="1"/>
          </p:nvPr>
        </p:nvSpPr>
        <p:spPr>
          <a:xfrm>
            <a:off x="468000" y="1764000"/>
            <a:ext cx="8229600" cy="396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Char char="•"/>
              <a:defRPr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/>
            </a:lvl2pPr>
            <a:lvl3pPr marL="1371600" lvl="2" indent="-317500" algn="l">
              <a:spcBef>
                <a:spcPts val="28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Verdana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dt" idx="10"/>
          </p:nvPr>
        </p:nvSpPr>
        <p:spPr>
          <a:xfrm>
            <a:off x="6575425" y="188913"/>
            <a:ext cx="2133600" cy="28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ftr" idx="11"/>
          </p:nvPr>
        </p:nvSpPr>
        <p:spPr>
          <a:xfrm>
            <a:off x="3124200" y="60928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68313" y="112395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2387600"/>
            <a:ext cx="8229600" cy="3633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•"/>
              <a:defRPr sz="24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spcBef>
                <a:spcPts val="28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468313" y="112395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457200" y="2387600"/>
            <a:ext cx="8229600" cy="3633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•"/>
              <a:defRPr sz="24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spcBef>
                <a:spcPts val="28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>
            <a:spLocks noGrp="1"/>
          </p:cNvSpPr>
          <p:nvPr>
            <p:ph type="title"/>
          </p:nvPr>
        </p:nvSpPr>
        <p:spPr>
          <a:xfrm>
            <a:off x="468313" y="112395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body" idx="1"/>
          </p:nvPr>
        </p:nvSpPr>
        <p:spPr>
          <a:xfrm>
            <a:off x="457200" y="2387600"/>
            <a:ext cx="8229600" cy="3633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•"/>
              <a:defRPr sz="24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2000"/>
              <a:buFont typeface="Verdana"/>
              <a:buChar char="•"/>
              <a:defRPr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spcBef>
                <a:spcPts val="28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4" name="Google Shape;74;p9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5" name="Google Shape;75;p9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600" b="1" i="0" u="none" strike="noStrike" cap="none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6" name="Google Shape;76;p9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taxation_customs/dds2/SAMANCTA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6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g"/><Relationship Id="rId7" Type="http://schemas.openxmlformats.org/officeDocument/2006/relationships/image" Target="../media/image70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10" Type="http://schemas.openxmlformats.org/officeDocument/2006/relationships/image" Target="../media/image9.pn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3"/>
          <p:cNvSpPr txBox="1">
            <a:spLocks noGrp="1"/>
          </p:cNvSpPr>
          <p:nvPr>
            <p:ph type="title"/>
          </p:nvPr>
        </p:nvSpPr>
        <p:spPr>
          <a:xfrm>
            <a:off x="781358" y="3355516"/>
            <a:ext cx="8183255" cy="23762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u="sng" dirty="0"/>
              <a:t>Uvod</a:t>
            </a:r>
            <a:r>
              <a:rPr lang="sl-SI" sz="3600" dirty="0"/>
              <a:t>: vodnik o razvoju, vsebini in uporabnosti</a:t>
            </a:r>
            <a:br>
              <a:rPr lang="sl-SI" sz="2000" dirty="0"/>
            </a:br>
            <a:endParaRPr lang="sl-SI" sz="2000" dirty="0"/>
          </a:p>
        </p:txBody>
      </p:sp>
      <p:sp>
        <p:nvSpPr>
          <p:cNvPr id="108" name="Google Shape;108;p13"/>
          <p:cNvSpPr txBox="1">
            <a:spLocks noGrp="1"/>
          </p:cNvSpPr>
          <p:nvPr>
            <p:ph type="body" idx="1"/>
          </p:nvPr>
        </p:nvSpPr>
        <p:spPr>
          <a:xfrm>
            <a:off x="250825" y="5802313"/>
            <a:ext cx="3744913" cy="1055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erdana"/>
              <a:buNone/>
            </a:pPr>
            <a:r>
              <a:rPr lang="sl-SI" sz="1800"/>
              <a:t>Predstavitev</a:t>
            </a:r>
          </a:p>
          <a:p>
            <a:pPr marL="342900" lvl="0" indent="-342900" algn="l" rtl="0"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None/>
            </a:pPr>
            <a:r>
              <a:rPr lang="sl-SI" sz="1800"/>
              <a:t>PPT-GNP-01</a:t>
            </a:r>
          </a:p>
          <a:p>
            <a:pPr marL="342900" lvl="0" indent="-342900" algn="l" rtl="0"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None/>
            </a:pPr>
            <a:r>
              <a:rPr lang="sl-SI" sz="1800"/>
              <a:t>Različica junij 2021 SL</a:t>
            </a:r>
          </a:p>
        </p:txBody>
      </p:sp>
      <p:pic>
        <p:nvPicPr>
          <p:cNvPr id="109" name="Google Shape;109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1358" y="1556791"/>
            <a:ext cx="7581283" cy="1728193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</a:t>
            </a:fld>
            <a:endParaRPr lang="nl-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4"/>
          <p:cNvSpPr txBox="1">
            <a:spLocks noGrp="1"/>
          </p:cNvSpPr>
          <p:nvPr>
            <p:ph type="title" idx="4294967295"/>
          </p:nvPr>
        </p:nvSpPr>
        <p:spPr>
          <a:xfrm>
            <a:off x="179388" y="1196752"/>
            <a:ext cx="8229600" cy="576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Različne situacije vzorčenja</a:t>
            </a:r>
          </a:p>
        </p:txBody>
      </p:sp>
      <p:pic>
        <p:nvPicPr>
          <p:cNvPr id="117" name="Google Shape;11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2133600"/>
            <a:ext cx="4321175" cy="3709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35600" y="1916113"/>
            <a:ext cx="2898775" cy="2255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4221163"/>
            <a:ext cx="1584325" cy="1958975"/>
          </a:xfrm>
          <a:prstGeom prst="rect">
            <a:avLst/>
          </a:prstGeom>
          <a:noFill/>
          <a:ln w="9525" cap="flat" cmpd="sng">
            <a:solidFill>
              <a:srgbClr val="F2F2F2">
                <a:alpha val="88627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20" name="Google Shape;120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5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1700511"/>
            <a:ext cx="8859837" cy="4735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48038" y="1731963"/>
            <a:ext cx="2973387" cy="2166937"/>
          </a:xfrm>
          <a:prstGeom prst="rect">
            <a:avLst/>
          </a:prstGeom>
          <a:noFill/>
          <a:ln w="9525" cap="flat" cmpd="sng">
            <a:solidFill>
              <a:srgbClr val="F2F2F2">
                <a:alpha val="91764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29" name="Google Shape;129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6538" y="1700511"/>
            <a:ext cx="2449512" cy="262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16501" y="4143524"/>
            <a:ext cx="3100388" cy="204787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5"/>
          <p:cNvSpPr txBox="1">
            <a:spLocks noGrp="1"/>
          </p:cNvSpPr>
          <p:nvPr>
            <p:ph type="title" idx="4294967295"/>
          </p:nvPr>
        </p:nvSpPr>
        <p:spPr>
          <a:xfrm>
            <a:off x="107950" y="1124744"/>
            <a:ext cx="8229600" cy="607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200"/>
              <a:t>Različne situacije vzorčenja</a:t>
            </a:r>
            <a:r>
              <a:rPr lang="sl-SI" sz="3200">
                <a:solidFill>
                  <a:schemeClr val="dk1"/>
                </a:solidFill>
              </a:rPr>
              <a:t> </a:t>
            </a:r>
          </a:p>
        </p:txBody>
      </p:sp>
      <p:pic>
        <p:nvPicPr>
          <p:cNvPr id="132" name="Google Shape;132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5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6"/>
          <p:cNvSpPr txBox="1">
            <a:spLocks noGrp="1"/>
          </p:cNvSpPr>
          <p:nvPr>
            <p:ph type="title"/>
          </p:nvPr>
        </p:nvSpPr>
        <p:spPr>
          <a:xfrm>
            <a:off x="468313" y="1268761"/>
            <a:ext cx="8229600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000">
                <a:solidFill>
                  <a:srgbClr val="003399"/>
                </a:solidFill>
                <a:latin typeface="Arial"/>
                <a:ea typeface="Arial"/>
                <a:cs typeface="Arial"/>
                <a:sym typeface="Arial"/>
              </a:rPr>
              <a:t>Navodila za vzorčenje</a:t>
            </a:r>
          </a:p>
        </p:txBody>
      </p:sp>
      <p:sp>
        <p:nvSpPr>
          <p:cNvPr id="139" name="Google Shape;139;p16"/>
          <p:cNvSpPr txBox="1">
            <a:spLocks noGrp="1"/>
          </p:cNvSpPr>
          <p:nvPr>
            <p:ph type="body" idx="1"/>
          </p:nvPr>
        </p:nvSpPr>
        <p:spPr>
          <a:xfrm>
            <a:off x="107504" y="2204864"/>
            <a:ext cx="8579296" cy="3816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3840"/>
              <a:buFont typeface="Arial"/>
              <a:buChar char="•"/>
            </a:pPr>
            <a:r>
              <a:rPr lang="sl-SI" sz="3200" i="0" u="sng"/>
              <a:t>Po vsem svetu</a:t>
            </a:r>
            <a:r>
              <a:rPr lang="sl-SI" sz="3200" i="0"/>
              <a:t>:</a:t>
            </a:r>
          </a:p>
          <a:p>
            <a:pPr marL="0" lvl="0" indent="243840" algn="l" rtl="0">
              <a:spcBef>
                <a:spcPts val="640"/>
              </a:spcBef>
              <a:spcAft>
                <a:spcPts val="0"/>
              </a:spcAft>
              <a:buClr>
                <a:srgbClr val="0F5494"/>
              </a:buClr>
              <a:buSzPts val="3840"/>
              <a:buFont typeface="Arial"/>
              <a:buNone/>
            </a:pPr>
            <a:endParaRPr sz="3200"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F5494"/>
              </a:buClr>
              <a:buSzPts val="3840"/>
              <a:buFont typeface="Arial"/>
              <a:buChar char="•"/>
            </a:pPr>
            <a:r>
              <a:rPr lang="sl-SI" sz="3200" i="0" u="sng"/>
              <a:t>Nacionalne smernice za vzorčenje</a:t>
            </a:r>
            <a:r>
              <a:rPr lang="sl-SI" sz="3200" i="0"/>
              <a:t>:</a:t>
            </a:r>
            <a:br>
              <a:rPr lang="sl-SI" sz="3200" i="0"/>
            </a:br>
            <a:r>
              <a:rPr lang="sl-SI"/>
              <a:t>  </a:t>
            </a:r>
          </a:p>
        </p:txBody>
      </p:sp>
      <p:sp>
        <p:nvSpPr>
          <p:cNvPr id="140" name="Google Shape;140;p1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</a:t>
            </a:fld>
            <a:endParaRPr lang="nl-NL"/>
          </a:p>
        </p:txBody>
      </p:sp>
      <p:pic>
        <p:nvPicPr>
          <p:cNvPr id="141" name="Google Shape;141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51646" y="2804974"/>
            <a:ext cx="5967673" cy="640457"/>
          </a:xfrm>
          <a:prstGeom prst="rect">
            <a:avLst/>
          </a:prstGeom>
          <a:noFill/>
          <a:ln w="9525" cap="flat" cmpd="sng">
            <a:solidFill>
              <a:schemeClr val="dk1">
                <a:alpha val="90588"/>
              </a:schemeClr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42" name="Google Shape;14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78617" y="4437111"/>
            <a:ext cx="3065791" cy="1890713"/>
          </a:xfrm>
          <a:prstGeom prst="rect">
            <a:avLst/>
          </a:prstGeom>
          <a:noFill/>
          <a:ln w="9525" cap="flat" cmpd="sng">
            <a:solidFill>
              <a:srgbClr val="A5A5A5">
                <a:alpha val="89803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43" name="Google Shape;143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9189" y="5457162"/>
            <a:ext cx="4477992" cy="640457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6"/>
          <p:cNvSpPr txBox="1"/>
          <p:nvPr/>
        </p:nvSpPr>
        <p:spPr>
          <a:xfrm>
            <a:off x="468313" y="4696645"/>
            <a:ext cx="442758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Verdana"/>
              <a:buNone/>
            </a:pPr>
            <a:r>
              <a:rPr lang="sl-SI" sz="2000" b="0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NL: Voorschrift monsterneming</a:t>
            </a:r>
          </a:p>
        </p:txBody>
      </p:sp>
      <p:pic>
        <p:nvPicPr>
          <p:cNvPr id="145" name="Google Shape;145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7"/>
          <p:cNvSpPr txBox="1">
            <a:spLocks noGrp="1"/>
          </p:cNvSpPr>
          <p:nvPr>
            <p:ph type="body" idx="4294967295"/>
          </p:nvPr>
        </p:nvSpPr>
        <p:spPr>
          <a:xfrm>
            <a:off x="468313" y="2060575"/>
            <a:ext cx="8229600" cy="3633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3600"/>
              <a:buFont typeface="Verdana"/>
              <a:buNone/>
            </a:pPr>
            <a:r>
              <a:rPr lang="sl-SI" sz="3600" b="1">
                <a:solidFill>
                  <a:srgbClr val="FF0000"/>
                </a:solidFill>
              </a:rPr>
              <a:t>SA</a:t>
            </a:r>
            <a:r>
              <a:rPr lang="sl-SI" sz="3600"/>
              <a:t>mpling</a:t>
            </a:r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SzPts val="3600"/>
              <a:buFont typeface="Verdana"/>
              <a:buNone/>
            </a:pPr>
            <a:r>
              <a:rPr lang="sl-SI" sz="3600" b="1">
                <a:solidFill>
                  <a:srgbClr val="FF0000"/>
                </a:solidFill>
              </a:rPr>
              <a:t>		MAN</a:t>
            </a:r>
            <a:r>
              <a:rPr lang="sl-SI" sz="3600"/>
              <a:t>ual for  </a:t>
            </a:r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SzPts val="3600"/>
              <a:buFont typeface="Verdana"/>
              <a:buNone/>
            </a:pPr>
            <a:r>
              <a:rPr lang="sl-SI" sz="3600" b="1">
                <a:solidFill>
                  <a:srgbClr val="FF0000"/>
                </a:solidFill>
              </a:rPr>
              <a:t>			C</a:t>
            </a:r>
            <a:r>
              <a:rPr lang="sl-SI" sz="3600"/>
              <a:t>ustoms and</a:t>
            </a:r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SzPts val="3600"/>
              <a:buFont typeface="Verdana"/>
              <a:buNone/>
            </a:pPr>
            <a:r>
              <a:rPr lang="sl-SI" sz="3600" b="1">
                <a:solidFill>
                  <a:srgbClr val="FF0000"/>
                </a:solidFill>
              </a:rPr>
              <a:t>			     T</a:t>
            </a:r>
            <a:r>
              <a:rPr lang="sl-SI" sz="3600"/>
              <a:t>ax</a:t>
            </a:r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SzPts val="3600"/>
              <a:buFont typeface="Verdana"/>
              <a:buNone/>
            </a:pPr>
            <a:r>
              <a:rPr lang="sl-SI" sz="3600" b="1">
                <a:solidFill>
                  <a:srgbClr val="FF0000"/>
                </a:solidFill>
              </a:rPr>
              <a:t>				     A</a:t>
            </a:r>
            <a:r>
              <a:rPr lang="sl-SI" sz="3600"/>
              <a:t>uthorities</a:t>
            </a:r>
            <a:r>
              <a:rPr lang="sl-SI"/>
              <a:t> </a:t>
            </a:r>
          </a:p>
        </p:txBody>
      </p:sp>
      <p:sp>
        <p:nvSpPr>
          <p:cNvPr id="154" name="Google Shape;154;p17"/>
          <p:cNvSpPr txBox="1"/>
          <p:nvPr/>
        </p:nvSpPr>
        <p:spPr>
          <a:xfrm>
            <a:off x="358775" y="6494463"/>
            <a:ext cx="828675" cy="360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55" name="Google Shape;15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5064125"/>
            <a:ext cx="1728788" cy="110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75463" y="5064125"/>
            <a:ext cx="1728787" cy="110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5</a:t>
            </a:fld>
            <a:endParaRPr lang="nl-NL"/>
          </a:p>
        </p:txBody>
      </p:sp>
      <p:pic>
        <p:nvPicPr>
          <p:cNvPr id="159" name="Google Shape;159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23728" y="978588"/>
            <a:ext cx="4248472" cy="12846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8"/>
          <p:cNvSpPr txBox="1">
            <a:spLocks noGrp="1"/>
          </p:cNvSpPr>
          <p:nvPr>
            <p:ph type="title"/>
          </p:nvPr>
        </p:nvSpPr>
        <p:spPr>
          <a:xfrm>
            <a:off x="96391" y="1179455"/>
            <a:ext cx="8590409" cy="576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000" b="1" i="0"/>
              <a:t>Razvoj vodnika Samancta</a:t>
            </a:r>
          </a:p>
        </p:txBody>
      </p:sp>
      <p:sp>
        <p:nvSpPr>
          <p:cNvPr id="166" name="Google Shape;166;p18"/>
          <p:cNvSpPr txBox="1">
            <a:spLocks noGrp="1"/>
          </p:cNvSpPr>
          <p:nvPr>
            <p:ph type="body" idx="1"/>
          </p:nvPr>
        </p:nvSpPr>
        <p:spPr>
          <a:xfrm>
            <a:off x="107504" y="2204864"/>
            <a:ext cx="8856984" cy="4320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-182880" algn="l" rtl="0"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sl-SI" b="1" i="0" dirty="0"/>
              <a:t>  </a:t>
            </a:r>
            <a:r>
              <a:rPr lang="sl-SI" sz="2000" i="0" dirty="0"/>
              <a:t>Projektna skupina EU za vzorčenje</a:t>
            </a: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400"/>
              <a:buNone/>
            </a:pPr>
            <a:endParaRPr sz="2000" u="sng" dirty="0"/>
          </a:p>
          <a:p>
            <a:pPr marL="0" lvl="0" indent="-152400" algn="l" rtl="0">
              <a:spcBef>
                <a:spcPts val="400"/>
              </a:spcBef>
              <a:spcAft>
                <a:spcPts val="0"/>
              </a:spcAft>
              <a:buSzPts val="2400"/>
              <a:buChar char="•"/>
            </a:pPr>
            <a:r>
              <a:rPr lang="sl-SI" sz="2000" i="0" dirty="0"/>
              <a:t>  </a:t>
            </a:r>
            <a:r>
              <a:rPr lang="sl-SI" sz="2000" i="0" u="sng" dirty="0"/>
              <a:t>Začetek</a:t>
            </a:r>
            <a:r>
              <a:rPr lang="sl-SI" sz="2000" i="0" dirty="0"/>
              <a:t>: Praga, december 2008</a:t>
            </a: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400"/>
              <a:buNone/>
            </a:pPr>
            <a:r>
              <a:rPr lang="sl-SI" sz="2000" dirty="0"/>
              <a:t>							</a:t>
            </a:r>
          </a:p>
          <a:p>
            <a:pPr marL="342900" lvl="0" indent="-342900" algn="l" rtl="0">
              <a:spcBef>
                <a:spcPts val="400"/>
              </a:spcBef>
              <a:spcAft>
                <a:spcPts val="0"/>
              </a:spcAft>
              <a:buSzPts val="2400"/>
              <a:buChar char="•"/>
            </a:pPr>
            <a:r>
              <a:rPr lang="sl-SI" sz="2000" i="0" u="sng" dirty="0"/>
              <a:t>Udeleženci (stanje 2021)</a:t>
            </a:r>
            <a:r>
              <a:rPr lang="sl-SI" sz="2000" i="0" dirty="0"/>
              <a:t>: </a:t>
            </a:r>
            <a:br>
              <a:rPr lang="sl-SI" sz="2000" i="0" dirty="0"/>
            </a:br>
            <a:r>
              <a:rPr lang="sl-SI" sz="2000" i="0" dirty="0"/>
              <a:t>predstavniki držav članic BE, CZ, DE, EL, ES, FI, HU, IT, NL, SK; </a:t>
            </a:r>
            <a:br>
              <a:rPr lang="sl-SI" sz="2000" i="0" dirty="0"/>
            </a:br>
            <a:r>
              <a:rPr lang="sl-SI" sz="2000" i="0" dirty="0"/>
              <a:t>predstavniki TAXUD A4. </a:t>
            </a: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SzPts val="2400"/>
              <a:buNone/>
            </a:pPr>
            <a:r>
              <a:rPr lang="sl-SI" sz="2000" i="0" dirty="0"/>
              <a:t>	</a:t>
            </a: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sl-SI" sz="2000" i="0" u="sng" dirty="0"/>
              <a:t>Tehnična pomoč </a:t>
            </a:r>
            <a:br>
              <a:rPr lang="sl-SI" sz="2000" i="0" u="sng" dirty="0"/>
            </a:br>
            <a:r>
              <a:rPr lang="sl-SI" sz="2000" i="0" dirty="0"/>
              <a:t>  </a:t>
            </a:r>
            <a:r>
              <a:rPr lang="sl-SI" sz="2000" i="0" u="sng" dirty="0"/>
              <a:t>od februarja 2018</a:t>
            </a:r>
            <a:r>
              <a:rPr lang="sl-SI" sz="2000" i="0" dirty="0"/>
              <a:t>: </a:t>
            </a:r>
            <a:br>
              <a:rPr lang="sl-SI" dirty="0"/>
            </a:br>
            <a:r>
              <a:rPr lang="sl-SI" dirty="0"/>
              <a:t>	</a:t>
            </a:r>
          </a:p>
          <a:p>
            <a:pPr marL="0" lvl="0" indent="18288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880"/>
              <a:buFont typeface="Arial"/>
              <a:buNone/>
            </a:pPr>
            <a:endParaRPr dirty="0"/>
          </a:p>
        </p:txBody>
      </p:sp>
      <p:sp>
        <p:nvSpPr>
          <p:cNvPr id="167" name="Google Shape;167;p1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nl-NL" sz="1200" b="0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6</a:t>
            </a:fld>
            <a:endParaRPr lang="nl-NL" sz="1200" b="0" i="0" u="none" strike="noStrike" cap="non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68" name="Google Shape;16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68924" y="1934222"/>
            <a:ext cx="3765497" cy="2142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92080" y="5308826"/>
            <a:ext cx="3266334" cy="11851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"/>
          <p:cNvSpPr txBox="1">
            <a:spLocks noGrp="1"/>
          </p:cNvSpPr>
          <p:nvPr>
            <p:ph type="title"/>
          </p:nvPr>
        </p:nvSpPr>
        <p:spPr>
          <a:xfrm>
            <a:off x="420688" y="1044575"/>
            <a:ext cx="8229600" cy="717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600">
                <a:solidFill>
                  <a:srgbClr val="003399"/>
                </a:solidFill>
                <a:latin typeface="Arial"/>
                <a:ea typeface="Arial"/>
                <a:cs typeface="Arial"/>
                <a:sym typeface="Arial"/>
              </a:rPr>
              <a:t>En vodnik za vzorčenje za vse države članice</a:t>
            </a:r>
          </a:p>
        </p:txBody>
      </p:sp>
      <p:pic>
        <p:nvPicPr>
          <p:cNvPr id="177" name="Google Shape;177;p1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23220" y="1700808"/>
            <a:ext cx="4824535" cy="4309948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9"/>
          <p:cNvSpPr txBox="1"/>
          <p:nvPr/>
        </p:nvSpPr>
        <p:spPr>
          <a:xfrm>
            <a:off x="2411760" y="6021304"/>
            <a:ext cx="595049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000" b="0" i="0" u="none" strike="noStrike" cap="none">
                <a:solidFill>
                  <a:srgbClr val="002060"/>
                </a:solidFill>
                <a:latin typeface="Verdana"/>
                <a:ea typeface="Verdana"/>
                <a:cs typeface="Verdana"/>
                <a:sym typeface="Verdana"/>
              </a:rPr>
              <a:t>Na voljo vsem na spletu, po vsem svetu.</a:t>
            </a:r>
          </a:p>
        </p:txBody>
      </p:sp>
      <p:pic>
        <p:nvPicPr>
          <p:cNvPr id="179" name="Google Shape;179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9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7</a:t>
            </a:fld>
            <a:endParaRPr lang="nl-NL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/>
          <p:nvPr/>
        </p:nvSpPr>
        <p:spPr>
          <a:xfrm>
            <a:off x="457200" y="1570243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marR="0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000" b="1" i="0" u="none" strike="noStrike" cap="none" dirty="0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rPr>
              <a:t>Spletni in </a:t>
            </a:r>
            <a:r>
              <a:rPr lang="sl-SI" sz="3000" b="1" i="0" u="none" strike="noStrike" cap="none" dirty="0" err="1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rPr>
              <a:t>nespletni</a:t>
            </a:r>
            <a:r>
              <a:rPr lang="sl-SI" sz="3000" b="1" i="0" u="none" strike="noStrike" cap="none" dirty="0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rPr>
              <a:t> dostop do vodnika </a:t>
            </a:r>
            <a:r>
              <a:rPr lang="sl-SI" sz="3000" b="1" i="0" u="none" strike="noStrike" cap="none" dirty="0" err="1">
                <a:solidFill>
                  <a:schemeClr val="accent2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r>
              <a:rPr lang="sl-SI" sz="3000" b="1" i="0" u="none" strike="noStrike" cap="none" dirty="0">
                <a:solidFill>
                  <a:srgbClr val="2D5EC1"/>
                </a:solidFill>
                <a:latin typeface="Verdana"/>
                <a:ea typeface="Verdana"/>
                <a:cs typeface="Verdana"/>
                <a:sym typeface="Verdana"/>
              </a:rPr>
              <a:t>	</a:t>
            </a:r>
          </a:p>
        </p:txBody>
      </p:sp>
      <p:sp>
        <p:nvSpPr>
          <p:cNvPr id="187" name="Google Shape;187;p20"/>
          <p:cNvSpPr/>
          <p:nvPr/>
        </p:nvSpPr>
        <p:spPr>
          <a:xfrm>
            <a:off x="395288" y="2785730"/>
            <a:ext cx="8229600" cy="3629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200" b="0" i="1" u="sng" strike="noStrike" cap="none">
                <a:solidFill>
                  <a:schemeClr val="hlink"/>
                </a:solidFill>
                <a:latin typeface="Verdana"/>
                <a:ea typeface="Verdana"/>
                <a:cs typeface="Verdana"/>
                <a:sym typeface="Verdana"/>
                <a:hlinkClick r:id="rId3"/>
              </a:rPr>
              <a:t>http://ec.europa.eu/taxation_customs/dds2/SAMANCTA/</a:t>
            </a: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None/>
            </a:pPr>
            <a:endParaRPr sz="3200" b="0" i="1" u="none" strike="noStrike" cap="none">
              <a:solidFill>
                <a:srgbClr val="FFD62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None/>
            </a:pPr>
            <a:r>
              <a:rPr lang="sl-SI" sz="3200" b="0" i="1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Vodnik Samancta je za nespletno uporabo mogoče prenesti s platforme za mreženje Sinapse.</a:t>
            </a:r>
          </a:p>
        </p:txBody>
      </p:sp>
      <p:pic>
        <p:nvPicPr>
          <p:cNvPr id="188" name="Google Shape;188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0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8</a:t>
            </a:fld>
            <a:endParaRPr lang="nl-N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1"/>
          <p:cNvSpPr txBox="1">
            <a:spLocks noGrp="1"/>
          </p:cNvSpPr>
          <p:nvPr>
            <p:ph type="title"/>
          </p:nvPr>
        </p:nvSpPr>
        <p:spPr>
          <a:xfrm>
            <a:off x="260676" y="1556271"/>
            <a:ext cx="8703812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5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Samancta je na voljo v vseh jezikih EU.</a:t>
            </a:r>
          </a:p>
        </p:txBody>
      </p:sp>
      <p:pic>
        <p:nvPicPr>
          <p:cNvPr id="196" name="Google Shape;196;p2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825500" y="4175125"/>
            <a:ext cx="7515225" cy="2047875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1"/>
          <p:cNvSpPr/>
          <p:nvPr/>
        </p:nvSpPr>
        <p:spPr>
          <a:xfrm>
            <a:off x="2724849" y="5795962"/>
            <a:ext cx="1847151" cy="427038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600"/>
              <a:buFont typeface="Verdana"/>
              <a:buNone/>
            </a:pPr>
            <a:endParaRPr sz="7600" b="1" i="0" u="none" strike="noStrike" cap="none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98" name="Google Shape;19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2988" y="2746375"/>
            <a:ext cx="2028825" cy="97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1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9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2"/>
          <p:cNvPicPr preferRelativeResize="0"/>
          <p:nvPr/>
        </p:nvPicPr>
        <p:blipFill>
          <a:blip r:embed="rId3"/>
          <a:srcRect/>
          <a:stretch/>
        </p:blipFill>
        <p:spPr>
          <a:xfrm>
            <a:off x="156388" y="1873250"/>
            <a:ext cx="8621674" cy="406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2"/>
          <p:cNvSpPr txBox="1">
            <a:spLocks noGrp="1"/>
          </p:cNvSpPr>
          <p:nvPr>
            <p:ph type="title"/>
          </p:nvPr>
        </p:nvSpPr>
        <p:spPr>
          <a:xfrm>
            <a:off x="77788" y="1171575"/>
            <a:ext cx="8229600" cy="70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600">
                <a:solidFill>
                  <a:srgbClr val="003399"/>
                </a:solidFill>
                <a:latin typeface="Arial"/>
                <a:ea typeface="Arial"/>
                <a:cs typeface="Arial"/>
                <a:sym typeface="Arial"/>
              </a:rPr>
              <a:t>Pravni status</a:t>
            </a:r>
          </a:p>
        </p:txBody>
      </p:sp>
      <p:sp>
        <p:nvSpPr>
          <p:cNvPr id="208" name="Google Shape;208;p22"/>
          <p:cNvSpPr txBox="1">
            <a:spLocks noGrp="1"/>
          </p:cNvSpPr>
          <p:nvPr>
            <p:ph type="body" idx="1"/>
          </p:nvPr>
        </p:nvSpPr>
        <p:spPr>
          <a:xfrm>
            <a:off x="755650" y="4941887"/>
            <a:ext cx="8259763" cy="1627187"/>
          </a:xfrm>
          <a:prstGeom prst="rect">
            <a:avLst/>
          </a:prstGeom>
          <a:gradFill>
            <a:gsLst>
              <a:gs pos="0">
                <a:srgbClr val="FBFDFD"/>
              </a:gs>
              <a:gs pos="74000">
                <a:srgbClr val="DFF0F2"/>
              </a:gs>
              <a:gs pos="83000">
                <a:srgbClr val="DFF0F2"/>
              </a:gs>
              <a:gs pos="100000">
                <a:srgbClr val="E9F5F6"/>
              </a:gs>
            </a:gsLst>
            <a:lin ang="5400000" scaled="0"/>
          </a:gradFill>
          <a:ln w="412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81600" lvl="1" indent="-180000" algn="l" rtl="0">
              <a:spcBef>
                <a:spcPts val="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sl-SI" sz="1800" dirty="0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Informacije, ki jih vsebuje </a:t>
            </a:r>
            <a:r>
              <a:rPr lang="sl-SI" sz="1800" dirty="0" err="1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Samancta</a:t>
            </a:r>
            <a:r>
              <a:rPr lang="sl-SI" sz="1800" dirty="0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, so zgolj priporočila.</a:t>
            </a:r>
          </a:p>
          <a:p>
            <a:pPr marL="381600" lvl="1" indent="-18000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sl-SI" sz="1800" dirty="0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Pred uporabo jih mora bralec sam preveriti.</a:t>
            </a:r>
          </a:p>
          <a:p>
            <a:pPr marL="381600" lvl="1" indent="-18000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sl-SI" sz="1800" dirty="0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V nekaterih primerih je morda treba upoštevati veljavno nacionalno zakonodajo in zakonodajo EU, ne informacij v tem vodniku.</a:t>
            </a:r>
          </a:p>
          <a:p>
            <a:pPr marL="381600" lvl="1" indent="-180000" algn="l" rtl="0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</a:pPr>
            <a:r>
              <a:rPr lang="sl-SI" sz="1800" dirty="0">
                <a:solidFill>
                  <a:srgbClr val="001489"/>
                </a:solidFill>
                <a:latin typeface="Calibri"/>
                <a:ea typeface="Calibri"/>
                <a:cs typeface="Calibri"/>
                <a:sym typeface="Calibri"/>
              </a:rPr>
              <a:t>Vedno preverite!</a:t>
            </a:r>
          </a:p>
        </p:txBody>
      </p:sp>
      <p:cxnSp>
        <p:nvCxnSpPr>
          <p:cNvPr id="209" name="Google Shape;209;p22"/>
          <p:cNvCxnSpPr/>
          <p:nvPr/>
        </p:nvCxnSpPr>
        <p:spPr>
          <a:xfrm>
            <a:off x="63500" y="1340768"/>
            <a:ext cx="8801100" cy="0"/>
          </a:xfrm>
          <a:prstGeom prst="straightConnector1">
            <a:avLst/>
          </a:prstGeom>
          <a:noFill/>
          <a:ln w="63500" cap="flat" cmpd="sng">
            <a:solidFill>
              <a:srgbClr val="B5DADD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10" name="Google Shape;210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04127" y="1603375"/>
            <a:ext cx="2192084" cy="541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10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23" descr="S03-01_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6388" y="4330700"/>
            <a:ext cx="2592387" cy="241935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3"/>
          <p:cNvSpPr txBox="1">
            <a:spLocks noGrp="1"/>
          </p:cNvSpPr>
          <p:nvPr>
            <p:ph type="title"/>
          </p:nvPr>
        </p:nvSpPr>
        <p:spPr>
          <a:xfrm>
            <a:off x="179388" y="1008063"/>
            <a:ext cx="2303462" cy="433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Namen</a:t>
            </a:r>
          </a:p>
        </p:txBody>
      </p:sp>
      <p:sp>
        <p:nvSpPr>
          <p:cNvPr id="220" name="Google Shape;220;p23"/>
          <p:cNvSpPr txBox="1">
            <a:spLocks noGrp="1"/>
          </p:cNvSpPr>
          <p:nvPr>
            <p:ph type="body" idx="1"/>
          </p:nvPr>
        </p:nvSpPr>
        <p:spPr>
          <a:xfrm>
            <a:off x="323850" y="1639888"/>
            <a:ext cx="8229600" cy="252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1325" lvl="0" indent="-441325" algn="l" rtl="0">
              <a:spcBef>
                <a:spcPts val="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Zagotavljanje kakovosti vzorcev, prejetih v analizo v laboratorijih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Uskladitev postopkov 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Zagotavljanje konstruktivnih smernic uradnikom o metodah vzorčenja, ki se uporabljajo za vsako vrsto proizvoda.</a:t>
            </a:r>
          </a:p>
        </p:txBody>
      </p:sp>
      <p:pic>
        <p:nvPicPr>
          <p:cNvPr id="221" name="Google Shape;221;p23" descr="S04-01_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52788" y="4581525"/>
            <a:ext cx="5267325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11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4025" y="1058863"/>
            <a:ext cx="3260725" cy="820737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4"/>
          <p:cNvSpPr txBox="1">
            <a:spLocks noGrp="1"/>
          </p:cNvSpPr>
          <p:nvPr>
            <p:ph type="body" idx="1"/>
          </p:nvPr>
        </p:nvSpPr>
        <p:spPr>
          <a:xfrm>
            <a:off x="611188" y="2205038"/>
            <a:ext cx="7848600" cy="3730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/>
              <a:t>Financira jo Evropska komisija kot vodnik za uradnike v vseh državah članicah.</a:t>
            </a:r>
          </a:p>
          <a:p>
            <a:pPr marL="0" lvl="0" indent="76200" algn="l" rtl="0">
              <a:spcBef>
                <a:spcPts val="200"/>
              </a:spcBef>
              <a:spcAft>
                <a:spcPts val="0"/>
              </a:spcAft>
              <a:buSzPts val="1200"/>
              <a:buFont typeface="Verdana"/>
              <a:buNone/>
            </a:pPr>
            <a:endParaRPr sz="100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/>
              <a:t>Za Evropsko mrežo carinskih laboratorijev (CLEN) jo je v okviru ukrepa 3 – mrežno povezovanje na področju kakovosti – ustvarila projektna skupina za vzorčenje.</a:t>
            </a:r>
          </a:p>
          <a:p>
            <a:pPr marL="0" lvl="0" indent="76200" algn="l" rtl="0">
              <a:spcBef>
                <a:spcPts val="200"/>
              </a:spcBef>
              <a:spcAft>
                <a:spcPts val="0"/>
              </a:spcAft>
              <a:buSzPts val="1200"/>
              <a:buFont typeface="Verdana"/>
              <a:buNone/>
            </a:pPr>
            <a:endParaRPr sz="1000"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/>
              <a:t>Projektna skupina za vzorčenje vključuje strokovnjake iz izbranih držav članic EU, ki jim pomagajo strokovnjaki SciWan.</a:t>
            </a:r>
          </a:p>
        </p:txBody>
      </p:sp>
      <p:pic>
        <p:nvPicPr>
          <p:cNvPr id="230" name="Google Shape;230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2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12</a:t>
            </a:fld>
            <a:endParaRPr lang="nl-NL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"/>
          <p:cNvSpPr txBox="1">
            <a:spLocks noGrp="1"/>
          </p:cNvSpPr>
          <p:nvPr>
            <p:ph type="title"/>
          </p:nvPr>
        </p:nvSpPr>
        <p:spPr>
          <a:xfrm>
            <a:off x="468313" y="1555750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Glavne značilnosti</a:t>
            </a:r>
          </a:p>
        </p:txBody>
      </p:sp>
      <p:sp>
        <p:nvSpPr>
          <p:cNvPr id="237" name="Google Shape;237;p25"/>
          <p:cNvSpPr txBox="1">
            <a:spLocks noGrp="1"/>
          </p:cNvSpPr>
          <p:nvPr>
            <p:ph type="body" idx="1"/>
          </p:nvPr>
        </p:nvSpPr>
        <p:spPr>
          <a:xfrm>
            <a:off x="19050" y="2492375"/>
            <a:ext cx="9144000" cy="3384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1325" lvl="0" indent="-441325" algn="l" rtl="0">
              <a:spcBef>
                <a:spcPts val="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Samancta je rezultat dela CLEN </a:t>
            </a:r>
            <a:br>
              <a:rPr lang="sl-SI">
                <a:solidFill>
                  <a:srgbClr val="003399"/>
                </a:solidFill>
              </a:rPr>
            </a:br>
            <a:r>
              <a:rPr lang="sl-SI">
                <a:solidFill>
                  <a:srgbClr val="003399"/>
                </a:solidFill>
              </a:rPr>
              <a:t>(evropske mreže carinskih laboratorijev).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Samancta je na voljo na spletu. 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Samancta je na voljo v vseh jezikih EU.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Vodnik Samancta uporabljajo carinski in davčni organi. 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Modul za e-učenje Samancta je na voljo v 12 jezikih (tudi v hrvaščini).</a:t>
            </a:r>
          </a:p>
          <a:p>
            <a:pPr marL="441325" lvl="0" indent="-441325" algn="l" rtl="0">
              <a:spcBef>
                <a:spcPts val="600"/>
              </a:spcBef>
              <a:spcAft>
                <a:spcPts val="0"/>
              </a:spcAft>
              <a:buSzPts val="2880"/>
              <a:buFont typeface="Verdana"/>
              <a:buChar char="•"/>
            </a:pPr>
            <a:r>
              <a:rPr lang="sl-SI">
                <a:solidFill>
                  <a:srgbClr val="003399"/>
                </a:solidFill>
              </a:rPr>
              <a:t>Posodobitve in obogatitev vodnika Samancta še potekajo.</a:t>
            </a:r>
          </a:p>
          <a:p>
            <a:pPr marL="441325" lvl="0" indent="-258445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None/>
            </a:pPr>
            <a:endParaRPr/>
          </a:p>
        </p:txBody>
      </p:sp>
      <p:pic>
        <p:nvPicPr>
          <p:cNvPr id="238" name="Google Shape;23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5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13</a:t>
            </a:fld>
            <a:endParaRPr lang="nl-N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6"/>
          <p:cNvSpPr txBox="1"/>
          <p:nvPr/>
        </p:nvSpPr>
        <p:spPr>
          <a:xfrm>
            <a:off x="5821363" y="1968500"/>
            <a:ext cx="3178175" cy="4484688"/>
          </a:xfrm>
          <a:prstGeom prst="rect">
            <a:avLst/>
          </a:prstGeom>
          <a:solidFill>
            <a:srgbClr val="D5ECED"/>
          </a:solidFill>
          <a:ln w="9525" cap="flat" cmpd="sng">
            <a:solidFill>
              <a:srgbClr val="CCCC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4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Samancta: 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4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delavnice in usposabljanje za vzorčenje na kraju samem 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46" name="Google Shape;246;p26"/>
          <p:cNvSpPr txBox="1"/>
          <p:nvPr/>
        </p:nvSpPr>
        <p:spPr>
          <a:xfrm>
            <a:off x="3035300" y="1968500"/>
            <a:ext cx="2713038" cy="2892425"/>
          </a:xfrm>
          <a:prstGeom prst="rect">
            <a:avLst/>
          </a:prstGeom>
          <a:gradFill>
            <a:gsLst>
              <a:gs pos="0">
                <a:srgbClr val="FBFDFD"/>
              </a:gs>
              <a:gs pos="39000">
                <a:srgbClr val="DFF0F2"/>
              </a:gs>
              <a:gs pos="73000">
                <a:srgbClr val="DFF0F2"/>
              </a:gs>
              <a:gs pos="100000">
                <a:srgbClr val="E9F5F6"/>
              </a:gs>
            </a:gsLst>
            <a:lin ang="5400000" scaled="0"/>
          </a:gradFill>
          <a:ln w="9525" cap="flat" cmpd="sng">
            <a:solidFill>
              <a:srgbClr val="CCCC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4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Samancta: 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4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e-učenje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47" name="Google Shape;247;p26"/>
          <p:cNvSpPr txBox="1"/>
          <p:nvPr/>
        </p:nvSpPr>
        <p:spPr>
          <a:xfrm>
            <a:off x="144462" y="1968500"/>
            <a:ext cx="2840037" cy="4628852"/>
          </a:xfrm>
          <a:prstGeom prst="rect">
            <a:avLst/>
          </a:prstGeom>
          <a:solidFill>
            <a:srgbClr val="FFFF00">
              <a:alpha val="31764"/>
            </a:srgbClr>
          </a:solidFill>
          <a:ln w="9525" cap="flat" cmpd="sng">
            <a:solidFill>
              <a:srgbClr val="99999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3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Revizija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3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Splošni del in posebne kartice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3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3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Dodani vizualni primeri v poglavju</a:t>
            </a:r>
            <a:r>
              <a:rPr lang="sl-SI" sz="2300" b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Vodnik za usposabljanje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3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3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Vsaj dve novi različici na leto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23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48" name="Google Shape;248;p26" descr="SMNCT_E-Learning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5475" y="3778250"/>
            <a:ext cx="2517775" cy="2647950"/>
          </a:xfrm>
          <a:prstGeom prst="rect">
            <a:avLst/>
          </a:prstGeom>
          <a:solidFill>
            <a:srgbClr val="D6ECEE"/>
          </a:solidFill>
          <a:ln>
            <a:noFill/>
          </a:ln>
        </p:spPr>
      </p:pic>
      <p:sp>
        <p:nvSpPr>
          <p:cNvPr id="249" name="Google Shape;249;p26"/>
          <p:cNvSpPr txBox="1">
            <a:spLocks noGrp="1"/>
          </p:cNvSpPr>
          <p:nvPr>
            <p:ph type="title"/>
          </p:nvPr>
        </p:nvSpPr>
        <p:spPr>
          <a:xfrm>
            <a:off x="330200" y="1031875"/>
            <a:ext cx="82296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Dosedanji dosežki</a:t>
            </a:r>
          </a:p>
        </p:txBody>
      </p:sp>
      <p:sp>
        <p:nvSpPr>
          <p:cNvPr id="250" name="Google Shape;250;p26"/>
          <p:cNvSpPr/>
          <p:nvPr/>
        </p:nvSpPr>
        <p:spPr>
          <a:xfrm rot="19324572">
            <a:off x="2874659" y="2747830"/>
            <a:ext cx="1597025" cy="1578743"/>
          </a:xfrm>
          <a:prstGeom prst="wedgeEllipseCallout">
            <a:avLst>
              <a:gd name="adj1" fmla="val 16586"/>
              <a:gd name="adj2" fmla="val 80000"/>
            </a:avLst>
          </a:prstGeom>
          <a:solidFill>
            <a:schemeClr val="lt1"/>
          </a:solidFill>
          <a:ln w="50800" cap="flat" cmpd="thinThick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000" b="1" i="0" u="none" strike="noStrike" cap="none" dirty="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Pozdravljeni, sem Alicia, carinska uradnica in vaša inštruktorica na tem tečaju</a:t>
            </a:r>
          </a:p>
        </p:txBody>
      </p:sp>
      <p:pic>
        <p:nvPicPr>
          <p:cNvPr id="251" name="Google Shape;251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97835" y="4021750"/>
            <a:ext cx="2876679" cy="216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14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9" name="Google Shape;259;p27"/>
          <p:cNvCxnSpPr/>
          <p:nvPr/>
        </p:nvCxnSpPr>
        <p:spPr>
          <a:xfrm rot="10800000" flipH="1">
            <a:off x="44450" y="1803400"/>
            <a:ext cx="8747125" cy="4763"/>
          </a:xfrm>
          <a:prstGeom prst="straightConnector1">
            <a:avLst/>
          </a:prstGeom>
          <a:noFill/>
          <a:ln w="63500" cap="flat" cmpd="sng">
            <a:solidFill>
              <a:srgbClr val="B5DADD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0" name="Google Shape;260;p27"/>
          <p:cNvSpPr txBox="1"/>
          <p:nvPr/>
        </p:nvSpPr>
        <p:spPr>
          <a:xfrm>
            <a:off x="144934" y="1901825"/>
            <a:ext cx="2482850" cy="4823440"/>
          </a:xfrm>
          <a:prstGeom prst="rect">
            <a:avLst/>
          </a:prstGeom>
          <a:solidFill>
            <a:srgbClr val="FFFF00">
              <a:alpha val="32941"/>
            </a:srgbClr>
          </a:solidFill>
          <a:ln w="9525" cap="flat" cmpd="sng">
            <a:solidFill>
              <a:srgbClr val="CCCC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0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1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Posodobitve spletišča </a:t>
            </a:r>
            <a:r>
              <a:rPr lang="sl-SI" sz="2100" b="1" i="0" u="none" strike="noStrike" cap="none" dirty="0" err="1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endParaRPr lang="sl-SI" sz="21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Izboljšave besedila, odpravljanje programskih in besedilnih napak</a:t>
            </a: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Preverjanje jezikovnih</a:t>
            </a:r>
            <a:b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različic</a:t>
            </a: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Celovita revizija programske opreme podatkovne zbirke </a:t>
            </a:r>
            <a:r>
              <a:rPr lang="sl-SI" sz="1300" b="1" i="1" u="none" strike="noStrike" cap="none" dirty="0" err="1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endParaRPr lang="sl-SI" sz="13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60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3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Dodajanje novih vizualnih primerov, povezava na modul za e-učenje in predstavitev navodil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3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1" name="Google Shape;261;p27"/>
          <p:cNvSpPr txBox="1"/>
          <p:nvPr/>
        </p:nvSpPr>
        <p:spPr>
          <a:xfrm>
            <a:off x="2758530" y="1901825"/>
            <a:ext cx="3240087" cy="1544638"/>
          </a:xfrm>
          <a:prstGeom prst="rect">
            <a:avLst/>
          </a:prstGeom>
          <a:gradFill>
            <a:gsLst>
              <a:gs pos="0">
                <a:srgbClr val="FBFDFD"/>
              </a:gs>
              <a:gs pos="39000">
                <a:srgbClr val="DFF0F2"/>
              </a:gs>
              <a:gs pos="73000">
                <a:srgbClr val="DFF0F2"/>
              </a:gs>
              <a:gs pos="100000">
                <a:srgbClr val="E9F5F6"/>
              </a:gs>
            </a:gsLst>
            <a:lin ang="5400000" scaled="0"/>
          </a:gradFill>
          <a:ln w="9525" cap="flat" cmpd="sng">
            <a:solidFill>
              <a:srgbClr val="CCCC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1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Samancta: 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100" b="1" i="0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vizualni primeri</a:t>
            </a:r>
          </a:p>
          <a:p>
            <a:pPr marL="45720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5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1500" b="1" i="1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Obdelava </a:t>
            </a: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1500" b="1" i="1" u="none" strike="noStrike" cap="none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slik in filmov 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200" b="1" i="0" u="none" strike="noStrike" cap="none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2" name="Google Shape;262;p27"/>
          <p:cNvSpPr txBox="1"/>
          <p:nvPr/>
        </p:nvSpPr>
        <p:spPr>
          <a:xfrm>
            <a:off x="6144667" y="1958975"/>
            <a:ext cx="2819400" cy="3279336"/>
          </a:xfrm>
          <a:prstGeom prst="rect">
            <a:avLst/>
          </a:prstGeom>
          <a:solidFill>
            <a:srgbClr val="D5ECED">
              <a:alpha val="76862"/>
            </a:srgbClr>
          </a:solidFill>
          <a:ln w="9525" cap="flat" cmpd="sng">
            <a:solidFill>
              <a:srgbClr val="CCCC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100" b="1" i="0" u="none" strike="noStrike" cap="none" dirty="0" err="1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r>
              <a:rPr lang="sl-SI" sz="21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: 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2100" b="1" i="0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usposabljanje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21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15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Usposabljanje mentorjev</a:t>
            </a: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5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15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Ocenjevanje in obdelava materialov</a:t>
            </a: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500" b="1" i="1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sl-SI" sz="1500" b="1" i="1" u="none" strike="noStrike" cap="none" dirty="0">
                <a:solidFill>
                  <a:srgbClr val="003399"/>
                </a:solidFill>
                <a:latin typeface="Verdana"/>
                <a:ea typeface="Verdana"/>
                <a:cs typeface="Verdana"/>
                <a:sym typeface="Verdana"/>
              </a:rPr>
              <a:t>Razvoj modulov za usposabljanje</a:t>
            </a:r>
          </a:p>
          <a:p>
            <a:pPr marL="0" marR="0" lvl="0" indent="0" algn="ctr" rtl="0">
              <a:spcBef>
                <a:spcPts val="200"/>
              </a:spcBef>
              <a:spcAft>
                <a:spcPts val="0"/>
              </a:spcAft>
              <a:buNone/>
            </a:pPr>
            <a:endParaRPr sz="21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None/>
            </a:pPr>
            <a:endParaRPr sz="1200" b="1" i="0" u="none" strike="noStrike" cap="none" dirty="0">
              <a:solidFill>
                <a:srgbClr val="003399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63" name="Google Shape;263;p27"/>
          <p:cNvSpPr txBox="1">
            <a:spLocks noGrp="1"/>
          </p:cNvSpPr>
          <p:nvPr>
            <p:ph type="title"/>
          </p:nvPr>
        </p:nvSpPr>
        <p:spPr>
          <a:xfrm>
            <a:off x="44450" y="1300163"/>
            <a:ext cx="6767513" cy="463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/>
              <a:t>Načrti za prihodnost</a:t>
            </a:r>
          </a:p>
        </p:txBody>
      </p:sp>
      <p:pic>
        <p:nvPicPr>
          <p:cNvPr id="264" name="Google Shape;264;p27"/>
          <p:cNvPicPr preferRelativeResize="0"/>
          <p:nvPr/>
        </p:nvPicPr>
        <p:blipFill rotWithShape="1">
          <a:blip r:embed="rId3">
            <a:alphaModFix/>
          </a:blip>
          <a:srcRect b="4713"/>
          <a:stretch/>
        </p:blipFill>
        <p:spPr>
          <a:xfrm>
            <a:off x="2699792" y="3284537"/>
            <a:ext cx="3404375" cy="3063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2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15</a:t>
            </a:fld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8"/>
          <p:cNvSpPr txBox="1">
            <a:spLocks noGrp="1"/>
          </p:cNvSpPr>
          <p:nvPr>
            <p:ph type="title"/>
          </p:nvPr>
        </p:nvSpPr>
        <p:spPr>
          <a:xfrm>
            <a:off x="468313" y="1557338"/>
            <a:ext cx="8229600" cy="577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800"/>
              <a:t>Težave pri uporabi spletišča Samancta?</a:t>
            </a:r>
          </a:p>
        </p:txBody>
      </p:sp>
      <p:sp>
        <p:nvSpPr>
          <p:cNvPr id="273" name="Google Shape;273;p28"/>
          <p:cNvSpPr txBox="1">
            <a:spLocks noGrp="1"/>
          </p:cNvSpPr>
          <p:nvPr>
            <p:ph type="body" idx="1"/>
          </p:nvPr>
        </p:nvSpPr>
        <p:spPr>
          <a:xfrm>
            <a:off x="0" y="2205038"/>
            <a:ext cx="4211638" cy="2447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19138" lvl="1" indent="-285750" algn="l" rtl="0">
              <a:spcBef>
                <a:spcPts val="0"/>
              </a:spcBef>
              <a:spcAft>
                <a:spcPts val="0"/>
              </a:spcAft>
              <a:buSzPts val="2000"/>
              <a:buFont typeface="Noto Sans Symbols"/>
              <a:buChar char="❖"/>
            </a:pPr>
            <a:r>
              <a:rPr lang="sl-SI" b="0" dirty="0"/>
              <a:t>Na voljo je obrazec za povratne informacije.</a:t>
            </a:r>
          </a:p>
          <a:p>
            <a:pPr marL="719138" lvl="1" indent="-285750" algn="l" rtl="0">
              <a:spcBef>
                <a:spcPts val="1200"/>
              </a:spcBef>
              <a:spcAft>
                <a:spcPts val="0"/>
              </a:spcAft>
              <a:buSzPts val="2000"/>
              <a:buFont typeface="Noto Sans Symbols"/>
              <a:buChar char="❖"/>
            </a:pPr>
            <a:r>
              <a:rPr lang="sl-SI" b="0" dirty="0"/>
              <a:t>Prosimo, da ga uporabite za poročanje o morebitnih težavah ali napakah na spletišču Samancta, saj bo to pripomoglo k izboljšanju priročnika.</a:t>
            </a:r>
          </a:p>
        </p:txBody>
      </p:sp>
      <p:sp>
        <p:nvSpPr>
          <p:cNvPr id="274" name="Google Shape;274;p28"/>
          <p:cNvSpPr txBox="1"/>
          <p:nvPr/>
        </p:nvSpPr>
        <p:spPr>
          <a:xfrm>
            <a:off x="358980" y="5337636"/>
            <a:ext cx="8239125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40"/>
              <a:buFont typeface="Arial"/>
              <a:buNone/>
            </a:pPr>
            <a:r>
              <a:rPr lang="sl-SI" sz="17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Glejte: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0F5494"/>
              </a:buClr>
              <a:buSzPts val="2040"/>
              <a:buFont typeface="Arial"/>
              <a:buNone/>
            </a:pPr>
            <a:r>
              <a:rPr lang="sl-SI" sz="1700" b="1" i="1" u="none" strike="noStrike" cap="none" dirty="0" err="1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r>
              <a:rPr lang="sl-SI" sz="1700" b="1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| </a:t>
            </a:r>
            <a:br>
              <a:rPr lang="sl-SI" sz="1700" b="1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1700" b="1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	Pravna podlaga |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0F5494"/>
              </a:buClr>
              <a:buSzPts val="2040"/>
              <a:buFont typeface="Arial"/>
              <a:buNone/>
            </a:pPr>
            <a:r>
              <a:rPr lang="sl-SI" sz="1700" b="1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		O spletišču</a:t>
            </a:r>
          </a:p>
          <a:p>
            <a:pPr marL="0" marR="0" lvl="0" indent="0" algn="l" rtl="0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>
                <a:srgbClr val="0F5494"/>
              </a:buClr>
              <a:buSzPts val="2040"/>
              <a:buFont typeface="Arial"/>
              <a:buNone/>
            </a:pPr>
            <a:endParaRPr sz="1700" b="0" i="1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75" name="Google Shape;275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2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16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BD33BB47-603A-6ECE-A4AA-CBCFF6BDC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638" y="2318639"/>
            <a:ext cx="4389833" cy="377418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3" name="Google Shape;283;p29"/>
          <p:cNvGraphicFramePr/>
          <p:nvPr/>
        </p:nvGraphicFramePr>
        <p:xfrm>
          <a:off x="2787288" y="5067792"/>
          <a:ext cx="416600" cy="1097310"/>
        </p:xfrm>
        <a:graphic>
          <a:graphicData uri="http://schemas.openxmlformats.org/drawingml/2006/table">
            <a:tbl>
              <a:tblPr>
                <a:noFill/>
                <a:tableStyleId>{D7FE7C40-7B85-4B3C-A7AD-532CBAA6B92B}</a:tableStyleId>
              </a:tblPr>
              <a:tblGrid>
                <a:gridCol w="20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98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Verdana"/>
                        <a:buNone/>
                      </a:pPr>
                      <a:endParaRPr sz="1800" b="1" i="0" u="none" strike="noStrike" cap="none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Verdana"/>
                        <a:buNone/>
                      </a:pPr>
                      <a:endParaRPr sz="1800" b="1" i="0" u="none" strike="noStrike" cap="none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Verdana"/>
                        <a:buNone/>
                      </a:pPr>
                      <a:endParaRPr sz="1800" b="1" i="0" u="none" strike="noStrike" cap="none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Verdana"/>
                        <a:buNone/>
                      </a:pPr>
                      <a:endParaRPr sz="1800" b="0" i="0" u="none" strike="noStrike" cap="none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Verdana"/>
                        <a:buNone/>
                      </a:pPr>
                      <a:endParaRPr sz="1800" b="0" i="0" u="none" strike="noStrike" cap="none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4" name="Google Shape;284;p29"/>
          <p:cNvSpPr/>
          <p:nvPr/>
        </p:nvSpPr>
        <p:spPr>
          <a:xfrm>
            <a:off x="619433" y="1627227"/>
            <a:ext cx="903649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000" b="1" i="0" u="none" strike="noStrike" cap="none" dirty="0">
                <a:solidFill>
                  <a:srgbClr val="FFD624"/>
                </a:solidFill>
                <a:latin typeface="Verdana"/>
                <a:ea typeface="Verdana"/>
                <a:cs typeface="Verdana"/>
                <a:sym typeface="Verdana"/>
              </a:rPr>
              <a:t>Splošni postopki vzorčenja</a:t>
            </a:r>
          </a:p>
        </p:txBody>
      </p:sp>
      <p:pic>
        <p:nvPicPr>
          <p:cNvPr id="285" name="Google Shape;285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672" y="2420888"/>
            <a:ext cx="5588104" cy="3902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9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17</a:t>
            </a:fld>
            <a:endParaRPr lang="nl-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0"/>
          <p:cNvSpPr txBox="1">
            <a:spLocks noGrp="1"/>
          </p:cNvSpPr>
          <p:nvPr>
            <p:ph type="title" idx="4294967295"/>
          </p:nvPr>
        </p:nvSpPr>
        <p:spPr>
          <a:xfrm>
            <a:off x="398463" y="1123950"/>
            <a:ext cx="8421687" cy="576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>
                <a:solidFill>
                  <a:srgbClr val="18088C"/>
                </a:solidFill>
              </a:rPr>
              <a:t>Struktura</a:t>
            </a:r>
          </a:p>
        </p:txBody>
      </p:sp>
      <p:sp>
        <p:nvSpPr>
          <p:cNvPr id="297" name="Google Shape;297;p30"/>
          <p:cNvSpPr txBox="1">
            <a:spLocks noGrp="1"/>
          </p:cNvSpPr>
          <p:nvPr>
            <p:ph type="body" idx="4294967295"/>
          </p:nvPr>
        </p:nvSpPr>
        <p:spPr>
          <a:xfrm>
            <a:off x="3146425" y="1700213"/>
            <a:ext cx="5997575" cy="3376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400"/>
              <a:buFont typeface="Noto Sans Symbols"/>
              <a:buNone/>
            </a:pPr>
            <a:r>
              <a:rPr lang="sl-SI" i="0" dirty="0"/>
              <a:t>Vodnik </a:t>
            </a:r>
            <a:r>
              <a:rPr lang="sl-SI" i="0" dirty="0" err="1"/>
              <a:t>Samancta</a:t>
            </a:r>
            <a:r>
              <a:rPr lang="sl-SI" i="0" dirty="0"/>
              <a:t> sestavljata dva dela:</a:t>
            </a:r>
            <a:br>
              <a:rPr lang="sl-SI" i="0" dirty="0"/>
            </a:br>
            <a:endParaRPr lang="sl-SI" i="0" dirty="0"/>
          </a:p>
          <a:p>
            <a:pPr marL="342900" lvl="0" indent="-342900" algn="l" rtl="0">
              <a:spcBef>
                <a:spcPts val="560"/>
              </a:spcBef>
              <a:spcAft>
                <a:spcPts val="0"/>
              </a:spcAft>
              <a:buSzPts val="2800"/>
              <a:buFont typeface="Verdana"/>
              <a:buNone/>
            </a:pPr>
            <a:r>
              <a:rPr lang="sl-SI" sz="2800" b="1" dirty="0"/>
              <a:t>Splošni del:</a:t>
            </a:r>
            <a:br>
              <a:rPr lang="sl-SI" sz="2800" b="1" dirty="0"/>
            </a:br>
            <a:r>
              <a:rPr lang="sl-SI" i="0" dirty="0"/>
              <a:t>vsebuje splošne informacije za vse uradnike, ki izvajajo vzorčenje.</a:t>
            </a:r>
            <a:br>
              <a:rPr lang="sl-SI" dirty="0"/>
            </a:br>
            <a:endParaRPr lang="sl-SI" dirty="0"/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2400"/>
              <a:buFont typeface="Verdana"/>
              <a:buNone/>
            </a:pPr>
            <a:r>
              <a:rPr lang="sl-SI" sz="2800" b="1" dirty="0"/>
              <a:t>Posebni del:</a:t>
            </a:r>
            <a:br>
              <a:rPr lang="sl-SI" sz="2800" b="1" dirty="0"/>
            </a:br>
            <a:r>
              <a:rPr lang="sl-SI" i="0" dirty="0"/>
              <a:t>vključuje </a:t>
            </a:r>
            <a:r>
              <a:rPr lang="sl-SI" i="0" dirty="0">
                <a:latin typeface="Arial"/>
                <a:ea typeface="Arial"/>
                <a:cs typeface="Arial"/>
                <a:sym typeface="Arial"/>
              </a:rPr>
              <a:t>„</a:t>
            </a:r>
            <a:r>
              <a:rPr lang="sl-SI" i="0" dirty="0"/>
              <a:t>kartice za postopke vzorčenja</a:t>
            </a:r>
            <a:r>
              <a:rPr lang="sl-SI" i="0" dirty="0">
                <a:latin typeface="Arial"/>
                <a:ea typeface="Arial"/>
                <a:cs typeface="Arial"/>
                <a:sym typeface="Arial"/>
              </a:rPr>
              <a:t>“</a:t>
            </a:r>
            <a:r>
              <a:rPr lang="sl-SI" i="0" dirty="0"/>
              <a:t>, na katerih so navedene podrobnosti o vzorčenju različnih vrst blaga.</a:t>
            </a:r>
          </a:p>
        </p:txBody>
      </p:sp>
      <p:cxnSp>
        <p:nvCxnSpPr>
          <p:cNvPr id="299" name="Google Shape;299;p30"/>
          <p:cNvCxnSpPr/>
          <p:nvPr/>
        </p:nvCxnSpPr>
        <p:spPr>
          <a:xfrm rot="10800000">
            <a:off x="2601913" y="4113213"/>
            <a:ext cx="654050" cy="431800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300" name="Google Shape;300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30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18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43A38C73-B2BF-16C9-3ABF-0E10369205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982" y="1776413"/>
            <a:ext cx="2501900" cy="4673600"/>
          </a:xfrm>
          <a:prstGeom prst="rect">
            <a:avLst/>
          </a:prstGeom>
        </p:spPr>
      </p:pic>
      <p:sp>
        <p:nvSpPr>
          <p:cNvPr id="298" name="Google Shape;298;p30"/>
          <p:cNvSpPr/>
          <p:nvPr/>
        </p:nvSpPr>
        <p:spPr>
          <a:xfrm>
            <a:off x="385366" y="3897312"/>
            <a:ext cx="2474516" cy="54057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1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Opredelitve pojmov</a:t>
            </a:r>
          </a:p>
        </p:txBody>
      </p:sp>
      <p:sp>
        <p:nvSpPr>
          <p:cNvPr id="309" name="Google Shape;309;p31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19</a:t>
            </a:fld>
            <a:endParaRPr lang="nl-NL"/>
          </a:p>
        </p:txBody>
      </p:sp>
      <p:cxnSp>
        <p:nvCxnSpPr>
          <p:cNvPr id="311" name="Google Shape;311;p31"/>
          <p:cNvCxnSpPr/>
          <p:nvPr/>
        </p:nvCxnSpPr>
        <p:spPr>
          <a:xfrm>
            <a:off x="2994408" y="2636837"/>
            <a:ext cx="1306513" cy="698500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12" name="Google Shape;312;p31"/>
          <p:cNvSpPr/>
          <p:nvPr/>
        </p:nvSpPr>
        <p:spPr>
          <a:xfrm>
            <a:off x="4083049" y="3357563"/>
            <a:ext cx="4873625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800" b="0">
                <a:solidFill>
                  <a:srgbClr val="2D5EC1"/>
                </a:solidFill>
                <a:latin typeface="Verdana"/>
                <a:ea typeface="Verdana"/>
                <a:cs typeface="Verdana"/>
                <a:sym typeface="Verdana"/>
              </a:rPr>
              <a:t>V tem poglavju so navedeni izrazi in opredelitve, ki se uporabljajo v vodniku Samancta.</a:t>
            </a:r>
          </a:p>
        </p:txBody>
      </p:sp>
      <p:pic>
        <p:nvPicPr>
          <p:cNvPr id="313" name="Google Shape;313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82044372-3E80-9929-FAFF-960BCFDE7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948" y="1895475"/>
            <a:ext cx="2501900" cy="4673600"/>
          </a:xfrm>
          <a:prstGeom prst="rect">
            <a:avLst/>
          </a:prstGeom>
        </p:spPr>
      </p:pic>
      <p:sp>
        <p:nvSpPr>
          <p:cNvPr id="310" name="Google Shape;310;p31"/>
          <p:cNvSpPr/>
          <p:nvPr/>
        </p:nvSpPr>
        <p:spPr>
          <a:xfrm>
            <a:off x="366712" y="2457450"/>
            <a:ext cx="2471135" cy="35877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2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Standardi</a:t>
            </a:r>
          </a:p>
        </p:txBody>
      </p:sp>
      <p:cxnSp>
        <p:nvCxnSpPr>
          <p:cNvPr id="322" name="Google Shape;322;p32"/>
          <p:cNvCxnSpPr/>
          <p:nvPr/>
        </p:nvCxnSpPr>
        <p:spPr>
          <a:xfrm>
            <a:off x="2979736" y="3448050"/>
            <a:ext cx="809625" cy="504825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323" name="Google Shape;323;p32"/>
          <p:cNvSpPr/>
          <p:nvPr/>
        </p:nvSpPr>
        <p:spPr>
          <a:xfrm>
            <a:off x="3633788" y="3844925"/>
            <a:ext cx="5402708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Standardi EN in ISO o: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splošnih postopkih vzorčenja,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varnosti pri delu in osebni zaščiti,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vzorčenju izbranih proizvodov.</a:t>
            </a:r>
          </a:p>
        </p:txBody>
      </p:sp>
      <p:pic>
        <p:nvPicPr>
          <p:cNvPr id="324" name="Google Shape;32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20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A5C0415D-AB07-5890-E6EB-DC58F7FAB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3" y="1895475"/>
            <a:ext cx="2501900" cy="4673600"/>
          </a:xfrm>
          <a:prstGeom prst="rect">
            <a:avLst/>
          </a:prstGeom>
        </p:spPr>
      </p:pic>
      <p:sp>
        <p:nvSpPr>
          <p:cNvPr id="321" name="Google Shape;321;p32"/>
          <p:cNvSpPr/>
          <p:nvPr/>
        </p:nvSpPr>
        <p:spPr>
          <a:xfrm>
            <a:off x="328612" y="3340100"/>
            <a:ext cx="2501899" cy="360363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3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Splošna načela</a:t>
            </a:r>
          </a:p>
        </p:txBody>
      </p:sp>
      <p:cxnSp>
        <p:nvCxnSpPr>
          <p:cNvPr id="334" name="Google Shape;334;p33"/>
          <p:cNvCxnSpPr/>
          <p:nvPr/>
        </p:nvCxnSpPr>
        <p:spPr>
          <a:xfrm>
            <a:off x="3102801" y="3828288"/>
            <a:ext cx="865187" cy="0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335" name="Google Shape;335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3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21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062988ED-5E1C-6CE1-C890-797C7D1132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13" y="1871218"/>
            <a:ext cx="2501900" cy="4673600"/>
          </a:xfrm>
          <a:prstGeom prst="rect">
            <a:avLst/>
          </a:prstGeom>
        </p:spPr>
      </p:pic>
      <p:sp>
        <p:nvSpPr>
          <p:cNvPr id="333" name="Google Shape;333;p33"/>
          <p:cNvSpPr/>
          <p:nvPr/>
        </p:nvSpPr>
        <p:spPr>
          <a:xfrm>
            <a:off x="366712" y="3669796"/>
            <a:ext cx="2501899" cy="316984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7" name="Obrázek 6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3113809B-B337-1FBE-01B6-7F56E4D5E4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5123" y="2504884"/>
            <a:ext cx="3213100" cy="299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4"/>
          <p:cNvSpPr txBox="1">
            <a:spLocks noGrp="1"/>
          </p:cNvSpPr>
          <p:nvPr>
            <p:ph type="title"/>
          </p:nvPr>
        </p:nvSpPr>
        <p:spPr>
          <a:xfrm>
            <a:off x="-324464" y="1447800"/>
            <a:ext cx="3048000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dirty="0"/>
              <a:t>Vsebina splošnih načel</a:t>
            </a:r>
          </a:p>
        </p:txBody>
      </p:sp>
      <p:sp>
        <p:nvSpPr>
          <p:cNvPr id="343" name="Google Shape;343;p34"/>
          <p:cNvSpPr txBox="1"/>
          <p:nvPr/>
        </p:nvSpPr>
        <p:spPr>
          <a:xfrm>
            <a:off x="2843213" y="1916113"/>
            <a:ext cx="185737" cy="33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FFD62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aphicFrame>
        <p:nvGraphicFramePr>
          <p:cNvPr id="344" name="Google Shape;344;p34"/>
          <p:cNvGraphicFramePr/>
          <p:nvPr>
            <p:extLst>
              <p:ext uri="{D42A27DB-BD31-4B8C-83A1-F6EECF244321}">
                <p14:modId xmlns:p14="http://schemas.microsoft.com/office/powerpoint/2010/main" val="2450475732"/>
              </p:ext>
            </p:extLst>
          </p:nvPr>
        </p:nvGraphicFramePr>
        <p:xfrm>
          <a:off x="2904170" y="1202025"/>
          <a:ext cx="3600450" cy="5655975"/>
        </p:xfrm>
        <a:graphic>
          <a:graphicData uri="http://schemas.openxmlformats.org/drawingml/2006/table">
            <a:tbl>
              <a:tblPr>
                <a:noFill/>
                <a:tableStyleId>{D7FE7C40-7B85-4B3C-A7AD-532CBAA6B92B}</a:tableStyleId>
              </a:tblPr>
              <a:tblGrid>
                <a:gridCol w="360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None/>
                      </a:pPr>
                      <a:r>
                        <a:rPr lang="sl-SI" sz="1400" b="1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Splošna načela pri jemanju vzorcev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Splošne informacije o vzorčenju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Načrt vzorčenja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None/>
                      </a:pPr>
                      <a:r>
                        <a:rPr lang="sl-SI" sz="1400" b="1" i="0" u="none" strike="noStrike" cap="none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Postopki vzorčenja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Noto Sans Symbols"/>
                        <a:buNone/>
                      </a:pPr>
                      <a:r>
                        <a:rPr lang="sl-SI" sz="1400" b="1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Metode vzorčenja različnih vrst blaga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Vzorčenje snovi v trdnem stanju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Vzorčenje tekočin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8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Noto Sans Symbols"/>
                        <a:buNone/>
                      </a:pPr>
                      <a:r>
                        <a:rPr lang="sl-SI" sz="1400" b="1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Ravnanje z vzorci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Pakiranje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Zapečatenje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Označevanje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Spremni dokumenti za končne vzorce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Shranjevanje vzorcev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Prevoz</a:t>
                      </a:r>
                    </a:p>
                    <a:p>
                      <a:pPr marL="742950" marR="0" lvl="1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Char char="•"/>
                      </a:pPr>
                      <a:r>
                        <a:rPr lang="sl-SI" sz="1400" b="0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Sprejem v carinskem laboratoriju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None/>
                      </a:pPr>
                      <a:r>
                        <a:rPr lang="sl-SI" sz="1400" b="1" i="0" u="none" strike="noStrike" cap="none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Obrazec za vzorčenje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F5494"/>
                        </a:buClr>
                        <a:buSzPts val="1400"/>
                        <a:buFont typeface="Verdana"/>
                        <a:buNone/>
                      </a:pPr>
                      <a:r>
                        <a:rPr lang="sl-SI" sz="1400" b="1" i="0" u="none" strike="noStrike" cap="none" dirty="0">
                          <a:solidFill>
                            <a:srgbClr val="0F5494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Vzorčenje nevarnega blaga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BCB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45" name="Google Shape;345;p34"/>
          <p:cNvSpPr txBox="1"/>
          <p:nvPr/>
        </p:nvSpPr>
        <p:spPr>
          <a:xfrm>
            <a:off x="6144257" y="3378915"/>
            <a:ext cx="360363" cy="4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400" b="1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+</a:t>
            </a:r>
          </a:p>
        </p:txBody>
      </p:sp>
      <p:sp>
        <p:nvSpPr>
          <p:cNvPr id="346" name="Google Shape;346;p34"/>
          <p:cNvSpPr txBox="1"/>
          <p:nvPr/>
        </p:nvSpPr>
        <p:spPr>
          <a:xfrm>
            <a:off x="6504620" y="3121818"/>
            <a:ext cx="2519363" cy="523875"/>
          </a:xfrm>
          <a:prstGeom prst="rect">
            <a:avLst/>
          </a:prstGeom>
          <a:solidFill>
            <a:srgbClr val="F2F2F2"/>
          </a:solidFill>
          <a:ln w="158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Arial"/>
              <a:buChar char="•"/>
            </a:pPr>
            <a:r>
              <a:rPr lang="sl-SI" sz="1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Vzorčenje odpadkov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1400"/>
              <a:buFont typeface="Arial"/>
              <a:buChar char="•"/>
            </a:pPr>
            <a:r>
              <a:rPr lang="sl-SI" sz="1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Vzorčenje plinov</a:t>
            </a:r>
          </a:p>
        </p:txBody>
      </p:sp>
      <p:pic>
        <p:nvPicPr>
          <p:cNvPr id="347" name="Google Shape;347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3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22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5"/>
          <p:cNvSpPr txBox="1">
            <a:spLocks noGrp="1"/>
          </p:cNvSpPr>
          <p:nvPr>
            <p:ph type="title"/>
          </p:nvPr>
        </p:nvSpPr>
        <p:spPr>
          <a:xfrm>
            <a:off x="0" y="692150"/>
            <a:ext cx="9144000" cy="2136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Razlogi za vzorčenje</a:t>
            </a:r>
          </a:p>
        </p:txBody>
      </p:sp>
      <p:sp>
        <p:nvSpPr>
          <p:cNvPr id="355" name="Google Shape;355;p35"/>
          <p:cNvSpPr txBox="1"/>
          <p:nvPr/>
        </p:nvSpPr>
        <p:spPr>
          <a:xfrm>
            <a:off x="468312" y="2522538"/>
            <a:ext cx="6767984" cy="4329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200" b="1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Vzorčenje se lahko izvaja za različne namene.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000" b="1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Katere?</a:t>
            </a:r>
          </a:p>
          <a:p>
            <a:pPr marL="285750" marR="0" lvl="0" indent="-1714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624"/>
              </a:buClr>
              <a:buSzPts val="1800"/>
              <a:buFont typeface="Arial"/>
              <a:buNone/>
            </a:pPr>
            <a:endParaRPr sz="1800" b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56" name="Google Shape;356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57975" y="3521075"/>
            <a:ext cx="1514425" cy="3272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35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23</a:t>
            </a:fld>
            <a:endParaRPr lang="nl-NL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6"/>
          <p:cNvSpPr txBox="1">
            <a:spLocks noGrp="1"/>
          </p:cNvSpPr>
          <p:nvPr>
            <p:ph type="ctrTitle" idx="4294967295"/>
          </p:nvPr>
        </p:nvSpPr>
        <p:spPr>
          <a:xfrm>
            <a:off x="323850" y="1438583"/>
            <a:ext cx="8496300" cy="648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 dirty="0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Pomen pravilnega vzorčenja</a:t>
            </a:r>
          </a:p>
        </p:txBody>
      </p:sp>
      <p:sp>
        <p:nvSpPr>
          <p:cNvPr id="367" name="Google Shape;367;p36"/>
          <p:cNvSpPr txBox="1">
            <a:spLocks noGrp="1"/>
          </p:cNvSpPr>
          <p:nvPr>
            <p:ph type="subTitle" idx="4294967295"/>
          </p:nvPr>
        </p:nvSpPr>
        <p:spPr>
          <a:xfrm>
            <a:off x="359693" y="2293640"/>
            <a:ext cx="8424614" cy="46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Vzorčenje je najpomembnejši korak pri analizi vzorcev v laboratoriju. 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0" i="0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Vzorec mora odražati povprečje fizikalnih in kemičnih lastnosti celotnega pregledanega lota ali pošiljke. 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0" i="0" u="none" strike="noStrike" cap="none" dirty="0">
              <a:solidFill>
                <a:srgbClr val="FF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V nasprotnem primeru analiza ni smiselna, ker rezultati ne bodo reprezentativni za vzorčeno pošiljko.</a:t>
            </a:r>
            <a:b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400" b="0" i="0" u="none" strike="noStrike" cap="none" dirty="0">
              <a:solidFill>
                <a:srgbClr val="FF000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68" name="Google Shape;368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69" name="Google Shape;369;p3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24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7"/>
          <p:cNvSpPr txBox="1">
            <a:spLocks noGrp="1"/>
          </p:cNvSpPr>
          <p:nvPr>
            <p:ph type="ctrTitle" idx="4294967295"/>
          </p:nvPr>
        </p:nvSpPr>
        <p:spPr>
          <a:xfrm>
            <a:off x="323850" y="1343582"/>
            <a:ext cx="8496300" cy="6488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Reprezentativni vzorec</a:t>
            </a:r>
          </a:p>
        </p:txBody>
      </p:sp>
      <p:sp>
        <p:nvSpPr>
          <p:cNvPr id="378" name="Google Shape;378;p37"/>
          <p:cNvSpPr txBox="1">
            <a:spLocks noGrp="1"/>
          </p:cNvSpPr>
          <p:nvPr>
            <p:ph type="subTitle" idx="4294967295"/>
          </p:nvPr>
        </p:nvSpPr>
        <p:spPr>
          <a:xfrm>
            <a:off x="323850" y="2179340"/>
            <a:ext cx="8424614" cy="467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Vzorec mora biti</a:t>
            </a:r>
            <a:r>
              <a:rPr lang="sl-SI" sz="2400" b="0" i="0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400" b="0" i="0" u="sng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reprezentativen</a:t>
            </a: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za celo pošiljko.</a:t>
            </a:r>
            <a:b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400" b="0" i="0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1" i="0" u="none" strike="noStrike" cap="none" dirty="0">
                <a:solidFill>
                  <a:srgbClr val="333399"/>
                </a:solidFill>
                <a:latin typeface="Verdana"/>
                <a:ea typeface="Verdana"/>
                <a:cs typeface="Verdana"/>
                <a:sym typeface="Verdana"/>
              </a:rPr>
              <a:t>Kaj je reprezentativni vzorec?</a:t>
            </a: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1" i="0" u="none" strike="noStrike" cap="none" dirty="0">
              <a:solidFill>
                <a:srgbClr val="333399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Analiza </a:t>
            </a:r>
            <a:r>
              <a:rPr lang="sl-SI" sz="2400" b="0" i="0" u="none" strike="noStrike" cap="none" dirty="0" err="1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nereprezentativnega</a:t>
            </a:r>
            <a: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 vzorca lahko</a:t>
            </a:r>
            <a:b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da napačne informacije o sestavi</a:t>
            </a:r>
            <a:b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4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pošiljke. </a:t>
            </a:r>
            <a:b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400" b="0" i="0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79" name="Google Shape;379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4288" y="2694300"/>
            <a:ext cx="1518036" cy="3267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25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38"/>
          <p:cNvSpPr txBox="1">
            <a:spLocks noGrp="1"/>
          </p:cNvSpPr>
          <p:nvPr>
            <p:ph type="ctrTitle" idx="4294967295"/>
          </p:nvPr>
        </p:nvSpPr>
        <p:spPr>
          <a:xfrm>
            <a:off x="491613" y="1363662"/>
            <a:ext cx="9144000" cy="295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 dirty="0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Homogeno in heterogeno blago</a:t>
            </a:r>
          </a:p>
        </p:txBody>
      </p:sp>
      <p:sp>
        <p:nvSpPr>
          <p:cNvPr id="390" name="Google Shape;390;p38"/>
          <p:cNvSpPr txBox="1">
            <a:spLocks noGrp="1"/>
          </p:cNvSpPr>
          <p:nvPr>
            <p:ph type="subTitle" idx="4294967295"/>
          </p:nvPr>
        </p:nvSpPr>
        <p:spPr>
          <a:xfrm>
            <a:off x="323850" y="2133600"/>
            <a:ext cx="8066088" cy="352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marR="0" lvl="1" indent="-2857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9FBA"/>
              </a:buClr>
              <a:buSzPts val="900"/>
              <a:buFont typeface="Verdana"/>
              <a:buNone/>
            </a:pPr>
            <a:br>
              <a:rPr lang="sl-SI" sz="9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Kakšna je razlika med</a:t>
            </a:r>
            <a:b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homogenim in</a:t>
            </a:r>
            <a:b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heterogenim blagom?</a:t>
            </a:r>
            <a:br>
              <a:rPr lang="sl-SI" sz="20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800" b="1" i="0" u="none" strike="noStrike" cap="non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742950" marR="0" lvl="1" indent="-285750" algn="l" rtl="0">
              <a:lnSpc>
                <a:spcPct val="80000"/>
              </a:lnSpc>
              <a:spcBef>
                <a:spcPts val="200"/>
              </a:spcBef>
              <a:spcAft>
                <a:spcPts val="0"/>
              </a:spcAft>
              <a:buClr>
                <a:srgbClr val="009FBA"/>
              </a:buClr>
              <a:buSzPts val="1000"/>
              <a:buFont typeface="Verdana"/>
              <a:buNone/>
            </a:pPr>
            <a:endParaRPr sz="1000" b="1" i="0" u="none" strike="noStrike" cap="non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rgbClr val="0F5494"/>
              </a:buClr>
              <a:buSzPts val="1600"/>
              <a:buFont typeface="Verdana"/>
              <a:buNone/>
            </a:pPr>
            <a:r>
              <a:rPr lang="sl-SI" sz="16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Homogen</a:t>
            </a:r>
            <a:r>
              <a:rPr lang="sl-SI" sz="1600" b="0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 lot je blago, katerega sestava ali fizikalne lastnosti so v celotnem proizvodu enake.</a:t>
            </a:r>
            <a:br>
              <a:rPr lang="sl-SI" sz="1600" b="0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600" b="0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600" b="0" i="0" u="none" strike="noStrike" cap="none">
              <a:solidFill>
                <a:srgbClr val="FF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rgbClr val="0F5494"/>
              </a:buClr>
              <a:buSzPts val="1600"/>
              <a:buFont typeface="Verdana"/>
              <a:buNone/>
            </a:pPr>
            <a:r>
              <a:rPr lang="sl-SI" sz="16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Heterogen</a:t>
            </a:r>
            <a:r>
              <a:rPr lang="sl-SI" sz="1600" b="0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 lot je pošiljka blaga, v kateri se sestava ali fizikalne lastnosti proizvoda razlikujejo.</a:t>
            </a:r>
          </a:p>
        </p:txBody>
      </p:sp>
      <p:pic>
        <p:nvPicPr>
          <p:cNvPr id="391" name="Google Shape;391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2309" y="1929222"/>
            <a:ext cx="2954491" cy="2204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0825" y="1844675"/>
            <a:ext cx="900113" cy="194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38"/>
          <p:cNvPicPr preferRelativeResize="0"/>
          <p:nvPr/>
        </p:nvPicPr>
        <p:blipFill>
          <a:blip r:embed="rId5"/>
          <a:srcRect/>
          <a:stretch/>
        </p:blipFill>
        <p:spPr>
          <a:xfrm>
            <a:off x="395288" y="4326041"/>
            <a:ext cx="7850187" cy="72686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394" name="Google Shape;394;p38"/>
          <p:cNvPicPr preferRelativeResize="0"/>
          <p:nvPr/>
        </p:nvPicPr>
        <p:blipFill>
          <a:blip r:embed="rId6"/>
          <a:srcRect/>
          <a:stretch/>
        </p:blipFill>
        <p:spPr>
          <a:xfrm>
            <a:off x="395287" y="5281438"/>
            <a:ext cx="7850188" cy="759174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395" name="Google Shape;395;p3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26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9"/>
          <p:cNvSpPr txBox="1">
            <a:spLocks noGrp="1"/>
          </p:cNvSpPr>
          <p:nvPr>
            <p:ph type="ctrTitle" idx="4294967295"/>
          </p:nvPr>
        </p:nvSpPr>
        <p:spPr>
          <a:xfrm>
            <a:off x="-36513" y="1198563"/>
            <a:ext cx="9180513" cy="57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300" b="1" i="0" u="none" strike="noStrike" cap="none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Vzorčenje homogenega in heterogenega blaga</a:t>
            </a:r>
          </a:p>
        </p:txBody>
      </p:sp>
      <p:sp>
        <p:nvSpPr>
          <p:cNvPr id="404" name="Google Shape;404;p39"/>
          <p:cNvSpPr txBox="1">
            <a:spLocks noGrp="1"/>
          </p:cNvSpPr>
          <p:nvPr>
            <p:ph type="subTitle" idx="4294967295"/>
          </p:nvPr>
        </p:nvSpPr>
        <p:spPr>
          <a:xfrm>
            <a:off x="179388" y="1844675"/>
            <a:ext cx="8640762" cy="32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Kako vzorčiti</a:t>
            </a:r>
            <a:r>
              <a:rPr lang="sl-SI" sz="200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homogen</a:t>
            </a: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lot?</a:t>
            </a:r>
            <a:b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Ni pomembno, kje se vzorec vzame, saj </a:t>
            </a:r>
            <a:b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je blago povsod enako in lahko vzorec vzamete </a:t>
            </a:r>
            <a:b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 katerega koli priročnega mesta. 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Težava je v tem, da ne morete zagotovo </a:t>
            </a:r>
            <a:br>
              <a:rPr lang="sl-SI" sz="20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vedeti, ali je lot homogen.</a:t>
            </a:r>
            <a:br>
              <a:rPr lang="sl-SI" sz="200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1" i="0" u="none" strike="noStrike" cap="none">
              <a:solidFill>
                <a:srgbClr val="FF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Kako vzorčiti</a:t>
            </a:r>
            <a:r>
              <a:rPr lang="sl-SI" sz="200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heterogen</a:t>
            </a: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proizvod?</a:t>
            </a:r>
            <a:b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Posamične vzorce morate vzeti z </a:t>
            </a:r>
            <a:b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različnih mest v pošiljki. </a:t>
            </a:r>
            <a:b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Končni vzorec je treba ustvariti s </a:t>
            </a:r>
            <a:b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sestavljanjem posamičnih vzorcev</a:t>
            </a:r>
            <a:r>
              <a:rPr lang="sl-SI" sz="18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</p:txBody>
      </p:sp>
      <p:pic>
        <p:nvPicPr>
          <p:cNvPr id="405" name="Google Shape;405;p39" descr="Image result for Liquid with sediment"/>
          <p:cNvPicPr preferRelativeResize="0"/>
          <p:nvPr/>
        </p:nvPicPr>
        <p:blipFill rotWithShape="1">
          <a:blip r:embed="rId3">
            <a:alphaModFix/>
          </a:blip>
          <a:srcRect l="55654" r="4964" b="11725"/>
          <a:stretch/>
        </p:blipFill>
        <p:spPr>
          <a:xfrm>
            <a:off x="7164388" y="1846263"/>
            <a:ext cx="1712912" cy="2303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39" descr="Image result for non-homogeneous liqui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43663" y="4365625"/>
            <a:ext cx="2447925" cy="231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39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27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0"/>
          <p:cNvSpPr txBox="1">
            <a:spLocks noGrp="1"/>
          </p:cNvSpPr>
          <p:nvPr>
            <p:ph type="title"/>
          </p:nvPr>
        </p:nvSpPr>
        <p:spPr>
          <a:xfrm>
            <a:off x="1133475" y="981075"/>
            <a:ext cx="6732588" cy="1871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Načrt vzorčenja</a:t>
            </a:r>
          </a:p>
        </p:txBody>
      </p:sp>
      <p:sp>
        <p:nvSpPr>
          <p:cNvPr id="415" name="Google Shape;415;p40"/>
          <p:cNvSpPr txBox="1"/>
          <p:nvPr/>
        </p:nvSpPr>
        <p:spPr>
          <a:xfrm>
            <a:off x="684213" y="2708275"/>
            <a:ext cx="7632700" cy="288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000" b="0" u="sng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Priprava pred vzorčenjem</a:t>
            </a: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: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AutoNum type="arabicPeriod"/>
            </a:pP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Preverjanje razpoložljivih informacij o blagu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AutoNum type="arabicPeriod"/>
            </a:pP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Seznanjanje s situacijo v zvezi z vzorčenjem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AutoNum type="arabicPeriod"/>
            </a:pP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Preverjanje posebnih pravil ali priporočil za vzorčenje zadevnega blaga</a:t>
            </a:r>
          </a:p>
          <a:p>
            <a:pPr marL="457200" marR="0" lvl="0" indent="-457200" algn="l" rtl="0">
              <a:lnSpc>
                <a:spcPct val="107000"/>
              </a:lnSpc>
              <a:spcBef>
                <a:spcPts val="75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AutoNum type="arabicPeriod"/>
            </a:pP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Priprava orodja za vzorčenje in posod za vzorce</a:t>
            </a:r>
          </a:p>
          <a:p>
            <a:pPr marL="457200" marR="0" lvl="0" indent="-457200" algn="l" rtl="0">
              <a:spcBef>
                <a:spcPts val="75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AutoNum type="arabicPeriod"/>
            </a:pPr>
            <a:r>
              <a:rPr lang="sl-SI" sz="20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Fotografski dokazi</a:t>
            </a:r>
          </a:p>
        </p:txBody>
      </p:sp>
      <p:pic>
        <p:nvPicPr>
          <p:cNvPr id="416" name="Google Shape;41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40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28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1"/>
          <p:cNvSpPr txBox="1">
            <a:spLocks noGrp="1"/>
          </p:cNvSpPr>
          <p:nvPr>
            <p:ph type="title"/>
          </p:nvPr>
        </p:nvSpPr>
        <p:spPr>
          <a:xfrm>
            <a:off x="423863" y="1268413"/>
            <a:ext cx="8229600" cy="649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Postopki vzorčenja</a:t>
            </a:r>
          </a:p>
        </p:txBody>
      </p:sp>
      <p:sp>
        <p:nvSpPr>
          <p:cNvPr id="424" name="Google Shape;424;p41"/>
          <p:cNvSpPr txBox="1"/>
          <p:nvPr/>
        </p:nvSpPr>
        <p:spPr>
          <a:xfrm>
            <a:off x="268350" y="1893069"/>
            <a:ext cx="8540625" cy="520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000" b="0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Postopki vzorčenja v 11 korakih.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000" b="0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Pregled v diagramu vzorčenja v ločenem podpoglavju.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dirty="0">
              <a:solidFill>
                <a:srgbClr val="26267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000" b="0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Vzorčenje tobaka</a:t>
            </a:r>
            <a:endParaRPr sz="20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FFD62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 dirty="0">
              <a:solidFill>
                <a:srgbClr val="FFD62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25" name="Google Shape;425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8350" y="3068959"/>
            <a:ext cx="2748150" cy="2240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46323" y="3068959"/>
            <a:ext cx="1667855" cy="2240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4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75792" y="3081529"/>
            <a:ext cx="918032" cy="2233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4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782663" y="3081528"/>
            <a:ext cx="1708839" cy="2233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4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491502" y="3085665"/>
            <a:ext cx="1317473" cy="2229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4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1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29</a:t>
            </a:fld>
            <a:endParaRPr lang="nl-NL"/>
          </a:p>
        </p:txBody>
      </p:sp>
      <p:sp>
        <p:nvSpPr>
          <p:cNvPr id="2" name="TextBox 1"/>
          <p:cNvSpPr txBox="1"/>
          <p:nvPr/>
        </p:nvSpPr>
        <p:spPr>
          <a:xfrm>
            <a:off x="6256202" y="5433732"/>
            <a:ext cx="2767781" cy="953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sl-SI" sz="2000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Vzorčenje naftnih proizvodov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47858" y="5433732"/>
            <a:ext cx="2500342" cy="953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sl-SI" sz="2000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Vzorčenje žganih pijač</a:t>
            </a:r>
            <a:endParaRPr lang="sl-SI" sz="20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 txBox="1">
            <a:spLocks noGrp="1"/>
          </p:cNvSpPr>
          <p:nvPr>
            <p:ph type="ctrTitle" idx="4294967295"/>
          </p:nvPr>
        </p:nvSpPr>
        <p:spPr>
          <a:xfrm>
            <a:off x="322262" y="1162625"/>
            <a:ext cx="8640763" cy="8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 dirty="0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Količina in število vzorcev</a:t>
            </a:r>
          </a:p>
        </p:txBody>
      </p:sp>
      <p:sp>
        <p:nvSpPr>
          <p:cNvPr id="440" name="Google Shape;440;p42"/>
          <p:cNvSpPr txBox="1">
            <a:spLocks noGrp="1"/>
          </p:cNvSpPr>
          <p:nvPr>
            <p:ph type="subTitle" idx="4294967295"/>
          </p:nvPr>
        </p:nvSpPr>
        <p:spPr>
          <a:xfrm>
            <a:off x="130175" y="2295525"/>
            <a:ext cx="6624638" cy="4535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Char char="•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Najmanjša količina za vsak vzorec je odvisna od blaga, glejte Samancta: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1600"/>
              <a:buFont typeface="Courier New"/>
              <a:buChar char="o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Poglavje </a:t>
            </a:r>
            <a:r>
              <a:rPr lang="sl-SI" sz="2000" b="0" i="1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Splošna načela, Postopki vzorčenja, točka 3</a:t>
            </a:r>
          </a:p>
          <a:p>
            <a:pPr marL="742950" marR="0" lvl="1" indent="-285750" algn="l" rtl="0">
              <a:spcBef>
                <a:spcPts val="400"/>
              </a:spcBef>
              <a:spcAft>
                <a:spcPts val="0"/>
              </a:spcAft>
              <a:buClr>
                <a:srgbClr val="009FBA"/>
              </a:buClr>
              <a:buSzPts val="1600"/>
              <a:buFont typeface="Courier New"/>
              <a:buChar char="o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Posebne</a:t>
            </a:r>
            <a:r>
              <a:rPr lang="sl-SI" sz="20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kartice za postopke vzorčenja</a:t>
            </a:r>
            <a:b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Char char="•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Število vzorcev, ki se pošljejo v laboratorij, je odvisno od lokalne zakonodaje, ki je v vsaki državi drugačna.</a:t>
            </a:r>
            <a:b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342900" marR="0" lvl="0" indent="-34290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Char char="•"/>
            </a:pPr>
            <a:r>
              <a:rPr lang="sl-SI" sz="20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 potrebi se posvetujte s svojim carinskim laboratorijem</a:t>
            </a:r>
          </a:p>
        </p:txBody>
      </p:sp>
      <p:pic>
        <p:nvPicPr>
          <p:cNvPr id="441" name="Google Shape;44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37538" y="1846263"/>
            <a:ext cx="725487" cy="1036637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42"/>
          <p:cNvSpPr txBox="1"/>
          <p:nvPr/>
        </p:nvSpPr>
        <p:spPr>
          <a:xfrm>
            <a:off x="6732588" y="2060575"/>
            <a:ext cx="1655762" cy="459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IZVIRNIK</a:t>
            </a: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800" b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900"/>
              </a:spcBef>
              <a:spcAft>
                <a:spcPts val="0"/>
              </a:spcAft>
              <a:buNone/>
            </a:pPr>
            <a: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REFERENČNI VZOREC</a:t>
            </a: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800" b="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900"/>
              </a:spcBef>
              <a:spcAft>
                <a:spcPts val="0"/>
              </a:spcAft>
              <a:buNone/>
            </a:pPr>
            <a:r>
              <a:rPr lang="sl-SI" sz="1800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DVOJNIK</a:t>
            </a:r>
            <a:br>
              <a:rPr lang="sl-SI" sz="1800" b="0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1800" b="0" dirty="0">
              <a:solidFill>
                <a:schemeClr val="lt2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900"/>
              </a:spcBef>
              <a:spcAft>
                <a:spcPts val="0"/>
              </a:spcAft>
              <a:buNone/>
            </a:pPr>
            <a:r>
              <a:rPr lang="sl-SI" sz="1800" b="0" dirty="0">
                <a:solidFill>
                  <a:schemeClr val="lt2"/>
                </a:solidFill>
                <a:latin typeface="Verdana"/>
                <a:ea typeface="Verdana"/>
                <a:cs typeface="Verdana"/>
                <a:sym typeface="Verdana"/>
              </a:rPr>
              <a:t>VZOREC ZA PODJETJE</a:t>
            </a:r>
          </a:p>
        </p:txBody>
      </p:sp>
      <p:pic>
        <p:nvPicPr>
          <p:cNvPr id="443" name="Google Shape;443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39125" y="3098800"/>
            <a:ext cx="725488" cy="1036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39125" y="4311650"/>
            <a:ext cx="725488" cy="1036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39125" y="5516563"/>
            <a:ext cx="725488" cy="1036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6" name="Google Shape;446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4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30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1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2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3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4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5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5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5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3"/>
          <p:cNvSpPr txBox="1">
            <a:spLocks noGrp="1"/>
          </p:cNvSpPr>
          <p:nvPr>
            <p:ph type="title"/>
          </p:nvPr>
        </p:nvSpPr>
        <p:spPr>
          <a:xfrm>
            <a:off x="468313" y="1052737"/>
            <a:ext cx="8229600" cy="792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000"/>
              <a:t>Četrtinjenje</a:t>
            </a:r>
          </a:p>
        </p:txBody>
      </p:sp>
      <p:sp>
        <p:nvSpPr>
          <p:cNvPr id="454" name="Google Shape;454;p43"/>
          <p:cNvSpPr txBox="1">
            <a:spLocks noGrp="1"/>
          </p:cNvSpPr>
          <p:nvPr>
            <p:ph type="body" idx="1"/>
          </p:nvPr>
        </p:nvSpPr>
        <p:spPr>
          <a:xfrm>
            <a:off x="457200" y="2060848"/>
            <a:ext cx="8229600" cy="396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sl-SI" sz="2000" b="1" i="0">
                <a:solidFill>
                  <a:srgbClr val="000000"/>
                </a:solidFill>
              </a:rPr>
              <a:t>Primer temeljitega mešanja posamičnih vzorcev za pridobitev sestavljenega vzorca</a:t>
            </a:r>
          </a:p>
        </p:txBody>
      </p:sp>
      <p:sp>
        <p:nvSpPr>
          <p:cNvPr id="455" name="Google Shape;455;p4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31</a:t>
            </a:fld>
            <a:endParaRPr lang="nl-NL"/>
          </a:p>
        </p:txBody>
      </p:sp>
      <p:pic>
        <p:nvPicPr>
          <p:cNvPr id="456" name="Google Shape;456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9375" y="2854543"/>
            <a:ext cx="5005250" cy="295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4"/>
          <p:cNvSpPr txBox="1">
            <a:spLocks noGrp="1"/>
          </p:cNvSpPr>
          <p:nvPr>
            <p:ph type="title"/>
          </p:nvPr>
        </p:nvSpPr>
        <p:spPr>
          <a:xfrm>
            <a:off x="1187450" y="1125538"/>
            <a:ext cx="7056438" cy="10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4400"/>
              <a:t>Metode vzorčenja različnih vrst blaga</a:t>
            </a:r>
          </a:p>
        </p:txBody>
      </p:sp>
      <p:graphicFrame>
        <p:nvGraphicFramePr>
          <p:cNvPr id="464" name="Google Shape;464;p44"/>
          <p:cNvGraphicFramePr/>
          <p:nvPr>
            <p:extLst>
              <p:ext uri="{D42A27DB-BD31-4B8C-83A1-F6EECF244321}">
                <p14:modId xmlns:p14="http://schemas.microsoft.com/office/powerpoint/2010/main" val="3872536960"/>
              </p:ext>
            </p:extLst>
          </p:nvPr>
        </p:nvGraphicFramePr>
        <p:xfrm>
          <a:off x="395288" y="2376926"/>
          <a:ext cx="8435300" cy="4306303"/>
        </p:xfrm>
        <a:graphic>
          <a:graphicData uri="http://schemas.openxmlformats.org/drawingml/2006/table">
            <a:tbl>
              <a:tblPr firstRow="1" bandRow="1">
                <a:noFill/>
                <a:tableStyleId>{917CF3C1-A7CB-46C5-AFC7-3BFCEB499D58}</a:tableStyleId>
              </a:tblPr>
              <a:tblGrid>
                <a:gridCol w="210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8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8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8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29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 u="none" strike="noStrike" cap="none"/>
                        <a:t>Vzorčenje tekočin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Vzorčenje snovi v trdnem stanju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Vzorčenje odpadkov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Vzorčenje plinov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29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Cisterne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Proizvodi v razsutem stanju v pakiranjih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Premikajoče se blago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42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Ladje ali barže in motorna vozila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Proizvodi v razsutem stanju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Jeklenke in podobne posode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29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Transportna embalaža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Premikajoči se tovor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Cisterne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42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Goriva na bencinskih črpalkah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Maloprodajne embalaže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Splošne pripombe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500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Goriva iz rezervoarjev motornih vozil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Izdelki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342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sl-SI" sz="1400"/>
                        <a:t>Premikajoči se tovor</a:t>
                      </a: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65" name="Google Shape;46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4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32</a:t>
            </a:fld>
            <a:endParaRPr lang="nl-NL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45"/>
          <p:cNvSpPr txBox="1">
            <a:spLocks noGrp="1"/>
          </p:cNvSpPr>
          <p:nvPr>
            <p:ph type="title"/>
          </p:nvPr>
        </p:nvSpPr>
        <p:spPr>
          <a:xfrm>
            <a:off x="423863" y="1268413"/>
            <a:ext cx="8229600" cy="649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Pozor</a:t>
            </a:r>
          </a:p>
        </p:txBody>
      </p:sp>
      <p:sp>
        <p:nvSpPr>
          <p:cNvPr id="473" name="Google Shape;473;p45"/>
          <p:cNvSpPr txBox="1"/>
          <p:nvPr/>
        </p:nvSpPr>
        <p:spPr>
          <a:xfrm>
            <a:off x="436563" y="2112963"/>
            <a:ext cx="8216900" cy="3808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300"/>
              <a:buFont typeface="Arial"/>
              <a:buChar char="•"/>
            </a:pPr>
            <a:r>
              <a:rPr lang="sl-SI" sz="23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Pri jemanju vzorcev je pomembno upoštevati obseg pošiljke, ki jo preverjate.</a:t>
            </a:r>
          </a:p>
          <a:p>
            <a:pPr marL="342900" marR="0" lvl="0" indent="-342900" algn="l" rtl="0">
              <a:spcBef>
                <a:spcPts val="1150"/>
              </a:spcBef>
              <a:spcAft>
                <a:spcPts val="0"/>
              </a:spcAft>
              <a:buClr>
                <a:srgbClr val="0F5494"/>
              </a:buClr>
              <a:buSzPts val="2300"/>
              <a:buFont typeface="Arial"/>
              <a:buChar char="•"/>
            </a:pPr>
            <a:r>
              <a:rPr lang="sl-SI" sz="23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Preverite, ali je blago za vzorčenje iz iste proizvodne serije. </a:t>
            </a:r>
          </a:p>
          <a:p>
            <a:pPr marL="342900" marR="0" lvl="0" indent="-342900" algn="l" rtl="0">
              <a:spcBef>
                <a:spcPts val="1150"/>
              </a:spcBef>
              <a:spcAft>
                <a:spcPts val="0"/>
              </a:spcAft>
              <a:buClr>
                <a:srgbClr val="0F5494"/>
              </a:buClr>
              <a:buSzPts val="2300"/>
              <a:buFont typeface="Arial"/>
              <a:buChar char="•"/>
            </a:pPr>
            <a:r>
              <a:rPr lang="sl-SI" sz="23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Ne vzorčite proizvodov, ki jim je rok uporabnosti potekel ali je tik pred potekom.</a:t>
            </a:r>
          </a:p>
          <a:p>
            <a:pPr marL="342900" marR="0" lvl="0" indent="-342900" algn="l" rtl="0">
              <a:spcBef>
                <a:spcPts val="1150"/>
              </a:spcBef>
              <a:spcAft>
                <a:spcPts val="0"/>
              </a:spcAft>
              <a:buClr>
                <a:srgbClr val="0F5494"/>
              </a:buClr>
              <a:buSzPts val="2300"/>
              <a:buFont typeface="Arial"/>
              <a:buChar char="•"/>
            </a:pPr>
            <a:r>
              <a:rPr lang="sl-SI" sz="23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Ne odpirajte maloprodajnih embalaž. Odvzemite vzorce v originalni embalaži. </a:t>
            </a:r>
          </a:p>
        </p:txBody>
      </p:sp>
      <p:pic>
        <p:nvPicPr>
          <p:cNvPr id="474" name="Google Shape;47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75" name="Google Shape;475;p45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33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46"/>
          <p:cNvSpPr txBox="1">
            <a:spLocks noGrp="1"/>
          </p:cNvSpPr>
          <p:nvPr>
            <p:ph type="ctrTitle" idx="4294967295"/>
          </p:nvPr>
        </p:nvSpPr>
        <p:spPr>
          <a:xfrm>
            <a:off x="468313" y="1255713"/>
            <a:ext cx="8229600" cy="588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Ravnanje z vzorci</a:t>
            </a:r>
          </a:p>
        </p:txBody>
      </p:sp>
      <p:sp>
        <p:nvSpPr>
          <p:cNvPr id="484" name="Google Shape;484;p46"/>
          <p:cNvSpPr txBox="1">
            <a:spLocks noGrp="1"/>
          </p:cNvSpPr>
          <p:nvPr>
            <p:ph type="subTitle" idx="4294967295"/>
          </p:nvPr>
        </p:nvSpPr>
        <p:spPr>
          <a:xfrm>
            <a:off x="900113" y="1979613"/>
            <a:ext cx="6254750" cy="5325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Pakiranje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Zapečatenje</a:t>
            </a:r>
            <a:endParaRPr lang="sl-SI" i="0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Označevanje</a:t>
            </a:r>
            <a:endParaRPr lang="sl-SI" i="0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Dokumenti</a:t>
            </a:r>
            <a:endParaRPr lang="sl-SI" i="0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Shranjevanje</a:t>
            </a:r>
            <a:endParaRPr lang="sl-SI" i="0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Prevoz</a:t>
            </a:r>
            <a:endParaRPr lang="sl-SI" i="0"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Char char="-"/>
            </a:pP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Sprejem in sprejetje</a:t>
            </a:r>
            <a:b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4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 carinskem laboratoriju</a:t>
            </a:r>
          </a:p>
          <a:p>
            <a:pPr marL="285750" marR="0" lvl="0" indent="-13335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0" i="0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0" i="1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85" name="Google Shape;485;p46" descr="Image result for secure package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600" b="1">
              <a:solidFill>
                <a:srgbClr val="FFD62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86" name="Google Shape;486;p46" descr="Image result for secure pack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27763" y="1700213"/>
            <a:ext cx="1358900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7" name="Google Shape;487;p46" descr="Image result for dOCUMENT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2547987">
            <a:off x="6227763" y="2997200"/>
            <a:ext cx="925512" cy="1201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02038" y="4197350"/>
            <a:ext cx="2951162" cy="126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9" name="Google Shape;489;p46" descr="Image result for TICK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37489" y="5216525"/>
            <a:ext cx="1200150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0" name="Google Shape;490;p4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4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34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/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1000"/>
                                        <p:tgtEl>
                                          <p:spTgt spid="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7"/>
          <p:cNvSpPr txBox="1">
            <a:spLocks noGrp="1"/>
          </p:cNvSpPr>
          <p:nvPr>
            <p:ph type="ctrTitle" idx="4294967295"/>
          </p:nvPr>
        </p:nvSpPr>
        <p:spPr>
          <a:xfrm>
            <a:off x="0" y="1499240"/>
            <a:ext cx="9251950" cy="503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200" b="1" i="0" u="none" strike="noStrike" cap="none" dirty="0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Ustrezno shranjevanje vzorcev je bistvenega pomena!</a:t>
            </a:r>
          </a:p>
        </p:txBody>
      </p:sp>
      <p:sp>
        <p:nvSpPr>
          <p:cNvPr id="500" name="Google Shape;500;p47"/>
          <p:cNvSpPr txBox="1">
            <a:spLocks noGrp="1"/>
          </p:cNvSpPr>
          <p:nvPr>
            <p:ph type="subTitle" idx="4294967295"/>
          </p:nvPr>
        </p:nvSpPr>
        <p:spPr>
          <a:xfrm>
            <a:off x="395288" y="2132856"/>
            <a:ext cx="8424862" cy="4248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endParaRPr sz="2400" b="0" i="0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Varno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Temperatura okolice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Ohlajeno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Zamrznjeno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Nevarno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b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2400" b="0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  <a:t>Kateri skladiščni prostori so na voljo v vašem uradu in carinskih laboratorijih?</a:t>
            </a:r>
          </a:p>
          <a:p>
            <a:pPr marL="0" marR="0" lvl="0" indent="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None/>
            </a:pPr>
            <a:br>
              <a:rPr lang="sl-SI" sz="2400" b="0" i="1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400" b="0" i="1" u="none" strike="noStrike" cap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01" name="Google Shape;501;p47" descr="E:\Data\sampling group\1304 Brussels\_4Nanna\Bad Stor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11114" y="2375338"/>
            <a:ext cx="4575686" cy="3288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" name="Google Shape;502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4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35</a:t>
            </a:fld>
            <a:endParaRPr lang="nl-NL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48"/>
          <p:cNvSpPr txBox="1">
            <a:spLocks noGrp="1"/>
          </p:cNvSpPr>
          <p:nvPr>
            <p:ph type="title" idx="4294967295"/>
          </p:nvPr>
        </p:nvSpPr>
        <p:spPr>
          <a:xfrm>
            <a:off x="291876" y="1341438"/>
            <a:ext cx="6656388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Prevoz vzorcev</a:t>
            </a:r>
          </a:p>
        </p:txBody>
      </p:sp>
      <p:sp>
        <p:nvSpPr>
          <p:cNvPr id="510" name="Google Shape;510;p48"/>
          <p:cNvSpPr txBox="1">
            <a:spLocks noGrp="1"/>
          </p:cNvSpPr>
          <p:nvPr>
            <p:ph type="body" idx="4294967295"/>
          </p:nvPr>
        </p:nvSpPr>
        <p:spPr>
          <a:xfrm>
            <a:off x="468313" y="2420938"/>
            <a:ext cx="8229600" cy="3633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400"/>
              <a:buFont typeface="Verdana"/>
              <a:buNone/>
            </a:pPr>
            <a:r>
              <a:rPr lang="sl-SI" i="0"/>
              <a:t>Ne pozabite, da morajo biti razmere med prevozom vzorcev enake razmeram med skladiščenjem.</a:t>
            </a:r>
          </a:p>
          <a:p>
            <a:pPr marL="742950" lvl="1" indent="-285750" algn="l" rtl="0">
              <a:spcBef>
                <a:spcPts val="400"/>
              </a:spcBef>
              <a:spcAft>
                <a:spcPts val="0"/>
              </a:spcAft>
              <a:buSzPts val="2000"/>
              <a:buFont typeface="Verdana"/>
              <a:buChar char="•"/>
            </a:pPr>
            <a:r>
              <a:rPr lang="sl-SI" b="0">
                <a:solidFill>
                  <a:srgbClr val="FF0000"/>
                </a:solidFill>
              </a:rPr>
              <a:t>Varno</a:t>
            </a:r>
          </a:p>
          <a:p>
            <a:pPr marL="742950" lvl="1" indent="-285750" algn="l" rtl="0">
              <a:spcBef>
                <a:spcPts val="400"/>
              </a:spcBef>
              <a:spcAft>
                <a:spcPts val="0"/>
              </a:spcAft>
              <a:buSzPts val="2000"/>
              <a:buFont typeface="Verdana"/>
              <a:buChar char="•"/>
            </a:pPr>
            <a:r>
              <a:rPr lang="sl-SI" b="0">
                <a:solidFill>
                  <a:srgbClr val="FF0000"/>
                </a:solidFill>
              </a:rPr>
              <a:t>Temperatura okolice</a:t>
            </a:r>
          </a:p>
          <a:p>
            <a:pPr marL="742950" lvl="1" indent="-285750" algn="l" rtl="0">
              <a:spcBef>
                <a:spcPts val="400"/>
              </a:spcBef>
              <a:spcAft>
                <a:spcPts val="0"/>
              </a:spcAft>
              <a:buSzPts val="2000"/>
              <a:buFont typeface="Verdana"/>
              <a:buChar char="•"/>
            </a:pPr>
            <a:r>
              <a:rPr lang="sl-SI" b="0">
                <a:solidFill>
                  <a:srgbClr val="FF0000"/>
                </a:solidFill>
              </a:rPr>
              <a:t>Ohlajeno</a:t>
            </a:r>
          </a:p>
          <a:p>
            <a:pPr marL="742950" lvl="1" indent="-285750" algn="l" rtl="0">
              <a:spcBef>
                <a:spcPts val="400"/>
              </a:spcBef>
              <a:spcAft>
                <a:spcPts val="0"/>
              </a:spcAft>
              <a:buSzPts val="2000"/>
              <a:buFont typeface="Verdana"/>
              <a:buChar char="•"/>
            </a:pPr>
            <a:r>
              <a:rPr lang="sl-SI" b="0">
                <a:solidFill>
                  <a:srgbClr val="FF0000"/>
                </a:solidFill>
              </a:rPr>
              <a:t>Zamrznjeno</a:t>
            </a:r>
          </a:p>
          <a:p>
            <a:pPr marL="742950" lvl="1" indent="-285750" algn="l" rtl="0">
              <a:spcBef>
                <a:spcPts val="400"/>
              </a:spcBef>
              <a:spcAft>
                <a:spcPts val="0"/>
              </a:spcAft>
              <a:buSzPts val="2000"/>
              <a:buFont typeface="Verdana"/>
              <a:buChar char="•"/>
            </a:pPr>
            <a:r>
              <a:rPr lang="sl-SI" b="0">
                <a:solidFill>
                  <a:srgbClr val="FF0000"/>
                </a:solidFill>
              </a:rPr>
              <a:t>Nevarno</a:t>
            </a:r>
            <a:br>
              <a:rPr lang="sl-SI" b="0" i="1">
                <a:solidFill>
                  <a:srgbClr val="FF0000"/>
                </a:solidFill>
              </a:rPr>
            </a:br>
            <a:endParaRPr lang="sl-SI" b="0" i="1">
              <a:solidFill>
                <a:srgbClr val="FF0000"/>
              </a:solidFill>
            </a:endParaRPr>
          </a:p>
        </p:txBody>
      </p:sp>
      <p:pic>
        <p:nvPicPr>
          <p:cNvPr id="511" name="Google Shape;511;p48" descr="Image result for refrigerated va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92279" y="908966"/>
            <a:ext cx="1662783" cy="1662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48" descr="Image result for hazardous va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6313" y="3340100"/>
            <a:ext cx="38100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4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36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49"/>
          <p:cNvSpPr txBox="1">
            <a:spLocks noGrp="1"/>
          </p:cNvSpPr>
          <p:nvPr>
            <p:ph type="ctrTitle" idx="4294967295"/>
          </p:nvPr>
        </p:nvSpPr>
        <p:spPr>
          <a:xfrm>
            <a:off x="250825" y="1458572"/>
            <a:ext cx="8713788" cy="503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 dirty="0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Sprejem v carinskem laboratoriju</a:t>
            </a:r>
          </a:p>
        </p:txBody>
      </p:sp>
      <p:sp>
        <p:nvSpPr>
          <p:cNvPr id="523" name="Google Shape;523;p49"/>
          <p:cNvSpPr txBox="1">
            <a:spLocks noGrp="1"/>
          </p:cNvSpPr>
          <p:nvPr>
            <p:ph type="subTitle" idx="4294967295"/>
          </p:nvPr>
        </p:nvSpPr>
        <p:spPr>
          <a:xfrm>
            <a:off x="250825" y="2232463"/>
            <a:ext cx="8640763" cy="15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Verdana"/>
              <a:buNone/>
            </a:pPr>
            <a:r>
              <a:rPr lang="sl-SI" sz="18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Vzorec mora biti v dobrem stanju.</a:t>
            </a: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Verdana"/>
              <a:buNone/>
            </a:pPr>
            <a:endParaRPr sz="1800" b="0" i="0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Verdana"/>
              <a:buNone/>
            </a:pPr>
            <a:r>
              <a:rPr lang="sl-SI" sz="1800" b="0" i="0" u="none" strike="noStrike" cap="none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V vodniku </a:t>
            </a:r>
            <a:r>
              <a:rPr lang="sl-SI" sz="1800" b="0" i="0" u="none" strike="noStrike" cap="none" dirty="0" err="1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Samancta</a:t>
            </a:r>
            <a:r>
              <a:rPr lang="sl-SI" sz="1800" b="0" i="0" u="none" strike="noStrike" cap="none" dirty="0">
                <a:solidFill>
                  <a:srgbClr val="262672"/>
                </a:solidFill>
                <a:latin typeface="Verdana"/>
                <a:ea typeface="Verdana"/>
                <a:cs typeface="Verdana"/>
                <a:sym typeface="Verdana"/>
              </a:rPr>
              <a:t> so navedena merila sprejetja.</a:t>
            </a:r>
            <a:br>
              <a:rPr lang="sl-SI" sz="18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br>
              <a:rPr lang="sl-SI" sz="1800" b="0" i="0" u="none" strike="noStrike" cap="none" dirty="0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1800" b="1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Nizozemski carinski laboratorij teh vzorcev ni sprejel. </a:t>
            </a:r>
          </a:p>
        </p:txBody>
      </p:sp>
      <p:pic>
        <p:nvPicPr>
          <p:cNvPr id="524" name="Google Shape;524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11738" y="3860800"/>
            <a:ext cx="3663950" cy="274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5" name="Google Shape;525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850" y="4076700"/>
            <a:ext cx="3956050" cy="228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6" name="Google Shape;526;p4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49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37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0"/>
          <p:cNvSpPr txBox="1">
            <a:spLocks noGrp="1"/>
          </p:cNvSpPr>
          <p:nvPr>
            <p:ph type="ctrTitle" idx="4294967295"/>
          </p:nvPr>
        </p:nvSpPr>
        <p:spPr>
          <a:xfrm>
            <a:off x="0" y="1166813"/>
            <a:ext cx="8856663" cy="792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2800" b="1" i="0" u="none" strike="noStrike" cap="none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Primeri pravilno pakiranih vzorcev</a:t>
            </a:r>
          </a:p>
        </p:txBody>
      </p:sp>
      <p:pic>
        <p:nvPicPr>
          <p:cNvPr id="536" name="Google Shape;536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850" y="2060575"/>
            <a:ext cx="2168525" cy="2894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87675" y="2060575"/>
            <a:ext cx="2894013" cy="2894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Google Shape;538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30950" y="2060575"/>
            <a:ext cx="2057400" cy="2881313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50"/>
          <p:cNvSpPr txBox="1"/>
          <p:nvPr/>
        </p:nvSpPr>
        <p:spPr>
          <a:xfrm>
            <a:off x="684213" y="5157788"/>
            <a:ext cx="7704137" cy="1192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8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Vzorci so:</a:t>
            </a:r>
          </a:p>
          <a:p>
            <a:pPr marL="742950" marR="0" lvl="1" indent="-285750" algn="l" rtl="0">
              <a:spcBef>
                <a:spcPts val="90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Arial"/>
              <a:buChar char="•"/>
            </a:pPr>
            <a:r>
              <a:rPr lang="sl-SI" sz="1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varno zapečateni,</a:t>
            </a:r>
          </a:p>
          <a:p>
            <a:pPr marL="742950" marR="0" lvl="1" indent="-285750" algn="l" rtl="0">
              <a:spcBef>
                <a:spcPts val="900"/>
              </a:spcBef>
              <a:spcAft>
                <a:spcPts val="0"/>
              </a:spcAft>
              <a:buClr>
                <a:srgbClr val="0F5494"/>
              </a:buClr>
              <a:buSzPts val="1800"/>
              <a:buFont typeface="Arial"/>
              <a:buChar char="•"/>
            </a:pPr>
            <a:r>
              <a:rPr lang="sl-SI" sz="1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posamično označeni.</a:t>
            </a:r>
          </a:p>
        </p:txBody>
      </p:sp>
      <p:pic>
        <p:nvPicPr>
          <p:cNvPr id="540" name="Google Shape;540;p5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41" name="Google Shape;541;p50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38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1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2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51"/>
          <p:cNvSpPr txBox="1">
            <a:spLocks noGrp="1"/>
          </p:cNvSpPr>
          <p:nvPr>
            <p:ph type="ctrTitle" idx="4294967295"/>
          </p:nvPr>
        </p:nvSpPr>
        <p:spPr>
          <a:xfrm>
            <a:off x="539750" y="1484313"/>
            <a:ext cx="8229600" cy="412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b="1" i="0" u="none" strike="noStrike" cap="none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Obrazec za vzorčenje</a:t>
            </a:r>
          </a:p>
        </p:txBody>
      </p:sp>
      <p:sp>
        <p:nvSpPr>
          <p:cNvPr id="550" name="Google Shape;550;p51"/>
          <p:cNvSpPr txBox="1">
            <a:spLocks noGrp="1"/>
          </p:cNvSpPr>
          <p:nvPr>
            <p:ph type="subTitle" idx="4294967295"/>
          </p:nvPr>
        </p:nvSpPr>
        <p:spPr>
          <a:xfrm>
            <a:off x="323528" y="2395537"/>
            <a:ext cx="8445822" cy="2711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800"/>
              <a:buFont typeface="Verdana"/>
              <a:buNone/>
            </a:pPr>
            <a:r>
              <a:rPr lang="sl-SI" sz="2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Vsaka država članica (kandidatka) ima svoj obrazec za vzorčenje.</a:t>
            </a:r>
            <a:br>
              <a:rPr lang="sl-SI" sz="2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800" b="0" i="0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560"/>
              </a:spcBef>
              <a:spcAft>
                <a:spcPts val="0"/>
              </a:spcAft>
              <a:buClr>
                <a:srgbClr val="0F5494"/>
              </a:buClr>
              <a:buSzPts val="2800"/>
              <a:buFont typeface="Verdana"/>
              <a:buNone/>
            </a:pPr>
            <a:r>
              <a:rPr lang="sl-SI" sz="2800" b="0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Samancta vsebuje pregled informacij, ki jih je treba vključiti.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endParaRPr sz="2000" b="0" i="1" u="none" strike="noStrike" cap="none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51" name="Google Shape;551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224" y="4486274"/>
            <a:ext cx="1865313" cy="177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51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39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2"/>
          <p:cNvSpPr txBox="1">
            <a:spLocks noGrp="1"/>
          </p:cNvSpPr>
          <p:nvPr>
            <p:ph type="ctrTitle" idx="4294967295"/>
          </p:nvPr>
        </p:nvSpPr>
        <p:spPr>
          <a:xfrm>
            <a:off x="539750" y="1054100"/>
            <a:ext cx="7772400" cy="719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200" b="1" i="0" u="none" strike="noStrike" cap="none">
                <a:solidFill>
                  <a:srgbClr val="18088C"/>
                </a:solidFill>
                <a:latin typeface="Verdana"/>
                <a:ea typeface="Verdana"/>
                <a:cs typeface="Verdana"/>
                <a:sym typeface="Verdana"/>
              </a:rPr>
              <a:t>Vzorčenje nevarnega blaga</a:t>
            </a:r>
          </a:p>
        </p:txBody>
      </p:sp>
      <p:sp>
        <p:nvSpPr>
          <p:cNvPr id="562" name="Google Shape;562;p52"/>
          <p:cNvSpPr txBox="1">
            <a:spLocks noGrp="1"/>
          </p:cNvSpPr>
          <p:nvPr>
            <p:ph type="subTitle" idx="4294967295"/>
          </p:nvPr>
        </p:nvSpPr>
        <p:spPr>
          <a:xfrm>
            <a:off x="2411760" y="1700212"/>
            <a:ext cx="6551265" cy="46811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800"/>
              <a:buFont typeface="Verdana"/>
              <a:buNone/>
            </a:pPr>
            <a:r>
              <a:rPr lang="sl-SI" sz="2800" b="0" i="0" u="sng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Opredelitev nevarnega blaga</a:t>
            </a:r>
            <a:r>
              <a:rPr lang="sl-SI" sz="28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:</a:t>
            </a:r>
            <a:br>
              <a:rPr lang="sl-SI" sz="28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14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</a:t>
            </a:r>
            <a:r>
              <a:rPr lang="sl-SI" sz="18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evarno blago je opredeljeno kot blago, ki bi lahko pri vzorčenju predstavljalo neposredno tveganje za varnost in zdravje, zlasti kemikalije, kemični pripravki in kemični odpadni materiali.</a:t>
            </a:r>
            <a:br>
              <a:rPr lang="sl-SI" sz="18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sl-SI" sz="18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Vzorčenje bi morali opraviti carinski uradniki, usposobljeni za vzorčenje nevarnega blaga (ali izvajalec ali deklarant).</a:t>
            </a:r>
          </a:p>
          <a:p>
            <a:pPr marL="0" marR="0" lvl="0" indent="0" algn="l" rtl="0">
              <a:spcBef>
                <a:spcPts val="200"/>
              </a:spcBef>
              <a:spcAft>
                <a:spcPts val="0"/>
              </a:spcAft>
              <a:buClr>
                <a:srgbClr val="0F5494"/>
              </a:buClr>
              <a:buSzPts val="1000"/>
              <a:buFont typeface="Verdana"/>
              <a:buNone/>
            </a:pPr>
            <a:endParaRPr sz="1000" b="0" i="1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spcBef>
                <a:spcPts val="400"/>
              </a:spcBef>
              <a:spcAft>
                <a:spcPts val="0"/>
              </a:spcAft>
              <a:buClr>
                <a:srgbClr val="0F5494"/>
              </a:buClr>
              <a:buSzPts val="2000"/>
              <a:buFont typeface="Verdana"/>
              <a:buNone/>
            </a:pPr>
            <a:r>
              <a:rPr lang="sl-SI" sz="2000" b="0" i="0" u="sng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Pomembno</a:t>
            </a:r>
            <a:r>
              <a:rPr lang="sl-SI" sz="20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: izjemno nevarnega blaga </a:t>
            </a:r>
            <a:r>
              <a:rPr lang="sl-SI" sz="2000" b="1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ne</a:t>
            </a:r>
            <a:r>
              <a:rPr lang="sl-SI" sz="20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sl-SI" sz="2000" b="1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smejo</a:t>
            </a:r>
            <a:r>
              <a:rPr lang="sl-SI" sz="2000" b="0" i="0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 vzorčiti cariniki ali analizirati carinski laboratoriji.</a:t>
            </a:r>
            <a:br>
              <a:rPr lang="sl-SI" sz="2000" b="0" i="1" u="none" strike="noStrike" cap="none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</a:br>
            <a:endParaRPr lang="sl-SI" sz="2000" b="0" i="1" u="none" strike="noStrike" cap="none" dirty="0">
              <a:solidFill>
                <a:srgbClr val="0F5494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63" name="Google Shape;563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825" y="1844675"/>
            <a:ext cx="1873250" cy="1871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52"/>
          <p:cNvPicPr preferRelativeResize="0"/>
          <p:nvPr/>
        </p:nvPicPr>
        <p:blipFill>
          <a:blip r:embed="rId4"/>
          <a:srcRect/>
          <a:stretch/>
        </p:blipFill>
        <p:spPr>
          <a:xfrm>
            <a:off x="250825" y="2101430"/>
            <a:ext cx="8784324" cy="117849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565" name="Google Shape;565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7078" y="4022007"/>
            <a:ext cx="2206740" cy="165563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6" name="Google Shape;566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52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40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53"/>
          <p:cNvSpPr txBox="1">
            <a:spLocks noGrp="1"/>
          </p:cNvSpPr>
          <p:nvPr>
            <p:ph type="subTitle" idx="4294967295"/>
          </p:nvPr>
        </p:nvSpPr>
        <p:spPr>
          <a:xfrm>
            <a:off x="611188" y="1196975"/>
            <a:ext cx="8353425" cy="576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800"/>
              <a:buFont typeface="Verdana"/>
              <a:buNone/>
            </a:pPr>
            <a:r>
              <a:rPr lang="sl-SI" sz="2800" b="1" i="0" u="none" strike="noStrike" cap="none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Orodja in posode za vzorčenje</a:t>
            </a:r>
          </a:p>
        </p:txBody>
      </p:sp>
      <p:pic>
        <p:nvPicPr>
          <p:cNvPr id="576" name="Google Shape;576;p53" descr="http://ec.europa.eu/taxation_customs/dds2/SAMANCTA/EN/GeneralProcedures/Graphics/P0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9338" y="4292600"/>
            <a:ext cx="1878012" cy="2160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53" descr="http://ec.europa.eu/taxation_customs/dds2/SAMANCTA/EN/GeneralProcedures/Graphics/G01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850" y="4292600"/>
            <a:ext cx="2952750" cy="2173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53" descr="http://ec.europa.eu/taxation_customs/dds2/SAMANCTA/EN/GeneralProcedures/Graphics/M01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76600" y="4292600"/>
            <a:ext cx="1630363" cy="2160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9" name="Google Shape;579;p53" descr="S02-01_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3850" y="2349500"/>
            <a:ext cx="3382963" cy="191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0" name="Google Shape;580;p53" descr="E02-01_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508625" y="2349500"/>
            <a:ext cx="3311525" cy="1957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81" name="Google Shape;581;p53" descr="S03-01_2"/>
          <p:cNvPicPr preferRelativeResize="0"/>
          <p:nvPr/>
        </p:nvPicPr>
        <p:blipFill rotWithShape="1">
          <a:blip r:embed="rId8">
            <a:alphaModFix/>
          </a:blip>
          <a:srcRect l="20801" r="4790" b="-6435"/>
          <a:stretch/>
        </p:blipFill>
        <p:spPr>
          <a:xfrm>
            <a:off x="3708400" y="2349500"/>
            <a:ext cx="1868488" cy="2016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2" name="Google Shape;582;p53" descr="http://ec.europa.eu/taxation_customs/dds2/SAMANCTA/EN/GeneralProcedures/Graphics/P04.jp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732588" y="4292600"/>
            <a:ext cx="2111375" cy="2160588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53"/>
          <p:cNvSpPr/>
          <p:nvPr/>
        </p:nvSpPr>
        <p:spPr>
          <a:xfrm>
            <a:off x="671513" y="1792288"/>
            <a:ext cx="8232775" cy="55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15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Izberite orodja za vzorčenje in posode za vzorce, primerne za vrsto blaga, iz katerega boste odvzeli vzorce.</a:t>
            </a:r>
          </a:p>
        </p:txBody>
      </p:sp>
      <p:pic>
        <p:nvPicPr>
          <p:cNvPr id="584" name="Google Shape;584;p5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53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41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54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Orodja za vzorčenje</a:t>
            </a:r>
          </a:p>
        </p:txBody>
      </p:sp>
      <p:cxnSp>
        <p:nvCxnSpPr>
          <p:cNvPr id="594" name="Google Shape;594;p54"/>
          <p:cNvCxnSpPr>
            <a:cxnSpLocks/>
          </p:cNvCxnSpPr>
          <p:nvPr/>
        </p:nvCxnSpPr>
        <p:spPr>
          <a:xfrm flipV="1">
            <a:off x="2889504" y="4113213"/>
            <a:ext cx="961771" cy="568515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595" name="Google Shape;595;p54"/>
          <p:cNvSpPr/>
          <p:nvPr/>
        </p:nvSpPr>
        <p:spPr>
          <a:xfrm>
            <a:off x="3995738" y="3630613"/>
            <a:ext cx="4572000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Splošne informacije in zahteve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Izbiranje opreme za vzorčenje</a:t>
            </a:r>
          </a:p>
        </p:txBody>
      </p:sp>
      <p:pic>
        <p:nvPicPr>
          <p:cNvPr id="596" name="Google Shape;596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4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42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ADDE5F6C-DD77-A7FA-3FD7-A9A2F87E82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701" y="1895475"/>
            <a:ext cx="2501900" cy="4673600"/>
          </a:xfrm>
          <a:prstGeom prst="rect">
            <a:avLst/>
          </a:prstGeom>
        </p:spPr>
      </p:pic>
      <p:sp>
        <p:nvSpPr>
          <p:cNvPr id="593" name="Google Shape;593;p54"/>
          <p:cNvSpPr/>
          <p:nvPr/>
        </p:nvSpPr>
        <p:spPr>
          <a:xfrm>
            <a:off x="294131" y="4531233"/>
            <a:ext cx="2445893" cy="35877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55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Posode za vzorce</a:t>
            </a:r>
          </a:p>
        </p:txBody>
      </p:sp>
      <p:cxnSp>
        <p:nvCxnSpPr>
          <p:cNvPr id="606" name="Google Shape;606;p55"/>
          <p:cNvCxnSpPr>
            <a:cxnSpLocks/>
          </p:cNvCxnSpPr>
          <p:nvPr/>
        </p:nvCxnSpPr>
        <p:spPr>
          <a:xfrm flipV="1">
            <a:off x="2983947" y="4329113"/>
            <a:ext cx="870503" cy="732036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607" name="Google Shape;607;p55"/>
          <p:cNvSpPr/>
          <p:nvPr/>
        </p:nvSpPr>
        <p:spPr>
          <a:xfrm>
            <a:off x="4043363" y="3933825"/>
            <a:ext cx="45720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Splošne informacije in zahteve</a:t>
            </a: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 dirty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Seznam posod za vzorce</a:t>
            </a:r>
          </a:p>
        </p:txBody>
      </p:sp>
      <p:pic>
        <p:nvPicPr>
          <p:cNvPr id="608" name="Google Shape;608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3947" y="2116744"/>
            <a:ext cx="2308133" cy="1695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17871" y="1268760"/>
            <a:ext cx="1752782" cy="2020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5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32356" y="5061149"/>
            <a:ext cx="1758613" cy="179915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5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612" name="Google Shape;612;p55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43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7F0D4067-0C3B-3387-D623-1284CE04A6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3134" y="1992312"/>
            <a:ext cx="2501900" cy="4673600"/>
          </a:xfrm>
          <a:prstGeom prst="rect">
            <a:avLst/>
          </a:prstGeom>
        </p:spPr>
      </p:pic>
      <p:sp>
        <p:nvSpPr>
          <p:cNvPr id="605" name="Google Shape;605;p55"/>
          <p:cNvSpPr/>
          <p:nvPr/>
        </p:nvSpPr>
        <p:spPr>
          <a:xfrm>
            <a:off x="293134" y="4881761"/>
            <a:ext cx="2501900" cy="35877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56"/>
          <p:cNvSpPr txBox="1">
            <a:spLocks noGrp="1"/>
          </p:cNvSpPr>
          <p:nvPr>
            <p:ph type="title" idx="4294967295"/>
          </p:nvPr>
        </p:nvSpPr>
        <p:spPr>
          <a:xfrm>
            <a:off x="684213" y="1125538"/>
            <a:ext cx="8229600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>
                <a:solidFill>
                  <a:srgbClr val="18088C"/>
                </a:solidFill>
              </a:rPr>
              <a:t>Kontrolni seznam za vzorčenje</a:t>
            </a:r>
          </a:p>
        </p:txBody>
      </p:sp>
      <p:sp>
        <p:nvSpPr>
          <p:cNvPr id="621" name="Google Shape;621;p56"/>
          <p:cNvSpPr txBox="1">
            <a:spLocks noGrp="1"/>
          </p:cNvSpPr>
          <p:nvPr>
            <p:ph type="body" idx="4294967295"/>
          </p:nvPr>
        </p:nvSpPr>
        <p:spPr>
          <a:xfrm>
            <a:off x="384739" y="2049309"/>
            <a:ext cx="8229600" cy="492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u="sng" dirty="0"/>
              <a:t>Zdravje in varnost</a:t>
            </a:r>
            <a:br>
              <a:rPr lang="sl-SI" sz="1800" i="0" dirty="0"/>
            </a:br>
            <a:r>
              <a:rPr lang="sl-SI" sz="1800" i="0" dirty="0"/>
              <a:t>– osebna zaščitna oprema</a:t>
            </a:r>
            <a:br>
              <a:rPr lang="sl-SI" sz="1800" i="0" dirty="0"/>
            </a:br>
            <a:r>
              <a:rPr lang="sl-SI" sz="1800" i="0" dirty="0"/>
              <a:t>– poznavanje zdravja in varnosti proizvoda, ki se vzorči</a:t>
            </a:r>
            <a:br>
              <a:rPr lang="sl-SI" sz="1800" i="0" dirty="0"/>
            </a:br>
            <a:r>
              <a:rPr lang="sl-SI" sz="1800" i="0" dirty="0"/>
              <a:t>– poglejte varnostni list in druge razpoložljive informacije</a:t>
            </a:r>
            <a:br>
              <a:rPr lang="sl-SI" sz="1800" i="0" dirty="0"/>
            </a:br>
            <a:r>
              <a:rPr lang="sl-SI" sz="1800" i="0" dirty="0"/>
              <a:t>– nevarno blago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Orodje za vzorčenje, primerno za proizvod, ki se vzorči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Količina vzorca, ki ga je treba odvzeti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Število vzorcev, ki jih je treba odvzeti 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Posoda za vzorčenje, primerna za proizvod, ki se vzorči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Pakiranje in pošiljanje vzorca v carinski laboratorij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360"/>
              </a:spcBef>
              <a:spcAft>
                <a:spcPts val="0"/>
              </a:spcAft>
              <a:buSzPts val="1800"/>
              <a:buFont typeface="Verdana"/>
              <a:buChar char="•"/>
            </a:pPr>
            <a:r>
              <a:rPr lang="sl-SI" sz="1800" i="0" dirty="0"/>
              <a:t>Preverite razpoložljive informacije na spletišču </a:t>
            </a:r>
            <a:r>
              <a:rPr lang="sl-SI" sz="1800" i="0" dirty="0" err="1"/>
              <a:t>Samancta</a:t>
            </a:r>
            <a:endParaRPr lang="sl-SI" sz="1800" i="0" dirty="0"/>
          </a:p>
        </p:txBody>
      </p:sp>
      <p:pic>
        <p:nvPicPr>
          <p:cNvPr id="622" name="Google Shape;622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56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44</a:t>
            </a:fld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 txBox="1">
            <a:spLocks noGrp="1"/>
          </p:cNvSpPr>
          <p:nvPr>
            <p:ph type="title"/>
          </p:nvPr>
        </p:nvSpPr>
        <p:spPr>
          <a:xfrm>
            <a:off x="179388" y="1123950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/>
              <a:t>Vodnik za usposabljanje</a:t>
            </a:r>
          </a:p>
        </p:txBody>
      </p:sp>
      <p:cxnSp>
        <p:nvCxnSpPr>
          <p:cNvPr id="632" name="Google Shape;632;p57"/>
          <p:cNvCxnSpPr>
            <a:cxnSpLocks/>
          </p:cNvCxnSpPr>
          <p:nvPr/>
        </p:nvCxnSpPr>
        <p:spPr>
          <a:xfrm flipV="1">
            <a:off x="3023616" y="4776788"/>
            <a:ext cx="759397" cy="612076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633" name="Google Shape;633;p57"/>
          <p:cNvSpPr/>
          <p:nvPr/>
        </p:nvSpPr>
        <p:spPr>
          <a:xfrm>
            <a:off x="3933642" y="2950795"/>
            <a:ext cx="5040560" cy="32932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Vodnik Samancta</a:t>
            </a:r>
          </a:p>
          <a:p>
            <a:pPr marL="342900" marR="0" lvl="0" indent="-342900" algn="l" rtl="0">
              <a:spcBef>
                <a:spcPts val="120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Veriga dokazov</a:t>
            </a:r>
          </a:p>
          <a:p>
            <a:pPr marL="342900" marR="0" lvl="0" indent="-342900" algn="l" rtl="0">
              <a:spcBef>
                <a:spcPts val="120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Predstavitve navodil za vzorčenje (v pripravi)</a:t>
            </a:r>
          </a:p>
          <a:p>
            <a:pPr marL="342900" marR="0" lvl="0" indent="-342900" algn="l" rtl="0">
              <a:spcBef>
                <a:spcPts val="120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Vizualni primeri</a:t>
            </a:r>
          </a:p>
          <a:p>
            <a:pPr marL="342900" marR="0" lvl="0" indent="-342900" algn="l" rtl="0">
              <a:spcBef>
                <a:spcPts val="1200"/>
              </a:spcBef>
              <a:spcAft>
                <a:spcPts val="0"/>
              </a:spcAft>
              <a:buClr>
                <a:srgbClr val="0F5494"/>
              </a:buClr>
              <a:buSzPts val="2400"/>
              <a:buFont typeface="Verdana"/>
              <a:buAutoNum type="arabicPeriod"/>
            </a:pPr>
            <a:r>
              <a:rPr lang="sl-SI" sz="2400" b="0">
                <a:solidFill>
                  <a:srgbClr val="0F5494"/>
                </a:solidFill>
                <a:latin typeface="Verdana"/>
                <a:ea typeface="Verdana"/>
                <a:cs typeface="Verdana"/>
                <a:sym typeface="Verdana"/>
              </a:rPr>
              <a:t>Modul za e-učenje Samancta</a:t>
            </a:r>
          </a:p>
        </p:txBody>
      </p:sp>
      <p:pic>
        <p:nvPicPr>
          <p:cNvPr id="634" name="Google Shape;634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p57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45</a:t>
            </a:fld>
            <a:endParaRPr lang="nl-NL"/>
          </a:p>
        </p:txBody>
      </p:sp>
      <p:pic>
        <p:nvPicPr>
          <p:cNvPr id="3" name="Obrázek 2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D995B474-1E95-ACC5-5952-AFE0653508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13" y="1895475"/>
            <a:ext cx="2501900" cy="4673600"/>
          </a:xfrm>
          <a:prstGeom prst="rect">
            <a:avLst/>
          </a:prstGeom>
        </p:spPr>
      </p:pic>
      <p:sp>
        <p:nvSpPr>
          <p:cNvPr id="631" name="Google Shape;631;p57"/>
          <p:cNvSpPr/>
          <p:nvPr/>
        </p:nvSpPr>
        <p:spPr>
          <a:xfrm>
            <a:off x="366712" y="5146040"/>
            <a:ext cx="2501899" cy="49885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58"/>
          <p:cNvSpPr txBox="1">
            <a:spLocks noGrp="1"/>
          </p:cNvSpPr>
          <p:nvPr>
            <p:ph type="title"/>
          </p:nvPr>
        </p:nvSpPr>
        <p:spPr>
          <a:xfrm>
            <a:off x="100730" y="1286843"/>
            <a:ext cx="8777287" cy="936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58775" lvl="0" indent="-358775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l-SI" sz="3600" dirty="0"/>
              <a:t>Spletišče za carinske laboratorije EU</a:t>
            </a:r>
          </a:p>
        </p:txBody>
      </p:sp>
      <p:cxnSp>
        <p:nvCxnSpPr>
          <p:cNvPr id="643" name="Google Shape;643;p58"/>
          <p:cNvCxnSpPr>
            <a:cxnSpLocks/>
          </p:cNvCxnSpPr>
          <p:nvPr/>
        </p:nvCxnSpPr>
        <p:spPr>
          <a:xfrm flipV="1">
            <a:off x="3023616" y="5056188"/>
            <a:ext cx="808609" cy="856932"/>
          </a:xfrm>
          <a:prstGeom prst="straightConnector1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644" name="Google Shape;644;p58"/>
          <p:cNvPicPr preferRelativeResize="0"/>
          <p:nvPr/>
        </p:nvPicPr>
        <p:blipFill rotWithShape="1">
          <a:blip r:embed="rId3">
            <a:alphaModFix/>
          </a:blip>
          <a:srcRect l="23174" t="5310" r="24408" b="8355"/>
          <a:stretch/>
        </p:blipFill>
        <p:spPr>
          <a:xfrm>
            <a:off x="3923928" y="2411915"/>
            <a:ext cx="4674148" cy="3861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58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46</a:t>
            </a:fld>
            <a:endParaRPr lang="nl-NL"/>
          </a:p>
        </p:txBody>
      </p:sp>
      <p:pic>
        <p:nvPicPr>
          <p:cNvPr id="5" name="Obrázek 4" descr="Obsah obrázku text, snímek obrazovky, Písmo, číslo&#10;&#10;Popis byl vytvořen automaticky">
            <a:extLst>
              <a:ext uri="{FF2B5EF4-FFF2-40B4-BE49-F238E27FC236}">
                <a16:creationId xmlns:a16="http://schemas.microsoft.com/office/drawing/2014/main" id="{2F3C0580-5446-1D9F-B1E4-EE8BFE2643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713" y="1895475"/>
            <a:ext cx="2501900" cy="4673600"/>
          </a:xfrm>
          <a:prstGeom prst="rect">
            <a:avLst/>
          </a:prstGeom>
        </p:spPr>
      </p:pic>
      <p:sp>
        <p:nvSpPr>
          <p:cNvPr id="642" name="Google Shape;642;p58"/>
          <p:cNvSpPr/>
          <p:nvPr/>
        </p:nvSpPr>
        <p:spPr>
          <a:xfrm>
            <a:off x="366713" y="5664821"/>
            <a:ext cx="2501900" cy="516515"/>
          </a:xfrm>
          <a:prstGeom prst="rect">
            <a:avLst/>
          </a:prstGeom>
          <a:noFill/>
          <a:ln w="38100" cap="flat" cmpd="sng">
            <a:solidFill>
              <a:srgbClr val="C00000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1" name="Google Shape;651;p59" descr="Felixstowe Sweets exam (2)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8" y="1268413"/>
            <a:ext cx="8459787" cy="5172075"/>
          </a:xfrm>
          <a:prstGeom prst="rect">
            <a:avLst/>
          </a:prstGeom>
          <a:noFill/>
          <a:ln>
            <a:noFill/>
          </a:ln>
        </p:spPr>
      </p:pic>
      <p:sp>
        <p:nvSpPr>
          <p:cNvPr id="652" name="Google Shape;652;p59"/>
          <p:cNvSpPr txBox="1">
            <a:spLocks noGrp="1"/>
          </p:cNvSpPr>
          <p:nvPr>
            <p:ph type="body" idx="1"/>
          </p:nvPr>
        </p:nvSpPr>
        <p:spPr>
          <a:xfrm>
            <a:off x="323850" y="1916832"/>
            <a:ext cx="8229600" cy="3025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880"/>
              <a:buFont typeface="Verdana"/>
              <a:buNone/>
            </a:pP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None/>
            </a:pP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None/>
            </a:pPr>
            <a:endParaRPr/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None/>
            </a:pPr>
            <a:r>
              <a:rPr lang="sl-SI" b="1" i="0"/>
              <a:t>Vse informacije o vzorčenju:</a:t>
            </a:r>
          </a:p>
          <a:p>
            <a:pPr marL="0" lvl="0" indent="0" algn="l" rtl="0">
              <a:spcBef>
                <a:spcPts val="480"/>
              </a:spcBef>
              <a:spcAft>
                <a:spcPts val="0"/>
              </a:spcAft>
              <a:buSzPts val="2880"/>
              <a:buFont typeface="Verdana"/>
              <a:buNone/>
            </a:pPr>
            <a:r>
              <a:rPr lang="sl-SI" b="1" i="0"/>
              <a:t>Samancta </a:t>
            </a:r>
          </a:p>
        </p:txBody>
      </p:sp>
      <p:pic>
        <p:nvPicPr>
          <p:cNvPr id="653" name="Google Shape;653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40425" y="21261"/>
            <a:ext cx="3083558" cy="93238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59"/>
          <p:cNvSpPr txBox="1">
            <a:spLocks noGrp="1"/>
          </p:cNvSpPr>
          <p:nvPr>
            <p:ph type="sldNum" idx="12"/>
          </p:nvPr>
        </p:nvSpPr>
        <p:spPr>
          <a:xfrm>
            <a:off x="6553200" y="60928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47</a:t>
            </a:fld>
            <a:endParaRPr lang="nl-N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PT_template_numbers_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PT_template_numbers_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PT_template_numbers_E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2880</Words>
  <Application>Microsoft Macintosh PowerPoint</Application>
  <PresentationFormat>Předvádění na obrazovce (4:3)</PresentationFormat>
  <Paragraphs>465</Paragraphs>
  <Slides>47</Slides>
  <Notes>47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47</vt:i4>
      </vt:variant>
    </vt:vector>
  </HeadingPairs>
  <TitlesOfParts>
    <vt:vector size="55" baseType="lpstr">
      <vt:lpstr>Noto Sans Symbols</vt:lpstr>
      <vt:lpstr>Arial</vt:lpstr>
      <vt:lpstr>Calibri</vt:lpstr>
      <vt:lpstr>Courier New</vt:lpstr>
      <vt:lpstr>Verdana</vt:lpstr>
      <vt:lpstr>PPT_template_numbers_EN</vt:lpstr>
      <vt:lpstr>2_PPT_template_numbers_EN</vt:lpstr>
      <vt:lpstr>1_PPT_template_numbers_EN</vt:lpstr>
      <vt:lpstr>Uvod: vodnik o razvoju, vsebini in uporabnosti </vt:lpstr>
      <vt:lpstr>Različne situacije vzorčenja</vt:lpstr>
      <vt:lpstr>Različne situacije vzorčenja </vt:lpstr>
      <vt:lpstr>Navodila za vzorčenje</vt:lpstr>
      <vt:lpstr>Prezentace aplikace PowerPoint</vt:lpstr>
      <vt:lpstr>Razvoj vodnika Samancta</vt:lpstr>
      <vt:lpstr>En vodnik za vzorčenje za vse države članice</vt:lpstr>
      <vt:lpstr>Prezentace aplikace PowerPoint</vt:lpstr>
      <vt:lpstr>Samancta je na voljo v vseh jezikih EU.</vt:lpstr>
      <vt:lpstr>Pravni status</vt:lpstr>
      <vt:lpstr>Namen</vt:lpstr>
      <vt:lpstr>Prezentace aplikace PowerPoint</vt:lpstr>
      <vt:lpstr>Glavne značilnosti</vt:lpstr>
      <vt:lpstr>Dosedanji dosežki</vt:lpstr>
      <vt:lpstr>Načrti za prihodnost</vt:lpstr>
      <vt:lpstr>Težave pri uporabi spletišča Samancta?</vt:lpstr>
      <vt:lpstr>Prezentace aplikace PowerPoint</vt:lpstr>
      <vt:lpstr>Struktura</vt:lpstr>
      <vt:lpstr>Opredelitve pojmov</vt:lpstr>
      <vt:lpstr>Standardi</vt:lpstr>
      <vt:lpstr>Splošna načela</vt:lpstr>
      <vt:lpstr>Vsebina splošnih načel</vt:lpstr>
      <vt:lpstr>Razlogi za vzorčenje</vt:lpstr>
      <vt:lpstr>Pomen pravilnega vzorčenja</vt:lpstr>
      <vt:lpstr>Reprezentativni vzorec</vt:lpstr>
      <vt:lpstr>Homogeno in heterogeno blago</vt:lpstr>
      <vt:lpstr>Vzorčenje homogenega in heterogenega blaga</vt:lpstr>
      <vt:lpstr>Načrt vzorčenja</vt:lpstr>
      <vt:lpstr>Postopki vzorčenja</vt:lpstr>
      <vt:lpstr>Količina in število vzorcev</vt:lpstr>
      <vt:lpstr>Četrtinjenje</vt:lpstr>
      <vt:lpstr>Metode vzorčenja različnih vrst blaga</vt:lpstr>
      <vt:lpstr>Pozor</vt:lpstr>
      <vt:lpstr>Ravnanje z vzorci</vt:lpstr>
      <vt:lpstr>Ustrezno shranjevanje vzorcev je bistvenega pomena!</vt:lpstr>
      <vt:lpstr>Prevoz vzorcev</vt:lpstr>
      <vt:lpstr>Sprejem v carinskem laboratoriju</vt:lpstr>
      <vt:lpstr>Primeri pravilno pakiranih vzorcev</vt:lpstr>
      <vt:lpstr>Obrazec za vzorčenje</vt:lpstr>
      <vt:lpstr>Vzorčenje nevarnega blaga</vt:lpstr>
      <vt:lpstr>Prezentace aplikace PowerPoint</vt:lpstr>
      <vt:lpstr>Orodja za vzorčenje</vt:lpstr>
      <vt:lpstr>Posode za vzorce</vt:lpstr>
      <vt:lpstr>Kontrolni seznam za vzorčenje</vt:lpstr>
      <vt:lpstr>Vodnik za usposabljanje</vt:lpstr>
      <vt:lpstr>Spletišče za carinske laboratorije EU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Uvod: vodnik o razvoju, vsebini in uporabnosti </dc:title>
  <cp:lastModifiedBy>Horneková Šárka</cp:lastModifiedBy>
  <cp:revision>14</cp:revision>
  <dcterms:modified xsi:type="dcterms:W3CDTF">2024-04-12T19:31:22Z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2024-04-12T19:31:21Z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5b6b85cd-44ef-4d66-86d4-603dd2160780</vt:lpwstr>
  </property>
  <property fmtid="{D5CDD505-2E9C-101B-9397-08002B2CF9AE}" pid="7" name="MSIP_Label_defa4170-0d19-0005-0004-bc88714345d2_ActionId">
    <vt:lpwstr>1de3a6c6-cb9d-4a52-8134-c943ae7009f6</vt:lpwstr>
  </property>
  <property fmtid="{D5CDD505-2E9C-101B-9397-08002B2CF9AE}" pid="8" name="MSIP_Label_defa4170-0d19-0005-0004-bc88714345d2_ContentBits">
    <vt:lpwstr>0</vt:lpwstr>
  </property>
</Properties>
</file>