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2" r:id="rId1"/>
    <p:sldMasterId id="2147483683" r:id="rId2"/>
    <p:sldMasterId id="2147483684" r:id="rId3"/>
  </p:sldMasterIdLst>
  <p:notesMasterIdLst>
    <p:notesMasterId r:id="rId19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9144000" cy="6858000" type="screen4x3"/>
  <p:notesSz cx="6797675" cy="9928225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056">
          <p15:clr>
            <a:srgbClr val="A4A3A4"/>
          </p15:clr>
        </p15:guide>
        <p15:guide id="2" pos="28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76" y="1164"/>
      </p:cViewPr>
      <p:guideLst>
        <p:guide orient="horz" pos="1056"/>
        <p:guide pos="28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Char char="•"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1275" y="0"/>
            <a:ext cx="2946400" cy="49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Char char="•"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31338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Char char="•"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1275" y="9431338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-762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Char char="•"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10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11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12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13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14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5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" name="Google Shape;40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4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5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6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7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8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9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72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1"/>
          <p:cNvSpPr txBox="1">
            <a:spLocks noGrp="1"/>
          </p:cNvSpPr>
          <p:nvPr>
            <p:ph type="title"/>
          </p:nvPr>
        </p:nvSpPr>
        <p:spPr>
          <a:xfrm>
            <a:off x="468313" y="1123950"/>
            <a:ext cx="82296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body" idx="1"/>
          </p:nvPr>
        </p:nvSpPr>
        <p:spPr>
          <a:xfrm rot="5400000">
            <a:off x="2755106" y="89694"/>
            <a:ext cx="3633788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1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2"/>
          <p:cNvSpPr txBox="1">
            <a:spLocks noGrp="1"/>
          </p:cNvSpPr>
          <p:nvPr>
            <p:ph type="title"/>
          </p:nvPr>
        </p:nvSpPr>
        <p:spPr>
          <a:xfrm rot="5400000">
            <a:off x="5219700" y="2543175"/>
            <a:ext cx="4897438" cy="2058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body" idx="1"/>
          </p:nvPr>
        </p:nvSpPr>
        <p:spPr>
          <a:xfrm rot="5400000">
            <a:off x="1023144" y="558007"/>
            <a:ext cx="4897438" cy="6029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2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2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>
            <a:off x="0" y="0"/>
            <a:ext cx="9144000" cy="989013"/>
          </a:xfrm>
          <a:prstGeom prst="rect">
            <a:avLst/>
          </a:prstGeom>
          <a:solidFill>
            <a:srgbClr val="38D4D6"/>
          </a:solidFill>
          <a:ln w="9525" cap="flat" cmpd="sng">
            <a:solidFill>
              <a:srgbClr val="38D4D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98" name="Google Shape;98;p14" descr="LOGO-CE for Word Negative Taxation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754438" y="306388"/>
            <a:ext cx="1617662" cy="1247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54500" y="6457950"/>
            <a:ext cx="612775" cy="407988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4"/>
          <p:cNvSpPr txBox="1">
            <a:spLocks noGrp="1"/>
          </p:cNvSpPr>
          <p:nvPr>
            <p:ph type="title"/>
          </p:nvPr>
        </p:nvSpPr>
        <p:spPr>
          <a:xfrm>
            <a:off x="468313" y="1556271"/>
            <a:ext cx="82296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4"/>
          <p:cNvSpPr txBox="1">
            <a:spLocks noGrp="1"/>
          </p:cNvSpPr>
          <p:nvPr>
            <p:ph type="body" idx="1"/>
          </p:nvPr>
        </p:nvSpPr>
        <p:spPr>
          <a:xfrm>
            <a:off x="457200" y="2636912"/>
            <a:ext cx="8229600" cy="3384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11480" algn="l">
              <a:spcBef>
                <a:spcPts val="480"/>
              </a:spcBef>
              <a:spcAft>
                <a:spcPts val="0"/>
              </a:spcAft>
              <a:buClr>
                <a:srgbClr val="0F5494"/>
              </a:buClr>
              <a:buSzPts val="2880"/>
              <a:buFont typeface="Arial"/>
              <a:buChar char="•"/>
              <a:defRPr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rgbClr val="009FBA"/>
              </a:buClr>
              <a:buSzPts val="2000"/>
              <a:buFont typeface="Verdana"/>
              <a:buChar char="•"/>
              <a:defRPr/>
            </a:lvl2pPr>
            <a:lvl3pPr marL="1371600" lvl="2" indent="-317500" algn="l">
              <a:spcBef>
                <a:spcPts val="280"/>
              </a:spcBef>
              <a:spcAft>
                <a:spcPts val="0"/>
              </a:spcAft>
              <a:buClr>
                <a:srgbClr val="0F5494"/>
              </a:buClr>
              <a:buSzPts val="1400"/>
              <a:buFont typeface="Verdana"/>
              <a:buChar char="-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02" name="Google Shape;102;p14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4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4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5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5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5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6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6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None/>
              <a:defRPr/>
            </a:lvl1pPr>
            <a:lvl2pPr lvl="1" algn="ctr">
              <a:spcBef>
                <a:spcPts val="400"/>
              </a:spcBef>
              <a:spcAft>
                <a:spcPts val="0"/>
              </a:spcAft>
              <a:buSzPts val="2000"/>
              <a:buFont typeface="Verdana"/>
              <a:buNone/>
              <a:defRPr/>
            </a:lvl2pPr>
            <a:lvl3pPr lvl="2" algn="ctr">
              <a:spcBef>
                <a:spcPts val="280"/>
              </a:spcBef>
              <a:spcAft>
                <a:spcPts val="0"/>
              </a:spcAft>
              <a:buClr>
                <a:srgbClr val="0F5494"/>
              </a:buClr>
              <a:buSzPts val="1400"/>
              <a:buFont typeface="Verdana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6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6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6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7"/>
          <p:cNvSpPr txBox="1">
            <a:spLocks noGrp="1"/>
          </p:cNvSpPr>
          <p:nvPr>
            <p:ph type="title"/>
          </p:nvPr>
        </p:nvSpPr>
        <p:spPr>
          <a:xfrm>
            <a:off x="468313" y="1123950"/>
            <a:ext cx="82296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7"/>
          <p:cNvSpPr txBox="1">
            <a:spLocks noGrp="1"/>
          </p:cNvSpPr>
          <p:nvPr>
            <p:ph type="body" idx="1"/>
          </p:nvPr>
        </p:nvSpPr>
        <p:spPr>
          <a:xfrm>
            <a:off x="457200" y="2387600"/>
            <a:ext cx="8229600" cy="3633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18" name="Google Shape;118;p17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17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17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8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18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2000"/>
              <a:buFont typeface="Verdana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800"/>
              <a:buFont typeface="Verdana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0F5494"/>
              </a:buClr>
              <a:buSzPts val="1600"/>
              <a:buFont typeface="Verdana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124" name="Google Shape;124;p18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18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8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9"/>
          <p:cNvSpPr txBox="1">
            <a:spLocks noGrp="1"/>
          </p:cNvSpPr>
          <p:nvPr>
            <p:ph type="title"/>
          </p:nvPr>
        </p:nvSpPr>
        <p:spPr>
          <a:xfrm>
            <a:off x="468313" y="1123950"/>
            <a:ext cx="82296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19"/>
          <p:cNvSpPr txBox="1">
            <a:spLocks noGrp="1"/>
          </p:cNvSpPr>
          <p:nvPr>
            <p:ph type="body" idx="1"/>
          </p:nvPr>
        </p:nvSpPr>
        <p:spPr>
          <a:xfrm>
            <a:off x="457200" y="2387600"/>
            <a:ext cx="4038600" cy="3633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SzPts val="2800"/>
              <a:buFont typeface="Verdana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Char char="•"/>
              <a:defRPr sz="2400"/>
            </a:lvl2pPr>
            <a:lvl3pPr marL="1371600" lvl="2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30" name="Google Shape;130;p19"/>
          <p:cNvSpPr txBox="1">
            <a:spLocks noGrp="1"/>
          </p:cNvSpPr>
          <p:nvPr>
            <p:ph type="body" idx="2"/>
          </p:nvPr>
        </p:nvSpPr>
        <p:spPr>
          <a:xfrm>
            <a:off x="4648200" y="2387600"/>
            <a:ext cx="4038600" cy="3633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SzPts val="2800"/>
              <a:buFont typeface="Verdana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Char char="•"/>
              <a:defRPr sz="2400"/>
            </a:lvl2pPr>
            <a:lvl3pPr marL="1371600" lvl="2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31" name="Google Shape;131;p19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19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19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0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Font typeface="Verdana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rgbClr val="0F5494"/>
              </a:buClr>
              <a:buSzPts val="1800"/>
              <a:buFont typeface="Verdana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137" name="Google Shape;137;p20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Font typeface="Verdana"/>
              <a:buChar char="•"/>
              <a:defRPr sz="2000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138" name="Google Shape;138;p20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Font typeface="Verdana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rgbClr val="0F5494"/>
              </a:buClr>
              <a:buSzPts val="1800"/>
              <a:buFont typeface="Verdana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139" name="Google Shape;139;p20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Font typeface="Verdana"/>
              <a:buChar char="•"/>
              <a:defRPr sz="2000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140" name="Google Shape;140;p20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20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0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1"/>
          <p:cNvSpPr txBox="1">
            <a:spLocks noGrp="1"/>
          </p:cNvSpPr>
          <p:nvPr>
            <p:ph type="title"/>
          </p:nvPr>
        </p:nvSpPr>
        <p:spPr>
          <a:xfrm>
            <a:off x="468313" y="1123950"/>
            <a:ext cx="82296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21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21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21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None/>
              <a:defRPr/>
            </a:lvl1pPr>
            <a:lvl2pPr lvl="1" algn="ctr">
              <a:spcBef>
                <a:spcPts val="400"/>
              </a:spcBef>
              <a:spcAft>
                <a:spcPts val="0"/>
              </a:spcAft>
              <a:buSzPts val="2000"/>
              <a:buFont typeface="Verdana"/>
              <a:buNone/>
              <a:defRPr/>
            </a:lvl2pPr>
            <a:lvl3pPr lvl="2" algn="ctr">
              <a:spcBef>
                <a:spcPts val="280"/>
              </a:spcBef>
              <a:spcAft>
                <a:spcPts val="0"/>
              </a:spcAft>
              <a:buClr>
                <a:srgbClr val="0F5494"/>
              </a:buClr>
              <a:buSzPts val="1400"/>
              <a:buFont typeface="Verdana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2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22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SzPts val="3200"/>
              <a:buFont typeface="Verdana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SzPts val="2800"/>
              <a:buFont typeface="Verdana"/>
              <a:buChar char="•"/>
              <a:defRPr sz="2800"/>
            </a:lvl2pPr>
            <a:lvl3pPr marL="1371600" lvl="2" indent="-228600" algn="l">
              <a:spcBef>
                <a:spcPts val="480"/>
              </a:spcBef>
              <a:spcAft>
                <a:spcPts val="0"/>
              </a:spcAft>
              <a:buSzPts val="1400"/>
              <a:buNone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151" name="Google Shape;151;p22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1400"/>
              <a:buFont typeface="Verdana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1200"/>
              <a:buFont typeface="Verdana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0F5494"/>
              </a:buClr>
              <a:buSzPts val="1000"/>
              <a:buFont typeface="Verdana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152" name="Google Shape;152;p22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22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22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3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23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rgbClr val="0F5494"/>
              </a:buClr>
              <a:buSzPts val="3200"/>
              <a:buFont typeface="Verdana"/>
              <a:buNone/>
              <a:defRPr sz="3200" b="0" i="1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rgbClr val="009FBA"/>
              </a:buClr>
              <a:buSzPts val="2800"/>
              <a:buFont typeface="Verdana"/>
              <a:buNone/>
              <a:defRPr sz="28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rgbClr val="0F5494"/>
              </a:buClr>
              <a:buSzPts val="2400"/>
              <a:buFont typeface="Verdana"/>
              <a:buNone/>
              <a:defRPr sz="24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8" name="Google Shape;158;p23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1400"/>
              <a:buFont typeface="Verdana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1200"/>
              <a:buFont typeface="Verdana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0F5494"/>
              </a:buClr>
              <a:buSzPts val="1000"/>
              <a:buFont typeface="Verdana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159" name="Google Shape;159;p23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23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23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4"/>
          <p:cNvSpPr txBox="1">
            <a:spLocks noGrp="1"/>
          </p:cNvSpPr>
          <p:nvPr>
            <p:ph type="title"/>
          </p:nvPr>
        </p:nvSpPr>
        <p:spPr>
          <a:xfrm>
            <a:off x="468313" y="1123950"/>
            <a:ext cx="82296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24"/>
          <p:cNvSpPr txBox="1">
            <a:spLocks noGrp="1"/>
          </p:cNvSpPr>
          <p:nvPr>
            <p:ph type="body" idx="1"/>
          </p:nvPr>
        </p:nvSpPr>
        <p:spPr>
          <a:xfrm rot="5400000">
            <a:off x="2755106" y="89694"/>
            <a:ext cx="3633788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65" name="Google Shape;165;p24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24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24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5"/>
          <p:cNvSpPr txBox="1">
            <a:spLocks noGrp="1"/>
          </p:cNvSpPr>
          <p:nvPr>
            <p:ph type="title"/>
          </p:nvPr>
        </p:nvSpPr>
        <p:spPr>
          <a:xfrm rot="5400000">
            <a:off x="5219700" y="2543175"/>
            <a:ext cx="4897438" cy="2058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25"/>
          <p:cNvSpPr txBox="1">
            <a:spLocks noGrp="1"/>
          </p:cNvSpPr>
          <p:nvPr>
            <p:ph type="body" idx="1"/>
          </p:nvPr>
        </p:nvSpPr>
        <p:spPr>
          <a:xfrm rot="5400000">
            <a:off x="1023144" y="558007"/>
            <a:ext cx="4897438" cy="6029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71" name="Google Shape;171;p25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25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25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7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27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27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8"/>
          <p:cNvSpPr txBox="1">
            <a:spLocks noGrp="1"/>
          </p:cNvSpPr>
          <p:nvPr>
            <p:ph type="title"/>
          </p:nvPr>
        </p:nvSpPr>
        <p:spPr>
          <a:xfrm>
            <a:off x="468313" y="1123950"/>
            <a:ext cx="82296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28"/>
          <p:cNvSpPr txBox="1">
            <a:spLocks noGrp="1"/>
          </p:cNvSpPr>
          <p:nvPr>
            <p:ph type="body" idx="1"/>
          </p:nvPr>
        </p:nvSpPr>
        <p:spPr>
          <a:xfrm>
            <a:off x="457200" y="2387600"/>
            <a:ext cx="8229600" cy="3633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90" name="Google Shape;190;p28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28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28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9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29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None/>
              <a:defRPr/>
            </a:lvl1pPr>
            <a:lvl2pPr lvl="1" algn="ctr">
              <a:spcBef>
                <a:spcPts val="400"/>
              </a:spcBef>
              <a:spcAft>
                <a:spcPts val="0"/>
              </a:spcAft>
              <a:buSzPts val="2000"/>
              <a:buFont typeface="Verdana"/>
              <a:buNone/>
              <a:defRPr/>
            </a:lvl2pPr>
            <a:lvl3pPr lvl="2" algn="ctr">
              <a:spcBef>
                <a:spcPts val="280"/>
              </a:spcBef>
              <a:spcAft>
                <a:spcPts val="0"/>
              </a:spcAft>
              <a:buClr>
                <a:srgbClr val="0F5494"/>
              </a:buClr>
              <a:buSzPts val="1400"/>
              <a:buFont typeface="Verdana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29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29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29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0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30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2000"/>
              <a:buFont typeface="Verdana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800"/>
              <a:buFont typeface="Verdana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0F5494"/>
              </a:buClr>
              <a:buSzPts val="1600"/>
              <a:buFont typeface="Verdana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202" name="Google Shape;202;p30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30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30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1"/>
          <p:cNvSpPr txBox="1">
            <a:spLocks noGrp="1"/>
          </p:cNvSpPr>
          <p:nvPr>
            <p:ph type="title"/>
          </p:nvPr>
        </p:nvSpPr>
        <p:spPr>
          <a:xfrm>
            <a:off x="468313" y="1123950"/>
            <a:ext cx="82296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31"/>
          <p:cNvSpPr txBox="1">
            <a:spLocks noGrp="1"/>
          </p:cNvSpPr>
          <p:nvPr>
            <p:ph type="body" idx="1"/>
          </p:nvPr>
        </p:nvSpPr>
        <p:spPr>
          <a:xfrm>
            <a:off x="457200" y="2387600"/>
            <a:ext cx="4038600" cy="3633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SzPts val="2800"/>
              <a:buFont typeface="Verdana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Char char="•"/>
              <a:defRPr sz="2400"/>
            </a:lvl2pPr>
            <a:lvl3pPr marL="1371600" lvl="2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208" name="Google Shape;208;p31"/>
          <p:cNvSpPr txBox="1">
            <a:spLocks noGrp="1"/>
          </p:cNvSpPr>
          <p:nvPr>
            <p:ph type="body" idx="2"/>
          </p:nvPr>
        </p:nvSpPr>
        <p:spPr>
          <a:xfrm>
            <a:off x="4648200" y="2387600"/>
            <a:ext cx="4038600" cy="3633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SzPts val="2800"/>
              <a:buFont typeface="Verdana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Char char="•"/>
              <a:defRPr sz="2400"/>
            </a:lvl2pPr>
            <a:lvl3pPr marL="1371600" lvl="2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209" name="Google Shape;209;p31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31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31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3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Font typeface="Verdana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rgbClr val="0F5494"/>
              </a:buClr>
              <a:buSzPts val="1800"/>
              <a:buFont typeface="Verdana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15" name="Google Shape;215;p32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Font typeface="Verdana"/>
              <a:buChar char="•"/>
              <a:defRPr sz="2000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16" name="Google Shape;216;p32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Font typeface="Verdana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rgbClr val="0F5494"/>
              </a:buClr>
              <a:buSzPts val="1800"/>
              <a:buFont typeface="Verdana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17" name="Google Shape;217;p32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Font typeface="Verdana"/>
              <a:buChar char="•"/>
              <a:defRPr sz="2000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18" name="Google Shape;218;p32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32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32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468313" y="1123950"/>
            <a:ext cx="82296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457200" y="2387600"/>
            <a:ext cx="8229600" cy="3633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3"/>
          <p:cNvSpPr txBox="1">
            <a:spLocks noGrp="1"/>
          </p:cNvSpPr>
          <p:nvPr>
            <p:ph type="title"/>
          </p:nvPr>
        </p:nvSpPr>
        <p:spPr>
          <a:xfrm>
            <a:off x="468313" y="1123950"/>
            <a:ext cx="82296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33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4" name="Google Shape;224;p33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p33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4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34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SzPts val="3200"/>
              <a:buFont typeface="Verdana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SzPts val="2800"/>
              <a:buFont typeface="Verdana"/>
              <a:buChar char="•"/>
              <a:defRPr sz="2800"/>
            </a:lvl2pPr>
            <a:lvl3pPr marL="1371600" lvl="2" indent="-228600" algn="l">
              <a:spcBef>
                <a:spcPts val="480"/>
              </a:spcBef>
              <a:spcAft>
                <a:spcPts val="0"/>
              </a:spcAft>
              <a:buSzPts val="1400"/>
              <a:buNone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229" name="Google Shape;229;p34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1400"/>
              <a:buFont typeface="Verdana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1200"/>
              <a:buFont typeface="Verdana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0F5494"/>
              </a:buClr>
              <a:buSzPts val="1000"/>
              <a:buFont typeface="Verdana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230" name="Google Shape;230;p34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34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34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5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3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rgbClr val="0F5494"/>
              </a:buClr>
              <a:buSzPts val="3200"/>
              <a:buFont typeface="Verdana"/>
              <a:buNone/>
              <a:defRPr sz="3200" b="0" i="1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rgbClr val="009FBA"/>
              </a:buClr>
              <a:buSzPts val="2800"/>
              <a:buFont typeface="Verdana"/>
              <a:buNone/>
              <a:defRPr sz="28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rgbClr val="0F5494"/>
              </a:buClr>
              <a:buSzPts val="2400"/>
              <a:buFont typeface="Verdana"/>
              <a:buNone/>
              <a:defRPr sz="24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6" name="Google Shape;236;p35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1400"/>
              <a:buFont typeface="Verdana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1200"/>
              <a:buFont typeface="Verdana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0F5494"/>
              </a:buClr>
              <a:buSzPts val="1000"/>
              <a:buFont typeface="Verdana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237" name="Google Shape;237;p35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35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35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6"/>
          <p:cNvSpPr txBox="1">
            <a:spLocks noGrp="1"/>
          </p:cNvSpPr>
          <p:nvPr>
            <p:ph type="title"/>
          </p:nvPr>
        </p:nvSpPr>
        <p:spPr>
          <a:xfrm>
            <a:off x="468313" y="1123950"/>
            <a:ext cx="82296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36"/>
          <p:cNvSpPr txBox="1">
            <a:spLocks noGrp="1"/>
          </p:cNvSpPr>
          <p:nvPr>
            <p:ph type="body" idx="1"/>
          </p:nvPr>
        </p:nvSpPr>
        <p:spPr>
          <a:xfrm rot="5400000">
            <a:off x="2755106" y="89694"/>
            <a:ext cx="3633788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43" name="Google Shape;243;p36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36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5" name="Google Shape;245;p36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7"/>
          <p:cNvSpPr txBox="1">
            <a:spLocks noGrp="1"/>
          </p:cNvSpPr>
          <p:nvPr>
            <p:ph type="title"/>
          </p:nvPr>
        </p:nvSpPr>
        <p:spPr>
          <a:xfrm rot="5400000">
            <a:off x="5219700" y="2543175"/>
            <a:ext cx="4897438" cy="2058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37"/>
          <p:cNvSpPr txBox="1">
            <a:spLocks noGrp="1"/>
          </p:cNvSpPr>
          <p:nvPr>
            <p:ph type="body" idx="1"/>
          </p:nvPr>
        </p:nvSpPr>
        <p:spPr>
          <a:xfrm rot="5400000">
            <a:off x="1023144" y="558007"/>
            <a:ext cx="4897438" cy="6029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49" name="Google Shape;249;p37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p37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1" name="Google Shape;251;p37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2000"/>
              <a:buFont typeface="Verdana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800"/>
              <a:buFont typeface="Verdana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0F5494"/>
              </a:buClr>
              <a:buSzPts val="1600"/>
              <a:buFont typeface="Verdana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468313" y="1123950"/>
            <a:ext cx="82296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457200" y="2387600"/>
            <a:ext cx="4038600" cy="3633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SzPts val="2800"/>
              <a:buFont typeface="Verdana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Char char="•"/>
              <a:defRPr sz="2400"/>
            </a:lvl2pPr>
            <a:lvl3pPr marL="1371600" lvl="2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2"/>
          </p:nvPr>
        </p:nvSpPr>
        <p:spPr>
          <a:xfrm>
            <a:off x="4648200" y="2387600"/>
            <a:ext cx="4038600" cy="3633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SzPts val="2800"/>
              <a:buFont typeface="Verdana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Char char="•"/>
              <a:defRPr sz="2400"/>
            </a:lvl2pPr>
            <a:lvl3pPr marL="1371600" lvl="2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Font typeface="Verdana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rgbClr val="0F5494"/>
              </a:buClr>
              <a:buSzPts val="1800"/>
              <a:buFont typeface="Verdana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Font typeface="Verdana"/>
              <a:buChar char="•"/>
              <a:defRPr sz="2000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Font typeface="Verdana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rgbClr val="0F5494"/>
              </a:buClr>
              <a:buSzPts val="1800"/>
              <a:buFont typeface="Verdana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SzPts val="2400"/>
              <a:buFont typeface="Verdana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Font typeface="Verdana"/>
              <a:buChar char="•"/>
              <a:defRPr sz="2000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8"/>
          <p:cNvSpPr txBox="1">
            <a:spLocks noGrp="1"/>
          </p:cNvSpPr>
          <p:nvPr>
            <p:ph type="title"/>
          </p:nvPr>
        </p:nvSpPr>
        <p:spPr>
          <a:xfrm>
            <a:off x="468313" y="1123950"/>
            <a:ext cx="82296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SzPts val="3200"/>
              <a:buFont typeface="Verdana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SzPts val="2800"/>
              <a:buFont typeface="Verdana"/>
              <a:buChar char="•"/>
              <a:defRPr sz="2800"/>
            </a:lvl2pPr>
            <a:lvl3pPr marL="1371600" lvl="2" indent="-228600" algn="l">
              <a:spcBef>
                <a:spcPts val="480"/>
              </a:spcBef>
              <a:spcAft>
                <a:spcPts val="0"/>
              </a:spcAft>
              <a:buSzPts val="1400"/>
              <a:buNone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1400"/>
              <a:buFont typeface="Verdana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1200"/>
              <a:buFont typeface="Verdana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0F5494"/>
              </a:buClr>
              <a:buSzPts val="1000"/>
              <a:buFont typeface="Verdana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rgbClr val="0F5494"/>
              </a:buClr>
              <a:buSzPts val="3200"/>
              <a:buFont typeface="Verdana"/>
              <a:buNone/>
              <a:defRPr sz="3200" b="0" i="1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rgbClr val="009FBA"/>
              </a:buClr>
              <a:buSzPts val="2800"/>
              <a:buFont typeface="Verdana"/>
              <a:buNone/>
              <a:defRPr sz="28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rgbClr val="0F5494"/>
              </a:buClr>
              <a:buSzPts val="2400"/>
              <a:buFont typeface="Verdana"/>
              <a:buNone/>
              <a:defRPr sz="24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1400"/>
              <a:buFont typeface="Verdana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1200"/>
              <a:buFont typeface="Verdana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0F5494"/>
              </a:buClr>
              <a:buSzPts val="1000"/>
              <a:buFont typeface="Verdana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0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0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/>
          <p:nvPr/>
        </p:nvSpPr>
        <p:spPr>
          <a:xfrm>
            <a:off x="0" y="1125538"/>
            <a:ext cx="9144000" cy="5732462"/>
          </a:xfrm>
          <a:prstGeom prst="rect">
            <a:avLst/>
          </a:prstGeom>
          <a:solidFill>
            <a:srgbClr val="0F5494"/>
          </a:solidFill>
          <a:ln w="73025" cap="flat" cmpd="sng">
            <a:solidFill>
              <a:srgbClr val="0F5494"/>
            </a:solidFill>
            <a:prstDash val="solid"/>
            <a:miter lim="800000"/>
            <a:headEnd type="none" w="sm" len="sm"/>
            <a:tailEnd type="none" w="sm" len="sm"/>
          </a:ln>
          <a:effectLst>
            <a:outerShdw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1" name="Google Shape;11;p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4221163" y="6437313"/>
            <a:ext cx="684212" cy="4556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 descr="LOGO-CE for Word Positive Taxation.pn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3649663" y="323850"/>
            <a:ext cx="1812925" cy="139858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"/>
          <p:cNvSpPr txBox="1">
            <a:spLocks noGrp="1"/>
          </p:cNvSpPr>
          <p:nvPr>
            <p:ph type="title"/>
          </p:nvPr>
        </p:nvSpPr>
        <p:spPr>
          <a:xfrm>
            <a:off x="468313" y="1123950"/>
            <a:ext cx="82296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body" idx="1"/>
          </p:nvPr>
        </p:nvSpPr>
        <p:spPr>
          <a:xfrm>
            <a:off x="457200" y="2387600"/>
            <a:ext cx="8229600" cy="3633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0F5494"/>
              </a:buClr>
              <a:buSzPts val="2400"/>
              <a:buFont typeface="Verdana"/>
              <a:buChar char="•"/>
              <a:defRPr sz="2400" b="0" i="1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rgbClr val="009FBA"/>
              </a:buClr>
              <a:buSzPts val="2000"/>
              <a:buFont typeface="Verdana"/>
              <a:buChar char="•"/>
              <a:defRPr sz="2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spcBef>
                <a:spcPts val="28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1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6" name="Google Shape;16;p1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7" name="Google Shape;17;p1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/>
          <p:nvPr/>
        </p:nvSpPr>
        <p:spPr>
          <a:xfrm>
            <a:off x="0" y="0"/>
            <a:ext cx="9144000" cy="989013"/>
          </a:xfrm>
          <a:prstGeom prst="rect">
            <a:avLst/>
          </a:prstGeom>
          <a:solidFill>
            <a:srgbClr val="38D4D6"/>
          </a:solidFill>
          <a:ln w="9525" cap="flat" cmpd="sng">
            <a:solidFill>
              <a:srgbClr val="38D4D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9" name="Google Shape;89;p13" descr="LOGO-CE for Word Negative Taxation.pn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3754438" y="306388"/>
            <a:ext cx="1617662" cy="1247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3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4254500" y="6457950"/>
            <a:ext cx="612775" cy="407988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3"/>
          <p:cNvSpPr txBox="1">
            <a:spLocks noGrp="1"/>
          </p:cNvSpPr>
          <p:nvPr>
            <p:ph type="title"/>
          </p:nvPr>
        </p:nvSpPr>
        <p:spPr>
          <a:xfrm>
            <a:off x="468313" y="1123950"/>
            <a:ext cx="82296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92" name="Google Shape;92;p13"/>
          <p:cNvSpPr txBox="1">
            <a:spLocks noGrp="1"/>
          </p:cNvSpPr>
          <p:nvPr>
            <p:ph type="body" idx="1"/>
          </p:nvPr>
        </p:nvSpPr>
        <p:spPr>
          <a:xfrm>
            <a:off x="457200" y="2387600"/>
            <a:ext cx="8229600" cy="3633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0F5494"/>
              </a:buClr>
              <a:buSzPts val="2400"/>
              <a:buFont typeface="Verdana"/>
              <a:buChar char="•"/>
              <a:defRPr sz="2400" b="0" i="1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rgbClr val="009FBA"/>
              </a:buClr>
              <a:buSzPts val="2000"/>
              <a:buFont typeface="Verdana"/>
              <a:buChar char="•"/>
              <a:defRPr sz="2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spcBef>
                <a:spcPts val="28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3" name="Google Shape;93;p13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94" name="Google Shape;94;p13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95" name="Google Shape;95;p13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6"/>
          <p:cNvSpPr/>
          <p:nvPr/>
        </p:nvSpPr>
        <p:spPr>
          <a:xfrm>
            <a:off x="0" y="0"/>
            <a:ext cx="9144000" cy="989013"/>
          </a:xfrm>
          <a:prstGeom prst="rect">
            <a:avLst/>
          </a:prstGeom>
          <a:solidFill>
            <a:srgbClr val="38D4D6"/>
          </a:solidFill>
          <a:ln w="9525" cap="flat" cmpd="sng">
            <a:solidFill>
              <a:srgbClr val="38D4D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76" name="Google Shape;176;p26" descr="LOGO-CE for Word Negative Taxation.pn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754438" y="306388"/>
            <a:ext cx="1617662" cy="1247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6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4254500" y="6457950"/>
            <a:ext cx="612775" cy="407988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6"/>
          <p:cNvSpPr txBox="1">
            <a:spLocks noGrp="1"/>
          </p:cNvSpPr>
          <p:nvPr>
            <p:ph type="title"/>
          </p:nvPr>
        </p:nvSpPr>
        <p:spPr>
          <a:xfrm>
            <a:off x="468313" y="1123950"/>
            <a:ext cx="8229600" cy="93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79" name="Google Shape;179;p26"/>
          <p:cNvSpPr txBox="1">
            <a:spLocks noGrp="1"/>
          </p:cNvSpPr>
          <p:nvPr>
            <p:ph type="body" idx="1"/>
          </p:nvPr>
        </p:nvSpPr>
        <p:spPr>
          <a:xfrm>
            <a:off x="457200" y="2387600"/>
            <a:ext cx="8229600" cy="3633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0F5494"/>
              </a:buClr>
              <a:buSzPts val="2400"/>
              <a:buFont typeface="Verdana"/>
              <a:buChar char="•"/>
              <a:defRPr sz="2400" b="0" i="1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rgbClr val="009FBA"/>
              </a:buClr>
              <a:buSzPts val="2000"/>
              <a:buFont typeface="Verdana"/>
              <a:buChar char="•"/>
              <a:defRPr sz="2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spcBef>
                <a:spcPts val="28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0" name="Google Shape;180;p26"/>
          <p:cNvSpPr txBox="1">
            <a:spLocks noGrp="1"/>
          </p:cNvSpPr>
          <p:nvPr>
            <p:ph type="dt" idx="10"/>
          </p:nvPr>
        </p:nvSpPr>
        <p:spPr>
          <a:xfrm>
            <a:off x="457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81" name="Google Shape;181;p26"/>
          <p:cNvSpPr txBox="1">
            <a:spLocks noGrp="1"/>
          </p:cNvSpPr>
          <p:nvPr>
            <p:ph type="ftr" idx="11"/>
          </p:nvPr>
        </p:nvSpPr>
        <p:spPr>
          <a:xfrm>
            <a:off x="3124200" y="60928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82" name="Google Shape;182;p26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7.png"/><Relationship Id="rId4" Type="http://schemas.openxmlformats.org/officeDocument/2006/relationships/hyperlink" Target="https://ec.europa.eu/taxation_customs/dds2/SAMANCTA/SL/Safety/HealthSafetySamplingFoodProducts_SL.htm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Relationship Id="rId6" Type="http://schemas.openxmlformats.org/officeDocument/2006/relationships/hyperlink" Target="https://www.samanctaprj.eu/DVL/SL/Safety/HealthSafetySamplingFoodProducts_SL.htm" TargetMode="Externa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Relationship Id="rId4" Type="http://schemas.openxmlformats.org/officeDocument/2006/relationships/hyperlink" Target="https://ec.europa.eu/taxation_customs/dds2/SAMANCTA/EN/TrainingGuide/InstructionPresentations_EN.htm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ec.europa.eu/taxation_customs/dds2/SAMANCTA/SL/Safety/WorkInAirports_SL.htm" TargetMode="External"/><Relationship Id="rId5" Type="http://schemas.openxmlformats.org/officeDocument/2006/relationships/hyperlink" Target="https://ec.europa.eu/taxation_customs/dds2/SAMANCTA/SL/Safety/WorkOnShipsVessels_SL.htm" TargetMode="External"/><Relationship Id="rId4" Type="http://schemas.openxmlformats.org/officeDocument/2006/relationships/hyperlink" Target="https://ec.europa.eu/taxation_customs/dds2/SAMANCTA/SL/Safety/WorkInDocksAndFreightAreas_SL.ht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2.png"/><Relationship Id="rId5" Type="http://schemas.openxmlformats.org/officeDocument/2006/relationships/hyperlink" Target="https://ec.europa.eu/taxation_customs/dds2/SAMANCTA/SL/GeneralProcedures/SamplingDangerousGoods_SL.htm" TargetMode="External"/><Relationship Id="rId4" Type="http://schemas.openxmlformats.org/officeDocument/2006/relationships/hyperlink" Target="https://ec.europa.eu/taxation_customs/dds2/SAMANCTA/SL/Safety/HazardousSubstances_SL.htm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hyperlink" Target="https://ec.europa.eu/taxation_customs/dds2/SAMANCTA/SL/SamplingProcedure/ChemicalsSolid_SL.htm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hyperlink" Target="https://ec.europa.eu/taxation_customs/dds2/SAMANCTA/SL/GeneralProcedures/SamplingDangerousGoods_SL.htm#Annex1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Relationship Id="rId6" Type="http://schemas.openxmlformats.org/officeDocument/2006/relationships/hyperlink" Target="https://ec.europa.eu/taxation_customs/dds2/SAMANCTA/SL/GeneralProcedures/SamplingDangerousGoods_SL.htm#NOTE" TargetMode="External"/><Relationship Id="rId5" Type="http://schemas.openxmlformats.org/officeDocument/2006/relationships/image" Target="../media/image15.png"/><Relationship Id="rId4" Type="http://schemas.openxmlformats.org/officeDocument/2006/relationships/hyperlink" Target="https://ec.europa.eu/taxation_customs/dds2/SAMANCTA/SL/SamplingProcedure/ChemicalsSolid_SL.htm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8"/>
          <p:cNvSpPr txBox="1">
            <a:spLocks noGrp="1"/>
          </p:cNvSpPr>
          <p:nvPr>
            <p:ph type="title" idx="4294967295"/>
          </p:nvPr>
        </p:nvSpPr>
        <p:spPr>
          <a:xfrm>
            <a:off x="2483768" y="1700213"/>
            <a:ext cx="4320480" cy="2089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58775" lvl="0" indent="-358775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5200">
                <a:solidFill>
                  <a:srgbClr val="FFD624"/>
                </a:solidFill>
              </a:rPr>
              <a:t>Samancta</a:t>
            </a:r>
          </a:p>
        </p:txBody>
      </p:sp>
      <p:sp>
        <p:nvSpPr>
          <p:cNvPr id="257" name="Google Shape;257;p38"/>
          <p:cNvSpPr txBox="1"/>
          <p:nvPr/>
        </p:nvSpPr>
        <p:spPr>
          <a:xfrm>
            <a:off x="1691680" y="3789363"/>
            <a:ext cx="6336704" cy="1846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624"/>
              </a:buClr>
              <a:buSzPts val="4400"/>
              <a:buFont typeface="Verdana"/>
              <a:buNone/>
            </a:pPr>
            <a:r>
              <a:rPr lang="sl-SI" sz="4400" b="1" i="0" u="none" strike="noStrike" cap="none">
                <a:solidFill>
                  <a:srgbClr val="FFD624"/>
                </a:solidFill>
                <a:latin typeface="Verdana"/>
                <a:ea typeface="Verdana"/>
                <a:cs typeface="Verdana"/>
                <a:sym typeface="Verdana"/>
              </a:rPr>
              <a:t>Zdravje in varnost: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FFD624"/>
              </a:buClr>
              <a:buSzPts val="2800"/>
              <a:buFont typeface="Verdana"/>
              <a:buNone/>
            </a:pPr>
            <a:r>
              <a:rPr lang="sl-SI" sz="2800" b="1" i="0" u="none" strike="noStrike" cap="none">
                <a:solidFill>
                  <a:srgbClr val="FFD624"/>
                </a:solidFill>
                <a:latin typeface="Verdana"/>
                <a:ea typeface="Verdana"/>
                <a:cs typeface="Verdana"/>
                <a:sym typeface="Verdana"/>
              </a:rPr>
              <a:t>uvod v kartice za vzorčenje</a:t>
            </a:r>
          </a:p>
        </p:txBody>
      </p:sp>
      <p:sp>
        <p:nvSpPr>
          <p:cNvPr id="258" name="Google Shape;258;p38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</a:t>
            </a:fld>
            <a:endParaRPr lang="en-GB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Google Shape;358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78158" y="44624"/>
            <a:ext cx="2843808" cy="859895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47"/>
          <p:cNvSpPr txBox="1"/>
          <p:nvPr/>
        </p:nvSpPr>
        <p:spPr>
          <a:xfrm>
            <a:off x="179512" y="188519"/>
            <a:ext cx="36004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Verdana"/>
              <a:buNone/>
            </a:pPr>
            <a:r>
              <a:rPr lang="sl-SI" sz="1800" b="1" i="0" u="none" strike="noStrike" cap="none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Posebni del: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Verdana"/>
              <a:buNone/>
            </a:pPr>
            <a:r>
              <a:rPr lang="sl-SI" sz="1800" b="1" i="0" u="none" strike="noStrike" cap="none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kartice za vzorčenje</a:t>
            </a:r>
          </a:p>
        </p:txBody>
      </p:sp>
      <p:sp>
        <p:nvSpPr>
          <p:cNvPr id="360" name="Google Shape;360;p47"/>
          <p:cNvSpPr txBox="1"/>
          <p:nvPr/>
        </p:nvSpPr>
        <p:spPr>
          <a:xfrm>
            <a:off x="457200" y="1052736"/>
            <a:ext cx="8229600" cy="566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58775" marR="0" lvl="0" indent="-358775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800" b="1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Kategorija živila</a:t>
            </a:r>
          </a:p>
        </p:txBody>
      </p:sp>
      <p:sp>
        <p:nvSpPr>
          <p:cNvPr id="361" name="Google Shape;361;p47"/>
          <p:cNvSpPr txBox="1"/>
          <p:nvPr/>
        </p:nvSpPr>
        <p:spPr>
          <a:xfrm>
            <a:off x="467785" y="1650768"/>
            <a:ext cx="8229600" cy="3777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F5494"/>
              </a:buClr>
              <a:buSzPts val="1800"/>
              <a:buFont typeface="Verdana"/>
              <a:buChar char="•"/>
            </a:pPr>
            <a:r>
              <a:rPr lang="sl-SI" sz="1800" i="1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Navodila za zdravje in varnost na vsaki posamezni kartici, </a:t>
            </a:r>
            <a:r>
              <a:rPr lang="sl-SI" sz="1800" i="0" u="sng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Varnostni ukrepi in ocena tveganja</a:t>
            </a:r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0F5494"/>
              </a:buClr>
              <a:buSzPts val="1800"/>
              <a:buFont typeface="Verdana"/>
              <a:buChar char="•"/>
            </a:pPr>
            <a:r>
              <a:rPr lang="sl-SI" sz="1800" i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Posebno podpoglavje v poglavju Zdravje in varnost: </a:t>
            </a:r>
            <a:r>
              <a:rPr lang="sl-SI" sz="1800" i="1" u="sng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4"/>
              </a:rPr>
              <a:t>Vzorčenje živil</a:t>
            </a:r>
          </a:p>
        </p:txBody>
      </p:sp>
      <p:pic>
        <p:nvPicPr>
          <p:cNvPr id="362" name="Google Shape;362;p4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99592" y="3238389"/>
            <a:ext cx="7236296" cy="2903776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47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10</a:t>
            </a:fld>
            <a:endParaRPr lang="en-GB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" name="Google Shape;368;p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78158" y="44624"/>
            <a:ext cx="2843808" cy="859895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48"/>
          <p:cNvSpPr txBox="1"/>
          <p:nvPr/>
        </p:nvSpPr>
        <p:spPr>
          <a:xfrm>
            <a:off x="179512" y="188519"/>
            <a:ext cx="36004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Verdana"/>
              <a:buNone/>
            </a:pPr>
            <a:r>
              <a:rPr lang="sl-SI" sz="1800" b="1" i="0" u="none" strike="noStrike" cap="none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Posebni del: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Verdana"/>
              <a:buNone/>
            </a:pPr>
            <a:r>
              <a:rPr lang="sl-SI" sz="1800" b="1" i="0" u="none" strike="noStrike" cap="none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kartice za vzorčenje</a:t>
            </a:r>
          </a:p>
        </p:txBody>
      </p:sp>
      <p:sp>
        <p:nvSpPr>
          <p:cNvPr id="370" name="Google Shape;370;p48"/>
          <p:cNvSpPr txBox="1"/>
          <p:nvPr/>
        </p:nvSpPr>
        <p:spPr>
          <a:xfrm>
            <a:off x="457200" y="121205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58775" marR="0" lvl="0" indent="-358775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400" b="1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Kartica za vzorčenje </a:t>
            </a:r>
            <a:br>
              <a:rPr lang="sl-SI" sz="2400" b="1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sl-SI" sz="2400" b="1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Zelenjava, nezamrznjena</a:t>
            </a:r>
          </a:p>
        </p:txBody>
      </p:sp>
      <p:pic>
        <p:nvPicPr>
          <p:cNvPr id="371" name="Google Shape;371;p4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3812" y="2494210"/>
            <a:ext cx="5994412" cy="3677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4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93812" y="2697729"/>
            <a:ext cx="5994000" cy="3540897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48"/>
          <p:cNvSpPr/>
          <p:nvPr/>
        </p:nvSpPr>
        <p:spPr>
          <a:xfrm>
            <a:off x="608875" y="3934370"/>
            <a:ext cx="5907341" cy="1224136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74" name="Google Shape;374;p48"/>
          <p:cNvSpPr txBox="1"/>
          <p:nvPr/>
        </p:nvSpPr>
        <p:spPr>
          <a:xfrm>
            <a:off x="6660232" y="2483018"/>
            <a:ext cx="2259318" cy="3970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44000" marR="0" lvl="0" indent="-144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sl-SI" sz="1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Vse kartice za vzorčenje, tudi kartice za vzorčenje živil, vsebujejo opozorila in nekaj nasvetov, več informacij pa boste morali poiskati v poglavju Zdravje in varnost. </a:t>
            </a:r>
          </a:p>
          <a:p>
            <a:pPr marL="144000" marR="0" lvl="0" indent="-55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44000" marR="0" lvl="0" indent="-144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sl-SI" sz="1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V splošnem delu je več informacij v poglavju </a:t>
            </a:r>
            <a:r>
              <a:rPr lang="sl-SI" sz="1400" b="1" u="sng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6"/>
              </a:rPr>
              <a:t>Zdravje in varnost pri vzorčenju živil.</a:t>
            </a:r>
          </a:p>
          <a:p>
            <a:pPr marL="144000" marR="0" lvl="0" indent="-55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1" i="1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75" name="Google Shape;375;p48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11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/>
                                        <p:tgtEl>
                                          <p:spTgt spid="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0" name="Google Shape;380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78158" y="44624"/>
            <a:ext cx="2843808" cy="859895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49"/>
          <p:cNvSpPr txBox="1"/>
          <p:nvPr/>
        </p:nvSpPr>
        <p:spPr>
          <a:xfrm>
            <a:off x="179512" y="188519"/>
            <a:ext cx="36004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Verdana"/>
              <a:buNone/>
            </a:pPr>
            <a:r>
              <a:rPr lang="sl-SI" sz="1800" b="1" i="0" u="none" strike="noStrike" cap="none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Posebni del: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Verdana"/>
              <a:buNone/>
            </a:pPr>
            <a:r>
              <a:rPr lang="sl-SI" sz="1800" b="1" i="0" u="none" strike="noStrike" cap="none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kartice za vzorčenje</a:t>
            </a:r>
          </a:p>
        </p:txBody>
      </p:sp>
      <p:sp>
        <p:nvSpPr>
          <p:cNvPr id="382" name="Google Shape;382;p49"/>
          <p:cNvSpPr txBox="1"/>
          <p:nvPr/>
        </p:nvSpPr>
        <p:spPr>
          <a:xfrm>
            <a:off x="457200" y="3429000"/>
            <a:ext cx="8229600" cy="2520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F5494"/>
              </a:buClr>
              <a:buSzPts val="2400"/>
              <a:buFont typeface="Verdana"/>
              <a:buChar char="•"/>
            </a:pPr>
            <a:r>
              <a:rPr lang="sl-SI" sz="2400" i="1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Jasne informacije o tveganjih in previdnostnih ukrepih za zdravje in varnost.</a:t>
            </a: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rgbClr val="0F5494"/>
              </a:buClr>
              <a:buSzPts val="2400"/>
              <a:buFont typeface="Verdana"/>
              <a:buChar char="•"/>
            </a:pPr>
            <a:r>
              <a:rPr lang="sl-SI" sz="2400" i="1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Posebni del (kartice za vzorčenje)</a:t>
            </a:r>
          </a:p>
          <a:p>
            <a:pPr marL="742950" marR="0" lvl="1" indent="-285750" algn="l" rtl="0">
              <a:spcBef>
                <a:spcPts val="400"/>
              </a:spcBef>
              <a:spcAft>
                <a:spcPts val="0"/>
              </a:spcAft>
              <a:buClr>
                <a:srgbClr val="009FBA"/>
              </a:buClr>
              <a:buSzPts val="2000"/>
              <a:buFont typeface="Verdana"/>
              <a:buChar char="•"/>
            </a:pPr>
            <a:r>
              <a:rPr lang="sl-SI" sz="2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Povzetek tveganj in varnostnih ukrepov</a:t>
            </a: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rgbClr val="0F5494"/>
              </a:buClr>
              <a:buSzPts val="2400"/>
              <a:buFont typeface="Verdana"/>
              <a:buChar char="•"/>
            </a:pPr>
            <a:r>
              <a:rPr lang="sl-SI" sz="2400" i="1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Splošni del </a:t>
            </a:r>
          </a:p>
          <a:p>
            <a:pPr marL="742950" marR="0" lvl="1" indent="-285750" algn="l" rtl="0">
              <a:spcBef>
                <a:spcPts val="400"/>
              </a:spcBef>
              <a:spcAft>
                <a:spcPts val="0"/>
              </a:spcAft>
              <a:buClr>
                <a:srgbClr val="009FBA"/>
              </a:buClr>
              <a:buSzPts val="2000"/>
              <a:buFont typeface="Verdana"/>
              <a:buChar char="•"/>
            </a:pPr>
            <a:r>
              <a:rPr lang="sl-SI" sz="2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Podrobne informacije in smernice</a:t>
            </a:r>
          </a:p>
        </p:txBody>
      </p:sp>
      <p:pic>
        <p:nvPicPr>
          <p:cNvPr id="383" name="Google Shape;383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7544" y="1013772"/>
            <a:ext cx="7884368" cy="2345560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p49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12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" name="Google Shape;389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78158" y="44624"/>
            <a:ext cx="2843808" cy="859895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50"/>
          <p:cNvSpPr txBox="1"/>
          <p:nvPr/>
        </p:nvSpPr>
        <p:spPr>
          <a:xfrm>
            <a:off x="179512" y="188519"/>
            <a:ext cx="36004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Verdana"/>
              <a:buNone/>
            </a:pPr>
            <a:r>
              <a:rPr lang="sl-SI" sz="1800" b="1" i="0" u="none" strike="noStrike" cap="none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Posebni del: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Verdana"/>
              <a:buNone/>
            </a:pPr>
            <a:r>
              <a:rPr lang="sl-SI" sz="1800" b="1" i="0" u="none" strike="noStrike" cap="none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kartice za vzorčenje</a:t>
            </a:r>
          </a:p>
        </p:txBody>
      </p:sp>
      <p:pic>
        <p:nvPicPr>
          <p:cNvPr id="391" name="Google Shape;391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7544" y="1013772"/>
            <a:ext cx="7884368" cy="2345560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p50"/>
          <p:cNvSpPr txBox="1"/>
          <p:nvPr/>
        </p:nvSpPr>
        <p:spPr>
          <a:xfrm>
            <a:off x="817240" y="3550398"/>
            <a:ext cx="7509520" cy="2160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5494"/>
              </a:buClr>
              <a:buSzPts val="2400"/>
              <a:buFont typeface="Verdana"/>
              <a:buNone/>
            </a:pPr>
            <a:r>
              <a:rPr lang="sl-SI" sz="2400" i="1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Druge predstavitve za usposabljanje v zvezi z zdravjem in varnostjo so na voljo v razdelku </a:t>
            </a:r>
            <a:r>
              <a:rPr lang="sl-SI" sz="2400" i="1" u="sng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Vodnik za usposabljanje</a:t>
            </a:r>
            <a:r>
              <a:rPr lang="sl-SI" sz="2400" i="1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 priročnika Samancta.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F5494"/>
              </a:buClr>
              <a:buSzPts val="2400"/>
              <a:buFont typeface="Verdana"/>
              <a:buNone/>
            </a:pPr>
            <a:r>
              <a:rPr lang="sl-SI" sz="2400" i="1" u="sng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4"/>
              </a:rPr>
              <a:t>https://ec.europa.eu/taxation_customs/dds2/SAMANCTA/EN/TrainingGuide/InstructionPresentations_EN.htm</a:t>
            </a:r>
          </a:p>
        </p:txBody>
      </p:sp>
      <p:sp>
        <p:nvSpPr>
          <p:cNvPr id="393" name="Google Shape;393;p50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13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" name="Google Shape;398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51174" y="118748"/>
            <a:ext cx="2666863" cy="806391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p51"/>
          <p:cNvSpPr txBox="1"/>
          <p:nvPr/>
        </p:nvSpPr>
        <p:spPr>
          <a:xfrm>
            <a:off x="662880" y="1574898"/>
            <a:ext cx="8229600" cy="1039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58775" marR="0" lvl="0" indent="-358775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800" b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Ne pozabite na druge vire informacij</a:t>
            </a:r>
          </a:p>
        </p:txBody>
      </p:sp>
      <p:sp>
        <p:nvSpPr>
          <p:cNvPr id="400" name="Google Shape;400;p51"/>
          <p:cNvSpPr txBox="1"/>
          <p:nvPr/>
        </p:nvSpPr>
        <p:spPr>
          <a:xfrm>
            <a:off x="693024" y="2564904"/>
            <a:ext cx="7503785" cy="2954615"/>
          </a:xfrm>
          <a:prstGeom prst="rect">
            <a:avLst/>
          </a:prstGeom>
          <a:gradFill>
            <a:gsLst>
              <a:gs pos="0">
                <a:srgbClr val="EBF6F7"/>
              </a:gs>
              <a:gs pos="38000">
                <a:srgbClr val="EBF6F7"/>
              </a:gs>
              <a:gs pos="70000">
                <a:srgbClr val="E9F5F6"/>
              </a:gs>
              <a:gs pos="100000">
                <a:srgbClr val="E9F5F6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sl-SI" sz="24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Vaša nacionalna organizacija za varnost </a:t>
            </a:r>
            <a:r>
              <a:rPr lang="sl-SI" sz="2400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in zdravje </a:t>
            </a:r>
            <a:r>
              <a:rPr lang="sl-SI" sz="24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pri delu</a:t>
            </a:r>
          </a:p>
          <a:p>
            <a:pPr marL="285750" marR="0" lvl="0" indent="-28575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sl-SI" sz="24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Evropski standardi  EN#</a:t>
            </a:r>
          </a:p>
          <a:p>
            <a:pPr marL="285750" marR="0" lvl="0" indent="-28575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sl-SI" sz="24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Mednarodni standardi  ISO#</a:t>
            </a: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01" name="Google Shape;401;p51"/>
          <p:cNvSpPr txBox="1"/>
          <p:nvPr/>
        </p:nvSpPr>
        <p:spPr>
          <a:xfrm>
            <a:off x="179512" y="118748"/>
            <a:ext cx="3600400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b="1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Splošni del: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b="1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p</a:t>
            </a:r>
            <a:r>
              <a:rPr lang="sl-SI" sz="1800" b="1" dirty="0" smtClean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oglavje </a:t>
            </a:r>
            <a:r>
              <a:rPr lang="sl-SI" sz="1800" b="1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o zdravju in varnosti</a:t>
            </a:r>
          </a:p>
        </p:txBody>
      </p:sp>
      <p:sp>
        <p:nvSpPr>
          <p:cNvPr id="402" name="Google Shape;402;p51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14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7" name="Google Shape;407;p52" descr="Visit to Vuosaari port (28)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980728"/>
            <a:ext cx="9144000" cy="5859462"/>
          </a:xfrm>
          <a:prstGeom prst="rect">
            <a:avLst/>
          </a:prstGeom>
          <a:noFill/>
          <a:ln>
            <a:noFill/>
          </a:ln>
        </p:spPr>
      </p:pic>
      <p:sp>
        <p:nvSpPr>
          <p:cNvPr id="408" name="Google Shape;408;p52"/>
          <p:cNvSpPr txBox="1">
            <a:spLocks noGrp="1"/>
          </p:cNvSpPr>
          <p:nvPr>
            <p:ph type="body" idx="1"/>
          </p:nvPr>
        </p:nvSpPr>
        <p:spPr>
          <a:xfrm>
            <a:off x="323528" y="998538"/>
            <a:ext cx="8229600" cy="3633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800"/>
              <a:buFont typeface="Verdana"/>
              <a:buNone/>
            </a:pPr>
            <a:r>
              <a:rPr lang="sl-SI" sz="2800" b="1"/>
              <a:t>Zapomnite si:</a:t>
            </a:r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SzPts val="2800"/>
              <a:buFont typeface="Verdana"/>
              <a:buNone/>
            </a:pPr>
            <a:r>
              <a:rPr lang="sl-SI" sz="2800" b="1"/>
              <a:t>	varnostna navodila vam ne zagotavljajo varnosti ...</a:t>
            </a:r>
          </a:p>
          <a:p>
            <a:pPr marL="342900" lvl="0" indent="-342900" algn="l" rtl="0">
              <a:spcBef>
                <a:spcPts val="880"/>
              </a:spcBef>
              <a:spcAft>
                <a:spcPts val="0"/>
              </a:spcAft>
              <a:buSzPts val="4400"/>
              <a:buFont typeface="Verdana"/>
              <a:buNone/>
            </a:pPr>
            <a:r>
              <a:rPr lang="sl-SI" sz="4400" b="1">
                <a:solidFill>
                  <a:srgbClr val="FF0000"/>
                </a:solidFill>
              </a:rPr>
              <a:t>ZA VARNOST MORATE POSKRBETI SAMI</a:t>
            </a:r>
          </a:p>
        </p:txBody>
      </p:sp>
      <p:sp>
        <p:nvSpPr>
          <p:cNvPr id="409" name="Google Shape;409;p52"/>
          <p:cNvSpPr txBox="1"/>
          <p:nvPr/>
        </p:nvSpPr>
        <p:spPr>
          <a:xfrm>
            <a:off x="7452320" y="6453336"/>
            <a:ext cx="1656184" cy="307777"/>
          </a:xfrm>
          <a:prstGeom prst="rect">
            <a:avLst/>
          </a:prstGeom>
          <a:solidFill>
            <a:srgbClr val="60606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4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Vuosaari, Finska</a:t>
            </a:r>
          </a:p>
        </p:txBody>
      </p:sp>
      <p:pic>
        <p:nvPicPr>
          <p:cNvPr id="410" name="Google Shape;410;p5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51174" y="118748"/>
            <a:ext cx="2666863" cy="806391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52"/>
          <p:cNvSpPr txBox="1"/>
          <p:nvPr/>
        </p:nvSpPr>
        <p:spPr>
          <a:xfrm>
            <a:off x="185411" y="118748"/>
            <a:ext cx="36004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b="1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Splošni del: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b="1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poglavje o zdravju in varnosti</a:t>
            </a:r>
          </a:p>
        </p:txBody>
      </p:sp>
      <p:sp>
        <p:nvSpPr>
          <p:cNvPr id="412" name="Google Shape;412;p52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15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39"/>
          <p:cNvSpPr txBox="1">
            <a:spLocks noGrp="1"/>
          </p:cNvSpPr>
          <p:nvPr>
            <p:ph type="ctrTitle" idx="4294967295"/>
          </p:nvPr>
        </p:nvSpPr>
        <p:spPr>
          <a:xfrm>
            <a:off x="609600" y="11430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3000" b="1" i="0" u="none" strike="noStrike" cap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</p:txBody>
      </p:sp>
      <p:pic>
        <p:nvPicPr>
          <p:cNvPr id="264" name="Google Shape;264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51174" y="118748"/>
            <a:ext cx="2666863" cy="806391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39"/>
          <p:cNvSpPr txBox="1"/>
          <p:nvPr/>
        </p:nvSpPr>
        <p:spPr>
          <a:xfrm>
            <a:off x="685800" y="1390005"/>
            <a:ext cx="7772400" cy="895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Verdana"/>
              <a:buNone/>
            </a:pPr>
            <a:r>
              <a:rPr lang="sl-SI" sz="3200" b="1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Zdravje in varnost pri vzorčenju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Verdana"/>
              <a:buNone/>
            </a:pPr>
            <a:r>
              <a:rPr lang="sl-SI" sz="3200" b="1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sta pomembna</a:t>
            </a:r>
          </a:p>
        </p:txBody>
      </p:sp>
      <p:sp>
        <p:nvSpPr>
          <p:cNvPr id="266" name="Google Shape;266;p39"/>
          <p:cNvSpPr txBox="1"/>
          <p:nvPr/>
        </p:nvSpPr>
        <p:spPr>
          <a:xfrm>
            <a:off x="250825" y="2594150"/>
            <a:ext cx="8642350" cy="3787178"/>
          </a:xfrm>
          <a:prstGeom prst="rect">
            <a:avLst/>
          </a:prstGeom>
          <a:gradFill>
            <a:gsLst>
              <a:gs pos="0">
                <a:srgbClr val="DFF0F2"/>
              </a:gs>
              <a:gs pos="35000">
                <a:srgbClr val="DFF0F2"/>
              </a:gs>
              <a:gs pos="66000">
                <a:srgbClr val="E9F5F6"/>
              </a:gs>
              <a:gs pos="100000">
                <a:srgbClr val="E9F5F6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Verdana"/>
              <a:buChar char="-"/>
            </a:pPr>
            <a:r>
              <a:rPr lang="sl-SI" sz="2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za vaše zdravje in varnost,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Verdana"/>
              <a:buChar char="-"/>
            </a:pPr>
            <a:r>
              <a:rPr lang="sl-SI" sz="2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za varnost vaših sodelavcev in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Verdana"/>
              <a:buChar char="-"/>
            </a:pPr>
            <a:r>
              <a:rPr lang="sl-SI" sz="2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za vaše okolje.</a:t>
            </a:r>
          </a:p>
          <a:p>
            <a:pPr marL="285750" marR="0" lvl="0" indent="-28575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Verdana"/>
              <a:buNone/>
            </a:pPr>
            <a:endParaRPr sz="32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67" name="Google Shape;267;p3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9750" y="4266580"/>
            <a:ext cx="2705100" cy="1971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3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63938" y="4293568"/>
            <a:ext cx="2376487" cy="19256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39" descr="https://damienarthur.files.wordpress.com/2014/01/chemical-spill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00788" y="4293568"/>
            <a:ext cx="2543175" cy="1871662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39"/>
          <p:cNvSpPr txBox="1"/>
          <p:nvPr/>
        </p:nvSpPr>
        <p:spPr>
          <a:xfrm>
            <a:off x="179512" y="188519"/>
            <a:ext cx="36004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Verdana"/>
              <a:buNone/>
            </a:pPr>
            <a:r>
              <a:rPr lang="sl-SI" sz="1800" b="1" i="0" u="none" strike="noStrike" cap="none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Posebni del: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Verdana"/>
              <a:buNone/>
            </a:pPr>
            <a:r>
              <a:rPr lang="sl-SI" sz="1800" b="1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k</a:t>
            </a:r>
            <a:r>
              <a:rPr lang="sl-SI" sz="1800" b="1" i="0" u="none" strike="noStrike" cap="none" dirty="0" smtClean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artice </a:t>
            </a:r>
            <a:r>
              <a:rPr lang="sl-SI" sz="1800" b="1" i="0" u="none" strike="noStrike" cap="none" dirty="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za vzorčenje</a:t>
            </a:r>
          </a:p>
        </p:txBody>
      </p:sp>
      <p:sp>
        <p:nvSpPr>
          <p:cNvPr id="271" name="Google Shape;271;p39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Google Shape;276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56176" y="0"/>
            <a:ext cx="2915816" cy="881668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40"/>
          <p:cNvSpPr txBox="1"/>
          <p:nvPr/>
        </p:nvSpPr>
        <p:spPr>
          <a:xfrm>
            <a:off x="6588224" y="4993436"/>
            <a:ext cx="208823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Schiphol, Nizozemska</a:t>
            </a:r>
          </a:p>
        </p:txBody>
      </p:sp>
      <p:sp>
        <p:nvSpPr>
          <p:cNvPr id="278" name="Google Shape;278;p40"/>
          <p:cNvSpPr txBox="1"/>
          <p:nvPr/>
        </p:nvSpPr>
        <p:spPr>
          <a:xfrm>
            <a:off x="7308304" y="6168503"/>
            <a:ext cx="14401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4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Palermo, Italija</a:t>
            </a:r>
          </a:p>
        </p:txBody>
      </p:sp>
      <p:sp>
        <p:nvSpPr>
          <p:cNvPr id="279" name="Google Shape;279;p40"/>
          <p:cNvSpPr txBox="1"/>
          <p:nvPr/>
        </p:nvSpPr>
        <p:spPr>
          <a:xfrm>
            <a:off x="251520" y="1293064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58775" marR="0" lvl="0" indent="-358775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800" b="0" u="none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Situacije v zvezi z vzorčenjem</a:t>
            </a:r>
          </a:p>
        </p:txBody>
      </p:sp>
      <p:sp>
        <p:nvSpPr>
          <p:cNvPr id="280" name="Google Shape;280;p40"/>
          <p:cNvSpPr txBox="1"/>
          <p:nvPr/>
        </p:nvSpPr>
        <p:spPr>
          <a:xfrm>
            <a:off x="457200" y="2060848"/>
            <a:ext cx="8229600" cy="4065315"/>
          </a:xfrm>
          <a:prstGeom prst="rect">
            <a:avLst/>
          </a:prstGeom>
          <a:gradFill>
            <a:gsLst>
              <a:gs pos="0">
                <a:srgbClr val="EBF6F7"/>
              </a:gs>
              <a:gs pos="38000">
                <a:srgbClr val="EBF6F7"/>
              </a:gs>
              <a:gs pos="70000">
                <a:srgbClr val="E9F5F6"/>
              </a:gs>
              <a:gs pos="100000">
                <a:srgbClr val="E9F5F6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F5494"/>
              </a:buClr>
              <a:buSzPts val="1800"/>
              <a:buFont typeface="Verdana"/>
              <a:buChar char="•"/>
            </a:pPr>
            <a:r>
              <a:rPr lang="sl-SI" sz="18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Videli ste razdelke o tveganjih v zvezi s posameznimi situacijami:</a:t>
            </a:r>
          </a:p>
          <a:p>
            <a:pPr marL="742950" marR="0" lvl="1" indent="-285750" algn="l" rtl="0">
              <a:spcBef>
                <a:spcPts val="1200"/>
              </a:spcBef>
              <a:spcAft>
                <a:spcPts val="0"/>
              </a:spcAft>
              <a:buClr>
                <a:srgbClr val="009FBA"/>
              </a:buClr>
              <a:buSzPts val="1800"/>
              <a:buFont typeface="Verdana"/>
              <a:buChar char="•"/>
            </a:pPr>
            <a:r>
              <a:rPr lang="sl-SI" sz="1800" b="1" i="0" u="sng" strike="noStrike" cap="none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4"/>
              </a:rPr>
              <a:t>Delo na višini</a:t>
            </a:r>
          </a:p>
          <a:p>
            <a:pPr marL="742950" marR="0" lvl="1" indent="-285750" algn="l" rtl="0">
              <a:spcBef>
                <a:spcPts val="1200"/>
              </a:spcBef>
              <a:spcAft>
                <a:spcPts val="0"/>
              </a:spcAft>
              <a:buClr>
                <a:srgbClr val="009FBA"/>
              </a:buClr>
              <a:buSzPts val="1800"/>
              <a:buFont typeface="Verdana"/>
              <a:buChar char="•"/>
            </a:pPr>
            <a:r>
              <a:rPr lang="sl-SI" sz="1800" b="1" i="0" u="sng" strike="noStrike" cap="none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4"/>
              </a:rPr>
              <a:t>V pristaniščih in tovornih območjih</a:t>
            </a:r>
          </a:p>
          <a:p>
            <a:pPr marL="742950" marR="0" lvl="1" indent="-285750" algn="l" rtl="0">
              <a:spcBef>
                <a:spcPts val="1200"/>
              </a:spcBef>
              <a:spcAft>
                <a:spcPts val="0"/>
              </a:spcAft>
              <a:buClr>
                <a:srgbClr val="009FBA"/>
              </a:buClr>
              <a:buSzPts val="1800"/>
              <a:buFont typeface="Verdana"/>
              <a:buChar char="•"/>
            </a:pPr>
            <a:r>
              <a:rPr lang="sl-SI" sz="1800" b="1" i="0" u="sng" strike="noStrike" cap="none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5"/>
              </a:rPr>
              <a:t>Na ladjah in plovilih</a:t>
            </a:r>
          </a:p>
          <a:p>
            <a:pPr marL="742950" marR="0" lvl="1" indent="-285750" algn="l" rtl="0">
              <a:spcBef>
                <a:spcPts val="1200"/>
              </a:spcBef>
              <a:spcAft>
                <a:spcPts val="0"/>
              </a:spcAft>
              <a:buClr>
                <a:srgbClr val="009FBA"/>
              </a:buClr>
              <a:buSzPts val="1800"/>
              <a:buFont typeface="Verdana"/>
              <a:buChar char="•"/>
            </a:pPr>
            <a:r>
              <a:rPr lang="sl-SI" sz="1800" b="1" i="0" u="sng" strike="noStrike" cap="none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6"/>
              </a:rPr>
              <a:t>Na letališčih</a:t>
            </a:r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0F5494"/>
              </a:buClr>
              <a:buSzPts val="1800"/>
              <a:buFont typeface="Verdana"/>
              <a:buChar char="•"/>
            </a:pPr>
            <a:r>
              <a:rPr lang="sl-SI" sz="18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Če redno delate na istem mestu, boste tveganja poznali.</a:t>
            </a:r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0F5494"/>
              </a:buClr>
              <a:buSzPts val="1800"/>
              <a:buFont typeface="Verdana"/>
              <a:buChar char="•"/>
            </a:pPr>
            <a:r>
              <a:rPr lang="sl-SI" sz="18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Vendar se lahko znajdete v drugih situacijah, v katerih obstajajo nova ali drugačna tveganja.</a:t>
            </a:r>
          </a:p>
        </p:txBody>
      </p:sp>
      <p:sp>
        <p:nvSpPr>
          <p:cNvPr id="281" name="Google Shape;281;p40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</a:t>
            </a:fld>
            <a:endParaRPr lang="en-GB"/>
          </a:p>
        </p:txBody>
      </p:sp>
      <p:sp>
        <p:nvSpPr>
          <p:cNvPr id="282" name="Google Shape;282;p40"/>
          <p:cNvSpPr txBox="1"/>
          <p:nvPr/>
        </p:nvSpPr>
        <p:spPr>
          <a:xfrm>
            <a:off x="179512" y="188519"/>
            <a:ext cx="36004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Verdana"/>
              <a:buNone/>
            </a:pPr>
            <a:r>
              <a:rPr lang="sl-SI" sz="1800" b="1" i="0" u="none" strike="noStrike" cap="none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Posebni del: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Verdana"/>
              <a:buNone/>
            </a:pPr>
            <a:r>
              <a:rPr lang="sl-SI" sz="1800" b="1" i="0" u="none" strike="noStrike" cap="none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kartice za vzorčenje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" name="Google Shape;287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56176" y="0"/>
            <a:ext cx="2915816" cy="881668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41"/>
          <p:cNvSpPr txBox="1"/>
          <p:nvPr/>
        </p:nvSpPr>
        <p:spPr>
          <a:xfrm>
            <a:off x="6588224" y="4993436"/>
            <a:ext cx="208823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4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Schiphol, Nizozemska</a:t>
            </a:r>
          </a:p>
        </p:txBody>
      </p:sp>
      <p:sp>
        <p:nvSpPr>
          <p:cNvPr id="289" name="Google Shape;289;p41"/>
          <p:cNvSpPr txBox="1"/>
          <p:nvPr/>
        </p:nvSpPr>
        <p:spPr>
          <a:xfrm>
            <a:off x="7308304" y="6168503"/>
            <a:ext cx="14401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4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Palermo, Italija</a:t>
            </a:r>
          </a:p>
        </p:txBody>
      </p:sp>
      <p:sp>
        <p:nvSpPr>
          <p:cNvPr id="290" name="Google Shape;290;p41"/>
          <p:cNvSpPr txBox="1"/>
          <p:nvPr/>
        </p:nvSpPr>
        <p:spPr>
          <a:xfrm>
            <a:off x="251520" y="1293064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58775" marR="0" lvl="0" indent="-358775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800" b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Situacije v zvezi z vzorčenjem</a:t>
            </a:r>
          </a:p>
        </p:txBody>
      </p:sp>
      <p:sp>
        <p:nvSpPr>
          <p:cNvPr id="291" name="Google Shape;291;p41"/>
          <p:cNvSpPr txBox="1"/>
          <p:nvPr/>
        </p:nvSpPr>
        <p:spPr>
          <a:xfrm>
            <a:off x="436337" y="1896251"/>
            <a:ext cx="8229600" cy="3777283"/>
          </a:xfrm>
          <a:prstGeom prst="rect">
            <a:avLst/>
          </a:prstGeom>
          <a:gradFill>
            <a:gsLst>
              <a:gs pos="0">
                <a:srgbClr val="EBF6F7"/>
              </a:gs>
              <a:gs pos="38000">
                <a:srgbClr val="EBF6F7"/>
              </a:gs>
              <a:gs pos="70000">
                <a:srgbClr val="E9F5F6"/>
              </a:gs>
              <a:gs pos="100000">
                <a:srgbClr val="E9F5F6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F5494"/>
              </a:buClr>
              <a:buSzPts val="1800"/>
              <a:buFont typeface="Verdana"/>
              <a:buChar char="•"/>
            </a:pPr>
            <a:r>
              <a:rPr lang="sl-SI" sz="1800" i="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Če vam situacija ni znana, preverite:</a:t>
            </a:r>
          </a:p>
          <a:p>
            <a:pPr marL="742950" marR="0" lvl="1" indent="-285750" algn="l" rtl="0">
              <a:spcBef>
                <a:spcPts val="600"/>
              </a:spcBef>
              <a:spcAft>
                <a:spcPts val="0"/>
              </a:spcAft>
              <a:buClr>
                <a:srgbClr val="009FBA"/>
              </a:buClr>
              <a:buSzPts val="1800"/>
              <a:buFont typeface="Verdana"/>
              <a:buChar char="•"/>
            </a:pPr>
            <a:r>
              <a:rPr lang="sl-SI" sz="1800" b="0" i="1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lokalno analizo tveganja,</a:t>
            </a:r>
          </a:p>
          <a:p>
            <a:pPr marL="742950" marR="0" lvl="1" indent="-285750" algn="l" rtl="0">
              <a:spcBef>
                <a:spcPts val="600"/>
              </a:spcBef>
              <a:spcAft>
                <a:spcPts val="0"/>
              </a:spcAft>
              <a:buClr>
                <a:srgbClr val="009FBA"/>
              </a:buClr>
              <a:buSzPts val="1800"/>
              <a:buFont typeface="Verdana"/>
              <a:buChar char="•"/>
            </a:pPr>
            <a:r>
              <a:rPr lang="sl-SI" sz="1800" b="0" i="1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vodnike za varno delo,</a:t>
            </a:r>
          </a:p>
          <a:p>
            <a:pPr marL="742950" marR="0" lvl="1" indent="-285750" algn="l" rtl="0">
              <a:spcBef>
                <a:spcPts val="600"/>
              </a:spcBef>
              <a:spcAft>
                <a:spcPts val="0"/>
              </a:spcAft>
              <a:buClr>
                <a:srgbClr val="009FBA"/>
              </a:buClr>
              <a:buSzPts val="1800"/>
              <a:buFont typeface="Verdana"/>
              <a:buChar char="•"/>
            </a:pPr>
            <a:r>
              <a:rPr lang="sl-SI" sz="1800" b="0" i="1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pri drugem izkušenem osebju, ki vam lahko svetuje. </a:t>
            </a:r>
          </a:p>
          <a:p>
            <a:pPr marL="342900" marR="0" lvl="0" indent="-342900" algn="l" rtl="0">
              <a:spcBef>
                <a:spcPts val="1800"/>
              </a:spcBef>
              <a:spcAft>
                <a:spcPts val="0"/>
              </a:spcAft>
              <a:buClr>
                <a:srgbClr val="0F5494"/>
              </a:buClr>
              <a:buSzPts val="1800"/>
              <a:buFont typeface="Verdana"/>
              <a:buChar char="•"/>
            </a:pPr>
            <a:r>
              <a:rPr lang="sl-SI" sz="1800" i="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Tudi pri </a:t>
            </a:r>
            <a:r>
              <a:rPr lang="sl-SI" sz="1800" i="0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znanih</a:t>
            </a:r>
            <a:br>
              <a:rPr lang="sl-SI" sz="1800" i="0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sl-SI" sz="1800" i="0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situacijah</a:t>
            </a:r>
            <a:r>
              <a:rPr lang="sl-SI" sz="18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sl-SI" sz="1800" i="0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se lahko</a:t>
            </a:r>
            <a:br>
              <a:rPr lang="sl-SI" sz="1800" i="0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sl-SI" sz="1800" i="0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pojavijo </a:t>
            </a:r>
            <a:r>
              <a:rPr lang="sl-SI" sz="1800" i="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nova tveganja. </a:t>
            </a:r>
            <a:br>
              <a:rPr lang="sl-SI" sz="1800" i="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lang="sl-SI" sz="1800" i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spcBef>
                <a:spcPts val="1800"/>
              </a:spcBef>
              <a:spcAft>
                <a:spcPts val="0"/>
              </a:spcAft>
              <a:buClr>
                <a:srgbClr val="0F5494"/>
              </a:buClr>
              <a:buSzPts val="1800"/>
              <a:buFont typeface="Verdana"/>
              <a:buChar char="•"/>
            </a:pPr>
            <a:r>
              <a:rPr lang="sl-SI" sz="1800" i="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Lahko postanete </a:t>
            </a:r>
            <a:br>
              <a:rPr lang="sl-SI" sz="1800" i="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sl-SI" sz="1800" i="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nepazljivi, ker </a:t>
            </a:r>
            <a:br>
              <a:rPr lang="sl-SI" sz="1800" i="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sl-SI" sz="1800" i="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vam je situacija znana.</a:t>
            </a:r>
          </a:p>
        </p:txBody>
      </p:sp>
      <p:pic>
        <p:nvPicPr>
          <p:cNvPr id="292" name="Google Shape;292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35896" y="3429331"/>
            <a:ext cx="5220335" cy="2893060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41"/>
          <p:cNvSpPr txBox="1"/>
          <p:nvPr/>
        </p:nvSpPr>
        <p:spPr>
          <a:xfrm>
            <a:off x="5508104" y="5892898"/>
            <a:ext cx="318537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4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Naftni terminal Durrës, Albanija</a:t>
            </a:r>
          </a:p>
        </p:txBody>
      </p:sp>
      <p:sp>
        <p:nvSpPr>
          <p:cNvPr id="294" name="Google Shape;294;p41"/>
          <p:cNvSpPr txBox="1"/>
          <p:nvPr/>
        </p:nvSpPr>
        <p:spPr>
          <a:xfrm>
            <a:off x="179512" y="188519"/>
            <a:ext cx="36004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Verdana"/>
              <a:buNone/>
            </a:pPr>
            <a:r>
              <a:rPr lang="sl-SI" sz="1800" b="1" i="0" u="none" strike="noStrike" cap="none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Posebni del: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Verdana"/>
              <a:buNone/>
            </a:pPr>
            <a:r>
              <a:rPr lang="sl-SI" sz="1800" b="1" i="0" u="none" strike="noStrike" cap="none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kartice za vzorčenje</a:t>
            </a:r>
          </a:p>
        </p:txBody>
      </p:sp>
      <p:sp>
        <p:nvSpPr>
          <p:cNvPr id="295" name="Google Shape;295;p41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42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</a:t>
            </a:fld>
            <a:endParaRPr lang="en-GB"/>
          </a:p>
        </p:txBody>
      </p:sp>
      <p:pic>
        <p:nvPicPr>
          <p:cNvPr id="301" name="Google Shape;301;p42"/>
          <p:cNvPicPr preferRelativeResize="0"/>
          <p:nvPr/>
        </p:nvPicPr>
        <p:blipFill rotWithShape="1">
          <a:blip r:embed="rId3">
            <a:alphaModFix/>
          </a:blip>
          <a:srcRect l="6687" t="18830" r="5000" b="22169"/>
          <a:stretch/>
        </p:blipFill>
        <p:spPr>
          <a:xfrm>
            <a:off x="688740" y="1970750"/>
            <a:ext cx="8075240" cy="3816424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42"/>
          <p:cNvSpPr txBox="1"/>
          <p:nvPr/>
        </p:nvSpPr>
        <p:spPr>
          <a:xfrm>
            <a:off x="534380" y="1403814"/>
            <a:ext cx="8229600" cy="566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58775" marR="0" lvl="0" indent="-358775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800" b="1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Kategorija kemikalije</a:t>
            </a:r>
          </a:p>
        </p:txBody>
      </p:sp>
      <p:pic>
        <p:nvPicPr>
          <p:cNvPr id="303" name="Google Shape;303;p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56176" y="0"/>
            <a:ext cx="2915816" cy="881668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42"/>
          <p:cNvSpPr txBox="1"/>
          <p:nvPr/>
        </p:nvSpPr>
        <p:spPr>
          <a:xfrm>
            <a:off x="179512" y="188519"/>
            <a:ext cx="36004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Verdana"/>
              <a:buNone/>
            </a:pPr>
            <a:r>
              <a:rPr lang="sl-SI" sz="1800" b="1" i="0" u="none" strike="noStrike" cap="none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Posebni del: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Verdana"/>
              <a:buNone/>
            </a:pPr>
            <a:r>
              <a:rPr lang="sl-SI" sz="1800" b="1" i="0" u="none" strike="noStrike" cap="none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kartice za vzorčenje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" name="Google Shape;309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56176" y="0"/>
            <a:ext cx="2915816" cy="881668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43"/>
          <p:cNvSpPr txBox="1"/>
          <p:nvPr/>
        </p:nvSpPr>
        <p:spPr>
          <a:xfrm>
            <a:off x="6588224" y="4993436"/>
            <a:ext cx="208823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4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Schiphol, Nizozemska</a:t>
            </a:r>
          </a:p>
        </p:txBody>
      </p:sp>
      <p:sp>
        <p:nvSpPr>
          <p:cNvPr id="311" name="Google Shape;311;p43"/>
          <p:cNvSpPr txBox="1"/>
          <p:nvPr/>
        </p:nvSpPr>
        <p:spPr>
          <a:xfrm>
            <a:off x="7308304" y="6168503"/>
            <a:ext cx="14401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4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Palermo, Italija</a:t>
            </a:r>
          </a:p>
        </p:txBody>
      </p:sp>
      <p:sp>
        <p:nvSpPr>
          <p:cNvPr id="312" name="Google Shape;312;p43"/>
          <p:cNvSpPr txBox="1"/>
          <p:nvPr/>
        </p:nvSpPr>
        <p:spPr>
          <a:xfrm>
            <a:off x="179512" y="188519"/>
            <a:ext cx="36004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Verdana"/>
              <a:buNone/>
            </a:pPr>
            <a:r>
              <a:rPr lang="sl-SI" sz="1800" b="1" i="0" u="none" strike="noStrike" cap="none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Posebni del: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Verdana"/>
              <a:buNone/>
            </a:pPr>
            <a:r>
              <a:rPr lang="sl-SI" sz="1800" b="1" i="0" u="none" strike="noStrike" cap="none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kartice za vzorčenje</a:t>
            </a:r>
          </a:p>
        </p:txBody>
      </p:sp>
      <p:sp>
        <p:nvSpPr>
          <p:cNvPr id="313" name="Google Shape;313;p43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</a:t>
            </a:fld>
            <a:endParaRPr lang="en-GB"/>
          </a:p>
        </p:txBody>
      </p:sp>
      <p:sp>
        <p:nvSpPr>
          <p:cNvPr id="314" name="Google Shape;314;p43"/>
          <p:cNvSpPr txBox="1"/>
          <p:nvPr/>
        </p:nvSpPr>
        <p:spPr>
          <a:xfrm>
            <a:off x="323528" y="1673280"/>
            <a:ext cx="8229600" cy="3777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F5494"/>
              </a:buClr>
              <a:buSzPts val="1800"/>
              <a:buFont typeface="Verdana"/>
              <a:buChar char="•"/>
            </a:pPr>
            <a:r>
              <a:rPr lang="sl-SI" sz="1800" i="1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Navodila za zdravje in varnost na vsaki posamezni kartici, </a:t>
            </a:r>
            <a:r>
              <a:rPr lang="sl-SI" sz="1800" i="0" u="sng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Varnostni ukrepi in ocena tveganja</a:t>
            </a:r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0F5494"/>
              </a:buClr>
              <a:buSzPts val="1800"/>
              <a:buFont typeface="Verdana"/>
              <a:buChar char="•"/>
            </a:pPr>
            <a:r>
              <a:rPr lang="sl-SI" sz="1800" i="1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Posebno podpoglavje v poglavju Zdravje in varnost: </a:t>
            </a:r>
            <a:r>
              <a:rPr lang="sl-SI" sz="1800" i="1" u="sng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4"/>
              </a:rPr>
              <a:t>Nevarne snovi</a:t>
            </a:r>
            <a:r>
              <a:rPr lang="sl-SI" sz="1800" i="1">
                <a:solidFill>
                  <a:srgbClr val="000000"/>
                </a:solidFill>
                <a:highlight>
                  <a:srgbClr val="00FFFF"/>
                </a:highlight>
                <a:latin typeface="Verdana"/>
                <a:ea typeface="Verdana"/>
                <a:cs typeface="Verdana"/>
                <a:sym typeface="Verdana"/>
              </a:rPr>
              <a:t/>
            </a:r>
            <a:br>
              <a:rPr lang="sl-SI" sz="1800" i="1">
                <a:solidFill>
                  <a:srgbClr val="000000"/>
                </a:solidFill>
                <a:highlight>
                  <a:srgbClr val="00FFFF"/>
                </a:highlight>
                <a:latin typeface="Verdana"/>
                <a:ea typeface="Verdana"/>
                <a:cs typeface="Verdana"/>
                <a:sym typeface="Verdana"/>
              </a:rPr>
            </a:br>
            <a:r>
              <a:rPr lang="sl-SI" sz="1800" i="1">
                <a:solidFill>
                  <a:srgbClr val="000000"/>
                </a:solidFill>
                <a:highlight>
                  <a:srgbClr val="00FFFF"/>
                </a:highlight>
                <a:latin typeface="Verdana"/>
                <a:ea typeface="Verdana"/>
                <a:cs typeface="Verdana"/>
                <a:sym typeface="Verdana"/>
              </a:rPr>
              <a:t/>
            </a:r>
            <a:br>
              <a:rPr lang="sl-SI" sz="1800" i="1">
                <a:solidFill>
                  <a:srgbClr val="000000"/>
                </a:solidFill>
                <a:highlight>
                  <a:srgbClr val="00FFFF"/>
                </a:highlight>
                <a:latin typeface="Verdana"/>
                <a:ea typeface="Verdana"/>
                <a:cs typeface="Verdana"/>
                <a:sym typeface="Verdana"/>
              </a:rPr>
            </a:br>
            <a:r>
              <a:rPr lang="sl-SI" sz="1800" i="1">
                <a:solidFill>
                  <a:srgbClr val="000000"/>
                </a:solidFill>
                <a:highlight>
                  <a:srgbClr val="00FFFF"/>
                </a:highlight>
                <a:latin typeface="Verdana"/>
                <a:ea typeface="Verdana"/>
                <a:cs typeface="Verdana"/>
                <a:sym typeface="Verdana"/>
              </a:rPr>
              <a:t/>
            </a:r>
            <a:br>
              <a:rPr lang="sl-SI" sz="1800" i="1">
                <a:solidFill>
                  <a:srgbClr val="000000"/>
                </a:solidFill>
                <a:highlight>
                  <a:srgbClr val="00FFFF"/>
                </a:highlight>
                <a:latin typeface="Verdana"/>
                <a:ea typeface="Verdana"/>
                <a:cs typeface="Verdana"/>
                <a:sym typeface="Verdana"/>
              </a:rPr>
            </a:br>
            <a:endParaRPr lang="sl-SI" sz="1800" i="1">
              <a:solidFill>
                <a:srgbClr val="000000"/>
              </a:solidFill>
              <a:highlight>
                <a:srgbClr val="00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0F5494"/>
              </a:buClr>
              <a:buSzPts val="1800"/>
              <a:buFont typeface="Verdana"/>
              <a:buChar char="•"/>
            </a:pPr>
            <a:r>
              <a:rPr lang="sl-SI" sz="1800" i="1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Posebno podpoglavje v Splošnih načelih: </a:t>
            </a:r>
            <a:r>
              <a:rPr lang="sl-SI" sz="1800" i="1" u="sng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5"/>
              </a:rPr>
              <a:t>Vzorčenje nevarnega blaga</a:t>
            </a:r>
          </a:p>
          <a:p>
            <a:pPr marL="342900" marR="0" lvl="0" indent="-228600" algn="l" rtl="0">
              <a:spcBef>
                <a:spcPts val="1200"/>
              </a:spcBef>
              <a:spcAft>
                <a:spcPts val="0"/>
              </a:spcAft>
              <a:buClr>
                <a:srgbClr val="0F5494"/>
              </a:buClr>
              <a:buSzPts val="1800"/>
              <a:buFont typeface="Verdana"/>
              <a:buNone/>
            </a:pPr>
            <a:endParaRPr sz="1800" i="1">
              <a:solidFill>
                <a:srgbClr val="000000"/>
              </a:solidFill>
              <a:highlight>
                <a:srgbClr val="00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190500" algn="l" rtl="0">
              <a:spcBef>
                <a:spcPts val="1200"/>
              </a:spcBef>
              <a:spcAft>
                <a:spcPts val="0"/>
              </a:spcAft>
              <a:buClr>
                <a:srgbClr val="0F5494"/>
              </a:buClr>
              <a:buSzPts val="2400"/>
              <a:buFont typeface="Verdana"/>
              <a:buNone/>
            </a:pPr>
            <a:endParaRPr sz="2400" i="1">
              <a:solidFill>
                <a:srgbClr val="0F5494"/>
              </a:solidFill>
              <a:highlight>
                <a:srgbClr val="00FFFF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15" name="Google Shape;315;p43"/>
          <p:cNvSpPr txBox="1"/>
          <p:nvPr/>
        </p:nvSpPr>
        <p:spPr>
          <a:xfrm>
            <a:off x="173481" y="1177438"/>
            <a:ext cx="8229600" cy="566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58775" marR="0" lvl="0" indent="-358775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800" b="1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Kategorija kemikalije</a:t>
            </a:r>
          </a:p>
        </p:txBody>
      </p:sp>
      <p:pic>
        <p:nvPicPr>
          <p:cNvPr id="316" name="Google Shape;316;p43"/>
          <p:cNvPicPr preferRelativeResize="0"/>
          <p:nvPr/>
        </p:nvPicPr>
        <p:blipFill rotWithShape="1">
          <a:blip r:embed="rId6">
            <a:alphaModFix/>
          </a:blip>
          <a:srcRect b="62893"/>
          <a:stretch/>
        </p:blipFill>
        <p:spPr>
          <a:xfrm>
            <a:off x="4045024" y="2981506"/>
            <a:ext cx="3605572" cy="8949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43"/>
          <p:cNvPicPr preferRelativeResize="0"/>
          <p:nvPr/>
        </p:nvPicPr>
        <p:blipFill rotWithShape="1">
          <a:blip r:embed="rId7">
            <a:alphaModFix/>
          </a:blip>
          <a:srcRect b="33063"/>
          <a:stretch/>
        </p:blipFill>
        <p:spPr>
          <a:xfrm>
            <a:off x="4045024" y="4678568"/>
            <a:ext cx="4222304" cy="9375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Google Shape;322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78158" y="44624"/>
            <a:ext cx="2843808" cy="859895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44"/>
          <p:cNvSpPr txBox="1"/>
          <p:nvPr/>
        </p:nvSpPr>
        <p:spPr>
          <a:xfrm>
            <a:off x="255574" y="1136401"/>
            <a:ext cx="8442339" cy="432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58775" marR="0" lvl="0" indent="-358775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400" b="1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Posebni del priročnika Samancta – kartice za vzorčenje</a:t>
            </a:r>
          </a:p>
        </p:txBody>
      </p:sp>
      <p:sp>
        <p:nvSpPr>
          <p:cNvPr id="324" name="Google Shape;324;p44"/>
          <p:cNvSpPr txBox="1"/>
          <p:nvPr/>
        </p:nvSpPr>
        <p:spPr>
          <a:xfrm>
            <a:off x="457200" y="1640856"/>
            <a:ext cx="8229600" cy="503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F5494"/>
              </a:buClr>
              <a:buSzPts val="1600"/>
              <a:buFont typeface="Verdana"/>
              <a:buChar char="•"/>
            </a:pPr>
            <a:r>
              <a:rPr lang="sl-SI" sz="1600" i="1" dirty="0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Vsaka kartica za postopek vzorčenja vključuje varnostne ukrepe in oceno tveganja. Na primer </a:t>
            </a:r>
            <a:r>
              <a:rPr lang="sl-SI" sz="1600" i="1" u="sng" dirty="0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4"/>
              </a:rPr>
              <a:t>kartica SAM-202 Kemikalije v trdnem stanju.</a:t>
            </a:r>
          </a:p>
        </p:txBody>
      </p:sp>
      <p:pic>
        <p:nvPicPr>
          <p:cNvPr id="325" name="Google Shape;325;p4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57698" y="2132856"/>
            <a:ext cx="7087241" cy="2977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44"/>
          <p:cNvPicPr preferRelativeResize="0"/>
          <p:nvPr/>
        </p:nvPicPr>
        <p:blipFill rotWithShape="1">
          <a:blip r:embed="rId6">
            <a:alphaModFix/>
          </a:blip>
          <a:srcRect r="23258"/>
          <a:stretch/>
        </p:blipFill>
        <p:spPr>
          <a:xfrm>
            <a:off x="757698" y="2255321"/>
            <a:ext cx="7017354" cy="4281487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44"/>
          <p:cNvSpPr/>
          <p:nvPr/>
        </p:nvSpPr>
        <p:spPr>
          <a:xfrm>
            <a:off x="802842" y="2255321"/>
            <a:ext cx="1440160" cy="374318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28" name="Google Shape;328;p44"/>
          <p:cNvSpPr txBox="1"/>
          <p:nvPr/>
        </p:nvSpPr>
        <p:spPr>
          <a:xfrm>
            <a:off x="179512" y="188519"/>
            <a:ext cx="36004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Verdana"/>
              <a:buNone/>
            </a:pPr>
            <a:r>
              <a:rPr lang="sl-SI" sz="1800" b="1" i="0" u="none" strike="noStrike" cap="none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Posebni del: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Verdana"/>
              <a:buNone/>
            </a:pPr>
            <a:r>
              <a:rPr lang="sl-SI" sz="1800" b="1" i="0" u="none" strike="noStrike" cap="none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kartice za vzorčenje</a:t>
            </a:r>
          </a:p>
        </p:txBody>
      </p:sp>
      <p:sp>
        <p:nvSpPr>
          <p:cNvPr id="329" name="Google Shape;329;p44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7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4" name="Google Shape;334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78158" y="44624"/>
            <a:ext cx="2843808" cy="859895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45"/>
          <p:cNvSpPr txBox="1"/>
          <p:nvPr/>
        </p:nvSpPr>
        <p:spPr>
          <a:xfrm>
            <a:off x="255574" y="1136401"/>
            <a:ext cx="8442339" cy="432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58775" marR="0" lvl="0" indent="-358775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400" b="1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Posebni del priročnika Samancta – kartice za vzorčenje</a:t>
            </a:r>
          </a:p>
        </p:txBody>
      </p:sp>
      <p:sp>
        <p:nvSpPr>
          <p:cNvPr id="336" name="Google Shape;336;p45"/>
          <p:cNvSpPr txBox="1"/>
          <p:nvPr/>
        </p:nvSpPr>
        <p:spPr>
          <a:xfrm>
            <a:off x="179512" y="1670005"/>
            <a:ext cx="6098646" cy="432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F5494"/>
              </a:buClr>
              <a:buSzPts val="2400"/>
              <a:buFont typeface="Verdana"/>
              <a:buNone/>
            </a:pPr>
            <a:r>
              <a:rPr lang="sl-SI" sz="2200" b="1" i="1" u="sng" dirty="0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4"/>
              </a:rPr>
              <a:t>SAM-202 Kemikalije </a:t>
            </a:r>
            <a:r>
              <a:rPr lang="sl-SI" sz="2200" b="1" i="1" u="sng" dirty="0" smtClean="0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4"/>
              </a:rPr>
              <a:t>v trdnem stanju</a:t>
            </a:r>
            <a:endParaRPr lang="sl-SI" sz="2200" b="1" i="1" u="sng" dirty="0">
              <a:solidFill>
                <a:schemeClr val="hlink"/>
              </a:solidFill>
              <a:latin typeface="Verdana"/>
              <a:ea typeface="Verdana"/>
              <a:cs typeface="Verdana"/>
              <a:sym typeface="Verdana"/>
              <a:hlinkClick r:id="rId4"/>
            </a:endParaRPr>
          </a:p>
          <a:p>
            <a:pPr marL="342900" marR="0" lvl="0" indent="-254000" algn="l" rtl="0">
              <a:lnSpc>
                <a:spcPct val="90000"/>
              </a:lnSpc>
              <a:spcBef>
                <a:spcPts val="280"/>
              </a:spcBef>
              <a:spcAft>
                <a:spcPts val="0"/>
              </a:spcAft>
              <a:buClr>
                <a:srgbClr val="0F5494"/>
              </a:buClr>
              <a:buSzPts val="1400"/>
              <a:buFont typeface="Verdana"/>
              <a:buNone/>
            </a:pPr>
            <a:endParaRPr sz="2200" i="1" dirty="0">
              <a:solidFill>
                <a:srgbClr val="0F549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37" name="Google Shape;337;p45"/>
          <p:cNvPicPr preferRelativeResize="0"/>
          <p:nvPr/>
        </p:nvPicPr>
        <p:blipFill rotWithShape="1">
          <a:blip r:embed="rId5">
            <a:alphaModFix/>
          </a:blip>
          <a:srcRect l="16538" r="23258"/>
          <a:stretch/>
        </p:blipFill>
        <p:spPr>
          <a:xfrm>
            <a:off x="528638" y="2060575"/>
            <a:ext cx="5505186" cy="4281487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p45"/>
          <p:cNvSpPr/>
          <p:nvPr/>
        </p:nvSpPr>
        <p:spPr>
          <a:xfrm>
            <a:off x="528638" y="2564904"/>
            <a:ext cx="5411514" cy="288032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39" name="Google Shape;339;p45"/>
          <p:cNvSpPr/>
          <p:nvPr/>
        </p:nvSpPr>
        <p:spPr>
          <a:xfrm>
            <a:off x="528638" y="2852936"/>
            <a:ext cx="5411514" cy="288032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40" name="Google Shape;340;p45"/>
          <p:cNvSpPr txBox="1"/>
          <p:nvPr/>
        </p:nvSpPr>
        <p:spPr>
          <a:xfrm>
            <a:off x="6149630" y="1504558"/>
            <a:ext cx="2897409" cy="4832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4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Na kartici za vzorčenje boste našli opozorila in nekaj nasvetov, vendar boste morda morali za več informacij prebrati poglavje Zdravje in varnost.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44000" marR="0" lvl="0" indent="-144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sl-SI" sz="14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Ta kartica vsebuje povezavo na splošni del, v katerem je prikazano, katerih </a:t>
            </a:r>
            <a:r>
              <a:rPr lang="sl-SI" sz="1400" u="sng" dirty="0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6"/>
              </a:rPr>
              <a:t>proizvodov se </a:t>
            </a:r>
            <a:r>
              <a:rPr lang="sl-SI" sz="1400" b="1" i="1" u="sng" dirty="0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6"/>
              </a:rPr>
              <a:t>NIKOLI</a:t>
            </a:r>
            <a:r>
              <a:rPr lang="sl-SI" sz="1400" u="sng" dirty="0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6"/>
              </a:rPr>
              <a:t> ne sme vzorčiti. </a:t>
            </a:r>
            <a:r>
              <a:rPr lang="sl-SI" sz="14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/>
            </a:r>
            <a:br>
              <a:rPr lang="sl-SI" sz="14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lang="sl-SI" sz="14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44000" marR="0" lvl="0" indent="-144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sl-SI" sz="14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Vsebuje tudi povezavo na seznam proizvodov, ki jih </a:t>
            </a:r>
            <a:r>
              <a:rPr lang="sl-SI" sz="14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sme</a:t>
            </a:r>
            <a:r>
              <a:rPr lang="sl-SI" sz="1400" u="sng" dirty="0" err="1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7"/>
              </a:rPr>
              <a:t>vzorčiti</a:t>
            </a:r>
            <a:r>
              <a:rPr lang="sl-SI" sz="1400" u="sng" dirty="0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7"/>
              </a:rPr>
              <a:t> samo posebej usposobljeno osebje</a:t>
            </a:r>
            <a:r>
              <a:rPr lang="sl-SI" sz="14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  <a:br>
              <a:rPr lang="sl-SI" sz="14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lang="sl-SI" sz="14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44000" marR="0" lvl="0" indent="-144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sl-SI" sz="14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Vključuje opomnike o tem, kje pridobiti več informacij, in</a:t>
            </a:r>
            <a:br>
              <a:rPr lang="sl-SI" sz="14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lang="sl-SI" sz="14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144000" marR="0" lvl="0" indent="-144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sl-SI" sz="14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opozorila o nevarnih situacijah. </a:t>
            </a:r>
          </a:p>
        </p:txBody>
      </p:sp>
      <p:sp>
        <p:nvSpPr>
          <p:cNvPr id="341" name="Google Shape;341;p45"/>
          <p:cNvSpPr/>
          <p:nvPr/>
        </p:nvSpPr>
        <p:spPr>
          <a:xfrm>
            <a:off x="528638" y="3140968"/>
            <a:ext cx="5411514" cy="864096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42" name="Google Shape;342;p45"/>
          <p:cNvSpPr/>
          <p:nvPr/>
        </p:nvSpPr>
        <p:spPr>
          <a:xfrm>
            <a:off x="528638" y="4040603"/>
            <a:ext cx="5411514" cy="2268153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43" name="Google Shape;343;p45"/>
          <p:cNvSpPr txBox="1"/>
          <p:nvPr/>
        </p:nvSpPr>
        <p:spPr>
          <a:xfrm>
            <a:off x="179512" y="188519"/>
            <a:ext cx="36004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Verdana"/>
              <a:buNone/>
            </a:pPr>
            <a:r>
              <a:rPr lang="sl-SI" sz="1800" b="1" i="0" u="none" strike="noStrike" cap="none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Posebni del: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Verdana"/>
              <a:buNone/>
            </a:pPr>
            <a:r>
              <a:rPr lang="sl-SI" sz="1800" b="1" i="0" u="none" strike="noStrike" cap="none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kartice za vzorčenje</a:t>
            </a:r>
          </a:p>
        </p:txBody>
      </p:sp>
      <p:sp>
        <p:nvSpPr>
          <p:cNvPr id="344" name="Google Shape;344;p45"/>
          <p:cNvSpPr txBox="1">
            <a:spLocks noGrp="1"/>
          </p:cNvSpPr>
          <p:nvPr>
            <p:ph type="sldNum" idx="12"/>
          </p:nvPr>
        </p:nvSpPr>
        <p:spPr>
          <a:xfrm>
            <a:off x="6948264" y="6308755"/>
            <a:ext cx="2028294" cy="260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8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" name="Google Shape;349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78158" y="44624"/>
            <a:ext cx="2843808" cy="859895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p46"/>
          <p:cNvSpPr txBox="1"/>
          <p:nvPr/>
        </p:nvSpPr>
        <p:spPr>
          <a:xfrm>
            <a:off x="179512" y="188519"/>
            <a:ext cx="36004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Verdana"/>
              <a:buNone/>
            </a:pPr>
            <a:r>
              <a:rPr lang="sl-SI" sz="1800" b="1" i="0" u="none" strike="noStrike" cap="none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Posebni del: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Verdana"/>
              <a:buNone/>
            </a:pPr>
            <a:r>
              <a:rPr lang="sl-SI" sz="1800" b="1" i="0" u="none" strike="noStrike" cap="none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kartice za vzorčenje</a:t>
            </a:r>
          </a:p>
        </p:txBody>
      </p:sp>
      <p:sp>
        <p:nvSpPr>
          <p:cNvPr id="351" name="Google Shape;351;p46"/>
          <p:cNvSpPr txBox="1"/>
          <p:nvPr/>
        </p:nvSpPr>
        <p:spPr>
          <a:xfrm>
            <a:off x="395536" y="1196752"/>
            <a:ext cx="8229600" cy="631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58775" marR="0" lvl="0" indent="-358775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800" b="1">
                <a:solidFill>
                  <a:srgbClr val="0F5494"/>
                </a:solidFill>
                <a:latin typeface="Verdana"/>
                <a:ea typeface="Verdana"/>
                <a:cs typeface="Verdana"/>
                <a:sym typeface="Verdana"/>
              </a:rPr>
              <a:t>Kategorija živila</a:t>
            </a:r>
          </a:p>
        </p:txBody>
      </p:sp>
      <p:pic>
        <p:nvPicPr>
          <p:cNvPr id="352" name="Google Shape;352;p46"/>
          <p:cNvPicPr preferRelativeResize="0"/>
          <p:nvPr/>
        </p:nvPicPr>
        <p:blipFill rotWithShape="1">
          <a:blip r:embed="rId4">
            <a:alphaModFix/>
          </a:blip>
          <a:srcRect t="16604" b="10820"/>
          <a:stretch/>
        </p:blipFill>
        <p:spPr>
          <a:xfrm>
            <a:off x="0" y="1758827"/>
            <a:ext cx="9144000" cy="4694509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46"/>
          <p:cNvSpPr txBox="1">
            <a:spLocks noGrp="1"/>
          </p:cNvSpPr>
          <p:nvPr>
            <p:ph type="sldNum" idx="12"/>
          </p:nvPr>
        </p:nvSpPr>
        <p:spPr>
          <a:xfrm>
            <a:off x="6553200" y="60928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9</a:t>
            </a:fld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PT_template_numbers_EN">
  <a:themeElements>
    <a:clrScheme name="PPT_template_numbers_E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PPT_template_numbers_EN">
  <a:themeElements>
    <a:clrScheme name="2_PPT_template_numbers_E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PPT_template_numbers_EN">
  <a:themeElements>
    <a:clrScheme name="2_PPT_template_numbers_E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613</Words>
  <Application>Microsoft Office PowerPoint</Application>
  <PresentationFormat>On-screen Show (4:3)</PresentationFormat>
  <Paragraphs>112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Times New Roman</vt:lpstr>
      <vt:lpstr>Verdana</vt:lpstr>
      <vt:lpstr>PPT_template_numbers_EN</vt:lpstr>
      <vt:lpstr>3_PPT_template_numbers_EN</vt:lpstr>
      <vt:lpstr>2_PPT_template_numbers_EN</vt:lpstr>
      <vt:lpstr>Samancta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Samancta</dc:title>
  <cp:lastModifiedBy>MESARIC Peter (DGT)</cp:lastModifiedBy>
  <cp:revision>2</cp:revision>
  <dcterms:modified xsi:type="dcterms:W3CDTF">2022-04-21T19:40:19Z</dcterms:modified>
</cp:coreProperties>
</file>