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3" r:id="rId1"/>
    <p:sldMasterId id="2147483694" r:id="rId2"/>
    <p:sldMasterId id="2147483695" r:id="rId3"/>
    <p:sldMasterId id="2147483696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56">
          <p15:clr>
            <a:srgbClr val="A4A3A4"/>
          </p15:clr>
        </p15:guide>
        <p15:guide id="2" pos="2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>
      <p:cViewPr varScale="1">
        <p:scale>
          <a:sx n="105" d="100"/>
          <a:sy n="105" d="100"/>
        </p:scale>
        <p:origin x="1840" y="184"/>
      </p:cViewPr>
      <p:guideLst>
        <p:guide orient="horz" pos="1056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-762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6" name="Google Shape;346;p3:notes"/>
          <p:cNvSpPr txBox="1"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3" name="Google Shape;353;p4:notes"/>
          <p:cNvSpPr txBox="1"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9" name="Google Shape;359;p5:notes"/>
          <p:cNvSpPr txBox="1"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6" name="Google Shape;366;p6:notes"/>
          <p:cNvSpPr txBox="1"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3" name="Google Shape;373;p7:notes"/>
          <p:cNvSpPr txBox="1"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0" name="Google Shape;380;p8:notes"/>
          <p:cNvSpPr txBox="1"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755106" y="89694"/>
            <a:ext cx="363378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5219700" y="2543175"/>
            <a:ext cx="4897438" cy="20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1023144" y="558007"/>
            <a:ext cx="4897438" cy="602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5" name="Google Shape;95;p14" descr="LOGO-CE for Word Negative Taxation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2636912"/>
            <a:ext cx="8229600" cy="338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72440" algn="l">
              <a:spcBef>
                <a:spcPts val="640"/>
              </a:spcBef>
              <a:spcAft>
                <a:spcPts val="0"/>
              </a:spcAft>
              <a:buClr>
                <a:srgbClr val="0F5494"/>
              </a:buClr>
              <a:buSzPts val="3840"/>
              <a:buFont typeface="Arial"/>
              <a:buChar char="•"/>
              <a:defRPr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009FBA"/>
              </a:buClr>
              <a:buSzPts val="2800"/>
              <a:buFont typeface="Arial"/>
              <a:buChar char="–"/>
              <a:defRPr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/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/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6" name="Google Shape;186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92" name="Google Shape;192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8" name="Google Shape;198;p3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9" name="Google Shape;199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5" name="Google Shape;205;p3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6" name="Google Shape;206;p3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7" name="Google Shape;207;p3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8" name="Google Shape;208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23" name="Google Shape;223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31" name="Google Shape;231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6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7" name="Google Shape;237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7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3" name="Google Shape;243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3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3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0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0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62" name="Google Shape;262;p40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0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/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/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4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4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74" name="Google Shape;274;p4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4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4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3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43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80" name="Google Shape;280;p43"/>
          <p:cNvSpPr txBox="1">
            <a:spLocks noGrp="1"/>
          </p:cNvSpPr>
          <p:nvPr>
            <p:ph type="body" idx="2"/>
          </p:nvPr>
        </p:nvSpPr>
        <p:spPr>
          <a:xfrm>
            <a:off x="4648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81" name="Google Shape;281;p43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4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4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7" name="Google Shape;287;p4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8" name="Google Shape;288;p4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9" name="Google Shape;289;p4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90" name="Google Shape;290;p4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5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5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45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4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4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Verdana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01" name="Google Shape;301;p4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2" name="Google Shape;302;p46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46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4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4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0F5494"/>
              </a:buClr>
              <a:buSzPts val="3200"/>
              <a:buFont typeface="Verdana"/>
              <a:buNone/>
              <a:defRPr sz="32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009FBA"/>
              </a:buClr>
              <a:buSzPts val="2800"/>
              <a:buFont typeface="Verdana"/>
              <a:buNone/>
              <a:defRPr sz="28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8" name="Google Shape;308;p4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9" name="Google Shape;309;p4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4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8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48"/>
          <p:cNvSpPr txBox="1">
            <a:spLocks noGrp="1"/>
          </p:cNvSpPr>
          <p:nvPr>
            <p:ph type="body" idx="1"/>
          </p:nvPr>
        </p:nvSpPr>
        <p:spPr>
          <a:xfrm rot="5400000">
            <a:off x="2755106" y="89694"/>
            <a:ext cx="363378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5" name="Google Shape;315;p4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4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4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9"/>
          <p:cNvSpPr txBox="1">
            <a:spLocks noGrp="1"/>
          </p:cNvSpPr>
          <p:nvPr>
            <p:ph type="title"/>
          </p:nvPr>
        </p:nvSpPr>
        <p:spPr>
          <a:xfrm rot="5400000">
            <a:off x="5219700" y="2543175"/>
            <a:ext cx="4897438" cy="20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49"/>
          <p:cNvSpPr txBox="1">
            <a:spLocks noGrp="1"/>
          </p:cNvSpPr>
          <p:nvPr>
            <p:ph type="body" idx="1"/>
          </p:nvPr>
        </p:nvSpPr>
        <p:spPr>
          <a:xfrm rot="5400000">
            <a:off x="1023144" y="558007"/>
            <a:ext cx="4897438" cy="602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4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4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4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648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Verdana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0F5494"/>
              </a:buClr>
              <a:buSzPts val="3200"/>
              <a:buFont typeface="Verdana"/>
              <a:buNone/>
              <a:defRPr sz="32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009FBA"/>
              </a:buClr>
              <a:buSzPts val="2800"/>
              <a:buFont typeface="Verdana"/>
              <a:buNone/>
              <a:defRPr sz="28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cap="flat" cmpd="sng">
            <a:solidFill>
              <a:srgbClr val="0F5494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21163" y="6437313"/>
            <a:ext cx="684212" cy="455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 descr="LOGO-CE for Word Positive Taxation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649663" y="323850"/>
            <a:ext cx="1812925" cy="13985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5" name="Google Shape;175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8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8" name="Google Shape;248;p38" descr="LOGO-CE for Word Negative Taxation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8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1" name="Google Shape;251;p38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2" name="Google Shape;252;p3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3" name="Google Shape;253;p3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4" name="Google Shape;254;p3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5" Type="http://schemas.openxmlformats.org/officeDocument/2006/relationships/hyperlink" Target="https://ec.europa.eu/taxation_customs/dds2/SAMANCTA/EN/TrainingGuide/InstructionPresentations_EN.htm" TargetMode="External"/><Relationship Id="rId4" Type="http://schemas.openxmlformats.org/officeDocument/2006/relationships/hyperlink" Target="https://ec.europa.eu/taxation_customs/dds2/SAMANCTA/SL/TrainingGuide/InstructionPresentations_SL.ht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0"/>
          <p:cNvSpPr txBox="1">
            <a:spLocks noGrp="1"/>
          </p:cNvSpPr>
          <p:nvPr>
            <p:ph type="title" idx="4294967295"/>
          </p:nvPr>
        </p:nvSpPr>
        <p:spPr>
          <a:xfrm>
            <a:off x="2627784" y="1700213"/>
            <a:ext cx="4752528" cy="208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5200">
                <a:solidFill>
                  <a:srgbClr val="FFD624"/>
                </a:solidFill>
              </a:rPr>
              <a:t>Samancta</a:t>
            </a:r>
          </a:p>
        </p:txBody>
      </p:sp>
      <p:sp>
        <p:nvSpPr>
          <p:cNvPr id="329" name="Google Shape;329;p50"/>
          <p:cNvSpPr txBox="1"/>
          <p:nvPr/>
        </p:nvSpPr>
        <p:spPr>
          <a:xfrm>
            <a:off x="1691680" y="3789363"/>
            <a:ext cx="6120680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624"/>
              </a:buClr>
              <a:buSzPts val="4400"/>
              <a:buFont typeface="Verdana"/>
              <a:buNone/>
            </a:pPr>
            <a:r>
              <a:rPr lang="sl-SI" sz="4400" b="1" i="0" u="none" strike="noStrike" cap="none">
                <a:solidFill>
                  <a:srgbClr val="FFD624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D624"/>
              </a:buClr>
              <a:buSzPts val="2800"/>
              <a:buFont typeface="Verdana"/>
              <a:buNone/>
            </a:pPr>
            <a:r>
              <a:rPr lang="sl-SI" sz="2800" b="1" i="0" u="none" strike="noStrike" cap="none">
                <a:solidFill>
                  <a:srgbClr val="FFD624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  <p:pic>
        <p:nvPicPr>
          <p:cNvPr id="330" name="Google Shape;330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0152" y="209163"/>
            <a:ext cx="3124361" cy="771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 lang="en-GB"/>
          </a:p>
        </p:txBody>
      </p:sp>
      <p:pic>
        <p:nvPicPr>
          <p:cNvPr id="398" name="Google Shape;398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9"/>
          <p:cNvSpPr txBox="1"/>
          <p:nvPr/>
        </p:nvSpPr>
        <p:spPr>
          <a:xfrm>
            <a:off x="323528" y="1124744"/>
            <a:ext cx="386773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Verdana"/>
              <a:buNone/>
            </a:pPr>
            <a:r>
              <a:rPr lang="sl-SI" sz="32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Zaključek</a:t>
            </a:r>
          </a:p>
        </p:txBody>
      </p:sp>
      <p:sp>
        <p:nvSpPr>
          <p:cNvPr id="400" name="Google Shape;400;p59"/>
          <p:cNvSpPr txBox="1"/>
          <p:nvPr/>
        </p:nvSpPr>
        <p:spPr>
          <a:xfrm>
            <a:off x="395536" y="1844824"/>
            <a:ext cx="8430513" cy="433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sl-SI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Celo izkušen uradnik, ki je že prej vzorčil to vrsto proizvoda, se lahko slabo odloči, kadar je pod časovnim pritiskom ali ker nima ustrezne opreme.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sl-SI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Želel je pomagati trgovcu, za katerega je bila </a:t>
            </a:r>
            <a:br>
              <a:rPr lang="sl-SI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sprostitev blaga nujna.</a:t>
            </a:r>
          </a:p>
          <a:p>
            <a:pPr marL="285750" marR="0" lvl="0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sl-SI" sz="2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Rezultat tega je bil: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sl-SI" sz="2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izpostavil se je nevarnosti,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sl-SI" sz="2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vzorec, ki ga je odvzel, ni bil reprezentativen.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1" name="Google Shape;401;p59"/>
          <p:cNvSpPr txBox="1"/>
          <p:nvPr/>
        </p:nvSpPr>
        <p:spPr>
          <a:xfrm>
            <a:off x="179512" y="188640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 lang="en-GB"/>
          </a:p>
        </p:txBody>
      </p:sp>
      <p:pic>
        <p:nvPicPr>
          <p:cNvPr id="407" name="Google Shape;407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60"/>
          <p:cNvSpPr txBox="1"/>
          <p:nvPr/>
        </p:nvSpPr>
        <p:spPr>
          <a:xfrm>
            <a:off x="596613" y="3224212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i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Jasne informacije o tveganjih in previdnostnih ukrepih za zdravje in varnost.</a:t>
            </a:r>
          </a:p>
          <a:p>
            <a:pPr marL="342900" marR="0" lvl="0" indent="-342900" algn="l" rtl="0">
              <a:spcBef>
                <a:spcPts val="18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i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Splošni del 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podrobne informacije in smernice</a:t>
            </a:r>
          </a:p>
          <a:p>
            <a:pPr marL="342900" marR="0" lvl="0" indent="-342900" algn="l" rtl="0">
              <a:spcBef>
                <a:spcPts val="1800"/>
              </a:spcBef>
              <a:spcAft>
                <a:spcPts val="0"/>
              </a:spcAft>
              <a:buClr>
                <a:srgbClr val="0F5494"/>
              </a:buClr>
              <a:buSzPts val="2000"/>
              <a:buFont typeface="Verdana"/>
              <a:buChar char="•"/>
            </a:pPr>
            <a:r>
              <a:rPr lang="sl-SI" sz="2000" i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Posebni del (kartice za vzorčenje)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povzetek tveganj in varnostnih ukrepov</a:t>
            </a:r>
          </a:p>
        </p:txBody>
      </p:sp>
      <p:pic>
        <p:nvPicPr>
          <p:cNvPr id="409" name="Google Shape;409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1340768"/>
            <a:ext cx="5955181" cy="1800694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60"/>
          <p:cNvSpPr txBox="1"/>
          <p:nvPr/>
        </p:nvSpPr>
        <p:spPr>
          <a:xfrm>
            <a:off x="179512" y="188640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 lang="en-GB"/>
          </a:p>
        </p:txBody>
      </p:sp>
      <p:pic>
        <p:nvPicPr>
          <p:cNvPr id="416" name="Google Shape;416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61"/>
          <p:cNvSpPr txBox="1"/>
          <p:nvPr/>
        </p:nvSpPr>
        <p:spPr>
          <a:xfrm>
            <a:off x="1331639" y="3555700"/>
            <a:ext cx="7387383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i="1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Druge predstavitve v zvezi z zdravjem in varnostjo so na voljo v razdelku Vodnik za usposabljanje priročnika Samancta.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i="1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https://ec.europa.eu/taxation_customs/dds2/SAMANCTA/SL/TrainingGuide/InstructionPresentations_SL.htm</a:t>
            </a:r>
            <a:endParaRPr lang="sl-SI" sz="2400" i="1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  <a:hlinkClick r:id="rId5"/>
            </a:endParaRPr>
          </a:p>
        </p:txBody>
      </p:sp>
      <p:pic>
        <p:nvPicPr>
          <p:cNvPr id="418" name="Google Shape;418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1340768"/>
            <a:ext cx="5955181" cy="1800694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61"/>
          <p:cNvSpPr txBox="1"/>
          <p:nvPr/>
        </p:nvSpPr>
        <p:spPr>
          <a:xfrm>
            <a:off x="179512" y="188640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 lang="en-GB"/>
          </a:p>
        </p:txBody>
      </p:sp>
      <p:pic>
        <p:nvPicPr>
          <p:cNvPr id="425" name="Google Shape;425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62"/>
          <p:cNvSpPr txBox="1"/>
          <p:nvPr/>
        </p:nvSpPr>
        <p:spPr>
          <a:xfrm>
            <a:off x="457200" y="152294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 b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Ne pozabite na druge vire informacij</a:t>
            </a:r>
          </a:p>
        </p:txBody>
      </p:sp>
      <p:sp>
        <p:nvSpPr>
          <p:cNvPr id="427" name="Google Shape;427;p62"/>
          <p:cNvSpPr txBox="1"/>
          <p:nvPr/>
        </p:nvSpPr>
        <p:spPr>
          <a:xfrm>
            <a:off x="392009" y="2881967"/>
            <a:ext cx="7503785" cy="295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sl-SI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Vaša nacionalna organizacija za varnost in zdravje pri delu</a:t>
            </a:r>
          </a:p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sl-SI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Evropski standardi</a:t>
            </a:r>
          </a:p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sl-SI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Mednarodni standardi</a:t>
            </a: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8" name="Google Shape;428;p62"/>
          <p:cNvSpPr txBox="1"/>
          <p:nvPr/>
        </p:nvSpPr>
        <p:spPr>
          <a:xfrm>
            <a:off x="179512" y="188640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63" descr="Visit to Vuosaari port (28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80728"/>
            <a:ext cx="9144000" cy="5859462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63"/>
          <p:cNvSpPr txBox="1">
            <a:spLocks noGrp="1"/>
          </p:cNvSpPr>
          <p:nvPr>
            <p:ph type="body" idx="1"/>
          </p:nvPr>
        </p:nvSpPr>
        <p:spPr>
          <a:xfrm>
            <a:off x="323528" y="998538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rPr lang="sl-SI" sz="2800" b="1"/>
              <a:t>Zapomnite si:</a:t>
            </a: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rPr lang="sl-SI" sz="2800" b="1"/>
              <a:t>	varnostna navodila vam ne zagotavljajo varnosti ...</a:t>
            </a:r>
          </a:p>
          <a:p>
            <a:pPr marL="342900" lvl="0" indent="-342900" algn="l" rtl="0">
              <a:spcBef>
                <a:spcPts val="880"/>
              </a:spcBef>
              <a:spcAft>
                <a:spcPts val="0"/>
              </a:spcAft>
              <a:buSzPts val="4400"/>
              <a:buFont typeface="Verdana"/>
              <a:buNone/>
            </a:pPr>
            <a:r>
              <a:rPr lang="sl-SI" sz="4400" b="1">
                <a:solidFill>
                  <a:srgbClr val="FF0000"/>
                </a:solidFill>
              </a:rPr>
              <a:t>ZA VARNOST MORATE POSKRBETI SAMI</a:t>
            </a:r>
          </a:p>
        </p:txBody>
      </p:sp>
      <p:sp>
        <p:nvSpPr>
          <p:cNvPr id="435" name="Google Shape;435;p63"/>
          <p:cNvSpPr txBox="1"/>
          <p:nvPr/>
        </p:nvSpPr>
        <p:spPr>
          <a:xfrm>
            <a:off x="7452320" y="6453336"/>
            <a:ext cx="1656184" cy="307777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Vuosaari, Finska</a:t>
            </a:r>
          </a:p>
        </p:txBody>
      </p:sp>
      <p:pic>
        <p:nvPicPr>
          <p:cNvPr id="436" name="Google Shape;436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63"/>
          <p:cNvSpPr txBox="1"/>
          <p:nvPr/>
        </p:nvSpPr>
        <p:spPr>
          <a:xfrm>
            <a:off x="179512" y="188640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1"/>
          <p:cNvSpPr txBox="1">
            <a:spLocks noGrp="1"/>
          </p:cNvSpPr>
          <p:nvPr>
            <p:ph type="ctrTitle" idx="4294967295"/>
          </p:nvPr>
        </p:nvSpPr>
        <p:spPr>
          <a:xfrm>
            <a:off x="609600" y="1143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336" name="Google Shape;336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5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en-GB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51"/>
          <p:cNvSpPr txBox="1"/>
          <p:nvPr/>
        </p:nvSpPr>
        <p:spPr>
          <a:xfrm>
            <a:off x="323528" y="1390005"/>
            <a:ext cx="77724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Zdravje in varnost pri vzorčenju sta pomembna</a:t>
            </a:r>
          </a:p>
        </p:txBody>
      </p:sp>
      <p:sp>
        <p:nvSpPr>
          <p:cNvPr id="339" name="Google Shape;339;p51"/>
          <p:cNvSpPr txBox="1"/>
          <p:nvPr/>
        </p:nvSpPr>
        <p:spPr>
          <a:xfrm>
            <a:off x="250825" y="2348880"/>
            <a:ext cx="8642350" cy="300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-"/>
            </a:pPr>
            <a:r>
              <a:rPr lang="sl-SI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za vaše zdravje in varnost,</a:t>
            </a:r>
          </a:p>
          <a:p>
            <a:pPr marL="285750" marR="0" lvl="0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-"/>
            </a:pPr>
            <a:r>
              <a:rPr lang="sl-SI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za varnost vaših sodelavcev in</a:t>
            </a:r>
          </a:p>
          <a:p>
            <a:pPr marL="285750" marR="0" lvl="0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-"/>
            </a:pPr>
            <a:r>
              <a:rPr lang="sl-SI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za vaše okolje.</a:t>
            </a:r>
          </a:p>
          <a:p>
            <a:pPr marL="285750" marR="0" lvl="0" indent="-28575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750" y="4266580"/>
            <a:ext cx="2705100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63938" y="4293568"/>
            <a:ext cx="2376487" cy="192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51" descr="https://damienarthur.files.wordpress.com/2014/01/chemical-spil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00788" y="4293568"/>
            <a:ext cx="2543175" cy="1871662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51"/>
          <p:cNvSpPr txBox="1"/>
          <p:nvPr/>
        </p:nvSpPr>
        <p:spPr>
          <a:xfrm>
            <a:off x="179512" y="188640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52" descr="Avngran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2"/>
          <p:cNvSpPr txBox="1"/>
          <p:nvPr/>
        </p:nvSpPr>
        <p:spPr>
          <a:xfrm>
            <a:off x="3995936" y="1268760"/>
            <a:ext cx="4860032" cy="4893647"/>
          </a:xfrm>
          <a:prstGeom prst="rect">
            <a:avLst/>
          </a:prstGeom>
          <a:gradFill>
            <a:gsLst>
              <a:gs pos="0">
                <a:srgbClr val="D6D6D6">
                  <a:alpha val="21960"/>
                </a:srgbClr>
              </a:gs>
              <a:gs pos="35000">
                <a:srgbClr val="D6D6D6">
                  <a:alpha val="21960"/>
                </a:srgbClr>
              </a:gs>
              <a:gs pos="83000">
                <a:srgbClr val="FEFEFE">
                  <a:alpha val="34901"/>
                </a:srgbClr>
              </a:gs>
              <a:gs pos="100000">
                <a:schemeClr val="accent3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l-SI" sz="2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Za varno vzorčenje morate dobro morate poznati tveganja in uporabljati zdravo pamet.</a:t>
            </a:r>
            <a:br>
              <a:rPr lang="sl-SI" sz="2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l-SI" sz="2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Pomembno je zlasti, da skrbno ocenite vsako tveganje – ne glede na to, kako znano vam je.</a:t>
            </a:r>
            <a:br>
              <a:rPr lang="sl-SI" sz="2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24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l-SI" sz="2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Ravnajte pazljivo in bodite natančni.</a:t>
            </a:r>
          </a:p>
        </p:txBody>
      </p:sp>
      <p:sp>
        <p:nvSpPr>
          <p:cNvPr id="350" name="Google Shape;350;p52"/>
          <p:cNvSpPr txBox="1"/>
          <p:nvPr/>
        </p:nvSpPr>
        <p:spPr>
          <a:xfrm>
            <a:off x="395535" y="116632"/>
            <a:ext cx="5173455" cy="769441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44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53" descr="Avngran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46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3"/>
          <p:cNvSpPr txBox="1"/>
          <p:nvPr/>
        </p:nvSpPr>
        <p:spPr>
          <a:xfrm>
            <a:off x="395536" y="4581128"/>
            <a:ext cx="8280920" cy="1938992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>
                <a:latin typeface="Verdana"/>
                <a:ea typeface="Verdana"/>
                <a:cs typeface="Verdana"/>
                <a:sym typeface="Verdana"/>
              </a:rPr>
              <a:t>Dobro je znano, da </a:t>
            </a:r>
            <a:r>
              <a:rPr lang="sl-SI" sz="2400" b="1" i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pregledi žit</a:t>
            </a:r>
            <a:r>
              <a:rPr lang="sl-SI" sz="2400" b="1">
                <a:latin typeface="Verdana"/>
                <a:ea typeface="Verdana"/>
                <a:cs typeface="Verdana"/>
                <a:sym typeface="Verdana"/>
              </a:rPr>
              <a:t> vključujejo širok razpon tveganj in uradniki na splošno ravnajo previdno – a kljub temu lahko pride do nepotrebnih tveganj, če je uradnik nepripravljen ali ravna nespametno.</a:t>
            </a:r>
            <a:r>
              <a:rPr lang="sl-SI" sz="2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54" descr="Grain%20unloading%20mediu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025" y="0"/>
            <a:ext cx="45704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4"/>
          <p:cNvSpPr txBox="1"/>
          <p:nvPr/>
        </p:nvSpPr>
        <p:spPr>
          <a:xfrm>
            <a:off x="4795074" y="766732"/>
            <a:ext cx="3953390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52000" marR="0" lvl="0" indent="-252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 tem primeru se je uradnik znašel v situaciji, v kateri naj bi se več tovornjakov brušenega riža v skladišču raztovorilo na transportni trak skozi rešetko na tleh. Položaj je bil podoben raztovarjanju koruze.</a:t>
            </a:r>
          </a:p>
          <a:p>
            <a:pPr marL="252000" marR="0" lvl="0" indent="-137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52000" marR="0" lvl="0" indent="-252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Brušen riž ni posebno prašen, zato zaščita za dihala morda ni potrebna ali pa je lahko omejena na obrazno masko in očala. </a:t>
            </a:r>
          </a:p>
          <a:p>
            <a:pPr marL="252000" marR="0" lvl="0" indent="-137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52000" marR="0" lvl="0" indent="-252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Vendar obstajajo še druge nevarnosti in tveganja, ki se jim je treba izogniti.</a:t>
            </a:r>
          </a:p>
        </p:txBody>
      </p:sp>
      <p:sp>
        <p:nvSpPr>
          <p:cNvPr id="363" name="Google Shape;363;p54"/>
          <p:cNvSpPr txBox="1"/>
          <p:nvPr/>
        </p:nvSpPr>
        <p:spPr>
          <a:xfrm>
            <a:off x="92696" y="6152822"/>
            <a:ext cx="46335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Koruza se raztovarja skozi rešetko iz </a:t>
            </a:r>
            <a:r>
              <a:rPr lang="sl-SI" sz="18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prekucnega</a:t>
            </a:r>
            <a:r>
              <a:rPr lang="sl-SI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tovornjaka.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5"/>
          <p:cNvSpPr txBox="1"/>
          <p:nvPr/>
        </p:nvSpPr>
        <p:spPr>
          <a:xfrm>
            <a:off x="6084168" y="764704"/>
            <a:ext cx="2943939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Pravilen postopek bi bil, da stojite precej ob strani lopute, oddaljeni od pretoka zrnja, in uporabite vzorčevalnik „pelikan“ z dolgim ročajem.</a:t>
            </a: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Potisnete ga skozi celotno širino pretoka riža, kot vidimo na tej fotografiji.</a:t>
            </a: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Posamične vzorce je treba vzeti in položiti v škatle za mešanje, da ustvarite sestavljeni vzorec.</a:t>
            </a:r>
          </a:p>
        </p:txBody>
      </p:sp>
      <p:pic>
        <p:nvPicPr>
          <p:cNvPr id="369" name="Google Shape;369;p55" descr="getasse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51098" y="500315"/>
            <a:ext cx="6191250" cy="6161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55" descr="protect_directives_d-10-02_figure2_1347370611838_e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714" y="2528663"/>
            <a:ext cx="5681422" cy="3780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9170"/>
            <a:ext cx="9294181" cy="6825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0" y="1357341"/>
            <a:ext cx="3880667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6"/>
          <p:cNvSpPr txBox="1"/>
          <p:nvPr/>
        </p:nvSpPr>
        <p:spPr>
          <a:xfrm>
            <a:off x="4716016" y="3412"/>
            <a:ext cx="4499992" cy="6740307"/>
          </a:xfrm>
          <a:prstGeom prst="rect">
            <a:avLst/>
          </a:prstGeom>
          <a:solidFill>
            <a:schemeClr val="lt1">
              <a:alpha val="66666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Vendar se je uradnik odločil za improvizacijo in uporabil plastično škatlo za sendvič!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Kot lahko vidite, stoji neposredno pred pretokom zrnja. </a:t>
            </a: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Bil je v nevarnosti: pretok žita se lahko nenadoma poveča in ga prevrne ali pokoplje. Obstaja celo možnost, da se tovornjak zapelje vzvratno, ga uklešči in zmečka.</a:t>
            </a: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 navsezadnje: ne bo pridobil reprezentativnega vzorca, ker vzorči le en del pretoka in je njegov vzorčevalnik očitno neustrezen, saj bo napolnjen takoj, ko ga bo dal v pretok, zbirati pa bi moral iz celotne širine pretoka.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53" y="0"/>
            <a:ext cx="911229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9712" y="1484784"/>
            <a:ext cx="3880667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7"/>
          <p:cNvSpPr txBox="1"/>
          <p:nvPr/>
        </p:nvSpPr>
        <p:spPr>
          <a:xfrm>
            <a:off x="5076056" y="116632"/>
            <a:ext cx="3960440" cy="6186309"/>
          </a:xfrm>
          <a:prstGeom prst="rect">
            <a:avLst/>
          </a:prstGeom>
          <a:solidFill>
            <a:schemeClr val="lt1">
              <a:alpha val="66666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Uradnik se je slabo odločil, morda pod časovnim pritiskom v prizadevanju, da čim prej opravi delo, namesto da bi razmislil, kaj je treba doseči in kako to doseči varno.</a:t>
            </a:r>
            <a:b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Na srečo ob tej priložnosti ni prišlo do nesreče, vendar vzorec </a:t>
            </a:r>
            <a:r>
              <a:rPr lang="sl-SI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NI reprezentativen</a:t>
            </a: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b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Kadar se uradnik pri opravljanju kontrole čuti pod pritiskom, ker želi blago čim prej sprostiti iz nadzora, lahko pride do napak in celo izkušen uradnik lahko postane nenatančen.</a:t>
            </a:r>
            <a:br>
              <a:rPr lang="sl-SI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l-SI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Pomembno je, da je varnost na prvem mestu.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 lang="en-GB"/>
          </a:p>
        </p:txBody>
      </p:sp>
      <p:sp>
        <p:nvSpPr>
          <p:cNvPr id="390" name="Google Shape;390;p58"/>
          <p:cNvSpPr txBox="1"/>
          <p:nvPr/>
        </p:nvSpPr>
        <p:spPr>
          <a:xfrm>
            <a:off x="662171" y="1328599"/>
            <a:ext cx="7776219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Informirana analiza tveganja in sprejemanje odločitev sta ključna za varnost. 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l-S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Preden začnete vzorčiti, se morate seznaniti s situacijo v zvezi z vzorčenjem.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l-S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Za vsak pregled in vzorčenje morate oceniti tveganja, ne pa ravnati brezskrbno zgolj, ker je videti kot znana rutina.</a:t>
            </a:r>
          </a:p>
        </p:txBody>
      </p:sp>
      <p:pic>
        <p:nvPicPr>
          <p:cNvPr id="391" name="Google Shape;391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8"/>
          <p:cNvSpPr txBox="1"/>
          <p:nvPr/>
        </p:nvSpPr>
        <p:spPr>
          <a:xfrm>
            <a:off x="179512" y="188640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študija primera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emplate_numbers_EN">
  <a:themeElements>
    <a:clrScheme name="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entation2">
  <a:themeElements>
    <a:clrScheme name="1_Presentation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esentation2">
  <a:themeElements>
    <a:clrScheme name="1_Presentation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PPT_template_numbers_EN">
  <a:themeElements>
    <a:clrScheme name="2_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716</Words>
  <Application>Microsoft Macintosh PowerPoint</Application>
  <PresentationFormat>Předvádění na obrazovce (4:3)</PresentationFormat>
  <Paragraphs>81</Paragraphs>
  <Slides>14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Times New Roman</vt:lpstr>
      <vt:lpstr>Verdana</vt:lpstr>
      <vt:lpstr>PPT_template_numbers_EN</vt:lpstr>
      <vt:lpstr>2_Presentation2</vt:lpstr>
      <vt:lpstr>1_Presentation2</vt:lpstr>
      <vt:lpstr>2_PPT_template_numbers_EN</vt:lpstr>
      <vt:lpstr>Samancta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Samancta</dc:title>
  <cp:lastModifiedBy>Šárka Horneková</cp:lastModifiedBy>
  <cp:revision>2</cp:revision>
  <dcterms:modified xsi:type="dcterms:W3CDTF">2024-04-07T08:47:45Z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2024-04-07T08:47:45Z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5b6b85cd-44ef-4d66-86d4-603dd2160780</vt:lpwstr>
  </property>
  <property fmtid="{D5CDD505-2E9C-101B-9397-08002B2CF9AE}" pid="7" name="MSIP_Label_defa4170-0d19-0005-0004-bc88714345d2_ActionId">
    <vt:lpwstr>5b92e7ab-5744-4d14-a3a6-97f897ee3480</vt:lpwstr>
  </property>
  <property fmtid="{D5CDD505-2E9C-101B-9397-08002B2CF9AE}" pid="8" name="MSIP_Label_defa4170-0d19-0005-0004-bc88714345d2_ContentBits">
    <vt:lpwstr>0</vt:lpwstr>
  </property>
</Properties>
</file>