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92" r:id="rId1"/>
    <p:sldMasterId id="2147483924" r:id="rId2"/>
    <p:sldMasterId id="2147483936" r:id="rId3"/>
  </p:sldMasterIdLst>
  <p:notesMasterIdLst>
    <p:notesMasterId r:id="rId17"/>
  </p:notesMasterIdLst>
  <p:handoutMasterIdLst>
    <p:handoutMasterId r:id="rId18"/>
  </p:handoutMasterIdLst>
  <p:sldIdLst>
    <p:sldId id="325" r:id="rId4"/>
    <p:sldId id="364" r:id="rId5"/>
    <p:sldId id="361" r:id="rId6"/>
    <p:sldId id="351" r:id="rId7"/>
    <p:sldId id="352" r:id="rId8"/>
    <p:sldId id="353" r:id="rId9"/>
    <p:sldId id="354" r:id="rId10"/>
    <p:sldId id="355" r:id="rId11"/>
    <p:sldId id="362" r:id="rId12"/>
    <p:sldId id="356" r:id="rId13"/>
    <p:sldId id="357" r:id="rId14"/>
    <p:sldId id="358" r:id="rId15"/>
    <p:sldId id="359" r:id="rId16"/>
  </p:sldIdLst>
  <p:sldSz cx="9144000" cy="6858000" type="screen4x3"/>
  <p:notesSz cx="6797675" cy="9928225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ＭＳ Ｐゴシック" pitchFamily="34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56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FFAF"/>
    <a:srgbClr val="777777"/>
    <a:srgbClr val="39870C"/>
    <a:srgbClr val="11111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01" autoAdjust="0"/>
    <p:restoredTop sz="93910" autoAdjust="0"/>
  </p:normalViewPr>
  <p:slideViewPr>
    <p:cSldViewPr>
      <p:cViewPr varScale="1">
        <p:scale>
          <a:sx n="69" d="100"/>
          <a:sy n="69" d="100"/>
        </p:scale>
        <p:origin x="884" y="44"/>
      </p:cViewPr>
      <p:guideLst>
        <p:guide orient="horz" pos="1056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202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spcBef>
                <a:spcPct val="20000"/>
              </a:spcBef>
              <a:buFontTx/>
              <a:buChar char="•"/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spcBef>
                <a:spcPct val="20000"/>
              </a:spcBef>
              <a:buFontTx/>
              <a:buChar char="•"/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spcBef>
                <a:spcPct val="20000"/>
              </a:spcBef>
              <a:buFontTx/>
              <a:buChar char="•"/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spcBef>
                <a:spcPct val="20000"/>
              </a:spcBef>
              <a:buFontTx/>
              <a:buChar char="•"/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9E8D288A-BB1A-42C5-B34A-7D589FE903C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Tx/>
              <a:buChar char="•"/>
              <a:defRPr sz="1200"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Digitaal ondertekenen &amp; Digitale uitslagen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buFontTx/>
              <a:buChar char="•"/>
              <a:defRPr sz="1200"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het opmaakprofiel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Tx/>
              <a:buChar char="•"/>
              <a:defRPr sz="1200">
                <a:latin typeface="Verdana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Marjan Hazewinkel, 8 november 2012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buFontTx/>
              <a:buChar char="•"/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AB6D7CDF-3DCA-419D-8D51-2034F275F1B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463B7-3AA4-4C99-9794-327645BDBF34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108FE-177E-4DF5-AD45-391A52170E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EA5DB-AF46-413F-B203-9735BF928A8D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301AC-5D28-46DD-B02C-D48D23FA84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435A4-5169-4E0B-A1BF-D94A7C5EEF79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23DD3-60EE-4EE3-AB03-F99796B8C1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41314-BA9B-4F58-86F7-0A00C653974B}"/>
              </a:ext>
            </a:extLst>
          </p:cNvPr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>
            <a:solidFill>
              <a:srgbClr val="38D4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14" descr="LOGO-CE for Word Negative Taxation.png">
            <a:extLst>
              <a:ext uri="{FF2B5EF4-FFF2-40B4-BE49-F238E27FC236}">
                <a16:creationId xmlns:a16="http://schemas.microsoft.com/office/drawing/2014/main" id="{CF736A65-1B9F-482C-99D1-A0A18757CC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306388"/>
            <a:ext cx="161766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>
            <a:extLst>
              <a:ext uri="{FF2B5EF4-FFF2-40B4-BE49-F238E27FC236}">
                <a16:creationId xmlns:a16="http://schemas.microsoft.com/office/drawing/2014/main" id="{1583F4E8-D017-490B-9DAF-365403715B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27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A399B7F-7C24-4807-A221-53CAC7681C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2825"/>
            <a:ext cx="2133600" cy="47625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5F79280-E6FF-411A-9702-42C2657FF1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2825"/>
            <a:ext cx="2895600" cy="47625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321DFED-7964-497E-A8EB-0D134FD73A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2825"/>
            <a:ext cx="2133600" cy="476250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fld id="{4B3D00A7-D6C2-47C0-9F48-FBA61F86B5C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830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532DB-B962-4FBE-BACB-F4FDDC3C3F6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9775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5C5DD-C0A2-4B63-8AD7-5D137FBA56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093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B24A5-EFF3-4C0E-823D-C287D670281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94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C91CC-132D-4B58-BFB1-27AEBEE3D47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25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212DA-5F1C-4054-A167-FEAEE3C31C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523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6E1B3-33D2-4C0F-B536-1825B48FB0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256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B43E5-DB97-4A79-8BC2-211D1B187B1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746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83DE6-90F8-49CD-910C-D4E1712BFC97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955D-26A7-429F-A354-81B767A7E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1AB36-A693-4650-864E-5A376EB409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4704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6F0F8-C474-4C32-A308-4C9104F8D2F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834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31F3F-36DD-43B3-812B-FC4E9AAECB5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432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39C53-DA4A-4D5F-B293-009522F7C43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85961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550AF-CAA0-4C27-BF3E-DD181A6C62D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08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6FA20-2124-480D-A1E5-7F2EF63F251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311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5A704-C2D9-42D6-A5E1-9E8DB55E498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66356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D89F3-A5CF-4F15-AC6F-6144AE9E7A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6671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AE06-C710-4854-B962-45D1A277EC8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264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674D9-2445-4CA0-A7E8-BB670D1EC6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6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66C6-AA05-439A-A3E0-49AB273BF667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B1BB9-CC36-41E7-8275-EF4F420F9A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CC0FB-2B82-4752-9FEF-92DB971CAED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425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C1BE3-E69A-4CEB-807E-1FD0E033AF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2695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A5ED0F-4762-472D-BBEA-8FE6DBBCE40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44443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BE48E-7BD1-4DB6-88DD-B58E1AEACE1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9768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90778-1113-4A94-BC00-0CFB5ABD17E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316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D44442-F564-4A46-9FB8-C80546A25459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F620D-A30C-49EE-A1D0-D97BA2CC41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497992-243E-4065-8D86-54398E94A437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10BB9-A8AE-4945-BA1D-6CBF1101FA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ECD61-1733-412A-8BA4-D8763832EC39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34DF8-E1B3-48C3-A9C9-FA7FE7AB71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69B5A-880D-4C81-B034-95D3C5614C23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7DE85-6BF4-4996-9814-86CD11124D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D5B99-A356-42C6-A1C8-7F363609EF2F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BCA-5652-4360-BE3E-DB9D7384C4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75BA6-8430-436B-833D-E8DAF2EE9E55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4E04E-3EB5-41F7-9B52-C38288C7AE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C1364761-EEA4-4B79-80BD-1707E7A72CDA}" type="datetimeFigureOut">
              <a:rPr lang="en-US"/>
              <a:pPr>
                <a:defRPr/>
              </a:pPr>
              <a:t>6/22/2021</a:t>
            </a:fld>
            <a:endParaRPr lang="en-GB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CD0CC81F-8751-4FC4-AED1-86A0F08B71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2" r:id="rId2"/>
    <p:sldLayoutId id="2147483911" r:id="rId3"/>
    <p:sldLayoutId id="2147483910" r:id="rId4"/>
    <p:sldLayoutId id="2147483909" r:id="rId5"/>
    <p:sldLayoutId id="2147483908" r:id="rId6"/>
    <p:sldLayoutId id="2147483907" r:id="rId7"/>
    <p:sldLayoutId id="2147483906" r:id="rId8"/>
    <p:sldLayoutId id="2147483905" r:id="rId9"/>
    <p:sldLayoutId id="2147483904" r:id="rId10"/>
    <p:sldLayoutId id="2147483903" r:id="rId11"/>
    <p:sldLayoutId id="214748394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291" name="Picture 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21163" y="6437313"/>
            <a:ext cx="6842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0" descr="LOGO-CE for Word Positive Taxation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649663" y="323850"/>
            <a:ext cx="1812925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dolor fragum</a:t>
            </a:r>
          </a:p>
          <a:p>
            <a:pPr lvl="2"/>
            <a:r>
              <a:rPr lang="en-GB"/>
              <a:t>- Et dolor fragum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0928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928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928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2D49ABFD-B82F-45D4-A145-F947D574A2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22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38D4D6"/>
          </a:solidFill>
          <a:ln>
            <a:solidFill>
              <a:srgbClr val="38D4D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6867" name="Picture 14" descr="LOGO-CE for Word Negative Taxation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754438" y="306388"/>
            <a:ext cx="1617662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15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254500" y="6457950"/>
            <a:ext cx="6127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368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Et dolor fragum</a:t>
            </a:r>
            <a:endParaRPr lang="en-GB"/>
          </a:p>
          <a:p>
            <a:pPr lvl="1"/>
            <a:r>
              <a:rPr lang="en-GB"/>
              <a:t>Et dolor fragum</a:t>
            </a:r>
          </a:p>
          <a:p>
            <a:pPr lvl="2"/>
            <a:r>
              <a:rPr lang="en-GB"/>
              <a:t>- Et dolor fragum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0928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928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928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fld id="{C7E1ACAA-CBCE-4232-B1EC-B4FEE15F561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43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c.europa.eu/taxation_customs/dds2/SAMANCTA/EN/GeneralProcedures/SampleTransportation_EN.htm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ec.europa.eu/taxation_customs/dds2/SAMANCTA/EN/GeneralProcedures/SamplingForm_EN.htm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611188" y="1700213"/>
            <a:ext cx="4535487" cy="2089150"/>
          </a:xfrm>
        </p:spPr>
        <p:txBody>
          <a:bodyPr/>
          <a:lstStyle/>
          <a:p>
            <a:pPr eaLnBrk="1" hangingPunct="1"/>
            <a:r>
              <a:rPr lang="sl-SI" sz="5200">
                <a:solidFill>
                  <a:srgbClr val="FFD624"/>
                </a:solidFill>
              </a:rPr>
              <a:t>Samancta</a:t>
            </a:r>
          </a:p>
        </p:txBody>
      </p:sp>
      <p:sp>
        <p:nvSpPr>
          <p:cNvPr id="63490" name="Text Box 5"/>
          <p:cNvSpPr txBox="1">
            <a:spLocks noChangeArrowheads="1"/>
          </p:cNvSpPr>
          <p:nvPr/>
        </p:nvSpPr>
        <p:spPr bwMode="auto">
          <a:xfrm>
            <a:off x="1691680" y="3789363"/>
            <a:ext cx="612068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cap="none" normalizeH="0" baseline="0" noProof="0">
                <a:ln>
                  <a:noFill/>
                </a:ln>
                <a:solidFill>
                  <a:srgbClr val="FFD624"/>
                </a:solidFill>
                <a:uLnTx/>
                <a:uFillTx/>
                <a:latin typeface="Verdana" pitchFamily="34" charset="0"/>
                <a:ea typeface="ＭＳ Ｐゴシック" pitchFamily="34" charset="-128"/>
                <a:cs typeface="Arial" charset="0"/>
              </a:rPr>
              <a:t>Veriga dokazov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A7F141F8-5BFC-4A62-B86D-8B7E0B6E3CA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1128713"/>
            <a:ext cx="5759450" cy="936625"/>
          </a:xfrm>
        </p:spPr>
        <p:txBody>
          <a:bodyPr/>
          <a:lstStyle/>
          <a:p>
            <a:pPr eaLnBrk="1" hangingPunct="1"/>
            <a:r>
              <a:rPr lang="sl-SI" sz="4000"/>
              <a:t>Zahtevek za analizo</a:t>
            </a:r>
          </a:p>
        </p:txBody>
      </p:sp>
      <p:sp>
        <p:nvSpPr>
          <p:cNvPr id="77828" name="Rectangle 4">
            <a:extLst>
              <a:ext uri="{FF2B5EF4-FFF2-40B4-BE49-F238E27FC236}">
                <a16:creationId xmlns:a16="http://schemas.microsoft.com/office/drawing/2014/main" id="{82AEA1FE-142A-47CA-86C7-A3AF968F170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00250" y="1989138"/>
            <a:ext cx="6865938" cy="424815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sl-SI" sz="2400" b="1"/>
              <a:t>Vsebovati mora podatke o: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400">
                <a:cs typeface="Times New Roman" pitchFamily="18" charset="0"/>
              </a:rPr>
              <a:t>deklariranem blagu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400">
                <a:cs typeface="Times New Roman" pitchFamily="18" charset="0"/>
              </a:rPr>
              <a:t>vzorčenih paketih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400">
                <a:cs typeface="Times New Roman" pitchFamily="18" charset="0"/>
              </a:rPr>
              <a:t>količini vzorcev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400">
                <a:cs typeface="Times New Roman" pitchFamily="18" charset="0"/>
              </a:rPr>
              <a:t>carinskih oznakah na vzorcih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400">
                <a:cs typeface="Times New Roman" pitchFamily="18" charset="0"/>
              </a:rPr>
              <a:t>namenu vzorčenja (ali potrebni analizi)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GB" dirty="0"/>
          </a:p>
        </p:txBody>
      </p:sp>
      <p:pic>
        <p:nvPicPr>
          <p:cNvPr id="17412" name="Picture 5">
            <a:extLst>
              <a:ext uri="{FF2B5EF4-FFF2-40B4-BE49-F238E27FC236}">
                <a16:creationId xmlns:a16="http://schemas.microsoft.com/office/drawing/2014/main" id="{D8D106E6-88DB-403A-953F-21F99FA04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9FCA3BD9-7E7A-4DFF-ADA2-10F17F464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46DD0F-F590-4643-9BB9-F4ACB717B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001" y="165644"/>
            <a:ext cx="4456112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Dokumentarni</a:t>
            </a:r>
            <a:b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</a:b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ukrepi</a:t>
            </a:r>
            <a:r>
              <a:rPr lang="sl-SI" sz="240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8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5076D9BD-77F3-4851-9716-7FDCFBF8E0C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24075" y="1412875"/>
            <a:ext cx="6481763" cy="936625"/>
          </a:xfrm>
        </p:spPr>
        <p:txBody>
          <a:bodyPr/>
          <a:lstStyle/>
          <a:p>
            <a:pPr eaLnBrk="1" hangingPunct="1"/>
            <a:r>
              <a:rPr lang="sl-SI" sz="4000"/>
              <a:t>Evidence urada</a:t>
            </a:r>
          </a:p>
        </p:txBody>
      </p:sp>
      <p:sp>
        <p:nvSpPr>
          <p:cNvPr id="78852" name="Rectangle 4">
            <a:extLst>
              <a:ext uri="{FF2B5EF4-FFF2-40B4-BE49-F238E27FC236}">
                <a16:creationId xmlns:a16="http://schemas.microsoft.com/office/drawing/2014/main" id="{F6DE8720-02FC-448D-A08A-81D8EBD0952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30413" y="2565400"/>
            <a:ext cx="6938962" cy="25193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sl-SI"/>
              <a:t>Evidence o preverjanjih</a:t>
            </a:r>
          </a:p>
          <a:p>
            <a:pPr eaLnBrk="1" hangingPunct="1">
              <a:lnSpc>
                <a:spcPct val="150000"/>
              </a:lnSpc>
            </a:pPr>
            <a:r>
              <a:rPr lang="sl-SI"/>
              <a:t>Evidence o vzorcih</a:t>
            </a:r>
          </a:p>
          <a:p>
            <a:pPr eaLnBrk="1" hangingPunct="1">
              <a:lnSpc>
                <a:spcPct val="150000"/>
              </a:lnSpc>
            </a:pPr>
            <a:r>
              <a:rPr lang="sl-SI"/>
              <a:t>Evidence o skladiščenju </a:t>
            </a:r>
          </a:p>
          <a:p>
            <a:pPr eaLnBrk="1" hangingPunct="1">
              <a:lnSpc>
                <a:spcPct val="150000"/>
              </a:lnSpc>
            </a:pPr>
            <a:r>
              <a:rPr lang="sl-SI"/>
              <a:t>Evidence o odpremi analitiku </a:t>
            </a:r>
          </a:p>
        </p:txBody>
      </p:sp>
      <p:pic>
        <p:nvPicPr>
          <p:cNvPr id="18436" name="Picture 5">
            <a:extLst>
              <a:ext uri="{FF2B5EF4-FFF2-40B4-BE49-F238E27FC236}">
                <a16:creationId xmlns:a16="http://schemas.microsoft.com/office/drawing/2014/main" id="{E8428894-47AB-4769-B975-41294FA46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FE84C756-3C99-4514-9B23-3D30BE53B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47B4058-7B80-4192-927E-532AC2A79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001" y="165644"/>
            <a:ext cx="4456112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Dokumentarni</a:t>
            </a:r>
            <a:b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</a:b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ukrepi</a:t>
            </a:r>
            <a:r>
              <a:rPr lang="sl-SI" sz="240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7791926E-A795-491D-9CDF-FE014C5D8A6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30413" y="1306513"/>
            <a:ext cx="5688012" cy="936625"/>
          </a:xfrm>
        </p:spPr>
        <p:txBody>
          <a:bodyPr/>
          <a:lstStyle/>
          <a:p>
            <a:pPr eaLnBrk="1" hangingPunct="1"/>
            <a:r>
              <a:rPr lang="sl-SI" sz="4000">
                <a:cs typeface="Times New Roman" panose="02020603050405020304" pitchFamily="18" charset="0"/>
              </a:rPr>
              <a:t>Laboratorijski zapis</a:t>
            </a:r>
          </a:p>
        </p:txBody>
      </p:sp>
      <p:sp>
        <p:nvSpPr>
          <p:cNvPr id="79876" name="Rectangle 4">
            <a:extLst>
              <a:ext uri="{FF2B5EF4-FFF2-40B4-BE49-F238E27FC236}">
                <a16:creationId xmlns:a16="http://schemas.microsoft.com/office/drawing/2014/main" id="{5FC7B6F9-E89A-497A-B95C-B8A05294982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08175" y="2273300"/>
            <a:ext cx="6938963" cy="432435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sl-SI" sz="2600" b="1">
                <a:cs typeface="Times New Roman" pitchFamily="18" charset="0"/>
              </a:rPr>
              <a:t>Vključevati mora: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potrdilo o prejemu vzorca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carinske oznake, ki so bile na vzorcih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registrsko številko vzorcev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kdaj so bile carinske oznake prelomljene / kdaj je bila opravljena analiza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kakšna analiza je bila opravljena</a:t>
            </a:r>
          </a:p>
          <a:p>
            <a:pPr eaLnBrk="1" hangingPunct="1">
              <a:defRPr/>
            </a:pPr>
            <a:r>
              <a:rPr lang="sl-SI" sz="2600">
                <a:cs typeface="Times New Roman" pitchFamily="18" charset="0"/>
              </a:rPr>
              <a:t>rezultate analize</a:t>
            </a:r>
          </a:p>
          <a:p>
            <a:pPr eaLnBrk="1" hangingPunct="1">
              <a:defRPr/>
            </a:pPr>
            <a:endParaRPr lang="en-GB" dirty="0"/>
          </a:p>
        </p:txBody>
      </p:sp>
      <p:pic>
        <p:nvPicPr>
          <p:cNvPr id="19460" name="Picture 5">
            <a:extLst>
              <a:ext uri="{FF2B5EF4-FFF2-40B4-BE49-F238E27FC236}">
                <a16:creationId xmlns:a16="http://schemas.microsoft.com/office/drawing/2014/main" id="{6BA67E6D-8AB8-434F-ADC0-1C3992888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B261F93C-476D-4564-94A5-27C38B616A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26A075-2F18-458B-A2FE-DB03AA448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001" y="165644"/>
            <a:ext cx="4456112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Dokumentarni</a:t>
            </a:r>
            <a:b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</a:b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ukrepi</a:t>
            </a:r>
            <a:r>
              <a:rPr lang="sl-SI" sz="240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>
            <a:extLst>
              <a:ext uri="{FF2B5EF4-FFF2-40B4-BE49-F238E27FC236}">
                <a16:creationId xmlns:a16="http://schemas.microsoft.com/office/drawing/2014/main" id="{13DF8E9F-F79F-4658-B100-265411C9145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6625" y="1341438"/>
            <a:ext cx="6335713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sl-SI" sz="4400">
                <a:solidFill>
                  <a:schemeClr val="tx1"/>
                </a:solidFill>
                <a:ea typeface="+mn-ea"/>
                <a:cs typeface="Arial" charset="0"/>
              </a:rPr>
              <a:t>Veriga dokazov</a:t>
            </a: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09D627DE-EA6D-435D-9384-C319222162C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47813" y="2571750"/>
            <a:ext cx="7488237" cy="29130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l-SI" sz="4800" b="1" dirty="0">
                <a:solidFill>
                  <a:srgbClr val="FF5050"/>
                </a:solidFill>
              </a:rPr>
              <a:t>Zaradi enega</a:t>
            </a:r>
          </a:p>
          <a:p>
            <a:pPr algn="ctr" eaLnBrk="1" hangingPunct="1">
              <a:buFontTx/>
              <a:buNone/>
            </a:pPr>
            <a:r>
              <a:rPr lang="sl-SI" sz="4800" b="1" dirty="0">
                <a:solidFill>
                  <a:srgbClr val="FF5050"/>
                </a:solidFill>
              </a:rPr>
              <a:t>šibkega člena </a:t>
            </a:r>
          </a:p>
          <a:p>
            <a:pPr algn="ctr" eaLnBrk="1" hangingPunct="1">
              <a:buFontTx/>
              <a:buNone/>
            </a:pPr>
            <a:r>
              <a:rPr lang="sl-SI" sz="4800" b="1" dirty="0">
                <a:solidFill>
                  <a:srgbClr val="FF5050"/>
                </a:solidFill>
              </a:rPr>
              <a:t>se pretrga veriga.</a:t>
            </a:r>
          </a:p>
        </p:txBody>
      </p:sp>
      <p:pic>
        <p:nvPicPr>
          <p:cNvPr id="19459" name="Picture 8">
            <a:extLst>
              <a:ext uri="{FF2B5EF4-FFF2-40B4-BE49-F238E27FC236}">
                <a16:creationId xmlns:a16="http://schemas.microsoft.com/office/drawing/2014/main" id="{72664D37-018B-4303-BC70-E5A511157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0"/>
            <a:ext cx="18161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6C19F199-CA1F-4E79-AC38-32E91BBC4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47CD1C9E-1791-490F-A6B9-79A342674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uiExpand="1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A25730B-2402-47D6-A5F4-F64DD2DB184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1143000"/>
            <a:ext cx="7772400" cy="1143000"/>
          </a:xfrm>
        </p:spPr>
        <p:txBody>
          <a:bodyPr/>
          <a:lstStyle/>
          <a:p>
            <a:pPr marL="0" indent="0" eaLnBrk="1" hangingPunct="1"/>
            <a:r>
              <a:rPr lang="sl-SI"/>
              <a:t> 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59CB7768-63EC-4038-9777-47338D10F4F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828800" y="2819400"/>
            <a:ext cx="7010400" cy="3276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sl-SI" sz="2800">
                <a:cs typeface="Times New Roman" panose="02020603050405020304" pitchFamily="18" charset="0"/>
              </a:rPr>
              <a:t>Veriga dokazov so fizični in dokumentarni ukrepi, ki zagotavljajo dokazano neposredno povezavo med deklariranim tovorom, odvzetim vzorcem in dokazi analitika v zvezi z uvrstitvijo tovora</a:t>
            </a:r>
            <a:r>
              <a:rPr lang="sl-SI"/>
              <a:t>.</a:t>
            </a:r>
          </a:p>
        </p:txBody>
      </p:sp>
      <p:sp>
        <p:nvSpPr>
          <p:cNvPr id="9220" name="Text Box 5">
            <a:extLst>
              <a:ext uri="{FF2B5EF4-FFF2-40B4-BE49-F238E27FC236}">
                <a16:creationId xmlns:a16="http://schemas.microsoft.com/office/drawing/2014/main" id="{B3637AE1-5F45-44E2-9A86-4659AE848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0" y="1349375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4400">
                <a:solidFill>
                  <a:schemeClr val="tx1"/>
                </a:solidFill>
              </a:rPr>
              <a:t>Veriga dokazov za vzorce</a:t>
            </a:r>
          </a:p>
        </p:txBody>
      </p:sp>
      <p:pic>
        <p:nvPicPr>
          <p:cNvPr id="9221" name="Picture 6">
            <a:extLst>
              <a:ext uri="{FF2B5EF4-FFF2-40B4-BE49-F238E27FC236}">
                <a16:creationId xmlns:a16="http://schemas.microsoft.com/office/drawing/2014/main" id="{FD6EF60B-EE8B-43ED-A521-90BD74790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9B77A5B1-F79D-493A-ACF8-D57398DE3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</p:spTree>
    <p:extLst>
      <p:ext uri="{BB962C8B-B14F-4D97-AF65-F5344CB8AC3E}">
        <p14:creationId xmlns:p14="http://schemas.microsoft.com/office/powerpoint/2010/main" val="291415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3916557-CF88-4FB5-98DF-1689FDD4FB9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09600" y="1143000"/>
            <a:ext cx="7772400" cy="1143000"/>
          </a:xfrm>
        </p:spPr>
        <p:txBody>
          <a:bodyPr/>
          <a:lstStyle/>
          <a:p>
            <a:pPr marL="0" indent="0" eaLnBrk="1" hangingPunct="1"/>
            <a:r>
              <a:rPr lang="sl-SI"/>
              <a:t> 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C0460AF8-6E69-47E2-9F3F-3A92539EB020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907704" y="2338250"/>
            <a:ext cx="7010400" cy="3611029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sl-SI" sz="2800">
                <a:cs typeface="Times New Roman" panose="02020603050405020304" pitchFamily="18" charset="0"/>
              </a:rPr>
              <a:t>Identifikacija prijavljenega prevoznega sredstva ali lokacije blaga</a:t>
            </a:r>
          </a:p>
          <a:p>
            <a:pPr eaLnBrk="1" hangingPunct="1">
              <a:lnSpc>
                <a:spcPct val="150000"/>
              </a:lnSpc>
            </a:pPr>
            <a:r>
              <a:rPr lang="sl-SI" sz="2800"/>
              <a:t>Identifikacija blaga</a:t>
            </a:r>
          </a:p>
          <a:p>
            <a:pPr eaLnBrk="1" hangingPunct="1">
              <a:lnSpc>
                <a:spcPct val="150000"/>
              </a:lnSpc>
            </a:pPr>
            <a:r>
              <a:rPr lang="sl-SI" sz="2800"/>
              <a:t>Reprezentativni vzorci</a:t>
            </a:r>
          </a:p>
          <a:p>
            <a:pPr eaLnBrk="1" hangingPunct="1">
              <a:lnSpc>
                <a:spcPct val="150000"/>
              </a:lnSpc>
            </a:pPr>
            <a:r>
              <a:rPr lang="sl-SI" sz="2800"/>
              <a:t>Varnost vzorcev</a:t>
            </a:r>
          </a:p>
        </p:txBody>
      </p:sp>
      <p:sp>
        <p:nvSpPr>
          <p:cNvPr id="10244" name="Text Box 5">
            <a:extLst>
              <a:ext uri="{FF2B5EF4-FFF2-40B4-BE49-F238E27FC236}">
                <a16:creationId xmlns:a16="http://schemas.microsoft.com/office/drawing/2014/main" id="{D919B9C1-0925-4DA6-A457-F3A34A4C1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29531"/>
            <a:ext cx="7162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4400">
                <a:solidFill>
                  <a:schemeClr val="tx1"/>
                </a:solidFill>
              </a:rPr>
              <a:t>Fizični ukrepi</a:t>
            </a:r>
          </a:p>
        </p:txBody>
      </p:sp>
      <p:pic>
        <p:nvPicPr>
          <p:cNvPr id="10245" name="Picture 6">
            <a:extLst>
              <a:ext uri="{FF2B5EF4-FFF2-40B4-BE49-F238E27FC236}">
                <a16:creationId xmlns:a16="http://schemas.microsoft.com/office/drawing/2014/main" id="{0C52A164-058A-4445-95E4-DE612F039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EAAAED5D-50BE-4213-B0C0-2A7D65264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4C7E20DB-3A75-48C5-955F-FFFC3D522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314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Fizični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ukrepi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4933AE9C-747F-4A83-933B-BDD5D1B9F1E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59632" y="1643063"/>
            <a:ext cx="7201743" cy="936625"/>
          </a:xfrm>
        </p:spPr>
        <p:txBody>
          <a:bodyPr/>
          <a:lstStyle/>
          <a:p>
            <a:pPr eaLnBrk="1" hangingPunct="1"/>
            <a:r>
              <a:rPr lang="sl-SI" sz="3200" b="1">
                <a:cs typeface="Times New Roman" panose="02020603050405020304" pitchFamily="18" charset="0"/>
              </a:rPr>
              <a:t>Identifikacija prijavljenega prevoznega sredstva ali lokacije blaga</a:t>
            </a: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B3F148B1-E173-406E-8CAC-71958713B46D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44688" y="2420938"/>
            <a:ext cx="7019925" cy="3633787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GB" dirty="0"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sl-SI" sz="2800">
                <a:cs typeface="Times New Roman" pitchFamily="18" charset="0"/>
              </a:rPr>
              <a:t>Vozilo / železniški vagon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800">
                <a:cs typeface="Times New Roman" pitchFamily="18" charset="0"/>
              </a:rPr>
              <a:t>Zabojnik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800">
                <a:cs typeface="Times New Roman" pitchFamily="18" charset="0"/>
              </a:rPr>
              <a:t>Ladja / plovilo – skladiščni prostor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sl-SI" sz="2800">
                <a:cs typeface="Times New Roman" pitchFamily="18" charset="0"/>
              </a:rPr>
              <a:t>Skladišče ali silos</a:t>
            </a:r>
          </a:p>
        </p:txBody>
      </p:sp>
      <p:pic>
        <p:nvPicPr>
          <p:cNvPr id="11268" name="Picture 5">
            <a:extLst>
              <a:ext uri="{FF2B5EF4-FFF2-40B4-BE49-F238E27FC236}">
                <a16:creationId xmlns:a16="http://schemas.microsoft.com/office/drawing/2014/main" id="{D07E21B0-4B90-4B7D-8344-AB037DBFD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BC3C8E48-973E-4B2B-88EF-FA02016DF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C65910D2-B512-4529-8CAA-E80B36FF6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314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Fizični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ukrepi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726FFCDD-E160-4122-A943-F784FFD441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30413" y="1268760"/>
            <a:ext cx="6140450" cy="936625"/>
          </a:xfrm>
        </p:spPr>
        <p:txBody>
          <a:bodyPr/>
          <a:lstStyle/>
          <a:p>
            <a:pPr eaLnBrk="1" hangingPunct="1"/>
            <a:r>
              <a:rPr lang="sl-SI" sz="3200" b="1" dirty="0"/>
              <a:t>Identifikacija blaga</a:t>
            </a:r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24FFA55A-2B79-4971-9482-399921B2E31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35696" y="2132856"/>
            <a:ext cx="6883400" cy="3816424"/>
          </a:xfrm>
        </p:spPr>
        <p:txBody>
          <a:bodyPr/>
          <a:lstStyle/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Preverjanje oznak in številk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Preverjanje kakršnih koli carinskih oznak 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Potrditev poimenovanja blaga glede na dokumente 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Izmera ali preštevanje blaga, da se potrdi količina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Izključitev drugega podobnega blaga, ki se lahko nahaja skupaj z blagom, ki se vzorči</a:t>
            </a:r>
          </a:p>
          <a:p>
            <a:pPr eaLnBrk="1" hangingPunct="1">
              <a:buFontTx/>
              <a:buNone/>
            </a:pPr>
            <a:endParaRPr lang="en-GB" altLang="en-US" dirty="0"/>
          </a:p>
        </p:txBody>
      </p:sp>
      <p:pic>
        <p:nvPicPr>
          <p:cNvPr id="12292" name="Picture 5">
            <a:extLst>
              <a:ext uri="{FF2B5EF4-FFF2-40B4-BE49-F238E27FC236}">
                <a16:creationId xmlns:a16="http://schemas.microsoft.com/office/drawing/2014/main" id="{85BBB0B5-FC46-4730-B36D-5B5F08AC2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1F24BBCA-9004-4A82-935D-AA3B46C2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176618E-83AE-46AB-B312-287D366BC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314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Fizični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ukrepi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37ADB1D3-3ED3-4056-8F34-B8AB588B1D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47863" y="1244600"/>
            <a:ext cx="5902325" cy="936625"/>
          </a:xfrm>
        </p:spPr>
        <p:txBody>
          <a:bodyPr/>
          <a:lstStyle/>
          <a:p>
            <a:pPr eaLnBrk="1" hangingPunct="1"/>
            <a:r>
              <a:rPr lang="sl-SI" sz="3200" b="1"/>
              <a:t>Reprezentativni vzorci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5CC0D2F5-5979-488D-A0C2-CEC540D1A89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124075" y="2133600"/>
            <a:ext cx="6553200" cy="3673475"/>
          </a:xfrm>
        </p:spPr>
        <p:txBody>
          <a:bodyPr/>
          <a:lstStyle/>
          <a:p>
            <a:pPr eaLnBrk="1" hangingPunct="1"/>
            <a:r>
              <a:rPr lang="sl-SI" sz="2800">
                <a:cs typeface="Times New Roman" panose="02020603050405020304" pitchFamily="18" charset="0"/>
              </a:rPr>
              <a:t>Vzorci, vzeti iz različnih pakiranj </a:t>
            </a:r>
          </a:p>
          <a:p>
            <a:pPr eaLnBrk="1" hangingPunct="1"/>
            <a:r>
              <a:rPr lang="sl-SI" sz="2800">
                <a:cs typeface="Times New Roman" panose="02020603050405020304" pitchFamily="18" charset="0"/>
              </a:rPr>
              <a:t>Vzorci, vzeti iz različnih delov tovora</a:t>
            </a:r>
          </a:p>
          <a:p>
            <a:pPr eaLnBrk="1" hangingPunct="1"/>
            <a:r>
              <a:rPr lang="sl-SI" sz="2800">
                <a:cs typeface="Times New Roman" panose="02020603050405020304" pitchFamily="18" charset="0"/>
              </a:rPr>
              <a:t>Dvojni vzorci (in vzorec drugih gospodarskih subjektov, če se zahteva)</a:t>
            </a:r>
          </a:p>
          <a:p>
            <a:pPr eaLnBrk="1" hangingPunct="1"/>
            <a:r>
              <a:rPr lang="sl-SI" sz="2800">
                <a:cs typeface="Times New Roman" panose="02020603050405020304" pitchFamily="18" charset="0"/>
              </a:rPr>
              <a:t>(Podpisano soglasje gospodarskega subjekta)</a:t>
            </a:r>
          </a:p>
        </p:txBody>
      </p:sp>
      <p:pic>
        <p:nvPicPr>
          <p:cNvPr id="13317" name="Picture 6">
            <a:extLst>
              <a:ext uri="{FF2B5EF4-FFF2-40B4-BE49-F238E27FC236}">
                <a16:creationId xmlns:a16="http://schemas.microsoft.com/office/drawing/2014/main" id="{E45C167E-0D0B-481D-A828-5A4ACB900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DA77BECB-388D-4E05-B916-E47BC2CD3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314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Fizični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ukrepi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C1CF5F5D-E9D3-40ED-B709-9423D95F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6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0E9BF46E-5BCE-4862-8442-6FAC7EAD157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07753" y="1367176"/>
            <a:ext cx="6624638" cy="936625"/>
          </a:xfrm>
        </p:spPr>
        <p:txBody>
          <a:bodyPr/>
          <a:lstStyle/>
          <a:p>
            <a:pPr eaLnBrk="1" hangingPunct="1"/>
            <a:r>
              <a:rPr lang="sl-SI" sz="3600" b="1" dirty="0"/>
              <a:t>Varnost vzorcev</a:t>
            </a:r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AAA1AD2D-2926-46B8-A8CD-FBD2BADCFEA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025525" y="2348880"/>
            <a:ext cx="6938963" cy="363378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sl-SI" sz="2400" dirty="0">
                <a:cs typeface="Times New Roman" panose="02020603050405020304" pitchFamily="18" charset="0"/>
              </a:rPr>
              <a:t>Vzorci morajo: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biti označeni in imeti nameščene carinske oznake 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biti varno (in ustrezno) shranjeni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biti varno (in ustrezno) prepeljani</a:t>
            </a:r>
          </a:p>
          <a:p>
            <a:pPr eaLnBrk="1" hangingPunct="1"/>
            <a:r>
              <a:rPr lang="sl-SI" sz="2400" dirty="0">
                <a:cs typeface="Times New Roman" panose="02020603050405020304" pitchFamily="18" charset="0"/>
              </a:rPr>
              <a:t>prispeti k analitiku z nepoškodovanimi carinskimi oznakami</a:t>
            </a:r>
            <a:r>
              <a:rPr lang="sl-SI" sz="2400" dirty="0"/>
              <a:t> </a:t>
            </a:r>
          </a:p>
          <a:p>
            <a:pPr eaLnBrk="1" hangingPunct="1"/>
            <a:r>
              <a:rPr lang="sl-SI" sz="2400" dirty="0"/>
              <a:t>Glej </a:t>
            </a:r>
            <a:r>
              <a:rPr lang="sl-SI" sz="2400" dirty="0" err="1">
                <a:hlinkClick r:id="rId2"/>
              </a:rPr>
              <a:t>Samancta</a:t>
            </a:r>
            <a:r>
              <a:rPr lang="sl-SI" sz="2400" dirty="0">
                <a:hlinkClick r:id="rId2"/>
              </a:rPr>
              <a:t>/General </a:t>
            </a:r>
            <a:r>
              <a:rPr lang="sl-SI" sz="2400" dirty="0" err="1">
                <a:hlinkClick r:id="rId2"/>
              </a:rPr>
              <a:t>Principles</a:t>
            </a:r>
            <a:r>
              <a:rPr lang="sl-SI" sz="2400" dirty="0">
                <a:hlinkClick r:id="rId2"/>
              </a:rPr>
              <a:t>/</a:t>
            </a:r>
            <a:r>
              <a:rPr lang="sl-SI" sz="2400" dirty="0" err="1">
                <a:hlinkClick r:id="rId2"/>
              </a:rPr>
              <a:t>Handling</a:t>
            </a:r>
            <a:r>
              <a:rPr lang="sl-SI" sz="2400" dirty="0">
                <a:hlinkClick r:id="rId2"/>
              </a:rPr>
              <a:t> </a:t>
            </a:r>
            <a:r>
              <a:rPr lang="sl-SI" sz="2400" dirty="0" err="1">
                <a:hlinkClick r:id="rId2"/>
              </a:rPr>
              <a:t>of</a:t>
            </a:r>
            <a:r>
              <a:rPr lang="sl-SI" sz="2400" dirty="0">
                <a:hlinkClick r:id="rId2"/>
              </a:rPr>
              <a:t> </a:t>
            </a:r>
            <a:r>
              <a:rPr lang="sl-SI" sz="2400" dirty="0" err="1">
                <a:hlinkClick r:id="rId2"/>
              </a:rPr>
              <a:t>Samples</a:t>
            </a:r>
            <a:r>
              <a:rPr lang="sl-SI" sz="2400" dirty="0"/>
              <a:t> </a:t>
            </a:r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4B370395-B927-4948-8DC8-5BE02465E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BA7B3213-A2FE-4225-A4A1-AEA7CCB4D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818EE124-D909-4B53-9549-FF0FF3703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35314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Fizični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ukrepi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0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>
            <a:extLst>
              <a:ext uri="{FF2B5EF4-FFF2-40B4-BE49-F238E27FC236}">
                <a16:creationId xmlns:a16="http://schemas.microsoft.com/office/drawing/2014/main" id="{0D5C8700-4FD1-4A15-9B09-ADFC68F8C8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1400719"/>
            <a:ext cx="8642350" cy="1143000"/>
          </a:xfrm>
        </p:spPr>
        <p:txBody>
          <a:bodyPr/>
          <a:lstStyle/>
          <a:p>
            <a:pPr eaLnBrk="1" hangingPunct="1">
              <a:defRPr/>
            </a:pPr>
            <a:r>
              <a:rPr lang="sl-SI" sz="4000" b="1">
                <a:solidFill>
                  <a:schemeClr val="tx1"/>
                </a:solidFill>
                <a:ea typeface="+mn-ea"/>
                <a:cs typeface="Arial" charset="0"/>
              </a:rPr>
              <a:t>Dokumentarni ukrepi</a:t>
            </a: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50509DDF-1F28-44E5-AE0B-3BCC2B2C1B7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08175" y="2565400"/>
            <a:ext cx="6985000" cy="30575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sl-SI" sz="2400">
                <a:cs typeface="Times New Roman" panose="02020603050405020304" pitchFamily="18" charset="0"/>
              </a:rPr>
              <a:t>Poročilo o pregledu </a:t>
            </a:r>
          </a:p>
          <a:p>
            <a:pPr eaLnBrk="1" hangingPunct="1">
              <a:lnSpc>
                <a:spcPct val="150000"/>
              </a:lnSpc>
            </a:pPr>
            <a:r>
              <a:rPr lang="sl-SI" sz="2400">
                <a:cs typeface="Times New Roman" panose="02020603050405020304" pitchFamily="18" charset="0"/>
              </a:rPr>
              <a:t>Zahtevek za analizo</a:t>
            </a:r>
          </a:p>
          <a:p>
            <a:pPr eaLnBrk="1" hangingPunct="1">
              <a:lnSpc>
                <a:spcPct val="150000"/>
              </a:lnSpc>
            </a:pPr>
            <a:r>
              <a:rPr lang="sl-SI" sz="2400">
                <a:cs typeface="Times New Roman" panose="02020603050405020304" pitchFamily="18" charset="0"/>
              </a:rPr>
              <a:t>Evidence urada</a:t>
            </a:r>
          </a:p>
          <a:p>
            <a:pPr eaLnBrk="1" hangingPunct="1">
              <a:lnSpc>
                <a:spcPct val="150000"/>
              </a:lnSpc>
            </a:pPr>
            <a:r>
              <a:rPr lang="sl-SI" sz="2400">
                <a:cs typeface="Times New Roman" panose="02020603050405020304" pitchFamily="18" charset="0"/>
              </a:rPr>
              <a:t>Laboratorijski zapis</a:t>
            </a:r>
          </a:p>
          <a:p>
            <a:pPr eaLnBrk="1" hangingPunct="1">
              <a:lnSpc>
                <a:spcPct val="150000"/>
              </a:lnSpc>
            </a:pPr>
            <a:r>
              <a:rPr lang="sl-SI" sz="2400">
                <a:cs typeface="Times New Roman" panose="02020603050405020304" pitchFamily="18" charset="0"/>
              </a:rPr>
              <a:t>Glej </a:t>
            </a:r>
            <a:r>
              <a:rPr lang="sl-SI" sz="2400">
                <a:cs typeface="Times New Roman" panose="02020603050405020304" pitchFamily="18" charset="0"/>
                <a:hlinkClick r:id="rId2"/>
              </a:rPr>
              <a:t>Samancta/General-Principles/Sampling Form</a:t>
            </a:r>
          </a:p>
        </p:txBody>
      </p:sp>
      <p:pic>
        <p:nvPicPr>
          <p:cNvPr id="15364" name="Picture 6">
            <a:extLst>
              <a:ext uri="{FF2B5EF4-FFF2-40B4-BE49-F238E27FC236}">
                <a16:creationId xmlns:a16="http://schemas.microsoft.com/office/drawing/2014/main" id="{CE90A63C-46D5-46CD-B107-416564F7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F5DA86EF-8174-4113-AACB-2CDAAE5A8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868A282-7FFA-47CF-96CC-1D6685BCE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001" y="165644"/>
            <a:ext cx="4456112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Dokumentarni</a:t>
            </a:r>
            <a:b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</a:b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ukrepi</a:t>
            </a:r>
            <a:r>
              <a:rPr lang="sl-SI" sz="240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D620CCE3-C105-42C7-9419-62D8EBD5993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93888" y="978775"/>
            <a:ext cx="5976937" cy="1143000"/>
          </a:xfrm>
        </p:spPr>
        <p:txBody>
          <a:bodyPr/>
          <a:lstStyle/>
          <a:p>
            <a:pPr eaLnBrk="1" hangingPunct="1"/>
            <a:r>
              <a:rPr lang="sl-SI" sz="3200" b="1" dirty="0"/>
              <a:t>Poročilo o pregledu</a:t>
            </a: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DED59F60-4722-472C-AF4D-28680CA4D4C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893888" y="1890653"/>
            <a:ext cx="6553200" cy="3354388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sl-SI" sz="2200" b="1" dirty="0"/>
              <a:t>Vključevati mora: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podatke o prijavitelju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datum in uro pregleda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kdo je bil prisoten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vse podrobnosti, uporabljene za identifikacijo blaga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kako je bil vzorec odvzet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kako je bil reprezentativen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kako so bile nameščene carinske oznake in kako je bil vzorec shranjen</a:t>
            </a:r>
          </a:p>
          <a:p>
            <a:pPr eaLnBrk="1" hangingPunct="1">
              <a:defRPr/>
            </a:pPr>
            <a:r>
              <a:rPr lang="sl-SI" sz="2200" dirty="0">
                <a:cs typeface="Times New Roman" pitchFamily="18" charset="0"/>
              </a:rPr>
              <a:t>vse druge razpoložljive informacije</a:t>
            </a:r>
          </a:p>
        </p:txBody>
      </p:sp>
      <p:sp>
        <p:nvSpPr>
          <p:cNvPr id="76805" name="Text Box 5">
            <a:extLst>
              <a:ext uri="{FF2B5EF4-FFF2-40B4-BE49-F238E27FC236}">
                <a16:creationId xmlns:a16="http://schemas.microsoft.com/office/drawing/2014/main" id="{C520F346-526A-489F-8F87-E614C29C9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457" y="6224304"/>
            <a:ext cx="655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l-SI" sz="2800" i="1" dirty="0">
                <a:solidFill>
                  <a:srgbClr val="FF5050"/>
                </a:solidFill>
              </a:rPr>
              <a:t>To je izjava priče.</a:t>
            </a:r>
          </a:p>
        </p:txBody>
      </p:sp>
      <p:pic>
        <p:nvPicPr>
          <p:cNvPr id="16389" name="Picture 6">
            <a:extLst>
              <a:ext uri="{FF2B5EF4-FFF2-40B4-BE49-F238E27FC236}">
                <a16:creationId xmlns:a16="http://schemas.microsoft.com/office/drawing/2014/main" id="{B576246E-E475-4CBF-8175-D8C508042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3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97EE480C-0166-48BF-98A9-8DA4879B2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80393"/>
            <a:ext cx="716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l-SI" sz="2400">
                <a:solidFill>
                  <a:schemeClr val="tx1"/>
                </a:solidFill>
              </a:rPr>
              <a:t>Veriga</a:t>
            </a:r>
            <a:br>
              <a:rPr lang="sl-SI" sz="2400">
                <a:solidFill>
                  <a:schemeClr val="tx1"/>
                </a:solidFill>
              </a:rPr>
            </a:br>
            <a:r>
              <a:rPr lang="sl-SI" sz="2400">
                <a:solidFill>
                  <a:schemeClr val="tx1"/>
                </a:solidFill>
              </a:rPr>
              <a:t>dokazov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800BC95-AE12-4520-8980-D96C9D571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001" y="165644"/>
            <a:ext cx="4456112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Dokumentarni</a:t>
            </a:r>
            <a:b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</a:br>
            <a:r>
              <a:rPr lang="sl-SI" sz="2400" b="1">
                <a:solidFill>
                  <a:schemeClr val="tx1"/>
                </a:solidFill>
                <a:ea typeface="+mn-ea"/>
                <a:cs typeface="Arial" charset="0"/>
              </a:rPr>
              <a:t>ukrepi</a:t>
            </a:r>
            <a:r>
              <a:rPr lang="sl-SI" sz="2400">
                <a:solidFill>
                  <a:schemeClr val="tx1"/>
                </a:solidFill>
                <a:ea typeface="+mn-ea"/>
                <a:cs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6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4" grpId="0" build="p" autoUpdateAnimBg="0"/>
      <p:bldP spid="76805" grpId="0" autoUpdateAnimBg="0"/>
    </p:bldLst>
  </p:timing>
</p:sld>
</file>

<file path=ppt/theme/theme1.xml><?xml version="1.0" encoding="utf-8"?>
<a:theme xmlns:a="http://schemas.openxmlformats.org/drawingml/2006/main" name="1_Presentation2">
  <a:themeElements>
    <a:clrScheme name="1_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resentation2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ti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ti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ti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PT_template_numbers_EN">
  <a:themeElements>
    <a:clrScheme name="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_template_numbers_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_template_numbers_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numbers_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numbers_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numbers_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numbers_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_template_numbers_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_template_numbers_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PT_template_numbers_EN">
  <a:themeElements>
    <a:clrScheme name="2_PPT_template_numbers_E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PT_template_numbers_E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PT_template_numbers_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_template_numbers_E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_template_numbers_E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_template_numbers_E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_template_numbers_E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_template_numbers_E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_template_numbers_E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Office\Sjablonen\Presentatie-ontwerpen\Sjabloon standaard (2 Mintgroen) 97.pot</Template>
  <TotalTime>9103</TotalTime>
  <Words>411</Words>
  <Application>Microsoft Office PowerPoint</Application>
  <PresentationFormat>On-screen Show (4:3)</PresentationFormat>
  <Paragraphs>98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Times New Roman</vt:lpstr>
      <vt:lpstr>Verdana</vt:lpstr>
      <vt:lpstr>1_Presentation2</vt:lpstr>
      <vt:lpstr>PPT_template_numbers_EN</vt:lpstr>
      <vt:lpstr>2_PPT_template_numbers_EN</vt:lpstr>
      <vt:lpstr>Samancta</vt:lpstr>
      <vt:lpstr> </vt:lpstr>
      <vt:lpstr> </vt:lpstr>
      <vt:lpstr>Identifikacija prijavljenega prevoznega sredstva ali lokacije blaga</vt:lpstr>
      <vt:lpstr>Identifikacija blaga</vt:lpstr>
      <vt:lpstr>Reprezentativni vzorci</vt:lpstr>
      <vt:lpstr>Varnost vzorcev</vt:lpstr>
      <vt:lpstr>Dokumentarni ukrepi</vt:lpstr>
      <vt:lpstr>Poročilo o pregledu</vt:lpstr>
      <vt:lpstr>Zahtevek za analizo</vt:lpstr>
      <vt:lpstr>Evidence urada</vt:lpstr>
      <vt:lpstr>Laboratorijski zapis</vt:lpstr>
      <vt:lpstr>Veriga dokazov</vt:lpstr>
    </vt:vector>
  </TitlesOfParts>
  <Company>IDB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Geen diatitel</dc:title>
  <dc:creator>IDB</dc:creator>
  <cp:lastModifiedBy>MAUCOURT Perrine (TAXUD)</cp:lastModifiedBy>
  <cp:revision>371</cp:revision>
  <cp:lastPrinted>2012-11-06T14:38:00Z</cp:lastPrinted>
  <dcterms:created xsi:type="dcterms:W3CDTF">2011-07-28T12:10:08Z</dcterms:created>
  <dcterms:modified xsi:type="dcterms:W3CDTF">2021-06-22T09:50:08Z</dcterms:modified>
</cp:coreProperties>
</file>