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5" r:id="rId4"/>
  </p:sldMasterIdLst>
  <p:notesMasterIdLst>
    <p:notesMasterId r:id="rId28"/>
  </p:notesMasterIdLst>
  <p:handoutMasterIdLst>
    <p:handoutMasterId r:id="rId29"/>
  </p:handoutMasterIdLst>
  <p:sldIdLst>
    <p:sldId id="383" r:id="rId5"/>
    <p:sldId id="378" r:id="rId6"/>
    <p:sldId id="379" r:id="rId7"/>
    <p:sldId id="380" r:id="rId8"/>
    <p:sldId id="381" r:id="rId9"/>
    <p:sldId id="384" r:id="rId10"/>
    <p:sldId id="382"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Lst>
  <p:sldSz cx="9144000" cy="5143500" type="screen16x9"/>
  <p:notesSz cx="6797675" cy="9926638"/>
  <p:defaultTextStyle>
    <a:defPPr rtl="0">
      <a:defRPr lang="fi-fi"/>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97DA709D-4509-4BF1-BD43-D69D8B70F633}">
          <p14:sldIdLst/>
        </p14:section>
        <p14:section name="Untitled Section" id="{DEEF8AC1-1738-4FB5-8220-F758A7237D0F}">
          <p14:sldIdLst>
            <p14:sldId id="383"/>
            <p14:sldId id="378"/>
            <p14:sldId id="379"/>
            <p14:sldId id="380"/>
            <p14:sldId id="381"/>
            <p14:sldId id="384"/>
            <p14:sldId id="382"/>
            <p14:sldId id="385"/>
            <p14:sldId id="386"/>
            <p14:sldId id="387"/>
            <p14:sldId id="388"/>
            <p14:sldId id="389"/>
            <p14:sldId id="390"/>
            <p14:sldId id="391"/>
            <p14:sldId id="392"/>
            <p14:sldId id="393"/>
            <p14:sldId id="394"/>
            <p14:sldId id="395"/>
            <p14:sldId id="396"/>
            <p14:sldId id="397"/>
            <p14:sldId id="398"/>
            <p14:sldId id="399"/>
            <p14:sldId id="40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LAVEE Marit (COMM)" initials="SM" lastIdx="20" clrIdx="0"/>
  <p:cmAuthor id="1" name="GAST Michael (EMPL)" initials="G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6C8"/>
    <a:srgbClr val="E73452"/>
    <a:srgbClr val="6988AD"/>
    <a:srgbClr val="F18800"/>
    <a:srgbClr val="F68800"/>
    <a:srgbClr val="89C2EB"/>
    <a:srgbClr val="F68831"/>
    <a:srgbClr val="D78331"/>
    <a:srgbClr val="FBCA8D"/>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84368" autoAdjust="0"/>
  </p:normalViewPr>
  <p:slideViewPr>
    <p:cSldViewPr>
      <p:cViewPr varScale="1">
        <p:scale>
          <a:sx n="129" d="100"/>
          <a:sy n="129" d="100"/>
        </p:scale>
        <p:origin x="1092" y="1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defRPr sz="1200" b="0">
                <a:solidFill>
                  <a:schemeClr val="tx1"/>
                </a:solidFill>
                <a:latin typeface="Arial" charset="0"/>
              </a:defRPr>
            </a:lvl1pPr>
          </a:lstStyle>
          <a:p>
            <a:pPr rtl="0">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defRPr sz="1200" b="0">
                <a:solidFill>
                  <a:schemeClr val="tx1"/>
                </a:solidFill>
                <a:latin typeface="Arial" charset="0"/>
              </a:defRPr>
            </a:lvl1pPr>
          </a:lstStyle>
          <a:p>
            <a:pPr rtl="0">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defRPr sz="1200" b="0">
                <a:solidFill>
                  <a:schemeClr val="tx1"/>
                </a:solidFill>
                <a:latin typeface="Arial" charset="0"/>
              </a:defRPr>
            </a:lvl1pPr>
          </a:lstStyle>
          <a:p>
            <a:pPr rtl="0">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a:defRPr sz="1200" b="0">
                <a:solidFill>
                  <a:schemeClr val="tx1"/>
                </a:solidFill>
                <a:latin typeface="Arial" charset="0"/>
              </a:defRPr>
            </a:lvl1pPr>
          </a:lstStyle>
          <a:p>
            <a:pPr rtl="0">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defRPr sz="1200" b="0">
                <a:solidFill>
                  <a:schemeClr val="tx1"/>
                </a:solidFill>
                <a:latin typeface="Arial" charset="0"/>
              </a:defRPr>
            </a:lvl1pPr>
          </a:lstStyle>
          <a:p>
            <a:pPr rtl="0">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defRPr sz="1200" b="0">
                <a:solidFill>
                  <a:schemeClr val="tx1"/>
                </a:solidFill>
                <a:latin typeface="Arial" charset="0"/>
              </a:defRPr>
            </a:lvl1pPr>
          </a:lstStyle>
          <a:p>
            <a:pPr rtl="0">
              <a:defRPr/>
            </a:pPr>
            <a:endParaRPr lang="en-GB"/>
          </a:p>
        </p:txBody>
      </p:sp>
      <p:sp>
        <p:nvSpPr>
          <p:cNvPr id="8196"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p>
            <a:pPr lvl="0" rtl="0"/>
            <a:r>
              <a:rPr lang="fi" noProof="0"/>
              <a:t>Click to edit Master text styles</a:t>
            </a:r>
          </a:p>
          <a:p>
            <a:pPr lvl="1" rtl="0"/>
            <a:r>
              <a:rPr lang="fi" noProof="0"/>
              <a:t>Second level</a:t>
            </a:r>
          </a:p>
          <a:p>
            <a:pPr lvl="2" rtl="0"/>
            <a:r>
              <a:rPr lang="fi" noProof="0"/>
              <a:t>Third level</a:t>
            </a:r>
          </a:p>
          <a:p>
            <a:pPr lvl="3" rtl="0"/>
            <a:r>
              <a:rPr lang="fi" noProof="0"/>
              <a:t>Fourth level</a:t>
            </a:r>
          </a:p>
          <a:p>
            <a:pPr lvl="4" rtl="0"/>
            <a:r>
              <a:rPr lang="fi"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defRPr sz="1200" b="0">
                <a:solidFill>
                  <a:schemeClr val="tx1"/>
                </a:solidFill>
                <a:latin typeface="Arial" charset="0"/>
              </a:defRPr>
            </a:lvl1pPr>
          </a:lstStyle>
          <a:p>
            <a:pPr rtl="0">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a:defRPr sz="1200" b="0">
                <a:solidFill>
                  <a:schemeClr val="tx1"/>
                </a:solidFill>
                <a:latin typeface="Arial" charset="0"/>
              </a:defRPr>
            </a:lvl1pPr>
          </a:lstStyle>
          <a:p>
            <a:pPr rtl="0">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Pilarissa esitetään yleinen oikeus opetukseen ja koulutukseen koko eliniän ajan. Pilarissa pyritään varmistamaan korkealuokkaisen niin virallisen kuin epävirallisen opetuksen ja koulutuksen tarjonta. Siinä korostetaan koulutuksen ja taitojen merkitystä menestyksekkään työmarkkinoille osallistumisen ja sosiaalisen yhteenkuuluvuuden kannalta. Siinä painotetaan mahdollisuuksia pitää yllä ja hankkia taitoja. Näihin kuuluvat henkilön koko eliniän ja työuran ajan saatavilla olevat joustavat mahdollisuudet oppimiseen ja uudelleenkoulutukseen, mukaan luettuina varhaiskasvatus sekä perus-, täydennys-, korkea-asteen ja aikuiskoulutusjärjestelmät. </a:t>
            </a:r>
          </a:p>
          <a:p>
            <a:pPr fontAlgn="base"/>
            <a:r>
              <a:rPr lang="fi-FI" sz="1200" kern="1200" dirty="0" smtClean="0">
                <a:solidFill>
                  <a:schemeClr val="tx1"/>
                </a:solidFill>
                <a:effectLst/>
                <a:latin typeface="Arial" charset="0"/>
                <a:ea typeface="+mn-ea"/>
                <a:cs typeface="+mn-cs"/>
              </a:rPr>
              <a:t>Osallistavaan opetukseen, koulutukseen ja elinikäiseen oppimiseen kuuluvat helposti saatavilla olevat keinot hankkia, pitää yllä tai kehittää taitoja ja osaamista sellaiselle tasolle, että henkilö voi olla mukana työelämässä. Esimerkiksi vammaisten tai muita heikommista lähtökohdista tulevien erityistarpeet olisi otettava huomioon, jotta heilläkin olisi yhtäläiset mahdollisuudet osallistua. </a:t>
            </a:r>
          </a:p>
          <a:p>
            <a:pPr fontAlgn="base"/>
            <a:r>
              <a:rPr lang="fi-FI" sz="1200" kern="1200" dirty="0" smtClean="0">
                <a:solidFill>
                  <a:schemeClr val="tx1"/>
                </a:solidFill>
                <a:effectLst/>
                <a:latin typeface="Arial" charset="0"/>
                <a:ea typeface="+mn-ea"/>
                <a:cs typeface="+mn-cs"/>
              </a:rPr>
              <a:t>Pilarissa painotetaan lisäksi niitä taitoja, jotka on hankittu työmarkkinasiirtymien aikana. Näihin siirtymiin kuuluvat muutokset ammattiasemassa, työnantajan vaihtaminen, urakatkokset tai paluu sellaiselta työelämään tai siirtyminen palkkatyöstä itsenäiseksi ammatinharjoittajaksi tai päinvastoin. Tämä käsittää </a:t>
            </a:r>
            <a:r>
              <a:rPr lang="fi-FI" sz="1200" i="1" kern="1200" dirty="0" smtClean="0">
                <a:solidFill>
                  <a:schemeClr val="tx1"/>
                </a:solidFill>
                <a:effectLst/>
                <a:latin typeface="Arial" charset="0"/>
                <a:ea typeface="+mn-ea"/>
                <a:cs typeface="+mn-cs"/>
              </a:rPr>
              <a:t>muun muassa </a:t>
            </a:r>
            <a:r>
              <a:rPr lang="fi-FI" sz="1200" kern="1200" dirty="0" smtClean="0">
                <a:solidFill>
                  <a:schemeClr val="tx1"/>
                </a:solidFill>
                <a:effectLst/>
                <a:latin typeface="Arial" charset="0"/>
                <a:ea typeface="+mn-ea"/>
                <a:cs typeface="+mn-cs"/>
              </a:rPr>
              <a:t>digitaalisten perustaitojen hankkimisen ja ylläpitämisen. </a:t>
            </a:r>
            <a:endParaRPr lang="fi-FI"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2</a:t>
            </a:fld>
            <a:endParaRPr lang="en-GB" dirty="0"/>
          </a:p>
        </p:txBody>
      </p:sp>
    </p:spTree>
    <p:extLst>
      <p:ext uri="{BB962C8B-B14F-4D97-AF65-F5344CB8AC3E}">
        <p14:creationId xmlns:p14="http://schemas.microsoft.com/office/powerpoint/2010/main" val="295393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Pilarissa sen mukaan työntekijöille taataan korkeatasoinen suoja työterveyteen ja työturvallisuuteen liittyviltä riskeiltä. Sen vuoksi siinä kehotetaan jäsenvaltioita mutta myös työnantajia ottamaan askel nykyisen </a:t>
            </a:r>
            <a:r>
              <a:rPr lang="fi-FI" sz="1200" i="1" kern="1200" dirty="0" smtClean="0">
                <a:solidFill>
                  <a:schemeClr val="tx1"/>
                </a:solidFill>
                <a:effectLst/>
                <a:latin typeface="Arial" charset="0"/>
                <a:ea typeface="+mn-ea"/>
                <a:cs typeface="+mn-cs"/>
              </a:rPr>
              <a:t>säännöstön</a:t>
            </a:r>
            <a:r>
              <a:rPr lang="fi-FI" sz="1200" kern="1200" dirty="0" smtClean="0">
                <a:solidFill>
                  <a:schemeClr val="tx1"/>
                </a:solidFill>
                <a:effectLst/>
                <a:latin typeface="Arial" charset="0"/>
                <a:ea typeface="+mn-ea"/>
                <a:cs typeface="+mn-cs"/>
              </a:rPr>
              <a:t> vähimmäisvaatimuksia pitemmälle ja pyrkimään mahdollisuuksien mukaan saamaan aikaan sellainen työympäristö, jossa ei tapahdu kuolemaan johtavia tai muitakaan tapaturmia. Tämä ei tarkoita vain sääntöjen soveltamista vaan myös sitä, että tehdään jatkuvasti parannettavat työterveys- ja työturvallisuusjärjestelyt, joissa käytetään riskinarvioinnin sekä työntekijöiden ja työpaikkojen tavarantoimittajien kanssa käytävien keskustelujen apuna esimerkiksi verkkopohjaisia työkaluja ja toiminnan tueksi ohjausta ja palautetta.</a:t>
            </a:r>
          </a:p>
          <a:p>
            <a:pPr fontAlgn="base"/>
            <a:r>
              <a:rPr lang="fi-FI" sz="1200" kern="1200" dirty="0" smtClean="0">
                <a:solidFill>
                  <a:schemeClr val="tx1"/>
                </a:solidFill>
                <a:effectLst/>
                <a:latin typeface="Arial" charset="0"/>
                <a:ea typeface="+mn-ea"/>
                <a:cs typeface="+mn-cs"/>
              </a:rPr>
              <a:t> </a:t>
            </a:r>
          </a:p>
          <a:p>
            <a:pPr fontAlgn="base"/>
            <a:r>
              <a:rPr lang="fi-FI" sz="1200" kern="1200" dirty="0" smtClean="0">
                <a:solidFill>
                  <a:schemeClr val="tx1"/>
                </a:solidFill>
                <a:effectLst/>
                <a:latin typeface="Arial" charset="0"/>
                <a:ea typeface="+mn-ea"/>
                <a:cs typeface="+mn-cs"/>
              </a:rPr>
              <a:t>Periaatteessa 10 b esitetään kaksi toisiinsa kytkeytyvää oikeutta: Ensinnäkin siinä laajennetaan työterveyttä ja työturvallisuutta antamalla työntekijöille oikeus työympäristöön, joka on mukautettu heidän ammatillisiin tarpeisiinsa. Toiseksi siinä tunnustetaan – aktiivisena ikääntymisen periaatteen mukaisesti – tarve mukauttaa työympäristöä niin, että työntekijät voivat jatkaa työuraansa pitempään. Työntekijän iän vuoksi voidaan tarvita joitakin mukautuksia, esimerkiksi järjestettävä toimistotyöntekijöille parempi valaistus. Iäkkäiden työntekijöiden terveyden ja hyvinvoinnin säilyttämiseksi voidaan tarvita myös sopeuttamistoimia, kuten joustavampia työaikajärjestelyjä. </a:t>
            </a:r>
          </a:p>
          <a:p>
            <a:pPr fontAlgn="base"/>
            <a:endParaRPr lang="fi-FI" sz="1200" kern="1200" dirty="0" smtClean="0">
              <a:solidFill>
                <a:schemeClr val="tx1"/>
              </a:solidFill>
              <a:effectLst/>
              <a:latin typeface="Arial" charset="0"/>
              <a:ea typeface="+mn-ea"/>
              <a:cs typeface="+mn-cs"/>
            </a:endParaRPr>
          </a:p>
          <a:p>
            <a:pPr fontAlgn="base"/>
            <a:r>
              <a:rPr lang="fi-FI" sz="1200" kern="1200" dirty="0" smtClean="0">
                <a:solidFill>
                  <a:schemeClr val="tx1"/>
                </a:solidFill>
                <a:effectLst/>
                <a:latin typeface="Arial" charset="0"/>
                <a:ea typeface="+mn-ea"/>
                <a:cs typeface="+mn-cs"/>
              </a:rPr>
              <a:t>Pilarissa työntekijöille myös oikeus henkilötietojensa suojaan. Kun työnantaja käsittelee henkilötietoja, käsittelyllä on aina oltava oikeudelliset perusteet. Tavallisesti perustana on sopimuksen suorittaminen, lakisääteisen velvollisuuden noudattaminen taikka työnantajan oikeutetun edun toteuttaminen, ellei työntekijöiden perusoikeuksiin liittyvä etu syrjäytä tätä etua. </a:t>
            </a: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12</a:t>
            </a:fld>
            <a:endParaRPr lang="en-GB" dirty="0"/>
          </a:p>
        </p:txBody>
      </p:sp>
    </p:spTree>
    <p:extLst>
      <p:ext uri="{BB962C8B-B14F-4D97-AF65-F5344CB8AC3E}">
        <p14:creationId xmlns:p14="http://schemas.microsoft.com/office/powerpoint/2010/main" val="980535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Pilarin mukaan </a:t>
            </a:r>
            <a:r>
              <a:rPr lang="fi-FI" sz="1200" i="1" kern="1200" dirty="0" smtClean="0">
                <a:solidFill>
                  <a:schemeClr val="tx1"/>
                </a:solidFill>
                <a:effectLst/>
                <a:latin typeface="Arial" charset="0"/>
                <a:ea typeface="+mn-ea"/>
                <a:cs typeface="+mn-cs"/>
              </a:rPr>
              <a:t>kaikilla</a:t>
            </a:r>
            <a:r>
              <a:rPr lang="fi-FI" sz="1200" kern="1200" dirty="0" smtClean="0">
                <a:solidFill>
                  <a:schemeClr val="tx1"/>
                </a:solidFill>
                <a:effectLst/>
                <a:latin typeface="Arial" charset="0"/>
                <a:ea typeface="+mn-ea"/>
                <a:cs typeface="+mn-cs"/>
              </a:rPr>
              <a:t> lapsilla </a:t>
            </a:r>
            <a:r>
              <a:rPr lang="fi-FI" sz="1200" i="1" kern="1200" dirty="0" smtClean="0">
                <a:solidFill>
                  <a:schemeClr val="tx1"/>
                </a:solidFill>
                <a:effectLst/>
                <a:latin typeface="Arial" charset="0"/>
                <a:ea typeface="+mn-ea"/>
                <a:cs typeface="+mn-cs"/>
              </a:rPr>
              <a:t>on oikeus </a:t>
            </a:r>
            <a:r>
              <a:rPr lang="fi-FI" sz="1200" kern="1200" dirty="0" smtClean="0">
                <a:solidFill>
                  <a:schemeClr val="tx1"/>
                </a:solidFill>
                <a:effectLst/>
                <a:latin typeface="Arial" charset="0"/>
                <a:ea typeface="+mn-ea"/>
                <a:cs typeface="+mn-cs"/>
              </a:rPr>
              <a:t>laadukkaaseen varhaiskasvatukseen. Varhaiskasvatuksella tarkoitetaan säänneltyä järjestelyä, jossa tarjotaan kasvatusta ja hoitoa lapsille syntymästä oppivelvollisuusiän alkamiseen riippumatta sen järjestämispaikasta, rahoituksesta, aukioloajoista tai ohjelmallisesta sisällöstä. Sitä voidaan antaa laitoksessa tai perhepäivähoitona, yksityisesti tai julkisesti järjestettynä ja esiopetuksena.   </a:t>
            </a:r>
          </a:p>
          <a:p>
            <a:pPr fontAlgn="base"/>
            <a:r>
              <a:rPr lang="fi-FI" sz="1200" kern="1200" dirty="0" smtClean="0">
                <a:solidFill>
                  <a:schemeClr val="tx1"/>
                </a:solidFill>
                <a:effectLst/>
                <a:latin typeface="Arial" charset="0"/>
                <a:ea typeface="+mn-ea"/>
                <a:cs typeface="+mn-cs"/>
              </a:rPr>
              <a:t>Pilarissa tuodaan esiin myös varhaiskasvatuksen laatunäkökohdat, joilla tarkoitetaan saatavuuteen, työvoimaan, opetussuunnitelmaan, seurantaan, arviointiin ja hallintoon liittyvien seikkojen yhdistelmää. Yleisesti saatavilla oleva laadukas varhaiskasvatus on hyväksi kaikille lapsille ja etenkin heikoista lähtökohdista tuleville. </a:t>
            </a:r>
          </a:p>
          <a:p>
            <a:pPr fontAlgn="base"/>
            <a:r>
              <a:rPr lang="fi-FI" sz="1200" kern="1200" dirty="0" smtClean="0">
                <a:solidFill>
                  <a:schemeClr val="tx1"/>
                </a:solidFill>
                <a:effectLst/>
                <a:latin typeface="Arial" charset="0"/>
                <a:ea typeface="+mn-ea"/>
                <a:cs typeface="+mn-cs"/>
              </a:rPr>
              <a:t>Pilarissa annetaan lapsille oikeus suojaan köyhyydeltä. Se tarkoittaa, että jokaisen lapsen käytettävissä on kattavia ja integroituja toimenpiteitä, kuten vuonna 2013 annetussa Euroopan komission Investoidaan lapsiin -suosituksessa esitetään. Köyhyyttä ja sosiaalista syrjäytymistä voidaan torjua tehokkaimmin käyttämällä integroituja strategioita. Kohdennettuja toimenpiteitä olisivat esimerkiksi riittävien resurssien saatavuus, raha- ja luontoisetuudet, joiden avulla lapsilla on riittävä elintaso, laadukkaat ja kohtuuhintaiset palvelut, jotka liittyvät koulutukseen, terveyteen, asumiseen, perheiden tukemiseen sekä perhe- ja yhteisöhoidon tukemiseen sekä oikeudellinen suoja ja tuki, jotta lapset voivat osallistua elämäänsä vaikuttavien päätösten tekemiseen. </a:t>
            </a:r>
          </a:p>
          <a:p>
            <a:pPr fontAlgn="base"/>
            <a:r>
              <a:rPr lang="fi-FI" sz="1200" kern="1200" dirty="0" smtClean="0">
                <a:solidFill>
                  <a:schemeClr val="tx1"/>
                </a:solidFill>
                <a:effectLst/>
                <a:latin typeface="Arial" charset="0"/>
                <a:ea typeface="+mn-ea"/>
                <a:cs typeface="+mn-cs"/>
              </a:rPr>
              <a:t>Periaatteen 11 b mukaan lapsilla, jotka tulevat heikoista lähtökohdista (kuten romanilapset, jotkut siirtolaistaustaiset tai etnisiin vähemmistöihin kuuluvat lapset, lapset, joilla on erityistarpeita, vammaiset lapset, vaihtoehtoisten hoitojärjestelyjen piiriin kuuluvat lapset, katulapset, vankien lapset ja erityisessä köyhyysriskissä olevissa kotitalouksissa elävät lapset), on oikeus erityistoimenpiteisiin – eli tehostettuun ja kohdennettuun tukeen –, joilla huolehditaan siitä, että heillä on muihin nähden yhtäläiset mahdollisuudet käyttää sosiaalisia oikeuksia. </a:t>
            </a:r>
            <a:endParaRPr lang="fi-FI"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14</a:t>
            </a:fld>
            <a:endParaRPr lang="en-GB" dirty="0"/>
          </a:p>
        </p:txBody>
      </p:sp>
    </p:spTree>
    <p:extLst>
      <p:ext uri="{BB962C8B-B14F-4D97-AF65-F5344CB8AC3E}">
        <p14:creationId xmlns:p14="http://schemas.microsoft.com/office/powerpoint/2010/main" val="1790180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Vuonna 1992 annetussa suosituksessa esitetty toivomus työntekijän elintason säilyttämiseksi maksettavasta korvaavasta tulosta on pilarissa muutettu </a:t>
            </a:r>
            <a:r>
              <a:rPr lang="fi-FI" sz="1200" i="1" kern="1200" dirty="0" smtClean="0">
                <a:solidFill>
                  <a:schemeClr val="tx1"/>
                </a:solidFill>
                <a:effectLst/>
                <a:latin typeface="Arial" charset="0"/>
                <a:ea typeface="+mn-ea"/>
                <a:cs typeface="+mn-cs"/>
              </a:rPr>
              <a:t>oikeudeksi</a:t>
            </a:r>
            <a:r>
              <a:rPr lang="fi-FI" sz="1200" kern="1200" dirty="0" smtClean="0">
                <a:solidFill>
                  <a:schemeClr val="tx1"/>
                </a:solidFill>
                <a:effectLst/>
                <a:latin typeface="Arial" charset="0"/>
                <a:ea typeface="+mn-ea"/>
                <a:cs typeface="+mn-cs"/>
              </a:rPr>
              <a:t>. Sosiaaliturvasäännöksiä sovelletaan kaikkiin työntekijöihin työsuhteen tyypistä ja kestosta riippumatta ja vastaavin ehdoin myös itsenäisiin ammatinharjoittajiin. Tarkoituksena on kattaa kaikenlaiset ei-vakiomuotoiset työsuoritukseen liittyvät sopimukset, jotka ovat tämän päivän työmarkkinoilla yhä yleisempiä. </a:t>
            </a:r>
          </a:p>
          <a:p>
            <a:pPr fontAlgn="base"/>
            <a:r>
              <a:rPr lang="fi-FI" sz="1200" kern="1200" dirty="0" smtClean="0">
                <a:solidFill>
                  <a:schemeClr val="tx1"/>
                </a:solidFill>
                <a:effectLst/>
                <a:latin typeface="Arial" charset="0"/>
                <a:ea typeface="+mn-ea"/>
                <a:cs typeface="+mn-cs"/>
              </a:rPr>
              <a:t>Pilarin mukaan myös </a:t>
            </a:r>
            <a:r>
              <a:rPr lang="fi-FI" sz="1200" i="1" kern="1200" dirty="0" smtClean="0">
                <a:solidFill>
                  <a:schemeClr val="tx1"/>
                </a:solidFill>
                <a:effectLst/>
                <a:latin typeface="Arial" charset="0"/>
                <a:ea typeface="+mn-ea"/>
                <a:cs typeface="+mn-cs"/>
              </a:rPr>
              <a:t>itsenäisillä ammatinharjoittajilla </a:t>
            </a:r>
            <a:r>
              <a:rPr lang="fi-FI" sz="1200" kern="1200" dirty="0" smtClean="0">
                <a:solidFill>
                  <a:schemeClr val="tx1"/>
                </a:solidFill>
                <a:effectLst/>
                <a:latin typeface="Arial" charset="0"/>
                <a:ea typeface="+mn-ea"/>
                <a:cs typeface="+mn-cs"/>
              </a:rPr>
              <a:t>on oikeus sosiaaliseen suojeluun. Kun tämä oikeus ulotetaan koskemaan myös itsenäisiä ammatinharjoittajia, mennään pitemmälle kuin neuvoston vuonna 1992 antamassa suosituksessa, jonka mukaan olisi vain selvitettävä mahdollisuutta tarjota itsenäisille ammatinharjoittajille asianmukaista sosiaalista suojelua. </a:t>
            </a:r>
          </a:p>
          <a:p>
            <a:pPr fontAlgn="base"/>
            <a:r>
              <a:rPr lang="fi-FI" sz="1200" kern="1200" dirty="0" smtClean="0">
                <a:solidFill>
                  <a:schemeClr val="tx1"/>
                </a:solidFill>
                <a:effectLst/>
                <a:latin typeface="Arial" charset="0"/>
                <a:ea typeface="+mn-ea"/>
                <a:cs typeface="+mn-cs"/>
              </a:rPr>
              <a:t>Sosiaalista suojelua koskevan oikeuden aineelliseen soveltamisalaan kuuluvat sekä toimeentuloturva että sosiaaliturva. Sosiaaliturva käsittää sekä maksuihin perustuvat että niihin perustumattomat järjestelmät, ja siihen kuuluvat Euroopan parlamentin ja neuvoston asetuksen (EY) N:o 883/2004 määritelmän mukaisesti seuraavat alat: a) sairausetuudet, b) äitiysetuudet ja vastaavat isyysetuudet, c) työkyvyttömyysetuudet, d) vanhuusetuudet, e) perhe-eläke-etuudet, f) työtapaturma- ja ammattitautietuudet, g) kuolemantapauksen johdosta myönnettävät avustukset, h) työttömyysetuudet, i) varhaiseläke-etuudet ja j) perhe-etuudet. </a:t>
            </a:r>
          </a:p>
          <a:p>
            <a:pPr fontAlgn="base"/>
            <a:r>
              <a:rPr lang="fi-FI" sz="1200" kern="1200" dirty="0" smtClean="0">
                <a:solidFill>
                  <a:schemeClr val="tx1"/>
                </a:solidFill>
                <a:effectLst/>
                <a:latin typeface="Arial" charset="0"/>
                <a:ea typeface="+mn-ea"/>
                <a:cs typeface="+mn-cs"/>
              </a:rPr>
              <a:t>Oikeus sosiaaliseen suojeluun taataan periaatteen mukaan vastaavin ehdoin myös itsenäisille ammatinharjoittajille, eli siinä mennään pitemmälle kuin direktiivissä 2010/41/EU, jossa käsitellään vain äitiysvapaata. </a:t>
            </a:r>
          </a:p>
          <a:p>
            <a:pPr fontAlgn="base"/>
            <a:r>
              <a:rPr lang="fi-FI" sz="1200" kern="1200" dirty="0" smtClean="0">
                <a:solidFill>
                  <a:schemeClr val="tx1"/>
                </a:solidFill>
                <a:effectLst/>
                <a:latin typeface="Arial" charset="0"/>
                <a:ea typeface="+mn-ea"/>
                <a:cs typeface="+mn-cs"/>
              </a:rPr>
              <a:t>Kun sosiaalisen suojelun tarjoamista koskevan periaatteen molempia osia tarkastellaan yhdessä, sillä varmistetaan, että sekä työntekijöillä että itsenäisillä ammatinharjoittajilla on vastaava oikeus sosiaaliseen suojeluun. </a:t>
            </a:r>
            <a:endParaRPr lang="fi-FI"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15</a:t>
            </a:fld>
            <a:endParaRPr lang="en-GB" dirty="0"/>
          </a:p>
        </p:txBody>
      </p:sp>
    </p:spTree>
    <p:extLst>
      <p:ext uri="{BB962C8B-B14F-4D97-AF65-F5344CB8AC3E}">
        <p14:creationId xmlns:p14="http://schemas.microsoft.com/office/powerpoint/2010/main" val="677957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Pilarin mukaan työttömällä on oikeus saada julkisilta työvoimapalveluilta riittävää tukea. Tuki perustuu arviointiin, neuvontaan sekä ohjaukseen työnhaussa ja laajemminkin ammatinvalintapäätöksissä. </a:t>
            </a:r>
          </a:p>
          <a:p>
            <a:pPr fontAlgn="base"/>
            <a:r>
              <a:rPr lang="fi-FI" sz="1200" kern="1200" dirty="0" smtClean="0">
                <a:solidFill>
                  <a:schemeClr val="tx1"/>
                </a:solidFill>
                <a:effectLst/>
                <a:latin typeface="Arial" charset="0"/>
                <a:ea typeface="+mn-ea"/>
                <a:cs typeface="+mn-cs"/>
              </a:rPr>
              <a:t>Pilarin mukaan työttömällä on lisäksi oikeus saada riittäviä työttömyysetuuksia rahana kohtuullisen ajan. Pilarin mukaan etuuksien tason on oltava riittävä suhteessa korvattavaan tuloon. Korvaustason olisi oltava sellainen, että kannustin nopeaan työhönpaluuseen säilyy. Etuuksia olisi maksettava kohtuullisen ajan: on tärkeää huolehtia siitä, että työnhakijan osaamista vastaavan työpaikan etsimiseen on riittävästi aikaa ja että vältetään työnhaun kiinnostavuutta vähentävän tilanteen syntyminen. Etuuksien olisi kuitenkin oltava oikeassa suhteessa vakuutusmaksuihin ja asianomaisen maan etuuskelpoisuussääntöjen mukaisia. </a:t>
            </a:r>
          </a:p>
          <a:p>
            <a:pPr fontAlgn="base"/>
            <a:r>
              <a:rPr lang="fi-FI" sz="1200" kern="1200" dirty="0" smtClean="0">
                <a:solidFill>
                  <a:schemeClr val="tx1"/>
                </a:solidFill>
                <a:effectLst/>
                <a:latin typeface="Arial" charset="0"/>
                <a:ea typeface="+mn-ea"/>
                <a:cs typeface="+mn-cs"/>
              </a:rPr>
              <a:t>Tämä sääntö kattaa kaikki työttömät, myös ne joiden työhistoria on lyhyt ja ne jotka toimivat aiemmin itsenäisenä ammatinharjoittajana. Sen aineelliseen soveltamisalaan kuuluvat sekä maksuihin perustuvat että niihin perustumattomat rahana maksettavat työttömyysetuudet sekä työttömyyskorvaukset. </a:t>
            </a:r>
          </a:p>
          <a:p>
            <a:pPr fontAlgn="base"/>
            <a:r>
              <a:rPr lang="fi-FI" sz="1200" kern="1200" dirty="0" smtClean="0">
                <a:solidFill>
                  <a:schemeClr val="tx1"/>
                </a:solidFill>
                <a:effectLst/>
                <a:latin typeface="Arial" charset="0"/>
                <a:ea typeface="+mn-ea"/>
                <a:cs typeface="+mn-cs"/>
              </a:rPr>
              <a:t>Työmarkkinoilta syrjäytyneiden aktiivisen osallisuuden edistämisestä 3. lokakuuta 2008 annetussa komission suosituksessa annetaan ohjeeksi, että vero- ja etuusjärjestelmistä johtuvia työntekoon kannustavia ja sen houkuttelevuutta heikentäviä tekijöitä olisi tarkasteltava jatkuvasti. Pilari uudistaa tilannetta siten, että siinä vaaditaan, että tällaiset kannustimet sisällytetään työttömyysetuusjärjestelmien rakenteeseen. Lisäksi siinä kytketään työttömyysetuudet julkisten työvoimapalvelujen tarjoamaan tukeen. </a:t>
            </a:r>
            <a:endParaRPr lang="fi-FI"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16</a:t>
            </a:fld>
            <a:endParaRPr lang="en-GB" dirty="0"/>
          </a:p>
        </p:txBody>
      </p:sp>
    </p:spTree>
    <p:extLst>
      <p:ext uri="{BB962C8B-B14F-4D97-AF65-F5344CB8AC3E}">
        <p14:creationId xmlns:p14="http://schemas.microsoft.com/office/powerpoint/2010/main" val="396354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Pilarin mukaan jokaisella, jolla ei ole riittäviä varoja, on oikeus vähimmäistoimeentuloetuuksiin. Työkykyisten vähimmäistoimeentuloetuuksiin olisi yhdistettävä kannustimet työmarkkinoille siirtymiseen tai palaamiseen. Tässä mennään pitemmälle kuin vuonna 1992 annetussa vähimmäistoimeentulosuosituksessa: nyt vahvistetaan nimenomaisesti oikeus vähimmäistoimeentuloon, jolla varmistetaan ihmisarvoinen elämä. ”Vähimmäistoimeentulon” käsitteellä viitataan erityiseen etuusmuotoon. Sitä käytetään tällaisenaan nyt ensimmäistä kertaa, ja sillä korvataan sellaiset yleisemmät termit kuin ”toimeentuloturva” ja ”riittävät varat”. </a:t>
            </a:r>
          </a:p>
          <a:p>
            <a:pPr fontAlgn="base"/>
            <a:r>
              <a:rPr lang="fi-FI" sz="1200" kern="1200" dirty="0" smtClean="0">
                <a:solidFill>
                  <a:schemeClr val="tx1"/>
                </a:solidFill>
                <a:effectLst/>
                <a:latin typeface="Arial" charset="0"/>
                <a:ea typeface="+mn-ea"/>
                <a:cs typeface="+mn-cs"/>
              </a:rPr>
              <a:t>Vähimmäistoimeentulolla pyritään estämään se, etteivät ne, joilla ei ole oikeutta sosiaaliturvaetuuksiin tai joiden oikeus tällaisiin etuuksiin on rauennut, joudu kärsimään puutteesta. Näin pyritään torjumaan köyhyyttä ja sosiaalista syrjäytymistä. Näillä etuuksilla olisi varmistettava ihmisarvoinen elämä kaikissa elämän vaiheissa ja taattava yhteiskuntaan osallistumisen mahdollistavien palvelujen tosiasiallinen saatavuus. Ne ovat maksuihin perustumattomia, yleisiä ja tarveharkintaisia. Niiden saamisen edellytyksenä on, että edunsaaja on käytettävissä työntekijänä tai voi osallistua yhteisölliseen toimintaan kykynsä mukaan. </a:t>
            </a:r>
          </a:p>
          <a:p>
            <a:pPr fontAlgn="base"/>
            <a:r>
              <a:rPr lang="fi-FI" sz="1200" kern="1200" dirty="0" smtClean="0">
                <a:solidFill>
                  <a:schemeClr val="tx1"/>
                </a:solidFill>
                <a:effectLst/>
                <a:latin typeface="Arial" charset="0"/>
                <a:ea typeface="+mn-ea"/>
                <a:cs typeface="+mn-cs"/>
              </a:rPr>
              <a:t>Jotta työn kannustimet olisivat toimivia, on tärkeää huolehtia siitä, että etuus on rakenteeltaan johdonmukainen suhteessa muihin etuuksiin ja että sillä säilytetään työn vastaanottamisen taloudelliset kannustimet eli vältetään vähimmäistoimeentuloetuuksien saajien joutuminen passiivisuusloukkuun. Kannustin voi toimia esimerkiksi niin, että etuuden saajan edellytetään käyttävän työvoimapalveluja, jotka muiden osallistumista edistävien palvelujen kanssa voivat tukea paluuta työmarkkinoille. </a:t>
            </a: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17</a:t>
            </a:fld>
            <a:endParaRPr lang="en-GB" dirty="0"/>
          </a:p>
        </p:txBody>
      </p:sp>
    </p:spTree>
    <p:extLst>
      <p:ext uri="{BB962C8B-B14F-4D97-AF65-F5344CB8AC3E}">
        <p14:creationId xmlns:p14="http://schemas.microsoft.com/office/powerpoint/2010/main" val="3540152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Pilarin mukaan sekä työntekijöillä että itsenäisillä ammatinharjoittajilla pitäisi olla oikeus riittävään eläkkeeseen. Pilarissa mennään näin ollen voimassa olevaa </a:t>
            </a:r>
            <a:r>
              <a:rPr lang="fi-FI" sz="1200" i="1" kern="1200" dirty="0" smtClean="0">
                <a:solidFill>
                  <a:schemeClr val="tx1"/>
                </a:solidFill>
                <a:effectLst/>
                <a:latin typeface="Arial" charset="0"/>
                <a:ea typeface="+mn-ea"/>
                <a:cs typeface="+mn-cs"/>
              </a:rPr>
              <a:t>säännöstöä</a:t>
            </a:r>
            <a:r>
              <a:rPr lang="fi-FI" sz="1200" kern="1200" dirty="0" smtClean="0">
                <a:solidFill>
                  <a:schemeClr val="tx1"/>
                </a:solidFill>
                <a:effectLst/>
                <a:latin typeface="Arial" charset="0"/>
                <a:ea typeface="+mn-ea"/>
                <a:cs typeface="+mn-cs"/>
              </a:rPr>
              <a:t> pitemmälle, kun mukaan tulevat myös itsenäiset ammatinharjoittajat. Pilarin mukaan naisilla ja miehillä on oltava yhtäläiset mahdollisuudet vanhuuseläkeoikeuksien hankkimiseen. Naisten eläkkeet ovat nykyään pienemmät kuin miesten, mikä johtuu pitkälti pienemmästä vakuutusmaksukertymästä, jonka taustalla ovat pienempi palkka, yleisempi osa-aikatyö sekä työuran keskeytymiset, jotka liittyvät hoitovelvollisuuksiin. Jotta vanhuusiän tuloa koskevien oikeuksien kerryttäminen olisi tasapuolista, on työmarkkinatoimenpiteiden ja työ- ja yksityiselämän tasapainottamisen lisäksi huolehdittava tasa-arvosta myös eläkkeellesiirtymisiän osalta ja siitä, että eläkeoikeuksia kertyy riittävällä tavalla myös hoitojaksoilta. Pilarissa mennään vuoden 1992 suositusta pitemmälle, kun siinä vaaditaan naisille ja miehille yhtäläisiä mahdollisuuksia eläkeoikeuksien hankkimiseen. </a:t>
            </a:r>
          </a:p>
          <a:p>
            <a:pPr fontAlgn="base"/>
            <a:r>
              <a:rPr lang="fi-FI" sz="1200" kern="1200" dirty="0" smtClean="0">
                <a:solidFill>
                  <a:schemeClr val="tx1"/>
                </a:solidFill>
                <a:effectLst/>
                <a:latin typeface="Arial" charset="0"/>
                <a:ea typeface="+mn-ea"/>
                <a:cs typeface="+mn-cs"/>
              </a:rPr>
              <a:t>Pilarissa kehotetaan järjestämään ikääntyneille riittävä toimeentulo eläkejärjestelmän tyypistä riippumatta. Niinpä se kattaa kaikki eläkejärjestelmän kolme pilaria. Rahastoivat lisäeläkejärjestelmät ovat lisäämässä merkitystään valtiollisten eläkejärjestelmien rinnalla. Tärkeä toimenpide tämän tukemiseksi on pitkäjänteisen eläkesäästämisen helpottaminen muu muassa verokannustimilla. </a:t>
            </a:r>
          </a:p>
          <a:p>
            <a:pPr fontAlgn="base"/>
            <a:r>
              <a:rPr lang="fi-FI" sz="1200" kern="1200" dirty="0" smtClean="0">
                <a:solidFill>
                  <a:schemeClr val="tx1"/>
                </a:solidFill>
                <a:effectLst/>
                <a:latin typeface="Arial" charset="0"/>
                <a:ea typeface="+mn-ea"/>
                <a:cs typeface="+mn-cs"/>
              </a:rPr>
              <a:t>Pilaria sovelletaan ikääntyneiden tulotukeen sen muodosta riippumatta. Näin pyritään ehkäisemään ikääntyneiden köyhyyttä ja säilyttämään eläkkeelle siirtyneiden elintaso. Sosiaalisen suojelun tavoitteiden ja politiikkojen lähentämisestä vuonna 1992 annetussa suosituksessa käsitellään sekä köyhyyden torjumista että tulotason ylläpitämistä. Pilarissa rimaa kuitenkin nostetaan: siinä puhutaan </a:t>
            </a:r>
            <a:r>
              <a:rPr lang="fi-FI" sz="1200" i="1" kern="1200" dirty="0" smtClean="0">
                <a:solidFill>
                  <a:schemeClr val="tx1"/>
                </a:solidFill>
                <a:effectLst/>
                <a:latin typeface="Arial" charset="0"/>
                <a:ea typeface="+mn-ea"/>
                <a:cs typeface="+mn-cs"/>
              </a:rPr>
              <a:t>oikeudesta</a:t>
            </a:r>
            <a:r>
              <a:rPr lang="fi-FI" sz="1200" kern="1200" dirty="0" smtClean="0">
                <a:solidFill>
                  <a:schemeClr val="tx1"/>
                </a:solidFill>
                <a:effectLst/>
                <a:latin typeface="Arial" charset="0"/>
                <a:ea typeface="+mn-ea"/>
                <a:cs typeface="+mn-cs"/>
              </a:rPr>
              <a:t> riittävän toimeentulon varmistavaan eläkkeeseen. </a:t>
            </a:r>
            <a:endParaRPr lang="fi-FI"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18</a:t>
            </a:fld>
            <a:endParaRPr lang="en-GB" dirty="0"/>
          </a:p>
        </p:txBody>
      </p:sp>
    </p:spTree>
    <p:extLst>
      <p:ext uri="{BB962C8B-B14F-4D97-AF65-F5344CB8AC3E}">
        <p14:creationId xmlns:p14="http://schemas.microsoft.com/office/powerpoint/2010/main" val="4110191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Pilarissa vahvistetaan yleinen oikeus saada laadukasta ennaltaehkäisevää terveydenhuoltoa ja lääketieteellistä hoitoa. Pilarissa mennään pitemmälle kuin perusoikeuskirjan 35 artiklassa: nyt edellytetään, että terveydenhuoltoa on saatava ajoissa ja että sen on oltava kohtuuhintaista ja laadukasta. </a:t>
            </a:r>
          </a:p>
          <a:p>
            <a:pPr fontAlgn="base"/>
            <a:r>
              <a:rPr lang="fi-FI" sz="1200" kern="1200" dirty="0" smtClean="0">
                <a:solidFill>
                  <a:schemeClr val="tx1"/>
                </a:solidFill>
                <a:effectLst/>
                <a:latin typeface="Arial" charset="0"/>
                <a:ea typeface="+mn-ea"/>
                <a:cs typeface="+mn-cs"/>
              </a:rPr>
              <a:t>”Ajoissa” tarkoittaa sitä, että jokainen saa terveydenhuoltopalveluja aina kun niitä tarvitsee. Tämän periaatteen toteutuminen edellyttää, että terveydenhuollon toimipisteitä ja ammattilaisia on maantieteellisesti tasapainoisesti käytettävissä ja että käytössä on toimenpiteitä, joilla jonotusajat pidetään mahdollisimman lyhyinä. </a:t>
            </a:r>
          </a:p>
          <a:p>
            <a:pPr fontAlgn="base"/>
            <a:r>
              <a:rPr lang="fi-FI" sz="1200" kern="1200" dirty="0" smtClean="0">
                <a:solidFill>
                  <a:schemeClr val="tx1"/>
                </a:solidFill>
                <a:effectLst/>
                <a:latin typeface="Arial" charset="0"/>
                <a:ea typeface="+mn-ea"/>
                <a:cs typeface="+mn-cs"/>
              </a:rPr>
              <a:t>Terveydenhuollon kohtuuhintaisuus tarkoittaa sitä, ettei hinta saa olla esteenä tarvittavan hoidon hankkimiselle. </a:t>
            </a:r>
          </a:p>
          <a:p>
            <a:pPr fontAlgn="base"/>
            <a:r>
              <a:rPr lang="fi-FI" sz="1200" kern="1200" dirty="0" smtClean="0">
                <a:solidFill>
                  <a:schemeClr val="tx1"/>
                </a:solidFill>
                <a:effectLst/>
                <a:latin typeface="Arial" charset="0"/>
                <a:ea typeface="+mn-ea"/>
                <a:cs typeface="+mn-cs"/>
              </a:rPr>
              <a:t>Pilarissa annetaan myös oikeus laadukkaaseen terveydenhuoltoon, joka tarkoittaa sitä, että sen on oltava tarpeen kannalta merkityksellistä, tarkoituksenmukaista, turvallista ja tehokasta. </a:t>
            </a:r>
          </a:p>
          <a:p>
            <a:pPr fontAlgn="base"/>
            <a:r>
              <a:rPr lang="fi-FI" sz="1200" kern="1200" dirty="0" smtClean="0">
                <a:solidFill>
                  <a:schemeClr val="tx1"/>
                </a:solidFill>
                <a:effectLst/>
                <a:latin typeface="Arial" charset="0"/>
                <a:ea typeface="+mn-ea"/>
                <a:cs typeface="+mn-cs"/>
              </a:rPr>
              <a:t>Ehkäisevällä ja hoitavalla terveydenhuollolla puolestaan tarkoitetaan lääketieteellisen hoidon ja julkisten terveydenhuoltopalvelujen saatavuutta, terveyden edistäminen ja sairauksien ehkäiseminen mukaan luettuina. </a:t>
            </a:r>
            <a:endParaRPr lang="fi-FI"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19</a:t>
            </a:fld>
            <a:endParaRPr lang="en-GB" dirty="0"/>
          </a:p>
        </p:txBody>
      </p:sp>
    </p:spTree>
    <p:extLst>
      <p:ext uri="{BB962C8B-B14F-4D97-AF65-F5344CB8AC3E}">
        <p14:creationId xmlns:p14="http://schemas.microsoft.com/office/powerpoint/2010/main" val="975222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Pilarissa omaksuttua kokonaisvaltaista, ihmisoikeuksiin perustuvaa tapaa lähestyä vammaisuutta. Sen perustana on vammaisten synnynnäisen </a:t>
            </a:r>
            <a:r>
              <a:rPr lang="fi-FI" sz="1200" i="1" kern="1200" dirty="0" smtClean="0">
                <a:solidFill>
                  <a:schemeClr val="tx1"/>
                </a:solidFill>
                <a:effectLst/>
                <a:latin typeface="Arial" charset="0"/>
                <a:ea typeface="+mn-ea"/>
                <a:cs typeface="+mn-cs"/>
              </a:rPr>
              <a:t>arvon</a:t>
            </a:r>
            <a:r>
              <a:rPr lang="fi-FI" sz="1200" kern="1200" dirty="0" smtClean="0">
                <a:solidFill>
                  <a:schemeClr val="tx1"/>
                </a:solidFill>
                <a:effectLst/>
                <a:latin typeface="Arial" charset="0"/>
                <a:ea typeface="+mn-ea"/>
                <a:cs typeface="+mn-cs"/>
              </a:rPr>
              <a:t>, yksilöllisen itsemääräämisoikeuden ja riippumattomuuden kunnioittaminen, täysimääräinen ja tehokas </a:t>
            </a:r>
            <a:r>
              <a:rPr lang="fi-FI" sz="1200" i="1" kern="1200" dirty="0" smtClean="0">
                <a:solidFill>
                  <a:schemeClr val="tx1"/>
                </a:solidFill>
                <a:effectLst/>
                <a:latin typeface="Arial" charset="0"/>
                <a:ea typeface="+mn-ea"/>
                <a:cs typeface="+mn-cs"/>
              </a:rPr>
              <a:t>osallistuminen</a:t>
            </a:r>
            <a:r>
              <a:rPr lang="fi-FI" sz="1200" kern="1200" dirty="0" smtClean="0">
                <a:solidFill>
                  <a:schemeClr val="tx1"/>
                </a:solidFill>
                <a:effectLst/>
                <a:latin typeface="Arial" charset="0"/>
                <a:ea typeface="+mn-ea"/>
                <a:cs typeface="+mn-cs"/>
              </a:rPr>
              <a:t> ja osallisuus yhteiskuntaan yhdenvertaisesti muiden kanssa sekä mahdollisuuksien yhdenvertaisuus. </a:t>
            </a:r>
          </a:p>
          <a:p>
            <a:pPr fontAlgn="base"/>
            <a:r>
              <a:rPr lang="fi-FI" sz="1200" kern="1200" dirty="0" smtClean="0">
                <a:solidFill>
                  <a:schemeClr val="tx1"/>
                </a:solidFill>
                <a:effectLst/>
                <a:latin typeface="Arial" charset="0"/>
                <a:ea typeface="+mn-ea"/>
                <a:cs typeface="+mn-cs"/>
              </a:rPr>
              <a:t>Pilarissa tuodaan esiin oikeus </a:t>
            </a:r>
            <a:r>
              <a:rPr lang="fi-FI" sz="1200" i="1" kern="1200" dirty="0" smtClean="0">
                <a:solidFill>
                  <a:schemeClr val="tx1"/>
                </a:solidFill>
                <a:effectLst/>
                <a:latin typeface="Arial" charset="0"/>
                <a:ea typeface="+mn-ea"/>
                <a:cs typeface="+mn-cs"/>
              </a:rPr>
              <a:t>toimeentulotukeen</a:t>
            </a:r>
            <a:r>
              <a:rPr lang="fi-FI" sz="1200" kern="1200" dirty="0" smtClean="0">
                <a:solidFill>
                  <a:schemeClr val="tx1"/>
                </a:solidFill>
                <a:effectLst/>
                <a:latin typeface="Arial" charset="0"/>
                <a:ea typeface="+mn-ea"/>
                <a:cs typeface="+mn-cs"/>
              </a:rPr>
              <a:t> yhtenä sosiaalisen suojelun elementeistä, oikeus </a:t>
            </a:r>
            <a:r>
              <a:rPr lang="fi-FI" sz="1200" i="1" kern="1200" dirty="0" smtClean="0">
                <a:solidFill>
                  <a:schemeClr val="tx1"/>
                </a:solidFill>
                <a:effectLst/>
                <a:latin typeface="Arial" charset="0"/>
                <a:ea typeface="+mn-ea"/>
                <a:cs typeface="+mn-cs"/>
              </a:rPr>
              <a:t>palveluihin</a:t>
            </a:r>
            <a:r>
              <a:rPr lang="fi-FI" sz="1200" kern="1200" dirty="0" smtClean="0">
                <a:solidFill>
                  <a:schemeClr val="tx1"/>
                </a:solidFill>
                <a:effectLst/>
                <a:latin typeface="Arial" charset="0"/>
                <a:ea typeface="+mn-ea"/>
                <a:cs typeface="+mn-cs"/>
              </a:rPr>
              <a:t>, joiden avulla vammaiset voivat osallistua työmarkkinoiden ja yhteiskunnan toimintaan, ja oikeus </a:t>
            </a:r>
            <a:r>
              <a:rPr lang="fi-FI" sz="1200" i="1" kern="1200" dirty="0" smtClean="0">
                <a:solidFill>
                  <a:schemeClr val="tx1"/>
                </a:solidFill>
                <a:effectLst/>
                <a:latin typeface="Arial" charset="0"/>
                <a:ea typeface="+mn-ea"/>
                <a:cs typeface="+mn-cs"/>
              </a:rPr>
              <a:t>asianmukaiseen työympäristöön </a:t>
            </a:r>
            <a:r>
              <a:rPr lang="fi-FI" sz="1200" kern="1200" dirty="0" smtClean="0">
                <a:solidFill>
                  <a:schemeClr val="tx1"/>
                </a:solidFill>
                <a:effectLst/>
                <a:latin typeface="Arial" charset="0"/>
                <a:ea typeface="+mn-ea"/>
                <a:cs typeface="+mn-cs"/>
              </a:rPr>
              <a:t>keskeisinä toimenpiteinä, joiden ansiosta vammaiset pystyvät käyttämään muita pilarin periaatteissa vahvistettuja oikeuksia ja osallistumaan työhön ja yhteiskunnan toimintaan täysin yhdenvertaisina. </a:t>
            </a:r>
            <a:endParaRPr lang="fi-FI"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20</a:t>
            </a:fld>
            <a:endParaRPr lang="en-GB" dirty="0"/>
          </a:p>
        </p:txBody>
      </p:sp>
    </p:spTree>
    <p:extLst>
      <p:ext uri="{BB962C8B-B14F-4D97-AF65-F5344CB8AC3E}">
        <p14:creationId xmlns:p14="http://schemas.microsoft.com/office/powerpoint/2010/main" val="1685076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Pilarissa vahvistetaan ensimmäistä kertaa unionin tasolla oikeus pitkäaikaishoitopalveluihin niille, jotka ovat hoidon tarpeessa. Siinä peräänkuulutetaan laadukkaita palveluja, jotka auttaisivat heikkokuntoisia tai huollettavina olevia ihmisiä säilyttämään terveytensä ja toimintakykynsä mahdollisimman pitkään ja parantaisivat heidän kykyään elää itsenäistä elämää. Pilarissa edellytetään myös hoitopalvelujen kohtuuhintaisuutta, sillä virallisiin hoitopalveluihin saattaa liittyä huomattavia kustannuksia, joiden vuoksi monet hoidon tarpeessa olevat saattavat jäädä sitä vaille. Perusoikeuskirjan mukaan ikääntyneillä tulisi olla oikeus ihmisarvoiseen ja itsenäiseen elämään. Tämän oikeuden toteutumisessa on keskeistä se, ovatko tarjottavat palvelut kohtuuhintaisia, riittäviä ja laadukkaita. </a:t>
            </a:r>
          </a:p>
          <a:p>
            <a:pPr fontAlgn="base"/>
            <a:r>
              <a:rPr lang="fi-FI" sz="1200" kern="1200" dirty="0" smtClean="0">
                <a:solidFill>
                  <a:schemeClr val="tx1"/>
                </a:solidFill>
                <a:effectLst/>
                <a:latin typeface="Arial" charset="0"/>
                <a:ea typeface="+mn-ea"/>
                <a:cs typeface="+mn-cs"/>
              </a:rPr>
              <a:t>Pilarissa asetetaan etusijalle kotihoito (jota annetaan hoitoa tarvitsevan kotona) ja yhteisöperustaiset palvelut (luonteeltaan muut kuin laitosmaiset hoitopalvelut), mikä merkitsee askelta pitemmälle kuin aktiivisesta osallisuudesta vuonna 2008 annetussa komission suosituksessa mennään. Yhteisöperustaisia palveluja kehittämällä autetaan pitkäaikaishoitoa tarvitsevia ja vammaisia elämään itsenäisesti ja osana yhteisöään. Hoidon tarpeessa olevat ihmiset haluavat itsekin yleensä pystyä elämään itsenäisesti mahdollisimman pitkään. </a:t>
            </a:r>
            <a:endParaRPr lang="fi-FI"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21</a:t>
            </a:fld>
            <a:endParaRPr lang="en-GB" dirty="0"/>
          </a:p>
        </p:txBody>
      </p:sp>
    </p:spTree>
    <p:extLst>
      <p:ext uri="{BB962C8B-B14F-4D97-AF65-F5344CB8AC3E}">
        <p14:creationId xmlns:p14="http://schemas.microsoft.com/office/powerpoint/2010/main" val="2347342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 käsittää asumista koskevan oikeuden eri osatekijät kattavalla tavalla ensimmäistä kertaa unionin tasolla. </a:t>
            </a:r>
          </a:p>
          <a:p>
            <a:pPr fontAlgn="base"/>
            <a:r>
              <a:rPr lang="fi-FI" sz="1200" kern="1200" dirty="0" smtClean="0">
                <a:solidFill>
                  <a:schemeClr val="tx1"/>
                </a:solidFill>
                <a:effectLst/>
                <a:latin typeface="Arial" charset="0"/>
                <a:ea typeface="+mn-ea"/>
                <a:cs typeface="+mn-cs"/>
              </a:rPr>
              <a:t>Perusoikeuskirjan mukaan jokaisella, jolla ei ole riittävästi varoja, on oikeus asumisen tukeen ja ihmisarvoiseen elämään. Periaatteessa 19 a mennään vielä pitemmälle: siinä puhutaan asumiseen liittyvästä luontoistuesta eli sosiaalisesta asuntotarjonnasta. Tarjolla olisi oltava joko sosiaalisen asuntotuotannon asunto tai asumisapua. Periaatteen aineelliseen soveltamisalaan kuuluvat kaikenlaiset asumiseen tarjottavat tuet, kuten asumistuki, toimeentulotuki, vuokratakuut ja verovähennykset. </a:t>
            </a:r>
          </a:p>
          <a:p>
            <a:pPr fontAlgn="base"/>
            <a:r>
              <a:rPr lang="fi-FI" sz="1200" kern="1200" dirty="0" smtClean="0">
                <a:solidFill>
                  <a:schemeClr val="tx1"/>
                </a:solidFill>
                <a:effectLst/>
                <a:latin typeface="Arial" charset="0"/>
                <a:ea typeface="+mn-ea"/>
                <a:cs typeface="+mn-cs"/>
              </a:rPr>
              <a:t>Periaatteen henkilöllinen soveltamisala on sekin laajempi kuin perusoikeuskirjassa: sen mukaan asumisapua on tarjottava </a:t>
            </a:r>
            <a:r>
              <a:rPr lang="fi-FI" sz="1200" i="1" kern="1200" dirty="0" smtClean="0">
                <a:solidFill>
                  <a:schemeClr val="tx1"/>
                </a:solidFill>
                <a:effectLst/>
                <a:latin typeface="Arial" charset="0"/>
                <a:ea typeface="+mn-ea"/>
                <a:cs typeface="+mn-cs"/>
              </a:rPr>
              <a:t>kaikille sitä tarvitseville </a:t>
            </a:r>
            <a:r>
              <a:rPr lang="fi-FI" sz="1200" kern="1200" dirty="0" smtClean="0">
                <a:solidFill>
                  <a:schemeClr val="tx1"/>
                </a:solidFill>
                <a:effectLst/>
                <a:latin typeface="Arial" charset="0"/>
                <a:ea typeface="+mn-ea"/>
                <a:cs typeface="+mn-cs"/>
              </a:rPr>
              <a:t>eli ei pelkästään niille, joilla ei ole riittävästi varoja, vaan myös niille, joilla on erityisiä tarpeita esimerkiksi vammaisuuden, perheen särkymisen tai muun syyn vuoksi. </a:t>
            </a:r>
          </a:p>
          <a:p>
            <a:pPr fontAlgn="base"/>
            <a:r>
              <a:rPr lang="fi-FI" sz="1200" kern="1200" dirty="0" smtClean="0">
                <a:solidFill>
                  <a:schemeClr val="tx1"/>
                </a:solidFill>
                <a:effectLst/>
                <a:latin typeface="Arial" charset="0"/>
                <a:ea typeface="+mn-ea"/>
                <a:cs typeface="+mn-cs"/>
              </a:rPr>
              <a:t>Pilarissa tehostetaan heikossa asemassa oleville häädön yhteydessä tarjottavaa apua selvästi vahvistamalla heidän oikeuttaan asuntoon ja erityisesti asumisturvaan. Heikossa asemassa oleviin voidaan lukea sekä riskialttiissa asemassa olevat vuokralaiset että häätövaarassa olevat asunnonomistajat, joiden asunto on otettu haltuun. Periaatteen mukaan tällaisille henkilöille on tarjottava asunnottomaksi jäämisen riskiä lieventävää apua ja suojaa, esimerkiksi kohtuuhintainen oikeudellinen edustus tai asianajo- ja välityspalveluita, taikka suojaavia toimenpiteitä, kuten mahdollisuus käyttää velkajärjestelyjä. Periaatteessa otetaan samaan aikaan huomioon myös vuokranantajien edut perustelluissa, oikeudellisesti pätevissä tapauksissa. </a:t>
            </a:r>
          </a:p>
          <a:p>
            <a:pPr fontAlgn="base"/>
            <a:r>
              <a:rPr lang="fi-FI" sz="1200" kern="1200" dirty="0" smtClean="0">
                <a:solidFill>
                  <a:schemeClr val="tx1"/>
                </a:solidFill>
                <a:effectLst/>
                <a:latin typeface="Arial" charset="0"/>
                <a:ea typeface="+mn-ea"/>
                <a:cs typeface="+mn-cs"/>
              </a:rPr>
              <a:t>Pilarissa annetaan lisäksi yleinen oikeus riittävään suojaan kaikille ilman asuntoa oleville. Riittäväntasoisen asunnon ominaispiirteisiin voidaan katsoa kuuluvan, että se on hallintaoikeudeltaan, hinnaltaan, asumiskelpoisuudeltaan, esteettömyydeltään, sijainniltaan ja kulttuurisilta piirteiltään asianmukainen. Pilarissa nostetaan rimaa myös edistämällä asunnottomien integroimista uudelleen yhteiskuntaan siihen soveltuvilla sosiaalipalveluilla. </a:t>
            </a: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22</a:t>
            </a:fld>
            <a:endParaRPr lang="en-GB" dirty="0"/>
          </a:p>
        </p:txBody>
      </p:sp>
    </p:spTree>
    <p:extLst>
      <p:ext uri="{BB962C8B-B14F-4D97-AF65-F5344CB8AC3E}">
        <p14:creationId xmlns:p14="http://schemas.microsoft.com/office/powerpoint/2010/main" val="58225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i-FI" sz="1200" kern="1200" dirty="0" smtClean="0">
                <a:solidFill>
                  <a:schemeClr val="tx1"/>
                </a:solidFill>
                <a:effectLst/>
                <a:latin typeface="Arial" charset="0"/>
                <a:ea typeface="+mn-ea"/>
                <a:cs typeface="+mn-cs"/>
              </a:rPr>
              <a:t>Pilarissa korostetaan tarvetta edistää ennakoivasti naisten ja miesten tasa-arvoa kaikilla aloilla toteutettavien positiivisten erityistoimien avulla. Ulottamalla tasa-arvo kaikille aloille pilarissa mennään nykyistä </a:t>
            </a:r>
            <a:r>
              <a:rPr lang="fi-FI" sz="1200" i="1" kern="1200" dirty="0" smtClean="0">
                <a:solidFill>
                  <a:schemeClr val="tx1"/>
                </a:solidFill>
                <a:effectLst/>
                <a:latin typeface="Arial" charset="0"/>
                <a:ea typeface="+mn-ea"/>
                <a:cs typeface="+mn-cs"/>
              </a:rPr>
              <a:t>säännöstöä</a:t>
            </a:r>
            <a:r>
              <a:rPr lang="fi-FI" sz="1200" kern="1200" dirty="0" smtClean="0">
                <a:solidFill>
                  <a:schemeClr val="tx1"/>
                </a:solidFill>
                <a:effectLst/>
                <a:latin typeface="Arial" charset="0"/>
                <a:ea typeface="+mn-ea"/>
                <a:cs typeface="+mn-cs"/>
              </a:rPr>
              <a:t> pidemmälle. Sukupuolten tasa-arvoa koskevissa säännöksissä keskitytään erityisesti työmarkkinoille osallistumiseen (mikä näkyy naisten ja miesten välisenä erona työllisyysasteessa), työehtoihin ja -oloihin (esim. erot osa-aikatyön tekemisessä naisten ja miesten välillä) ja urakehitykseen (esim. naisten osuus johtotehtävissä ja naisyrittäjien vähäinen määrä). Kaikilla näillä aloilla on vielä päästävä eteenpäin. Tämä periaate koskee sukupuolten välistä palkkaeroa, jota ei ole saatu poistettua voimassa olevalla lainsäädännöllä. </a:t>
            </a:r>
            <a:endParaRPr lang="en-GB" dirty="0"/>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3</a:t>
            </a:fld>
            <a:endParaRPr lang="en-GB" dirty="0"/>
          </a:p>
        </p:txBody>
      </p:sp>
    </p:spTree>
    <p:extLst>
      <p:ext uri="{BB962C8B-B14F-4D97-AF65-F5344CB8AC3E}">
        <p14:creationId xmlns:p14="http://schemas.microsoft.com/office/powerpoint/2010/main" val="3815919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Pilarissa vahvistetaan oikeus peruspalveluihin ja luetellaan joitakin niistä palveluista, jotka ovat arkielämässä erityisen tärkeitä. Jäsenvaltioilla on valta määritellä, järjestää, toteuttaa ja rahoittaa tällaiset palvelut valtakunnallisesti, alueellisesti tai paikallisesti. Se, että peruspalvelujen – myös rajojen ylitse tarjottavien – olisi oltava kaikkien käytettävissä, on osoitus siitä merkityksestä, jonka unioni antaa Euroopan sosiaalisen mallin ytimessä oleville palveluille. Erityisesti oikeudella vesihuoltoon ja puhtaanapitoon on suuri merkitys unionin kansalaisille, jotka ovatkin hiljattain tehneet asiasta kansalaisaloitteen. </a:t>
            </a:r>
          </a:p>
          <a:p>
            <a:pPr fontAlgn="base"/>
            <a:r>
              <a:rPr lang="fi-FI" sz="1200" kern="1200" dirty="0" smtClean="0">
                <a:solidFill>
                  <a:schemeClr val="tx1"/>
                </a:solidFill>
                <a:effectLst/>
                <a:latin typeface="Arial" charset="0"/>
                <a:ea typeface="+mn-ea"/>
                <a:cs typeface="+mn-cs"/>
              </a:rPr>
              <a:t>Osa näistä palveluista kuuluu unionin alakohtaisessa lainsäädännössä vahvistettujen yleispalveluvelvoitteiden piiriin. Näin pyritään varmistamaan, että yleistä taloudellista etua koskevat palvelut ovat kaikkien kuluttajien ja käyttäjien saatavilla jäsenvaltioissa ja niiden välillä maantieteellisestä sijainnista riippumatta tietyn laatuisina ja kansalliset erityisolosuhteet huomioon ottaen kohtuuhintaisina. Pilarissa tunnustetaan tarve tarjota peruspalvelujen saatavuuteen tukea niitä tarvitseville. Peruspalvelujen on oltava paitsi saatavilla ja kohtuuhintaisia myös käytöltään esteettömiä, jotta voidaan taata niiden saatavuus kaikille. Erityisen tärkeää se on vammaisten ja iäkkäiden kannalta. </a:t>
            </a:r>
            <a:endParaRPr lang="fi-FI"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23</a:t>
            </a:fld>
            <a:endParaRPr lang="en-GB" dirty="0"/>
          </a:p>
        </p:txBody>
      </p:sp>
    </p:spTree>
    <p:extLst>
      <p:ext uri="{BB962C8B-B14F-4D97-AF65-F5344CB8AC3E}">
        <p14:creationId xmlns:p14="http://schemas.microsoft.com/office/powerpoint/2010/main" val="389599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 menee nykyistä </a:t>
            </a:r>
            <a:r>
              <a:rPr lang="fi-FI" sz="1200" i="1" kern="1200" dirty="0" smtClean="0">
                <a:solidFill>
                  <a:schemeClr val="tx1"/>
                </a:solidFill>
                <a:effectLst/>
                <a:latin typeface="Arial" charset="0"/>
                <a:ea typeface="+mn-ea"/>
                <a:cs typeface="+mn-cs"/>
              </a:rPr>
              <a:t>säännöstöä</a:t>
            </a:r>
            <a:r>
              <a:rPr lang="fi-FI" sz="1200" kern="1200" dirty="0" smtClean="0">
                <a:solidFill>
                  <a:schemeClr val="tx1"/>
                </a:solidFill>
                <a:effectLst/>
                <a:latin typeface="Arial" charset="0"/>
                <a:ea typeface="+mn-ea"/>
                <a:cs typeface="+mn-cs"/>
              </a:rPr>
              <a:t> pidemmälle laajentamalla suojelu uskontoon tai vakaumukseen, vammaisuuteen, ikään tai sukupuoliseen suuntautumiseen perustuvalta syrjinnältä koskemaan sosiaalista suojelua, mukaan luettuna sosiaaliturva ja terveydenhuolto, koulutusta sekä yleisesti tarjottavia tavaroita ja palveluja. Pilarissa myös laajennetaan sukupuoleen perustuvan syrjinnän kielto koulutusalalle, joka ei kuulu nykyisen </a:t>
            </a:r>
            <a:r>
              <a:rPr lang="fi-FI" sz="1200" i="1" kern="1200" dirty="0" smtClean="0">
                <a:solidFill>
                  <a:schemeClr val="tx1"/>
                </a:solidFill>
                <a:effectLst/>
                <a:latin typeface="Arial" charset="0"/>
                <a:ea typeface="+mn-ea"/>
                <a:cs typeface="+mn-cs"/>
              </a:rPr>
              <a:t>säännöstön</a:t>
            </a:r>
            <a:r>
              <a:rPr lang="fi-FI" sz="1200" kern="1200" dirty="0" smtClean="0">
                <a:solidFill>
                  <a:schemeClr val="tx1"/>
                </a:solidFill>
                <a:effectLst/>
                <a:latin typeface="Arial" charset="0"/>
                <a:ea typeface="+mn-ea"/>
                <a:cs typeface="+mn-cs"/>
              </a:rPr>
              <a:t> piiriin. </a:t>
            </a:r>
          </a:p>
          <a:p>
            <a:pPr fontAlgn="base"/>
            <a:r>
              <a:rPr lang="fi-FI" sz="1200" kern="1200" dirty="0" smtClean="0">
                <a:solidFill>
                  <a:schemeClr val="tx1"/>
                </a:solidFill>
                <a:effectLst/>
                <a:latin typeface="Arial" charset="0"/>
                <a:ea typeface="+mn-ea"/>
                <a:cs typeface="+mn-cs"/>
              </a:rPr>
              <a:t>Yhtäläisillä mahdollisuuksilla pyritään edistämään aliedustettujen ryhmien osallisuutta ja osallistumista työmarkkinoille ja yhteiskunnan toimintaan. Pilarissa korostetaan, että erityiset toimenpiteet saattavat olla tarpeen tiettyihin suojeltaviin perusteisiin liittyvien haittojen ehkäisemiseksi, oikaisemiseksi ja korvaamiseksi. Periaatteella kannustetaan jäsenvaltioita puuttumaan syrjintävaarassa olevien ryhmien haasteisiin positiivisilla erityistoimilla ja kannustavilla toimilla esimerkiksi tukemalla työnantajien keskuudessa työvoiman moninaisuutta edistäviä käytäntöjä. </a:t>
            </a: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4</a:t>
            </a:fld>
            <a:endParaRPr lang="en-GB" dirty="0"/>
          </a:p>
        </p:txBody>
      </p:sp>
    </p:spTree>
    <p:extLst>
      <p:ext uri="{BB962C8B-B14F-4D97-AF65-F5344CB8AC3E}">
        <p14:creationId xmlns:p14="http://schemas.microsoft.com/office/powerpoint/2010/main" val="242586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Pilarissa vahvistetaan oikeuksia kaikille työnhakijoille näiden ammattiasemasta riippumatta. Siinä keskitytään avun tarjoamiseen työnhaussa, mihin voi kuulua työvoimapalveluja, kuten työnhakuneuvontaa ja ohjausta, tai osallistumista aktiivisiin toimenpiteisiin, kuten koulutukseen, työhönottotukia tai tukia työmarkkinoille palaamiseksi. Nämä oikeudet menevät perusoikeuskirjan 29 artiklaa pidemmälle, sillä siinä viitataan vain maksuttomia työnvälityspalveluja koskevaan oikeuteen. Itsenäiseksi ammatinharjoittajaksi ryhtymiselle annettava tuki on myös merkittävä nykyisen </a:t>
            </a:r>
            <a:r>
              <a:rPr lang="fi-FI" sz="1200" i="1" kern="1200" dirty="0" smtClean="0">
                <a:solidFill>
                  <a:schemeClr val="tx1"/>
                </a:solidFill>
                <a:effectLst/>
                <a:latin typeface="Arial" charset="0"/>
                <a:ea typeface="+mn-ea"/>
                <a:cs typeface="+mn-cs"/>
              </a:rPr>
              <a:t>säännöstön</a:t>
            </a:r>
            <a:r>
              <a:rPr lang="fi-FI" sz="1200" kern="1200" dirty="0" smtClean="0">
                <a:solidFill>
                  <a:schemeClr val="tx1"/>
                </a:solidFill>
                <a:effectLst/>
                <a:latin typeface="Arial" charset="0"/>
                <a:ea typeface="+mn-ea"/>
                <a:cs typeface="+mn-cs"/>
              </a:rPr>
              <a:t> laajennus. </a:t>
            </a:r>
          </a:p>
          <a:p>
            <a:pPr fontAlgn="base"/>
            <a:r>
              <a:rPr lang="fi-FI" sz="1200" kern="1200" dirty="0" smtClean="0">
                <a:solidFill>
                  <a:schemeClr val="tx1"/>
                </a:solidFill>
                <a:effectLst/>
                <a:latin typeface="Arial" charset="0"/>
                <a:ea typeface="+mn-ea"/>
                <a:cs typeface="+mn-cs"/>
              </a:rPr>
              <a:t>Seuraavat kolme tekijää ovat olennaisia näissä oikeuksissa: varhainen puuttuminen, yksilöllinen apu ja tuki työllistettävyyden kohentamiseksi. Viimeksi mainittu osatekijä – joka perustuu oikeuteen saada tukea koulutukseen tai uuden pätevyyden hankkimiseen – on olennaisen tärkeä nopeasti muuttuville työmarkkinoille mukautumiseksi. </a:t>
            </a:r>
          </a:p>
          <a:p>
            <a:pPr fontAlgn="base"/>
            <a:r>
              <a:rPr lang="fi-FI" sz="1200" kern="1200" dirty="0" smtClean="0">
                <a:solidFill>
                  <a:schemeClr val="tx1"/>
                </a:solidFill>
                <a:effectLst/>
                <a:latin typeface="Arial" charset="0"/>
                <a:ea typeface="+mn-ea"/>
                <a:cs typeface="+mn-cs"/>
              </a:rPr>
              <a:t>Nykypäivän työntekijät vaihtavat työpaikkaa aiempaa tiuhemmin, eikä nykyisillä koulutukseen tai sosiaaliseen suojeluun liittyvillä oikeuksilla pitäisi lannistaa tällaista liikkuvuutta. Pilarissa vahvistetaan työntekijöille kertyneiden koulutukseen tai sosiaaliseen suojeluun liittyvien oikeuksien siirrettävyys, kun heidän ammattiasemansa tai työnantajansa muuttuu, kun he katkaisevat uransa tai palaavat työelämään tai siirtyvät palkkatyöstä itsenäiseksi ammatinharjoittajaksi tai päinvastoin. </a:t>
            </a:r>
          </a:p>
          <a:p>
            <a:pPr fontAlgn="base"/>
            <a:r>
              <a:rPr lang="fi-FI" sz="1200" kern="1200" dirty="0" smtClean="0">
                <a:solidFill>
                  <a:schemeClr val="tx1"/>
                </a:solidFill>
                <a:effectLst/>
                <a:latin typeface="Arial" charset="0"/>
                <a:ea typeface="+mn-ea"/>
                <a:cs typeface="+mn-cs"/>
              </a:rPr>
              <a:t>Nuorten osalta pilarissa palautetaan mieliin nuorisotakuuta koskevan suosituksen päälinjat ja laajennetaan niiden soveltaminen koskemaan kaikkia nuoria. </a:t>
            </a:r>
          </a:p>
          <a:p>
            <a:pPr fontAlgn="base"/>
            <a:r>
              <a:rPr lang="fi-FI" sz="1200" kern="1200" dirty="0" smtClean="0">
                <a:solidFill>
                  <a:schemeClr val="tx1"/>
                </a:solidFill>
                <a:effectLst/>
                <a:latin typeface="Arial" charset="0"/>
                <a:ea typeface="+mn-ea"/>
                <a:cs typeface="+mn-cs"/>
              </a:rPr>
              <a:t>Työttömien osalta pilarissa vahvistetaan oikeus henkilökohtaiseen tukeen, jolla tarkoitetaan yksilöllistä arviointia, neuvontaa ja ohjausta. Tuen soveliaisuudella viitataan tuen jatkuvuuteen esimerkiksi silloin, kun työttömyysetuudet lakkaavat – tällöin voidaan tarjota muita toimenpiteitä kuten sosiaalipalveluja työn löytämiseen liittyvien esteiden voittamiseksi. Pitkäaikaistyöttömien (yli 12 kuukautta työttöminä olleiden) osalta siinä vahvistetaan oikeus henkilökohtaiseen tukeen, jolla tarkoitetaan perusteellista yksilöllistä arviointia ja työllistymissopimusta, joihin viitataan pitkäaikaistyöttömien integroitumisesta työmarkkinoille 15. helmikuuta 2016 annetussa neuvoston suosituksessa. </a:t>
            </a:r>
            <a:endParaRPr lang="fi-FI"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5</a:t>
            </a:fld>
            <a:endParaRPr lang="en-GB" dirty="0"/>
          </a:p>
        </p:txBody>
      </p:sp>
    </p:spTree>
    <p:extLst>
      <p:ext uri="{BB962C8B-B14F-4D97-AF65-F5344CB8AC3E}">
        <p14:creationId xmlns:p14="http://schemas.microsoft.com/office/powerpoint/2010/main" val="115568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Pilarissa otetaan huomioon muuttuvan työelämän ja uusien työn tekemisen muotojen aiheuttamat haasteet, ja samalla siinä tunnustetaan työsuhteiden, yrittäjyyden ja itsenäisen ammatinharjoittamisen monimuotoisuus ja vahvistetaan takeita epävarmoihin työoloihin johtavien työsuhteiden väärinkäytön estämiseksi sekä tiettyjä takeita, joilla varmistetaan työntekijöiden oikeus koulutukseen ja sosiaaliturvaan koko työuransa ajan. </a:t>
            </a:r>
          </a:p>
          <a:p>
            <a:pPr fontAlgn="base"/>
            <a:r>
              <a:rPr lang="fi-FI" sz="1200" kern="1200" dirty="0" smtClean="0">
                <a:solidFill>
                  <a:schemeClr val="tx1"/>
                </a:solidFill>
                <a:effectLst/>
                <a:latin typeface="Arial" charset="0"/>
                <a:ea typeface="+mn-ea"/>
                <a:cs typeface="+mn-cs"/>
              </a:rPr>
              <a:t>Pilarissa laajennetaan yhdenvertaisen kohtelun takaaminen unionin </a:t>
            </a:r>
            <a:r>
              <a:rPr lang="fi-FI" sz="1200" i="1" kern="1200" dirty="0" smtClean="0">
                <a:solidFill>
                  <a:schemeClr val="tx1"/>
                </a:solidFill>
                <a:effectLst/>
                <a:latin typeface="Arial" charset="0"/>
                <a:ea typeface="+mn-ea"/>
                <a:cs typeface="+mn-cs"/>
              </a:rPr>
              <a:t>säännöstöön</a:t>
            </a:r>
            <a:r>
              <a:rPr lang="fi-FI" sz="1200" kern="1200" dirty="0" smtClean="0">
                <a:solidFill>
                  <a:schemeClr val="tx1"/>
                </a:solidFill>
                <a:effectLst/>
                <a:latin typeface="Arial" charset="0"/>
                <a:ea typeface="+mn-ea"/>
                <a:cs typeface="+mn-cs"/>
              </a:rPr>
              <a:t> nykyisin kuuluvia kolmea työsuhdetta (osa-aikaiset, määräaikaiset ja vuokratyöntekijät) laajemmalle ja edellytetään työntekijöiden yhdenvertaista kohtelua työsuhteen tyypistä riippumatta. Lisäksi siinä korostetaan tukea siirtymiselle kohti toistaiseksi voimassa olevia työsuhteita. </a:t>
            </a:r>
          </a:p>
          <a:p>
            <a:pPr fontAlgn="base"/>
            <a:r>
              <a:rPr lang="fi-FI" sz="1200" kern="1200" dirty="0" smtClean="0">
                <a:solidFill>
                  <a:schemeClr val="tx1"/>
                </a:solidFill>
                <a:effectLst/>
                <a:latin typeface="Arial" charset="0"/>
                <a:ea typeface="+mn-ea"/>
                <a:cs typeface="+mn-cs"/>
              </a:rPr>
              <a:t>Pilarissa tunnustetaan, että työnantajien on voitava mukautua joustavasti taloustilanteen muutoksiin. Tällaisiin mukautuksiin voivat kuulua esimerkiksi erilainen kohtelu objektiivisin perustein tai työehtojen mukautukset, jotta vältetään liialliset työpaikkojen menetykset laskusuhdanteissa. Tällaiset muutokset eivät voi olla yksipuolisia, ja niitä on rajoitettava voimassa olevilla säädöksillä ja työehtosopimuksilla. </a:t>
            </a:r>
          </a:p>
          <a:p>
            <a:pPr fontAlgn="base"/>
            <a:r>
              <a:rPr lang="fi-FI" sz="1200" kern="1200" dirty="0" smtClean="0">
                <a:solidFill>
                  <a:schemeClr val="tx1"/>
                </a:solidFill>
                <a:effectLst/>
                <a:latin typeface="Arial" charset="0"/>
                <a:ea typeface="+mn-ea"/>
                <a:cs typeface="+mn-cs"/>
              </a:rPr>
              <a:t>Yhdenvertaista kohtelua koskevan periaatteen aineellista soveltamisalaa laajennetaan takaamaan sosiaalisen suojelun ja koulutuksen saatavuus. Periaatteella varmistetaan yhdenvertainen kohtelu lakisääteisen sosiaaliturvan saannissa. Nykyisillä unionin säännöillä (osa-aikatyön ja määräaikaisen työn osalta) </a:t>
            </a:r>
            <a:r>
              <a:rPr lang="fi-FI" sz="1200" i="0" kern="1200" dirty="0" smtClean="0">
                <a:solidFill>
                  <a:schemeClr val="tx1"/>
                </a:solidFill>
                <a:effectLst/>
                <a:latin typeface="Arial" charset="0"/>
                <a:ea typeface="+mn-ea"/>
                <a:cs typeface="+mn-cs"/>
              </a:rPr>
              <a:t>edellytetään</a:t>
            </a:r>
            <a:r>
              <a:rPr lang="fi-FI" sz="1200" kern="1200" dirty="0" smtClean="0">
                <a:solidFill>
                  <a:schemeClr val="tx1"/>
                </a:solidFill>
                <a:effectLst/>
                <a:latin typeface="Arial" charset="0"/>
                <a:ea typeface="+mn-ea"/>
                <a:cs typeface="+mn-cs"/>
              </a:rPr>
              <a:t> työnantajien helpottavan koulutukseen pääsyä. Periaate menee tätä pidemmälle ja </a:t>
            </a:r>
            <a:r>
              <a:rPr lang="fi-FI" sz="1200" i="1" kern="1200" dirty="0" smtClean="0">
                <a:solidFill>
                  <a:schemeClr val="tx1"/>
                </a:solidFill>
                <a:effectLst/>
                <a:latin typeface="Arial" charset="0"/>
                <a:ea typeface="+mn-ea"/>
                <a:cs typeface="+mn-cs"/>
              </a:rPr>
              <a:t>edellyttää</a:t>
            </a:r>
            <a:r>
              <a:rPr lang="fi-FI" sz="1200" kern="1200" dirty="0" smtClean="0">
                <a:solidFill>
                  <a:schemeClr val="tx1"/>
                </a:solidFill>
                <a:effectLst/>
                <a:latin typeface="Arial" charset="0"/>
                <a:ea typeface="+mn-ea"/>
                <a:cs typeface="+mn-cs"/>
              </a:rPr>
              <a:t> yhdenvertaista kohtelua koulutukseen pääsyssä. </a:t>
            </a:r>
          </a:p>
          <a:p>
            <a:pPr fontAlgn="base"/>
            <a:r>
              <a:rPr lang="fi-FI" sz="1200" kern="1200" dirty="0" smtClean="0">
                <a:solidFill>
                  <a:schemeClr val="tx1"/>
                </a:solidFill>
                <a:effectLst/>
                <a:latin typeface="Arial" charset="0"/>
                <a:ea typeface="+mn-ea"/>
                <a:cs typeface="+mn-cs"/>
              </a:rPr>
              <a:t>Yhdenvertainen kohtelu ei kuitenkaan aina ehkä riitä torjumaan epävarmoja työsuhteita erityisesti, jos jokin tietty työnantaja käyttää vain epätyypillisiä työn muotoja. Periaatteeseen sisältyy tämän vuoksi selvä väärinkäytön kielto. Sekä epävarmoihin työoloihin johtavien työsuhteiden väärinkäytön että kohtuuttoman pitkien koeaikojen kieltäminen menevät nykyistä unionin </a:t>
            </a:r>
            <a:r>
              <a:rPr lang="fi-FI" sz="1200" i="1" kern="1200" dirty="0" smtClean="0">
                <a:solidFill>
                  <a:schemeClr val="tx1"/>
                </a:solidFill>
                <a:effectLst/>
                <a:latin typeface="Arial" charset="0"/>
                <a:ea typeface="+mn-ea"/>
                <a:cs typeface="+mn-cs"/>
              </a:rPr>
              <a:t>säännöstöä</a:t>
            </a:r>
            <a:r>
              <a:rPr lang="fi-FI" sz="1200" kern="1200" dirty="0" smtClean="0">
                <a:solidFill>
                  <a:schemeClr val="tx1"/>
                </a:solidFill>
                <a:effectLst/>
                <a:latin typeface="Arial" charset="0"/>
                <a:ea typeface="+mn-ea"/>
                <a:cs typeface="+mn-cs"/>
              </a:rPr>
              <a:t> pidemmälle. Ennalta ehkäiseviin toimenpiteisiin voi tältä osin sisältyä epävarmoihin työoloihin johtavien työsuhteiden erilainen verotus tai </a:t>
            </a:r>
            <a:r>
              <a:rPr lang="fi-FI" sz="1200" i="1" kern="1200" dirty="0" smtClean="0">
                <a:solidFill>
                  <a:schemeClr val="tx1"/>
                </a:solidFill>
                <a:effectLst/>
                <a:latin typeface="Arial" charset="0"/>
                <a:ea typeface="+mn-ea"/>
                <a:cs typeface="+mn-cs"/>
              </a:rPr>
              <a:t>bonus-malus</a:t>
            </a:r>
            <a:r>
              <a:rPr lang="fi-FI" sz="1200" kern="1200" dirty="0" smtClean="0">
                <a:solidFill>
                  <a:schemeClr val="tx1"/>
                </a:solidFill>
                <a:effectLst/>
                <a:latin typeface="Arial" charset="0"/>
                <a:ea typeface="+mn-ea"/>
                <a:cs typeface="+mn-cs"/>
              </a:rPr>
              <a:t>-järjestelmän käyttöönotto sosiaaliturvamaksuja varten. </a:t>
            </a:r>
          </a:p>
          <a:p>
            <a:pPr fontAlgn="base"/>
            <a:r>
              <a:rPr lang="fi-FI" sz="1200" kern="1200" dirty="0" smtClean="0">
                <a:solidFill>
                  <a:schemeClr val="tx1"/>
                </a:solidFill>
                <a:effectLst/>
                <a:latin typeface="Arial" charset="0"/>
                <a:ea typeface="+mn-ea"/>
                <a:cs typeface="+mn-cs"/>
              </a:rPr>
              <a:t>Pilarissa korostetaan kehittyvien liiketoimintamallien, innovatiivisten työn muotojen, yrittäjyyden ja itsenäisen ammatinharjoittamisen tukemisen tärkeyttä. Uusilla liiketoimintamalleilla voidaan yleisesti ottaen luoda mahdollisuuksia helpottamalla pääsyä työelämään, työn joustoa ja uusia tulonlähteitä. Tällaisen tuen edellytyksenä olisi kuitenkin vaadittava korkeatasoisia työoloja. Tällaisen innovoinnin työllisyysvaikutuksen maksimoimiseksi ammatillisen liikkuvuuden helpottaminen voi tuoda mukanaan niin parempia ammatillisen kouluttautumisen ja uudelleenkoulutuksen mahdollisuuksia kuin mahdollisuuksia uramuutoksia edistävän ja helpottavan sosiaalisen suojelun järjestelmän kannalta. </a:t>
            </a:r>
            <a:endParaRPr lang="fi-FI"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7</a:t>
            </a:fld>
            <a:endParaRPr lang="en-GB" dirty="0"/>
          </a:p>
        </p:txBody>
      </p:sp>
    </p:spTree>
    <p:extLst>
      <p:ext uri="{BB962C8B-B14F-4D97-AF65-F5344CB8AC3E}">
        <p14:creationId xmlns:p14="http://schemas.microsoft.com/office/powerpoint/2010/main" val="90281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Pilarissa esitetään oikeus oikeudenmukaiseen palkkaan, joka mahdollistaa kohtuullisen elintason. Vastaavia oikeuksia sisältyy jo vuonna 1989 annettuun työntekijöiden sosiaalisia perusoikeuksia koskevaan yhteisön peruskirjaan, joka on yksi SEUT-sopimuksen sosiaalipolitiikkaa koskevan X osaston lähteistä, sekä (tarkistettuun) Euroopan sosiaaliseen peruskirjaan. </a:t>
            </a:r>
          </a:p>
          <a:p>
            <a:pPr fontAlgn="base"/>
            <a:r>
              <a:rPr lang="fi-FI" sz="1200" kern="1200" dirty="0" smtClean="0">
                <a:solidFill>
                  <a:schemeClr val="tx1"/>
                </a:solidFill>
                <a:effectLst/>
                <a:latin typeface="Arial" charset="0"/>
                <a:ea typeface="+mn-ea"/>
                <a:cs typeface="+mn-cs"/>
              </a:rPr>
              <a:t>Pilarin mukaan työntekijöiden on saatava tietyntasoinen vähimmäispalkka, jossa otetaan huomioon niin työntekijöiden ja heidän perheidensä tarpeet kuin elintason kehittyminen ja talouteen liittyvät tekijät, joihin voi kuulua tuottavuustaso. Pilarissa tunnustetaan vähimmäispalkkojen merkitys köyhyyden torjunnassa samalla kun vältetään työllisyysloukut. Tarkoituksena on näin lisätä köyhien perheiden tuloja ja tarjota työstä oikeudenmukainen korvaus palkkahaitarin alapäässä oleville ja lisätä näiden heidän kannustimiaan työntekoon. Muihin toimenpiteisiin voivat kuulua pienipalkkaisten ja heidän perheidensä verorasituksen pienentäminen ja työstä saatavan tulon täydentäminen tehokkailla sosiaalietuuksilla. </a:t>
            </a:r>
          </a:p>
          <a:p>
            <a:pPr fontAlgn="base"/>
            <a:r>
              <a:rPr lang="fi-FI" sz="1200" kern="1200" dirty="0" smtClean="0">
                <a:solidFill>
                  <a:schemeClr val="tx1"/>
                </a:solidFill>
                <a:effectLst/>
                <a:latin typeface="Arial" charset="0"/>
                <a:ea typeface="+mn-ea"/>
                <a:cs typeface="+mn-cs"/>
              </a:rPr>
              <a:t>Pilarissa edellytetään, että kaikki palkat on vahvistettava </a:t>
            </a:r>
            <a:r>
              <a:rPr lang="fi-FI" sz="1200" i="1" kern="1200" dirty="0" smtClean="0">
                <a:solidFill>
                  <a:schemeClr val="tx1"/>
                </a:solidFill>
                <a:effectLst/>
                <a:latin typeface="Arial" charset="0"/>
                <a:ea typeface="+mn-ea"/>
                <a:cs typeface="+mn-cs"/>
              </a:rPr>
              <a:t>avoimella ja ennustettavalla tavalla </a:t>
            </a:r>
            <a:r>
              <a:rPr lang="fi-FI" sz="1200" kern="1200" dirty="0" smtClean="0">
                <a:solidFill>
                  <a:schemeClr val="tx1"/>
                </a:solidFill>
                <a:effectLst/>
                <a:latin typeface="Arial" charset="0"/>
                <a:ea typeface="+mn-ea"/>
                <a:cs typeface="+mn-cs"/>
              </a:rPr>
              <a:t>täysin kansallisia käytäntöjä noudattaen – tämä koskee erityisesti työmarkkinaosapuolten kollektiivista neuvotteluoikeutta ja niiden itsenäisyyttä. Useimmissa jäsenvaltioissa on käytössä lakisääteinen vähimmäispalkka. Kyseessä on sääntelyväline, jolla tehdään vähimmäispalkasta oikeudellisesti kaikkia työntekijöitä sitova. Muutamilla jäsenvaltioilla ei ole lakisääteistä vähimmäispalkkaa, ja työmarkkinaosapuolet asettavat erilaisia vähimmäispalkkoja työehtosopimuksin usein alakohtaisella tasolla. Pilarissa ei millään tavalla kiistetä tätä käytäntöjen moninaisuutta vaan tunnustetaan työmarkkinaosapuolten itsenäisyys. </a:t>
            </a:r>
            <a:r>
              <a:rPr lang="fi-FI" sz="1200" i="1" kern="1200" dirty="0" smtClean="0">
                <a:solidFill>
                  <a:schemeClr val="tx1"/>
                </a:solidFill>
                <a:effectLst/>
                <a:latin typeface="Arial" charset="0"/>
                <a:ea typeface="+mn-ea"/>
                <a:cs typeface="+mn-cs"/>
              </a:rPr>
              <a:t>Avoimuudella</a:t>
            </a:r>
            <a:r>
              <a:rPr lang="fi-FI" sz="1200" kern="1200" dirty="0" smtClean="0">
                <a:solidFill>
                  <a:schemeClr val="tx1"/>
                </a:solidFill>
                <a:effectLst/>
                <a:latin typeface="Arial" charset="0"/>
                <a:ea typeface="+mn-ea"/>
                <a:cs typeface="+mn-cs"/>
              </a:rPr>
              <a:t> tarkoitetaan tässä yhteydessä sitä, että vähimmäispalkkaa asetettaessa olisi noudatettava vakiintuneita kuulemismenettelyjä, joilla päästään yksimielisyyteen asiaan liittyvien kansallisten viranomaisten ja työmarkkinaosapuolten kesken ja joissa mahdollisesti otetaan huomioon muiden sidosryhmien ja riippumattomien asiantuntijoiden näkemykset. Lisäksi pilarissa peräänkuulutetaan palkkapäätösten </a:t>
            </a:r>
            <a:r>
              <a:rPr lang="fi-FI" sz="1200" i="1" kern="1200" dirty="0" smtClean="0">
                <a:solidFill>
                  <a:schemeClr val="tx1"/>
                </a:solidFill>
                <a:effectLst/>
                <a:latin typeface="Arial" charset="0"/>
                <a:ea typeface="+mn-ea"/>
                <a:cs typeface="+mn-cs"/>
              </a:rPr>
              <a:t>ennustettavuutta</a:t>
            </a:r>
            <a:r>
              <a:rPr lang="fi-FI" sz="1200" kern="1200" dirty="0" smtClean="0">
                <a:solidFill>
                  <a:schemeClr val="tx1"/>
                </a:solidFill>
                <a:effectLst/>
                <a:latin typeface="Arial" charset="0"/>
                <a:ea typeface="+mn-ea"/>
                <a:cs typeface="+mn-cs"/>
              </a:rPr>
              <a:t> muun muassa sääntöjen määrittelyn avulla, esimerkkinä vähimmäispalkkojen mukauttaminen elinkustannuksiin. </a:t>
            </a:r>
            <a:endParaRPr lang="fi-FI"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8</a:t>
            </a:fld>
            <a:endParaRPr lang="en-GB" dirty="0"/>
          </a:p>
        </p:txBody>
      </p:sp>
    </p:spTree>
    <p:extLst>
      <p:ext uri="{BB962C8B-B14F-4D97-AF65-F5344CB8AC3E}">
        <p14:creationId xmlns:p14="http://schemas.microsoft.com/office/powerpoint/2010/main" val="51316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Pilarissa edellytetään, että työntekijälle on annettava kirjallisesti tiedot hänen työehdoistaan työsuhteen </a:t>
            </a:r>
            <a:r>
              <a:rPr lang="fi-FI" sz="1200" i="1" kern="1200" dirty="0" smtClean="0">
                <a:solidFill>
                  <a:schemeClr val="tx1"/>
                </a:solidFill>
                <a:effectLst/>
                <a:latin typeface="Arial" charset="0"/>
                <a:ea typeface="+mn-ea"/>
                <a:cs typeface="+mn-cs"/>
              </a:rPr>
              <a:t>alussa</a:t>
            </a:r>
            <a:r>
              <a:rPr lang="fi-FI" sz="1200" kern="1200" dirty="0" smtClean="0">
                <a:solidFill>
                  <a:schemeClr val="tx1"/>
                </a:solidFill>
                <a:effectLst/>
                <a:latin typeface="Arial" charset="0"/>
                <a:ea typeface="+mn-ea"/>
                <a:cs typeface="+mn-cs"/>
              </a:rPr>
              <a:t> eikä kahden kuukauden kuluessa, kuten kirjallista ilmoitusta koskevassa direktiivissä nykyään säädetään. Koska koeajoilla on suuri merkitys useimmissa työsuhteissa, pilarissa lisätään tiedotusvelvoitteita myös tältä osin. Nämä muutokset lisäävät työnantajien ja työntekijöiden tietoisuutta oikeuksista. Niiden pitäisi myös auttaa vähentämään pimeää työtä. </a:t>
            </a:r>
          </a:p>
          <a:p>
            <a:pPr fontAlgn="base"/>
            <a:r>
              <a:rPr lang="fi-FI" sz="1200" kern="1200" dirty="0" smtClean="0">
                <a:solidFill>
                  <a:schemeClr val="tx1"/>
                </a:solidFill>
                <a:effectLst/>
                <a:latin typeface="Arial" charset="0"/>
                <a:ea typeface="+mn-ea"/>
                <a:cs typeface="+mn-cs"/>
              </a:rPr>
              <a:t>Pilarissa mennään myös nykyistä </a:t>
            </a:r>
            <a:r>
              <a:rPr lang="fi-FI" sz="1200" i="1" kern="1200" dirty="0" smtClean="0">
                <a:solidFill>
                  <a:schemeClr val="tx1"/>
                </a:solidFill>
                <a:effectLst/>
                <a:latin typeface="Arial" charset="0"/>
                <a:ea typeface="+mn-ea"/>
                <a:cs typeface="+mn-cs"/>
              </a:rPr>
              <a:t>säännöstöä</a:t>
            </a:r>
            <a:r>
              <a:rPr lang="fi-FI" sz="1200" kern="1200" dirty="0" smtClean="0">
                <a:solidFill>
                  <a:schemeClr val="tx1"/>
                </a:solidFill>
                <a:effectLst/>
                <a:latin typeface="Arial" charset="0"/>
                <a:ea typeface="+mn-ea"/>
                <a:cs typeface="+mn-cs"/>
              </a:rPr>
              <a:t> pidemmälle ottamalla käyttöön menettelyllisiä ja aineellisia takeita työntekijöille irtisanomistapauksissa. Tällöin olisi esitettävä riittävät syyt ja noudatettava kohtuullista irtisanomisaikaa. Lisäksi työntekijöillä olisi pilarin mukaan oltava oikeus tehokkaaseen ja puolueettomaan riitojenratkaisuun. Tähän voi kuulua välimies-, sovittelu- tai välitysmenettelyjä. Pilarissa otetaan lisäksi perusteettoman irtisanomisen tapauksessa käyttöön oikeus hakea muutosta, mukaan lukien paluu entisiin työtehtäviin tai rahallinen korvaus. Perusteettomiksi irtisanomisiksi on katsottava sellaiset, jotka rikkovat kyseiseen työsuhteeseen sovellettavia sääntöjä. </a:t>
            </a:r>
            <a:endParaRPr lang="fi-FI"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9</a:t>
            </a:fld>
            <a:endParaRPr lang="en-GB" dirty="0"/>
          </a:p>
        </p:txBody>
      </p:sp>
    </p:spTree>
    <p:extLst>
      <p:ext uri="{BB962C8B-B14F-4D97-AF65-F5344CB8AC3E}">
        <p14:creationId xmlns:p14="http://schemas.microsoft.com/office/powerpoint/2010/main" val="164220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Pilarissa esitetään työmarkkinaosapuolten oikeus osallistua työllisyys- ja sosiaalipolitiikkojen suunnitteluun ja täytäntöönpanoon, ja siinä tuetaan niiden vahvaa osallistumista politiikan ja lainsäädännön muotoiluun ottaen samalla huomioon kansallisten järjestelmien monimuotoisuuden. Pilarin toteuttaminen merkitsee asianmukaisten institutionaalisten tai oikeudellisten puitteiden asettamista unionin ja kansallisella tasolla, sillä siinä annetaan työmarkkinaosapuolille selkeä rooli asiaan liittyvää lainsäädäntöä ja politiikkaa koskevissa kuulemisissa ja valmisteluissa mutta myös niiden täytäntöönpanossa ja sen valvonnassa. </a:t>
            </a:r>
          </a:p>
          <a:p>
            <a:pPr fontAlgn="base"/>
            <a:endParaRPr lang="fi-FI" sz="1200" kern="1200" dirty="0" smtClean="0">
              <a:solidFill>
                <a:schemeClr val="tx1"/>
              </a:solidFill>
              <a:effectLst/>
              <a:latin typeface="Arial" charset="0"/>
              <a:ea typeface="+mn-ea"/>
              <a:cs typeface="+mn-cs"/>
            </a:endParaRPr>
          </a:p>
          <a:p>
            <a:pPr fontAlgn="base"/>
            <a:r>
              <a:rPr lang="fi-FI" sz="1200" kern="1200" dirty="0" smtClean="0">
                <a:solidFill>
                  <a:schemeClr val="tx1"/>
                </a:solidFill>
                <a:effectLst/>
                <a:latin typeface="Arial" charset="0"/>
                <a:ea typeface="+mn-ea"/>
                <a:cs typeface="+mn-cs"/>
              </a:rPr>
              <a:t>Pilarissa annetaan kaikkien alojen työntekijöille oikeus saada tietoa ja tulla kuulluiksi suoraan tai edustajiensa välityksellä heidän kannaltaan merkityksellisistä asioista, kuten yritysten siirroista, rakenneuudistuksista, yritysten sulautumista sekä joukkoirtisanomisista. Siinä mennään unionin nykyistä </a:t>
            </a:r>
            <a:r>
              <a:rPr lang="fi-FI" sz="1200" i="1" kern="1200" dirty="0" smtClean="0">
                <a:solidFill>
                  <a:schemeClr val="tx1"/>
                </a:solidFill>
                <a:effectLst/>
                <a:latin typeface="Arial" charset="0"/>
                <a:ea typeface="+mn-ea"/>
                <a:cs typeface="+mn-cs"/>
              </a:rPr>
              <a:t>säännöstöä</a:t>
            </a:r>
            <a:r>
              <a:rPr lang="fi-FI" sz="1200" kern="1200" dirty="0" smtClean="0">
                <a:solidFill>
                  <a:schemeClr val="tx1"/>
                </a:solidFill>
                <a:effectLst/>
                <a:latin typeface="Arial" charset="0"/>
                <a:ea typeface="+mn-ea"/>
                <a:cs typeface="+mn-cs"/>
              </a:rPr>
              <a:t> pidemmälle, koska sitä sovelletaan henkilöstön lukumäärästä riippumatta, sen aineelliseen soveltamisalaan kuuluvat niin rakenneuudistukset kuin yritysten sulautumat ja siinä on kyse ei pelkästään oikeudesta saada tietoa vaan myös oikeudesta tulla kuulluksi tällaisista yhtiötapahtumista, mikä merkitsee näkemysten vaihtoa ja johdonmukaisen vuoropuhelun luomista työnantajan kanssa. Lisäksi periaate 8 b kattaa kaikki työntekijöitä koskevat näkökohdat, kun taas nykyiset direktiivit sisältävät rajallisen luettelon aiheista, joista annetaan tietoa ja järjestetään kuulemisprosesseja. Viittaamalla ”heidän kannaltaan merkityksellisiin asioihin varsinkin yritysten siirtoon, rakenneuudistukseen ja sulautumiseen sekä joukkoirtisanomisiin liittyen” siinä mennään pidemmälle kuin perusoikeuskirjan 27 artiklassa, jossa todetaan oikeus saada tietoa ja tulla kuulluksi ”unionin oikeuden sekä kansallisten lainsäädäntöjen ja käytäntöjen mukaisissa tapauksissa ja niissä määrätyin edellytyksin”. </a:t>
            </a:r>
          </a:p>
          <a:p>
            <a:pPr fontAlgn="base"/>
            <a:endParaRPr lang="fi-FI" sz="1200" kern="1200" dirty="0" smtClean="0">
              <a:solidFill>
                <a:schemeClr val="tx1"/>
              </a:solidFill>
              <a:effectLst/>
              <a:latin typeface="Arial" charset="0"/>
              <a:ea typeface="+mn-ea"/>
              <a:cs typeface="+mn-cs"/>
            </a:endParaRPr>
          </a:p>
          <a:p>
            <a:pPr fontAlgn="base"/>
            <a:r>
              <a:rPr lang="fi-FI" sz="1200" kern="1200" dirty="0" smtClean="0">
                <a:solidFill>
                  <a:schemeClr val="tx1"/>
                </a:solidFill>
                <a:effectLst/>
                <a:latin typeface="Arial" charset="0"/>
                <a:ea typeface="+mn-ea"/>
                <a:cs typeface="+mn-cs"/>
              </a:rPr>
              <a:t>Valmiuksien lisääminen on ennen kaikkea alhaalta ylöspäin suuntautuva lähestymistapa, joka riippuu työmarkkinaosapuolten tahdosta ja ponnisteluista, mutta pilarissa korostetaan, että työmarkkinaosapuolten toimia voidaan täydentää viranomaisten toimilla kunnioittaen työmarkkinaosapuolten itsenäisyyttä. Valmiuksien lisääminen viittaa työmarkkinaosapuolten edustavuuden lisäämiseen ja niiden operatiivisten, analyyttisten ja oikeudellisten valmiuksien vahvistamiseen, jotta ne voivat osallistua työehtosopimusneuvotteluihin ja myötävaikuttaa päätöksentekoon. Tämä tuki voidaan antaa eri muodoissa – asettamalla asianmukaiset institutionaaliset/oikeudelliset puitteet tai antamalla työmarkkinaosapuolille selkeä rooli päätöksenteossa tai myös taloudellisen tuen muodossa. </a:t>
            </a:r>
            <a:endParaRPr lang="fi-FI"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10</a:t>
            </a:fld>
            <a:endParaRPr lang="en-GB" dirty="0"/>
          </a:p>
        </p:txBody>
      </p:sp>
    </p:spTree>
    <p:extLst>
      <p:ext uri="{BB962C8B-B14F-4D97-AF65-F5344CB8AC3E}">
        <p14:creationId xmlns:p14="http://schemas.microsoft.com/office/powerpoint/2010/main" val="359151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fi-FI" sz="1200" kern="1200" dirty="0" smtClean="0">
                <a:solidFill>
                  <a:schemeClr val="tx1"/>
                </a:solidFill>
                <a:effectLst/>
                <a:latin typeface="Arial" charset="0"/>
                <a:ea typeface="+mn-ea"/>
                <a:cs typeface="+mn-cs"/>
              </a:rPr>
              <a:t>Pilarissa korostetaan työ- ja yksityiselämän tasapainottamisen merkitystä kaikkien niiden kannalta, joilla on hoitovelvollisuuksia. Lisäksi siinä vahvistetaan oikeuksia, jotka ovat olennaisia tähän tasapainotilaan pääsemiseksi nykypäivän työelämässä, kuten oikeus lastenhoitoon tai pitkäaikaishoitoon. Pilarissa mennään nykyistä </a:t>
            </a:r>
            <a:r>
              <a:rPr lang="fi-FI" sz="1200" i="1" kern="1200" dirty="0" smtClean="0">
                <a:solidFill>
                  <a:schemeClr val="tx1"/>
                </a:solidFill>
                <a:effectLst/>
                <a:latin typeface="Arial" charset="0"/>
                <a:ea typeface="+mn-ea"/>
                <a:cs typeface="+mn-cs"/>
              </a:rPr>
              <a:t>säännöstöä</a:t>
            </a:r>
            <a:r>
              <a:rPr lang="fi-FI" sz="1200" kern="1200" dirty="0" smtClean="0">
                <a:solidFill>
                  <a:schemeClr val="tx1"/>
                </a:solidFill>
                <a:effectLst/>
                <a:latin typeface="Arial" charset="0"/>
                <a:ea typeface="+mn-ea"/>
                <a:cs typeface="+mn-cs"/>
              </a:rPr>
              <a:t> pidemmälle vahvistamalla oikeuksia </a:t>
            </a:r>
            <a:r>
              <a:rPr lang="fi-FI" sz="1200" i="1" kern="1200" dirty="0" smtClean="0">
                <a:solidFill>
                  <a:schemeClr val="tx1"/>
                </a:solidFill>
                <a:effectLst/>
                <a:latin typeface="Arial" charset="0"/>
                <a:ea typeface="+mn-ea"/>
                <a:cs typeface="+mn-cs"/>
              </a:rPr>
              <a:t>kaikille työssäkäyville, joilla on hoitovelvollisuuksia</a:t>
            </a:r>
            <a:r>
              <a:rPr lang="fi-FI" sz="1200" kern="1200" dirty="0" smtClean="0">
                <a:solidFill>
                  <a:schemeClr val="tx1"/>
                </a:solidFill>
                <a:effectLst/>
                <a:latin typeface="Arial" charset="0"/>
                <a:ea typeface="+mn-ea"/>
                <a:cs typeface="+mn-cs"/>
              </a:rPr>
              <a:t>. Näin ollen sitä sovelletaan työssäkäyvien vanhempien lisäksi esimerkiksi niihin, jotka hoitavat iäkkäitä tai vammaisia perheenjäseniään. </a:t>
            </a:r>
          </a:p>
          <a:p>
            <a:pPr fontAlgn="base"/>
            <a:r>
              <a:rPr lang="fi-FI" sz="1200" kern="1200" dirty="0" smtClean="0">
                <a:solidFill>
                  <a:schemeClr val="tx1"/>
                </a:solidFill>
                <a:effectLst/>
                <a:latin typeface="Arial" charset="0"/>
                <a:ea typeface="+mn-ea"/>
                <a:cs typeface="+mn-cs"/>
              </a:rPr>
              <a:t>Lisäksi pilarissa vahvistetaan </a:t>
            </a:r>
            <a:r>
              <a:rPr lang="fi-FI" sz="1200" i="1" kern="1200" dirty="0" smtClean="0">
                <a:solidFill>
                  <a:schemeClr val="tx1"/>
                </a:solidFill>
                <a:effectLst/>
                <a:latin typeface="Arial" charset="0"/>
                <a:ea typeface="+mn-ea"/>
                <a:cs typeface="+mn-cs"/>
              </a:rPr>
              <a:t>oikeus joustaviin työjärjestelyihin</a:t>
            </a:r>
            <a:r>
              <a:rPr lang="fi-FI" sz="1200" kern="1200" dirty="0" smtClean="0">
                <a:solidFill>
                  <a:schemeClr val="tx1"/>
                </a:solidFill>
                <a:effectLst/>
                <a:latin typeface="Arial" charset="0"/>
                <a:ea typeface="+mn-ea"/>
                <a:cs typeface="+mn-cs"/>
              </a:rPr>
              <a:t>, kuten etätyöhön, työaikojen mukauttamiseen tai siirtymiseen kokoaikaisesta työstä osa-aikatyöhön tai päinvastoin. Tällainen oikeus sisältyy unionin lainsäädäntöön nykyisin vain silloin, kun työntekijä palaa töihin vanhempainvapaalta. </a:t>
            </a:r>
          </a:p>
          <a:p>
            <a:pPr fontAlgn="base"/>
            <a:r>
              <a:rPr lang="fi-FI" sz="1200" kern="1200" dirty="0" smtClean="0">
                <a:solidFill>
                  <a:schemeClr val="tx1"/>
                </a:solidFill>
                <a:effectLst/>
                <a:latin typeface="Arial" charset="0"/>
                <a:ea typeface="+mn-ea"/>
                <a:cs typeface="+mn-cs"/>
              </a:rPr>
              <a:t>Sukupuolten tasa-arvon osalta pilarissa painotetaan uudella tavalla naisten ja miesten tasavertaisia mahdollisuuksia käyttää erityisvapaajärjestelyjä. Näiden järjestelyjen tasapainoista käyttöä miesten ja naisten keskuudessa olisi kannustettava esimerkiksi mukauttamalla korvauksen tasoa tai joustoon tai vapaaoikeuden siirtokieltoon liittyviä edellytyksiä. </a:t>
            </a: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11</a:t>
            </a:fld>
            <a:endParaRPr lang="en-GB" dirty="0"/>
          </a:p>
        </p:txBody>
      </p:sp>
    </p:spTree>
    <p:extLst>
      <p:ext uri="{BB962C8B-B14F-4D97-AF65-F5344CB8AC3E}">
        <p14:creationId xmlns:p14="http://schemas.microsoft.com/office/powerpoint/2010/main" val="221976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821159"/>
            <a:ext cx="7198568" cy="1102519"/>
          </a:xfrm>
        </p:spPr>
        <p:txBody>
          <a:bodyPr rtlCol="0"/>
          <a:lstStyle>
            <a:lvl1pPr algn="l">
              <a:defRPr>
                <a:solidFill>
                  <a:schemeClr val="accent6"/>
                </a:solidFill>
              </a:defRPr>
            </a:lvl1pPr>
          </a:lstStyle>
          <a:p>
            <a:pPr rtl="0"/>
            <a:r>
              <a:rPr lang="fi"/>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i"/>
              <a:t>Click to edit Master subtitle style</a:t>
            </a:r>
            <a:endParaRPr lang="en-GB"/>
          </a:p>
        </p:txBody>
      </p:sp>
      <p:sp>
        <p:nvSpPr>
          <p:cNvPr id="4" name="Date Placeholder 3"/>
          <p:cNvSpPr>
            <a:spLocks noGrp="1"/>
          </p:cNvSpPr>
          <p:nvPr>
            <p:ph type="dt" sz="half" idx="10"/>
          </p:nvPr>
        </p:nvSpPr>
        <p:spPr/>
        <p:txBody>
          <a:bodyPr rtlCol="0"/>
          <a:lstStyle/>
          <a:p>
            <a:pPr rtl="0"/>
            <a:endParaRPr lang="en-GB" altLang="en-US" dirty="0">
              <a:solidFill>
                <a:srgbClr val="FFFFFF"/>
              </a:solidFill>
            </a:endParaRPr>
          </a:p>
        </p:txBody>
      </p:sp>
      <p:sp>
        <p:nvSpPr>
          <p:cNvPr id="5" name="Footer Placeholder 4"/>
          <p:cNvSpPr>
            <a:spLocks noGrp="1"/>
          </p:cNvSpPr>
          <p:nvPr>
            <p:ph type="ftr" sz="quarter" idx="11"/>
          </p:nvPr>
        </p:nvSpPr>
        <p:spPr/>
        <p:txBody>
          <a:bodyPr rtlCol="0"/>
          <a:lstStyle/>
          <a:p>
            <a:pPr rtl="0"/>
            <a:endParaRPr lang="en-GB" altLang="en-US" dirty="0">
              <a:solidFill>
                <a:srgbClr val="FFFFFF"/>
              </a:solidFill>
            </a:endParaRPr>
          </a:p>
        </p:txBody>
      </p:sp>
      <p:sp>
        <p:nvSpPr>
          <p:cNvPr id="6" name="Slide Number Placeholder 5"/>
          <p:cNvSpPr>
            <a:spLocks noGrp="1"/>
          </p:cNvSpPr>
          <p:nvPr>
            <p:ph type="sldNum" sz="quarter" idx="12"/>
          </p:nvPr>
        </p:nvSpPr>
        <p:spPr/>
        <p:txBody>
          <a:bodyPr rtlCol="0"/>
          <a:lstStyle/>
          <a:p>
            <a:pPr rtl="0"/>
            <a:fld id="{4076F4A5-33E6-42FA-B725-DEB11C473132}" type="slidenum">
              <a:rPr lang="en-GB" altLang="en-US" smtClean="0">
                <a:solidFill>
                  <a:srgbClr val="FFFFFF"/>
                </a:solidFill>
              </a:rPr>
              <a:pPr/>
              <a:t>‹#›</a:t>
            </a:fld>
            <a:endParaRPr lang="en-GB" altLang="en-US" dirty="0">
              <a:solidFill>
                <a:srgbClr val="FFFFFF"/>
              </a:solidFill>
            </a:endParaRPr>
          </a:p>
        </p:txBody>
      </p:sp>
    </p:spTree>
    <p:extLst>
      <p:ext uri="{BB962C8B-B14F-4D97-AF65-F5344CB8AC3E}">
        <p14:creationId xmlns:p14="http://schemas.microsoft.com/office/powerpoint/2010/main" val="150839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i"/>
              <a:t>Click to edit Master title style</a:t>
            </a:r>
            <a:endParaRPr lang="en-GB"/>
          </a:p>
        </p:txBody>
      </p:sp>
      <p:sp>
        <p:nvSpPr>
          <p:cNvPr id="3" name="Vertical Text Placeholder 2"/>
          <p:cNvSpPr>
            <a:spLocks noGrp="1"/>
          </p:cNvSpPr>
          <p:nvPr>
            <p:ph type="body" orient="vert" idx="1"/>
          </p:nvPr>
        </p:nvSpPr>
        <p:spPr/>
        <p:txBody>
          <a:bodyPr vert="eaVert" rtlCol="0"/>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4" name="Date Placeholder 3"/>
          <p:cNvSpPr>
            <a:spLocks noGrp="1"/>
          </p:cNvSpPr>
          <p:nvPr>
            <p:ph type="dt" sz="half" idx="10"/>
          </p:nvPr>
        </p:nvSpPr>
        <p:spPr/>
        <p:txBody>
          <a:bodyPr rtlCol="0"/>
          <a:lstStyle/>
          <a:p>
            <a:pPr rtl="0"/>
            <a:endParaRPr lang="en-GB" altLang="en-US" dirty="0">
              <a:solidFill>
                <a:srgbClr val="000000"/>
              </a:solidFill>
            </a:endParaRPr>
          </a:p>
        </p:txBody>
      </p:sp>
      <p:sp>
        <p:nvSpPr>
          <p:cNvPr id="5" name="Footer Placeholder 4"/>
          <p:cNvSpPr>
            <a:spLocks noGrp="1"/>
          </p:cNvSpPr>
          <p:nvPr>
            <p:ph type="ftr" sz="quarter" idx="11"/>
          </p:nvPr>
        </p:nvSpPr>
        <p:spPr/>
        <p:txBody>
          <a:bodyPr rtlCol="0"/>
          <a:lstStyle/>
          <a:p>
            <a:pPr rtl="0"/>
            <a:endParaRPr lang="en-GB" altLang="en-US" dirty="0">
              <a:solidFill>
                <a:srgbClr val="000000"/>
              </a:solidFill>
            </a:endParaRPr>
          </a:p>
        </p:txBody>
      </p:sp>
      <p:sp>
        <p:nvSpPr>
          <p:cNvPr id="6" name="Slide Number Placeholder 5"/>
          <p:cNvSpPr>
            <a:spLocks noGrp="1"/>
          </p:cNvSpPr>
          <p:nvPr>
            <p:ph type="sldNum" sz="quarter" idx="12"/>
          </p:nvPr>
        </p:nvSpPr>
        <p:spPr/>
        <p:txBody>
          <a:bodyPr rtlCol="0"/>
          <a:lstStyle/>
          <a:p>
            <a:pPr rtl="0"/>
            <a:fld id="{86A7981A-1219-4D40-A965-2C3D8497B3C5}"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13080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rtlCol="0"/>
          <a:lstStyle/>
          <a:p>
            <a:pPr rtl="0"/>
            <a:r>
              <a:rPr lang="fi"/>
              <a:t>Click to edit Master title style</a:t>
            </a:r>
            <a:endParaRPr lang="en-GB"/>
          </a:p>
        </p:txBody>
      </p:sp>
      <p:sp>
        <p:nvSpPr>
          <p:cNvPr id="3" name="Vertical Text Placeholder 2"/>
          <p:cNvSpPr>
            <a:spLocks noGrp="1"/>
          </p:cNvSpPr>
          <p:nvPr>
            <p:ph type="body" orient="vert" idx="1"/>
          </p:nvPr>
        </p:nvSpPr>
        <p:spPr>
          <a:xfrm>
            <a:off x="457200" y="154783"/>
            <a:ext cx="6019800" cy="3290888"/>
          </a:xfrm>
        </p:spPr>
        <p:txBody>
          <a:bodyPr vert="eaVert" rtlCol="0"/>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4" name="Date Placeholder 3"/>
          <p:cNvSpPr>
            <a:spLocks noGrp="1"/>
          </p:cNvSpPr>
          <p:nvPr>
            <p:ph type="dt" sz="half" idx="10"/>
          </p:nvPr>
        </p:nvSpPr>
        <p:spPr/>
        <p:txBody>
          <a:bodyPr rtlCol="0"/>
          <a:lstStyle/>
          <a:p>
            <a:pPr rtl="0"/>
            <a:endParaRPr lang="en-GB" altLang="en-US" dirty="0">
              <a:solidFill>
                <a:srgbClr val="000000"/>
              </a:solidFill>
            </a:endParaRPr>
          </a:p>
        </p:txBody>
      </p:sp>
      <p:sp>
        <p:nvSpPr>
          <p:cNvPr id="5" name="Footer Placeholder 4"/>
          <p:cNvSpPr>
            <a:spLocks noGrp="1"/>
          </p:cNvSpPr>
          <p:nvPr>
            <p:ph type="ftr" sz="quarter" idx="11"/>
          </p:nvPr>
        </p:nvSpPr>
        <p:spPr/>
        <p:txBody>
          <a:bodyPr rtlCol="0"/>
          <a:lstStyle/>
          <a:p>
            <a:pPr rtl="0"/>
            <a:endParaRPr lang="en-GB" altLang="en-US" dirty="0">
              <a:solidFill>
                <a:srgbClr val="000000"/>
              </a:solidFill>
            </a:endParaRPr>
          </a:p>
        </p:txBody>
      </p:sp>
      <p:sp>
        <p:nvSpPr>
          <p:cNvPr id="6" name="Slide Number Placeholder 5"/>
          <p:cNvSpPr>
            <a:spLocks noGrp="1"/>
          </p:cNvSpPr>
          <p:nvPr>
            <p:ph type="sldNum" sz="quarter" idx="12"/>
          </p:nvPr>
        </p:nvSpPr>
        <p:spPr/>
        <p:txBody>
          <a:bodyPr rtlCol="0"/>
          <a:lstStyle/>
          <a:p>
            <a:pPr rtl="0"/>
            <a:fld id="{4DE84299-4164-4E8B-8E6E-B2D7FC724E9F}"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404624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3585" t="26" r="22055" b="86377"/>
          <a:stretch/>
        </p:blipFill>
        <p:spPr>
          <a:xfrm>
            <a:off x="2771800" y="0"/>
            <a:ext cx="4057334" cy="699542"/>
          </a:xfrm>
          <a:prstGeom prst="rect">
            <a:avLst/>
          </a:prstGeom>
        </p:spPr>
      </p:pic>
      <p:sp>
        <p:nvSpPr>
          <p:cNvPr id="10" name="Content Placeholder 2"/>
          <p:cNvSpPr>
            <a:spLocks noGrp="1"/>
          </p:cNvSpPr>
          <p:nvPr>
            <p:ph idx="1"/>
          </p:nvPr>
        </p:nvSpPr>
        <p:spPr>
          <a:xfrm>
            <a:off x="457200" y="1923680"/>
            <a:ext cx="8229600" cy="2725341"/>
          </a:xfrm>
        </p:spPr>
        <p:txBody>
          <a:bodyPr rtlCol="0"/>
          <a:lstStyle>
            <a:lvl1pPr marL="342900" indent="-342900">
              <a:buClr>
                <a:srgbClr val="0F5494"/>
              </a:buClr>
              <a:buFont typeface="Arial" pitchFamily="34" charset="0"/>
              <a:buChar char="•"/>
              <a:defRPr sz="2800" i="0">
                <a:solidFill>
                  <a:schemeClr val="accent1">
                    <a:lumMod val="75000"/>
                  </a:schemeClr>
                </a:solidFill>
              </a:defRPr>
            </a:lvl1pPr>
            <a:lvl2pPr>
              <a:buClr>
                <a:srgbClr val="0F5494"/>
              </a:buClr>
              <a:defRPr sz="2400">
                <a:solidFill>
                  <a:schemeClr val="accent1">
                    <a:lumMod val="75000"/>
                  </a:schemeClr>
                </a:solidFill>
              </a:defRPr>
            </a:lvl2pPr>
            <a:lvl3pPr>
              <a:defRPr sz="2000">
                <a:solidFill>
                  <a:schemeClr val="accent1">
                    <a:lumMod val="75000"/>
                  </a:schemeClr>
                </a:solidFill>
              </a:defRPr>
            </a:lvl3pPr>
          </a:lstStyle>
          <a:p>
            <a:pPr lvl="0" rtl="0"/>
            <a:r>
              <a:rPr lang="fi"/>
              <a:t>Click to edit Master text styles</a:t>
            </a:r>
          </a:p>
          <a:p>
            <a:pPr lvl="1" rtl="0"/>
            <a:r>
              <a:rPr lang="fi"/>
              <a:t>Second level</a:t>
            </a:r>
          </a:p>
          <a:p>
            <a:pPr lvl="2" rtl="0"/>
            <a:r>
              <a:rPr lang="fi"/>
              <a:t>Third level</a:t>
            </a:r>
          </a:p>
        </p:txBody>
      </p:sp>
      <p:sp>
        <p:nvSpPr>
          <p:cNvPr id="11" name="TextBox 10"/>
          <p:cNvSpPr txBox="1"/>
          <p:nvPr userDrawn="1"/>
        </p:nvSpPr>
        <p:spPr>
          <a:xfrm>
            <a:off x="251519" y="4699420"/>
            <a:ext cx="1990845" cy="246221"/>
          </a:xfrm>
          <a:prstGeom prst="rect">
            <a:avLst/>
          </a:prstGeom>
          <a:noFill/>
        </p:spPr>
        <p:txBody>
          <a:bodyPr wrap="square" rtlCol="0">
            <a:spAutoFit/>
          </a:bodyPr>
          <a:lstStyle/>
          <a:p>
            <a:pPr rtl="0"/>
            <a:fld id="{0B3E6A1F-0E70-4F96-A2E5-8C87C994B9E3}" type="slidenum">
              <a:rPr lang="en-GB" sz="1000" b="1" smtClean="0">
                <a:solidFill>
                  <a:srgbClr val="F68B20"/>
                </a:solidFill>
                <a:latin typeface="Arial" panose="020B0604020202020204" pitchFamily="34" charset="0"/>
                <a:cs typeface="Arial" panose="020B0604020202020204" pitchFamily="34" charset="0"/>
              </a:rPr>
              <a:t>‹#›</a:t>
            </a:fld>
            <a:endParaRPr lang="en-GB" sz="1000" b="1" dirty="0">
              <a:solidFill>
                <a:srgbClr val="F68B20"/>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3794" y="4576208"/>
            <a:ext cx="1318128" cy="378673"/>
          </a:xfrm>
          <a:prstGeom prst="rect">
            <a:avLst/>
          </a:prstGeom>
        </p:spPr>
      </p:pic>
      <p:sp>
        <p:nvSpPr>
          <p:cNvPr id="15" name="TextBox 14"/>
          <p:cNvSpPr txBox="1"/>
          <p:nvPr userDrawn="1"/>
        </p:nvSpPr>
        <p:spPr>
          <a:xfrm>
            <a:off x="-32475" y="83195"/>
            <a:ext cx="2696263" cy="523220"/>
          </a:xfrm>
          <a:prstGeom prst="rect">
            <a:avLst/>
          </a:prstGeom>
          <a:noFill/>
        </p:spPr>
        <p:txBody>
          <a:bodyPr wrap="square" rtlCol="0">
            <a:spAutoFit/>
          </a:bodyPr>
          <a:lstStyle/>
          <a:p>
            <a:pPr rtl="0"/>
            <a:r>
              <a:rPr lang="en-GB" sz="1400" cap="all" baseline="0" dirty="0" err="1" smtClean="0">
                <a:solidFill>
                  <a:srgbClr val="F18800"/>
                </a:solidFill>
                <a:latin typeface="Arial" panose="020B0604020202020204" pitchFamily="34" charset="0"/>
                <a:cs typeface="Arial" panose="020B0604020202020204" pitchFamily="34" charset="0"/>
              </a:rPr>
              <a:t>Euroopan</a:t>
            </a:r>
            <a:r>
              <a:rPr lang="en-GB" sz="1400" cap="all" baseline="0" dirty="0" smtClean="0">
                <a:solidFill>
                  <a:srgbClr val="F18800"/>
                </a:solidFill>
                <a:latin typeface="Arial" panose="020B0604020202020204" pitchFamily="34" charset="0"/>
                <a:cs typeface="Arial" panose="020B0604020202020204" pitchFamily="34" charset="0"/>
              </a:rPr>
              <a:t> </a:t>
            </a:r>
            <a:r>
              <a:rPr lang="en-GB" sz="1400" cap="all" baseline="0" dirty="0" err="1" smtClean="0">
                <a:solidFill>
                  <a:srgbClr val="F18800"/>
                </a:solidFill>
                <a:latin typeface="Arial" panose="020B0604020202020204" pitchFamily="34" charset="0"/>
                <a:cs typeface="Arial" panose="020B0604020202020204" pitchFamily="34" charset="0"/>
              </a:rPr>
              <a:t>sosiaalisten</a:t>
            </a:r>
            <a:r>
              <a:rPr lang="en-GB" sz="1400" cap="all" baseline="0" dirty="0" smtClean="0">
                <a:solidFill>
                  <a:srgbClr val="F18800"/>
                </a:solidFill>
                <a:latin typeface="Arial" panose="020B0604020202020204" pitchFamily="34" charset="0"/>
                <a:cs typeface="Arial" panose="020B0604020202020204" pitchFamily="34" charset="0"/>
              </a:rPr>
              <a:t> </a:t>
            </a:r>
            <a:r>
              <a:rPr lang="en-GB" sz="1400" cap="all" baseline="0" dirty="0" err="1" smtClean="0">
                <a:solidFill>
                  <a:srgbClr val="F18800"/>
                </a:solidFill>
                <a:latin typeface="Arial" panose="020B0604020202020204" pitchFamily="34" charset="0"/>
                <a:cs typeface="Arial" panose="020B0604020202020204" pitchFamily="34" charset="0"/>
              </a:rPr>
              <a:t>oikeuksien</a:t>
            </a:r>
            <a:r>
              <a:rPr lang="en-GB" sz="1400" cap="all" baseline="0" dirty="0" smtClean="0">
                <a:solidFill>
                  <a:srgbClr val="F18800"/>
                </a:solidFill>
                <a:latin typeface="Arial" panose="020B0604020202020204" pitchFamily="34" charset="0"/>
                <a:cs typeface="Arial" panose="020B0604020202020204" pitchFamily="34" charset="0"/>
              </a:rPr>
              <a:t> </a:t>
            </a:r>
            <a:r>
              <a:rPr lang="en-GB" sz="1400" cap="all" baseline="0" dirty="0" err="1" smtClean="0">
                <a:solidFill>
                  <a:srgbClr val="F18800"/>
                </a:solidFill>
                <a:latin typeface="Arial" panose="020B0604020202020204" pitchFamily="34" charset="0"/>
                <a:cs typeface="Arial" panose="020B0604020202020204" pitchFamily="34" charset="0"/>
              </a:rPr>
              <a:t>pilari</a:t>
            </a:r>
            <a:r>
              <a:rPr lang="en-GB" sz="1400" cap="all" baseline="0" dirty="0" smtClean="0">
                <a:solidFill>
                  <a:srgbClr val="F18800"/>
                </a:solidFill>
                <a:latin typeface="Arial" panose="020B0604020202020204" pitchFamily="34" charset="0"/>
                <a:cs typeface="Arial" panose="020B0604020202020204" pitchFamily="34" charset="0"/>
              </a:rPr>
              <a:t> </a:t>
            </a:r>
            <a:endParaRPr lang="en-GB" sz="1400" cap="all" baseline="0" dirty="0">
              <a:solidFill>
                <a:srgbClr val="F18800"/>
              </a:solidFill>
              <a:latin typeface="Arial" panose="020B0604020202020204" pitchFamily="34" charset="0"/>
              <a:cs typeface="Arial" panose="020B0604020202020204" pitchFamily="34" charset="0"/>
            </a:endParaRPr>
          </a:p>
        </p:txBody>
      </p:sp>
      <p:cxnSp>
        <p:nvCxnSpPr>
          <p:cNvPr id="14" name="Straight Connector 13"/>
          <p:cNvCxnSpPr/>
          <p:nvPr userDrawn="1"/>
        </p:nvCxnSpPr>
        <p:spPr>
          <a:xfrm>
            <a:off x="0" y="699542"/>
            <a:ext cx="9144000" cy="0"/>
          </a:xfrm>
          <a:prstGeom prst="line">
            <a:avLst/>
          </a:prstGeom>
          <a:ln w="28575">
            <a:solidFill>
              <a:srgbClr val="E7345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236296" y="195486"/>
            <a:ext cx="1584176" cy="338554"/>
          </a:xfrm>
          <a:prstGeom prst="rect">
            <a:avLst/>
          </a:prstGeom>
          <a:noFill/>
        </p:spPr>
        <p:txBody>
          <a:bodyPr wrap="square" rtlCol="0">
            <a:spAutoFit/>
          </a:bodyPr>
          <a:lstStyle/>
          <a:p>
            <a:pPr rtl="0"/>
            <a:r>
              <a:rPr lang="fi" sz="1600">
                <a:solidFill>
                  <a:srgbClr val="E73452"/>
                </a:solidFill>
                <a:latin typeface="Arial" panose="020B0604020202020204" pitchFamily="34" charset="0"/>
                <a:cs typeface="Arial" panose="020B0604020202020204" pitchFamily="34" charset="0"/>
              </a:rPr>
              <a:t>#SocialRights</a:t>
            </a:r>
            <a:endParaRPr lang="en-GB" sz="1600" dirty="0">
              <a:solidFill>
                <a:srgbClr val="E73452"/>
              </a:solidFill>
              <a:latin typeface="Arial" panose="020B0604020202020204" pitchFamily="34" charset="0"/>
              <a:cs typeface="Arial" panose="020B0604020202020204" pitchFamily="34" charset="0"/>
            </a:endParaRPr>
          </a:p>
        </p:txBody>
      </p:sp>
      <p:sp>
        <p:nvSpPr>
          <p:cNvPr id="17" name="Parallelogram 16"/>
          <p:cNvSpPr/>
          <p:nvPr userDrawn="1"/>
        </p:nvSpPr>
        <p:spPr>
          <a:xfrm>
            <a:off x="2411760" y="0"/>
            <a:ext cx="504056" cy="689610"/>
          </a:xfrm>
          <a:prstGeom prst="parallelogram">
            <a:avLst/>
          </a:prstGeom>
          <a:solidFill>
            <a:srgbClr val="F6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8" name="Parallelogram 17"/>
          <p:cNvSpPr/>
          <p:nvPr userDrawn="1"/>
        </p:nvSpPr>
        <p:spPr>
          <a:xfrm>
            <a:off x="6660232" y="0"/>
            <a:ext cx="504056" cy="689610"/>
          </a:xfrm>
          <a:prstGeom prst="parallelogram">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167211"/>
            <a:ext cx="8229600" cy="702469"/>
          </a:xfrm>
        </p:spPr>
        <p:txBody>
          <a:bodyPr rtlCol="0">
            <a:normAutofit/>
          </a:bodyPr>
          <a:lstStyle>
            <a:lvl1pPr>
              <a:defRPr sz="3600" b="1">
                <a:solidFill>
                  <a:srgbClr val="F18800"/>
                </a:solidFill>
                <a:latin typeface="Arial" panose="020B0604020202020204" pitchFamily="34" charset="0"/>
                <a:cs typeface="Arial" panose="020B0604020202020204" pitchFamily="34" charset="0"/>
              </a:defRPr>
            </a:lvl1pPr>
          </a:lstStyle>
          <a:p>
            <a:pPr rtl="0"/>
            <a:r>
              <a:rPr lang="fi"/>
              <a:t>Click to edit Master title style</a:t>
            </a:r>
            <a:endParaRPr lang="en-GB" dirty="0"/>
          </a:p>
        </p:txBody>
      </p:sp>
      <p:sp>
        <p:nvSpPr>
          <p:cNvPr id="10" name="Content Placeholder 2"/>
          <p:cNvSpPr>
            <a:spLocks noGrp="1"/>
          </p:cNvSpPr>
          <p:nvPr>
            <p:ph idx="1"/>
          </p:nvPr>
        </p:nvSpPr>
        <p:spPr>
          <a:xfrm>
            <a:off x="457200" y="1923680"/>
            <a:ext cx="8229600" cy="2725341"/>
          </a:xfrm>
        </p:spPr>
        <p:txBody>
          <a:bodyPr rtlCol="0"/>
          <a:lstStyle>
            <a:lvl1pPr marL="342900" indent="-342900">
              <a:buClr>
                <a:srgbClr val="0F5494"/>
              </a:buClr>
              <a:buFont typeface="Arial" pitchFamily="34" charset="0"/>
              <a:buChar char="•"/>
              <a:defRPr i="0">
                <a:solidFill>
                  <a:schemeClr val="accent1">
                    <a:lumMod val="75000"/>
                  </a:schemeClr>
                </a:solidFill>
              </a:defRPr>
            </a:lvl1pPr>
            <a:lvl2pPr>
              <a:buClr>
                <a:srgbClr val="0F5494"/>
              </a:buClr>
              <a:defRPr>
                <a:solidFill>
                  <a:schemeClr val="accent1">
                    <a:lumMod val="75000"/>
                  </a:schemeClr>
                </a:solidFill>
              </a:defRPr>
            </a:lvl2pPr>
            <a:lvl3pPr>
              <a:defRPr>
                <a:solidFill>
                  <a:schemeClr val="accent1">
                    <a:lumMod val="75000"/>
                  </a:schemeClr>
                </a:solidFill>
              </a:defRPr>
            </a:lvl3pPr>
          </a:lstStyle>
          <a:p>
            <a:pPr lvl="0" rtl="0"/>
            <a:r>
              <a:rPr lang="fi"/>
              <a:t>Click to edit Master text styles</a:t>
            </a:r>
          </a:p>
          <a:p>
            <a:pPr lvl="1" rtl="0"/>
            <a:r>
              <a:rPr lang="fi"/>
              <a:t>Second level</a:t>
            </a:r>
          </a:p>
          <a:p>
            <a:pPr lvl="2" rtl="0"/>
            <a:r>
              <a:rPr lang="fi"/>
              <a:t>Third level</a:t>
            </a:r>
          </a:p>
        </p:txBody>
      </p:sp>
      <p:sp>
        <p:nvSpPr>
          <p:cNvPr id="5" name="Rectangle 4"/>
          <p:cNvSpPr/>
          <p:nvPr userDrawn="1"/>
        </p:nvSpPr>
        <p:spPr>
          <a:xfrm>
            <a:off x="0" y="900000"/>
            <a:ext cx="9144000" cy="427437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3822" y="219601"/>
            <a:ext cx="1378800" cy="957355"/>
          </a:xfrm>
          <a:prstGeom prst="rect">
            <a:avLst/>
          </a:prstGeom>
        </p:spPr>
      </p:pic>
      <p:sp>
        <p:nvSpPr>
          <p:cNvPr id="7" name="Rectangle 6"/>
          <p:cNvSpPr/>
          <p:nvPr userDrawn="1"/>
        </p:nvSpPr>
        <p:spPr>
          <a:xfrm>
            <a:off x="4304456" y="4948014"/>
            <a:ext cx="601200" cy="226364"/>
          </a:xfrm>
          <a:prstGeom prst="rect">
            <a:avLst/>
          </a:prstGeom>
          <a:solidFill>
            <a:srgbClr val="19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5881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i"/>
              <a:t>Click to edit Master title style</a:t>
            </a:r>
            <a:endParaRPr lang="en-GB"/>
          </a:p>
        </p:txBody>
      </p:sp>
      <p:sp>
        <p:nvSpPr>
          <p:cNvPr id="3" name="Content Placeholder 2"/>
          <p:cNvSpPr>
            <a:spLocks noGrp="1"/>
          </p:cNvSpPr>
          <p:nvPr>
            <p:ph idx="1"/>
          </p:nvPr>
        </p:nvSpPr>
        <p:spPr/>
        <p:txBody>
          <a:bodyPr rtlCol="0"/>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4" name="Date Placeholder 3"/>
          <p:cNvSpPr>
            <a:spLocks noGrp="1"/>
          </p:cNvSpPr>
          <p:nvPr>
            <p:ph type="dt" sz="half" idx="10"/>
          </p:nvPr>
        </p:nvSpPr>
        <p:spPr/>
        <p:txBody>
          <a:bodyPr rtlCol="0"/>
          <a:lstStyle/>
          <a:p>
            <a:pPr rtl="0"/>
            <a:endParaRPr lang="en-GB" altLang="en-US" dirty="0">
              <a:solidFill>
                <a:srgbClr val="000000"/>
              </a:solidFill>
            </a:endParaRPr>
          </a:p>
        </p:txBody>
      </p:sp>
      <p:sp>
        <p:nvSpPr>
          <p:cNvPr id="5" name="Footer Placeholder 4"/>
          <p:cNvSpPr>
            <a:spLocks noGrp="1"/>
          </p:cNvSpPr>
          <p:nvPr>
            <p:ph type="ftr" sz="quarter" idx="11"/>
          </p:nvPr>
        </p:nvSpPr>
        <p:spPr/>
        <p:txBody>
          <a:bodyPr rtlCol="0"/>
          <a:lstStyle/>
          <a:p>
            <a:pPr rtl="0"/>
            <a:endParaRPr lang="en-GB" altLang="en-US" dirty="0">
              <a:solidFill>
                <a:srgbClr val="000000"/>
              </a:solidFill>
            </a:endParaRPr>
          </a:p>
        </p:txBody>
      </p:sp>
      <p:sp>
        <p:nvSpPr>
          <p:cNvPr id="6" name="Slide Number Placeholder 5"/>
          <p:cNvSpPr>
            <a:spLocks noGrp="1"/>
          </p:cNvSpPr>
          <p:nvPr>
            <p:ph type="sldNum" sz="quarter" idx="12"/>
          </p:nvPr>
        </p:nvSpPr>
        <p:spPr/>
        <p:txBody>
          <a:bodyPr rtlCol="0"/>
          <a:lstStyle/>
          <a:p>
            <a:pPr rtl="0"/>
            <a:fld id="{D6CAB1D9-7766-4D52-B3D5-6EF257E7B62C}"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05169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rtlCol="0" anchor="t"/>
          <a:lstStyle>
            <a:lvl1pPr algn="l">
              <a:defRPr sz="4000" b="1" cap="all"/>
            </a:lvl1pPr>
          </a:lstStyle>
          <a:p>
            <a:pPr rtl="0"/>
            <a:r>
              <a:rPr lang="fi"/>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
              <a:t>Click to edit Master text styles</a:t>
            </a:r>
          </a:p>
        </p:txBody>
      </p:sp>
      <p:sp>
        <p:nvSpPr>
          <p:cNvPr id="4" name="Date Placeholder 3"/>
          <p:cNvSpPr>
            <a:spLocks noGrp="1"/>
          </p:cNvSpPr>
          <p:nvPr>
            <p:ph type="dt" sz="half" idx="10"/>
          </p:nvPr>
        </p:nvSpPr>
        <p:spPr/>
        <p:txBody>
          <a:bodyPr rtlCol="0"/>
          <a:lstStyle/>
          <a:p>
            <a:pPr rtl="0"/>
            <a:endParaRPr lang="en-GB" altLang="en-US" dirty="0">
              <a:solidFill>
                <a:srgbClr val="000000"/>
              </a:solidFill>
            </a:endParaRPr>
          </a:p>
        </p:txBody>
      </p:sp>
      <p:sp>
        <p:nvSpPr>
          <p:cNvPr id="5" name="Footer Placeholder 4"/>
          <p:cNvSpPr>
            <a:spLocks noGrp="1"/>
          </p:cNvSpPr>
          <p:nvPr>
            <p:ph type="ftr" sz="quarter" idx="11"/>
          </p:nvPr>
        </p:nvSpPr>
        <p:spPr/>
        <p:txBody>
          <a:bodyPr rtlCol="0"/>
          <a:lstStyle/>
          <a:p>
            <a:pPr rtl="0"/>
            <a:endParaRPr lang="en-GB" altLang="en-US" dirty="0">
              <a:solidFill>
                <a:srgbClr val="000000"/>
              </a:solidFill>
            </a:endParaRPr>
          </a:p>
        </p:txBody>
      </p:sp>
      <p:sp>
        <p:nvSpPr>
          <p:cNvPr id="6" name="Slide Number Placeholder 5"/>
          <p:cNvSpPr>
            <a:spLocks noGrp="1"/>
          </p:cNvSpPr>
          <p:nvPr>
            <p:ph type="sldNum" sz="quarter" idx="12"/>
          </p:nvPr>
        </p:nvSpPr>
        <p:spPr/>
        <p:txBody>
          <a:bodyPr rtlCol="0"/>
          <a:lstStyle/>
          <a:p>
            <a:pPr rtl="0"/>
            <a:fld id="{5D0EB276-A11B-4290-8A80-7A2DC6E34D13}"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57242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i"/>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4" name="Content Placeholder 3"/>
          <p:cNvSpPr>
            <a:spLocks noGrp="1"/>
          </p:cNvSpPr>
          <p:nvPr>
            <p:ph sz="half" idx="2"/>
          </p:nvPr>
        </p:nvSpPr>
        <p:spPr>
          <a:xfrm>
            <a:off x="4648200" y="900115"/>
            <a:ext cx="4038600" cy="2545556"/>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5" name="Date Placeholder 4"/>
          <p:cNvSpPr>
            <a:spLocks noGrp="1"/>
          </p:cNvSpPr>
          <p:nvPr>
            <p:ph type="dt" sz="half" idx="10"/>
          </p:nvPr>
        </p:nvSpPr>
        <p:spPr/>
        <p:txBody>
          <a:bodyPr rtlCol="0"/>
          <a:lstStyle/>
          <a:p>
            <a:pPr rtl="0"/>
            <a:endParaRPr lang="en-GB" altLang="en-US" dirty="0">
              <a:solidFill>
                <a:srgbClr val="000000"/>
              </a:solidFill>
            </a:endParaRPr>
          </a:p>
        </p:txBody>
      </p:sp>
      <p:sp>
        <p:nvSpPr>
          <p:cNvPr id="6" name="Footer Placeholder 5"/>
          <p:cNvSpPr>
            <a:spLocks noGrp="1"/>
          </p:cNvSpPr>
          <p:nvPr>
            <p:ph type="ftr" sz="quarter" idx="11"/>
          </p:nvPr>
        </p:nvSpPr>
        <p:spPr/>
        <p:txBody>
          <a:bodyPr rtlCol="0"/>
          <a:lstStyle/>
          <a:p>
            <a:pPr rtl="0"/>
            <a:endParaRPr lang="en-GB" altLang="en-US" dirty="0">
              <a:solidFill>
                <a:srgbClr val="000000"/>
              </a:solidFill>
            </a:endParaRPr>
          </a:p>
        </p:txBody>
      </p:sp>
      <p:sp>
        <p:nvSpPr>
          <p:cNvPr id="7" name="Slide Number Placeholder 6"/>
          <p:cNvSpPr>
            <a:spLocks noGrp="1"/>
          </p:cNvSpPr>
          <p:nvPr>
            <p:ph type="sldNum" sz="quarter" idx="12"/>
          </p:nvPr>
        </p:nvSpPr>
        <p:spPr/>
        <p:txBody>
          <a:bodyPr rtlCol="0"/>
          <a:lstStyle/>
          <a:p>
            <a:pPr rtl="0"/>
            <a:fld id="{C00ACE58-BAC2-490B-9FE8-43F269C28926}"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2687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rtlCol="0"/>
          <a:lstStyle>
            <a:lvl1pPr>
              <a:defRPr/>
            </a:lvl1pPr>
          </a:lstStyle>
          <a:p>
            <a:pPr rtl="0"/>
            <a:r>
              <a:rPr lang="fi"/>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
              <a:t>Click to edit Master text styles</a:t>
            </a:r>
          </a:p>
        </p:txBody>
      </p:sp>
      <p:sp>
        <p:nvSpPr>
          <p:cNvPr id="4" name="Content Placeholder 3"/>
          <p:cNvSpPr>
            <a:spLocks noGrp="1"/>
          </p:cNvSpPr>
          <p:nvPr>
            <p:ph sz="half" idx="2"/>
          </p:nvPr>
        </p:nvSpPr>
        <p:spPr>
          <a:xfrm>
            <a:off x="457200" y="1631156"/>
            <a:ext cx="4040188" cy="2963466"/>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5" name="Text Placeholder 4"/>
          <p:cNvSpPr>
            <a:spLocks noGrp="1"/>
          </p:cNvSpPr>
          <p:nvPr>
            <p:ph type="body" sz="quarter" idx="3"/>
          </p:nvPr>
        </p:nvSpPr>
        <p:spPr>
          <a:xfrm>
            <a:off x="4645030" y="1151335"/>
            <a:ext cx="4041775" cy="47982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
              <a:t>Click to edit Master text styles</a:t>
            </a:r>
          </a:p>
        </p:txBody>
      </p:sp>
      <p:sp>
        <p:nvSpPr>
          <p:cNvPr id="6" name="Content Placeholder 5"/>
          <p:cNvSpPr>
            <a:spLocks noGrp="1"/>
          </p:cNvSpPr>
          <p:nvPr>
            <p:ph sz="quarter" idx="4"/>
          </p:nvPr>
        </p:nvSpPr>
        <p:spPr>
          <a:xfrm>
            <a:off x="4645030" y="1631156"/>
            <a:ext cx="4041775" cy="2963466"/>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7" name="Date Placeholder 6"/>
          <p:cNvSpPr>
            <a:spLocks noGrp="1"/>
          </p:cNvSpPr>
          <p:nvPr>
            <p:ph type="dt" sz="half" idx="10"/>
          </p:nvPr>
        </p:nvSpPr>
        <p:spPr/>
        <p:txBody>
          <a:bodyPr rtlCol="0"/>
          <a:lstStyle/>
          <a:p>
            <a:pPr rtl="0"/>
            <a:endParaRPr lang="en-GB" altLang="en-US" dirty="0">
              <a:solidFill>
                <a:srgbClr val="000000"/>
              </a:solidFill>
            </a:endParaRPr>
          </a:p>
        </p:txBody>
      </p:sp>
      <p:sp>
        <p:nvSpPr>
          <p:cNvPr id="8" name="Footer Placeholder 7"/>
          <p:cNvSpPr>
            <a:spLocks noGrp="1"/>
          </p:cNvSpPr>
          <p:nvPr>
            <p:ph type="ftr" sz="quarter" idx="11"/>
          </p:nvPr>
        </p:nvSpPr>
        <p:spPr/>
        <p:txBody>
          <a:bodyPr rtlCol="0"/>
          <a:lstStyle/>
          <a:p>
            <a:pPr rtl="0"/>
            <a:endParaRPr lang="en-GB" altLang="en-US" dirty="0">
              <a:solidFill>
                <a:srgbClr val="000000"/>
              </a:solidFill>
            </a:endParaRPr>
          </a:p>
        </p:txBody>
      </p:sp>
      <p:sp>
        <p:nvSpPr>
          <p:cNvPr id="9" name="Slide Number Placeholder 8"/>
          <p:cNvSpPr>
            <a:spLocks noGrp="1"/>
          </p:cNvSpPr>
          <p:nvPr>
            <p:ph type="sldNum" sz="quarter" idx="12"/>
          </p:nvPr>
        </p:nvSpPr>
        <p:spPr/>
        <p:txBody>
          <a:bodyPr rtlCol="0"/>
          <a:lstStyle/>
          <a:p>
            <a:pPr rtl="0"/>
            <a:fld id="{504E2F25-1153-4B6E-BFE0-7D951C90D027}"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68215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i"/>
              <a:t>Click to edit Master title style</a:t>
            </a:r>
            <a:endParaRPr lang="en-GB"/>
          </a:p>
        </p:txBody>
      </p:sp>
      <p:sp>
        <p:nvSpPr>
          <p:cNvPr id="3" name="Date Placeholder 2"/>
          <p:cNvSpPr>
            <a:spLocks noGrp="1"/>
          </p:cNvSpPr>
          <p:nvPr>
            <p:ph type="dt" sz="half" idx="10"/>
          </p:nvPr>
        </p:nvSpPr>
        <p:spPr/>
        <p:txBody>
          <a:bodyPr rtlCol="0"/>
          <a:lstStyle/>
          <a:p>
            <a:pPr rtl="0"/>
            <a:endParaRPr lang="en-GB" altLang="en-US" dirty="0">
              <a:solidFill>
                <a:srgbClr val="000000"/>
              </a:solidFill>
            </a:endParaRPr>
          </a:p>
        </p:txBody>
      </p:sp>
      <p:sp>
        <p:nvSpPr>
          <p:cNvPr id="4" name="Footer Placeholder 3"/>
          <p:cNvSpPr>
            <a:spLocks noGrp="1"/>
          </p:cNvSpPr>
          <p:nvPr>
            <p:ph type="ftr" sz="quarter" idx="11"/>
          </p:nvPr>
        </p:nvSpPr>
        <p:spPr/>
        <p:txBody>
          <a:bodyPr rtlCol="0"/>
          <a:lstStyle/>
          <a:p>
            <a:pPr rtl="0"/>
            <a:endParaRPr lang="en-GB" altLang="en-US" dirty="0">
              <a:solidFill>
                <a:srgbClr val="000000"/>
              </a:solidFill>
            </a:endParaRPr>
          </a:p>
        </p:txBody>
      </p:sp>
      <p:sp>
        <p:nvSpPr>
          <p:cNvPr id="5" name="Slide Number Placeholder 4"/>
          <p:cNvSpPr>
            <a:spLocks noGrp="1"/>
          </p:cNvSpPr>
          <p:nvPr>
            <p:ph type="sldNum" sz="quarter" idx="12"/>
          </p:nvPr>
        </p:nvSpPr>
        <p:spPr/>
        <p:txBody>
          <a:bodyPr rtlCol="0"/>
          <a:lstStyle/>
          <a:p>
            <a:pPr rtl="0"/>
            <a:fld id="{46B79C2D-AAD1-4EC6-A183-F0B1434858D3}"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00119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endParaRPr lang="en-GB" altLang="en-US" dirty="0">
              <a:solidFill>
                <a:srgbClr val="000000"/>
              </a:solidFill>
            </a:endParaRPr>
          </a:p>
        </p:txBody>
      </p:sp>
      <p:sp>
        <p:nvSpPr>
          <p:cNvPr id="3" name="Footer Placeholder 2"/>
          <p:cNvSpPr>
            <a:spLocks noGrp="1"/>
          </p:cNvSpPr>
          <p:nvPr>
            <p:ph type="ftr" sz="quarter" idx="11"/>
          </p:nvPr>
        </p:nvSpPr>
        <p:spPr/>
        <p:txBody>
          <a:bodyPr rtlCol="0"/>
          <a:lstStyle/>
          <a:p>
            <a:pPr rtl="0"/>
            <a:endParaRPr lang="en-GB" altLang="en-US" dirty="0">
              <a:solidFill>
                <a:srgbClr val="000000"/>
              </a:solidFill>
            </a:endParaRPr>
          </a:p>
        </p:txBody>
      </p:sp>
      <p:sp>
        <p:nvSpPr>
          <p:cNvPr id="4" name="Slide Number Placeholder 3"/>
          <p:cNvSpPr>
            <a:spLocks noGrp="1"/>
          </p:cNvSpPr>
          <p:nvPr>
            <p:ph type="sldNum" sz="quarter" idx="12"/>
          </p:nvPr>
        </p:nvSpPr>
        <p:spPr/>
        <p:txBody>
          <a:bodyPr rtlCol="0"/>
          <a:lstStyle/>
          <a:p>
            <a:pPr rtl="0"/>
            <a:fld id="{C293A104-51CF-4136-9271-3555DB589696}"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10578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rtlCol="0" anchor="b"/>
          <a:lstStyle>
            <a:lvl1pPr algn="l">
              <a:defRPr sz="2000" b="1"/>
            </a:lvl1pPr>
          </a:lstStyle>
          <a:p>
            <a:pPr rtl="0"/>
            <a:r>
              <a:rPr lang="fi"/>
              <a:t>Click to edit Master title style</a:t>
            </a:r>
            <a:endParaRPr lang="en-GB"/>
          </a:p>
        </p:txBody>
      </p:sp>
      <p:sp>
        <p:nvSpPr>
          <p:cNvPr id="3" name="Content Placeholder 2"/>
          <p:cNvSpPr>
            <a:spLocks noGrp="1"/>
          </p:cNvSpPr>
          <p:nvPr>
            <p:ph idx="1"/>
          </p:nvPr>
        </p:nvSpPr>
        <p:spPr>
          <a:xfrm>
            <a:off x="3575050" y="204790"/>
            <a:ext cx="5111750" cy="438983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a:p>
        </p:txBody>
      </p:sp>
      <p:sp>
        <p:nvSpPr>
          <p:cNvPr id="4" name="Text Placeholder 3"/>
          <p:cNvSpPr>
            <a:spLocks noGrp="1"/>
          </p:cNvSpPr>
          <p:nvPr>
            <p:ph type="body" sz="half" idx="2"/>
          </p:nvPr>
        </p:nvSpPr>
        <p:spPr>
          <a:xfrm>
            <a:off x="457205" y="1076328"/>
            <a:ext cx="3008313" cy="3518297"/>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
              <a:t>Click to edit Master text styles</a:t>
            </a:r>
          </a:p>
        </p:txBody>
      </p:sp>
      <p:sp>
        <p:nvSpPr>
          <p:cNvPr id="5" name="Date Placeholder 4"/>
          <p:cNvSpPr>
            <a:spLocks noGrp="1"/>
          </p:cNvSpPr>
          <p:nvPr>
            <p:ph type="dt" sz="half" idx="10"/>
          </p:nvPr>
        </p:nvSpPr>
        <p:spPr/>
        <p:txBody>
          <a:bodyPr rtlCol="0"/>
          <a:lstStyle/>
          <a:p>
            <a:pPr rtl="0"/>
            <a:endParaRPr lang="en-GB" altLang="en-US" dirty="0">
              <a:solidFill>
                <a:srgbClr val="000000"/>
              </a:solidFill>
            </a:endParaRPr>
          </a:p>
        </p:txBody>
      </p:sp>
      <p:sp>
        <p:nvSpPr>
          <p:cNvPr id="6" name="Footer Placeholder 5"/>
          <p:cNvSpPr>
            <a:spLocks noGrp="1"/>
          </p:cNvSpPr>
          <p:nvPr>
            <p:ph type="ftr" sz="quarter" idx="11"/>
          </p:nvPr>
        </p:nvSpPr>
        <p:spPr/>
        <p:txBody>
          <a:bodyPr rtlCol="0"/>
          <a:lstStyle/>
          <a:p>
            <a:pPr rtl="0"/>
            <a:endParaRPr lang="en-GB" altLang="en-US" dirty="0">
              <a:solidFill>
                <a:srgbClr val="000000"/>
              </a:solidFill>
            </a:endParaRPr>
          </a:p>
        </p:txBody>
      </p:sp>
      <p:sp>
        <p:nvSpPr>
          <p:cNvPr id="7" name="Slide Number Placeholder 6"/>
          <p:cNvSpPr>
            <a:spLocks noGrp="1"/>
          </p:cNvSpPr>
          <p:nvPr>
            <p:ph type="sldNum" sz="quarter" idx="12"/>
          </p:nvPr>
        </p:nvSpPr>
        <p:spPr/>
        <p:txBody>
          <a:bodyPr rtlCol="0"/>
          <a:lstStyle/>
          <a:p>
            <a:pPr rtl="0"/>
            <a:fld id="{1C75F39A-EAEB-461E-AD64-C8C54CBA369A}"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70554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rtlCol="0" anchor="b"/>
          <a:lstStyle>
            <a:lvl1pPr algn="l">
              <a:defRPr sz="2000" b="1"/>
            </a:lvl1pPr>
          </a:lstStyle>
          <a:p>
            <a:pPr rtl="0"/>
            <a:r>
              <a:rPr lang="fi"/>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dirty="0"/>
          </a:p>
        </p:txBody>
      </p:sp>
      <p:sp>
        <p:nvSpPr>
          <p:cNvPr id="4" name="Text Placeholder 3"/>
          <p:cNvSpPr>
            <a:spLocks noGrp="1"/>
          </p:cNvSpPr>
          <p:nvPr>
            <p:ph type="body" sz="half" idx="2"/>
          </p:nvPr>
        </p:nvSpPr>
        <p:spPr>
          <a:xfrm>
            <a:off x="1792288" y="4025505"/>
            <a:ext cx="5486400" cy="603647"/>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
              <a:t>Click to edit Master text styles</a:t>
            </a:r>
          </a:p>
        </p:txBody>
      </p:sp>
      <p:sp>
        <p:nvSpPr>
          <p:cNvPr id="5" name="Date Placeholder 4"/>
          <p:cNvSpPr>
            <a:spLocks noGrp="1"/>
          </p:cNvSpPr>
          <p:nvPr>
            <p:ph type="dt" sz="half" idx="10"/>
          </p:nvPr>
        </p:nvSpPr>
        <p:spPr/>
        <p:txBody>
          <a:bodyPr rtlCol="0"/>
          <a:lstStyle/>
          <a:p>
            <a:pPr rtl="0"/>
            <a:endParaRPr lang="en-GB" altLang="en-US" dirty="0">
              <a:solidFill>
                <a:srgbClr val="000000"/>
              </a:solidFill>
            </a:endParaRPr>
          </a:p>
        </p:txBody>
      </p:sp>
      <p:sp>
        <p:nvSpPr>
          <p:cNvPr id="6" name="Footer Placeholder 5"/>
          <p:cNvSpPr>
            <a:spLocks noGrp="1"/>
          </p:cNvSpPr>
          <p:nvPr>
            <p:ph type="ftr" sz="quarter" idx="11"/>
          </p:nvPr>
        </p:nvSpPr>
        <p:spPr/>
        <p:txBody>
          <a:bodyPr rtlCol="0"/>
          <a:lstStyle/>
          <a:p>
            <a:pPr rtl="0"/>
            <a:endParaRPr lang="en-GB" altLang="en-US" dirty="0">
              <a:solidFill>
                <a:srgbClr val="000000"/>
              </a:solidFill>
            </a:endParaRPr>
          </a:p>
        </p:txBody>
      </p:sp>
      <p:sp>
        <p:nvSpPr>
          <p:cNvPr id="7" name="Slide Number Placeholder 6"/>
          <p:cNvSpPr>
            <a:spLocks noGrp="1"/>
          </p:cNvSpPr>
          <p:nvPr>
            <p:ph type="sldNum" sz="quarter" idx="12"/>
          </p:nvPr>
        </p:nvSpPr>
        <p:spPr/>
        <p:txBody>
          <a:bodyPr rtlCol="0"/>
          <a:lstStyle/>
          <a:p>
            <a:pPr rtl="0"/>
            <a:fld id="{93340EAE-4AD1-4E09-A1E6-D83C0353AD76}"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37656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rtl="0"/>
            <a:r>
              <a:rPr lang="fi"/>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rtl="0"/>
            <a:r>
              <a:rPr lang="fi"/>
              <a:t>Click to edit Master text styles</a:t>
            </a:r>
          </a:p>
          <a:p>
            <a:pPr lvl="1" rtl="0"/>
            <a:r>
              <a:rPr lang="fi"/>
              <a:t>Second level</a:t>
            </a:r>
          </a:p>
          <a:p>
            <a:pPr lvl="2" rtl="0"/>
            <a:r>
              <a:rPr lang="fi"/>
              <a:t>Third level</a:t>
            </a:r>
          </a:p>
          <a:p>
            <a:pPr lvl="3" rtl="0"/>
            <a:r>
              <a:rPr lang="fi"/>
              <a:t>Fourth level</a:t>
            </a:r>
          </a:p>
          <a:p>
            <a:pPr lvl="4" rtl="0"/>
            <a:r>
              <a:rPr lang="fi"/>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ltLang="en-US" b="0" dirty="0">
              <a:solidFill>
                <a:srgbClr val="000000"/>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ltLang="en-US" b="0" dirty="0">
              <a:solidFill>
                <a:srgbClr val="000000"/>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C4BA9C3C-4AB1-487A-A39B-75EBB902E3FA}" type="slidenum">
              <a:rPr lang="en-GB" altLang="en-US" b="0" smtClean="0">
                <a:solidFill>
                  <a:srgbClr val="000000"/>
                </a:solidFill>
              </a:rPr>
              <a:pPr/>
              <a:t>‹#›</a:t>
            </a:fld>
            <a:endParaRPr lang="en-GB" altLang="en-US" b="0" dirty="0">
              <a:solidFill>
                <a:srgbClr val="000000"/>
              </a:solidFill>
            </a:endParaRPr>
          </a:p>
        </p:txBody>
      </p:sp>
    </p:spTree>
    <p:extLst>
      <p:ext uri="{BB962C8B-B14F-4D97-AF65-F5344CB8AC3E}">
        <p14:creationId xmlns:p14="http://schemas.microsoft.com/office/powerpoint/2010/main" val="80614043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7872" y="1347614"/>
            <a:ext cx="8229600" cy="864096"/>
          </a:xfrm>
        </p:spPr>
        <p:txBody>
          <a:bodyPr rtlCol="0">
            <a:normAutofit fontScale="90000"/>
          </a:bodyPr>
          <a:lstStyle/>
          <a:p>
            <a:pPr rtl="0">
              <a:lnSpc>
                <a:spcPct val="80000"/>
              </a:lnSpc>
              <a:spcBef>
                <a:spcPts val="10000"/>
              </a:spcBef>
              <a:spcAft>
                <a:spcPts val="10000"/>
              </a:spcAft>
            </a:pPr>
            <a:r>
              <a:rPr lang="fi" dirty="0">
                <a:solidFill>
                  <a:schemeClr val="bg1"/>
                </a:solidFill>
              </a:rPr>
              <a:t>Pääsy työmarkkinoille </a:t>
            </a:r>
            <a:r>
              <a:rPr lang="en-GB" dirty="0" smtClean="0">
                <a:solidFill>
                  <a:schemeClr val="bg1"/>
                </a:solidFill>
              </a:rPr>
              <a:t/>
            </a:r>
            <a:br>
              <a:rPr lang="en-GB" dirty="0" smtClean="0">
                <a:solidFill>
                  <a:schemeClr val="bg1"/>
                </a:solidFill>
              </a:rPr>
            </a:br>
            <a:r>
              <a:rPr lang="fi" dirty="0">
                <a:solidFill>
                  <a:schemeClr val="bg1"/>
                </a:solidFill>
              </a:rPr>
              <a:t>ja yhtäläiset mahdollisuudet</a:t>
            </a:r>
            <a:endParaRPr lang="en-GB" dirty="0">
              <a:solidFill>
                <a:schemeClr val="bg1"/>
              </a:solidFill>
            </a:endParaRPr>
          </a:p>
        </p:txBody>
      </p:sp>
      <p:grpSp>
        <p:nvGrpSpPr>
          <p:cNvPr id="4" name="Group 3"/>
          <p:cNvGrpSpPr/>
          <p:nvPr/>
        </p:nvGrpSpPr>
        <p:grpSpPr>
          <a:xfrm>
            <a:off x="1877509" y="2414797"/>
            <a:ext cx="5294508" cy="1298376"/>
            <a:chOff x="1225581" y="2424212"/>
            <a:chExt cx="5294508" cy="1298376"/>
          </a:xfrm>
        </p:grpSpPr>
        <p:pic>
          <p:nvPicPr>
            <p:cNvPr id="7" name="Picture 6"/>
            <p:cNvPicPr>
              <a:picLocks/>
            </p:cNvPicPr>
            <p:nvPr/>
          </p:nvPicPr>
          <p:blipFill rotWithShape="1">
            <a:blip r:embed="rId3" cstate="print">
              <a:extLst>
                <a:ext uri="{28A0092B-C50C-407E-A947-70E740481C1C}">
                  <a14:useLocalDpi xmlns:a14="http://schemas.microsoft.com/office/drawing/2010/main" val="0"/>
                </a:ext>
              </a:extLst>
            </a:blip>
            <a:srcRect l="4730" r="5407" b="5407"/>
            <a:stretch/>
          </p:blipFill>
          <p:spPr>
            <a:xfrm>
              <a:off x="3897590" y="2424212"/>
              <a:ext cx="1254347" cy="11880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730" r="677" b="677"/>
            <a:stretch/>
          </p:blipFill>
          <p:spPr>
            <a:xfrm>
              <a:off x="1225581" y="2425080"/>
              <a:ext cx="1235722" cy="1297508"/>
            </a:xfrm>
            <a:prstGeom prst="rect">
              <a:avLst/>
            </a:prstGeom>
          </p:spPr>
        </p:pic>
        <p:pic>
          <p:nvPicPr>
            <p:cNvPr id="10"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19753" r="60493"/>
            <a:stretch/>
          </p:blipFill>
          <p:spPr>
            <a:xfrm>
              <a:off x="2512961" y="2424212"/>
              <a:ext cx="1316494" cy="1253107"/>
            </a:xfrm>
            <a:prstGeom prst="rect">
              <a:avLst/>
            </a:prstGeom>
          </p:spPr>
        </p:pic>
        <p:pic>
          <p:nvPicPr>
            <p:cNvPr id="12"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60398" r="19801"/>
            <a:stretch/>
          </p:blipFill>
          <p:spPr>
            <a:xfrm>
              <a:off x="5220072" y="2424212"/>
              <a:ext cx="1300017" cy="1234443"/>
            </a:xfrm>
            <a:prstGeom prst="rect">
              <a:avLst/>
            </a:prstGeom>
          </p:spPr>
        </p:pic>
      </p:grpSp>
      <p:sp>
        <p:nvSpPr>
          <p:cNvPr id="8" name="Title 1"/>
          <p:cNvSpPr txBox="1">
            <a:spLocks/>
          </p:cNvSpPr>
          <p:nvPr/>
        </p:nvSpPr>
        <p:spPr>
          <a:xfrm>
            <a:off x="1891251" y="3363838"/>
            <a:ext cx="1208513"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Kasvatus, koulutus ja elinikäinen oppiminen </a:t>
            </a:r>
            <a:endParaRPr lang="en-GB" sz="1200" b="0" baseline="30000" dirty="0">
              <a:solidFill>
                <a:schemeClr val="bg1"/>
              </a:solidFill>
            </a:endParaRPr>
          </a:p>
        </p:txBody>
      </p:sp>
      <p:sp>
        <p:nvSpPr>
          <p:cNvPr id="11" name="Title 1"/>
          <p:cNvSpPr txBox="1">
            <a:spLocks/>
          </p:cNvSpPr>
          <p:nvPr/>
        </p:nvSpPr>
        <p:spPr>
          <a:xfrm>
            <a:off x="3218879" y="3363838"/>
            <a:ext cx="1209105"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Sukupuolten tasa-arvo</a:t>
            </a:r>
            <a:endParaRPr lang="en-GB" sz="1200" b="0" baseline="30000" dirty="0">
              <a:solidFill>
                <a:schemeClr val="bg1"/>
              </a:solidFill>
            </a:endParaRPr>
          </a:p>
        </p:txBody>
      </p:sp>
      <p:sp>
        <p:nvSpPr>
          <p:cNvPr id="13" name="Title 1"/>
          <p:cNvSpPr txBox="1">
            <a:spLocks/>
          </p:cNvSpPr>
          <p:nvPr/>
        </p:nvSpPr>
        <p:spPr>
          <a:xfrm>
            <a:off x="4554793" y="3363838"/>
            <a:ext cx="1254347"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Yhtäläiset mahdollisuudet</a:t>
            </a:r>
            <a:endParaRPr lang="en-GB" sz="1200" b="0" baseline="30000" dirty="0">
              <a:solidFill>
                <a:schemeClr val="bg1"/>
              </a:solidFill>
            </a:endParaRPr>
          </a:p>
        </p:txBody>
      </p:sp>
      <p:sp>
        <p:nvSpPr>
          <p:cNvPr id="14" name="Title 1"/>
          <p:cNvSpPr txBox="1">
            <a:spLocks/>
          </p:cNvSpPr>
          <p:nvPr/>
        </p:nvSpPr>
        <p:spPr>
          <a:xfrm>
            <a:off x="5903973" y="3363838"/>
            <a:ext cx="1216684"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Aktiivista työllistämistukea</a:t>
            </a:r>
            <a:endParaRPr lang="en-GB" sz="1200" b="0" baseline="30000" dirty="0">
              <a:solidFill>
                <a:schemeClr val="bg1"/>
              </a:solidFill>
            </a:endParaRPr>
          </a:p>
        </p:txBody>
      </p:sp>
    </p:spTree>
    <p:extLst>
      <p:ext uri="{BB962C8B-B14F-4D97-AF65-F5344CB8AC3E}">
        <p14:creationId xmlns:p14="http://schemas.microsoft.com/office/powerpoint/2010/main" val="4523645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907704" y="1221209"/>
            <a:ext cx="6790208" cy="702469"/>
          </a:xfrm>
        </p:spPr>
        <p:txBody>
          <a:bodyPr rtlCol="0">
            <a:normAutofit/>
          </a:bodyPr>
          <a:lstStyle/>
          <a:p>
            <a:pPr algn="l" rtl="0"/>
            <a:r>
              <a:rPr lang="fi" b="1" baseline="30000">
                <a:solidFill>
                  <a:srgbClr val="F68800"/>
                </a:solidFill>
              </a:rPr>
              <a:t>Sosiaalinen vuoropuhelu</a:t>
            </a:r>
            <a:endParaRPr lang="fr-FR" b="1" baseline="30000" dirty="0">
              <a:solidFill>
                <a:srgbClr val="F68800"/>
              </a:solidFill>
            </a:endParaRPr>
          </a:p>
        </p:txBody>
      </p:sp>
      <p:sp>
        <p:nvSpPr>
          <p:cNvPr id="4" name="Content Placeholder 3"/>
          <p:cNvSpPr>
            <a:spLocks noGrp="1"/>
          </p:cNvSpPr>
          <p:nvPr>
            <p:ph idx="1"/>
          </p:nvPr>
        </p:nvSpPr>
        <p:spPr>
          <a:xfrm>
            <a:off x="1907704" y="1923678"/>
            <a:ext cx="6480720" cy="3024336"/>
          </a:xfrm>
        </p:spPr>
        <p:txBody>
          <a:bodyPr rtlCol="0">
            <a:normAutofit/>
          </a:bodyPr>
          <a:lstStyle/>
          <a:p>
            <a:pPr rtl="0">
              <a:spcAft>
                <a:spcPts val="600"/>
              </a:spcAft>
            </a:pPr>
            <a:r>
              <a:rPr lang="fi" sz="1500">
                <a:latin typeface="Arial" panose="020B0604020202020204" pitchFamily="34" charset="0"/>
                <a:ea typeface="Calibri"/>
                <a:cs typeface="Arial" panose="020B0604020202020204" pitchFamily="34" charset="0"/>
              </a:rPr>
              <a:t>Oikeus työmarkkinaosapuolten osallistumiseen työllisyys- ja sosiaalipolitiikan suunnittelussa ja täytäntöönpanossa</a:t>
            </a:r>
          </a:p>
          <a:p>
            <a:pPr rtl="0">
              <a:spcAft>
                <a:spcPts val="600"/>
              </a:spcAft>
            </a:pPr>
            <a:r>
              <a:rPr lang="fi" sz="1500">
                <a:latin typeface="Arial" panose="020B0604020202020204" pitchFamily="34" charset="0"/>
                <a:ea typeface="Calibri"/>
                <a:cs typeface="Arial" panose="020B0604020202020204" pitchFamily="34" charset="0"/>
              </a:rPr>
              <a:t>Kaikilla aloilla työskenteleville työntekijöille on tiedotettava ja heitä on kuultava suoraan tai heidän edustajiensa kautta heihin liittyvistä asioista, kuten yritysten siirrosta, uudelleenjärjestelystä ja fuusiosta sekä joukkovähentämisistä</a:t>
            </a:r>
          </a:p>
          <a:p>
            <a:pPr rtl="0">
              <a:spcAft>
                <a:spcPts val="600"/>
              </a:spcAft>
            </a:pPr>
            <a:r>
              <a:rPr lang="fi" sz="1500">
                <a:latin typeface="Arial" panose="020B0604020202020204" pitchFamily="34" charset="0"/>
                <a:ea typeface="Calibri"/>
                <a:cs typeface="Arial" panose="020B0604020202020204" pitchFamily="34" charset="0"/>
              </a:rPr>
              <a:t>Työmarkkinaosapuolten valmiuksien kehittäminen sosiaalisen vuoropuhelun edistämiseksi </a:t>
            </a:r>
          </a:p>
        </p:txBody>
      </p:sp>
      <p:grpSp>
        <p:nvGrpSpPr>
          <p:cNvPr id="3" name="Group 2"/>
          <p:cNvGrpSpPr/>
          <p:nvPr/>
        </p:nvGrpSpPr>
        <p:grpSpPr>
          <a:xfrm>
            <a:off x="246946" y="3773479"/>
            <a:ext cx="1222450" cy="1363581"/>
            <a:chOff x="246946" y="3773479"/>
            <a:chExt cx="1222450" cy="1363581"/>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773479"/>
              <a:ext cx="1217876" cy="1234443"/>
            </a:xfrm>
            <a:prstGeom prst="rect">
              <a:avLst/>
            </a:prstGeom>
          </p:spPr>
        </p:pic>
        <p:sp>
          <p:nvSpPr>
            <p:cNvPr id="9" name="Title 1"/>
            <p:cNvSpPr txBox="1">
              <a:spLocks/>
            </p:cNvSpPr>
            <p:nvPr/>
          </p:nvSpPr>
          <p:spPr>
            <a:xfrm>
              <a:off x="246946" y="4705012"/>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Sosiaalinen vuoropuhelu</a:t>
              </a:r>
              <a:endParaRPr lang="en-GB" sz="1600" b="0" baseline="30000" dirty="0">
                <a:solidFill>
                  <a:schemeClr val="bg1"/>
                </a:solidFill>
              </a:endParaRPr>
            </a:p>
          </p:txBody>
        </p:sp>
      </p:grpSp>
    </p:spTree>
    <p:extLst>
      <p:ext uri="{BB962C8B-B14F-4D97-AF65-F5344CB8AC3E}">
        <p14:creationId xmlns:p14="http://schemas.microsoft.com/office/powerpoint/2010/main" val="405197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907704" y="1221209"/>
            <a:ext cx="6718200" cy="702469"/>
          </a:xfrm>
        </p:spPr>
        <p:txBody>
          <a:bodyPr rtlCol="0">
            <a:normAutofit/>
          </a:bodyPr>
          <a:lstStyle/>
          <a:p>
            <a:pPr algn="l" rtl="0"/>
            <a:r>
              <a:rPr lang="fi" b="1" baseline="30000">
                <a:solidFill>
                  <a:srgbClr val="F68800"/>
                </a:solidFill>
              </a:rPr>
              <a:t>Työ- ja yksityiselämän tasapaino</a:t>
            </a:r>
            <a:endParaRPr lang="fr-FR" b="1" baseline="30000" dirty="0">
              <a:solidFill>
                <a:srgbClr val="F68800"/>
              </a:solidFill>
            </a:endParaRPr>
          </a:p>
        </p:txBody>
      </p:sp>
      <p:sp>
        <p:nvSpPr>
          <p:cNvPr id="5" name="Content Placeholder 2"/>
          <p:cNvSpPr>
            <a:spLocks noGrp="1"/>
          </p:cNvSpPr>
          <p:nvPr>
            <p:ph idx="1"/>
          </p:nvPr>
        </p:nvSpPr>
        <p:spPr>
          <a:xfrm>
            <a:off x="1907704" y="1923680"/>
            <a:ext cx="6779096" cy="2725341"/>
          </a:xfrm>
        </p:spPr>
        <p:txBody>
          <a:bodyPr rtlCol="0">
            <a:normAutofit/>
          </a:bodyPr>
          <a:lstStyle/>
          <a:p>
            <a:pPr rtl="0">
              <a:spcAft>
                <a:spcPts val="600"/>
              </a:spcAft>
            </a:pPr>
            <a:r>
              <a:rPr lang="fi" sz="1500">
                <a:latin typeface="Arial" panose="020B0604020202020204" pitchFamily="34" charset="0"/>
                <a:ea typeface="Calibri"/>
                <a:cs typeface="Arial" panose="020B0604020202020204" pitchFamily="34" charset="0"/>
              </a:rPr>
              <a:t>Oikeus sopivaan lomaan, joustaviin työjärjestelyihin ja hoitopalvelujen saantiin</a:t>
            </a:r>
          </a:p>
          <a:p>
            <a:pPr rtl="0">
              <a:spcAft>
                <a:spcPts val="600"/>
              </a:spcAft>
            </a:pPr>
            <a:r>
              <a:rPr lang="fi" sz="1500">
                <a:latin typeface="Arial" panose="020B0604020202020204" pitchFamily="34" charset="0"/>
                <a:ea typeface="Calibri"/>
                <a:cs typeface="Arial" panose="020B0604020202020204" pitchFamily="34" charset="0"/>
              </a:rPr>
              <a:t>Naisilla ja miehillä on oltava yhtäläinen mahdollisuus käyttää erityisiä poissaoloja – tasapainoista käyttöä olisi kannustettava (mukauttamalla maksujen tasoa tai joustavuutta ja siirtämättömyyttä koskevia ehtoja)</a:t>
            </a:r>
          </a:p>
        </p:txBody>
      </p:sp>
      <p:grpSp>
        <p:nvGrpSpPr>
          <p:cNvPr id="3" name="Group 2"/>
          <p:cNvGrpSpPr/>
          <p:nvPr/>
        </p:nvGrpSpPr>
        <p:grpSpPr>
          <a:xfrm>
            <a:off x="251709" y="3776092"/>
            <a:ext cx="1223876" cy="1367408"/>
            <a:chOff x="5866409" y="2428478"/>
            <a:chExt cx="1223876" cy="1367408"/>
          </a:xfrm>
        </p:grpSpPr>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6409" y="2428478"/>
              <a:ext cx="1223876" cy="1243587"/>
            </a:xfrm>
            <a:prstGeom prst="rect">
              <a:avLst/>
            </a:prstGeom>
          </p:spPr>
        </p:pic>
        <p:sp>
          <p:nvSpPr>
            <p:cNvPr id="8" name="Title 1"/>
            <p:cNvSpPr txBox="1">
              <a:spLocks/>
            </p:cNvSpPr>
            <p:nvPr/>
          </p:nvSpPr>
          <p:spPr>
            <a:xfrm>
              <a:off x="5869315"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Työ- ja yksityiselämän tasapaino</a:t>
              </a:r>
              <a:endParaRPr lang="en-GB" sz="1600" b="0" baseline="30000" dirty="0">
                <a:solidFill>
                  <a:schemeClr val="bg1"/>
                </a:solidFill>
              </a:endParaRPr>
            </a:p>
          </p:txBody>
        </p:sp>
      </p:grpSp>
    </p:spTree>
    <p:extLst>
      <p:ext uri="{BB962C8B-B14F-4D97-AF65-F5344CB8AC3E}">
        <p14:creationId xmlns:p14="http://schemas.microsoft.com/office/powerpoint/2010/main" val="1712645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896925" y="1167211"/>
            <a:ext cx="7067563" cy="702469"/>
          </a:xfrm>
        </p:spPr>
        <p:txBody>
          <a:bodyPr rtlCol="0">
            <a:normAutofit/>
          </a:bodyPr>
          <a:lstStyle/>
          <a:p>
            <a:pPr algn="l" rtl="0"/>
            <a:r>
              <a:rPr lang="fi" b="1" baseline="30000">
                <a:solidFill>
                  <a:srgbClr val="F68800"/>
                </a:solidFill>
              </a:rPr>
              <a:t>Turvallinen työympäristö</a:t>
            </a:r>
            <a:endParaRPr lang="fr-FR" b="1" baseline="30000" dirty="0">
              <a:solidFill>
                <a:srgbClr val="F68800"/>
              </a:solidFill>
            </a:endParaRPr>
          </a:p>
        </p:txBody>
      </p:sp>
      <p:sp>
        <p:nvSpPr>
          <p:cNvPr id="5" name="Content Placeholder 2"/>
          <p:cNvSpPr>
            <a:spLocks noGrp="1"/>
          </p:cNvSpPr>
          <p:nvPr>
            <p:ph idx="1"/>
          </p:nvPr>
        </p:nvSpPr>
        <p:spPr>
          <a:xfrm>
            <a:off x="1907704" y="1923680"/>
            <a:ext cx="6779096" cy="2725341"/>
          </a:xfrm>
        </p:spPr>
        <p:txBody>
          <a:bodyPr rtlCol="0">
            <a:normAutofit/>
          </a:bodyPr>
          <a:lstStyle/>
          <a:p>
            <a:pPr rtl="0">
              <a:spcAft>
                <a:spcPts val="600"/>
              </a:spcAft>
            </a:pPr>
            <a:r>
              <a:rPr lang="fi" sz="1500">
                <a:latin typeface="Arial" panose="020B0604020202020204" pitchFamily="34" charset="0"/>
                <a:ea typeface="Calibri"/>
                <a:cs typeface="Arial" panose="020B0604020202020204" pitchFamily="34" charset="0"/>
              </a:rPr>
              <a:t>Oikeus korkeatasoiseen terveydensuojeluun ja työturvallisuuteen</a:t>
            </a:r>
          </a:p>
          <a:p>
            <a:pPr rtl="0">
              <a:spcAft>
                <a:spcPts val="600"/>
              </a:spcAft>
            </a:pPr>
            <a:r>
              <a:rPr lang="fi" sz="1500">
                <a:latin typeface="Arial" panose="020B0604020202020204" pitchFamily="34" charset="0"/>
                <a:ea typeface="Calibri"/>
                <a:cs typeface="Arial" panose="020B0604020202020204" pitchFamily="34" charset="0"/>
              </a:rPr>
              <a:t>Oikeus henkilötietojen suojaamiseen työsuhteessa</a:t>
            </a:r>
          </a:p>
          <a:p>
            <a:pPr rtl="0">
              <a:spcAft>
                <a:spcPts val="600"/>
              </a:spcAft>
            </a:pPr>
            <a:r>
              <a:rPr lang="fi" sz="1500">
                <a:latin typeface="Arial" panose="020B0604020202020204" pitchFamily="34" charset="0"/>
                <a:ea typeface="Calibri"/>
                <a:cs typeface="Arial" panose="020B0604020202020204" pitchFamily="34" charset="0"/>
              </a:rPr>
              <a:t>Oikeus työympäristöön, joka on mukautettu ammatillisiin tarpeisiin ja pidempään ammatilliseen uraan</a:t>
            </a:r>
            <a:endParaRPr lang="en-GB" sz="1500" dirty="0">
              <a:latin typeface="Arial" panose="020B0604020202020204" pitchFamily="34" charset="0"/>
              <a:ea typeface="Calibri"/>
              <a:cs typeface="Arial" panose="020B0604020202020204" pitchFamily="34" charset="0"/>
            </a:endParaRPr>
          </a:p>
        </p:txBody>
      </p:sp>
      <p:grpSp>
        <p:nvGrpSpPr>
          <p:cNvPr id="3" name="Group 2"/>
          <p:cNvGrpSpPr/>
          <p:nvPr/>
        </p:nvGrpSpPr>
        <p:grpSpPr>
          <a:xfrm>
            <a:off x="250040" y="3762748"/>
            <a:ext cx="1225356" cy="1373707"/>
            <a:chOff x="250040" y="3762748"/>
            <a:chExt cx="1225356" cy="1373707"/>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b="7354"/>
            <a:stretch/>
          </p:blipFill>
          <p:spPr>
            <a:xfrm>
              <a:off x="251520" y="3762748"/>
              <a:ext cx="1223876" cy="1152128"/>
            </a:xfrm>
            <a:prstGeom prst="rect">
              <a:avLst/>
            </a:prstGeom>
          </p:spPr>
        </p:pic>
        <p:sp>
          <p:nvSpPr>
            <p:cNvPr id="8" name="Title 1"/>
            <p:cNvSpPr txBox="1">
              <a:spLocks/>
            </p:cNvSpPr>
            <p:nvPr/>
          </p:nvSpPr>
          <p:spPr>
            <a:xfrm>
              <a:off x="250040" y="4704407"/>
              <a:ext cx="1225356"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Turvallinen työympäristö</a:t>
              </a:r>
              <a:endParaRPr lang="en-GB" sz="1600" b="0" baseline="30000" dirty="0">
                <a:solidFill>
                  <a:schemeClr val="bg1"/>
                </a:solidFill>
              </a:endParaRPr>
            </a:p>
          </p:txBody>
        </p:sp>
      </p:grpSp>
    </p:spTree>
    <p:extLst>
      <p:ext uri="{BB962C8B-B14F-4D97-AF65-F5344CB8AC3E}">
        <p14:creationId xmlns:p14="http://schemas.microsoft.com/office/powerpoint/2010/main" val="3857330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9542"/>
            <a:ext cx="9144000"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6" name="Title 1"/>
          <p:cNvSpPr txBox="1">
            <a:spLocks/>
          </p:cNvSpPr>
          <p:nvPr/>
        </p:nvSpPr>
        <p:spPr>
          <a:xfrm>
            <a:off x="0" y="1203598"/>
            <a:ext cx="9144000" cy="864096"/>
          </a:xfrm>
          <a:prstGeom prst="rect">
            <a:avLst/>
          </a:prstGeom>
        </p:spPr>
        <p:txBody>
          <a:bodyPr rtlCol="0">
            <a:normAutofit fontScale="975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r>
              <a:rPr lang="fi">
                <a:solidFill>
                  <a:schemeClr val="bg1"/>
                </a:solidFill>
              </a:rPr>
              <a:t>Mahdollisuus sosiaaliseen suojeluun</a:t>
            </a:r>
            <a:endParaRPr lang="en-GB" b="0" dirty="0">
              <a:solidFill>
                <a:schemeClr val="bg1"/>
              </a:solidFill>
            </a:endParaRPr>
          </a:p>
        </p:txBody>
      </p:sp>
      <p:grpSp>
        <p:nvGrpSpPr>
          <p:cNvPr id="4" name="Group 3"/>
          <p:cNvGrpSpPr/>
          <p:nvPr/>
        </p:nvGrpSpPr>
        <p:grpSpPr>
          <a:xfrm>
            <a:off x="1104182" y="2096643"/>
            <a:ext cx="6786340" cy="2747589"/>
            <a:chOff x="1104182" y="2096643"/>
            <a:chExt cx="6786340" cy="2747589"/>
          </a:xfrm>
        </p:grpSpPr>
        <p:grpSp>
          <p:nvGrpSpPr>
            <p:cNvPr id="20" name="Group 19"/>
            <p:cNvGrpSpPr/>
            <p:nvPr/>
          </p:nvGrpSpPr>
          <p:grpSpPr>
            <a:xfrm>
              <a:off x="1115616" y="2096643"/>
              <a:ext cx="6774906" cy="2717236"/>
              <a:chOff x="1008336" y="2230778"/>
              <a:chExt cx="6774906" cy="2717236"/>
            </a:xfrm>
          </p:grpSpPr>
          <p:grpSp>
            <p:nvGrpSpPr>
              <p:cNvPr id="17" name="Group 16"/>
              <p:cNvGrpSpPr/>
              <p:nvPr/>
            </p:nvGrpSpPr>
            <p:grpSpPr>
              <a:xfrm>
                <a:off x="1008336" y="2230778"/>
                <a:ext cx="6774906" cy="2717236"/>
                <a:chOff x="1008336" y="2230778"/>
                <a:chExt cx="6774906" cy="2717236"/>
              </a:xfrm>
            </p:grpSpPr>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2230778"/>
                  <a:ext cx="1267026" cy="1264067"/>
                </a:xfrm>
                <a:prstGeom prst="rect">
                  <a:avLst/>
                </a:prstGeom>
              </p:spPr>
            </p:pic>
            <p:grpSp>
              <p:nvGrpSpPr>
                <p:cNvPr id="15" name="Group 14"/>
                <p:cNvGrpSpPr/>
                <p:nvPr/>
              </p:nvGrpSpPr>
              <p:grpSpPr>
                <a:xfrm>
                  <a:off x="1008336" y="2230778"/>
                  <a:ext cx="5405915" cy="2717236"/>
                  <a:chOff x="1008336" y="2230778"/>
                  <a:chExt cx="5405915" cy="271723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4852" y="2230779"/>
                    <a:ext cx="1243587" cy="1205412"/>
                  </a:xfrm>
                  <a:prstGeom prst="rect">
                    <a:avLst/>
                  </a:prstGeom>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2230779"/>
                    <a:ext cx="1243587" cy="1205412"/>
                  </a:xfrm>
                  <a:prstGeom prst="rect">
                    <a:avLst/>
                  </a:prstGeom>
                </p:spPr>
              </p:pic>
              <p:grpSp>
                <p:nvGrpSpPr>
                  <p:cNvPr id="11" name="Group 10"/>
                  <p:cNvGrpSpPr/>
                  <p:nvPr/>
                </p:nvGrpSpPr>
                <p:grpSpPr>
                  <a:xfrm>
                    <a:off x="1008336" y="2230778"/>
                    <a:ext cx="2647025" cy="2717236"/>
                    <a:chOff x="1008336" y="2230778"/>
                    <a:chExt cx="2647025" cy="2717236"/>
                  </a:xfrm>
                </p:grpSpPr>
                <p:grpSp>
                  <p:nvGrpSpPr>
                    <p:cNvPr id="2" name="Group 1"/>
                    <p:cNvGrpSpPr/>
                    <p:nvPr/>
                  </p:nvGrpSpPr>
                  <p:grpSpPr>
                    <a:xfrm>
                      <a:off x="1008336" y="2240297"/>
                      <a:ext cx="1258494" cy="2616983"/>
                      <a:chOff x="1008336" y="2240297"/>
                      <a:chExt cx="1258494" cy="2616983"/>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282" y="2240297"/>
                        <a:ext cx="1254548" cy="1254548"/>
                      </a:xfrm>
                      <a:prstGeom prst="rect">
                        <a:avLst/>
                      </a:prstGeom>
                    </p:spPr>
                  </p:pic>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336" y="3613693"/>
                        <a:ext cx="1243587" cy="1243587"/>
                      </a:xfrm>
                      <a:prstGeom prst="rect">
                        <a:avLst/>
                      </a:prstGeom>
                    </p:spPr>
                  </p:pic>
                </p:grpSp>
                <p:pic>
                  <p:nvPicPr>
                    <p:cNvPr id="10"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6700" y="2230778"/>
                      <a:ext cx="1243587" cy="1264067"/>
                    </a:xfrm>
                    <a:prstGeom prst="rect">
                      <a:avLst/>
                    </a:prstGeom>
                  </p:spPr>
                </p:pic>
                <p:pic>
                  <p:nvPicPr>
                    <p:cNvPr id="12"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1774" y="3613693"/>
                      <a:ext cx="1243587" cy="1334321"/>
                    </a:xfrm>
                    <a:prstGeom prst="rect">
                      <a:avLst/>
                    </a:prstGeom>
                  </p:spPr>
                </p:pic>
              </p:grpSp>
              <p:pic>
                <p:nvPicPr>
                  <p:cNvPr id="13" name="Content Placeholder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74852" y="3613692"/>
                    <a:ext cx="1243587" cy="1243587"/>
                  </a:xfrm>
                  <a:prstGeom prst="rect">
                    <a:avLst/>
                  </a:prstGeom>
                </p:spPr>
              </p:pic>
              <p:pic>
                <p:nvPicPr>
                  <p:cNvPr id="14" name="Content Placeholder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70664" y="3613692"/>
                    <a:ext cx="1243587" cy="1243587"/>
                  </a:xfrm>
                  <a:prstGeom prst="rect">
                    <a:avLst/>
                  </a:prstGeom>
                </p:spPr>
              </p:pic>
            </p:grpSp>
          </p:grpSp>
          <p:pic>
            <p:nvPicPr>
              <p:cNvPr id="18" name="Content Placeholder 3"/>
              <p:cNvPicPr>
                <a:picLocks noChangeAspect="1"/>
              </p:cNvPicPr>
              <p:nvPr/>
            </p:nvPicPr>
            <p:blipFill rotWithShape="1">
              <a:blip r:embed="rId11" cstate="print">
                <a:extLst>
                  <a:ext uri="{28A0092B-C50C-407E-A947-70E740481C1C}">
                    <a14:useLocalDpi xmlns:a14="http://schemas.microsoft.com/office/drawing/2010/main" val="0"/>
                  </a:ext>
                </a:extLst>
              </a:blip>
              <a:srcRect l="80345" t="51040"/>
              <a:stretch/>
            </p:blipFill>
            <p:spPr>
              <a:xfrm>
                <a:off x="6470366" y="3561939"/>
                <a:ext cx="1312876" cy="1386075"/>
              </a:xfrm>
              <a:prstGeom prst="rect">
                <a:avLst/>
              </a:prstGeom>
            </p:spPr>
          </p:pic>
        </p:grpSp>
        <p:sp>
          <p:nvSpPr>
            <p:cNvPr id="19" name="Title 1"/>
            <p:cNvSpPr txBox="1">
              <a:spLocks/>
            </p:cNvSpPr>
            <p:nvPr/>
          </p:nvSpPr>
          <p:spPr>
            <a:xfrm>
              <a:off x="1119088" y="2995756"/>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Lastenhoito ja tuki lapsille</a:t>
              </a:r>
              <a:endParaRPr lang="en-GB" sz="1600" b="0" baseline="30000" dirty="0">
                <a:solidFill>
                  <a:schemeClr val="bg1"/>
                </a:solidFill>
              </a:endParaRPr>
            </a:p>
          </p:txBody>
        </p:sp>
        <p:sp>
          <p:nvSpPr>
            <p:cNvPr id="21" name="Title 1"/>
            <p:cNvSpPr txBox="1">
              <a:spLocks/>
            </p:cNvSpPr>
            <p:nvPr/>
          </p:nvSpPr>
          <p:spPr>
            <a:xfrm>
              <a:off x="2504268" y="2988086"/>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Sosiaalinen suojelu</a:t>
              </a:r>
              <a:endParaRPr lang="en-GB" sz="1600" b="0" baseline="30000" dirty="0">
                <a:solidFill>
                  <a:schemeClr val="bg1"/>
                </a:solidFill>
              </a:endParaRPr>
            </a:p>
          </p:txBody>
        </p:sp>
        <p:sp>
          <p:nvSpPr>
            <p:cNvPr id="22" name="Title 1"/>
            <p:cNvSpPr txBox="1">
              <a:spLocks/>
            </p:cNvSpPr>
            <p:nvPr/>
          </p:nvSpPr>
          <p:spPr>
            <a:xfrm>
              <a:off x="3871886" y="299001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Työttömyysedut</a:t>
              </a:r>
              <a:endParaRPr lang="en-GB" sz="1600" b="0" baseline="30000" dirty="0">
                <a:solidFill>
                  <a:schemeClr val="bg1"/>
                </a:solidFill>
              </a:endParaRPr>
            </a:p>
          </p:txBody>
        </p:sp>
        <p:sp>
          <p:nvSpPr>
            <p:cNvPr id="23" name="Title 1"/>
            <p:cNvSpPr txBox="1">
              <a:spLocks/>
            </p:cNvSpPr>
            <p:nvPr/>
          </p:nvSpPr>
          <p:spPr>
            <a:xfrm>
              <a:off x="5252922" y="2995756"/>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Vähimmäistoimeentulo</a:t>
              </a:r>
              <a:endParaRPr lang="en-GB" sz="1600" b="0" baseline="30000" dirty="0">
                <a:solidFill>
                  <a:schemeClr val="bg1"/>
                </a:solidFill>
              </a:endParaRPr>
            </a:p>
          </p:txBody>
        </p:sp>
        <p:sp>
          <p:nvSpPr>
            <p:cNvPr id="24" name="Title 1"/>
            <p:cNvSpPr txBox="1">
              <a:spLocks/>
            </p:cNvSpPr>
            <p:nvPr/>
          </p:nvSpPr>
          <p:spPr>
            <a:xfrm>
              <a:off x="1104182" y="440762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Terveydenhuolto</a:t>
              </a:r>
              <a:endParaRPr lang="en-GB" sz="1600" b="0" baseline="30000" dirty="0">
                <a:solidFill>
                  <a:schemeClr val="bg1"/>
                </a:solidFill>
              </a:endParaRPr>
            </a:p>
          </p:txBody>
        </p:sp>
        <p:sp>
          <p:nvSpPr>
            <p:cNvPr id="25" name="Title 1"/>
            <p:cNvSpPr txBox="1">
              <a:spLocks/>
            </p:cNvSpPr>
            <p:nvPr/>
          </p:nvSpPr>
          <p:spPr>
            <a:xfrm>
              <a:off x="2508398" y="440762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Vammaisten osallistaminen</a:t>
              </a:r>
              <a:endParaRPr lang="en-GB" sz="1600" b="0" baseline="30000" dirty="0">
                <a:solidFill>
                  <a:schemeClr val="bg1"/>
                </a:solidFill>
              </a:endParaRPr>
            </a:p>
          </p:txBody>
        </p:sp>
        <p:sp>
          <p:nvSpPr>
            <p:cNvPr id="26" name="Title 1"/>
            <p:cNvSpPr txBox="1">
              <a:spLocks/>
            </p:cNvSpPr>
            <p:nvPr/>
          </p:nvSpPr>
          <p:spPr>
            <a:xfrm>
              <a:off x="3879753" y="440762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Pitkäaikaishoito</a:t>
              </a:r>
              <a:endParaRPr lang="en-GB" sz="1600" b="0" baseline="30000" dirty="0">
                <a:solidFill>
                  <a:schemeClr val="bg1"/>
                </a:solidFill>
              </a:endParaRPr>
            </a:p>
          </p:txBody>
        </p:sp>
        <p:sp>
          <p:nvSpPr>
            <p:cNvPr id="27" name="Title 1"/>
            <p:cNvSpPr txBox="1">
              <a:spLocks/>
            </p:cNvSpPr>
            <p:nvPr/>
          </p:nvSpPr>
          <p:spPr>
            <a:xfrm>
              <a:off x="5259553" y="4407620"/>
              <a:ext cx="1290514"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300" b="0" baseline="30000">
                  <a:solidFill>
                    <a:schemeClr val="bg1"/>
                  </a:solidFill>
                </a:rPr>
                <a:t>Kodittomien asunnot ja apu</a:t>
              </a:r>
              <a:endParaRPr lang="en-GB" sz="1700" b="0" baseline="30000" dirty="0">
                <a:solidFill>
                  <a:schemeClr val="bg1"/>
                </a:solidFill>
              </a:endParaRPr>
            </a:p>
          </p:txBody>
        </p:sp>
        <p:sp>
          <p:nvSpPr>
            <p:cNvPr id="28" name="Title 1"/>
            <p:cNvSpPr txBox="1">
              <a:spLocks/>
            </p:cNvSpPr>
            <p:nvPr/>
          </p:nvSpPr>
          <p:spPr>
            <a:xfrm>
              <a:off x="6623496" y="2988086"/>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Vanhusten toimeentulo ja eläkkeet</a:t>
              </a:r>
              <a:endParaRPr lang="en-GB" sz="1600" b="0" baseline="30000" dirty="0">
                <a:solidFill>
                  <a:schemeClr val="bg1"/>
                </a:solidFill>
              </a:endParaRPr>
            </a:p>
          </p:txBody>
        </p:sp>
        <p:sp>
          <p:nvSpPr>
            <p:cNvPr id="29" name="Title 1"/>
            <p:cNvSpPr txBox="1">
              <a:spLocks/>
            </p:cNvSpPr>
            <p:nvPr/>
          </p:nvSpPr>
          <p:spPr>
            <a:xfrm>
              <a:off x="6617793" y="4412184"/>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Peruspalvelujen saatavuus</a:t>
              </a:r>
              <a:endParaRPr lang="en-GB" sz="1600" b="0" baseline="30000" dirty="0">
                <a:solidFill>
                  <a:schemeClr val="bg1"/>
                </a:solidFill>
              </a:endParaRPr>
            </a:p>
          </p:txBody>
        </p:sp>
      </p:grpSp>
    </p:spTree>
    <p:extLst>
      <p:ext uri="{BB962C8B-B14F-4D97-AF65-F5344CB8AC3E}">
        <p14:creationId xmlns:p14="http://schemas.microsoft.com/office/powerpoint/2010/main" val="4284264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707088" cy="2725341"/>
          </a:xfrm>
        </p:spPr>
        <p:txBody>
          <a:bodyPr rtlCol="0">
            <a:normAutofit/>
          </a:bodyPr>
          <a:lstStyle/>
          <a:p>
            <a:pPr rtl="0">
              <a:spcAft>
                <a:spcPts val="600"/>
              </a:spcAft>
            </a:pPr>
            <a:r>
              <a:rPr lang="fi" sz="1500">
                <a:latin typeface="Arial" panose="020B0604020202020204" pitchFamily="34" charset="0"/>
                <a:ea typeface="Calibri"/>
                <a:cs typeface="Arial" panose="020B0604020202020204" pitchFamily="34" charset="0"/>
              </a:rPr>
              <a:t>Oikeus kohtuuhintaiseen varhaiskasvatukseen ja laadukkaaseen hoitoon (syntymästä peruskouluikään)</a:t>
            </a:r>
          </a:p>
          <a:p>
            <a:pPr rtl="0">
              <a:spcAft>
                <a:spcPts val="600"/>
              </a:spcAft>
            </a:pPr>
            <a:r>
              <a:rPr lang="fi" sz="1500">
                <a:latin typeface="Arial" panose="020B0604020202020204" pitchFamily="34" charset="0"/>
                <a:ea typeface="Calibri"/>
                <a:cs typeface="Arial" panose="020B0604020202020204" pitchFamily="34" charset="0"/>
              </a:rPr>
              <a:t>Oikeus köyhyydeltä suojeluun</a:t>
            </a:r>
          </a:p>
          <a:p>
            <a:pPr rtl="0">
              <a:spcAft>
                <a:spcPts val="600"/>
              </a:spcAft>
            </a:pPr>
            <a:r>
              <a:rPr lang="fi" sz="1500">
                <a:latin typeface="Arial" panose="020B0604020202020204" pitchFamily="34" charset="0"/>
                <a:ea typeface="Calibri"/>
                <a:cs typeface="Arial" panose="020B0604020202020204" pitchFamily="34" charset="0"/>
              </a:rPr>
              <a:t>Epäedullisista lähtökohdista oleville lapsille (esim. romanit, maahanmuuttajat tai etniset vähemmistöt, erityistarpeiset tai vammaiset, köyhyysriskille erityisen alttiit kotitaloudet jne.) annetaan oikeus erityistoimiin (vahvistettu ja kohdennettu tuki) yhtäläisten mahdollisuuksien edistämiseksi</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8"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fi" baseline="30000">
                <a:solidFill>
                  <a:srgbClr val="89C2EB"/>
                </a:solidFill>
              </a:rPr>
              <a:t>Lastenhoito ja tuki lapsille</a:t>
            </a:r>
            <a:endParaRPr lang="fr-FR" b="1" baseline="30000" dirty="0">
              <a:solidFill>
                <a:srgbClr val="89C2EB"/>
              </a:solidFill>
            </a:endParaRPr>
          </a:p>
        </p:txBody>
      </p:sp>
      <p:grpSp>
        <p:nvGrpSpPr>
          <p:cNvPr id="2" name="Group 1"/>
          <p:cNvGrpSpPr/>
          <p:nvPr/>
        </p:nvGrpSpPr>
        <p:grpSpPr>
          <a:xfrm>
            <a:off x="244106" y="3867894"/>
            <a:ext cx="1255021" cy="1272728"/>
            <a:chOff x="244106" y="3867894"/>
            <a:chExt cx="1255021" cy="1272728"/>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22" y="3867894"/>
              <a:ext cx="1243587" cy="1243587"/>
            </a:xfrm>
            <a:prstGeom prst="rect">
              <a:avLst/>
            </a:prstGeom>
          </p:spPr>
        </p:pic>
        <p:sp>
          <p:nvSpPr>
            <p:cNvPr id="7" name="Title 1"/>
            <p:cNvSpPr txBox="1">
              <a:spLocks/>
            </p:cNvSpPr>
            <p:nvPr/>
          </p:nvSpPr>
          <p:spPr>
            <a:xfrm>
              <a:off x="244106" y="4708574"/>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Lastenhoito ja tuki lapsille</a:t>
              </a:r>
              <a:endParaRPr lang="en-GB" sz="1600" b="0" baseline="30000" dirty="0">
                <a:solidFill>
                  <a:schemeClr val="bg1"/>
                </a:solidFill>
              </a:endParaRPr>
            </a:p>
          </p:txBody>
        </p:sp>
      </p:grpSp>
    </p:spTree>
    <p:extLst>
      <p:ext uri="{BB962C8B-B14F-4D97-AF65-F5344CB8AC3E}">
        <p14:creationId xmlns:p14="http://schemas.microsoft.com/office/powerpoint/2010/main" val="325898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635080" cy="2725341"/>
          </a:xfrm>
        </p:spPr>
        <p:txBody>
          <a:bodyPr rtlCol="0">
            <a:normAutofit/>
          </a:bodyPr>
          <a:lstStyle/>
          <a:p>
            <a:pPr rtl="0">
              <a:spcAft>
                <a:spcPts val="600"/>
              </a:spcAft>
            </a:pPr>
            <a:r>
              <a:rPr lang="fi" sz="1500">
                <a:latin typeface="Arial" panose="020B0604020202020204" pitchFamily="34" charset="0"/>
                <a:ea typeface="Calibri"/>
                <a:cs typeface="Arial" panose="020B0604020202020204" pitchFamily="34" charset="0"/>
              </a:rPr>
              <a:t>Työntekijöiden ja, vertailukelpoisissa oloissa, itsenäisten ammatinharjoittajien oikeus riittävään sosiaaliseen suojeluun</a:t>
            </a:r>
          </a:p>
          <a:p>
            <a:pPr rtl="0">
              <a:spcAft>
                <a:spcPts val="600"/>
              </a:spcAft>
            </a:pPr>
            <a:r>
              <a:rPr lang="fi" sz="1500">
                <a:latin typeface="Arial" panose="020B0604020202020204" pitchFamily="34" charset="0"/>
                <a:ea typeface="Calibri"/>
                <a:cs typeface="Arial" panose="020B0604020202020204" pitchFamily="34" charset="0"/>
              </a:rPr>
              <a:t>Tämä pätee riippumatta työsuhteen tyypistä ja kestosta (mukaan lukien myös muut kuin vakiomuotoiset sopimukset)</a:t>
            </a:r>
          </a:p>
          <a:p>
            <a:pPr rtl="0">
              <a:spcAft>
                <a:spcPts val="600"/>
              </a:spcAft>
            </a:pPr>
            <a:r>
              <a:rPr lang="fi" sz="1500">
                <a:latin typeface="Arial" panose="020B0604020202020204" pitchFamily="34" charset="0"/>
                <a:ea typeface="Calibri"/>
                <a:cs typeface="Arial" panose="020B0604020202020204" pitchFamily="34" charset="0"/>
              </a:rPr>
              <a:t>Tämä kattaa sekä toimeentulotuen että sosiaaliturvan, niin vakuutusmaksuihin perustuvat kuin perustumattomat järjestelmät</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8"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fi" baseline="30000">
                <a:solidFill>
                  <a:srgbClr val="89C2EB"/>
                </a:solidFill>
              </a:rPr>
              <a:t>Sosiaalinen suojelu</a:t>
            </a:r>
            <a:endParaRPr lang="fr-FR" b="1" baseline="30000" dirty="0">
              <a:solidFill>
                <a:srgbClr val="89C2EB"/>
              </a:solidFill>
            </a:endParaRPr>
          </a:p>
        </p:txBody>
      </p:sp>
      <p:grpSp>
        <p:nvGrpSpPr>
          <p:cNvPr id="5" name="Group 4"/>
          <p:cNvGrpSpPr/>
          <p:nvPr/>
        </p:nvGrpSpPr>
        <p:grpSpPr>
          <a:xfrm>
            <a:off x="236695" y="3873595"/>
            <a:ext cx="1255021" cy="1269905"/>
            <a:chOff x="236695" y="3873595"/>
            <a:chExt cx="1255021" cy="1269905"/>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95" y="3873595"/>
              <a:ext cx="1243587" cy="1243587"/>
            </a:xfrm>
            <a:prstGeom prst="rect">
              <a:avLst/>
            </a:prstGeom>
          </p:spPr>
        </p:pic>
        <p:sp>
          <p:nvSpPr>
            <p:cNvPr id="7" name="Title 1"/>
            <p:cNvSpPr txBox="1">
              <a:spLocks/>
            </p:cNvSpPr>
            <p:nvPr/>
          </p:nvSpPr>
          <p:spPr>
            <a:xfrm>
              <a:off x="236695"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Sosiaalinen suojelu</a:t>
              </a:r>
              <a:endParaRPr lang="en-GB" sz="1600" b="0" baseline="30000" dirty="0">
                <a:solidFill>
                  <a:schemeClr val="bg1"/>
                </a:solidFill>
              </a:endParaRPr>
            </a:p>
          </p:txBody>
        </p:sp>
      </p:grpSp>
    </p:spTree>
    <p:extLst>
      <p:ext uri="{BB962C8B-B14F-4D97-AF65-F5344CB8AC3E}">
        <p14:creationId xmlns:p14="http://schemas.microsoft.com/office/powerpoint/2010/main" val="1737829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78"/>
            <a:ext cx="6779096" cy="2725341"/>
          </a:xfrm>
        </p:spPr>
        <p:txBody>
          <a:bodyPr rtlCol="0">
            <a:noAutofit/>
          </a:bodyPr>
          <a:lstStyle/>
          <a:p>
            <a:pPr rtl="0">
              <a:spcAft>
                <a:spcPts val="600"/>
              </a:spcAft>
            </a:pPr>
            <a:r>
              <a:rPr lang="fi" sz="1500">
                <a:latin typeface="Arial" panose="020B0604020202020204" pitchFamily="34" charset="0"/>
                <a:ea typeface="Calibri"/>
                <a:cs typeface="Arial" panose="020B0604020202020204" pitchFamily="34" charset="0"/>
              </a:rPr>
              <a:t>Oikeus riittävään aktivointitukeen ja riittäviin työttömyysetuihin kohtuullisen ajan</a:t>
            </a:r>
          </a:p>
          <a:p>
            <a:pPr rtl="0">
              <a:spcAft>
                <a:spcPts val="600"/>
              </a:spcAft>
            </a:pPr>
            <a:r>
              <a:rPr lang="fi" sz="1500">
                <a:latin typeface="Arial" panose="020B0604020202020204" pitchFamily="34" charset="0"/>
                <a:ea typeface="Calibri"/>
                <a:cs typeface="Arial" panose="020B0604020202020204" pitchFamily="34" charset="0"/>
              </a:rPr>
              <a:t>Kohtuullinen aika: on tärkeää antaa riittävästi aikaa löytää työnhakijan taitoja vastaava työ</a:t>
            </a:r>
          </a:p>
          <a:p>
            <a:pPr rtl="0">
              <a:spcAft>
                <a:spcPts val="600"/>
              </a:spcAft>
            </a:pPr>
            <a:r>
              <a:rPr lang="fi" sz="1500">
                <a:latin typeface="Arial" panose="020B0604020202020204" pitchFamily="34" charset="0"/>
                <a:ea typeface="Calibri"/>
                <a:cs typeface="Arial" panose="020B0604020202020204" pitchFamily="34" charset="0"/>
              </a:rPr>
              <a:t>Eduilla ei saisi olla kielteisiä vaikutuksia työntekoon</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fi" baseline="30000">
                <a:solidFill>
                  <a:srgbClr val="89C2EB"/>
                </a:solidFill>
              </a:rPr>
              <a:t>Työttömyysedut </a:t>
            </a:r>
            <a:endParaRPr lang="fr-FR" b="1" baseline="30000" dirty="0">
              <a:solidFill>
                <a:srgbClr val="89C2EB"/>
              </a:solidFill>
            </a:endParaRPr>
          </a:p>
        </p:txBody>
      </p:sp>
      <p:grpSp>
        <p:nvGrpSpPr>
          <p:cNvPr id="2" name="Group 1"/>
          <p:cNvGrpSpPr/>
          <p:nvPr/>
        </p:nvGrpSpPr>
        <p:grpSpPr>
          <a:xfrm>
            <a:off x="236135" y="3867894"/>
            <a:ext cx="1255021" cy="1274266"/>
            <a:chOff x="236135" y="3867894"/>
            <a:chExt cx="1255021" cy="127426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1" y="3867894"/>
              <a:ext cx="1243587" cy="1243587"/>
            </a:xfrm>
            <a:prstGeom prst="rect">
              <a:avLst/>
            </a:prstGeom>
          </p:spPr>
        </p:pic>
        <p:sp>
          <p:nvSpPr>
            <p:cNvPr id="8" name="Title 1"/>
            <p:cNvSpPr txBox="1">
              <a:spLocks/>
            </p:cNvSpPr>
            <p:nvPr/>
          </p:nvSpPr>
          <p:spPr>
            <a:xfrm>
              <a:off x="236135" y="471011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Työttömyysedut</a:t>
              </a:r>
              <a:endParaRPr lang="en-GB" sz="1600" b="0" baseline="30000" dirty="0">
                <a:solidFill>
                  <a:schemeClr val="bg1"/>
                </a:solidFill>
              </a:endParaRPr>
            </a:p>
          </p:txBody>
        </p:sp>
      </p:grpSp>
    </p:spTree>
    <p:extLst>
      <p:ext uri="{BB962C8B-B14F-4D97-AF65-F5344CB8AC3E}">
        <p14:creationId xmlns:p14="http://schemas.microsoft.com/office/powerpoint/2010/main" val="433056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912768" cy="2736302"/>
          </a:xfrm>
        </p:spPr>
        <p:txBody>
          <a:bodyPr rtlCol="0">
            <a:normAutofit/>
          </a:bodyPr>
          <a:lstStyle/>
          <a:p>
            <a:pPr rtl="0">
              <a:spcAft>
                <a:spcPts val="600"/>
              </a:spcAft>
            </a:pPr>
            <a:r>
              <a:rPr lang="fi" sz="1500">
                <a:latin typeface="Arial" panose="020B0604020202020204" pitchFamily="34" charset="0"/>
                <a:ea typeface="Calibri"/>
                <a:cs typeface="Arial" panose="020B0604020202020204" pitchFamily="34" charset="0"/>
              </a:rPr>
              <a:t>Vähimmäistoimeentulo on turvaverkon viimeinen keino</a:t>
            </a:r>
          </a:p>
          <a:p>
            <a:pPr rtl="0">
              <a:spcAft>
                <a:spcPts val="600"/>
              </a:spcAft>
            </a:pPr>
            <a:r>
              <a:rPr lang="fi" sz="1500">
                <a:latin typeface="Arial" panose="020B0604020202020204" pitchFamily="34" charset="0"/>
                <a:ea typeface="Calibri"/>
                <a:cs typeface="Arial" panose="020B0604020202020204" pitchFamily="34" charset="0"/>
              </a:rPr>
              <a:t>Oikeudella riittävään vähimmäistoimeentuloon varmistetaan ihmisarvoinen elämä kaikissa elämänvaiheissa sekä mahdollisuus saada tavaroita ja palveluja</a:t>
            </a:r>
          </a:p>
          <a:p>
            <a:pPr rtl="0">
              <a:spcAft>
                <a:spcPts val="600"/>
              </a:spcAft>
            </a:pPr>
            <a:r>
              <a:rPr lang="fi" sz="1500">
                <a:latin typeface="Arial" panose="020B0604020202020204" pitchFamily="34" charset="0"/>
                <a:ea typeface="Calibri"/>
                <a:cs typeface="Arial" panose="020B0604020202020204" pitchFamily="34" charset="0"/>
              </a:rPr>
              <a:t>Edut olisi yhdistettävä kannustimiin palata työmarkkinoille</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8"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fi" baseline="30000">
                <a:solidFill>
                  <a:srgbClr val="89C2EB"/>
                </a:solidFill>
              </a:rPr>
              <a:t>Vähimmäistoimeentulo</a:t>
            </a:r>
            <a:endParaRPr lang="fr-FR" b="1" baseline="30000" dirty="0">
              <a:solidFill>
                <a:srgbClr val="89C2EB"/>
              </a:solidFill>
            </a:endParaRPr>
          </a:p>
        </p:txBody>
      </p:sp>
      <p:grpSp>
        <p:nvGrpSpPr>
          <p:cNvPr id="2" name="Group 1"/>
          <p:cNvGrpSpPr/>
          <p:nvPr/>
        </p:nvGrpSpPr>
        <p:grpSpPr>
          <a:xfrm>
            <a:off x="241853" y="3867894"/>
            <a:ext cx="1255021" cy="1275606"/>
            <a:chOff x="241853" y="3867894"/>
            <a:chExt cx="1255021"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243587"/>
            </a:xfrm>
            <a:prstGeom prst="rect">
              <a:avLst/>
            </a:prstGeom>
          </p:spPr>
        </p:pic>
        <p:sp>
          <p:nvSpPr>
            <p:cNvPr id="7"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Vähimmäistoimeentulo</a:t>
              </a:r>
              <a:endParaRPr lang="en-GB" sz="1600" b="0" baseline="30000" dirty="0">
                <a:solidFill>
                  <a:schemeClr val="bg1"/>
                </a:solidFill>
              </a:endParaRPr>
            </a:p>
          </p:txBody>
        </p:sp>
      </p:grpSp>
    </p:spTree>
    <p:extLst>
      <p:ext uri="{BB962C8B-B14F-4D97-AF65-F5344CB8AC3E}">
        <p14:creationId xmlns:p14="http://schemas.microsoft.com/office/powerpoint/2010/main" val="1335626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635080" cy="2725341"/>
          </a:xfrm>
        </p:spPr>
        <p:txBody>
          <a:bodyPr rtlCol="0">
            <a:noAutofit/>
          </a:bodyPr>
          <a:lstStyle/>
          <a:p>
            <a:pPr rtl="0">
              <a:spcAft>
                <a:spcPts val="600"/>
              </a:spcAft>
            </a:pPr>
            <a:r>
              <a:rPr lang="fi" sz="1500">
                <a:latin typeface="Arial" panose="020B0604020202020204" pitchFamily="34" charset="0"/>
                <a:ea typeface="Calibri"/>
                <a:cs typeface="Arial" panose="020B0604020202020204" pitchFamily="34" charset="0"/>
              </a:rPr>
              <a:t>Sekä eläkkeelle jääneiden työntekijöiden että itsenäisten ammatinharjoittajien oikeus eläkkeeseen, joka vastaa heidän sosiaalivakuutusmaksujansa ja varmistaa riittävän toimeentulon</a:t>
            </a:r>
          </a:p>
          <a:p>
            <a:pPr rtl="0">
              <a:spcAft>
                <a:spcPts val="600"/>
              </a:spcAft>
            </a:pPr>
            <a:r>
              <a:rPr lang="fi" sz="1500">
                <a:latin typeface="Arial" panose="020B0604020202020204" pitchFamily="34" charset="0"/>
                <a:ea typeface="Calibri"/>
                <a:cs typeface="Arial" panose="020B0604020202020204" pitchFamily="34" charset="0"/>
              </a:rPr>
              <a:t>Naisten ja miesten yhtäläiset mahdollisuudet saada eläkeoikeuksia</a:t>
            </a:r>
          </a:p>
          <a:p>
            <a:pPr rtl="0">
              <a:spcAft>
                <a:spcPts val="600"/>
              </a:spcAft>
            </a:pPr>
            <a:r>
              <a:rPr lang="fi" sz="1500">
                <a:latin typeface="Arial" panose="020B0604020202020204" pitchFamily="34" charset="0"/>
                <a:ea typeface="Calibri"/>
                <a:cs typeface="Arial" panose="020B0604020202020204" pitchFamily="34" charset="0"/>
              </a:rPr>
              <a:t>Vanhusten köyhyyden ehkäisemiseen ja eläkkeelle jääneiden elintason ylläpitämiseen on kiinnitettävä huomiota: kaikilla vanhuksilla on oltava oikeus resursseihin, joilla varmistetaan ihmisarvoinen elämä</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fi" baseline="30000">
                <a:solidFill>
                  <a:srgbClr val="89C2EB"/>
                </a:solidFill>
              </a:rPr>
              <a:t>Vanhusten toimeentulo ja eläkkeet</a:t>
            </a:r>
            <a:endParaRPr lang="fr-FR" b="1" baseline="30000" dirty="0">
              <a:solidFill>
                <a:srgbClr val="89C2EB"/>
              </a:solidFill>
            </a:endParaRPr>
          </a:p>
        </p:txBody>
      </p:sp>
      <p:grpSp>
        <p:nvGrpSpPr>
          <p:cNvPr id="2" name="Group 1"/>
          <p:cNvGrpSpPr/>
          <p:nvPr/>
        </p:nvGrpSpPr>
        <p:grpSpPr>
          <a:xfrm>
            <a:off x="218414" y="3867894"/>
            <a:ext cx="1267026" cy="1275606"/>
            <a:chOff x="218414" y="3867894"/>
            <a:chExt cx="1267026"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243587"/>
            </a:xfrm>
            <a:prstGeom prst="rect">
              <a:avLst/>
            </a:prstGeom>
          </p:spPr>
        </p:pic>
        <p:sp>
          <p:nvSpPr>
            <p:cNvPr id="8" name="Title 1"/>
            <p:cNvSpPr txBox="1">
              <a:spLocks/>
            </p:cNvSpPr>
            <p:nvPr/>
          </p:nvSpPr>
          <p:spPr>
            <a:xfrm>
              <a:off x="218414" y="4711452"/>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Vanhusten toimeentulo ja eläkkeet</a:t>
              </a:r>
              <a:endParaRPr lang="en-GB" sz="1600" b="0" baseline="30000" dirty="0">
                <a:solidFill>
                  <a:schemeClr val="bg1"/>
                </a:solidFill>
              </a:endParaRPr>
            </a:p>
          </p:txBody>
        </p:sp>
      </p:grpSp>
    </p:spTree>
    <p:extLst>
      <p:ext uri="{BB962C8B-B14F-4D97-AF65-F5344CB8AC3E}">
        <p14:creationId xmlns:p14="http://schemas.microsoft.com/office/powerpoint/2010/main" val="3631891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563072" cy="2725341"/>
          </a:xfrm>
        </p:spPr>
        <p:txBody>
          <a:bodyPr rtlCol="0">
            <a:normAutofit/>
          </a:bodyPr>
          <a:lstStyle/>
          <a:p>
            <a:pPr rtl="0">
              <a:spcAft>
                <a:spcPts val="600"/>
              </a:spcAft>
            </a:pPr>
            <a:r>
              <a:rPr lang="fi" sz="1500">
                <a:latin typeface="Arial" panose="020B0604020202020204" pitchFamily="34" charset="0"/>
                <a:ea typeface="Calibri"/>
                <a:cs typeface="Arial" panose="020B0604020202020204" pitchFamily="34" charset="0"/>
              </a:rPr>
              <a:t>Oikeus saada hyvissä ajoin kohtuuhintaista, ennaltaehkäisevää, hoitavaa ja laadukasta terveydenhuoltoa</a:t>
            </a:r>
          </a:p>
          <a:p>
            <a:pPr rtl="0">
              <a:spcAft>
                <a:spcPts val="600"/>
              </a:spcAft>
            </a:pPr>
            <a:r>
              <a:rPr lang="fi" sz="1500">
                <a:latin typeface="Arial" panose="020B0604020202020204" pitchFamily="34" charset="0"/>
                <a:ea typeface="Calibri"/>
                <a:cs typeface="Arial" panose="020B0604020202020204" pitchFamily="34" charset="0"/>
              </a:rPr>
              <a:t>Kaikilla olisi oltava mahdollisuus käyttää terveydenhuoltoa aina kun he tarvitsevat sitä</a:t>
            </a:r>
          </a:p>
          <a:p>
            <a:pPr rtl="0">
              <a:spcAft>
                <a:spcPts val="600"/>
              </a:spcAft>
            </a:pPr>
            <a:r>
              <a:rPr lang="fi" sz="1500">
                <a:latin typeface="Arial" panose="020B0604020202020204" pitchFamily="34" charset="0"/>
                <a:ea typeface="Calibri"/>
                <a:cs typeface="Arial" panose="020B0604020202020204" pitchFamily="34" charset="0"/>
              </a:rPr>
              <a:t>Ihmisiä ei saa estää käyttämästä tarvittavaa hoitoa kustannusten vuoksi</a:t>
            </a:r>
          </a:p>
          <a:p>
            <a:pPr rtl="0">
              <a:spcAft>
                <a:spcPts val="600"/>
              </a:spcAft>
            </a:pPr>
            <a:r>
              <a:rPr lang="fi" sz="1500">
                <a:latin typeface="Arial" panose="020B0604020202020204" pitchFamily="34" charset="0"/>
                <a:ea typeface="Calibri"/>
                <a:cs typeface="Arial" panose="020B0604020202020204" pitchFamily="34" charset="0"/>
              </a:rPr>
              <a:t>Terveydenhuollon on oltava tarkoituksenmukaista, turvallista ja tehokasta</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fi" baseline="30000">
                <a:solidFill>
                  <a:srgbClr val="89C2EB"/>
                </a:solidFill>
              </a:rPr>
              <a:t>Terveydenhuolto</a:t>
            </a:r>
            <a:endParaRPr lang="fr-FR" b="1" baseline="30000" dirty="0">
              <a:solidFill>
                <a:srgbClr val="89C2EB"/>
              </a:solidFill>
            </a:endParaRPr>
          </a:p>
        </p:txBody>
      </p:sp>
      <p:grpSp>
        <p:nvGrpSpPr>
          <p:cNvPr id="2" name="Group 1"/>
          <p:cNvGrpSpPr/>
          <p:nvPr/>
        </p:nvGrpSpPr>
        <p:grpSpPr>
          <a:xfrm>
            <a:off x="241853" y="3867319"/>
            <a:ext cx="1255021" cy="1276181"/>
            <a:chOff x="241853" y="3867319"/>
            <a:chExt cx="1255021" cy="1276181"/>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319"/>
              <a:ext cx="1243587" cy="1243587"/>
            </a:xfrm>
            <a:prstGeom prst="rect">
              <a:avLst/>
            </a:prstGeom>
          </p:spPr>
        </p:pic>
        <p:sp>
          <p:nvSpPr>
            <p:cNvPr id="8"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Terveydenhuolto</a:t>
              </a:r>
              <a:endParaRPr lang="en-GB" sz="1600" b="0" baseline="30000" dirty="0">
                <a:solidFill>
                  <a:schemeClr val="bg1"/>
                </a:solidFill>
              </a:endParaRPr>
            </a:p>
          </p:txBody>
        </p:sp>
      </p:grpSp>
    </p:spTree>
    <p:extLst>
      <p:ext uri="{BB962C8B-B14F-4D97-AF65-F5344CB8AC3E}">
        <p14:creationId xmlns:p14="http://schemas.microsoft.com/office/powerpoint/2010/main" val="1231211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907704" y="1167211"/>
            <a:ext cx="6718200" cy="702469"/>
          </a:xfrm>
        </p:spPr>
        <p:txBody>
          <a:bodyPr rtlCol="0">
            <a:normAutofit/>
          </a:bodyPr>
          <a:lstStyle/>
          <a:p>
            <a:pPr algn="l" rtl="0"/>
            <a:r>
              <a:rPr lang="fi" b="1" baseline="30000">
                <a:solidFill>
                  <a:srgbClr val="E73452"/>
                </a:solidFill>
              </a:rPr>
              <a:t>Kasvatus, koulutus ja elinikäinen oppiminen</a:t>
            </a:r>
            <a:endParaRPr lang="en-GB" b="1" dirty="0">
              <a:solidFill>
                <a:srgbClr val="E73452"/>
              </a:solidFill>
            </a:endParaRPr>
          </a:p>
        </p:txBody>
      </p:sp>
      <p:sp>
        <p:nvSpPr>
          <p:cNvPr id="7" name="Content Placeholder 2"/>
          <p:cNvSpPr txBox="1">
            <a:spLocks/>
          </p:cNvSpPr>
          <p:nvPr/>
        </p:nvSpPr>
        <p:spPr>
          <a:xfrm>
            <a:off x="1907704" y="1934641"/>
            <a:ext cx="6779096" cy="27253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F5494"/>
              </a:buClr>
              <a:buFont typeface="Arial" pitchFamily="34" charset="0"/>
              <a:buChar char="•"/>
              <a:defRPr sz="2800" i="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Clr>
                <a:srgbClr val="0F5494"/>
              </a:buClr>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a:spcAft>
                <a:spcPts val="600"/>
              </a:spcAft>
            </a:pPr>
            <a:r>
              <a:rPr lang="fi" sz="1500" b="0">
                <a:latin typeface="Arial" panose="020B0604020202020204" pitchFamily="34" charset="0"/>
                <a:ea typeface="Calibri"/>
                <a:cs typeface="Arial" panose="020B0604020202020204" pitchFamily="34" charset="0"/>
              </a:rPr>
              <a:t>Oikeus laadukkaaseen ja osallistavaan kasvatukseen, koulutukseen ja elinikäiseen oppimiseen, jolla varmistetaan täysimääräinen osallistuminen yhteiskuntaan </a:t>
            </a:r>
          </a:p>
          <a:p>
            <a:pPr rtl="0">
              <a:spcAft>
                <a:spcPts val="600"/>
              </a:spcAft>
            </a:pPr>
            <a:r>
              <a:rPr lang="fi" sz="1500" b="0">
                <a:latin typeface="Arial" panose="020B0604020202020204" pitchFamily="34" charset="0"/>
                <a:ea typeface="Calibri"/>
                <a:cs typeface="Arial" panose="020B0604020202020204" pitchFamily="34" charset="0"/>
              </a:rPr>
              <a:t>Vammaisille tai epäedullisista lähtökohdista oleville olisi varmistettava tasavertainen pääsy</a:t>
            </a:r>
          </a:p>
          <a:p>
            <a:pPr rtl="0">
              <a:spcAft>
                <a:spcPts val="600"/>
              </a:spcAft>
            </a:pPr>
            <a:r>
              <a:rPr lang="fi" sz="1500" b="0">
                <a:latin typeface="Arial" panose="020B0604020202020204" pitchFamily="34" charset="0"/>
                <a:ea typeface="Calibri"/>
                <a:cs typeface="Arial" panose="020B0604020202020204" pitchFamily="34" charset="0"/>
              </a:rPr>
              <a:t>Työmarkkinasiirtymien edellyttämiin taitoihin painottaminen</a:t>
            </a:r>
          </a:p>
          <a:p>
            <a:pPr rtl="0"/>
            <a:endParaRPr lang="en-GB" sz="1500" dirty="0">
              <a:latin typeface="Arial" panose="020B0604020202020204" pitchFamily="34" charset="0"/>
              <a:ea typeface="Calibri"/>
              <a:cs typeface="Arial" panose="020B0604020202020204" pitchFamily="34" charset="0"/>
            </a:endParaRPr>
          </a:p>
        </p:txBody>
      </p:sp>
      <p:grpSp>
        <p:nvGrpSpPr>
          <p:cNvPr id="4" name="Group 3"/>
          <p:cNvGrpSpPr/>
          <p:nvPr/>
        </p:nvGrpSpPr>
        <p:grpSpPr>
          <a:xfrm>
            <a:off x="244849" y="3795886"/>
            <a:ext cx="1237595" cy="1347614"/>
            <a:chOff x="244849" y="3795886"/>
            <a:chExt cx="1237595" cy="1347614"/>
          </a:xfrm>
        </p:grpSpPr>
        <p:pic>
          <p:nvPicPr>
            <p:cNvPr id="3" name="Picture 2"/>
            <p:cNvPicPr>
              <a:picLocks noChangeAspect="1"/>
            </p:cNvPicPr>
            <p:nvPr/>
          </p:nvPicPr>
          <p:blipFill>
            <a:blip r:embed="rId3"/>
            <a:stretch>
              <a:fillRect/>
            </a:stretch>
          </p:blipFill>
          <p:spPr>
            <a:xfrm>
              <a:off x="244849" y="3795886"/>
              <a:ext cx="1237595" cy="1298561"/>
            </a:xfrm>
            <a:prstGeom prst="rect">
              <a:avLst/>
            </a:prstGeom>
          </p:spPr>
        </p:pic>
        <p:sp>
          <p:nvSpPr>
            <p:cNvPr id="8" name="Title 1"/>
            <p:cNvSpPr txBox="1">
              <a:spLocks/>
            </p:cNvSpPr>
            <p:nvPr/>
          </p:nvSpPr>
          <p:spPr>
            <a:xfrm>
              <a:off x="244849" y="4711452"/>
              <a:ext cx="1237595"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Kasvatus, koulutus ja elinikäinen oppiminen </a:t>
              </a:r>
              <a:endParaRPr lang="en-GB" sz="1200" b="0" baseline="30000" dirty="0">
                <a:solidFill>
                  <a:schemeClr val="bg1"/>
                </a:solidFill>
              </a:endParaRPr>
            </a:p>
          </p:txBody>
        </p:sp>
      </p:grpSp>
    </p:spTree>
    <p:extLst>
      <p:ext uri="{BB962C8B-B14F-4D97-AF65-F5344CB8AC3E}">
        <p14:creationId xmlns:p14="http://schemas.microsoft.com/office/powerpoint/2010/main" val="4082743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563072" cy="2725341"/>
          </a:xfrm>
        </p:spPr>
        <p:txBody>
          <a:bodyPr rtlCol="0">
            <a:noAutofit/>
          </a:bodyPr>
          <a:lstStyle/>
          <a:p>
            <a:pPr rtl="0">
              <a:spcAft>
                <a:spcPts val="600"/>
              </a:spcAft>
            </a:pPr>
            <a:r>
              <a:rPr lang="fi" sz="1500">
                <a:latin typeface="Arial" panose="020B0604020202020204" pitchFamily="34" charset="0"/>
                <a:ea typeface="Calibri"/>
                <a:cs typeface="Arial" panose="020B0604020202020204" pitchFamily="34" charset="0"/>
              </a:rPr>
              <a:t>Vammaisilla on oikeus toimeentulotukeen, joka varmistaa ihmisarvoisen elämän</a:t>
            </a:r>
          </a:p>
          <a:p>
            <a:pPr rtl="0">
              <a:spcAft>
                <a:spcPts val="600"/>
              </a:spcAft>
            </a:pPr>
            <a:r>
              <a:rPr lang="fi" sz="1500">
                <a:latin typeface="Arial" panose="020B0604020202020204" pitchFamily="34" charset="0"/>
                <a:ea typeface="Calibri"/>
                <a:cs typeface="Arial" panose="020B0604020202020204" pitchFamily="34" charset="0"/>
              </a:rPr>
              <a:t>Palveluihin, joiden avulla he voivat osallistua työmarkkinoille ja yhteiskuntaan</a:t>
            </a:r>
          </a:p>
          <a:p>
            <a:pPr rtl="0">
              <a:spcAft>
                <a:spcPts val="600"/>
              </a:spcAft>
            </a:pPr>
            <a:r>
              <a:rPr lang="fi" sz="1500">
                <a:latin typeface="Arial" panose="020B0604020202020204" pitchFamily="34" charset="0"/>
                <a:ea typeface="Calibri"/>
                <a:cs typeface="Arial" panose="020B0604020202020204" pitchFamily="34" charset="0"/>
              </a:rPr>
              <a:t>Ja työympäristöön, joka on mukautettu heidän tarpeisiinsa </a:t>
            </a:r>
          </a:p>
          <a:p>
            <a:pPr rtl="0">
              <a:spcAft>
                <a:spcPts val="600"/>
              </a:spcAft>
            </a:pPr>
            <a:r>
              <a:rPr lang="fi" sz="1500">
                <a:latin typeface="Arial" panose="020B0604020202020204" pitchFamily="34" charset="0"/>
                <a:ea typeface="Calibri"/>
                <a:cs typeface="Arial" panose="020B0604020202020204" pitchFamily="34" charset="0"/>
              </a:rPr>
              <a:t>Korostetaan ihmisarvoa, osallistumista, yhtäläisiä mahdollisuuksia ja kohdennettua tukea</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fi" baseline="30000">
                <a:solidFill>
                  <a:srgbClr val="89C2EB"/>
                </a:solidFill>
              </a:rPr>
              <a:t>Vammaisten osallistaminen</a:t>
            </a:r>
            <a:endParaRPr lang="fr-FR" b="1" baseline="30000" dirty="0">
              <a:solidFill>
                <a:srgbClr val="89C2EB"/>
              </a:solidFill>
            </a:endParaRPr>
          </a:p>
        </p:txBody>
      </p:sp>
      <p:grpSp>
        <p:nvGrpSpPr>
          <p:cNvPr id="2" name="Group 1"/>
          <p:cNvGrpSpPr/>
          <p:nvPr/>
        </p:nvGrpSpPr>
        <p:grpSpPr>
          <a:xfrm>
            <a:off x="241853" y="3867894"/>
            <a:ext cx="1255021" cy="1275606"/>
            <a:chOff x="241853" y="3867894"/>
            <a:chExt cx="1255021"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243587"/>
            </a:xfrm>
            <a:prstGeom prst="rect">
              <a:avLst/>
            </a:prstGeom>
          </p:spPr>
        </p:pic>
        <p:sp>
          <p:nvSpPr>
            <p:cNvPr id="8"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Vammaisten osallistaminen</a:t>
              </a:r>
              <a:endParaRPr lang="en-GB" sz="1600" b="0" baseline="30000" dirty="0">
                <a:solidFill>
                  <a:schemeClr val="bg1"/>
                </a:solidFill>
              </a:endParaRPr>
            </a:p>
          </p:txBody>
        </p:sp>
      </p:grpSp>
    </p:spTree>
    <p:extLst>
      <p:ext uri="{BB962C8B-B14F-4D97-AF65-F5344CB8AC3E}">
        <p14:creationId xmlns:p14="http://schemas.microsoft.com/office/powerpoint/2010/main" val="960070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563072" cy="2725341"/>
          </a:xfrm>
        </p:spPr>
        <p:txBody>
          <a:bodyPr rtlCol="0">
            <a:noAutofit/>
          </a:bodyPr>
          <a:lstStyle/>
          <a:p>
            <a:pPr rtl="0">
              <a:spcAft>
                <a:spcPts val="600"/>
              </a:spcAft>
            </a:pPr>
            <a:r>
              <a:rPr lang="fi" sz="1500">
                <a:latin typeface="Arial" panose="020B0604020202020204" pitchFamily="34" charset="0"/>
                <a:ea typeface="Calibri"/>
                <a:cs typeface="Arial" panose="020B0604020202020204" pitchFamily="34" charset="0"/>
              </a:rPr>
              <a:t>Oikeus kohtuuhintaisiin, laadukkaisiin pitkäaikaishoitopalveluihin, erityisesti kotihoitoon ja yhteisöpalveluihin</a:t>
            </a:r>
          </a:p>
          <a:p>
            <a:pPr rtl="0">
              <a:spcAft>
                <a:spcPts val="600"/>
              </a:spcAft>
            </a:pPr>
            <a:r>
              <a:rPr lang="fi" sz="1500">
                <a:latin typeface="Arial" panose="020B0604020202020204" pitchFamily="34" charset="0"/>
                <a:ea typeface="Calibri"/>
                <a:cs typeface="Arial" panose="020B0604020202020204" pitchFamily="34" charset="0"/>
              </a:rPr>
              <a:t>Korostetaan tällaisen hoidon tarpeessa olevien ihmisten itsemääräämisoikeuden parantamista sekä oikeutta elää ihmisarvoisesti, itsenäisesti ja yhteisössä</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fi" baseline="30000">
                <a:solidFill>
                  <a:srgbClr val="89C2EB"/>
                </a:solidFill>
              </a:rPr>
              <a:t>Pitkäaikaishoito</a:t>
            </a:r>
            <a:endParaRPr lang="fr-FR" b="1" baseline="30000" dirty="0">
              <a:solidFill>
                <a:srgbClr val="89C2EB"/>
              </a:solidFill>
            </a:endParaRPr>
          </a:p>
        </p:txBody>
      </p:sp>
      <p:grpSp>
        <p:nvGrpSpPr>
          <p:cNvPr id="2" name="Group 1"/>
          <p:cNvGrpSpPr/>
          <p:nvPr/>
        </p:nvGrpSpPr>
        <p:grpSpPr>
          <a:xfrm>
            <a:off x="241853" y="3867894"/>
            <a:ext cx="1255021" cy="1275606"/>
            <a:chOff x="241853" y="3867894"/>
            <a:chExt cx="1255021"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953" y="3867894"/>
              <a:ext cx="1243587" cy="1243587"/>
            </a:xfrm>
            <a:prstGeom prst="rect">
              <a:avLst/>
            </a:prstGeom>
          </p:spPr>
        </p:pic>
        <p:sp>
          <p:nvSpPr>
            <p:cNvPr id="8"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Pitkäaikaishoito</a:t>
              </a:r>
              <a:endParaRPr lang="en-GB" sz="1600" b="0" baseline="30000" dirty="0">
                <a:solidFill>
                  <a:schemeClr val="bg1"/>
                </a:solidFill>
              </a:endParaRPr>
            </a:p>
          </p:txBody>
        </p:sp>
      </p:grpSp>
    </p:spTree>
    <p:extLst>
      <p:ext uri="{BB962C8B-B14F-4D97-AF65-F5344CB8AC3E}">
        <p14:creationId xmlns:p14="http://schemas.microsoft.com/office/powerpoint/2010/main" val="2833837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78"/>
            <a:ext cx="6696744" cy="2915087"/>
          </a:xfrm>
        </p:spPr>
        <p:txBody>
          <a:bodyPr rtlCol="0">
            <a:noAutofit/>
          </a:bodyPr>
          <a:lstStyle/>
          <a:p>
            <a:pPr rtl="0">
              <a:spcAft>
                <a:spcPts val="600"/>
              </a:spcAft>
            </a:pPr>
            <a:r>
              <a:rPr lang="fi" sz="1500">
                <a:latin typeface="Arial" panose="020B0604020202020204" pitchFamily="34" charset="0"/>
                <a:ea typeface="Calibri"/>
                <a:cs typeface="Arial" panose="020B0604020202020204" pitchFamily="34" charset="0"/>
              </a:rPr>
              <a:t>Tarpeessa olevien ihmisten mahdollisuus laadukkaaseen sosiaaliseen asuntoon tai asumistukeen (esim. asumistuki, toimeentulotuki, vuokra-takuut ja verovähennykset)</a:t>
            </a:r>
          </a:p>
          <a:p>
            <a:pPr rtl="0">
              <a:spcAft>
                <a:spcPts val="600"/>
              </a:spcAft>
            </a:pPr>
            <a:r>
              <a:rPr lang="fi" sz="1500">
                <a:latin typeface="Arial" panose="020B0604020202020204" pitchFamily="34" charset="0"/>
                <a:ea typeface="Calibri"/>
                <a:cs typeface="Arial" panose="020B0604020202020204" pitchFamily="34" charset="0"/>
              </a:rPr>
              <a:t>Heikossa asemassa olevien ihmisten oikeus saada asianmukaista apua ja suojaa pakkohäädöltä (esim. kohtuuhintainen oikeudellinen edustus, asianajo ja sovittelu tai suojatoimenpiteet, kuten velanhoitojärjestelmän saatavuus)</a:t>
            </a:r>
          </a:p>
          <a:p>
            <a:pPr rtl="0">
              <a:spcAft>
                <a:spcPts val="600"/>
              </a:spcAft>
            </a:pPr>
            <a:r>
              <a:rPr lang="fi" sz="1500">
                <a:latin typeface="Arial" panose="020B0604020202020204" pitchFamily="34" charset="0"/>
                <a:ea typeface="Calibri"/>
                <a:cs typeface="Arial" panose="020B0604020202020204" pitchFamily="34" charset="0"/>
              </a:rPr>
              <a:t>Riittävän suojan ja riittävien palvelujen tarjoaminen asunnottomille heidän sosiaalisen osallisuutensa edistämiseksi</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fi" baseline="30000">
                <a:solidFill>
                  <a:srgbClr val="89C2EB"/>
                </a:solidFill>
              </a:rPr>
              <a:t>Kodittomien asunnot ja apu</a:t>
            </a:r>
            <a:endParaRPr lang="fr-FR" b="1" baseline="30000" dirty="0">
              <a:solidFill>
                <a:srgbClr val="89C2EB"/>
              </a:solidFill>
            </a:endParaRPr>
          </a:p>
        </p:txBody>
      </p:sp>
      <p:grpSp>
        <p:nvGrpSpPr>
          <p:cNvPr id="2" name="Group 1"/>
          <p:cNvGrpSpPr/>
          <p:nvPr/>
        </p:nvGrpSpPr>
        <p:grpSpPr>
          <a:xfrm>
            <a:off x="218389" y="3867894"/>
            <a:ext cx="1290514" cy="1275606"/>
            <a:chOff x="218389" y="3867894"/>
            <a:chExt cx="1290514"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152128"/>
            </a:xfrm>
            <a:prstGeom prst="rect">
              <a:avLst/>
            </a:prstGeom>
          </p:spPr>
        </p:pic>
        <p:sp>
          <p:nvSpPr>
            <p:cNvPr id="8" name="Title 1"/>
            <p:cNvSpPr txBox="1">
              <a:spLocks/>
            </p:cNvSpPr>
            <p:nvPr/>
          </p:nvSpPr>
          <p:spPr>
            <a:xfrm>
              <a:off x="218389" y="4711452"/>
              <a:ext cx="1290514"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300" b="0" baseline="30000">
                  <a:solidFill>
                    <a:schemeClr val="bg1"/>
                  </a:solidFill>
                </a:rPr>
                <a:t>Kodittomien asunnot ja apu</a:t>
              </a:r>
              <a:endParaRPr lang="en-GB" sz="1700" b="0" baseline="30000" dirty="0">
                <a:solidFill>
                  <a:schemeClr val="bg1"/>
                </a:solidFill>
              </a:endParaRPr>
            </a:p>
          </p:txBody>
        </p:sp>
      </p:grpSp>
    </p:spTree>
    <p:extLst>
      <p:ext uri="{BB962C8B-B14F-4D97-AF65-F5344CB8AC3E}">
        <p14:creationId xmlns:p14="http://schemas.microsoft.com/office/powerpoint/2010/main" val="2081338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419056" cy="2725341"/>
          </a:xfrm>
        </p:spPr>
        <p:txBody>
          <a:bodyPr rtlCol="0">
            <a:normAutofit/>
          </a:bodyPr>
          <a:lstStyle/>
          <a:p>
            <a:pPr rtl="0">
              <a:spcAft>
                <a:spcPts val="600"/>
              </a:spcAft>
            </a:pPr>
            <a:r>
              <a:rPr lang="fi" sz="1500">
                <a:latin typeface="Arial" panose="020B0604020202020204" pitchFamily="34" charset="0"/>
                <a:ea typeface="Calibri"/>
                <a:cs typeface="Arial" panose="020B0604020202020204" pitchFamily="34" charset="0"/>
              </a:rPr>
              <a:t>Oikeus käyttää laadukkaita peruspalveluja, joihin kuuluvat vesi, puhtaanapito, energia, liikenne, rahoituspalvelut ja digitaalinen viestintä</a:t>
            </a:r>
          </a:p>
          <a:p>
            <a:pPr rtl="0">
              <a:spcAft>
                <a:spcPts val="600"/>
              </a:spcAft>
            </a:pPr>
            <a:r>
              <a:rPr lang="fi" sz="1500">
                <a:latin typeface="Arial" panose="020B0604020202020204" pitchFamily="34" charset="0"/>
                <a:ea typeface="Calibri"/>
                <a:cs typeface="Arial" panose="020B0604020202020204" pitchFamily="34" charset="0"/>
              </a:rPr>
              <a:t>Tuetaan erityisesti tällaisten palvelujen saantia niitä tarvitseville</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fi" baseline="30000">
                <a:solidFill>
                  <a:srgbClr val="89C2EB"/>
                </a:solidFill>
              </a:rPr>
              <a:t>Peruspalvelujen saatavuus</a:t>
            </a:r>
            <a:endParaRPr lang="fr-FR" b="1" baseline="30000" dirty="0">
              <a:solidFill>
                <a:srgbClr val="89C2EB"/>
              </a:solidFill>
            </a:endParaRPr>
          </a:p>
        </p:txBody>
      </p:sp>
      <p:grpSp>
        <p:nvGrpSpPr>
          <p:cNvPr id="2" name="Group 1"/>
          <p:cNvGrpSpPr/>
          <p:nvPr/>
        </p:nvGrpSpPr>
        <p:grpSpPr>
          <a:xfrm>
            <a:off x="179512" y="3795886"/>
            <a:ext cx="1305928" cy="1347614"/>
            <a:chOff x="179512" y="3795886"/>
            <a:chExt cx="1305928" cy="1347614"/>
          </a:xfrm>
        </p:grpSpPr>
        <p:pic>
          <p:nvPicPr>
            <p:cNvPr id="8"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80345" t="51040"/>
            <a:stretch/>
          </p:blipFill>
          <p:spPr>
            <a:xfrm>
              <a:off x="179512" y="3795886"/>
              <a:ext cx="1305928" cy="1279879"/>
            </a:xfrm>
            <a:prstGeom prst="rect">
              <a:avLst/>
            </a:prstGeom>
          </p:spPr>
        </p:pic>
        <p:sp>
          <p:nvSpPr>
            <p:cNvPr id="7" name="Title 1"/>
            <p:cNvSpPr txBox="1">
              <a:spLocks/>
            </p:cNvSpPr>
            <p:nvPr/>
          </p:nvSpPr>
          <p:spPr>
            <a:xfrm>
              <a:off x="218414" y="4711452"/>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Peruspalvelujen saatavuus</a:t>
              </a:r>
              <a:endParaRPr lang="en-GB" sz="1600" b="0" baseline="30000" dirty="0">
                <a:solidFill>
                  <a:schemeClr val="bg1"/>
                </a:solidFill>
              </a:endParaRPr>
            </a:p>
          </p:txBody>
        </p:sp>
      </p:grpSp>
    </p:spTree>
    <p:extLst>
      <p:ext uri="{BB962C8B-B14F-4D97-AF65-F5344CB8AC3E}">
        <p14:creationId xmlns:p14="http://schemas.microsoft.com/office/powerpoint/2010/main" val="741301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7704" y="1221209"/>
            <a:ext cx="6646192" cy="702469"/>
          </a:xfrm>
        </p:spPr>
        <p:txBody>
          <a:bodyPr rtlCol="0">
            <a:normAutofit/>
          </a:bodyPr>
          <a:lstStyle/>
          <a:p>
            <a:pPr algn="l" rtl="0"/>
            <a:r>
              <a:rPr lang="fi" b="1" baseline="30000">
                <a:solidFill>
                  <a:srgbClr val="E73452"/>
                </a:solidFill>
              </a:rPr>
              <a:t>Sukupuolten tasa-arvo</a:t>
            </a:r>
          </a:p>
        </p:txBody>
      </p:sp>
      <p:sp>
        <p:nvSpPr>
          <p:cNvPr id="5" name="Content Placeholder 2"/>
          <p:cNvSpPr>
            <a:spLocks noGrp="1"/>
          </p:cNvSpPr>
          <p:nvPr>
            <p:ph idx="1"/>
          </p:nvPr>
        </p:nvSpPr>
        <p:spPr>
          <a:xfrm>
            <a:off x="1907704" y="1934641"/>
            <a:ext cx="6779096" cy="2725341"/>
          </a:xfrm>
        </p:spPr>
        <p:txBody>
          <a:bodyPr rtlCol="0">
            <a:normAutofit/>
          </a:bodyPr>
          <a:lstStyle/>
          <a:p>
            <a:pPr rtl="0">
              <a:spcAft>
                <a:spcPts val="600"/>
              </a:spcAft>
            </a:pPr>
            <a:r>
              <a:rPr lang="fi" sz="1500">
                <a:latin typeface="Arial" panose="020B0604020202020204" pitchFamily="34" charset="0"/>
                <a:ea typeface="Calibri"/>
                <a:cs typeface="Arial" panose="020B0604020202020204" pitchFamily="34" charset="0"/>
              </a:rPr>
              <a:t>Varmistetaan naisten ja miesten yhdenvertainen kohtelu ja yhtäläiset mahdollisuudet kaikilla aloilla (mukaan lukien työmarkkinoille osallistuminen, työolot ja urakehitys)</a:t>
            </a:r>
          </a:p>
          <a:p>
            <a:pPr rtl="0">
              <a:spcAft>
                <a:spcPts val="600"/>
              </a:spcAft>
            </a:pPr>
            <a:r>
              <a:rPr lang="fi" sz="1500">
                <a:latin typeface="Arial" panose="020B0604020202020204" pitchFamily="34" charset="0"/>
                <a:ea typeface="Calibri"/>
                <a:cs typeface="Arial" panose="020B0604020202020204" pitchFamily="34" charset="0"/>
              </a:rPr>
              <a:t>Painotetaan tarvetta edistää naisten ja miesten tasa-arvoa ennakoivasti myönteisten toimien avulla</a:t>
            </a:r>
          </a:p>
          <a:p>
            <a:pPr rtl="0">
              <a:spcAft>
                <a:spcPts val="600"/>
              </a:spcAft>
            </a:pPr>
            <a:r>
              <a:rPr lang="fi" sz="1500">
                <a:latin typeface="Arial" panose="020B0604020202020204" pitchFamily="34" charset="0"/>
                <a:ea typeface="Calibri"/>
                <a:cs typeface="Arial" panose="020B0604020202020204" pitchFamily="34" charset="0"/>
              </a:rPr>
              <a:t>Oikeus samanarvoisen työn samapalkkaisuuteen</a:t>
            </a:r>
          </a:p>
        </p:txBody>
      </p:sp>
      <p:sp>
        <p:nvSpPr>
          <p:cNvPr id="6" name="Rectangle 5"/>
          <p:cNvSpPr/>
          <p:nvPr/>
        </p:nvSpPr>
        <p:spPr>
          <a:xfrm>
            <a:off x="0" y="699542"/>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3" name="Group 2"/>
          <p:cNvGrpSpPr/>
          <p:nvPr/>
        </p:nvGrpSpPr>
        <p:grpSpPr>
          <a:xfrm>
            <a:off x="251520" y="3795886"/>
            <a:ext cx="1224136" cy="1341446"/>
            <a:chOff x="251520" y="3795886"/>
            <a:chExt cx="1224136" cy="1341446"/>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0445" r="61186"/>
            <a:stretch/>
          </p:blipFill>
          <p:spPr>
            <a:xfrm>
              <a:off x="251520" y="3795886"/>
              <a:ext cx="1224136" cy="1253107"/>
            </a:xfrm>
            <a:prstGeom prst="rect">
              <a:avLst/>
            </a:prstGeom>
          </p:spPr>
        </p:pic>
        <p:sp>
          <p:nvSpPr>
            <p:cNvPr id="8" name="Title 1"/>
            <p:cNvSpPr txBox="1">
              <a:spLocks/>
            </p:cNvSpPr>
            <p:nvPr/>
          </p:nvSpPr>
          <p:spPr>
            <a:xfrm>
              <a:off x="251520" y="4705284"/>
              <a:ext cx="1224136"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Sukupuolten tasa-arvo</a:t>
              </a:r>
              <a:endParaRPr lang="en-GB" sz="1200" b="0" baseline="30000" dirty="0">
                <a:solidFill>
                  <a:schemeClr val="bg1"/>
                </a:solidFill>
              </a:endParaRPr>
            </a:p>
          </p:txBody>
        </p:sp>
      </p:grpSp>
    </p:spTree>
    <p:extLst>
      <p:ext uri="{BB962C8B-B14F-4D97-AF65-F5344CB8AC3E}">
        <p14:creationId xmlns:p14="http://schemas.microsoft.com/office/powerpoint/2010/main" val="3785560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7704" y="1221209"/>
            <a:ext cx="6718200" cy="702469"/>
          </a:xfrm>
        </p:spPr>
        <p:txBody>
          <a:bodyPr rtlCol="0">
            <a:normAutofit/>
          </a:bodyPr>
          <a:lstStyle/>
          <a:p>
            <a:pPr algn="l" rtl="0"/>
            <a:r>
              <a:rPr lang="fi" b="1" baseline="30000">
                <a:solidFill>
                  <a:srgbClr val="E73452"/>
                </a:solidFill>
              </a:rPr>
              <a:t>Yhtäläiset mahdollisuudet</a:t>
            </a:r>
          </a:p>
        </p:txBody>
      </p:sp>
      <p:sp>
        <p:nvSpPr>
          <p:cNvPr id="5" name="Content Placeholder 2"/>
          <p:cNvSpPr>
            <a:spLocks noGrp="1"/>
          </p:cNvSpPr>
          <p:nvPr>
            <p:ph idx="1"/>
          </p:nvPr>
        </p:nvSpPr>
        <p:spPr>
          <a:xfrm>
            <a:off x="1907704" y="1923678"/>
            <a:ext cx="6779096" cy="2520278"/>
          </a:xfrm>
        </p:spPr>
        <p:txBody>
          <a:bodyPr rtlCol="0">
            <a:noAutofit/>
          </a:bodyPr>
          <a:lstStyle/>
          <a:p>
            <a:pPr rtl="0">
              <a:spcAft>
                <a:spcPts val="600"/>
              </a:spcAft>
            </a:pPr>
            <a:r>
              <a:rPr lang="fi" sz="1500">
                <a:latin typeface="Arial" panose="020B0604020202020204" pitchFamily="34" charset="0"/>
                <a:ea typeface="Calibri"/>
                <a:cs typeface="Arial" panose="020B0604020202020204" pitchFamily="34" charset="0"/>
              </a:rPr>
              <a:t>Oikeus yhdenvertaiseen kohteluun ja yhtäläisiin mahdollisuuksiin työelämässä, sosiaalisessa suojelussa, koulutuksessa sekä tavaroiden ja palveluiden saatavuudessa</a:t>
            </a:r>
          </a:p>
          <a:p>
            <a:pPr rtl="0">
              <a:spcAft>
                <a:spcPts val="600"/>
              </a:spcAft>
            </a:pPr>
            <a:r>
              <a:rPr lang="fi" sz="1500">
                <a:latin typeface="Arial" panose="020B0604020202020204" pitchFamily="34" charset="0"/>
                <a:ea typeface="Calibri"/>
                <a:cs typeface="Arial" panose="020B0604020202020204" pitchFamily="34" charset="0"/>
              </a:rPr>
              <a:t>Katetut perusteet: sukupuoli, rotu tai etninen alkuperä, uskonto tai vakaumus, vammaisuus, ikä tai sukupuolinen suuntautuminen</a:t>
            </a:r>
          </a:p>
          <a:p>
            <a:pPr rtl="0">
              <a:spcAft>
                <a:spcPts val="600"/>
              </a:spcAft>
            </a:pPr>
            <a:r>
              <a:rPr lang="fi" sz="1500">
                <a:latin typeface="Arial" panose="020B0604020202020204" pitchFamily="34" charset="0"/>
                <a:ea typeface="Calibri"/>
                <a:cs typeface="Arial" panose="020B0604020202020204" pitchFamily="34" charset="0"/>
              </a:rPr>
              <a:t>Painotetaan erityistoimenpiteitä (myönteisiä toimia), jotka ovat tarpeen yhtäläisten mahdollisuuksien edistämiseksi</a:t>
            </a:r>
          </a:p>
          <a:p>
            <a:pPr rtl="0">
              <a:spcAft>
                <a:spcPts val="600"/>
              </a:spcAft>
            </a:pPr>
            <a:r>
              <a:rPr lang="fi" sz="1500">
                <a:latin typeface="Arial" panose="020B0604020202020204" pitchFamily="34" charset="0"/>
                <a:ea typeface="Calibri"/>
                <a:cs typeface="Arial" panose="020B0604020202020204" pitchFamily="34" charset="0"/>
              </a:rPr>
              <a:t>Kiinnitetään erityishuomiota aliedustettuihin ryhmiin</a:t>
            </a:r>
          </a:p>
        </p:txBody>
      </p:sp>
      <p:sp>
        <p:nvSpPr>
          <p:cNvPr id="9" name="Rectangle 8"/>
          <p:cNvSpPr/>
          <p:nvPr/>
        </p:nvSpPr>
        <p:spPr>
          <a:xfrm>
            <a:off x="2113" y="704614"/>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3" name="Group 2"/>
          <p:cNvGrpSpPr/>
          <p:nvPr/>
        </p:nvGrpSpPr>
        <p:grpSpPr>
          <a:xfrm>
            <a:off x="179512" y="3795886"/>
            <a:ext cx="1313421" cy="1347614"/>
            <a:chOff x="179512" y="3795886"/>
            <a:chExt cx="1313421" cy="1347614"/>
          </a:xfrm>
        </p:grpSpPr>
        <p:pic>
          <p:nvPicPr>
            <p:cNvPr id="6" name="Picture 5"/>
            <p:cNvPicPr>
              <a:picLocks/>
            </p:cNvPicPr>
            <p:nvPr/>
          </p:nvPicPr>
          <p:blipFill rotWithShape="1">
            <a:blip r:embed="rId3" cstate="print">
              <a:extLst>
                <a:ext uri="{28A0092B-C50C-407E-A947-70E740481C1C}">
                  <a14:useLocalDpi xmlns:a14="http://schemas.microsoft.com/office/drawing/2010/main" val="0"/>
                </a:ext>
              </a:extLst>
            </a:blip>
            <a:srcRect l="4730" r="5407" b="5407"/>
            <a:stretch/>
          </p:blipFill>
          <p:spPr>
            <a:xfrm>
              <a:off x="238586" y="3795886"/>
              <a:ext cx="1254347" cy="1188000"/>
            </a:xfrm>
            <a:prstGeom prst="rect">
              <a:avLst/>
            </a:prstGeom>
          </p:spPr>
        </p:pic>
        <p:sp>
          <p:nvSpPr>
            <p:cNvPr id="7" name="Title 1"/>
            <p:cNvSpPr txBox="1">
              <a:spLocks/>
            </p:cNvSpPr>
            <p:nvPr/>
          </p:nvSpPr>
          <p:spPr>
            <a:xfrm>
              <a:off x="179512" y="4711452"/>
              <a:ext cx="1313421"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Yhtäläiset mahdollisuudet</a:t>
              </a:r>
              <a:endParaRPr lang="en-GB" sz="1200" b="0" baseline="30000" dirty="0">
                <a:solidFill>
                  <a:schemeClr val="bg1"/>
                </a:solidFill>
              </a:endParaRPr>
            </a:p>
          </p:txBody>
        </p:sp>
      </p:grpSp>
    </p:spTree>
    <p:extLst>
      <p:ext uri="{BB962C8B-B14F-4D97-AF65-F5344CB8AC3E}">
        <p14:creationId xmlns:p14="http://schemas.microsoft.com/office/powerpoint/2010/main" val="3406515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907704" y="1221209"/>
            <a:ext cx="6790208" cy="702469"/>
          </a:xfrm>
        </p:spPr>
        <p:txBody>
          <a:bodyPr rtlCol="0">
            <a:normAutofit/>
          </a:bodyPr>
          <a:lstStyle/>
          <a:p>
            <a:pPr algn="l" rtl="0"/>
            <a:r>
              <a:rPr lang="fi" b="1" baseline="30000">
                <a:solidFill>
                  <a:srgbClr val="E73452"/>
                </a:solidFill>
              </a:rPr>
              <a:t>Aktiivista työllistämistukea</a:t>
            </a:r>
            <a:endParaRPr lang="en-GB" b="1" baseline="30000" dirty="0">
              <a:solidFill>
                <a:srgbClr val="E73452"/>
              </a:solidFill>
            </a:endParaRPr>
          </a:p>
        </p:txBody>
      </p:sp>
      <p:sp>
        <p:nvSpPr>
          <p:cNvPr id="5" name="Content Placeholder 2"/>
          <p:cNvSpPr>
            <a:spLocks noGrp="1"/>
          </p:cNvSpPr>
          <p:nvPr>
            <p:ph idx="1"/>
          </p:nvPr>
        </p:nvSpPr>
        <p:spPr>
          <a:xfrm>
            <a:off x="1907704" y="1934641"/>
            <a:ext cx="6779096" cy="2725341"/>
          </a:xfrm>
        </p:spPr>
        <p:txBody>
          <a:bodyPr rtlCol="0">
            <a:noAutofit/>
          </a:bodyPr>
          <a:lstStyle/>
          <a:p>
            <a:pPr rtl="0">
              <a:spcAft>
                <a:spcPts val="600"/>
              </a:spcAft>
            </a:pPr>
            <a:r>
              <a:rPr lang="fi" sz="1500">
                <a:latin typeface="Arial" panose="020B0604020202020204" pitchFamily="34" charset="0"/>
                <a:ea typeface="Calibri"/>
                <a:cs typeface="Arial" panose="020B0604020202020204" pitchFamily="34" charset="0"/>
              </a:rPr>
              <a:t>Oikeus oikea-aikaiseen ja räätälöityyn apuun työllisyyteen tai itsenäiseen ammatinharjoittamiseen liittyvien näkymien parantamiseksi</a:t>
            </a:r>
          </a:p>
          <a:p>
            <a:pPr rtl="0">
              <a:spcAft>
                <a:spcPts val="600"/>
              </a:spcAft>
            </a:pPr>
            <a:r>
              <a:rPr lang="fi" sz="1500">
                <a:latin typeface="Arial" panose="020B0604020202020204" pitchFamily="34" charset="0"/>
                <a:ea typeface="Calibri"/>
                <a:cs typeface="Arial" panose="020B0604020202020204" pitchFamily="34" charset="0"/>
              </a:rPr>
              <a:t>Painopisteenä on työnhakuavun tarjoaminen, johon voi kuulua työvoimapalveluja, kuten työnhakuohjausta tai osallistumista "aktiivisiin toimenpiteisiin", kuten koulutukseen, palkkaamistukeen tai sopeuttamistukeen</a:t>
            </a:r>
          </a:p>
          <a:p>
            <a:pPr rtl="0">
              <a:spcAft>
                <a:spcPts val="600"/>
              </a:spcAft>
            </a:pPr>
            <a:r>
              <a:rPr lang="fi" sz="1500">
                <a:latin typeface="Arial" panose="020B0604020202020204" pitchFamily="34" charset="0"/>
                <a:ea typeface="Calibri"/>
                <a:cs typeface="Arial" panose="020B0604020202020204" pitchFamily="34" charset="0"/>
              </a:rPr>
              <a:t>Tämä laajentaa nuorisotakuun ja pitkäaikaistyöttömien kotouttamissuosituksen laajuutta</a:t>
            </a:r>
          </a:p>
        </p:txBody>
      </p:sp>
      <p:grpSp>
        <p:nvGrpSpPr>
          <p:cNvPr id="3" name="Group 2"/>
          <p:cNvGrpSpPr/>
          <p:nvPr/>
        </p:nvGrpSpPr>
        <p:grpSpPr>
          <a:xfrm>
            <a:off x="213638" y="3795886"/>
            <a:ext cx="1300017" cy="1347614"/>
            <a:chOff x="213638" y="3795886"/>
            <a:chExt cx="1300017" cy="1347614"/>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0398" r="19801"/>
            <a:stretch/>
          </p:blipFill>
          <p:spPr>
            <a:xfrm>
              <a:off x="213638" y="3795886"/>
              <a:ext cx="1300017" cy="1234443"/>
            </a:xfrm>
            <a:prstGeom prst="rect">
              <a:avLst/>
            </a:prstGeom>
          </p:spPr>
        </p:pic>
        <p:sp>
          <p:nvSpPr>
            <p:cNvPr id="8" name="Title 1"/>
            <p:cNvSpPr txBox="1">
              <a:spLocks/>
            </p:cNvSpPr>
            <p:nvPr/>
          </p:nvSpPr>
          <p:spPr>
            <a:xfrm>
              <a:off x="223138" y="4711452"/>
              <a:ext cx="1252518"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Aktiivista työllistämistukea</a:t>
              </a:r>
              <a:endParaRPr lang="en-GB" sz="1200" b="0" baseline="30000" dirty="0">
                <a:solidFill>
                  <a:schemeClr val="bg1"/>
                </a:solidFill>
              </a:endParaRPr>
            </a:p>
          </p:txBody>
        </p:sp>
      </p:grpSp>
    </p:spTree>
    <p:extLst>
      <p:ext uri="{BB962C8B-B14F-4D97-AF65-F5344CB8AC3E}">
        <p14:creationId xmlns:p14="http://schemas.microsoft.com/office/powerpoint/2010/main" val="2275222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9542"/>
            <a:ext cx="9144000"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9" name="Title 1"/>
          <p:cNvSpPr txBox="1">
            <a:spLocks/>
          </p:cNvSpPr>
          <p:nvPr/>
        </p:nvSpPr>
        <p:spPr>
          <a:xfrm>
            <a:off x="427872" y="1203598"/>
            <a:ext cx="8229600" cy="864096"/>
          </a:xfrm>
          <a:prstGeom prst="rect">
            <a:avLst/>
          </a:prstGeom>
        </p:spPr>
        <p:txBody>
          <a:bodyPr rtlCol="0">
            <a:normAutofit fontScale="975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r>
              <a:rPr lang="fi">
                <a:solidFill>
                  <a:schemeClr val="bg1"/>
                </a:solidFill>
              </a:rPr>
              <a:t>Oikeudenmukaiset työolot </a:t>
            </a:r>
            <a:endParaRPr lang="en-GB" b="0" dirty="0">
              <a:solidFill>
                <a:schemeClr val="bg1"/>
              </a:solidFill>
            </a:endParaRPr>
          </a:p>
        </p:txBody>
      </p:sp>
      <p:grpSp>
        <p:nvGrpSpPr>
          <p:cNvPr id="4" name="Group 3"/>
          <p:cNvGrpSpPr/>
          <p:nvPr/>
        </p:nvGrpSpPr>
        <p:grpSpPr>
          <a:xfrm>
            <a:off x="693318" y="2427734"/>
            <a:ext cx="7698707" cy="1373708"/>
            <a:chOff x="755463" y="2427734"/>
            <a:chExt cx="7698707" cy="1373708"/>
          </a:xfrm>
        </p:grpSpPr>
        <p:grpSp>
          <p:nvGrpSpPr>
            <p:cNvPr id="3" name="Group 2"/>
            <p:cNvGrpSpPr/>
            <p:nvPr/>
          </p:nvGrpSpPr>
          <p:grpSpPr>
            <a:xfrm>
              <a:off x="2051720" y="2427734"/>
              <a:ext cx="6402450" cy="1244331"/>
              <a:chOff x="1282315" y="2427734"/>
              <a:chExt cx="6505566" cy="1244331"/>
            </a:xfrm>
          </p:grpSpPr>
          <p:pic>
            <p:nvPicPr>
              <p:cNvPr id="1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b="7354"/>
              <a:stretch/>
            </p:blipFill>
            <p:spPr>
              <a:xfrm>
                <a:off x="6544294" y="2427735"/>
                <a:ext cx="1243587" cy="1152128"/>
              </a:xfrm>
              <a:prstGeom prst="rect">
                <a:avLst/>
              </a:prstGeom>
            </p:spPr>
          </p:pic>
          <p:pic>
            <p:nvPicPr>
              <p:cNvPr id="7" name="Picture 6"/>
              <p:cNvPicPr>
                <a:picLocks/>
              </p:cNvPicPr>
              <p:nvPr/>
            </p:nvPicPr>
            <p:blipFill rotWithShape="1">
              <a:blip r:embed="rId3" cstate="print">
                <a:extLst>
                  <a:ext uri="{28A0092B-C50C-407E-A947-70E740481C1C}">
                    <a14:useLocalDpi xmlns:a14="http://schemas.microsoft.com/office/drawing/2010/main" val="0"/>
                  </a:ext>
                </a:extLst>
              </a:blip>
              <a:srcRect b="7391"/>
              <a:stretch/>
            </p:blipFill>
            <p:spPr>
              <a:xfrm>
                <a:off x="1282315" y="2427734"/>
                <a:ext cx="1237488" cy="1170000"/>
              </a:xfrm>
              <a:prstGeom prst="rect">
                <a:avLst/>
              </a:prstGeom>
            </p:spPr>
          </p:pic>
          <p:pic>
            <p:nvPicPr>
              <p:cNvPr id="8"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78" y="2432305"/>
                <a:ext cx="1237491" cy="1234443"/>
              </a:xfrm>
              <a:prstGeom prst="rect">
                <a:avLst/>
              </a:prstGeom>
            </p:spPr>
          </p:pic>
          <p:pic>
            <p:nvPicPr>
              <p:cNvPr id="10"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19639" r="60722"/>
              <a:stretch/>
            </p:blipFill>
            <p:spPr>
              <a:xfrm>
                <a:off x="2573159" y="2427734"/>
                <a:ext cx="1289380" cy="1243587"/>
              </a:xfrm>
              <a:prstGeom prst="rect">
                <a:avLst/>
              </a:prstGeom>
            </p:spPr>
          </p:pic>
          <p:pic>
            <p:nvPicPr>
              <p:cNvPr id="11"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1588" y="2428478"/>
                <a:ext cx="1243587" cy="1243587"/>
              </a:xfrm>
              <a:prstGeom prst="rect">
                <a:avLst/>
              </a:prstGeom>
            </p:spPr>
          </p:pic>
        </p:grpSp>
        <p:grpSp>
          <p:nvGrpSpPr>
            <p:cNvPr id="13" name="Group 12"/>
            <p:cNvGrpSpPr/>
            <p:nvPr/>
          </p:nvGrpSpPr>
          <p:grpSpPr>
            <a:xfrm>
              <a:off x="755463" y="2427734"/>
              <a:ext cx="1229134" cy="1368152"/>
              <a:chOff x="237216" y="3795886"/>
              <a:chExt cx="1229134" cy="1368152"/>
            </a:xfrm>
          </p:grpSpPr>
          <p:pic>
            <p:nvPicPr>
              <p:cNvPr id="15" name="Content Placeholder 2"/>
              <p:cNvPicPr>
                <a:picLocks/>
              </p:cNvPicPr>
              <p:nvPr/>
            </p:nvPicPr>
            <p:blipFill rotWithShape="1">
              <a:blip r:embed="rId7" cstate="print">
                <a:extLst>
                  <a:ext uri="{28A0092B-C50C-407E-A947-70E740481C1C}">
                    <a14:useLocalDpi xmlns:a14="http://schemas.microsoft.com/office/drawing/2010/main" val="0"/>
                  </a:ext>
                </a:extLst>
              </a:blip>
              <a:srcRect l="33499" r="34674"/>
              <a:stretch/>
            </p:blipFill>
            <p:spPr>
              <a:xfrm>
                <a:off x="237216" y="3795886"/>
                <a:ext cx="1229134" cy="1285013"/>
              </a:xfrm>
              <a:prstGeom prst="rect">
                <a:avLst/>
              </a:prstGeom>
            </p:spPr>
          </p:pic>
          <p:sp>
            <p:nvSpPr>
              <p:cNvPr id="16" name="Title 1"/>
              <p:cNvSpPr txBox="1">
                <a:spLocks/>
              </p:cNvSpPr>
              <p:nvPr/>
            </p:nvSpPr>
            <p:spPr>
              <a:xfrm>
                <a:off x="257837" y="4731990"/>
                <a:ext cx="1208513" cy="432048"/>
              </a:xfrm>
              <a:prstGeom prst="rect">
                <a:avLst/>
              </a:prstGeom>
              <a:solidFill>
                <a:schemeClr val="accent6"/>
              </a:solidFill>
            </p:spPr>
            <p:txBody>
              <a:bodyPr vert="horz" lIns="91440" tIns="45720" rIns="91440" bIns="45720" rtlCol="0" anchor="t">
                <a:normAutofit fontScale="850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lnSpc>
                    <a:spcPct val="120000"/>
                  </a:lnSpc>
                  <a:spcAft>
                    <a:spcPts val="0"/>
                  </a:spcAft>
                </a:pPr>
                <a:endParaRPr lang="en-GB" sz="600" b="0" baseline="30000" dirty="0" smtClean="0">
                  <a:solidFill>
                    <a:schemeClr val="bg1"/>
                  </a:solidFill>
                </a:endParaRPr>
              </a:p>
              <a:p>
                <a:pPr rtl="0" fontAlgn="auto">
                  <a:lnSpc>
                    <a:spcPct val="120000"/>
                  </a:lnSpc>
                  <a:spcAft>
                    <a:spcPts val="0"/>
                  </a:spcAft>
                </a:pPr>
                <a:r>
                  <a:rPr lang="fi" sz="1600" b="0" baseline="30000">
                    <a:solidFill>
                      <a:schemeClr val="bg1"/>
                    </a:solidFill>
                  </a:rPr>
                  <a:t>Turvallinen ja joustava työ</a:t>
                </a:r>
                <a:endParaRPr lang="en-GB" sz="1600" b="0" baseline="30000" dirty="0">
                  <a:solidFill>
                    <a:schemeClr val="bg1"/>
                  </a:solidFill>
                </a:endParaRPr>
              </a:p>
            </p:txBody>
          </p:sp>
        </p:grpSp>
        <p:sp>
          <p:nvSpPr>
            <p:cNvPr id="20" name="Title 1"/>
            <p:cNvSpPr txBox="1">
              <a:spLocks/>
            </p:cNvSpPr>
            <p:nvPr/>
          </p:nvSpPr>
          <p:spPr>
            <a:xfrm>
              <a:off x="2048623"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Palkat</a:t>
              </a:r>
              <a:endParaRPr lang="en-GB" sz="1600" b="0" baseline="30000" dirty="0">
                <a:solidFill>
                  <a:schemeClr val="bg1"/>
                </a:solidFill>
              </a:endParaRPr>
            </a:p>
          </p:txBody>
        </p:sp>
        <p:sp>
          <p:nvSpPr>
            <p:cNvPr id="21" name="Title 1"/>
            <p:cNvSpPr txBox="1">
              <a:spLocks/>
            </p:cNvSpPr>
            <p:nvPr/>
          </p:nvSpPr>
          <p:spPr>
            <a:xfrm>
              <a:off x="3345967" y="3350617"/>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Työehdot</a:t>
              </a:r>
              <a:endParaRPr lang="en-GB" sz="1600" b="0" baseline="30000" dirty="0">
                <a:solidFill>
                  <a:schemeClr val="bg1"/>
                </a:solidFill>
              </a:endParaRPr>
            </a:p>
          </p:txBody>
        </p:sp>
        <p:sp>
          <p:nvSpPr>
            <p:cNvPr id="22" name="Title 1"/>
            <p:cNvSpPr txBox="1">
              <a:spLocks/>
            </p:cNvSpPr>
            <p:nvPr/>
          </p:nvSpPr>
          <p:spPr>
            <a:xfrm>
              <a:off x="4628239"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Sosiaalinen vuoropuhelu</a:t>
              </a:r>
              <a:endParaRPr lang="en-GB" sz="1600" b="0" baseline="30000" dirty="0">
                <a:solidFill>
                  <a:schemeClr val="bg1"/>
                </a:solidFill>
              </a:endParaRPr>
            </a:p>
          </p:txBody>
        </p:sp>
        <p:sp>
          <p:nvSpPr>
            <p:cNvPr id="23" name="Title 1"/>
            <p:cNvSpPr txBox="1">
              <a:spLocks/>
            </p:cNvSpPr>
            <p:nvPr/>
          </p:nvSpPr>
          <p:spPr>
            <a:xfrm>
              <a:off x="7228814" y="3369394"/>
              <a:ext cx="1225356"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Turvallinen työympäristö</a:t>
              </a:r>
              <a:endParaRPr lang="en-GB" sz="1600" b="0" baseline="30000" dirty="0">
                <a:solidFill>
                  <a:schemeClr val="bg1"/>
                </a:solidFill>
              </a:endParaRPr>
            </a:p>
          </p:txBody>
        </p:sp>
        <p:sp>
          <p:nvSpPr>
            <p:cNvPr id="24" name="Title 1"/>
            <p:cNvSpPr txBox="1">
              <a:spLocks/>
            </p:cNvSpPr>
            <p:nvPr/>
          </p:nvSpPr>
          <p:spPr>
            <a:xfrm>
              <a:off x="5931460"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Työ- ja yksityiselämän tasapaino</a:t>
              </a:r>
              <a:endParaRPr lang="en-GB" sz="1600" b="0" baseline="30000" dirty="0">
                <a:solidFill>
                  <a:schemeClr val="bg1"/>
                </a:solidFill>
              </a:endParaRPr>
            </a:p>
          </p:txBody>
        </p:sp>
      </p:grpSp>
    </p:spTree>
    <p:extLst>
      <p:ext uri="{BB962C8B-B14F-4D97-AF65-F5344CB8AC3E}">
        <p14:creationId xmlns:p14="http://schemas.microsoft.com/office/powerpoint/2010/main" val="95580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907704" y="1221209"/>
            <a:ext cx="6790208" cy="702469"/>
          </a:xfrm>
        </p:spPr>
        <p:txBody>
          <a:bodyPr rtlCol="0">
            <a:normAutofit/>
          </a:bodyPr>
          <a:lstStyle/>
          <a:p>
            <a:pPr algn="l" rtl="0"/>
            <a:r>
              <a:rPr lang="fi" b="1" baseline="30000">
                <a:solidFill>
                  <a:srgbClr val="F68800"/>
                </a:solidFill>
              </a:rPr>
              <a:t>Turvallinen ja joustava työ</a:t>
            </a:r>
          </a:p>
        </p:txBody>
      </p:sp>
      <p:sp>
        <p:nvSpPr>
          <p:cNvPr id="5" name="Content Placeholder 2"/>
          <p:cNvSpPr>
            <a:spLocks noGrp="1"/>
          </p:cNvSpPr>
          <p:nvPr>
            <p:ph idx="1"/>
          </p:nvPr>
        </p:nvSpPr>
        <p:spPr>
          <a:xfrm>
            <a:off x="1907704" y="1923680"/>
            <a:ext cx="6912768" cy="2952326"/>
          </a:xfrm>
        </p:spPr>
        <p:txBody>
          <a:bodyPr rtlCol="0">
            <a:noAutofit/>
          </a:bodyPr>
          <a:lstStyle/>
          <a:p>
            <a:pPr rtl="0">
              <a:spcAft>
                <a:spcPts val="600"/>
              </a:spcAft>
            </a:pPr>
            <a:r>
              <a:rPr lang="fi" sz="1500" dirty="0">
                <a:latin typeface="Arial" panose="020B0604020202020204" pitchFamily="34" charset="0"/>
                <a:ea typeface="Calibri"/>
                <a:cs typeface="Arial" panose="020B0604020202020204" pitchFamily="34" charset="0"/>
              </a:rPr>
              <a:t>Oikeus oikeudenmukaiseen ja yhtäläiseen kohteluun työoloissa, sosiaaliturvan saatavuudessa ja koulutuksessa</a:t>
            </a:r>
          </a:p>
          <a:p>
            <a:pPr rtl="0">
              <a:spcAft>
                <a:spcPts val="600"/>
              </a:spcAft>
            </a:pPr>
            <a:r>
              <a:rPr lang="fi" sz="1500" dirty="0">
                <a:latin typeface="Arial" panose="020B0604020202020204" pitchFamily="34" charset="0"/>
                <a:ea typeface="Calibri"/>
                <a:cs typeface="Arial" panose="020B0604020202020204" pitchFamily="34" charset="0"/>
              </a:rPr>
              <a:t>Työnantajilla olisi oltava tarvittava joustavuus sopeutua nopeasti talousympäristön muutoksiin</a:t>
            </a:r>
          </a:p>
          <a:p>
            <a:pPr rtl="0">
              <a:spcAft>
                <a:spcPts val="600"/>
              </a:spcAft>
            </a:pPr>
            <a:r>
              <a:rPr lang="fi" sz="1500" dirty="0">
                <a:latin typeface="Arial" panose="020B0604020202020204" pitchFamily="34" charset="0"/>
                <a:ea typeface="Calibri"/>
                <a:cs typeface="Arial" panose="020B0604020202020204" pitchFamily="34" charset="0"/>
              </a:rPr>
              <a:t>On kannustettava innovatiivisia työn muotoja, yrittäjyyttä ja itsenäistä ammatinharjoittamista</a:t>
            </a:r>
          </a:p>
          <a:p>
            <a:pPr rtl="0">
              <a:spcAft>
                <a:spcPts val="600"/>
              </a:spcAft>
            </a:pPr>
            <a:r>
              <a:rPr lang="fi" sz="1500" dirty="0">
                <a:latin typeface="Arial" panose="020B0604020202020204" pitchFamily="34" charset="0"/>
                <a:ea typeface="Calibri"/>
                <a:cs typeface="Arial" panose="020B0604020202020204" pitchFamily="34" charset="0"/>
              </a:rPr>
              <a:t>Epävarmat työolot on estettävä, esimerkiksi kieltämällä epätyypillisten sopimusten väärinkäyttö</a:t>
            </a:r>
          </a:p>
          <a:p>
            <a:pPr rtl="0">
              <a:spcAft>
                <a:spcPts val="600"/>
              </a:spcAft>
            </a:pPr>
            <a:r>
              <a:rPr lang="fi" sz="1500">
                <a:latin typeface="Arial" panose="020B0604020202020204" pitchFamily="34" charset="0"/>
                <a:ea typeface="Calibri"/>
                <a:cs typeface="Arial" panose="020B0604020202020204" pitchFamily="34" charset="0"/>
              </a:rPr>
              <a:t>Ennaltaehkäisevät toimenpiteet epävarmuuden korjaamiseksi: ansiotuloverohyvitysten tarjoaminen tai sosiaaliturvamaksujen </a:t>
            </a:r>
            <a:r>
              <a:rPr lang="fi" sz="1500" smtClean="0">
                <a:latin typeface="Arial" panose="020B0604020202020204" pitchFamily="34" charset="0"/>
                <a:ea typeface="Calibri"/>
                <a:cs typeface="Arial" panose="020B0604020202020204" pitchFamily="34" charset="0"/>
              </a:rPr>
              <a:t/>
            </a:r>
            <a:br>
              <a:rPr lang="fi" sz="1500" smtClean="0">
                <a:latin typeface="Arial" panose="020B0604020202020204" pitchFamily="34" charset="0"/>
                <a:ea typeface="Calibri"/>
                <a:cs typeface="Arial" panose="020B0604020202020204" pitchFamily="34" charset="0"/>
              </a:rPr>
            </a:br>
            <a:r>
              <a:rPr lang="fi" sz="1500" smtClean="0">
                <a:latin typeface="Arial" panose="020B0604020202020204" pitchFamily="34" charset="0"/>
                <a:ea typeface="Calibri"/>
                <a:cs typeface="Arial" panose="020B0604020202020204" pitchFamily="34" charset="0"/>
              </a:rPr>
              <a:t>bonus-malus-järjestelmien </a:t>
            </a:r>
            <a:r>
              <a:rPr lang="fi" sz="1500">
                <a:latin typeface="Arial" panose="020B0604020202020204" pitchFamily="34" charset="0"/>
                <a:ea typeface="Calibri"/>
                <a:cs typeface="Arial" panose="020B0604020202020204" pitchFamily="34" charset="0"/>
              </a:rPr>
              <a:t>luominen</a:t>
            </a:r>
          </a:p>
        </p:txBody>
      </p:sp>
      <p:grpSp>
        <p:nvGrpSpPr>
          <p:cNvPr id="12" name="Group 11"/>
          <p:cNvGrpSpPr/>
          <p:nvPr/>
        </p:nvGrpSpPr>
        <p:grpSpPr>
          <a:xfrm>
            <a:off x="249079" y="3773046"/>
            <a:ext cx="1229135" cy="1368152"/>
            <a:chOff x="251520" y="3788286"/>
            <a:chExt cx="1229135" cy="1368152"/>
          </a:xfrm>
        </p:grpSpPr>
        <p:pic>
          <p:nvPicPr>
            <p:cNvPr id="10" name="Content Placeholder 2"/>
            <p:cNvPicPr>
              <a:picLocks/>
            </p:cNvPicPr>
            <p:nvPr/>
          </p:nvPicPr>
          <p:blipFill rotWithShape="1">
            <a:blip r:embed="rId3" cstate="print">
              <a:extLst>
                <a:ext uri="{28A0092B-C50C-407E-A947-70E740481C1C}">
                  <a14:useLocalDpi xmlns:a14="http://schemas.microsoft.com/office/drawing/2010/main" val="0"/>
                </a:ext>
              </a:extLst>
            </a:blip>
            <a:srcRect l="33499" r="34674"/>
            <a:stretch/>
          </p:blipFill>
          <p:spPr>
            <a:xfrm>
              <a:off x="251520" y="3788286"/>
              <a:ext cx="1229134" cy="1285013"/>
            </a:xfrm>
            <a:prstGeom prst="rect">
              <a:avLst/>
            </a:prstGeom>
          </p:spPr>
        </p:pic>
        <p:sp>
          <p:nvSpPr>
            <p:cNvPr id="11" name="Title 1"/>
            <p:cNvSpPr txBox="1">
              <a:spLocks/>
            </p:cNvSpPr>
            <p:nvPr/>
          </p:nvSpPr>
          <p:spPr>
            <a:xfrm>
              <a:off x="251521" y="4724390"/>
              <a:ext cx="1229134" cy="432048"/>
            </a:xfrm>
            <a:prstGeom prst="rect">
              <a:avLst/>
            </a:prstGeom>
            <a:solidFill>
              <a:schemeClr val="accent6"/>
            </a:solidFill>
          </p:spPr>
          <p:txBody>
            <a:bodyPr vert="horz" lIns="91440" tIns="45720" rIns="91440" bIns="45720" rtlCol="0" anchor="t">
              <a:normAutofit fontScale="850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lnSpc>
                  <a:spcPct val="120000"/>
                </a:lnSpc>
                <a:spcAft>
                  <a:spcPts val="0"/>
                </a:spcAft>
              </a:pPr>
              <a:endParaRPr lang="en-GB" sz="600" b="0" baseline="30000" dirty="0" smtClean="0">
                <a:solidFill>
                  <a:schemeClr val="bg1"/>
                </a:solidFill>
              </a:endParaRPr>
            </a:p>
            <a:p>
              <a:pPr rtl="0" fontAlgn="auto">
                <a:lnSpc>
                  <a:spcPct val="120000"/>
                </a:lnSpc>
                <a:spcAft>
                  <a:spcPts val="0"/>
                </a:spcAft>
              </a:pPr>
              <a:r>
                <a:rPr lang="fi" sz="1600" b="0" baseline="30000">
                  <a:solidFill>
                    <a:schemeClr val="bg1"/>
                  </a:solidFill>
                </a:rPr>
                <a:t>Turvallinen ja joustava työ</a:t>
              </a:r>
              <a:endParaRPr lang="en-GB" sz="1600" b="0" baseline="30000" dirty="0">
                <a:solidFill>
                  <a:schemeClr val="bg1"/>
                </a:solidFill>
              </a:endParaRPr>
            </a:p>
          </p:txBody>
        </p:sp>
      </p:grpSp>
    </p:spTree>
    <p:extLst>
      <p:ext uri="{BB962C8B-B14F-4D97-AF65-F5344CB8AC3E}">
        <p14:creationId xmlns:p14="http://schemas.microsoft.com/office/powerpoint/2010/main" val="3756127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907704" y="1221209"/>
            <a:ext cx="7236296" cy="702469"/>
          </a:xfrm>
        </p:spPr>
        <p:txBody>
          <a:bodyPr rtlCol="0">
            <a:normAutofit/>
          </a:bodyPr>
          <a:lstStyle/>
          <a:p>
            <a:pPr algn="l" rtl="0"/>
            <a:r>
              <a:rPr lang="fi" b="1" baseline="30000">
                <a:solidFill>
                  <a:srgbClr val="F68800"/>
                </a:solidFill>
              </a:rPr>
              <a:t>Palkat</a:t>
            </a:r>
            <a:endParaRPr lang="fr-FR" b="1" baseline="30000" dirty="0">
              <a:solidFill>
                <a:srgbClr val="F68800"/>
              </a:solidFill>
            </a:endParaRPr>
          </a:p>
        </p:txBody>
      </p:sp>
      <p:sp>
        <p:nvSpPr>
          <p:cNvPr id="5" name="Content Placeholder 2"/>
          <p:cNvSpPr>
            <a:spLocks noGrp="1"/>
          </p:cNvSpPr>
          <p:nvPr>
            <p:ph idx="1"/>
          </p:nvPr>
        </p:nvSpPr>
        <p:spPr>
          <a:xfrm>
            <a:off x="1907704" y="1923678"/>
            <a:ext cx="6912768" cy="3187803"/>
          </a:xfrm>
        </p:spPr>
        <p:txBody>
          <a:bodyPr rtlCol="0">
            <a:normAutofit/>
          </a:bodyPr>
          <a:lstStyle/>
          <a:p>
            <a:pPr rtl="0">
              <a:spcAft>
                <a:spcPts val="600"/>
              </a:spcAft>
            </a:pPr>
            <a:r>
              <a:rPr lang="fi" sz="1500">
                <a:latin typeface="Arial" panose="020B0604020202020204" pitchFamily="34" charset="0"/>
                <a:ea typeface="Calibri"/>
                <a:cs typeface="Arial" panose="020B0604020202020204" pitchFamily="34" charset="0"/>
              </a:rPr>
              <a:t>Oikeudenmukaisen palkan olisi taattava kohtuullinen elintaso</a:t>
            </a:r>
          </a:p>
          <a:p>
            <a:pPr rtl="0">
              <a:spcAft>
                <a:spcPts val="600"/>
              </a:spcAft>
            </a:pPr>
            <a:r>
              <a:rPr lang="fi" sz="1500">
                <a:latin typeface="Arial" panose="020B0604020202020204" pitchFamily="34" charset="0"/>
                <a:ea typeface="Calibri"/>
                <a:cs typeface="Arial" panose="020B0604020202020204" pitchFamily="34" charset="0"/>
              </a:rPr>
              <a:t>On varmistettava riittävät vähimmäispalkat ja estettävä työssäkäyvien köyhyys</a:t>
            </a:r>
          </a:p>
          <a:p>
            <a:pPr rtl="0">
              <a:spcAft>
                <a:spcPts val="600"/>
              </a:spcAft>
            </a:pPr>
            <a:r>
              <a:rPr lang="fi" sz="1500">
                <a:latin typeface="Arial" panose="020B0604020202020204" pitchFamily="34" charset="0"/>
                <a:ea typeface="Calibri"/>
                <a:cs typeface="Arial" panose="020B0604020202020204" pitchFamily="34" charset="0"/>
              </a:rPr>
              <a:t>Palkat on määritettävä avoimesti ja ennustettavasti kansallisten käytäntöjen mukaisesti ja noudattaen työmarkkinaosapuolten itsenäisyyttä</a:t>
            </a:r>
          </a:p>
          <a:p>
            <a:pPr lvl="1" rtl="0">
              <a:spcAft>
                <a:spcPts val="600"/>
              </a:spcAft>
            </a:pPr>
            <a:r>
              <a:rPr lang="fi" sz="1500" i="1">
                <a:latin typeface="Arial" panose="020B0604020202020204" pitchFamily="34" charset="0"/>
                <a:ea typeface="Calibri"/>
                <a:cs typeface="Arial" panose="020B0604020202020204" pitchFamily="34" charset="0"/>
              </a:rPr>
              <a:t>avoimuus</a:t>
            </a:r>
            <a:r>
              <a:rPr lang="fi" sz="1500">
                <a:latin typeface="Arial" panose="020B0604020202020204" pitchFamily="34" charset="0"/>
                <a:ea typeface="Calibri"/>
                <a:cs typeface="Arial" panose="020B0604020202020204" pitchFamily="34" charset="0"/>
              </a:rPr>
              <a:t> tarkoittaa, että </a:t>
            </a:r>
            <a:r>
              <a:rPr lang="fi" sz="1500">
                <a:latin typeface="Arial" panose="020B0604020202020204" pitchFamily="34" charset="0"/>
                <a:ea typeface="Times New Roman"/>
                <a:cs typeface="Arial" panose="020B0604020202020204" pitchFamily="34" charset="0"/>
              </a:rPr>
              <a:t>(vähimmäis)palkkaa määritettäessä olisi noudatettava vakiintuneita kuulemismenettelyjä</a:t>
            </a:r>
          </a:p>
          <a:p>
            <a:pPr lvl="1" rtl="0">
              <a:spcAft>
                <a:spcPts val="600"/>
              </a:spcAft>
            </a:pPr>
            <a:r>
              <a:rPr lang="fi" sz="1500" i="1">
                <a:latin typeface="Arial" panose="020B0604020202020204" pitchFamily="34" charset="0"/>
                <a:ea typeface="Times New Roman"/>
                <a:cs typeface="Arial" panose="020B0604020202020204" pitchFamily="34" charset="0"/>
              </a:rPr>
              <a:t>ennustettavuus</a:t>
            </a:r>
            <a:r>
              <a:rPr lang="fi" sz="1500">
                <a:latin typeface="Arial" panose="020B0604020202020204" pitchFamily="34" charset="0"/>
                <a:ea typeface="Times New Roman"/>
                <a:cs typeface="Arial" panose="020B0604020202020204" pitchFamily="34" charset="0"/>
              </a:rPr>
              <a:t> voidaan varmistaa esimerkiksi määrittelemällä </a:t>
            </a:r>
            <a:r>
              <a:rPr lang="fi" sz="1500">
                <a:latin typeface="Arial" panose="020B0604020202020204" pitchFamily="34" charset="0"/>
                <a:ea typeface="Calibri"/>
                <a:cs typeface="Arial" panose="020B0604020202020204" pitchFamily="34" charset="0"/>
              </a:rPr>
              <a:t>säännöt, kuten vähimmäispalkkojen mukauttaminen elinkustannuksiin</a:t>
            </a:r>
            <a:endParaRPr lang="en-GB" sz="1500" dirty="0" smtClean="0">
              <a:latin typeface="Arial" panose="020B0604020202020204" pitchFamily="34" charset="0"/>
              <a:ea typeface="Calibri"/>
              <a:cs typeface="Arial" panose="020B0604020202020204" pitchFamily="34" charset="0"/>
            </a:endParaRPr>
          </a:p>
          <a:p>
            <a:pPr lvl="1" rtl="0"/>
            <a:endParaRPr lang="en-GB" sz="1500" dirty="0"/>
          </a:p>
        </p:txBody>
      </p:sp>
      <p:grpSp>
        <p:nvGrpSpPr>
          <p:cNvPr id="3" name="Group 2"/>
          <p:cNvGrpSpPr/>
          <p:nvPr/>
        </p:nvGrpSpPr>
        <p:grpSpPr>
          <a:xfrm>
            <a:off x="248423" y="3765780"/>
            <a:ext cx="1220970" cy="1368152"/>
            <a:chOff x="248423" y="3765780"/>
            <a:chExt cx="1220970" cy="1368152"/>
          </a:xfrm>
        </p:grpSpPr>
        <p:pic>
          <p:nvPicPr>
            <p:cNvPr id="7" name="Picture 6"/>
            <p:cNvPicPr>
              <a:picLocks/>
            </p:cNvPicPr>
            <p:nvPr/>
          </p:nvPicPr>
          <p:blipFill rotWithShape="1">
            <a:blip r:embed="rId3" cstate="print">
              <a:extLst>
                <a:ext uri="{28A0092B-C50C-407E-A947-70E740481C1C}">
                  <a14:useLocalDpi xmlns:a14="http://schemas.microsoft.com/office/drawing/2010/main" val="0"/>
                </a:ext>
              </a:extLst>
            </a:blip>
            <a:srcRect b="7391"/>
            <a:stretch/>
          </p:blipFill>
          <p:spPr>
            <a:xfrm>
              <a:off x="251520" y="3765780"/>
              <a:ext cx="1217873" cy="1170000"/>
            </a:xfrm>
            <a:prstGeom prst="rect">
              <a:avLst/>
            </a:prstGeom>
          </p:spPr>
        </p:pic>
        <p:sp>
          <p:nvSpPr>
            <p:cNvPr id="8" name="Title 1"/>
            <p:cNvSpPr txBox="1">
              <a:spLocks/>
            </p:cNvSpPr>
            <p:nvPr/>
          </p:nvSpPr>
          <p:spPr>
            <a:xfrm>
              <a:off x="248423" y="4701884"/>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Palkat</a:t>
              </a:r>
              <a:endParaRPr lang="en-GB" sz="1600" b="0" baseline="30000" dirty="0">
                <a:solidFill>
                  <a:schemeClr val="bg1"/>
                </a:solidFill>
              </a:endParaRPr>
            </a:p>
          </p:txBody>
        </p:sp>
      </p:grpSp>
    </p:spTree>
    <p:extLst>
      <p:ext uri="{BB962C8B-B14F-4D97-AF65-F5344CB8AC3E}">
        <p14:creationId xmlns:p14="http://schemas.microsoft.com/office/powerpoint/2010/main" val="2443386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886248" y="1221209"/>
            <a:ext cx="6718200" cy="702469"/>
          </a:xfrm>
        </p:spPr>
        <p:txBody>
          <a:bodyPr rtlCol="0">
            <a:normAutofit/>
          </a:bodyPr>
          <a:lstStyle/>
          <a:p>
            <a:pPr algn="l" rtl="0"/>
            <a:r>
              <a:rPr lang="fi" b="1" baseline="30000">
                <a:solidFill>
                  <a:srgbClr val="F68800"/>
                </a:solidFill>
              </a:rPr>
              <a:t>Työehdot</a:t>
            </a:r>
            <a:endParaRPr lang="fr-FR" b="1" baseline="30000" dirty="0">
              <a:solidFill>
                <a:srgbClr val="F68800"/>
              </a:solidFill>
            </a:endParaRPr>
          </a:p>
        </p:txBody>
      </p:sp>
      <p:sp>
        <p:nvSpPr>
          <p:cNvPr id="5" name="Content Placeholder 2"/>
          <p:cNvSpPr>
            <a:spLocks noGrp="1"/>
          </p:cNvSpPr>
          <p:nvPr>
            <p:ph idx="1"/>
          </p:nvPr>
        </p:nvSpPr>
        <p:spPr>
          <a:xfrm>
            <a:off x="1907704" y="1934641"/>
            <a:ext cx="6779096" cy="2725341"/>
          </a:xfrm>
        </p:spPr>
        <p:txBody>
          <a:bodyPr rtlCol="0">
            <a:normAutofit/>
          </a:bodyPr>
          <a:lstStyle/>
          <a:p>
            <a:pPr rtl="0">
              <a:spcAft>
                <a:spcPts val="600"/>
              </a:spcAft>
            </a:pPr>
            <a:r>
              <a:rPr lang="fi" sz="1500">
                <a:latin typeface="Arial" panose="020B0604020202020204" pitchFamily="34" charset="0"/>
                <a:ea typeface="Calibri"/>
                <a:cs typeface="Arial" panose="020B0604020202020204" pitchFamily="34" charset="0"/>
              </a:rPr>
              <a:t>Työntekijälle olisi annettava kirjalliset tiedot hänen työehdoistaan työsuhteen alkaessa</a:t>
            </a:r>
          </a:p>
          <a:p>
            <a:pPr rtl="0">
              <a:spcAft>
                <a:spcPts val="600"/>
              </a:spcAft>
            </a:pPr>
            <a:r>
              <a:rPr lang="fi" sz="1500">
                <a:latin typeface="Arial" panose="020B0604020202020204" pitchFamily="34" charset="0"/>
                <a:ea typeface="Calibri"/>
                <a:cs typeface="Arial" panose="020B0604020202020204" pitchFamily="34" charset="0"/>
              </a:rPr>
              <a:t>Työntekijöillä on ennen irtisanomista oikeus saada tietoa irtisanomisen syistä ja saada kohtuullinen irtisanomisaika</a:t>
            </a:r>
          </a:p>
          <a:p>
            <a:pPr rtl="0">
              <a:spcAft>
                <a:spcPts val="600"/>
              </a:spcAft>
            </a:pPr>
            <a:r>
              <a:rPr lang="fi" sz="1500">
                <a:latin typeface="Arial" panose="020B0604020202020204" pitchFamily="34" charset="0"/>
                <a:ea typeface="Calibri"/>
                <a:cs typeface="Arial" panose="020B0604020202020204" pitchFamily="34" charset="0"/>
              </a:rPr>
              <a:t>Työntekijöiden saatavilla olisi oltava tehokkaat ja puolueettomat riitojenratkaisumenettelyt</a:t>
            </a:r>
          </a:p>
          <a:p>
            <a:pPr rtl="0">
              <a:spcAft>
                <a:spcPts val="600"/>
              </a:spcAft>
            </a:pPr>
            <a:r>
              <a:rPr lang="fi" sz="1500">
                <a:latin typeface="Arial" panose="020B0604020202020204" pitchFamily="34" charset="0"/>
                <a:ea typeface="Calibri"/>
                <a:cs typeface="Arial" panose="020B0604020202020204" pitchFamily="34" charset="0"/>
              </a:rPr>
              <a:t>Pilarissa esitellään myös oikeus saada asianmukainen korvaus perusteettomista irtisanomisista, kuten uudelleen työhön ottaminen tai rahallinen korvaus</a:t>
            </a:r>
          </a:p>
        </p:txBody>
      </p:sp>
      <p:grpSp>
        <p:nvGrpSpPr>
          <p:cNvPr id="3" name="Group 2"/>
          <p:cNvGrpSpPr/>
          <p:nvPr/>
        </p:nvGrpSpPr>
        <p:grpSpPr>
          <a:xfrm>
            <a:off x="229175" y="3788569"/>
            <a:ext cx="1268943" cy="1354931"/>
            <a:chOff x="251520" y="3723878"/>
            <a:chExt cx="1268943" cy="1354931"/>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9639" r="60722"/>
            <a:stretch/>
          </p:blipFill>
          <p:spPr>
            <a:xfrm>
              <a:off x="251520" y="3723878"/>
              <a:ext cx="1268943" cy="1243587"/>
            </a:xfrm>
            <a:prstGeom prst="rect">
              <a:avLst/>
            </a:prstGeom>
          </p:spPr>
        </p:pic>
        <p:sp>
          <p:nvSpPr>
            <p:cNvPr id="8" name="Title 1"/>
            <p:cNvSpPr txBox="1">
              <a:spLocks/>
            </p:cNvSpPr>
            <p:nvPr/>
          </p:nvSpPr>
          <p:spPr>
            <a:xfrm>
              <a:off x="275383" y="4646761"/>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fi" sz="1200" b="0" baseline="30000">
                  <a:solidFill>
                    <a:schemeClr val="bg1"/>
                  </a:solidFill>
                </a:rPr>
                <a:t>Työehdot</a:t>
              </a:r>
              <a:endParaRPr lang="en-GB" sz="1600" b="0" baseline="30000" dirty="0">
                <a:solidFill>
                  <a:schemeClr val="bg1"/>
                </a:solidFill>
              </a:endParaRPr>
            </a:p>
          </p:txBody>
        </p:sp>
      </p:grpSp>
    </p:spTree>
    <p:extLst>
      <p:ext uri="{BB962C8B-B14F-4D97-AF65-F5344CB8AC3E}">
        <p14:creationId xmlns:p14="http://schemas.microsoft.com/office/powerpoint/2010/main" val="656063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B8CCE4"/>
      </a:accent5>
      <a:accent6>
        <a:srgbClr val="F18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B8CCE4"/>
    </a:accent5>
    <a:accent6>
      <a:srgbClr val="F1880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599678A90D4C4F46A891398239980C66" ma:contentTypeVersion="0" ma:contentTypeDescription="Create a new document in this library." ma:contentTypeScope="" ma:versionID="6bdb16bd1fcba05935d276077bea2fd6">
  <xsd:schema xmlns:xsd="http://www.w3.org/2001/XMLSchema" xmlns:xs="http://www.w3.org/2001/XMLSchema" xmlns:p="http://schemas.microsoft.com/office/2006/metadata/properties" xmlns:ns2="http://schemas.microsoft.com/sharepoint/v3/fields" xmlns:ns3="fab54fab-eba5-4f9b-9734-ddf1e8a16df3" targetNamespace="http://schemas.microsoft.com/office/2006/metadata/properties" ma:root="true" ma:fieldsID="985e52cea2e66af243c82f59d4e43a94" ns2:_="" ns3:_="">
    <xsd:import namespace="http://schemas.microsoft.com/sharepoint/v3/fields"/>
    <xsd:import namespace="fab54fab-eba5-4f9b-9734-ddf1e8a16df3"/>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fab54fab-eba5-4f9b-9734-ddf1e8a16df3"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Status xmlns="http://schemas.microsoft.com/sharepoint/v3/fields">Not Started</_Status>
    <EC_Collab_DocumentLanguage xmlns="fab54fab-eba5-4f9b-9734-ddf1e8a16df3">EN</EC_Collab_DocumentLanguage>
    <EC_Collab_Reference xmlns="fab54fab-eba5-4f9b-9734-ddf1e8a16df3" xsi:nil="true"/>
    <EC_Collab_Status xmlns="fab54fab-eba5-4f9b-9734-ddf1e8a16df3">Not Started</EC_Collab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497D40-DD2A-46C5-9B16-0383E6DA3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fab54fab-eba5-4f9b-9734-ddf1e8a16d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7961D0-4618-4230-9D5B-B8E92306ED93}">
  <ds:schemaRefs>
    <ds:schemaRef ds:uri="http://purl.org/dc/terms/"/>
    <ds:schemaRef ds:uri="fab54fab-eba5-4f9b-9734-ddf1e8a16df3"/>
    <ds:schemaRef ds:uri="http://schemas.microsoft.com/office/2006/documentManagement/types"/>
    <ds:schemaRef ds:uri="http://www.w3.org/XML/1998/namespace"/>
    <ds:schemaRef ds:uri="http://schemas.microsoft.com/sharepoint/v3/fields"/>
    <ds:schemaRef ds:uri="http://schemas.openxmlformats.org/package/2006/metadata/core-properties"/>
    <ds:schemaRef ds:uri="http://schemas.microsoft.com/office/infopath/2007/PartnerControl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13964CDA-DFCB-4EE7-AA22-BF88DB0F5F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6960</TotalTime>
  <Words>4631</Words>
  <Application>Microsoft Office PowerPoint</Application>
  <PresentationFormat>On-screen Show (16:9)</PresentationFormat>
  <Paragraphs>258</Paragraphs>
  <Slides>23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Verdana</vt:lpstr>
      <vt:lpstr>Office Theme</vt:lpstr>
      <vt:lpstr>Pääsy työmarkkinoille  ja yhtäläiset mahdollisuudet</vt:lpstr>
      <vt:lpstr>Kasvatus, koulutus ja elinikäinen oppiminen</vt:lpstr>
      <vt:lpstr>Sukupuolten tasa-arvo</vt:lpstr>
      <vt:lpstr>Yhtäläiset mahdollisuudet</vt:lpstr>
      <vt:lpstr>Aktiivista työllistämistukea</vt:lpstr>
      <vt:lpstr>PowerPoint Presentation</vt:lpstr>
      <vt:lpstr>Turvallinen ja joustava työ</vt:lpstr>
      <vt:lpstr>Palkat</vt:lpstr>
      <vt:lpstr>Työehdot</vt:lpstr>
      <vt:lpstr>Sosiaalinen vuoropuhelu</vt:lpstr>
      <vt:lpstr>Työ- ja yksityiselämän tasapaino</vt:lpstr>
      <vt:lpstr>Turvallinen työympäristö</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European Pillar of Social Rights</dc:title>
  <dc:creator>turneem</dc:creator>
  <cp:lastModifiedBy>Dominic Smith</cp:lastModifiedBy>
  <cp:revision>499</cp:revision>
  <cp:lastPrinted>2016-09-22T09:10:24Z</cp:lastPrinted>
  <dcterms:created xsi:type="dcterms:W3CDTF">2011-10-28T10:25:18Z</dcterms:created>
  <dcterms:modified xsi:type="dcterms:W3CDTF">2017-09-18T13:48:13Z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0x010100258AA79CEB83498886A3A0868112325000599678A90D4C4F46A891398239980C66</vt:lpwstr>
  </property>
  <property fmtid="{D5CDD505-2E9C-101B-9397-08002B2CF9AE}" pid="3" name="Offisync_UpdateToken">
    <vt:lpwstr>1</vt:lpwstr>
  </property>
  <property fmtid="{D5CDD505-2E9C-101B-9397-08002B2CF9AE}" pid="4" name="Jive_VersionGuid">
    <vt:lpwstr>6b0d5f4f-43a0-47a5-b432-05fed94750ab</vt:lpwstr>
  </property>
  <property fmtid="{D5CDD505-2E9C-101B-9397-08002B2CF9AE}" pid="5" name="Offisync_ServerID">
    <vt:lpwstr>0d3b22a6-6203-4efc-8e8e-b5279256493b</vt:lpwstr>
  </property>
  <property fmtid="{D5CDD505-2E9C-101B-9397-08002B2CF9AE}" pid="6" name="Offisync_ProviderInitializationData">
    <vt:lpwstr>https://connected.cnect.cec.eu.int</vt:lpwstr>
  </property>
  <property fmtid="{D5CDD505-2E9C-101B-9397-08002B2CF9AE}" pid="7" name="Offisync_UniqueId">
    <vt:lpwstr>120268</vt:lpwstr>
  </property>
  <property fmtid="{D5CDD505-2E9C-101B-9397-08002B2CF9AE}" pid="8" name="Jive_LatestUserAccountName">
    <vt:lpwstr>gastmmi</vt:lpwstr>
  </property>
</Properties>
</file>