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Lst>
  <p:notesMasterIdLst>
    <p:notesMasterId r:id="rId28"/>
  </p:notesMasterIdLst>
  <p:handoutMasterIdLst>
    <p:handoutMasterId r:id="rId29"/>
  </p:handoutMasterIdLst>
  <p:sldIdLst>
    <p:sldId id="383" r:id="rId5"/>
    <p:sldId id="378" r:id="rId6"/>
    <p:sldId id="379" r:id="rId7"/>
    <p:sldId id="380" r:id="rId8"/>
    <p:sldId id="381" r:id="rId9"/>
    <p:sldId id="384" r:id="rId10"/>
    <p:sldId id="382"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Lst>
  <p:sldSz cx="9144000" cy="5143500" type="screen16x9"/>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7DA709D-4509-4BF1-BD43-D69D8B70F633}">
          <p14:sldIdLst/>
        </p14:section>
        <p14:section name="Untitled Section" id="{DEEF8AC1-1738-4FB5-8220-F758A7237D0F}">
          <p14:sldIdLst>
            <p14:sldId id="383"/>
            <p14:sldId id="378"/>
            <p14:sldId id="379"/>
            <p14:sldId id="380"/>
            <p14:sldId id="381"/>
            <p14:sldId id="384"/>
            <p14:sldId id="382"/>
            <p14:sldId id="385"/>
            <p14:sldId id="386"/>
            <p14:sldId id="387"/>
            <p14:sldId id="388"/>
            <p14:sldId id="389"/>
            <p14:sldId id="390"/>
            <p14:sldId id="391"/>
            <p14:sldId id="392"/>
            <p14:sldId id="393"/>
            <p14:sldId id="394"/>
            <p14:sldId id="395"/>
            <p14:sldId id="396"/>
            <p14:sldId id="397"/>
            <p14:sldId id="398"/>
            <p14:sldId id="399"/>
            <p14:sldId id="4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LAVEE Marit (COMM)" initials="SM" lastIdx="20" clrIdx="0"/>
  <p:cmAuthor id="1" name="GAST Michael (EMPL)" initials="GM" lastIdx="3" clrIdx="1"/>
  <p:cmAuthor id="2" name="Aaron"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6C8"/>
    <a:srgbClr val="E73452"/>
    <a:srgbClr val="6988AD"/>
    <a:srgbClr val="F18800"/>
    <a:srgbClr val="F68800"/>
    <a:srgbClr val="89C2EB"/>
    <a:srgbClr val="F68831"/>
    <a:srgbClr val="D78331"/>
    <a:srgbClr val="FBCA8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7117" autoAdjust="0"/>
  </p:normalViewPr>
  <p:slideViewPr>
    <p:cSldViewPr>
      <p:cViewPr varScale="1">
        <p:scale>
          <a:sx n="118" d="100"/>
          <a:sy n="118" d="100"/>
        </p:scale>
        <p:origin x="1392"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omvat een algemeen recht op onderwijs en opleiding gedurende het hele leven. De pijler heeft tot doel te zorgen voor een hoge kwaliteit van onderwijs en opleiding, zowel formeel als niet-formeel van aard. Het accent ligt op het belang van onderwijs en vaardigheden voor een succesvolle deelname aan de arbeidsmarkt en voor de sociale samenhang. Ook de kansen voor het onderhouden en verwerven van vaardigheden worden benadrukt</a:t>
            </a:r>
            <a:r>
              <a:rPr lang="nl-NL" sz="1200" b="0" i="0" u="none" strike="noStrike" kern="1200" baseline="0" dirty="0" smtClean="0">
                <a:solidFill>
                  <a:schemeClr val="tx1"/>
                </a:solidFill>
                <a:latin typeface="Arial" charset="0"/>
                <a:ea typeface="+mn-ea"/>
                <a:cs typeface="+mn-cs"/>
              </a:rPr>
              <a:t>. Dit </a:t>
            </a:r>
            <a:r>
              <a:rPr lang="nl-NL" sz="1200" b="0" i="0" u="none" strike="noStrike" kern="1200" baseline="0" dirty="0">
                <a:solidFill>
                  <a:schemeClr val="tx1"/>
                </a:solidFill>
                <a:latin typeface="Arial" charset="0"/>
                <a:ea typeface="+mn-ea"/>
                <a:cs typeface="+mn-cs"/>
              </a:rPr>
              <a:t>vereist flexibele mogelijkheden voor leren en omscholing waarover mensen op elk moment van hun hele leven en loopbaan moeten kunnen beschikken, waaronder onderwijs en opvang voor jonge kinderen, initieel onderwijs en initiële opleiding, vervolgonderwijs en -opleiding, hoger onderwijs en hogere opleiding en volwassenenonderwijs en -opleiding. </a:t>
            </a:r>
          </a:p>
          <a:p>
            <a:pPr algn="l" rtl="0"/>
            <a:r>
              <a:rPr lang="nl-NL" sz="1200" b="0" i="0" u="none" strike="noStrike" kern="1200" baseline="0" dirty="0">
                <a:solidFill>
                  <a:schemeClr val="tx1"/>
                </a:solidFill>
                <a:latin typeface="Arial" charset="0"/>
                <a:ea typeface="+mn-ea"/>
                <a:cs typeface="+mn-cs"/>
              </a:rPr>
              <a:t>Inclusieve voorzieningen voor onderwijs, opleiding en een leven lang leren bieden toegankelijke middelen om vaardigheden en competenties te verwerven, te handhaven of te ontwikkelen op een niveau waarmee iedereen is toegerust voor een actief leven. </a:t>
            </a:r>
            <a:r>
              <a:rPr lang="nl-NL" sz="1200" b="0" i="0" u="none" strike="noStrike" kern="1200" baseline="0" dirty="0" smtClean="0">
                <a:solidFill>
                  <a:schemeClr val="tx1"/>
                </a:solidFill>
                <a:latin typeface="Arial" charset="0"/>
                <a:ea typeface="+mn-ea"/>
                <a:cs typeface="+mn-cs"/>
              </a:rPr>
              <a:t>Zo </a:t>
            </a:r>
            <a:r>
              <a:rPr lang="nl-NL" sz="1200" b="0" i="0" u="none" strike="noStrike" kern="1200" baseline="0" dirty="0">
                <a:solidFill>
                  <a:schemeClr val="tx1"/>
                </a:solidFill>
                <a:latin typeface="Arial" charset="0"/>
                <a:ea typeface="+mn-ea"/>
                <a:cs typeface="+mn-cs"/>
              </a:rPr>
              <a:t>moet bijvoorbeeld worden voorzien in de specifieke behoeften van mensen met een handicap of jongeren uit kansarme milieus, zodat zij toegang hebben op voet van gelijkheid met anderen. </a:t>
            </a:r>
          </a:p>
          <a:p>
            <a:pPr algn="l" rtl="0"/>
            <a:r>
              <a:rPr lang="nl-NL" sz="1200" b="0" i="0" u="none" strike="noStrike" kern="1200" baseline="0" dirty="0">
                <a:solidFill>
                  <a:schemeClr val="tx1"/>
                </a:solidFill>
                <a:latin typeface="Arial" charset="0"/>
                <a:ea typeface="+mn-ea"/>
                <a:cs typeface="+mn-cs"/>
              </a:rPr>
              <a:t>Verder wordt de nadruk gelegd op de vereiste vaardigheden bij overgangen op de arbeidsmarkt, zoals veranderingen in de arbeidsstatus, verandering van werkgever, indiensttreding of terugkeer na een loopbaanonderbreking of de overgang van een baan naar werken als zelfstandige</a:t>
            </a:r>
            <a:r>
              <a:rPr lang="nl-NL" sz="1200" b="0" i="0" u="none" strike="noStrike" kern="1200" baseline="0" dirty="0" smtClean="0">
                <a:solidFill>
                  <a:schemeClr val="tx1"/>
                </a:solidFill>
                <a:latin typeface="Arial" charset="0"/>
                <a:ea typeface="+mn-ea"/>
                <a:cs typeface="+mn-cs"/>
              </a:rPr>
              <a:t>. Dit </a:t>
            </a:r>
            <a:r>
              <a:rPr lang="nl-NL" sz="1200" b="0" i="0" u="none" strike="noStrike" kern="1200" baseline="0" dirty="0">
                <a:solidFill>
                  <a:schemeClr val="tx1"/>
                </a:solidFill>
                <a:latin typeface="Arial" charset="0"/>
                <a:ea typeface="+mn-ea"/>
                <a:cs typeface="+mn-cs"/>
              </a:rPr>
              <a:t>omvat onder meer de verwerving en het onderhoud van digitale basisvaardigheden.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a:t>
            </a:fld>
            <a:endParaRPr lang="nl-NL" dirty="0"/>
          </a:p>
        </p:txBody>
      </p:sp>
    </p:spTree>
    <p:extLst>
      <p:ext uri="{BB962C8B-B14F-4D97-AF65-F5344CB8AC3E}">
        <p14:creationId xmlns:p14="http://schemas.microsoft.com/office/powerpoint/2010/main" val="295393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voorziet in een hoog niveau van bescherming van de werknemers tegen gezondheids- en veiligheidsrisico's op het werk. Er wordt bij de lidstaten, maar ook bij de werkgevers, op aangedrongen om verder te gaan dan de minimumvoorschriften van het huidige acquis en te streven naar een werkomgeving zonder ongevallen en zonder enig slachtoffer. Daarbij moeten niet alleen de regels worden toegepast, maar ook steeds betere beleidsmaatregelen inzake gezondheid en veiligheid worden vastgesteld met behulp van onder meer onlinetools voor risicobeoordelingen, een dialoog met werknemers en werkplekleveranciers, en richtsnoeren en terugkoppeling. </a:t>
            </a:r>
          </a:p>
          <a:p>
            <a:endParaRPr lang="nl-NL" sz="1200" b="0" i="0" u="none" strike="noStrike" kern="1200" baseline="0" dirty="0" smtClean="0">
              <a:solidFill>
                <a:schemeClr val="tx1"/>
              </a:solidFill>
              <a:latin typeface="Arial" charset="0"/>
              <a:ea typeface="+mn-ea"/>
              <a:cs typeface="+mn-cs"/>
            </a:endParaRPr>
          </a:p>
          <a:p>
            <a:pPr algn="l" rtl="0"/>
            <a:r>
              <a:rPr lang="nl-NL" sz="1200" b="0" i="0" u="none" strike="noStrike" kern="1200" baseline="0" dirty="0">
                <a:solidFill>
                  <a:schemeClr val="tx1"/>
                </a:solidFill>
                <a:latin typeface="Arial" charset="0"/>
                <a:ea typeface="+mn-ea"/>
                <a:cs typeface="+mn-cs"/>
              </a:rPr>
              <a:t>Met beginsel 10b worden twee verbonden rechten ingevoerd: ten eerste worden niet alleen de gezondheid en de veiligheid beschermd, maar krijgen werknemers ook het recht op een werkomgeving die op hun specifieke werkomstandigheden is afgestemd. Ten tweede wordt in overeenstemming met het beginsel van actief ouder worden erkend dat de werkomgeving aan de werknemers moet worden aangepast met het oog op een duurzame en langere loopbaan. Afhankelijk van de leeftijd van de werknemer kunnen bepaalde aanpassingen nodig zijn, zoals betere verlichting om administratieve taken uit te voeren. Bovendien kunnen aanpassingen zoals meer flexibele werkuren vereist zijn met het oog op de gezondheid en het welzijn van oudere werknemers. </a:t>
            </a:r>
          </a:p>
          <a:p>
            <a:endParaRPr lang="nl-NL" sz="1200" b="0" i="0" u="none" strike="noStrike" kern="1200" baseline="0" dirty="0" smtClean="0">
              <a:solidFill>
                <a:schemeClr val="tx1"/>
              </a:solidFill>
              <a:latin typeface="Arial" charset="0"/>
              <a:ea typeface="+mn-ea"/>
              <a:cs typeface="+mn-cs"/>
            </a:endParaRPr>
          </a:p>
          <a:p>
            <a:pPr algn="l" rtl="0"/>
            <a:r>
              <a:rPr lang="nl-NL" sz="1200" b="0" i="0" u="none" strike="noStrike" kern="1200" baseline="0" dirty="0">
                <a:solidFill>
                  <a:schemeClr val="tx1"/>
                </a:solidFill>
                <a:latin typeface="Arial" charset="0"/>
                <a:ea typeface="+mn-ea"/>
                <a:cs typeface="+mn-cs"/>
              </a:rPr>
              <a:t>Op grond van de pijler hebben werknemers recht op bescherming van hun persoonsgegevens. De verwerking van persoonsgegevens door de werkgever moet steeds op een rechtsgrond gebaseerd zijn, doorgaans de uitvoering van een overeenkomst, de nakoming van een wettelijke verplichting of de behartiging van het gerechtvaardigde belang van de werkgever, tenzij het belang of de fundamentele rechten van de werknemer prevaleren.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12</a:t>
            </a:fld>
            <a:endParaRPr lang="nl-NL" dirty="0"/>
          </a:p>
        </p:txBody>
      </p:sp>
    </p:spTree>
    <p:extLst>
      <p:ext uri="{BB962C8B-B14F-4D97-AF65-F5344CB8AC3E}">
        <p14:creationId xmlns:p14="http://schemas.microsoft.com/office/powerpoint/2010/main" val="98053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In de pijler is vastgesteld dat </a:t>
            </a:r>
            <a:r>
              <a:rPr lang="nl-NL" sz="1200" b="0" i="1" u="none" strike="noStrike" kern="1200" baseline="0" dirty="0">
                <a:solidFill>
                  <a:schemeClr val="tx1"/>
                </a:solidFill>
                <a:latin typeface="Arial" charset="0"/>
                <a:ea typeface="+mn-ea"/>
                <a:cs typeface="+mn-cs"/>
              </a:rPr>
              <a:t>alle</a:t>
            </a:r>
            <a:r>
              <a:rPr lang="nl-NL" sz="1200" b="0" i="0" u="none" strike="noStrike" kern="1200" baseline="0" dirty="0">
                <a:solidFill>
                  <a:schemeClr val="tx1"/>
                </a:solidFill>
                <a:latin typeface="Arial" charset="0"/>
                <a:ea typeface="+mn-ea"/>
                <a:cs typeface="+mn-cs"/>
              </a:rPr>
              <a:t> kinderen </a:t>
            </a:r>
            <a:r>
              <a:rPr lang="nl-NL" sz="1200" b="0" i="1" u="none" strike="noStrike" kern="1200" baseline="0" dirty="0">
                <a:solidFill>
                  <a:schemeClr val="tx1"/>
                </a:solidFill>
                <a:latin typeface="Arial" charset="0"/>
                <a:ea typeface="+mn-ea"/>
                <a:cs typeface="+mn-cs"/>
              </a:rPr>
              <a:t>recht hebben op</a:t>
            </a:r>
            <a:r>
              <a:rPr lang="nl-NL" sz="1200" b="0" i="0" u="none" strike="noStrike" kern="1200" baseline="0" dirty="0">
                <a:solidFill>
                  <a:schemeClr val="tx1"/>
                </a:solidFill>
                <a:latin typeface="Arial" charset="0"/>
                <a:ea typeface="+mn-ea"/>
                <a:cs typeface="+mn-cs"/>
              </a:rPr>
              <a:t> goede opvang en goed onderwijs voor jonge kinderen. Onder opvang en onderwijs voor jonge kinderen wordt elke regeling voor opvang en onderwijs voor kinderen vanaf de geboorte tot de leerplichtige leeftijd verstaan - ongeacht het bestel, de financiering, het werk- of lesrooster of de programma-inhoud - met inbegrip van dagopvang in instellingen en gezinnen, met private en publieke middelen gefinancierde voorzieningen, en voorschoolse voorzieningen en kleuteronderwijs. </a:t>
            </a:r>
          </a:p>
          <a:p>
            <a:pPr algn="l" rtl="0"/>
            <a:r>
              <a:rPr lang="nl-NL" sz="1200" b="0" i="0" u="none" strike="noStrike" kern="1200" baseline="0" dirty="0">
                <a:solidFill>
                  <a:schemeClr val="tx1"/>
                </a:solidFill>
                <a:latin typeface="Arial" charset="0"/>
                <a:ea typeface="+mn-ea"/>
                <a:cs typeface="+mn-cs"/>
              </a:rPr>
              <a:t>Voorts worden in de pijler de kwaliteitsaspecten van opvang en onderwijs voor jonge kinderen beklemtoond, onder meer met betrekking tot de toegang, het personeel, de programma-inhoud, het toezicht, de beoordeling en het bestuur. Opvang en onderwijs voor jonge kinderen die voor iedereen toegankelijk en van goede kwaliteit zijn, komt alle kinderen ten goede en vooral kinderen uit kansarme milieus. </a:t>
            </a:r>
          </a:p>
          <a:p>
            <a:pPr algn="l" rtl="0"/>
            <a:r>
              <a:rPr lang="nl-NL" sz="1200" b="0" i="0" u="none" strike="noStrike" kern="1200" baseline="0" dirty="0">
                <a:solidFill>
                  <a:schemeClr val="tx1"/>
                </a:solidFill>
                <a:latin typeface="Arial" charset="0"/>
                <a:ea typeface="+mn-ea"/>
                <a:cs typeface="+mn-cs"/>
              </a:rPr>
              <a:t>De pijler voorziet in het recht van kinderen op bescherming tegen armoede: elk kind moet toegang hebben tot omvattende en geïntegreerde maatregelen overeenkomstig de aanbeveling "Investeren in kinderen" van 2013 van de Europese Commissie. Armoede en sociale uitsluiting kunnen het best worden voorkomen met behulp van geïntegreerde strategieën. De gerichte maatregelen moeten bijvoorbeeld voorzien in toegang tot adequate middelen, een combinatie van geldelijke en niet-geldelijke uitkeringen om kinderen een adequate levensstandaard te bieden, toegang tot betaalbare hoogwaardige diensten op het gebied van onderwijs, gezondheid, huisvesting en gezinsondersteuning, de bevordering van gezinsgerichte zorg en gemeenschapszorg, rechtsbescherming en steun voor kinderen om bij voor hun leven relevante besluitvorming betrokken te worden. </a:t>
            </a:r>
          </a:p>
          <a:p>
            <a:pPr algn="l" rtl="0"/>
            <a:r>
              <a:rPr lang="nl-NL" sz="1200" b="0" i="0" u="none" strike="noStrike" kern="1200" baseline="0" dirty="0">
                <a:solidFill>
                  <a:schemeClr val="tx1"/>
                </a:solidFill>
                <a:latin typeface="Arial" charset="0"/>
                <a:ea typeface="+mn-ea"/>
                <a:cs typeface="+mn-cs"/>
              </a:rPr>
              <a:t>Bovendien hebben kinderen uit kansarme milieus (zoals Romakinderen, sommige migrantenkinderen of kinderen uit etnische minderheden, kinderen met speciale behoeften of met een handicap, kinderen in alternatieve zorg en straatkinderen, kinderen van gedetineerde ouders, alsook kinderen in huishoudens die een verhoogd risico op armoede lopen) overeenkomstig beginsel 11b recht op specifieke maatregelen – namelijk versterkte en gerichte steun – zodat zij hun sociale rechten naar behoren kunnen uitoefenen. </a:t>
            </a:r>
          </a:p>
          <a:p>
            <a:endParaRPr lang="nl-NL" sz="1200" b="0" i="0" u="none" strike="noStrike" kern="1200" baseline="0" dirty="0" smtClean="0">
              <a:solidFill>
                <a:schemeClr val="tx1"/>
              </a:solidFill>
              <a:latin typeface="Arial" charset="0"/>
              <a:ea typeface="+mn-ea"/>
              <a:cs typeface="+mn-cs"/>
            </a:endParaRPr>
          </a:p>
          <a:p>
            <a:pPr algn="l" rtl="0"/>
            <a:r>
              <a:rPr lang="nl-NL" sz="1200" b="0" i="0" u="none" strike="noStrike" kern="1200" baseline="0" dirty="0">
                <a:solidFill>
                  <a:schemeClr val="tx1"/>
                </a:solidFill>
                <a:latin typeface="Arial" charset="0"/>
                <a:ea typeface="+mn-ea"/>
                <a:cs typeface="+mn-cs"/>
              </a:rPr>
              <a:t>.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14</a:t>
            </a:fld>
            <a:endParaRPr lang="nl-NL" dirty="0"/>
          </a:p>
        </p:txBody>
      </p:sp>
    </p:spTree>
    <p:extLst>
      <p:ext uri="{BB962C8B-B14F-4D97-AF65-F5344CB8AC3E}">
        <p14:creationId xmlns:p14="http://schemas.microsoft.com/office/powerpoint/2010/main" val="179018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Met de pijler wordt de oproep uit de aanbeveling van 1992 tot een vervangingsinkomen waardoor de levensstandaard van de werknemers in stand wordt gehouden, omgezet </a:t>
            </a:r>
            <a:r>
              <a:rPr lang="nl-NL" sz="1200" b="0" i="1" u="none" strike="noStrike" kern="1200" baseline="0" dirty="0">
                <a:solidFill>
                  <a:schemeClr val="tx1"/>
                </a:solidFill>
                <a:latin typeface="Arial" charset="0"/>
                <a:ea typeface="+mn-ea"/>
                <a:cs typeface="+mn-cs"/>
              </a:rPr>
              <a:t>in een recht</a:t>
            </a:r>
            <a:r>
              <a:rPr lang="nl-NL" sz="1200" b="0" i="0" u="none" strike="noStrike" kern="1200" baseline="0" dirty="0">
                <a:solidFill>
                  <a:schemeClr val="tx1"/>
                </a:solidFill>
                <a:latin typeface="Arial" charset="0"/>
                <a:ea typeface="+mn-ea"/>
                <a:cs typeface="+mn-cs"/>
              </a:rPr>
              <a:t>. De bepalingen inzake sociale bescherming gelden voor alle werknemers, ongeacht de aard en de duur van hun arbeidsrelatie, en voor zelfstandigen, onder vergelijkbare voorwaarden. Het is de bedoeling dat de pijler van toepassing is op het hele scala aan niet-standaardarbeidsovereenkomsten, die vandaag meer en meer gangbaar zijn op de arbeidsmarkt. </a:t>
            </a:r>
          </a:p>
          <a:p>
            <a:pPr algn="l" rtl="0"/>
            <a:r>
              <a:rPr lang="nl-NL" sz="1200" b="0" i="0" u="none" strike="noStrike" kern="1200" baseline="0" dirty="0">
                <a:solidFill>
                  <a:schemeClr val="tx1"/>
                </a:solidFill>
                <a:latin typeface="Arial" charset="0"/>
                <a:ea typeface="+mn-ea"/>
                <a:cs typeface="+mn-cs"/>
              </a:rPr>
              <a:t>In de pijler is ook bepaald dat </a:t>
            </a:r>
            <a:r>
              <a:rPr lang="nl-NL" sz="1200" b="0" i="1" u="none" strike="noStrike" kern="1200" baseline="0" dirty="0">
                <a:solidFill>
                  <a:schemeClr val="tx1"/>
                </a:solidFill>
                <a:latin typeface="Arial" charset="0"/>
                <a:ea typeface="+mn-ea"/>
                <a:cs typeface="+mn-cs"/>
              </a:rPr>
              <a:t>zelfstandigen</a:t>
            </a:r>
            <a:r>
              <a:rPr lang="nl-NL" sz="1200" b="0" i="0" u="none" strike="noStrike" kern="1200" baseline="0" dirty="0">
                <a:solidFill>
                  <a:schemeClr val="tx1"/>
                </a:solidFill>
                <a:latin typeface="Arial" charset="0"/>
                <a:ea typeface="+mn-ea"/>
                <a:cs typeface="+mn-cs"/>
              </a:rPr>
              <a:t> toegang tot sociale bescherming moeten hebben. Door de toegang voor zelfstandigen uit te breiden, gaat dit beginsel verder dan de aanbeveling van de Raad van 1992, waarin alleen wordt opgeroepen tot het onderzoeken van de mogelijkheid van passende sociale bescherming voor zelfstandigen. </a:t>
            </a:r>
          </a:p>
          <a:p>
            <a:pPr algn="l" rtl="0"/>
            <a:r>
              <a:rPr lang="nl-NL" sz="1200" b="0" i="0" u="none" strike="noStrike" kern="1200" baseline="0" dirty="0">
                <a:solidFill>
                  <a:schemeClr val="tx1"/>
                </a:solidFill>
                <a:latin typeface="Arial" charset="0"/>
                <a:ea typeface="+mn-ea"/>
                <a:cs typeface="+mn-cs"/>
              </a:rPr>
              <a:t>Onder de materiële werkingssfeer van het recht op sociale bescherming valt zowel sociale bijstand als sociale zekerheid. De sociale zekerheid, die al dan niet op premie- of bijdragebetaling berustende stelsels omvat, omvat overeenkomstig Verordening (EG) nr. 883/2004 van het Europees Parlement en de Raad 101 de volgende takken: a) prestaties bij ziekte; b) moederschaps- en daarmee gelijkgestelde vaderschapsuitkeringen; c) uitkeringen bij invaliditeit; d) uitkeringen bij ouderdom; e) uitkeringen aan nabestaanden; f) prestaties bij arbeidsongevallen en beroepsziekten; g) uitkeringen bij overlijden; h) uitkeringen bij werkloosheid; i) uitkeringen bij vervroegde uittreding; j) gezinsbijslagen. </a:t>
            </a:r>
          </a:p>
          <a:p>
            <a:pPr algn="l" rtl="0"/>
            <a:r>
              <a:rPr lang="nl-NL" sz="1200" b="0" i="0" u="none" strike="noStrike" kern="1200" baseline="0" dirty="0">
                <a:solidFill>
                  <a:schemeClr val="tx1"/>
                </a:solidFill>
                <a:latin typeface="Arial" charset="0"/>
                <a:ea typeface="+mn-ea"/>
                <a:cs typeface="+mn-cs"/>
              </a:rPr>
              <a:t>Omdat ook voor zelfstandigen de toegang tot sociale bescherming onder vergelijkbare voorwaarden wordt gewaarborgd, gaat het beginsel verder dan Richtlijn 2010/41/EU, die enkel betrekking had op moederschapsverlof. </a:t>
            </a:r>
          </a:p>
          <a:p>
            <a:pPr algn="l" rtl="0"/>
            <a:r>
              <a:rPr lang="nl-NL" sz="1200" b="0" i="0" u="none" strike="noStrike" kern="1200" baseline="0" dirty="0">
                <a:solidFill>
                  <a:schemeClr val="tx1"/>
                </a:solidFill>
                <a:latin typeface="Arial" charset="0"/>
                <a:ea typeface="+mn-ea"/>
                <a:cs typeface="+mn-cs"/>
              </a:rPr>
              <a:t>Samen waarborgen deel een en deel twee van de bepaling over sociale bescherming dat werknemers en zelfstandigen over vergelijkbare toegang tot sociale bescherming beschikken.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15</a:t>
            </a:fld>
            <a:endParaRPr lang="nl-NL" dirty="0"/>
          </a:p>
        </p:txBody>
      </p:sp>
    </p:spTree>
    <p:extLst>
      <p:ext uri="{BB962C8B-B14F-4D97-AF65-F5344CB8AC3E}">
        <p14:creationId xmlns:p14="http://schemas.microsoft.com/office/powerpoint/2010/main" val="67795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voorziet in het recht voor werklozen op geschikte vormen van ondersteuning, verzorgd door openbare diensten voor arbeidsvoorziening. Dergelijke ondersteuning is gebaseerd op beoordeling, advies en begeleiding bij het zoeken van werk en in ruimere zin bij loopbaanbeslissingen. </a:t>
            </a:r>
          </a:p>
          <a:p>
            <a:pPr algn="l" rtl="0"/>
            <a:r>
              <a:rPr lang="nl-NL" sz="1200" b="0" i="0" u="none" strike="noStrike" kern="1200" baseline="0" dirty="0">
                <a:solidFill>
                  <a:schemeClr val="tx1"/>
                </a:solidFill>
                <a:latin typeface="Arial" charset="0"/>
                <a:ea typeface="+mn-ea"/>
                <a:cs typeface="+mn-cs"/>
              </a:rPr>
              <a:t>Verder is in de pijler bepaald dat werklozen recht hebben op toereikende werkloosheidsuitkeringen gedurende een redelijke </a:t>
            </a:r>
            <a:r>
              <a:rPr lang="nl-NL" sz="1200" b="0" i="0" u="none" strike="noStrike" kern="1200" baseline="0">
                <a:solidFill>
                  <a:schemeClr val="tx1"/>
                </a:solidFill>
                <a:latin typeface="Arial" charset="0"/>
                <a:ea typeface="+mn-ea"/>
                <a:cs typeface="+mn-cs"/>
              </a:rPr>
              <a:t>periode</a:t>
            </a:r>
            <a:r>
              <a:rPr lang="nl-NL" sz="1200" b="0" i="0" u="none" strike="noStrike" kern="1200" baseline="0" smtClean="0">
                <a:solidFill>
                  <a:schemeClr val="tx1"/>
                </a:solidFill>
                <a:latin typeface="Arial" charset="0"/>
                <a:ea typeface="+mn-ea"/>
                <a:cs typeface="+mn-cs"/>
              </a:rPr>
              <a:t>. In </a:t>
            </a:r>
            <a:r>
              <a:rPr lang="nl-NL" sz="1200" b="0" i="0" u="none" strike="noStrike" kern="1200" baseline="0" dirty="0">
                <a:solidFill>
                  <a:schemeClr val="tx1"/>
                </a:solidFill>
                <a:latin typeface="Arial" charset="0"/>
                <a:ea typeface="+mn-ea"/>
                <a:cs typeface="+mn-cs"/>
              </a:rPr>
              <a:t>de pijler is bepaald dat de uitkeringen een toereikend niveau moeten hebben in verhouding tot het vervangen inkomen. Het vervangingsniveau mag een snelle terugkeer naar de arbeidsmarkt niet minder aantrekkelijk maken. De uitkeringen moeten gedurende een redelijke periode worden toegekend: het is belangrijk dat de werkzoekende lang genoeg naar een baan kan zoeken die met de eigen vaardigheden overeenstemt, en dat negatieve prikkels het zoeken van een baan niet belemmeren. Niettemin moeten de uitkeringen in overeenstemming zijn met de bijdragen en de nationale regels die bepalen wie voor dergelijke voorzieningen in aanmerking komt. </a:t>
            </a:r>
          </a:p>
          <a:p>
            <a:pPr algn="l" rtl="0"/>
            <a:r>
              <a:rPr lang="nl-NL" sz="1200" b="0" i="0" u="none" strike="noStrike" kern="1200" baseline="0" dirty="0">
                <a:solidFill>
                  <a:schemeClr val="tx1"/>
                </a:solidFill>
                <a:latin typeface="Arial" charset="0"/>
                <a:ea typeface="+mn-ea"/>
                <a:cs typeface="+mn-cs"/>
              </a:rPr>
              <a:t>De bepaling geldt voor alle werklozen, ook die met een kort arbeidsverleden en gewezen zelfstandigen. Onder de materiële werkingssfeer vallen op premie- of bijdragebetaling berustende en niet op premie- of bijdragebetaling berustende werkloosheidsuitkeringen, evenals werkloosheidsbijstand. </a:t>
            </a:r>
          </a:p>
          <a:p>
            <a:pPr algn="l" rtl="0"/>
            <a:r>
              <a:rPr lang="nl-NL" sz="1200" b="0" i="0" u="none" strike="noStrike" kern="1200" baseline="0" dirty="0">
                <a:solidFill>
                  <a:schemeClr val="tx1"/>
                </a:solidFill>
                <a:latin typeface="Arial" charset="0"/>
                <a:ea typeface="+mn-ea"/>
                <a:cs typeface="+mn-cs"/>
              </a:rPr>
              <a:t>De aanbeveling van de Commissie van 3 oktober 2008 over de actieve inclusie van personen die van de arbeidsmarkt zijn uitgesloten, omvat reeds stimulansen om de positieve en negatieve prikkels om te werken die uitgaan van de belasting- en uitkeringsstelsels, voortdurend te toetsen. De pijler vereist als nieuwe ontwikkeling dat dergelijke prikkels in de werkloosheidsuitkeringsstelsels worden opgenomen. Ook worden de werkloosheidsuitkeringen aan de ondersteuning door openbare diensten voor arbeidsvoorziening gekoppeld.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16</a:t>
            </a:fld>
            <a:endParaRPr lang="nl-NL" dirty="0"/>
          </a:p>
        </p:txBody>
      </p:sp>
    </p:spTree>
    <p:extLst>
      <p:ext uri="{BB962C8B-B14F-4D97-AF65-F5344CB8AC3E}">
        <p14:creationId xmlns:p14="http://schemas.microsoft.com/office/powerpoint/2010/main" val="396354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In de pijler is voor eenieder die niet over voldoende middelen beschikt, het recht op voorzieningen voor een minimuminkomen vastgelegd. Voor mensen die tot werken in staat zijn, moeten deze voorzieningen worden gecombineerd met prikkels om (weer) actief te worden op de arbeidsmarkt. Dit strekt verder dan de aanbeveling inzake het minimuminkomen van 1992 door de expliciete vermelding van het recht op een minimuminkomen om een waardig leven te kunnen leiden. Ter vervanging van meer algemene bewoordingen zoals "sociale bijstand" of "voldoende middelen" wordt voor het eerst expliciet het concept "minimuminkomen" gehanteerd, dat verwijst naar een specifieke vorm van voorziening. </a:t>
            </a:r>
          </a:p>
          <a:p>
            <a:pPr algn="l" rtl="0"/>
            <a:r>
              <a:rPr lang="nl-NL" sz="1200" b="0" i="0" u="none" strike="noStrike" kern="1200" baseline="0" dirty="0">
                <a:solidFill>
                  <a:schemeClr val="tx1"/>
                </a:solidFill>
                <a:latin typeface="Arial" charset="0"/>
                <a:ea typeface="+mn-ea"/>
                <a:cs typeface="+mn-cs"/>
              </a:rPr>
              <a:t>Het minimuminkomen heeft als doel te voorkomen dat mensen die niet in aanmerking komen voor socialezekerheidsuitkeringen of die geen recht meer hebben op dergelijke uitkeringen armoede zouden kennen, en op die manier armoede en sociale uitsluiting te bestrijden. Dergelijke voorzieningen moeten het ook mogelijk maken om in alle levensfasen een waardig leven te kunnen leiden, en moeten praktische toegang garanderen tot diensten die de zelfredzaamheid van mensen bevorderen. Zij berusten niet op premie- of bijdragebetaling, zijn er voor iedereen en zijn inkomensafhankelijk. Zij vereisen dat mensen voor de arbeidsmarkt beschikbaar zijn of deelnemen aan gemeenschapsactiviteiten, als zij daartoe in staat zijn. </a:t>
            </a:r>
          </a:p>
          <a:p>
            <a:pPr algn="l" rtl="0"/>
            <a:r>
              <a:rPr lang="nl-NL" sz="1200" b="0" i="0" u="none" strike="noStrike" kern="1200" baseline="0" dirty="0">
                <a:solidFill>
                  <a:schemeClr val="tx1"/>
                </a:solidFill>
                <a:latin typeface="Arial" charset="0"/>
                <a:ea typeface="+mn-ea"/>
                <a:cs typeface="+mn-cs"/>
              </a:rPr>
              <a:t>Om mensen te stimuleren aan het werk te gaan, is het van belang dat deze voorzieningen stroken met andere uitkeringen en dat financiële prikkels blijven bestaan om een baan aan te nemen en er dus voor zorgen dat mensen met een minimuminkomen niet vastzitten door de inactiviteitsval. Dergelijke prikkels kunnen bestaan in de vereiste dat de ontvangers van deze voorzieningen gebruik moeten maken van de diensten voor arbeidsvoorziening, die samen met andere diensten die de zelfredzaamheid van mensen bevorderen de re-integratie op de arbeidsmarkt kunnen ondersteunen.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17</a:t>
            </a:fld>
            <a:endParaRPr lang="nl-NL" dirty="0"/>
          </a:p>
        </p:txBody>
      </p:sp>
    </p:spTree>
    <p:extLst>
      <p:ext uri="{BB962C8B-B14F-4D97-AF65-F5344CB8AC3E}">
        <p14:creationId xmlns:p14="http://schemas.microsoft.com/office/powerpoint/2010/main" val="354015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In de pijler wordt opgeroepen tot een toereikend pensioen voor zowel werknemers als zelfstandigen. De pijler gaat dus verder dan het bestaande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doordat hij eveneens van toepassing is op zelfstandigen. In de pijler wordt ook opgeroepen tot gelijke mogelijkheden voor zowel vrouwen als mannen om pensioenrechten te verwerven. Momenteel liggen de pensioenen van vrouwen lager dan die van mannen, vooral door de impact van de lagere lonen, meer deeltijdwerk en de kortere, meer onderbroken loopbanen als gevolg van zorgverplichtingen op de premieafdrachten. Gelijke mogelijkheden om ouderdomspensioenrechten te verwerven, vereisen dus het gelijkstellen van de pensioengerechtigde leeftijd en het adequaat in rekening brengen van zorgperioden, in samenhang met arbeidsmarktmaatregelen en maatregelen voor een beter evenwicht tussen werk en privéleven. De pijler gaat verder dan de aanbeveling van 1992 door op te roepen tot gelijke mogelijkheden voor vrouwen en mannen met betrekking tot de verwerving van pensioenrechten. </a:t>
            </a:r>
          </a:p>
          <a:p>
            <a:pPr algn="l" rtl="0"/>
            <a:r>
              <a:rPr lang="nl-NL" sz="1200" b="0" i="0" u="none" strike="noStrike" kern="1200" baseline="0" dirty="0">
                <a:solidFill>
                  <a:schemeClr val="tx1"/>
                </a:solidFill>
                <a:latin typeface="Arial" charset="0"/>
                <a:ea typeface="+mn-ea"/>
                <a:cs typeface="+mn-cs"/>
              </a:rPr>
              <a:t>In de pijler wordt opgeroepen tot een toereikend inkomen voor ouderen, ongeacht de aard van het pensioenstelsel. Hij heeft dus betrekking op de drie pijlers van het pensioenstelsel. Naast de openbare pensioenstelsels worden de aanvullende pensioenstelsels met kapitaaldekking belangrijker. Het bevorderen en aanmoedigen van een leven lang pensioensparen, met inbegrip van fiscale prikkels, is een belangrijke begeleidende maatregel. </a:t>
            </a:r>
          </a:p>
          <a:p>
            <a:pPr algn="l" rtl="0"/>
            <a:r>
              <a:rPr lang="nl-NL" sz="1200" b="0" i="0" u="none" strike="noStrike" kern="1200" baseline="0" dirty="0">
                <a:solidFill>
                  <a:schemeClr val="tx1"/>
                </a:solidFill>
                <a:latin typeface="Arial" charset="0"/>
                <a:ea typeface="+mn-ea"/>
                <a:cs typeface="+mn-cs"/>
              </a:rPr>
              <a:t>De bepalingen van de pijler zijn van toepassing op inkomenssteun voor ouderen, ongeacht de vorm van de steun. Zij hebben als doel ouderdomsarmoede te voorkomen en gepensioneerden het behoud van hun levensstandaard te garanderen. De aanbeveling van 1992 betreffende de convergentie van de doelstellingen en het beleid op het gebied van de sociale bescherming heeft betrekking op zowel bescherming tegen armoede als inkomenssteun. In het beginsel uit de pijler wordt de lat echter nog hoger gelegd, doordat sprake is van het </a:t>
            </a:r>
            <a:r>
              <a:rPr lang="nl-NL" sz="1200" b="0" i="1" u="none" strike="noStrike" kern="1200" baseline="0" dirty="0">
                <a:solidFill>
                  <a:schemeClr val="tx1"/>
                </a:solidFill>
                <a:latin typeface="Arial" charset="0"/>
                <a:ea typeface="+mn-ea"/>
                <a:cs typeface="+mn-cs"/>
              </a:rPr>
              <a:t>recht</a:t>
            </a:r>
            <a:r>
              <a:rPr lang="nl-NL" sz="1200" b="0" i="0" u="none" strike="noStrike" kern="1200" baseline="0" dirty="0">
                <a:solidFill>
                  <a:schemeClr val="tx1"/>
                </a:solidFill>
                <a:latin typeface="Arial" charset="0"/>
                <a:ea typeface="+mn-ea"/>
                <a:cs typeface="+mn-cs"/>
              </a:rPr>
              <a:t> op een pensioen dat een passend inkomen vormt.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18</a:t>
            </a:fld>
            <a:endParaRPr lang="nl-NL" dirty="0"/>
          </a:p>
        </p:txBody>
      </p:sp>
    </p:spTree>
    <p:extLst>
      <p:ext uri="{BB962C8B-B14F-4D97-AF65-F5344CB8AC3E}">
        <p14:creationId xmlns:p14="http://schemas.microsoft.com/office/powerpoint/2010/main" val="41101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voorziet in een algemeen recht op toegang tot preventieve gezondheidszorg en medische verzorging van goede kwaliteit. De pijler gaat verder dan artikel 35 van het Handvest: er wordt tijdige toegang tot betaalbare gezondheidszorg van goede kwaliteit vereist. </a:t>
            </a:r>
          </a:p>
          <a:p>
            <a:pPr algn="l" rtl="0"/>
            <a:r>
              <a:rPr lang="nl-NL" sz="1200" b="0" i="0" u="none" strike="noStrike" kern="1200" baseline="0" dirty="0">
                <a:solidFill>
                  <a:schemeClr val="tx1"/>
                </a:solidFill>
                <a:latin typeface="Arial" charset="0"/>
                <a:ea typeface="+mn-ea"/>
                <a:cs typeface="+mn-cs"/>
              </a:rPr>
              <a:t>Tijdige toegang betekent dat iedereen die gezondheidszorg nodig heeft, ook steeds toegang tot gezondheidszorg heeft. Daartoe is niet alleen een evenwichtige geografische spreiding van gezondheidswerkers en instellingen voor gezondheidszorg vereist, maar ook een beleid om lange wachttijden tot een minimum te beperken. </a:t>
            </a:r>
          </a:p>
          <a:p>
            <a:pPr algn="l" rtl="0"/>
            <a:r>
              <a:rPr lang="nl-NL" sz="1200" b="0" i="0" u="none" strike="noStrike" kern="1200" baseline="0" dirty="0">
                <a:solidFill>
                  <a:schemeClr val="tx1"/>
                </a:solidFill>
                <a:latin typeface="Arial" charset="0"/>
                <a:ea typeface="+mn-ea"/>
                <a:cs typeface="+mn-cs"/>
              </a:rPr>
              <a:t>Betaalbare gezondheidszorg betekent dat vermeden moet worden dat mensen van de nodige zorg afzien vanwege de kosten. </a:t>
            </a:r>
          </a:p>
          <a:p>
            <a:pPr algn="l" rtl="0"/>
            <a:r>
              <a:rPr lang="nl-NL" sz="1200" b="0" i="0" u="none" strike="noStrike" kern="1200" baseline="0" dirty="0">
                <a:solidFill>
                  <a:schemeClr val="tx1"/>
                </a:solidFill>
                <a:latin typeface="Arial" charset="0"/>
                <a:ea typeface="+mn-ea"/>
                <a:cs typeface="+mn-cs"/>
              </a:rPr>
              <a:t>De pijler voorziet ook in het recht op gezondheidszorg van goede kwaliteit: de gezondheidszorg moet relevant, adequaat, veilig en doeltreffend zijn. </a:t>
            </a:r>
          </a:p>
          <a:p>
            <a:pPr algn="l" rtl="0"/>
            <a:r>
              <a:rPr lang="nl-NL" sz="1200" b="0" i="0" u="none" strike="noStrike" kern="1200" baseline="0" dirty="0">
                <a:solidFill>
                  <a:schemeClr val="tx1"/>
                </a:solidFill>
                <a:latin typeface="Arial" charset="0"/>
                <a:ea typeface="+mn-ea"/>
                <a:cs typeface="+mn-cs"/>
              </a:rPr>
              <a:t>Ten slotte impliceren preventieve en curatieve gezondheidszorg de toegang tot medische verzorging en openbare gezondheidszorg, met inbegrip van gezondheidsbevordering en ziektepreventie.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19</a:t>
            </a:fld>
            <a:endParaRPr lang="nl-NL" dirty="0"/>
          </a:p>
        </p:txBody>
      </p:sp>
    </p:spTree>
    <p:extLst>
      <p:ext uri="{BB962C8B-B14F-4D97-AF65-F5344CB8AC3E}">
        <p14:creationId xmlns:p14="http://schemas.microsoft.com/office/powerpoint/2010/main" val="97522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weerspiegelt de holistische en op de mensenrechten gebaseerde benadering van personen met een handicap. Deze benadering is gebaseerd op respect voor de </a:t>
            </a:r>
            <a:r>
              <a:rPr lang="nl-NL" sz="1200" b="0" i="1" u="none" strike="noStrike" kern="1200" baseline="0" dirty="0">
                <a:solidFill>
                  <a:schemeClr val="tx1"/>
                </a:solidFill>
                <a:latin typeface="Arial" charset="0"/>
                <a:ea typeface="+mn-ea"/>
                <a:cs typeface="+mn-cs"/>
              </a:rPr>
              <a:t>waardigheid</a:t>
            </a:r>
            <a:r>
              <a:rPr lang="nl-NL" sz="1200" b="0" i="0" u="none" strike="noStrike" kern="1200" baseline="0" dirty="0">
                <a:solidFill>
                  <a:schemeClr val="tx1"/>
                </a:solidFill>
                <a:latin typeface="Arial" charset="0"/>
                <a:ea typeface="+mn-ea"/>
                <a:cs typeface="+mn-cs"/>
              </a:rPr>
              <a:t>, de persoonlijke autonomie en de onafhankelijkheid van personen met een handicap, op hun volledige en daadwerkelijke </a:t>
            </a:r>
            <a:r>
              <a:rPr lang="nl-NL" sz="1200" b="0" i="1" u="none" strike="noStrike" kern="1200" baseline="0" dirty="0">
                <a:solidFill>
                  <a:schemeClr val="tx1"/>
                </a:solidFill>
                <a:latin typeface="Arial" charset="0"/>
                <a:ea typeface="+mn-ea"/>
                <a:cs typeface="+mn-cs"/>
              </a:rPr>
              <a:t>participatie</a:t>
            </a:r>
            <a:r>
              <a:rPr lang="nl-NL" sz="1200" b="0" i="0" u="none" strike="noStrike" kern="1200" baseline="0" dirty="0">
                <a:solidFill>
                  <a:schemeClr val="tx1"/>
                </a:solidFill>
                <a:latin typeface="Arial" charset="0"/>
                <a:ea typeface="+mn-ea"/>
                <a:cs typeface="+mn-cs"/>
              </a:rPr>
              <a:t> aan en inclusie in de samenleving op voet van gelijkheid met anderen en op het beginsel van gelijke kansen. </a:t>
            </a:r>
          </a:p>
          <a:p>
            <a:pPr algn="l" rtl="0"/>
            <a:r>
              <a:rPr lang="nl-NL" sz="1200" b="0" i="0" u="none" strike="noStrike" kern="1200" baseline="0" dirty="0">
                <a:solidFill>
                  <a:schemeClr val="tx1"/>
                </a:solidFill>
                <a:latin typeface="Arial" charset="0"/>
                <a:ea typeface="+mn-ea"/>
                <a:cs typeface="+mn-cs"/>
              </a:rPr>
              <a:t>De pijler benadrukt het recht op </a:t>
            </a:r>
            <a:r>
              <a:rPr lang="nl-NL" sz="1200" b="0" i="1" u="none" strike="noStrike" kern="1200" baseline="0" dirty="0">
                <a:solidFill>
                  <a:schemeClr val="tx1"/>
                </a:solidFill>
                <a:latin typeface="Arial" charset="0"/>
                <a:ea typeface="+mn-ea"/>
                <a:cs typeface="+mn-cs"/>
              </a:rPr>
              <a:t>inkomenssteun</a:t>
            </a:r>
            <a:r>
              <a:rPr lang="nl-NL" sz="1200" b="0" i="0" u="none" strike="noStrike" kern="1200" baseline="0" dirty="0">
                <a:solidFill>
                  <a:schemeClr val="tx1"/>
                </a:solidFill>
                <a:latin typeface="Arial" charset="0"/>
                <a:ea typeface="+mn-ea"/>
                <a:cs typeface="+mn-cs"/>
              </a:rPr>
              <a:t> als onderdeel van sociale bescherming, op </a:t>
            </a:r>
            <a:r>
              <a:rPr lang="nl-NL" sz="1200" b="0" i="1" u="none" strike="noStrike" kern="1200" baseline="0" dirty="0">
                <a:solidFill>
                  <a:schemeClr val="tx1"/>
                </a:solidFill>
                <a:latin typeface="Arial" charset="0"/>
                <a:ea typeface="+mn-ea"/>
                <a:cs typeface="+mn-cs"/>
              </a:rPr>
              <a:t>diensten</a:t>
            </a:r>
            <a:r>
              <a:rPr lang="nl-NL" sz="1200" b="0" i="0" u="none" strike="noStrike" kern="1200" baseline="0" dirty="0">
                <a:solidFill>
                  <a:schemeClr val="tx1"/>
                </a:solidFill>
                <a:latin typeface="Arial" charset="0"/>
                <a:ea typeface="+mn-ea"/>
                <a:cs typeface="+mn-cs"/>
              </a:rPr>
              <a:t> die personen met een handicap in staat stellen om op de arbeidsmarkt en in de samenleving actief te zijn, en op een </a:t>
            </a:r>
            <a:r>
              <a:rPr lang="nl-NL" sz="1200" b="0" i="1" u="none" strike="noStrike" kern="1200" baseline="0" dirty="0">
                <a:solidFill>
                  <a:schemeClr val="tx1"/>
                </a:solidFill>
                <a:latin typeface="Arial" charset="0"/>
                <a:ea typeface="+mn-ea"/>
                <a:cs typeface="+mn-cs"/>
              </a:rPr>
              <a:t>aangepaste werkomgeving</a:t>
            </a:r>
            <a:r>
              <a:rPr lang="nl-NL" sz="1200" b="0" i="0" u="none" strike="noStrike" kern="1200" baseline="0" dirty="0">
                <a:solidFill>
                  <a:schemeClr val="tx1"/>
                </a:solidFill>
                <a:latin typeface="Arial" charset="0"/>
                <a:ea typeface="+mn-ea"/>
                <a:cs typeface="+mn-cs"/>
              </a:rPr>
              <a:t> als essentiële rechten die personen met een handicap de mogelijkheid bieden ook de andere in de beginselen van de pijler beschreven rechten uit te oefenen met het oog op volledige gelijkheid en inclusie op de arbeidsmarkt en in de samenleving.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20</a:t>
            </a:fld>
            <a:endParaRPr lang="nl-NL" dirty="0"/>
          </a:p>
        </p:txBody>
      </p:sp>
    </p:spTree>
    <p:extLst>
      <p:ext uri="{BB962C8B-B14F-4D97-AF65-F5344CB8AC3E}">
        <p14:creationId xmlns:p14="http://schemas.microsoft.com/office/powerpoint/2010/main" val="168507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bevestigt voor het eerst op het niveau van de Unie dat zorgbehoevende personen recht hebben op langdurige zorg. De pijler pleit voor een kwaliteitsvolle dienstverlening om zwakke of afhankelijke personen te helpen hun gezondheid en sociale functies zo lang mogelijk te vrijwaren en hun autonomie te vergroten. Bovendien vereist de pijler betaalbare zorgverlening. Formele zorg kan immers aanzienlijke financiële kosten meebrengen, zodat heel wat zorgbehoevende personen niet de nodige zorg krijgen. Hoewel het Handvest van de grondrechten bepaalt dat ouderen het recht hebben om een waardig en zelfstandig leven te leiden, zijn de betaalbaarheid, de adequaatheid en de kwaliteit van de geleverde diensten van essentieel belang voor de uitoefening van dit recht. </a:t>
            </a:r>
          </a:p>
          <a:p>
            <a:pPr algn="l" rtl="0"/>
            <a:r>
              <a:rPr lang="nl-NL" sz="1200" b="0" i="0" u="none" strike="noStrike" kern="1200" baseline="0" dirty="0">
                <a:solidFill>
                  <a:schemeClr val="tx1"/>
                </a:solidFill>
                <a:latin typeface="Arial" charset="0"/>
                <a:ea typeface="+mn-ea"/>
                <a:cs typeface="+mn-cs"/>
              </a:rPr>
              <a:t>De pijler privilegieert thuiszorg (ten huize van de zorgbehoevende personen) en gemeenschapsgerichte diensten (tal van niet-institutionele zorgdiensten) en gaat daarom een stap verder dan de aanbeveling van de Commissie uit 2008 over actieve inclusie. Dankzij de ontwikkeling van gemeenschapsgerichte diensten kunnen personen die behoefte hebben aan langdurige zorg, en personen met een handicap een zelfstandiger leven leiden en beter in de samenleving worden geïntegreerd. Zo wordt over het algemeen tegemoetgekomen aan de voorkeur van zorgbehoevende personen om zo lang mogelijk een zelfstandig leven te leiden.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21</a:t>
            </a:fld>
            <a:endParaRPr lang="nl-NL" dirty="0"/>
          </a:p>
        </p:txBody>
      </p:sp>
    </p:spTree>
    <p:extLst>
      <p:ext uri="{BB962C8B-B14F-4D97-AF65-F5344CB8AC3E}">
        <p14:creationId xmlns:p14="http://schemas.microsoft.com/office/powerpoint/2010/main" val="234734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bestrijkt de verschillende aspecten van het recht op huisvesting voor het eerst op alomvattende wijze op het niveau van de Unie. </a:t>
            </a:r>
          </a:p>
          <a:p>
            <a:pPr algn="l" rtl="0"/>
            <a:r>
              <a:rPr lang="nl-NL" sz="1200" b="0" i="0" u="none" strike="noStrike" kern="1200" baseline="0" dirty="0">
                <a:solidFill>
                  <a:schemeClr val="tx1"/>
                </a:solidFill>
                <a:latin typeface="Arial" charset="0"/>
                <a:ea typeface="+mn-ea"/>
                <a:cs typeface="+mn-cs"/>
              </a:rPr>
              <a:t>Hoewel het Handvest van de grondrechten voorziet in het recht op bijstand voor huisvesting en op een waardig bestaan voor al diegenen die niet over voldoende middelen beschikken, gaat beginsel 19a verder door te verwijzen naar huisvestingssteun in natura, namelijk sociale huisvesting. Er moet voor sociale huisvesting of voor bijstand voor huisvesting worden gezorgd: de materiële werkingssfeer van het beginsel omvat het hele scala van mogelijkheden om steun met betrekking tot huisvesting te verlenen en bestrijkt bijvoorbeeld huisvestingstoelagen, inkomenssteun, huurwaarborgen en belastingverminderingen. </a:t>
            </a:r>
          </a:p>
          <a:p>
            <a:pPr algn="l" rtl="0"/>
            <a:r>
              <a:rPr lang="nl-NL" sz="1200" b="0" i="0" u="none" strike="noStrike" kern="1200" baseline="0" dirty="0">
                <a:solidFill>
                  <a:schemeClr val="tx1"/>
                </a:solidFill>
                <a:latin typeface="Arial" charset="0"/>
                <a:ea typeface="+mn-ea"/>
                <a:cs typeface="+mn-cs"/>
              </a:rPr>
              <a:t>De personele werkingssfeer van deze bepaling is ook ruimer dan die van het Handvest en omvat bijstand voor huisvesting voor </a:t>
            </a:r>
            <a:r>
              <a:rPr lang="nl-NL" sz="1200" b="0" i="1" u="none" strike="noStrike" kern="1200" baseline="0" dirty="0">
                <a:solidFill>
                  <a:schemeClr val="tx1"/>
                </a:solidFill>
                <a:latin typeface="Arial" charset="0"/>
                <a:ea typeface="+mn-ea"/>
                <a:cs typeface="+mn-cs"/>
              </a:rPr>
              <a:t>iedereen die er behoefte aan heeft</a:t>
            </a:r>
            <a:r>
              <a:rPr lang="nl-NL" sz="1200" b="0" i="0" u="none" strike="noStrike" kern="1200" baseline="0" dirty="0">
                <a:solidFill>
                  <a:schemeClr val="tx1"/>
                </a:solidFill>
                <a:latin typeface="Arial" charset="0"/>
                <a:ea typeface="+mn-ea"/>
                <a:cs typeface="+mn-cs"/>
              </a:rPr>
              <a:t>, d.w.z. niet alleen voor degenen die over onvoldoende financiële middelen beschikken, maar ook voor mensen met speciale behoeften als gevolg van een handicap, een gebroken gezin, enz. </a:t>
            </a:r>
          </a:p>
          <a:p>
            <a:pPr algn="l" rtl="0"/>
            <a:r>
              <a:rPr lang="nl-NL" sz="1200" b="0" i="0" u="none" strike="noStrike" kern="1200" baseline="0" dirty="0">
                <a:solidFill>
                  <a:schemeClr val="tx1"/>
                </a:solidFill>
                <a:latin typeface="Arial" charset="0"/>
                <a:ea typeface="+mn-ea"/>
                <a:cs typeface="+mn-cs"/>
              </a:rPr>
              <a:t>Wat de bijstand voor kwetsbare mensen in geval van uitzetting betreft, versterkt de pijler aanzienlijk het recht op huisvesting en vooral op zekere huisvesting. Kwetsbare personen kunnen zowel huurders als eigenaars zijn die het risico lopen uit hun huis te worden gezet. Het beginsel voorziet in bijstand (bijvoorbeeld betaalbare rechtsbijstand, verdediging en bemiddeling) en bescherming (bijvoorbeeld toegang tot regelingen voor schuldbeheer) om het gevaar van dakloosheid te verminderen. Tegelijkertijd houdt het beginsel voldoende rekening met de belangen van de huiseigenaren in gerechtvaardigde en rechtmatige gevallen. </a:t>
            </a:r>
          </a:p>
          <a:p>
            <a:pPr algn="l" rtl="0"/>
            <a:r>
              <a:rPr lang="nl-NL" sz="1200" b="0" i="0" u="none" strike="noStrike" kern="1200" baseline="0" dirty="0">
                <a:solidFill>
                  <a:schemeClr val="tx1"/>
                </a:solidFill>
                <a:latin typeface="Arial" charset="0"/>
                <a:ea typeface="+mn-ea"/>
                <a:cs typeface="+mn-cs"/>
              </a:rPr>
              <a:t>Bovendien voorziet de pijler in universele toegang tot passend onderdak voor al wie dakloos is. Passende huisvesting is geschikt in termen van veiligheid, betaalbaarheid, bewoonbaarheid, toegankelijkheid en locatie en in cultureel opzicht. Het beginsel legt de lat ook hoger door de herintegratie van daklozen in de samenleving te bevorderen met behulp van ondersteunende sociale diensten.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22</a:t>
            </a:fld>
            <a:endParaRPr lang="nl-NL" dirty="0"/>
          </a:p>
        </p:txBody>
      </p:sp>
    </p:spTree>
    <p:extLst>
      <p:ext uri="{BB962C8B-B14F-4D97-AF65-F5344CB8AC3E}">
        <p14:creationId xmlns:p14="http://schemas.microsoft.com/office/powerpoint/2010/main" val="5822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In de pijler wordt benadrukt dat de gelijkheid van vrouwen en mannen actief moet worden bevorderd met positieve maatregelen op alle gebieden. Door gelijkheid uit te breiden naar alle terreinen, gaat de pijler verder dan het bestaande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a:t>
            </a:r>
            <a:r>
              <a:rPr lang="nl-NL" sz="1200" b="0" i="0" u="none" strike="noStrike" kern="1200" baseline="0" dirty="0" smtClean="0">
                <a:solidFill>
                  <a:schemeClr val="tx1"/>
                </a:solidFill>
                <a:latin typeface="Arial" charset="0"/>
                <a:ea typeface="+mn-ea"/>
                <a:cs typeface="+mn-cs"/>
              </a:rPr>
              <a:t/>
            </a:r>
            <a:br>
              <a:rPr lang="nl-NL" sz="1200" b="0" i="0" u="none" strike="noStrike" kern="1200" baseline="0" dirty="0" smtClean="0">
                <a:solidFill>
                  <a:schemeClr val="tx1"/>
                </a:solidFill>
                <a:latin typeface="Arial" charset="0"/>
                <a:ea typeface="+mn-ea"/>
                <a:cs typeface="+mn-cs"/>
              </a:rPr>
            </a:br>
            <a:r>
              <a:rPr lang="nl-NL" sz="1200" b="0" i="0" u="none" strike="noStrike" kern="1200" baseline="0" dirty="0" smtClean="0">
                <a:solidFill>
                  <a:schemeClr val="tx1"/>
                </a:solidFill>
                <a:latin typeface="Arial" charset="0"/>
                <a:ea typeface="+mn-ea"/>
                <a:cs typeface="+mn-cs"/>
              </a:rPr>
              <a:t>De </a:t>
            </a:r>
            <a:r>
              <a:rPr lang="nl-NL" sz="1200" b="0" i="0" u="none" strike="noStrike" kern="1200" baseline="0" dirty="0">
                <a:solidFill>
                  <a:schemeClr val="tx1"/>
                </a:solidFill>
                <a:latin typeface="Arial" charset="0"/>
                <a:ea typeface="+mn-ea"/>
                <a:cs typeface="+mn-cs"/>
              </a:rPr>
              <a:t>bepalingen inzake gelijkheid van vrouwen en mannen zijn vooral gericht op de deelname aan de arbeidsmarkt (zoals weerspiegeld door het verschil in arbeidsparticipatie tussen vrouwen en mannen), arbeidsvoorwaarden (bijvoorbeeld het verschil tussen vrouwen en mannen in het gebruik van deeltijdarbeid) en loopbaanontwikkeling (zoals het aandeel vrouwen in leidinggevende posities en het geringe aantal vrouwelijke ondernemers), allemaal gebieden waarop verdere vooruitgang nodig is</a:t>
            </a:r>
            <a:r>
              <a:rPr lang="nl-NL" sz="1200" b="0" i="0" u="none" strike="noStrike" kern="1200" baseline="0" dirty="0" smtClean="0">
                <a:solidFill>
                  <a:schemeClr val="tx1"/>
                </a:solidFill>
                <a:latin typeface="Arial" charset="0"/>
                <a:ea typeface="+mn-ea"/>
                <a:cs typeface="+mn-cs"/>
              </a:rPr>
              <a:t>. </a:t>
            </a:r>
            <a:r>
              <a:rPr lang="nl-NL" sz="1200" b="0" i="0" u="none" strike="noStrike" kern="1200" baseline="0" dirty="0">
                <a:solidFill>
                  <a:schemeClr val="tx1"/>
                </a:solidFill>
                <a:latin typeface="Arial" charset="0"/>
                <a:ea typeface="+mn-ea"/>
                <a:cs typeface="+mn-cs"/>
              </a:rPr>
              <a:t>Dit beginsel betreft eveneens het specifieke probleem van het loonverschil tussen vrouwen en mannen, dat ondanks de bestaande wetgeving nog altijd bestaat.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3</a:t>
            </a:fld>
            <a:endParaRPr lang="nl-NL" dirty="0"/>
          </a:p>
        </p:txBody>
      </p:sp>
    </p:spTree>
    <p:extLst>
      <p:ext uri="{BB962C8B-B14F-4D97-AF65-F5344CB8AC3E}">
        <p14:creationId xmlns:p14="http://schemas.microsoft.com/office/powerpoint/2010/main" val="381591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voorziet in het recht op essentiële diensten en bevat een niet-exhaustieve lijst van diensten die van het allergrootste belang zijn in ons dagelijkse leven. De lidstaten blijven bevoegd voor de vaststelling, de organisatie, de verlening en de financiering van deze diensten op nationaal, regionaal of lokaal niveau. Het feit dat iedereen toegang moet hebben tot essentiële diensten — met inbegrip van grensoverschrijdende essentiële diensten – bevestigt echter nogmaals het belang dat de Unie hecht aan diensten die de kern van ons sociale model vormen. Vooral het recht op water en sanitaire voorzieningen is bijzonder belangrijk voor de burgers van de Unie, die onlangs nog een burgerinitiatief ter zake hebben opgestart. </a:t>
            </a:r>
          </a:p>
          <a:p>
            <a:pPr algn="l" rtl="0"/>
            <a:r>
              <a:rPr lang="nl-NL" sz="1200" b="0" i="0" u="none" strike="noStrike" kern="1200" baseline="0" dirty="0">
                <a:solidFill>
                  <a:schemeClr val="tx1"/>
                </a:solidFill>
                <a:latin typeface="Arial" charset="0"/>
                <a:ea typeface="+mn-ea"/>
                <a:cs typeface="+mn-cs"/>
              </a:rPr>
              <a:t>Sommige van deze diensten vallen onder de verplichting tot het verlenen van universele diensten uit hoofde van de sectorale wetgeving van de Unie. Doel is ervoor te zorgen dat alle consumenten en gebruikers in een lidstaat en tussen lidstaten (ongeacht waar zij gevestigd zijn) toegang hebben tot diensten van algemeen economisch belang van behoorlijke kwaliteit en, rekening houdend met specifieke nationale omstandigheden, tegen een betaalbare prijs. De pijler erkent dat al wie er behoefte aan heeft, steun moet krijgen voor toegang tot essentiële diensten. De toegankelijkheid, de beschikbaarheid en de betaalbaarheid van essentiële diensten zijn van essentieel belang voor een voor iedereen gelijke toegang tot deze diensten en voor personen met een handicap en ouderen.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23</a:t>
            </a:fld>
            <a:endParaRPr lang="nl-NL" dirty="0"/>
          </a:p>
        </p:txBody>
      </p:sp>
    </p:spTree>
    <p:extLst>
      <p:ext uri="{BB962C8B-B14F-4D97-AF65-F5344CB8AC3E}">
        <p14:creationId xmlns:p14="http://schemas.microsoft.com/office/powerpoint/2010/main" val="38959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gaat deels verder dan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door de bescherming tegen discriminatie op grond van godsdienst of overtuiging, een handicap, leeftijd of seksuele geaardheid uit te breiden tot de gebieden sociale bescherming, met inbegrip van sociale zekerheid en gezondheidszorg, onderwijs en toegang tot goederen en diensten die publiekelijk beschikbaar zijn. De pijler breidt ook de bescherming tegen discriminatie op grond van gender uit tot het onderwijs, dat niet onder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valt. </a:t>
            </a:r>
          </a:p>
          <a:p>
            <a:pPr algn="l" rtl="0"/>
            <a:r>
              <a:rPr lang="nl-NL" sz="1200" b="0" i="0" u="none" strike="noStrike" kern="1200" baseline="0" dirty="0">
                <a:solidFill>
                  <a:schemeClr val="tx1"/>
                </a:solidFill>
                <a:latin typeface="Arial" charset="0"/>
                <a:ea typeface="+mn-ea"/>
                <a:cs typeface="+mn-cs"/>
              </a:rPr>
              <a:t>Gelijke kansen hebben tot doel de inclusie en participatie van ondervertegenwoordigde groepen op de arbeidsmarkt en in de maatschappij te bevorderen. </a:t>
            </a:r>
            <a:r>
              <a:rPr lang="nl-NL" sz="1200" b="0" i="0" u="none" strike="noStrike" kern="1200" baseline="0" dirty="0" smtClean="0">
                <a:solidFill>
                  <a:schemeClr val="tx1"/>
                </a:solidFill>
                <a:latin typeface="Arial" charset="0"/>
                <a:ea typeface="+mn-ea"/>
                <a:cs typeface="+mn-cs"/>
              </a:rPr>
              <a:t>In </a:t>
            </a:r>
            <a:r>
              <a:rPr lang="nl-NL" sz="1200" b="0" i="0" u="none" strike="noStrike" kern="1200" baseline="0" dirty="0">
                <a:solidFill>
                  <a:schemeClr val="tx1"/>
                </a:solidFill>
                <a:latin typeface="Arial" charset="0"/>
                <a:ea typeface="+mn-ea"/>
                <a:cs typeface="+mn-cs"/>
              </a:rPr>
              <a:t>de bepalingen van de pijler wordt benadrukt dat specifieke maatregelen nodig kunnen zijn om nadelen die met bepaalde beschermde gronden verband houden, te voorkomen, te corrigeren en te </a:t>
            </a:r>
            <a:r>
              <a:rPr lang="nl-NL" sz="1200" b="0" i="0" u="none" strike="noStrike" kern="1200" baseline="0" dirty="0" smtClean="0">
                <a:solidFill>
                  <a:schemeClr val="tx1"/>
                </a:solidFill>
                <a:latin typeface="Arial" charset="0"/>
                <a:ea typeface="+mn-ea"/>
                <a:cs typeface="+mn-cs"/>
              </a:rPr>
              <a:t>compenseren. Het </a:t>
            </a:r>
            <a:r>
              <a:rPr lang="nl-NL" sz="1200" b="0" i="0" u="none" strike="noStrike" kern="1200" baseline="0" dirty="0">
                <a:solidFill>
                  <a:schemeClr val="tx1"/>
                </a:solidFill>
                <a:latin typeface="Arial" charset="0"/>
                <a:ea typeface="+mn-ea"/>
                <a:cs typeface="+mn-cs"/>
              </a:rPr>
              <a:t>beginsel spoort de lidstaten aan de uitdaging van groepen die het risico lopen te worden gediscrimineerd, aan te pakken door middel van positieve en stimulerende maatregelen, bijvoorbeeld door praktijken die gericht zijn op een grotere diversiteit van de werknemers te stimuleren bij werkgevers.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4</a:t>
            </a:fld>
            <a:endParaRPr lang="nl-NL" dirty="0"/>
          </a:p>
        </p:txBody>
      </p:sp>
    </p:spTree>
    <p:extLst>
      <p:ext uri="{BB962C8B-B14F-4D97-AF65-F5344CB8AC3E}">
        <p14:creationId xmlns:p14="http://schemas.microsoft.com/office/powerpoint/2010/main" val="24258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legt een aantal rechten voor alle werkzoekenden vast, ongeacht hun arbeidsstatus. </a:t>
            </a:r>
            <a:r>
              <a:rPr lang="nl-NL" sz="1200" b="0" i="0" u="none" strike="noStrike" kern="1200" baseline="0" dirty="0" smtClean="0">
                <a:solidFill>
                  <a:schemeClr val="tx1"/>
                </a:solidFill>
                <a:latin typeface="Arial" charset="0"/>
                <a:ea typeface="+mn-ea"/>
                <a:cs typeface="+mn-cs"/>
              </a:rPr>
              <a:t>De </a:t>
            </a:r>
            <a:r>
              <a:rPr lang="nl-NL" sz="1200" b="0" i="0" u="none" strike="noStrike" kern="1200" baseline="0" dirty="0">
                <a:solidFill>
                  <a:schemeClr val="tx1"/>
                </a:solidFill>
                <a:latin typeface="Arial" charset="0"/>
                <a:ea typeface="+mn-ea"/>
                <a:cs typeface="+mn-cs"/>
              </a:rPr>
              <a:t>nadruk ligt op het bieden van hulp bij het vinden van werk; hierbij kan het onder meer gaan om arbeidsbemiddelingsdiensten, zoals advies en begeleiding bij het zoeken naar een baan, of om deelname aan "actieve maatregelen", zoals opleiding, aanwervingssubsidies of ondersteuning bij re-integratie. </a:t>
            </a:r>
            <a:r>
              <a:rPr lang="nl-NL" sz="1200" b="0" i="0" u="none" strike="noStrike" kern="1200" baseline="0" dirty="0" smtClean="0">
                <a:solidFill>
                  <a:schemeClr val="tx1"/>
                </a:solidFill>
                <a:latin typeface="Arial" charset="0"/>
                <a:ea typeface="+mn-ea"/>
                <a:cs typeface="+mn-cs"/>
              </a:rPr>
              <a:t>Deze </a:t>
            </a:r>
            <a:r>
              <a:rPr lang="nl-NL" sz="1200" b="0" i="0" u="none" strike="noStrike" kern="1200" baseline="0" dirty="0">
                <a:solidFill>
                  <a:schemeClr val="tx1"/>
                </a:solidFill>
                <a:latin typeface="Arial" charset="0"/>
                <a:ea typeface="+mn-ea"/>
                <a:cs typeface="+mn-cs"/>
              </a:rPr>
              <a:t>rechten gaan verder dan artikel 29 van het Handvest van de grondrechten, dat uitsluitend handelt over het recht op kosteloze arbeidsbemiddeling. Hulp om zich als zelfstandige te vestigen, vormt eveneens een wezenlijke uitbreiding van het bestaande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a:t>
            </a:r>
          </a:p>
          <a:p>
            <a:pPr algn="l" rtl="0"/>
            <a:r>
              <a:rPr lang="nl-NL" sz="1200" b="0" i="0" u="none" strike="noStrike" kern="1200" baseline="0" dirty="0">
                <a:solidFill>
                  <a:schemeClr val="tx1"/>
                </a:solidFill>
                <a:latin typeface="Arial" charset="0"/>
                <a:ea typeface="+mn-ea"/>
                <a:cs typeface="+mn-cs"/>
              </a:rPr>
              <a:t>Er zijn drie factoren die bij deze rechten een centrale rol spelen: vroegtijdige interventie, geïndividualiseerde steun en ondersteuning bij het verbeteren van de inzetbaarheid</a:t>
            </a:r>
            <a:r>
              <a:rPr lang="nl-NL" sz="1200" b="0" i="0" u="none" strike="noStrike" kern="1200" baseline="0" dirty="0" smtClean="0">
                <a:solidFill>
                  <a:schemeClr val="tx1"/>
                </a:solidFill>
                <a:latin typeface="Arial" charset="0"/>
                <a:ea typeface="+mn-ea"/>
                <a:cs typeface="+mn-cs"/>
              </a:rPr>
              <a:t>. </a:t>
            </a:r>
            <a:r>
              <a:rPr lang="nl-NL" sz="1200" b="0" i="0" u="none" strike="noStrike" kern="1200" baseline="0" dirty="0">
                <a:solidFill>
                  <a:schemeClr val="tx1"/>
                </a:solidFill>
                <a:latin typeface="Arial" charset="0"/>
                <a:ea typeface="+mn-ea"/>
                <a:cs typeface="+mn-cs"/>
              </a:rPr>
              <a:t>Laatstgenoemde factor – die is gebaseerd op een recht op ondersteuning bij opleiding of bij het verwerven van nieuwe kwalificaties – is van cruciaal belang met het oog op de aanpassing aan een snel veranderende arbeidsmarkt. </a:t>
            </a:r>
          </a:p>
          <a:p>
            <a:pPr algn="l" rtl="0"/>
            <a:r>
              <a:rPr lang="nl-NL" sz="1200" b="0" i="0" u="none" strike="noStrike" kern="1200" baseline="0" dirty="0">
                <a:solidFill>
                  <a:schemeClr val="tx1"/>
                </a:solidFill>
                <a:latin typeface="Arial" charset="0"/>
                <a:ea typeface="+mn-ea"/>
                <a:cs typeface="+mn-cs"/>
              </a:rPr>
              <a:t>Vandaag de dag veranderen werknemers vaker van baan dan in het verleden, en de bestaande rechten op opleiding of sociale bescherming mogen die mobiliteit niet ontmoedigen. </a:t>
            </a:r>
            <a:r>
              <a:rPr lang="nl-NL" sz="1200" b="0" i="0" u="none" strike="noStrike" kern="1200" baseline="0" dirty="0" smtClean="0">
                <a:solidFill>
                  <a:schemeClr val="tx1"/>
                </a:solidFill>
                <a:latin typeface="Arial" charset="0"/>
                <a:ea typeface="+mn-ea"/>
                <a:cs typeface="+mn-cs"/>
              </a:rPr>
              <a:t>De </a:t>
            </a:r>
            <a:r>
              <a:rPr lang="nl-NL" sz="1200" b="0" i="0" u="none" strike="noStrike" kern="1200" baseline="0" dirty="0">
                <a:solidFill>
                  <a:schemeClr val="tx1"/>
                </a:solidFill>
                <a:latin typeface="Arial" charset="0"/>
                <a:ea typeface="+mn-ea"/>
                <a:cs typeface="+mn-cs"/>
              </a:rPr>
              <a:t>pijler waarborgt de overdraagbaarheid van de door de werknemers opgebouwde rechten op opleiding of sociale bescherming wanneer zij van arbeidsstatus of werkgever veranderen, hun loopbaan onderbreken of na een loopbaanonderbreking weer gaan werken, of afwisselend in loondienst en als zelfstandige werken. </a:t>
            </a:r>
          </a:p>
          <a:p>
            <a:pPr algn="l" rtl="0"/>
            <a:r>
              <a:rPr lang="nl-NL" sz="1200" b="0" i="0" u="none" strike="noStrike" kern="1200" baseline="0" dirty="0">
                <a:solidFill>
                  <a:schemeClr val="tx1"/>
                </a:solidFill>
                <a:latin typeface="Arial" charset="0"/>
                <a:ea typeface="+mn-ea"/>
                <a:cs typeface="+mn-cs"/>
              </a:rPr>
              <a:t>Wat jongeren betreft, brengt de pijler de hoofdlijnen van de aanbeveling inzake de jongerengarantie in herinnering, waarvan de werkingssfeer tot alle jongeren wordt uitgebreid. </a:t>
            </a:r>
          </a:p>
          <a:p>
            <a:pPr algn="l" rtl="0"/>
            <a:r>
              <a:rPr lang="nl-NL" sz="1200" b="0" i="0" u="none" strike="noStrike" kern="1200" baseline="0" dirty="0">
                <a:solidFill>
                  <a:schemeClr val="tx1"/>
                </a:solidFill>
                <a:latin typeface="Arial" charset="0"/>
                <a:ea typeface="+mn-ea"/>
                <a:cs typeface="+mn-cs"/>
              </a:rPr>
              <a:t>Voor mensen zonder werk voorziet de pijler in een recht op gepersonaliseerde ondersteuning, waarin de ideeën van grondige individuele beoordeling, advies en begeleiding zijn opgenomen. De ondersteuning moet coherent zijn, in die zin dat zij doorloopt, bijvoorbeeld wanneer de aanspraak op een werkloosheidsuitkering eindigt; ook kunnen andere maatregelen worden getroffen, zoals sociale voorzieningen om belemmeringen bij het vinden van werk aan te pakken</a:t>
            </a:r>
            <a:r>
              <a:rPr lang="nl-NL" sz="1200" b="0" i="0" u="none" strike="noStrike" kern="1200" baseline="0" dirty="0" smtClean="0">
                <a:solidFill>
                  <a:schemeClr val="tx1"/>
                </a:solidFill>
                <a:latin typeface="Arial" charset="0"/>
                <a:ea typeface="+mn-ea"/>
                <a:cs typeface="+mn-cs"/>
              </a:rPr>
              <a:t>. Voor </a:t>
            </a:r>
            <a:r>
              <a:rPr lang="nl-NL" sz="1200" b="0" i="0" u="none" strike="noStrike" kern="1200" baseline="0" dirty="0">
                <a:solidFill>
                  <a:schemeClr val="tx1"/>
                </a:solidFill>
                <a:latin typeface="Arial" charset="0"/>
                <a:ea typeface="+mn-ea"/>
                <a:cs typeface="+mn-cs"/>
              </a:rPr>
              <a:t>langdurig werklozen (dat wil zeggen zij die al langer dan een jaar werkloos zijn) voorziet de pijler in een recht op gepersonaliseerde ondersteuning, waarin de ideeën van grondige individuele beoordeling en herintegratieovereenkomst als bedoeld in de aanbeveling van de Raad van 15 februari 2016 betreffende de integratie van langdurig werklozen op de arbeidsmarkt zijn opgenomen.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5</a:t>
            </a:fld>
            <a:endParaRPr lang="nl-NL" dirty="0"/>
          </a:p>
        </p:txBody>
      </p:sp>
    </p:spTree>
    <p:extLst>
      <p:ext uri="{BB962C8B-B14F-4D97-AF65-F5344CB8AC3E}">
        <p14:creationId xmlns:p14="http://schemas.microsoft.com/office/powerpoint/2010/main" val="11556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weerspiegelt de uitdagingen die de veranderende arbeidsmarkt en nieuwe vormen van werk met zich brengen en onderschrijft diversiteit in arbeidsrelaties, ondernemerschap en zelfstandige arbeid. Anderzijds voorziet de pijler in voorzorgsmaatregelen om misbruik te voorkomen dat kan leiden tot onzekere arbeidsrelaties en in bepaalde waarborgen om ervoor te zorgen dat werknemers toegang hebben tot opleiding en sociale zekerheid gedurende hun volledige loopbaan. </a:t>
            </a:r>
          </a:p>
          <a:p>
            <a:pPr algn="l" rtl="0"/>
            <a:r>
              <a:rPr lang="nl-NL" sz="1200" b="0" i="0" u="none" strike="noStrike" kern="1200" baseline="0" dirty="0">
                <a:solidFill>
                  <a:schemeClr val="tx1"/>
                </a:solidFill>
                <a:latin typeface="Arial" charset="0"/>
                <a:ea typeface="+mn-ea"/>
                <a:cs typeface="+mn-cs"/>
              </a:rPr>
              <a:t>De pijler breidt de garantie van gelijke behandeling uit tot buiten de drie vormen van arbeidsrelaties (deeltijdwerk, arbeidsovereenkomsten voor bepaalde tijd en uitzendarbeid) die binnen het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van de Unie vallen en voorziet in de gelijke behandeling van werknemers, ongeacht het type arbeidsrelatie. Daarenboven benadrukt de pijler ondersteuning voor de overgang naar arbeidsrelaties voor onbepaalde duur. </a:t>
            </a:r>
          </a:p>
          <a:p>
            <a:pPr algn="l" rtl="0"/>
            <a:r>
              <a:rPr lang="nl-NL" sz="1200" b="0" i="0" u="none" strike="noStrike" kern="1200" baseline="0" dirty="0">
                <a:solidFill>
                  <a:schemeClr val="tx1"/>
                </a:solidFill>
                <a:latin typeface="Arial" charset="0"/>
                <a:ea typeface="+mn-ea"/>
                <a:cs typeface="+mn-cs"/>
              </a:rPr>
              <a:t>De pijler erkent dat werkgevers flexibiliteit nodig hebben om zich snel aan te kunnen passen aan veranderingen in de economische context</a:t>
            </a:r>
            <a:r>
              <a:rPr lang="nl-NL" sz="1200" b="0" i="0" u="none" strike="noStrike" kern="1200" baseline="0" dirty="0" smtClean="0">
                <a:solidFill>
                  <a:schemeClr val="tx1"/>
                </a:solidFill>
                <a:latin typeface="Arial" charset="0"/>
                <a:ea typeface="+mn-ea"/>
                <a:cs typeface="+mn-cs"/>
              </a:rPr>
              <a:t>. Dergelijke </a:t>
            </a:r>
            <a:r>
              <a:rPr lang="nl-NL" sz="1200" b="0" i="0" u="none" strike="noStrike" kern="1200" baseline="0" dirty="0">
                <a:solidFill>
                  <a:schemeClr val="tx1"/>
                </a:solidFill>
                <a:latin typeface="Arial" charset="0"/>
                <a:ea typeface="+mn-ea"/>
                <a:cs typeface="+mn-cs"/>
              </a:rPr>
              <a:t>aanpassingen kunnen bijvoorbeeld een verschil in behandeling inhouden om objectieve redenen of aanpassingen van de arbeidsomstandigheden om buitensporig banenverlies te vermijden in perioden van neergang. Die aanpassingen mogen niet eenzijdig zijn en moeten worden beperkt door de bestaande wetgeving en collectieve overeenkomsten. </a:t>
            </a:r>
          </a:p>
          <a:p>
            <a:pPr algn="l" rtl="0"/>
            <a:r>
              <a:rPr lang="nl-NL" sz="1200" b="0" i="0" u="none" strike="noStrike" kern="1200" baseline="0" dirty="0">
                <a:solidFill>
                  <a:schemeClr val="tx1"/>
                </a:solidFill>
                <a:latin typeface="Arial" charset="0"/>
                <a:ea typeface="+mn-ea"/>
                <a:cs typeface="+mn-cs"/>
              </a:rPr>
              <a:t>Het materiële toepassingsgebied van het beginsel van gelijke behandeling wordt uitgebreid om toegang tot sociale bescherming en opleiding te waarborgen</a:t>
            </a:r>
            <a:r>
              <a:rPr lang="nl-NL" sz="1200" b="0" i="0" u="none" strike="noStrike" kern="1200" baseline="0" dirty="0" smtClean="0">
                <a:solidFill>
                  <a:schemeClr val="tx1"/>
                </a:solidFill>
                <a:latin typeface="Arial" charset="0"/>
                <a:ea typeface="+mn-ea"/>
                <a:cs typeface="+mn-cs"/>
              </a:rPr>
              <a:t>. Het </a:t>
            </a:r>
            <a:r>
              <a:rPr lang="nl-NL" sz="1200" b="0" i="0" u="none" strike="noStrike" kern="1200" baseline="0" dirty="0">
                <a:solidFill>
                  <a:schemeClr val="tx1"/>
                </a:solidFill>
                <a:latin typeface="Arial" charset="0"/>
                <a:ea typeface="+mn-ea"/>
                <a:cs typeface="+mn-cs"/>
              </a:rPr>
              <a:t>beginsel waarborgt gelijke behandeling wat de toegang tot de wettelijke sociale zekerheid betreft. Volgens de huidige EU-regels (voor deeltijdwerk en arbeidsovereenkomsten voor bepaalde tijd) moeten de werkgevers de toegang tot opleiding bevorderen. Het beginsel gaat verder en </a:t>
            </a:r>
            <a:r>
              <a:rPr lang="nl-NL" sz="1200" b="0" i="1" u="none" strike="noStrike" kern="1200" baseline="0" dirty="0">
                <a:solidFill>
                  <a:schemeClr val="tx1"/>
                </a:solidFill>
                <a:latin typeface="Arial" charset="0"/>
                <a:ea typeface="+mn-ea"/>
                <a:cs typeface="+mn-cs"/>
              </a:rPr>
              <a:t>vereist</a:t>
            </a:r>
            <a:r>
              <a:rPr lang="nl-NL" sz="1200" b="0" i="0" u="none" strike="noStrike" kern="1200" baseline="0" dirty="0">
                <a:solidFill>
                  <a:schemeClr val="tx1"/>
                </a:solidFill>
                <a:latin typeface="Arial" charset="0"/>
                <a:ea typeface="+mn-ea"/>
                <a:cs typeface="+mn-cs"/>
              </a:rPr>
              <a:t> gelijke behandeling wat de toegang tot opleiding betreft. </a:t>
            </a:r>
          </a:p>
          <a:p>
            <a:pPr algn="l" rtl="0"/>
            <a:r>
              <a:rPr lang="nl-NL" sz="1200" b="0" i="0" u="none" strike="noStrike" kern="1200" baseline="0" dirty="0">
                <a:solidFill>
                  <a:schemeClr val="tx1"/>
                </a:solidFill>
                <a:latin typeface="Arial" charset="0"/>
                <a:ea typeface="+mn-ea"/>
                <a:cs typeface="+mn-cs"/>
              </a:rPr>
              <a:t>Gelijke behandeling volstaat echter mogelijk niet altijd om onzekerheid tegen te gaan, vooral wanneer dezelfde werkgever enkel niet-standaardvormen van werk gebruikt</a:t>
            </a:r>
            <a:r>
              <a:rPr lang="nl-NL" sz="1200" b="0" i="0" u="none" strike="noStrike" kern="1200" baseline="0" dirty="0" smtClean="0">
                <a:solidFill>
                  <a:schemeClr val="tx1"/>
                </a:solidFill>
                <a:latin typeface="Arial" charset="0"/>
                <a:ea typeface="+mn-ea"/>
                <a:cs typeface="+mn-cs"/>
              </a:rPr>
              <a:t>. Daarom </a:t>
            </a:r>
            <a:r>
              <a:rPr lang="nl-NL" sz="1200" b="0" i="0" u="none" strike="noStrike" kern="1200" baseline="0" dirty="0">
                <a:solidFill>
                  <a:schemeClr val="tx1"/>
                </a:solidFill>
                <a:latin typeface="Arial" charset="0"/>
                <a:ea typeface="+mn-ea"/>
                <a:cs typeface="+mn-cs"/>
              </a:rPr>
              <a:t>is een uitdrukkelijk verbod op misbruik in het beginsel vervat. Het verbod op het misbruik van arbeidsrelaties die leiden tot onzekerheid en van onredelijk lange proefperioden gaat verder dan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van de Unie. Preventieve maatregelen kunnen gedifferentieerde belasting van arbeidsrelaties die leiden tot onzekerheid omvatten of het opzetten van bonus-malussystemen voor de socialezekerheidsbijdragen. </a:t>
            </a:r>
          </a:p>
          <a:p>
            <a:pPr algn="l" rtl="0"/>
            <a:r>
              <a:rPr lang="nl-NL" sz="1200" b="0" i="0" u="none" strike="noStrike" kern="1200" baseline="0" dirty="0">
                <a:solidFill>
                  <a:schemeClr val="tx1"/>
                </a:solidFill>
                <a:latin typeface="Arial" charset="0"/>
                <a:ea typeface="+mn-ea"/>
                <a:cs typeface="+mn-cs"/>
              </a:rPr>
              <a:t>De pijler onderstreept het belang van ondersteuning voor opkomende bedrijfsmodellen, innovatieve vormen van werk, ondernemerschap en zelfstandige arbeid</a:t>
            </a:r>
            <a:r>
              <a:rPr lang="nl-NL" sz="1200" b="0" i="0" u="none" strike="noStrike" kern="1200" baseline="0" dirty="0" smtClean="0">
                <a:solidFill>
                  <a:schemeClr val="tx1"/>
                </a:solidFill>
                <a:latin typeface="Arial" charset="0"/>
                <a:ea typeface="+mn-ea"/>
                <a:cs typeface="+mn-cs"/>
              </a:rPr>
              <a:t>. In </a:t>
            </a:r>
            <a:r>
              <a:rPr lang="nl-NL" sz="1200" b="0" i="0" u="none" strike="noStrike" kern="1200" baseline="0" dirty="0">
                <a:solidFill>
                  <a:schemeClr val="tx1"/>
                </a:solidFill>
                <a:latin typeface="Arial" charset="0"/>
                <a:ea typeface="+mn-ea"/>
                <a:cs typeface="+mn-cs"/>
              </a:rPr>
              <a:t>het algemeen hebben nieuwe bedrijfsmodellen het potentieel om mogelijkheden te creëren die de werkgelegenheid, flexibele werkvormen en nieuwe inkomstenbronnen bevorderen</a:t>
            </a:r>
            <a:r>
              <a:rPr lang="nl-NL" sz="1200" b="0" i="0" u="none" strike="noStrike" kern="1200" baseline="0" dirty="0" smtClean="0">
                <a:solidFill>
                  <a:schemeClr val="tx1"/>
                </a:solidFill>
                <a:latin typeface="Arial" charset="0"/>
                <a:ea typeface="+mn-ea"/>
                <a:cs typeface="+mn-cs"/>
              </a:rPr>
              <a:t>. Tegenover </a:t>
            </a:r>
            <a:r>
              <a:rPr lang="nl-NL" sz="1200" b="0" i="0" u="none" strike="noStrike" kern="1200" baseline="0" dirty="0">
                <a:solidFill>
                  <a:schemeClr val="tx1"/>
                </a:solidFill>
                <a:latin typeface="Arial" charset="0"/>
                <a:ea typeface="+mn-ea"/>
                <a:cs typeface="+mn-cs"/>
              </a:rPr>
              <a:t>een dergelijke ondersteuning moet echter de verplichting staan goede arbeidsvoorwaarden te bieden. Om het effect van die innovatie op de werkgelegenheid zo groot mogelijk te maken, kan de beroepsmobiliteit worden bevorderd door ruimere mogelijkheden voor beroepsopleiding en omscholing maar ook door middel van een socialebeschermingsstelsel dat loopbaanveranderingen bevordert en vergemakkelijkt.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7</a:t>
            </a:fld>
            <a:endParaRPr lang="nl-NL" dirty="0"/>
          </a:p>
        </p:txBody>
      </p:sp>
    </p:spTree>
    <p:extLst>
      <p:ext uri="{BB962C8B-B14F-4D97-AF65-F5344CB8AC3E}">
        <p14:creationId xmlns:p14="http://schemas.microsoft.com/office/powerpoint/2010/main" val="902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In de pijler wordt het recht op een billijk loon vastgesteld waarmee alle werknemers een fatsoenlijke levensstandaard kunnen genieten. Vergelijkbare rechten zijn al opgenomen in het Gemeenschapshandvest van de sociale grondrechten van de werkenden uit </a:t>
            </a:r>
            <a:r>
              <a:rPr lang="nl-NL" sz="1200" b="0" i="0" u="none" strike="noStrike" kern="1200" baseline="0" dirty="0" smtClean="0">
                <a:solidFill>
                  <a:schemeClr val="tx1"/>
                </a:solidFill>
                <a:latin typeface="Arial" charset="0"/>
                <a:ea typeface="+mn-ea"/>
                <a:cs typeface="+mn-cs"/>
              </a:rPr>
              <a:t>1989, </a:t>
            </a:r>
            <a:r>
              <a:rPr lang="nl-NL" sz="1200" b="0" i="0" u="none" strike="noStrike" kern="1200" baseline="0" dirty="0">
                <a:solidFill>
                  <a:schemeClr val="tx1"/>
                </a:solidFill>
                <a:latin typeface="Arial" charset="0"/>
                <a:ea typeface="+mn-ea"/>
                <a:cs typeface="+mn-cs"/>
              </a:rPr>
              <a:t>een van de bronnen van Titel X over sociale politiek van het VWEU, en in het (herziene) Europees Sociaal Handvest. </a:t>
            </a:r>
          </a:p>
          <a:p>
            <a:pPr algn="l" rtl="0"/>
            <a:r>
              <a:rPr lang="nl-NL" sz="1200" b="0" i="0" u="none" strike="noStrike" kern="1200" baseline="0" dirty="0">
                <a:solidFill>
                  <a:schemeClr val="tx1"/>
                </a:solidFill>
                <a:latin typeface="Arial" charset="0"/>
                <a:ea typeface="+mn-ea"/>
                <a:cs typeface="+mn-cs"/>
              </a:rPr>
              <a:t>De pijler voorziet in een minimumloonniveau waarbij zowel rekening wordt gehouden met de behoeften van de werknemers en hun gezin als met sociale factoren zoals de evolutie van de levensstandaard en economische factoren, zoals het productiviteitsniveau. De pijler erkent de rol van minimumlonen in de bestrijding van armoede, maar wil "werkgelegenheidsvallen" voorkomen. De bedoeling daarvan is de inkomens van arme gezinnen te verhogen en de mensen met de laagste lonen een eerlijke compensatie voor arbeid en dus sterkere prikkels om te werken te bieden</a:t>
            </a:r>
            <a:r>
              <a:rPr lang="nl-NL" sz="1200" b="0" i="0" u="none" strike="noStrike" kern="1200" baseline="0" dirty="0" smtClean="0">
                <a:solidFill>
                  <a:schemeClr val="tx1"/>
                </a:solidFill>
                <a:latin typeface="Arial" charset="0"/>
                <a:ea typeface="+mn-ea"/>
                <a:cs typeface="+mn-cs"/>
              </a:rPr>
              <a:t>. Andere </a:t>
            </a:r>
            <a:r>
              <a:rPr lang="nl-NL" sz="1200" b="0" i="0" u="none" strike="noStrike" kern="1200" baseline="0" dirty="0">
                <a:solidFill>
                  <a:schemeClr val="tx1"/>
                </a:solidFill>
                <a:latin typeface="Arial" charset="0"/>
                <a:ea typeface="+mn-ea"/>
                <a:cs typeface="+mn-cs"/>
              </a:rPr>
              <a:t>maatregelen kunnen een verlaging van de belastingdruk op personen met een laag loon en hun gezin inhouden, en een aanvulling van het inkomen uit arbeid met doeltreffende sociale uitkeringen. </a:t>
            </a:r>
          </a:p>
          <a:p>
            <a:pPr algn="l" rtl="0"/>
            <a:r>
              <a:rPr lang="nl-NL" sz="1200" b="0" i="0" u="none" strike="noStrike" kern="1200" baseline="0" dirty="0">
                <a:solidFill>
                  <a:schemeClr val="tx1"/>
                </a:solidFill>
                <a:latin typeface="Arial" charset="0"/>
                <a:ea typeface="+mn-ea"/>
                <a:cs typeface="+mn-cs"/>
              </a:rPr>
              <a:t>De pijler vereist dat de lonen op een </a:t>
            </a:r>
            <a:r>
              <a:rPr lang="nl-NL" sz="1200" b="0" i="1" u="none" strike="noStrike" kern="1200" baseline="0" dirty="0">
                <a:solidFill>
                  <a:schemeClr val="tx1"/>
                </a:solidFill>
                <a:latin typeface="Arial" charset="0"/>
                <a:ea typeface="+mn-ea"/>
                <a:cs typeface="+mn-cs"/>
              </a:rPr>
              <a:t>transparante en voorspelbare</a:t>
            </a:r>
            <a:r>
              <a:rPr lang="nl-NL" sz="1200" b="0" i="0" u="none" strike="noStrike" kern="1200" baseline="0" dirty="0">
                <a:solidFill>
                  <a:schemeClr val="tx1"/>
                </a:solidFill>
                <a:latin typeface="Arial" charset="0"/>
                <a:ea typeface="+mn-ea"/>
                <a:cs typeface="+mn-cs"/>
              </a:rPr>
              <a:t> manier en met volledige inachtneming van de nationale gebruiken worden vastgesteld, met name wat het recht op collectieve onderhandelingen van de sociale partners en hun autonomie betreft</a:t>
            </a:r>
            <a:r>
              <a:rPr lang="nl-NL" sz="1200" b="0" i="0" u="none" strike="noStrike" kern="1200" baseline="0" dirty="0" smtClean="0">
                <a:solidFill>
                  <a:schemeClr val="tx1"/>
                </a:solidFill>
                <a:latin typeface="Arial" charset="0"/>
                <a:ea typeface="+mn-ea"/>
                <a:cs typeface="+mn-cs"/>
              </a:rPr>
              <a:t>. Wat </a:t>
            </a:r>
            <a:r>
              <a:rPr lang="nl-NL" sz="1200" b="0" i="0" u="none" strike="noStrike" kern="1200" baseline="0" dirty="0">
                <a:solidFill>
                  <a:schemeClr val="tx1"/>
                </a:solidFill>
                <a:latin typeface="Arial" charset="0"/>
                <a:ea typeface="+mn-ea"/>
                <a:cs typeface="+mn-cs"/>
              </a:rPr>
              <a:t>de minimumlonen betreft, hebben de meeste lidstaten een nationaal wettelijk minimum voorgeschreven. Dat is een regelgevend instrument waarmee een minimumloon voor alle werknemers wettelijk verplicht is gemaakt. Sommige lidstaten hebben geen wettelijk minimumloon, maar verschillende loonminima die door de sociale partners zijn vastgelegd in collectieve overeenkomsten, vaak op sectorniveau</a:t>
            </a:r>
            <a:r>
              <a:rPr lang="nl-NL" sz="1200" b="0" i="0" u="none" strike="noStrike" kern="1200" baseline="0" dirty="0" smtClean="0">
                <a:solidFill>
                  <a:schemeClr val="tx1"/>
                </a:solidFill>
                <a:latin typeface="Arial" charset="0"/>
                <a:ea typeface="+mn-ea"/>
                <a:cs typeface="+mn-cs"/>
              </a:rPr>
              <a:t>. </a:t>
            </a:r>
            <a:r>
              <a:rPr lang="nl-NL" sz="1200" b="0" i="0" u="none" strike="noStrike" kern="1200" baseline="0" dirty="0">
                <a:solidFill>
                  <a:schemeClr val="tx1"/>
                </a:solidFill>
                <a:latin typeface="Arial" charset="0"/>
                <a:ea typeface="+mn-ea"/>
                <a:cs typeface="+mn-cs"/>
              </a:rPr>
              <a:t>De pijler laat de verscheidenheid van gebruiken onverlet en erkent de autonomie van de sociale partners. In deze context betekent </a:t>
            </a:r>
            <a:r>
              <a:rPr lang="nl-NL" sz="1200" b="0" i="1" u="none" strike="noStrike" kern="1200" baseline="0" dirty="0">
                <a:solidFill>
                  <a:schemeClr val="tx1"/>
                </a:solidFill>
                <a:latin typeface="Arial" charset="0"/>
                <a:ea typeface="+mn-ea"/>
                <a:cs typeface="+mn-cs"/>
              </a:rPr>
              <a:t>transparantie</a:t>
            </a:r>
            <a:r>
              <a:rPr lang="nl-NL" sz="1200" b="0" i="0" u="none" strike="noStrike" kern="1200" baseline="0" dirty="0">
                <a:solidFill>
                  <a:schemeClr val="tx1"/>
                </a:solidFill>
                <a:latin typeface="Arial" charset="0"/>
                <a:ea typeface="+mn-ea"/>
                <a:cs typeface="+mn-cs"/>
              </a:rPr>
              <a:t> dat wanneer het minimumloon wordt vastgesteld, beproefde raadplegingsprocedures moeten worden gevolgd die leiden tot een consensus tussen de nationale autoriteiten en de sociale partners en mogelijk voortbouwen op inbreng van andere belanghebbenden en onafhankelijke deskundigen. De pijler roept ook op tot het waarborgen van de </a:t>
            </a:r>
            <a:r>
              <a:rPr lang="nl-NL" sz="1200" b="0" i="1" u="none" strike="noStrike" kern="1200" baseline="0" dirty="0">
                <a:solidFill>
                  <a:schemeClr val="tx1"/>
                </a:solidFill>
                <a:latin typeface="Arial" charset="0"/>
                <a:ea typeface="+mn-ea"/>
                <a:cs typeface="+mn-cs"/>
              </a:rPr>
              <a:t>voorspelbaarheid</a:t>
            </a:r>
            <a:r>
              <a:rPr lang="nl-NL" sz="1200" b="0" i="0" u="none" strike="noStrike" kern="1200" baseline="0" dirty="0">
                <a:solidFill>
                  <a:schemeClr val="tx1"/>
                </a:solidFill>
                <a:latin typeface="Arial" charset="0"/>
                <a:ea typeface="+mn-ea"/>
                <a:cs typeface="+mn-cs"/>
              </a:rPr>
              <a:t> van loonbepalingen, bijvoorbeeld via het vaststellen van regels om de minimumlonen aan te passen aan de kosten voor levensonderhoud.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8</a:t>
            </a:fld>
            <a:endParaRPr lang="nl-NL" dirty="0"/>
          </a:p>
        </p:txBody>
      </p:sp>
    </p:spTree>
    <p:extLst>
      <p:ext uri="{BB962C8B-B14F-4D97-AF65-F5344CB8AC3E}">
        <p14:creationId xmlns:p14="http://schemas.microsoft.com/office/powerpoint/2010/main" val="5131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vereist dat de werknemer geschreven informatie krijgt over zijn arbeidsomstandigheden </a:t>
            </a:r>
            <a:r>
              <a:rPr lang="nl-NL" sz="1200" b="0" i="1" u="none" strike="noStrike" kern="1200" baseline="0" dirty="0">
                <a:solidFill>
                  <a:schemeClr val="tx1"/>
                </a:solidFill>
                <a:latin typeface="Arial" charset="0"/>
                <a:ea typeface="+mn-ea"/>
                <a:cs typeface="+mn-cs"/>
              </a:rPr>
              <a:t>bij het begin</a:t>
            </a:r>
            <a:r>
              <a:rPr lang="nl-NL" sz="1200" b="0" i="0" u="none" strike="noStrike" kern="1200" baseline="0" dirty="0">
                <a:solidFill>
                  <a:schemeClr val="tx1"/>
                </a:solidFill>
                <a:latin typeface="Arial" charset="0"/>
                <a:ea typeface="+mn-ea"/>
                <a:cs typeface="+mn-cs"/>
              </a:rPr>
              <a:t> van de arbeidsrelatie en niet binnen twee maanden, zoals momenteel is vastgesteld in de richtlijn schriftelijke verklaringen. Aangezien proeftijden belangrijk zijn voor de meeste arbeidsrelaties, voegt de pijler ook informatieverplichtingen toe in dat verband. Die wijzigingen zullen de bekendheid van de rechten van werkgevers en werknemers vergroten</a:t>
            </a:r>
            <a:r>
              <a:rPr lang="nl-NL" sz="1200" b="0" i="0" u="none" strike="noStrike" kern="1200" baseline="0" dirty="0" smtClean="0">
                <a:solidFill>
                  <a:schemeClr val="tx1"/>
                </a:solidFill>
                <a:latin typeface="Arial" charset="0"/>
                <a:ea typeface="+mn-ea"/>
                <a:cs typeface="+mn-cs"/>
              </a:rPr>
              <a:t>. Ze </a:t>
            </a:r>
            <a:r>
              <a:rPr lang="nl-NL" sz="1200" b="0" i="0" u="none" strike="noStrike" kern="1200" baseline="0" dirty="0">
                <a:solidFill>
                  <a:schemeClr val="tx1"/>
                </a:solidFill>
                <a:latin typeface="Arial" charset="0"/>
                <a:ea typeface="+mn-ea"/>
                <a:cs typeface="+mn-cs"/>
              </a:rPr>
              <a:t>moeten ook helpen zwartwerk te verminderen. </a:t>
            </a:r>
          </a:p>
          <a:p>
            <a:pPr algn="l" rtl="0"/>
            <a:r>
              <a:rPr lang="nl-NL" sz="1200" b="0" i="0" u="none" strike="noStrike" kern="1200" baseline="0" dirty="0">
                <a:solidFill>
                  <a:schemeClr val="tx1"/>
                </a:solidFill>
                <a:latin typeface="Arial" charset="0"/>
                <a:ea typeface="+mn-ea"/>
                <a:cs typeface="+mn-cs"/>
              </a:rPr>
              <a:t>De pijler gaat ook verder dan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door het invoeren van procedurele en materiële voorzorgsmaatregelen voor werknemers in het geval van ontslag. Het ontslag moet voldoende gemotiveerd worden en er moet een redelijke opzegtermijn in acht worden genomen. De pijler bepaalt bovendien dat werknemers toegang moeten hebben tot doeltreffende en onpartijdige procedures voor geschillenbeslechting. Die kunnen arbitrage-, bemiddelings- of verzoeningsprocedures omvatten. De pijler voert ook het recht op een toereikend niveau van verhaal in bij een kennelijk onredelijk ontslag, bijvoorbeeld herstel of een geldelijke schadevergoeding. Onder kennelijk onredelijk ontslag wordt ontslag verstaan dat indruist tegen de regels die van toepassing zijn op de arbeidsrelatie in kwestie.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9</a:t>
            </a:fld>
            <a:endParaRPr lang="nl-NL" dirty="0"/>
          </a:p>
        </p:txBody>
      </p:sp>
    </p:spTree>
    <p:extLst>
      <p:ext uri="{BB962C8B-B14F-4D97-AF65-F5344CB8AC3E}">
        <p14:creationId xmlns:p14="http://schemas.microsoft.com/office/powerpoint/2010/main" val="164220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bepaalt dat de sociale partners het recht hebben betrokken te worden bij de vormgeving en de uitvoering van het sociaal en werkgelegenheidsbeleid en ondersteunt een grotere betrokkenheid van de sociale partners bij de beleidsvorming en wetgeving, maar houdt daarbij rekening met de verschillen tussen de nationale stelsels. Voor de realisatie van de pijler moet een passend institutioneel of wettelijk kader worden opgezet op nationaal en EU-niveau, door de sociale partners een duidelijke rol toe te kennen, niet alleen bij de raadpleging en de voorbereiding van wetgeving en beleid, maar ook bij de toepassing en handhaving daarvan. </a:t>
            </a:r>
          </a:p>
          <a:p>
            <a:endParaRPr lang="nl-NL" sz="1200" b="0" i="0" u="none" strike="noStrike" kern="1200" baseline="0" dirty="0" smtClean="0">
              <a:solidFill>
                <a:schemeClr val="tx1"/>
              </a:solidFill>
              <a:latin typeface="Arial" charset="0"/>
              <a:ea typeface="+mn-ea"/>
              <a:cs typeface="+mn-cs"/>
            </a:endParaRPr>
          </a:p>
          <a:p>
            <a:pPr algn="l" rtl="0"/>
            <a:r>
              <a:rPr lang="nl-NL" sz="1200" b="0" i="0" u="none" strike="noStrike" kern="1200" baseline="0" dirty="0">
                <a:solidFill>
                  <a:schemeClr val="tx1"/>
                </a:solidFill>
                <a:latin typeface="Arial" charset="0"/>
                <a:ea typeface="+mn-ea"/>
                <a:cs typeface="+mn-cs"/>
              </a:rPr>
              <a:t>Volgens de pijler hebben alle werknemers in alle sectoren het recht rechtstreeks of via hun vertegenwoordigers te worden geïnformeerd en geraadpleegd over zaken die voor hen van belang zijn, zoals de overdracht, herstructurering en fusie van ondernemingen en collectief ontslag. Hij gaat verder dan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van de Unie aangezien: hij van toepassing is ongeacht het aantal betrokken werknemers; het materiële toepassingsgebied van de pijler zowel de herstructurering als de fusie van bedrijven omvat; en het recht niet beperkt is tot het krijgen van informatie, maar ook inhoudt dat de werknemers worden geraadpleegd over een dergelijke maatregel van het bedrijf, wat een uitwisseling van standpunten en het voeren van een consistente dialoog met de werkgever impliceert. Daarenboven gaat beginsel 8b over alle kwesties die de werknemers aanbelangen, terwijl de bestaande richtlijnen een beperkte lijst van onderwerpen bevatten waarover informatie- en raadplegingsprocedures moeten worden opgezet. Door de verwijzing naar "zaken die voor hen van belang zijn, in het bijzonder (...) de overdracht, herstructurering en fusie van ondernemingen en (...) collectief ontslag", gaat de pijler verder dan artikel 27 van het Handvest, dat voorziet in het recht op informatie en raadpleging "in de gevallen en onder de voorwaarden waarin het recht van de Unie en de nationale wetgevingen en praktijken voorzien". </a:t>
            </a:r>
          </a:p>
          <a:p>
            <a:endParaRPr lang="nl-NL" sz="1200" b="0" i="0" u="none" strike="noStrike" kern="1200" baseline="0" dirty="0" smtClean="0">
              <a:solidFill>
                <a:schemeClr val="tx1"/>
              </a:solidFill>
              <a:latin typeface="Arial" charset="0"/>
              <a:ea typeface="+mn-ea"/>
              <a:cs typeface="+mn-cs"/>
            </a:endParaRPr>
          </a:p>
          <a:p>
            <a:pPr algn="l" rtl="0"/>
            <a:r>
              <a:rPr lang="nl-NL" sz="1200" b="0" i="0" u="none" strike="noStrike" kern="1200" baseline="0" dirty="0">
                <a:solidFill>
                  <a:schemeClr val="tx1"/>
                </a:solidFill>
                <a:latin typeface="Arial" charset="0"/>
                <a:ea typeface="+mn-ea"/>
                <a:cs typeface="+mn-cs"/>
              </a:rPr>
              <a:t>Hoewel capaciteitsopbouw eerst en vooral een bottom-upproces is dat afhangt van de wil en de inspanningen van de sociale partners zelf, benadrukken de bepalingen van de pijler dat de inspanningen van de sociale partners kunnen worden aangevuld door de overheden, met inachtneming van de autonomie van de sociale partners. Met capaciteitsopbouw wordt bedoeld: het vergroten van de representativiteit van de sociale partners en het versterken van hun operationeel, analytisch en juridisch vermogen om collectieve onderhandelingen te voeren en aan de beleidsvorming bij te dragen. Deze ondersteuning kan het opzetten van een geschikt institutioneel/wettelijk kader zijn, door de sociale partners een duidelijke rol in de beleidsvorming toe te kennen en door financiële steun te bieden.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10</a:t>
            </a:fld>
            <a:endParaRPr lang="nl-NL" dirty="0"/>
          </a:p>
        </p:txBody>
      </p:sp>
    </p:spTree>
    <p:extLst>
      <p:ext uri="{BB962C8B-B14F-4D97-AF65-F5344CB8AC3E}">
        <p14:creationId xmlns:p14="http://schemas.microsoft.com/office/powerpoint/2010/main" val="359151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nl-NL" sz="1200" b="0" i="0" u="none" strike="noStrike" kern="1200" baseline="0" dirty="0">
                <a:solidFill>
                  <a:schemeClr val="tx1"/>
                </a:solidFill>
                <a:latin typeface="Arial" charset="0"/>
                <a:ea typeface="+mn-ea"/>
                <a:cs typeface="+mn-cs"/>
              </a:rPr>
              <a:t>De pijler beklemtoont het belang van evenwicht tussen werk en privéleven voor alle mensen met zorgtaken en verleent rechten die essentieel zijn om dat evenwicht te bereiken in de huidige werkomgeving, zoals het recht op toegang tot kinderopvang of langdurige zorg. Het beginsel gaat verder dan het huidige </a:t>
            </a:r>
            <a:r>
              <a:rPr lang="nl-NL" sz="1200" b="0" i="1" u="none" strike="noStrike" kern="1200" baseline="0" dirty="0">
                <a:solidFill>
                  <a:schemeClr val="tx1"/>
                </a:solidFill>
                <a:latin typeface="Arial" charset="0"/>
                <a:ea typeface="+mn-ea"/>
                <a:cs typeface="+mn-cs"/>
              </a:rPr>
              <a:t>acquis</a:t>
            </a:r>
            <a:r>
              <a:rPr lang="nl-NL" sz="1200" b="0" i="0" u="none" strike="noStrike" kern="1200" baseline="0" dirty="0">
                <a:solidFill>
                  <a:schemeClr val="tx1"/>
                </a:solidFill>
                <a:latin typeface="Arial" charset="0"/>
                <a:ea typeface="+mn-ea"/>
                <a:cs typeface="+mn-cs"/>
              </a:rPr>
              <a:t> door rechten te verlenen </a:t>
            </a:r>
            <a:r>
              <a:rPr lang="nl-NL" sz="1200" b="0" i="1" u="none" strike="noStrike" kern="1200" baseline="0" dirty="0">
                <a:solidFill>
                  <a:schemeClr val="tx1"/>
                </a:solidFill>
                <a:latin typeface="Arial" charset="0"/>
                <a:ea typeface="+mn-ea"/>
                <a:cs typeface="+mn-cs"/>
              </a:rPr>
              <a:t>aan alle werkende mensen met zorgtaken</a:t>
            </a:r>
            <a:r>
              <a:rPr lang="nl-NL" sz="1200" b="0" i="0" u="none" strike="noStrike" kern="1200" baseline="0" dirty="0">
                <a:solidFill>
                  <a:schemeClr val="tx1"/>
                </a:solidFill>
                <a:latin typeface="Arial" charset="0"/>
                <a:ea typeface="+mn-ea"/>
                <a:cs typeface="+mn-cs"/>
              </a:rPr>
              <a:t>. Het beginsel is </a:t>
            </a:r>
            <a:r>
              <a:rPr lang="nl-NL" sz="1200" b="0" i="0" u="none" strike="noStrike" kern="1200" baseline="0" dirty="0" smtClean="0">
                <a:solidFill>
                  <a:schemeClr val="tx1"/>
                </a:solidFill>
                <a:latin typeface="Arial" charset="0"/>
                <a:ea typeface="+mn-ea"/>
                <a:cs typeface="+mn-cs"/>
              </a:rPr>
              <a:t>ook </a:t>
            </a:r>
            <a:r>
              <a:rPr lang="nl-NL" sz="1200" b="0" i="0" u="none" strike="noStrike" kern="1200" baseline="0" dirty="0">
                <a:solidFill>
                  <a:schemeClr val="tx1"/>
                </a:solidFill>
                <a:latin typeface="Arial" charset="0"/>
                <a:ea typeface="+mn-ea"/>
                <a:cs typeface="+mn-cs"/>
              </a:rPr>
              <a:t>van toepassing op werkende mensen die geen ouder zijn, maar die bijvoorbeeld zorgen voor oudere familieleden of familieleden met een handicap. </a:t>
            </a:r>
          </a:p>
          <a:p>
            <a:pPr algn="l" rtl="0"/>
            <a:r>
              <a:rPr lang="nl-NL" sz="1200" b="0" i="0" u="none" strike="noStrike" kern="1200" baseline="0" dirty="0">
                <a:solidFill>
                  <a:schemeClr val="tx1"/>
                </a:solidFill>
                <a:latin typeface="Arial" charset="0"/>
                <a:ea typeface="+mn-ea"/>
                <a:cs typeface="+mn-cs"/>
              </a:rPr>
              <a:t>Daarenboven kent de pijler een </a:t>
            </a:r>
            <a:r>
              <a:rPr lang="nl-NL" sz="1200" b="0" i="1" u="none" strike="noStrike" kern="1200" baseline="0" dirty="0" smtClean="0">
                <a:solidFill>
                  <a:schemeClr val="tx1"/>
                </a:solidFill>
                <a:latin typeface="Arial" charset="0"/>
                <a:ea typeface="+mn-ea"/>
                <a:cs typeface="+mn-cs"/>
              </a:rPr>
              <a:t>werkregelingen </a:t>
            </a:r>
            <a:r>
              <a:rPr lang="nl-NL" sz="1200" b="0" i="0" u="none" strike="noStrike" kern="1200" baseline="0" dirty="0">
                <a:solidFill>
                  <a:schemeClr val="tx1"/>
                </a:solidFill>
                <a:latin typeface="Arial" charset="0"/>
                <a:ea typeface="+mn-ea"/>
                <a:cs typeface="+mn-cs"/>
              </a:rPr>
              <a:t>toe, bijvoorbeeld telewerk, de aanpassing van werkschema's of een overgang van voltijd- </a:t>
            </a:r>
            <a:r>
              <a:rPr lang="nl-NL" sz="1200" b="0" i="1" u="none" strike="noStrike" kern="1200" baseline="0" dirty="0" smtClean="0">
                <a:solidFill>
                  <a:schemeClr val="tx1"/>
                </a:solidFill>
                <a:latin typeface="Arial" charset="0"/>
                <a:ea typeface="+mn-ea"/>
                <a:cs typeface="+mn-cs"/>
              </a:rPr>
              <a:t>recht op flexibele </a:t>
            </a:r>
            <a:r>
              <a:rPr lang="nl-NL" sz="1200" b="0" i="0" u="none" strike="noStrike" kern="1200" baseline="0" dirty="0" smtClean="0">
                <a:solidFill>
                  <a:schemeClr val="tx1"/>
                </a:solidFill>
                <a:latin typeface="Arial" charset="0"/>
                <a:ea typeface="+mn-ea"/>
                <a:cs typeface="+mn-cs"/>
              </a:rPr>
              <a:t>naar </a:t>
            </a:r>
            <a:r>
              <a:rPr lang="nl-NL" sz="1200" b="0" i="0" u="none" strike="noStrike" kern="1200" baseline="0" dirty="0">
                <a:solidFill>
                  <a:schemeClr val="tx1"/>
                </a:solidFill>
                <a:latin typeface="Arial" charset="0"/>
                <a:ea typeface="+mn-ea"/>
                <a:cs typeface="+mn-cs"/>
              </a:rPr>
              <a:t>deeltijdwerk. Dat recht bestaat momenteel in de Uniewetgeving enkel wanneer een werknemer uit ouderschapsverlof terugkeert. </a:t>
            </a:r>
          </a:p>
          <a:p>
            <a:pPr algn="l" rtl="0"/>
            <a:r>
              <a:rPr lang="nl-NL" sz="1200" b="0" i="0" u="none" strike="noStrike" kern="1200" baseline="0" dirty="0">
                <a:solidFill>
                  <a:schemeClr val="tx1"/>
                </a:solidFill>
                <a:latin typeface="Arial" charset="0"/>
                <a:ea typeface="+mn-ea"/>
                <a:cs typeface="+mn-cs"/>
              </a:rPr>
              <a:t>Wat gendergelijkheid betreft, richt de pijler de aandacht opnieuw op het waarborgen van gelijke toegang voor vrouwen en mannen tot speciale verlofregelingen. Mannen en vrouwen moeten worden aangemoedigd daar op een evenwichtige manier gebruik van te maken, bijvoorbeeld door het niveau van de uitkering aan te passen of door er voorwaarden in verband met flexibiliteit en niet-overdraagbaarheid aan te koppelen. </a:t>
            </a:r>
            <a:endParaRPr lang="nl-NL" dirty="0"/>
          </a:p>
        </p:txBody>
      </p:sp>
      <p:sp>
        <p:nvSpPr>
          <p:cNvPr id="4" name="Slide Number Placeholder 3"/>
          <p:cNvSpPr>
            <a:spLocks noGrp="1"/>
          </p:cNvSpPr>
          <p:nvPr>
            <p:ph type="sldNum" sz="quarter" idx="10"/>
          </p:nvPr>
        </p:nvSpPr>
        <p:spPr/>
        <p:txBody>
          <a:bodyPr/>
          <a:lstStyle/>
          <a:p>
            <a:pPr algn="l" rtl="0">
              <a:defRPr/>
            </a:pPr>
            <a:fld id="{36441B25-C4D1-47DB-817D-B9C4FC5392FB}" type="slidenum">
              <a:rPr/>
              <a:pPr>
                <a:defRPr/>
              </a:pPr>
              <a:t>11</a:t>
            </a:fld>
            <a:endParaRPr lang="nl-NL" dirty="0"/>
          </a:p>
        </p:txBody>
      </p:sp>
    </p:spTree>
    <p:extLst>
      <p:ext uri="{BB962C8B-B14F-4D97-AF65-F5344CB8AC3E}">
        <p14:creationId xmlns:p14="http://schemas.microsoft.com/office/powerpoint/2010/main" val="22197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821159"/>
            <a:ext cx="7198568" cy="1102519"/>
          </a:xfrm>
        </p:spPr>
        <p:txBody>
          <a:bodyPr/>
          <a:lstStyle>
            <a:lvl1pPr algn="l">
              <a:defRPr>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ltLang="en-US" dirty="0">
              <a:solidFill>
                <a:srgbClr val="FFFFFF"/>
              </a:solidFill>
            </a:endParaRPr>
          </a:p>
        </p:txBody>
      </p:sp>
      <p:sp>
        <p:nvSpPr>
          <p:cNvPr id="5" name="Footer Placeholder 4"/>
          <p:cNvSpPr>
            <a:spLocks noGrp="1"/>
          </p:cNvSpPr>
          <p:nvPr>
            <p:ph type="ftr" sz="quarter" idx="11"/>
          </p:nvPr>
        </p:nvSpPr>
        <p:spPr/>
        <p:txBody>
          <a:bodyPr/>
          <a:lstStyle/>
          <a:p>
            <a:endParaRPr lang="en-GB" altLang="en-US" dirty="0">
              <a:solidFill>
                <a:srgbClr val="FFFFFF"/>
              </a:solidFill>
            </a:endParaRPr>
          </a:p>
        </p:txBody>
      </p:sp>
      <p:sp>
        <p:nvSpPr>
          <p:cNvPr id="6" name="Slide Number Placeholder 5"/>
          <p:cNvSpPr>
            <a:spLocks noGrp="1"/>
          </p:cNvSpPr>
          <p:nvPr>
            <p:ph type="sldNum" sz="quarter" idx="12"/>
          </p:nvPr>
        </p:nvSpPr>
        <p:spPr/>
        <p:txBody>
          <a:bodyPr/>
          <a:lstStyle/>
          <a:p>
            <a:fld id="{4076F4A5-33E6-42FA-B725-DEB11C473132}" type="slidenum">
              <a:rPr lang="en-GB" altLang="en-US" smtClean="0">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15083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86A7981A-1219-4D40-A965-2C3D8497B3C5}"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080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4DE84299-4164-4E8B-8E6E-B2D7FC724E9F}"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462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sz="2800" i="0">
                <a:solidFill>
                  <a:schemeClr val="accent1">
                    <a:lumMod val="75000"/>
                  </a:schemeClr>
                </a:solidFill>
              </a:defRPr>
            </a:lvl1pPr>
            <a:lvl2pPr>
              <a:buClr>
                <a:srgbClr val="0F5494"/>
              </a:buClr>
              <a:defRPr sz="2400">
                <a:solidFill>
                  <a:schemeClr val="accent1">
                    <a:lumMod val="75000"/>
                  </a:schemeClr>
                </a:solidFill>
              </a:defRPr>
            </a:lvl2pPr>
            <a:lvl3pPr>
              <a:defRPr sz="2000">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fld id="{0B3E6A1F-0E70-4F96-A2E5-8C87C994B9E3}" type="slidenum">
              <a:rPr lang="en-GB" sz="1000" b="1" smtClean="0">
                <a:solidFill>
                  <a:srgbClr val="F68B20"/>
                </a:solidFill>
                <a:latin typeface="Arial" panose="020B0604020202020204" pitchFamily="34" charset="0"/>
                <a:cs typeface="Arial" panose="020B0604020202020204" pitchFamily="34" charset="0"/>
              </a:rPr>
              <a:t>‹#›</a:t>
            </a:fld>
            <a:endParaRPr lang="en-GB" sz="1000" b="1"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9106" y="4576208"/>
            <a:ext cx="1387504" cy="378673"/>
          </a:xfrm>
          <a:prstGeom prst="rect">
            <a:avLst/>
          </a:prstGeom>
        </p:spPr>
      </p:pic>
      <p:sp>
        <p:nvSpPr>
          <p:cNvPr id="15" name="TextBox 14"/>
          <p:cNvSpPr txBox="1"/>
          <p:nvPr userDrawn="1"/>
        </p:nvSpPr>
        <p:spPr>
          <a:xfrm>
            <a:off x="111033" y="103153"/>
            <a:ext cx="2325613" cy="523220"/>
          </a:xfrm>
          <a:prstGeom prst="rect">
            <a:avLst/>
          </a:prstGeom>
          <a:noFill/>
        </p:spPr>
        <p:txBody>
          <a:bodyPr wrap="square" rtlCol="0">
            <a:spAutoFit/>
          </a:bodyPr>
          <a:lstStyle/>
          <a:p>
            <a:r>
              <a:rPr lang="nl-NL" sz="1400" b="1" kern="1200" cap="all" baseline="0" dirty="0" smtClean="0">
                <a:solidFill>
                  <a:srgbClr val="F18800"/>
                </a:solidFill>
                <a:latin typeface="Arial" panose="020B0604020202020204" pitchFamily="34" charset="0"/>
                <a:ea typeface="+mn-ea"/>
                <a:cs typeface="Arial" panose="020B0604020202020204" pitchFamily="34" charset="0"/>
              </a:rPr>
              <a:t>Europese pijler </a:t>
            </a:r>
            <a:br>
              <a:rPr lang="nl-NL" sz="1400" b="1" kern="1200" cap="all" baseline="0" dirty="0" smtClean="0">
                <a:solidFill>
                  <a:srgbClr val="F18800"/>
                </a:solidFill>
                <a:latin typeface="Arial" panose="020B0604020202020204" pitchFamily="34" charset="0"/>
                <a:ea typeface="+mn-ea"/>
                <a:cs typeface="Arial" panose="020B0604020202020204" pitchFamily="34" charset="0"/>
              </a:rPr>
            </a:br>
            <a:r>
              <a:rPr lang="nl-NL" sz="1400" b="1" kern="1200" cap="all" baseline="0" dirty="0" smtClean="0">
                <a:solidFill>
                  <a:srgbClr val="F18800"/>
                </a:solidFill>
                <a:latin typeface="Arial" panose="020B0604020202020204" pitchFamily="34" charset="0"/>
                <a:ea typeface="+mn-ea"/>
                <a:cs typeface="Arial" panose="020B0604020202020204" pitchFamily="34" charset="0"/>
              </a:rPr>
              <a:t>van sociale rechten</a:t>
            </a:r>
            <a:endParaRPr lang="en-GB" sz="1400" b="1" kern="1200" cap="all" baseline="0" dirty="0">
              <a:solidFill>
                <a:srgbClr val="F18800"/>
              </a:solidFill>
              <a:latin typeface="Arial" panose="020B0604020202020204" pitchFamily="34" charset="0"/>
              <a:ea typeface="+mn-ea"/>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r>
              <a:rPr lang="en-GB" sz="1600" dirty="0" smtClean="0">
                <a:solidFill>
                  <a:srgbClr val="E73452"/>
                </a:solidFill>
                <a:latin typeface="Arial" panose="020B0604020202020204" pitchFamily="34" charset="0"/>
                <a:cs typeface="Arial" panose="020B0604020202020204" pitchFamily="34" charset="0"/>
              </a:rPr>
              <a:t>#</a:t>
            </a:r>
            <a:r>
              <a:rPr lang="en-GB" sz="1600" dirty="0" err="1" smtClean="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1"/>
            <a:ext cx="8229600" cy="702469"/>
          </a:xfrm>
        </p:spPr>
        <p:txBody>
          <a:bodyPr>
            <a:normAutofit/>
          </a:bodyPr>
          <a:lstStyle>
            <a:lvl1pPr>
              <a:defRPr sz="3600" b="1">
                <a:solidFill>
                  <a:srgbClr val="F1880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p:nvPr userDrawn="1"/>
        </p:nvSpPr>
        <p:spPr>
          <a:xfrm>
            <a:off x="0" y="900000"/>
            <a:ext cx="9144000" cy="427437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822" y="219601"/>
            <a:ext cx="1378800" cy="957355"/>
          </a:xfrm>
          <a:prstGeom prst="rect">
            <a:avLst/>
          </a:prstGeom>
        </p:spPr>
      </p:pic>
      <p:sp>
        <p:nvSpPr>
          <p:cNvPr id="7" name="Rectangle 6"/>
          <p:cNvSpPr/>
          <p:nvPr userDrawn="1"/>
        </p:nvSpPr>
        <p:spPr>
          <a:xfrm>
            <a:off x="4304456" y="4948014"/>
            <a:ext cx="601200" cy="226364"/>
          </a:xfrm>
          <a:prstGeom prst="rect">
            <a:avLst/>
          </a:prstGeom>
          <a:solidFill>
            <a:srgbClr val="1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88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D6CAB1D9-7766-4D52-B3D5-6EF257E7B62C}"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5169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5D0EB276-A11B-4290-8A80-7A2DC6E34D1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724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C00ACE58-BAC2-490B-9FE8-43F269C2892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26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p>
            <a:fld id="{504E2F25-1153-4B6E-BFE0-7D951C90D027}"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821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p>
            <a:fld id="{46B79C2D-AAD1-4EC6-A183-F0B1434858D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011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p>
            <a:fld id="{C293A104-51CF-4136-9271-3555DB58969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10578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1C75F39A-EAEB-461E-AD64-C8C54CBA369A}"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055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93340EAE-4AD1-4E09-A1E6-D83C0353AD7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765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b="0" dirty="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b="0" dirty="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BA9C3C-4AB1-487A-A39B-75EBB902E3FA}" type="slidenum">
              <a:rPr lang="en-GB" altLang="en-US" b="0" smtClean="0">
                <a:solidFill>
                  <a:srgbClr val="000000"/>
                </a:solidFill>
              </a:rPr>
              <a:pPr/>
              <a:t>‹#›</a:t>
            </a:fld>
            <a:endParaRPr lang="en-GB" altLang="en-US" b="0" dirty="0">
              <a:solidFill>
                <a:srgbClr val="000000"/>
              </a:solidFill>
            </a:endParaRPr>
          </a:p>
        </p:txBody>
      </p:sp>
    </p:spTree>
    <p:extLst>
      <p:ext uri="{BB962C8B-B14F-4D97-AF65-F5344CB8AC3E}">
        <p14:creationId xmlns:p14="http://schemas.microsoft.com/office/powerpoint/2010/main" val="8061404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7872" y="1347614"/>
            <a:ext cx="8229600" cy="864096"/>
          </a:xfrm>
        </p:spPr>
        <p:txBody>
          <a:bodyPr>
            <a:normAutofit fontScale="90000"/>
          </a:bodyPr>
          <a:lstStyle/>
          <a:p>
            <a:pPr rtl="0">
              <a:lnSpc>
                <a:spcPct val="80000"/>
              </a:lnSpc>
              <a:spcBef>
                <a:spcPts val="10000"/>
              </a:spcBef>
              <a:spcAft>
                <a:spcPts val="10000"/>
              </a:spcAft>
            </a:pPr>
            <a:r>
              <a:rPr lang="nl-NL" b="1" i="0" u="none" dirty="0">
                <a:solidFill>
                  <a:schemeClr val="bg1"/>
                </a:solidFill>
              </a:rPr>
              <a:t>Toegang tot de arbeidsmarkt</a:t>
            </a:r>
            <a:r>
              <a:rPr lang="nl-NL" b="0" i="0" u="none" dirty="0">
                <a:solidFill>
                  <a:schemeClr val="bg1"/>
                </a:solidFill>
              </a:rPr>
              <a:t> </a:t>
            </a:r>
            <a:r>
              <a:rPr lang="nl-NL" dirty="0" smtClean="0">
                <a:solidFill>
                  <a:schemeClr val="bg1"/>
                </a:solidFill>
              </a:rPr>
              <a:t/>
            </a:r>
            <a:br>
              <a:rPr lang="nl-NL" dirty="0" smtClean="0">
                <a:solidFill>
                  <a:schemeClr val="bg1"/>
                </a:solidFill>
              </a:rPr>
            </a:br>
            <a:r>
              <a:rPr lang="nl-NL" b="1" i="0" u="none" dirty="0">
                <a:solidFill>
                  <a:schemeClr val="bg1"/>
                </a:solidFill>
              </a:rPr>
              <a:t>en gelijke kansen</a:t>
            </a:r>
            <a:endParaRPr lang="nl-NL" dirty="0">
              <a:solidFill>
                <a:schemeClr val="bg1"/>
              </a:solidFill>
            </a:endParaRPr>
          </a:p>
        </p:txBody>
      </p:sp>
      <p:grpSp>
        <p:nvGrpSpPr>
          <p:cNvPr id="4" name="Group 3"/>
          <p:cNvGrpSpPr/>
          <p:nvPr/>
        </p:nvGrpSpPr>
        <p:grpSpPr>
          <a:xfrm>
            <a:off x="1877509" y="2414797"/>
            <a:ext cx="5294508" cy="1298376"/>
            <a:chOff x="1225581" y="2424212"/>
            <a:chExt cx="5294508" cy="1298376"/>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3897590" y="2424212"/>
              <a:ext cx="1254347" cy="118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30" r="677" b="677"/>
            <a:stretch/>
          </p:blipFill>
          <p:spPr>
            <a:xfrm>
              <a:off x="1225581" y="2425080"/>
              <a:ext cx="1235722" cy="1297508"/>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753" r="60493"/>
            <a:stretch/>
          </p:blipFill>
          <p:spPr>
            <a:xfrm>
              <a:off x="2512961" y="2424212"/>
              <a:ext cx="1316494" cy="1253107"/>
            </a:xfrm>
            <a:prstGeom prst="rect">
              <a:avLst/>
            </a:prstGeom>
          </p:spPr>
        </p:pic>
        <p:pic>
          <p:nvPicPr>
            <p:cNvPr id="12"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60398" r="19801"/>
            <a:stretch/>
          </p:blipFill>
          <p:spPr>
            <a:xfrm>
              <a:off x="5220072" y="2424212"/>
              <a:ext cx="1300017" cy="1234443"/>
            </a:xfrm>
            <a:prstGeom prst="rect">
              <a:avLst/>
            </a:prstGeom>
          </p:spPr>
        </p:pic>
      </p:grpSp>
      <p:sp>
        <p:nvSpPr>
          <p:cNvPr id="8" name="Title 1"/>
          <p:cNvSpPr txBox="1">
            <a:spLocks/>
          </p:cNvSpPr>
          <p:nvPr/>
        </p:nvSpPr>
        <p:spPr>
          <a:xfrm>
            <a:off x="1891251" y="3363838"/>
            <a:ext cx="1208513" cy="432048"/>
          </a:xfrm>
          <a:prstGeom prst="rect">
            <a:avLst/>
          </a:prstGeom>
          <a:solidFill>
            <a:srgbClr val="E73452"/>
          </a:solidFill>
        </p:spPr>
        <p:txBody>
          <a:bodyPr vert="horz" lIns="91440" tIns="45720" rIns="91440" bIns="45720" rtlCol="0" anchor="t">
            <a:normAutofit fontScale="92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algn="l" rtl="0" fontAlgn="auto">
              <a:spcAft>
                <a:spcPts val="0"/>
              </a:spcAft>
            </a:pPr>
            <a:r>
              <a:rPr lang="nl-NL" sz="1200" b="0" i="0" u="none" baseline="30000" dirty="0">
                <a:solidFill>
                  <a:schemeClr val="bg1"/>
                </a:solidFill>
              </a:rPr>
              <a:t>Onderwijs, opleiding en een leven lang leren </a:t>
            </a:r>
            <a:endParaRPr lang="nl-NL" sz="1200" b="0" baseline="30000" dirty="0">
              <a:solidFill>
                <a:schemeClr val="bg1"/>
              </a:solidFill>
            </a:endParaRPr>
          </a:p>
        </p:txBody>
      </p:sp>
      <p:sp>
        <p:nvSpPr>
          <p:cNvPr id="11" name="Title 1"/>
          <p:cNvSpPr txBox="1">
            <a:spLocks/>
          </p:cNvSpPr>
          <p:nvPr/>
        </p:nvSpPr>
        <p:spPr>
          <a:xfrm>
            <a:off x="3218879" y="3363838"/>
            <a:ext cx="120910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Gendergelijkheid</a:t>
            </a:r>
            <a:endParaRPr lang="nl-NL" sz="1200" b="0" baseline="30000" dirty="0">
              <a:solidFill>
                <a:schemeClr val="bg1"/>
              </a:solidFill>
            </a:endParaRPr>
          </a:p>
        </p:txBody>
      </p:sp>
      <p:sp>
        <p:nvSpPr>
          <p:cNvPr id="13" name="Title 1"/>
          <p:cNvSpPr txBox="1">
            <a:spLocks/>
          </p:cNvSpPr>
          <p:nvPr/>
        </p:nvSpPr>
        <p:spPr>
          <a:xfrm>
            <a:off x="4554793" y="3363838"/>
            <a:ext cx="1254347"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Gelijke kansen</a:t>
            </a:r>
            <a:endParaRPr lang="nl-NL" sz="1200" b="0" baseline="30000" dirty="0">
              <a:solidFill>
                <a:schemeClr val="bg1"/>
              </a:solidFill>
            </a:endParaRPr>
          </a:p>
        </p:txBody>
      </p:sp>
      <p:sp>
        <p:nvSpPr>
          <p:cNvPr id="14" name="Title 1"/>
          <p:cNvSpPr txBox="1">
            <a:spLocks/>
          </p:cNvSpPr>
          <p:nvPr/>
        </p:nvSpPr>
        <p:spPr>
          <a:xfrm>
            <a:off x="5903973" y="3363838"/>
            <a:ext cx="1216684" cy="432048"/>
          </a:xfrm>
          <a:prstGeom prst="rect">
            <a:avLst/>
          </a:prstGeom>
          <a:solidFill>
            <a:srgbClr val="E73452"/>
          </a:solidFill>
        </p:spPr>
        <p:txBody>
          <a:bodyPr vert="horz" lIns="91440" tIns="45720" rIns="91440" bIns="45720" rtlCol="0" anchor="t">
            <a:normAutofit fontScale="92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Actieve ondersteuning bij het vinden van werk</a:t>
            </a:r>
            <a:endParaRPr lang="nl-NL" sz="1200" b="0" baseline="30000" dirty="0">
              <a:solidFill>
                <a:schemeClr val="bg1"/>
              </a:solidFill>
            </a:endParaRPr>
          </a:p>
        </p:txBody>
      </p:sp>
    </p:spTree>
    <p:extLst>
      <p:ext uri="{BB962C8B-B14F-4D97-AF65-F5344CB8AC3E}">
        <p14:creationId xmlns:p14="http://schemas.microsoft.com/office/powerpoint/2010/main" val="452364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221209"/>
            <a:ext cx="6790208" cy="702469"/>
          </a:xfrm>
        </p:spPr>
        <p:txBody>
          <a:bodyPr>
            <a:normAutofit/>
          </a:bodyPr>
          <a:lstStyle/>
          <a:p>
            <a:pPr algn="l" rtl="0"/>
            <a:r>
              <a:rPr lang="nl-NL" b="1" i="0" u="none" baseline="30000">
                <a:solidFill>
                  <a:srgbClr val="F68800"/>
                </a:solidFill>
              </a:rPr>
              <a:t>Sociale dialoog</a:t>
            </a:r>
            <a:endParaRPr lang="nl-NL" b="1" baseline="30000" dirty="0">
              <a:solidFill>
                <a:srgbClr val="F68800"/>
              </a:solidFill>
            </a:endParaRPr>
          </a:p>
        </p:txBody>
      </p:sp>
      <p:sp>
        <p:nvSpPr>
          <p:cNvPr id="4" name="Content Placeholder 3"/>
          <p:cNvSpPr>
            <a:spLocks noGrp="1"/>
          </p:cNvSpPr>
          <p:nvPr>
            <p:ph idx="1"/>
          </p:nvPr>
        </p:nvSpPr>
        <p:spPr>
          <a:xfrm>
            <a:off x="1907704" y="1923678"/>
            <a:ext cx="6480720" cy="3024336"/>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van de sociale partners om te worden betrokken bij de vormgeving en uitvoering van sociaal beleid en werkgelegenheidsbeleid. </a:t>
            </a:r>
          </a:p>
          <a:p>
            <a:pPr algn="l" rtl="0">
              <a:spcAft>
                <a:spcPts val="600"/>
              </a:spcAft>
            </a:pPr>
            <a:r>
              <a:rPr lang="nl-NL" sz="1500" i="0" u="none" dirty="0">
                <a:latin typeface="Arial" panose="020B0604020202020204" pitchFamily="34" charset="0"/>
                <a:ea typeface="Calibri"/>
                <a:cs typeface="Arial" panose="020B0604020202020204" pitchFamily="34" charset="0"/>
              </a:rPr>
              <a:t>In alle sectoren hebben alle werknemers het recht om rechtstreeks of via hun vertegenwoordigers te worden geïnformeerd en geraadpleegd over zaken die voor hen van belang zijn, zoals de overdracht, herstructurering en fusie van ondernemingen en collectief ontslag</a:t>
            </a:r>
          </a:p>
          <a:p>
            <a:pPr algn="l" rtl="0">
              <a:spcAft>
                <a:spcPts val="600"/>
              </a:spcAft>
            </a:pPr>
            <a:r>
              <a:rPr lang="nl-NL" sz="1500" i="0" u="none" dirty="0">
                <a:latin typeface="Arial" panose="020B0604020202020204" pitchFamily="34" charset="0"/>
                <a:ea typeface="Calibri"/>
                <a:cs typeface="Arial" panose="020B0604020202020204" pitchFamily="34" charset="0"/>
              </a:rPr>
              <a:t>Capaciteitsopbouw voor sociale partners ter bevordering van de sociale dialoog </a:t>
            </a:r>
          </a:p>
        </p:txBody>
      </p:sp>
      <p:grpSp>
        <p:nvGrpSpPr>
          <p:cNvPr id="3" name="Group 2"/>
          <p:cNvGrpSpPr/>
          <p:nvPr/>
        </p:nvGrpSpPr>
        <p:grpSpPr>
          <a:xfrm>
            <a:off x="246946" y="3773479"/>
            <a:ext cx="1222450" cy="1363581"/>
            <a:chOff x="246946" y="3773479"/>
            <a:chExt cx="1222450" cy="1363581"/>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3479"/>
              <a:ext cx="1217876" cy="1234443"/>
            </a:xfrm>
            <a:prstGeom prst="rect">
              <a:avLst/>
            </a:prstGeom>
          </p:spPr>
        </p:pic>
        <p:sp>
          <p:nvSpPr>
            <p:cNvPr id="9" name="Title 1"/>
            <p:cNvSpPr txBox="1">
              <a:spLocks/>
            </p:cNvSpPr>
            <p:nvPr/>
          </p:nvSpPr>
          <p:spPr>
            <a:xfrm>
              <a:off x="246946" y="4705012"/>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Sociale dialoog</a:t>
              </a:r>
              <a:endParaRPr lang="nl-NL" sz="1600" b="0" baseline="30000" dirty="0">
                <a:solidFill>
                  <a:schemeClr val="bg1"/>
                </a:solidFill>
              </a:endParaRPr>
            </a:p>
          </p:txBody>
        </p:sp>
      </p:grpSp>
    </p:spTree>
    <p:extLst>
      <p:ext uri="{BB962C8B-B14F-4D97-AF65-F5344CB8AC3E}">
        <p14:creationId xmlns:p14="http://schemas.microsoft.com/office/powerpoint/2010/main" val="405197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221209"/>
            <a:ext cx="6718200" cy="702469"/>
          </a:xfrm>
        </p:spPr>
        <p:txBody>
          <a:bodyPr>
            <a:normAutofit/>
          </a:bodyPr>
          <a:lstStyle/>
          <a:p>
            <a:pPr algn="l" rtl="0"/>
            <a:r>
              <a:rPr lang="nl-NL" b="1" i="0" u="none" baseline="30000">
                <a:solidFill>
                  <a:srgbClr val="F68800"/>
                </a:solidFill>
              </a:rPr>
              <a:t>Evenwicht tussen werk en privéleven</a:t>
            </a:r>
            <a:endParaRPr lang="nl-NL"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geschikte vormen van verlof, flexibele werkregelingen en toegang tot zorgvoorzieningen</a:t>
            </a:r>
          </a:p>
          <a:p>
            <a:pPr algn="l" rtl="0">
              <a:spcAft>
                <a:spcPts val="600"/>
              </a:spcAft>
            </a:pPr>
            <a:r>
              <a:rPr lang="nl-NL" sz="1500" i="0" u="none" dirty="0">
                <a:latin typeface="Arial" panose="020B0604020202020204" pitchFamily="34" charset="0"/>
                <a:ea typeface="Calibri"/>
                <a:cs typeface="Arial" panose="020B0604020202020204" pitchFamily="34" charset="0"/>
              </a:rPr>
              <a:t>Vrouwen en mannen hebben gelijke toegang tot speciale vormen van verlof </a:t>
            </a:r>
            <a:r>
              <a:rPr lang="nl-NL" sz="1500" i="0" u="none" dirty="0" smtClean="0">
                <a:latin typeface="Arial" panose="020B0604020202020204" pitchFamily="34" charset="0"/>
                <a:ea typeface="Calibri"/>
                <a:cs typeface="Arial" panose="020B0604020202020204" pitchFamily="34" charset="0"/>
              </a:rPr>
              <a:t>– gebruik </a:t>
            </a:r>
            <a:r>
              <a:rPr lang="nl-NL" sz="1500" i="0" u="none" dirty="0">
                <a:latin typeface="Arial" panose="020B0604020202020204" pitchFamily="34" charset="0"/>
                <a:ea typeface="Calibri"/>
                <a:cs typeface="Arial" panose="020B0604020202020204" pitchFamily="34" charset="0"/>
              </a:rPr>
              <a:t>daarvan op een evenwichtige manier moet worden aangemoedigd (door aanpassing van het uitkeringsniveau of voorwaarden i.v.m. flexibiliteit </a:t>
            </a:r>
            <a:r>
              <a:rPr lang="nl-NL" sz="1500" i="0" u="none" dirty="0" smtClean="0">
                <a:latin typeface="Arial" panose="020B0604020202020204" pitchFamily="34" charset="0"/>
                <a:ea typeface="Calibri"/>
                <a:cs typeface="Arial" panose="020B0604020202020204" pitchFamily="34" charset="0"/>
              </a:rPr>
              <a:t>en </a:t>
            </a:r>
            <a:r>
              <a:rPr lang="nl-NL" sz="1500" i="0" u="none" dirty="0">
                <a:latin typeface="Arial" panose="020B0604020202020204" pitchFamily="34" charset="0"/>
                <a:ea typeface="Calibri"/>
                <a:cs typeface="Arial" panose="020B0604020202020204" pitchFamily="34" charset="0"/>
              </a:rPr>
              <a:t>niet-overdraagbaarheid)</a:t>
            </a:r>
          </a:p>
        </p:txBody>
      </p:sp>
      <p:grpSp>
        <p:nvGrpSpPr>
          <p:cNvPr id="3" name="Group 2"/>
          <p:cNvGrpSpPr/>
          <p:nvPr/>
        </p:nvGrpSpPr>
        <p:grpSpPr>
          <a:xfrm>
            <a:off x="251709" y="3776092"/>
            <a:ext cx="1223876" cy="1367408"/>
            <a:chOff x="5866409" y="2428478"/>
            <a:chExt cx="1223876" cy="1367408"/>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409" y="2428478"/>
              <a:ext cx="1223876" cy="1243587"/>
            </a:xfrm>
            <a:prstGeom prst="rect">
              <a:avLst/>
            </a:prstGeom>
          </p:spPr>
        </p:pic>
        <p:sp>
          <p:nvSpPr>
            <p:cNvPr id="8" name="Title 1"/>
            <p:cNvSpPr txBox="1">
              <a:spLocks/>
            </p:cNvSpPr>
            <p:nvPr/>
          </p:nvSpPr>
          <p:spPr>
            <a:xfrm>
              <a:off x="5869315"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Evenwicht tussen werk en privéleven</a:t>
              </a:r>
              <a:endParaRPr lang="nl-NL" sz="1600" b="0" baseline="30000" dirty="0">
                <a:solidFill>
                  <a:schemeClr val="bg1"/>
                </a:solidFill>
              </a:endParaRPr>
            </a:p>
          </p:txBody>
        </p:sp>
      </p:grpSp>
    </p:spTree>
    <p:extLst>
      <p:ext uri="{BB962C8B-B14F-4D97-AF65-F5344CB8AC3E}">
        <p14:creationId xmlns:p14="http://schemas.microsoft.com/office/powerpoint/2010/main" val="171264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896925" y="1167211"/>
            <a:ext cx="7067563" cy="702469"/>
          </a:xfrm>
        </p:spPr>
        <p:txBody>
          <a:bodyPr>
            <a:normAutofit/>
          </a:bodyPr>
          <a:lstStyle/>
          <a:p>
            <a:pPr algn="l" rtl="0"/>
            <a:r>
              <a:rPr lang="nl-NL" b="1" i="0" u="none" baseline="30000">
                <a:solidFill>
                  <a:srgbClr val="F68800"/>
                </a:solidFill>
              </a:rPr>
              <a:t>Veilige werkomgeving</a:t>
            </a:r>
            <a:r>
              <a:rPr lang="nl-NL" b="1" i="0" u="none">
                <a:solidFill>
                  <a:srgbClr val="F68800"/>
                </a:solidFill>
              </a:rPr>
              <a:t> </a:t>
            </a:r>
            <a:endParaRPr lang="nl-NL"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een hoog niveau van bescherming van hun gezondheid en veiligheid op het werk</a:t>
            </a:r>
          </a:p>
          <a:p>
            <a:pPr algn="l" rtl="0">
              <a:spcAft>
                <a:spcPts val="600"/>
              </a:spcAft>
            </a:pPr>
            <a:r>
              <a:rPr lang="nl-NL" sz="1500" i="0" u="none" dirty="0">
                <a:latin typeface="Arial" panose="020B0604020202020204" pitchFamily="34" charset="0"/>
                <a:ea typeface="Calibri"/>
                <a:cs typeface="Arial" panose="020B0604020202020204" pitchFamily="34" charset="0"/>
              </a:rPr>
              <a:t>Recht op bescherming van hun persoonlijke gegevens binnen het kader van hun werk</a:t>
            </a:r>
          </a:p>
          <a:p>
            <a:pPr algn="l" rtl="0">
              <a:spcAft>
                <a:spcPts val="600"/>
              </a:spcAft>
            </a:pPr>
            <a:r>
              <a:rPr lang="nl-NL" sz="1500" i="0" u="none" dirty="0">
                <a:latin typeface="Arial" panose="020B0604020202020204" pitchFamily="34" charset="0"/>
                <a:ea typeface="Calibri"/>
                <a:cs typeface="Arial" panose="020B0604020202020204" pitchFamily="34" charset="0"/>
              </a:rPr>
              <a:t>Recht op een werkomgeving die op hun professionele behoeften is afgestemd en een langere loopbaan</a:t>
            </a:r>
            <a:endParaRPr lang="nl-NL"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0040" y="3762748"/>
            <a:ext cx="1225356" cy="1373707"/>
            <a:chOff x="250040" y="3762748"/>
            <a:chExt cx="1225356" cy="1373707"/>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251520" y="3762748"/>
              <a:ext cx="1223876" cy="1152128"/>
            </a:xfrm>
            <a:prstGeom prst="rect">
              <a:avLst/>
            </a:prstGeom>
          </p:spPr>
        </p:pic>
        <p:sp>
          <p:nvSpPr>
            <p:cNvPr id="8" name="Title 1"/>
            <p:cNvSpPr txBox="1">
              <a:spLocks/>
            </p:cNvSpPr>
            <p:nvPr/>
          </p:nvSpPr>
          <p:spPr>
            <a:xfrm>
              <a:off x="250040" y="4704407"/>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Veilige werkomgeving</a:t>
              </a:r>
              <a:endParaRPr lang="nl-NL" sz="1600" b="0" baseline="30000" dirty="0">
                <a:solidFill>
                  <a:schemeClr val="bg1"/>
                </a:solidFill>
              </a:endParaRPr>
            </a:p>
          </p:txBody>
        </p:sp>
      </p:grpSp>
    </p:spTree>
    <p:extLst>
      <p:ext uri="{BB962C8B-B14F-4D97-AF65-F5344CB8AC3E}">
        <p14:creationId xmlns:p14="http://schemas.microsoft.com/office/powerpoint/2010/main" val="38573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6" name="Title 1"/>
          <p:cNvSpPr txBox="1">
            <a:spLocks/>
          </p:cNvSpPr>
          <p:nvPr/>
        </p:nvSpPr>
        <p:spPr>
          <a:xfrm>
            <a:off x="0" y="1203598"/>
            <a:ext cx="91440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nl-NL" sz="3500" b="1" i="0" u="none" dirty="0">
                <a:solidFill>
                  <a:schemeClr val="bg1"/>
                </a:solidFill>
              </a:rPr>
              <a:t>Toegang tot sociale bescherming</a:t>
            </a:r>
            <a:endParaRPr lang="nl-NL" sz="3500" b="0" dirty="0">
              <a:solidFill>
                <a:schemeClr val="bg1"/>
              </a:solidFill>
            </a:endParaRPr>
          </a:p>
        </p:txBody>
      </p:sp>
      <p:grpSp>
        <p:nvGrpSpPr>
          <p:cNvPr id="4" name="Group 3"/>
          <p:cNvGrpSpPr/>
          <p:nvPr/>
        </p:nvGrpSpPr>
        <p:grpSpPr>
          <a:xfrm>
            <a:off x="1104182" y="2096643"/>
            <a:ext cx="6786340" cy="2747589"/>
            <a:chOff x="1104182" y="2096643"/>
            <a:chExt cx="6786340" cy="2747589"/>
          </a:xfrm>
        </p:grpSpPr>
        <p:grpSp>
          <p:nvGrpSpPr>
            <p:cNvPr id="20" name="Group 19"/>
            <p:cNvGrpSpPr/>
            <p:nvPr/>
          </p:nvGrpSpPr>
          <p:grpSpPr>
            <a:xfrm>
              <a:off x="1115616" y="2096643"/>
              <a:ext cx="6774906" cy="2717236"/>
              <a:chOff x="1008336" y="2230778"/>
              <a:chExt cx="6774906" cy="2717236"/>
            </a:xfrm>
          </p:grpSpPr>
          <p:grpSp>
            <p:nvGrpSpPr>
              <p:cNvPr id="17" name="Group 16"/>
              <p:cNvGrpSpPr/>
              <p:nvPr/>
            </p:nvGrpSpPr>
            <p:grpSpPr>
              <a:xfrm>
                <a:off x="1008336" y="2230778"/>
                <a:ext cx="6774906" cy="2717236"/>
                <a:chOff x="1008336" y="2230778"/>
                <a:chExt cx="6774906" cy="2717236"/>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230778"/>
                  <a:ext cx="1267026" cy="1264067"/>
                </a:xfrm>
                <a:prstGeom prst="rect">
                  <a:avLst/>
                </a:prstGeom>
              </p:spPr>
            </p:pic>
            <p:grpSp>
              <p:nvGrpSpPr>
                <p:cNvPr id="15" name="Group 14"/>
                <p:cNvGrpSpPr/>
                <p:nvPr/>
              </p:nvGrpSpPr>
              <p:grpSpPr>
                <a:xfrm>
                  <a:off x="1008336" y="2230778"/>
                  <a:ext cx="5405915" cy="2717236"/>
                  <a:chOff x="1008336" y="2230778"/>
                  <a:chExt cx="5405915" cy="271723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52" y="2230779"/>
                    <a:ext cx="1243587" cy="1205412"/>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230779"/>
                    <a:ext cx="1243587" cy="1205412"/>
                  </a:xfrm>
                  <a:prstGeom prst="rect">
                    <a:avLst/>
                  </a:prstGeom>
                </p:spPr>
              </p:pic>
              <p:grpSp>
                <p:nvGrpSpPr>
                  <p:cNvPr id="11" name="Group 10"/>
                  <p:cNvGrpSpPr/>
                  <p:nvPr/>
                </p:nvGrpSpPr>
                <p:grpSpPr>
                  <a:xfrm>
                    <a:off x="1008336" y="2230778"/>
                    <a:ext cx="2647025" cy="2717236"/>
                    <a:chOff x="1008336" y="2230778"/>
                    <a:chExt cx="2647025" cy="2717236"/>
                  </a:xfrm>
                </p:grpSpPr>
                <p:grpSp>
                  <p:nvGrpSpPr>
                    <p:cNvPr id="2" name="Group 1"/>
                    <p:cNvGrpSpPr/>
                    <p:nvPr/>
                  </p:nvGrpSpPr>
                  <p:grpSpPr>
                    <a:xfrm>
                      <a:off x="1008336" y="2240297"/>
                      <a:ext cx="1258494" cy="2616983"/>
                      <a:chOff x="1008336" y="2240297"/>
                      <a:chExt cx="1258494" cy="2616983"/>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82" y="2240297"/>
                        <a:ext cx="1254548" cy="1254548"/>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36" y="3613693"/>
                        <a:ext cx="1243587" cy="1243587"/>
                      </a:xfrm>
                      <a:prstGeom prst="rect">
                        <a:avLst/>
                      </a:prstGeom>
                    </p:spPr>
                  </p:pic>
                </p:grpSp>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6700" y="2230778"/>
                      <a:ext cx="1243587" cy="1264067"/>
                    </a:xfrm>
                    <a:prstGeom prst="rect">
                      <a:avLst/>
                    </a:prstGeom>
                  </p:spPr>
                </p:pic>
                <p:pic>
                  <p:nvPicPr>
                    <p:cNvPr id="12"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1774" y="3613693"/>
                      <a:ext cx="1243587" cy="1334321"/>
                    </a:xfrm>
                    <a:prstGeom prst="rect">
                      <a:avLst/>
                    </a:prstGeom>
                  </p:spPr>
                </p:pic>
              </p:grpSp>
              <p:pic>
                <p:nvPicPr>
                  <p:cNvPr id="13"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4852" y="3613692"/>
                    <a:ext cx="1243587" cy="1243587"/>
                  </a:xfrm>
                  <a:prstGeom prst="rect">
                    <a:avLst/>
                  </a:prstGeom>
                </p:spPr>
              </p:pic>
              <p:pic>
                <p:nvPicPr>
                  <p:cNvPr id="14"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0664" y="3613692"/>
                    <a:ext cx="1243587" cy="1243587"/>
                  </a:xfrm>
                  <a:prstGeom prst="rect">
                    <a:avLst/>
                  </a:prstGeom>
                </p:spPr>
              </p:pic>
            </p:grpSp>
          </p:grpSp>
          <p:pic>
            <p:nvPicPr>
              <p:cNvPr id="18" name="Content Placeholder 3"/>
              <p:cNvPicPr>
                <a:picLocks noChangeAspect="1"/>
              </p:cNvPicPr>
              <p:nvPr/>
            </p:nvPicPr>
            <p:blipFill rotWithShape="1">
              <a:blip r:embed="rId11" cstate="print">
                <a:extLst>
                  <a:ext uri="{28A0092B-C50C-407E-A947-70E740481C1C}">
                    <a14:useLocalDpi xmlns:a14="http://schemas.microsoft.com/office/drawing/2010/main" val="0"/>
                  </a:ext>
                </a:extLst>
              </a:blip>
              <a:srcRect l="80345" t="51040"/>
              <a:stretch/>
            </p:blipFill>
            <p:spPr>
              <a:xfrm>
                <a:off x="6470366" y="3561939"/>
                <a:ext cx="1312876" cy="1386075"/>
              </a:xfrm>
              <a:prstGeom prst="rect">
                <a:avLst/>
              </a:prstGeom>
            </p:spPr>
          </p:pic>
        </p:grpSp>
        <p:sp>
          <p:nvSpPr>
            <p:cNvPr id="19" name="Title 1"/>
            <p:cNvSpPr txBox="1">
              <a:spLocks/>
            </p:cNvSpPr>
            <p:nvPr/>
          </p:nvSpPr>
          <p:spPr>
            <a:xfrm>
              <a:off x="1119088"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Kinderopvang en hulp aan kinderen</a:t>
              </a:r>
              <a:endParaRPr lang="nl-NL" sz="1600" b="0" baseline="30000" dirty="0">
                <a:solidFill>
                  <a:schemeClr val="bg1"/>
                </a:solidFill>
              </a:endParaRPr>
            </a:p>
          </p:txBody>
        </p:sp>
        <p:sp>
          <p:nvSpPr>
            <p:cNvPr id="21" name="Title 1"/>
            <p:cNvSpPr txBox="1">
              <a:spLocks/>
            </p:cNvSpPr>
            <p:nvPr/>
          </p:nvSpPr>
          <p:spPr>
            <a:xfrm>
              <a:off x="2504268" y="298808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Sociale bescherming</a:t>
              </a:r>
              <a:endParaRPr lang="nl-NL" sz="1600" b="0" baseline="30000" dirty="0">
                <a:solidFill>
                  <a:schemeClr val="bg1"/>
                </a:solidFill>
              </a:endParaRPr>
            </a:p>
          </p:txBody>
        </p:sp>
        <p:sp>
          <p:nvSpPr>
            <p:cNvPr id="22" name="Title 1"/>
            <p:cNvSpPr txBox="1">
              <a:spLocks/>
            </p:cNvSpPr>
            <p:nvPr/>
          </p:nvSpPr>
          <p:spPr>
            <a:xfrm>
              <a:off x="3757568" y="2990010"/>
              <a:ext cx="1369340"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Werkloosheidsuitkeringen</a:t>
              </a:r>
              <a:endParaRPr lang="nl-NL" sz="1600" b="0" baseline="30000" dirty="0">
                <a:solidFill>
                  <a:schemeClr val="bg1"/>
                </a:solidFill>
              </a:endParaRPr>
            </a:p>
          </p:txBody>
        </p:sp>
        <p:sp>
          <p:nvSpPr>
            <p:cNvPr id="23" name="Title 1"/>
            <p:cNvSpPr txBox="1">
              <a:spLocks/>
            </p:cNvSpPr>
            <p:nvPr/>
          </p:nvSpPr>
          <p:spPr>
            <a:xfrm>
              <a:off x="5252922"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Minimuminkomen</a:t>
              </a:r>
              <a:endParaRPr lang="nl-NL" sz="1600" b="0" baseline="30000" dirty="0">
                <a:solidFill>
                  <a:schemeClr val="bg1"/>
                </a:solidFill>
              </a:endParaRPr>
            </a:p>
          </p:txBody>
        </p:sp>
        <p:sp>
          <p:nvSpPr>
            <p:cNvPr id="24" name="Title 1"/>
            <p:cNvSpPr txBox="1">
              <a:spLocks/>
            </p:cNvSpPr>
            <p:nvPr/>
          </p:nvSpPr>
          <p:spPr>
            <a:xfrm>
              <a:off x="1104182"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Gezondheidszorg</a:t>
              </a:r>
              <a:endParaRPr lang="nl-NL" sz="1600" b="0" baseline="30000" dirty="0">
                <a:solidFill>
                  <a:schemeClr val="bg1"/>
                </a:solidFill>
              </a:endParaRPr>
            </a:p>
          </p:txBody>
        </p:sp>
        <p:sp>
          <p:nvSpPr>
            <p:cNvPr id="25" name="Title 1"/>
            <p:cNvSpPr txBox="1">
              <a:spLocks/>
            </p:cNvSpPr>
            <p:nvPr/>
          </p:nvSpPr>
          <p:spPr>
            <a:xfrm>
              <a:off x="2508398"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Inclusie van personen met een handicap</a:t>
              </a:r>
              <a:endParaRPr lang="nl-NL" sz="1600" b="0" baseline="30000" dirty="0">
                <a:solidFill>
                  <a:schemeClr val="bg1"/>
                </a:solidFill>
              </a:endParaRPr>
            </a:p>
          </p:txBody>
        </p:sp>
        <p:sp>
          <p:nvSpPr>
            <p:cNvPr id="26" name="Title 1"/>
            <p:cNvSpPr txBox="1">
              <a:spLocks/>
            </p:cNvSpPr>
            <p:nvPr/>
          </p:nvSpPr>
          <p:spPr>
            <a:xfrm>
              <a:off x="3879753"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Langdurige zorg</a:t>
              </a:r>
              <a:endParaRPr lang="nl-NL" sz="1600" b="0" baseline="30000" dirty="0">
                <a:solidFill>
                  <a:schemeClr val="bg1"/>
                </a:solidFill>
              </a:endParaRPr>
            </a:p>
          </p:txBody>
        </p:sp>
        <p:sp>
          <p:nvSpPr>
            <p:cNvPr id="27" name="Title 1"/>
            <p:cNvSpPr txBox="1">
              <a:spLocks/>
            </p:cNvSpPr>
            <p:nvPr/>
          </p:nvSpPr>
          <p:spPr>
            <a:xfrm>
              <a:off x="5259553" y="4407620"/>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300" b="0" i="0" u="none" baseline="30000" dirty="0">
                  <a:solidFill>
                    <a:schemeClr val="bg1"/>
                  </a:solidFill>
                </a:rPr>
                <a:t>Huisvesting en bijstand voor daklozen</a:t>
              </a:r>
              <a:endParaRPr lang="nl-NL" sz="1700" b="0" baseline="30000" dirty="0">
                <a:solidFill>
                  <a:schemeClr val="bg1"/>
                </a:solidFill>
              </a:endParaRPr>
            </a:p>
          </p:txBody>
        </p:sp>
        <p:sp>
          <p:nvSpPr>
            <p:cNvPr id="28" name="Title 1"/>
            <p:cNvSpPr txBox="1">
              <a:spLocks/>
            </p:cNvSpPr>
            <p:nvPr/>
          </p:nvSpPr>
          <p:spPr>
            <a:xfrm>
              <a:off x="6623496" y="2988086"/>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Inkomen voor ouderen en pensioenen  </a:t>
              </a:r>
              <a:endParaRPr lang="nl-NL" sz="1600" b="0" baseline="30000" dirty="0">
                <a:solidFill>
                  <a:schemeClr val="bg1"/>
                </a:solidFill>
              </a:endParaRPr>
            </a:p>
          </p:txBody>
        </p:sp>
        <p:sp>
          <p:nvSpPr>
            <p:cNvPr id="29" name="Title 1"/>
            <p:cNvSpPr txBox="1">
              <a:spLocks/>
            </p:cNvSpPr>
            <p:nvPr/>
          </p:nvSpPr>
          <p:spPr>
            <a:xfrm>
              <a:off x="6617793" y="4412184"/>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Toegang tot essentiële diensten</a:t>
              </a:r>
              <a:endParaRPr lang="nl-NL" sz="1600" b="0" baseline="30000" dirty="0">
                <a:solidFill>
                  <a:schemeClr val="bg1"/>
                </a:solidFill>
              </a:endParaRPr>
            </a:p>
          </p:txBody>
        </p:sp>
      </p:grpSp>
    </p:spTree>
    <p:extLst>
      <p:ext uri="{BB962C8B-B14F-4D97-AF65-F5344CB8AC3E}">
        <p14:creationId xmlns:p14="http://schemas.microsoft.com/office/powerpoint/2010/main" val="428426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707088"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betaalbare en goede opvang en onderwijs voor jonge kinderen (vanaf geboorte tot leerplichtige leeftijd)</a:t>
            </a:r>
          </a:p>
          <a:p>
            <a:pPr algn="l" rtl="0">
              <a:spcAft>
                <a:spcPts val="600"/>
              </a:spcAft>
            </a:pPr>
            <a:r>
              <a:rPr lang="nl-NL" sz="1500" i="0" u="none" dirty="0">
                <a:latin typeface="Arial" panose="020B0604020202020204" pitchFamily="34" charset="0"/>
                <a:ea typeface="Calibri"/>
                <a:cs typeface="Arial" panose="020B0604020202020204" pitchFamily="34" charset="0"/>
              </a:rPr>
              <a:t>Recht op bescherming tegen armoede</a:t>
            </a:r>
          </a:p>
          <a:p>
            <a:pPr>
              <a:spcAft>
                <a:spcPts val="600"/>
              </a:spcAft>
            </a:pPr>
            <a:r>
              <a:rPr lang="nl-NL" sz="1500" dirty="0">
                <a:latin typeface="Arial" panose="020B0604020202020204" pitchFamily="34" charset="0"/>
                <a:ea typeface="Calibri"/>
                <a:cs typeface="Arial" panose="020B0604020202020204" pitchFamily="34" charset="0"/>
              </a:rPr>
              <a:t>Recht op specifieke maatregelen (versterkte en gerichte steun) voor kinderen uit kansarme milieus (bijv. Roma, migranten of etnische minderheden, kinderen met speciale behoeften of handicaps, huishoudens met een verhoogd risico op armoede enz.) om gelijke kansen te bevorderen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Kinderopvang en hulp aan kinderen</a:t>
            </a:r>
            <a:endParaRPr lang="nl-NL" b="1" baseline="30000" dirty="0">
              <a:solidFill>
                <a:srgbClr val="89C2EB"/>
              </a:solidFill>
            </a:endParaRPr>
          </a:p>
        </p:txBody>
      </p:sp>
      <p:grpSp>
        <p:nvGrpSpPr>
          <p:cNvPr id="2" name="Group 1"/>
          <p:cNvGrpSpPr/>
          <p:nvPr/>
        </p:nvGrpSpPr>
        <p:grpSpPr>
          <a:xfrm>
            <a:off x="244106" y="3867894"/>
            <a:ext cx="1255021" cy="1272728"/>
            <a:chOff x="244106" y="3867894"/>
            <a:chExt cx="1255021" cy="1272728"/>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2" y="3867894"/>
              <a:ext cx="1243587" cy="1243587"/>
            </a:xfrm>
            <a:prstGeom prst="rect">
              <a:avLst/>
            </a:prstGeom>
          </p:spPr>
        </p:pic>
        <p:sp>
          <p:nvSpPr>
            <p:cNvPr id="7" name="Title 1"/>
            <p:cNvSpPr txBox="1">
              <a:spLocks/>
            </p:cNvSpPr>
            <p:nvPr/>
          </p:nvSpPr>
          <p:spPr>
            <a:xfrm>
              <a:off x="244106" y="4708574"/>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Kinderopvang en hulp aan kinderen</a:t>
              </a:r>
              <a:endParaRPr lang="nl-NL" sz="1600" b="0" baseline="30000" dirty="0">
                <a:solidFill>
                  <a:schemeClr val="bg1"/>
                </a:solidFill>
              </a:endParaRPr>
            </a:p>
          </p:txBody>
        </p:sp>
      </p:grpSp>
    </p:spTree>
    <p:extLst>
      <p:ext uri="{BB962C8B-B14F-4D97-AF65-F5344CB8AC3E}">
        <p14:creationId xmlns:p14="http://schemas.microsoft.com/office/powerpoint/2010/main" val="32589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adequate sociale bescherming voor werknemers en, onder vergelijkbare voorwaarden, zelfstandigen </a:t>
            </a:r>
          </a:p>
          <a:p>
            <a:pPr algn="l" rtl="0">
              <a:spcAft>
                <a:spcPts val="600"/>
              </a:spcAft>
            </a:pPr>
            <a:r>
              <a:rPr lang="nl-NL" sz="1500" i="0" u="none" dirty="0">
                <a:latin typeface="Arial" panose="020B0604020202020204" pitchFamily="34" charset="0"/>
                <a:ea typeface="Calibri"/>
                <a:cs typeface="Arial" panose="020B0604020202020204" pitchFamily="34" charset="0"/>
              </a:rPr>
              <a:t>Dit geldt ongeacht de aard en de duur van hun arbeidsrelatie (inclusief niet-standaardarbeidsovereenkomsten)</a:t>
            </a:r>
          </a:p>
          <a:p>
            <a:pPr algn="l" rtl="0">
              <a:spcAft>
                <a:spcPts val="600"/>
              </a:spcAft>
            </a:pPr>
            <a:r>
              <a:rPr lang="nl-NL" sz="1500" i="0" u="none" dirty="0" smtClean="0">
                <a:latin typeface="Arial" panose="020B0604020202020204" pitchFamily="34" charset="0"/>
                <a:ea typeface="Calibri"/>
                <a:cs typeface="Arial" panose="020B0604020202020204" pitchFamily="34" charset="0"/>
              </a:rPr>
              <a:t>Hieronder </a:t>
            </a:r>
            <a:r>
              <a:rPr lang="nl-NL" sz="1500" i="0" u="none" dirty="0">
                <a:latin typeface="Arial" panose="020B0604020202020204" pitchFamily="34" charset="0"/>
                <a:ea typeface="Calibri"/>
                <a:cs typeface="Arial" panose="020B0604020202020204" pitchFamily="34" charset="0"/>
              </a:rPr>
              <a:t>valt zowel sociale bijstand als op premie- of bijdragebetaling berustende sociale-zekerheidsstelsels </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Sociale bescherming</a:t>
            </a:r>
            <a:endParaRPr lang="nl-NL" b="1" baseline="30000" dirty="0">
              <a:solidFill>
                <a:srgbClr val="89C2EB"/>
              </a:solidFill>
            </a:endParaRPr>
          </a:p>
        </p:txBody>
      </p:sp>
      <p:grpSp>
        <p:nvGrpSpPr>
          <p:cNvPr id="5" name="Group 4"/>
          <p:cNvGrpSpPr/>
          <p:nvPr/>
        </p:nvGrpSpPr>
        <p:grpSpPr>
          <a:xfrm>
            <a:off x="236695" y="3873595"/>
            <a:ext cx="1255021" cy="1269905"/>
            <a:chOff x="236695" y="3873595"/>
            <a:chExt cx="1255021" cy="1269905"/>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95" y="3873595"/>
              <a:ext cx="1243587" cy="1243587"/>
            </a:xfrm>
            <a:prstGeom prst="rect">
              <a:avLst/>
            </a:prstGeom>
          </p:spPr>
        </p:pic>
        <p:sp>
          <p:nvSpPr>
            <p:cNvPr id="7" name="Title 1"/>
            <p:cNvSpPr txBox="1">
              <a:spLocks/>
            </p:cNvSpPr>
            <p:nvPr/>
          </p:nvSpPr>
          <p:spPr>
            <a:xfrm>
              <a:off x="236695"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Sociale bescherming</a:t>
              </a:r>
              <a:endParaRPr lang="nl-NL" sz="1600" b="0" baseline="30000" dirty="0">
                <a:solidFill>
                  <a:schemeClr val="bg1"/>
                </a:solidFill>
              </a:endParaRPr>
            </a:p>
          </p:txBody>
        </p:sp>
      </p:grpSp>
    </p:spTree>
    <p:extLst>
      <p:ext uri="{BB962C8B-B14F-4D97-AF65-F5344CB8AC3E}">
        <p14:creationId xmlns:p14="http://schemas.microsoft.com/office/powerpoint/2010/main" val="173782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779096" cy="2725341"/>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geschikte vormen van activeringsondersteuning en recht op werkloosheidsuitkeringen gedurende een redelijke periode</a:t>
            </a:r>
          </a:p>
          <a:p>
            <a:pPr algn="l" rtl="0">
              <a:spcAft>
                <a:spcPts val="600"/>
              </a:spcAft>
            </a:pPr>
            <a:r>
              <a:rPr lang="nl-NL" sz="1500" i="0" u="none" dirty="0">
                <a:latin typeface="Arial" panose="020B0604020202020204" pitchFamily="34" charset="0"/>
                <a:ea typeface="Calibri"/>
                <a:cs typeface="Arial" panose="020B0604020202020204" pitchFamily="34" charset="0"/>
              </a:rPr>
              <a:t>Redelijke periode: het is belangrijk dat de werkzoekende lang genoeg naar een baan kan zoeken die met de eigen vaardigheden overeenstemt</a:t>
            </a:r>
          </a:p>
          <a:p>
            <a:pPr algn="l" rtl="0">
              <a:spcAft>
                <a:spcPts val="600"/>
              </a:spcAft>
            </a:pPr>
            <a:r>
              <a:rPr lang="nl-NL" sz="1500" i="0" u="none" dirty="0">
                <a:latin typeface="Arial" panose="020B0604020202020204" pitchFamily="34" charset="0"/>
                <a:ea typeface="Calibri"/>
                <a:cs typeface="Arial" panose="020B0604020202020204" pitchFamily="34" charset="0"/>
              </a:rPr>
              <a:t>Uitkeringen mogen geen negatieve prikkels vormen om het zoeken naar een baan te </a:t>
            </a:r>
            <a:r>
              <a:rPr lang="nl-NL" sz="1500" i="0" u="none" dirty="0" smtClean="0">
                <a:latin typeface="Arial" panose="020B0604020202020204" pitchFamily="34" charset="0"/>
                <a:ea typeface="Calibri"/>
                <a:cs typeface="Arial" panose="020B0604020202020204" pitchFamily="34" charset="0"/>
              </a:rPr>
              <a:t>ontmoedigen</a:t>
            </a:r>
            <a:endParaRPr lang="nl-NL" sz="1500" i="0" u="none"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Werkloosheidsuitkeringen</a:t>
            </a:r>
            <a:r>
              <a:rPr lang="nl-NL" b="0" i="0" u="none" baseline="30000">
                <a:solidFill>
                  <a:srgbClr val="89C2EB"/>
                </a:solidFill>
              </a:rPr>
              <a:t> </a:t>
            </a:r>
            <a:endParaRPr lang="nl-NL" b="1" baseline="30000" dirty="0">
              <a:solidFill>
                <a:srgbClr val="89C2EB"/>
              </a:solidFill>
            </a:endParaRPr>
          </a:p>
        </p:txBody>
      </p:sp>
      <p:grpSp>
        <p:nvGrpSpPr>
          <p:cNvPr id="2" name="Group 1"/>
          <p:cNvGrpSpPr/>
          <p:nvPr/>
        </p:nvGrpSpPr>
        <p:grpSpPr>
          <a:xfrm>
            <a:off x="236135" y="3867894"/>
            <a:ext cx="1383537" cy="1274266"/>
            <a:chOff x="236135" y="3867894"/>
            <a:chExt cx="1383537" cy="127426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1" y="3867894"/>
              <a:ext cx="1243587" cy="1243587"/>
            </a:xfrm>
            <a:prstGeom prst="rect">
              <a:avLst/>
            </a:prstGeom>
          </p:spPr>
        </p:pic>
        <p:sp>
          <p:nvSpPr>
            <p:cNvPr id="8" name="Title 1"/>
            <p:cNvSpPr txBox="1">
              <a:spLocks/>
            </p:cNvSpPr>
            <p:nvPr/>
          </p:nvSpPr>
          <p:spPr>
            <a:xfrm>
              <a:off x="236135" y="4710112"/>
              <a:ext cx="1383537"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Werkloosheidsuitkeringen</a:t>
              </a:r>
              <a:endParaRPr lang="nl-NL" sz="1600" b="0" baseline="30000" dirty="0">
                <a:solidFill>
                  <a:schemeClr val="bg1"/>
                </a:solidFill>
              </a:endParaRPr>
            </a:p>
          </p:txBody>
        </p:sp>
      </p:grpSp>
    </p:spTree>
    <p:extLst>
      <p:ext uri="{BB962C8B-B14F-4D97-AF65-F5344CB8AC3E}">
        <p14:creationId xmlns:p14="http://schemas.microsoft.com/office/powerpoint/2010/main" val="43305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912768" cy="2736302"/>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Minimuminkomen is een vangnet als uiterste maatregel</a:t>
            </a:r>
          </a:p>
          <a:p>
            <a:pPr algn="l" rtl="0">
              <a:spcAft>
                <a:spcPts val="600"/>
              </a:spcAft>
            </a:pPr>
            <a:r>
              <a:rPr lang="nl-NL" sz="1500" i="0" u="none" dirty="0">
                <a:latin typeface="Arial" panose="020B0604020202020204" pitchFamily="34" charset="0"/>
                <a:ea typeface="Calibri"/>
                <a:cs typeface="Arial" panose="020B0604020202020204" pitchFamily="34" charset="0"/>
              </a:rPr>
              <a:t>Recht op adequate voorzieningen voor een minimuminkomen om in alle levensfasen een waardig leven te kunnen leiden en voor toegang tot zelfredzaamheid bevorderende goederen en diensten </a:t>
            </a:r>
          </a:p>
          <a:p>
            <a:pPr algn="l" rtl="0">
              <a:spcAft>
                <a:spcPts val="600"/>
              </a:spcAft>
            </a:pPr>
            <a:r>
              <a:rPr lang="nl-NL" sz="1500" i="0" u="none" dirty="0">
                <a:latin typeface="Arial" panose="020B0604020202020204" pitchFamily="34" charset="0"/>
                <a:ea typeface="Calibri"/>
                <a:cs typeface="Arial" panose="020B0604020202020204" pitchFamily="34" charset="0"/>
              </a:rPr>
              <a:t>Uitkeringen moeten hand in hand gaan met prikkels tot reïntegratie op de arbeidsmarkt </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Minimuminkomen</a:t>
            </a:r>
            <a:endParaRPr lang="nl-NL"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7"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Minimuminkomen</a:t>
              </a:r>
              <a:endParaRPr lang="nl-NL" sz="1600" b="0" baseline="30000" dirty="0">
                <a:solidFill>
                  <a:schemeClr val="bg1"/>
                </a:solidFill>
              </a:endParaRPr>
            </a:p>
          </p:txBody>
        </p:sp>
      </p:grpSp>
    </p:spTree>
    <p:extLst>
      <p:ext uri="{BB962C8B-B14F-4D97-AF65-F5344CB8AC3E}">
        <p14:creationId xmlns:p14="http://schemas.microsoft.com/office/powerpoint/2010/main" val="133562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van zowel werknemers als zelfstandigen op een pensioen dat in verhouding staat tot hun bijdragen en een passend inkomen vormt</a:t>
            </a:r>
          </a:p>
          <a:p>
            <a:pPr algn="l" rtl="0">
              <a:spcAft>
                <a:spcPts val="600"/>
              </a:spcAft>
            </a:pPr>
            <a:r>
              <a:rPr lang="nl-NL" sz="1500" i="0" u="none" dirty="0">
                <a:latin typeface="Arial" panose="020B0604020202020204" pitchFamily="34" charset="0"/>
                <a:ea typeface="Calibri"/>
                <a:cs typeface="Arial" panose="020B0604020202020204" pitchFamily="34" charset="0"/>
              </a:rPr>
              <a:t>Gelijke kansen voor zowel vrouwen als mannen om pensioenrechten te verwerven</a:t>
            </a:r>
          </a:p>
          <a:p>
            <a:pPr algn="l" rtl="0">
              <a:spcAft>
                <a:spcPts val="600"/>
              </a:spcAft>
            </a:pPr>
            <a:r>
              <a:rPr lang="nl-NL" sz="1500" i="0" u="none" dirty="0">
                <a:latin typeface="Arial" panose="020B0604020202020204" pitchFamily="34" charset="0"/>
                <a:ea typeface="Calibri"/>
                <a:cs typeface="Arial" panose="020B0604020202020204" pitchFamily="34" charset="0"/>
              </a:rPr>
              <a:t>Aandacht voor preventie van ouderdomsarmoede en voor behoud van de levensstandaard van gepensioneerden: recht van iedere oudere op middelen om een waardig leven te kunnen leiden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Inkomen voor ouderen en pensioenen</a:t>
            </a:r>
            <a:endParaRPr lang="nl-NL" b="1" baseline="30000" dirty="0">
              <a:solidFill>
                <a:srgbClr val="89C2EB"/>
              </a:solidFill>
            </a:endParaRPr>
          </a:p>
        </p:txBody>
      </p:sp>
      <p:grpSp>
        <p:nvGrpSpPr>
          <p:cNvPr id="2" name="Group 1"/>
          <p:cNvGrpSpPr/>
          <p:nvPr/>
        </p:nvGrpSpPr>
        <p:grpSpPr>
          <a:xfrm>
            <a:off x="218414" y="3867894"/>
            <a:ext cx="1267026" cy="1275606"/>
            <a:chOff x="218414" y="3867894"/>
            <a:chExt cx="1267026"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Inkomen voor ouderen en pensioenen  </a:t>
              </a:r>
              <a:endParaRPr lang="nl-NL" sz="1600" b="0" baseline="30000" dirty="0">
                <a:solidFill>
                  <a:schemeClr val="bg1"/>
                </a:solidFill>
              </a:endParaRPr>
            </a:p>
          </p:txBody>
        </p:sp>
      </p:grpSp>
    </p:spTree>
    <p:extLst>
      <p:ext uri="{BB962C8B-B14F-4D97-AF65-F5344CB8AC3E}">
        <p14:creationId xmlns:p14="http://schemas.microsoft.com/office/powerpoint/2010/main" val="363189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tijdige toegang tot hoogwaardige en betaalbare preventieve en curatieve gezondheidszorg</a:t>
            </a:r>
          </a:p>
          <a:p>
            <a:pPr algn="l" rtl="0">
              <a:spcAft>
                <a:spcPts val="600"/>
              </a:spcAft>
            </a:pPr>
            <a:r>
              <a:rPr lang="nl-NL" sz="1500" i="0" u="none" dirty="0" smtClean="0">
                <a:latin typeface="Arial" panose="020B0604020202020204" pitchFamily="34" charset="0"/>
                <a:ea typeface="Calibri"/>
                <a:cs typeface="Arial" panose="020B0604020202020204" pitchFamily="34" charset="0"/>
              </a:rPr>
              <a:t>Ledereen </a:t>
            </a:r>
            <a:r>
              <a:rPr lang="nl-NL" sz="1500" i="0" u="none" dirty="0">
                <a:latin typeface="Arial" panose="020B0604020202020204" pitchFamily="34" charset="0"/>
                <a:ea typeface="Calibri"/>
                <a:cs typeface="Arial" panose="020B0604020202020204" pitchFamily="34" charset="0"/>
              </a:rPr>
              <a:t>zou toegang tot gezondheidszorg moeten hebben wanneer dat dit nodig is</a:t>
            </a:r>
          </a:p>
          <a:p>
            <a:pPr algn="l" rtl="0">
              <a:spcAft>
                <a:spcPts val="600"/>
              </a:spcAft>
            </a:pPr>
            <a:r>
              <a:rPr lang="nl-NL" sz="1500" i="0" u="none" dirty="0">
                <a:latin typeface="Arial" panose="020B0604020202020204" pitchFamily="34" charset="0"/>
                <a:ea typeface="Calibri"/>
                <a:cs typeface="Arial" panose="020B0604020202020204" pitchFamily="34" charset="0"/>
              </a:rPr>
              <a:t>Mensen zouden niet de nodige zorg moeten mijden vanwege de </a:t>
            </a:r>
            <a:r>
              <a:rPr lang="nl-NL" sz="1500" i="0" u="none" dirty="0" smtClean="0">
                <a:latin typeface="Arial" panose="020B0604020202020204" pitchFamily="34" charset="0"/>
                <a:ea typeface="Calibri"/>
                <a:cs typeface="Arial" panose="020B0604020202020204" pitchFamily="34" charset="0"/>
              </a:rPr>
              <a:t>kosten</a:t>
            </a:r>
            <a:endParaRPr lang="nl-NL" sz="1500" i="0" u="none" dirty="0">
              <a:latin typeface="Arial" panose="020B0604020202020204" pitchFamily="34" charset="0"/>
              <a:ea typeface="Calibri"/>
              <a:cs typeface="Arial" panose="020B0604020202020204" pitchFamily="34" charset="0"/>
            </a:endParaRPr>
          </a:p>
          <a:p>
            <a:pPr algn="l" rtl="0">
              <a:spcAft>
                <a:spcPts val="600"/>
              </a:spcAft>
            </a:pPr>
            <a:r>
              <a:rPr lang="nl-NL" sz="1500" i="0" u="none" dirty="0">
                <a:latin typeface="Arial" panose="020B0604020202020204" pitchFamily="34" charset="0"/>
                <a:ea typeface="Calibri"/>
                <a:cs typeface="Arial" panose="020B0604020202020204" pitchFamily="34" charset="0"/>
              </a:rPr>
              <a:t>De gezondheidszorg moet relevant, adequaat, veilig en doeltreffend zijn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Gezondheidszorg</a:t>
            </a:r>
            <a:endParaRPr lang="nl-NL" b="1" baseline="30000" dirty="0">
              <a:solidFill>
                <a:srgbClr val="89C2EB"/>
              </a:solidFill>
            </a:endParaRPr>
          </a:p>
        </p:txBody>
      </p:sp>
      <p:grpSp>
        <p:nvGrpSpPr>
          <p:cNvPr id="2" name="Group 1"/>
          <p:cNvGrpSpPr/>
          <p:nvPr/>
        </p:nvGrpSpPr>
        <p:grpSpPr>
          <a:xfrm>
            <a:off x="241853" y="3867319"/>
            <a:ext cx="1255021" cy="1276181"/>
            <a:chOff x="241853" y="3867319"/>
            <a:chExt cx="1255021" cy="127618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319"/>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Gezondheidszorg</a:t>
              </a:r>
              <a:endParaRPr lang="nl-NL" sz="1600" b="0" baseline="30000" dirty="0">
                <a:solidFill>
                  <a:schemeClr val="bg1"/>
                </a:solidFill>
              </a:endParaRPr>
            </a:p>
          </p:txBody>
        </p:sp>
      </p:grpSp>
    </p:spTree>
    <p:extLst>
      <p:ext uri="{BB962C8B-B14F-4D97-AF65-F5344CB8AC3E}">
        <p14:creationId xmlns:p14="http://schemas.microsoft.com/office/powerpoint/2010/main" val="12312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167211"/>
            <a:ext cx="6718200" cy="702469"/>
          </a:xfrm>
        </p:spPr>
        <p:txBody>
          <a:bodyPr>
            <a:normAutofit/>
          </a:bodyPr>
          <a:lstStyle/>
          <a:p>
            <a:pPr algn="l" rtl="0"/>
            <a:r>
              <a:rPr lang="nl-NL" b="1" i="0" u="none" baseline="30000">
                <a:solidFill>
                  <a:srgbClr val="E73452"/>
                </a:solidFill>
              </a:rPr>
              <a:t>Onderwijs, opleiding en een leven lang leren</a:t>
            </a:r>
            <a:endParaRPr lang="nl-NL" b="1" dirty="0">
              <a:solidFill>
                <a:srgbClr val="E73452"/>
              </a:solidFill>
            </a:endParaRPr>
          </a:p>
        </p:txBody>
      </p:sp>
      <p:sp>
        <p:nvSpPr>
          <p:cNvPr id="7" name="Content Placeholder 2"/>
          <p:cNvSpPr txBox="1">
            <a:spLocks/>
          </p:cNvSpPr>
          <p:nvPr/>
        </p:nvSpPr>
        <p:spPr>
          <a:xfrm>
            <a:off x="1907704" y="1934641"/>
            <a:ext cx="6779096" cy="272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F5494"/>
              </a:buClr>
              <a:buFont typeface="Arial" pitchFamily="34" charset="0"/>
              <a:buChar char="•"/>
              <a:defRPr sz="2800" i="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Clr>
                <a:srgbClr val="0F5494"/>
              </a:buClr>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spcAft>
                <a:spcPts val="600"/>
              </a:spcAft>
            </a:pPr>
            <a:r>
              <a:rPr lang="nl-NL" sz="1500" b="0" i="0" u="none" dirty="0">
                <a:latin typeface="Arial" panose="020B0604020202020204" pitchFamily="34" charset="0"/>
                <a:ea typeface="Calibri"/>
                <a:cs typeface="Arial" panose="020B0604020202020204" pitchFamily="34" charset="0"/>
              </a:rPr>
              <a:t>Recht op </a:t>
            </a:r>
            <a:r>
              <a:rPr lang="nl-NL" sz="1500" b="0" dirty="0">
                <a:latin typeface="Arial" panose="020B0604020202020204" pitchFamily="34" charset="0"/>
                <a:ea typeface="Calibri"/>
                <a:cs typeface="Arial" panose="020B0604020202020204" pitchFamily="34" charset="0"/>
              </a:rPr>
              <a:t>hoogwaardig en inclusief onderwijs, opleiding en een leven lang leren om volop actief te zijn in de </a:t>
            </a:r>
            <a:r>
              <a:rPr lang="nl-NL" sz="1500" b="0" dirty="0" smtClean="0">
                <a:latin typeface="Arial" panose="020B0604020202020204" pitchFamily="34" charset="0"/>
                <a:ea typeface="Calibri"/>
                <a:cs typeface="Arial" panose="020B0604020202020204" pitchFamily="34" charset="0"/>
              </a:rPr>
              <a:t>samenleving</a:t>
            </a:r>
            <a:endParaRPr lang="nl-NL" sz="1500" b="0" dirty="0">
              <a:latin typeface="Arial" panose="020B0604020202020204" pitchFamily="34" charset="0"/>
              <a:ea typeface="Calibri"/>
              <a:cs typeface="Arial" panose="020B0604020202020204" pitchFamily="34" charset="0"/>
            </a:endParaRPr>
          </a:p>
          <a:p>
            <a:pPr algn="l" rtl="0">
              <a:spcAft>
                <a:spcPts val="600"/>
              </a:spcAft>
            </a:pPr>
            <a:r>
              <a:rPr lang="nl-NL" sz="1500" b="0" i="0" u="none" dirty="0">
                <a:latin typeface="Arial" panose="020B0604020202020204" pitchFamily="34" charset="0"/>
                <a:ea typeface="Calibri"/>
                <a:cs typeface="Arial" panose="020B0604020202020204" pitchFamily="34" charset="0"/>
              </a:rPr>
              <a:t>Gehandicapten of personen uit kansarme milieus moeten verzekerd zijn van </a:t>
            </a:r>
            <a:r>
              <a:rPr lang="nl-NL" sz="1500" b="0" dirty="0">
                <a:latin typeface="Arial" panose="020B0604020202020204" pitchFamily="34" charset="0"/>
                <a:ea typeface="Calibri"/>
                <a:cs typeface="Arial" panose="020B0604020202020204" pitchFamily="34" charset="0"/>
              </a:rPr>
              <a:t>een gelijkwaardige </a:t>
            </a:r>
            <a:r>
              <a:rPr lang="nl-NL" sz="1500" b="0" i="0" u="none" dirty="0" smtClean="0">
                <a:latin typeface="Arial" panose="020B0604020202020204" pitchFamily="34" charset="0"/>
                <a:ea typeface="Calibri"/>
                <a:cs typeface="Arial" panose="020B0604020202020204" pitchFamily="34" charset="0"/>
              </a:rPr>
              <a:t>toegang</a:t>
            </a:r>
            <a:endParaRPr lang="nl-NL" sz="1500" b="0" i="0" u="none" strike="sngStrike" dirty="0">
              <a:solidFill>
                <a:schemeClr val="accent2"/>
              </a:solidFill>
              <a:latin typeface="Arial" panose="020B0604020202020204" pitchFamily="34" charset="0"/>
              <a:ea typeface="Calibri"/>
              <a:cs typeface="Arial" panose="020B0604020202020204" pitchFamily="34" charset="0"/>
            </a:endParaRPr>
          </a:p>
          <a:p>
            <a:pPr algn="l" rtl="0">
              <a:spcAft>
                <a:spcPts val="600"/>
              </a:spcAft>
            </a:pPr>
            <a:r>
              <a:rPr lang="nl-NL" sz="1500" b="0" i="0" u="none" dirty="0">
                <a:latin typeface="Arial" panose="020B0604020202020204" pitchFamily="34" charset="0"/>
                <a:ea typeface="Calibri"/>
                <a:cs typeface="Arial" panose="020B0604020202020204" pitchFamily="34" charset="0"/>
              </a:rPr>
              <a:t>Nadruk op verworven vaardigheden tijdens arbeidsmarkttransities</a:t>
            </a:r>
          </a:p>
          <a:p>
            <a:endParaRPr lang="nl-NL" sz="1500" dirty="0">
              <a:latin typeface="Arial" panose="020B0604020202020204" pitchFamily="34" charset="0"/>
              <a:ea typeface="Calibri"/>
              <a:cs typeface="Arial" panose="020B0604020202020204" pitchFamily="34" charset="0"/>
            </a:endParaRPr>
          </a:p>
        </p:txBody>
      </p:sp>
      <p:grpSp>
        <p:nvGrpSpPr>
          <p:cNvPr id="4" name="Group 3"/>
          <p:cNvGrpSpPr/>
          <p:nvPr/>
        </p:nvGrpSpPr>
        <p:grpSpPr>
          <a:xfrm>
            <a:off x="244849" y="3795886"/>
            <a:ext cx="1237595" cy="1347614"/>
            <a:chOff x="244849" y="3795886"/>
            <a:chExt cx="1237595" cy="1347614"/>
          </a:xfrm>
        </p:grpSpPr>
        <p:pic>
          <p:nvPicPr>
            <p:cNvPr id="3" name="Picture 2"/>
            <p:cNvPicPr>
              <a:picLocks noChangeAspect="1"/>
            </p:cNvPicPr>
            <p:nvPr/>
          </p:nvPicPr>
          <p:blipFill>
            <a:blip r:embed="rId3"/>
            <a:stretch>
              <a:fillRect/>
            </a:stretch>
          </p:blipFill>
          <p:spPr>
            <a:xfrm>
              <a:off x="244849" y="3795886"/>
              <a:ext cx="1237595" cy="1298561"/>
            </a:xfrm>
            <a:prstGeom prst="rect">
              <a:avLst/>
            </a:prstGeom>
          </p:spPr>
        </p:pic>
        <p:sp>
          <p:nvSpPr>
            <p:cNvPr id="8" name="Title 1"/>
            <p:cNvSpPr txBox="1">
              <a:spLocks/>
            </p:cNvSpPr>
            <p:nvPr/>
          </p:nvSpPr>
          <p:spPr>
            <a:xfrm>
              <a:off x="244849" y="4711452"/>
              <a:ext cx="1237595" cy="432048"/>
            </a:xfrm>
            <a:prstGeom prst="rect">
              <a:avLst/>
            </a:prstGeom>
            <a:solidFill>
              <a:srgbClr val="E73452"/>
            </a:solidFill>
          </p:spPr>
          <p:txBody>
            <a:bodyPr vert="horz" lIns="91440" tIns="45720" rIns="91440" bIns="45720" rtlCol="0" anchor="t">
              <a:normAutofit fontScale="92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Onderwijs, opleiding en een leven lang leren </a:t>
              </a:r>
              <a:endParaRPr lang="nl-NL" sz="1200" b="0" baseline="30000" dirty="0">
                <a:solidFill>
                  <a:schemeClr val="bg1"/>
                </a:solidFill>
              </a:endParaRPr>
            </a:p>
          </p:txBody>
        </p:sp>
      </p:grpSp>
    </p:spTree>
    <p:extLst>
      <p:ext uri="{BB962C8B-B14F-4D97-AF65-F5344CB8AC3E}">
        <p14:creationId xmlns:p14="http://schemas.microsoft.com/office/powerpoint/2010/main" val="408274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Personen met een handicap hebben het recht op inkomenssteun om een waardig leven te kunnen leiden</a:t>
            </a:r>
          </a:p>
          <a:p>
            <a:pPr algn="l" rtl="0">
              <a:spcAft>
                <a:spcPts val="600"/>
              </a:spcAft>
            </a:pPr>
            <a:r>
              <a:rPr lang="nl-NL" sz="1500" i="0" u="none" dirty="0">
                <a:latin typeface="Arial" panose="020B0604020202020204" pitchFamily="34" charset="0"/>
                <a:ea typeface="Calibri"/>
                <a:cs typeface="Arial" panose="020B0604020202020204" pitchFamily="34" charset="0"/>
              </a:rPr>
              <a:t>Diensten die hen in staat stellen om op de arbeidsmarkt en in de samenleving te participeren</a:t>
            </a:r>
          </a:p>
          <a:p>
            <a:pPr algn="l" rtl="0">
              <a:spcAft>
                <a:spcPts val="600"/>
              </a:spcAft>
            </a:pPr>
            <a:r>
              <a:rPr lang="nl-NL" sz="1500" i="0" u="none" dirty="0">
                <a:latin typeface="Arial" panose="020B0604020202020204" pitchFamily="34" charset="0"/>
                <a:ea typeface="Calibri"/>
                <a:cs typeface="Arial" panose="020B0604020202020204" pitchFamily="34" charset="0"/>
              </a:rPr>
              <a:t>En een werkomgeving </a:t>
            </a:r>
            <a:r>
              <a:rPr lang="nl-NL" sz="1500" dirty="0">
                <a:latin typeface="Arial" panose="020B0604020202020204" pitchFamily="34" charset="0"/>
                <a:ea typeface="Calibri"/>
                <a:cs typeface="Arial" panose="020B0604020202020204" pitchFamily="34" charset="0"/>
              </a:rPr>
              <a:t>die </a:t>
            </a:r>
            <a:r>
              <a:rPr lang="nl-NL" sz="1500" dirty="0" smtClean="0">
                <a:latin typeface="Arial" panose="020B0604020202020204" pitchFamily="34" charset="0"/>
                <a:ea typeface="Calibri"/>
                <a:cs typeface="Arial" panose="020B0604020202020204" pitchFamily="34" charset="0"/>
              </a:rPr>
              <a:t>op </a:t>
            </a:r>
            <a:r>
              <a:rPr lang="nl-NL" sz="1500" dirty="0">
                <a:latin typeface="Arial" panose="020B0604020202020204" pitchFamily="34" charset="0"/>
                <a:ea typeface="Calibri"/>
                <a:cs typeface="Arial" panose="020B0604020202020204" pitchFamily="34" charset="0"/>
              </a:rPr>
              <a:t>hun </a:t>
            </a:r>
            <a:r>
              <a:rPr lang="nl-NL" sz="1500" i="0" u="none" dirty="0">
                <a:latin typeface="Arial" panose="020B0604020202020204" pitchFamily="34" charset="0"/>
                <a:ea typeface="Calibri"/>
                <a:cs typeface="Arial" panose="020B0604020202020204" pitchFamily="34" charset="0"/>
              </a:rPr>
              <a:t>behoeften is aangepast</a:t>
            </a:r>
          </a:p>
          <a:p>
            <a:pPr algn="l" rtl="0">
              <a:spcAft>
                <a:spcPts val="600"/>
              </a:spcAft>
            </a:pPr>
            <a:r>
              <a:rPr lang="nl-NL" sz="1500" i="0" u="none" dirty="0">
                <a:latin typeface="Arial" panose="020B0604020202020204" pitchFamily="34" charset="0"/>
                <a:ea typeface="Calibri"/>
                <a:cs typeface="Arial" panose="020B0604020202020204" pitchFamily="34" charset="0"/>
              </a:rPr>
              <a:t>Nadruk op waardigheid, participatie, gelijke kansen en gerichte ondersteuning</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Inclusie van personen met een handicap</a:t>
            </a:r>
            <a:endParaRPr lang="nl-NL"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Inclusie van personen met een handicap</a:t>
              </a:r>
              <a:endParaRPr lang="nl-NL" sz="1600" b="0" baseline="30000" dirty="0">
                <a:solidFill>
                  <a:schemeClr val="bg1"/>
                </a:solidFill>
              </a:endParaRPr>
            </a:p>
          </p:txBody>
        </p:sp>
      </p:grpSp>
    </p:spTree>
    <p:extLst>
      <p:ext uri="{BB962C8B-B14F-4D97-AF65-F5344CB8AC3E}">
        <p14:creationId xmlns:p14="http://schemas.microsoft.com/office/powerpoint/2010/main" val="96007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hoogwaardige en betaalbare diensten van duurzame zorg, met name thuiszorg en gemeenschapsgerichte diensten</a:t>
            </a:r>
          </a:p>
          <a:p>
            <a:pPr algn="l" rtl="0">
              <a:spcAft>
                <a:spcPts val="600"/>
              </a:spcAft>
            </a:pPr>
            <a:r>
              <a:rPr lang="nl-NL" sz="1500" i="0" u="none" dirty="0">
                <a:latin typeface="Arial" panose="020B0604020202020204" pitchFamily="34" charset="0"/>
                <a:ea typeface="Calibri"/>
                <a:cs typeface="Arial" panose="020B0604020202020204" pitchFamily="34" charset="0"/>
              </a:rPr>
              <a:t>Nadruk op het verbeteren van de autonomie van personen die dergelijke zorg nodig hebben en het recht op een waardig, zelfstandig en in de samenleving geïntegreerd leven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Langdurige zorg</a:t>
            </a:r>
            <a:endParaRPr lang="nl-NL"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Langdurige zorg</a:t>
              </a:r>
              <a:endParaRPr lang="nl-NL" sz="1600" b="0" baseline="30000" dirty="0">
                <a:solidFill>
                  <a:schemeClr val="bg1"/>
                </a:solidFill>
              </a:endParaRPr>
            </a:p>
          </p:txBody>
        </p:sp>
      </p:grpSp>
    </p:spTree>
    <p:extLst>
      <p:ext uri="{BB962C8B-B14F-4D97-AF65-F5344CB8AC3E}">
        <p14:creationId xmlns:p14="http://schemas.microsoft.com/office/powerpoint/2010/main" val="283383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696744" cy="2915087"/>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Toegang hebben tot goede sociale huisvesting of goede bijstand voor huisvesting voor wie er behoefte aan heeft (bijv. huisvestingstoelagen, inkomenssteun, huurwaarborgen en belastingverminderingen)</a:t>
            </a:r>
          </a:p>
          <a:p>
            <a:pPr algn="l" rtl="0">
              <a:spcAft>
                <a:spcPts val="600"/>
              </a:spcAft>
            </a:pPr>
            <a:r>
              <a:rPr lang="nl-NL" sz="1500" i="0" u="none" dirty="0">
                <a:latin typeface="Arial" panose="020B0604020202020204" pitchFamily="34" charset="0"/>
                <a:ea typeface="Calibri"/>
                <a:cs typeface="Arial" panose="020B0604020202020204" pitchFamily="34" charset="0"/>
              </a:rPr>
              <a:t>Recht van kwetsbare personen op adequate bijstand en bescherming tegen gedwongen uithuiszetting (</a:t>
            </a:r>
            <a:r>
              <a:rPr lang="nl-NL" sz="1500" i="0" u="none" dirty="0" smtClean="0">
                <a:latin typeface="Arial" panose="020B0604020202020204" pitchFamily="34" charset="0"/>
                <a:ea typeface="Calibri"/>
                <a:cs typeface="Arial" panose="020B0604020202020204" pitchFamily="34" charset="0"/>
              </a:rPr>
              <a:t>bijv. betaalbare </a:t>
            </a:r>
            <a:r>
              <a:rPr lang="nl-NL" sz="1500" i="0" u="none" dirty="0">
                <a:latin typeface="Arial" panose="020B0604020202020204" pitchFamily="34" charset="0"/>
                <a:ea typeface="Calibri"/>
                <a:cs typeface="Arial" panose="020B0604020202020204" pitchFamily="34" charset="0"/>
              </a:rPr>
              <a:t>rechtsbijstand, verdediging en bemiddeling of beschermende maatregelen, zoals toegang tot regelingen voor schuldbeheer)</a:t>
            </a:r>
          </a:p>
          <a:p>
            <a:pPr algn="l" rtl="0">
              <a:spcAft>
                <a:spcPts val="600"/>
              </a:spcAft>
            </a:pPr>
            <a:r>
              <a:rPr lang="nl-NL" sz="1500" i="0" u="none" dirty="0">
                <a:latin typeface="Arial" panose="020B0604020202020204" pitchFamily="34" charset="0"/>
                <a:ea typeface="Calibri"/>
                <a:cs typeface="Arial" panose="020B0604020202020204" pitchFamily="34" charset="0"/>
              </a:rPr>
              <a:t>Passend onderdak voor daklozen en diensten om sociale inclusie te bevorderen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Huisvesting en bijstand voor daklozen</a:t>
            </a:r>
            <a:endParaRPr lang="nl-NL" b="1" baseline="30000" dirty="0">
              <a:solidFill>
                <a:srgbClr val="89C2EB"/>
              </a:solidFill>
            </a:endParaRPr>
          </a:p>
        </p:txBody>
      </p:sp>
      <p:grpSp>
        <p:nvGrpSpPr>
          <p:cNvPr id="2" name="Group 1"/>
          <p:cNvGrpSpPr/>
          <p:nvPr/>
        </p:nvGrpSpPr>
        <p:grpSpPr>
          <a:xfrm>
            <a:off x="218389" y="3867894"/>
            <a:ext cx="1290514" cy="1275606"/>
            <a:chOff x="218389" y="3867894"/>
            <a:chExt cx="1290514"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152128"/>
            </a:xfrm>
            <a:prstGeom prst="rect">
              <a:avLst/>
            </a:prstGeom>
          </p:spPr>
        </p:pic>
        <p:sp>
          <p:nvSpPr>
            <p:cNvPr id="8" name="Title 1"/>
            <p:cNvSpPr txBox="1">
              <a:spLocks/>
            </p:cNvSpPr>
            <p:nvPr/>
          </p:nvSpPr>
          <p:spPr>
            <a:xfrm>
              <a:off x="218389" y="4711452"/>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300" b="0" i="0" u="none" baseline="30000" dirty="0">
                  <a:solidFill>
                    <a:schemeClr val="bg1"/>
                  </a:solidFill>
                </a:rPr>
                <a:t>Huisvesting en bijstand voor daklozen</a:t>
              </a:r>
              <a:endParaRPr lang="nl-NL" sz="1700" b="0" baseline="30000" dirty="0">
                <a:solidFill>
                  <a:schemeClr val="bg1"/>
                </a:solidFill>
              </a:endParaRPr>
            </a:p>
          </p:txBody>
        </p:sp>
      </p:grpSp>
    </p:spTree>
    <p:extLst>
      <p:ext uri="{BB962C8B-B14F-4D97-AF65-F5344CB8AC3E}">
        <p14:creationId xmlns:p14="http://schemas.microsoft.com/office/powerpoint/2010/main" val="208133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419056"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toegang tot hoogwaardige essentiële diensten, waaronder water, sanitaire voorzieningen, energie, vervoer, financiële diensten en digitale </a:t>
            </a:r>
            <a:r>
              <a:rPr lang="nl-NL" sz="1500" i="0" u="none" dirty="0" smtClean="0">
                <a:latin typeface="Arial" panose="020B0604020202020204" pitchFamily="34" charset="0"/>
                <a:ea typeface="Calibri"/>
                <a:cs typeface="Arial" panose="020B0604020202020204" pitchFamily="34" charset="0"/>
              </a:rPr>
              <a:t>communicatie</a:t>
            </a:r>
            <a:endParaRPr lang="nl-NL" sz="1500" i="0" u="none" dirty="0">
              <a:latin typeface="Arial" panose="020B0604020202020204" pitchFamily="34" charset="0"/>
              <a:ea typeface="Calibri"/>
              <a:cs typeface="Arial" panose="020B0604020202020204" pitchFamily="34" charset="0"/>
            </a:endParaRPr>
          </a:p>
          <a:p>
            <a:pPr algn="l" rtl="0">
              <a:spcAft>
                <a:spcPts val="600"/>
              </a:spcAft>
            </a:pPr>
            <a:r>
              <a:rPr lang="nl-NL" sz="1500" i="0" u="none" dirty="0">
                <a:latin typeface="Arial" panose="020B0604020202020204" pitchFamily="34" charset="0"/>
                <a:ea typeface="Calibri"/>
                <a:cs typeface="Arial" panose="020B0604020202020204" pitchFamily="34" charset="0"/>
              </a:rPr>
              <a:t>Nadruk op ondersteuning voor toegang tot dergelijke diensten voor wie er behoefte aan heeft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6"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nl-NL" b="1" i="0" u="none" baseline="30000">
                <a:solidFill>
                  <a:srgbClr val="89C2EB"/>
                </a:solidFill>
              </a:rPr>
              <a:t>Toegang tot essentiële diensten</a:t>
            </a:r>
            <a:endParaRPr lang="nl-NL" b="1" baseline="30000" dirty="0">
              <a:solidFill>
                <a:srgbClr val="89C2EB"/>
              </a:solidFill>
            </a:endParaRPr>
          </a:p>
        </p:txBody>
      </p:sp>
      <p:grpSp>
        <p:nvGrpSpPr>
          <p:cNvPr id="2" name="Group 1"/>
          <p:cNvGrpSpPr/>
          <p:nvPr/>
        </p:nvGrpSpPr>
        <p:grpSpPr>
          <a:xfrm>
            <a:off x="179512" y="3795886"/>
            <a:ext cx="1305928" cy="1347614"/>
            <a:chOff x="179512" y="3795886"/>
            <a:chExt cx="1305928" cy="1347614"/>
          </a:xfrm>
        </p:grpSpPr>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0345" t="51040"/>
            <a:stretch/>
          </p:blipFill>
          <p:spPr>
            <a:xfrm>
              <a:off x="179512" y="3795886"/>
              <a:ext cx="1305928" cy="1279879"/>
            </a:xfrm>
            <a:prstGeom prst="rect">
              <a:avLst/>
            </a:prstGeom>
          </p:spPr>
        </p:pic>
        <p:sp>
          <p:nvSpPr>
            <p:cNvPr id="7"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Toegang tot essentiële diensten</a:t>
              </a:r>
              <a:endParaRPr lang="nl-NL" sz="1600" b="0" baseline="30000" dirty="0">
                <a:solidFill>
                  <a:schemeClr val="bg1"/>
                </a:solidFill>
              </a:endParaRPr>
            </a:p>
          </p:txBody>
        </p:sp>
      </p:grpSp>
    </p:spTree>
    <p:extLst>
      <p:ext uri="{BB962C8B-B14F-4D97-AF65-F5344CB8AC3E}">
        <p14:creationId xmlns:p14="http://schemas.microsoft.com/office/powerpoint/2010/main" val="74130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646192" cy="702469"/>
          </a:xfrm>
        </p:spPr>
        <p:txBody>
          <a:bodyPr>
            <a:normAutofit/>
          </a:bodyPr>
          <a:lstStyle/>
          <a:p>
            <a:pPr algn="l" rtl="0"/>
            <a:r>
              <a:rPr lang="nl-NL" b="1" i="0" u="none" baseline="30000">
                <a:solidFill>
                  <a:srgbClr val="E73452"/>
                </a:solidFill>
              </a:rPr>
              <a:t>Gendergelijkheid</a:t>
            </a:r>
          </a:p>
        </p:txBody>
      </p:sp>
      <p:sp>
        <p:nvSpPr>
          <p:cNvPr id="5" name="Content Placeholder 2"/>
          <p:cNvSpPr>
            <a:spLocks noGrp="1"/>
          </p:cNvSpPr>
          <p:nvPr>
            <p:ph idx="1"/>
          </p:nvPr>
        </p:nvSpPr>
        <p:spPr>
          <a:xfrm>
            <a:off x="1907704" y="1934641"/>
            <a:ext cx="6779096"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Zorgen voor gelijke behandeling en kansen tussen vrouwen en mannen op alle gebieden (inclusief arbeidsmarktdeelname, arbeidsvoorwaarden en loopbaanontwikkeling)</a:t>
            </a:r>
          </a:p>
          <a:p>
            <a:pPr algn="l" rtl="0">
              <a:spcAft>
                <a:spcPts val="600"/>
              </a:spcAft>
            </a:pPr>
            <a:r>
              <a:rPr lang="nl-NL" sz="1500" i="0" u="none" dirty="0">
                <a:latin typeface="Arial" panose="020B0604020202020204" pitchFamily="34" charset="0"/>
                <a:ea typeface="Calibri"/>
                <a:cs typeface="Arial" panose="020B0604020202020204" pitchFamily="34" charset="0"/>
              </a:rPr>
              <a:t>Nadruk op de noodzaak om </a:t>
            </a:r>
            <a:r>
              <a:rPr lang="nl-NL" sz="1500" i="0" u="none" dirty="0" smtClean="0">
                <a:latin typeface="Arial" panose="020B0604020202020204" pitchFamily="34" charset="0"/>
                <a:ea typeface="Calibri"/>
                <a:cs typeface="Arial" panose="020B0604020202020204" pitchFamily="34" charset="0"/>
              </a:rPr>
              <a:t>gelijkheid tussen </a:t>
            </a:r>
            <a:r>
              <a:rPr lang="nl-NL" sz="1500" i="0" u="none" dirty="0">
                <a:latin typeface="Arial" panose="020B0604020202020204" pitchFamily="34" charset="0"/>
                <a:ea typeface="Calibri"/>
                <a:cs typeface="Arial" panose="020B0604020202020204" pitchFamily="34" charset="0"/>
              </a:rPr>
              <a:t>vrouwen en mannen actief te bevorderen door middel van positieve maatregelen</a:t>
            </a:r>
          </a:p>
          <a:p>
            <a:pPr algn="l" rtl="0">
              <a:spcAft>
                <a:spcPts val="600"/>
              </a:spcAft>
            </a:pPr>
            <a:r>
              <a:rPr lang="nl-NL" sz="1500" i="0" u="none" dirty="0">
                <a:latin typeface="Arial" panose="020B0604020202020204" pitchFamily="34" charset="0"/>
                <a:ea typeface="Calibri"/>
                <a:cs typeface="Arial" panose="020B0604020202020204" pitchFamily="34" charset="0"/>
              </a:rPr>
              <a:t>Recht op gelijke beloning voor gelijkwaardige arbeid</a:t>
            </a:r>
          </a:p>
        </p:txBody>
      </p:sp>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3" name="Group 2"/>
          <p:cNvGrpSpPr/>
          <p:nvPr/>
        </p:nvGrpSpPr>
        <p:grpSpPr>
          <a:xfrm>
            <a:off x="251520" y="3795886"/>
            <a:ext cx="1224136" cy="1341446"/>
            <a:chOff x="251520" y="3795886"/>
            <a:chExt cx="1224136" cy="1341446"/>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45" r="61186"/>
            <a:stretch/>
          </p:blipFill>
          <p:spPr>
            <a:xfrm>
              <a:off x="251520" y="3795886"/>
              <a:ext cx="1224136" cy="1253107"/>
            </a:xfrm>
            <a:prstGeom prst="rect">
              <a:avLst/>
            </a:prstGeom>
          </p:spPr>
        </p:pic>
        <p:sp>
          <p:nvSpPr>
            <p:cNvPr id="8" name="Title 1"/>
            <p:cNvSpPr txBox="1">
              <a:spLocks/>
            </p:cNvSpPr>
            <p:nvPr/>
          </p:nvSpPr>
          <p:spPr>
            <a:xfrm>
              <a:off x="251520" y="4705284"/>
              <a:ext cx="1224136"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Gendergelijkheid</a:t>
              </a:r>
              <a:endParaRPr lang="nl-NL" sz="1200" b="0" baseline="30000" dirty="0">
                <a:solidFill>
                  <a:schemeClr val="bg1"/>
                </a:solidFill>
              </a:endParaRPr>
            </a:p>
          </p:txBody>
        </p:sp>
      </p:grpSp>
    </p:spTree>
    <p:extLst>
      <p:ext uri="{BB962C8B-B14F-4D97-AF65-F5344CB8AC3E}">
        <p14:creationId xmlns:p14="http://schemas.microsoft.com/office/powerpoint/2010/main" val="378556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718200" cy="702469"/>
          </a:xfrm>
        </p:spPr>
        <p:txBody>
          <a:bodyPr>
            <a:normAutofit/>
          </a:bodyPr>
          <a:lstStyle/>
          <a:p>
            <a:pPr algn="l" rtl="0"/>
            <a:r>
              <a:rPr lang="nl-NL" b="1" i="0" u="none" baseline="30000">
                <a:solidFill>
                  <a:srgbClr val="E73452"/>
                </a:solidFill>
              </a:rPr>
              <a:t>Gelijke kansen</a:t>
            </a:r>
          </a:p>
        </p:txBody>
      </p:sp>
      <p:sp>
        <p:nvSpPr>
          <p:cNvPr id="5" name="Content Placeholder 2"/>
          <p:cNvSpPr>
            <a:spLocks noGrp="1"/>
          </p:cNvSpPr>
          <p:nvPr>
            <p:ph idx="1"/>
          </p:nvPr>
        </p:nvSpPr>
        <p:spPr>
          <a:xfrm>
            <a:off x="1907704" y="1923678"/>
            <a:ext cx="6779096" cy="2520278"/>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gelijke behandeling en kansen op het gebied van werkgelegenheid, sociale bescherming, onderwijs en toegang tot goederen en diensten</a:t>
            </a:r>
          </a:p>
          <a:p>
            <a:pPr algn="l" rtl="0">
              <a:spcAft>
                <a:spcPts val="600"/>
              </a:spcAft>
            </a:pPr>
            <a:r>
              <a:rPr lang="nl-NL" sz="1500" i="0" u="none" dirty="0">
                <a:latin typeface="Arial" panose="020B0604020202020204" pitchFamily="34" charset="0"/>
                <a:ea typeface="Calibri"/>
                <a:cs typeface="Arial" panose="020B0604020202020204" pitchFamily="34" charset="0"/>
              </a:rPr>
              <a:t>Van toepassing op: gender, ras of etnische afkomst, godsdienst of overtuiging, handicap, leeftijd of seksuele gerichtheid</a:t>
            </a:r>
          </a:p>
          <a:p>
            <a:pPr algn="l" rtl="0">
              <a:spcAft>
                <a:spcPts val="600"/>
              </a:spcAft>
            </a:pPr>
            <a:r>
              <a:rPr lang="nl-NL" sz="1500" i="0" u="none" dirty="0">
                <a:latin typeface="Arial" panose="020B0604020202020204" pitchFamily="34" charset="0"/>
                <a:ea typeface="Calibri"/>
                <a:cs typeface="Arial" panose="020B0604020202020204" pitchFamily="34" charset="0"/>
              </a:rPr>
              <a:t>Nadruk op specifieke maatregelen (positieve maatregelen) nodig om gelijke kansen te bevorderen</a:t>
            </a:r>
          </a:p>
          <a:p>
            <a:pPr algn="l" rtl="0">
              <a:spcAft>
                <a:spcPts val="600"/>
              </a:spcAft>
            </a:pPr>
            <a:r>
              <a:rPr lang="nl-NL" sz="1500" i="0" u="none" dirty="0">
                <a:latin typeface="Arial" panose="020B0604020202020204" pitchFamily="34" charset="0"/>
                <a:ea typeface="Calibri"/>
                <a:cs typeface="Arial" panose="020B0604020202020204" pitchFamily="34" charset="0"/>
              </a:rPr>
              <a:t>Specifieke aandacht voor ondervertegenwoordigde groepen</a:t>
            </a:r>
          </a:p>
        </p:txBody>
      </p:sp>
      <p:sp>
        <p:nvSpPr>
          <p:cNvPr id="9" name="Rectangle 8"/>
          <p:cNvSpPr/>
          <p:nvPr/>
        </p:nvSpPr>
        <p:spPr>
          <a:xfrm>
            <a:off x="2113" y="704614"/>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3" name="Group 2"/>
          <p:cNvGrpSpPr/>
          <p:nvPr/>
        </p:nvGrpSpPr>
        <p:grpSpPr>
          <a:xfrm>
            <a:off x="179512" y="3795886"/>
            <a:ext cx="1313421" cy="1347614"/>
            <a:chOff x="179512" y="3795886"/>
            <a:chExt cx="1313421" cy="1347614"/>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238586" y="3795886"/>
              <a:ext cx="1254347" cy="1188000"/>
            </a:xfrm>
            <a:prstGeom prst="rect">
              <a:avLst/>
            </a:prstGeom>
          </p:spPr>
        </p:pic>
        <p:sp>
          <p:nvSpPr>
            <p:cNvPr id="7" name="Title 1"/>
            <p:cNvSpPr txBox="1">
              <a:spLocks/>
            </p:cNvSpPr>
            <p:nvPr/>
          </p:nvSpPr>
          <p:spPr>
            <a:xfrm>
              <a:off x="179512" y="4711452"/>
              <a:ext cx="1313421"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Gelijke kansen</a:t>
              </a:r>
              <a:endParaRPr lang="nl-NL" sz="1200" b="0" baseline="30000" dirty="0">
                <a:solidFill>
                  <a:schemeClr val="bg1"/>
                </a:solidFill>
              </a:endParaRPr>
            </a:p>
          </p:txBody>
        </p:sp>
      </p:grpSp>
    </p:spTree>
    <p:extLst>
      <p:ext uri="{BB962C8B-B14F-4D97-AF65-F5344CB8AC3E}">
        <p14:creationId xmlns:p14="http://schemas.microsoft.com/office/powerpoint/2010/main" val="340651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221209"/>
            <a:ext cx="6790208" cy="702469"/>
          </a:xfrm>
        </p:spPr>
        <p:txBody>
          <a:bodyPr>
            <a:normAutofit fontScale="90000"/>
          </a:bodyPr>
          <a:lstStyle/>
          <a:p>
            <a:pPr algn="l" rtl="0"/>
            <a:r>
              <a:rPr lang="nl-NL" b="1" i="0" u="none" baseline="30000">
                <a:solidFill>
                  <a:srgbClr val="E73452"/>
                </a:solidFill>
              </a:rPr>
              <a:t>Actieve ondersteuning bij het vinden van werk</a:t>
            </a:r>
            <a:endParaRPr lang="nl-NL"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tijdige ondersteuning op maat voor betere vooruitzichten op werk </a:t>
            </a:r>
            <a:r>
              <a:rPr lang="nl-NL" sz="1500" i="0" u="none" dirty="0" smtClean="0">
                <a:latin typeface="Arial" panose="020B0604020202020204" pitchFamily="34" charset="0"/>
                <a:ea typeface="Calibri"/>
                <a:cs typeface="Arial" panose="020B0604020202020204" pitchFamily="34" charset="0"/>
              </a:rPr>
              <a:t>– als </a:t>
            </a:r>
            <a:r>
              <a:rPr lang="nl-NL" sz="1500" i="0" u="none" dirty="0">
                <a:latin typeface="Arial" panose="020B0604020202020204" pitchFamily="34" charset="0"/>
                <a:ea typeface="Calibri"/>
                <a:cs typeface="Arial" panose="020B0604020202020204" pitchFamily="34" charset="0"/>
              </a:rPr>
              <a:t>werknemer of zelfstandige</a:t>
            </a:r>
          </a:p>
          <a:p>
            <a:pPr algn="l" rtl="0">
              <a:spcAft>
                <a:spcPts val="600"/>
              </a:spcAft>
            </a:pPr>
            <a:r>
              <a:rPr lang="nl-NL" sz="1500" i="0" u="none" dirty="0">
                <a:latin typeface="Arial" panose="020B0604020202020204" pitchFamily="34" charset="0"/>
                <a:ea typeface="Calibri"/>
                <a:cs typeface="Arial" panose="020B0604020202020204" pitchFamily="34" charset="0"/>
              </a:rPr>
              <a:t>De nadruk ligt op het bieden van hulp bij het vinden van werk; hierbij kan het onder meer gaan om arbeidsbemiddelingsdiensten, zoals advies en begeleiding bij het zoeken naar een baan, of om deelname aan "actieve maatregelen", zoals opleiding, aanwervingssubsidies of ondersteuning bij re-integratie. </a:t>
            </a:r>
          </a:p>
          <a:p>
            <a:pPr algn="l" rtl="0">
              <a:spcAft>
                <a:spcPts val="600"/>
              </a:spcAft>
            </a:pPr>
            <a:r>
              <a:rPr lang="nl-NL" sz="1500" i="0" u="none" dirty="0">
                <a:latin typeface="Arial" panose="020B0604020202020204" pitchFamily="34" charset="0"/>
                <a:ea typeface="Calibri"/>
                <a:cs typeface="Arial" panose="020B0604020202020204" pitchFamily="34" charset="0"/>
              </a:rPr>
              <a:t>Het toepassingsgebied van de </a:t>
            </a:r>
            <a:r>
              <a:rPr lang="nl-NL" sz="1500" i="0" u="none" dirty="0" smtClean="0">
                <a:latin typeface="Arial" panose="020B0604020202020204" pitchFamily="34" charset="0"/>
                <a:ea typeface="Calibri"/>
                <a:cs typeface="Arial" panose="020B0604020202020204" pitchFamily="34" charset="0"/>
              </a:rPr>
              <a:t>jongerengarantie </a:t>
            </a:r>
            <a:r>
              <a:rPr lang="nl-NL" sz="1500" i="0" u="none" dirty="0">
                <a:latin typeface="Arial" panose="020B0604020202020204" pitchFamily="34" charset="0"/>
                <a:ea typeface="Calibri"/>
                <a:cs typeface="Arial" panose="020B0604020202020204" pitchFamily="34" charset="0"/>
              </a:rPr>
              <a:t>en de </a:t>
            </a:r>
            <a:r>
              <a:rPr lang="nl-NL" sz="1500" i="0" u="none" dirty="0" smtClean="0">
                <a:latin typeface="Arial" panose="020B0604020202020204" pitchFamily="34" charset="0"/>
                <a:ea typeface="Calibri"/>
                <a:cs typeface="Arial" panose="020B0604020202020204" pitchFamily="34" charset="0"/>
              </a:rPr>
              <a:t>aanbeveling </a:t>
            </a:r>
            <a:r>
              <a:rPr lang="nl-NL" sz="1500" i="0" u="none" dirty="0">
                <a:latin typeface="Arial" panose="020B0604020202020204" pitchFamily="34" charset="0"/>
                <a:ea typeface="Calibri"/>
                <a:cs typeface="Arial" panose="020B0604020202020204" pitchFamily="34" charset="0"/>
              </a:rPr>
              <a:t>wordt uitgebreid naar langdurig werklozen</a:t>
            </a:r>
          </a:p>
        </p:txBody>
      </p:sp>
      <p:grpSp>
        <p:nvGrpSpPr>
          <p:cNvPr id="3" name="Group 2"/>
          <p:cNvGrpSpPr/>
          <p:nvPr/>
        </p:nvGrpSpPr>
        <p:grpSpPr>
          <a:xfrm>
            <a:off x="213638" y="3795886"/>
            <a:ext cx="1300017" cy="1347614"/>
            <a:chOff x="213638" y="3795886"/>
            <a:chExt cx="1300017" cy="1347614"/>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0398" r="19801"/>
            <a:stretch/>
          </p:blipFill>
          <p:spPr>
            <a:xfrm>
              <a:off x="213638" y="3795886"/>
              <a:ext cx="1300017" cy="1234443"/>
            </a:xfrm>
            <a:prstGeom prst="rect">
              <a:avLst/>
            </a:prstGeom>
          </p:spPr>
        </p:pic>
        <p:sp>
          <p:nvSpPr>
            <p:cNvPr id="8" name="Title 1"/>
            <p:cNvSpPr txBox="1">
              <a:spLocks/>
            </p:cNvSpPr>
            <p:nvPr/>
          </p:nvSpPr>
          <p:spPr>
            <a:xfrm>
              <a:off x="223138" y="4711452"/>
              <a:ext cx="1252518"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Actieve ondersteuning bij het vinden van werk</a:t>
              </a:r>
              <a:endParaRPr lang="nl-NL" sz="1200" b="0" baseline="30000" dirty="0">
                <a:solidFill>
                  <a:schemeClr val="bg1"/>
                </a:solidFill>
              </a:endParaRPr>
            </a:p>
          </p:txBody>
        </p:sp>
      </p:grpSp>
    </p:spTree>
    <p:extLst>
      <p:ext uri="{BB962C8B-B14F-4D97-AF65-F5344CB8AC3E}">
        <p14:creationId xmlns:p14="http://schemas.microsoft.com/office/powerpoint/2010/main" val="227522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Title 1"/>
          <p:cNvSpPr txBox="1">
            <a:spLocks/>
          </p:cNvSpPr>
          <p:nvPr/>
        </p:nvSpPr>
        <p:spPr>
          <a:xfrm>
            <a:off x="427872" y="1203598"/>
            <a:ext cx="82296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nl-NL" sz="3500" b="1" i="0" u="none" dirty="0">
                <a:solidFill>
                  <a:schemeClr val="bg1"/>
                </a:solidFill>
              </a:rPr>
              <a:t>Billijke arbeidsvoorwaarden</a:t>
            </a:r>
            <a:r>
              <a:rPr lang="nl-NL" sz="3500" b="0" i="0" u="none" dirty="0">
                <a:solidFill>
                  <a:schemeClr val="bg1"/>
                </a:solidFill>
              </a:rPr>
              <a:t> </a:t>
            </a:r>
            <a:endParaRPr lang="nl-NL" sz="3500" b="0" dirty="0">
              <a:solidFill>
                <a:schemeClr val="bg1"/>
              </a:solidFill>
            </a:endParaRPr>
          </a:p>
        </p:txBody>
      </p:sp>
      <p:grpSp>
        <p:nvGrpSpPr>
          <p:cNvPr id="4" name="Group 3"/>
          <p:cNvGrpSpPr/>
          <p:nvPr/>
        </p:nvGrpSpPr>
        <p:grpSpPr>
          <a:xfrm>
            <a:off x="693318" y="2427734"/>
            <a:ext cx="7698707" cy="1373708"/>
            <a:chOff x="755463" y="2427734"/>
            <a:chExt cx="7698707" cy="1373708"/>
          </a:xfrm>
        </p:grpSpPr>
        <p:grpSp>
          <p:nvGrpSpPr>
            <p:cNvPr id="3" name="Group 2"/>
            <p:cNvGrpSpPr/>
            <p:nvPr/>
          </p:nvGrpSpPr>
          <p:grpSpPr>
            <a:xfrm>
              <a:off x="2051720" y="2427734"/>
              <a:ext cx="6402450" cy="1244331"/>
              <a:chOff x="1282315" y="2427734"/>
              <a:chExt cx="6505566" cy="1244331"/>
            </a:xfrm>
          </p:grpSpPr>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6544294" y="2427735"/>
                <a:ext cx="1243587" cy="1152128"/>
              </a:xfrm>
              <a:prstGeom prst="rect">
                <a:avLst/>
              </a:prstGeom>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1282315" y="2427734"/>
                <a:ext cx="1237488" cy="1170000"/>
              </a:xfrm>
              <a:prstGeom prst="rect">
                <a:avLst/>
              </a:prstGeom>
            </p:spPr>
          </p:pic>
          <p:pic>
            <p:nvPicPr>
              <p:cNvPr id="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78" y="2432305"/>
                <a:ext cx="1237491" cy="1234443"/>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639" r="60722"/>
              <a:stretch/>
            </p:blipFill>
            <p:spPr>
              <a:xfrm>
                <a:off x="2573159" y="2427734"/>
                <a:ext cx="1289380" cy="1243587"/>
              </a:xfrm>
              <a:prstGeom prst="rect">
                <a:avLst/>
              </a:prstGeom>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588" y="2428478"/>
                <a:ext cx="1243587" cy="1243587"/>
              </a:xfrm>
              <a:prstGeom prst="rect">
                <a:avLst/>
              </a:prstGeom>
            </p:spPr>
          </p:pic>
        </p:grpSp>
        <p:grpSp>
          <p:nvGrpSpPr>
            <p:cNvPr id="13" name="Group 12"/>
            <p:cNvGrpSpPr/>
            <p:nvPr/>
          </p:nvGrpSpPr>
          <p:grpSpPr>
            <a:xfrm>
              <a:off x="755463" y="2427734"/>
              <a:ext cx="1229134" cy="1368152"/>
              <a:chOff x="237216" y="3795886"/>
              <a:chExt cx="1229134" cy="1368152"/>
            </a:xfrm>
          </p:grpSpPr>
          <p:pic>
            <p:nvPicPr>
              <p:cNvPr id="15" name="Content Placeholder 2"/>
              <p:cNvPicPr>
                <a:picLocks/>
              </p:cNvPicPr>
              <p:nvPr/>
            </p:nvPicPr>
            <p:blipFill rotWithShape="1">
              <a:blip r:embed="rId7" cstate="print">
                <a:extLst>
                  <a:ext uri="{28A0092B-C50C-407E-A947-70E740481C1C}">
                    <a14:useLocalDpi xmlns:a14="http://schemas.microsoft.com/office/drawing/2010/main" val="0"/>
                  </a:ext>
                </a:extLst>
              </a:blip>
              <a:srcRect l="33499" r="34674"/>
              <a:stretch/>
            </p:blipFill>
            <p:spPr>
              <a:xfrm>
                <a:off x="237216" y="3795886"/>
                <a:ext cx="1229134" cy="1285013"/>
              </a:xfrm>
              <a:prstGeom prst="rect">
                <a:avLst/>
              </a:prstGeom>
            </p:spPr>
          </p:pic>
          <p:sp>
            <p:nvSpPr>
              <p:cNvPr id="16" name="Title 1"/>
              <p:cNvSpPr txBox="1">
                <a:spLocks/>
              </p:cNvSpPr>
              <p:nvPr/>
            </p:nvSpPr>
            <p:spPr>
              <a:xfrm>
                <a:off x="257837" y="4731990"/>
                <a:ext cx="1208513" cy="432048"/>
              </a:xfrm>
              <a:prstGeom prst="rect">
                <a:avLst/>
              </a:prstGeom>
              <a:solidFill>
                <a:schemeClr val="accent6"/>
              </a:solidFill>
            </p:spPr>
            <p:txBody>
              <a:bodyPr vert="horz" lIns="91440" tIns="45720" rIns="91440" bIns="45720" rtlCol="0" anchor="t">
                <a:normAutofit fontScale="85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lnSpc>
                    <a:spcPct val="120000"/>
                  </a:lnSpc>
                  <a:spcAft>
                    <a:spcPts val="0"/>
                  </a:spcAft>
                </a:pPr>
                <a:endParaRPr lang="nl-NL" sz="600" b="0" baseline="30000" dirty="0" smtClean="0">
                  <a:solidFill>
                    <a:schemeClr val="bg1"/>
                  </a:solidFill>
                </a:endParaRPr>
              </a:p>
              <a:p>
                <a:pPr rtl="0" fontAlgn="auto">
                  <a:lnSpc>
                    <a:spcPct val="120000"/>
                  </a:lnSpc>
                  <a:spcAft>
                    <a:spcPts val="0"/>
                  </a:spcAft>
                </a:pPr>
                <a:r>
                  <a:rPr lang="nl-NL" sz="1600" b="0" i="0" u="none" baseline="30000" dirty="0">
                    <a:solidFill>
                      <a:schemeClr val="bg1"/>
                    </a:solidFill>
                  </a:rPr>
                  <a:t>Veilige en flexibele werkgelegenheid</a:t>
                </a:r>
                <a:endParaRPr lang="nl-NL" sz="1600" b="0" baseline="30000" dirty="0">
                  <a:solidFill>
                    <a:schemeClr val="bg1"/>
                  </a:solidFill>
                </a:endParaRPr>
              </a:p>
            </p:txBody>
          </p:sp>
        </p:grpSp>
        <p:sp>
          <p:nvSpPr>
            <p:cNvPr id="20" name="Title 1"/>
            <p:cNvSpPr txBox="1">
              <a:spLocks/>
            </p:cNvSpPr>
            <p:nvPr/>
          </p:nvSpPr>
          <p:spPr>
            <a:xfrm>
              <a:off x="2048623"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Lonen</a:t>
              </a:r>
              <a:endParaRPr lang="nl-NL" sz="1600" b="0" baseline="30000" dirty="0">
                <a:solidFill>
                  <a:schemeClr val="bg1"/>
                </a:solidFill>
              </a:endParaRPr>
            </a:p>
          </p:txBody>
        </p:sp>
        <p:sp>
          <p:nvSpPr>
            <p:cNvPr id="21" name="Title 1"/>
            <p:cNvSpPr txBox="1">
              <a:spLocks/>
            </p:cNvSpPr>
            <p:nvPr/>
          </p:nvSpPr>
          <p:spPr>
            <a:xfrm>
              <a:off x="3345967" y="3350617"/>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Arbeidsvoorwaarden</a:t>
              </a:r>
              <a:endParaRPr lang="nl-NL" sz="1600" b="0" baseline="30000" dirty="0">
                <a:solidFill>
                  <a:schemeClr val="bg1"/>
                </a:solidFill>
              </a:endParaRPr>
            </a:p>
          </p:txBody>
        </p:sp>
        <p:sp>
          <p:nvSpPr>
            <p:cNvPr id="22" name="Title 1"/>
            <p:cNvSpPr txBox="1">
              <a:spLocks/>
            </p:cNvSpPr>
            <p:nvPr/>
          </p:nvSpPr>
          <p:spPr>
            <a:xfrm>
              <a:off x="4628239"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Sociale dialoog</a:t>
              </a:r>
              <a:endParaRPr lang="nl-NL" sz="1600" b="0" baseline="30000" dirty="0">
                <a:solidFill>
                  <a:schemeClr val="bg1"/>
                </a:solidFill>
              </a:endParaRPr>
            </a:p>
          </p:txBody>
        </p:sp>
        <p:sp>
          <p:nvSpPr>
            <p:cNvPr id="23" name="Title 1"/>
            <p:cNvSpPr txBox="1">
              <a:spLocks/>
            </p:cNvSpPr>
            <p:nvPr/>
          </p:nvSpPr>
          <p:spPr>
            <a:xfrm>
              <a:off x="7228814" y="3369394"/>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nl-NL" sz="500" b="0" baseline="30000" dirty="0" smtClean="0">
                <a:solidFill>
                  <a:schemeClr val="bg1"/>
                </a:solidFill>
              </a:endParaRPr>
            </a:p>
            <a:p>
              <a:pPr algn="l" rtl="0" fontAlgn="auto">
                <a:spcAft>
                  <a:spcPts val="0"/>
                </a:spcAft>
              </a:pPr>
              <a:r>
                <a:rPr lang="nl-NL" sz="1200" b="0" i="0" u="none" baseline="30000" dirty="0">
                  <a:solidFill>
                    <a:schemeClr val="bg1"/>
                  </a:solidFill>
                </a:rPr>
                <a:t>Veilige werkomgeving</a:t>
              </a:r>
              <a:endParaRPr lang="nl-NL" sz="1600" b="0" baseline="30000" dirty="0">
                <a:solidFill>
                  <a:schemeClr val="bg1"/>
                </a:solidFill>
              </a:endParaRPr>
            </a:p>
          </p:txBody>
        </p:sp>
        <p:sp>
          <p:nvSpPr>
            <p:cNvPr id="24" name="Title 1"/>
            <p:cNvSpPr txBox="1">
              <a:spLocks/>
            </p:cNvSpPr>
            <p:nvPr/>
          </p:nvSpPr>
          <p:spPr>
            <a:xfrm>
              <a:off x="5931460"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Evenwicht tussen werk en privéleven</a:t>
              </a:r>
              <a:endParaRPr lang="nl-NL" sz="1600" b="0" baseline="30000" dirty="0">
                <a:solidFill>
                  <a:schemeClr val="bg1"/>
                </a:solidFill>
              </a:endParaRPr>
            </a:p>
          </p:txBody>
        </p:sp>
      </p:grpSp>
    </p:spTree>
    <p:extLst>
      <p:ext uri="{BB962C8B-B14F-4D97-AF65-F5344CB8AC3E}">
        <p14:creationId xmlns:p14="http://schemas.microsoft.com/office/powerpoint/2010/main" val="95580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077193"/>
            <a:ext cx="6790208" cy="702469"/>
          </a:xfrm>
        </p:spPr>
        <p:txBody>
          <a:bodyPr>
            <a:normAutofit/>
          </a:bodyPr>
          <a:lstStyle/>
          <a:p>
            <a:pPr algn="l" rtl="0"/>
            <a:r>
              <a:rPr lang="nl-NL" b="1" i="0" u="none" baseline="30000" dirty="0">
                <a:solidFill>
                  <a:srgbClr val="F68800"/>
                </a:solidFill>
              </a:rPr>
              <a:t>Veilige en flexibele werkgelegenheid</a:t>
            </a:r>
          </a:p>
        </p:txBody>
      </p:sp>
      <p:sp>
        <p:nvSpPr>
          <p:cNvPr id="5" name="Content Placeholder 2"/>
          <p:cNvSpPr>
            <a:spLocks noGrp="1"/>
          </p:cNvSpPr>
          <p:nvPr>
            <p:ph idx="1"/>
          </p:nvPr>
        </p:nvSpPr>
        <p:spPr>
          <a:xfrm>
            <a:off x="1907704" y="1563638"/>
            <a:ext cx="6912768" cy="2952326"/>
          </a:xfrm>
        </p:spPr>
        <p:txBody>
          <a:bodyPr>
            <a:no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Recht op eerlijke en gelijke behandeling ten aanzien van arbeidsvoorwaarden, toegang tot sociale bescherming en opleiding</a:t>
            </a:r>
          </a:p>
          <a:p>
            <a:pPr algn="l" rtl="0">
              <a:spcAft>
                <a:spcPts val="600"/>
              </a:spcAft>
            </a:pPr>
            <a:r>
              <a:rPr lang="nl-NL" sz="1500" i="0" u="none" dirty="0">
                <a:latin typeface="Arial" panose="020B0604020202020204" pitchFamily="34" charset="0"/>
                <a:ea typeface="Calibri"/>
                <a:cs typeface="Arial" panose="020B0604020202020204" pitchFamily="34" charset="0"/>
              </a:rPr>
              <a:t>Werkgevers dienen voldoende flexibel te zijn om zich snel te kunnen aanpassen aan de economische omgeving</a:t>
            </a:r>
          </a:p>
          <a:p>
            <a:pPr algn="l" rtl="0">
              <a:spcAft>
                <a:spcPts val="600"/>
              </a:spcAft>
            </a:pPr>
            <a:r>
              <a:rPr lang="nl-NL" sz="1500" i="0" u="none" dirty="0">
                <a:latin typeface="Arial" panose="020B0604020202020204" pitchFamily="34" charset="0"/>
                <a:ea typeface="Calibri"/>
                <a:cs typeface="Arial" panose="020B0604020202020204" pitchFamily="34" charset="0"/>
              </a:rPr>
              <a:t>Stimuleren van innovatieve vormen van werk, ondernemerschap en werken als zelfstandige</a:t>
            </a:r>
          </a:p>
          <a:p>
            <a:pPr algn="l" rtl="0">
              <a:spcAft>
                <a:spcPts val="600"/>
              </a:spcAft>
            </a:pPr>
            <a:r>
              <a:rPr lang="nl-NL" sz="1500" i="0" u="none" dirty="0">
                <a:latin typeface="Arial" panose="020B0604020202020204" pitchFamily="34" charset="0"/>
                <a:ea typeface="Calibri"/>
                <a:cs typeface="Arial" panose="020B0604020202020204" pitchFamily="34" charset="0"/>
              </a:rPr>
              <a:t>Onzekere arbeidsvoorwaarden moeten worden voorkomen, onder meer door een verbod op misbruik van atypische arbeidsovereenkomsten</a:t>
            </a:r>
          </a:p>
          <a:p>
            <a:pPr algn="l" rtl="0">
              <a:spcAft>
                <a:spcPts val="600"/>
              </a:spcAft>
            </a:pPr>
            <a:r>
              <a:rPr lang="nl-NL" sz="1500" i="0" u="none" dirty="0">
                <a:latin typeface="Arial" panose="020B0604020202020204" pitchFamily="34" charset="0"/>
                <a:ea typeface="Calibri"/>
                <a:cs typeface="Arial" panose="020B0604020202020204" pitchFamily="34" charset="0"/>
              </a:rPr>
              <a:t>Maatregelen om onzekere arbeidsomstandigheden tegen te gaan: bieden van inkomensafhankelijke heffingskortingen of bonus-malusregelingen voor sociale </a:t>
            </a:r>
            <a:r>
              <a:rPr lang="nl-NL" sz="1500" i="0" u="none" dirty="0" smtClean="0">
                <a:latin typeface="Arial" panose="020B0604020202020204" pitchFamily="34" charset="0"/>
                <a:ea typeface="Calibri"/>
                <a:cs typeface="Arial" panose="020B0604020202020204" pitchFamily="34" charset="0"/>
              </a:rPr>
              <a:t>premies</a:t>
            </a:r>
            <a:endParaRPr lang="nl-NL" sz="1500" i="0" u="none" dirty="0">
              <a:latin typeface="Arial" panose="020B0604020202020204" pitchFamily="34" charset="0"/>
              <a:ea typeface="Calibri"/>
              <a:cs typeface="Arial" panose="020B0604020202020204" pitchFamily="34" charset="0"/>
            </a:endParaRPr>
          </a:p>
        </p:txBody>
      </p:sp>
      <p:grpSp>
        <p:nvGrpSpPr>
          <p:cNvPr id="12" name="Group 11"/>
          <p:cNvGrpSpPr/>
          <p:nvPr/>
        </p:nvGrpSpPr>
        <p:grpSpPr>
          <a:xfrm>
            <a:off x="249079" y="3773046"/>
            <a:ext cx="1229135" cy="1368152"/>
            <a:chOff x="251520" y="3788286"/>
            <a:chExt cx="1229135" cy="1368152"/>
          </a:xfrm>
        </p:grpSpPr>
        <p:pic>
          <p:nvPicPr>
            <p:cNvPr id="10" name="Content Placeholder 2"/>
            <p:cNvPicPr>
              <a:picLocks/>
            </p:cNvPicPr>
            <p:nvPr/>
          </p:nvPicPr>
          <p:blipFill rotWithShape="1">
            <a:blip r:embed="rId3" cstate="print">
              <a:extLst>
                <a:ext uri="{28A0092B-C50C-407E-A947-70E740481C1C}">
                  <a14:useLocalDpi xmlns:a14="http://schemas.microsoft.com/office/drawing/2010/main" val="0"/>
                </a:ext>
              </a:extLst>
            </a:blip>
            <a:srcRect l="33499" r="34674"/>
            <a:stretch/>
          </p:blipFill>
          <p:spPr>
            <a:xfrm>
              <a:off x="251520" y="3788286"/>
              <a:ext cx="1229134" cy="1285013"/>
            </a:xfrm>
            <a:prstGeom prst="rect">
              <a:avLst/>
            </a:prstGeom>
          </p:spPr>
        </p:pic>
        <p:sp>
          <p:nvSpPr>
            <p:cNvPr id="11" name="Title 1"/>
            <p:cNvSpPr txBox="1">
              <a:spLocks/>
            </p:cNvSpPr>
            <p:nvPr/>
          </p:nvSpPr>
          <p:spPr>
            <a:xfrm>
              <a:off x="251521" y="4724390"/>
              <a:ext cx="1229134" cy="432048"/>
            </a:xfrm>
            <a:prstGeom prst="rect">
              <a:avLst/>
            </a:prstGeom>
            <a:solidFill>
              <a:schemeClr val="accent6"/>
            </a:solidFill>
          </p:spPr>
          <p:txBody>
            <a:bodyPr vert="horz" lIns="91440" tIns="45720" rIns="91440" bIns="45720" rtlCol="0" anchor="t">
              <a:normAutofit fontScale="85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lnSpc>
                  <a:spcPct val="120000"/>
                </a:lnSpc>
                <a:spcAft>
                  <a:spcPts val="0"/>
                </a:spcAft>
              </a:pPr>
              <a:endParaRPr lang="nl-NL" sz="600" b="0" baseline="30000" dirty="0" smtClean="0">
                <a:solidFill>
                  <a:schemeClr val="bg1"/>
                </a:solidFill>
              </a:endParaRPr>
            </a:p>
            <a:p>
              <a:pPr rtl="0" fontAlgn="auto">
                <a:lnSpc>
                  <a:spcPct val="120000"/>
                </a:lnSpc>
                <a:spcAft>
                  <a:spcPts val="0"/>
                </a:spcAft>
              </a:pPr>
              <a:r>
                <a:rPr lang="nl-NL" sz="1600" b="0" i="0" u="none" baseline="30000" dirty="0">
                  <a:solidFill>
                    <a:schemeClr val="bg1"/>
                  </a:solidFill>
                </a:rPr>
                <a:t>Veilige en flexibele werkgelegenheid</a:t>
              </a:r>
              <a:endParaRPr lang="nl-NL" sz="1600" b="0" baseline="30000" dirty="0">
                <a:solidFill>
                  <a:schemeClr val="bg1"/>
                </a:solidFill>
              </a:endParaRPr>
            </a:p>
          </p:txBody>
        </p:sp>
      </p:grpSp>
    </p:spTree>
    <p:extLst>
      <p:ext uri="{BB962C8B-B14F-4D97-AF65-F5344CB8AC3E}">
        <p14:creationId xmlns:p14="http://schemas.microsoft.com/office/powerpoint/2010/main" val="375612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907704" y="1221209"/>
            <a:ext cx="7236296" cy="702469"/>
          </a:xfrm>
        </p:spPr>
        <p:txBody>
          <a:bodyPr>
            <a:normAutofit/>
          </a:bodyPr>
          <a:lstStyle/>
          <a:p>
            <a:pPr algn="l" rtl="0"/>
            <a:r>
              <a:rPr lang="nl-NL" b="1" i="0" u="none" baseline="30000">
                <a:solidFill>
                  <a:srgbClr val="F68800"/>
                </a:solidFill>
              </a:rPr>
              <a:t>Lonen</a:t>
            </a:r>
            <a:endParaRPr lang="nl-NL" b="1" baseline="30000" dirty="0">
              <a:solidFill>
                <a:srgbClr val="F68800"/>
              </a:solidFill>
            </a:endParaRPr>
          </a:p>
        </p:txBody>
      </p:sp>
      <p:sp>
        <p:nvSpPr>
          <p:cNvPr id="5" name="Content Placeholder 2"/>
          <p:cNvSpPr>
            <a:spLocks noGrp="1"/>
          </p:cNvSpPr>
          <p:nvPr>
            <p:ph idx="1"/>
          </p:nvPr>
        </p:nvSpPr>
        <p:spPr>
          <a:xfrm>
            <a:off x="1907704" y="1923678"/>
            <a:ext cx="6912768" cy="3187803"/>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Billijke lonen voor een fatsoenlijke levensstandaard</a:t>
            </a:r>
          </a:p>
          <a:p>
            <a:pPr algn="l" rtl="0">
              <a:spcAft>
                <a:spcPts val="600"/>
              </a:spcAft>
            </a:pPr>
            <a:r>
              <a:rPr lang="nl-NL" sz="1500" i="0" u="none" dirty="0">
                <a:latin typeface="Arial" panose="020B0604020202020204" pitchFamily="34" charset="0"/>
                <a:ea typeface="Calibri"/>
                <a:cs typeface="Arial" panose="020B0604020202020204" pitchFamily="34" charset="0"/>
              </a:rPr>
              <a:t>Er wordt gezorgd voor toereikende minimumlonen en armoede onder werkenden wordt </a:t>
            </a:r>
            <a:r>
              <a:rPr lang="nl-NL" sz="1500" i="0" u="none" dirty="0" smtClean="0">
                <a:latin typeface="Arial" panose="020B0604020202020204" pitchFamily="34" charset="0"/>
                <a:ea typeface="Calibri"/>
                <a:cs typeface="Arial" panose="020B0604020202020204" pitchFamily="34" charset="0"/>
              </a:rPr>
              <a:t>voorkomen</a:t>
            </a:r>
            <a:endParaRPr lang="nl-NL" sz="1500" i="0" u="none" dirty="0">
              <a:latin typeface="Arial" panose="020B0604020202020204" pitchFamily="34" charset="0"/>
              <a:ea typeface="Calibri"/>
              <a:cs typeface="Arial" panose="020B0604020202020204" pitchFamily="34" charset="0"/>
            </a:endParaRPr>
          </a:p>
          <a:p>
            <a:pPr algn="l" rtl="0">
              <a:spcAft>
                <a:spcPts val="600"/>
              </a:spcAft>
            </a:pPr>
            <a:r>
              <a:rPr lang="nl-NL" sz="1500" i="0" u="none" dirty="0">
                <a:latin typeface="Arial" panose="020B0604020202020204" pitchFamily="34" charset="0"/>
                <a:ea typeface="Calibri"/>
                <a:cs typeface="Arial" panose="020B0604020202020204" pitchFamily="34" charset="0"/>
              </a:rPr>
              <a:t>Lonen worden op een transparante en voorspelbare manier volgens de nationale gebruiken vastgesteld en met inachtneming van de autonomie van de sociale partners</a:t>
            </a:r>
          </a:p>
          <a:p>
            <a:pPr lvl="1" algn="l" rtl="0">
              <a:spcAft>
                <a:spcPts val="600"/>
              </a:spcAft>
            </a:pPr>
            <a:r>
              <a:rPr lang="nl-NL" sz="1500" i="1" u="none" dirty="0">
                <a:latin typeface="Arial" panose="020B0604020202020204" pitchFamily="34" charset="0"/>
                <a:ea typeface="Calibri"/>
                <a:cs typeface="Arial" panose="020B0604020202020204" pitchFamily="34" charset="0"/>
              </a:rPr>
              <a:t>transparantie </a:t>
            </a:r>
            <a:r>
              <a:rPr lang="nl-NL" sz="1500" i="0" u="none" dirty="0">
                <a:latin typeface="Arial" panose="020B0604020202020204" pitchFamily="34" charset="0"/>
                <a:ea typeface="Calibri"/>
                <a:cs typeface="Arial" panose="020B0604020202020204" pitchFamily="34" charset="0"/>
              </a:rPr>
              <a:t>wil zeggen dat er </a:t>
            </a:r>
            <a:r>
              <a:rPr lang="nl-NL" sz="1500" i="0" u="none" dirty="0">
                <a:latin typeface="Arial" panose="020B0604020202020204" pitchFamily="34" charset="0"/>
                <a:ea typeface="Times New Roman"/>
                <a:cs typeface="Arial" panose="020B0604020202020204" pitchFamily="34" charset="0"/>
              </a:rPr>
              <a:t>vast omschreven adviesprocedures moeten worden gevolgd bij het bepalen van het (</a:t>
            </a:r>
            <a:r>
              <a:rPr lang="nl-NL" sz="1500" i="0" u="none" dirty="0" smtClean="0">
                <a:latin typeface="Arial" panose="020B0604020202020204" pitchFamily="34" charset="0"/>
                <a:ea typeface="Times New Roman"/>
                <a:cs typeface="Arial" panose="020B0604020202020204" pitchFamily="34" charset="0"/>
              </a:rPr>
              <a:t>minimum)loon</a:t>
            </a:r>
            <a:endParaRPr lang="nl-NL" sz="1500" i="0" u="none" dirty="0">
              <a:latin typeface="Arial" panose="020B0604020202020204" pitchFamily="34" charset="0"/>
              <a:ea typeface="Times New Roman"/>
              <a:cs typeface="Arial" panose="020B0604020202020204" pitchFamily="34" charset="0"/>
            </a:endParaRPr>
          </a:p>
          <a:p>
            <a:pPr lvl="1" algn="l" rtl="0">
              <a:spcAft>
                <a:spcPts val="600"/>
              </a:spcAft>
            </a:pPr>
            <a:r>
              <a:rPr lang="nl-NL" sz="1500" i="1" u="none" dirty="0">
                <a:latin typeface="Arial" panose="020B0604020202020204" pitchFamily="34" charset="0"/>
                <a:ea typeface="Times New Roman"/>
                <a:cs typeface="Arial" panose="020B0604020202020204" pitchFamily="34" charset="0"/>
              </a:rPr>
              <a:t>voorspelbaarheid </a:t>
            </a:r>
            <a:r>
              <a:rPr lang="nl-NL" sz="1500" i="0" u="none" dirty="0">
                <a:latin typeface="Arial" panose="020B0604020202020204" pitchFamily="34" charset="0"/>
                <a:ea typeface="Times New Roman"/>
                <a:cs typeface="Arial" panose="020B0604020202020204" pitchFamily="34" charset="0"/>
              </a:rPr>
              <a:t>kan worden gewaarborgd bijv. door middel van het vaststellen van </a:t>
            </a:r>
            <a:r>
              <a:rPr lang="nl-NL" sz="1500" i="0" u="none" dirty="0">
                <a:latin typeface="Arial" panose="020B0604020202020204" pitchFamily="34" charset="0"/>
                <a:ea typeface="Calibri"/>
                <a:cs typeface="Arial" panose="020B0604020202020204" pitchFamily="34" charset="0"/>
              </a:rPr>
              <a:t>regels, zoals het aanpassen van het </a:t>
            </a:r>
            <a:r>
              <a:rPr lang="nl-NL" sz="1500" i="0" u="none" dirty="0" smtClean="0">
                <a:latin typeface="Arial" panose="020B0604020202020204" pitchFamily="34" charset="0"/>
                <a:ea typeface="Calibri"/>
                <a:cs typeface="Arial" panose="020B0604020202020204" pitchFamily="34" charset="0"/>
              </a:rPr>
              <a:t/>
            </a:r>
            <a:br>
              <a:rPr lang="nl-NL" sz="1500" i="0" u="none" dirty="0" smtClean="0">
                <a:latin typeface="Arial" panose="020B0604020202020204" pitchFamily="34" charset="0"/>
                <a:ea typeface="Calibri"/>
                <a:cs typeface="Arial" panose="020B0604020202020204" pitchFamily="34" charset="0"/>
              </a:rPr>
            </a:br>
            <a:r>
              <a:rPr lang="nl-NL" sz="1500" i="0" u="none" dirty="0" smtClean="0">
                <a:latin typeface="Arial" panose="020B0604020202020204" pitchFamily="34" charset="0"/>
                <a:ea typeface="Calibri"/>
                <a:cs typeface="Arial" panose="020B0604020202020204" pitchFamily="34" charset="0"/>
              </a:rPr>
              <a:t>minimumloon </a:t>
            </a:r>
            <a:r>
              <a:rPr lang="nl-NL" sz="1500" i="0" u="none" dirty="0">
                <a:latin typeface="Arial" panose="020B0604020202020204" pitchFamily="34" charset="0"/>
                <a:ea typeface="Calibri"/>
                <a:cs typeface="Arial" panose="020B0604020202020204" pitchFamily="34" charset="0"/>
              </a:rPr>
              <a:t>aan de kosten voor levensonderhoud</a:t>
            </a:r>
            <a:endParaRPr lang="nl-NL" sz="1500" dirty="0" smtClean="0">
              <a:latin typeface="Arial" panose="020B0604020202020204" pitchFamily="34" charset="0"/>
              <a:ea typeface="Calibri"/>
              <a:cs typeface="Arial" panose="020B0604020202020204" pitchFamily="34" charset="0"/>
            </a:endParaRPr>
          </a:p>
          <a:p>
            <a:pPr lvl="1" algn="l" rtl="0"/>
            <a:endParaRPr lang="nl-NL" sz="1500" dirty="0"/>
          </a:p>
        </p:txBody>
      </p:sp>
      <p:grpSp>
        <p:nvGrpSpPr>
          <p:cNvPr id="3" name="Group 2"/>
          <p:cNvGrpSpPr/>
          <p:nvPr/>
        </p:nvGrpSpPr>
        <p:grpSpPr>
          <a:xfrm>
            <a:off x="248423" y="3765780"/>
            <a:ext cx="1220970" cy="1368152"/>
            <a:chOff x="248423" y="3765780"/>
            <a:chExt cx="1220970" cy="1368152"/>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251520" y="3765780"/>
              <a:ext cx="1217873" cy="1170000"/>
            </a:xfrm>
            <a:prstGeom prst="rect">
              <a:avLst/>
            </a:prstGeom>
          </p:spPr>
        </p:pic>
        <p:sp>
          <p:nvSpPr>
            <p:cNvPr id="8" name="Title 1"/>
            <p:cNvSpPr txBox="1">
              <a:spLocks/>
            </p:cNvSpPr>
            <p:nvPr/>
          </p:nvSpPr>
          <p:spPr>
            <a:xfrm>
              <a:off x="248423" y="470188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Lonen</a:t>
              </a:r>
              <a:endParaRPr lang="nl-NL" sz="1600" b="0" baseline="30000" dirty="0">
                <a:solidFill>
                  <a:schemeClr val="bg1"/>
                </a:solidFill>
              </a:endParaRPr>
            </a:p>
          </p:txBody>
        </p:sp>
      </p:grpSp>
    </p:spTree>
    <p:extLst>
      <p:ext uri="{BB962C8B-B14F-4D97-AF65-F5344CB8AC3E}">
        <p14:creationId xmlns:p14="http://schemas.microsoft.com/office/powerpoint/2010/main" val="244338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le 1"/>
          <p:cNvSpPr>
            <a:spLocks noGrp="1"/>
          </p:cNvSpPr>
          <p:nvPr>
            <p:ph type="title" idx="4294967295"/>
          </p:nvPr>
        </p:nvSpPr>
        <p:spPr>
          <a:xfrm>
            <a:off x="1886248" y="1221209"/>
            <a:ext cx="6718200" cy="702469"/>
          </a:xfrm>
        </p:spPr>
        <p:txBody>
          <a:bodyPr>
            <a:normAutofit/>
          </a:bodyPr>
          <a:lstStyle/>
          <a:p>
            <a:pPr algn="l" rtl="0"/>
            <a:r>
              <a:rPr lang="nl-NL" b="1" i="0" u="none" baseline="30000">
                <a:solidFill>
                  <a:srgbClr val="F68800"/>
                </a:solidFill>
              </a:rPr>
              <a:t>Arbeidsvoorwaarden</a:t>
            </a:r>
            <a:endParaRPr lang="nl-NL" b="1" baseline="30000" dirty="0">
              <a:solidFill>
                <a:srgbClr val="F68800"/>
              </a:solidFill>
            </a:endParaRPr>
          </a:p>
        </p:txBody>
      </p:sp>
      <p:sp>
        <p:nvSpPr>
          <p:cNvPr id="5" name="Content Placeholder 2"/>
          <p:cNvSpPr>
            <a:spLocks noGrp="1"/>
          </p:cNvSpPr>
          <p:nvPr>
            <p:ph idx="1"/>
          </p:nvPr>
        </p:nvSpPr>
        <p:spPr>
          <a:xfrm>
            <a:off x="1907704" y="1934641"/>
            <a:ext cx="6779096" cy="2725341"/>
          </a:xfrm>
        </p:spPr>
        <p:txBody>
          <a:bodyPr>
            <a:normAutofit/>
          </a:bodyPr>
          <a:lstStyle/>
          <a:p>
            <a:pPr algn="l" rtl="0">
              <a:spcAft>
                <a:spcPts val="600"/>
              </a:spcAft>
            </a:pPr>
            <a:r>
              <a:rPr lang="nl-NL" sz="1500" i="0" u="none" dirty="0">
                <a:latin typeface="Arial" panose="020B0604020202020204" pitchFamily="34" charset="0"/>
                <a:ea typeface="Calibri"/>
                <a:cs typeface="Arial" panose="020B0604020202020204" pitchFamily="34" charset="0"/>
              </a:rPr>
              <a:t>De werknemer dient bij aanvang van de arbeidsrelatie schriftelijk te worden geïnformeerd over zijn of haar arbeidsvoorwaarden</a:t>
            </a:r>
          </a:p>
          <a:p>
            <a:pPr algn="l" rtl="0">
              <a:spcAft>
                <a:spcPts val="600"/>
              </a:spcAft>
            </a:pPr>
            <a:r>
              <a:rPr lang="nl-NL" sz="1500" i="0" u="none" dirty="0">
                <a:latin typeface="Arial" panose="020B0604020202020204" pitchFamily="34" charset="0"/>
                <a:ea typeface="Calibri"/>
                <a:cs typeface="Arial" panose="020B0604020202020204" pitchFamily="34" charset="0"/>
              </a:rPr>
              <a:t>Werknemers hebben bij ontslag het recht om vooraf te worden geïnformeerd over de redenen van het ontslag en </a:t>
            </a:r>
            <a:r>
              <a:rPr lang="nl-NL" sz="1500" i="0" u="none" dirty="0" smtClean="0">
                <a:latin typeface="Arial" panose="020B0604020202020204" pitchFamily="34" charset="0"/>
                <a:ea typeface="Calibri"/>
                <a:cs typeface="Arial" panose="020B0604020202020204" pitchFamily="34" charset="0"/>
              </a:rPr>
              <a:t>hebben recht </a:t>
            </a:r>
            <a:r>
              <a:rPr lang="nl-NL" sz="1500" i="0" u="none" dirty="0">
                <a:latin typeface="Arial" panose="020B0604020202020204" pitchFamily="34" charset="0"/>
                <a:ea typeface="Calibri"/>
                <a:cs typeface="Arial" panose="020B0604020202020204" pitchFamily="34" charset="0"/>
              </a:rPr>
              <a:t>op een redelijke opzegtermijn</a:t>
            </a:r>
          </a:p>
          <a:p>
            <a:pPr algn="l" rtl="0">
              <a:spcAft>
                <a:spcPts val="600"/>
              </a:spcAft>
            </a:pPr>
            <a:r>
              <a:rPr lang="nl-NL" sz="1500" i="0" u="none" dirty="0">
                <a:latin typeface="Arial" panose="020B0604020202020204" pitchFamily="34" charset="0"/>
                <a:ea typeface="Calibri"/>
                <a:cs typeface="Arial" panose="020B0604020202020204" pitchFamily="34" charset="0"/>
              </a:rPr>
              <a:t>Werknemers horen toegang te hebben tot een doeltreffend en onpartijdig systeem van geschillenbeslechting </a:t>
            </a:r>
          </a:p>
          <a:p>
            <a:pPr algn="l" rtl="0">
              <a:spcAft>
                <a:spcPts val="600"/>
              </a:spcAft>
            </a:pPr>
            <a:r>
              <a:rPr lang="nl-NL" sz="1500" i="0" u="none" dirty="0">
                <a:latin typeface="Arial" panose="020B0604020202020204" pitchFamily="34" charset="0"/>
                <a:ea typeface="Calibri"/>
                <a:cs typeface="Arial" panose="020B0604020202020204" pitchFamily="34" charset="0"/>
              </a:rPr>
              <a:t>De pijler voert ook het recht </a:t>
            </a:r>
            <a:r>
              <a:rPr lang="nl-NL" sz="1500" dirty="0" smtClean="0">
                <a:latin typeface="Arial" panose="020B0604020202020204" pitchFamily="34" charset="0"/>
                <a:ea typeface="Calibri"/>
                <a:cs typeface="Arial" panose="020B0604020202020204" pitchFamily="34" charset="0"/>
              </a:rPr>
              <a:t>op </a:t>
            </a:r>
            <a:r>
              <a:rPr lang="nl-NL" sz="1500" i="0" u="none" dirty="0" smtClean="0">
                <a:latin typeface="Arial" panose="020B0604020202020204" pitchFamily="34" charset="0"/>
                <a:ea typeface="Calibri"/>
                <a:cs typeface="Arial" panose="020B0604020202020204" pitchFamily="34" charset="0"/>
              </a:rPr>
              <a:t>verhaal </a:t>
            </a:r>
            <a:r>
              <a:rPr lang="nl-NL" sz="1500" i="0" u="none" dirty="0">
                <a:latin typeface="Arial" panose="020B0604020202020204" pitchFamily="34" charset="0"/>
                <a:ea typeface="Calibri"/>
                <a:cs typeface="Arial" panose="020B0604020202020204" pitchFamily="34" charset="0"/>
              </a:rPr>
              <a:t>in bij een kennelijk onredelijk ontslag, bijvoorbeeld herstel of een geldelijke schadevergoeding</a:t>
            </a:r>
          </a:p>
        </p:txBody>
      </p:sp>
      <p:grpSp>
        <p:nvGrpSpPr>
          <p:cNvPr id="3" name="Group 2"/>
          <p:cNvGrpSpPr/>
          <p:nvPr/>
        </p:nvGrpSpPr>
        <p:grpSpPr>
          <a:xfrm>
            <a:off x="229175" y="3788569"/>
            <a:ext cx="1268943" cy="1354931"/>
            <a:chOff x="251520" y="3723878"/>
            <a:chExt cx="1268943" cy="1354931"/>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639" r="60722"/>
            <a:stretch/>
          </p:blipFill>
          <p:spPr>
            <a:xfrm>
              <a:off x="251520" y="3723878"/>
              <a:ext cx="1268943" cy="1243587"/>
            </a:xfrm>
            <a:prstGeom prst="rect">
              <a:avLst/>
            </a:prstGeom>
          </p:spPr>
        </p:pic>
        <p:sp>
          <p:nvSpPr>
            <p:cNvPr id="8" name="Title 1"/>
            <p:cNvSpPr txBox="1">
              <a:spLocks/>
            </p:cNvSpPr>
            <p:nvPr/>
          </p:nvSpPr>
          <p:spPr>
            <a:xfrm>
              <a:off x="275383" y="4646761"/>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endParaRPr lang="nl-NL" sz="500" b="0" baseline="30000" dirty="0" smtClean="0">
                <a:solidFill>
                  <a:schemeClr val="bg1"/>
                </a:solidFill>
              </a:endParaRPr>
            </a:p>
            <a:p>
              <a:pPr rtl="0" fontAlgn="auto">
                <a:spcAft>
                  <a:spcPts val="0"/>
                </a:spcAft>
              </a:pPr>
              <a:r>
                <a:rPr lang="nl-NL" sz="1200" b="0" i="0" u="none" baseline="30000" dirty="0">
                  <a:solidFill>
                    <a:schemeClr val="bg1"/>
                  </a:solidFill>
                </a:rPr>
                <a:t>Arbeidsvoorwaarden</a:t>
              </a:r>
              <a:endParaRPr lang="nl-NL" sz="1600" b="0" baseline="30000" dirty="0">
                <a:solidFill>
                  <a:schemeClr val="bg1"/>
                </a:solidFill>
              </a:endParaRPr>
            </a:p>
          </p:txBody>
        </p:sp>
      </p:grpSp>
    </p:spTree>
    <p:extLst>
      <p:ext uri="{BB962C8B-B14F-4D97-AF65-F5344CB8AC3E}">
        <p14:creationId xmlns:p14="http://schemas.microsoft.com/office/powerpoint/2010/main" val="65606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599678A90D4C4F46A891398239980C66" ma:contentTypeVersion="0" ma:contentTypeDescription="Create a new document in this library." ma:contentTypeScope="" ma:versionID="6bdb16bd1fcba05935d276077bea2fd6">
  <xsd:schema xmlns:xsd="http://www.w3.org/2001/XMLSchema" xmlns:xs="http://www.w3.org/2001/XMLSchema" xmlns:p="http://schemas.microsoft.com/office/2006/metadata/properties" xmlns:ns2="http://schemas.microsoft.com/sharepoint/v3/fields" xmlns:ns3="fab54fab-eba5-4f9b-9734-ddf1e8a16df3" targetNamespace="http://schemas.microsoft.com/office/2006/metadata/properties" ma:root="true" ma:fieldsID="985e52cea2e66af243c82f59d4e43a94" ns2:_="" ns3:_="">
    <xsd:import namespace="http://schemas.microsoft.com/sharepoint/v3/fields"/>
    <xsd:import namespace="fab54fab-eba5-4f9b-9734-ddf1e8a16df3"/>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ab54fab-eba5-4f9b-9734-ddf1e8a16df3"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fab54fab-eba5-4f9b-9734-ddf1e8a16df3">EN</EC_Collab_DocumentLanguage>
    <EC_Collab_Reference xmlns="fab54fab-eba5-4f9b-9734-ddf1e8a16df3" xsi:nil="true"/>
    <EC_Collab_Status xmlns="fab54fab-eba5-4f9b-9734-ddf1e8a16df3">Not Started</EC_Collab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97D40-DD2A-46C5-9B16-0383E6DA3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ab54fab-eba5-4f9b-9734-ddf1e8a16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961D0-4618-4230-9D5B-B8E92306ED93}">
  <ds:schemaRefs>
    <ds:schemaRef ds:uri="http://schemas.microsoft.com/sharepoint/v3/field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fab54fab-eba5-4f9b-9734-ddf1e8a16df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3964CDA-DFCB-4EE7-AA22-BF88DB0F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7203</TotalTime>
  <Words>6832</Words>
  <Application>Microsoft Office PowerPoint</Application>
  <PresentationFormat>On-screen Show (16:9)</PresentationFormat>
  <Paragraphs>260</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Office Theme</vt:lpstr>
      <vt:lpstr>Toegang tot de arbeidsmarkt  en gelijke kansen</vt:lpstr>
      <vt:lpstr>Onderwijs, opleiding en een leven lang leren</vt:lpstr>
      <vt:lpstr>Gendergelijkheid</vt:lpstr>
      <vt:lpstr>Gelijke kansen</vt:lpstr>
      <vt:lpstr>Actieve ondersteuning bij het vinden van werk</vt:lpstr>
      <vt:lpstr>PowerPoint Presentation</vt:lpstr>
      <vt:lpstr>Veilige en flexibele werkgelegenheid</vt:lpstr>
      <vt:lpstr>Lonen</vt:lpstr>
      <vt:lpstr>Arbeidsvoorwaarden</vt:lpstr>
      <vt:lpstr>Sociale dialoog</vt:lpstr>
      <vt:lpstr>Evenwicht tussen werk en privéleven</vt:lpstr>
      <vt:lpstr>Veilige werkomgeving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European Pillar of Social Rights</dc:title>
  <dc:creator>turneem</dc:creator>
  <cp:lastModifiedBy>Dominic Smith</cp:lastModifiedBy>
  <cp:revision>510</cp:revision>
  <cp:lastPrinted>2016-09-22T09:10:24Z</cp:lastPrinted>
  <dcterms:created xsi:type="dcterms:W3CDTF">2011-10-28T10:25:18Z</dcterms:created>
  <dcterms:modified xsi:type="dcterms:W3CDTF">2017-09-18T14:21:02Z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0x010100258AA79CEB83498886A3A0868112325000599678A90D4C4F46A891398239980C66</vt:lpwstr>
  </property>
  <property fmtid="{D5CDD505-2E9C-101B-9397-08002B2CF9AE}" pid="3" name="Offisync_UpdateToken">
    <vt:lpwstr>1</vt:lpwstr>
  </property>
  <property fmtid="{D5CDD505-2E9C-101B-9397-08002B2CF9AE}" pid="4" name="Jive_VersionGuid">
    <vt:lpwstr>6b0d5f4f-43a0-47a5-b432-05fed94750ab</vt:lpwstr>
  </property>
  <property fmtid="{D5CDD505-2E9C-101B-9397-08002B2CF9AE}" pid="5" name="Offisync_ServerID">
    <vt:lpwstr>0d3b22a6-6203-4efc-8e8e-b5279256493b</vt:lpwstr>
  </property>
  <property fmtid="{D5CDD505-2E9C-101B-9397-08002B2CF9AE}" pid="6" name="Offisync_ProviderInitializationData">
    <vt:lpwstr>https://connected.cnect.cec.eu.int</vt:lpwstr>
  </property>
  <property fmtid="{D5CDD505-2E9C-101B-9397-08002B2CF9AE}" pid="7" name="Offisync_UniqueId">
    <vt:lpwstr>120268</vt:lpwstr>
  </property>
  <property fmtid="{D5CDD505-2E9C-101B-9397-08002B2CF9AE}" pid="8" name="Jive_LatestUserAccountName">
    <vt:lpwstr>gastmmi</vt:lpwstr>
  </property>
</Properties>
</file>