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8810" r:id="rId2"/>
    <p:sldMasterId id="2147488813" r:id="rId3"/>
  </p:sldMasterIdLst>
  <p:notesMasterIdLst>
    <p:notesMasterId r:id="rId17"/>
  </p:notesMasterIdLst>
  <p:handoutMasterIdLst>
    <p:handoutMasterId r:id="rId18"/>
  </p:handoutMasterIdLst>
  <p:sldIdLst>
    <p:sldId id="628" r:id="rId4"/>
    <p:sldId id="663" r:id="rId5"/>
    <p:sldId id="664" r:id="rId6"/>
    <p:sldId id="665" r:id="rId7"/>
    <p:sldId id="666" r:id="rId8"/>
    <p:sldId id="641" r:id="rId9"/>
    <p:sldId id="670" r:id="rId10"/>
    <p:sldId id="671" r:id="rId11"/>
    <p:sldId id="673" r:id="rId12"/>
    <p:sldId id="674" r:id="rId13"/>
    <p:sldId id="667" r:id="rId14"/>
    <p:sldId id="675" r:id="rId15"/>
    <p:sldId id="611" r:id="rId16"/>
  </p:sldIdLst>
  <p:sldSz cx="10693400" cy="756126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61"/>
    <a:srgbClr val="663300"/>
    <a:srgbClr val="FF9900"/>
    <a:srgbClr val="FF0000"/>
    <a:srgbClr val="FCF6E8"/>
    <a:srgbClr val="0F5494"/>
    <a:srgbClr val="006600"/>
    <a:srgbClr val="FCECF2"/>
    <a:srgbClr val="EEDDB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84029" autoAdjust="0"/>
  </p:normalViewPr>
  <p:slideViewPr>
    <p:cSldViewPr>
      <p:cViewPr varScale="1">
        <p:scale>
          <a:sx n="56" d="100"/>
          <a:sy n="56" d="100"/>
        </p:scale>
        <p:origin x="1542" y="4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40" y="-11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72763-51A0-4275-AA7B-8330E50829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0A874D-1AFC-4A89-B179-80624CDD1E74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1720 hours</a:t>
          </a:r>
        </a:p>
        <a:p>
          <a:pPr marL="361950" indent="0"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8A51D88-7218-422C-BBC2-5D5FD69675F8}" type="par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91311BA6-E3EC-4A67-B82C-2CEE805DADC3}" type="sib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A4AF4BEA-CB40-40DE-9A3E-D3CBB9CA9F2A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2000" b="1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noProof="0" dirty="0">
            <a:solidFill>
              <a:srgbClr val="3831BD"/>
            </a:solidFill>
          </a:endParaRPr>
        </a:p>
      </dgm:t>
    </dgm:pt>
    <dgm:pt modelId="{57C189C5-118B-4D75-9379-DE717797417C}" type="par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1F9AD68B-A64F-48CB-85EF-52BFE576F99B}" type="sib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C9DB12BE-93B9-498E-A5EC-80FC8D350223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Standard</a:t>
          </a:r>
          <a:r>
            <a:rPr lang="en-GB" sz="2000" b="1" baseline="0" noProof="0" dirty="0" smtClean="0">
              <a:solidFill>
                <a:srgbClr val="3831BD"/>
              </a:solidFill>
            </a:rPr>
            <a:t> annual productive hours</a:t>
          </a:r>
        </a:p>
      </dgm:t>
    </dgm:pt>
    <dgm:pt modelId="{B03161B8-D6D0-4B3E-96E8-259957EA1638}" type="par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73D6FF48-65FC-4D9B-8576-1726197AF55D}" type="sib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E1D20CD1-6F88-4E47-96C8-044AE6ED6625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1400" b="1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63CF3E0-5C7E-4CCE-9FA9-95C84AE5FD8A}" type="par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0CEC2E8D-518F-42D1-91F1-21A1C39F7051}" type="sib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A0AD2A12-BE9C-4F21-869A-0A91D838A30D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gm:t>
    </dgm:pt>
    <dgm:pt modelId="{32FB6981-800C-4B6F-A503-6CCCEA1BB5B8}" type="parTrans" cxnId="{2F66AFFB-4502-4D45-9473-DC3CFDEEF999}">
      <dgm:prSet/>
      <dgm:spPr/>
      <dgm:t>
        <a:bodyPr/>
        <a:lstStyle/>
        <a:p>
          <a:endParaRPr lang="en-GB" sz="1600"/>
        </a:p>
      </dgm:t>
    </dgm:pt>
    <dgm:pt modelId="{17729DBB-8374-4325-90DA-00FD46D3DAC2}" type="sibTrans" cxnId="{2F66AFFB-4502-4D45-9473-DC3CFDEEF999}">
      <dgm:prSet/>
      <dgm:spPr/>
      <dgm:t>
        <a:bodyPr/>
        <a:lstStyle/>
        <a:p>
          <a:endParaRPr lang="en-GB" sz="1600"/>
        </a:p>
      </dgm:t>
    </dgm:pt>
    <dgm:pt modelId="{C15D4793-76A8-40D8-9A7D-9011CE1560E1}" type="pres">
      <dgm:prSet presAssocID="{AFA72763-51A0-4275-AA7B-8330E50829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E7BFA33-C948-4829-8FF6-4373AB8D5000}" type="pres">
      <dgm:prSet presAssocID="{AFA72763-51A0-4275-AA7B-8330E5082935}" presName="Name1" presStyleCnt="0"/>
      <dgm:spPr/>
    </dgm:pt>
    <dgm:pt modelId="{185446A6-2E72-4095-AFA5-7C304783691C}" type="pres">
      <dgm:prSet presAssocID="{AFA72763-51A0-4275-AA7B-8330E5082935}" presName="cycle" presStyleCnt="0"/>
      <dgm:spPr/>
    </dgm:pt>
    <dgm:pt modelId="{7F7B14FB-30E6-4C9C-9BC7-40EEBC44226A}" type="pres">
      <dgm:prSet presAssocID="{AFA72763-51A0-4275-AA7B-8330E5082935}" presName="srcNode" presStyleLbl="node1" presStyleIdx="0" presStyleCnt="3"/>
      <dgm:spPr/>
    </dgm:pt>
    <dgm:pt modelId="{95C2A4C2-7418-4A0D-9A0D-197C216596B0}" type="pres">
      <dgm:prSet presAssocID="{AFA72763-51A0-4275-AA7B-8330E5082935}" presName="conn" presStyleLbl="parChTrans1D2" presStyleIdx="0" presStyleCnt="1"/>
      <dgm:spPr/>
      <dgm:t>
        <a:bodyPr/>
        <a:lstStyle/>
        <a:p>
          <a:endParaRPr lang="en-GB"/>
        </a:p>
      </dgm:t>
    </dgm:pt>
    <dgm:pt modelId="{EBC40A8C-2038-4746-80D3-A0EB2ACD06DE}" type="pres">
      <dgm:prSet presAssocID="{AFA72763-51A0-4275-AA7B-8330E5082935}" presName="extraNode" presStyleLbl="node1" presStyleIdx="0" presStyleCnt="3"/>
      <dgm:spPr/>
    </dgm:pt>
    <dgm:pt modelId="{DC53A3D8-53AD-4E39-92BA-06CC9AA271DE}" type="pres">
      <dgm:prSet presAssocID="{AFA72763-51A0-4275-AA7B-8330E5082935}" presName="dstNode" presStyleLbl="node1" presStyleIdx="0" presStyleCnt="3"/>
      <dgm:spPr/>
    </dgm:pt>
    <dgm:pt modelId="{35AC2B90-134F-461D-AB7A-AC2BBDB56C81}" type="pres">
      <dgm:prSet presAssocID="{330A874D-1AFC-4A89-B179-80624CDD1E74}" presName="text_1" presStyleLbl="node1" presStyleIdx="0" presStyleCnt="3" custScaleY="129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8BF09-27B4-4C01-AC80-DA5201F37032}" type="pres">
      <dgm:prSet presAssocID="{330A874D-1AFC-4A89-B179-80624CDD1E74}" presName="accent_1" presStyleCnt="0"/>
      <dgm:spPr/>
    </dgm:pt>
    <dgm:pt modelId="{1CB4B24F-280F-4416-891D-1AC248834B9B}" type="pres">
      <dgm:prSet presAssocID="{330A874D-1AFC-4A89-B179-80624CDD1E74}" presName="accentRepeatNode" presStyleLbl="solidFgAcc1" presStyleIdx="0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759BEC0F-E100-4403-8B41-F051E9C695CA}" type="pres">
      <dgm:prSet presAssocID="{A4AF4BEA-CB40-40DE-9A3E-D3CBB9CA9F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FF2843-0950-4076-9692-3F3C8919AD08}" type="pres">
      <dgm:prSet presAssocID="{A4AF4BEA-CB40-40DE-9A3E-D3CBB9CA9F2A}" presName="accent_2" presStyleCnt="0"/>
      <dgm:spPr/>
    </dgm:pt>
    <dgm:pt modelId="{3D5E21EE-2306-4F23-BB8B-A31D5BB615DF}" type="pres">
      <dgm:prSet presAssocID="{A4AF4BEA-CB40-40DE-9A3E-D3CBB9CA9F2A}" presName="accentRepeatNode" presStyleLbl="solidFgAcc1" presStyleIdx="1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EE90E4CC-B64A-42BC-8A4E-D415EF967E3F}" type="pres">
      <dgm:prSet presAssocID="{C9DB12BE-93B9-498E-A5EC-80FC8D350223}" presName="text_3" presStyleLbl="node1" presStyleIdx="2" presStyleCnt="3" custScaleY="1230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27A6B-3545-4C3C-903C-EC6F9AB1303D}" type="pres">
      <dgm:prSet presAssocID="{C9DB12BE-93B9-498E-A5EC-80FC8D350223}" presName="accent_3" presStyleCnt="0"/>
      <dgm:spPr/>
    </dgm:pt>
    <dgm:pt modelId="{CE08963B-B439-418A-BEF5-B149273B2111}" type="pres">
      <dgm:prSet presAssocID="{C9DB12BE-93B9-498E-A5EC-80FC8D350223}" presName="accentRepeatNode" presStyleLbl="solidFgAcc1" presStyleIdx="2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</dgm:ptLst>
  <dgm:cxnLst>
    <dgm:cxn modelId="{9A18EBE6-F7A7-4ECE-A722-03A25E07A829}" type="presOf" srcId="{330A874D-1AFC-4A89-B179-80624CDD1E74}" destId="{35AC2B90-134F-461D-AB7A-AC2BBDB56C81}" srcOrd="0" destOrd="0" presId="urn:microsoft.com/office/officeart/2008/layout/VerticalCurvedList"/>
    <dgm:cxn modelId="{46082706-82FC-43A4-AD3B-E1B92B99211B}" srcId="{A4AF4BEA-CB40-40DE-9A3E-D3CBB9CA9F2A}" destId="{E1D20CD1-6F88-4E47-96C8-044AE6ED6625}" srcOrd="0" destOrd="0" parTransId="{D63CF3E0-5C7E-4CCE-9FA9-95C84AE5FD8A}" sibTransId="{0CEC2E8D-518F-42D1-91F1-21A1C39F7051}"/>
    <dgm:cxn modelId="{3720757D-49F1-4035-8A15-1C8A35AB9953}" srcId="{AFA72763-51A0-4275-AA7B-8330E5082935}" destId="{330A874D-1AFC-4A89-B179-80624CDD1E74}" srcOrd="0" destOrd="0" parTransId="{D8A51D88-7218-422C-BBC2-5D5FD69675F8}" sibTransId="{91311BA6-E3EC-4A67-B82C-2CEE805DADC3}"/>
    <dgm:cxn modelId="{0CD9A121-FDC3-493F-81C9-E2EED8C549DE}" type="presOf" srcId="{91311BA6-E3EC-4A67-B82C-2CEE805DADC3}" destId="{95C2A4C2-7418-4A0D-9A0D-197C216596B0}" srcOrd="0" destOrd="0" presId="urn:microsoft.com/office/officeart/2008/layout/VerticalCurvedList"/>
    <dgm:cxn modelId="{070C4D85-B6CA-4A73-9E35-F3FC4BA4494A}" type="presOf" srcId="{C9DB12BE-93B9-498E-A5EC-80FC8D350223}" destId="{EE90E4CC-B64A-42BC-8A4E-D415EF967E3F}" srcOrd="0" destOrd="0" presId="urn:microsoft.com/office/officeart/2008/layout/VerticalCurvedList"/>
    <dgm:cxn modelId="{FFD60A3D-48D0-4F7A-9002-8F89E6DC7D95}" type="presOf" srcId="{A4AF4BEA-CB40-40DE-9A3E-D3CBB9CA9F2A}" destId="{759BEC0F-E100-4403-8B41-F051E9C695CA}" srcOrd="0" destOrd="0" presId="urn:microsoft.com/office/officeart/2008/layout/VerticalCurvedList"/>
    <dgm:cxn modelId="{2F66AFFB-4502-4D45-9473-DC3CFDEEF999}" srcId="{C9DB12BE-93B9-498E-A5EC-80FC8D350223}" destId="{A0AD2A12-BE9C-4F21-869A-0A91D838A30D}" srcOrd="0" destOrd="0" parTransId="{32FB6981-800C-4B6F-A503-6CCCEA1BB5B8}" sibTransId="{17729DBB-8374-4325-90DA-00FD46D3DAC2}"/>
    <dgm:cxn modelId="{C03696B5-13DA-4208-BE73-481B98F4F879}" type="presOf" srcId="{AFA72763-51A0-4275-AA7B-8330E5082935}" destId="{C15D4793-76A8-40D8-9A7D-9011CE1560E1}" srcOrd="0" destOrd="0" presId="urn:microsoft.com/office/officeart/2008/layout/VerticalCurvedList"/>
    <dgm:cxn modelId="{9888C691-D36C-4AA6-ABBD-7529EA0D025F}" type="presOf" srcId="{A0AD2A12-BE9C-4F21-869A-0A91D838A30D}" destId="{EE90E4CC-B64A-42BC-8A4E-D415EF967E3F}" srcOrd="0" destOrd="1" presId="urn:microsoft.com/office/officeart/2008/layout/VerticalCurvedList"/>
    <dgm:cxn modelId="{C34C78EC-1D24-45A0-8683-4371623CF332}" srcId="{AFA72763-51A0-4275-AA7B-8330E5082935}" destId="{C9DB12BE-93B9-498E-A5EC-80FC8D350223}" srcOrd="2" destOrd="0" parTransId="{B03161B8-D6D0-4B3E-96E8-259957EA1638}" sibTransId="{73D6FF48-65FC-4D9B-8576-1726197AF55D}"/>
    <dgm:cxn modelId="{72AAA654-E45B-4367-AF38-953E185359D1}" srcId="{AFA72763-51A0-4275-AA7B-8330E5082935}" destId="{A4AF4BEA-CB40-40DE-9A3E-D3CBB9CA9F2A}" srcOrd="1" destOrd="0" parTransId="{57C189C5-118B-4D75-9379-DE717797417C}" sibTransId="{1F9AD68B-A64F-48CB-85EF-52BFE576F99B}"/>
    <dgm:cxn modelId="{A4B94A1E-65BC-49FE-8550-E0C812477D40}" type="presOf" srcId="{E1D20CD1-6F88-4E47-96C8-044AE6ED6625}" destId="{759BEC0F-E100-4403-8B41-F051E9C695CA}" srcOrd="0" destOrd="1" presId="urn:microsoft.com/office/officeart/2008/layout/VerticalCurvedList"/>
    <dgm:cxn modelId="{4D5FA20C-831E-4BAD-A6D1-14D12F92A8DA}" type="presParOf" srcId="{C15D4793-76A8-40D8-9A7D-9011CE1560E1}" destId="{6E7BFA33-C948-4829-8FF6-4373AB8D5000}" srcOrd="0" destOrd="0" presId="urn:microsoft.com/office/officeart/2008/layout/VerticalCurvedList"/>
    <dgm:cxn modelId="{0CCDC236-5DAC-4867-A3AA-747B2A00B112}" type="presParOf" srcId="{6E7BFA33-C948-4829-8FF6-4373AB8D5000}" destId="{185446A6-2E72-4095-AFA5-7C304783691C}" srcOrd="0" destOrd="0" presId="urn:microsoft.com/office/officeart/2008/layout/VerticalCurvedList"/>
    <dgm:cxn modelId="{CEA3838D-9403-4621-9212-20C48007964C}" type="presParOf" srcId="{185446A6-2E72-4095-AFA5-7C304783691C}" destId="{7F7B14FB-30E6-4C9C-9BC7-40EEBC44226A}" srcOrd="0" destOrd="0" presId="urn:microsoft.com/office/officeart/2008/layout/VerticalCurvedList"/>
    <dgm:cxn modelId="{BDE6B5E0-5F8F-45BE-A2EE-13B0E958DF20}" type="presParOf" srcId="{185446A6-2E72-4095-AFA5-7C304783691C}" destId="{95C2A4C2-7418-4A0D-9A0D-197C216596B0}" srcOrd="1" destOrd="0" presId="urn:microsoft.com/office/officeart/2008/layout/VerticalCurvedList"/>
    <dgm:cxn modelId="{937B5B62-E343-46FF-9ADA-1DD03E068E8D}" type="presParOf" srcId="{185446A6-2E72-4095-AFA5-7C304783691C}" destId="{EBC40A8C-2038-4746-80D3-A0EB2ACD06DE}" srcOrd="2" destOrd="0" presId="urn:microsoft.com/office/officeart/2008/layout/VerticalCurvedList"/>
    <dgm:cxn modelId="{88F9EC2A-F215-4027-90D8-BFB7427AE14C}" type="presParOf" srcId="{185446A6-2E72-4095-AFA5-7C304783691C}" destId="{DC53A3D8-53AD-4E39-92BA-06CC9AA271DE}" srcOrd="3" destOrd="0" presId="urn:microsoft.com/office/officeart/2008/layout/VerticalCurvedList"/>
    <dgm:cxn modelId="{A1AE9E2C-E1D9-4F80-8F4A-9D3708529199}" type="presParOf" srcId="{6E7BFA33-C948-4829-8FF6-4373AB8D5000}" destId="{35AC2B90-134F-461D-AB7A-AC2BBDB56C81}" srcOrd="1" destOrd="0" presId="urn:microsoft.com/office/officeart/2008/layout/VerticalCurvedList"/>
    <dgm:cxn modelId="{81A623AC-BFB8-4810-9C22-F710206DCC6D}" type="presParOf" srcId="{6E7BFA33-C948-4829-8FF6-4373AB8D5000}" destId="{6338BF09-27B4-4C01-AC80-DA5201F37032}" srcOrd="2" destOrd="0" presId="urn:microsoft.com/office/officeart/2008/layout/VerticalCurvedList"/>
    <dgm:cxn modelId="{695845DE-B068-4653-8917-9EFEDF0A5DF2}" type="presParOf" srcId="{6338BF09-27B4-4C01-AC80-DA5201F37032}" destId="{1CB4B24F-280F-4416-891D-1AC248834B9B}" srcOrd="0" destOrd="0" presId="urn:microsoft.com/office/officeart/2008/layout/VerticalCurvedList"/>
    <dgm:cxn modelId="{F005C1CC-465A-452B-98FC-E86E78375186}" type="presParOf" srcId="{6E7BFA33-C948-4829-8FF6-4373AB8D5000}" destId="{759BEC0F-E100-4403-8B41-F051E9C695CA}" srcOrd="3" destOrd="0" presId="urn:microsoft.com/office/officeart/2008/layout/VerticalCurvedList"/>
    <dgm:cxn modelId="{D514D283-C3E1-4688-B529-39CFC6507B39}" type="presParOf" srcId="{6E7BFA33-C948-4829-8FF6-4373AB8D5000}" destId="{70FF2843-0950-4076-9692-3F3C8919AD08}" srcOrd="4" destOrd="0" presId="urn:microsoft.com/office/officeart/2008/layout/VerticalCurvedList"/>
    <dgm:cxn modelId="{45E90229-C688-4624-A28E-A9E51F4831CF}" type="presParOf" srcId="{70FF2843-0950-4076-9692-3F3C8919AD08}" destId="{3D5E21EE-2306-4F23-BB8B-A31D5BB615DF}" srcOrd="0" destOrd="0" presId="urn:microsoft.com/office/officeart/2008/layout/VerticalCurvedList"/>
    <dgm:cxn modelId="{86D852E0-96C0-4E5F-82DF-8BB46BBBE954}" type="presParOf" srcId="{6E7BFA33-C948-4829-8FF6-4373AB8D5000}" destId="{EE90E4CC-B64A-42BC-8A4E-D415EF967E3F}" srcOrd="5" destOrd="0" presId="urn:microsoft.com/office/officeart/2008/layout/VerticalCurvedList"/>
    <dgm:cxn modelId="{00BB8401-0034-48C0-8FFC-F0F7711FA061}" type="presParOf" srcId="{6E7BFA33-C948-4829-8FF6-4373AB8D5000}" destId="{C2F27A6B-3545-4C3C-903C-EC6F9AB1303D}" srcOrd="6" destOrd="0" presId="urn:microsoft.com/office/officeart/2008/layout/VerticalCurvedList"/>
    <dgm:cxn modelId="{E66EFA32-D86C-4B99-BF6A-49B434947EEC}" type="presParOf" srcId="{C2F27A6B-3545-4C3C-903C-EC6F9AB1303D}" destId="{CE08963B-B439-418A-BEF5-B149273B2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A4C2-7418-4A0D-9A0D-197C216596B0}">
      <dsp:nvSpPr>
        <dsp:cNvPr id="0" name=""/>
        <dsp:cNvSpPr/>
      </dsp:nvSpPr>
      <dsp:spPr>
        <a:xfrm>
          <a:off x="-4759574" y="-729528"/>
          <a:ext cx="5669107" cy="5669107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2B90-134F-461D-AB7A-AC2BBDB56C81}">
      <dsp:nvSpPr>
        <dsp:cNvPr id="0" name=""/>
        <dsp:cNvSpPr/>
      </dsp:nvSpPr>
      <dsp:spPr>
        <a:xfrm>
          <a:off x="584960" y="295318"/>
          <a:ext cx="9279739" cy="1093383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1720 hours</a:t>
          </a:r>
        </a:p>
        <a:p>
          <a:pPr marL="36195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584960" y="295318"/>
        <a:ext cx="9279739" cy="1093383"/>
      </dsp:txXfrm>
    </dsp:sp>
    <dsp:sp modelId="{1CB4B24F-280F-4416-891D-1AC248834B9B}">
      <dsp:nvSpPr>
        <dsp:cNvPr id="0" name=""/>
        <dsp:cNvSpPr/>
      </dsp:nvSpPr>
      <dsp:spPr>
        <a:xfrm>
          <a:off x="58704" y="31575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EC0F-E100-4403-8B41-F051E9C695CA}">
      <dsp:nvSpPr>
        <dsp:cNvPr id="0" name=""/>
        <dsp:cNvSpPr/>
      </dsp:nvSpPr>
      <dsp:spPr>
        <a:xfrm>
          <a:off x="891030" y="1684020"/>
          <a:ext cx="8973668" cy="84201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kern="1200" noProof="0" dirty="0">
            <a:solidFill>
              <a:srgbClr val="3831B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891030" y="1684020"/>
        <a:ext cx="8973668" cy="842010"/>
      </dsp:txXfrm>
    </dsp:sp>
    <dsp:sp modelId="{3D5E21EE-2306-4F23-BB8B-A31D5BB615DF}">
      <dsp:nvSpPr>
        <dsp:cNvPr id="0" name=""/>
        <dsp:cNvSpPr/>
      </dsp:nvSpPr>
      <dsp:spPr>
        <a:xfrm>
          <a:off x="364774" y="1578768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E4CC-B64A-42BC-8A4E-D415EF967E3F}">
      <dsp:nvSpPr>
        <dsp:cNvPr id="0" name=""/>
        <dsp:cNvSpPr/>
      </dsp:nvSpPr>
      <dsp:spPr>
        <a:xfrm>
          <a:off x="584960" y="2849879"/>
          <a:ext cx="9279739" cy="103632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Standard</a:t>
          </a:r>
          <a:r>
            <a:rPr lang="en-GB" sz="2000" b="1" kern="1200" baseline="0" noProof="0" dirty="0" smtClean="0">
              <a:solidFill>
                <a:srgbClr val="3831BD"/>
              </a:solidFill>
            </a:rPr>
            <a:t> annual productive hours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sp:txBody>
      <dsp:txXfrm>
        <a:off x="584960" y="2849879"/>
        <a:ext cx="9279739" cy="1036320"/>
      </dsp:txXfrm>
    </dsp:sp>
    <dsp:sp modelId="{CE08963B-B439-418A-BEF5-B149273B2111}">
      <dsp:nvSpPr>
        <dsp:cNvPr id="0" name=""/>
        <dsp:cNvSpPr/>
      </dsp:nvSpPr>
      <dsp:spPr>
        <a:xfrm>
          <a:off x="58704" y="284178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31838"/>
            <a:ext cx="51720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1" y="4631705"/>
            <a:ext cx="5335902" cy="4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731838"/>
            <a:ext cx="5172075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0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40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6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Common Implementation Service is striving to ensure that the errors and their consequences are properly mitigated and diminished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CC99-A306-48A0-8CF4-6D8BD8AFC13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4768-FECB-47F7-A18C-A87B80754A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5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74700"/>
            <a:ext cx="5251450" cy="3714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434" y="4722442"/>
            <a:ext cx="4929780" cy="4489491"/>
          </a:xfrm>
          <a:noFill/>
        </p:spPr>
        <p:txBody>
          <a:bodyPr/>
          <a:lstStyle/>
          <a:p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68483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3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3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1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8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5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0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3" indent="-227713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5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45" indent="-303045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66" indent="-993918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0" y="7159400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7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988" y="6834551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218203"/>
            <a:ext cx="10693400" cy="634306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851" y="366769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946751" y="7353279"/>
            <a:ext cx="800149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794" y="2986710"/>
            <a:ext cx="4306650" cy="3175686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0959"/>
            <a:ext cx="10693400" cy="632030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852" y="341348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444" y="1809941"/>
            <a:ext cx="5305189" cy="2302373"/>
          </a:xfrm>
        </p:spPr>
        <p:txBody>
          <a:bodyPr/>
          <a:lstStyle>
            <a:lvl1pPr indent="0">
              <a:defRPr sz="55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67" y="4336377"/>
            <a:ext cx="4378886" cy="2064196"/>
          </a:xfrm>
        </p:spPr>
        <p:txBody>
          <a:bodyPr/>
          <a:lstStyle>
            <a:lvl1pPr indent="0">
              <a:buNone/>
              <a:defRPr sz="3400" b="1" i="0">
                <a:solidFill>
                  <a:schemeClr val="bg1"/>
                </a:solidFill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122" y="7115119"/>
            <a:ext cx="802006" cy="50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81681"/>
            <a:ext cx="10736100" cy="6479582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2794" y="2828473"/>
            <a:ext cx="5894365" cy="871646"/>
          </a:xfrm>
        </p:spPr>
        <p:txBody>
          <a:bodyPr/>
          <a:lstStyle>
            <a:lvl1pPr marL="3500">
              <a:defRPr sz="8379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750" y="4097435"/>
            <a:ext cx="9978650" cy="1906068"/>
          </a:xfrm>
        </p:spPr>
        <p:txBody>
          <a:bodyPr/>
          <a:lstStyle>
            <a:lvl1pPr marL="0" indent="0">
              <a:buFontTx/>
              <a:buNone/>
              <a:defRPr sz="3308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323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0CD588-6B69-479A-8165-C23F1F5788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90254" y="7342477"/>
            <a:ext cx="714750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</p:spTree>
    <p:extLst>
      <p:ext uri="{BB962C8B-B14F-4D97-AF65-F5344CB8AC3E}">
        <p14:creationId xmlns:p14="http://schemas.microsoft.com/office/powerpoint/2010/main" val="7829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B62A-D5F0-49C0-A5E5-72E902796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3E67-DA45-4028-ABFD-CBED98E89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39CC-F146-466F-9508-00235E1A3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639C-88B5-432A-BD34-213AE05D4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0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1" indent="-341571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1"/>
            <a:ext cx="3382962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9DCD-648A-4B95-8EE5-7590F7E98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9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2B5B-F9B6-4BDF-8FE0-9484EDD33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5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3568-189B-4F68-838D-3C0CD0211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0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17AB-33C7-41C7-9D65-6EC20B36DF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356E-0FCD-49E8-B9C3-6C4EEEBF19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6008" y="1477247"/>
            <a:ext cx="2422723" cy="516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68" y="1477247"/>
            <a:ext cx="7095516" cy="516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52D7-D13B-433E-8CB4-92FFE9782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693400" cy="109043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79" y="6876900"/>
            <a:ext cx="3386243" cy="5338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4670" y="6885277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70" y="2632440"/>
            <a:ext cx="9624060" cy="4006420"/>
          </a:xfrm>
        </p:spPr>
        <p:txBody>
          <a:bodyPr/>
          <a:lstStyle>
            <a:lvl1pPr marL="391146" indent="-39114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7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22" indent="0">
              <a:buNone/>
              <a:defRPr sz="1800"/>
            </a:lvl2pPr>
            <a:lvl3pPr marL="910848" indent="0">
              <a:buNone/>
              <a:defRPr sz="1600"/>
            </a:lvl3pPr>
            <a:lvl4pPr marL="1366283" indent="0">
              <a:buNone/>
              <a:defRPr sz="1400"/>
            </a:lvl4pPr>
            <a:lvl5pPr marL="1821712" indent="0">
              <a:buNone/>
              <a:defRPr sz="1400"/>
            </a:lvl5pPr>
            <a:lvl6pPr marL="2277144" indent="0">
              <a:buNone/>
              <a:defRPr sz="1400"/>
            </a:lvl6pPr>
            <a:lvl7pPr marL="2732572" indent="0">
              <a:buNone/>
              <a:defRPr sz="1400"/>
            </a:lvl7pPr>
            <a:lvl8pPr marL="3188000" indent="0">
              <a:buNone/>
              <a:defRPr sz="1400"/>
            </a:lvl8pPr>
            <a:lvl9pPr marL="36434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22" indent="0">
              <a:buNone/>
              <a:defRPr sz="2900"/>
            </a:lvl2pPr>
            <a:lvl3pPr marL="910848" indent="0">
              <a:buNone/>
              <a:defRPr sz="2400"/>
            </a:lvl3pPr>
            <a:lvl4pPr marL="1366283" indent="0">
              <a:buNone/>
              <a:defRPr sz="2100"/>
            </a:lvl4pPr>
            <a:lvl5pPr marL="1821712" indent="0">
              <a:buNone/>
              <a:defRPr sz="2100"/>
            </a:lvl5pPr>
            <a:lvl6pPr marL="2277144" indent="0">
              <a:buNone/>
              <a:defRPr sz="2100"/>
            </a:lvl6pPr>
            <a:lvl7pPr marL="2732572" indent="0">
              <a:buNone/>
              <a:defRPr sz="2100"/>
            </a:lvl7pPr>
            <a:lvl8pPr marL="3188000" indent="0">
              <a:buNone/>
              <a:defRPr sz="2100"/>
            </a:lvl8pPr>
            <a:lvl9pPr marL="364342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1239838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  <p:sldLayoutId id="2147488812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1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4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6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09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0" indent="-381000" algn="l" defTabSz="10318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13" indent="-315913" algn="l" defTabSz="1031875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25" indent="-250825" algn="l" defTabSz="10318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25" indent="-250825" algn="l" defTabSz="10318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38" indent="-250825" algn="l" defTabSz="10318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857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286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18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141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2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4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83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1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44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7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0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42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66" y="1239208"/>
            <a:ext cx="9624060" cy="10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632440"/>
            <a:ext cx="9624060" cy="40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lang="en-GB" sz="1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30783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2311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3839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5367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67" y="1477248"/>
            <a:ext cx="9624060" cy="10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747960"/>
            <a:ext cx="9624060" cy="38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fld id="{193D27CB-1DCE-4F66-8681-AE1CAF7C42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93400" cy="105542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sp>
        <p:nvSpPr>
          <p:cNvPr id="7" name="Rectangle 6"/>
          <p:cNvSpPr/>
          <p:nvPr/>
        </p:nvSpPr>
        <p:spPr>
          <a:xfrm>
            <a:off x="4984685" y="7342478"/>
            <a:ext cx="714749" cy="21878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7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815" r:id="rId2"/>
    <p:sldLayoutId id="2147488816" r:id="rId3"/>
    <p:sldLayoutId id="2147488817" r:id="rId4"/>
    <p:sldLayoutId id="2147488818" r:id="rId5"/>
    <p:sldLayoutId id="2147488819" r:id="rId6"/>
    <p:sldLayoutId id="2147488820" r:id="rId7"/>
    <p:sldLayoutId id="2147488821" r:id="rId8"/>
    <p:sldLayoutId id="2147488822" r:id="rId9"/>
    <p:sldLayoutId id="2147488823" r:id="rId10"/>
    <p:sldLayoutId id="2147488824" r:id="rId11"/>
    <p:sldLayoutId id="214748882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+mj-lt"/>
          <a:ea typeface="+mj-ea"/>
          <a:cs typeface="+mj-cs"/>
        </a:defRPr>
      </a:lvl1pPr>
      <a:lvl2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2pPr>
      <a:lvl3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3pPr>
      <a:lvl4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4pPr>
      <a:lvl5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5pPr>
      <a:lvl6pPr marL="899612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6pPr>
      <a:lvl7pPr marL="1403675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7pPr>
      <a:lvl8pPr marL="1907738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8pPr>
      <a:lvl9pPr marL="2411801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9pPr>
    </p:titleStyle>
    <p:bodyStyle>
      <a:lvl1pPr marL="378047" indent="-37804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46" i="1">
          <a:solidFill>
            <a:srgbClr val="0F5494"/>
          </a:solidFill>
          <a:latin typeface="+mn-lt"/>
          <a:ea typeface="+mn-ea"/>
          <a:cs typeface="+mn-cs"/>
        </a:defRPr>
      </a:lvl1pPr>
      <a:lvl2pPr marL="819102" indent="-31503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205" b="1">
          <a:solidFill>
            <a:srgbClr val="0F5494"/>
          </a:solidFill>
          <a:latin typeface="+mn-lt"/>
        </a:defRPr>
      </a:lvl2pPr>
      <a:lvl3pPr marL="1260158" indent="-252032" algn="l" rtl="0" eaLnBrk="1" fontAlgn="base" hangingPunct="1">
        <a:spcBef>
          <a:spcPct val="20000"/>
        </a:spcBef>
        <a:spcAft>
          <a:spcPct val="0"/>
        </a:spcAft>
        <a:defRPr sz="1544">
          <a:solidFill>
            <a:srgbClr val="0F5494"/>
          </a:solidFill>
          <a:latin typeface="+mn-lt"/>
        </a:defRPr>
      </a:lvl3pPr>
      <a:lvl4pPr marL="1764221" indent="-252032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Arial" charset="0"/>
        </a:defRPr>
      </a:lvl4pPr>
      <a:lvl5pPr marL="2268284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5pPr>
      <a:lvl6pPr marL="2772347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6pPr>
      <a:lvl7pPr marL="3276410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7pPr>
      <a:lvl8pPr marL="3780473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8pPr>
      <a:lvl9pPr marL="4284536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94139" y="1637043"/>
            <a:ext cx="5052561" cy="3413863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00" dirty="0"/>
              <a:t/>
            </a:r>
            <a:br>
              <a:rPr lang="en-US" sz="2300" dirty="0"/>
            </a:br>
            <a:r>
              <a:rPr lang="en-US" sz="2700" dirty="0"/>
              <a:t>Avoiding errors in declaring personnel costs in Horizon 2020 grants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Brussels, </a:t>
            </a:r>
            <a:r>
              <a:rPr lang="en-US" sz="2700" dirty="0" smtClean="0"/>
              <a:t>20 </a:t>
            </a:r>
            <a:r>
              <a:rPr lang="en-US" sz="2700" smtClean="0"/>
              <a:t>January 2021</a:t>
            </a: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endParaRPr lang="en-GB" sz="2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0391" y="5652839"/>
            <a:ext cx="3566331" cy="4592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300" b="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3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3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39" y="6177121"/>
            <a:ext cx="6399912" cy="9363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</a:t>
            </a:r>
            <a:r>
              <a:rPr lang="en-IE" sz="1800" b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b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Dinos Alevizopoulos, Head of Sector - Audits</a:t>
            </a:r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</a:t>
            </a:r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denominator </a:t>
            </a:r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1775" y="1858733"/>
            <a:ext cx="3889375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>
                <a:solidFill>
                  <a:srgbClr val="3F3FC1"/>
                </a:solidFill>
              </a:rPr>
              <a:t>Annual productive </a:t>
            </a:r>
            <a:r>
              <a:rPr lang="en-GB" sz="2100" dirty="0" smtClean="0">
                <a:solidFill>
                  <a:srgbClr val="3F3FC1"/>
                </a:solidFill>
              </a:rPr>
              <a:t>hours</a:t>
            </a:r>
            <a:endParaRPr lang="en-GB" sz="2100" dirty="0">
              <a:solidFill>
                <a:srgbClr val="3F3FC1"/>
              </a:solidFill>
            </a:endParaRPr>
          </a:p>
        </p:txBody>
      </p:sp>
      <p:grpSp>
        <p:nvGrpSpPr>
          <p:cNvPr id="91144" name="Group 5"/>
          <p:cNvGrpSpPr>
            <a:grpSpLocks/>
          </p:cNvGrpSpPr>
          <p:nvPr/>
        </p:nvGrpSpPr>
        <p:grpSpPr bwMode="auto">
          <a:xfrm>
            <a:off x="215900" y="2387600"/>
            <a:ext cx="10083800" cy="4210050"/>
            <a:chOff x="216223" y="2549526"/>
            <a:chExt cx="10083477" cy="4210050"/>
          </a:xfrm>
        </p:grpSpPr>
        <p:grpSp>
          <p:nvGrpSpPr>
            <p:cNvPr id="91145" name="Group 2"/>
            <p:cNvGrpSpPr>
              <a:grpSpLocks/>
            </p:cNvGrpSpPr>
            <p:nvPr/>
          </p:nvGrpSpPr>
          <p:grpSpPr bwMode="auto">
            <a:xfrm>
              <a:off x="377825" y="2549526"/>
              <a:ext cx="9921875" cy="4210050"/>
              <a:chOff x="378148" y="2549225"/>
              <a:chExt cx="9922166" cy="4209845"/>
            </a:xfrm>
          </p:grpSpPr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378148" y="2549225"/>
              <a:ext cx="9922166" cy="42098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Isosceles Triangle 11"/>
              <p:cNvSpPr/>
              <p:nvPr/>
            </p:nvSpPr>
            <p:spPr bwMode="auto">
              <a:xfrm>
                <a:off x="1633382" y="3307654"/>
                <a:ext cx="305681" cy="281592"/>
              </a:xfrm>
              <a:prstGeom prst="triangle">
                <a:avLst/>
              </a:prstGeom>
              <a:solidFill>
                <a:srgbClr val="F6F000"/>
              </a:solidFill>
              <a:ln w="38100" cap="rnd">
                <a:solidFill>
                  <a:schemeClr val="tx1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28" tIns="45665" rIns="91328" bIns="45665" anchor="ctr"/>
              <a:lstStyle/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dirty="0">
                    <a:solidFill>
                      <a:srgbClr val="502800"/>
                    </a:solidFill>
                    <a:latin typeface="Georgia" panose="02040502050405020303" pitchFamily="18" charset="0"/>
                    <a:sym typeface="Webdings"/>
                  </a:rPr>
                  <a:t>!</a:t>
                </a:r>
                <a:endParaRPr lang="en-GB" sz="16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endParaRPr>
              </a:p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500" dirty="0">
                  <a:solidFill>
                    <a:srgbClr val="502800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378143" y="2844801"/>
              <a:ext cx="1152488" cy="1079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>
                <a:solidFill>
                  <a:srgbClr val="FFFFFF"/>
                </a:solidFill>
              </a:endParaRPr>
            </a:p>
          </p:txBody>
        </p:sp>
        <p:sp>
          <p:nvSpPr>
            <p:cNvPr id="91147" name="TextBox 4"/>
            <p:cNvSpPr txBox="1">
              <a:spLocks noChangeArrowheads="1"/>
            </p:cNvSpPr>
            <p:nvPr/>
          </p:nvSpPr>
          <p:spPr bwMode="auto">
            <a:xfrm>
              <a:off x="216223" y="3202597"/>
              <a:ext cx="14828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1600">
                  <a:solidFill>
                    <a:srgbClr val="C00000"/>
                  </a:solidFill>
                </a:rPr>
                <a:t>Advice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  <a:endParaRPr lang="en-GB" sz="2000" i="1" dirty="0">
                  <a:solidFill>
                    <a:srgbClr val="2D2D8A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364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Your time charged to the project is correct;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Time records meet the GA’s conditions;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Remuneration in the numerator is correct;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Productive hours in the denominator are correct.</a:t>
            </a: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Personnel cost formula reconciles;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Transaction listing reconciles;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Employment Contracts are in place;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Final test is performed before you press the button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4132" y="1116335"/>
            <a:ext cx="10297144" cy="5760640"/>
          </a:xfrm>
        </p:spPr>
        <p:txBody>
          <a:bodyPr/>
          <a:lstStyle/>
          <a:p>
            <a:pPr algn="ctr"/>
            <a:endParaRPr lang="fr-BE" sz="6000" i="0" dirty="0" smtClean="0">
              <a:solidFill>
                <a:srgbClr val="004495"/>
              </a:solidFill>
              <a:latin typeface="+mj-lt"/>
            </a:endParaRPr>
          </a:p>
          <a:p>
            <a:pPr algn="ctr"/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 &amp; participation !</a:t>
            </a:r>
            <a:b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fr-BE" sz="16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32" y="180175"/>
            <a:ext cx="10369152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marL="381000" indent="-38100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36613" indent="-315913" algn="ctr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22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129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332038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endParaRPr lang="en-GB" sz="2700" i="0" kern="0" dirty="0"/>
          </a:p>
        </p:txBody>
      </p:sp>
    </p:spTree>
    <p:extLst>
      <p:ext uri="{BB962C8B-B14F-4D97-AF65-F5344CB8AC3E}">
        <p14:creationId xmlns:p14="http://schemas.microsoft.com/office/powerpoint/2010/main" val="128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62918" y="2352393"/>
            <a:ext cx="9367564" cy="436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r>
              <a:rPr lang="en-GB" sz="2646" i="1" dirty="0">
                <a:solidFill>
                  <a:srgbClr val="0070C0"/>
                </a:solidFill>
              </a:rPr>
              <a:t>	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Misunderstandings of the rules;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Lack of attention to the detail of the provisions of </a:t>
            </a:r>
            <a:r>
              <a:rPr lang="en-GB" sz="2646" i="1" dirty="0" smtClean="0">
                <a:solidFill>
                  <a:srgbClr val="0070C0"/>
                </a:solidFill>
              </a:rPr>
              <a:t>the grant </a:t>
            </a:r>
            <a:r>
              <a:rPr lang="en-GB" sz="2646" i="1" dirty="0">
                <a:solidFill>
                  <a:srgbClr val="0070C0"/>
                </a:solidFill>
              </a:rPr>
              <a:t>agreements.</a:t>
            </a: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87"/>
              <a:t>Errors. Why do they occur?</a:t>
            </a:r>
          </a:p>
        </p:txBody>
      </p:sp>
    </p:spTree>
    <p:extLst>
      <p:ext uri="{BB962C8B-B14F-4D97-AF65-F5344CB8AC3E}">
        <p14:creationId xmlns:p14="http://schemas.microsoft.com/office/powerpoint/2010/main" val="3778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196" y="1636524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>
                <a:solidFill>
                  <a:srgbClr val="034EA2"/>
                </a:solidFill>
              </a:rPr>
              <a:t>The consequences of errors: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195" y="2352393"/>
            <a:ext cx="4284715" cy="2539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5" dirty="0">
                <a:solidFill>
                  <a:srgbClr val="FF3300"/>
                </a:solidFill>
              </a:rPr>
              <a:t>Beneficiaries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1985" i="1" dirty="0" smtClean="0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 dirty="0" smtClean="0">
                <a:solidFill>
                  <a:srgbClr val="034EA2"/>
                </a:solidFill>
              </a:rPr>
              <a:t>Non-optimal </a:t>
            </a:r>
            <a:r>
              <a:rPr lang="en-GB" sz="1985" i="1" dirty="0">
                <a:solidFill>
                  <a:srgbClr val="034EA2"/>
                </a:solidFill>
              </a:rPr>
              <a:t>use of funding available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985" i="1" dirty="0" smtClean="0">
                <a:solidFill>
                  <a:srgbClr val="034EA2"/>
                </a:solidFill>
              </a:rPr>
              <a:t>Recoveries</a:t>
            </a:r>
            <a:endParaRPr lang="en-US" sz="1985" i="1" dirty="0">
              <a:solidFill>
                <a:srgbClr val="034EA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4740" y="2352393"/>
            <a:ext cx="4046676" cy="253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5">
                <a:solidFill>
                  <a:srgbClr val="FF3300"/>
                </a:solidFill>
              </a:rPr>
              <a:t>European Commission</a:t>
            </a:r>
          </a:p>
          <a:p>
            <a:pPr eaLnBrk="1" hangingPunct="1">
              <a:buFontTx/>
              <a:buChar char="•"/>
            </a:pPr>
            <a:endParaRPr lang="en-GB" sz="1764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Scrutiny of the Budgetary Authority and ECA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Increased error rate</a:t>
            </a:r>
          </a:p>
          <a:p>
            <a:pPr>
              <a:buFont typeface="Wingdings" pitchFamily="2" charset="2"/>
              <a:buChar char="§"/>
            </a:pPr>
            <a:r>
              <a:rPr lang="en-US" sz="1985" i="1">
                <a:solidFill>
                  <a:srgbClr val="034EA2"/>
                </a:solidFill>
              </a:rPr>
              <a:t>Increased ex post audit efforts</a:t>
            </a:r>
          </a:p>
          <a:p>
            <a:pPr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Corrective measures</a:t>
            </a:r>
            <a:endParaRPr lang="en-GB" sz="1764">
              <a:solidFill>
                <a:srgbClr val="034EA2"/>
              </a:solidFill>
            </a:endParaRP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4790108" y="4892067"/>
            <a:ext cx="535589" cy="1076429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592"/>
          </a:p>
        </p:txBody>
      </p:sp>
      <p:pic>
        <p:nvPicPr>
          <p:cNvPr id="17414" name="Picture 12" descr="no-error-sign-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5" y="4970830"/>
            <a:ext cx="1825554" cy="18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736030" y="2620887"/>
            <a:ext cx="720725" cy="36734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736030" y="2765350"/>
            <a:ext cx="720725" cy="215900"/>
          </a:xfrm>
          <a:prstGeom prst="rect">
            <a:avLst/>
          </a:prstGeom>
          <a:solidFill>
            <a:srgbClr val="CC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736030" y="4276650"/>
            <a:ext cx="720725" cy="431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736030" y="5140250"/>
            <a:ext cx="720725" cy="431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1736030" y="5934000"/>
            <a:ext cx="720725" cy="215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1736030" y="4708450"/>
            <a:ext cx="720725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1736030" y="2981250"/>
            <a:ext cx="720725" cy="1295400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736030" y="2620887"/>
            <a:ext cx="720725" cy="14446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736030" y="5572050"/>
            <a:ext cx="720725" cy="361950"/>
          </a:xfrm>
          <a:prstGeom prst="rect">
            <a:avLst/>
          </a:prstGeom>
          <a:solidFill>
            <a:srgbClr val="00AE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4" name="Group 12"/>
          <p:cNvGrpSpPr>
            <a:grpSpLocks/>
          </p:cNvGrpSpPr>
          <p:nvPr/>
        </p:nvGrpSpPr>
        <p:grpSpPr bwMode="auto">
          <a:xfrm>
            <a:off x="2456755" y="2854250"/>
            <a:ext cx="1079500" cy="3351212"/>
            <a:chOff x="1202" y="1581"/>
            <a:chExt cx="1315" cy="2111"/>
          </a:xfrm>
        </p:grpSpPr>
        <p:sp>
          <p:nvSpPr>
            <p:cNvPr id="95" name="Line 13"/>
            <p:cNvSpPr>
              <a:spLocks noChangeShapeType="1"/>
            </p:cNvSpPr>
            <p:nvPr/>
          </p:nvSpPr>
          <p:spPr bwMode="auto">
            <a:xfrm>
              <a:off x="1202" y="2137"/>
              <a:ext cx="1315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202" y="1581"/>
              <a:ext cx="1315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 flipV="1"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V="1">
              <a:off x="1202" y="3374"/>
              <a:ext cx="131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3714055" y="339400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907480" y="233355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232793" y="2081137"/>
            <a:ext cx="172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Population</a:t>
            </a: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3336230" y="3016175"/>
            <a:ext cx="11160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6460430" y="3603550"/>
            <a:ext cx="3206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4688780" y="3457500"/>
            <a:ext cx="17716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Error Rate </a:t>
            </a: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%</a:t>
            </a: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7712968" y="3116187"/>
            <a:ext cx="15843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neg_adj</a:t>
            </a:r>
          </a:p>
        </p:txBody>
      </p:sp>
      <p:sp>
        <p:nvSpPr>
          <p:cNvPr id="106" name="Line 24"/>
          <p:cNvSpPr>
            <a:spLocks noChangeShapeType="1"/>
          </p:cNvSpPr>
          <p:nvPr/>
        </p:nvSpPr>
        <p:spPr bwMode="auto">
          <a:xfrm>
            <a:off x="1724918" y="2849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1739205" y="57244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>
            <a:off x="1724918" y="26843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>
            <a:off x="1739205" y="49640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>
            <a:off x="1728093" y="4440162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1724918" y="53704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2" name="Line 30"/>
          <p:cNvSpPr>
            <a:spLocks noChangeShapeType="1"/>
          </p:cNvSpPr>
          <p:nvPr/>
        </p:nvSpPr>
        <p:spPr bwMode="auto">
          <a:xfrm>
            <a:off x="1728093" y="601496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>
            <a:off x="1739205" y="62213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4" name="Line 32"/>
          <p:cNvSpPr>
            <a:spLocks noChangeShapeType="1"/>
          </p:cNvSpPr>
          <p:nvPr/>
        </p:nvSpPr>
        <p:spPr bwMode="auto">
          <a:xfrm>
            <a:off x="1724918" y="54228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5" name="Line 33"/>
          <p:cNvSpPr>
            <a:spLocks noChangeShapeType="1"/>
          </p:cNvSpPr>
          <p:nvPr/>
        </p:nvSpPr>
        <p:spPr bwMode="auto">
          <a:xfrm>
            <a:off x="1724918" y="5516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1728093" y="52497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1739205" y="40004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>
            <a:off x="1728093" y="34765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>
            <a:off x="1739205" y="33368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20" name="Group 38"/>
          <p:cNvGrpSpPr>
            <a:grpSpLocks/>
          </p:cNvGrpSpPr>
          <p:nvPr/>
        </p:nvGrpSpPr>
        <p:grpSpPr bwMode="auto">
          <a:xfrm>
            <a:off x="3533080" y="3701975"/>
            <a:ext cx="720725" cy="2087562"/>
            <a:chOff x="1938" y="2181"/>
            <a:chExt cx="454" cy="1315"/>
          </a:xfrm>
        </p:grpSpPr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Line 43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6" name="Line 44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7" name="Line 45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8" name="Line 46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9" name="Line 47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0" name="Line 48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1" name="Line 49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2" name="Line 50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3" name="Line 51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34" name="Group 52"/>
          <p:cNvGrpSpPr>
            <a:grpSpLocks/>
          </p:cNvGrpSpPr>
          <p:nvPr/>
        </p:nvGrpSpPr>
        <p:grpSpPr bwMode="auto">
          <a:xfrm>
            <a:off x="6633468" y="3082850"/>
            <a:ext cx="720725" cy="411162"/>
            <a:chOff x="3878" y="1791"/>
            <a:chExt cx="454" cy="259"/>
          </a:xfrm>
        </p:grpSpPr>
        <p:grpSp>
          <p:nvGrpSpPr>
            <p:cNvPr id="135" name="Group 53"/>
            <p:cNvGrpSpPr>
              <a:grpSpLocks/>
            </p:cNvGrpSpPr>
            <p:nvPr/>
          </p:nvGrpSpPr>
          <p:grpSpPr bwMode="auto">
            <a:xfrm>
              <a:off x="3878" y="1791"/>
              <a:ext cx="454" cy="259"/>
              <a:chOff x="3878" y="1791"/>
              <a:chExt cx="454" cy="259"/>
            </a:xfrm>
          </p:grpSpPr>
          <p:sp>
            <p:nvSpPr>
              <p:cNvPr id="143" name="Rectangle 54"/>
              <p:cNvSpPr>
                <a:spLocks noChangeArrowheads="1"/>
              </p:cNvSpPr>
              <p:nvPr/>
            </p:nvSpPr>
            <p:spPr bwMode="auto">
              <a:xfrm>
                <a:off x="3878" y="1791"/>
                <a:ext cx="454" cy="34"/>
              </a:xfrm>
              <a:prstGeom prst="rect">
                <a:avLst/>
              </a:prstGeom>
              <a:solidFill>
                <a:srgbClr val="CC3399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55"/>
              <p:cNvSpPr>
                <a:spLocks noChangeArrowheads="1"/>
              </p:cNvSpPr>
              <p:nvPr/>
            </p:nvSpPr>
            <p:spPr bwMode="auto">
              <a:xfrm>
                <a:off x="3878" y="1826"/>
                <a:ext cx="454" cy="67"/>
              </a:xfrm>
              <a:prstGeom prst="rect">
                <a:avLst/>
              </a:prstGeom>
              <a:solidFill>
                <a:srgbClr val="993366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56"/>
              <p:cNvSpPr>
                <a:spLocks noChangeArrowheads="1"/>
              </p:cNvSpPr>
              <p:nvPr/>
            </p:nvSpPr>
            <p:spPr bwMode="auto">
              <a:xfrm>
                <a:off x="3878" y="1892"/>
                <a:ext cx="454" cy="135"/>
              </a:xfrm>
              <a:prstGeom prst="rect">
                <a:avLst/>
              </a:prstGeom>
              <a:solidFill>
                <a:srgbClr val="FF0000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57"/>
              <p:cNvSpPr>
                <a:spLocks noChangeArrowheads="1"/>
              </p:cNvSpPr>
              <p:nvPr/>
            </p:nvSpPr>
            <p:spPr bwMode="auto">
              <a:xfrm>
                <a:off x="3878" y="2027"/>
                <a:ext cx="454" cy="23"/>
              </a:xfrm>
              <a:prstGeom prst="rect">
                <a:avLst/>
              </a:prstGeom>
              <a:solidFill>
                <a:schemeClr val="tx1">
                  <a:alpha val="67842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58"/>
            <p:cNvGrpSpPr>
              <a:grpSpLocks/>
            </p:cNvGrpSpPr>
            <p:nvPr/>
          </p:nvGrpSpPr>
          <p:grpSpPr bwMode="auto">
            <a:xfrm>
              <a:off x="3878" y="1810"/>
              <a:ext cx="454" cy="217"/>
              <a:chOff x="3877" y="1498"/>
              <a:chExt cx="454" cy="217"/>
            </a:xfrm>
          </p:grpSpPr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3877" y="162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877" y="154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877" y="149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877" y="1715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3877" y="167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3877" y="1584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7" name="Group 65"/>
          <p:cNvGrpSpPr>
            <a:grpSpLocks/>
          </p:cNvGrpSpPr>
          <p:nvPr/>
        </p:nvGrpSpPr>
        <p:grpSpPr bwMode="auto">
          <a:xfrm>
            <a:off x="6633468" y="3736900"/>
            <a:ext cx="720725" cy="2087562"/>
            <a:chOff x="1938" y="2181"/>
            <a:chExt cx="454" cy="1315"/>
          </a:xfrm>
        </p:grpSpPr>
        <p:sp>
          <p:nvSpPr>
            <p:cNvPr id="148" name="Rectangle 66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Rectangle 67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Rectangle 69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3" name="Line 71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4" name="Line 72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6" name="Line 74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7" name="Line 75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8" name="Line 76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9" name="Line 77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0" name="Line 78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61" name="Text Box 79"/>
          <p:cNvSpPr txBox="1">
            <a:spLocks noChangeArrowheads="1"/>
          </p:cNvSpPr>
          <p:nvPr/>
        </p:nvSpPr>
        <p:spPr bwMode="auto">
          <a:xfrm>
            <a:off x="7325618" y="3192387"/>
            <a:ext cx="360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2" name="Text Box 80"/>
          <p:cNvSpPr txBox="1">
            <a:spLocks noChangeArrowheads="1"/>
          </p:cNvSpPr>
          <p:nvPr/>
        </p:nvSpPr>
        <p:spPr bwMode="auto">
          <a:xfrm>
            <a:off x="7325618" y="3781350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3" name="Text Box 81"/>
          <p:cNvSpPr txBox="1">
            <a:spLocks noChangeArrowheads="1"/>
          </p:cNvSpPr>
          <p:nvPr/>
        </p:nvSpPr>
        <p:spPr bwMode="auto">
          <a:xfrm>
            <a:off x="7712968" y="3781350"/>
            <a:ext cx="19542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aud_amount</a:t>
            </a:r>
          </a:p>
        </p:txBody>
      </p:sp>
      <p:sp>
        <p:nvSpPr>
          <p:cNvPr id="164" name="Text Box 82"/>
          <p:cNvSpPr txBox="1">
            <a:spLocks noChangeArrowheads="1"/>
          </p:cNvSpPr>
          <p:nvPr/>
        </p:nvSpPr>
        <p:spPr bwMode="auto">
          <a:xfrm>
            <a:off x="1551880" y="6624562"/>
            <a:ext cx="70246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b="1" i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840949" y="1476375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 smtClean="0">
                <a:solidFill>
                  <a:srgbClr val="034EA2"/>
                </a:solidFill>
              </a:rPr>
              <a:t>The error rate</a:t>
            </a:r>
            <a:endParaRPr lang="en-GB" sz="3087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11" y="1799084"/>
            <a:ext cx="9624060" cy="50058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Legality Regularity of H2020 project payments</a:t>
            </a:r>
          </a:p>
          <a:p>
            <a:pPr marL="0" indent="0">
              <a:buNone/>
            </a:pPr>
            <a:endParaRPr lang="en-GB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– acceptable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n-GB" altLang="en-US" sz="2800" i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control objective</a:t>
            </a:r>
            <a:r>
              <a:rPr lang="en-GB" i="0" dirty="0" smtClean="0"/>
              <a:t>: To </a:t>
            </a:r>
            <a:r>
              <a:rPr lang="en-GB" i="0" dirty="0"/>
              <a:t>get a </a:t>
            </a:r>
            <a:r>
              <a:rPr lang="en-GB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error rate </a:t>
            </a:r>
            <a:r>
              <a:rPr lang="en-GB" i="0" dirty="0"/>
              <a:t>as close as possible to 2%, without necessarily expecting it to get under 2%. </a:t>
            </a:r>
            <a:endParaRPr lang="en-GB" dirty="0"/>
          </a:p>
          <a:p>
            <a:pPr marL="0" indent="0">
              <a:buNone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i="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107904" y="121663"/>
            <a:ext cx="10298070" cy="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fr-BE" sz="3200" dirty="0" smtClean="0"/>
              <a:t>H2020 Audit</a:t>
            </a:r>
            <a:endParaRPr lang="en-GB" sz="3200" dirty="0"/>
          </a:p>
        </p:txBody>
      </p:sp>
      <p:pic>
        <p:nvPicPr>
          <p:cNvPr id="6" name="Picture 5" descr="LOGO CE-EN-NEG-quadri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1241" y="-251817"/>
            <a:ext cx="1767381" cy="16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393989" y="1029838"/>
            <a:ext cx="9937104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FFFFFF"/>
              </a:buClr>
              <a:defRPr/>
            </a:pP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Assurance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elements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GB" altLang="en-US" sz="2800" kern="0" dirty="0">
              <a:solidFill>
                <a:srgbClr val="FFE16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4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4000" dirty="0" smtClean="0">
                <a:solidFill>
                  <a:srgbClr val="0F5494"/>
                </a:solidFill>
              </a:rPr>
              <a:t>Personnel </a:t>
            </a:r>
            <a:r>
              <a:rPr lang="en-US" sz="4000" dirty="0">
                <a:solidFill>
                  <a:srgbClr val="0F5494"/>
                </a:solidFill>
              </a:rPr>
              <a:t>costs </a:t>
            </a:r>
            <a:r>
              <a:rPr lang="en-US" sz="4000" dirty="0" smtClean="0">
                <a:solidFill>
                  <a:srgbClr val="0F5494"/>
                </a:solidFill>
              </a:rPr>
              <a:t>– due to: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0" i="0" dirty="0" smtClean="0">
                <a:solidFill>
                  <a:srgbClr val="0070C0"/>
                </a:solidFill>
              </a:rPr>
              <a:t>Incorrect </a:t>
            </a:r>
            <a:r>
              <a:rPr lang="en-US" b="0" i="0" dirty="0">
                <a:solidFill>
                  <a:srgbClr val="0070C0"/>
                </a:solidFill>
              </a:rPr>
              <a:t>productive hours calculation </a:t>
            </a:r>
            <a:endParaRPr lang="en-US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 err="1">
                <a:solidFill>
                  <a:srgbClr val="0070C0"/>
                </a:solidFill>
              </a:rPr>
              <a:t>remuneration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>
                <a:solidFill>
                  <a:srgbClr val="0070C0"/>
                </a:solidFill>
              </a:rPr>
              <a:t>costs</a:t>
            </a:r>
            <a:r>
              <a:rPr lang="fr-BE" b="0" i="0" dirty="0">
                <a:solidFill>
                  <a:srgbClr val="0070C0"/>
                </a:solidFill>
              </a:rPr>
              <a:t> 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estimated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endParaRPr lang="fr-BE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>
                <a:solidFill>
                  <a:srgbClr val="0070C0"/>
                </a:solidFill>
              </a:rPr>
              <a:t>time </a:t>
            </a:r>
            <a:r>
              <a:rPr lang="fr-BE" b="0" i="0" dirty="0" err="1">
                <a:solidFill>
                  <a:srgbClr val="0070C0"/>
                </a:solidFill>
              </a:rPr>
              <a:t>working</a:t>
            </a:r>
            <a:r>
              <a:rPr lang="fr-BE" b="0" i="0" dirty="0">
                <a:solidFill>
                  <a:srgbClr val="0070C0"/>
                </a:solidFill>
              </a:rPr>
              <a:t> on action </a:t>
            </a:r>
            <a:r>
              <a:rPr lang="fr-BE" b="0" i="0" dirty="0" err="1">
                <a:solidFill>
                  <a:srgbClr val="0070C0"/>
                </a:solidFill>
              </a:rPr>
              <a:t>claimed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err="1" smtClean="0">
                <a:solidFill>
                  <a:srgbClr val="0070C0"/>
                </a:solidFill>
              </a:rPr>
              <a:t>Other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r>
              <a:rPr lang="fr-BE" b="0" i="0" dirty="0">
                <a:solidFill>
                  <a:srgbClr val="0070C0"/>
                </a:solidFill>
              </a:rPr>
              <a:t>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unreliable</a:t>
            </a:r>
            <a:r>
              <a:rPr lang="fr-BE" b="0" i="0" dirty="0">
                <a:solidFill>
                  <a:srgbClr val="0070C0"/>
                </a:solidFill>
              </a:rPr>
              <a:t>/</a:t>
            </a:r>
            <a:r>
              <a:rPr lang="fr-BE" b="0" i="0" dirty="0" err="1">
                <a:solidFill>
                  <a:srgbClr val="0070C0"/>
                </a:solidFill>
              </a:rPr>
              <a:t>missing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 smtClean="0">
                <a:solidFill>
                  <a:srgbClr val="0070C0"/>
                </a:solidFill>
              </a:rPr>
              <a:t>timesheets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endParaRPr lang="en-US" sz="4000" b="0" i="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BE" sz="3200" dirty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 startAt="7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in H2020 – Main detected errors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3051" y="3580770"/>
            <a:ext cx="2545647" cy="566989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GB" sz="3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Hours </a:t>
            </a:r>
            <a:r>
              <a:rPr lang="en-GB" sz="30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Worked</a:t>
            </a:r>
            <a:endParaRPr lang="en-GB" sz="3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395" y="3227872"/>
            <a:ext cx="556898" cy="98248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en-GB" sz="57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2204" y="2919211"/>
                <a:ext cx="5048512" cy="1890109"/>
              </a:xfrm>
              <a:prstGeom prst="rect">
                <a:avLst/>
              </a:prstGeom>
              <a:noFill/>
            </p:spPr>
            <p:txBody>
              <a:bodyPr wrap="squar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𝑷𝒆𝒓𝒔𝒐𝒏𝒏𝒆𝒍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𝑪𝒐𝒔𝒕𝒔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3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𝑆𝑆𝐶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num>
                        <m:den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𝑷𝒓𝒐𝒅𝒖𝒄𝒕𝒊𝒗𝒆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𝑯𝒐𝒖𝒓𝒔</m:t>
                              </m:r>
                            </m:e>
                            <m:e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𝑂𝑝𝑡𝑖𝑜𝑛𝑠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1,2,3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04" y="2919211"/>
                <a:ext cx="5048512" cy="1890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7795" y="894"/>
            <a:ext cx="9612921" cy="1008168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Make sure that you Personnel cost is correct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21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66180" y="1764407"/>
            <a:ext cx="9612921" cy="3600400"/>
          </a:xfrm>
        </p:spPr>
        <p:txBody>
          <a:bodyPr/>
          <a:lstStyle/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Consistent with HR records;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Properly dated and signed;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Not in excess of your full time employment; 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Sufficient in terms of information.</a:t>
            </a:r>
          </a:p>
        </p:txBody>
      </p:sp>
      <p:sp>
        <p:nvSpPr>
          <p:cNvPr id="6" name="Title 187464"/>
          <p:cNvSpPr txBox="1">
            <a:spLocks/>
          </p:cNvSpPr>
          <p:nvPr/>
        </p:nvSpPr>
        <p:spPr bwMode="auto">
          <a:xfrm>
            <a:off x="296863" y="23813"/>
            <a:ext cx="9623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i="1" kern="0" dirty="0" smtClean="0">
                <a:solidFill>
                  <a:srgbClr val="FFE161"/>
                </a:solidFill>
              </a:rPr>
              <a:t>Make sure that your Time Recording is:</a:t>
            </a:r>
            <a:endParaRPr lang="en-GB" sz="3000" i="1" kern="0" dirty="0">
              <a:solidFill>
                <a:srgbClr val="FFE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2588" y="2372097"/>
            <a:ext cx="9572624" cy="2191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006600"/>
                </a:solidFill>
              </a:rPr>
              <a:t>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Salaries</a:t>
            </a:r>
            <a:endParaRPr lang="en-GB" altLang="en-US" sz="1800" b="0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Social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security contributions (employers' and employees') 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Taxes and other costs included in the remuneration if they arise from national law or the employment contract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3584" y="4919811"/>
            <a:ext cx="9432925" cy="1418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640000"/>
                </a:solidFill>
              </a:rPr>
              <a:t>Do not 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Any ineligible item (article 6.5)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Any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costs included in other budget categories (e.g. indirect costs</a:t>
            </a: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)</a:t>
            </a:r>
            <a:endParaRPr lang="en-GB" altLang="en-US" sz="22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4950" y="1691512"/>
            <a:ext cx="4389662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 smtClean="0">
                <a:solidFill>
                  <a:srgbClr val="3F3FC1"/>
                </a:solidFill>
              </a:rPr>
              <a:t>Eligible personnel costs</a:t>
            </a:r>
            <a:endParaRPr lang="en-GB" sz="2100" dirty="0">
              <a:solidFill>
                <a:srgbClr val="3F3FC1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numerator 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22911</TotalTime>
  <Words>532</Words>
  <Application>Microsoft Office PowerPoint</Application>
  <PresentationFormat>Custom</PresentationFormat>
  <Paragraphs>105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Tahoma</vt:lpstr>
      <vt:lpstr>Times New Roman</vt:lpstr>
      <vt:lpstr>Verdana</vt:lpstr>
      <vt:lpstr>Webdings</vt:lpstr>
      <vt:lpstr>Wingdings</vt:lpstr>
      <vt:lpstr>3_Default Design</vt:lpstr>
      <vt:lpstr>Default Design</vt:lpstr>
      <vt:lpstr>1_Blank</vt:lpstr>
      <vt:lpstr> Avoiding errors in declaring personnel costs in Horizon 2020 grants  Brussels, 20 January 2021   </vt:lpstr>
      <vt:lpstr>Errors. Why do they occur?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ALEVIZOPOULOS Dinos (RTD)</cp:lastModifiedBy>
  <cp:revision>1089</cp:revision>
  <cp:lastPrinted>2019-06-21T16:50:07Z</cp:lastPrinted>
  <dcterms:created xsi:type="dcterms:W3CDTF">2011-10-28T10:25:18Z</dcterms:created>
  <dcterms:modified xsi:type="dcterms:W3CDTF">2021-01-19T16:55:55Z</dcterms:modified>
</cp:coreProperties>
</file>