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9" r:id="rId5"/>
    <p:sldId id="294" r:id="rId6"/>
    <p:sldId id="324" r:id="rId7"/>
    <p:sldId id="326" r:id="rId8"/>
    <p:sldId id="335" r:id="rId9"/>
    <p:sldId id="336" r:id="rId10"/>
    <p:sldId id="325" r:id="rId11"/>
    <p:sldId id="310" r:id="rId12"/>
    <p:sldId id="321" r:id="rId13"/>
    <p:sldId id="314" r:id="rId14"/>
    <p:sldId id="317" r:id="rId15"/>
    <p:sldId id="316" r:id="rId16"/>
    <p:sldId id="318" r:id="rId17"/>
    <p:sldId id="319" r:id="rId18"/>
    <p:sldId id="322" r:id="rId19"/>
    <p:sldId id="329" r:id="rId20"/>
    <p:sldId id="331" r:id="rId21"/>
    <p:sldId id="334" r:id="rId22"/>
    <p:sldId id="330" r:id="rId23"/>
    <p:sldId id="333" r:id="rId24"/>
    <p:sldId id="327" r:id="rId25"/>
    <p:sldId id="328" r:id="rId26"/>
    <p:sldId id="32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ith Onslow" initials="K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77"/>
    <a:srgbClr val="46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82948" autoAdjust="0"/>
  </p:normalViewPr>
  <p:slideViewPr>
    <p:cSldViewPr showGuides="1">
      <p:cViewPr>
        <p:scale>
          <a:sx n="70" d="100"/>
          <a:sy n="70" d="100"/>
        </p:scale>
        <p:origin x="-210" y="-72"/>
      </p:cViewPr>
      <p:guideLst>
        <p:guide orient="horz" pos="964"/>
        <p:guide pos="22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4" Type="http://schemas.openxmlformats.org/officeDocument/2006/relationships/image" Target="../media/image3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gif"/><Relationship Id="rId1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1414-0D4D-4F11-A5CC-AC40E3815317}" type="doc">
      <dgm:prSet loTypeId="urn:diagrams.loki3.com/TabbedArc+Icon" loCatId="officeonline" qsTypeId="urn:microsoft.com/office/officeart/2005/8/quickstyle/simple1" qsCatId="simple" csTypeId="urn:microsoft.com/office/officeart/2005/8/colors/accent2_1" csCatId="accent2" phldr="1"/>
      <dgm:spPr/>
    </dgm:pt>
    <dgm:pt modelId="{49350C19-B49B-4691-BB75-7DDC9AF4300A}">
      <dgm:prSet phldrT="[Text]"/>
      <dgm:spPr/>
      <dgm:t>
        <a:bodyPr/>
        <a:lstStyle/>
        <a:p>
          <a:r>
            <a:rPr lang="en-GB" dirty="0" smtClean="0"/>
            <a:t>1. Insights into Regional Development communication across the EU</a:t>
          </a:r>
          <a:endParaRPr lang="en-GB" dirty="0"/>
        </a:p>
      </dgm:t>
    </dgm:pt>
    <dgm:pt modelId="{7C213CC5-5A2B-48F0-BCD6-50D9224ED6E5}" type="parTrans" cxnId="{1B51ED00-6227-45B3-AB56-3229FA05E198}">
      <dgm:prSet/>
      <dgm:spPr/>
      <dgm:t>
        <a:bodyPr/>
        <a:lstStyle/>
        <a:p>
          <a:endParaRPr lang="en-GB"/>
        </a:p>
      </dgm:t>
    </dgm:pt>
    <dgm:pt modelId="{BE1A0F08-7246-4295-80A7-63B463BA9E63}" type="sibTrans" cxnId="{1B51ED00-6227-45B3-AB56-3229FA05E198}">
      <dgm:prSet/>
      <dgm:spPr/>
      <dgm:t>
        <a:bodyPr/>
        <a:lstStyle/>
        <a:p>
          <a:endParaRPr lang="en-GB"/>
        </a:p>
      </dgm:t>
    </dgm:pt>
    <dgm:pt modelId="{1C6AC08A-0973-4D4A-BB37-91FCB6706DA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2. Assessment of DG REGIO communications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D1CF3D8A-EA65-4A7A-B5C7-A44304733E7F}" type="parTrans" cxnId="{89C7023D-9EC3-4DEB-B9D9-D67A14B31EB3}">
      <dgm:prSet/>
      <dgm:spPr/>
      <dgm:t>
        <a:bodyPr/>
        <a:lstStyle/>
        <a:p>
          <a:endParaRPr lang="en-GB"/>
        </a:p>
      </dgm:t>
    </dgm:pt>
    <dgm:pt modelId="{E2FF55E4-7590-4053-9C66-4E46572DD791}" type="sibTrans" cxnId="{89C7023D-9EC3-4DEB-B9D9-D67A14B31EB3}">
      <dgm:prSet/>
      <dgm:spPr/>
      <dgm:t>
        <a:bodyPr/>
        <a:lstStyle/>
        <a:p>
          <a:endParaRPr lang="en-GB"/>
        </a:p>
      </dgm:t>
    </dgm:pt>
    <dgm:pt modelId="{2C26483B-9DD5-434B-8B99-ECDB45F57D9B}" type="pres">
      <dgm:prSet presAssocID="{D4DD1414-0D4D-4F11-A5CC-AC40E3815317}" presName="Name0" presStyleCnt="0">
        <dgm:presLayoutVars>
          <dgm:dir/>
          <dgm:resizeHandles val="exact"/>
        </dgm:presLayoutVars>
      </dgm:prSet>
      <dgm:spPr/>
    </dgm:pt>
    <dgm:pt modelId="{EC3E1BD5-5A88-4520-A027-B80C647DA0E0}" type="pres">
      <dgm:prSet presAssocID="{49350C19-B49B-4691-BB75-7DDC9AF4300A}" presName="twoplus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81BCF-45CB-4AEE-AA67-36905E0A955A}" type="pres">
      <dgm:prSet presAssocID="{1C6AC08A-0973-4D4A-BB37-91FCB6706DAC}" presName="twoplus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A1EEFB-F4E0-48DD-A872-874C7F165FCE}" type="presOf" srcId="{49350C19-B49B-4691-BB75-7DDC9AF4300A}" destId="{EC3E1BD5-5A88-4520-A027-B80C647DA0E0}" srcOrd="0" destOrd="0" presId="urn:diagrams.loki3.com/TabbedArc+Icon"/>
    <dgm:cxn modelId="{7D5EE343-EEFE-49C5-8448-33738B080478}" type="presOf" srcId="{D4DD1414-0D4D-4F11-A5CC-AC40E3815317}" destId="{2C26483B-9DD5-434B-8B99-ECDB45F57D9B}" srcOrd="0" destOrd="0" presId="urn:diagrams.loki3.com/TabbedArc+Icon"/>
    <dgm:cxn modelId="{89C7023D-9EC3-4DEB-B9D9-D67A14B31EB3}" srcId="{D4DD1414-0D4D-4F11-A5CC-AC40E3815317}" destId="{1C6AC08A-0973-4D4A-BB37-91FCB6706DAC}" srcOrd="1" destOrd="0" parTransId="{D1CF3D8A-EA65-4A7A-B5C7-A44304733E7F}" sibTransId="{E2FF55E4-7590-4053-9C66-4E46572DD791}"/>
    <dgm:cxn modelId="{1B51ED00-6227-45B3-AB56-3229FA05E198}" srcId="{D4DD1414-0D4D-4F11-A5CC-AC40E3815317}" destId="{49350C19-B49B-4691-BB75-7DDC9AF4300A}" srcOrd="0" destOrd="0" parTransId="{7C213CC5-5A2B-48F0-BCD6-50D9224ED6E5}" sibTransId="{BE1A0F08-7246-4295-80A7-63B463BA9E63}"/>
    <dgm:cxn modelId="{5B52D6FB-6D95-4C68-9148-A754E3E38CA9}" type="presOf" srcId="{1C6AC08A-0973-4D4A-BB37-91FCB6706DAC}" destId="{43181BCF-45CB-4AEE-AA67-36905E0A955A}" srcOrd="0" destOrd="0" presId="urn:diagrams.loki3.com/TabbedArc+Icon"/>
    <dgm:cxn modelId="{0FCB66D4-71B3-492A-B4E5-AD0C5B2A59AE}" type="presParOf" srcId="{2C26483B-9DD5-434B-8B99-ECDB45F57D9B}" destId="{EC3E1BD5-5A88-4520-A027-B80C647DA0E0}" srcOrd="0" destOrd="0" presId="urn:diagrams.loki3.com/TabbedArc+Icon"/>
    <dgm:cxn modelId="{D321F882-F64C-4783-9141-B2F894CF7437}" type="presParOf" srcId="{2C26483B-9DD5-434B-8B99-ECDB45F57D9B}" destId="{43181BCF-45CB-4AEE-AA67-36905E0A955A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D1414-0D4D-4F11-A5CC-AC40E3815317}" type="doc">
      <dgm:prSet loTypeId="urn:diagrams.loki3.com/TabbedArc+Icon" loCatId="officeonline" qsTypeId="urn:microsoft.com/office/officeart/2005/8/quickstyle/simple1" qsCatId="simple" csTypeId="urn:microsoft.com/office/officeart/2005/8/colors/accent2_1" csCatId="accent2" phldr="1"/>
      <dgm:spPr/>
    </dgm:pt>
    <dgm:pt modelId="{49350C19-B49B-4691-BB75-7DDC9AF4300A}">
      <dgm:prSet phldrT="[Text]"/>
      <dgm:spPr/>
      <dgm:t>
        <a:bodyPr/>
        <a:lstStyle/>
        <a:p>
          <a:r>
            <a:rPr lang="en-GB" dirty="0" smtClean="0"/>
            <a:t>1. Insights into Regional Development communication across the EU</a:t>
          </a:r>
          <a:endParaRPr lang="en-GB" dirty="0"/>
        </a:p>
      </dgm:t>
    </dgm:pt>
    <dgm:pt modelId="{7C213CC5-5A2B-48F0-BCD6-50D9224ED6E5}" type="parTrans" cxnId="{1B51ED00-6227-45B3-AB56-3229FA05E198}">
      <dgm:prSet/>
      <dgm:spPr/>
      <dgm:t>
        <a:bodyPr/>
        <a:lstStyle/>
        <a:p>
          <a:endParaRPr lang="en-GB"/>
        </a:p>
      </dgm:t>
    </dgm:pt>
    <dgm:pt modelId="{BE1A0F08-7246-4295-80A7-63B463BA9E63}" type="sibTrans" cxnId="{1B51ED00-6227-45B3-AB56-3229FA05E198}">
      <dgm:prSet/>
      <dgm:spPr/>
      <dgm:t>
        <a:bodyPr/>
        <a:lstStyle/>
        <a:p>
          <a:endParaRPr lang="en-GB"/>
        </a:p>
      </dgm:t>
    </dgm:pt>
    <dgm:pt modelId="{1C6AC08A-0973-4D4A-BB37-91FCB6706DA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2. Assessment of DG REGIO communications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D1CF3D8A-EA65-4A7A-B5C7-A44304733E7F}" type="parTrans" cxnId="{89C7023D-9EC3-4DEB-B9D9-D67A14B31EB3}">
      <dgm:prSet/>
      <dgm:spPr/>
      <dgm:t>
        <a:bodyPr/>
        <a:lstStyle/>
        <a:p>
          <a:endParaRPr lang="en-GB"/>
        </a:p>
      </dgm:t>
    </dgm:pt>
    <dgm:pt modelId="{E2FF55E4-7590-4053-9C66-4E46572DD791}" type="sibTrans" cxnId="{89C7023D-9EC3-4DEB-B9D9-D67A14B31EB3}">
      <dgm:prSet/>
      <dgm:spPr/>
      <dgm:t>
        <a:bodyPr/>
        <a:lstStyle/>
        <a:p>
          <a:endParaRPr lang="en-GB"/>
        </a:p>
      </dgm:t>
    </dgm:pt>
    <dgm:pt modelId="{2C26483B-9DD5-434B-8B99-ECDB45F57D9B}" type="pres">
      <dgm:prSet presAssocID="{D4DD1414-0D4D-4F11-A5CC-AC40E3815317}" presName="Name0" presStyleCnt="0">
        <dgm:presLayoutVars>
          <dgm:dir/>
          <dgm:resizeHandles val="exact"/>
        </dgm:presLayoutVars>
      </dgm:prSet>
      <dgm:spPr/>
    </dgm:pt>
    <dgm:pt modelId="{EC3E1BD5-5A88-4520-A027-B80C647DA0E0}" type="pres">
      <dgm:prSet presAssocID="{49350C19-B49B-4691-BB75-7DDC9AF4300A}" presName="twoplus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81BCF-45CB-4AEE-AA67-36905E0A955A}" type="pres">
      <dgm:prSet presAssocID="{1C6AC08A-0973-4D4A-BB37-91FCB6706DAC}" presName="twoplus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845154-85CE-4BA6-8534-F653D7E0961C}" type="presOf" srcId="{D4DD1414-0D4D-4F11-A5CC-AC40E3815317}" destId="{2C26483B-9DD5-434B-8B99-ECDB45F57D9B}" srcOrd="0" destOrd="0" presId="urn:diagrams.loki3.com/TabbedArc+Icon"/>
    <dgm:cxn modelId="{00470B97-2FEC-46A4-AE0B-944982D58627}" type="presOf" srcId="{49350C19-B49B-4691-BB75-7DDC9AF4300A}" destId="{EC3E1BD5-5A88-4520-A027-B80C647DA0E0}" srcOrd="0" destOrd="0" presId="urn:diagrams.loki3.com/TabbedArc+Icon"/>
    <dgm:cxn modelId="{89C7023D-9EC3-4DEB-B9D9-D67A14B31EB3}" srcId="{D4DD1414-0D4D-4F11-A5CC-AC40E3815317}" destId="{1C6AC08A-0973-4D4A-BB37-91FCB6706DAC}" srcOrd="1" destOrd="0" parTransId="{D1CF3D8A-EA65-4A7A-B5C7-A44304733E7F}" sibTransId="{E2FF55E4-7590-4053-9C66-4E46572DD791}"/>
    <dgm:cxn modelId="{1B51ED00-6227-45B3-AB56-3229FA05E198}" srcId="{D4DD1414-0D4D-4F11-A5CC-AC40E3815317}" destId="{49350C19-B49B-4691-BB75-7DDC9AF4300A}" srcOrd="0" destOrd="0" parTransId="{7C213CC5-5A2B-48F0-BCD6-50D9224ED6E5}" sibTransId="{BE1A0F08-7246-4295-80A7-63B463BA9E63}"/>
    <dgm:cxn modelId="{FB477A76-0474-4E2A-BB5D-49989ED80FBE}" type="presOf" srcId="{1C6AC08A-0973-4D4A-BB37-91FCB6706DAC}" destId="{43181BCF-45CB-4AEE-AA67-36905E0A955A}" srcOrd="0" destOrd="0" presId="urn:diagrams.loki3.com/TabbedArc+Icon"/>
    <dgm:cxn modelId="{CD7978B0-5A4A-4F38-B909-714B5E8BFAAA}" type="presParOf" srcId="{2C26483B-9DD5-434B-8B99-ECDB45F57D9B}" destId="{EC3E1BD5-5A88-4520-A027-B80C647DA0E0}" srcOrd="0" destOrd="0" presId="urn:diagrams.loki3.com/TabbedArc+Icon"/>
    <dgm:cxn modelId="{079C4E97-B61A-4768-B0B2-D71215EECE68}" type="presParOf" srcId="{2C26483B-9DD5-434B-8B99-ECDB45F57D9B}" destId="{43181BCF-45CB-4AEE-AA67-36905E0A955A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11A3A-D0B0-4DA0-A719-1444A6DFBF7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A28AD3-4816-479C-8F4E-C69490404D2D}">
      <dgm:prSet phldrT="[Text]" phldr="1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A62DA2C6-4797-45C1-9993-62443C619ECB}" type="parTrans" cxnId="{15670567-E38B-459C-B378-A1B172F1692C}">
      <dgm:prSet/>
      <dgm:spPr/>
      <dgm:t>
        <a:bodyPr/>
        <a:lstStyle/>
        <a:p>
          <a:endParaRPr lang="en-GB"/>
        </a:p>
      </dgm:t>
    </dgm:pt>
    <dgm:pt modelId="{D42B6740-C188-441C-8F29-A1D34031EFF9}" type="sibTrans" cxnId="{15670567-E38B-459C-B378-A1B172F1692C}">
      <dgm:prSet/>
      <dgm:spPr/>
      <dgm:t>
        <a:bodyPr/>
        <a:lstStyle/>
        <a:p>
          <a:endParaRPr lang="en-GB"/>
        </a:p>
      </dgm:t>
    </dgm:pt>
    <dgm:pt modelId="{09EA8809-F2CE-4B8B-B34C-75745502FABC}">
      <dgm:prSet phldrT="[Text]" custT="1"/>
      <dgm:spPr/>
      <dgm:t>
        <a:bodyPr/>
        <a:lstStyle/>
        <a:p>
          <a:r>
            <a:rPr lang="en-GB" sz="1600" dirty="0" smtClean="0"/>
            <a:t>Media analysis</a:t>
          </a:r>
          <a:endParaRPr lang="en-GB" sz="1600" dirty="0"/>
        </a:p>
      </dgm:t>
    </dgm:pt>
    <dgm:pt modelId="{120375A8-A66E-430F-B4F6-5D304DD1E151}" type="parTrans" cxnId="{D0BDA31F-D0D4-41E8-B51D-B78076E3D41E}">
      <dgm:prSet/>
      <dgm:spPr/>
      <dgm:t>
        <a:bodyPr/>
        <a:lstStyle/>
        <a:p>
          <a:endParaRPr lang="en-GB"/>
        </a:p>
      </dgm:t>
    </dgm:pt>
    <dgm:pt modelId="{8C2D26E8-D14B-4288-B4E7-A67880C52B07}" type="sibTrans" cxnId="{D0BDA31F-D0D4-41E8-B51D-B78076E3D41E}">
      <dgm:prSet/>
      <dgm:spPr/>
      <dgm:t>
        <a:bodyPr/>
        <a:lstStyle/>
        <a:p>
          <a:endParaRPr lang="en-GB"/>
        </a:p>
      </dgm:t>
    </dgm:pt>
    <dgm:pt modelId="{D0701C67-DABB-418F-9916-B51BA3C8610E}">
      <dgm:prSet phldrT="[Text]" phldr="1"/>
      <dgm:spPr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94EE0445-F239-43DF-B474-B3F97B492BB1}" type="parTrans" cxnId="{5216272B-D31B-47AC-BE8E-33E6340A261B}">
      <dgm:prSet/>
      <dgm:spPr/>
      <dgm:t>
        <a:bodyPr/>
        <a:lstStyle/>
        <a:p>
          <a:endParaRPr lang="en-GB"/>
        </a:p>
      </dgm:t>
    </dgm:pt>
    <dgm:pt modelId="{49D609DB-5863-4A05-A6D9-C93132F35F20}" type="sibTrans" cxnId="{5216272B-D31B-47AC-BE8E-33E6340A261B}">
      <dgm:prSet/>
      <dgm:spPr/>
      <dgm:t>
        <a:bodyPr/>
        <a:lstStyle/>
        <a:p>
          <a:endParaRPr lang="en-GB"/>
        </a:p>
      </dgm:t>
    </dgm:pt>
    <dgm:pt modelId="{98A97086-F612-4ED2-BE07-37830A14B38E}">
      <dgm:prSet phldrT="[Text]" custT="1"/>
      <dgm:spPr/>
      <dgm:t>
        <a:bodyPr/>
        <a:lstStyle/>
        <a:p>
          <a:r>
            <a:rPr lang="en-GB" sz="1600" dirty="0" smtClean="0"/>
            <a:t>Media strategy</a:t>
          </a:r>
          <a:endParaRPr lang="en-GB" sz="1600" dirty="0"/>
        </a:p>
      </dgm:t>
    </dgm:pt>
    <dgm:pt modelId="{D9B650D8-A51B-4B20-A356-700F8173A247}" type="parTrans" cxnId="{B1CA3860-7070-4F20-92C6-57C81D5CB805}">
      <dgm:prSet/>
      <dgm:spPr/>
      <dgm:t>
        <a:bodyPr/>
        <a:lstStyle/>
        <a:p>
          <a:endParaRPr lang="en-GB"/>
        </a:p>
      </dgm:t>
    </dgm:pt>
    <dgm:pt modelId="{899195AA-62A7-4270-916E-81A5A674C6E1}" type="sibTrans" cxnId="{B1CA3860-7070-4F20-92C6-57C81D5CB805}">
      <dgm:prSet/>
      <dgm:spPr/>
      <dgm:t>
        <a:bodyPr/>
        <a:lstStyle/>
        <a:p>
          <a:endParaRPr lang="en-GB"/>
        </a:p>
      </dgm:t>
    </dgm:pt>
    <dgm:pt modelId="{9048A45E-77F7-4B05-93FA-38FD52D9C4AA}">
      <dgm:prSet phldrT="[Text]" phldr="1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E6FFBD65-C6DA-4BE1-BF5B-338393C9B58F}" type="parTrans" cxnId="{A72E33E5-1D74-4861-AAA7-3D94EDD55D9E}">
      <dgm:prSet/>
      <dgm:spPr/>
      <dgm:t>
        <a:bodyPr/>
        <a:lstStyle/>
        <a:p>
          <a:endParaRPr lang="en-GB"/>
        </a:p>
      </dgm:t>
    </dgm:pt>
    <dgm:pt modelId="{42E9EA14-B809-465E-94A6-6B6787A0D0B0}" type="sibTrans" cxnId="{A72E33E5-1D74-4861-AAA7-3D94EDD55D9E}">
      <dgm:prSet/>
      <dgm:spPr/>
      <dgm:t>
        <a:bodyPr/>
        <a:lstStyle/>
        <a:p>
          <a:endParaRPr lang="en-GB"/>
        </a:p>
      </dgm:t>
    </dgm:pt>
    <dgm:pt modelId="{58417E90-2B63-429C-8901-D1EBA7B6F1FB}">
      <dgm:prSet phldrT="[Text]" custT="1"/>
      <dgm:spPr/>
      <dgm:t>
        <a:bodyPr/>
        <a:lstStyle/>
        <a:p>
          <a:r>
            <a:rPr lang="en-GB" sz="1600" dirty="0" smtClean="0"/>
            <a:t>Internal communication workshops</a:t>
          </a:r>
          <a:endParaRPr lang="en-GB" sz="1600" dirty="0"/>
        </a:p>
      </dgm:t>
    </dgm:pt>
    <dgm:pt modelId="{51FA3DC7-ED54-43E7-95DF-12152FCA5DB1}" type="parTrans" cxnId="{492F3ABC-7D15-497F-B10B-7942288ED447}">
      <dgm:prSet/>
      <dgm:spPr/>
      <dgm:t>
        <a:bodyPr/>
        <a:lstStyle/>
        <a:p>
          <a:endParaRPr lang="en-GB"/>
        </a:p>
      </dgm:t>
    </dgm:pt>
    <dgm:pt modelId="{CF0F8AD1-0F68-4DCA-9B79-A4926681D252}" type="sibTrans" cxnId="{492F3ABC-7D15-497F-B10B-7942288ED447}">
      <dgm:prSet/>
      <dgm:spPr/>
      <dgm:t>
        <a:bodyPr/>
        <a:lstStyle/>
        <a:p>
          <a:endParaRPr lang="en-GB"/>
        </a:p>
      </dgm:t>
    </dgm:pt>
    <dgm:pt modelId="{C485A288-1B85-470D-BFDE-73C14C0F3971}">
      <dgm:prSet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43DC077-F4AE-4900-A24A-0E12C78ABF1A}" type="parTrans" cxnId="{9A8D504B-7A68-40FC-9D09-48EA1983933F}">
      <dgm:prSet/>
      <dgm:spPr/>
      <dgm:t>
        <a:bodyPr/>
        <a:lstStyle/>
        <a:p>
          <a:endParaRPr lang="en-GB"/>
        </a:p>
      </dgm:t>
    </dgm:pt>
    <dgm:pt modelId="{B67EFA44-6E6A-41EC-A697-DE5E0775F40E}" type="sibTrans" cxnId="{9A8D504B-7A68-40FC-9D09-48EA1983933F}">
      <dgm:prSet/>
      <dgm:spPr/>
      <dgm:t>
        <a:bodyPr/>
        <a:lstStyle/>
        <a:p>
          <a:endParaRPr lang="en-GB"/>
        </a:p>
      </dgm:t>
    </dgm:pt>
    <dgm:pt modelId="{3E1E1E62-7A8A-4956-8A73-7D84D66844BB}">
      <dgm:prSet custT="1"/>
      <dgm:spPr/>
      <dgm:t>
        <a:bodyPr/>
        <a:lstStyle/>
        <a:p>
          <a:r>
            <a:rPr lang="en-GB" sz="1600" dirty="0" smtClean="0"/>
            <a:t>Story-telling workshops for beneficiaries</a:t>
          </a:r>
          <a:endParaRPr lang="en-GB" sz="1600" dirty="0"/>
        </a:p>
      </dgm:t>
    </dgm:pt>
    <dgm:pt modelId="{22F98026-633C-4DB0-A452-95C90A9AB5F7}" type="parTrans" cxnId="{0B744242-26A1-4E1E-9D10-30EE16CB1162}">
      <dgm:prSet/>
      <dgm:spPr/>
      <dgm:t>
        <a:bodyPr/>
        <a:lstStyle/>
        <a:p>
          <a:endParaRPr lang="en-GB"/>
        </a:p>
      </dgm:t>
    </dgm:pt>
    <dgm:pt modelId="{384642D9-8708-478B-BB4F-5A2E9EA0FA99}" type="sibTrans" cxnId="{0B744242-26A1-4E1E-9D10-30EE16CB1162}">
      <dgm:prSet/>
      <dgm:spPr/>
      <dgm:t>
        <a:bodyPr/>
        <a:lstStyle/>
        <a:p>
          <a:endParaRPr lang="en-GB"/>
        </a:p>
      </dgm:t>
    </dgm:pt>
    <dgm:pt modelId="{26571231-B7FA-4E83-9682-6FAB6BC721A0}" type="pres">
      <dgm:prSet presAssocID="{4BF11A3A-D0B0-4DA0-A719-1444A6DFBF7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4EECF3C7-72E8-45DF-9612-5C2D5BFA64A4}" type="pres">
      <dgm:prSet presAssocID="{C485A288-1B85-470D-BFDE-73C14C0F3971}" presName="Accent4" presStyleCnt="0"/>
      <dgm:spPr/>
    </dgm:pt>
    <dgm:pt modelId="{6E73E323-7C1F-415B-9B36-C73F36210E97}" type="pres">
      <dgm:prSet presAssocID="{C485A288-1B85-470D-BFDE-73C14C0F3971}" presName="Accent" presStyleLbl="node1" presStyleIdx="0" presStyleCnt="4"/>
      <dgm:spPr/>
    </dgm:pt>
    <dgm:pt modelId="{550CE4E1-ABA1-4D43-B532-0998DB75438B}" type="pres">
      <dgm:prSet presAssocID="{C485A288-1B85-470D-BFDE-73C14C0F3971}" presName="ParentBackground4" presStyleCnt="0"/>
      <dgm:spPr/>
    </dgm:pt>
    <dgm:pt modelId="{1708140A-DD2F-4A93-8821-8405A489AFF9}" type="pres">
      <dgm:prSet presAssocID="{C485A288-1B85-470D-BFDE-73C14C0F3971}" presName="ParentBackground" presStyleLbl="fgAcc1" presStyleIdx="0" presStyleCnt="4"/>
      <dgm:spPr/>
      <dgm:t>
        <a:bodyPr/>
        <a:lstStyle/>
        <a:p>
          <a:endParaRPr lang="en-GB"/>
        </a:p>
      </dgm:t>
    </dgm:pt>
    <dgm:pt modelId="{5B51D266-4332-4A79-9C0A-474D43433FEE}" type="pres">
      <dgm:prSet presAssocID="{C485A288-1B85-470D-BFDE-73C14C0F3971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4E497-C561-4CC3-B1AC-82FCBA567518}" type="pres">
      <dgm:prSet presAssocID="{C485A288-1B85-470D-BFDE-73C14C0F3971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EFF838-4E9B-4820-B338-CFCFAF98934A}" type="pres">
      <dgm:prSet presAssocID="{9048A45E-77F7-4B05-93FA-38FD52D9C4AA}" presName="Accent3" presStyleCnt="0"/>
      <dgm:spPr/>
    </dgm:pt>
    <dgm:pt modelId="{4B10EC2F-2774-4F70-AA8A-A58DD094F173}" type="pres">
      <dgm:prSet presAssocID="{9048A45E-77F7-4B05-93FA-38FD52D9C4AA}" presName="Accent" presStyleLbl="node1" presStyleIdx="1" presStyleCnt="4"/>
      <dgm:spPr/>
    </dgm:pt>
    <dgm:pt modelId="{26C891E8-84AF-4796-A349-C56FD9CA6D14}" type="pres">
      <dgm:prSet presAssocID="{9048A45E-77F7-4B05-93FA-38FD52D9C4AA}" presName="ParentBackground3" presStyleCnt="0"/>
      <dgm:spPr/>
    </dgm:pt>
    <dgm:pt modelId="{E01E8E7E-CF13-4441-BBFC-AAB1A9F78503}" type="pres">
      <dgm:prSet presAssocID="{9048A45E-77F7-4B05-93FA-38FD52D9C4AA}" presName="ParentBackground" presStyleLbl="fgAcc1" presStyleIdx="1" presStyleCnt="4"/>
      <dgm:spPr/>
      <dgm:t>
        <a:bodyPr/>
        <a:lstStyle/>
        <a:p>
          <a:endParaRPr lang="en-GB"/>
        </a:p>
      </dgm:t>
    </dgm:pt>
    <dgm:pt modelId="{F604BEFE-FDD8-4B85-8128-D20733AD4CC0}" type="pres">
      <dgm:prSet presAssocID="{9048A45E-77F7-4B05-93FA-38FD52D9C4AA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C1A9C6-CDF0-4A66-948F-E29A35EC7981}" type="pres">
      <dgm:prSet presAssocID="{9048A45E-77F7-4B05-93FA-38FD52D9C4AA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FA78D3-3F3A-4B24-BAB4-5CCBE717B304}" type="pres">
      <dgm:prSet presAssocID="{D0701C67-DABB-418F-9916-B51BA3C8610E}" presName="Accent2" presStyleCnt="0"/>
      <dgm:spPr/>
    </dgm:pt>
    <dgm:pt modelId="{7BF681BA-6623-4E97-89EB-1157856830DB}" type="pres">
      <dgm:prSet presAssocID="{D0701C67-DABB-418F-9916-B51BA3C8610E}" presName="Accent" presStyleLbl="node1" presStyleIdx="2" presStyleCnt="4"/>
      <dgm:spPr/>
    </dgm:pt>
    <dgm:pt modelId="{64CC5AFE-5765-4084-9A86-83A8413E3CA7}" type="pres">
      <dgm:prSet presAssocID="{D0701C67-DABB-418F-9916-B51BA3C8610E}" presName="ParentBackground2" presStyleCnt="0"/>
      <dgm:spPr/>
    </dgm:pt>
    <dgm:pt modelId="{22324E9A-AA59-4E4D-87CA-B3F452624718}" type="pres">
      <dgm:prSet presAssocID="{D0701C67-DABB-418F-9916-B51BA3C8610E}" presName="ParentBackground" presStyleLbl="fgAcc1" presStyleIdx="2" presStyleCnt="4"/>
      <dgm:spPr/>
      <dgm:t>
        <a:bodyPr/>
        <a:lstStyle/>
        <a:p>
          <a:endParaRPr lang="en-GB"/>
        </a:p>
      </dgm:t>
    </dgm:pt>
    <dgm:pt modelId="{04C6FC0E-9263-4CA8-AB82-7A7BD7332CF7}" type="pres">
      <dgm:prSet presAssocID="{D0701C67-DABB-418F-9916-B51BA3C8610E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B134D0-AE0A-4B6B-B8D1-91D64A9931AF}" type="pres">
      <dgm:prSet presAssocID="{D0701C67-DABB-418F-9916-B51BA3C8610E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527692-FFDF-4433-BA60-54B29B76457F}" type="pres">
      <dgm:prSet presAssocID="{E0A28AD3-4816-479C-8F4E-C69490404D2D}" presName="Accent1" presStyleCnt="0"/>
      <dgm:spPr/>
    </dgm:pt>
    <dgm:pt modelId="{4B2F5FDB-8C5E-4F06-BFE0-59C9D10AF8A9}" type="pres">
      <dgm:prSet presAssocID="{E0A28AD3-4816-479C-8F4E-C69490404D2D}" presName="Accent" presStyleLbl="node1" presStyleIdx="3" presStyleCnt="4"/>
      <dgm:spPr/>
    </dgm:pt>
    <dgm:pt modelId="{ABECC238-EB7D-4BE1-A4DD-41676022DF50}" type="pres">
      <dgm:prSet presAssocID="{E0A28AD3-4816-479C-8F4E-C69490404D2D}" presName="ParentBackground1" presStyleCnt="0"/>
      <dgm:spPr/>
    </dgm:pt>
    <dgm:pt modelId="{D3776B10-4C83-400B-B3B7-64F9CF486AED}" type="pres">
      <dgm:prSet presAssocID="{E0A28AD3-4816-479C-8F4E-C69490404D2D}" presName="ParentBackground" presStyleLbl="fgAcc1" presStyleIdx="3" presStyleCnt="4"/>
      <dgm:spPr/>
      <dgm:t>
        <a:bodyPr/>
        <a:lstStyle/>
        <a:p>
          <a:endParaRPr lang="en-GB"/>
        </a:p>
      </dgm:t>
    </dgm:pt>
    <dgm:pt modelId="{299A3354-C706-4860-BDEF-D1D73201A582}" type="pres">
      <dgm:prSet presAssocID="{E0A28AD3-4816-479C-8F4E-C69490404D2D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F6E3DC-E2A5-4F4D-8438-A5AC9ABE02CA}" type="pres">
      <dgm:prSet presAssocID="{E0A28AD3-4816-479C-8F4E-C69490404D2D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BF38A3-3F30-4142-A9E4-CE643C8D789B}" type="presOf" srcId="{E0A28AD3-4816-479C-8F4E-C69490404D2D}" destId="{61F6E3DC-E2A5-4F4D-8438-A5AC9ABE02CA}" srcOrd="1" destOrd="0" presId="urn:microsoft.com/office/officeart/2011/layout/CircleProcess"/>
    <dgm:cxn modelId="{B64EC344-0138-4BF0-A303-B134AFC7801A}" type="presOf" srcId="{C485A288-1B85-470D-BFDE-73C14C0F3971}" destId="{1708140A-DD2F-4A93-8821-8405A489AFF9}" srcOrd="0" destOrd="0" presId="urn:microsoft.com/office/officeart/2011/layout/CircleProcess"/>
    <dgm:cxn modelId="{D0BDA31F-D0D4-41E8-B51D-B78076E3D41E}" srcId="{E0A28AD3-4816-479C-8F4E-C69490404D2D}" destId="{09EA8809-F2CE-4B8B-B34C-75745502FABC}" srcOrd="0" destOrd="0" parTransId="{120375A8-A66E-430F-B4F6-5D304DD1E151}" sibTransId="{8C2D26E8-D14B-4288-B4E7-A67880C52B07}"/>
    <dgm:cxn modelId="{5216272B-D31B-47AC-BE8E-33E6340A261B}" srcId="{4BF11A3A-D0B0-4DA0-A719-1444A6DFBF72}" destId="{D0701C67-DABB-418F-9916-B51BA3C8610E}" srcOrd="1" destOrd="0" parTransId="{94EE0445-F239-43DF-B474-B3F97B492BB1}" sibTransId="{49D609DB-5863-4A05-A6D9-C93132F35F20}"/>
    <dgm:cxn modelId="{9A8D504B-7A68-40FC-9D09-48EA1983933F}" srcId="{4BF11A3A-D0B0-4DA0-A719-1444A6DFBF72}" destId="{C485A288-1B85-470D-BFDE-73C14C0F3971}" srcOrd="3" destOrd="0" parTransId="{E43DC077-F4AE-4900-A24A-0E12C78ABF1A}" sibTransId="{B67EFA44-6E6A-41EC-A697-DE5E0775F40E}"/>
    <dgm:cxn modelId="{0934AB9A-42E9-46BC-99A6-D7CBB6C1FEE1}" type="presOf" srcId="{98A97086-F612-4ED2-BE07-37830A14B38E}" destId="{04C6FC0E-9263-4CA8-AB82-7A7BD7332CF7}" srcOrd="0" destOrd="0" presId="urn:microsoft.com/office/officeart/2011/layout/CircleProcess"/>
    <dgm:cxn modelId="{D11E744C-DDEC-4F0F-9B5F-AC3AEA397BB3}" type="presOf" srcId="{D0701C67-DABB-418F-9916-B51BA3C8610E}" destId="{22324E9A-AA59-4E4D-87CA-B3F452624718}" srcOrd="0" destOrd="0" presId="urn:microsoft.com/office/officeart/2011/layout/CircleProcess"/>
    <dgm:cxn modelId="{183E9FC9-D733-4816-870D-625FAE34F72C}" type="presOf" srcId="{09EA8809-F2CE-4B8B-B34C-75745502FABC}" destId="{299A3354-C706-4860-BDEF-D1D73201A582}" srcOrd="0" destOrd="0" presId="urn:microsoft.com/office/officeart/2011/layout/CircleProcess"/>
    <dgm:cxn modelId="{492F3ABC-7D15-497F-B10B-7942288ED447}" srcId="{9048A45E-77F7-4B05-93FA-38FD52D9C4AA}" destId="{58417E90-2B63-429C-8901-D1EBA7B6F1FB}" srcOrd="0" destOrd="0" parTransId="{51FA3DC7-ED54-43E7-95DF-12152FCA5DB1}" sibTransId="{CF0F8AD1-0F68-4DCA-9B79-A4926681D252}"/>
    <dgm:cxn modelId="{B1CA3860-7070-4F20-92C6-57C81D5CB805}" srcId="{D0701C67-DABB-418F-9916-B51BA3C8610E}" destId="{98A97086-F612-4ED2-BE07-37830A14B38E}" srcOrd="0" destOrd="0" parTransId="{D9B650D8-A51B-4B20-A356-700F8173A247}" sibTransId="{899195AA-62A7-4270-916E-81A5A674C6E1}"/>
    <dgm:cxn modelId="{61014828-C13E-48C5-A7BE-38515501640B}" type="presOf" srcId="{9048A45E-77F7-4B05-93FA-38FD52D9C4AA}" destId="{E01E8E7E-CF13-4441-BBFC-AAB1A9F78503}" srcOrd="0" destOrd="0" presId="urn:microsoft.com/office/officeart/2011/layout/CircleProcess"/>
    <dgm:cxn modelId="{A72E33E5-1D74-4861-AAA7-3D94EDD55D9E}" srcId="{4BF11A3A-D0B0-4DA0-A719-1444A6DFBF72}" destId="{9048A45E-77F7-4B05-93FA-38FD52D9C4AA}" srcOrd="2" destOrd="0" parTransId="{E6FFBD65-C6DA-4BE1-BF5B-338393C9B58F}" sibTransId="{42E9EA14-B809-465E-94A6-6B6787A0D0B0}"/>
    <dgm:cxn modelId="{9757F7CC-CBCD-4A6F-AC95-753E6EBE8E21}" type="presOf" srcId="{4BF11A3A-D0B0-4DA0-A719-1444A6DFBF72}" destId="{26571231-B7FA-4E83-9682-6FAB6BC721A0}" srcOrd="0" destOrd="0" presId="urn:microsoft.com/office/officeart/2011/layout/CircleProcess"/>
    <dgm:cxn modelId="{9A03BBA7-6329-4553-82FF-082E98740316}" type="presOf" srcId="{58417E90-2B63-429C-8901-D1EBA7B6F1FB}" destId="{F604BEFE-FDD8-4B85-8128-D20733AD4CC0}" srcOrd="0" destOrd="0" presId="urn:microsoft.com/office/officeart/2011/layout/CircleProcess"/>
    <dgm:cxn modelId="{2E657FC7-E0D9-4695-80C0-7E80793300B3}" type="presOf" srcId="{E0A28AD3-4816-479C-8F4E-C69490404D2D}" destId="{D3776B10-4C83-400B-B3B7-64F9CF486AED}" srcOrd="0" destOrd="0" presId="urn:microsoft.com/office/officeart/2011/layout/CircleProcess"/>
    <dgm:cxn modelId="{26B01214-8F5C-49F2-9FCF-BC343B97F154}" type="presOf" srcId="{C485A288-1B85-470D-BFDE-73C14C0F3971}" destId="{A6A4E497-C561-4CC3-B1AC-82FCBA567518}" srcOrd="1" destOrd="0" presId="urn:microsoft.com/office/officeart/2011/layout/CircleProcess"/>
    <dgm:cxn modelId="{4AEE94BA-89AD-4AB2-98C6-1C4648A4A68F}" type="presOf" srcId="{9048A45E-77F7-4B05-93FA-38FD52D9C4AA}" destId="{86C1A9C6-CDF0-4A66-948F-E29A35EC7981}" srcOrd="1" destOrd="0" presId="urn:microsoft.com/office/officeart/2011/layout/CircleProcess"/>
    <dgm:cxn modelId="{A8175D10-A681-4506-A3B7-8C14A21219E1}" type="presOf" srcId="{D0701C67-DABB-418F-9916-B51BA3C8610E}" destId="{A1B134D0-AE0A-4B6B-B8D1-91D64A9931AF}" srcOrd="1" destOrd="0" presId="urn:microsoft.com/office/officeart/2011/layout/CircleProcess"/>
    <dgm:cxn modelId="{0B744242-26A1-4E1E-9D10-30EE16CB1162}" srcId="{C485A288-1B85-470D-BFDE-73C14C0F3971}" destId="{3E1E1E62-7A8A-4956-8A73-7D84D66844BB}" srcOrd="0" destOrd="0" parTransId="{22F98026-633C-4DB0-A452-95C90A9AB5F7}" sibTransId="{384642D9-8708-478B-BB4F-5A2E9EA0FA99}"/>
    <dgm:cxn modelId="{E7ECF27B-B6FC-4CB4-8BF9-73AF8A32D4FD}" type="presOf" srcId="{3E1E1E62-7A8A-4956-8A73-7D84D66844BB}" destId="{5B51D266-4332-4A79-9C0A-474D43433FEE}" srcOrd="0" destOrd="0" presId="urn:microsoft.com/office/officeart/2011/layout/CircleProcess"/>
    <dgm:cxn modelId="{15670567-E38B-459C-B378-A1B172F1692C}" srcId="{4BF11A3A-D0B0-4DA0-A719-1444A6DFBF72}" destId="{E0A28AD3-4816-479C-8F4E-C69490404D2D}" srcOrd="0" destOrd="0" parTransId="{A62DA2C6-4797-45C1-9993-62443C619ECB}" sibTransId="{D42B6740-C188-441C-8F29-A1D34031EFF9}"/>
    <dgm:cxn modelId="{EAC4258D-7C8B-4972-8475-B15268D7E994}" type="presParOf" srcId="{26571231-B7FA-4E83-9682-6FAB6BC721A0}" destId="{4EECF3C7-72E8-45DF-9612-5C2D5BFA64A4}" srcOrd="0" destOrd="0" presId="urn:microsoft.com/office/officeart/2011/layout/CircleProcess"/>
    <dgm:cxn modelId="{8A4EB116-6237-40BD-97AD-AE5D5CDD1D99}" type="presParOf" srcId="{4EECF3C7-72E8-45DF-9612-5C2D5BFA64A4}" destId="{6E73E323-7C1F-415B-9B36-C73F36210E97}" srcOrd="0" destOrd="0" presId="urn:microsoft.com/office/officeart/2011/layout/CircleProcess"/>
    <dgm:cxn modelId="{BA5E8CE3-7FEC-4013-B305-1F7CAB60D4CD}" type="presParOf" srcId="{26571231-B7FA-4E83-9682-6FAB6BC721A0}" destId="{550CE4E1-ABA1-4D43-B532-0998DB75438B}" srcOrd="1" destOrd="0" presId="urn:microsoft.com/office/officeart/2011/layout/CircleProcess"/>
    <dgm:cxn modelId="{BF8B7290-0A66-4166-BF4A-D00BB7A556B9}" type="presParOf" srcId="{550CE4E1-ABA1-4D43-B532-0998DB75438B}" destId="{1708140A-DD2F-4A93-8821-8405A489AFF9}" srcOrd="0" destOrd="0" presId="urn:microsoft.com/office/officeart/2011/layout/CircleProcess"/>
    <dgm:cxn modelId="{E6163782-EB28-42C5-B547-ED70198BEE55}" type="presParOf" srcId="{26571231-B7FA-4E83-9682-6FAB6BC721A0}" destId="{5B51D266-4332-4A79-9C0A-474D43433FEE}" srcOrd="2" destOrd="0" presId="urn:microsoft.com/office/officeart/2011/layout/CircleProcess"/>
    <dgm:cxn modelId="{73819307-FA9E-4D7A-9C35-44B1A3A63173}" type="presParOf" srcId="{26571231-B7FA-4E83-9682-6FAB6BC721A0}" destId="{A6A4E497-C561-4CC3-B1AC-82FCBA567518}" srcOrd="3" destOrd="0" presId="urn:microsoft.com/office/officeart/2011/layout/CircleProcess"/>
    <dgm:cxn modelId="{050B0A43-2E94-43FE-B383-533067A43FF0}" type="presParOf" srcId="{26571231-B7FA-4E83-9682-6FAB6BC721A0}" destId="{7BEFF838-4E9B-4820-B338-CFCFAF98934A}" srcOrd="4" destOrd="0" presId="urn:microsoft.com/office/officeart/2011/layout/CircleProcess"/>
    <dgm:cxn modelId="{90F987D5-3D68-4A1C-94A6-CDF35A7F4574}" type="presParOf" srcId="{7BEFF838-4E9B-4820-B338-CFCFAF98934A}" destId="{4B10EC2F-2774-4F70-AA8A-A58DD094F173}" srcOrd="0" destOrd="0" presId="urn:microsoft.com/office/officeart/2011/layout/CircleProcess"/>
    <dgm:cxn modelId="{994FEA46-8151-471D-97DC-0964A5F7BE94}" type="presParOf" srcId="{26571231-B7FA-4E83-9682-6FAB6BC721A0}" destId="{26C891E8-84AF-4796-A349-C56FD9CA6D14}" srcOrd="5" destOrd="0" presId="urn:microsoft.com/office/officeart/2011/layout/CircleProcess"/>
    <dgm:cxn modelId="{28DE44A7-E0FD-4C0C-BC4A-E8D06FCA6382}" type="presParOf" srcId="{26C891E8-84AF-4796-A349-C56FD9CA6D14}" destId="{E01E8E7E-CF13-4441-BBFC-AAB1A9F78503}" srcOrd="0" destOrd="0" presId="urn:microsoft.com/office/officeart/2011/layout/CircleProcess"/>
    <dgm:cxn modelId="{20ED44C2-D194-443C-919E-88904ECC543B}" type="presParOf" srcId="{26571231-B7FA-4E83-9682-6FAB6BC721A0}" destId="{F604BEFE-FDD8-4B85-8128-D20733AD4CC0}" srcOrd="6" destOrd="0" presId="urn:microsoft.com/office/officeart/2011/layout/CircleProcess"/>
    <dgm:cxn modelId="{EB2A046F-A72D-412E-ABF6-FE1A8AECA099}" type="presParOf" srcId="{26571231-B7FA-4E83-9682-6FAB6BC721A0}" destId="{86C1A9C6-CDF0-4A66-948F-E29A35EC7981}" srcOrd="7" destOrd="0" presId="urn:microsoft.com/office/officeart/2011/layout/CircleProcess"/>
    <dgm:cxn modelId="{A23641C0-E0D7-4611-9875-D8E9C7A50DC5}" type="presParOf" srcId="{26571231-B7FA-4E83-9682-6FAB6BC721A0}" destId="{2EFA78D3-3F3A-4B24-BAB4-5CCBE717B304}" srcOrd="8" destOrd="0" presId="urn:microsoft.com/office/officeart/2011/layout/CircleProcess"/>
    <dgm:cxn modelId="{9CD5BFBF-D953-48D1-B000-6923E69946FA}" type="presParOf" srcId="{2EFA78D3-3F3A-4B24-BAB4-5CCBE717B304}" destId="{7BF681BA-6623-4E97-89EB-1157856830DB}" srcOrd="0" destOrd="0" presId="urn:microsoft.com/office/officeart/2011/layout/CircleProcess"/>
    <dgm:cxn modelId="{BFEEF358-4284-4238-9777-9FC51D72E791}" type="presParOf" srcId="{26571231-B7FA-4E83-9682-6FAB6BC721A0}" destId="{64CC5AFE-5765-4084-9A86-83A8413E3CA7}" srcOrd="9" destOrd="0" presId="urn:microsoft.com/office/officeart/2011/layout/CircleProcess"/>
    <dgm:cxn modelId="{31016385-C032-47B2-BE1B-05C196D06E07}" type="presParOf" srcId="{64CC5AFE-5765-4084-9A86-83A8413E3CA7}" destId="{22324E9A-AA59-4E4D-87CA-B3F452624718}" srcOrd="0" destOrd="0" presId="urn:microsoft.com/office/officeart/2011/layout/CircleProcess"/>
    <dgm:cxn modelId="{25546937-EACF-4333-ADB4-35DAB550E61C}" type="presParOf" srcId="{26571231-B7FA-4E83-9682-6FAB6BC721A0}" destId="{04C6FC0E-9263-4CA8-AB82-7A7BD7332CF7}" srcOrd="10" destOrd="0" presId="urn:microsoft.com/office/officeart/2011/layout/CircleProcess"/>
    <dgm:cxn modelId="{4F66528F-8EF3-45A2-8A0F-A65749D59EC0}" type="presParOf" srcId="{26571231-B7FA-4E83-9682-6FAB6BC721A0}" destId="{A1B134D0-AE0A-4B6B-B8D1-91D64A9931AF}" srcOrd="11" destOrd="0" presId="urn:microsoft.com/office/officeart/2011/layout/CircleProcess"/>
    <dgm:cxn modelId="{6FFA6F4B-0B59-46DE-9E22-7638D51E6DB1}" type="presParOf" srcId="{26571231-B7FA-4E83-9682-6FAB6BC721A0}" destId="{A2527692-FFDF-4433-BA60-54B29B76457F}" srcOrd="12" destOrd="0" presId="urn:microsoft.com/office/officeart/2011/layout/CircleProcess"/>
    <dgm:cxn modelId="{84891E3C-1DA3-4091-90D1-56AFB23C8B31}" type="presParOf" srcId="{A2527692-FFDF-4433-BA60-54B29B76457F}" destId="{4B2F5FDB-8C5E-4F06-BFE0-59C9D10AF8A9}" srcOrd="0" destOrd="0" presId="urn:microsoft.com/office/officeart/2011/layout/CircleProcess"/>
    <dgm:cxn modelId="{62D43705-18AB-46A1-8B64-B76300D53C44}" type="presParOf" srcId="{26571231-B7FA-4E83-9682-6FAB6BC721A0}" destId="{ABECC238-EB7D-4BE1-A4DD-41676022DF50}" srcOrd="13" destOrd="0" presId="urn:microsoft.com/office/officeart/2011/layout/CircleProcess"/>
    <dgm:cxn modelId="{4D923C75-A308-441F-A66A-CCB8A0C95F59}" type="presParOf" srcId="{ABECC238-EB7D-4BE1-A4DD-41676022DF50}" destId="{D3776B10-4C83-400B-B3B7-64F9CF486AED}" srcOrd="0" destOrd="0" presId="urn:microsoft.com/office/officeart/2011/layout/CircleProcess"/>
    <dgm:cxn modelId="{17CD4C71-F9B1-41BD-BBB7-5105834E1A3D}" type="presParOf" srcId="{26571231-B7FA-4E83-9682-6FAB6BC721A0}" destId="{299A3354-C706-4860-BDEF-D1D73201A582}" srcOrd="14" destOrd="0" presId="urn:microsoft.com/office/officeart/2011/layout/CircleProcess"/>
    <dgm:cxn modelId="{593BEC65-56AF-48E4-9046-ED758293D66E}" type="presParOf" srcId="{26571231-B7FA-4E83-9682-6FAB6BC721A0}" destId="{61F6E3DC-E2A5-4F4D-8438-A5AC9ABE02CA}" srcOrd="15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D1414-0D4D-4F11-A5CC-AC40E3815317}" type="doc">
      <dgm:prSet loTypeId="urn:diagrams.loki3.com/TabbedArc+Icon" loCatId="officeonline" qsTypeId="urn:microsoft.com/office/officeart/2005/8/quickstyle/simple1" qsCatId="simple" csTypeId="urn:microsoft.com/office/officeart/2005/8/colors/accent2_1" csCatId="accent2" phldr="1"/>
      <dgm:spPr/>
    </dgm:pt>
    <dgm:pt modelId="{49350C19-B49B-4691-BB75-7DDC9AF4300A}">
      <dgm:prSet phldrT="[Text]"/>
      <dgm:spPr/>
      <dgm:t>
        <a:bodyPr/>
        <a:lstStyle/>
        <a:p>
          <a:r>
            <a:rPr lang="en-GB" dirty="0" smtClean="0"/>
            <a:t>1. Insights into Regional Development communication across the EU</a:t>
          </a:r>
          <a:endParaRPr lang="en-GB" dirty="0"/>
        </a:p>
      </dgm:t>
    </dgm:pt>
    <dgm:pt modelId="{7C213CC5-5A2B-48F0-BCD6-50D9224ED6E5}" type="parTrans" cxnId="{1B51ED00-6227-45B3-AB56-3229FA05E198}">
      <dgm:prSet/>
      <dgm:spPr/>
      <dgm:t>
        <a:bodyPr/>
        <a:lstStyle/>
        <a:p>
          <a:endParaRPr lang="en-GB"/>
        </a:p>
      </dgm:t>
    </dgm:pt>
    <dgm:pt modelId="{BE1A0F08-7246-4295-80A7-63B463BA9E63}" type="sibTrans" cxnId="{1B51ED00-6227-45B3-AB56-3229FA05E198}">
      <dgm:prSet/>
      <dgm:spPr/>
      <dgm:t>
        <a:bodyPr/>
        <a:lstStyle/>
        <a:p>
          <a:endParaRPr lang="en-GB"/>
        </a:p>
      </dgm:t>
    </dgm:pt>
    <dgm:pt modelId="{1C6AC08A-0973-4D4A-BB37-91FCB6706DA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2. Assessment of DG REGIO communications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dirty="0"/>
        </a:p>
      </dgm:t>
    </dgm:pt>
    <dgm:pt modelId="{D1CF3D8A-EA65-4A7A-B5C7-A44304733E7F}" type="parTrans" cxnId="{89C7023D-9EC3-4DEB-B9D9-D67A14B31EB3}">
      <dgm:prSet/>
      <dgm:spPr/>
      <dgm:t>
        <a:bodyPr/>
        <a:lstStyle/>
        <a:p>
          <a:endParaRPr lang="en-GB"/>
        </a:p>
      </dgm:t>
    </dgm:pt>
    <dgm:pt modelId="{E2FF55E4-7590-4053-9C66-4E46572DD791}" type="sibTrans" cxnId="{89C7023D-9EC3-4DEB-B9D9-D67A14B31EB3}">
      <dgm:prSet/>
      <dgm:spPr/>
      <dgm:t>
        <a:bodyPr/>
        <a:lstStyle/>
        <a:p>
          <a:endParaRPr lang="en-GB"/>
        </a:p>
      </dgm:t>
    </dgm:pt>
    <dgm:pt modelId="{2C26483B-9DD5-434B-8B99-ECDB45F57D9B}" type="pres">
      <dgm:prSet presAssocID="{D4DD1414-0D4D-4F11-A5CC-AC40E3815317}" presName="Name0" presStyleCnt="0">
        <dgm:presLayoutVars>
          <dgm:dir/>
          <dgm:resizeHandles val="exact"/>
        </dgm:presLayoutVars>
      </dgm:prSet>
      <dgm:spPr/>
    </dgm:pt>
    <dgm:pt modelId="{EC3E1BD5-5A88-4520-A027-B80C647DA0E0}" type="pres">
      <dgm:prSet presAssocID="{49350C19-B49B-4691-BB75-7DDC9AF4300A}" presName="twoplus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81BCF-45CB-4AEE-AA67-36905E0A955A}" type="pres">
      <dgm:prSet presAssocID="{1C6AC08A-0973-4D4A-BB37-91FCB6706DAC}" presName="twoplus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C7023D-9EC3-4DEB-B9D9-D67A14B31EB3}" srcId="{D4DD1414-0D4D-4F11-A5CC-AC40E3815317}" destId="{1C6AC08A-0973-4D4A-BB37-91FCB6706DAC}" srcOrd="1" destOrd="0" parTransId="{D1CF3D8A-EA65-4A7A-B5C7-A44304733E7F}" sibTransId="{E2FF55E4-7590-4053-9C66-4E46572DD791}"/>
    <dgm:cxn modelId="{4D0C39A3-7AA0-465E-8F4C-180B7E2D78B7}" type="presOf" srcId="{D4DD1414-0D4D-4F11-A5CC-AC40E3815317}" destId="{2C26483B-9DD5-434B-8B99-ECDB45F57D9B}" srcOrd="0" destOrd="0" presId="urn:diagrams.loki3.com/TabbedArc+Icon"/>
    <dgm:cxn modelId="{1B51ED00-6227-45B3-AB56-3229FA05E198}" srcId="{D4DD1414-0D4D-4F11-A5CC-AC40E3815317}" destId="{49350C19-B49B-4691-BB75-7DDC9AF4300A}" srcOrd="0" destOrd="0" parTransId="{7C213CC5-5A2B-48F0-BCD6-50D9224ED6E5}" sibTransId="{BE1A0F08-7246-4295-80A7-63B463BA9E63}"/>
    <dgm:cxn modelId="{ED7D5391-D688-406A-9E42-87D3CAA100AE}" type="presOf" srcId="{49350C19-B49B-4691-BB75-7DDC9AF4300A}" destId="{EC3E1BD5-5A88-4520-A027-B80C647DA0E0}" srcOrd="0" destOrd="0" presId="urn:diagrams.loki3.com/TabbedArc+Icon"/>
    <dgm:cxn modelId="{9FA1E43E-61C7-4BC9-A0B2-B6F292740E2D}" type="presOf" srcId="{1C6AC08A-0973-4D4A-BB37-91FCB6706DAC}" destId="{43181BCF-45CB-4AEE-AA67-36905E0A955A}" srcOrd="0" destOrd="0" presId="urn:diagrams.loki3.com/TabbedArc+Icon"/>
    <dgm:cxn modelId="{4A4C6FB5-0D3E-4582-97DC-96CB54582DE7}" type="presParOf" srcId="{2C26483B-9DD5-434B-8B99-ECDB45F57D9B}" destId="{EC3E1BD5-5A88-4520-A027-B80C647DA0E0}" srcOrd="0" destOrd="0" presId="urn:diagrams.loki3.com/TabbedArc+Icon"/>
    <dgm:cxn modelId="{BAACE328-44E4-47CF-96AC-DB1758783E5C}" type="presParOf" srcId="{2C26483B-9DD5-434B-8B99-ECDB45F57D9B}" destId="{43181BCF-45CB-4AEE-AA67-36905E0A955A}" srcOrd="1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D1414-0D4D-4F11-A5CC-AC40E3815317}" type="doc">
      <dgm:prSet loTypeId="urn:diagrams.loki3.com/TabbedArc+Icon" loCatId="officeonline" qsTypeId="urn:microsoft.com/office/officeart/2005/8/quickstyle/simple1" qsCatId="simple" csTypeId="urn:microsoft.com/office/officeart/2005/8/colors/accent2_1" csCatId="accent2" phldr="1"/>
      <dgm:spPr/>
    </dgm:pt>
    <dgm:pt modelId="{2C26483B-9DD5-434B-8B99-ECDB45F57D9B}" type="pres">
      <dgm:prSet presAssocID="{D4DD1414-0D4D-4F11-A5CC-AC40E3815317}" presName="Name0" presStyleCnt="0">
        <dgm:presLayoutVars>
          <dgm:dir/>
          <dgm:resizeHandles val="exact"/>
        </dgm:presLayoutVars>
      </dgm:prSet>
      <dgm:spPr/>
    </dgm:pt>
  </dgm:ptLst>
  <dgm:cxnLst>
    <dgm:cxn modelId="{DA6AC547-1F79-4032-8FA7-DE2E46F6786C}" type="presOf" srcId="{D4DD1414-0D4D-4F11-A5CC-AC40E3815317}" destId="{2C26483B-9DD5-434B-8B99-ECDB45F57D9B}" srcOrd="0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E31524-416C-44D9-8A6D-19181C004B5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9AA7770-A467-457D-833B-DF20861E1F25}">
      <dgm:prSet phldrT="[Text]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dirty="0" smtClean="0"/>
            <a:t>ESIF</a:t>
          </a:r>
          <a:endParaRPr lang="en-GB" dirty="0"/>
        </a:p>
      </dgm:t>
    </dgm:pt>
    <dgm:pt modelId="{AD60816B-FDF3-417F-8E0C-743E410AE1B1}" type="parTrans" cxnId="{4E4685DC-3139-40D0-B95A-0791C5B7DDE5}">
      <dgm:prSet/>
      <dgm:spPr/>
      <dgm:t>
        <a:bodyPr/>
        <a:lstStyle/>
        <a:p>
          <a:endParaRPr lang="en-GB"/>
        </a:p>
      </dgm:t>
    </dgm:pt>
    <dgm:pt modelId="{387E3EDB-3BEA-4B53-9B5A-B721C6385DE7}" type="sibTrans" cxnId="{4E4685DC-3139-40D0-B95A-0791C5B7DDE5}">
      <dgm:prSet/>
      <dgm:spPr/>
      <dgm:t>
        <a:bodyPr/>
        <a:lstStyle/>
        <a:p>
          <a:endParaRPr lang="en-GB"/>
        </a:p>
      </dgm:t>
    </dgm:pt>
    <dgm:pt modelId="{BEDC2772-7D38-4681-B778-DD382BF55AB0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1400" b="0" dirty="0" smtClean="0"/>
            <a:t>ERDF</a:t>
          </a:r>
        </a:p>
      </dgm:t>
    </dgm:pt>
    <dgm:pt modelId="{D23DCB9F-6594-4291-A5B8-861C6C5A58E9}" type="parTrans" cxnId="{6093CE43-EA56-4F30-8F89-6EC6ECD4CF7D}">
      <dgm:prSet/>
      <dgm:spPr/>
      <dgm:t>
        <a:bodyPr/>
        <a:lstStyle/>
        <a:p>
          <a:endParaRPr lang="en-GB"/>
        </a:p>
      </dgm:t>
    </dgm:pt>
    <dgm:pt modelId="{41749B26-8731-40CD-8466-5F4B42DB6A25}" type="sibTrans" cxnId="{6093CE43-EA56-4F30-8F89-6EC6ECD4CF7D}">
      <dgm:prSet/>
      <dgm:spPr/>
      <dgm:t>
        <a:bodyPr/>
        <a:lstStyle/>
        <a:p>
          <a:endParaRPr lang="en-GB"/>
        </a:p>
      </dgm:t>
    </dgm:pt>
    <dgm:pt modelId="{C07E5050-8892-4A2D-976F-605C7F59D6F5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1400" b="0" dirty="0" smtClean="0"/>
            <a:t>ESF</a:t>
          </a:r>
        </a:p>
      </dgm:t>
    </dgm:pt>
    <dgm:pt modelId="{3F7B32CF-8783-4B49-A516-AAE31CA53637}" type="parTrans" cxnId="{87C27D88-FC80-4A2C-9EB0-F7A6F45A17CF}">
      <dgm:prSet/>
      <dgm:spPr/>
      <dgm:t>
        <a:bodyPr/>
        <a:lstStyle/>
        <a:p>
          <a:endParaRPr lang="en-GB"/>
        </a:p>
      </dgm:t>
    </dgm:pt>
    <dgm:pt modelId="{D6DEC3D2-9CFE-412D-8276-A2D47416F84B}" type="sibTrans" cxnId="{87C27D88-FC80-4A2C-9EB0-F7A6F45A17CF}">
      <dgm:prSet/>
      <dgm:spPr/>
      <dgm:t>
        <a:bodyPr/>
        <a:lstStyle/>
        <a:p>
          <a:endParaRPr lang="en-GB"/>
        </a:p>
      </dgm:t>
    </dgm:pt>
    <dgm:pt modelId="{E7F9854D-3DB9-4B02-BECA-7A9FA0DF5604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1400" b="0" dirty="0" smtClean="0"/>
            <a:t>CF</a:t>
          </a:r>
        </a:p>
      </dgm:t>
    </dgm:pt>
    <dgm:pt modelId="{5B8EF7D7-C291-410C-9AAF-960B3601CCF6}" type="parTrans" cxnId="{235F2865-EF89-47E4-97BF-C7F38594C5CE}">
      <dgm:prSet/>
      <dgm:spPr/>
      <dgm:t>
        <a:bodyPr/>
        <a:lstStyle/>
        <a:p>
          <a:endParaRPr lang="en-GB"/>
        </a:p>
      </dgm:t>
    </dgm:pt>
    <dgm:pt modelId="{C3B1B8D6-4570-4B7C-8F6C-50D01AB257D8}" type="sibTrans" cxnId="{235F2865-EF89-47E4-97BF-C7F38594C5CE}">
      <dgm:prSet/>
      <dgm:spPr/>
      <dgm:t>
        <a:bodyPr/>
        <a:lstStyle/>
        <a:p>
          <a:endParaRPr lang="en-GB"/>
        </a:p>
      </dgm:t>
    </dgm:pt>
    <dgm:pt modelId="{0C36315D-FCE4-4858-B1BF-9F4972B48B2C}">
      <dgm:prSet phldrT="[Text]"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1400" b="0" dirty="0" smtClean="0"/>
            <a:t>EAFRD</a:t>
          </a:r>
        </a:p>
      </dgm:t>
    </dgm:pt>
    <dgm:pt modelId="{8FC2C7B0-E836-4B76-8015-791D18AEE898}" type="parTrans" cxnId="{70F0EDF0-7D74-46F5-AD40-4C36D39CFDD4}">
      <dgm:prSet/>
      <dgm:spPr/>
      <dgm:t>
        <a:bodyPr/>
        <a:lstStyle/>
        <a:p>
          <a:endParaRPr lang="en-GB"/>
        </a:p>
      </dgm:t>
    </dgm:pt>
    <dgm:pt modelId="{A356380F-A3AF-49E6-BCF7-9E956F8A1FA5}" type="sibTrans" cxnId="{70F0EDF0-7D74-46F5-AD40-4C36D39CFDD4}">
      <dgm:prSet/>
      <dgm:spPr/>
      <dgm:t>
        <a:bodyPr/>
        <a:lstStyle/>
        <a:p>
          <a:endParaRPr lang="en-GB"/>
        </a:p>
      </dgm:t>
    </dgm:pt>
    <dgm:pt modelId="{8098A335-EB76-44D8-8C87-14C6782CA11D}">
      <dgm:prSet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GB" sz="1400" b="0" dirty="0" smtClean="0"/>
            <a:t>EMFF</a:t>
          </a:r>
          <a:endParaRPr lang="en-GB" sz="1600" b="0" dirty="0" smtClean="0"/>
        </a:p>
      </dgm:t>
    </dgm:pt>
    <dgm:pt modelId="{F85FC00B-6704-4D68-8A00-6545D9BC9778}" type="parTrans" cxnId="{585A8F54-EA34-408F-A277-4FDA1742541E}">
      <dgm:prSet/>
      <dgm:spPr/>
      <dgm:t>
        <a:bodyPr/>
        <a:lstStyle/>
        <a:p>
          <a:endParaRPr lang="en-GB"/>
        </a:p>
      </dgm:t>
    </dgm:pt>
    <dgm:pt modelId="{42B00906-F04F-49F5-A4F9-8C184FB2A5B0}" type="sibTrans" cxnId="{585A8F54-EA34-408F-A277-4FDA1742541E}">
      <dgm:prSet/>
      <dgm:spPr/>
      <dgm:t>
        <a:bodyPr/>
        <a:lstStyle/>
        <a:p>
          <a:endParaRPr lang="en-GB"/>
        </a:p>
      </dgm:t>
    </dgm:pt>
    <dgm:pt modelId="{5EECBD7D-8120-4B6A-A0FB-E3DF66DEA878}" type="pres">
      <dgm:prSet presAssocID="{77E31524-416C-44D9-8A6D-19181C004B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30F465A-7691-4019-BD72-A6705DD6AAC8}" type="pres">
      <dgm:prSet presAssocID="{C9AA7770-A467-457D-833B-DF20861E1F25}" presName="centerShape" presStyleLbl="node0" presStyleIdx="0" presStyleCnt="1"/>
      <dgm:spPr/>
      <dgm:t>
        <a:bodyPr/>
        <a:lstStyle/>
        <a:p>
          <a:endParaRPr lang="en-GB"/>
        </a:p>
      </dgm:t>
    </dgm:pt>
    <dgm:pt modelId="{CA09BD3D-5A22-44BC-8AE2-6E05329ECDD3}" type="pres">
      <dgm:prSet presAssocID="{BEDC2772-7D38-4681-B778-DD382BF55AB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B216F-2204-48D1-B3E8-98B557E74EDE}" type="pres">
      <dgm:prSet presAssocID="{BEDC2772-7D38-4681-B778-DD382BF55AB0}" presName="dummy" presStyleCnt="0"/>
      <dgm:spPr/>
    </dgm:pt>
    <dgm:pt modelId="{783FA76F-E7D1-46F7-A0E0-BCB2DAA585D7}" type="pres">
      <dgm:prSet presAssocID="{41749B26-8731-40CD-8466-5F4B42DB6A25}" presName="sibTrans" presStyleLbl="sibTrans2D1" presStyleIdx="0" presStyleCnt="5"/>
      <dgm:spPr/>
      <dgm:t>
        <a:bodyPr/>
        <a:lstStyle/>
        <a:p>
          <a:endParaRPr lang="en-GB"/>
        </a:p>
      </dgm:t>
    </dgm:pt>
    <dgm:pt modelId="{7AC10E4E-4E93-4BB4-A0B1-FC1384CD84EE}" type="pres">
      <dgm:prSet presAssocID="{C07E5050-8892-4A2D-976F-605C7F59D6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9C447A-008F-4E55-8DFD-214F3545278B}" type="pres">
      <dgm:prSet presAssocID="{C07E5050-8892-4A2D-976F-605C7F59D6F5}" presName="dummy" presStyleCnt="0"/>
      <dgm:spPr/>
    </dgm:pt>
    <dgm:pt modelId="{B2EE925B-243B-40E9-A997-8CD21A0A5787}" type="pres">
      <dgm:prSet presAssocID="{D6DEC3D2-9CFE-412D-8276-A2D47416F84B}" presName="sibTrans" presStyleLbl="sibTrans2D1" presStyleIdx="1" presStyleCnt="5"/>
      <dgm:spPr/>
      <dgm:t>
        <a:bodyPr/>
        <a:lstStyle/>
        <a:p>
          <a:endParaRPr lang="en-GB"/>
        </a:p>
      </dgm:t>
    </dgm:pt>
    <dgm:pt modelId="{A03C0D05-0B09-4F80-9B1C-9A734BD4CF09}" type="pres">
      <dgm:prSet presAssocID="{E7F9854D-3DB9-4B02-BECA-7A9FA0DF56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87ECA-7CBA-4885-89EC-FC4C282FFB8D}" type="pres">
      <dgm:prSet presAssocID="{E7F9854D-3DB9-4B02-BECA-7A9FA0DF5604}" presName="dummy" presStyleCnt="0"/>
      <dgm:spPr/>
    </dgm:pt>
    <dgm:pt modelId="{86F154C4-F69F-46FA-9135-017E4B67A33B}" type="pres">
      <dgm:prSet presAssocID="{C3B1B8D6-4570-4B7C-8F6C-50D01AB257D8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5C987EE-390D-4219-8684-A75D10082A81}" type="pres">
      <dgm:prSet presAssocID="{0C36315D-FCE4-4858-B1BF-9F4972B48B2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175927-70D9-4BB5-B9DB-6405D7612F93}" type="pres">
      <dgm:prSet presAssocID="{0C36315D-FCE4-4858-B1BF-9F4972B48B2C}" presName="dummy" presStyleCnt="0"/>
      <dgm:spPr/>
    </dgm:pt>
    <dgm:pt modelId="{8E2D8B83-3427-466B-9D8D-BC5FD5B80FD0}" type="pres">
      <dgm:prSet presAssocID="{A356380F-A3AF-49E6-BCF7-9E956F8A1FA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E4371AF-26EF-44EB-B2F3-BDD7ABF1CAE6}" type="pres">
      <dgm:prSet presAssocID="{8098A335-EB76-44D8-8C87-14C6782CA1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61134C-637B-4009-A53E-D3B0EFF65419}" type="pres">
      <dgm:prSet presAssocID="{8098A335-EB76-44D8-8C87-14C6782CA11D}" presName="dummy" presStyleCnt="0"/>
      <dgm:spPr/>
    </dgm:pt>
    <dgm:pt modelId="{A40B9C88-5874-490E-8D0A-31D02DF2DEE4}" type="pres">
      <dgm:prSet presAssocID="{42B00906-F04F-49F5-A4F9-8C184FB2A5B0}" presName="sibTrans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70F0EDF0-7D74-46F5-AD40-4C36D39CFDD4}" srcId="{C9AA7770-A467-457D-833B-DF20861E1F25}" destId="{0C36315D-FCE4-4858-B1BF-9F4972B48B2C}" srcOrd="3" destOrd="0" parTransId="{8FC2C7B0-E836-4B76-8015-791D18AEE898}" sibTransId="{A356380F-A3AF-49E6-BCF7-9E956F8A1FA5}"/>
    <dgm:cxn modelId="{470A410F-D933-4C75-9EED-6FC9F3029B16}" type="presOf" srcId="{A356380F-A3AF-49E6-BCF7-9E956F8A1FA5}" destId="{8E2D8B83-3427-466B-9D8D-BC5FD5B80FD0}" srcOrd="0" destOrd="0" presId="urn:microsoft.com/office/officeart/2005/8/layout/radial6"/>
    <dgm:cxn modelId="{F3369E4A-C5CB-4206-934B-C18336DEF82D}" type="presOf" srcId="{0C36315D-FCE4-4858-B1BF-9F4972B48B2C}" destId="{B5C987EE-390D-4219-8684-A75D10082A81}" srcOrd="0" destOrd="0" presId="urn:microsoft.com/office/officeart/2005/8/layout/radial6"/>
    <dgm:cxn modelId="{7B2B860E-73B6-4246-AC79-CD1A6CD61F5F}" type="presOf" srcId="{D6DEC3D2-9CFE-412D-8276-A2D47416F84B}" destId="{B2EE925B-243B-40E9-A997-8CD21A0A5787}" srcOrd="0" destOrd="0" presId="urn:microsoft.com/office/officeart/2005/8/layout/radial6"/>
    <dgm:cxn modelId="{AF82F587-4664-494A-82DB-F4FCE6765B74}" type="presOf" srcId="{C07E5050-8892-4A2D-976F-605C7F59D6F5}" destId="{7AC10E4E-4E93-4BB4-A0B1-FC1384CD84EE}" srcOrd="0" destOrd="0" presId="urn:microsoft.com/office/officeart/2005/8/layout/radial6"/>
    <dgm:cxn modelId="{87C27D88-FC80-4A2C-9EB0-F7A6F45A17CF}" srcId="{C9AA7770-A467-457D-833B-DF20861E1F25}" destId="{C07E5050-8892-4A2D-976F-605C7F59D6F5}" srcOrd="1" destOrd="0" parTransId="{3F7B32CF-8783-4B49-A516-AAE31CA53637}" sibTransId="{D6DEC3D2-9CFE-412D-8276-A2D47416F84B}"/>
    <dgm:cxn modelId="{84ED0AE2-C0ED-4B38-918B-83284303D32D}" type="presOf" srcId="{C9AA7770-A467-457D-833B-DF20861E1F25}" destId="{630F465A-7691-4019-BD72-A6705DD6AAC8}" srcOrd="0" destOrd="0" presId="urn:microsoft.com/office/officeart/2005/8/layout/radial6"/>
    <dgm:cxn modelId="{93A5D9E8-9D01-4E59-8EE1-1C667BA5C17A}" type="presOf" srcId="{8098A335-EB76-44D8-8C87-14C6782CA11D}" destId="{9E4371AF-26EF-44EB-B2F3-BDD7ABF1CAE6}" srcOrd="0" destOrd="0" presId="urn:microsoft.com/office/officeart/2005/8/layout/radial6"/>
    <dgm:cxn modelId="{585A8F54-EA34-408F-A277-4FDA1742541E}" srcId="{C9AA7770-A467-457D-833B-DF20861E1F25}" destId="{8098A335-EB76-44D8-8C87-14C6782CA11D}" srcOrd="4" destOrd="0" parTransId="{F85FC00B-6704-4D68-8A00-6545D9BC9778}" sibTransId="{42B00906-F04F-49F5-A4F9-8C184FB2A5B0}"/>
    <dgm:cxn modelId="{6DF4D9AE-4A7D-4D20-B70B-18D8A85BF61A}" type="presOf" srcId="{41749B26-8731-40CD-8466-5F4B42DB6A25}" destId="{783FA76F-E7D1-46F7-A0E0-BCB2DAA585D7}" srcOrd="0" destOrd="0" presId="urn:microsoft.com/office/officeart/2005/8/layout/radial6"/>
    <dgm:cxn modelId="{CEC8A423-8311-4BBB-A3A5-3A3F15848784}" type="presOf" srcId="{BEDC2772-7D38-4681-B778-DD382BF55AB0}" destId="{CA09BD3D-5A22-44BC-8AE2-6E05329ECDD3}" srcOrd="0" destOrd="0" presId="urn:microsoft.com/office/officeart/2005/8/layout/radial6"/>
    <dgm:cxn modelId="{A2D0311B-253D-419D-A798-2AC6977D3740}" type="presOf" srcId="{C3B1B8D6-4570-4B7C-8F6C-50D01AB257D8}" destId="{86F154C4-F69F-46FA-9135-017E4B67A33B}" srcOrd="0" destOrd="0" presId="urn:microsoft.com/office/officeart/2005/8/layout/radial6"/>
    <dgm:cxn modelId="{6093CE43-EA56-4F30-8F89-6EC6ECD4CF7D}" srcId="{C9AA7770-A467-457D-833B-DF20861E1F25}" destId="{BEDC2772-7D38-4681-B778-DD382BF55AB0}" srcOrd="0" destOrd="0" parTransId="{D23DCB9F-6594-4291-A5B8-861C6C5A58E9}" sibTransId="{41749B26-8731-40CD-8466-5F4B42DB6A25}"/>
    <dgm:cxn modelId="{235F2865-EF89-47E4-97BF-C7F38594C5CE}" srcId="{C9AA7770-A467-457D-833B-DF20861E1F25}" destId="{E7F9854D-3DB9-4B02-BECA-7A9FA0DF5604}" srcOrd="2" destOrd="0" parTransId="{5B8EF7D7-C291-410C-9AAF-960B3601CCF6}" sibTransId="{C3B1B8D6-4570-4B7C-8F6C-50D01AB257D8}"/>
    <dgm:cxn modelId="{4E4685DC-3139-40D0-B95A-0791C5B7DDE5}" srcId="{77E31524-416C-44D9-8A6D-19181C004B57}" destId="{C9AA7770-A467-457D-833B-DF20861E1F25}" srcOrd="0" destOrd="0" parTransId="{AD60816B-FDF3-417F-8E0C-743E410AE1B1}" sibTransId="{387E3EDB-3BEA-4B53-9B5A-B721C6385DE7}"/>
    <dgm:cxn modelId="{6CEF9851-A120-4627-B36A-D6104F20AA13}" type="presOf" srcId="{E7F9854D-3DB9-4B02-BECA-7A9FA0DF5604}" destId="{A03C0D05-0B09-4F80-9B1C-9A734BD4CF09}" srcOrd="0" destOrd="0" presId="urn:microsoft.com/office/officeart/2005/8/layout/radial6"/>
    <dgm:cxn modelId="{C3B24A30-E72D-4292-924E-6694BD8CF7F6}" type="presOf" srcId="{42B00906-F04F-49F5-A4F9-8C184FB2A5B0}" destId="{A40B9C88-5874-490E-8D0A-31D02DF2DEE4}" srcOrd="0" destOrd="0" presId="urn:microsoft.com/office/officeart/2005/8/layout/radial6"/>
    <dgm:cxn modelId="{5C64FA68-66DF-4B26-BF34-34129EB8BEF5}" type="presOf" srcId="{77E31524-416C-44D9-8A6D-19181C004B57}" destId="{5EECBD7D-8120-4B6A-A0FB-E3DF66DEA878}" srcOrd="0" destOrd="0" presId="urn:microsoft.com/office/officeart/2005/8/layout/radial6"/>
    <dgm:cxn modelId="{E4578AC4-7AFC-4DA2-A0A0-EE048796ACF7}" type="presParOf" srcId="{5EECBD7D-8120-4B6A-A0FB-E3DF66DEA878}" destId="{630F465A-7691-4019-BD72-A6705DD6AAC8}" srcOrd="0" destOrd="0" presId="urn:microsoft.com/office/officeart/2005/8/layout/radial6"/>
    <dgm:cxn modelId="{841BFD1A-2AC4-4C19-A904-0751B8916820}" type="presParOf" srcId="{5EECBD7D-8120-4B6A-A0FB-E3DF66DEA878}" destId="{CA09BD3D-5A22-44BC-8AE2-6E05329ECDD3}" srcOrd="1" destOrd="0" presId="urn:microsoft.com/office/officeart/2005/8/layout/radial6"/>
    <dgm:cxn modelId="{19171854-3AF5-408C-9B63-843B44B33C07}" type="presParOf" srcId="{5EECBD7D-8120-4B6A-A0FB-E3DF66DEA878}" destId="{E22B216F-2204-48D1-B3E8-98B557E74EDE}" srcOrd="2" destOrd="0" presId="urn:microsoft.com/office/officeart/2005/8/layout/radial6"/>
    <dgm:cxn modelId="{5912267A-1C38-47A6-9BE9-9784EC55F2F3}" type="presParOf" srcId="{5EECBD7D-8120-4B6A-A0FB-E3DF66DEA878}" destId="{783FA76F-E7D1-46F7-A0E0-BCB2DAA585D7}" srcOrd="3" destOrd="0" presId="urn:microsoft.com/office/officeart/2005/8/layout/radial6"/>
    <dgm:cxn modelId="{E3352355-40C5-40B4-9A26-9962BF15B7FC}" type="presParOf" srcId="{5EECBD7D-8120-4B6A-A0FB-E3DF66DEA878}" destId="{7AC10E4E-4E93-4BB4-A0B1-FC1384CD84EE}" srcOrd="4" destOrd="0" presId="urn:microsoft.com/office/officeart/2005/8/layout/radial6"/>
    <dgm:cxn modelId="{90D9AEFD-EDD5-4727-A5B3-11B701966A3F}" type="presParOf" srcId="{5EECBD7D-8120-4B6A-A0FB-E3DF66DEA878}" destId="{CC9C447A-008F-4E55-8DFD-214F3545278B}" srcOrd="5" destOrd="0" presId="urn:microsoft.com/office/officeart/2005/8/layout/radial6"/>
    <dgm:cxn modelId="{8E4DC1A3-8807-41B7-83C7-FA1881D62D64}" type="presParOf" srcId="{5EECBD7D-8120-4B6A-A0FB-E3DF66DEA878}" destId="{B2EE925B-243B-40E9-A997-8CD21A0A5787}" srcOrd="6" destOrd="0" presId="urn:microsoft.com/office/officeart/2005/8/layout/radial6"/>
    <dgm:cxn modelId="{58F33395-4398-49BF-94DB-C6B8259E9BF8}" type="presParOf" srcId="{5EECBD7D-8120-4B6A-A0FB-E3DF66DEA878}" destId="{A03C0D05-0B09-4F80-9B1C-9A734BD4CF09}" srcOrd="7" destOrd="0" presId="urn:microsoft.com/office/officeart/2005/8/layout/radial6"/>
    <dgm:cxn modelId="{E97C2A09-FF4E-4CC9-9129-8DBDB8C1D5C7}" type="presParOf" srcId="{5EECBD7D-8120-4B6A-A0FB-E3DF66DEA878}" destId="{CD887ECA-7CBA-4885-89EC-FC4C282FFB8D}" srcOrd="8" destOrd="0" presId="urn:microsoft.com/office/officeart/2005/8/layout/radial6"/>
    <dgm:cxn modelId="{01E0FBC6-2517-4F8B-81C8-CC6C2E79CDCB}" type="presParOf" srcId="{5EECBD7D-8120-4B6A-A0FB-E3DF66DEA878}" destId="{86F154C4-F69F-46FA-9135-017E4B67A33B}" srcOrd="9" destOrd="0" presId="urn:microsoft.com/office/officeart/2005/8/layout/radial6"/>
    <dgm:cxn modelId="{18EE4FC4-79B7-4228-A4F1-837DFEED6889}" type="presParOf" srcId="{5EECBD7D-8120-4B6A-A0FB-E3DF66DEA878}" destId="{B5C987EE-390D-4219-8684-A75D10082A81}" srcOrd="10" destOrd="0" presId="urn:microsoft.com/office/officeart/2005/8/layout/radial6"/>
    <dgm:cxn modelId="{398B6639-A868-4D23-96B5-6D3ED6D2616F}" type="presParOf" srcId="{5EECBD7D-8120-4B6A-A0FB-E3DF66DEA878}" destId="{B5175927-70D9-4BB5-B9DB-6405D7612F93}" srcOrd="11" destOrd="0" presId="urn:microsoft.com/office/officeart/2005/8/layout/radial6"/>
    <dgm:cxn modelId="{3FF2A57F-990D-4DED-BCDF-56ACF4F615C7}" type="presParOf" srcId="{5EECBD7D-8120-4B6A-A0FB-E3DF66DEA878}" destId="{8E2D8B83-3427-466B-9D8D-BC5FD5B80FD0}" srcOrd="12" destOrd="0" presId="urn:microsoft.com/office/officeart/2005/8/layout/radial6"/>
    <dgm:cxn modelId="{8346A049-9716-4EA0-8B92-9E1B024FD9DE}" type="presParOf" srcId="{5EECBD7D-8120-4B6A-A0FB-E3DF66DEA878}" destId="{9E4371AF-26EF-44EB-B2F3-BDD7ABF1CAE6}" srcOrd="13" destOrd="0" presId="urn:microsoft.com/office/officeart/2005/8/layout/radial6"/>
    <dgm:cxn modelId="{39EF71AC-49A7-4846-A56F-29614934D16F}" type="presParOf" srcId="{5EECBD7D-8120-4B6A-A0FB-E3DF66DEA878}" destId="{6261134C-637B-4009-A53E-D3B0EFF65419}" srcOrd="14" destOrd="0" presId="urn:microsoft.com/office/officeart/2005/8/layout/radial6"/>
    <dgm:cxn modelId="{5F6623D3-E9E5-480B-9CD8-31F97E16F9D2}" type="presParOf" srcId="{5EECBD7D-8120-4B6A-A0FB-E3DF66DEA878}" destId="{A40B9C88-5874-490E-8D0A-31D02DF2DEE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1BD5-5A88-4520-A027-B80C647DA0E0}">
      <dsp:nvSpPr>
        <dsp:cNvPr id="0" name=""/>
        <dsp:cNvSpPr/>
      </dsp:nvSpPr>
      <dsp:spPr>
        <a:xfrm rot="19200000">
          <a:off x="1261" y="1140073"/>
          <a:ext cx="2744390" cy="17838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1. Insights into Regional Development communication across the EU</a:t>
          </a:r>
          <a:endParaRPr lang="en-GB" sz="2400" kern="1200" dirty="0"/>
        </a:p>
      </dsp:txBody>
      <dsp:txXfrm>
        <a:off x="116329" y="1216967"/>
        <a:ext cx="2570228" cy="1696772"/>
      </dsp:txXfrm>
    </dsp:sp>
    <dsp:sp modelId="{43181BCF-45CB-4AEE-AA67-36905E0A955A}">
      <dsp:nvSpPr>
        <dsp:cNvPr id="0" name=""/>
        <dsp:cNvSpPr/>
      </dsp:nvSpPr>
      <dsp:spPr>
        <a:xfrm rot="2400000">
          <a:off x="3350347" y="1140073"/>
          <a:ext cx="2744390" cy="17838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kern="1200" dirty="0" smtClean="0"/>
            <a:t>2. Assessment of DG REGIO communications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3409441" y="1216967"/>
        <a:ext cx="2570228" cy="1696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1BD5-5A88-4520-A027-B80C647DA0E0}">
      <dsp:nvSpPr>
        <dsp:cNvPr id="0" name=""/>
        <dsp:cNvSpPr/>
      </dsp:nvSpPr>
      <dsp:spPr>
        <a:xfrm rot="19200000">
          <a:off x="1261" y="1140073"/>
          <a:ext cx="2744390" cy="17838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1. Insights into Regional Development communication across the EU</a:t>
          </a:r>
          <a:endParaRPr lang="en-GB" sz="2400" kern="1200" dirty="0"/>
        </a:p>
      </dsp:txBody>
      <dsp:txXfrm>
        <a:off x="116329" y="1216967"/>
        <a:ext cx="2570228" cy="1696772"/>
      </dsp:txXfrm>
    </dsp:sp>
    <dsp:sp modelId="{43181BCF-45CB-4AEE-AA67-36905E0A955A}">
      <dsp:nvSpPr>
        <dsp:cNvPr id="0" name=""/>
        <dsp:cNvSpPr/>
      </dsp:nvSpPr>
      <dsp:spPr>
        <a:xfrm rot="2400000">
          <a:off x="3350347" y="1140073"/>
          <a:ext cx="2744390" cy="17838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kern="1200" dirty="0" smtClean="0"/>
            <a:t>2. Assessment of DG REGIO communications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3409441" y="1216967"/>
        <a:ext cx="2570228" cy="1696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3E323-7C1F-415B-9B36-C73F36210E97}">
      <dsp:nvSpPr>
        <dsp:cNvPr id="0" name=""/>
        <dsp:cNvSpPr/>
      </dsp:nvSpPr>
      <dsp:spPr>
        <a:xfrm>
          <a:off x="6275706" y="459341"/>
          <a:ext cx="1872285" cy="1872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8140A-DD2F-4A93-8821-8405A489AFF9}">
      <dsp:nvSpPr>
        <dsp:cNvPr id="0" name=""/>
        <dsp:cNvSpPr/>
      </dsp:nvSpPr>
      <dsp:spPr>
        <a:xfrm>
          <a:off x="6338330" y="521765"/>
          <a:ext cx="1747840" cy="1747533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6588022" y="771459"/>
        <a:ext cx="1248457" cy="1248144"/>
      </dsp:txXfrm>
    </dsp:sp>
    <dsp:sp modelId="{5B51D266-4332-4A79-9C0A-474D43433FEE}">
      <dsp:nvSpPr>
        <dsp:cNvPr id="0" name=""/>
        <dsp:cNvSpPr/>
      </dsp:nvSpPr>
      <dsp:spPr>
        <a:xfrm>
          <a:off x="6338330" y="2366219"/>
          <a:ext cx="1747840" cy="102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Story-telling workshops for beneficiaries</a:t>
          </a:r>
          <a:endParaRPr lang="en-GB" sz="1600" kern="1200" dirty="0"/>
        </a:p>
      </dsp:txBody>
      <dsp:txXfrm>
        <a:off x="6338330" y="2366219"/>
        <a:ext cx="1747840" cy="1026376"/>
      </dsp:txXfrm>
    </dsp:sp>
    <dsp:sp modelId="{4B10EC2F-2774-4F70-AA8A-A58DD094F173}">
      <dsp:nvSpPr>
        <dsp:cNvPr id="0" name=""/>
        <dsp:cNvSpPr/>
      </dsp:nvSpPr>
      <dsp:spPr>
        <a:xfrm rot="2700000">
          <a:off x="4332754" y="459209"/>
          <a:ext cx="1872315" cy="18723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E8E7E-CF13-4441-BBFC-AAB1A9F78503}">
      <dsp:nvSpPr>
        <dsp:cNvPr id="0" name=""/>
        <dsp:cNvSpPr/>
      </dsp:nvSpPr>
      <dsp:spPr>
        <a:xfrm>
          <a:off x="4403421" y="521765"/>
          <a:ext cx="1747840" cy="1747533"/>
        </a:xfrm>
        <a:prstGeom prst="ellipse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700" kern="1200" dirty="0"/>
        </a:p>
      </dsp:txBody>
      <dsp:txXfrm>
        <a:off x="4653113" y="771459"/>
        <a:ext cx="1248457" cy="1248144"/>
      </dsp:txXfrm>
    </dsp:sp>
    <dsp:sp modelId="{F604BEFE-FDD8-4B85-8128-D20733AD4CC0}">
      <dsp:nvSpPr>
        <dsp:cNvPr id="0" name=""/>
        <dsp:cNvSpPr/>
      </dsp:nvSpPr>
      <dsp:spPr>
        <a:xfrm>
          <a:off x="4403421" y="2366219"/>
          <a:ext cx="1747840" cy="102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Internal communication workshops</a:t>
          </a:r>
          <a:endParaRPr lang="en-GB" sz="1600" kern="1200" dirty="0"/>
        </a:p>
      </dsp:txBody>
      <dsp:txXfrm>
        <a:off x="4403421" y="2366219"/>
        <a:ext cx="1747840" cy="1026376"/>
      </dsp:txXfrm>
    </dsp:sp>
    <dsp:sp modelId="{7BF681BA-6623-4E97-89EB-1157856830DB}">
      <dsp:nvSpPr>
        <dsp:cNvPr id="0" name=""/>
        <dsp:cNvSpPr/>
      </dsp:nvSpPr>
      <dsp:spPr>
        <a:xfrm rot="2700000">
          <a:off x="2405873" y="459209"/>
          <a:ext cx="1872315" cy="18723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324E9A-AA59-4E4D-87CA-B3F452624718}">
      <dsp:nvSpPr>
        <dsp:cNvPr id="0" name=""/>
        <dsp:cNvSpPr/>
      </dsp:nvSpPr>
      <dsp:spPr>
        <a:xfrm>
          <a:off x="2468512" y="521765"/>
          <a:ext cx="1747840" cy="1747533"/>
        </a:xfrm>
        <a:prstGeom prst="ellipse">
          <a:avLst/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700" kern="1200" dirty="0"/>
        </a:p>
      </dsp:txBody>
      <dsp:txXfrm>
        <a:off x="2718204" y="771459"/>
        <a:ext cx="1248457" cy="1248144"/>
      </dsp:txXfrm>
    </dsp:sp>
    <dsp:sp modelId="{04C6FC0E-9263-4CA8-AB82-7A7BD7332CF7}">
      <dsp:nvSpPr>
        <dsp:cNvPr id="0" name=""/>
        <dsp:cNvSpPr/>
      </dsp:nvSpPr>
      <dsp:spPr>
        <a:xfrm>
          <a:off x="2468512" y="2366219"/>
          <a:ext cx="1747840" cy="102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Media strategy</a:t>
          </a:r>
          <a:endParaRPr lang="en-GB" sz="1600" kern="1200" dirty="0"/>
        </a:p>
      </dsp:txBody>
      <dsp:txXfrm>
        <a:off x="2468512" y="2366219"/>
        <a:ext cx="1747840" cy="1026376"/>
      </dsp:txXfrm>
    </dsp:sp>
    <dsp:sp modelId="{4B2F5FDB-8C5E-4F06-BFE0-59C9D10AF8A9}">
      <dsp:nvSpPr>
        <dsp:cNvPr id="0" name=""/>
        <dsp:cNvSpPr/>
      </dsp:nvSpPr>
      <dsp:spPr>
        <a:xfrm rot="2700000">
          <a:off x="470965" y="459209"/>
          <a:ext cx="1872315" cy="1872315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76B10-4C83-400B-B3B7-64F9CF486AED}">
      <dsp:nvSpPr>
        <dsp:cNvPr id="0" name=""/>
        <dsp:cNvSpPr/>
      </dsp:nvSpPr>
      <dsp:spPr>
        <a:xfrm>
          <a:off x="533604" y="521765"/>
          <a:ext cx="1747840" cy="1747533"/>
        </a:xfrm>
        <a:prstGeom prst="ellipse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700" kern="1200" dirty="0"/>
        </a:p>
      </dsp:txBody>
      <dsp:txXfrm>
        <a:off x="783295" y="771459"/>
        <a:ext cx="1248457" cy="1248144"/>
      </dsp:txXfrm>
    </dsp:sp>
    <dsp:sp modelId="{299A3354-C706-4860-BDEF-D1D73201A582}">
      <dsp:nvSpPr>
        <dsp:cNvPr id="0" name=""/>
        <dsp:cNvSpPr/>
      </dsp:nvSpPr>
      <dsp:spPr>
        <a:xfrm>
          <a:off x="533604" y="2366219"/>
          <a:ext cx="1747840" cy="1026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Media analysis</a:t>
          </a:r>
          <a:endParaRPr lang="en-GB" sz="1600" kern="1200" dirty="0"/>
        </a:p>
      </dsp:txBody>
      <dsp:txXfrm>
        <a:off x="533604" y="2366219"/>
        <a:ext cx="1747840" cy="10263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E1BD5-5A88-4520-A027-B80C647DA0E0}">
      <dsp:nvSpPr>
        <dsp:cNvPr id="0" name=""/>
        <dsp:cNvSpPr/>
      </dsp:nvSpPr>
      <dsp:spPr>
        <a:xfrm rot="19200000">
          <a:off x="1261" y="1140073"/>
          <a:ext cx="2744390" cy="17838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1. Insights into Regional Development communication across the EU</a:t>
          </a:r>
          <a:endParaRPr lang="en-GB" sz="2400" kern="1200" dirty="0"/>
        </a:p>
      </dsp:txBody>
      <dsp:txXfrm>
        <a:off x="116329" y="1216967"/>
        <a:ext cx="2570228" cy="1696772"/>
      </dsp:txXfrm>
    </dsp:sp>
    <dsp:sp modelId="{43181BCF-45CB-4AEE-AA67-36905E0A955A}">
      <dsp:nvSpPr>
        <dsp:cNvPr id="0" name=""/>
        <dsp:cNvSpPr/>
      </dsp:nvSpPr>
      <dsp:spPr>
        <a:xfrm rot="2400000">
          <a:off x="3350347" y="1140073"/>
          <a:ext cx="2744390" cy="17838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30480" rIns="9144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kern="1200" dirty="0" smtClean="0"/>
            <a:t>2. Assessment of DG REGIO communications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/>
        </a:p>
      </dsp:txBody>
      <dsp:txXfrm>
        <a:off x="3409441" y="1216967"/>
        <a:ext cx="2570228" cy="1696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9C88-5874-490E-8D0A-31D02DF2DEE4}">
      <dsp:nvSpPr>
        <dsp:cNvPr id="0" name=""/>
        <dsp:cNvSpPr/>
      </dsp:nvSpPr>
      <dsp:spPr>
        <a:xfrm>
          <a:off x="593860" y="428216"/>
          <a:ext cx="2852466" cy="2852466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8B83-3427-466B-9D8D-BC5FD5B80FD0}">
      <dsp:nvSpPr>
        <dsp:cNvPr id="0" name=""/>
        <dsp:cNvSpPr/>
      </dsp:nvSpPr>
      <dsp:spPr>
        <a:xfrm>
          <a:off x="593860" y="428216"/>
          <a:ext cx="2852466" cy="2852466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154C4-F69F-46FA-9135-017E4B67A33B}">
      <dsp:nvSpPr>
        <dsp:cNvPr id="0" name=""/>
        <dsp:cNvSpPr/>
      </dsp:nvSpPr>
      <dsp:spPr>
        <a:xfrm>
          <a:off x="593860" y="428216"/>
          <a:ext cx="2852466" cy="2852466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925B-243B-40E9-A997-8CD21A0A5787}">
      <dsp:nvSpPr>
        <dsp:cNvPr id="0" name=""/>
        <dsp:cNvSpPr/>
      </dsp:nvSpPr>
      <dsp:spPr>
        <a:xfrm>
          <a:off x="593860" y="428216"/>
          <a:ext cx="2852466" cy="2852466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FA76F-E7D1-46F7-A0E0-BCB2DAA585D7}">
      <dsp:nvSpPr>
        <dsp:cNvPr id="0" name=""/>
        <dsp:cNvSpPr/>
      </dsp:nvSpPr>
      <dsp:spPr>
        <a:xfrm>
          <a:off x="593860" y="428216"/>
          <a:ext cx="2852466" cy="2852466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465A-7691-4019-BD72-A6705DD6AAC8}">
      <dsp:nvSpPr>
        <dsp:cNvPr id="0" name=""/>
        <dsp:cNvSpPr/>
      </dsp:nvSpPr>
      <dsp:spPr>
        <a:xfrm>
          <a:off x="1363168" y="1197524"/>
          <a:ext cx="1313850" cy="131385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ESIF</a:t>
          </a:r>
          <a:endParaRPr lang="en-GB" sz="3000" kern="1200" dirty="0"/>
        </a:p>
      </dsp:txBody>
      <dsp:txXfrm>
        <a:off x="1555577" y="1389933"/>
        <a:ext cx="929032" cy="929032"/>
      </dsp:txXfrm>
    </dsp:sp>
    <dsp:sp modelId="{CA09BD3D-5A22-44BC-8AE2-6E05329ECDD3}">
      <dsp:nvSpPr>
        <dsp:cNvPr id="0" name=""/>
        <dsp:cNvSpPr/>
      </dsp:nvSpPr>
      <dsp:spPr>
        <a:xfrm>
          <a:off x="1560246" y="1477"/>
          <a:ext cx="919695" cy="9196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ERDF</a:t>
          </a:r>
        </a:p>
      </dsp:txBody>
      <dsp:txXfrm>
        <a:off x="1694932" y="136163"/>
        <a:ext cx="650323" cy="650323"/>
      </dsp:txXfrm>
    </dsp:sp>
    <dsp:sp modelId="{7AC10E4E-4E93-4BB4-A0B1-FC1384CD84EE}">
      <dsp:nvSpPr>
        <dsp:cNvPr id="0" name=""/>
        <dsp:cNvSpPr/>
      </dsp:nvSpPr>
      <dsp:spPr>
        <a:xfrm>
          <a:off x="2885186" y="964103"/>
          <a:ext cx="919695" cy="9196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ESF</a:t>
          </a:r>
        </a:p>
      </dsp:txBody>
      <dsp:txXfrm>
        <a:off x="3019872" y="1098789"/>
        <a:ext cx="650323" cy="650323"/>
      </dsp:txXfrm>
    </dsp:sp>
    <dsp:sp modelId="{A03C0D05-0B09-4F80-9B1C-9A734BD4CF09}">
      <dsp:nvSpPr>
        <dsp:cNvPr id="0" name=""/>
        <dsp:cNvSpPr/>
      </dsp:nvSpPr>
      <dsp:spPr>
        <a:xfrm>
          <a:off x="2379104" y="2521663"/>
          <a:ext cx="919695" cy="9196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CF</a:t>
          </a:r>
        </a:p>
      </dsp:txBody>
      <dsp:txXfrm>
        <a:off x="2513790" y="2656349"/>
        <a:ext cx="650323" cy="650323"/>
      </dsp:txXfrm>
    </dsp:sp>
    <dsp:sp modelId="{B5C987EE-390D-4219-8684-A75D10082A81}">
      <dsp:nvSpPr>
        <dsp:cNvPr id="0" name=""/>
        <dsp:cNvSpPr/>
      </dsp:nvSpPr>
      <dsp:spPr>
        <a:xfrm>
          <a:off x="741388" y="2521663"/>
          <a:ext cx="919695" cy="9196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EAFRD</a:t>
          </a:r>
        </a:p>
      </dsp:txBody>
      <dsp:txXfrm>
        <a:off x="876074" y="2656349"/>
        <a:ext cx="650323" cy="650323"/>
      </dsp:txXfrm>
    </dsp:sp>
    <dsp:sp modelId="{9E4371AF-26EF-44EB-B2F3-BDD7ABF1CAE6}">
      <dsp:nvSpPr>
        <dsp:cNvPr id="0" name=""/>
        <dsp:cNvSpPr/>
      </dsp:nvSpPr>
      <dsp:spPr>
        <a:xfrm>
          <a:off x="235306" y="964103"/>
          <a:ext cx="919695" cy="9196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EMFF</a:t>
          </a:r>
          <a:endParaRPr lang="en-GB" sz="1600" b="0" kern="1200" dirty="0" smtClean="0"/>
        </a:p>
      </dsp:txBody>
      <dsp:txXfrm>
        <a:off x="369992" y="1098789"/>
        <a:ext cx="650323" cy="650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041C114-1E2C-374A-8AE7-0635BEF00D1C}" type="datetimeFigureOut">
              <a:rPr lang="en-US" smtClean="0"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7685E8-9471-2D4A-8E55-FE04CFB7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0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6DCFBB-65DA-421A-B1B1-F7EE04FEAD4A}" type="datetimeFigureOut">
              <a:rPr lang="en-AU" smtClean="0"/>
              <a:t>13/01/2014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B2B1AA-E500-44B7-B85F-0EFABF8ADA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03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375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362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96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2975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5976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4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731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73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27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69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37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73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285D0-0746-4E64-A7A4-6D715D38F2C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43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73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728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88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2B1AA-E500-44B7-B85F-0EFABF8ADA3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39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22999" y="1176501"/>
            <a:ext cx="5860573" cy="936104"/>
          </a:xfrm>
        </p:spPr>
        <p:txBody>
          <a:bodyPr tIns="0" bIns="0" anchor="b" anchorCtr="0"/>
          <a:lstStyle>
            <a:lvl1pPr marL="0" indent="0">
              <a:lnSpc>
                <a:spcPts val="4100"/>
              </a:lnSpc>
              <a:spcBef>
                <a:spcPts val="0"/>
              </a:spcBef>
              <a:buNone/>
              <a:defRPr sz="45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 dirty="0" smtClean="0"/>
              <a:t>#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22998" y="2179396"/>
            <a:ext cx="5861170" cy="3848763"/>
          </a:xfrm>
        </p:spPr>
        <p:txBody>
          <a:bodyPr/>
          <a:lstStyle>
            <a:lvl1pPr marL="0" indent="0">
              <a:lnSpc>
                <a:spcPts val="4100"/>
              </a:lnSpc>
              <a:spcBef>
                <a:spcPts val="0"/>
              </a:spcBef>
              <a:buNone/>
              <a:defRPr sz="4500" baseline="0"/>
            </a:lvl1pPr>
          </a:lstStyle>
          <a:p>
            <a:pPr lvl="0"/>
            <a:r>
              <a:rPr lang="en-US" dirty="0" smtClean="0"/>
              <a:t>Insert section title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012345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5000" y="1470810"/>
            <a:ext cx="5934260" cy="4525963"/>
          </a:xfrm>
        </p:spPr>
        <p:txBody>
          <a:bodyPr/>
          <a:lstStyle>
            <a:lvl1pPr marL="0" indent="0" defTabSz="5564188">
              <a:lnSpc>
                <a:spcPts val="22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 smtClean="0"/>
              <a:t>Insert text and tab to slide number which is orange	#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0183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46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40188" cy="346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6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31188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46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40188" cy="3463925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72802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2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ing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Section title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5000" y="1427680"/>
            <a:ext cx="7463263" cy="4525963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1200"/>
              </a:spcBef>
              <a:buNone/>
              <a:defRPr sz="2000" baseline="0"/>
            </a:lvl1pPr>
          </a:lstStyle>
          <a:p>
            <a:pPr lvl="0"/>
            <a:r>
              <a:rPr lang="en-AU" dirty="0" smtClean="0"/>
              <a:t>Opening paragraphs are written in Arial and set at </a:t>
            </a:r>
            <a:r>
              <a:rPr lang="en-AU" dirty="0" err="1" smtClean="0"/>
              <a:t>20pt</a:t>
            </a:r>
            <a:r>
              <a:rPr lang="en-AU" dirty="0" smtClean="0"/>
              <a:t> on </a:t>
            </a:r>
            <a:r>
              <a:rPr lang="en-AU" dirty="0" err="1" smtClean="0"/>
              <a:t>30pt</a:t>
            </a:r>
            <a:r>
              <a:rPr lang="en-AU" dirty="0" smtClean="0"/>
              <a:t> leading. They can be written using orange and black.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430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641" y="1530350"/>
            <a:ext cx="7462621" cy="4526805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0300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5641" y="1535113"/>
            <a:ext cx="7462621" cy="414457"/>
          </a:xfrm>
        </p:spPr>
        <p:txBody>
          <a:bodyPr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subheading or delete this text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641" y="1988840"/>
            <a:ext cx="7462621" cy="4068315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64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641" y="4869160"/>
            <a:ext cx="7462621" cy="1187995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225641" y="1527367"/>
            <a:ext cx="7462621" cy="3197777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746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5642" y="1535113"/>
            <a:ext cx="4040188" cy="414457"/>
          </a:xfrm>
        </p:spPr>
        <p:txBody>
          <a:bodyPr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subheading or delete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642" y="1988840"/>
            <a:ext cx="4040188" cy="4068315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13467" y="1535113"/>
            <a:ext cx="4041775" cy="414457"/>
          </a:xfrm>
        </p:spPr>
        <p:txBody>
          <a:bodyPr anchor="t" anchorCtr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5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subheading or delete box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467" y="1988840"/>
            <a:ext cx="4041775" cy="4068315"/>
          </a:xfrm>
        </p:spPr>
        <p:txBody>
          <a:bodyPr vert="horz" lIns="0" tIns="36000" rIns="0" bIns="3600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88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70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92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9513" y="188640"/>
            <a:ext cx="8785225" cy="52562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79513" y="188640"/>
            <a:ext cx="8784975" cy="5256584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Box 48"/>
          <p:cNvSpPr txBox="1">
            <a:spLocks noChangeArrowheads="1"/>
          </p:cNvSpPr>
          <p:nvPr userDrawn="1"/>
        </p:nvSpPr>
        <p:spPr bwMode="auto">
          <a:xfrm>
            <a:off x="179513" y="5589241"/>
            <a:ext cx="5688000" cy="1116000"/>
          </a:xfrm>
          <a:prstGeom prst="rect">
            <a:avLst/>
          </a:prstGeom>
          <a:solidFill>
            <a:srgbClr val="EB6E08"/>
          </a:solidFill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>Title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AU" sz="1600" smtClean="0">
                <a:latin typeface="Arial" pitchFamily="34" charset="0"/>
                <a:ea typeface="ヒラギノ角ゴ Pro W3"/>
                <a:cs typeface="ヒラギノ角ゴ Pro W3"/>
              </a:rPr>
              <a:t>Date</a:t>
            </a:r>
            <a:endParaRPr lang="en-AU" sz="1600" dirty="0"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  <a:t/>
            </a:r>
            <a:br>
              <a:rPr lang="en-US" sz="1600" dirty="0">
                <a:solidFill>
                  <a:schemeClr val="bg1"/>
                </a:solidFill>
                <a:latin typeface="Arial" pitchFamily="34" charset="0"/>
                <a:ea typeface="ヒラギノ角ゴ Pro W3"/>
                <a:cs typeface="ヒラギノ角ゴ Pro W3"/>
              </a:rPr>
            </a:br>
            <a:endParaRPr lang="en-US" sz="1600" dirty="0">
              <a:solidFill>
                <a:schemeClr val="bg1"/>
              </a:solidFill>
              <a:latin typeface="Arial" pitchFamily="34" charset="0"/>
              <a:ea typeface="ヒラギノ角ゴ Pro W3"/>
              <a:cs typeface="ヒラギノ角ゴ Pro W3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600" dirty="0">
              <a:solidFill>
                <a:schemeClr val="bg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pic>
        <p:nvPicPr>
          <p:cNvPr id="7" name="Picture 6" descr="COFLogoTransparentBGScre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5721375"/>
            <a:ext cx="2088232" cy="80396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95536" y="3789040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61971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58" y="260648"/>
            <a:ext cx="1008000" cy="37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000" y="369524"/>
            <a:ext cx="7452150" cy="58532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/>
          <a:p>
            <a:r>
              <a:rPr lang="en-AU" noProof="0" smtClean="0"/>
              <a:t>Click to add slide title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000" y="1531192"/>
            <a:ext cx="8694000" cy="4525963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5000" y="6533970"/>
            <a:ext cx="23658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4 November 2013</a:t>
            </a:r>
            <a:endParaRPr lang="en-A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000" y="6415831"/>
            <a:ext cx="7704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IDEV Executive Workshop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533970"/>
            <a:ext cx="775966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47FAD8F-691E-4971-AA79-2FF15FF1849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5000" y="954850"/>
            <a:ext cx="8694000" cy="0"/>
          </a:xfrm>
          <a:prstGeom prst="line">
            <a:avLst/>
          </a:prstGeom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5000" y="6359961"/>
            <a:ext cx="8694000" cy="0"/>
          </a:xfrm>
          <a:prstGeom prst="line">
            <a:avLst/>
          </a:prstGeom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1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4" r:id="rId4"/>
    <p:sldLayoutId id="2147483663" r:id="rId5"/>
    <p:sldLayoutId id="2147483653" r:id="rId6"/>
    <p:sldLayoutId id="2147483654" r:id="rId7"/>
    <p:sldLayoutId id="2147483655" r:id="rId8"/>
    <p:sldLayoutId id="2147483649" r:id="rId9"/>
    <p:sldLayoutId id="2147483659" r:id="rId10"/>
    <p:sldLayoutId id="2147483665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1900"/>
        </a:lnSpc>
        <a:spcBef>
          <a:spcPct val="0"/>
        </a:spcBef>
        <a:buNone/>
        <a:defRPr sz="2000" b="0" kern="1200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2"/>
        </a:buClr>
        <a:buFont typeface="Arial" pitchFamily="34" charset="0"/>
        <a:buChar char="•"/>
        <a:defRPr sz="13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3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3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3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–"/>
        <a:defRPr sz="13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europe-en-france.gouv.fr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europe-en-nordpasdecalais.eu/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7.gif"/><Relationship Id="rId4" Type="http://schemas.openxmlformats.org/officeDocument/2006/relationships/diagramLayout" Target="../diagrams/layout3.xml"/><Relationship Id="rId9" Type="http://schemas.openxmlformats.org/officeDocument/2006/relationships/hyperlink" Target="http://www.tillvaxtverket.se/2.21099e4211fdba8c87b800016732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Desktop/RECO/EFRE/EFRE1.mp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jpeg"/><Relationship Id="rId5" Type="http://schemas.openxmlformats.org/officeDocument/2006/relationships/hyperlink" Target="/Desktop/RECO/innovations/innovations.mp4" TargetMode="Externa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Instructions for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This template has been built with custom styles and formats aligned to the new brand identity.</a:t>
            </a:r>
          </a:p>
          <a:p>
            <a:r>
              <a:rPr lang="en-US" dirty="0" smtClean="0"/>
              <a:t>All charts, org charts, tables and smart graphics have the custom colour palette and font styles embedded. Choose the style that best suits the presentation of your information. </a:t>
            </a:r>
          </a:p>
          <a:p>
            <a:r>
              <a:rPr lang="en-US" dirty="0" smtClean="0"/>
              <a:t>Inserting charts as images and including photography will increase the file size – include lower resolution files.</a:t>
            </a:r>
          </a:p>
          <a:p>
            <a:r>
              <a:rPr lang="en-US" dirty="0"/>
              <a:t>The Coffey orange should only be used in headers, sub headers and bullets – avoid using it in charts, tables and graphs.</a:t>
            </a:r>
          </a:p>
          <a:p>
            <a:r>
              <a:rPr lang="en-US" dirty="0"/>
              <a:t>Secondary colours are only used in charts, tables and graphs – avoid using as headers, sub headers and </a:t>
            </a:r>
            <a:r>
              <a:rPr lang="en-US" dirty="0" smtClean="0"/>
              <a:t>bullets.</a:t>
            </a:r>
            <a:endParaRPr lang="en-US" dirty="0"/>
          </a:p>
          <a:p>
            <a:r>
              <a:rPr lang="en-US" dirty="0" smtClean="0"/>
              <a:t>Bolder tones are best used for charts – as they appear clearer on screen.</a:t>
            </a:r>
          </a:p>
          <a:p>
            <a:r>
              <a:rPr lang="en-US" dirty="0" smtClean="0"/>
              <a:t>Please do not change the primary colour set ups.  </a:t>
            </a:r>
          </a:p>
          <a:p>
            <a:r>
              <a:rPr lang="en-US" dirty="0" smtClean="0"/>
              <a:t>Headlines on pages: if they are one line in length please ensure they are presented in black.  If the headline/title splits across two lines – please retain the first line in black and put the second line in the Coffey Orange (select from custom colour palette).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 November 2013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IDEV Executive Workshop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pPr/>
              <a:t>1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32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332656"/>
            <a:ext cx="3096344" cy="266429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227280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/>
              <a:t>Good practices in EU Regional policy </a:t>
            </a:r>
            <a:r>
              <a:rPr lang="en-GB" b="1" dirty="0" smtClean="0"/>
              <a:t>communication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Ben Ward</a:t>
            </a:r>
            <a:endParaRPr lang="en-GB" dirty="0"/>
          </a:p>
          <a:p>
            <a:r>
              <a:rPr lang="en-GB" dirty="0" smtClean="0"/>
              <a:t>January 13</a:t>
            </a:r>
            <a:r>
              <a:rPr lang="en-GB" baseline="30000" dirty="0" smtClean="0"/>
              <a:t>th</a:t>
            </a:r>
            <a:r>
              <a:rPr lang="en-GB" dirty="0" smtClean="0"/>
              <a:t> 2014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58" y="260648"/>
            <a:ext cx="1008000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MAs target the general public?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92" y="2337576"/>
            <a:ext cx="3576218" cy="2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2" y="3057776"/>
            <a:ext cx="3191714" cy="2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01" y="3705848"/>
            <a:ext cx="3550940" cy="237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980728"/>
            <a:ext cx="2016224" cy="2808312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241909" y="1357703"/>
            <a:ext cx="369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Saxony</a:t>
            </a:r>
          </a:p>
        </p:txBody>
      </p:sp>
    </p:spTree>
    <p:extLst>
      <p:ext uri="{BB962C8B-B14F-4D97-AF65-F5344CB8AC3E}">
        <p14:creationId xmlns:p14="http://schemas.microsoft.com/office/powerpoint/2010/main" val="30802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3463925"/>
          </a:xfrm>
        </p:spPr>
        <p:txBody>
          <a:bodyPr/>
          <a:lstStyle/>
          <a:p>
            <a:r>
              <a:rPr lang="en-GB" sz="2000" dirty="0" smtClean="0"/>
              <a:t>Estonia: Photo competition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536" y="1700808"/>
            <a:ext cx="4040188" cy="3463925"/>
          </a:xfrm>
        </p:spPr>
        <p:txBody>
          <a:bodyPr/>
          <a:lstStyle/>
          <a:p>
            <a:r>
              <a:rPr lang="en-GB" sz="2000" dirty="0" smtClean="0"/>
              <a:t>Spain: “Andalucía se </a:t>
            </a:r>
            <a:r>
              <a:rPr lang="en-GB" sz="2000" dirty="0" err="1" smtClean="0"/>
              <a:t>mueve</a:t>
            </a:r>
            <a:r>
              <a:rPr lang="en-GB" sz="2000" dirty="0" smtClean="0"/>
              <a:t> con Europa”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04" y="2452101"/>
            <a:ext cx="3249416" cy="26436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098" name="Picture 2" descr="http://lnx.educacionenmalaga.es/valores/files/2013/05/band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96" y="2547683"/>
            <a:ext cx="3682380" cy="24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identity and branding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42020"/>
              </p:ext>
            </p:extLst>
          </p:nvPr>
        </p:nvGraphicFramePr>
        <p:xfrm>
          <a:off x="152216" y="1700808"/>
          <a:ext cx="8640960" cy="164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004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" name="Picture 18" descr=" Europe en France : le portail des Fonds européens">
            <a:hlinkClick r:id="rId3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56" y="2231178"/>
            <a:ext cx="2182805" cy="9714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20" name="Picture 19" descr="Configuration générale">
            <a:hlinkClick r:id="rId5" tooltip="&quot;Europe en Nord-Pas-de-Calais&quot;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1907" y="2231178"/>
            <a:ext cx="1928901" cy="9714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21" name="Picture 20" descr="L'Europe s'engage en Midi-Pyrénées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912" y="2231178"/>
            <a:ext cx="1803488" cy="97142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043226"/>
              </p:ext>
            </p:extLst>
          </p:nvPr>
        </p:nvGraphicFramePr>
        <p:xfrm>
          <a:off x="165864" y="3871425"/>
          <a:ext cx="8640960" cy="164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Saxony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0047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21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928" y="4446587"/>
            <a:ext cx="1936245" cy="8961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147" y="4446587"/>
            <a:ext cx="2005477" cy="896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Europa fördert Sachsen.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0560" y="4446587"/>
            <a:ext cx="1919689" cy="8961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2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installations</a:t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4" name="Canvas 2054"/>
          <p:cNvGrpSpPr/>
          <p:nvPr/>
        </p:nvGrpSpPr>
        <p:grpSpPr>
          <a:xfrm>
            <a:off x="467544" y="1772816"/>
            <a:ext cx="8208912" cy="3456384"/>
            <a:chOff x="0" y="0"/>
            <a:chExt cx="5781675" cy="2162175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781675" cy="2162175"/>
            </a:xfrm>
            <a:prstGeom prst="rect">
              <a:avLst/>
            </a:prstGeom>
          </p:spPr>
        </p:sp>
        <p:pic>
          <p:nvPicPr>
            <p:cNvPr id="6" name="Content Placeholder 9"/>
            <p:cNvPicPr>
              <a:picLocks noGr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39" y="674173"/>
              <a:ext cx="2734686" cy="1486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840" y="674173"/>
              <a:ext cx="2734685" cy="1486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2"/>
            <p:cNvSpPr txBox="1"/>
            <p:nvPr/>
          </p:nvSpPr>
          <p:spPr>
            <a:xfrm>
              <a:off x="18040" y="35999"/>
              <a:ext cx="2734685" cy="529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Installation in Budapest showing the average number of tons of greenhouse gases saved annually</a:t>
              </a:r>
              <a:endParaRPr lang="en-GB" sz="1600" dirty="0">
                <a:effectLst/>
                <a:latin typeface="Arial"/>
                <a:ea typeface="Arial"/>
                <a:cs typeface="Times New Roman"/>
              </a:endParaRPr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2989840" y="35999"/>
              <a:ext cx="2734685" cy="52959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600" kern="1200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Installation in Debrecen showing the exact sum of the length of new and renovated roads in kilometres</a:t>
              </a:r>
              <a:endParaRPr lang="en-GB" sz="16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pic>
        <p:nvPicPr>
          <p:cNvPr id="10" name="Picture 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373216"/>
            <a:ext cx="260032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224048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Hungary: The “huge numbers” campaign</a:t>
            </a:r>
          </a:p>
        </p:txBody>
      </p:sp>
    </p:spTree>
    <p:extLst>
      <p:ext uri="{BB962C8B-B14F-4D97-AF65-F5344CB8AC3E}">
        <p14:creationId xmlns:p14="http://schemas.microsoft.com/office/powerpoint/2010/main" val="1405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 relations</a:t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595358"/>
              </p:ext>
            </p:extLst>
          </p:nvPr>
        </p:nvGraphicFramePr>
        <p:xfrm>
          <a:off x="457200" y="1981200"/>
          <a:ext cx="8231188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29" y="1196752"/>
            <a:ext cx="1444747" cy="909526"/>
          </a:xfrm>
          <a:prstGeom prst="rect">
            <a:avLst/>
          </a:prstGeom>
        </p:spPr>
      </p:pic>
      <p:pic>
        <p:nvPicPr>
          <p:cNvPr id="5124" name="Picture 4" descr="Tillväxtverkets logotyp">
            <a:hlinkClick r:id="rId9" tooltip="Till startsida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76" y="1196752"/>
            <a:ext cx="2195404" cy="9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34076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Swedish Agency of Economic and Regional Growth </a:t>
            </a:r>
          </a:p>
        </p:txBody>
      </p:sp>
    </p:spTree>
    <p:extLst>
      <p:ext uri="{BB962C8B-B14F-4D97-AF65-F5344CB8AC3E}">
        <p14:creationId xmlns:p14="http://schemas.microsoft.com/office/powerpoint/2010/main" val="5255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Audio-visual materials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Poland: </a:t>
            </a:r>
            <a:r>
              <a:rPr lang="en-GB" sz="2000" dirty="0" smtClean="0"/>
              <a:t>“</a:t>
            </a:r>
            <a:r>
              <a:rPr lang="en-US" sz="2000" dirty="0" smtClean="0"/>
              <a:t>Everyone benefits,</a:t>
            </a:r>
            <a:br>
              <a:rPr lang="en-US" sz="2000" dirty="0" smtClean="0"/>
            </a:br>
            <a:r>
              <a:rPr lang="en-US" sz="2000" dirty="0" smtClean="0"/>
              <a:t>not </a:t>
            </a:r>
            <a:r>
              <a:rPr lang="en-US" sz="2000" dirty="0"/>
              <a:t>everyone sees </a:t>
            </a:r>
            <a:r>
              <a:rPr lang="en-US" sz="2000" dirty="0" smtClean="0"/>
              <a:t>it”</a:t>
            </a:r>
            <a:endParaRPr lang="en-US" sz="2000" dirty="0"/>
          </a:p>
          <a:p>
            <a:endParaRPr lang="en-GB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Germany: “Also </a:t>
            </a:r>
            <a:r>
              <a:rPr lang="en-US" sz="2000" dirty="0"/>
              <a:t>quite </a:t>
            </a:r>
            <a:r>
              <a:rPr lang="en-US" sz="2000" dirty="0" smtClean="0"/>
              <a:t>nice” (Brandenburg)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396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24944"/>
            <a:ext cx="3792799" cy="2133449"/>
          </a:xfrm>
          <a:prstGeom prst="rect">
            <a:avLst/>
          </a:prstGeom>
        </p:spPr>
      </p:pic>
      <p:pic>
        <p:nvPicPr>
          <p:cNvPr id="8" name="Picture 7" descr="http://img.youtube.com/vi/i-fuMiGL6UA/0.jpg">
            <a:hlinkClick r:id="rId5" action="ppaction://hlinkfile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951736"/>
            <a:ext cx="3024172" cy="2133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2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</a:t>
            </a:r>
            <a:r>
              <a:rPr lang="en-GB" dirty="0" smtClean="0"/>
              <a:t>communication </a:t>
            </a:r>
            <a:r>
              <a:rPr lang="en-GB" dirty="0"/>
              <a:t>across the EU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00" y="1484459"/>
            <a:ext cx="8451456" cy="50438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Evaluation </a:t>
            </a:r>
            <a:r>
              <a:rPr lang="en-GB" dirty="0" smtClean="0">
                <a:solidFill>
                  <a:schemeClr val="tx2"/>
                </a:solidFill>
              </a:rPr>
              <a:t>of </a:t>
            </a:r>
            <a:r>
              <a:rPr lang="en-GB" dirty="0">
                <a:solidFill>
                  <a:schemeClr val="tx2"/>
                </a:solidFill>
              </a:rPr>
              <a:t>EU Regional Policy communication (DG REGIO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16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00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49837871"/>
              </p:ext>
            </p:extLst>
          </p:nvPr>
        </p:nvGraphicFramePr>
        <p:xfrm>
          <a:off x="1691680" y="20505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 rot="2382148">
            <a:off x="4918950" y="3093630"/>
            <a:ext cx="2979620" cy="198438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The Commission is expected to play an active role in communicating Regional Policy among citizens across </a:t>
            </a:r>
            <a:r>
              <a:rPr lang="en-GB" b="1" i="1" dirty="0" smtClean="0"/>
              <a:t>the </a:t>
            </a:r>
            <a:r>
              <a:rPr lang="en-GB" b="1" i="1" dirty="0"/>
              <a:t>EU</a:t>
            </a:r>
            <a:r>
              <a:rPr lang="en-GB" dirty="0"/>
              <a:t>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B050"/>
                </a:solidFill>
              </a:rPr>
              <a:t>85</a:t>
            </a:r>
            <a:r>
              <a:rPr lang="en-GB" b="1" dirty="0">
                <a:solidFill>
                  <a:srgbClr val="00B050"/>
                </a:solidFill>
              </a:rPr>
              <a:t>% </a:t>
            </a:r>
            <a:r>
              <a:rPr lang="en-GB" dirty="0"/>
              <a:t>of </a:t>
            </a:r>
            <a:r>
              <a:rPr lang="en-GB" dirty="0" smtClean="0"/>
              <a:t>survey respondents supportive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7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DG REGIO communication – </a:t>
            </a:r>
            <a:r>
              <a:rPr lang="en-GB" dirty="0" smtClean="0"/>
              <a:t>SWOT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79526"/>
              </p:ext>
            </p:extLst>
          </p:nvPr>
        </p:nvGraphicFramePr>
        <p:xfrm>
          <a:off x="1524000" y="1397000"/>
          <a:ext cx="6096000" cy="4338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Weaknesses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Media relations have been enhanced with the arrival of the new spokesperson</a:t>
                      </a:r>
                    </a:p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DG REGIO Open Days and other events are assessed positively by stakeholders consulted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Conservative and risk averse communication approach (too much focused on process and outputs)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Communication not sufficiently embedded in DG REGIO’s staff roles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Threats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Upcoming period is an opportunity for more strategic communication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Story-telling can bring the Commission closer to the media and the general public</a:t>
                      </a:r>
                    </a:p>
                    <a:p>
                      <a:pPr lvl="0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Regional media don’t look at EU regional policy as a phenomenon with a European dimension</a:t>
                      </a:r>
                    </a:p>
                    <a:p>
                      <a:pPr lvl="0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Growing euro-scepticism and more immediate concerns in many EU countries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19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00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59018708"/>
              </p:ext>
            </p:extLst>
          </p:nvPr>
        </p:nvGraphicFramePr>
        <p:xfrm>
          <a:off x="1691680" y="20505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34353" cy="410445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088320" y="1515847"/>
            <a:ext cx="7286456" cy="820883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129264" y="2387902"/>
            <a:ext cx="1224136" cy="213863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394344" y="2387902"/>
            <a:ext cx="2337204" cy="213863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74672" y="4785773"/>
            <a:ext cx="7286456" cy="96489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Inspiring communication across the EU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Contents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Introduction and Background </a:t>
            </a:r>
            <a:r>
              <a:rPr lang="en-GB" dirty="0" smtClean="0"/>
              <a:t>to a study for DG REGIO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Good practices in the MSs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DG REGIO communication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Questions and discussion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68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Wider Audiences </a:t>
            </a:r>
            <a:r>
              <a:rPr lang="en-GB" dirty="0" err="1" smtClean="0"/>
              <a:t>Vs</a:t>
            </a:r>
            <a:r>
              <a:rPr lang="en-GB" dirty="0" smtClean="0"/>
              <a:t> Specialist audiences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" y="1340768"/>
            <a:ext cx="2808312" cy="115873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35493"/>
            <a:ext cx="2051905" cy="1421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5" y="4170436"/>
            <a:ext cx="205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Tax payers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715755"/>
            <a:ext cx="3888432" cy="1109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But what about……..children, youth</a:t>
            </a:r>
            <a:r>
              <a:rPr lang="en-GB" dirty="0"/>
              <a:t>, young adults, adults, </a:t>
            </a:r>
            <a:r>
              <a:rPr lang="en-GB" dirty="0" smtClean="0"/>
              <a:t>families, retired</a:t>
            </a:r>
            <a:r>
              <a:rPr lang="en-GB" dirty="0"/>
              <a:t>, employed </a:t>
            </a:r>
            <a:r>
              <a:rPr lang="en-GB" dirty="0" smtClean="0"/>
              <a:t>/ unemployed, professionals</a:t>
            </a:r>
            <a:r>
              <a:rPr lang="en-GB" dirty="0"/>
              <a:t>, men, women, </a:t>
            </a:r>
            <a:r>
              <a:rPr lang="en-GB" dirty="0" smtClean="0"/>
              <a:t>migrants……..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4163480" y="3335706"/>
            <a:ext cx="2160240" cy="648072"/>
          </a:xfrm>
          <a:prstGeom prst="rect">
            <a:avLst/>
          </a:prstGeom>
          <a:solidFill>
            <a:srgbClr val="4F81BD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Regional, local authorities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77040" y="2797988"/>
            <a:ext cx="2160240" cy="648072"/>
          </a:xfrm>
          <a:prstGeom prst="rect">
            <a:avLst/>
          </a:prstGeom>
          <a:solidFill>
            <a:srgbClr val="4F81BD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MSs &amp; Regions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14128" y="3318594"/>
            <a:ext cx="2160240" cy="648072"/>
          </a:xfrm>
          <a:prstGeom prst="rect">
            <a:avLst/>
          </a:prstGeom>
          <a:solidFill>
            <a:srgbClr val="4F81BD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Economic &amp; social partners, CSOs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490688" y="3884778"/>
            <a:ext cx="2160240" cy="702224"/>
          </a:xfrm>
          <a:prstGeom prst="rect">
            <a:avLst/>
          </a:prstGeom>
          <a:solidFill>
            <a:srgbClr val="4F81BD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Students, teachers &amp; researchers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01672" y="4887016"/>
            <a:ext cx="1440160" cy="486200"/>
          </a:xfrm>
          <a:prstGeom prst="rect">
            <a:avLst/>
          </a:prstGeom>
          <a:solidFill>
            <a:srgbClr val="00B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Nat,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Reg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, Local media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8616" y="4871872"/>
            <a:ext cx="1575792" cy="495672"/>
          </a:xfrm>
          <a:prstGeom prst="rect">
            <a:avLst/>
          </a:prstGeom>
          <a:solidFill>
            <a:srgbClr val="00B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Beneficiaries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28968" y="1911600"/>
            <a:ext cx="1440160" cy="486200"/>
          </a:xfrm>
          <a:prstGeom prst="rect">
            <a:avLst/>
          </a:prstGeom>
          <a:solidFill>
            <a:srgbClr val="00B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Inform network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01176" y="1925248"/>
            <a:ext cx="1440160" cy="486200"/>
          </a:xfrm>
          <a:prstGeom prst="rect">
            <a:avLst/>
          </a:prstGeom>
          <a:solidFill>
            <a:srgbClr val="00B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Arial" pitchFamily="34" charset="0"/>
                <a:cs typeface="Arial" pitchFamily="34" charset="0"/>
              </a:rPr>
              <a:t>EC Reps &amp; ED Network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639"/>
            <a:ext cx="8231188" cy="987425"/>
          </a:xfrm>
        </p:spPr>
        <p:txBody>
          <a:bodyPr/>
          <a:lstStyle/>
          <a:p>
            <a:r>
              <a:rPr lang="en-GB" dirty="0" smtClean="0"/>
              <a:t>Focussed communication </a:t>
            </a:r>
            <a:r>
              <a:rPr lang="en-GB" dirty="0" err="1" smtClean="0"/>
              <a:t>Vs</a:t>
            </a:r>
            <a:r>
              <a:rPr lang="en-GB" dirty="0" smtClean="0"/>
              <a:t> broad coverage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700808"/>
            <a:ext cx="4038600" cy="3463925"/>
          </a:xfrm>
        </p:spPr>
        <p:txBody>
          <a:bodyPr/>
          <a:lstStyle/>
          <a:p>
            <a:r>
              <a:rPr lang="en-GB" sz="2000" dirty="0" smtClean="0"/>
              <a:t>Potentially higher chance of a “real and lasting impact” in terms of raising awareness</a:t>
            </a:r>
            <a:br>
              <a:rPr lang="en-GB" sz="2000" dirty="0" smtClean="0"/>
            </a:br>
            <a:endParaRPr lang="en-GB" sz="2000" dirty="0" smtClean="0"/>
          </a:p>
          <a:p>
            <a:r>
              <a:rPr lang="en-GB" sz="2000" dirty="0" smtClean="0"/>
              <a:t>Focus could be on specific: </a:t>
            </a:r>
            <a:br>
              <a:rPr lang="en-GB" sz="2000" dirty="0" smtClean="0"/>
            </a:br>
            <a:r>
              <a:rPr lang="en-GB" sz="2000" dirty="0" smtClean="0"/>
              <a:t>- MSs (by geography, GDP)</a:t>
            </a:r>
            <a:br>
              <a:rPr lang="en-GB" sz="2000" dirty="0" smtClean="0"/>
            </a:br>
            <a:r>
              <a:rPr lang="en-GB" sz="2000" dirty="0" smtClean="0"/>
              <a:t>- Sectors / Themes</a:t>
            </a:r>
          </a:p>
          <a:p>
            <a:endParaRPr lang="en-GB" sz="2000" dirty="0" smtClean="0"/>
          </a:p>
          <a:p>
            <a:r>
              <a:rPr lang="en-GB" sz="2000" dirty="0" smtClean="0"/>
              <a:t>“One size fits all” communications very difficult in European context</a:t>
            </a:r>
            <a:endParaRPr lang="en-GB" sz="2000" dirty="0"/>
          </a:p>
        </p:txBody>
      </p:sp>
      <p:pic>
        <p:nvPicPr>
          <p:cNvPr id="5" name="Chart Placeholder 4"/>
          <p:cNvPicPr>
            <a:picLocks noGrp="1" noChangeAspect="1"/>
          </p:cNvPicPr>
          <p:nvPr>
            <p:ph type="ch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95" y="1772816"/>
            <a:ext cx="2596089" cy="3463925"/>
          </a:xfrm>
        </p:spPr>
      </p:pic>
    </p:spTree>
    <p:extLst>
      <p:ext uri="{BB962C8B-B14F-4D97-AF65-F5344CB8AC3E}">
        <p14:creationId xmlns:p14="http://schemas.microsoft.com/office/powerpoint/2010/main" val="34428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69832"/>
            <a:ext cx="8231188" cy="987425"/>
          </a:xfrm>
        </p:spPr>
        <p:txBody>
          <a:bodyPr/>
          <a:lstStyle/>
          <a:p>
            <a:r>
              <a:rPr lang="en-GB" dirty="0"/>
              <a:t>ESIF – implications for regional policy communication?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772816"/>
            <a:ext cx="4038600" cy="3463925"/>
          </a:xfrm>
        </p:spPr>
        <p:txBody>
          <a:bodyPr/>
          <a:lstStyle/>
          <a:p>
            <a:r>
              <a:rPr lang="en-GB" sz="2000" dirty="0"/>
              <a:t>ESIF umbrella </a:t>
            </a:r>
            <a:r>
              <a:rPr lang="en-GB" sz="2000" dirty="0" smtClean="0"/>
              <a:t>brand</a:t>
            </a:r>
          </a:p>
          <a:p>
            <a:endParaRPr lang="en-GB" sz="2000" dirty="0"/>
          </a:p>
          <a:p>
            <a:r>
              <a:rPr lang="en-GB" sz="2000" dirty="0" smtClean="0"/>
              <a:t>DG </a:t>
            </a:r>
            <a:r>
              <a:rPr lang="en-GB" sz="2000" dirty="0"/>
              <a:t>REGIO communicates jointly with </a:t>
            </a:r>
            <a:r>
              <a:rPr lang="en-GB" sz="2000" dirty="0" smtClean="0"/>
              <a:t>AGRI</a:t>
            </a:r>
            <a:r>
              <a:rPr lang="en-GB" sz="2000" dirty="0"/>
              <a:t>, MARE and </a:t>
            </a:r>
            <a:r>
              <a:rPr lang="en-GB" sz="2000" dirty="0" smtClean="0"/>
              <a:t>EMPL</a:t>
            </a:r>
            <a:br>
              <a:rPr lang="en-GB" sz="2000" dirty="0" smtClean="0"/>
            </a:br>
            <a:r>
              <a:rPr lang="en-GB" sz="2000" dirty="0" smtClean="0"/>
              <a:t> </a:t>
            </a:r>
          </a:p>
          <a:p>
            <a:r>
              <a:rPr lang="en-GB" sz="2000" dirty="0" smtClean="0"/>
              <a:t>ESIF for general audiences</a:t>
            </a:r>
          </a:p>
          <a:p>
            <a:endParaRPr lang="en-GB" sz="2000" dirty="0" smtClean="0"/>
          </a:p>
          <a:p>
            <a:r>
              <a:rPr lang="en-GB" sz="2000" dirty="0" smtClean="0"/>
              <a:t>ERDF / ESF etc. for specific audiences </a:t>
            </a:r>
            <a:endParaRPr lang="en-GB" sz="20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474179740"/>
              </p:ext>
            </p:extLst>
          </p:nvPr>
        </p:nvGraphicFramePr>
        <p:xfrm>
          <a:off x="4648200" y="1981200"/>
          <a:ext cx="4040188" cy="346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6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communications across the EU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00" y="1470810"/>
            <a:ext cx="8451456" cy="4525963"/>
          </a:xfrm>
        </p:spPr>
        <p:txBody>
          <a:bodyPr/>
          <a:lstStyle/>
          <a:p>
            <a:pPr algn="ctr"/>
            <a:endParaRPr lang="en-GB" sz="3200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endParaRPr lang="en-GB" sz="3200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endParaRPr lang="en-GB" sz="3200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Thank you</a:t>
            </a: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endParaRPr lang="en-GB" sz="3200" dirty="0">
              <a:solidFill>
                <a:schemeClr val="tx2"/>
              </a:solidFill>
            </a:endParaRPr>
          </a:p>
          <a:p>
            <a:pPr algn="ctr"/>
            <a:endParaRPr lang="en-GB" sz="3200" dirty="0" smtClean="0">
              <a:solidFill>
                <a:schemeClr val="tx2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Ben.Ward@Coffey.com</a:t>
            </a: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r>
              <a:rPr lang="en-GB" sz="3200" dirty="0" smtClean="0">
                <a:solidFill>
                  <a:schemeClr val="tx2"/>
                </a:solidFill>
              </a:rPr>
              <a:t/>
            </a:r>
            <a:br>
              <a:rPr lang="en-GB" sz="3200" dirty="0" smtClean="0">
                <a:solidFill>
                  <a:schemeClr val="tx2"/>
                </a:solidFill>
              </a:rPr>
            </a:br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3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</a:t>
            </a:r>
            <a:r>
              <a:rPr lang="en-GB" dirty="0" smtClean="0"/>
              <a:t>communication </a:t>
            </a:r>
            <a:r>
              <a:rPr lang="en-GB" dirty="0"/>
              <a:t>across the EU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Coffey Evaluation and Research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GB" sz="1500" dirty="0" smtClean="0"/>
          </a:p>
          <a:p>
            <a:pPr>
              <a:spcBef>
                <a:spcPts val="600"/>
              </a:spcBef>
            </a:pPr>
            <a:endParaRPr lang="en-GB" sz="1500" dirty="0"/>
          </a:p>
          <a:p>
            <a:pPr>
              <a:spcBef>
                <a:spcPts val="600"/>
              </a:spcBef>
            </a:pPr>
            <a:endParaRPr lang="en-GB" sz="1500" dirty="0" smtClean="0"/>
          </a:p>
          <a:p>
            <a:pPr>
              <a:spcBef>
                <a:spcPts val="600"/>
              </a:spcBef>
            </a:pPr>
            <a:r>
              <a:rPr lang="en-GB" sz="1500" dirty="0" smtClean="0"/>
              <a:t>Acquired </a:t>
            </a:r>
            <a:r>
              <a:rPr lang="en-GB" sz="1500" dirty="0"/>
              <a:t>by Coffey </a:t>
            </a:r>
            <a:r>
              <a:rPr lang="en-GB" sz="1500" dirty="0" smtClean="0"/>
              <a:t>in </a:t>
            </a:r>
            <a:r>
              <a:rPr lang="en-GB" sz="1500" dirty="0"/>
              <a:t>2009</a:t>
            </a:r>
          </a:p>
          <a:p>
            <a:pPr>
              <a:spcBef>
                <a:spcPts val="600"/>
              </a:spcBef>
            </a:pPr>
            <a:endParaRPr lang="en-GB" sz="1500" dirty="0" smtClean="0"/>
          </a:p>
          <a:p>
            <a:pPr eaLnBrk="0" hangingPunct="0">
              <a:spcBef>
                <a:spcPts val="600"/>
              </a:spcBef>
              <a:defRPr/>
            </a:pPr>
            <a:r>
              <a:rPr lang="en-GB" sz="1500" dirty="0" smtClean="0"/>
              <a:t>Work </a:t>
            </a:r>
            <a:r>
              <a:rPr lang="en-GB" sz="1500" dirty="0"/>
              <a:t>in EU, UK domestic, and international development evaluation markets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 I&amp;C assignments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1500" b="1" dirty="0" smtClean="0"/>
              <a:t>Evaluation on EU </a:t>
            </a:r>
            <a:r>
              <a:rPr lang="en-GB" sz="1500" b="1" dirty="0"/>
              <a:t>Regional Policy communication </a:t>
            </a:r>
            <a:r>
              <a:rPr lang="en-GB" sz="1500" b="1" dirty="0" smtClean="0"/>
              <a:t>(DG REGIO)</a:t>
            </a:r>
            <a:endParaRPr lang="en-GB" sz="1500" b="1" dirty="0"/>
          </a:p>
          <a:p>
            <a:pPr lvl="0"/>
            <a:r>
              <a:rPr lang="en-GB" sz="1500" dirty="0" smtClean="0"/>
              <a:t>Ex ante evaluation of campaign on violence against women (DG JUSTICE)</a:t>
            </a:r>
          </a:p>
          <a:p>
            <a:pPr lvl="0"/>
            <a:r>
              <a:rPr lang="en-GB" sz="1500" dirty="0" smtClean="0"/>
              <a:t>Evaluation </a:t>
            </a:r>
            <a:r>
              <a:rPr lang="en-GB" sz="1500" dirty="0"/>
              <a:t>of ESF communication activities (DG EMPL)</a:t>
            </a:r>
          </a:p>
          <a:p>
            <a:pPr lvl="0"/>
            <a:r>
              <a:rPr lang="en-GB" sz="1500" dirty="0" smtClean="0"/>
              <a:t>Evaluation of DG TRADE’s communication strategy</a:t>
            </a:r>
          </a:p>
          <a:p>
            <a:pPr lvl="0"/>
            <a:endParaRPr lang="en-GB" sz="1500" dirty="0" smtClean="0"/>
          </a:p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3</a:t>
            </a:fld>
            <a:endParaRPr lang="en-AU"/>
          </a:p>
        </p:txBody>
      </p:sp>
      <p:pic>
        <p:nvPicPr>
          <p:cNvPr id="10" name="Picture 5" descr="TEP transitional_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987824" cy="5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7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</a:t>
            </a:r>
            <a:r>
              <a:rPr lang="en-GB" dirty="0" smtClean="0"/>
              <a:t>communication </a:t>
            </a:r>
            <a:r>
              <a:rPr lang="en-GB" dirty="0"/>
              <a:t>across the EU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00" y="1484459"/>
            <a:ext cx="8451456" cy="50438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Evaluation </a:t>
            </a:r>
            <a:r>
              <a:rPr lang="en-GB" dirty="0" smtClean="0">
                <a:solidFill>
                  <a:schemeClr val="tx2"/>
                </a:solidFill>
              </a:rPr>
              <a:t>of </a:t>
            </a:r>
            <a:r>
              <a:rPr lang="en-GB" dirty="0">
                <a:solidFill>
                  <a:schemeClr val="tx2"/>
                </a:solidFill>
              </a:rPr>
              <a:t>EU Regional Policy communication (DG REGIO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4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00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94697249"/>
              </p:ext>
            </p:extLst>
          </p:nvPr>
        </p:nvGraphicFramePr>
        <p:xfrm>
          <a:off x="1691680" y="20505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83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547845"/>
              </p:ext>
            </p:extLst>
          </p:nvPr>
        </p:nvGraphicFramePr>
        <p:xfrm>
          <a:off x="683568" y="1667025"/>
          <a:ext cx="3672408" cy="3591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Task 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 MS in-depth case studies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Desk research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u="none" dirty="0" smtClean="0"/>
                        <a:t>135</a:t>
                      </a:r>
                      <a:r>
                        <a:rPr lang="en-GB" sz="1600" dirty="0" smtClean="0"/>
                        <a:t> interviews (~17</a:t>
                      </a:r>
                      <a:r>
                        <a:rPr lang="en-GB" sz="1600" baseline="0" dirty="0" smtClean="0"/>
                        <a:t> per MS)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EC: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Geo desk officers,</a:t>
                      </a:r>
                      <a:r>
                        <a:rPr lang="en-GB" sz="1600" baseline="0" dirty="0" smtClean="0"/>
                        <a:t> Reps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Primary Communicators: Managing</a:t>
                      </a:r>
                      <a:r>
                        <a:rPr lang="en-GB" sz="1600" baseline="0" dirty="0" smtClean="0"/>
                        <a:t> Authorities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Secondary Communicators: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Officials from implementing</a:t>
                      </a:r>
                      <a:r>
                        <a:rPr lang="en-GB" sz="1600" baseline="0" dirty="0" smtClean="0"/>
                        <a:t> orgs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Informed observers: </a:t>
                      </a:r>
                      <a:br>
                        <a:rPr lang="en-GB" sz="1600" dirty="0" smtClean="0"/>
                      </a:br>
                      <a:r>
                        <a:rPr lang="en-GB" sz="1600" dirty="0" smtClean="0"/>
                        <a:t>Journalists, NGOs, evaluators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14969"/>
              </p:ext>
            </p:extLst>
          </p:nvPr>
        </p:nvGraphicFramePr>
        <p:xfrm>
          <a:off x="4716016" y="1671780"/>
          <a:ext cx="3672408" cy="3754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Task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DG REGIO </a:t>
                      </a:r>
                      <a:r>
                        <a:rPr lang="en-GB" sz="1600" dirty="0" err="1" smtClean="0"/>
                        <a:t>comms</a:t>
                      </a:r>
                      <a:r>
                        <a:rPr lang="en-GB" sz="1600" dirty="0" smtClean="0"/>
                        <a:t> survey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- 213 respondents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Info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Regio</a:t>
                      </a:r>
                      <a:r>
                        <a:rPr lang="en-GB" sz="1600" baseline="0" dirty="0" smtClean="0"/>
                        <a:t> website survey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- 358 respondents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Stakeholder Interviews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- 22 (EU inst., ED</a:t>
                      </a:r>
                      <a:r>
                        <a:rPr lang="en-GB" sz="1600" baseline="0" dirty="0" smtClean="0"/>
                        <a:t> info centres, journalists, academia) 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Benchmarking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- World Bank, Regional Development</a:t>
                      </a:r>
                      <a:r>
                        <a:rPr lang="en-GB" sz="1600" baseline="0" dirty="0" smtClean="0"/>
                        <a:t> Australia, DG AGRI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5000" y="369524"/>
            <a:ext cx="7452150" cy="585326"/>
          </a:xfrm>
          <a:prstGeom prst="rect">
            <a:avLst/>
          </a:prstGeom>
        </p:spPr>
        <p:txBody>
          <a:bodyPr vert="horz" lIns="0" tIns="36000" rIns="0" bIns="36000" rtlCol="0" anchor="t" anchorCtr="0">
            <a:noAutofit/>
          </a:bodyPr>
          <a:lstStyle>
            <a:lvl1pPr algn="l" defTabSz="914400" rtl="0" eaLnBrk="1" latinLnBrk="0" hangingPunct="1">
              <a:lnSpc>
                <a:spcPts val="1900"/>
              </a:lnSpc>
              <a:spcBef>
                <a:spcPct val="0"/>
              </a:spcBef>
              <a:buNone/>
              <a:defRPr sz="2000" b="0" kern="1200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Evidence base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</a:t>
            </a:r>
            <a:r>
              <a:rPr lang="en-GB" dirty="0" smtClean="0"/>
              <a:t>communication </a:t>
            </a:r>
            <a:r>
              <a:rPr lang="en-GB" dirty="0"/>
              <a:t>across the EU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00" y="1484459"/>
            <a:ext cx="8451456" cy="504382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Evaluation </a:t>
            </a:r>
            <a:r>
              <a:rPr lang="en-GB" dirty="0" smtClean="0">
                <a:solidFill>
                  <a:schemeClr val="tx2"/>
                </a:solidFill>
              </a:rPr>
              <a:t>of </a:t>
            </a:r>
            <a:r>
              <a:rPr lang="en-GB" dirty="0">
                <a:solidFill>
                  <a:schemeClr val="tx2"/>
                </a:solidFill>
              </a:rPr>
              <a:t>EU Regional Policy communication (DG REGIO</a:t>
            </a:r>
            <a:r>
              <a:rPr lang="en-GB" dirty="0" smtClean="0">
                <a:solidFill>
                  <a:schemeClr val="tx2"/>
                </a:solidFill>
              </a:rPr>
              <a:t>)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6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403648" y="2852936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300" dirty="0" smtClean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21081499"/>
              </p:ext>
            </p:extLst>
          </p:nvPr>
        </p:nvGraphicFramePr>
        <p:xfrm>
          <a:off x="1691680" y="20505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/>
          <p:cNvSpPr/>
          <p:nvPr/>
        </p:nvSpPr>
        <p:spPr>
          <a:xfrm rot="19186656">
            <a:off x="1543834" y="3056902"/>
            <a:ext cx="2979620" cy="1984389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Development Communication - Challenges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7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5000" y="1470810"/>
            <a:ext cx="8451456" cy="4525963"/>
          </a:xfrm>
        </p:spPr>
        <p:txBody>
          <a:bodyPr/>
          <a:lstStyle/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endParaRPr lang="en-US" i="1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95" y="3909903"/>
            <a:ext cx="1798561" cy="197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1813412" cy="2003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1814549" cy="197884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71" y="3529899"/>
            <a:ext cx="4857793" cy="261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4435634" y="3327827"/>
            <a:ext cx="447083" cy="2837477"/>
          </a:xfrm>
          <a:prstGeom prst="roundRect">
            <a:avLst/>
          </a:prstGeom>
          <a:solidFill>
            <a:schemeClr val="accent1">
              <a:alpha val="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4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</a:t>
            </a:r>
            <a:r>
              <a:rPr lang="en-GB" dirty="0" smtClean="0"/>
              <a:t>communication </a:t>
            </a:r>
            <a:r>
              <a:rPr lang="en-GB" dirty="0"/>
              <a:t>across the EU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8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92909"/>
            <a:ext cx="5544616" cy="44401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06" y="5364685"/>
            <a:ext cx="467995" cy="31305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85109"/>
            <a:ext cx="467995" cy="31305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004719"/>
            <a:ext cx="467995" cy="2825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25" y="5207841"/>
            <a:ext cx="467995" cy="31369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828" y="4645172"/>
            <a:ext cx="467995" cy="23558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771" y="3060430"/>
            <a:ext cx="467995" cy="29908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776" y="3774537"/>
            <a:ext cx="467995" cy="294005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28" y="2700390"/>
            <a:ext cx="467995" cy="294005"/>
          </a:xfrm>
          <a:prstGeom prst="rect">
            <a:avLst/>
          </a:prstGeom>
        </p:spPr>
      </p:pic>
      <p:cxnSp>
        <p:nvCxnSpPr>
          <p:cNvPr id="24" name="Curved Connector 23"/>
          <p:cNvCxnSpPr>
            <a:stCxn id="15" idx="0"/>
            <a:endCxn id="14" idx="2"/>
          </p:cNvCxnSpPr>
          <p:nvPr/>
        </p:nvCxnSpPr>
        <p:spPr bwMode="auto">
          <a:xfrm rot="5400000" flipH="1" flipV="1">
            <a:off x="3144260" y="3333029"/>
            <a:ext cx="415022" cy="46799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225000" y="1470810"/>
            <a:ext cx="8451456" cy="422099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0" indent="0" algn="l" defTabSz="5564188" rtl="0" eaLnBrk="1" latinLnBrk="0" hangingPunct="1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15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3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</a:rPr>
              <a:t>Background:  Where did we go?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31" name="Rectangle 30"/>
          <p:cNvSpPr/>
          <p:nvPr/>
        </p:nvSpPr>
        <p:spPr>
          <a:xfrm>
            <a:off x="6179434" y="1892370"/>
            <a:ext cx="28471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Field </a:t>
            </a:r>
            <a:r>
              <a:rPr lang="en-GB" dirty="0"/>
              <a:t>work </a:t>
            </a:r>
            <a:r>
              <a:rPr lang="en-GB" dirty="0" smtClean="0"/>
              <a:t>limited </a:t>
            </a:r>
            <a:r>
              <a:rPr lang="en-GB" dirty="0"/>
              <a:t>to eight Member </a:t>
            </a:r>
            <a:r>
              <a:rPr lang="en-GB" dirty="0" smtClean="0"/>
              <a:t>States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Not </a:t>
            </a:r>
            <a:r>
              <a:rPr lang="en-GB" dirty="0"/>
              <a:t>in a position to visit / assess all Operational </a:t>
            </a:r>
            <a:r>
              <a:rPr lang="en-GB" dirty="0" smtClean="0"/>
              <a:t>Programmes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This is not exhaustive! There are many other examples of good practice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Not saying that these would work in your context!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7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Inspiring </a:t>
            </a:r>
            <a:r>
              <a:rPr lang="en-GB" dirty="0" smtClean="0"/>
              <a:t>communication </a:t>
            </a:r>
            <a:r>
              <a:rPr lang="en-GB" dirty="0"/>
              <a:t>across the EU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00" y="1470810"/>
            <a:ext cx="8451456" cy="4525963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Background: Good practice criteria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/>
          </a:p>
          <a:p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AD8F-691E-4971-AA79-2FF15FF1849D}" type="slidenum">
              <a:rPr lang="en-AU" smtClean="0"/>
              <a:t>9</a:t>
            </a:fld>
            <a:endParaRPr lang="en-AU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89205"/>
              </p:ext>
            </p:extLst>
          </p:nvPr>
        </p:nvGraphicFramePr>
        <p:xfrm>
          <a:off x="337176" y="2060848"/>
          <a:ext cx="8493175" cy="388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9495"/>
                <a:gridCol w="657368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Good Practice</a:t>
                      </a:r>
                      <a:r>
                        <a:rPr lang="en-GB" sz="1600" baseline="0" dirty="0" smtClean="0"/>
                        <a:t> Criteria</a:t>
                      </a:r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Extent to which the tool</a:t>
                      </a:r>
                      <a:r>
                        <a:rPr lang="en-GB" sz="1600" b="1" baseline="0" dirty="0" smtClean="0"/>
                        <a:t> is…….</a:t>
                      </a:r>
                      <a:endParaRPr lang="en-GB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1. Language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Accessible to the TA </a:t>
                      </a:r>
                      <a:r>
                        <a:rPr lang="en-GB" sz="1600" baseline="0" dirty="0" smtClean="0"/>
                        <a:t>(i.e. simple &amp; clear wording)?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2. Content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Has content relevant to the TA (i.e. not too technical,</a:t>
                      </a:r>
                      <a:r>
                        <a:rPr lang="en-GB" sz="1600" baseline="0" dirty="0" smtClean="0"/>
                        <a:t> not too generic)?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3. Design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Attractive?</a:t>
                      </a:r>
                      <a:r>
                        <a:rPr lang="en-GB" sz="1600" baseline="0" dirty="0" smtClean="0"/>
                        <a:t> Eye-catching? User-friendly?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4. Outreach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Reaches</a:t>
                      </a:r>
                      <a:r>
                        <a:rPr lang="en-GB" sz="1600" baseline="0" dirty="0" smtClean="0"/>
                        <a:t> the TA / generates media interest?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5. Novelty effect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Different? Innovative?</a:t>
                      </a:r>
                      <a:r>
                        <a:rPr lang="en-GB" sz="1600" baseline="0" dirty="0" smtClean="0"/>
                        <a:t> Unlike others of the same kind?</a:t>
                      </a:r>
                      <a:endParaRPr lang="en-GB" sz="1600" dirty="0"/>
                    </a:p>
                  </a:txBody>
                  <a:tcPr/>
                </a:tc>
              </a:tr>
              <a:tr h="231224">
                <a:tc gridSpan="2"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 EU visibility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Extent to which the EU forms part of the communication?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7. EU message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Extent to</a:t>
                      </a:r>
                      <a:r>
                        <a:rPr lang="en-GB" sz="1600" baseline="0" dirty="0" smtClean="0"/>
                        <a:t> which the key messages defined by DG REGIO are clearly conveyed?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89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Coffey">
      <a:dk1>
        <a:sysClr val="windowText" lastClr="000000"/>
      </a:dk1>
      <a:lt1>
        <a:sysClr val="window" lastClr="FFFFFF"/>
      </a:lt1>
      <a:dk2>
        <a:srgbClr val="EB6E08"/>
      </a:dk2>
      <a:lt2>
        <a:srgbClr val="EEF0F2"/>
      </a:lt2>
      <a:accent1>
        <a:srgbClr val="6CCE7D"/>
      </a:accent1>
      <a:accent2>
        <a:srgbClr val="04C3D5"/>
      </a:accent2>
      <a:accent3>
        <a:srgbClr val="5F5CB6"/>
      </a:accent3>
      <a:accent4>
        <a:srgbClr val="C17E9E"/>
      </a:accent4>
      <a:accent5>
        <a:srgbClr val="B9CBD5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3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b997f7d8-9b7c-41e6-a793-9d68f716df64">Powerpoint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DE0B467169F34DA9B211BA56A8D436" ma:contentTypeVersion="1" ma:contentTypeDescription="Create a new document." ma:contentTypeScope="" ma:versionID="f55699d17f06a4693fe333760fe35b21">
  <xsd:schema xmlns:xsd="http://www.w3.org/2001/XMLSchema" xmlns:p="http://schemas.microsoft.com/office/2006/metadata/properties" xmlns:ns2="b997f7d8-9b7c-41e6-a793-9d68f716df64" targetNamespace="http://schemas.microsoft.com/office/2006/metadata/properties" ma:root="true" ma:fieldsID="85ce05c51dc3fa9e28e0cfc8976d765f" ns2:_="">
    <xsd:import namespace="b997f7d8-9b7c-41e6-a793-9d68f716df64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997f7d8-9b7c-41e6-a793-9d68f716df64" elementFormDefault="qualified">
    <xsd:import namespace="http://schemas.microsoft.com/office/2006/documentManagement/types"/>
    <xsd:element name="Category" ma:index="8" nillable="true" ma:displayName="Category" ma:format="Dropdown" ma:internalName="Category">
      <xsd:simpleType>
        <xsd:restriction base="dms:Choice">
          <xsd:enumeration value="Email Signatures"/>
          <xsd:enumeration value="Email Announcement"/>
          <xsd:enumeration value="Letterhead"/>
          <xsd:enumeration value="Powerpoi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374ECAF-D9EB-40FF-AD89-62E62A25661C}">
  <ds:schemaRefs>
    <ds:schemaRef ds:uri="b997f7d8-9b7c-41e6-a793-9d68f716df6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1516F1-2EC3-4530-89F5-A58150552E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EA4AAC-16C3-4EA7-A33A-723342309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97f7d8-9b7c-41e6-a793-9d68f716df6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7561</TotalTime>
  <Words>998</Words>
  <Application>Microsoft Office PowerPoint</Application>
  <PresentationFormat>On-screen Show (4:3)</PresentationFormat>
  <Paragraphs>244</Paragraphs>
  <Slides>23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Powerpoint template</vt:lpstr>
      <vt:lpstr>Instructions for use</vt:lpstr>
      <vt:lpstr>Inspiring communication across the EU </vt:lpstr>
      <vt:lpstr>Inspiring communication across the EU</vt:lpstr>
      <vt:lpstr>Inspiring communication across the EU </vt:lpstr>
      <vt:lpstr>PowerPoint Presentation</vt:lpstr>
      <vt:lpstr>Inspiring communication across the EU </vt:lpstr>
      <vt:lpstr>Regional Development Communication - Challenges </vt:lpstr>
      <vt:lpstr>Inspiring communication across the EU </vt:lpstr>
      <vt:lpstr>Inspiring communication across the EU </vt:lpstr>
      <vt:lpstr>Do MAs target the general public?</vt:lpstr>
      <vt:lpstr>Competitions </vt:lpstr>
      <vt:lpstr>Visual identity and branding </vt:lpstr>
      <vt:lpstr>Physical installations </vt:lpstr>
      <vt:lpstr>Media relations </vt:lpstr>
      <vt:lpstr>Audio-visual materials </vt:lpstr>
      <vt:lpstr>Inspiring communication across the EU </vt:lpstr>
      <vt:lpstr>Communication expectations</vt:lpstr>
      <vt:lpstr>DG REGIO communication – SWOT</vt:lpstr>
      <vt:lpstr>Recommendations </vt:lpstr>
      <vt:lpstr>Wider Audiences Vs Specialist audiences </vt:lpstr>
      <vt:lpstr>Focussed communication Vs broad coverage </vt:lpstr>
      <vt:lpstr>ESIF – implications for regional policy communication? </vt:lpstr>
      <vt:lpstr>Inspiring communications across the EU </vt:lpstr>
    </vt:vector>
  </TitlesOfParts>
  <Company>Coffey International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Sacha Adair</dc:creator>
  <cp:lastModifiedBy>Ben Ward</cp:lastModifiedBy>
  <cp:revision>123</cp:revision>
  <cp:lastPrinted>2013-12-06T16:58:31Z</cp:lastPrinted>
  <dcterms:created xsi:type="dcterms:W3CDTF">2013-04-24T01:55:02Z</dcterms:created>
  <dcterms:modified xsi:type="dcterms:W3CDTF">2014-01-13T09:33:57Z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0x01010076DE0B467169F34DA9B211BA56A8D436</vt:lpwstr>
  </property>
</Properties>
</file>