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372" r:id="rId5"/>
    <p:sldId id="375" r:id="rId6"/>
    <p:sldId id="377" r:id="rId7"/>
    <p:sldId id="378" r:id="rId8"/>
    <p:sldId id="379" r:id="rId9"/>
    <p:sldId id="380" r:id="rId10"/>
    <p:sldId id="381" r:id="rId11"/>
    <p:sldId id="382" r:id="rId12"/>
    <p:sldId id="384" r:id="rId13"/>
    <p:sldId id="365" r:id="rId14"/>
    <p:sldId id="366" r:id="rId15"/>
    <p:sldId id="373" r:id="rId16"/>
    <p:sldId id="364" r:id="rId17"/>
    <p:sldId id="370" r:id="rId18"/>
    <p:sldId id="367" r:id="rId19"/>
    <p:sldId id="369" r:id="rId20"/>
    <p:sldId id="368" r:id="rId21"/>
    <p:sldId id="371" r:id="rId22"/>
    <p:sldId id="383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dner Blasco, Megan" initials="GBM" lastIdx="6" clrIdx="0">
    <p:extLst>
      <p:ext uri="{19B8F6BF-5375-455C-9EA6-DF929625EA0E}">
        <p15:presenceInfo xmlns:p15="http://schemas.microsoft.com/office/powerpoint/2012/main" userId="S-1-5-21-1229272821-1957994488-839522115-385145" providerId="AD"/>
      </p:ext>
    </p:extLst>
  </p:cmAuthor>
  <p:cmAuthor id="2" name="Garlaounis, Savina" initials="GS" lastIdx="2" clrIdx="1">
    <p:extLst>
      <p:ext uri="{19B8F6BF-5375-455C-9EA6-DF929625EA0E}">
        <p15:presenceInfo xmlns:p15="http://schemas.microsoft.com/office/powerpoint/2012/main" userId="S-1-5-21-1229272821-1957994488-839522115-401758" providerId="AD"/>
      </p:ext>
    </p:extLst>
  </p:cmAuthor>
  <p:cmAuthor id="3" name="Jensen, Pernille Skov" initials="JPS" lastIdx="3" clrIdx="2">
    <p:extLst>
      <p:ext uri="{19B8F6BF-5375-455C-9EA6-DF929625EA0E}">
        <p15:presenceInfo xmlns:p15="http://schemas.microsoft.com/office/powerpoint/2012/main" userId="S-1-5-21-1229272821-1957994488-839522115-393229" providerId="AD"/>
      </p:ext>
    </p:extLst>
  </p:cmAuthor>
  <p:cmAuthor id="4" name="Freeman, Richard" initials="FR" lastIdx="12" clrIdx="3">
    <p:extLst>
      <p:ext uri="{19B8F6BF-5375-455C-9EA6-DF929625EA0E}">
        <p15:presenceInfo xmlns:p15="http://schemas.microsoft.com/office/powerpoint/2012/main" userId="S::richard.freeman@famenet.eu::0e85c724-598b-40ec-8764-422863a1b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690"/>
    <a:srgbClr val="9BCFEC"/>
    <a:srgbClr val="7FD5D8"/>
    <a:srgbClr val="81B5D9"/>
    <a:srgbClr val="105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313" autoAdjust="0"/>
  </p:normalViewPr>
  <p:slideViewPr>
    <p:cSldViewPr snapToGrid="0">
      <p:cViewPr varScale="1">
        <p:scale>
          <a:sx n="73" d="100"/>
          <a:sy n="73" d="100"/>
        </p:scale>
        <p:origin x="1027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2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7D7152-31EF-AEC0-B197-4B3651CB54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94718-05EB-AF09-3776-6DEAF87677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759FE-21D7-45EF-BDEB-E606174A61DC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6AD6D-B333-FE4A-11E2-3045EA6324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13AD7-284D-F8AA-F369-00E0173F64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6E0F5-F9B2-4732-90A9-B7B612819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06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60C92-C12A-4F91-906A-A9E89B7613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DB06A-DE05-45F6-9564-FCAD98A6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8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01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>
                <a:latin typeface="+mn-lt"/>
              </a:rPr>
              <a:t>STORY 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Classic</a:t>
            </a:r>
            <a:r>
              <a:rPr lang="fr-BE" dirty="0"/>
              <a:t>, more </a:t>
            </a:r>
            <a:r>
              <a:rPr lang="fr-BE" dirty="0" err="1"/>
              <a:t>traditional</a:t>
            </a:r>
            <a:r>
              <a:rPr lang="fr-BE" dirty="0"/>
              <a:t> </a:t>
            </a:r>
            <a:r>
              <a:rPr lang="fr-BE" dirty="0" err="1"/>
              <a:t>qlide</a:t>
            </a:r>
            <a:r>
              <a:rPr lang="fr-BE" dirty="0"/>
              <a:t>, BUT </a:t>
            </a:r>
            <a:r>
              <a:rPr lang="fr-BE" dirty="0" err="1"/>
              <a:t>too</a:t>
            </a:r>
            <a:r>
              <a:rPr lang="fr-BE" dirty="0"/>
              <a:t> </a:t>
            </a:r>
            <a:r>
              <a:rPr lang="fr-BE" dirty="0" err="1"/>
              <a:t>much</a:t>
            </a:r>
            <a:r>
              <a:rPr lang="fr-BE" dirty="0"/>
              <a:t> </a:t>
            </a:r>
            <a:r>
              <a:rPr lang="fr-BE" dirty="0" err="1"/>
              <a:t>text</a:t>
            </a:r>
            <a:r>
              <a:rPr lang="fr-BE" dirty="0"/>
              <a:t>, </a:t>
            </a:r>
            <a:r>
              <a:rPr lang="fr-BE" dirty="0" err="1"/>
              <a:t>overwheming</a:t>
            </a:r>
            <a:r>
              <a:rPr lang="fr-BE" dirty="0"/>
              <a:t>, </a:t>
            </a:r>
            <a:r>
              <a:rPr lang="fr-BE" dirty="0" err="1"/>
              <a:t>what</a:t>
            </a:r>
            <a:r>
              <a:rPr lang="fr-BE" dirty="0"/>
              <a:t> do </a:t>
            </a:r>
            <a:r>
              <a:rPr lang="fr-BE" dirty="0" err="1"/>
              <a:t>we</a:t>
            </a:r>
            <a:r>
              <a:rPr lang="fr-BE" dirty="0"/>
              <a:t> focus on, </a:t>
            </a:r>
            <a:r>
              <a:rPr lang="fr-BE" dirty="0" err="1"/>
              <a:t>competes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</a:t>
            </a:r>
            <a:r>
              <a:rPr lang="fr-BE" dirty="0" err="1"/>
              <a:t>presenter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7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Better, but there is another way to go even more visual and not compete with the presenter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16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STORY TIME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3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000" b="0" i="0" dirty="0">
                <a:effectLst/>
                <a:latin typeface="Calibri (Body)"/>
              </a:rPr>
              <a:t>Jan Hora, originally from Southern Bohemia, </a:t>
            </a:r>
            <a:r>
              <a:rPr lang="en-US" sz="1000" dirty="0"/>
              <a:t>a region known for carp farming, </a:t>
            </a:r>
            <a:r>
              <a:rPr lang="en-US" sz="1000" b="0" i="0" dirty="0">
                <a:effectLst/>
                <a:latin typeface="Calibri (Body)"/>
              </a:rPr>
              <a:t>is a serial entrepreneur with a dream to get more Czechs eating fish. Putting his entrepreneurial skills to the test, he set up a fish farm to </a:t>
            </a:r>
            <a:r>
              <a:rPr lang="en-US" sz="1000" b="0" i="0" dirty="0" err="1">
                <a:effectLst/>
                <a:latin typeface="Calibri (Body)"/>
              </a:rPr>
              <a:t>utilise</a:t>
            </a:r>
            <a:r>
              <a:rPr lang="en-US" sz="1000" b="0" i="0" dirty="0">
                <a:effectLst/>
                <a:latin typeface="Calibri (Body)"/>
              </a:rPr>
              <a:t> the excess heat that his existing biogas plant produces, by heating the water for his fish farm.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41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despite Jan's passion for fish, the Czech market </a:t>
            </a:r>
            <a:r>
              <a:rPr lang="en-US" dirty="0" err="1"/>
              <a:t>favours</a:t>
            </a:r>
            <a:r>
              <a:rPr lang="en-US" dirty="0"/>
              <a:t> meat, making a fish farm a difficult business to maintain. Not ready to give up on his dream, Jan's company, Tilapia </a:t>
            </a:r>
            <a:r>
              <a:rPr lang="en-US" dirty="0" err="1"/>
              <a:t>sro</a:t>
            </a:r>
            <a:r>
              <a:rPr lang="en-US" dirty="0"/>
              <a:t>., </a:t>
            </a:r>
            <a:r>
              <a:rPr lang="en-US" dirty="0" err="1"/>
              <a:t>experiemented</a:t>
            </a:r>
            <a:r>
              <a:rPr lang="en-US" dirty="0"/>
              <a:t> with species, and landed on catfish as the solution. Catfish thrives easily, and their meat has a similar texture to veal, popular in the Czech Republic. 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85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Seeing an opportunity to bring more fish into Czech diets, the company began to identify the fish consumption barriers and innovate to solve them. </a:t>
            </a:r>
          </a:p>
          <a:p>
            <a:pPr algn="l"/>
            <a:endParaRPr lang="en-US" b="0" i="0" dirty="0">
              <a:solidFill>
                <a:srgbClr val="26324B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Firstly Czechs mainly eat fish at Christmas, not so much at other times of year and focus on carp rather than other species. The company tackled this through year-round marketing, reminding the market about fish throughout the year and developed a variety of products.</a:t>
            </a:r>
          </a:p>
          <a:p>
            <a:pPr algn="l"/>
            <a:endParaRPr lang="en-US" b="0" i="0" dirty="0">
              <a:solidFill>
                <a:srgbClr val="26324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69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Secondly, despite being the national </a:t>
            </a:r>
            <a:r>
              <a:rPr lang="en-US" b="0" i="0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favourite</a:t>
            </a:r>
            <a:r>
              <a:rPr lang="en-US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, carp has many small bones, making it difficult to prepare. In response, Tilapia </a:t>
            </a:r>
            <a:r>
              <a:rPr lang="en-US" b="0" i="0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sro</a:t>
            </a:r>
            <a:r>
              <a:rPr lang="en-US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adopted “fish without bones” as their slogan and made this their website address to attract customers looking for a solution.</a:t>
            </a:r>
          </a:p>
          <a:p>
            <a:pPr algn="l"/>
            <a:endParaRPr lang="en-US" b="0" i="0" dirty="0">
              <a:solidFill>
                <a:srgbClr val="26324B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Finally to compete with the market's love for meat, the company developed fish-based products that resemble popular smoked meats, like sausages.</a:t>
            </a:r>
            <a:endParaRPr lang="en-US" sz="12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24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Thanks to EU funding, Jan was able to turn his mission of "Teaching Czech's to eat fish" into reality, with the European Maritime Fisheries Fund (EMFF) supporting Tilapia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sro</a:t>
            </a:r>
            <a:r>
              <a:rPr lang="en-US" b="0" i="0" dirty="0">
                <a:effectLst/>
                <a:latin typeface="arial" panose="020B0604020202020204" pitchFamily="34" charset="0"/>
              </a:rPr>
              <a:t>. at various stages of its development. The support covered 16 separate operations, ranging from financing for farming equipment, processing machines, transportation and opening physical &amp; online shops.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85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Q&amp;A Expérience sharing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1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HOMEWORK (Or further food for thought </a:t>
            </a:r>
            <a:r>
              <a:rPr lang="en-15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</a:t>
            </a:r>
            <a:r>
              <a:rPr lang="fr-BE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): 1. </a:t>
            </a:r>
            <a:r>
              <a:rPr lang="en-GB" noProof="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Take an existing slide from a presentation, 2. </a:t>
            </a:r>
            <a:r>
              <a:rPr lang="fr-BE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Apply the breakdown </a:t>
            </a:r>
            <a:r>
              <a:rPr lang="fr-BE" dirty="0" err="1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steps</a:t>
            </a:r>
            <a:r>
              <a:rPr lang="fr-BE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, 3. </a:t>
            </a:r>
            <a:r>
              <a:rPr lang="fr-BE" dirty="0" err="1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Develop</a:t>
            </a:r>
            <a:r>
              <a:rPr lang="fr-BE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another</a:t>
            </a:r>
            <a:r>
              <a:rPr lang="fr-BE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 version of the slide</a:t>
            </a:r>
            <a:endParaRPr lang="en-GB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6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19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3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STEP-BY-STEP: ILLUSTRATE BASE SLIDE TURNING INTO PREVIOUS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59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Anecdote: Duck anecdote – </a:t>
            </a:r>
            <a:r>
              <a:rPr lang="fr-BE" dirty="0" err="1">
                <a:latin typeface="+mn-lt"/>
              </a:rPr>
              <a:t>hidden</a:t>
            </a:r>
            <a:r>
              <a:rPr lang="fr-BE" dirty="0">
                <a:latin typeface="+mn-lt"/>
              </a:rPr>
              <a:t> in 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Story: Serge </a:t>
            </a:r>
            <a:r>
              <a:rPr lang="fr-BE" dirty="0" err="1">
                <a:latin typeface="+mn-lt"/>
              </a:rPr>
              <a:t>filming</a:t>
            </a:r>
            <a:r>
              <a:rPr lang="fr-BE" dirty="0">
                <a:latin typeface="+mn-lt"/>
              </a:rPr>
              <a:t> the </a:t>
            </a:r>
            <a:r>
              <a:rPr lang="fr-BE" dirty="0" err="1">
                <a:latin typeface="+mn-lt"/>
              </a:rPr>
              <a:t>urchins</a:t>
            </a:r>
            <a:endParaRPr lang="fr-BE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Discussion: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is</a:t>
            </a:r>
            <a:r>
              <a:rPr lang="fr-BE" dirty="0">
                <a:latin typeface="+mn-lt"/>
              </a:rPr>
              <a:t> happening in </a:t>
            </a:r>
            <a:r>
              <a:rPr lang="fr-BE" dirty="0" err="1">
                <a:latin typeface="+mn-lt"/>
              </a:rPr>
              <a:t>this</a:t>
            </a:r>
            <a:r>
              <a:rPr lang="fr-BE" dirty="0">
                <a:latin typeface="+mn-lt"/>
              </a:rPr>
              <a:t> photo?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do </a:t>
            </a:r>
            <a:r>
              <a:rPr lang="fr-BE" dirty="0" err="1">
                <a:latin typeface="+mn-lt"/>
              </a:rPr>
              <a:t>we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get</a:t>
            </a:r>
            <a:r>
              <a:rPr lang="fr-BE" dirty="0">
                <a:latin typeface="+mn-lt"/>
              </a:rPr>
              <a:t> out of the </a:t>
            </a:r>
            <a:r>
              <a:rPr lang="fr-BE" dirty="0" err="1">
                <a:latin typeface="+mn-lt"/>
              </a:rPr>
              <a:t>project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visits</a:t>
            </a:r>
            <a:r>
              <a:rPr lang="fr-BE" dirty="0">
                <a:latin typeface="+mn-lt"/>
              </a:rPr>
              <a:t> at Inform EU </a:t>
            </a:r>
            <a:r>
              <a:rPr lang="fr-BE" dirty="0" err="1">
                <a:latin typeface="+mn-lt"/>
              </a:rPr>
              <a:t>plenaries</a:t>
            </a:r>
            <a:r>
              <a:rPr lang="fr-BE" dirty="0">
                <a:latin typeface="+mn-lt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Application </a:t>
            </a:r>
            <a:r>
              <a:rPr lang="fr-BE" dirty="0" err="1">
                <a:latin typeface="+mn-lt"/>
              </a:rPr>
              <a:t>example</a:t>
            </a:r>
            <a:r>
              <a:rPr lang="fr-BE" dirty="0">
                <a:latin typeface="+mn-lt"/>
              </a:rPr>
              <a:t>: </a:t>
            </a:r>
            <a:r>
              <a:rPr lang="en-US" b="0" dirty="0">
                <a:latin typeface="+mn-lt"/>
              </a:rPr>
              <a:t>Telling a project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7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F46C1-69C7-A3A4-34CC-2F9A4CCBE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9CD87-C992-6084-55CB-5F343EBAC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4AD7A-B3CF-9F9F-FE22-51081D05F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Anecdote: Duck anecdote – </a:t>
            </a:r>
            <a:r>
              <a:rPr lang="fr-BE" dirty="0" err="1">
                <a:latin typeface="+mn-lt"/>
              </a:rPr>
              <a:t>hidden</a:t>
            </a:r>
            <a:r>
              <a:rPr lang="fr-BE" dirty="0">
                <a:latin typeface="+mn-lt"/>
              </a:rPr>
              <a:t> in 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Story: Serge </a:t>
            </a:r>
            <a:r>
              <a:rPr lang="fr-BE" dirty="0" err="1">
                <a:latin typeface="+mn-lt"/>
              </a:rPr>
              <a:t>filming</a:t>
            </a:r>
            <a:r>
              <a:rPr lang="fr-BE" dirty="0">
                <a:latin typeface="+mn-lt"/>
              </a:rPr>
              <a:t> the </a:t>
            </a:r>
            <a:r>
              <a:rPr lang="fr-BE" dirty="0" err="1">
                <a:latin typeface="+mn-lt"/>
              </a:rPr>
              <a:t>urchins</a:t>
            </a:r>
            <a:endParaRPr lang="fr-BE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Discussion: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is</a:t>
            </a:r>
            <a:r>
              <a:rPr lang="fr-BE" dirty="0">
                <a:latin typeface="+mn-lt"/>
              </a:rPr>
              <a:t> happening in </a:t>
            </a:r>
            <a:r>
              <a:rPr lang="fr-BE" dirty="0" err="1">
                <a:latin typeface="+mn-lt"/>
              </a:rPr>
              <a:t>this</a:t>
            </a:r>
            <a:r>
              <a:rPr lang="fr-BE" dirty="0">
                <a:latin typeface="+mn-lt"/>
              </a:rPr>
              <a:t> photo?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do </a:t>
            </a:r>
            <a:r>
              <a:rPr lang="fr-BE" dirty="0" err="1">
                <a:latin typeface="+mn-lt"/>
              </a:rPr>
              <a:t>we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get</a:t>
            </a:r>
            <a:r>
              <a:rPr lang="fr-BE" dirty="0">
                <a:latin typeface="+mn-lt"/>
              </a:rPr>
              <a:t> out of the </a:t>
            </a:r>
            <a:r>
              <a:rPr lang="fr-BE" dirty="0" err="1">
                <a:latin typeface="+mn-lt"/>
              </a:rPr>
              <a:t>project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visits</a:t>
            </a:r>
            <a:r>
              <a:rPr lang="fr-BE" dirty="0">
                <a:latin typeface="+mn-lt"/>
              </a:rPr>
              <a:t> at Inform EU </a:t>
            </a:r>
            <a:r>
              <a:rPr lang="fr-BE" dirty="0" err="1">
                <a:latin typeface="+mn-lt"/>
              </a:rPr>
              <a:t>plenaries</a:t>
            </a:r>
            <a:r>
              <a:rPr lang="fr-BE" dirty="0">
                <a:latin typeface="+mn-lt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Application </a:t>
            </a:r>
            <a:r>
              <a:rPr lang="fr-BE" dirty="0" err="1">
                <a:latin typeface="+mn-lt"/>
              </a:rPr>
              <a:t>example</a:t>
            </a:r>
            <a:r>
              <a:rPr lang="fr-BE" dirty="0">
                <a:latin typeface="+mn-lt"/>
              </a:rPr>
              <a:t>: </a:t>
            </a:r>
            <a:r>
              <a:rPr lang="en-US" b="0" dirty="0">
                <a:latin typeface="+mn-lt"/>
              </a:rPr>
              <a:t>Telling a project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98314-3F38-0DF3-9EAC-35292E396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546D2-B5EB-4E2F-B880-32C922A4F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28DD4-6292-4731-96F6-1EA45F507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9D317-BDC5-6A5E-D5EC-128814A37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Anecdote: Duck anecdote – </a:t>
            </a:r>
            <a:r>
              <a:rPr lang="fr-BE" dirty="0" err="1">
                <a:latin typeface="+mn-lt"/>
              </a:rPr>
              <a:t>hidden</a:t>
            </a:r>
            <a:r>
              <a:rPr lang="fr-BE" dirty="0">
                <a:latin typeface="+mn-lt"/>
              </a:rPr>
              <a:t> in 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Story: Serge </a:t>
            </a:r>
            <a:r>
              <a:rPr lang="fr-BE" dirty="0" err="1">
                <a:latin typeface="+mn-lt"/>
              </a:rPr>
              <a:t>filming</a:t>
            </a:r>
            <a:r>
              <a:rPr lang="fr-BE" dirty="0">
                <a:latin typeface="+mn-lt"/>
              </a:rPr>
              <a:t> the </a:t>
            </a:r>
            <a:r>
              <a:rPr lang="fr-BE" dirty="0" err="1">
                <a:latin typeface="+mn-lt"/>
              </a:rPr>
              <a:t>urchins</a:t>
            </a:r>
            <a:endParaRPr lang="fr-BE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Discussion: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is</a:t>
            </a:r>
            <a:r>
              <a:rPr lang="fr-BE" dirty="0">
                <a:latin typeface="+mn-lt"/>
              </a:rPr>
              <a:t> happening in </a:t>
            </a:r>
            <a:r>
              <a:rPr lang="fr-BE" dirty="0" err="1">
                <a:latin typeface="+mn-lt"/>
              </a:rPr>
              <a:t>this</a:t>
            </a:r>
            <a:r>
              <a:rPr lang="fr-BE" dirty="0">
                <a:latin typeface="+mn-lt"/>
              </a:rPr>
              <a:t> photo?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do </a:t>
            </a:r>
            <a:r>
              <a:rPr lang="fr-BE" dirty="0" err="1">
                <a:latin typeface="+mn-lt"/>
              </a:rPr>
              <a:t>we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get</a:t>
            </a:r>
            <a:r>
              <a:rPr lang="fr-BE" dirty="0">
                <a:latin typeface="+mn-lt"/>
              </a:rPr>
              <a:t> out of the </a:t>
            </a:r>
            <a:r>
              <a:rPr lang="fr-BE" dirty="0" err="1">
                <a:latin typeface="+mn-lt"/>
              </a:rPr>
              <a:t>project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visits</a:t>
            </a:r>
            <a:r>
              <a:rPr lang="fr-BE" dirty="0">
                <a:latin typeface="+mn-lt"/>
              </a:rPr>
              <a:t> at Inform EU </a:t>
            </a:r>
            <a:r>
              <a:rPr lang="fr-BE" dirty="0" err="1">
                <a:latin typeface="+mn-lt"/>
              </a:rPr>
              <a:t>plenaries</a:t>
            </a:r>
            <a:r>
              <a:rPr lang="fr-BE" dirty="0">
                <a:latin typeface="+mn-lt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Application </a:t>
            </a:r>
            <a:r>
              <a:rPr lang="fr-BE" dirty="0" err="1">
                <a:latin typeface="+mn-lt"/>
              </a:rPr>
              <a:t>example</a:t>
            </a:r>
            <a:r>
              <a:rPr lang="fr-BE" dirty="0">
                <a:latin typeface="+mn-lt"/>
              </a:rPr>
              <a:t>: </a:t>
            </a:r>
            <a:r>
              <a:rPr lang="en-US" b="0" dirty="0">
                <a:latin typeface="+mn-lt"/>
              </a:rPr>
              <a:t>Telling a project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0F83B-CB72-0724-C597-8924BD3F7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44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25366-BA96-F5B3-9DFB-D04ABB3C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C36E4-7A54-9747-0CB3-22CAD4D0E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93062-8B20-F4A7-6228-0CBE7FFC1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Anecdote: Duck anecdote – </a:t>
            </a:r>
            <a:r>
              <a:rPr lang="fr-BE" dirty="0" err="1">
                <a:latin typeface="+mn-lt"/>
              </a:rPr>
              <a:t>hidden</a:t>
            </a:r>
            <a:r>
              <a:rPr lang="fr-BE" dirty="0">
                <a:latin typeface="+mn-lt"/>
              </a:rPr>
              <a:t> in 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Story: Serge </a:t>
            </a:r>
            <a:r>
              <a:rPr lang="fr-BE" dirty="0" err="1">
                <a:latin typeface="+mn-lt"/>
              </a:rPr>
              <a:t>filming</a:t>
            </a:r>
            <a:r>
              <a:rPr lang="fr-BE" dirty="0">
                <a:latin typeface="+mn-lt"/>
              </a:rPr>
              <a:t> the </a:t>
            </a:r>
            <a:r>
              <a:rPr lang="fr-BE" dirty="0" err="1">
                <a:latin typeface="+mn-lt"/>
              </a:rPr>
              <a:t>urchins</a:t>
            </a:r>
            <a:endParaRPr lang="fr-BE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Discussion: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is</a:t>
            </a:r>
            <a:r>
              <a:rPr lang="fr-BE" dirty="0">
                <a:latin typeface="+mn-lt"/>
              </a:rPr>
              <a:t> happening in </a:t>
            </a:r>
            <a:r>
              <a:rPr lang="fr-BE" dirty="0" err="1">
                <a:latin typeface="+mn-lt"/>
              </a:rPr>
              <a:t>this</a:t>
            </a:r>
            <a:r>
              <a:rPr lang="fr-BE" dirty="0">
                <a:latin typeface="+mn-lt"/>
              </a:rPr>
              <a:t> photo? </a:t>
            </a:r>
            <a:r>
              <a:rPr lang="fr-BE" dirty="0" err="1">
                <a:latin typeface="+mn-lt"/>
              </a:rPr>
              <a:t>What</a:t>
            </a:r>
            <a:r>
              <a:rPr lang="fr-BE" dirty="0">
                <a:latin typeface="+mn-lt"/>
              </a:rPr>
              <a:t> do </a:t>
            </a:r>
            <a:r>
              <a:rPr lang="fr-BE" dirty="0" err="1">
                <a:latin typeface="+mn-lt"/>
              </a:rPr>
              <a:t>we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get</a:t>
            </a:r>
            <a:r>
              <a:rPr lang="fr-BE" dirty="0">
                <a:latin typeface="+mn-lt"/>
              </a:rPr>
              <a:t> out of the </a:t>
            </a:r>
            <a:r>
              <a:rPr lang="fr-BE" dirty="0" err="1">
                <a:latin typeface="+mn-lt"/>
              </a:rPr>
              <a:t>project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visits</a:t>
            </a:r>
            <a:r>
              <a:rPr lang="fr-BE" dirty="0">
                <a:latin typeface="+mn-lt"/>
              </a:rPr>
              <a:t> at Inform EU </a:t>
            </a:r>
            <a:r>
              <a:rPr lang="fr-BE" dirty="0" err="1">
                <a:latin typeface="+mn-lt"/>
              </a:rPr>
              <a:t>plenaries</a:t>
            </a:r>
            <a:r>
              <a:rPr lang="fr-BE" dirty="0">
                <a:latin typeface="+mn-lt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>
                <a:latin typeface="+mn-lt"/>
              </a:rPr>
              <a:t>Application </a:t>
            </a:r>
            <a:r>
              <a:rPr lang="fr-BE" dirty="0" err="1">
                <a:latin typeface="+mn-lt"/>
              </a:rPr>
              <a:t>example</a:t>
            </a:r>
            <a:r>
              <a:rPr lang="fr-BE" dirty="0">
                <a:latin typeface="+mn-lt"/>
              </a:rPr>
              <a:t>: </a:t>
            </a:r>
            <a:r>
              <a:rPr lang="en-US" b="0" dirty="0">
                <a:latin typeface="+mn-lt"/>
              </a:rPr>
              <a:t>Telling a project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b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8E4D-6B69-0597-CDC3-3F3BD5F73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DB06A-DE05-45F6-9564-FCAD98A63B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35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7AE7-F5E3-06D6-2067-C3C6B70F33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33510"/>
            <a:ext cx="9144000" cy="1452395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86742-0AC8-579F-E9EF-103F09A136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7275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CT0.0: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E95062-5028-A807-9B29-204902E1A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5704" y="313197"/>
            <a:ext cx="1207905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8757696B-9E82-4FD8-9181-0508B435ED04}" type="datetime1">
              <a:rPr lang="en-GB" smtClean="0"/>
              <a:t>27/03/2025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C4F4AC6-5037-A620-95CB-2C97D4A14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5511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/>
              <a:t>InformEU Capacity building – Building good PPT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5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10438-687F-75E7-0791-17F0A290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0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CE0CB-2074-1E88-3DC2-21F287F4F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3E2EF9-528B-239F-3DEF-9A07C0C7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09112AD-65DC-8BFF-A423-F61FE694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44D800-CFA7-37AA-ADA7-358357F60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3727" y="313197"/>
            <a:ext cx="1175819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DA11577B-CC0E-4FB8-86FA-B5BAB91718BE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4686ED-3AC6-C04A-98DE-4E9E862E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4707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 noProof="0"/>
              <a:t>InformEU Capacity building – Building good PPT slides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007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3DC1-A35A-934D-8906-6ACA852C7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B2578-4B4F-2E42-D014-3C1BAC38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4495B-D22D-5997-7E1D-4443FC287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CE952-5834-FEEC-CA2F-C96B692F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61777E8-DD6B-736F-769A-91BBEE462DC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563727" y="313197"/>
            <a:ext cx="1175819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C9C96DB1-9A45-4CED-B9CB-0FCADD881B86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D1CF49A-0457-1D57-BD3A-9BB88E699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4707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 noProof="0"/>
              <a:t>InformEU Capacity building – Building good PPT slides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272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178D1-732B-FC12-EFB6-1C198A837F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C709D-9057-8937-DD1B-8EDB16DBB8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E3FF8-A520-E288-A190-86DACF7AE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13297-1D16-C392-348F-05879C47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8244059-0C44-BE02-5DBC-9FBB1E7E0C6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563727" y="313197"/>
            <a:ext cx="1175819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C5127130-1E63-4915-8137-3F3C42CB5D20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4668C5-E579-8071-0948-147C34187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4707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 noProof="0"/>
              <a:t>InformEU Capacity building – Building good PPT slides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7079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5370-7E08-75FC-ED53-4F1CBDE9B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 dirty="0"/>
              <a:t>Title</a:t>
            </a:r>
            <a:r>
              <a:rPr lang="en-US" dirty="0"/>
              <a:t>	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71D7E-376F-A2BF-627A-94AB90BF5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AEA40-4525-5FAD-60A3-855BBFF9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EBB98-BDEF-9B5A-A830-CF82462F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A239E1C-7E0D-6A45-FB93-7DD13A6D860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563727" y="313197"/>
            <a:ext cx="1175819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978542B5-9DF8-44B5-98CF-718F9A560094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30A4328-9CD7-6E99-4585-EF7A537B6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4707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 noProof="0"/>
              <a:t>InformEU Capacity building – Building good PPT slides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0604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10438-687F-75E7-0791-17F0A290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CE0CB-2074-1E88-3DC2-21F287F4F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3E2EF9-528B-239F-3DEF-9A07C0C7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04557B-D303-5183-DBCB-A1D61E8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C66D-0DE2-4C96-9FCF-23A9DF5E6576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82E0A0-7E9A-3D30-4709-345D5B50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InformEU Capacity building – Building good PPT slides</a:t>
            </a:r>
            <a:endParaRPr lang="en-GB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09112AD-65DC-8BFF-A423-F61FE694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8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3DC1-A35A-934D-8906-6ACA852C7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B2578-4B4F-2E42-D014-3C1BAC38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4495B-D22D-5997-7E1D-4443FC287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CE952-5834-FEEC-CA2F-C96B692F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0906BF7-B91F-3952-7DFD-EBA65369D80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555704" y="313197"/>
            <a:ext cx="1207905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9AC9D6C6-27B6-43EE-97ED-57B0348137A1}" type="datetime1">
              <a:rPr lang="en-GB" smtClean="0"/>
              <a:t>27/03/2025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F7702C-15F3-A9DA-35D5-DD0724CDE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5511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/>
              <a:t>InformEU Capacity building – Building good PPT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9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38D1-59B2-9582-F1BF-A4320EB3E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D9CCF-87A6-9044-DACE-E713C4C8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3747669-1350-A684-FD7D-10747EC46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5704" y="313197"/>
            <a:ext cx="1207905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578437F4-3E92-4936-B5A6-FA2B28E9FEF8}" type="datetime1">
              <a:rPr lang="en-GB" smtClean="0"/>
              <a:t>27/03/2025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EAE204D-55DC-27EC-387E-C684165CA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5511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/>
              <a:t>InformEU Capacity building – Building good PPT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178D1-732B-FC12-EFB6-1C198A837F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C709D-9057-8937-DD1B-8EDB16DBB8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Title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E3FF8-A520-E288-A190-86DACF7AE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13297-1D16-C392-348F-05879C47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6678C2A-28BE-D40C-94E3-D0412D49548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555704" y="313197"/>
            <a:ext cx="1207905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B350B0C4-2B51-42F5-93CB-8A3A9CFE8798}" type="datetime1">
              <a:rPr lang="en-GB" smtClean="0"/>
              <a:t>27/03/2025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524A5D3-47BD-CF29-A3EA-88741FA38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5511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/>
              <a:t>InformEU Capacity building – Building good PPT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0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5370-7E08-75FC-ED53-4F1CBDE9B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noProof="0" dirty="0"/>
              <a:t>Title</a:t>
            </a:r>
            <a:r>
              <a:rPr lang="en-US" dirty="0"/>
              <a:t>	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71D7E-376F-A2BF-627A-94AB90BF5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AEA40-4525-5FAD-60A3-855BBFF9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EBB98-BDEF-9B5A-A830-CF82462F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BA2857-2E81-AF86-B115-19E958E089B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555704" y="313197"/>
            <a:ext cx="1207905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54F049F8-237A-471E-9A07-211E2347648E}" type="datetime1">
              <a:rPr lang="en-GB" smtClean="0"/>
              <a:t>27/03/2025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3745FC1-A867-C652-43B2-4FE3CA485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5511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/>
              <a:t>InformEU Capacity building – Building good PPT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0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7AE7-F5E3-06D6-2067-C3C6B70F33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33510"/>
            <a:ext cx="9144000" cy="1452395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86742-0AC8-579F-E9EF-103F09A136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7275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CT0.0: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469423-9F49-710A-25D9-3748094AD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3727" y="313197"/>
            <a:ext cx="1175819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BECEE98A-5E29-46C7-8D02-F4BCF9E9E276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458F72-1E76-EEBC-BA88-AC4852419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4707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 noProof="0"/>
              <a:t>InformEU Capacity building – Building good PPT slides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9408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38D1-59B2-9582-F1BF-A4320EB3E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D9CCF-87A6-9044-DACE-E713C4C8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71FE-EFD3-4FD9-9297-6E817FA058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F385BDC-C5FC-847F-E864-5A2C4CCDF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3727" y="313197"/>
            <a:ext cx="1175819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A005C62B-8EDF-4460-8E45-7F56D7157B28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A614BA-3810-0510-F2B5-A8815F21F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4707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/>
              <a:t>InformEU Capacity building – Building good PPT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6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672DA4-8D6D-839D-78F2-08ECEE47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F591D-86B0-D7FE-69E8-17A5D78C1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7DB2B-D9BA-8D2D-9729-85E8206A3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5704" y="313197"/>
            <a:ext cx="1207905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059FA955-2EAA-42A7-A2E0-A11B06A23633}" type="datetime1">
              <a:rPr lang="en-GB" smtClean="0"/>
              <a:t>27/03/2025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8002B-08B9-2238-F371-9F357483C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55511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/>
              <a:t>InformEU Capacity building – Building good PPT slides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D1BC7-61EE-D8E4-F824-D14324347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040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54690"/>
                </a:solidFill>
              </a:defRPr>
            </a:lvl1pPr>
          </a:lstStyle>
          <a:p>
            <a:fld id="{5D1D71FE-EFD3-4FD9-9297-6E817FA058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7BF4D24-9804-DF3C-CE52-B4FE24F707C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930" y="216660"/>
            <a:ext cx="1013069" cy="5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52" r:id="rId4"/>
    <p:sldLayoutId id="2147483654" r:id="rId5"/>
    <p:sldLayoutId id="2147483656" r:id="rId6"/>
    <p:sldLayoutId id="2147483657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54690"/>
          </a:solidFill>
          <a:latin typeface="Myriad Pro" panose="020B0503030403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054690"/>
          </a:solidFill>
          <a:latin typeface="Myriad Pro" panose="020B0503030403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54690"/>
          </a:solidFill>
          <a:latin typeface="Myriad Pro" panose="020B0503030403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i="1" u="none" kern="1200">
          <a:solidFill>
            <a:srgbClr val="054690"/>
          </a:solidFill>
          <a:latin typeface="Myriad Pro" panose="020B0503030403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672DA4-8D6D-839D-78F2-08ECEE47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F591D-86B0-D7FE-69E8-17A5D78C1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7DB2B-D9BA-8D2D-9729-85E8206A3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3727" y="313197"/>
            <a:ext cx="1175819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fld id="{91D775D8-0B9E-4FA4-A86E-72C0AA646128}" type="datetime1">
              <a:rPr lang="en-GB" noProof="0" smtClean="0"/>
              <a:t>27/03/2025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8002B-08B9-2238-F371-9F357483C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4707" y="313196"/>
            <a:ext cx="2690446" cy="2185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54690"/>
                </a:solidFill>
                <a:latin typeface="Myriad Pro" panose="020B0503030403090204" pitchFamily="34" charset="0"/>
              </a:defRPr>
            </a:lvl1pPr>
          </a:lstStyle>
          <a:p>
            <a:r>
              <a:rPr lang="en-US" noProof="0"/>
              <a:t>InformEU Capacity building – Building good PPT slides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D1BC7-61EE-D8E4-F824-D14324347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040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54690"/>
                </a:solidFill>
              </a:defRPr>
            </a:lvl1pPr>
          </a:lstStyle>
          <a:p>
            <a:fld id="{5D1D71FE-EFD3-4FD9-9297-6E817FA058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C52CA55-9846-E5C1-F37E-B7DA3F2CAE3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11" y="103150"/>
            <a:ext cx="1067605" cy="6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0" r:id="rId4"/>
    <p:sldLayoutId id="2147483661" r:id="rId5"/>
    <p:sldLayoutId id="2147483664" r:id="rId6"/>
    <p:sldLayoutId id="214748366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54690"/>
          </a:solidFill>
          <a:latin typeface="Myriad Pro" panose="020B0503030403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054690"/>
          </a:solidFill>
          <a:latin typeface="Myriad Pro" panose="020B0503030403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54690"/>
          </a:solidFill>
          <a:latin typeface="Myriad Pro" panose="020B0503030403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i="1" u="none" kern="1200">
          <a:solidFill>
            <a:srgbClr val="054690"/>
          </a:solidFill>
          <a:latin typeface="Myriad Pro" panose="020B0503030403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ED43A-8572-ACCA-2491-A47D49C34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615" y="1682648"/>
            <a:ext cx="9144000" cy="197994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dirty="0">
                <a:latin typeface="+mn-lt"/>
              </a:rPr>
              <a:t>INFORM EU Capacity building</a:t>
            </a:r>
            <a:br>
              <a:rPr lang="en-GB" dirty="0">
                <a:latin typeface="+mn-lt"/>
              </a:rPr>
            </a:br>
            <a:r>
              <a:rPr lang="en-GB" dirty="0" err="1">
                <a:solidFill>
                  <a:schemeClr val="accent5"/>
                </a:solidFill>
                <a:latin typeface="+mn-lt"/>
              </a:rPr>
              <a:t>Building</a:t>
            </a:r>
            <a:r>
              <a:rPr lang="en-GB" dirty="0">
                <a:solidFill>
                  <a:schemeClr val="accent5"/>
                </a:solidFill>
                <a:latin typeface="+mn-lt"/>
              </a:rPr>
              <a:t> “good” PPT slides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EC1CC6F-718D-A143-04BB-A887F2F58962}"/>
              </a:ext>
            </a:extLst>
          </p:cNvPr>
          <p:cNvSpPr txBox="1">
            <a:spLocks/>
          </p:cNvSpPr>
          <p:nvPr/>
        </p:nvSpPr>
        <p:spPr>
          <a:xfrm>
            <a:off x="1465385" y="4372687"/>
            <a:ext cx="9202615" cy="3984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b="0" dirty="0">
                <a:solidFill>
                  <a:schemeClr val="accent4"/>
                </a:solidFill>
                <a:latin typeface="+mn-lt"/>
              </a:rPr>
              <a:t>Megan GARDNER BLASCO</a:t>
            </a:r>
          </a:p>
        </p:txBody>
      </p:sp>
    </p:spTree>
    <p:extLst>
      <p:ext uri="{BB962C8B-B14F-4D97-AF65-F5344CB8AC3E}">
        <p14:creationId xmlns:p14="http://schemas.microsoft.com/office/powerpoint/2010/main" val="2024363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4EBF9-71C4-1F37-C402-B4A78B58A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1AFFF-6009-433C-A2DD-B7A789F3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+mn-lt"/>
              </a:rPr>
              <a:t>Using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pictures</a:t>
            </a:r>
            <a:endParaRPr lang="fr-BE" dirty="0">
              <a:latin typeface="+mn-lt"/>
            </a:endParaRPr>
          </a:p>
        </p:txBody>
      </p:sp>
      <p:pic>
        <p:nvPicPr>
          <p:cNvPr id="7" name="Picture 6" descr="A person holding a camera and standing next to a large animal&#10;&#10;Description automatically generated">
            <a:extLst>
              <a:ext uri="{FF2B5EF4-FFF2-40B4-BE49-F238E27FC236}">
                <a16:creationId xmlns:a16="http://schemas.microsoft.com/office/drawing/2014/main" id="{007016C1-0DCC-85C3-7054-CEC0EC857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9" y="1376735"/>
            <a:ext cx="2947399" cy="3929865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A766C0F-E9EA-35F8-2C67-A5B985AB3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04207"/>
            <a:ext cx="3034087" cy="52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dirty="0">
                <a:latin typeface="+mn-lt"/>
              </a:rPr>
              <a:t>Share </a:t>
            </a:r>
            <a:r>
              <a:rPr lang="fr-BE" b="0" dirty="0">
                <a:latin typeface="+mn-lt"/>
              </a:rPr>
              <a:t>an anecdote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C99D6A2-7C0D-D69A-C3BC-3E6BE12BA50A}"/>
              </a:ext>
            </a:extLst>
          </p:cNvPr>
          <p:cNvSpPr txBox="1">
            <a:spLocks/>
          </p:cNvSpPr>
          <p:nvPr/>
        </p:nvSpPr>
        <p:spPr>
          <a:xfrm>
            <a:off x="4578956" y="5402495"/>
            <a:ext cx="3034087" cy="52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>
                <a:latin typeface="+mn-lt"/>
              </a:rPr>
              <a:t>Tell</a:t>
            </a:r>
            <a:r>
              <a:rPr lang="fr-BE" b="0" dirty="0">
                <a:latin typeface="+mn-lt"/>
              </a:rPr>
              <a:t> a story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8226C8C-7CFE-4983-4898-E1B0A5D9E36C}"/>
              </a:ext>
            </a:extLst>
          </p:cNvPr>
          <p:cNvSpPr txBox="1">
            <a:spLocks/>
          </p:cNvSpPr>
          <p:nvPr/>
        </p:nvSpPr>
        <p:spPr>
          <a:xfrm>
            <a:off x="8319713" y="5402495"/>
            <a:ext cx="3034087" cy="52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>
                <a:latin typeface="+mn-lt"/>
              </a:rPr>
              <a:t>Spark </a:t>
            </a:r>
            <a:r>
              <a:rPr lang="fr-BE" b="0" dirty="0">
                <a:latin typeface="+mn-lt"/>
              </a:rPr>
              <a:t>a discussion</a:t>
            </a:r>
          </a:p>
        </p:txBody>
      </p:sp>
      <p:pic>
        <p:nvPicPr>
          <p:cNvPr id="12" name="Picture 11" descr="A blue tent on a beach&#10;&#10;Description automatically generated">
            <a:extLst>
              <a:ext uri="{FF2B5EF4-FFF2-40B4-BE49-F238E27FC236}">
                <a16:creationId xmlns:a16="http://schemas.microsoft.com/office/drawing/2014/main" id="{675913B0-680E-04ED-A5B3-E3092AC71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8" y="1376734"/>
            <a:ext cx="2947399" cy="3929865"/>
          </a:xfrm>
          <a:prstGeom prst="rect">
            <a:avLst/>
          </a:prstGeom>
        </p:spPr>
      </p:pic>
      <p:pic>
        <p:nvPicPr>
          <p:cNvPr id="14" name="Picture 13" descr="A person and person wearing white coats and hair nets&#10;&#10;Description automatically generated">
            <a:extLst>
              <a:ext uri="{FF2B5EF4-FFF2-40B4-BE49-F238E27FC236}">
                <a16:creationId xmlns:a16="http://schemas.microsoft.com/office/drawing/2014/main" id="{3DD6CE21-ACA2-C507-0A08-8E0BAC1E7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13" y="1376733"/>
            <a:ext cx="2947399" cy="39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69AB0-7F36-DF97-EBF6-71E977C62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Storytelling outline">
            <a:extLst>
              <a:ext uri="{FF2B5EF4-FFF2-40B4-BE49-F238E27FC236}">
                <a16:creationId xmlns:a16="http://schemas.microsoft.com/office/drawing/2014/main" id="{46F655FD-44C0-B341-DAB4-85DA71EE6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6901" y="663325"/>
            <a:ext cx="5038199" cy="50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7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F191F1A-8081-5589-FC6F-1A9A3C35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dirty="0"/>
              <a:t>Getting Czechs to eat more fish – How EU funding helped a small company achieve its bold culinary mission</a:t>
            </a:r>
            <a:endParaRPr lang="en-US" sz="32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0D63389-A970-7244-5C9C-AED09DB76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0575" y="1690688"/>
            <a:ext cx="5181600" cy="4351338"/>
          </a:xfrm>
        </p:spPr>
        <p:txBody>
          <a:bodyPr>
            <a:noAutofit/>
          </a:bodyPr>
          <a:lstStyle/>
          <a:p>
            <a:r>
              <a:rPr lang="en-US" sz="1900" dirty="0">
                <a:latin typeface="+mn-lt"/>
              </a:rPr>
              <a:t>Mission:</a:t>
            </a:r>
            <a:r>
              <a:rPr lang="en-US" sz="1900" b="0" dirty="0">
                <a:latin typeface="+mn-lt"/>
              </a:rPr>
              <a:t> To increase fish consumption in the Czech Republic.</a:t>
            </a:r>
          </a:p>
          <a:p>
            <a:r>
              <a:rPr lang="en-US" sz="1900" dirty="0">
                <a:latin typeface="+mn-lt"/>
              </a:rPr>
              <a:t>Innovation:</a:t>
            </a:r>
            <a:r>
              <a:rPr lang="en-US" sz="1900" b="0" dirty="0">
                <a:latin typeface="+mn-lt"/>
              </a:rPr>
              <a:t> Offers a variety of fish-based products tailored to Czech tastes.EU </a:t>
            </a:r>
          </a:p>
          <a:p>
            <a:r>
              <a:rPr lang="en-US" sz="1900" dirty="0">
                <a:latin typeface="+mn-lt"/>
              </a:rPr>
              <a:t>Funding: </a:t>
            </a:r>
            <a:r>
              <a:rPr lang="en-US" sz="1900" b="0" dirty="0">
                <a:latin typeface="+mn-lt"/>
              </a:rPr>
              <a:t>Received support from the European Maritime Fisheries Fund at various stages of development.</a:t>
            </a:r>
          </a:p>
          <a:p>
            <a:r>
              <a:rPr lang="en-US" sz="1900" dirty="0">
                <a:latin typeface="+mn-lt"/>
              </a:rPr>
              <a:t>Product Range: </a:t>
            </a:r>
            <a:r>
              <a:rPr lang="en-US" sz="1900" b="0" dirty="0">
                <a:latin typeface="+mn-lt"/>
              </a:rPr>
              <a:t>Produces fresh fillets, prepared products, and sausages made from fish meat.</a:t>
            </a:r>
          </a:p>
          <a:p>
            <a:r>
              <a:rPr lang="en-US" sz="1900" dirty="0">
                <a:latin typeface="+mn-lt"/>
              </a:rPr>
              <a:t>Marketing Strategies: </a:t>
            </a:r>
            <a:r>
              <a:rPr lang="en-US" sz="1900" b="0" dirty="0">
                <a:latin typeface="+mn-lt"/>
              </a:rPr>
              <a:t>Overcomes challenges of seasonality and competition with meat products through innovative marketing and direct-to-consumer sales.</a:t>
            </a:r>
          </a:p>
          <a:p>
            <a:r>
              <a:rPr lang="en-US" sz="1900" dirty="0">
                <a:latin typeface="+mn-lt"/>
              </a:rPr>
              <a:t>Success:</a:t>
            </a:r>
            <a:r>
              <a:rPr lang="en-US" sz="1900" b="0" dirty="0">
                <a:latin typeface="+mn-lt"/>
              </a:rPr>
              <a:t> Scaled up operations and became a regional example of successful non-traditional production.</a:t>
            </a:r>
          </a:p>
        </p:txBody>
      </p:sp>
      <p:pic>
        <p:nvPicPr>
          <p:cNvPr id="11" name="Content Placeholder 10" descr="A person and person standing in front of a sign&#10;&#10;Description automatically generated">
            <a:extLst>
              <a:ext uri="{FF2B5EF4-FFF2-40B4-BE49-F238E27FC236}">
                <a16:creationId xmlns:a16="http://schemas.microsoft.com/office/drawing/2014/main" id="{8012BEE3-16D0-BC7C-387B-886DFF798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-2" r="10829" b="1"/>
          <a:stretch/>
        </p:blipFill>
        <p:spPr>
          <a:xfrm>
            <a:off x="6172200" y="1825625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17382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F191F1A-8081-5589-FC6F-1A9A3C35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dirty="0"/>
              <a:t>Getting Czechs to eat more fish – How EU funding helped a small company achieve its bold culinary mission</a:t>
            </a:r>
            <a:endParaRPr lang="en-US" sz="32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0D63389-A970-7244-5C9C-AED09DB76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Mission</a:t>
            </a:r>
          </a:p>
          <a:p>
            <a:r>
              <a:rPr lang="en-US" b="0" dirty="0">
                <a:latin typeface="+mn-lt"/>
              </a:rPr>
              <a:t>Innovation</a:t>
            </a:r>
          </a:p>
          <a:p>
            <a:r>
              <a:rPr lang="en-US" b="0" dirty="0">
                <a:latin typeface="+mn-lt"/>
              </a:rPr>
              <a:t>Funding</a:t>
            </a:r>
          </a:p>
          <a:p>
            <a:r>
              <a:rPr lang="en-US" b="0" dirty="0">
                <a:latin typeface="+mn-lt"/>
              </a:rPr>
              <a:t>Product Range</a:t>
            </a:r>
          </a:p>
          <a:p>
            <a:r>
              <a:rPr lang="en-US" b="0" dirty="0">
                <a:latin typeface="+mn-lt"/>
              </a:rPr>
              <a:t>Marketing Strategies</a:t>
            </a:r>
          </a:p>
          <a:p>
            <a:r>
              <a:rPr lang="en-US" b="0" dirty="0">
                <a:latin typeface="+mn-lt"/>
              </a:rPr>
              <a:t>Success</a:t>
            </a:r>
          </a:p>
        </p:txBody>
      </p:sp>
      <p:pic>
        <p:nvPicPr>
          <p:cNvPr id="11" name="Content Placeholder 10" descr="A person and person standing in front of a sign&#10;&#10;Description automatically generated">
            <a:extLst>
              <a:ext uri="{FF2B5EF4-FFF2-40B4-BE49-F238E27FC236}">
                <a16:creationId xmlns:a16="http://schemas.microsoft.com/office/drawing/2014/main" id="{8012BEE3-16D0-BC7C-387B-886DFF798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-2" r="10829" b="1"/>
          <a:stretch/>
        </p:blipFill>
        <p:spPr>
          <a:xfrm>
            <a:off x="6172200" y="1825625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64797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57E16-D9A5-17AE-10BC-7AF0E2A6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0" dirty="0">
                <a:latin typeface="+mn-lt"/>
              </a:rPr>
              <a:t>QUESTION 1: </a:t>
            </a:r>
            <a:r>
              <a:rPr lang="fr-BE" b="0" dirty="0" err="1">
                <a:latin typeface="+mn-lt"/>
              </a:rPr>
              <a:t>Why</a:t>
            </a:r>
            <a:r>
              <a:rPr lang="fr-BE" b="0" dirty="0">
                <a:latin typeface="+mn-lt"/>
              </a:rPr>
              <a:t> </a:t>
            </a:r>
            <a:r>
              <a:rPr lang="fr-BE" b="0" dirty="0" err="1">
                <a:latin typeface="+mn-lt"/>
              </a:rPr>
              <a:t>does</a:t>
            </a:r>
            <a:r>
              <a:rPr lang="fr-BE" b="0" dirty="0">
                <a:latin typeface="+mn-lt"/>
              </a:rPr>
              <a:t> the </a:t>
            </a:r>
            <a:r>
              <a:rPr lang="fr-BE" b="0" dirty="0" err="1">
                <a:latin typeface="+mn-lt"/>
              </a:rPr>
              <a:t>fish</a:t>
            </a:r>
            <a:r>
              <a:rPr lang="fr-BE" b="0" dirty="0">
                <a:latin typeface="+mn-lt"/>
              </a:rPr>
              <a:t> </a:t>
            </a:r>
            <a:r>
              <a:rPr lang="fr-BE" b="0" dirty="0" err="1">
                <a:latin typeface="+mn-lt"/>
              </a:rPr>
              <a:t>farm</a:t>
            </a:r>
            <a:r>
              <a:rPr lang="fr-BE" b="0" dirty="0">
                <a:latin typeface="+mn-lt"/>
              </a:rPr>
              <a:t> focus on </a:t>
            </a:r>
            <a:r>
              <a:rPr lang="fr-BE" b="0" dirty="0" err="1">
                <a:latin typeface="+mn-lt"/>
              </a:rPr>
              <a:t>catfish</a:t>
            </a:r>
            <a:r>
              <a:rPr lang="fr-BE" b="0" dirty="0">
                <a:latin typeface="+mn-lt"/>
              </a:rPr>
              <a:t>? </a:t>
            </a:r>
          </a:p>
          <a:p>
            <a:r>
              <a:rPr lang="fr-BE" b="0" dirty="0">
                <a:latin typeface="+mn-lt"/>
              </a:rPr>
              <a:t>QUESTION 2: </a:t>
            </a:r>
            <a:r>
              <a:rPr lang="en-US" b="0" dirty="0">
                <a:latin typeface="+mn-lt"/>
              </a:rPr>
              <a:t>How did the project overcome seasonality challenges?</a:t>
            </a:r>
            <a:r>
              <a:rPr lang="fr-BE" b="0" dirty="0">
                <a:latin typeface="+mn-lt"/>
              </a:rPr>
              <a:t> </a:t>
            </a:r>
          </a:p>
          <a:p>
            <a:r>
              <a:rPr lang="fr-BE" b="0" dirty="0">
                <a:latin typeface="+mn-lt"/>
              </a:rPr>
              <a:t>QUESTION 3: </a:t>
            </a:r>
            <a:r>
              <a:rPr lang="en-US" b="0" dirty="0">
                <a:latin typeface="+mn-lt"/>
              </a:rPr>
              <a:t>How many separate operations did the funding support?</a:t>
            </a:r>
          </a:p>
          <a:p>
            <a:endParaRPr lang="fr-BE" b="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B05A85-6375-9818-94FD-9C297237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+mn-lt"/>
              </a:rPr>
              <a:t>Before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we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begin</a:t>
            </a:r>
            <a:r>
              <a:rPr lang="fr-BE" dirty="0">
                <a:latin typeface="+mn-lt"/>
              </a:rPr>
              <a:t>…YOUR MISSION</a:t>
            </a:r>
          </a:p>
        </p:txBody>
      </p:sp>
    </p:spTree>
    <p:extLst>
      <p:ext uri="{BB962C8B-B14F-4D97-AF65-F5344CB8AC3E}">
        <p14:creationId xmlns:p14="http://schemas.microsoft.com/office/powerpoint/2010/main" val="3172517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erson and person standing in front of a sign&#10;&#10;Description automatically generated">
            <a:extLst>
              <a:ext uri="{FF2B5EF4-FFF2-40B4-BE49-F238E27FC236}">
                <a16:creationId xmlns:a16="http://schemas.microsoft.com/office/drawing/2014/main" id="{8012BEE3-16D0-BC7C-387B-886DFF798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87331"/>
            <a:ext cx="12192001" cy="8127182"/>
          </a:xfrm>
        </p:spPr>
      </p:pic>
    </p:spTree>
    <p:extLst>
      <p:ext uri="{BB962C8B-B14F-4D97-AF65-F5344CB8AC3E}">
        <p14:creationId xmlns:p14="http://schemas.microsoft.com/office/powerpoint/2010/main" val="13883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room with a few machines&#10;&#10;Description automatically generated with medium confidence">
            <a:extLst>
              <a:ext uri="{FF2B5EF4-FFF2-40B4-BE49-F238E27FC236}">
                <a16:creationId xmlns:a16="http://schemas.microsoft.com/office/drawing/2014/main" id="{7CECD2E9-3203-743D-36C7-4F3E02FD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6494"/>
          <a:stretch/>
        </p:blipFill>
        <p:spPr>
          <a:xfrm>
            <a:off x="0" y="0"/>
            <a:ext cx="12192001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5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veral men working in a factory&#10;&#10;Description automatically generated">
            <a:extLst>
              <a:ext uri="{FF2B5EF4-FFF2-40B4-BE49-F238E27FC236}">
                <a16:creationId xmlns:a16="http://schemas.microsoft.com/office/drawing/2014/main" id="{CBA73535-DCF8-6B8F-9CDF-F6B117E97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 b="6806"/>
          <a:stretch/>
        </p:blipFill>
        <p:spPr>
          <a:xfrm>
            <a:off x="0" y="-54452"/>
            <a:ext cx="12192000" cy="69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26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meats on a cutting board&#10;&#10;Description automatically generated">
            <a:extLst>
              <a:ext uri="{FF2B5EF4-FFF2-40B4-BE49-F238E27FC236}">
                <a16:creationId xmlns:a16="http://schemas.microsoft.com/office/drawing/2014/main" id="{40E00EB2-5205-A6EB-1D5C-8A0E8FDCF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10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rger on a plate&#10;&#10;Description automatically generated">
            <a:extLst>
              <a:ext uri="{FF2B5EF4-FFF2-40B4-BE49-F238E27FC236}">
                <a16:creationId xmlns:a16="http://schemas.microsoft.com/office/drawing/2014/main" id="{646EE714-17BB-FAAD-55C0-8FAE4B111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8056"/>
          <a:stretch/>
        </p:blipFill>
        <p:spPr>
          <a:xfrm>
            <a:off x="0" y="-1028"/>
            <a:ext cx="12203348" cy="685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1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1F92CC-4A6E-2C72-1563-89A610A06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5"/>
                </a:solidFill>
                <a:latin typeface="+mn-lt"/>
              </a:rPr>
              <a:t>Introduction </a:t>
            </a:r>
          </a:p>
          <a:p>
            <a:r>
              <a:rPr lang="en-GB" sz="3200" dirty="0">
                <a:solidFill>
                  <a:schemeClr val="accent5"/>
                </a:solidFill>
                <a:latin typeface="+mn-lt"/>
              </a:rPr>
              <a:t>Slides: Design and Content</a:t>
            </a:r>
          </a:p>
          <a:p>
            <a:r>
              <a:rPr lang="en-GB" sz="3200" dirty="0">
                <a:solidFill>
                  <a:schemeClr val="accent5"/>
                </a:solidFill>
                <a:latin typeface="+mn-lt"/>
              </a:rPr>
              <a:t>Visuals and story-telling</a:t>
            </a:r>
          </a:p>
          <a:p>
            <a:r>
              <a:rPr lang="en-GB" sz="3200" dirty="0">
                <a:solidFill>
                  <a:schemeClr val="accent5"/>
                </a:solidFill>
                <a:latin typeface="+mn-lt"/>
              </a:rPr>
              <a:t>Interactive elements</a:t>
            </a:r>
          </a:p>
          <a:p>
            <a:r>
              <a:rPr lang="en-GB" sz="3200" dirty="0">
                <a:solidFill>
                  <a:schemeClr val="accent5"/>
                </a:solidFill>
                <a:latin typeface="+mn-lt"/>
              </a:rPr>
              <a:t>Q&amp;A / sharing of experience</a:t>
            </a:r>
          </a:p>
          <a:p>
            <a:r>
              <a:rPr lang="en-GB" sz="3200" dirty="0">
                <a:solidFill>
                  <a:schemeClr val="accent5"/>
                </a:solidFill>
                <a:latin typeface="+mn-lt"/>
              </a:rPr>
              <a:t>Conclusions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41A007-C1ED-EDD7-B1E8-F4674975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4230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57E16-D9A5-17AE-10BC-7AF0E2A6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0" dirty="0">
                <a:latin typeface="+mn-lt"/>
              </a:rPr>
              <a:t>QUESTION 1: </a:t>
            </a:r>
            <a:r>
              <a:rPr lang="fr-BE" b="0" dirty="0" err="1">
                <a:latin typeface="+mn-lt"/>
              </a:rPr>
              <a:t>Why</a:t>
            </a:r>
            <a:r>
              <a:rPr lang="fr-BE" b="0" dirty="0">
                <a:latin typeface="+mn-lt"/>
              </a:rPr>
              <a:t> </a:t>
            </a:r>
            <a:r>
              <a:rPr lang="fr-BE" b="0" dirty="0" err="1">
                <a:latin typeface="+mn-lt"/>
              </a:rPr>
              <a:t>does</a:t>
            </a:r>
            <a:r>
              <a:rPr lang="fr-BE" b="0" dirty="0">
                <a:latin typeface="+mn-lt"/>
              </a:rPr>
              <a:t> the </a:t>
            </a:r>
            <a:r>
              <a:rPr lang="fr-BE" b="0" dirty="0" err="1">
                <a:latin typeface="+mn-lt"/>
              </a:rPr>
              <a:t>fish</a:t>
            </a:r>
            <a:r>
              <a:rPr lang="fr-BE" b="0" dirty="0">
                <a:latin typeface="+mn-lt"/>
              </a:rPr>
              <a:t> </a:t>
            </a:r>
            <a:r>
              <a:rPr lang="fr-BE" b="0" dirty="0" err="1">
                <a:latin typeface="+mn-lt"/>
              </a:rPr>
              <a:t>farm</a:t>
            </a:r>
            <a:r>
              <a:rPr lang="fr-BE" b="0" dirty="0">
                <a:latin typeface="+mn-lt"/>
              </a:rPr>
              <a:t> focus on </a:t>
            </a:r>
            <a:r>
              <a:rPr lang="fr-BE" b="0" dirty="0" err="1">
                <a:latin typeface="+mn-lt"/>
              </a:rPr>
              <a:t>catfish</a:t>
            </a:r>
            <a:r>
              <a:rPr lang="fr-BE" b="0" dirty="0">
                <a:latin typeface="+mn-lt"/>
              </a:rPr>
              <a:t>? </a:t>
            </a:r>
          </a:p>
          <a:p>
            <a:r>
              <a:rPr lang="fr-BE" b="0" dirty="0">
                <a:latin typeface="+mn-lt"/>
              </a:rPr>
              <a:t>QUESTION 2: </a:t>
            </a:r>
            <a:r>
              <a:rPr lang="en-US" b="0" dirty="0">
                <a:latin typeface="+mn-lt"/>
              </a:rPr>
              <a:t>How did the project overcome seasonality challenges?</a:t>
            </a:r>
            <a:r>
              <a:rPr lang="fr-BE" b="0" dirty="0">
                <a:latin typeface="+mn-lt"/>
              </a:rPr>
              <a:t> </a:t>
            </a:r>
          </a:p>
          <a:p>
            <a:r>
              <a:rPr lang="fr-BE" b="0" dirty="0">
                <a:latin typeface="+mn-lt"/>
              </a:rPr>
              <a:t>QUESTION 3: </a:t>
            </a:r>
            <a:r>
              <a:rPr lang="en-US" b="0" dirty="0">
                <a:latin typeface="+mn-lt"/>
              </a:rPr>
              <a:t>How many separate operations did the funding support?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B05A85-6375-9818-94FD-9C297237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n-lt"/>
              </a:rPr>
              <a:t>Mission </a:t>
            </a:r>
            <a:r>
              <a:rPr lang="fr-BE" dirty="0" err="1">
                <a:latin typeface="+mn-lt"/>
              </a:rPr>
              <a:t>accomplished</a:t>
            </a:r>
            <a:r>
              <a:rPr lang="fr-BE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743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51AF8-B1B9-B375-51C6-AA9B5BA0C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6C5DBF-E06E-B272-5E94-6A0F48850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17700"/>
          </a:xfrm>
        </p:spPr>
        <p:txBody>
          <a:bodyPr>
            <a:normAutofit lnSpcReduction="10000"/>
          </a:bodyPr>
          <a:lstStyle/>
          <a:p>
            <a:r>
              <a:rPr lang="fr-BE" b="0" dirty="0">
                <a:latin typeface="+mn-lt"/>
              </a:rPr>
              <a:t>Setting a </a:t>
            </a:r>
            <a:r>
              <a:rPr lang="fr-BE" b="0" dirty="0" err="1">
                <a:latin typeface="+mn-lt"/>
              </a:rPr>
              <a:t>task</a:t>
            </a:r>
            <a:r>
              <a:rPr lang="fr-BE" b="0" dirty="0">
                <a:latin typeface="+mn-lt"/>
              </a:rPr>
              <a:t> and expectation</a:t>
            </a:r>
          </a:p>
          <a:p>
            <a:r>
              <a:rPr lang="fr-BE" b="0" dirty="0" err="1">
                <a:latin typeface="+mn-lt"/>
              </a:rPr>
              <a:t>Grabbing</a:t>
            </a:r>
            <a:r>
              <a:rPr lang="fr-BE" b="0" dirty="0">
                <a:latin typeface="+mn-lt"/>
              </a:rPr>
              <a:t> attention</a:t>
            </a:r>
          </a:p>
          <a:p>
            <a:r>
              <a:rPr lang="fr-BE" b="0" dirty="0" err="1">
                <a:latin typeface="+mn-lt"/>
              </a:rPr>
              <a:t>Providing</a:t>
            </a:r>
            <a:r>
              <a:rPr lang="fr-BE" b="0" dirty="0">
                <a:latin typeface="+mn-lt"/>
              </a:rPr>
              <a:t> interaction</a:t>
            </a:r>
          </a:p>
          <a:p>
            <a:r>
              <a:rPr lang="fr-BE" b="0" dirty="0">
                <a:latin typeface="+mn-lt"/>
              </a:rPr>
              <a:t>Information </a:t>
            </a:r>
            <a:r>
              <a:rPr lang="fr-BE" b="0" dirty="0" err="1">
                <a:latin typeface="+mn-lt"/>
              </a:rPr>
              <a:t>retention</a:t>
            </a:r>
            <a:endParaRPr lang="fr-BE" b="0" dirty="0">
              <a:latin typeface="+mn-lt"/>
            </a:endParaRPr>
          </a:p>
          <a:p>
            <a:pPr marL="0" indent="0">
              <a:buNone/>
            </a:pPr>
            <a:endParaRPr lang="fr-BE" b="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27E2DE-2AB9-3711-809C-2B7F50EA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+mn-lt"/>
              </a:rPr>
              <a:t>Why</a:t>
            </a:r>
            <a:r>
              <a:rPr lang="fr-BE" dirty="0">
                <a:latin typeface="+mn-lt"/>
              </a:rPr>
              <a:t> a mission?</a:t>
            </a:r>
          </a:p>
        </p:txBody>
      </p:sp>
      <p:pic>
        <p:nvPicPr>
          <p:cNvPr id="5" name="Graphic 4" descr="Circle with left arrow outline">
            <a:extLst>
              <a:ext uri="{FF2B5EF4-FFF2-40B4-BE49-F238E27FC236}">
                <a16:creationId xmlns:a16="http://schemas.microsoft.com/office/drawing/2014/main" id="{16341CA7-538E-DF0B-2C6E-9D14E276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854" y="4158790"/>
            <a:ext cx="559593" cy="55959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9525985-3114-4F29-744F-83E6E147981F}"/>
              </a:ext>
            </a:extLst>
          </p:cNvPr>
          <p:cNvSpPr txBox="1">
            <a:spLocks/>
          </p:cNvSpPr>
          <p:nvPr/>
        </p:nvSpPr>
        <p:spPr>
          <a:xfrm>
            <a:off x="2114550" y="4105347"/>
            <a:ext cx="1762126" cy="666479"/>
          </a:xfrm>
          <a:prstGeom prst="rect">
            <a:avLst/>
          </a:prstGeom>
          <a:solidFill>
            <a:srgbClr val="7FD5D8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0" dirty="0">
                <a:latin typeface="+mn-lt"/>
              </a:rPr>
              <a:t>Repetition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6890A3C-38BF-3F4E-B343-B4E3424AC7E1}"/>
              </a:ext>
            </a:extLst>
          </p:cNvPr>
          <p:cNvSpPr txBox="1">
            <a:spLocks/>
          </p:cNvSpPr>
          <p:nvPr/>
        </p:nvSpPr>
        <p:spPr>
          <a:xfrm>
            <a:off x="4385063" y="4105347"/>
            <a:ext cx="1762126" cy="666479"/>
          </a:xfrm>
          <a:prstGeom prst="rect">
            <a:avLst/>
          </a:prstGeom>
          <a:solidFill>
            <a:srgbClr val="9BCFEC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0" dirty="0">
                <a:latin typeface="+mn-lt"/>
              </a:rPr>
              <a:t>Summary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0CC787A-7A89-38C0-6EC3-8353588036E9}"/>
              </a:ext>
            </a:extLst>
          </p:cNvPr>
          <p:cNvSpPr txBox="1">
            <a:spLocks/>
          </p:cNvSpPr>
          <p:nvPr/>
        </p:nvSpPr>
        <p:spPr>
          <a:xfrm>
            <a:off x="6832969" y="4121682"/>
            <a:ext cx="3519488" cy="6338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0" dirty="0">
                <a:latin typeface="+mn-lt"/>
              </a:rPr>
              <a:t>Information retention</a:t>
            </a:r>
          </a:p>
        </p:txBody>
      </p:sp>
      <p:pic>
        <p:nvPicPr>
          <p:cNvPr id="12" name="Graphic 11" descr="Add outline">
            <a:extLst>
              <a:ext uri="{FF2B5EF4-FFF2-40B4-BE49-F238E27FC236}">
                <a16:creationId xmlns:a16="http://schemas.microsoft.com/office/drawing/2014/main" id="{85AF2554-7899-C921-49DD-E943BD4C1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7891" y="4258802"/>
            <a:ext cx="359568" cy="3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4801EE39-1EF3-F4B0-81C5-F098FACF0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66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82724"/>
            <a:ext cx="10515600" cy="4860925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chemeClr val="accent5"/>
                </a:solidFill>
                <a:latin typeface="+mn-lt"/>
              </a:rPr>
              <a:t>Work in steps</a:t>
            </a:r>
          </a:p>
          <a:p>
            <a:r>
              <a:rPr lang="en-GB" b="0" dirty="0">
                <a:solidFill>
                  <a:schemeClr val="accent5"/>
                </a:solidFill>
                <a:latin typeface="+mn-lt"/>
              </a:rPr>
              <a:t>Experiment with pictures and visuals</a:t>
            </a:r>
          </a:p>
          <a:p>
            <a:r>
              <a:rPr lang="en-GB" b="0" dirty="0">
                <a:solidFill>
                  <a:schemeClr val="accent5"/>
                </a:solidFill>
                <a:latin typeface="+mn-lt"/>
              </a:rPr>
              <a:t>Stick to 3 colours</a:t>
            </a:r>
          </a:p>
          <a:p>
            <a:r>
              <a:rPr lang="en-GB" b="0" dirty="0">
                <a:solidFill>
                  <a:schemeClr val="accent5"/>
                </a:solidFill>
                <a:latin typeface="+mn-lt"/>
              </a:rPr>
              <a:t>Resist the script temptation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n-lt"/>
              </a:rPr>
              <a:t>Conclusions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182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B05A85-6375-9818-94FD-9C297237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BE" dirty="0" err="1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 about design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57E16-D9A5-17AE-10BC-7AF0E2A69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50277" cy="4351338"/>
          </a:xfrm>
        </p:spPr>
        <p:txBody>
          <a:bodyPr>
            <a:normAutofit/>
          </a:bodyPr>
          <a:lstStyle/>
          <a:p>
            <a:r>
              <a:rPr lang="en-US" b="0" dirty="0">
                <a:latin typeface="+mn-lt"/>
              </a:rPr>
              <a:t>Use “PPT Designer” </a:t>
            </a:r>
          </a:p>
          <a:p>
            <a:pPr lvl="1"/>
            <a:r>
              <a:rPr lang="en-US" dirty="0">
                <a:latin typeface="+mn-lt"/>
              </a:rPr>
              <a:t>I</a:t>
            </a:r>
            <a:r>
              <a:rPr lang="en-US" b="0" dirty="0">
                <a:latin typeface="+mn-lt"/>
              </a:rPr>
              <a:t>nspiration</a:t>
            </a:r>
          </a:p>
          <a:p>
            <a:pPr lvl="1"/>
            <a:r>
              <a:rPr lang="en-GB" b="0" dirty="0">
                <a:latin typeface="+mn-lt"/>
              </a:rPr>
              <a:t>Combine your ideas</a:t>
            </a:r>
          </a:p>
          <a:p>
            <a:pPr lvl="1"/>
            <a:r>
              <a:rPr lang="en-GB" dirty="0">
                <a:latin typeface="+mn-lt"/>
              </a:rPr>
              <a:t>Use it as an assistant</a:t>
            </a:r>
          </a:p>
          <a:p>
            <a:pPr lvl="1"/>
            <a:r>
              <a:rPr lang="en-GB" dirty="0">
                <a:latin typeface="+mn-lt"/>
              </a:rPr>
              <a:t>Incorporate suggestions</a:t>
            </a:r>
          </a:p>
          <a:p>
            <a:r>
              <a:rPr lang="fr-BE" b="0" dirty="0">
                <a:latin typeface="+mn-lt"/>
              </a:rPr>
              <a:t>Use of </a:t>
            </a:r>
            <a:r>
              <a:rPr lang="en-GB" b="0" dirty="0">
                <a:latin typeface="+mn-lt"/>
              </a:rPr>
              <a:t>colours</a:t>
            </a:r>
          </a:p>
          <a:p>
            <a:pPr lvl="1"/>
            <a:r>
              <a:rPr lang="en-GB" dirty="0">
                <a:latin typeface="+mn-lt"/>
              </a:rPr>
              <a:t>Highlight</a:t>
            </a:r>
          </a:p>
          <a:p>
            <a:pPr lvl="1"/>
            <a:r>
              <a:rPr lang="en-GB" b="0" dirty="0">
                <a:latin typeface="+mn-lt"/>
              </a:rPr>
              <a:t>Maximum of 3</a:t>
            </a:r>
          </a:p>
        </p:txBody>
      </p:sp>
      <p:pic>
        <p:nvPicPr>
          <p:cNvPr id="6" name="Picture 5" descr="Cartoon character with legs and legs and a red box with a white letter&#10;&#10;Description automatically generated">
            <a:extLst>
              <a:ext uri="{FF2B5EF4-FFF2-40B4-BE49-F238E27FC236}">
                <a16:creationId xmlns:a16="http://schemas.microsoft.com/office/drawing/2014/main" id="{27866081-F17B-F156-69D2-BC1776046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29591" r="11360" b="10719"/>
          <a:stretch/>
        </p:blipFill>
        <p:spPr>
          <a:xfrm>
            <a:off x="6688477" y="1690687"/>
            <a:ext cx="4471180" cy="3472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95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57E16-D9A5-17AE-10BC-7AF0E2A69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12811"/>
          </a:xfrm>
        </p:spPr>
        <p:txBody>
          <a:bodyPr>
            <a:normAutofit/>
          </a:bodyPr>
          <a:lstStyle/>
          <a:p>
            <a:r>
              <a:rPr lang="en-GB" b="0" dirty="0">
                <a:latin typeface="+mn-lt"/>
              </a:rPr>
              <a:t>Handouts ≠ Presentation slides</a:t>
            </a:r>
          </a:p>
          <a:p>
            <a:r>
              <a:rPr lang="en-GB" b="0" dirty="0">
                <a:latin typeface="+mn-lt"/>
              </a:rPr>
              <a:t>Visual aid</a:t>
            </a:r>
          </a:p>
          <a:p>
            <a:r>
              <a:rPr lang="en-GB" b="0" dirty="0">
                <a:latin typeface="+mn-lt"/>
              </a:rPr>
              <a:t>Complementary to the presenter NOT competing for attention</a:t>
            </a:r>
          </a:p>
          <a:p>
            <a:r>
              <a:rPr lang="en-GB" b="0" dirty="0">
                <a:latin typeface="+mn-lt"/>
              </a:rPr>
              <a:t>“Our brain thinks in titles”</a:t>
            </a:r>
          </a:p>
          <a:p>
            <a:pPr lvl="1"/>
            <a:endParaRPr lang="fr-BE" b="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B05A85-6375-9818-94FD-9C297237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n-lt"/>
              </a:rPr>
              <a:t>Slides are not a script</a:t>
            </a:r>
          </a:p>
        </p:txBody>
      </p:sp>
    </p:spTree>
    <p:extLst>
      <p:ext uri="{BB962C8B-B14F-4D97-AF65-F5344CB8AC3E}">
        <p14:creationId xmlns:p14="http://schemas.microsoft.com/office/powerpoint/2010/main" val="17861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28B92-495D-A9E2-4EA1-8E49B262B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5C028-D929-C1E3-BE58-B2A4E646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n-lt"/>
              </a:rPr>
              <a:t>Work in </a:t>
            </a:r>
            <a:r>
              <a:rPr lang="fr-BE" dirty="0" err="1">
                <a:latin typeface="+mn-lt"/>
              </a:rPr>
              <a:t>steps</a:t>
            </a:r>
            <a:endParaRPr lang="fr-BE" dirty="0">
              <a:latin typeface="+mn-lt"/>
            </a:endParaRPr>
          </a:p>
        </p:txBody>
      </p:sp>
      <p:pic>
        <p:nvPicPr>
          <p:cNvPr id="7" name="Graphic 6" descr="Upstairs outline">
            <a:extLst>
              <a:ext uri="{FF2B5EF4-FFF2-40B4-BE49-F238E27FC236}">
                <a16:creationId xmlns:a16="http://schemas.microsoft.com/office/drawing/2014/main" id="{258AB794-E72A-6A15-9042-708B0FBD6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137" t="16757" r="9296" b="17756"/>
          <a:stretch/>
        </p:blipFill>
        <p:spPr>
          <a:xfrm>
            <a:off x="6580962" y="2190846"/>
            <a:ext cx="5342562" cy="384253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A45CC2D-FC03-C468-CF75-A87AA0E62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715" y="1758219"/>
            <a:ext cx="7459894" cy="513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latin typeface="+mn-lt"/>
              </a:rPr>
              <a:t>Can I </a:t>
            </a:r>
            <a:r>
              <a:rPr lang="en-US" b="0" dirty="0" err="1">
                <a:latin typeface="+mn-lt"/>
              </a:rPr>
              <a:t>visualise</a:t>
            </a:r>
            <a:r>
              <a:rPr lang="en-US" b="0" dirty="0">
                <a:latin typeface="+mn-lt"/>
              </a:rPr>
              <a:t> anything – Use a picture, graph etc. </a:t>
            </a:r>
          </a:p>
          <a:p>
            <a:endParaRPr lang="fr-BE" b="0" dirty="0">
              <a:latin typeface="+mn-lt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F3565CF-23DA-7DF4-BB6D-C96469305727}"/>
              </a:ext>
            </a:extLst>
          </p:cNvPr>
          <p:cNvSpPr txBox="1">
            <a:spLocks/>
          </p:cNvSpPr>
          <p:nvPr/>
        </p:nvSpPr>
        <p:spPr>
          <a:xfrm>
            <a:off x="664855" y="4956339"/>
            <a:ext cx="7174328" cy="54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0" dirty="0">
                <a:latin typeface="+mn-lt"/>
              </a:rPr>
              <a:t>Put everything you need and want on your slide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5E28D24-F772-8BA5-A41F-1D00EEEAEEF2}"/>
              </a:ext>
            </a:extLst>
          </p:cNvPr>
          <p:cNvSpPr txBox="1">
            <a:spLocks/>
          </p:cNvSpPr>
          <p:nvPr/>
        </p:nvSpPr>
        <p:spPr>
          <a:xfrm>
            <a:off x="3318554" y="2806261"/>
            <a:ext cx="7017250" cy="482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0" dirty="0">
                <a:latin typeface="+mn-lt"/>
              </a:rPr>
              <a:t>Do I need to split the content across several slides?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49BA433-F0F1-F6CC-4B8F-738298F27574}"/>
              </a:ext>
            </a:extLst>
          </p:cNvPr>
          <p:cNvSpPr txBox="1">
            <a:spLocks/>
          </p:cNvSpPr>
          <p:nvPr/>
        </p:nvSpPr>
        <p:spPr>
          <a:xfrm>
            <a:off x="4743235" y="3856426"/>
            <a:ext cx="4375998" cy="54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+mn-lt"/>
              </a:rPr>
              <a:t>Can I make this slide lighter?</a:t>
            </a:r>
          </a:p>
        </p:txBody>
      </p:sp>
    </p:spTree>
    <p:extLst>
      <p:ext uri="{BB962C8B-B14F-4D97-AF65-F5344CB8AC3E}">
        <p14:creationId xmlns:p14="http://schemas.microsoft.com/office/powerpoint/2010/main" val="19875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8CE25-7A01-1921-C67D-437C728F7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C1A482-392D-1D9D-1F3E-6CE7E992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+mn-lt"/>
              </a:rPr>
              <a:t>Slides: Design &amp; 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4A21E-0BB1-DDF3-D85B-ACB444CB7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108"/>
            <a:ext cx="10515600" cy="5064767"/>
          </a:xfrm>
        </p:spPr>
        <p:txBody>
          <a:bodyPr>
            <a:normAutofit lnSpcReduction="10000"/>
          </a:bodyPr>
          <a:lstStyle/>
          <a:p>
            <a:r>
              <a:rPr lang="en-US" sz="2400" b="0" dirty="0">
                <a:latin typeface="+mn-lt"/>
              </a:rPr>
              <a:t>Slide design</a:t>
            </a:r>
          </a:p>
          <a:p>
            <a:pPr lvl="1"/>
            <a:r>
              <a:rPr lang="en-US" sz="2000" b="0" dirty="0">
                <a:latin typeface="+mn-lt"/>
              </a:rPr>
              <a:t>Use “PPT Designer” for inspiration - </a:t>
            </a:r>
            <a:r>
              <a:rPr lang="fr-BE" sz="2000" b="0" dirty="0">
                <a:latin typeface="+mn-lt"/>
              </a:rPr>
              <a:t>Do not have to follow </a:t>
            </a:r>
            <a:r>
              <a:rPr lang="fr-BE" sz="2000" b="0" dirty="0" err="1">
                <a:latin typeface="+mn-lt"/>
              </a:rPr>
              <a:t>everything</a:t>
            </a:r>
            <a:r>
              <a:rPr lang="fr-BE" sz="2000" b="0" dirty="0">
                <a:latin typeface="+mn-lt"/>
              </a:rPr>
              <a:t> </a:t>
            </a:r>
            <a:r>
              <a:rPr lang="fr-BE" sz="2000" b="0" dirty="0" err="1">
                <a:latin typeface="+mn-lt"/>
              </a:rPr>
              <a:t>it</a:t>
            </a:r>
            <a:r>
              <a:rPr lang="fr-BE" sz="2000" b="0" dirty="0">
                <a:latin typeface="+mn-lt"/>
              </a:rPr>
              <a:t> </a:t>
            </a:r>
            <a:r>
              <a:rPr lang="fr-BE" sz="2000" b="0" dirty="0" err="1">
                <a:latin typeface="+mn-lt"/>
              </a:rPr>
              <a:t>suggests</a:t>
            </a:r>
            <a:r>
              <a:rPr lang="fr-BE" sz="2000" b="0" dirty="0">
                <a:latin typeface="+mn-lt"/>
              </a:rPr>
              <a:t>, can do a combination</a:t>
            </a:r>
          </a:p>
          <a:p>
            <a:pPr lvl="1"/>
            <a:r>
              <a:rPr lang="fr-BE" sz="2000" b="0" dirty="0">
                <a:latin typeface="+mn-lt"/>
              </a:rPr>
              <a:t>Don’t use </a:t>
            </a:r>
            <a:r>
              <a:rPr lang="fr-BE" sz="2000" b="0" dirty="0" err="1">
                <a:latin typeface="+mn-lt"/>
              </a:rPr>
              <a:t>too</a:t>
            </a:r>
            <a:r>
              <a:rPr lang="fr-BE" sz="2000" b="0" dirty="0">
                <a:latin typeface="+mn-lt"/>
              </a:rPr>
              <a:t> </a:t>
            </a:r>
            <a:r>
              <a:rPr lang="fr-BE" sz="2000" b="0" dirty="0" err="1">
                <a:latin typeface="+mn-lt"/>
              </a:rPr>
              <a:t>many</a:t>
            </a:r>
            <a:r>
              <a:rPr lang="fr-BE" sz="2000" b="0" dirty="0">
                <a:latin typeface="+mn-lt"/>
              </a:rPr>
              <a:t> </a:t>
            </a:r>
            <a:r>
              <a:rPr lang="fr-BE" sz="2000" b="0" dirty="0" err="1">
                <a:latin typeface="+mn-lt"/>
              </a:rPr>
              <a:t>colours</a:t>
            </a:r>
            <a:r>
              <a:rPr lang="fr-BE" sz="2000" b="0" dirty="0">
                <a:latin typeface="+mn-lt"/>
              </a:rPr>
              <a:t> on a slide, stick to a maximum of 3</a:t>
            </a:r>
          </a:p>
          <a:p>
            <a:pPr lvl="1"/>
            <a:r>
              <a:rPr lang="fr-BE" sz="2000" dirty="0" err="1">
                <a:latin typeface="+mn-lt"/>
              </a:rPr>
              <a:t>Colour</a:t>
            </a:r>
            <a:r>
              <a:rPr lang="fr-BE" sz="2000" dirty="0">
                <a:latin typeface="+mn-lt"/>
              </a:rPr>
              <a:t> can </a:t>
            </a:r>
            <a:r>
              <a:rPr lang="fr-BE" sz="2000" dirty="0" err="1">
                <a:latin typeface="+mn-lt"/>
              </a:rPr>
              <a:t>be</a:t>
            </a:r>
            <a:r>
              <a:rPr lang="fr-BE" sz="2000" dirty="0">
                <a:latin typeface="+mn-lt"/>
              </a:rPr>
              <a:t> a </a:t>
            </a:r>
            <a:r>
              <a:rPr lang="fr-BE" sz="2000" dirty="0" err="1">
                <a:latin typeface="+mn-lt"/>
              </a:rPr>
              <a:t>tool</a:t>
            </a:r>
            <a:r>
              <a:rPr lang="fr-BE" sz="2000" dirty="0">
                <a:latin typeface="+mn-lt"/>
              </a:rPr>
              <a:t> to highlight information</a:t>
            </a:r>
            <a:endParaRPr lang="fr-BE" sz="2000" b="0" dirty="0">
              <a:latin typeface="+mn-lt"/>
            </a:endParaRPr>
          </a:p>
          <a:p>
            <a:r>
              <a:rPr lang="en-GB" sz="2400" b="0" dirty="0">
                <a:latin typeface="+mn-lt"/>
              </a:rPr>
              <a:t>Slides are not a script</a:t>
            </a:r>
          </a:p>
          <a:p>
            <a:pPr lvl="1"/>
            <a:r>
              <a:rPr lang="en-GB" sz="2000" b="0" dirty="0">
                <a:latin typeface="+mn-lt"/>
              </a:rPr>
              <a:t>Slides are a visual aid</a:t>
            </a:r>
          </a:p>
          <a:p>
            <a:pPr lvl="1"/>
            <a:r>
              <a:rPr lang="en-GB" sz="2000" dirty="0">
                <a:latin typeface="+mn-lt"/>
              </a:rPr>
              <a:t>Try not to read directly off the slides</a:t>
            </a:r>
          </a:p>
          <a:p>
            <a:pPr lvl="1"/>
            <a:r>
              <a:rPr lang="en-GB" sz="2000" b="0" dirty="0">
                <a:latin typeface="+mn-lt"/>
              </a:rPr>
              <a:t>There is a difference between slides received as handouts and slides used in a presentation</a:t>
            </a:r>
          </a:p>
          <a:p>
            <a:pPr lvl="1"/>
            <a:r>
              <a:rPr lang="en-GB" sz="2000" dirty="0">
                <a:latin typeface="+mn-lt"/>
              </a:rPr>
              <a:t>Make sure your slides do not compete with you / the presenter</a:t>
            </a:r>
            <a:endParaRPr lang="en-GB" sz="2000" b="0" dirty="0">
              <a:latin typeface="+mn-lt"/>
            </a:endParaRPr>
          </a:p>
          <a:p>
            <a:r>
              <a:rPr lang="en-GB" sz="2400" b="0" dirty="0">
                <a:latin typeface="+mn-lt"/>
              </a:rPr>
              <a:t>Work on your slides in steps</a:t>
            </a:r>
          </a:p>
          <a:p>
            <a:pPr marL="742950" lvl="1" indent="-285750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Put everything you need and want on your slide to begin with</a:t>
            </a:r>
            <a:endParaRPr lang="fr-BE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Look at it and decide is there too much, can I make this slide lighter and easier to read, do I need to split it into several slides</a:t>
            </a:r>
            <a:endParaRPr lang="fr-BE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1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</a:rPr>
              <a:t>Can I visualise anything – Use a picture, graph etc. </a:t>
            </a:r>
            <a:endParaRPr lang="fr-BE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B5AA9A-F7F8-B8D2-90AF-2E2EBDC65E08}"/>
              </a:ext>
            </a:extLst>
          </p:cNvPr>
          <p:cNvSpPr/>
          <p:nvPr/>
        </p:nvSpPr>
        <p:spPr>
          <a:xfrm>
            <a:off x="750013" y="657546"/>
            <a:ext cx="6041205" cy="6678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65CF1-ED05-91ED-1271-0E9164AEFD79}"/>
              </a:ext>
            </a:extLst>
          </p:cNvPr>
          <p:cNvSpPr/>
          <p:nvPr/>
        </p:nvSpPr>
        <p:spPr>
          <a:xfrm>
            <a:off x="750013" y="1409059"/>
            <a:ext cx="10603786" cy="155321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DEC74-3307-CDB8-51E6-3D057974C2EA}"/>
              </a:ext>
            </a:extLst>
          </p:cNvPr>
          <p:cNvSpPr/>
          <p:nvPr/>
        </p:nvSpPr>
        <p:spPr>
          <a:xfrm>
            <a:off x="750013" y="3026918"/>
            <a:ext cx="10603786" cy="155321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F2D7E-04F5-2B75-C148-727377A27ED9}"/>
              </a:ext>
            </a:extLst>
          </p:cNvPr>
          <p:cNvSpPr/>
          <p:nvPr/>
        </p:nvSpPr>
        <p:spPr>
          <a:xfrm>
            <a:off x="750012" y="4647238"/>
            <a:ext cx="10603787" cy="186468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89FF-074D-6A8D-6DC3-172116B6AA3D}"/>
              </a:ext>
            </a:extLst>
          </p:cNvPr>
          <p:cNvSpPr txBox="1"/>
          <p:nvPr/>
        </p:nvSpPr>
        <p:spPr>
          <a:xfrm>
            <a:off x="10883542" y="1522955"/>
            <a:ext cx="9405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Slide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105BC-8E4A-E2D9-EA02-AE3861A7E528}"/>
              </a:ext>
            </a:extLst>
          </p:cNvPr>
          <p:cNvSpPr txBox="1"/>
          <p:nvPr/>
        </p:nvSpPr>
        <p:spPr>
          <a:xfrm>
            <a:off x="10883542" y="3117601"/>
            <a:ext cx="9405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Slide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71701-27AD-4FD9-8E79-FCF537E1B6B3}"/>
              </a:ext>
            </a:extLst>
          </p:cNvPr>
          <p:cNvSpPr txBox="1"/>
          <p:nvPr/>
        </p:nvSpPr>
        <p:spPr>
          <a:xfrm>
            <a:off x="10971729" y="4821220"/>
            <a:ext cx="9405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Slide 3</a:t>
            </a:r>
          </a:p>
        </p:txBody>
      </p:sp>
    </p:spTree>
    <p:extLst>
      <p:ext uri="{BB962C8B-B14F-4D97-AF65-F5344CB8AC3E}">
        <p14:creationId xmlns:p14="http://schemas.microsoft.com/office/powerpoint/2010/main" val="7204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C1133-D6BD-9157-9A0F-0319E0982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49C280-5CC8-314D-6DCD-6F88A3DA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+mn-lt"/>
              </a:rPr>
              <a:t>Using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pictures</a:t>
            </a:r>
            <a:endParaRPr lang="fr-BE" dirty="0">
              <a:latin typeface="+mn-lt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2654316-07CC-2441-3E14-B0413E6D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04207"/>
            <a:ext cx="3034087" cy="523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dirty="0">
                <a:latin typeface="+mn-lt"/>
              </a:rPr>
              <a:t>Share </a:t>
            </a:r>
            <a:r>
              <a:rPr lang="fr-BE" b="0" dirty="0">
                <a:latin typeface="+mn-lt"/>
              </a:rPr>
              <a:t>an anecdote</a:t>
            </a:r>
          </a:p>
        </p:txBody>
      </p:sp>
      <p:pic>
        <p:nvPicPr>
          <p:cNvPr id="12" name="Picture 11" descr="A blue tent on a beach&#10;&#10;Description automatically generated">
            <a:extLst>
              <a:ext uri="{FF2B5EF4-FFF2-40B4-BE49-F238E27FC236}">
                <a16:creationId xmlns:a16="http://schemas.microsoft.com/office/drawing/2014/main" id="{C854F015-AC5B-8330-7229-2D65E5716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8" y="1376734"/>
            <a:ext cx="2947399" cy="39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BD2B1-9291-F669-1B09-56FEBD5B7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A43938-1FA0-BDBD-268A-3E294DCE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+mn-lt"/>
              </a:rPr>
              <a:t>Using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pictures</a:t>
            </a:r>
            <a:endParaRPr lang="fr-BE" dirty="0">
              <a:latin typeface="+mn-lt"/>
            </a:endParaRPr>
          </a:p>
        </p:txBody>
      </p:sp>
      <p:pic>
        <p:nvPicPr>
          <p:cNvPr id="7" name="Picture 6" descr="A person holding a camera and standing next to a large animal&#10;&#10;Description automatically generated">
            <a:extLst>
              <a:ext uri="{FF2B5EF4-FFF2-40B4-BE49-F238E27FC236}">
                <a16:creationId xmlns:a16="http://schemas.microsoft.com/office/drawing/2014/main" id="{4C8C23B9-D461-1BC7-151B-56A7AD00D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9" y="1376735"/>
            <a:ext cx="2947399" cy="392986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B1B8EFC-5E8A-5E21-7D21-CA1EC05CEEA7}"/>
              </a:ext>
            </a:extLst>
          </p:cNvPr>
          <p:cNvSpPr txBox="1">
            <a:spLocks/>
          </p:cNvSpPr>
          <p:nvPr/>
        </p:nvSpPr>
        <p:spPr>
          <a:xfrm>
            <a:off x="4578956" y="5402495"/>
            <a:ext cx="3034087" cy="52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>
                <a:latin typeface="+mn-lt"/>
              </a:rPr>
              <a:t>Tell</a:t>
            </a:r>
            <a:r>
              <a:rPr lang="fr-BE" b="0" dirty="0">
                <a:latin typeface="+mn-lt"/>
              </a:rPr>
              <a:t> a story</a:t>
            </a:r>
          </a:p>
        </p:txBody>
      </p:sp>
    </p:spTree>
    <p:extLst>
      <p:ext uri="{BB962C8B-B14F-4D97-AF65-F5344CB8AC3E}">
        <p14:creationId xmlns:p14="http://schemas.microsoft.com/office/powerpoint/2010/main" val="166981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DF0A7-443A-F19E-1A9C-D95110342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0DD6D-2939-4D5B-62EC-5334A8D2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+mn-lt"/>
              </a:rPr>
              <a:t>Using</a:t>
            </a:r>
            <a:r>
              <a:rPr lang="fr-BE" dirty="0">
                <a:latin typeface="+mn-lt"/>
              </a:rPr>
              <a:t> </a:t>
            </a:r>
            <a:r>
              <a:rPr lang="fr-BE" dirty="0" err="1">
                <a:latin typeface="+mn-lt"/>
              </a:rPr>
              <a:t>pictures</a:t>
            </a:r>
            <a:endParaRPr lang="fr-BE" dirty="0">
              <a:latin typeface="+mn-lt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8073B79-B36C-908B-C52E-D5472BF2BD1B}"/>
              </a:ext>
            </a:extLst>
          </p:cNvPr>
          <p:cNvSpPr txBox="1">
            <a:spLocks/>
          </p:cNvSpPr>
          <p:nvPr/>
        </p:nvSpPr>
        <p:spPr>
          <a:xfrm>
            <a:off x="8319713" y="5402495"/>
            <a:ext cx="3034087" cy="52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u="none" kern="1200">
                <a:solidFill>
                  <a:srgbClr val="054690"/>
                </a:solidFill>
                <a:latin typeface="Myriad Pro" panose="020B0503030403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>
                <a:latin typeface="+mn-lt"/>
              </a:rPr>
              <a:t>Spark </a:t>
            </a:r>
            <a:r>
              <a:rPr lang="fr-BE" b="0" dirty="0">
                <a:latin typeface="+mn-lt"/>
              </a:rPr>
              <a:t>a discussion</a:t>
            </a:r>
          </a:p>
        </p:txBody>
      </p:sp>
      <p:pic>
        <p:nvPicPr>
          <p:cNvPr id="14" name="Picture 13" descr="A person and person wearing white coats and hair nets&#10;&#10;Description automatically generated">
            <a:extLst>
              <a:ext uri="{FF2B5EF4-FFF2-40B4-BE49-F238E27FC236}">
                <a16:creationId xmlns:a16="http://schemas.microsoft.com/office/drawing/2014/main" id="{C950F038-1C0F-8FE7-45AC-8DB263F6E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13" y="1376733"/>
            <a:ext cx="2947399" cy="39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36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ameN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4498E"/>
      </a:accent1>
      <a:accent2>
        <a:srgbClr val="C5D301"/>
      </a:accent2>
      <a:accent3>
        <a:srgbClr val="A5A5A5"/>
      </a:accent3>
      <a:accent4>
        <a:srgbClr val="00ACE6"/>
      </a:accent4>
      <a:accent5>
        <a:srgbClr val="00AEBE"/>
      </a:accent5>
      <a:accent6>
        <a:srgbClr val="4AB15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1.1_FAMENET_PPT_master-template.potx" id="{D1A8C2AD-3E4C-435C-B9AB-87D3D809370B}" vid="{465E9657-1873-40EC-9325-0121A2CCC85E}"/>
    </a:ext>
  </a:extLst>
</a:theme>
</file>

<file path=ppt/theme/theme2.xml><?xml version="1.0" encoding="utf-8"?>
<a:theme xmlns:a="http://schemas.openxmlformats.org/drawingml/2006/main" name="1_Office Theme">
  <a:themeElements>
    <a:clrScheme name="FameN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4498E"/>
      </a:accent1>
      <a:accent2>
        <a:srgbClr val="C5D301"/>
      </a:accent2>
      <a:accent3>
        <a:srgbClr val="A5A5A5"/>
      </a:accent3>
      <a:accent4>
        <a:srgbClr val="00ACE6"/>
      </a:accent4>
      <a:accent5>
        <a:srgbClr val="00AEBE"/>
      </a:accent5>
      <a:accent6>
        <a:srgbClr val="4AB15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1.1_FAMENET_PPT_master-template.potx" id="{D1A8C2AD-3E4C-435C-B9AB-87D3D809370B}" vid="{EF699C6D-7C86-476C-A888-10E706C971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CT1.1_FAMENET_template_master_2022-07</Template>
  <TotalTime>0</TotalTime>
  <Words>1211</Words>
  <Application>Microsoft Office PowerPoint</Application>
  <PresentationFormat>Widescreen</PresentationFormat>
  <Paragraphs>143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</vt:lpstr>
      <vt:lpstr>Calibri</vt:lpstr>
      <vt:lpstr>Calibri (Body)</vt:lpstr>
      <vt:lpstr>Courier New</vt:lpstr>
      <vt:lpstr>Myriad Pro</vt:lpstr>
      <vt:lpstr>Office Theme</vt:lpstr>
      <vt:lpstr>1_Office Theme</vt:lpstr>
      <vt:lpstr>INFORM EU Capacity building Building “good” PPT slides</vt:lpstr>
      <vt:lpstr>AGENDA</vt:lpstr>
      <vt:lpstr>Think about design</vt:lpstr>
      <vt:lpstr>Slides are not a script</vt:lpstr>
      <vt:lpstr>Work in steps</vt:lpstr>
      <vt:lpstr>Slides: Design &amp; Content</vt:lpstr>
      <vt:lpstr>Using pictures</vt:lpstr>
      <vt:lpstr>Using pictures</vt:lpstr>
      <vt:lpstr>Using pictures</vt:lpstr>
      <vt:lpstr>Using pictures</vt:lpstr>
      <vt:lpstr>PowerPoint Presentation</vt:lpstr>
      <vt:lpstr>Getting Czechs to eat more fish – How EU funding helped a small company achieve its bold culinary mission</vt:lpstr>
      <vt:lpstr>Getting Czechs to eat more fish – How EU funding helped a small company achieve its bold culinary mission</vt:lpstr>
      <vt:lpstr>Before we begin…YOUR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accomplished?</vt:lpstr>
      <vt:lpstr>Why a mission?</vt:lpstr>
      <vt:lpstr>PowerPoint Presentation</vt:lpstr>
      <vt:lpstr>Conclusions</vt:lpstr>
    </vt:vector>
  </TitlesOfParts>
  <Company>GOPA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InformEU Capacity building – Efficient communication</dc:title>
  <dc:creator>Gardner Blasco, Megan</dc:creator>
  <cp:lastModifiedBy>Gardner Blasco, Megan</cp:lastModifiedBy>
  <cp:revision>265</cp:revision>
  <dcterms:created xsi:type="dcterms:W3CDTF">2022-10-04T11:48:31Z</dcterms:created>
  <dcterms:modified xsi:type="dcterms:W3CDTF">2025-03-27T14:37:34Z</dcterms:modified>
</cp:coreProperties>
</file>