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22_6EB77367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11" r:id="rId3"/>
    <p:sldId id="309" r:id="rId4"/>
    <p:sldId id="310" r:id="rId5"/>
    <p:sldId id="290" r:id="rId6"/>
    <p:sldId id="315" r:id="rId7"/>
    <p:sldId id="314" r:id="rId8"/>
    <p:sldId id="308" r:id="rId9"/>
    <p:sldId id="312" r:id="rId10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859CB6-D755-4D06-3202-A22C25578340}" name="SERBAN Iulia-Mirela (REGIO)" initials="SIM(" userId="S::Iulia-Mirela.SERBAN@ec.europa.eu::04bc92f6-9b82-4ef3-93f1-85bd9dab961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IO Teresa (EMPL)" initials="EMPL G1" lastIdx="4" clrIdx="0">
    <p:extLst>
      <p:ext uri="{19B8F6BF-5375-455C-9EA6-DF929625EA0E}">
        <p15:presenceInfo xmlns:p15="http://schemas.microsoft.com/office/powerpoint/2012/main" userId="REGIO Teresa (EMP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22_6EB7736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EC57EB5-9DEA-46F8-9484-C460E27EFBA1}" authorId="{FF859CB6-D755-4D06-3202-A22C25578340}" created="2023-01-16T17:00:25.60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57516391" sldId="290"/>
      <ac:spMk id="3" creationId="{00000000-0000-0000-0000-000000000000}"/>
    </ac:deMkLst>
    <p188:txBody>
      <a:bodyPr/>
      <a:lstStyle/>
      <a:p>
        <a:r>
          <a:rPr lang="en-IE"/>
          <a:t>I put it in bold in the second bullet as well i.e. from 'at risk of'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A939EFE-0303-44F6-9A16-FD3B5E015DB1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B926D1-0013-4A80-B64E-9D824EE65210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ission.europa.eu/system/files/2023-01/the_impact_of_demographic_change_in_a_changing_environment_2023.PDF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2_6EB7736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1" y="1967634"/>
            <a:ext cx="10471901" cy="2149523"/>
          </a:xfrm>
        </p:spPr>
        <p:txBody>
          <a:bodyPr>
            <a:noAutofit/>
          </a:bodyPr>
          <a:lstStyle/>
          <a:p>
            <a:pPr algn="ctr"/>
            <a:r>
              <a:rPr lang="en-IE" sz="4400" b="1" dirty="0"/>
              <a:t>Communication “Harnessing Talent </a:t>
            </a:r>
            <a:br>
              <a:rPr lang="en-IE" sz="4400" b="1" dirty="0"/>
            </a:br>
            <a:r>
              <a:rPr lang="en-IE" sz="4400" b="1" dirty="0"/>
              <a:t>in Europe’s Regions” </a:t>
            </a:r>
            <a:br>
              <a:rPr lang="en-IE" sz="4400" b="1" dirty="0"/>
            </a:b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1232738"/>
          </a:xfrm>
        </p:spPr>
        <p:txBody>
          <a:bodyPr/>
          <a:lstStyle/>
          <a:p>
            <a:r>
              <a:rPr lang="en-GB" dirty="0"/>
              <a:t>DIALOGUE WITH CPR </a:t>
            </a:r>
            <a:r>
              <a:rPr lang="en-GB" dirty="0" smtClean="0"/>
              <a:t>PARTNERS</a:t>
            </a:r>
          </a:p>
          <a:p>
            <a:pPr algn="ctr"/>
            <a:r>
              <a:rPr lang="en-GB" dirty="0" smtClean="0"/>
              <a:t>15 June 2023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1" y="889832"/>
            <a:ext cx="10905699" cy="5708286"/>
          </a:xfrm>
        </p:spPr>
        <p:txBody>
          <a:bodyPr/>
          <a:lstStyle/>
          <a:p>
            <a:r>
              <a:rPr lang="en-US" dirty="0"/>
              <a:t>Overall demographic context of the EU (2023 demography report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commission.europa.eu/system/files/2023-01/the_impact_of_demographic_change_in_a_changing_environment_2023.PDF</a:t>
            </a:r>
            <a:r>
              <a:rPr lang="en-US" dirty="0" smtClean="0"/>
              <a:t> ) </a:t>
            </a:r>
            <a:r>
              <a:rPr lang="en-US" dirty="0"/>
              <a:t>with asymmetric impact on regions </a:t>
            </a:r>
          </a:p>
          <a:p>
            <a:r>
              <a:rPr lang="en-IE" dirty="0" smtClean="0"/>
              <a:t>Initial focus on “brain drain” (letter of mission of VP </a:t>
            </a:r>
            <a:r>
              <a:rPr lang="en-IE" dirty="0" err="1" smtClean="0"/>
              <a:t>Suica</a:t>
            </a:r>
            <a:r>
              <a:rPr lang="en-IE" dirty="0" smtClean="0"/>
              <a:t>)</a:t>
            </a: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sz="2400" dirty="0" smtClean="0">
                <a:solidFill>
                  <a:schemeClr val="tx2"/>
                </a:solidFill>
              </a:rPr>
              <a:t>lack of data on flows</a:t>
            </a:r>
            <a:endParaRPr lang="en-IE" sz="2400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400" dirty="0">
                <a:solidFill>
                  <a:schemeClr val="tx2"/>
                </a:solidFill>
              </a:rPr>
              <a:t> </a:t>
            </a:r>
            <a:r>
              <a:rPr lang="en-IE" sz="2400" dirty="0" smtClean="0">
                <a:solidFill>
                  <a:schemeClr val="tx2"/>
                </a:solidFill>
              </a:rPr>
              <a:t>trade off with free movement of persons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2400" dirty="0">
                <a:solidFill>
                  <a:schemeClr val="tx2"/>
                </a:solidFill>
              </a:rPr>
              <a:t> </a:t>
            </a:r>
            <a:r>
              <a:rPr lang="en-IE" sz="2400" dirty="0" smtClean="0">
                <a:solidFill>
                  <a:schemeClr val="tx2"/>
                </a:solidFill>
              </a:rPr>
              <a:t>elasticity and cyclical nature of emigration </a:t>
            </a:r>
            <a:endParaRPr lang="en-IE" sz="2400" dirty="0">
              <a:solidFill>
                <a:schemeClr val="tx2"/>
              </a:solidFill>
            </a:endParaRPr>
          </a:p>
          <a:p>
            <a:r>
              <a:rPr lang="en-US" dirty="0"/>
              <a:t>The concern is more the capacity </a:t>
            </a:r>
            <a:r>
              <a:rPr lang="en-US" dirty="0" smtClean="0"/>
              <a:t>of regions to dispose of the (skilled) labor force needed for their development</a:t>
            </a:r>
          </a:p>
          <a:p>
            <a:r>
              <a:rPr lang="en-US" dirty="0" smtClean="0"/>
              <a:t>First deliverable of the European Year of Skills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107475"/>
            <a:ext cx="10515600" cy="782357"/>
          </a:xfrm>
        </p:spPr>
        <p:txBody>
          <a:bodyPr/>
          <a:lstStyle/>
          <a:p>
            <a:r>
              <a:rPr lang="en-IE" dirty="0" smtClean="0"/>
              <a:t>Background and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2" y="1604356"/>
            <a:ext cx="6530385" cy="4700191"/>
          </a:xfrm>
        </p:spPr>
        <p:txBody>
          <a:bodyPr/>
          <a:lstStyle/>
          <a:p>
            <a:r>
              <a:rPr lang="en-GB" dirty="0"/>
              <a:t>Demographic transformation of Europe is taking place caused by ageing, lower birth rates and migration flows</a:t>
            </a: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3.5 million decrease of EU working age population between 2015 and 2020</a:t>
            </a:r>
          </a:p>
          <a:p>
            <a:pPr lvl="1"/>
            <a:r>
              <a:rPr lang="en-GB" sz="2200" dirty="0">
                <a:solidFill>
                  <a:schemeClr val="tx2"/>
                </a:solidFill>
              </a:rPr>
              <a:t>Further shrinking expected, with 35 million persons decrease by 2050</a:t>
            </a:r>
          </a:p>
          <a:p>
            <a:r>
              <a:rPr lang="en-GB" dirty="0" smtClean="0"/>
              <a:t>Mostly driven by natural changes</a:t>
            </a:r>
          </a:p>
          <a:p>
            <a:r>
              <a:rPr lang="en-GB" dirty="0" smtClean="0"/>
              <a:t>Some </a:t>
            </a:r>
            <a:r>
              <a:rPr lang="en-GB" dirty="0"/>
              <a:t>regions are more impacted than others, increasing regional disparities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975" y="482860"/>
            <a:ext cx="7114499" cy="782357"/>
          </a:xfrm>
        </p:spPr>
        <p:txBody>
          <a:bodyPr/>
          <a:lstStyle/>
          <a:p>
            <a:r>
              <a:rPr lang="en-GB" sz="3600" dirty="0"/>
              <a:t>D</a:t>
            </a:r>
            <a:r>
              <a:rPr lang="en-GB" sz="3600" cap="small" dirty="0"/>
              <a:t>emographic </a:t>
            </a:r>
            <a:r>
              <a:rPr lang="en-GB" sz="3600" cap="small" dirty="0" smtClean="0"/>
              <a:t>transition</a:t>
            </a:r>
            <a:endParaRPr lang="en-GB" sz="3600" dirty="0"/>
          </a:p>
        </p:txBody>
      </p:sp>
      <p:pic>
        <p:nvPicPr>
          <p:cNvPr id="6" name="Picture 5" descr="C:\Users\nadlebe\AppData\Local\Microsoft\Windows\INetCache\Content.Word\n3v16_2564_nat_2015_2020_A4P_G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5" b="8242"/>
          <a:stretch/>
        </p:blipFill>
        <p:spPr bwMode="auto">
          <a:xfrm>
            <a:off x="6991004" y="0"/>
            <a:ext cx="5200996" cy="5993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00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265217"/>
            <a:ext cx="10905699" cy="5337714"/>
          </a:xfrm>
        </p:spPr>
        <p:txBody>
          <a:bodyPr/>
          <a:lstStyle/>
          <a:p>
            <a:r>
              <a:rPr lang="en-IE" dirty="0"/>
              <a:t>Focuses on regions identified as most affected by Talent Development Trap: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sz="2400" dirty="0">
                <a:solidFill>
                  <a:schemeClr val="tx2"/>
                </a:solidFill>
              </a:rPr>
              <a:t>46 regions in a </a:t>
            </a:r>
            <a:r>
              <a:rPr lang="en-IE" sz="2400" b="1" dirty="0" smtClean="0">
                <a:solidFill>
                  <a:schemeClr val="tx2"/>
                </a:solidFill>
              </a:rPr>
              <a:t>talent development </a:t>
            </a:r>
            <a:r>
              <a:rPr lang="en-IE" sz="2400" b="1" dirty="0">
                <a:solidFill>
                  <a:schemeClr val="tx2"/>
                </a:solidFill>
              </a:rPr>
              <a:t>trap </a:t>
            </a:r>
            <a:r>
              <a:rPr lang="en-IE" sz="2400" dirty="0">
                <a:solidFill>
                  <a:schemeClr val="tx2"/>
                </a:solidFill>
              </a:rPr>
              <a:t>(16% </a:t>
            </a:r>
            <a:r>
              <a:rPr lang="en-IE" sz="2400" dirty="0" smtClean="0">
                <a:solidFill>
                  <a:schemeClr val="tx2"/>
                </a:solidFill>
              </a:rPr>
              <a:t>of </a:t>
            </a:r>
            <a:r>
              <a:rPr lang="en-IE" sz="2400" dirty="0">
                <a:solidFill>
                  <a:schemeClr val="tx2"/>
                </a:solidFill>
              </a:rPr>
              <a:t>EU population)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400" dirty="0">
                <a:solidFill>
                  <a:schemeClr val="tx2"/>
                </a:solidFill>
              </a:rPr>
              <a:t> 36 regions at risk of falling into </a:t>
            </a:r>
            <a:r>
              <a:rPr lang="en-IE" sz="2400" dirty="0" smtClean="0">
                <a:solidFill>
                  <a:schemeClr val="tx2"/>
                </a:solidFill>
              </a:rPr>
              <a:t>talent development </a:t>
            </a:r>
            <a:r>
              <a:rPr lang="en-IE" sz="2400" dirty="0">
                <a:solidFill>
                  <a:schemeClr val="tx2"/>
                </a:solidFill>
              </a:rPr>
              <a:t>trap (13% of EU population</a:t>
            </a:r>
            <a:r>
              <a:rPr lang="en-IE" sz="2400" dirty="0" smtClean="0">
                <a:solidFill>
                  <a:schemeClr val="tx2"/>
                </a:solidFill>
              </a:rPr>
              <a:t>)</a:t>
            </a:r>
          </a:p>
          <a:p>
            <a:pPr marL="269875" lvl="1" indent="-269875"/>
            <a:r>
              <a:rPr lang="en-IE" sz="2400" dirty="0" smtClean="0"/>
              <a:t>Risk of labour and skills shortages, insufficient productivity growth and innovation :</a:t>
            </a:r>
          </a:p>
          <a:p>
            <a:pPr marL="1096963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sz="2200" dirty="0">
                <a:solidFill>
                  <a:schemeClr val="tx2"/>
                </a:solidFill>
              </a:rPr>
              <a:t>O</a:t>
            </a:r>
            <a:r>
              <a:rPr lang="en-IE" sz="2200" dirty="0" smtClean="0">
                <a:solidFill>
                  <a:schemeClr val="tx2"/>
                </a:solidFill>
              </a:rPr>
              <a:t>verall lack of competitiveness </a:t>
            </a:r>
          </a:p>
          <a:p>
            <a:pPr marL="1096963" lvl="2" indent="-457200">
              <a:buFont typeface="Wingdings" panose="05000000000000000000" pitchFamily="2" charset="2"/>
              <a:buChar char="Ø"/>
            </a:pPr>
            <a:r>
              <a:rPr lang="en-IE" sz="2200" dirty="0" smtClean="0">
                <a:solidFill>
                  <a:schemeClr val="tx2"/>
                </a:solidFill>
              </a:rPr>
              <a:t>Hampering development pattern and the achievement of the twin transitions</a:t>
            </a:r>
          </a:p>
          <a:p>
            <a:pPr marL="639763" lvl="1" indent="-457200">
              <a:buFont typeface="Wingdings" panose="05000000000000000000" pitchFamily="2" charset="2"/>
              <a:buChar char="Ø"/>
            </a:pPr>
            <a:r>
              <a:rPr lang="en-IE" sz="2400" dirty="0" smtClean="0">
                <a:solidFill>
                  <a:schemeClr val="tx2"/>
                </a:solidFill>
              </a:rPr>
              <a:t>Risk for these regions, predominantly rural and less developed, to be left behind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107475"/>
            <a:ext cx="10515600" cy="782357"/>
          </a:xfrm>
        </p:spPr>
        <p:txBody>
          <a:bodyPr/>
          <a:lstStyle/>
          <a:p>
            <a:r>
              <a:rPr lang="en-IE" dirty="0" smtClean="0"/>
              <a:t>Demographic trends and their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nadlebe\AppData\Local\Microsoft\Windows\INetCache\Content.Word\n2v16_pop_decl_educ_option_B4_A4P_G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9" b="8849"/>
          <a:stretch/>
        </p:blipFill>
        <p:spPr bwMode="auto">
          <a:xfrm>
            <a:off x="7040879" y="0"/>
            <a:ext cx="5151121" cy="59768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82" y="1604356"/>
            <a:ext cx="6530385" cy="4700191"/>
          </a:xfrm>
        </p:spPr>
        <p:txBody>
          <a:bodyPr/>
          <a:lstStyle/>
          <a:p>
            <a:r>
              <a:rPr lang="en-GB" dirty="0"/>
              <a:t>Regions affected </a:t>
            </a:r>
            <a:r>
              <a:rPr lang="en-US" dirty="0"/>
              <a:t>by sharp workforce decline and low/stagnating share of tertiary educated </a:t>
            </a:r>
            <a:r>
              <a:rPr lang="en-US" b="1" dirty="0"/>
              <a:t>in a talent development trap</a:t>
            </a:r>
          </a:p>
          <a:p>
            <a:r>
              <a:rPr lang="en-US" dirty="0"/>
              <a:t>Regions with net out migration of their younger cohort </a:t>
            </a:r>
            <a:r>
              <a:rPr lang="en-US" b="1" dirty="0"/>
              <a:t>at risk of falling into a talent development trap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Talents needed to offset the impact</a:t>
            </a:r>
          </a:p>
        </p:txBody>
      </p:sp>
    </p:spTree>
    <p:extLst>
      <p:ext uri="{BB962C8B-B14F-4D97-AF65-F5344CB8AC3E}">
        <p14:creationId xmlns:p14="http://schemas.microsoft.com/office/powerpoint/2010/main" val="18575163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=""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0721" y="966834"/>
            <a:ext cx="10905699" cy="5799726"/>
          </a:xfrm>
        </p:spPr>
        <p:txBody>
          <a:bodyPr/>
          <a:lstStyle/>
          <a:p>
            <a:r>
              <a:rPr lang="en-IE" sz="2000" dirty="0" smtClean="0"/>
              <a:t>Lower performances than EU average with regard to:</a:t>
            </a:r>
            <a:endParaRPr lang="en-IE" sz="20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smtClean="0">
                <a:solidFill>
                  <a:schemeClr val="tx2"/>
                </a:solidFill>
              </a:rPr>
              <a:t>Efficiency of labour market :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>
                <a:solidFill>
                  <a:schemeClr val="tx2"/>
                </a:solidFill>
              </a:rPr>
              <a:t> </a:t>
            </a:r>
            <a:r>
              <a:rPr lang="en-IE" sz="2000" dirty="0"/>
              <a:t>L</a:t>
            </a:r>
            <a:r>
              <a:rPr lang="en-IE" sz="2000" dirty="0" smtClean="0"/>
              <a:t>ower employment rates – including for persons with tertiary education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 Higher unemployment rates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 Higher employment gender gap</a:t>
            </a:r>
            <a:endParaRPr lang="en-IE" sz="20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smtClean="0">
                <a:solidFill>
                  <a:schemeClr val="tx2"/>
                </a:solidFill>
              </a:rPr>
              <a:t>Educational systems: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Lower share of tertiary educated, including for younger cohorts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Higher rate of early leavers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Higher rates of NEET (no employment, neither in education or training)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E" sz="2000" dirty="0" smtClean="0"/>
              <a:t>Lower rate of adult learning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2"/>
                </a:solidFill>
              </a:rPr>
              <a:t> Lower accessibility to services : </a:t>
            </a:r>
            <a:r>
              <a:rPr lang="en-IE" dirty="0" smtClean="0"/>
              <a:t>digital divide and access to universities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smtClean="0">
                <a:solidFill>
                  <a:schemeClr val="tx2"/>
                </a:solidFill>
              </a:rPr>
              <a:t>Lower quality of public governance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IE" i="1" dirty="0" smtClean="0">
                <a:solidFill>
                  <a:srgbClr val="00B050"/>
                </a:solidFill>
              </a:rPr>
              <a:t>Overall lower attractiveness of these regions for talents, unable to provide quality job opportunities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2"/>
                </a:solidFill>
              </a:rPr>
              <a:t> I</a:t>
            </a:r>
            <a:r>
              <a:rPr lang="en-IE" dirty="0" smtClean="0">
                <a:solidFill>
                  <a:schemeClr val="tx2"/>
                </a:solidFill>
              </a:rPr>
              <a:t>ndicators detailed in Annex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107475"/>
            <a:ext cx="10515600" cy="782357"/>
          </a:xfrm>
        </p:spPr>
        <p:txBody>
          <a:bodyPr/>
          <a:lstStyle/>
          <a:p>
            <a:r>
              <a:rPr lang="en-IE" dirty="0" smtClean="0"/>
              <a:t>These regions face specific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265217"/>
            <a:ext cx="10905699" cy="5337714"/>
          </a:xfrm>
        </p:spPr>
        <p:txBody>
          <a:bodyPr/>
          <a:lstStyle/>
          <a:p>
            <a:r>
              <a:rPr lang="en-IE" dirty="0" smtClean="0"/>
              <a:t>These challenges can be overturned, as untapped potential</a:t>
            </a:r>
            <a:endParaRPr lang="en-IE" dirty="0"/>
          </a:p>
          <a:p>
            <a:r>
              <a:rPr lang="en-IE" dirty="0" smtClean="0"/>
              <a:t>Need for investments and reforms, steered by European Semester</a:t>
            </a:r>
          </a:p>
          <a:p>
            <a:r>
              <a:rPr lang="en-IE" dirty="0" smtClean="0"/>
              <a:t>Several EU initiatives and instruments are detailed to address these challenges</a:t>
            </a:r>
            <a:endParaRPr lang="en-IE" dirty="0"/>
          </a:p>
          <a:p>
            <a:r>
              <a:rPr lang="en-US" dirty="0" smtClean="0"/>
              <a:t>Several examples of successful regional and national experiences prove that challenges can be taken up</a:t>
            </a:r>
            <a:endParaRPr lang="en-US" dirty="0"/>
          </a:p>
          <a:p>
            <a:r>
              <a:rPr lang="en-US" dirty="0" smtClean="0"/>
              <a:t>New </a:t>
            </a:r>
            <a:r>
              <a:rPr lang="en-US" dirty="0"/>
              <a:t>“Talent Booster Mechanism” to be launched in 2023 and based on 8 pillars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107475"/>
            <a:ext cx="10515600" cy="782357"/>
          </a:xfrm>
        </p:spPr>
        <p:txBody>
          <a:bodyPr/>
          <a:lstStyle/>
          <a:p>
            <a:r>
              <a:rPr lang="en-IE" dirty="0" smtClean="0"/>
              <a:t>Decline is not inevitable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9698" y="976964"/>
            <a:ext cx="10905699" cy="5317958"/>
          </a:xfrm>
        </p:spPr>
        <p:txBody>
          <a:bodyPr/>
          <a:lstStyle/>
          <a:p>
            <a:pPr lvl="1" algn="just">
              <a:spcAft>
                <a:spcPts val="600"/>
              </a:spcAft>
            </a:pPr>
            <a:r>
              <a:rPr lang="en-GB" u="sng" dirty="0"/>
              <a:t>Direct support</a:t>
            </a:r>
            <a:r>
              <a:rPr lang="en-GB" dirty="0"/>
              <a:t> earmarked for 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Regions in talent development trap to elaborate and implement tailored and comprehensive strategies to train, attract and retain talents </a:t>
            </a:r>
            <a:r>
              <a:rPr lang="en-GB" sz="2000" i="1" dirty="0" smtClean="0">
                <a:solidFill>
                  <a:schemeClr val="tx2"/>
                </a:solidFill>
              </a:rPr>
              <a:t> </a:t>
            </a:r>
            <a:endParaRPr lang="en-GB" sz="2000" i="1" dirty="0">
              <a:solidFill>
                <a:schemeClr val="tx2"/>
              </a:solidFill>
            </a:endParaRP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/>
              <a:t>Regions at risk of falling into such traps to develop new approaches to demographic transition and talent </a:t>
            </a:r>
            <a:r>
              <a:rPr lang="en-GB" sz="2000" dirty="0" smtClean="0"/>
              <a:t>development </a:t>
            </a:r>
            <a:endParaRPr lang="fr-BE" sz="2000" i="1" dirty="0" smtClean="0">
              <a:solidFill>
                <a:schemeClr val="tx2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en-GB" u="sng" dirty="0" smtClean="0"/>
              <a:t>Financial assistance</a:t>
            </a:r>
            <a:r>
              <a:rPr lang="en-GB" dirty="0" smtClean="0"/>
              <a:t>, though resources available under :</a:t>
            </a:r>
          </a:p>
          <a:p>
            <a:pPr lvl="2" algn="just">
              <a:spcAft>
                <a:spcPts val="600"/>
              </a:spcAft>
            </a:pPr>
            <a:r>
              <a:rPr lang="en-GB" sz="2000" dirty="0" smtClean="0"/>
              <a:t>Technical Support instrument, </a:t>
            </a:r>
          </a:p>
          <a:p>
            <a:pPr lvl="2" algn="just">
              <a:spcAft>
                <a:spcPts val="600"/>
              </a:spcAft>
            </a:pPr>
            <a:r>
              <a:rPr lang="en-GB" sz="2000" dirty="0" smtClean="0"/>
              <a:t>Interregional </a:t>
            </a:r>
            <a:r>
              <a:rPr lang="en-GB" sz="2000" dirty="0"/>
              <a:t>Innovation Investments (I3</a:t>
            </a:r>
            <a:r>
              <a:rPr lang="en-GB" sz="2000" dirty="0" smtClean="0"/>
              <a:t>) – </a:t>
            </a:r>
            <a:r>
              <a:rPr lang="en-GB" sz="2000" dirty="0" smtClean="0">
                <a:solidFill>
                  <a:schemeClr val="tx2"/>
                </a:solidFill>
              </a:rPr>
              <a:t>enhanced attention paid to identified regions </a:t>
            </a:r>
          </a:p>
          <a:p>
            <a:pPr lvl="2" algn="just">
              <a:spcAft>
                <a:spcPts val="600"/>
              </a:spcAft>
            </a:pPr>
            <a:r>
              <a:rPr lang="en-GB" sz="2000" dirty="0" smtClean="0"/>
              <a:t>European </a:t>
            </a:r>
            <a:r>
              <a:rPr lang="en-GB" sz="2000" dirty="0"/>
              <a:t>Urban </a:t>
            </a:r>
            <a:r>
              <a:rPr lang="en-GB" sz="2000" dirty="0" smtClean="0"/>
              <a:t>Initiative – </a:t>
            </a:r>
            <a:r>
              <a:rPr lang="en-GB" sz="2000" dirty="0" smtClean="0">
                <a:solidFill>
                  <a:schemeClr val="tx2"/>
                </a:solidFill>
              </a:rPr>
              <a:t>targeting shrinking cities</a:t>
            </a:r>
          </a:p>
          <a:p>
            <a:pPr lvl="2" algn="just">
              <a:spcAft>
                <a:spcPts val="600"/>
              </a:spcAft>
            </a:pPr>
            <a:r>
              <a:rPr lang="en-GB" sz="2000" dirty="0" smtClean="0"/>
              <a:t>Cohesion </a:t>
            </a:r>
            <a:r>
              <a:rPr lang="en-GB" sz="2000" dirty="0"/>
              <a:t>policy (notably through </a:t>
            </a:r>
            <a:r>
              <a:rPr lang="en-GB" sz="2000" b="1" dirty="0"/>
              <a:t>2024-25 midterm review</a:t>
            </a:r>
            <a:r>
              <a:rPr lang="en-GB" sz="2000" dirty="0" smtClean="0"/>
              <a:t>) – </a:t>
            </a:r>
            <a:r>
              <a:rPr lang="en-GB" sz="2000" dirty="0" smtClean="0">
                <a:solidFill>
                  <a:schemeClr val="tx2"/>
                </a:solidFill>
              </a:rPr>
              <a:t>2024 Country reports will </a:t>
            </a:r>
            <a:r>
              <a:rPr lang="en-GB" sz="2000" dirty="0" smtClean="0">
                <a:solidFill>
                  <a:schemeClr val="tx2"/>
                </a:solidFill>
              </a:rPr>
              <a:t>address </a:t>
            </a:r>
            <a:r>
              <a:rPr lang="en-GB" sz="2000" dirty="0" smtClean="0">
                <a:solidFill>
                  <a:schemeClr val="tx2"/>
                </a:solidFill>
              </a:rPr>
              <a:t>the situation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4294" y="126726"/>
            <a:ext cx="10515600" cy="782357"/>
          </a:xfrm>
        </p:spPr>
        <p:txBody>
          <a:bodyPr/>
          <a:lstStyle/>
          <a:p>
            <a:r>
              <a:rPr lang="en-IE" dirty="0"/>
              <a:t>Talent Booster </a:t>
            </a:r>
            <a:r>
              <a:rPr lang="en-IE" dirty="0" smtClean="0"/>
              <a:t>Mechanism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195" y="1371600"/>
            <a:ext cx="10905699" cy="4904072"/>
          </a:xfrm>
        </p:spPr>
        <p:txBody>
          <a:bodyPr/>
          <a:lstStyle/>
          <a:p>
            <a:pPr lvl="1" algn="just">
              <a:spcAft>
                <a:spcPts val="600"/>
              </a:spcAft>
            </a:pPr>
            <a:r>
              <a:rPr lang="en-GB" u="sng" dirty="0" smtClean="0"/>
              <a:t>Extensive </a:t>
            </a:r>
            <a:r>
              <a:rPr lang="en-GB" u="sng" dirty="0"/>
              <a:t>exchange of experiences and dissemination of knowledge and good practices</a:t>
            </a:r>
            <a:r>
              <a:rPr lang="en-GB" dirty="0"/>
              <a:t>, through a dedicated </a:t>
            </a:r>
            <a:r>
              <a:rPr lang="en-GB" dirty="0" smtClean="0"/>
              <a:t>website </a:t>
            </a:r>
            <a:r>
              <a:rPr lang="en-GB" dirty="0"/>
              <a:t>and organisation of events, including targeted thematic and regional working </a:t>
            </a:r>
            <a:r>
              <a:rPr lang="en-GB" dirty="0" smtClean="0"/>
              <a:t>groups. </a:t>
            </a:r>
          </a:p>
          <a:p>
            <a:pPr marL="457200" lvl="1" indent="0" algn="just">
              <a:spcAft>
                <a:spcPts val="600"/>
              </a:spcAft>
              <a:buNone/>
            </a:pPr>
            <a:endParaRPr lang="en-GB" dirty="0" smtClean="0"/>
          </a:p>
          <a:p>
            <a:pPr lvl="1" algn="just">
              <a:spcAft>
                <a:spcPts val="600"/>
              </a:spcAft>
            </a:pPr>
            <a:r>
              <a:rPr lang="en-US" u="sng" dirty="0"/>
              <a:t>Signposting to other EU </a:t>
            </a:r>
            <a:r>
              <a:rPr lang="en-US" u="sng" dirty="0" smtClean="0"/>
              <a:t>initiatives</a:t>
            </a:r>
            <a:r>
              <a:rPr lang="en-US" dirty="0" smtClean="0"/>
              <a:t> : dedicated page of the website: </a:t>
            </a:r>
            <a:r>
              <a:rPr lang="en-US" dirty="0" smtClean="0">
                <a:solidFill>
                  <a:schemeClr val="tx2"/>
                </a:solidFill>
              </a:rPr>
              <a:t>initiatives highlighted in the Communication and forthcoming initiatives </a:t>
            </a:r>
          </a:p>
          <a:p>
            <a:pPr marL="457200" lvl="1" indent="0" algn="just">
              <a:spcAft>
                <a:spcPts val="600"/>
              </a:spcAft>
              <a:buNone/>
            </a:pPr>
            <a:endParaRPr lang="en-US" dirty="0"/>
          </a:p>
          <a:p>
            <a:pPr lvl="1" algn="just">
              <a:spcAft>
                <a:spcPts val="600"/>
              </a:spcAft>
            </a:pPr>
            <a:r>
              <a:rPr lang="en-GB" u="sng" dirty="0" smtClean="0"/>
              <a:t>Increase </a:t>
            </a:r>
            <a:r>
              <a:rPr lang="en-GB" u="sng" dirty="0"/>
              <a:t>of analytical knowledge </a:t>
            </a:r>
            <a:r>
              <a:rPr lang="en-GB" dirty="0" smtClean="0"/>
              <a:t>: addressing data shortages encountered during the preparation on regional development and migration (regional migration flows, access to services). 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Talent Booster </a:t>
            </a:r>
            <a:r>
              <a:rPr lang="en-IE" dirty="0" smtClean="0"/>
              <a:t>Mechanism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3015</TotalTime>
  <Words>653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Communication “Harnessing Talent  in Europe’s Regions”  </vt:lpstr>
      <vt:lpstr>Background and context</vt:lpstr>
      <vt:lpstr>Demographic transition</vt:lpstr>
      <vt:lpstr>Demographic trends and their impacts</vt:lpstr>
      <vt:lpstr>Talents needed to offset the impact</vt:lpstr>
      <vt:lpstr>These regions face specific challenges</vt:lpstr>
      <vt:lpstr>Decline is not inevitable</vt:lpstr>
      <vt:lpstr>Talent Booster Mechanism - 1</vt:lpstr>
      <vt:lpstr>Talent Booster Mechanism - 2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Arts of allocations</dc:title>
  <dc:creator>GILLAND Moray (REGIO)</dc:creator>
  <cp:lastModifiedBy>NADLER Benoit (REGIO)</cp:lastModifiedBy>
  <cp:revision>91</cp:revision>
  <cp:lastPrinted>2022-03-09T15:57:20Z</cp:lastPrinted>
  <dcterms:created xsi:type="dcterms:W3CDTF">2021-07-16T07:18:56Z</dcterms:created>
  <dcterms:modified xsi:type="dcterms:W3CDTF">2023-06-02T13:04:07Z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2022-03-09T13:58:37Z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84f9e3c6-9aca-4e64-8e52-5cf813944d41</vt:lpwstr>
  </property>
  <property fmtid="{D5CDD505-2E9C-101B-9397-08002B2CF9AE}" pid="8" name="MSIP_Label_6bd9ddd1-4d20-43f6-abfa-fc3c07406f94_ContentBits">
    <vt:lpwstr>0</vt:lpwstr>
  </property>
</Properties>
</file>