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44" r:id="rId3"/>
    <p:sldId id="373" r:id="rId4"/>
    <p:sldId id="374" r:id="rId5"/>
    <p:sldId id="293" r:id="rId6"/>
    <p:sldId id="345" r:id="rId7"/>
    <p:sldId id="349" r:id="rId8"/>
    <p:sldId id="350" r:id="rId9"/>
    <p:sldId id="295" r:id="rId10"/>
    <p:sldId id="267" r:id="rId11"/>
    <p:sldId id="301" r:id="rId12"/>
    <p:sldId id="307" r:id="rId13"/>
    <p:sldId id="321" r:id="rId14"/>
    <p:sldId id="325" r:id="rId15"/>
    <p:sldId id="306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arcilazo_j\My%20Documents\qq\RCG\2011\rank%20for%20power%20law\computation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graphs!$D$3</c:f>
              <c:strCache>
                <c:ptCount val="1"/>
                <c:pt idx="0">
                  <c:v>pop and GDP growth</c:v>
                </c:pt>
              </c:strCache>
            </c:strRef>
          </c:tx>
          <c:spPr>
            <a:ln w="53975">
              <a:solidFill>
                <a:srgbClr val="333399"/>
              </a:solidFill>
              <a:prstDash val="sysDot"/>
            </a:ln>
          </c:spPr>
          <c:marker>
            <c:symbol val="none"/>
          </c:marker>
          <c:cat>
            <c:numRef>
              <c:f>graphs!$C$5:$C$16</c:f>
              <c:numCache>
                <c:formatCode>General</c:formatCode>
                <c:ptCount val="1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</c:numCache>
            </c:numRef>
          </c:cat>
          <c:val>
            <c:numRef>
              <c:f>graphs!$D$5:$D$16</c:f>
              <c:numCache>
                <c:formatCode>#,##0</c:formatCode>
                <c:ptCount val="12"/>
                <c:pt idx="0">
                  <c:v>165.01250000000002</c:v>
                </c:pt>
                <c:pt idx="1">
                  <c:v>153.52500000000001</c:v>
                </c:pt>
                <c:pt idx="2">
                  <c:v>150.24657534246575</c:v>
                </c:pt>
                <c:pt idx="3">
                  <c:v>173.17499999999998</c:v>
                </c:pt>
                <c:pt idx="4">
                  <c:v>184.28750000000002</c:v>
                </c:pt>
                <c:pt idx="5">
                  <c:v>199.98750000000001</c:v>
                </c:pt>
                <c:pt idx="6">
                  <c:v>177.75675675675672</c:v>
                </c:pt>
                <c:pt idx="7">
                  <c:v>194.45945945946011</c:v>
                </c:pt>
                <c:pt idx="8">
                  <c:v>181.17808219178013</c:v>
                </c:pt>
                <c:pt idx="9">
                  <c:v>177.50632911392492</c:v>
                </c:pt>
                <c:pt idx="10">
                  <c:v>200.28</c:v>
                </c:pt>
                <c:pt idx="11">
                  <c:v>211.14516129032128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graphs!$K$3</c:f>
              <c:strCache>
                <c:ptCount val="1"/>
                <c:pt idx="0">
                  <c:v>pop density and GDP growth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val>
            <c:numRef>
              <c:f>graphs!$K$5:$K$16</c:f>
              <c:numCache>
                <c:formatCode>General</c:formatCode>
                <c:ptCount val="12"/>
                <c:pt idx="0">
                  <c:v>167.82500000000007</c:v>
                </c:pt>
                <c:pt idx="1">
                  <c:v>183.8125</c:v>
                </c:pt>
                <c:pt idx="2">
                  <c:v>185.41250000000002</c:v>
                </c:pt>
                <c:pt idx="3">
                  <c:v>167.58750000000001</c:v>
                </c:pt>
                <c:pt idx="4">
                  <c:v>174.3</c:v>
                </c:pt>
                <c:pt idx="5">
                  <c:v>185.23749999999998</c:v>
                </c:pt>
                <c:pt idx="6">
                  <c:v>180.75675675675672</c:v>
                </c:pt>
                <c:pt idx="7">
                  <c:v>183.31081081081081</c:v>
                </c:pt>
                <c:pt idx="8">
                  <c:v>189.12328767123282</c:v>
                </c:pt>
                <c:pt idx="9">
                  <c:v>190.0506329113924</c:v>
                </c:pt>
                <c:pt idx="10">
                  <c:v>196.64</c:v>
                </c:pt>
                <c:pt idx="11">
                  <c:v>183.79365079364933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graphs!$F$3</c:f>
              <c:strCache>
                <c:ptCount val="1"/>
                <c:pt idx="0">
                  <c:v>pop and GDPpc growth</c:v>
                </c:pt>
              </c:strCache>
            </c:strRef>
          </c:tx>
          <c:spPr>
            <a:ln w="34925">
              <a:solidFill>
                <a:srgbClr val="000000">
                  <a:lumMod val="75000"/>
                  <a:lumOff val="25000"/>
                </a:srgbClr>
              </a:solidFill>
              <a:prstDash val="dash"/>
            </a:ln>
          </c:spPr>
          <c:marker>
            <c:symbol val="none"/>
          </c:marker>
          <c:val>
            <c:numRef>
              <c:f>graphs!$F$5:$F$16</c:f>
              <c:numCache>
                <c:formatCode>#,##0</c:formatCode>
                <c:ptCount val="12"/>
                <c:pt idx="0">
                  <c:v>170.4375</c:v>
                </c:pt>
                <c:pt idx="1">
                  <c:v>158.30000000000001</c:v>
                </c:pt>
                <c:pt idx="2">
                  <c:v>174.13750000000002</c:v>
                </c:pt>
                <c:pt idx="3">
                  <c:v>183.32500000000007</c:v>
                </c:pt>
                <c:pt idx="4">
                  <c:v>195.1875</c:v>
                </c:pt>
                <c:pt idx="5">
                  <c:v>211.6</c:v>
                </c:pt>
                <c:pt idx="6">
                  <c:v>192.93243243243393</c:v>
                </c:pt>
                <c:pt idx="7">
                  <c:v>201.62162162162159</c:v>
                </c:pt>
                <c:pt idx="8">
                  <c:v>187.5068493150693</c:v>
                </c:pt>
                <c:pt idx="9">
                  <c:v>182.79746835443126</c:v>
                </c:pt>
                <c:pt idx="10">
                  <c:v>197.29333333333341</c:v>
                </c:pt>
                <c:pt idx="11">
                  <c:v>210.49206349206349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29952"/>
        <c:axId val="98031872"/>
      </c:lineChart>
      <c:catAx>
        <c:axId val="980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31872"/>
        <c:crosses val="autoZero"/>
        <c:auto val="1"/>
        <c:lblAlgn val="ctr"/>
        <c:lblOffset val="100"/>
        <c:noMultiLvlLbl val="0"/>
      </c:catAx>
      <c:valAx>
        <c:axId val="98031872"/>
        <c:scaling>
          <c:orientation val="minMax"/>
          <c:min val="14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29952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A2C01A-0F3F-4EC9-89F7-C7BBDA544490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92EE79-A54D-454E-A36B-C39C31F7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F824-4AF4-40DF-8997-B0470B9AD983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D26C-2A6C-43F4-96B8-3F23B26E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0E0F-8F0C-41FC-B950-289B48A290E9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514-B1B0-4F56-A51B-03799F20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8DDB-8AAE-4EEF-9A47-2CB121611752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0040-5C8A-4A45-96C6-F87290A9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1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9F80-E7B8-4C9C-9B5E-0524CB737B4D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6FF4-B2EC-44BB-9C65-7091E19A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4384-8634-4CE8-BB20-84DEDD7B921B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FE7C-435D-4628-A8C0-00893AD44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6FC7-A4F8-4EE1-956E-6A69036A8A6A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7066-6422-4988-BF23-7D346BAC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DA3B-4DF3-437A-954D-3D83B5DE7DEA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0A10-C064-4943-8E50-74383736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3FB9-BCD8-4376-94FB-A9A19FD3AE4A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E913-63C1-4030-B24F-762EBF12D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4806-0ECC-4CE8-869C-951B6FC21D14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9439-5E71-45B6-9747-0D69A8E08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62B2-F9B2-4047-9F9A-2300681F0F29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5BB4-4F9C-4156-B0B7-8BC1BA6C3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4143-310A-4924-B795-27296CFCD813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94B9-1BA9-4422-B15B-93EDD1F3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2416B056-25A1-4FDC-9864-EA8BAAD80E1C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05B49E4-2CCF-4ED2-97B6-E80B004D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EA028-6F8E-4726-86A7-8BFF1F353A36}" type="slidenum">
              <a:rPr lang="en-US" altLang="en-US" b="0" smtClean="0"/>
              <a:pPr eaLnBrk="1" hangingPunct="1"/>
              <a:t>1</a:t>
            </a:fld>
            <a:endParaRPr lang="en-US" altLang="en-US" b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EU Cohesion Policy and Europe’s Shifting Economic Landscape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Philip McCann*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Special Adviser to the EU Commissioner for Regional Policy, Corina Creţu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with Lewis Dijkstra EC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and Enrique Garcilazo OECD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University of Groningen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900" smtClean="0"/>
              <a:t>* I am grateful to the European Commission Directorate-General for Regional and Urban Policy and to the OECD Department for Regional Development Policy for allowing me to use their figures and diagrams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8FA49-426F-4699-8B67-A931C647E388}" type="slidenum">
              <a:rPr lang="en-US" altLang="en-US" b="0" smtClean="0"/>
              <a:pPr eaLnBrk="1" hangingPunct="1"/>
              <a:t>10</a:t>
            </a:fld>
            <a:endParaRPr lang="en-US" altLang="en-US" b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4. Pre-Crisis: The EU Regional Context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Role of major cities was significant in UK, France, Spain, Poland, Czech Republic</a:t>
            </a:r>
          </a:p>
          <a:p>
            <a:pPr eaLnBrk="1" hangingPunct="1"/>
            <a:r>
              <a:rPr lang="en-US" altLang="en-US" sz="2800" smtClean="0"/>
              <a:t>Polycentric systems in The Netherlands, Northern Italy, Germany</a:t>
            </a:r>
          </a:p>
          <a:p>
            <a:pPr eaLnBrk="1" hangingPunct="1"/>
            <a:r>
              <a:rPr lang="en-US" altLang="en-US" sz="2800" smtClean="0"/>
              <a:t>Urban-urban migration in rich EU countries</a:t>
            </a:r>
          </a:p>
          <a:p>
            <a:pPr eaLnBrk="1" hangingPunct="1"/>
            <a:r>
              <a:rPr lang="en-US" altLang="en-US" sz="2800" smtClean="0"/>
              <a:t>Rural-urban migration in Mediterranean and CEECs</a:t>
            </a:r>
          </a:p>
          <a:p>
            <a:pPr eaLnBrk="1" hangingPunct="1"/>
            <a:r>
              <a:rPr lang="en-US" altLang="en-US" sz="2800" smtClean="0"/>
              <a:t>Regional convergence</a:t>
            </a:r>
          </a:p>
          <a:p>
            <a:pPr eaLnBrk="1" hangingPunct="1"/>
            <a:r>
              <a:rPr lang="en-US" altLang="en-US" sz="2800" smtClean="0"/>
              <a:t>Overall urban share of EU GDP accounted for by metropolitan regions of &gt;250,000 hardly changed 2000-2006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B2596-7DB8-4C0C-84D0-CEF8A11DF35A}" type="slidenum">
              <a:rPr lang="en-US" altLang="en-US" b="0" smtClean="0"/>
              <a:pPr eaLnBrk="1" hangingPunct="1"/>
              <a:t>11</a:t>
            </a:fld>
            <a:endParaRPr lang="en-US" altLang="en-US" b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4. Pre-Crisis: The EU Regional Context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1990-2002 primacy of urban areas across EU: urban &gt; intermediate &gt; rural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Post 2002 shift in favour of non-core locations in many EU countries in terms of population growth and productivity growth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EU-15: intermediate areas and rural areas growing faster than urban areas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EU-17 urban growth still dominates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Different patterns in different countries – no simple story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Dutch reversal Broersma and van Dijk (2008) </a:t>
            </a:r>
            <a:r>
              <a:rPr lang="en-US" altLang="en-US" sz="2800" i="1" smtClean="0"/>
              <a:t>JEG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8240D5-557D-44B2-B5B8-018D1BAEBBE5}" type="slidenum">
              <a:rPr lang="en-US" altLang="en-US" b="0" smtClean="0"/>
              <a:pPr eaLnBrk="1" hangingPunct="1"/>
              <a:t>12</a:t>
            </a:fld>
            <a:endParaRPr lang="en-US" altLang="en-US" b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5. Pre-Crisis: The EU Urban Context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2000-2008 UK, France, Netherlands, Spain – population of metro regions grows at a lower rate than national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GDP share of primarily urban areas in EU15 remained almost constant over the decade.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Many small and medium sized cities displayed high productivity levels and growth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Complex polycentric EU-wide network structure </a:t>
            </a:r>
            <a:r>
              <a:rPr lang="en-US" altLang="en-US" sz="2800" i="1" smtClean="0"/>
              <a:t>connectivity</a:t>
            </a:r>
            <a:r>
              <a:rPr lang="en-US" altLang="en-US" sz="2800" smtClean="0"/>
              <a:t> appears to be more important than urban scale, national scale, specialisation or diversity (Bel and Fageda 2008; Ni and Kresl 2010: Taylor 2012)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13387C-04EB-453F-A123-05542CE56575}" type="slidenum">
              <a:rPr lang="en-US" altLang="en-US" b="0" smtClean="0"/>
              <a:pPr eaLnBrk="1" hangingPunct="1"/>
              <a:t>13</a:t>
            </a:fld>
            <a:endParaRPr lang="en-US" altLang="en-US" b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11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75E2C2-AFBA-4B31-B8CE-914769CBE382}" type="slidenum">
              <a:rPr lang="en-US" altLang="en-US" b="0" smtClean="0"/>
              <a:pPr eaLnBrk="1" hangingPunct="1"/>
              <a:t>14</a:t>
            </a:fld>
            <a:endParaRPr lang="en-US" altLang="en-US" b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76E56-8B6C-4A6E-9142-4365613AB437}" type="slidenum">
              <a:rPr lang="en-US" altLang="en-US" b="0" smtClean="0"/>
              <a:pPr eaLnBrk="1" hangingPunct="1"/>
              <a:t>15</a:t>
            </a:fld>
            <a:endParaRPr lang="en-US" altLang="en-US" b="0" smtClean="0"/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3" imgW="11791950" imgH="7258050" progId="Excel.Chart.8">
                  <p:embed/>
                </p:oleObj>
              </mc:Choice>
              <mc:Fallback>
                <p:oleObj name="Chart" r:id="rId3" imgW="11791950" imgH="72580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F0290-7606-4D6C-AFEB-2E11209ED4A6}" type="slidenum">
              <a:rPr lang="en-US" altLang="en-US" b="0" smtClean="0"/>
              <a:pPr eaLnBrk="1" hangingPunct="1"/>
              <a:t>16</a:t>
            </a:fld>
            <a:endParaRPr lang="en-US" altLang="en-US" b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6. Post-Crisis: The EU Regional and Urban Context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Primarily urban areas and remote rural areas are the weakest regions in Europe in the aftermath of the crisis</a:t>
            </a:r>
          </a:p>
          <a:p>
            <a:r>
              <a:rPr lang="en-US" altLang="en-US" sz="2800" smtClean="0"/>
              <a:t>Rural areas close to the cities and intermediate areas are the most robust types of European regions</a:t>
            </a:r>
          </a:p>
          <a:p>
            <a:r>
              <a:rPr lang="en-US" altLang="en-US" sz="2800" smtClean="0"/>
              <a:t>Large cities are vulnerable</a:t>
            </a:r>
          </a:p>
          <a:p>
            <a:r>
              <a:rPr lang="en-US" altLang="en-US" sz="2800" smtClean="0"/>
              <a:t>Different story to North America and much of the international literature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C77DF-D9D0-4DDE-A3A3-E6B8E1DA23BE}" type="slidenum">
              <a:rPr lang="en-US" altLang="en-US" b="0" smtClean="0"/>
              <a:pPr eaLnBrk="1" hangingPunct="1"/>
              <a:t>17</a:t>
            </a:fld>
            <a:endParaRPr lang="en-US" altLang="en-US" b="0" smtClean="0"/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3" imgW="5483500" imgH="2848438" progId="Word.Document.8">
                  <p:embed/>
                </p:oleObj>
              </mc:Choice>
              <mc:Fallback>
                <p:oleObj name="Document" r:id="rId3" imgW="5483500" imgH="284843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8E02CA-E939-41AC-92E6-2FC148FEFC89}" type="slidenum">
              <a:rPr lang="en-US" altLang="en-US" b="0" smtClean="0"/>
              <a:pPr eaLnBrk="1" hangingPunct="1"/>
              <a:t>18</a:t>
            </a:fld>
            <a:endParaRPr lang="en-US" altLang="en-US" b="0" smtClean="0"/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3" imgW="5639668" imgH="2975700" progId="Word.Document.8">
                  <p:embed/>
                </p:oleObj>
              </mc:Choice>
              <mc:Fallback>
                <p:oleObj name="Document" r:id="rId3" imgW="5639668" imgH="29757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5712AD-5CBE-4C44-BCEC-D541FCB314A8}" type="slidenum">
              <a:rPr lang="en-US" altLang="en-US" b="0" smtClean="0"/>
              <a:pPr eaLnBrk="1" hangingPunct="1"/>
              <a:t>19</a:t>
            </a:fld>
            <a:endParaRPr lang="en-US" altLang="en-US" b="0" smtClean="0"/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3" imgW="5483500" imgH="3052130" progId="Word.Document.8">
                  <p:embed/>
                </p:oleObj>
              </mc:Choice>
              <mc:Fallback>
                <p:oleObj name="Document" r:id="rId3" imgW="5483500" imgH="30521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EC0D67-26B0-4473-B27C-D25572A2F62F}" type="slidenum">
              <a:rPr lang="en-US" altLang="en-US" b="0" smtClean="0"/>
              <a:pPr eaLnBrk="1" hangingPunct="1"/>
              <a:t>2</a:t>
            </a:fld>
            <a:endParaRPr lang="en-US" altLang="en-US" b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1. Structure of Talk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1. Structure of Talk</a:t>
            </a:r>
          </a:p>
          <a:p>
            <a:pPr eaLnBrk="1" hangingPunct="1"/>
            <a:r>
              <a:rPr lang="en-US" altLang="en-US" sz="2800" smtClean="0"/>
              <a:t>2. EU Cohesion Policy Reforms</a:t>
            </a:r>
          </a:p>
          <a:p>
            <a:pPr eaLnBrk="1" hangingPunct="1"/>
            <a:r>
              <a:rPr lang="en-US" altLang="en-US" sz="2800" smtClean="0"/>
              <a:t>3. Pre-Crisis: OECD Regional Context</a:t>
            </a:r>
          </a:p>
          <a:p>
            <a:pPr eaLnBrk="1" hangingPunct="1"/>
            <a:r>
              <a:rPr lang="en-US" altLang="en-US" sz="2800" smtClean="0"/>
              <a:t>4. Pre-Crisis: The EU Regional Context</a:t>
            </a:r>
          </a:p>
          <a:p>
            <a:pPr eaLnBrk="1" hangingPunct="1"/>
            <a:r>
              <a:rPr lang="en-US" altLang="en-US" sz="2800" smtClean="0"/>
              <a:t>5. Pre-Crisis: The EU Urban Context</a:t>
            </a:r>
          </a:p>
          <a:p>
            <a:pPr eaLnBrk="1" hangingPunct="1"/>
            <a:r>
              <a:rPr lang="en-US" altLang="en-US" sz="2800" smtClean="0"/>
              <a:t>6. Post-Crisis: The EU Regional and Urban Context</a:t>
            </a:r>
          </a:p>
          <a:p>
            <a:pPr eaLnBrk="1" hangingPunct="1"/>
            <a:r>
              <a:rPr lang="en-US" altLang="en-US" sz="2800" smtClean="0"/>
              <a:t>7. The Demographic Challenges</a:t>
            </a:r>
          </a:p>
          <a:p>
            <a:pPr eaLnBrk="1" hangingPunct="1"/>
            <a:r>
              <a:rPr lang="en-US" altLang="en-US" sz="2800" smtClean="0"/>
              <a:t>8. Conclusions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4F000-3774-42D2-8C77-DDECFC59E2A4}" type="slidenum">
              <a:rPr lang="en-US" altLang="en-US" b="0" smtClean="0"/>
              <a:pPr eaLnBrk="1" hangingPunct="1"/>
              <a:t>20</a:t>
            </a:fld>
            <a:endParaRPr lang="en-US" altLang="en-US" b="0" smtClean="0"/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0" y="111125"/>
          <a:ext cx="9107488" cy="674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3" imgW="5483500" imgH="3061503" progId="Word.Document.8">
                  <p:embed/>
                </p:oleObj>
              </mc:Choice>
              <mc:Fallback>
                <p:oleObj name="Document" r:id="rId3" imgW="5483500" imgH="306150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125"/>
                        <a:ext cx="9107488" cy="674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934DFE-39AD-4AAA-A7E5-8C4BAC0925F4}" type="slidenum">
              <a:rPr lang="en-US" altLang="en-US" b="0" smtClean="0"/>
              <a:pPr eaLnBrk="1" hangingPunct="1"/>
              <a:t>21</a:t>
            </a:fld>
            <a:endParaRPr lang="en-US" altLang="en-US" b="0" smtClean="0"/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3" imgW="5483500" imgH="3052130" progId="Word.Document.8">
                  <p:embed/>
                </p:oleObj>
              </mc:Choice>
              <mc:Fallback>
                <p:oleObj name="Document" r:id="rId3" imgW="5483500" imgH="30521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005F7-7CD8-4626-9C84-29B6C4513E6F}" type="slidenum">
              <a:rPr lang="en-US" altLang="en-US" b="0" smtClean="0"/>
              <a:pPr eaLnBrk="1" hangingPunct="1"/>
              <a:t>22</a:t>
            </a:fld>
            <a:endParaRPr lang="en-US" altLang="en-US" b="0" smtClean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0" y="0"/>
          <a:ext cx="9107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3" imgW="5483500" imgH="3061503" progId="Word.Document.8">
                  <p:embed/>
                </p:oleObj>
              </mc:Choice>
              <mc:Fallback>
                <p:oleObj name="Document" r:id="rId3" imgW="5483500" imgH="306150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7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70AA7-C28F-4727-BD10-F7E3901256AB}" type="slidenum">
              <a:rPr lang="en-US" altLang="en-US" b="0" smtClean="0"/>
              <a:pPr eaLnBrk="1" hangingPunct="1"/>
              <a:t>23</a:t>
            </a:fld>
            <a:endParaRPr lang="en-US" altLang="en-US" b="0" smtClean="0"/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0" y="0"/>
          <a:ext cx="9107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3" imgW="5483500" imgH="2850241" progId="Word.Document.8">
                  <p:embed/>
                </p:oleObj>
              </mc:Choice>
              <mc:Fallback>
                <p:oleObj name="Document" r:id="rId3" imgW="5483500" imgH="285024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7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0CC7B-2619-43CD-9034-A4CC53BC67F7}" type="slidenum">
              <a:rPr lang="en-US" altLang="en-US" b="0" smtClean="0"/>
              <a:pPr eaLnBrk="1" hangingPunct="1"/>
              <a:t>24</a:t>
            </a:fld>
            <a:endParaRPr lang="en-US" altLang="en-US" b="0" smtClean="0"/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3" imgW="5483500" imgH="3209315" progId="Word.Document.8">
                  <p:embed/>
                </p:oleObj>
              </mc:Choice>
              <mc:Fallback>
                <p:oleObj name="Document" r:id="rId3" imgW="5483500" imgH="320931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4A851-D80E-4FCD-B6D1-A1F3084E0519}" type="slidenum">
              <a:rPr lang="en-US" altLang="en-US" b="0" smtClean="0"/>
              <a:pPr eaLnBrk="1" hangingPunct="1"/>
              <a:t>25</a:t>
            </a:fld>
            <a:endParaRPr lang="en-US" altLang="en-US" b="0" smtClean="0"/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0" y="0"/>
          <a:ext cx="9107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3" imgW="5483500" imgH="3025091" progId="Word.Document.8">
                  <p:embed/>
                </p:oleObj>
              </mc:Choice>
              <mc:Fallback>
                <p:oleObj name="Document" r:id="rId3" imgW="5483500" imgH="302509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7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229FC5-90F4-425F-9DCB-357E1C0D77E6}" type="slidenum">
              <a:rPr lang="en-US" altLang="en-US" b="0" smtClean="0"/>
              <a:pPr eaLnBrk="1" hangingPunct="1"/>
              <a:t>26</a:t>
            </a:fld>
            <a:endParaRPr lang="en-US" altLang="en-US" b="0" smtClean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0" y="0"/>
          <a:ext cx="9107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3" imgW="5483500" imgH="2856369" progId="Word.Document.8">
                  <p:embed/>
                </p:oleObj>
              </mc:Choice>
              <mc:Fallback>
                <p:oleObj name="Document" r:id="rId3" imgW="5483500" imgH="285636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7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12175-0055-41D5-87F8-6B0D2433C80E}" type="slidenum">
              <a:rPr lang="en-US" altLang="en-US" b="0" smtClean="0"/>
              <a:pPr eaLnBrk="1" hangingPunct="1"/>
              <a:t>27</a:t>
            </a:fld>
            <a:endParaRPr lang="en-US" altLang="en-US" b="0" smtClean="0"/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3" imgW="5483500" imgH="3010670" progId="Word.Document.8">
                  <p:embed/>
                </p:oleObj>
              </mc:Choice>
              <mc:Fallback>
                <p:oleObj name="Document" r:id="rId3" imgW="5483500" imgH="30106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B4510B-0EFC-4D49-B38E-F9A3EB2FA961}" type="slidenum">
              <a:rPr lang="en-US" altLang="en-US" b="0" smtClean="0"/>
              <a:pPr eaLnBrk="1" hangingPunct="1"/>
              <a:t>28</a:t>
            </a:fld>
            <a:endParaRPr lang="en-US" altLang="en-US" b="0" smtClean="0"/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79388" y="0"/>
          <a:ext cx="89646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3" imgW="5483500" imgH="3048885" progId="Word.Document.8">
                  <p:embed/>
                </p:oleObj>
              </mc:Choice>
              <mc:Fallback>
                <p:oleObj name="Document" r:id="rId3" imgW="5483500" imgH="30488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89646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89170-DDF4-4CB9-8540-69C37C152B51}" type="slidenum">
              <a:rPr lang="en-US" altLang="en-US" b="0" smtClean="0"/>
              <a:pPr eaLnBrk="1" hangingPunct="1"/>
              <a:t>29</a:t>
            </a:fld>
            <a:endParaRPr lang="en-US" altLang="en-US" b="0" smtClean="0"/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0" y="1052513"/>
          <a:ext cx="91440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3" imgW="5474144" imgH="2125243" progId="Word.Document.8">
                  <p:embed/>
                </p:oleObj>
              </mc:Choice>
              <mc:Fallback>
                <p:oleObj name="Document" r:id="rId3" imgW="5474144" imgH="212524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1440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2. EU Cohesion Policy Reforms</a:t>
            </a:r>
            <a:endParaRPr lang="nl-NL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nl-NL" sz="2800" dirty="0" err="1" smtClean="0"/>
              <a:t>Key</a:t>
            </a:r>
            <a:r>
              <a:rPr lang="nl-NL" sz="2800" dirty="0" smtClean="0"/>
              <a:t> </a:t>
            </a:r>
            <a:r>
              <a:rPr lang="nl-NL" sz="2800" dirty="0" err="1" smtClean="0"/>
              <a:t>Influential</a:t>
            </a:r>
            <a:r>
              <a:rPr lang="nl-NL" sz="2800" dirty="0" smtClean="0"/>
              <a:t> </a:t>
            </a:r>
            <a:r>
              <a:rPr lang="nl-NL" sz="2800" dirty="0" err="1" smtClean="0"/>
              <a:t>reports</a:t>
            </a:r>
            <a:r>
              <a:rPr lang="nl-NL" sz="2800" dirty="0"/>
              <a:t>:</a:t>
            </a:r>
            <a:r>
              <a:rPr lang="nl-NL" sz="2800" dirty="0" smtClean="0"/>
              <a:t> </a:t>
            </a:r>
            <a:r>
              <a:rPr lang="nl-NL" sz="2800" dirty="0" err="1" smtClean="0"/>
              <a:t>Barca</a:t>
            </a:r>
            <a:r>
              <a:rPr lang="nl-NL" sz="2800" dirty="0" smtClean="0"/>
              <a:t> (2009) Report; OECD 2009 </a:t>
            </a:r>
            <a:r>
              <a:rPr lang="nl-NL" sz="2800" i="1" dirty="0" smtClean="0"/>
              <a:t>How </a:t>
            </a:r>
            <a:r>
              <a:rPr lang="nl-NL" sz="2800" i="1" dirty="0" err="1" smtClean="0"/>
              <a:t>Regions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Grow</a:t>
            </a:r>
            <a:r>
              <a:rPr lang="nl-NL" sz="2800" dirty="0" smtClean="0"/>
              <a:t>; OECD 2009 </a:t>
            </a:r>
            <a:r>
              <a:rPr lang="nl-NL" sz="2800" i="1" dirty="0" err="1" smtClean="0"/>
              <a:t>Regions</a:t>
            </a:r>
            <a:r>
              <a:rPr lang="nl-NL" sz="2800" i="1" dirty="0" smtClean="0"/>
              <a:t> Matter</a:t>
            </a:r>
          </a:p>
          <a:p>
            <a:pPr>
              <a:defRPr/>
            </a:pPr>
            <a:r>
              <a:rPr lang="nl-NL" sz="2800" dirty="0" smtClean="0"/>
              <a:t>New </a:t>
            </a:r>
            <a:r>
              <a:rPr lang="nl-NL" sz="2800" dirty="0" err="1" smtClean="0"/>
              <a:t>ideas</a:t>
            </a:r>
            <a:r>
              <a:rPr lang="nl-NL" sz="2800" dirty="0" smtClean="0"/>
              <a:t> </a:t>
            </a:r>
            <a:r>
              <a:rPr lang="nl-NL" sz="2800" dirty="0" err="1" smtClean="0"/>
              <a:t>from</a:t>
            </a:r>
            <a:r>
              <a:rPr lang="nl-NL" sz="2800" dirty="0" smtClean="0"/>
              <a:t> </a:t>
            </a:r>
            <a:r>
              <a:rPr lang="nl-NL" sz="2800" dirty="0" err="1" smtClean="0"/>
              <a:t>many</a:t>
            </a:r>
            <a:r>
              <a:rPr lang="nl-NL" sz="2800" dirty="0" smtClean="0"/>
              <a:t> sources – </a:t>
            </a:r>
            <a:r>
              <a:rPr lang="nl-NL" sz="2800" dirty="0" err="1" smtClean="0"/>
              <a:t>economics</a:t>
            </a:r>
            <a:r>
              <a:rPr lang="nl-NL" sz="2800" dirty="0" smtClean="0"/>
              <a:t>, </a:t>
            </a:r>
            <a:r>
              <a:rPr lang="nl-NL" sz="2800" dirty="0" err="1" smtClean="0"/>
              <a:t>international</a:t>
            </a:r>
            <a:r>
              <a:rPr lang="nl-NL" sz="2800" dirty="0" smtClean="0"/>
              <a:t> </a:t>
            </a:r>
            <a:r>
              <a:rPr lang="nl-NL" sz="2800" dirty="0" err="1" smtClean="0"/>
              <a:t>development</a:t>
            </a:r>
            <a:r>
              <a:rPr lang="nl-NL" sz="2800" dirty="0" smtClean="0"/>
              <a:t>,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 policy, </a:t>
            </a:r>
            <a:r>
              <a:rPr lang="nl-NL" sz="2800" dirty="0" err="1" smtClean="0"/>
              <a:t>economic</a:t>
            </a:r>
            <a:r>
              <a:rPr lang="nl-NL" sz="2800" dirty="0" smtClean="0"/>
              <a:t> </a:t>
            </a:r>
            <a:r>
              <a:rPr lang="nl-NL" sz="2800" dirty="0" err="1" smtClean="0"/>
              <a:t>geography</a:t>
            </a:r>
            <a:r>
              <a:rPr lang="nl-NL" sz="2800" dirty="0" smtClean="0"/>
              <a:t>, </a:t>
            </a:r>
            <a:r>
              <a:rPr lang="nl-NL" sz="2800" dirty="0" err="1" smtClean="0"/>
              <a:t>political</a:t>
            </a:r>
            <a:r>
              <a:rPr lang="nl-NL" sz="2800" dirty="0" smtClean="0"/>
              <a:t>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 - </a:t>
            </a:r>
            <a:r>
              <a:rPr lang="nl-NL" sz="2800" dirty="0" err="1" smtClean="0"/>
              <a:t>Rodrik</a:t>
            </a:r>
            <a:r>
              <a:rPr lang="nl-NL" sz="2800" dirty="0" smtClean="0"/>
              <a:t>, </a:t>
            </a:r>
            <a:r>
              <a:rPr lang="nl-NL" sz="2800" dirty="0" err="1" smtClean="0"/>
              <a:t>Foray</a:t>
            </a:r>
            <a:r>
              <a:rPr lang="nl-NL" sz="2800" dirty="0" smtClean="0"/>
              <a:t>, </a:t>
            </a:r>
            <a:r>
              <a:rPr lang="nl-NL" sz="2800" dirty="0" err="1" smtClean="0"/>
              <a:t>Ostrom</a:t>
            </a:r>
            <a:r>
              <a:rPr lang="nl-NL" sz="2800" dirty="0" smtClean="0"/>
              <a:t> </a:t>
            </a:r>
            <a:r>
              <a:rPr lang="nl-NL" sz="2800" dirty="0" err="1" smtClean="0"/>
              <a:t>etc</a:t>
            </a:r>
            <a:endParaRPr lang="nl-NL" sz="2800" dirty="0" smtClean="0"/>
          </a:p>
          <a:p>
            <a:pPr>
              <a:defRPr/>
            </a:pPr>
            <a:r>
              <a:rPr lang="nl-NL" sz="2800" dirty="0" smtClean="0"/>
              <a:t>Data on </a:t>
            </a:r>
            <a:r>
              <a:rPr lang="nl-NL" sz="2800" dirty="0" err="1" smtClean="0"/>
              <a:t>shifting</a:t>
            </a:r>
            <a:r>
              <a:rPr lang="nl-NL" sz="2800" dirty="0" smtClean="0"/>
              <a:t> </a:t>
            </a:r>
            <a:r>
              <a:rPr lang="nl-NL" sz="2800" dirty="0" err="1" smtClean="0"/>
              <a:t>economic</a:t>
            </a:r>
            <a:r>
              <a:rPr lang="nl-NL" sz="2800" dirty="0" smtClean="0"/>
              <a:t> landscape – </a:t>
            </a:r>
            <a:r>
              <a:rPr lang="nl-NL" sz="2800" dirty="0" err="1" smtClean="0"/>
              <a:t>evidence</a:t>
            </a:r>
            <a:r>
              <a:rPr lang="nl-NL" sz="2800" dirty="0" smtClean="0"/>
              <a:t> OECD, 5th </a:t>
            </a:r>
            <a:r>
              <a:rPr lang="nl-NL" sz="2800" dirty="0" err="1" smtClean="0"/>
              <a:t>and</a:t>
            </a:r>
            <a:r>
              <a:rPr lang="nl-NL" sz="2800" dirty="0" smtClean="0"/>
              <a:t> 6th </a:t>
            </a:r>
            <a:r>
              <a:rPr lang="nl-NL" sz="2800" dirty="0" err="1" smtClean="0"/>
              <a:t>Cohesion</a:t>
            </a:r>
            <a:r>
              <a:rPr lang="nl-NL" sz="2800" dirty="0" smtClean="0"/>
              <a:t> </a:t>
            </a:r>
            <a:r>
              <a:rPr lang="nl-NL" sz="2800" dirty="0" err="1" smtClean="0"/>
              <a:t>Reports</a:t>
            </a:r>
            <a:endParaRPr lang="nl-NL" sz="2800" dirty="0" smtClean="0"/>
          </a:p>
          <a:p>
            <a:pPr>
              <a:defRPr/>
            </a:pPr>
            <a:r>
              <a:rPr lang="nl-NL" sz="2800" dirty="0" smtClean="0"/>
              <a:t>Shock </a:t>
            </a:r>
            <a:r>
              <a:rPr lang="nl-NL" sz="2800" dirty="0" err="1" smtClean="0"/>
              <a:t>effects</a:t>
            </a:r>
            <a:r>
              <a:rPr lang="nl-NL" sz="2800" dirty="0" smtClean="0"/>
              <a:t> of the 2008 </a:t>
            </a:r>
            <a:r>
              <a:rPr lang="nl-NL" sz="2800" dirty="0" err="1" smtClean="0"/>
              <a:t>global</a:t>
            </a:r>
            <a:r>
              <a:rPr lang="nl-NL" sz="2800" dirty="0" smtClean="0"/>
              <a:t> </a:t>
            </a:r>
            <a:r>
              <a:rPr lang="nl-NL" sz="2800" dirty="0" err="1" smtClean="0"/>
              <a:t>economic</a:t>
            </a:r>
            <a:r>
              <a:rPr lang="nl-NL" sz="2800" dirty="0" smtClean="0"/>
              <a:t> crisis</a:t>
            </a:r>
          </a:p>
          <a:p>
            <a:pPr marL="0" indent="0">
              <a:buFontTx/>
              <a:buNone/>
              <a:defRPr/>
            </a:pPr>
            <a:r>
              <a:rPr lang="nl-NL" sz="2800" dirty="0"/>
              <a:t>	</a:t>
            </a:r>
            <a:r>
              <a:rPr lang="nl-NL" sz="2800" dirty="0" smtClean="0"/>
              <a:t>- EU </a:t>
            </a:r>
            <a:r>
              <a:rPr lang="nl-NL" sz="2800" dirty="0" err="1" smtClean="0"/>
              <a:t>convergence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divergence</a:t>
            </a:r>
            <a:r>
              <a:rPr lang="nl-NL" sz="2800" dirty="0" smtClean="0"/>
              <a:t> 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7B4C38-29C4-4C84-8354-03E244F07D02}" type="slidenum">
              <a:rPr lang="en-US" altLang="en-US" b="0" smtClean="0"/>
              <a:pPr eaLnBrk="1" hangingPunct="1"/>
              <a:t>3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35D378-DBC2-4C27-993B-F8601FE981B2}" type="slidenum">
              <a:rPr lang="en-US" altLang="en-US" b="0" smtClean="0"/>
              <a:pPr eaLnBrk="1" hangingPunct="1"/>
              <a:t>30</a:t>
            </a:fld>
            <a:endParaRPr lang="en-US" altLang="en-US" b="0" smtClean="0"/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684213" y="765175"/>
          <a:ext cx="7775575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3" imgW="5483500" imgH="4509336" progId="Word.Document.8">
                  <p:embed/>
                </p:oleObj>
              </mc:Choice>
              <mc:Fallback>
                <p:oleObj name="Document" r:id="rId3" imgW="5483500" imgH="450933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7775575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DE542-B3C6-4DE3-BF80-1F471B9A65E4}" type="slidenum">
              <a:rPr lang="en-US" altLang="en-US" b="0" smtClean="0"/>
              <a:pPr eaLnBrk="1" hangingPunct="1"/>
              <a:t>31</a:t>
            </a:fld>
            <a:endParaRPr lang="en-US" altLang="en-US" b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6. Post-Crisis: The EU Regional and Urban Context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Cities exacerbate national post-crisis trends </a:t>
            </a:r>
            <a:r>
              <a:rPr lang="en-US" altLang="en-US" sz="2800" smtClean="0">
                <a:cs typeface="Arial" charset="0"/>
              </a:rPr>
              <a:t>→ growing countries are driven by growing cities and declining countries are weighed down by declining cities </a:t>
            </a:r>
            <a:endParaRPr lang="en-US" altLang="en-US" sz="2800" smtClean="0"/>
          </a:p>
          <a:p>
            <a:r>
              <a:rPr lang="en-US" altLang="en-US" sz="2800" smtClean="0"/>
              <a:t>Urban advantages relating to employment and productivity post-crisis are oriented towards EU13 economies while EU15 face severe urban disadvantages</a:t>
            </a:r>
          </a:p>
          <a:p>
            <a:r>
              <a:rPr lang="en-US" altLang="en-US" sz="2800" smtClean="0"/>
              <a:t>Convergence → divergence. Greater emphasis on the challenges facing lagging regions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6. Post-Crisis: The EU Regional and Urban Context</a:t>
            </a:r>
            <a:endParaRPr lang="nl-NL" altLang="en-US" sz="3600" smtClean="0">
              <a:solidFill>
                <a:schemeClr val="accent2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en-US" altLang="en-US" sz="2800" smtClean="0"/>
              <a:t>Effects of the real estate-related debt on the real economy are more pronounced in cities </a:t>
            </a:r>
            <a:endParaRPr lang="en-US" altLang="en-US" sz="2800" smtClean="0">
              <a:cs typeface="Arial" charset="0"/>
            </a:endParaRPr>
          </a:p>
          <a:p>
            <a:r>
              <a:rPr lang="en-US" altLang="en-US" sz="2800" smtClean="0">
                <a:cs typeface="Arial" charset="0"/>
              </a:rPr>
              <a:t>Real estate shock effects are dominated by cities → induced effects in the real economy </a:t>
            </a:r>
          </a:p>
          <a:p>
            <a:r>
              <a:rPr lang="nl-NL" altLang="en-US" sz="2800" smtClean="0"/>
              <a:t>Population ageing and population decline</a:t>
            </a:r>
          </a:p>
          <a:p>
            <a:r>
              <a:rPr lang="en-US" altLang="en-US" sz="2800" smtClean="0"/>
              <a:t>More than one third of Europe’s cities are declining in population prior to the crisis and this has been exacerbated by the crisis</a:t>
            </a:r>
          </a:p>
          <a:p>
            <a:r>
              <a:rPr lang="nl-NL" altLang="en-US" sz="2800" smtClean="0"/>
              <a:t>Fiscal positions of sub-national government?</a:t>
            </a:r>
          </a:p>
          <a:p>
            <a:r>
              <a:rPr lang="nl-NL" altLang="en-US" sz="2800" smtClean="0"/>
              <a:t>Long term financial basis of public investments in urban development?</a:t>
            </a:r>
          </a:p>
          <a:p>
            <a:endParaRPr lang="nl-NL" altLang="en-US" sz="2800" smtClean="0"/>
          </a:p>
          <a:p>
            <a:endParaRPr lang="nl-NL" altLang="en-US" sz="280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9AAA3-0DDE-48C2-974D-D259E06F95F3}" type="slidenum">
              <a:rPr lang="en-US" altLang="en-US" b="0" smtClean="0"/>
              <a:pPr eaLnBrk="1" hangingPunct="1"/>
              <a:t>32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Working age population v  non-working age</a:t>
            </a:r>
          </a:p>
          <a:p>
            <a:r>
              <a:rPr lang="nl-NL" altLang="en-US" sz="2800" smtClean="0"/>
              <a:t>By 2050 Western Europe labour supply &lt; 1990s levels and in Japan &lt; 1970s levels  </a:t>
            </a:r>
          </a:p>
          <a:p>
            <a:r>
              <a:rPr lang="nl-NL" altLang="en-US" sz="2800" smtClean="0"/>
              <a:t>By 2030 EU working age population  will fall by 6%</a:t>
            </a:r>
          </a:p>
          <a:p>
            <a:r>
              <a:rPr lang="nl-NL" altLang="en-US" sz="2800" smtClean="0"/>
              <a:t>By 2030 the working age population will fall by 12% in Germany, Spain and Portugal, by 7% in Ireland, by 4% in Netherlands, and will increase by 2.3% in UK and by 8% in Sweden.</a:t>
            </a:r>
          </a:p>
          <a:p>
            <a:endParaRPr lang="nl-NL" altLang="en-US" sz="280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4639E6-EE51-4CF4-963C-DD7FFBADB9CA}" type="slidenum">
              <a:rPr lang="en-US" altLang="en-US" b="0" smtClean="0"/>
              <a:pPr eaLnBrk="1" hangingPunct="1"/>
              <a:t>33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Increases in age-related expenditure and services by 4.1% of GDP across Europe and 4.5% across Eurozone</a:t>
            </a:r>
          </a:p>
          <a:p>
            <a:r>
              <a:rPr lang="nl-NL" altLang="en-US" sz="2800" smtClean="0"/>
              <a:t>UK older age cohort increases from 9.7m in 2013 to 15.8m in 2030.</a:t>
            </a:r>
          </a:p>
          <a:p>
            <a:r>
              <a:rPr lang="nl-NL" altLang="en-US" sz="2800" smtClean="0"/>
              <a:t>UK falling national tax revenues due to higher age-related tax exemptions – extremely difficult to adjust - institutional problem</a:t>
            </a:r>
          </a:p>
          <a:p>
            <a:r>
              <a:rPr lang="nl-NL" altLang="en-US" sz="2800" smtClean="0"/>
              <a:t>Working age versus non-working age</a:t>
            </a:r>
          </a:p>
          <a:p>
            <a:endParaRPr lang="nl-NL" altLang="en-US" sz="28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A1C2DC-1EF0-40DB-82D7-0B826F3E6548}" type="slidenum">
              <a:rPr lang="en-US" altLang="en-US" b="0" smtClean="0"/>
              <a:pPr eaLnBrk="1" hangingPunct="1"/>
              <a:t>34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OECD urban areas account for 56% of OECD population and metropolitan urban areas &gt; 500,000 account for 47.9% of OECD population</a:t>
            </a:r>
          </a:p>
          <a:p>
            <a:r>
              <a:rPr lang="nl-NL" altLang="en-US" sz="2800" smtClean="0"/>
              <a:t>1950-2010 – share of &gt; 65 increased fourfold and &gt; 80 increased by 14-fold and these rates are both inceasing</a:t>
            </a:r>
          </a:p>
          <a:p>
            <a:r>
              <a:rPr lang="nl-NL" altLang="en-US" sz="2800" smtClean="0"/>
              <a:t>100 large OECD cities of over 300,000 are shrinking, up from 10 in 1950, and 30 are in Europe</a:t>
            </a:r>
          </a:p>
          <a:p>
            <a:r>
              <a:rPr lang="nl-NL" altLang="en-US" sz="2800" smtClean="0"/>
              <a:t>One third of EU’s metro regions of over 250,000 were shrinking pre-crisis </a:t>
            </a:r>
          </a:p>
          <a:p>
            <a:endParaRPr lang="nl-NL" altLang="en-US" sz="2800" smtClean="0"/>
          </a:p>
          <a:p>
            <a:endParaRPr lang="nl-NL" altLang="en-US" sz="280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033D09-2A0D-448D-AAD6-927EADDD45B4}" type="slidenum">
              <a:rPr lang="en-US" altLang="en-US" b="0" smtClean="0"/>
              <a:pPr eaLnBrk="1" hangingPunct="1"/>
              <a:t>35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By 2025 a quarter of the global population &gt; 65. In 1950 it was 7% and only 1% &gt; 80</a:t>
            </a:r>
          </a:p>
          <a:p>
            <a:r>
              <a:rPr lang="nl-NL" altLang="en-US" sz="2800" smtClean="0"/>
              <a:t>Old age distinction now 65-75 and &gt; 75</a:t>
            </a:r>
          </a:p>
          <a:p>
            <a:r>
              <a:rPr lang="nl-NL" altLang="en-US" sz="2800" smtClean="0"/>
              <a:t>Metropolitan urban areas – 0.8% lower share of older people than non-metro areas</a:t>
            </a:r>
          </a:p>
          <a:p>
            <a:r>
              <a:rPr lang="nl-NL" altLang="en-US" sz="2800" smtClean="0"/>
              <a:t>Across OECD core metro areas are 1.1% younger than metro hinterland areas</a:t>
            </a:r>
          </a:p>
          <a:p>
            <a:r>
              <a:rPr lang="nl-NL" altLang="en-US" sz="2800" smtClean="0"/>
              <a:t>North and western Europe core metro are younger than hinterlands but southern Europe is the reverse</a:t>
            </a:r>
          </a:p>
          <a:p>
            <a:endParaRPr lang="nl-NL" altLang="en-US" sz="2800" smtClean="0"/>
          </a:p>
          <a:p>
            <a:endParaRPr lang="nl-NL" altLang="en-US" sz="28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3DA33-0A0F-4039-B8BE-DAD66D4E1388}" type="slidenum">
              <a:rPr lang="en-US" altLang="en-US" b="0" smtClean="0"/>
              <a:pPr eaLnBrk="1" hangingPunct="1"/>
              <a:t>36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Metro areas ageing rate of 23.8% compared to metro areas population growth rate of 18.2%</a:t>
            </a:r>
          </a:p>
          <a:p>
            <a:r>
              <a:rPr lang="nl-NL" altLang="en-US" sz="2800" smtClean="0"/>
              <a:t>OECD city categories – ageing and slow growth - 118/275 (43%) metropolitan urban areas</a:t>
            </a:r>
          </a:p>
          <a:p>
            <a:r>
              <a:rPr lang="nl-NL" altLang="en-US" sz="2800" smtClean="0"/>
              <a:t>OECD city categories – young but ageing rapidly - 80/275 (29%) metropolitan urban areas</a:t>
            </a:r>
          </a:p>
          <a:p>
            <a:r>
              <a:rPr lang="nl-NL" altLang="en-US" sz="2800" smtClean="0"/>
              <a:t>OECD city categories – young and ageing slowly - 78/275 (28%) metropolitan urban areas</a:t>
            </a:r>
          </a:p>
          <a:p>
            <a:endParaRPr lang="nl-NL" altLang="en-US" sz="2800" smtClean="0"/>
          </a:p>
          <a:p>
            <a:endParaRPr lang="nl-NL" altLang="en-US" sz="280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1F073-1136-4C98-B841-B3C09BBCC5FE}" type="slidenum">
              <a:rPr lang="en-US" altLang="en-US" b="0" smtClean="0"/>
              <a:pPr eaLnBrk="1" hangingPunct="1"/>
              <a:t>37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Type I cities will reach peak population and will then decline</a:t>
            </a:r>
          </a:p>
          <a:p>
            <a:r>
              <a:rPr lang="nl-NL" altLang="en-US" sz="2800" smtClean="0"/>
              <a:t>Type II will face shifting demands </a:t>
            </a:r>
          </a:p>
          <a:p>
            <a:r>
              <a:rPr lang="nl-NL" altLang="en-US" sz="2800" smtClean="0"/>
              <a:t>Type III face the least challenges or disruption</a:t>
            </a:r>
          </a:p>
          <a:p>
            <a:r>
              <a:rPr lang="nl-NL" altLang="en-US" sz="2800" smtClean="0"/>
              <a:t>Migration of human capital is a crucial element here as this determines the underlying economic base</a:t>
            </a:r>
          </a:p>
          <a:p>
            <a:endParaRPr lang="nl-NL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A1D7C-20FD-4BAD-BCF3-24672F19738C}" type="slidenum">
              <a:rPr lang="en-US" altLang="en-US" b="0" smtClean="0"/>
              <a:pPr eaLnBrk="1" hangingPunct="1"/>
              <a:t>38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Relatively ageing and increasing incomes and wealth – regions with high amenity and leisure migration</a:t>
            </a:r>
          </a:p>
          <a:p>
            <a:r>
              <a:rPr lang="nl-NL" altLang="en-US" sz="2800" smtClean="0"/>
              <a:t>Relatively youthful and increasing in incomes and wealth – buoyant regions and cities with in-migration</a:t>
            </a:r>
          </a:p>
          <a:p>
            <a:r>
              <a:rPr lang="nl-NL" altLang="en-US" sz="2800" smtClean="0"/>
              <a:t>Ageing and declining – facing out-migration of youth  </a:t>
            </a:r>
          </a:p>
          <a:p>
            <a:endParaRPr lang="nl-NL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8C04C-385E-4A29-AD09-CABC4D8A0494}" type="slidenum">
              <a:rPr lang="en-US" altLang="en-US" b="0" smtClean="0"/>
              <a:pPr eaLnBrk="1" hangingPunct="1"/>
              <a:t>39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2. EU Cohesion Policy Reforms</a:t>
            </a:r>
            <a:endParaRPr lang="nl-NL" altLang="en-US" sz="36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Key EU Cohesion Policy reform elements</a:t>
            </a:r>
          </a:p>
          <a:p>
            <a:r>
              <a:rPr lang="nl-NL" altLang="en-US" sz="2800" smtClean="0"/>
              <a:t>Conditionalities</a:t>
            </a:r>
          </a:p>
          <a:p>
            <a:r>
              <a:rPr lang="nl-NL" altLang="en-US" sz="2800" smtClean="0"/>
              <a:t>Results-orientation and the use of results indicators for monitoring, evaluation and learning</a:t>
            </a:r>
          </a:p>
          <a:p>
            <a:r>
              <a:rPr lang="nl-NL" altLang="en-US" sz="2800" smtClean="0"/>
              <a:t>Smart specialisation</a:t>
            </a:r>
          </a:p>
          <a:p>
            <a:r>
              <a:rPr lang="nl-NL" altLang="en-US" sz="2800" smtClean="0"/>
              <a:t>Strengthened partnership principle</a:t>
            </a:r>
          </a:p>
          <a:p>
            <a:r>
              <a:rPr lang="nl-NL" altLang="en-US" sz="2800" smtClean="0"/>
              <a:t>More integrated approach CSF</a:t>
            </a:r>
          </a:p>
          <a:p>
            <a:r>
              <a:rPr lang="nl-NL" altLang="en-US" sz="2800" smtClean="0"/>
              <a:t>ITIs and CLLD approaches</a:t>
            </a:r>
          </a:p>
          <a:p>
            <a:r>
              <a:rPr lang="nl-NL" altLang="en-US" sz="2800" smtClean="0"/>
              <a:t>Enhanced urban agenda</a:t>
            </a:r>
          </a:p>
          <a:p>
            <a:endParaRPr lang="nl-NL" altLang="en-US" sz="28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63CD11-757D-4FA9-B6E8-B2059FCE7CEF}" type="slidenum">
              <a:rPr lang="en-US" altLang="en-US" b="0" smtClean="0"/>
              <a:pPr eaLnBrk="1" hangingPunct="1"/>
              <a:t>4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Age-related built environment</a:t>
            </a:r>
          </a:p>
          <a:p>
            <a:r>
              <a:rPr lang="nl-NL" altLang="en-US" sz="2800" smtClean="0"/>
              <a:t>Age related housing wealth and affordability</a:t>
            </a:r>
          </a:p>
          <a:p>
            <a:r>
              <a:rPr lang="nl-NL" altLang="en-US" sz="2800" smtClean="0"/>
              <a:t>Across OECD 76% of older age cohort are home owners, 15% are tenants and 9% are with subsidised rents</a:t>
            </a:r>
          </a:p>
          <a:p>
            <a:r>
              <a:rPr lang="nl-NL" altLang="en-US" sz="2800" smtClean="0"/>
              <a:t>Wealthier countries in Europe have lower shares of home ownership</a:t>
            </a:r>
          </a:p>
          <a:p>
            <a:r>
              <a:rPr lang="nl-NL" altLang="en-US" sz="2800" smtClean="0"/>
              <a:t>20%-35% of older age cohorts live alone</a:t>
            </a:r>
          </a:p>
          <a:p>
            <a:endParaRPr lang="nl-NL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92258-1CAE-460C-833E-B1C3F6E6A8D1}" type="slidenum">
              <a:rPr lang="en-US" altLang="en-US" b="0" smtClean="0"/>
              <a:pPr eaLnBrk="1" hangingPunct="1"/>
              <a:t>40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Sub-national government health and social care expenditure have increased by 1.5% since 2000 and doubled since 1970</a:t>
            </a:r>
          </a:p>
          <a:p>
            <a:r>
              <a:rPr lang="nl-NL" altLang="en-US" sz="2800" smtClean="0"/>
              <a:t>2007-2030 Age related expenditure by local authorities forecast to increase by 250% in real terms </a:t>
            </a:r>
          </a:p>
          <a:p>
            <a:r>
              <a:rPr lang="nl-NL" altLang="en-US" sz="2800" smtClean="0"/>
              <a:t>‘Pragmatic downsizing’ </a:t>
            </a:r>
          </a:p>
          <a:p>
            <a:r>
              <a:rPr lang="nl-NL" altLang="en-US" sz="2800" smtClean="0"/>
              <a:t>‘Managing’ urban decline is extremely difficult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39CB60-8113-48D1-8FAD-5AE61F602F0D}" type="slidenum">
              <a:rPr lang="en-US" altLang="en-US" b="0" smtClean="0"/>
              <a:pPr eaLnBrk="1" hangingPunct="1"/>
              <a:t>41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City and regional growth models assume contant (ish) positive growth in population, GDP, real or nominal  prices</a:t>
            </a:r>
          </a:p>
          <a:p>
            <a:r>
              <a:rPr lang="nl-NL" altLang="en-US" sz="2800" smtClean="0"/>
              <a:t>Constant real or nominal prices with population growth</a:t>
            </a:r>
          </a:p>
          <a:p>
            <a:r>
              <a:rPr lang="nl-NL" altLang="en-US" sz="2800" smtClean="0"/>
              <a:t>Nominal price growth with constant population – macro-stability targets</a:t>
            </a:r>
          </a:p>
          <a:p>
            <a:r>
              <a:rPr lang="nl-NL" altLang="en-US" sz="2800" smtClean="0"/>
              <a:t>Urban boundaries with small population increases makes city planning straightforward </a:t>
            </a:r>
          </a:p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BA7AD-EF46-47FB-B718-D4165938B3DA}" type="slidenum">
              <a:rPr lang="en-US" altLang="en-US" b="0" smtClean="0"/>
              <a:pPr eaLnBrk="1" hangingPunct="1"/>
              <a:t>42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For constant nominal GDP the growth of per capita productivity growth must counteract the effect of population decline</a:t>
            </a:r>
          </a:p>
          <a:p>
            <a:r>
              <a:rPr lang="nl-NL" altLang="en-US" sz="2800" smtClean="0"/>
              <a:t>Nominal GDP growth is essential for public finance</a:t>
            </a:r>
          </a:p>
          <a:p>
            <a:r>
              <a:rPr lang="nl-NL" altLang="en-US" sz="2800" smtClean="0"/>
              <a:t>Limited evidence for such neo-classical effects  - role of negative externalities tends to dominate</a:t>
            </a:r>
          </a:p>
          <a:p>
            <a:r>
              <a:rPr lang="nl-NL" altLang="en-US" sz="2800" smtClean="0"/>
              <a:t>Over supply of under-utilised infrastructure</a:t>
            </a:r>
          </a:p>
          <a:p>
            <a:endParaRPr lang="nl-NL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8861-9B0D-4EBF-8995-757BF7FEB254}" type="slidenum">
              <a:rPr lang="en-US" altLang="en-US" b="0" smtClean="0"/>
              <a:pPr eaLnBrk="1" hangingPunct="1"/>
              <a:t>43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Maintenance and depreciation costs</a:t>
            </a:r>
          </a:p>
          <a:p>
            <a:r>
              <a:rPr lang="nl-NL" altLang="en-US" sz="2800" smtClean="0"/>
              <a:t>Bankruptcies, failures and vacancies happen sporadically – scattergun holes in land markets</a:t>
            </a:r>
          </a:p>
          <a:p>
            <a:r>
              <a:rPr lang="nl-NL" altLang="en-US" sz="2800" smtClean="0"/>
              <a:t>Urban planning becomes very difficult in population decline context</a:t>
            </a:r>
          </a:p>
          <a:p>
            <a:r>
              <a:rPr lang="nl-NL" altLang="en-US" sz="2800" smtClean="0"/>
              <a:t>Land values falling in real and nominal terms</a:t>
            </a:r>
          </a:p>
          <a:p>
            <a:r>
              <a:rPr lang="nl-NL" altLang="en-US" sz="2800" smtClean="0"/>
              <a:t>Land assembly and contiguity challenges</a:t>
            </a:r>
          </a:p>
          <a:p>
            <a:r>
              <a:rPr lang="nl-NL" altLang="en-US" sz="2800" smtClean="0"/>
              <a:t>Danger of assets being shorted, but also hold-out positions</a:t>
            </a:r>
          </a:p>
          <a:p>
            <a:endParaRPr lang="nl-NL" altLang="en-US" sz="280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269D8D-F850-459C-A2C9-29C15621C07E}" type="slidenum">
              <a:rPr lang="en-US" altLang="en-US" b="0" smtClean="0"/>
              <a:pPr eaLnBrk="1" hangingPunct="1"/>
              <a:t>44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7. The Demographic Challenge to Cities and Regions</a:t>
            </a:r>
            <a:endParaRPr lang="nl-NL" altLang="en-US" sz="360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Possibilities for urban policy financial investment vehicles mixing financial and non-financial returns</a:t>
            </a:r>
          </a:p>
          <a:p>
            <a:r>
              <a:rPr lang="nl-NL" altLang="en-US" sz="2800" smtClean="0"/>
              <a:t>Devolved governance is highly problematic in some cases</a:t>
            </a:r>
          </a:p>
          <a:p>
            <a:r>
              <a:rPr lang="nl-NL" altLang="en-US" sz="2800" smtClean="0"/>
              <a:t>Relatively higher transaction costs lead to relatively (absolutely) higher transition costs</a:t>
            </a:r>
          </a:p>
          <a:p>
            <a:endParaRPr lang="nl-NL" altLang="en-US" sz="280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8006DB-2D5F-4992-8819-1107F223A475}" type="slidenum">
              <a:rPr lang="en-US" altLang="en-US" b="0" smtClean="0"/>
              <a:pPr eaLnBrk="1" hangingPunct="1"/>
              <a:t>45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8. Conclusions</a:t>
            </a:r>
            <a:endParaRPr lang="nl-NL" altLang="en-US" sz="360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smtClean="0"/>
              <a:t>The seeds for many aspects of the EU regional and urban economies post the 2008 crisis were evident in the pre-2008 era</a:t>
            </a:r>
          </a:p>
          <a:p>
            <a:r>
              <a:rPr lang="nl-NL" altLang="en-US" sz="2800" smtClean="0"/>
              <a:t>Urban areas offer major development and policy possibilities – growth, innovation and experimentation – and also imply major challenges</a:t>
            </a:r>
          </a:p>
          <a:p>
            <a:r>
              <a:rPr lang="nl-NL" altLang="en-US" sz="2800" smtClean="0"/>
              <a:t>Demographic change – population ageing and population decline - imply significant long-term impacts for governance, policy and development trajectories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CA007-B5F2-46CC-93D4-1B3B96F5EC54}" type="slidenum">
              <a:rPr lang="en-US" altLang="en-US" b="0" smtClean="0"/>
              <a:pPr eaLnBrk="1" hangingPunct="1"/>
              <a:t>46</a:t>
            </a:fld>
            <a:endParaRPr lang="en-US" altLang="en-US" b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59B9B-3765-4860-B010-CA49A40B7B1F}" type="slidenum">
              <a:rPr lang="en-US" altLang="en-US" b="0" smtClean="0"/>
              <a:pPr eaLnBrk="1" hangingPunct="1"/>
              <a:t>5</a:t>
            </a:fld>
            <a:endParaRPr lang="en-US" altLang="en-US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3. Pre-Crisis: OECD Regional Context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OECD patterns of growth (urban intermediate rural etc) were very heterogeneous across countries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Similar probabilities of above average growth – but higher dispersion higher for rural regions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Benefits of urban concentration and agglomeration are neither linear nor infinite- limited in many OECD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OECD (2009a,b, 2011, 2012) evidence that endogenous factors were critical for regional growth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4760F-DDA4-42A7-A721-B66F5A45A945}" type="slidenum">
              <a:rPr lang="en-US" altLang="en-US" b="0" smtClean="0"/>
              <a:pPr eaLnBrk="1" hangingPunct="1"/>
              <a:t>6</a:t>
            </a:fld>
            <a:endParaRPr lang="en-US" altLang="en-US" b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8201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3C2E9-60EF-4942-A83D-F61D9D15ECD1}" type="slidenum">
              <a:rPr lang="en-US" altLang="en-US" b="0" smtClean="0"/>
              <a:pPr eaLnBrk="1" hangingPunct="1"/>
              <a:t>7</a:t>
            </a:fld>
            <a:endParaRPr lang="en-US" altLang="en-US" b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3. Pre-Crisis: OECD Regional Context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Post-2000 Productivity </a:t>
            </a:r>
            <a:r>
              <a:rPr lang="en-US" altLang="en-US" sz="2800" i="1" smtClean="0"/>
              <a:t>levels</a:t>
            </a:r>
            <a:r>
              <a:rPr lang="en-US" altLang="en-US" sz="2800" smtClean="0"/>
              <a:t> were dominated by global cities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‘Major Hubs’ accounted for less than one-third of economic growth – and their share was </a:t>
            </a:r>
            <a:r>
              <a:rPr lang="en-US" altLang="en-US" sz="2800" i="1" smtClean="0"/>
              <a:t>falling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Productivity </a:t>
            </a:r>
            <a:r>
              <a:rPr lang="en-US" altLang="en-US" sz="2800" i="1" smtClean="0"/>
              <a:t>growth</a:t>
            </a:r>
            <a:r>
              <a:rPr lang="en-US" altLang="en-US" sz="2800" smtClean="0"/>
              <a:t> was dominated by intermediate areas and many rural areas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Growth role of non-core regions across OECD was increasing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Distance-related effect in US (Partridge et al. 2011)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Not particularly distance-related in Europe prior to 2004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0AD62-3462-4DF4-A130-7F79A40A53A7}" type="slidenum">
              <a:rPr lang="en-US" altLang="en-US" b="0" smtClean="0"/>
              <a:pPr eaLnBrk="1" hangingPunct="1"/>
              <a:t>8</a:t>
            </a:fld>
            <a:endParaRPr lang="en-US" altLang="en-US" b="0" smtClean="0"/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790575" y="26035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070C0"/>
                </a:solidFill>
              </a:rPr>
              <a:t>The most dynamic OECD regions over 1995-2007.. </a:t>
            </a:r>
            <a:endParaRPr lang="en-US" altLang="en-US" sz="2800">
              <a:solidFill>
                <a:srgbClr val="0070C0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0F0BDF-CBC4-43A9-9F3D-CFA2FD03E7BB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619672" y="2636912"/>
          <a:ext cx="69847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84213" y="15573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0">
                <a:latin typeface="Calibri" pitchFamily="34" charset="0"/>
              </a:rPr>
              <a:t>average  rank (1== highest)</a:t>
            </a:r>
            <a:r>
              <a:rPr lang="en-US" altLang="en-US" sz="1200" b="0">
                <a:latin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altLang="en-US" sz="1200" b="0">
                <a:latin typeface="Calibri" pitchFamily="34" charset="0"/>
              </a:rPr>
              <a:t> population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altLang="en-US" sz="1200" b="0">
                <a:latin typeface="Calibri" pitchFamily="34" charset="0"/>
              </a:rPr>
              <a:t> pop density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F7030-FE92-48CD-8CFE-D9166C2235AB}" type="slidenum">
              <a:rPr lang="en-US" altLang="en-US" b="0" smtClean="0"/>
              <a:pPr eaLnBrk="1" hangingPunct="1"/>
              <a:t>9</a:t>
            </a:fld>
            <a:endParaRPr lang="en-US" altLang="en-US" b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3. Pre-Crisis: OECD Regional Context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Two-thirds of growth was driven by non-core areas </a:t>
            </a:r>
            <a:r>
              <a:rPr lang="en-US" altLang="en-US" sz="2800" smtClean="0">
                <a:cs typeface="Arial" charset="0"/>
              </a:rPr>
              <a:t>→ convergence processes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Regions with less than 75% GDP per capita account for approximately 40-50% of growth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45-60% of growth is accounted for by regions with below national average GDP per capita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Smaller non-core areas were growing faster across the OECD than core and larger regions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OECD average interregional migration – 0.4% per annum and </a:t>
            </a:r>
            <a:r>
              <a:rPr lang="en-US" altLang="en-US" sz="2800" i="1" smtClean="0"/>
              <a:t>falling</a:t>
            </a:r>
            <a:r>
              <a:rPr lang="en-US" altLang="en-US" sz="2800" smtClean="0"/>
              <a:t> for ten years prior to the 2008 Gobal Financial Crisis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Long term falls in the rates of entrepreneurship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1865</Words>
  <Application>Microsoft Office PowerPoint</Application>
  <PresentationFormat>On-screen Show (4:3)</PresentationFormat>
  <Paragraphs>210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Chart</vt:lpstr>
      <vt:lpstr>Document</vt:lpstr>
      <vt:lpstr>EU Cohesion Policy and Europe’s Shifting Economic Landscape</vt:lpstr>
      <vt:lpstr>1. Structure of Talk</vt:lpstr>
      <vt:lpstr>2. EU Cohesion Policy Reforms</vt:lpstr>
      <vt:lpstr>2. EU Cohesion Policy Reforms</vt:lpstr>
      <vt:lpstr>3. Pre-Crisis: OECD Regional Context</vt:lpstr>
      <vt:lpstr>PowerPoint Presentation</vt:lpstr>
      <vt:lpstr>3. Pre-Crisis: OECD Regional Context</vt:lpstr>
      <vt:lpstr>PowerPoint Presentation</vt:lpstr>
      <vt:lpstr>3. Pre-Crisis: OECD Regional Context</vt:lpstr>
      <vt:lpstr>4. Pre-Crisis: The EU Regional Context</vt:lpstr>
      <vt:lpstr>4. Pre-Crisis: The EU Regional Context</vt:lpstr>
      <vt:lpstr>5. Pre-Crisis: The EU Urban Context</vt:lpstr>
      <vt:lpstr>PowerPoint Presentation</vt:lpstr>
      <vt:lpstr>PowerPoint Presentation</vt:lpstr>
      <vt:lpstr>PowerPoint Presentation</vt:lpstr>
      <vt:lpstr>6. Post-Crisis: The EU Regional and Urban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Post-Crisis: The EU Regional and Urban Context</vt:lpstr>
      <vt:lpstr>6. Post-Crisis: The EU Regional and Urban Context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7. The Demographic Challenge to Cities and Regions</vt:lpstr>
      <vt:lpstr>8. Conclusions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Neutral or Space Specific Policies</dc:title>
  <dc:creator>DS-CIT</dc:creator>
  <cp:lastModifiedBy>DURINCK Yves (REGIO-EXT)</cp:lastModifiedBy>
  <cp:revision>82</cp:revision>
  <dcterms:created xsi:type="dcterms:W3CDTF">2010-09-26T16:56:47Z</dcterms:created>
  <dcterms:modified xsi:type="dcterms:W3CDTF">2016-02-04T13:48:10Z</dcterms:modified>
</cp:coreProperties>
</file>