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13" r:id="rId3"/>
    <p:sldId id="257" r:id="rId4"/>
    <p:sldId id="294" r:id="rId5"/>
    <p:sldId id="287" r:id="rId6"/>
    <p:sldId id="288" r:id="rId7"/>
    <p:sldId id="293" r:id="rId8"/>
    <p:sldId id="295" r:id="rId9"/>
    <p:sldId id="298" r:id="rId10"/>
    <p:sldId id="305" r:id="rId11"/>
    <p:sldId id="306" r:id="rId12"/>
    <p:sldId id="286" r:id="rId13"/>
    <p:sldId id="308" r:id="rId14"/>
    <p:sldId id="279" r:id="rId15"/>
    <p:sldId id="261" r:id="rId16"/>
    <p:sldId id="262" r:id="rId17"/>
    <p:sldId id="271" r:id="rId18"/>
    <p:sldId id="263" r:id="rId19"/>
    <p:sldId id="284" r:id="rId20"/>
    <p:sldId id="276" r:id="rId21"/>
    <p:sldId id="264" r:id="rId22"/>
    <p:sldId id="300" r:id="rId23"/>
    <p:sldId id="304" r:id="rId24"/>
    <p:sldId id="311" r:id="rId25"/>
    <p:sldId id="310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ppy Nico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5166459328790707"/>
          <c:y val="0.19134114299624014"/>
          <c:w val="0.75188229805762097"/>
          <c:h val="0.58746848865723356"/>
        </c:manualLayout>
      </c:layout>
      <c:scatterChart>
        <c:scatterStyle val="lineMarker"/>
        <c:ser>
          <c:idx val="0"/>
          <c:order val="0"/>
          <c:tx>
            <c:strRef>
              <c:f>'Fig. 5.7 Data'!$D$9</c:f>
              <c:strCache>
                <c:ptCount val="1"/>
                <c:pt idx="0">
                  <c:v>Government Effectiveness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31942E"/>
              </a:solidFill>
              <a:ln>
                <a:solidFill>
                  <a:srgbClr val="31942E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/>
                      <a:t>RO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/>
                      <a:t>SK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/>
                      <a:t>BG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/>
                      <a:t>IT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/>
                      <a:t>MT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/>
                      <a:t>CZ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000"/>
                      <a:t>HU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000"/>
                      <a:t>SI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000"/>
                      <a:t>FR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000"/>
                      <a:t>UK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000"/>
                      <a:t>LV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000"/>
                      <a:t>ES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000"/>
                      <a:t>LU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000"/>
                      <a:t>CY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000"/>
                      <a:t>NL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3282301151315809E-2"/>
                  <c:y val="2.2373650534148911E-2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AT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6932582655502307E-2"/>
                  <c:y val="4.0272570961467996E-2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IE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000"/>
                      <a:t>DK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2.1165728319377811E-2"/>
                  <c:y val="2.6848380640978716E-2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DE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000"/>
                      <a:t>PL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sz="1000"/>
                      <a:t>BE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sz="1000"/>
                      <a:t>SE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 sz="1000"/>
                      <a:t>EL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1000"/>
                      <a:t>FI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000"/>
                      <a:t>LT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 sz="1000"/>
                      <a:t>EE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1.0582864159689008E-2"/>
                  <c:y val="-2.6848380640978716E-2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PT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'Fig. 5.7 Data'!$C$10:$C$36</c:f>
              <c:numCache>
                <c:formatCode>0.0</c:formatCode>
                <c:ptCount val="27"/>
                <c:pt idx="0">
                  <c:v>45.6020951922374</c:v>
                </c:pt>
                <c:pt idx="1">
                  <c:v>53.114379854199598</c:v>
                </c:pt>
                <c:pt idx="2">
                  <c:v>53.697944047930399</c:v>
                </c:pt>
                <c:pt idx="3">
                  <c:v>54.514314004453858</c:v>
                </c:pt>
                <c:pt idx="4">
                  <c:v>56.989866883202062</c:v>
                </c:pt>
                <c:pt idx="5">
                  <c:v>58.075466959755992</c:v>
                </c:pt>
                <c:pt idx="6">
                  <c:v>64.531541683052325</c:v>
                </c:pt>
                <c:pt idx="7">
                  <c:v>64.562383756620548</c:v>
                </c:pt>
                <c:pt idx="8">
                  <c:v>65.693959568476274</c:v>
                </c:pt>
                <c:pt idx="9">
                  <c:v>67.640625950846825</c:v>
                </c:pt>
                <c:pt idx="10">
                  <c:v>68.675056191808764</c:v>
                </c:pt>
                <c:pt idx="11">
                  <c:v>69.388547059095458</c:v>
                </c:pt>
                <c:pt idx="12">
                  <c:v>69.803621094495554</c:v>
                </c:pt>
                <c:pt idx="13">
                  <c:v>70.296522867524118</c:v>
                </c:pt>
                <c:pt idx="14">
                  <c:v>71.068351915012542</c:v>
                </c:pt>
                <c:pt idx="15">
                  <c:v>73.136201558572978</c:v>
                </c:pt>
                <c:pt idx="16">
                  <c:v>73.682980352603423</c:v>
                </c:pt>
                <c:pt idx="17">
                  <c:v>73.812820923502812</c:v>
                </c:pt>
                <c:pt idx="18">
                  <c:v>75.08531742718705</c:v>
                </c:pt>
                <c:pt idx="19">
                  <c:v>75.661139809792772</c:v>
                </c:pt>
                <c:pt idx="20">
                  <c:v>76.576236138490017</c:v>
                </c:pt>
                <c:pt idx="21">
                  <c:v>76.603734715881544</c:v>
                </c:pt>
                <c:pt idx="22">
                  <c:v>79.318734084045886</c:v>
                </c:pt>
                <c:pt idx="23">
                  <c:v>80.44917545313389</c:v>
                </c:pt>
                <c:pt idx="24">
                  <c:v>83.981920595269244</c:v>
                </c:pt>
                <c:pt idx="25">
                  <c:v>85.185275349511159</c:v>
                </c:pt>
                <c:pt idx="26">
                  <c:v>85.362228147156515</c:v>
                </c:pt>
              </c:numCache>
            </c:numRef>
          </c:xVal>
          <c:yVal>
            <c:numRef>
              <c:f>'Fig. 5.7 Data'!$D$10:$D$36</c:f>
              <c:numCache>
                <c:formatCode>0.0</c:formatCode>
                <c:ptCount val="27"/>
                <c:pt idx="0">
                  <c:v>-1.2805540114424279</c:v>
                </c:pt>
                <c:pt idx="1">
                  <c:v>-0.26184683250601293</c:v>
                </c:pt>
                <c:pt idx="2">
                  <c:v>-0.87828571584861403</c:v>
                </c:pt>
                <c:pt idx="3">
                  <c:v>-0.63367191967511183</c:v>
                </c:pt>
                <c:pt idx="4">
                  <c:v>0.10786059977560304</c:v>
                </c:pt>
                <c:pt idx="5">
                  <c:v>-0.18046359727307801</c:v>
                </c:pt>
                <c:pt idx="6">
                  <c:v>-0.44714439816097212</c:v>
                </c:pt>
                <c:pt idx="7">
                  <c:v>-9.0199379504724037E-2</c:v>
                </c:pt>
                <c:pt idx="8">
                  <c:v>0.18727611382049417</c:v>
                </c:pt>
                <c:pt idx="9">
                  <c:v>0.36397148890634917</c:v>
                </c:pt>
                <c:pt idx="10">
                  <c:v>-0.26031955494328501</c:v>
                </c:pt>
                <c:pt idx="11">
                  <c:v>-1.0357173010839703E-2</c:v>
                </c:pt>
                <c:pt idx="12">
                  <c:v>0.48160490527070832</c:v>
                </c:pt>
                <c:pt idx="13">
                  <c:v>0.23060046489691804</c:v>
                </c:pt>
                <c:pt idx="14">
                  <c:v>0.60747779639411636</c:v>
                </c:pt>
                <c:pt idx="15">
                  <c:v>0.39090680670156525</c:v>
                </c:pt>
                <c:pt idx="16">
                  <c:v>0.3664844860755474</c:v>
                </c:pt>
                <c:pt idx="17">
                  <c:v>0.75534994091771701</c:v>
                </c:pt>
                <c:pt idx="18">
                  <c:v>0.40672312421207302</c:v>
                </c:pt>
                <c:pt idx="19">
                  <c:v>-0.40684490276782931</c:v>
                </c:pt>
                <c:pt idx="20">
                  <c:v>0.42078807549248931</c:v>
                </c:pt>
                <c:pt idx="21">
                  <c:v>0.73405929374024703</c:v>
                </c:pt>
                <c:pt idx="22">
                  <c:v>-0.72535568600400935</c:v>
                </c:pt>
                <c:pt idx="23">
                  <c:v>0.97794041844413659</c:v>
                </c:pt>
                <c:pt idx="24">
                  <c:v>-0.25882034489355316</c:v>
                </c:pt>
                <c:pt idx="25">
                  <c:v>-0.14184850238188501</c:v>
                </c:pt>
                <c:pt idx="26">
                  <c:v>-7.6444165444198894E-2</c:v>
                </c:pt>
              </c:numCache>
            </c:numRef>
          </c:yVal>
        </c:ser>
        <c:axId val="40325888"/>
        <c:axId val="40327040"/>
      </c:scatterChart>
      <c:scatterChart>
        <c:scatterStyle val="lineMarker"/>
        <c:ser>
          <c:idx val="2"/>
          <c:order val="1"/>
          <c:tx>
            <c:strRef>
              <c:f>'Fig. 5.7 Data'!$E$9</c:f>
              <c:strCache>
                <c:ptCount val="1"/>
                <c:pt idx="0">
                  <c:v>Absorption rate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strRef>
              <c:f>'Fig. 5.7 Data'!$A$10:$A$36</c:f>
              <c:strCache>
                <c:ptCount val="27"/>
                <c:pt idx="0">
                  <c:v>RO</c:v>
                </c:pt>
                <c:pt idx="1">
                  <c:v>SK</c:v>
                </c:pt>
                <c:pt idx="2">
                  <c:v>BG</c:v>
                </c:pt>
                <c:pt idx="3">
                  <c:v>IT</c:v>
                </c:pt>
                <c:pt idx="4">
                  <c:v>MT</c:v>
                </c:pt>
                <c:pt idx="5">
                  <c:v>CZ</c:v>
                </c:pt>
                <c:pt idx="6">
                  <c:v>HU</c:v>
                </c:pt>
                <c:pt idx="7">
                  <c:v>SI</c:v>
                </c:pt>
                <c:pt idx="8">
                  <c:v>FR</c:v>
                </c:pt>
                <c:pt idx="9">
                  <c:v>UK</c:v>
                </c:pt>
                <c:pt idx="10">
                  <c:v>LV</c:v>
                </c:pt>
                <c:pt idx="11">
                  <c:v>ES</c:v>
                </c:pt>
                <c:pt idx="12">
                  <c:v>LU</c:v>
                </c:pt>
                <c:pt idx="13">
                  <c:v>CY</c:v>
                </c:pt>
                <c:pt idx="14">
                  <c:v>NL</c:v>
                </c:pt>
                <c:pt idx="15">
                  <c:v>AT</c:v>
                </c:pt>
                <c:pt idx="16">
                  <c:v>IE</c:v>
                </c:pt>
                <c:pt idx="17">
                  <c:v>DK</c:v>
                </c:pt>
                <c:pt idx="18">
                  <c:v>DE</c:v>
                </c:pt>
                <c:pt idx="19">
                  <c:v>PL</c:v>
                </c:pt>
                <c:pt idx="20">
                  <c:v>BE</c:v>
                </c:pt>
                <c:pt idx="21">
                  <c:v>SE</c:v>
                </c:pt>
                <c:pt idx="22">
                  <c:v>EL</c:v>
                </c:pt>
                <c:pt idx="23">
                  <c:v>FI</c:v>
                </c:pt>
                <c:pt idx="24">
                  <c:v>LT</c:v>
                </c:pt>
                <c:pt idx="25">
                  <c:v>EE</c:v>
                </c:pt>
                <c:pt idx="26">
                  <c:v>PT</c:v>
                </c:pt>
              </c:strCache>
            </c:strRef>
          </c:xVal>
          <c:yVal>
            <c:numRef>
              <c:f>'Fig. 5.7 Data'!$E$10:$E$36</c:f>
              <c:numCache>
                <c:formatCode>0.0</c:formatCode>
                <c:ptCount val="27"/>
                <c:pt idx="0">
                  <c:v>45.6020951922374</c:v>
                </c:pt>
                <c:pt idx="1">
                  <c:v>53.114379854199598</c:v>
                </c:pt>
                <c:pt idx="2">
                  <c:v>53.697944047930399</c:v>
                </c:pt>
                <c:pt idx="3">
                  <c:v>54.514314004453858</c:v>
                </c:pt>
                <c:pt idx="4">
                  <c:v>56.989866883202062</c:v>
                </c:pt>
                <c:pt idx="5">
                  <c:v>58.075466959755992</c:v>
                </c:pt>
                <c:pt idx="6">
                  <c:v>64.531541683052325</c:v>
                </c:pt>
                <c:pt idx="7">
                  <c:v>64.562383756620548</c:v>
                </c:pt>
                <c:pt idx="8">
                  <c:v>65.693959568476274</c:v>
                </c:pt>
                <c:pt idx="9">
                  <c:v>67.640625950846825</c:v>
                </c:pt>
                <c:pt idx="10">
                  <c:v>68.675056191808764</c:v>
                </c:pt>
                <c:pt idx="11">
                  <c:v>69.388547059095458</c:v>
                </c:pt>
                <c:pt idx="12">
                  <c:v>69.803621094495554</c:v>
                </c:pt>
                <c:pt idx="13">
                  <c:v>70.296522867524118</c:v>
                </c:pt>
                <c:pt idx="14">
                  <c:v>71.068351915012542</c:v>
                </c:pt>
                <c:pt idx="15">
                  <c:v>73.136201558572978</c:v>
                </c:pt>
                <c:pt idx="16">
                  <c:v>73.682980352603423</c:v>
                </c:pt>
                <c:pt idx="17">
                  <c:v>73.812820923502812</c:v>
                </c:pt>
                <c:pt idx="18">
                  <c:v>75.08531742718705</c:v>
                </c:pt>
                <c:pt idx="19">
                  <c:v>75.661139809792772</c:v>
                </c:pt>
                <c:pt idx="20">
                  <c:v>76.576236138490017</c:v>
                </c:pt>
                <c:pt idx="21">
                  <c:v>76.603734715881544</c:v>
                </c:pt>
                <c:pt idx="22">
                  <c:v>79.318734084045886</c:v>
                </c:pt>
                <c:pt idx="23">
                  <c:v>80.44917545313389</c:v>
                </c:pt>
                <c:pt idx="24">
                  <c:v>83.981920595269244</c:v>
                </c:pt>
                <c:pt idx="25">
                  <c:v>85.185275349511159</c:v>
                </c:pt>
                <c:pt idx="26">
                  <c:v>85.362228147156515</c:v>
                </c:pt>
              </c:numCache>
            </c:numRef>
          </c:yVal>
        </c:ser>
        <c:axId val="99554432"/>
        <c:axId val="40328576"/>
      </c:scatterChart>
      <c:valAx>
        <c:axId val="40325888"/>
        <c:scaling>
          <c:orientation val="minMax"/>
          <c:max val="90"/>
          <c:min val="40"/>
        </c:scaling>
        <c:axPos val="b"/>
        <c:numFmt formatCode="#,##0" sourceLinked="0"/>
        <c:majorTickMark val="none"/>
        <c:tickLblPos val="low"/>
        <c:spPr>
          <a:noFill/>
          <a:ln w="6350" cap="flat" cmpd="sng" algn="ctr">
            <a:solidFill>
              <a:srgbClr val="333333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40327040"/>
        <c:crosses val="autoZero"/>
        <c:crossBetween val="midCat"/>
        <c:majorUnit val="10"/>
        <c:minorUnit val="5"/>
      </c:valAx>
      <c:valAx>
        <c:axId val="40327040"/>
        <c:scaling>
          <c:orientation val="minMax"/>
          <c:max val="1.5"/>
          <c:min val="-1.5"/>
        </c:scaling>
        <c:axPos val="l"/>
        <c:majorGridlines>
          <c:spPr>
            <a:ln w="9525" cmpd="sng">
              <a:solidFill>
                <a:srgbClr val="BFBFBF"/>
              </a:solidFill>
            </a:ln>
          </c:spPr>
        </c:majorGridlines>
        <c:numFmt formatCode="#,##0.0" sourceLinked="0"/>
        <c:majorTickMark val="in"/>
        <c:minorTickMark val="in"/>
        <c:tickLblPos val="nextTo"/>
        <c:spPr>
          <a:noFill/>
          <a:ln w="12700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xmlns:r="http://schemas.openxmlformats.org/officeDocument/2006/relationships" xmlns="" w="12700" cap="flat" cmpd="sng" algn="ctr">
                <a:solidFill>
                  <a:srgbClr val="000000"/>
                </a:solidFill>
                <a:prstDash val="solid"/>
                <a:round/>
              </a14:hiddenLine>
            </a:ext>
          </a:extLst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40325888"/>
        <c:crosses val="autoZero"/>
        <c:crossBetween val="midCat"/>
        <c:majorUnit val="0.5"/>
        <c:minorUnit val="0.5"/>
      </c:valAx>
      <c:valAx>
        <c:axId val="40328576"/>
        <c:scaling>
          <c:orientation val="minMax"/>
          <c:max val="1.5"/>
          <c:min val="-1.5"/>
        </c:scaling>
        <c:axPos val="r"/>
        <c:numFmt formatCode="#,##0.0" sourceLinked="0"/>
        <c:majorTickMark val="in"/>
        <c:minorTickMark val="in"/>
        <c:tickLblPos val="nextTo"/>
        <c:spPr>
          <a:noFill/>
          <a:ln w="12700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xmlns:r="http://schemas.openxmlformats.org/officeDocument/2006/relationships" xmlns="" w="12700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txPr>
          <a:bodyPr/>
          <a:lstStyle/>
          <a:p>
            <a:pPr>
              <a:defRPr sz="1200"/>
            </a:pPr>
            <a:endParaRPr lang="en-US"/>
          </a:p>
        </c:txPr>
        <c:crossAx val="99554432"/>
        <c:crosses val="max"/>
        <c:crossBetween val="midCat"/>
        <c:majorUnit val="0.5"/>
        <c:minorUnit val="0.5"/>
      </c:valAx>
      <c:valAx>
        <c:axId val="99554432"/>
        <c:scaling>
          <c:orientation val="minMax"/>
        </c:scaling>
        <c:delete val="1"/>
        <c:axPos val="b"/>
        <c:tickLblPos val="none"/>
        <c:crossAx val="40328576"/>
        <c:crosses val="autoZero"/>
        <c:crossBetween val="midCat"/>
      </c:valAx>
      <c:spPr>
        <a:noFill/>
        <a:ln w="25400">
          <a:noFill/>
        </a:ln>
      </c:spPr>
    </c:plotArea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333333"/>
          </a:solidFill>
          <a:latin typeface="EC Square Sans Pro"/>
          <a:ea typeface="EC Square Sans Pro"/>
          <a:cs typeface="EC Square Sans Pro"/>
        </a:defRPr>
      </a:pPr>
      <a:endParaRPr lang="en-US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13T11:22:38.426" idx="2">
    <p:pos x="10" y="10"/>
    <p:text>didn't know which image you preferred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13T11:22:19.745" idx="1">
    <p:pos x="1361" y="3276"/>
    <p:text>italicised some key words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0.1901</cdr:y>
    </cdr:from>
    <cdr:to>
      <cdr:x>0.07545</cdr:x>
      <cdr:y>0.77995</cdr:y>
    </cdr:to>
    <cdr:sp macro="" textlink="">
      <cdr:nvSpPr>
        <cdr:cNvPr id="2" name="GTYlabel"/>
        <cdr:cNvSpPr txBox="1"/>
      </cdr:nvSpPr>
      <cdr:spPr>
        <a:xfrm xmlns:a="http://schemas.openxmlformats.org/drawingml/2006/main" rot="16200000">
          <a:off x="-1112936" y="1976333"/>
          <a:ext cx="2678980" cy="453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 anchor="ctr">
          <a:noAutofit/>
        </a:bodyPr>
        <a:lstStyle xmlns:a="http://schemas.openxmlformats.org/drawingml/2006/main"/>
        <a:p xmlns:a="http://schemas.openxmlformats.org/drawingml/2006/main">
          <a:pPr algn="ctr"/>
          <a:fld id="{999D166B-9FDC-4624-AB02-2E0558A6481B}" type="TxLink">
            <a:rPr lang="en-US" sz="1200" b="0" i="0" u="none" strike="noStrike">
              <a:solidFill>
                <a:srgbClr val="333333"/>
              </a:solidFill>
              <a:latin typeface="EC Square Sans Pro"/>
            </a:rPr>
            <a:pPr algn="ctr"/>
            <a:t>WB Government effectiveness index, 2012 standardised so that EU=0</a:t>
          </a:fld>
          <a:endParaRPr lang="fr-BE" sz="1200" b="0">
            <a:solidFill>
              <a:srgbClr val="333333"/>
            </a:solidFill>
            <a:latin typeface="EC Square Sans Pro"/>
          </a:endParaRPr>
        </a:p>
      </cdr:txBody>
    </cdr:sp>
  </cdr:relSizeAnchor>
  <cdr:relSizeAnchor xmlns:cdr="http://schemas.openxmlformats.org/drawingml/2006/chartDrawing">
    <cdr:from>
      <cdr:x>0.15976</cdr:x>
      <cdr:y>0.01118</cdr:y>
    </cdr:from>
    <cdr:to>
      <cdr:x>0.95266</cdr:x>
      <cdr:y>0.12677</cdr:y>
    </cdr:to>
    <cdr:sp macro="" textlink="">
      <cdr:nvSpPr>
        <cdr:cNvPr id="3" name="GTTitle"/>
        <cdr:cNvSpPr txBox="1"/>
      </cdr:nvSpPr>
      <cdr:spPr>
        <a:xfrm xmlns:a="http://schemas.openxmlformats.org/drawingml/2006/main">
          <a:off x="959525" y="50878"/>
          <a:ext cx="4762191" cy="526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 anchor="t">
          <a:spAutoFit/>
        </a:bodyPr>
        <a:lstStyle xmlns:a="http://schemas.openxmlformats.org/drawingml/2006/main"/>
        <a:p xmlns:a="http://schemas.openxmlformats.org/drawingml/2006/main">
          <a:pPr algn="l"/>
          <a:fld id="{BB9120B8-FAC6-485D-BD12-87EC0B246B7B}" type="TxLink">
            <a:rPr lang="en-US" sz="1400" b="1" i="0" u="none" strike="noStrike">
              <a:solidFill>
                <a:srgbClr val="333333"/>
              </a:solidFill>
              <a:latin typeface="EC Square Sans Pro Medium"/>
            </a:rPr>
            <a:pPr algn="l"/>
            <a:t>Absorption of Cohesion Policy funding and Government effectiveness, 2014</a:t>
          </a:fld>
          <a:endParaRPr lang="fr-BE" sz="1400" b="1">
            <a:solidFill>
              <a:srgbClr val="333333"/>
            </a:solidFill>
            <a:latin typeface="EC Square Sans Pro Medium"/>
          </a:endParaRPr>
        </a:p>
      </cdr:txBody>
    </cdr:sp>
  </cdr:relSizeAnchor>
  <cdr:relSizeAnchor xmlns:cdr="http://schemas.openxmlformats.org/drawingml/2006/chartDrawing">
    <cdr:from>
      <cdr:x>0.07401</cdr:x>
      <cdr:y>0.83984</cdr:y>
    </cdr:from>
    <cdr:to>
      <cdr:x>0.95006</cdr:x>
      <cdr:y>0.90889</cdr:y>
    </cdr:to>
    <cdr:sp macro="" textlink="">
      <cdr:nvSpPr>
        <cdr:cNvPr id="5" name="GTXlabel"/>
        <cdr:cNvSpPr txBox="1"/>
      </cdr:nvSpPr>
      <cdr:spPr>
        <a:xfrm xmlns:a="http://schemas.openxmlformats.org/drawingml/2006/main">
          <a:off x="444012" y="3815916"/>
          <a:ext cx="5255346" cy="313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ctr">
          <a:noAutofit/>
        </a:bodyPr>
        <a:lstStyle xmlns:a="http://schemas.openxmlformats.org/drawingml/2006/main"/>
        <a:p xmlns:a="http://schemas.openxmlformats.org/drawingml/2006/main">
          <a:pPr algn="ctr"/>
          <a:fld id="{8EE60A2A-5D95-48C2-A1E5-5B3281AEEA7D}" type="TxLink">
            <a:rPr lang="en-US" sz="800" b="0" i="0" u="none" strike="noStrike">
              <a:solidFill>
                <a:srgbClr val="333333"/>
              </a:solidFill>
              <a:latin typeface="EC Square Sans Pro"/>
            </a:rPr>
            <a:pPr algn="ctr"/>
            <a:t>Total absorption rate of Cohesion Policy funding 2007-2013 by 21/05/2014 (%)</a:t>
          </a:fld>
          <a:endParaRPr lang="fr-BE" sz="1200" b="0" dirty="0">
            <a:solidFill>
              <a:srgbClr val="333333"/>
            </a:solidFill>
            <a:latin typeface="EC Square Sans Pro"/>
          </a:endParaRPr>
        </a:p>
      </cdr:txBody>
    </cdr:sp>
  </cdr:relSizeAnchor>
  <cdr:relSizeAnchor xmlns:cdr="http://schemas.openxmlformats.org/drawingml/2006/chartDrawing">
    <cdr:from>
      <cdr:x>0.03904</cdr:x>
      <cdr:y>0.92578</cdr:y>
    </cdr:from>
    <cdr:to>
      <cdr:x>0.3411</cdr:x>
      <cdr:y>0.98928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4217" y="4206382"/>
          <a:ext cx="1812055" cy="288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rtlCol="0" anchor="t">
          <a:noAutofit/>
        </a:bodyPr>
        <a:lstStyle xmlns:a="http://schemas.openxmlformats.org/drawingml/2006/main"/>
        <a:p xmlns:a="http://schemas.openxmlformats.org/drawingml/2006/main">
          <a:pPr algn="l"/>
          <a:fld id="{41B88C0B-E85F-48F8-B189-42375D71580E}" type="TxLink">
            <a:rPr lang="en-US" sz="1100" b="0" i="0" u="none" strike="noStrike">
              <a:solidFill>
                <a:srgbClr val="333333"/>
              </a:solidFill>
              <a:latin typeface="EC Square Sans Pro"/>
            </a:rPr>
            <a:pPr algn="l"/>
            <a:t>Source: World Bank and SFC</a:t>
          </a:fld>
          <a:endParaRPr lang="en-GB" sz="1100" b="0">
            <a:solidFill>
              <a:srgbClr val="333333"/>
            </a:solidFill>
            <a:latin typeface="EC Square Sans Pro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99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082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30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00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606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562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011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52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243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737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7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-2382" y="5661248"/>
            <a:ext cx="3574257" cy="119675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-2380" y="5661248"/>
            <a:ext cx="9146380" cy="119675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05499C-1085-46D0-B8F6-429A93C032A5}" type="datetimeFigureOut">
              <a:rPr lang="en-US" smtClean="0"/>
              <a:pPr/>
              <a:t>6/15/2016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3F91F2-F8F4-4509-862A-10AE6E4AE3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5898-D461-EC4E-8893-11C0D8EC40FA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0A26-B0B9-0648-AC89-BD0D50F51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1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</a:t>
            </a:r>
            <a:r>
              <a:rPr lang="en-GB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Animateur</a:t>
            </a:r>
            <a:r>
              <a:rPr lang="en-GB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GB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place-based innovation and the smart state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Kevin Morgan</a:t>
            </a:r>
            <a:b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chool of Geography &amp; Planning</a:t>
            </a:r>
            <a:b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Cardiff University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404664"/>
            <a:ext cx="7520940" cy="5040560"/>
          </a:xfrm>
        </p:spPr>
        <p:txBody>
          <a:bodyPr>
            <a:normAutofit fontScale="70000" lnSpcReduction="20000"/>
          </a:bodyPr>
          <a:lstStyle/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DG </a:t>
            </a:r>
            <a:r>
              <a:rPr lang="en-GB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</a:t>
            </a:r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/ERSA Lecture</a:t>
            </a:r>
          </a:p>
          <a:p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</a:t>
            </a:r>
          </a:p>
          <a:p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</a:p>
          <a:p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June 2016</a:t>
            </a:r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0026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Barriers to experimentalist state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EG is compelling in principle but challenging in practice because...</a:t>
            </a:r>
          </a:p>
          <a:p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  is critical - but stymied by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fear, power 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hierarchy.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Failure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 is not tolerated - but the public sector is invited to be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more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less risk averse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20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GB" sz="2000" b="0" dirty="0" smtClean="0">
                <a:latin typeface="Times New Roman" pitchFamily="18" charset="0"/>
                <a:cs typeface="Times New Roman" pitchFamily="18" charset="0"/>
              </a:rPr>
              <a:t> is vital – but time and space are not afforded to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monitoring,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evaluation and revision.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Regional innovation policy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353347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Regional innovation policy is 26 years old and its effects remain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ambiguous, like Cohesion Policy more generally - </a:t>
            </a:r>
          </a:p>
          <a:p>
            <a:pPr>
              <a:buNone/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“One of the major challenges for EU Cohesion policy is that, after 25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years of implementing the policy, the evidence for its effectiveness is so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inconclusive. Academic research and evaluation studies have reached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widely differing conclusions on the results of interventions through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Structural and Cohesion Funds.” </a:t>
            </a:r>
          </a:p>
          <a:p>
            <a:pPr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Bachtler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et al, 2015)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Share of innovation-related investment in EU Cohesion Policy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3607770"/>
              </p:ext>
            </p:extLst>
          </p:nvPr>
        </p:nvGraphicFramePr>
        <p:xfrm>
          <a:off x="1187624" y="2636910"/>
          <a:ext cx="6480720" cy="2736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0268"/>
                <a:gridCol w="1795226"/>
                <a:gridCol w="1795226"/>
              </a:tblGrid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Programming Period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Value (€</a:t>
                      </a:r>
                      <a:r>
                        <a:rPr lang="en-GB" sz="1600" b="1" dirty="0" err="1">
                          <a:effectLst/>
                        </a:rPr>
                        <a:t>bn</a:t>
                      </a:r>
                      <a:r>
                        <a:rPr lang="en-GB" sz="1600" b="1" dirty="0">
                          <a:effectLst/>
                        </a:rPr>
                        <a:t>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1988-1993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1994-1999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7.6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2000-2006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21.5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2007-2013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25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86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2014-2020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45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166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80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0631"/>
            <a:ext cx="5472608" cy="1321391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Hyper-fast policy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196752"/>
            <a:ext cx="5616624" cy="496855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RIS3 concept has been rapidly embraced by the</a:t>
            </a:r>
          </a:p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EC, OECD and the World Bank. </a:t>
            </a:r>
          </a:p>
          <a:p>
            <a:pPr algn="just"/>
            <a:endParaRPr lang="en-GB" sz="6200" b="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Described as </a:t>
            </a:r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“the brilliant career of a relatively</a:t>
            </a:r>
          </a:p>
          <a:p>
            <a:pPr algn="just"/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simple idea...produced at the right</a:t>
            </a:r>
          </a:p>
          <a:p>
            <a:pPr algn="just"/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moment” </a:t>
            </a:r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(Foray).</a:t>
            </a:r>
          </a:p>
          <a:p>
            <a:pPr algn="just"/>
            <a:endParaRPr lang="en-GB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EC support helped the concept to avoid </a:t>
            </a:r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“the fate</a:t>
            </a:r>
          </a:p>
          <a:p>
            <a:pPr algn="just"/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of being buried in the great cemetery of good</a:t>
            </a:r>
          </a:p>
          <a:p>
            <a:pPr algn="just"/>
            <a:r>
              <a:rPr lang="en-GB" sz="6200" b="0" i="1" dirty="0" smtClean="0">
                <a:latin typeface="Times New Roman" pitchFamily="18" charset="0"/>
                <a:cs typeface="Times New Roman" pitchFamily="18" charset="0"/>
              </a:rPr>
              <a:t>ideas that were never tested or applied” </a:t>
            </a:r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(Foray).</a:t>
            </a:r>
          </a:p>
          <a:p>
            <a:pPr algn="just"/>
            <a:endParaRPr lang="en-GB" sz="6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No pilot actions for RIS3 - the biggest innovation</a:t>
            </a:r>
          </a:p>
          <a:p>
            <a:pPr algn="just"/>
            <a:r>
              <a:rPr lang="en-GB" sz="6200" b="0" dirty="0" smtClean="0">
                <a:latin typeface="Times New Roman" pitchFamily="18" charset="0"/>
                <a:cs typeface="Times New Roman" pitchFamily="18" charset="0"/>
              </a:rPr>
              <a:t>policy experiment in history.</a:t>
            </a:r>
          </a:p>
          <a:p>
            <a:endParaRPr lang="en-GB" dirty="0"/>
          </a:p>
        </p:txBody>
      </p:sp>
      <p:pic>
        <p:nvPicPr>
          <p:cNvPr id="2050" name="Picture 2" descr="Smart Specialisation Dominique Foray Hardback NEW Book Free UK Shipp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24744"/>
            <a:ext cx="2789024" cy="442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645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 state presumption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RIS3 presumes the existence of a smart state because it asks a lot of</a:t>
            </a:r>
          </a:p>
          <a:p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regional state and other public bodies (</a:t>
            </a:r>
            <a:r>
              <a:rPr lang="en-GB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universities).</a:t>
            </a:r>
          </a:p>
          <a:p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aspects of the “smart state” include:</a:t>
            </a:r>
          </a:p>
          <a:p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uality of government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ublic sector competence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ublic procurement capacity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 discovery process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esponsive political elites committed to innovation</a:t>
            </a: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Government Index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196752"/>
            <a:ext cx="3888432" cy="5422331"/>
          </a:xfrm>
        </p:spPr>
      </p:pic>
      <p:sp>
        <p:nvSpPr>
          <p:cNvPr id="7" name="TextBox 6"/>
          <p:cNvSpPr txBox="1"/>
          <p:nvPr/>
        </p:nvSpPr>
        <p:spPr>
          <a:xfrm>
            <a:off x="4572000" y="1260043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governance can stymie innovation and economic growth and trap regions in a “low growth equilibrium.”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governance makes for poor and unresponsive public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governance is cause and consequence of fraud and corruption.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governance compromises the impact of Cohesion Policies as it reduces absorptive capacity.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Absorptive Capacity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4137724"/>
              </p:ext>
            </p:extLst>
          </p:nvPr>
        </p:nvGraphicFramePr>
        <p:xfrm>
          <a:off x="755576" y="1340768"/>
          <a:ext cx="793115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1120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 competence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520940" cy="4416604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procurement accounts for nearly 20% of EU GDP and has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untold potential to effect social/economic/ecological change.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the biggest source of irregularities in EU regional policy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this weakens the power of public purchase.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academy has done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on the scope for/barriers to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purchase.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Public procurement guide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565014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40152" y="126876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Low cost still dominates the practice even though the guidelines allow public bodies to seek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values for money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not just value for money.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Power of purchase is stymied by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poor skills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low political commitment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Public procurement is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sleeping giant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of regional innovation policy.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 discovery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8141528" cy="3984556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core of RIS3 (for Foray) is the process of “entrepreneurial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discovery” in which the smart state identifies new R&amp;I priorities 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alongside firms and universities etc.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many regions still cling to the linear model of innovation in the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(mistaken) belief that university research inputs =  innovation outputs.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disconnect here with the academy, where the linear model was buried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20 years ago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be done about university science silos?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10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64896" cy="4680520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Reprising the state in political economy</a:t>
            </a:r>
          </a:p>
          <a:p>
            <a:pPr lvl="1"/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and contemporary conceptions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Place-based innovation in Europe</a:t>
            </a:r>
          </a:p>
          <a:p>
            <a:pPr lvl="1"/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smart state presumption of RIS3</a:t>
            </a:r>
          </a:p>
          <a:p>
            <a:pPr lvl="1"/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Plight of public sector/lagging regions</a:t>
            </a:r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of lagging regions</a:t>
            </a:r>
          </a:p>
          <a:p>
            <a:pPr lvl="1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elites/usual suspects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16604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RIS3 needs to address under-performing elites because they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correlate with low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hold elites to account through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extra-local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means: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local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 society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Integrity Pacts pioneered by Transparency International).</a:t>
            </a:r>
          </a:p>
          <a:p>
            <a:pPr lvl="1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national/supra-national 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conditionalities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ex-ante conditionality of RIS3).</a:t>
            </a:r>
          </a:p>
          <a:p>
            <a:pPr lvl="1"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“double movement” 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Barca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formula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place-based development.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Eviscerated public sector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governments in thrall to a pre-Keynesian creed that aims to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the deficit and shrink the state.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shrunken state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disempowered state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lacks the capacity to offer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 state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 becoming more important to innovation in sectors – health,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care, education, energy, transport,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-food, built environment –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contribute to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smart, sustainable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inclusive growth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“Third wave” innovation needs a smart state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021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Public sector in lagging regions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Lagging regions are the biggest challenge to Cohesion Policy and the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smart state presumption.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Cohesion policy trends – from infrastructure to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innovation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and from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absorption to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etc - are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very challenging for lagging regions.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Quality of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and calibre of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networks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are critical to the success of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RIS3.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Credibility/legitimacy of the state needs to be enhanced - by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curating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RIS3 process not controlling it – especially in lagging regions.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Lagging Regions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55" y="1052736"/>
            <a:ext cx="8316416" cy="5040560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Lagging Regions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project presumes a smarter public sector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ecause it aims to foster “knowledge triangle” linkages in 2 types of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lagging region: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low growth regions in Southern Europe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underdeveloped regions in CEE countries</a:t>
            </a:r>
          </a:p>
          <a:p>
            <a:pPr lvl="1"/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Case of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North East Romania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lack of regional powers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lack of university engagement</a:t>
            </a: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EC projects (like P2P and HESS) can help, but </a:t>
            </a:r>
            <a:r>
              <a:rPr lang="is-I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devolution of power is key to the valorisation of local knowledge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State as curator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Public sector must play a more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catalytic role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 RIS3 process.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By using its </a:t>
            </a:r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convening power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broker new networks within the region (to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promote triple and quadruple helix partnerships).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By using its </a:t>
            </a:r>
            <a:r>
              <a:rPr lang="en-GB" sz="2000" b="1" i="1" dirty="0" smtClean="0">
                <a:latin typeface="Times New Roman" pitchFamily="18" charset="0"/>
                <a:cs typeface="Times New Roman" pitchFamily="18" charset="0"/>
              </a:rPr>
              <a:t>curating capacity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foster trans-regional networks and value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chains (like the Vanguard Initiative).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Smart states are valued for their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network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not for their</a:t>
            </a:r>
          </a:p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hierarchy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(and for deploying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soft power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as well as hard)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4488612"/>
          </a:xfrm>
        </p:spPr>
        <p:txBody>
          <a:bodyPr>
            <a:norm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Smart states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can make a big difference to innovation and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development (if they have the institutional capacity/political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leadership).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RIS3 presupposes a smart state but latter is far from the norm (and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public sector innovation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is stymied by lack of feedback, learning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fear of failure).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Shrinking the state is counter-productive as a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(smart) public sector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is a key actor in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era of place-based innovation and societal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hallenges – especially in our lagging regions.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discourse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520940" cy="357984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“It has become impossible to think straight about the state.</a:t>
            </a:r>
          </a:p>
          <a:p>
            <a:pPr algn="just">
              <a:buNone/>
            </a:pP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permissible discourse is to talk of shrinking,</a:t>
            </a:r>
          </a:p>
          <a:p>
            <a:pPr algn="just">
              <a:buNone/>
            </a:pP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fragmenting and privatising it – opening it up to competition</a:t>
            </a:r>
          </a:p>
          <a:p>
            <a:pPr algn="just">
              <a:buNone/>
            </a:pP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market forces. It is accepted as axiomatic that a public</a:t>
            </a:r>
          </a:p>
          <a:p>
            <a:pPr algn="just">
              <a:buNone/>
            </a:pP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nstitution will be bureaucratic, self-serving and…lazy.” </a:t>
            </a:r>
          </a:p>
          <a:p>
            <a:pPr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(Will Hutton, 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Observer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October 2015)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92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Adam Smith on the State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124744"/>
            <a:ext cx="5500092" cy="4128572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Arguably the most used and abused thinker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history of political economy.</a:t>
            </a:r>
          </a:p>
          <a:p>
            <a:pPr algn="just">
              <a:buNone/>
            </a:pP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“Little else is requisite to carry a state to the</a:t>
            </a: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Highest degree of opulence from the lowest</a:t>
            </a: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barbarism, but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taxes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a</a:t>
            </a: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tolerable administration of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all the rest</a:t>
            </a: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brought about by the natural course of</a:t>
            </a:r>
          </a:p>
          <a:p>
            <a:pPr algn="just">
              <a:buNone/>
            </a:pPr>
            <a:r>
              <a:rPr lang="en-GB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things.”</a:t>
            </a:r>
          </a:p>
          <a:p>
            <a:pPr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(Adam Smith)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dam smith w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4784"/>
            <a:ext cx="2286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776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Adam Smith on the State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196752"/>
            <a:ext cx="5644108" cy="4488612"/>
          </a:xfrm>
        </p:spPr>
        <p:txBody>
          <a:bodyPr>
            <a:normAutofit fontScale="92500"/>
          </a:bodyPr>
          <a:lstStyle/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Wealth of Nations </a:t>
            </a:r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misconstrued as a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 for pure laissez-faire.</a:t>
            </a:r>
          </a:p>
          <a:p>
            <a:endParaRPr lang="en-GB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also a plea for a </a:t>
            </a:r>
            <a:r>
              <a:rPr lang="en-GB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 - to temper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noxious effects of the market, social privilege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division of labour.</a:t>
            </a:r>
          </a:p>
          <a:p>
            <a:endParaRPr lang="en-GB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 from peace, security and justice, the smart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was duty bound to promote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works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especially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education</a:t>
            </a:r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dam smit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628800"/>
            <a:ext cx="219004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093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neo-liberal critique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rmAutofit/>
          </a:bodyPr>
          <a:lstStyle/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Politically based on a zero-sum view of state and market (less</a:t>
            </a: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former = more of latter).</a:t>
            </a:r>
          </a:p>
          <a:p>
            <a:endParaRPr lang="en-GB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Theoretically informed by Hayekian insights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state cannot be a surrogate for the decentralised information processing capacity of markets.</a:t>
            </a:r>
          </a:p>
          <a:p>
            <a:pPr marL="0" lvl="1" indent="0">
              <a:buNone/>
            </a:pPr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Interventionist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industrial policy will induce rent-seeking, so states cannot and should not engage in “picking winners.”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79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entrepreneurial state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96752"/>
            <a:ext cx="6789440" cy="3240360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recent critique of the neo-liberal critique is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Mazzucato’s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book, 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Entrepreneurial State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aims to: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hange the way we talk about the state</a:t>
            </a:r>
          </a:p>
          <a:p>
            <a:pPr lvl="1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 the state can be innovative and risk-taking</a:t>
            </a:r>
          </a:p>
          <a:p>
            <a:pPr marL="0" lvl="1" indent="0"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how the smart technologies of the iPhone were all funded by the state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entrepreneurial-state-368x53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96752"/>
            <a:ext cx="1994453" cy="2899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437112"/>
            <a:ext cx="87129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DARPA is used to illustrate the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 - a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mission-driven US defence agency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Underplays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creativity of Apple/overplays the creativity of the public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44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experimentalist state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124744"/>
            <a:ext cx="6264696" cy="4853136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persuasive critique of the critique is the</a:t>
            </a:r>
          </a:p>
          <a:p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experimentalist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(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Rodrik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Sabel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lacks information, but so does the private sector!</a:t>
            </a:r>
          </a:p>
          <a:p>
            <a:pPr lvl="1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firms and states need to collaborate to learn together in a trial-and-error process of social experimentation</a:t>
            </a:r>
          </a:p>
          <a:p>
            <a:pPr lvl="1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aim is to elicit information, find joint solutions, and evaluate outcomes through diagnostic monitoring</a:t>
            </a:r>
          </a:p>
          <a:p>
            <a:pPr lvl="1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is the smart state thesis adopted by Foray and presumed in RIS3</a:t>
            </a:r>
          </a:p>
          <a:p>
            <a:pPr lvl="1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beyond the developmental state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98" t="54685" r="-31520" b="37732"/>
          <a:stretch/>
        </p:blipFill>
        <p:spPr>
          <a:xfrm>
            <a:off x="4400121" y="3170230"/>
            <a:ext cx="350010" cy="520039"/>
          </a:xfrm>
          <a:prstGeom prst="rect">
            <a:avLst/>
          </a:prstGeom>
        </p:spPr>
      </p:pic>
      <p:pic>
        <p:nvPicPr>
          <p:cNvPr id="7" name="Picture 6" descr="industrial policy rodrik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19568" r="7985" b="9865"/>
          <a:stretch/>
        </p:blipFill>
        <p:spPr>
          <a:xfrm>
            <a:off x="0" y="2132856"/>
            <a:ext cx="239951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075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Experimentalist governance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8640960" cy="4920660"/>
          </a:xfrm>
        </p:spPr>
        <p:txBody>
          <a:bodyPr>
            <a:noAutofit/>
          </a:bodyPr>
          <a:lstStyle/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EG is “a recursive process of provisional goal-setting and revision</a:t>
            </a:r>
          </a:p>
          <a:p>
            <a:r>
              <a:rPr lang="en-GB" sz="1800" b="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ased on learning from the comparison of alternative approaches...” 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800" b="0" dirty="0" err="1" smtClean="0">
                <a:latin typeface="Times New Roman" pitchFamily="18" charset="0"/>
                <a:cs typeface="Times New Roman" pitchFamily="18" charset="0"/>
              </a:rPr>
              <a:t>Sabel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1800" b="0" dirty="0" err="1" smtClean="0">
                <a:latin typeface="Times New Roman" pitchFamily="18" charset="0"/>
                <a:cs typeface="Times New Roman" pitchFamily="18" charset="0"/>
              </a:rPr>
              <a:t>Zeitlin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). It involves joint goal setting between central and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local units where the latter have broad discretion to meet the goals of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the project.</a:t>
            </a:r>
          </a:p>
          <a:p>
            <a:endParaRPr lang="en-GB" sz="18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Projects are subject to a continuous process of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diagnostic monitoring </a:t>
            </a:r>
            <a:r>
              <a:rPr lang="en-GB" sz="1800" b="0" i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the primary aim of which is to build problem-solving capacity not to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police compliance.</a:t>
            </a:r>
          </a:p>
          <a:p>
            <a:endParaRPr lang="en-GB" sz="18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800" b="0" dirty="0" err="1" smtClean="0">
                <a:latin typeface="Times New Roman" pitchFamily="18" charset="0"/>
                <a:cs typeface="Times New Roman" pitchFamily="18" charset="0"/>
              </a:rPr>
              <a:t>Sabel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 argues that RIS3 needs more diagnostic monitoring or it could</a:t>
            </a:r>
          </a:p>
          <a:p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degenerate into business as usual.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5739</TotalTime>
  <Words>1633</Words>
  <Application>Microsoft Office PowerPoint</Application>
  <PresentationFormat>On-screen Show (4:3)</PresentationFormat>
  <Paragraphs>315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Angles</vt:lpstr>
      <vt:lpstr>Custom Design</vt:lpstr>
      <vt:lpstr>     The Public Animateur:  place-based innovation and the smart state  Kevin Morgan School of Geography &amp; Planning Cardiff University</vt:lpstr>
      <vt:lpstr>Overview</vt:lpstr>
      <vt:lpstr>State discourse</vt:lpstr>
      <vt:lpstr>Adam Smith on the State</vt:lpstr>
      <vt:lpstr>Adam Smith on the State</vt:lpstr>
      <vt:lpstr>The neo-liberal critique</vt:lpstr>
      <vt:lpstr>The entrepreneurial state </vt:lpstr>
      <vt:lpstr>The experimentalist state</vt:lpstr>
      <vt:lpstr>Experimentalist governance</vt:lpstr>
      <vt:lpstr>Barriers to experimentalist state</vt:lpstr>
      <vt:lpstr>Regional innovation policy</vt:lpstr>
      <vt:lpstr>Share of innovation-related investment in EU Cohesion Policy</vt:lpstr>
      <vt:lpstr>Hyper-fast policy</vt:lpstr>
      <vt:lpstr>Smart state presumption</vt:lpstr>
      <vt:lpstr>Quality of Government Index</vt:lpstr>
      <vt:lpstr>Absorptive Capacity</vt:lpstr>
      <vt:lpstr>Public sector competence</vt:lpstr>
      <vt:lpstr>Public procurement guide</vt:lpstr>
      <vt:lpstr>Entrepreneurial discovery</vt:lpstr>
      <vt:lpstr>Regional elites/usual suspects</vt:lpstr>
      <vt:lpstr>Eviscerated public sector</vt:lpstr>
      <vt:lpstr>Public sector in lagging regions</vt:lpstr>
      <vt:lpstr>Lagging Regions </vt:lpstr>
      <vt:lpstr>State as curator</vt:lpstr>
      <vt:lpstr>Summary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policy repertoires for place-based innovation Kevin Morgan</dc:title>
  <dc:creator>Kevin</dc:creator>
  <cp:lastModifiedBy>Kevin</cp:lastModifiedBy>
  <cp:revision>561</cp:revision>
  <dcterms:created xsi:type="dcterms:W3CDTF">2013-09-21T15:05:43Z</dcterms:created>
  <dcterms:modified xsi:type="dcterms:W3CDTF">2016-06-15T08:10:31Z</dcterms:modified>
</cp:coreProperties>
</file>