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5" r:id="rId2"/>
    <p:sldId id="321" r:id="rId3"/>
    <p:sldId id="322" r:id="rId4"/>
    <p:sldId id="323" r:id="rId5"/>
    <p:sldId id="259" r:id="rId6"/>
    <p:sldId id="263" r:id="rId7"/>
    <p:sldId id="324" r:id="rId8"/>
    <p:sldId id="325" r:id="rId9"/>
    <p:sldId id="326" r:id="rId10"/>
    <p:sldId id="327" r:id="rId11"/>
    <p:sldId id="328" r:id="rId12"/>
    <p:sldId id="333" r:id="rId13"/>
    <p:sldId id="334" r:id="rId14"/>
    <p:sldId id="346" r:id="rId15"/>
    <p:sldId id="349" r:id="rId16"/>
    <p:sldId id="347" r:id="rId17"/>
    <p:sldId id="298" r:id="rId18"/>
    <p:sldId id="266" r:id="rId19"/>
    <p:sldId id="304" r:id="rId20"/>
    <p:sldId id="290" r:id="rId21"/>
    <p:sldId id="291" r:id="rId22"/>
    <p:sldId id="317" r:id="rId23"/>
    <p:sldId id="342" r:id="rId24"/>
    <p:sldId id="338" r:id="rId25"/>
    <p:sldId id="282" r:id="rId26"/>
    <p:sldId id="348" r:id="rId27"/>
    <p:sldId id="340" r:id="rId28"/>
    <p:sldId id="345" r:id="rId29"/>
    <p:sldId id="344" r:id="rId30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0F98CF1-1A65-400A-A6A5-5398AF32E31E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D16E893-5A46-4317-A763-C4F65F3D25E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740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FF2B1A77-441A-4ACC-A04D-642D60DCEF17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88230" tIns="44115" rIns="88230" bIns="44115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9D127A87-A512-4B5A-860C-C51A95B493E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112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8BAE-C19D-45D1-992C-40CE150739CE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5A7B-5976-461F-9018-7A5106BB1BE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276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8BAE-C19D-45D1-992C-40CE150739CE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5A7B-5976-461F-9018-7A5106BB1BE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385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8BAE-C19D-45D1-992C-40CE150739CE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5A7B-5976-461F-9018-7A5106BB1BE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516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8BAE-C19D-45D1-992C-40CE150739CE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5A7B-5976-461F-9018-7A5106BB1BE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25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8BAE-C19D-45D1-992C-40CE150739CE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5A7B-5976-461F-9018-7A5106BB1BE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353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8BAE-C19D-45D1-992C-40CE150739CE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5A7B-5976-461F-9018-7A5106BB1BE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930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8BAE-C19D-45D1-992C-40CE150739CE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5A7B-5976-461F-9018-7A5106BB1BE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979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8BAE-C19D-45D1-992C-40CE150739CE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5A7B-5976-461F-9018-7A5106BB1BE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070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8BAE-C19D-45D1-992C-40CE150739CE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5A7B-5976-461F-9018-7A5106BB1BE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258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8BAE-C19D-45D1-992C-40CE150739CE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5A7B-5976-461F-9018-7A5106BB1BE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494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8BAE-C19D-45D1-992C-40CE150739CE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5A7B-5976-461F-9018-7A5106BB1BE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751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A8BAE-C19D-45D1-992C-40CE150739CE}" type="datetimeFigureOut">
              <a:rPr lang="fr-CH" smtClean="0"/>
              <a:t>02.03.2016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B5A7B-5976-461F-9018-7A5106BB1BE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116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C:\Users\foray\Desktop\scan%20(4)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3128" y="1126836"/>
            <a:ext cx="8987130" cy="18535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policy space of </a:t>
            </a:r>
            <a:br>
              <a:rPr lang="en-US" dirty="0" smtClean="0"/>
            </a:br>
            <a:r>
              <a:rPr lang="en-US" dirty="0" smtClean="0"/>
              <a:t>smart </a:t>
            </a:r>
            <a:r>
              <a:rPr lang="en-US" dirty="0" err="1" smtClean="0"/>
              <a:t>specialisation</a:t>
            </a:r>
            <a:r>
              <a:rPr lang="en-US" dirty="0" smtClean="0"/>
              <a:t> strategies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69701" y="3602037"/>
            <a:ext cx="7907629" cy="3003715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>
                <a:solidFill>
                  <a:schemeClr val="tx1"/>
                </a:solidFill>
                <a:hlinkClick r:id="rId2" action="ppaction://hlinkfile"/>
              </a:rPr>
              <a:t>Dominique Foray </a:t>
            </a:r>
            <a:endParaRPr lang="en-US" sz="7200" dirty="0">
              <a:solidFill>
                <a:schemeClr val="tx1"/>
              </a:solidFill>
              <a:hlinkClick r:id="rId2" action="ppaction://hlinkfile"/>
            </a:endParaRPr>
          </a:p>
          <a:p>
            <a:endParaRPr lang="fr-CH" dirty="0">
              <a:hlinkClick r:id="rId2" action="ppaction://hlinkfile"/>
            </a:endParaRPr>
          </a:p>
          <a:p>
            <a:endParaRPr lang="fr-CH" dirty="0" smtClean="0">
              <a:hlinkClick r:id="rId2" action="ppaction://hlinkfile"/>
            </a:endParaRPr>
          </a:p>
          <a:p>
            <a:endParaRPr lang="fr-CH" dirty="0">
              <a:hlinkClick r:id="rId2" action="ppaction://hlinkfile"/>
            </a:endParaRPr>
          </a:p>
          <a:p>
            <a:endParaRPr lang="fr-FR" dirty="0" smtClean="0">
              <a:hlinkClick r:id="rId2" action="ppaction://hlinkfile"/>
            </a:endParaRPr>
          </a:p>
          <a:p>
            <a:endParaRPr lang="fr-FR" dirty="0" smtClean="0">
              <a:hlinkClick r:id="rId2" action="ppaction://hlinkfile"/>
            </a:endParaRPr>
          </a:p>
          <a:p>
            <a:endParaRPr lang="fr-FR" dirty="0" smtClean="0">
              <a:hlinkClick r:id="rId2" action="ppaction://hlinkfile"/>
            </a:endParaRPr>
          </a:p>
          <a:p>
            <a:endParaRPr lang="fr-FR" dirty="0">
              <a:hlinkClick r:id="rId2" action="ppaction://hlinkfile"/>
            </a:endParaRPr>
          </a:p>
          <a:p>
            <a:endParaRPr lang="fr-FR" dirty="0" smtClean="0">
              <a:hlinkClick r:id="rId2" action="ppaction://hlinkfile"/>
            </a:endParaRPr>
          </a:p>
          <a:p>
            <a:endParaRPr lang="fr-FR" dirty="0">
              <a:hlinkClick r:id="rId2" action="ppaction://hlinkfile"/>
            </a:endParaRPr>
          </a:p>
          <a:p>
            <a:endParaRPr lang="fr-FR" dirty="0" smtClean="0">
              <a:hlinkClick r:id="rId2" action="ppaction://hlinkfile"/>
            </a:endParaRPr>
          </a:p>
          <a:p>
            <a:endParaRPr lang="fr-FR" dirty="0">
              <a:hlinkClick r:id="rId2" action="ppaction://hlinkfile"/>
            </a:endParaRPr>
          </a:p>
          <a:p>
            <a:endParaRPr lang="fr-FR" dirty="0" smtClean="0">
              <a:hlinkClick r:id="rId2" action="ppaction://hlinkfile"/>
            </a:endParaRPr>
          </a:p>
          <a:p>
            <a:r>
              <a:rPr lang="fr-FR" sz="5600" dirty="0" smtClean="0">
                <a:hlinkClick r:id="rId2" action="ppaction://hlinkfile"/>
              </a:rPr>
              <a:t>ERSA Lecture</a:t>
            </a:r>
          </a:p>
          <a:p>
            <a:r>
              <a:rPr lang="fr-FR" sz="5600" dirty="0" smtClean="0">
                <a:hlinkClick r:id="rId2" action="ppaction://hlinkfile"/>
              </a:rPr>
              <a:t>March 4, 2016</a:t>
            </a:r>
          </a:p>
          <a:p>
            <a:r>
              <a:rPr lang="fr-FR" sz="5600" dirty="0" smtClean="0">
                <a:hlinkClick r:id="rId2" action="ppaction://hlinkfile"/>
              </a:rPr>
              <a:t>DG for </a:t>
            </a:r>
            <a:r>
              <a:rPr lang="fr-FR" sz="5600" dirty="0" err="1" smtClean="0">
                <a:hlinkClick r:id="rId2" action="ppaction://hlinkfile"/>
              </a:rPr>
              <a:t>Regional</a:t>
            </a:r>
            <a:r>
              <a:rPr lang="fr-FR" sz="5600" dirty="0" smtClean="0">
                <a:hlinkClick r:id="rId2" action="ppaction://hlinkfile"/>
              </a:rPr>
              <a:t> and </a:t>
            </a:r>
            <a:r>
              <a:rPr lang="fr-FR" sz="5600" dirty="0" err="1" smtClean="0">
                <a:hlinkClick r:id="rId2" action="ppaction://hlinkfile"/>
              </a:rPr>
              <a:t>Urban</a:t>
            </a:r>
            <a:r>
              <a:rPr lang="fr-FR" sz="5600" dirty="0" smtClean="0">
                <a:hlinkClick r:id="rId2" action="ppaction://hlinkfile"/>
              </a:rPr>
              <a:t> Policy</a:t>
            </a:r>
            <a:endParaRPr lang="fr-FR" sz="5600" dirty="0">
              <a:hlinkClick r:id="rId2" action="ppaction://hlinkfile"/>
            </a:endParaRPr>
          </a:p>
          <a:p>
            <a:endParaRPr lang="fr-FR" sz="5600" dirty="0" smtClean="0">
              <a:hlinkClick r:id="rId2" action="ppaction://hlinkfile"/>
            </a:endParaRPr>
          </a:p>
          <a:p>
            <a:endParaRPr lang="fr-FR" dirty="0" smtClean="0">
              <a:hlinkClick r:id="rId2" action="ppaction://hlinkfile"/>
            </a:endParaRPr>
          </a:p>
          <a:p>
            <a:endParaRPr lang="fr-FR" dirty="0" smtClean="0">
              <a:hlinkClick r:id="rId2" action="ppaction://hlinkfile"/>
            </a:endParaRPr>
          </a:p>
          <a:p>
            <a:r>
              <a:rPr lang="fr-CH" dirty="0" smtClean="0">
                <a:solidFill>
                  <a:schemeClr val="tx1"/>
                </a:solidFill>
                <a:hlinkClick r:id="rId2" action="ppaction://hlinkfile"/>
              </a:rPr>
              <a:t> </a:t>
            </a:r>
          </a:p>
          <a:p>
            <a:endParaRPr lang="en-US" dirty="0">
              <a:hlinkClick r:id="rId2" action="ppaction://hlinkfil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34" y="3967656"/>
            <a:ext cx="1524000" cy="121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8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flipH="1">
            <a:off x="2339752" y="105273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1560" y="1772816"/>
            <a:ext cx="1872208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Horizontal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508104" y="1052736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20072" y="1772816"/>
            <a:ext cx="1728192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Sector</a:t>
            </a:r>
            <a:r>
              <a:rPr lang="fr-FR" dirty="0" smtClean="0">
                <a:solidFill>
                  <a:schemeClr val="tx1"/>
                </a:solidFill>
              </a:rPr>
              <a:t> non-</a:t>
            </a:r>
            <a:r>
              <a:rPr lang="fr-FR" dirty="0" err="1" smtClean="0">
                <a:solidFill>
                  <a:schemeClr val="tx1"/>
                </a:solidFill>
              </a:rPr>
              <a:t>neutral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6660232" y="2780928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08304" y="3717032"/>
            <a:ext cx="1656184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Top down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Central planning mode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1560" y="58052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C00000"/>
                </a:solidFill>
              </a:rPr>
              <a:t>The innovation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policy</a:t>
            </a:r>
            <a:r>
              <a:rPr lang="fr-FR" sz="3600" b="1" i="1" dirty="0" smtClean="0">
                <a:solidFill>
                  <a:srgbClr val="C00000"/>
                </a:solidFill>
              </a:rPr>
              <a:t>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space</a:t>
            </a:r>
            <a:r>
              <a:rPr lang="fr-FR" sz="3600" b="1" i="1" dirty="0" smtClean="0">
                <a:solidFill>
                  <a:srgbClr val="C00000"/>
                </a:solidFill>
              </a:rPr>
              <a:t> - 3</a:t>
            </a:r>
            <a:endParaRPr lang="fr-CH" sz="3600" b="1" i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3848" y="61768"/>
            <a:ext cx="2304256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Policy </a:t>
            </a:r>
            <a:r>
              <a:rPr lang="fr-FR" dirty="0">
                <a:solidFill>
                  <a:schemeClr val="tx1"/>
                </a:solidFill>
              </a:rPr>
              <a:t>to drive structural changes</a:t>
            </a:r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18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usual</a:t>
            </a:r>
            <a:r>
              <a:rPr lang="fr-FR" dirty="0" smtClean="0"/>
              <a:t> (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fashioned</a:t>
            </a:r>
            <a:r>
              <a:rPr lang="fr-FR" dirty="0" smtClean="0"/>
              <a:t>) </a:t>
            </a:r>
            <a:r>
              <a:rPr lang="fr-FR" dirty="0" err="1" smtClean="0"/>
              <a:t>response</a:t>
            </a:r>
            <a:r>
              <a:rPr lang="fr-FR" dirty="0" smtClean="0"/>
              <a:t>: </a:t>
            </a:r>
            <a:r>
              <a:rPr lang="fr-FR" dirty="0" err="1"/>
              <a:t>g</a:t>
            </a:r>
            <a:r>
              <a:rPr lang="fr-FR" dirty="0" err="1" smtClean="0"/>
              <a:t>overnment</a:t>
            </a:r>
            <a:r>
              <a:rPr lang="fr-FR" dirty="0" smtClean="0"/>
              <a:t> as the omniscient </a:t>
            </a:r>
            <a:r>
              <a:rPr lang="fr-FR" dirty="0" err="1" smtClean="0"/>
              <a:t>planner</a:t>
            </a:r>
            <a:r>
              <a:rPr lang="fr-FR" dirty="0" smtClean="0"/>
              <a:t>. </a:t>
            </a:r>
          </a:p>
          <a:p>
            <a:r>
              <a:rPr lang="fr-FR" dirty="0" smtClean="0"/>
              <a:t>The principal </a:t>
            </a:r>
            <a:r>
              <a:rPr lang="fr-FR" dirty="0" err="1" smtClean="0"/>
              <a:t>knows</a:t>
            </a:r>
            <a:r>
              <a:rPr lang="fr-FR" dirty="0" smtClean="0"/>
              <a:t> </a:t>
            </a:r>
            <a:r>
              <a:rPr lang="fr-FR" i="1" dirty="0" smtClean="0"/>
              <a:t>ex ante </a:t>
            </a:r>
            <a:r>
              <a:rPr lang="fr-FR" dirty="0" err="1" smtClean="0"/>
              <a:t>what</a:t>
            </a:r>
            <a:r>
              <a:rPr lang="fr-FR" dirty="0" smtClean="0"/>
              <a:t> to do and set the </a:t>
            </a:r>
            <a:r>
              <a:rPr lang="fr-FR" dirty="0" err="1" smtClean="0"/>
              <a:t>incentives</a:t>
            </a:r>
            <a:r>
              <a:rPr lang="fr-FR" dirty="0" smtClean="0"/>
              <a:t> for the </a:t>
            </a:r>
            <a:r>
              <a:rPr lang="fr-FR" dirty="0" err="1" smtClean="0"/>
              <a:t>firms</a:t>
            </a:r>
            <a:r>
              <a:rPr lang="fr-FR" dirty="0" smtClean="0"/>
              <a:t> to </a:t>
            </a:r>
            <a:r>
              <a:rPr lang="fr-FR" dirty="0" err="1" smtClean="0"/>
              <a:t>execute</a:t>
            </a:r>
            <a:r>
              <a:rPr lang="fr-FR" dirty="0" smtClean="0"/>
              <a:t> the plan</a:t>
            </a:r>
          </a:p>
        </p:txBody>
      </p:sp>
    </p:spTree>
    <p:extLst>
      <p:ext uri="{BB962C8B-B14F-4D97-AF65-F5344CB8AC3E}">
        <p14:creationId xmlns:p14="http://schemas.microsoft.com/office/powerpoint/2010/main" val="24768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flipH="1">
            <a:off x="2339752" y="105273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1560" y="1772816"/>
            <a:ext cx="1872208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Horizontal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508104" y="1052736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20072" y="1772816"/>
            <a:ext cx="1728192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Sector</a:t>
            </a:r>
            <a:r>
              <a:rPr lang="fr-FR" dirty="0" smtClean="0">
                <a:solidFill>
                  <a:schemeClr val="tx1"/>
                </a:solidFill>
              </a:rPr>
              <a:t> non-</a:t>
            </a:r>
            <a:r>
              <a:rPr lang="fr-FR" dirty="0" err="1" smtClean="0">
                <a:solidFill>
                  <a:schemeClr val="tx1"/>
                </a:solidFill>
              </a:rPr>
              <a:t>neutral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6660232" y="2780928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08304" y="3717032"/>
            <a:ext cx="1656184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Top down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Central planning mode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1560" y="58052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C00000"/>
                </a:solidFill>
              </a:rPr>
              <a:t>The innovation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policy</a:t>
            </a:r>
            <a:r>
              <a:rPr lang="fr-FR" sz="3600" b="1" i="1" dirty="0" smtClean="0">
                <a:solidFill>
                  <a:srgbClr val="C00000"/>
                </a:solidFill>
              </a:rPr>
              <a:t>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space</a:t>
            </a:r>
            <a:r>
              <a:rPr lang="fr-FR" sz="3600" b="1" i="1" dirty="0" smtClean="0">
                <a:solidFill>
                  <a:srgbClr val="C00000"/>
                </a:solidFill>
              </a:rPr>
              <a:t> - 3</a:t>
            </a:r>
            <a:endParaRPr lang="fr-CH" sz="3600" b="1" i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55976" y="4365104"/>
            <a:ext cx="237626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Cluster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Government</a:t>
            </a:r>
            <a:r>
              <a:rPr lang="fr-FR" dirty="0" smtClean="0"/>
              <a:t> </a:t>
            </a:r>
            <a:r>
              <a:rPr lang="fr-FR" dirty="0" err="1" smtClean="0"/>
              <a:t>dictating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r>
              <a:rPr lang="fr-FR" dirty="0" smtClean="0"/>
              <a:t> in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endParaRPr lang="fr-CH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372200" y="400506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03848" y="61768"/>
            <a:ext cx="2304256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Policy </a:t>
            </a:r>
            <a:r>
              <a:rPr lang="fr-FR" dirty="0">
                <a:solidFill>
                  <a:schemeClr val="tx1"/>
                </a:solidFill>
              </a:rPr>
              <a:t>to drive structural changes</a:t>
            </a:r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57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Issues of distorsions, picking winners, </a:t>
            </a:r>
            <a:r>
              <a:rPr lang="fr-FR" dirty="0" err="1" smtClean="0"/>
              <a:t>government</a:t>
            </a:r>
            <a:r>
              <a:rPr lang="fr-FR" dirty="0" smtClean="0"/>
              <a:t> </a:t>
            </a:r>
            <a:r>
              <a:rPr lang="fr-FR" dirty="0" err="1" smtClean="0"/>
              <a:t>failures</a:t>
            </a:r>
            <a:r>
              <a:rPr lang="fr-FR" dirty="0" smtClean="0"/>
              <a:t>, </a:t>
            </a:r>
            <a:r>
              <a:rPr lang="fr-FR" dirty="0" err="1" smtClean="0"/>
              <a:t>policy</a:t>
            </a:r>
            <a:r>
              <a:rPr lang="fr-FR" dirty="0" smtClean="0"/>
              <a:t> capture and anti-</a:t>
            </a:r>
            <a:r>
              <a:rPr lang="fr-FR" dirty="0" err="1" smtClean="0"/>
              <a:t>competitive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 </a:t>
            </a:r>
          </a:p>
          <a:p>
            <a:r>
              <a:rPr lang="en-GB" dirty="0"/>
              <a:t>“</a:t>
            </a:r>
            <a:r>
              <a:rPr lang="en-GB" i="1" dirty="0"/>
              <a:t>Although it is certainly true that not everything can be done at once, focus on selected areas for large investments to the neglect of the rest of the economy is a highly questionable strategy. Why it would be preferable to allocate scarce capital so that some activities have excellent infrastructures while others must manage with seriously deficient structure is not clear: without further evidence, </a:t>
            </a:r>
            <a:r>
              <a:rPr lang="en-GB" b="1" i="1" dirty="0">
                <a:solidFill>
                  <a:srgbClr val="C00000"/>
                </a:solidFill>
              </a:rPr>
              <a:t>it would appear to be a distortion</a:t>
            </a:r>
            <a:r>
              <a:rPr lang="en-GB" i="1" dirty="0" smtClean="0"/>
              <a:t>”</a:t>
            </a:r>
            <a:r>
              <a:rPr lang="en-GB" dirty="0" smtClean="0"/>
              <a:t>. (</a:t>
            </a:r>
            <a:r>
              <a:rPr lang="en-GB" dirty="0" err="1" smtClean="0"/>
              <a:t>A.Krueger</a:t>
            </a:r>
            <a:r>
              <a:rPr lang="en-GB" dirty="0" smtClean="0"/>
              <a:t>)</a:t>
            </a:r>
          </a:p>
          <a:p>
            <a:r>
              <a:rPr lang="en-GB" dirty="0" smtClean="0"/>
              <a:t>Krueger is </a:t>
            </a:r>
            <a:r>
              <a:rPr lang="en-GB" dirty="0" err="1" smtClean="0"/>
              <a:t>right..but</a:t>
            </a:r>
            <a:r>
              <a:rPr lang="en-GB" dirty="0" smtClean="0"/>
              <a:t> this does not mean we should give up any sectoral non-neutral policies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457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flipH="1">
            <a:off x="2339752" y="105273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1560" y="1772816"/>
            <a:ext cx="1872208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Horizontal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508104" y="1052736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20072" y="1772816"/>
            <a:ext cx="1728192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Sector</a:t>
            </a:r>
            <a:r>
              <a:rPr lang="fr-FR" dirty="0" smtClean="0">
                <a:solidFill>
                  <a:schemeClr val="tx1"/>
                </a:solidFill>
              </a:rPr>
              <a:t> non-</a:t>
            </a:r>
            <a:r>
              <a:rPr lang="fr-FR" dirty="0" err="1" smtClean="0">
                <a:solidFill>
                  <a:schemeClr val="tx1"/>
                </a:solidFill>
              </a:rPr>
              <a:t>neutral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6660232" y="2780928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08304" y="3717032"/>
            <a:ext cx="1656184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Top down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Central planning mode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1560" y="58052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C00000"/>
                </a:solidFill>
              </a:rPr>
              <a:t>The innovation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policy</a:t>
            </a:r>
            <a:r>
              <a:rPr lang="fr-FR" sz="3600" b="1" i="1" dirty="0" smtClean="0">
                <a:solidFill>
                  <a:srgbClr val="C00000"/>
                </a:solidFill>
              </a:rPr>
              <a:t>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space</a:t>
            </a:r>
            <a:r>
              <a:rPr lang="fr-FR" sz="3600" b="1" i="1" dirty="0" smtClean="0">
                <a:solidFill>
                  <a:srgbClr val="C00000"/>
                </a:solidFill>
              </a:rPr>
              <a:t> - 4</a:t>
            </a:r>
            <a:endParaRPr lang="fr-CH" sz="3600" b="1" i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3848" y="61768"/>
            <a:ext cx="2304256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Policy </a:t>
            </a:r>
            <a:r>
              <a:rPr lang="fr-FR" dirty="0">
                <a:solidFill>
                  <a:schemeClr val="tx1"/>
                </a:solidFill>
              </a:rPr>
              <a:t>to drive structural changes</a:t>
            </a:r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5004048" y="2780928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915816" y="3717032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dirty="0"/>
              <a:t>“</a:t>
            </a:r>
            <a:r>
              <a:rPr lang="en-GB" i="1" dirty="0"/>
              <a:t>What if, as I and many others assume, there are no principals…with the robust and panoramic knowledge needed for this directive role ?</a:t>
            </a:r>
            <a:r>
              <a:rPr lang="en-GB" dirty="0"/>
              <a:t>” (</a:t>
            </a:r>
            <a:r>
              <a:rPr lang="en-GB" dirty="0" err="1"/>
              <a:t>Sabel</a:t>
            </a:r>
            <a:r>
              <a:rPr lang="en-GB" dirty="0"/>
              <a:t>)</a:t>
            </a:r>
            <a:endParaRPr lang="fr-C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flipH="1">
            <a:off x="2339752" y="105273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1560" y="1772816"/>
            <a:ext cx="1872208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Horizontal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508104" y="1052736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20072" y="1772816"/>
            <a:ext cx="1728192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Sector</a:t>
            </a:r>
            <a:r>
              <a:rPr lang="fr-FR" dirty="0" smtClean="0">
                <a:solidFill>
                  <a:schemeClr val="tx1"/>
                </a:solidFill>
              </a:rPr>
              <a:t> non-</a:t>
            </a:r>
            <a:r>
              <a:rPr lang="fr-FR" dirty="0" err="1" smtClean="0">
                <a:solidFill>
                  <a:schemeClr val="tx1"/>
                </a:solidFill>
              </a:rPr>
              <a:t>neutral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6660232" y="2780928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08304" y="3717032"/>
            <a:ext cx="1656184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Top down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Central planning mode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1560" y="58052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C00000"/>
                </a:solidFill>
              </a:rPr>
              <a:t>The innovation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policy</a:t>
            </a:r>
            <a:r>
              <a:rPr lang="fr-FR" sz="3600" b="1" i="1" dirty="0" smtClean="0">
                <a:solidFill>
                  <a:srgbClr val="C00000"/>
                </a:solidFill>
              </a:rPr>
              <a:t>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space</a:t>
            </a:r>
            <a:r>
              <a:rPr lang="fr-FR" sz="3600" b="1" i="1" dirty="0" smtClean="0">
                <a:solidFill>
                  <a:srgbClr val="C00000"/>
                </a:solidFill>
              </a:rPr>
              <a:t> - 4</a:t>
            </a:r>
            <a:endParaRPr lang="fr-CH" sz="3600" b="1" i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3848" y="61768"/>
            <a:ext cx="2304256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Policy </a:t>
            </a:r>
            <a:r>
              <a:rPr lang="fr-FR" dirty="0">
                <a:solidFill>
                  <a:schemeClr val="tx1"/>
                </a:solidFill>
              </a:rPr>
              <a:t>to drive structural changes</a:t>
            </a:r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4499992" y="3717032"/>
            <a:ext cx="1584176" cy="1008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RIS3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(new </a:t>
            </a:r>
            <a:r>
              <a:rPr lang="fr-FR" dirty="0" err="1" smtClean="0">
                <a:solidFill>
                  <a:schemeClr val="tx1"/>
                </a:solidFill>
              </a:rPr>
              <a:t>industrial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r>
              <a:rPr lang="fr-FR" dirty="0" smtClean="0"/>
              <a:t>)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5004048" y="2780928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49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flipH="1">
            <a:off x="2339752" y="105273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1560" y="1772816"/>
            <a:ext cx="1872208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Horizontal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508104" y="1052736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20072" y="1772816"/>
            <a:ext cx="1728192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Sector</a:t>
            </a:r>
            <a:r>
              <a:rPr lang="fr-FR" dirty="0" smtClean="0">
                <a:solidFill>
                  <a:schemeClr val="tx1"/>
                </a:solidFill>
              </a:rPr>
              <a:t> non-</a:t>
            </a:r>
            <a:r>
              <a:rPr lang="fr-FR" dirty="0" err="1" smtClean="0">
                <a:solidFill>
                  <a:schemeClr val="tx1"/>
                </a:solidFill>
              </a:rPr>
              <a:t>neutral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6660232" y="2780928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08304" y="3717032"/>
            <a:ext cx="1656184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Top down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Central planning mode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3848" y="61768"/>
            <a:ext cx="2304256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Policy </a:t>
            </a:r>
            <a:r>
              <a:rPr lang="fr-FR" dirty="0">
                <a:solidFill>
                  <a:schemeClr val="tx1"/>
                </a:solidFill>
              </a:rPr>
              <a:t>to drive structural changes</a:t>
            </a:r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4499992" y="3717032"/>
            <a:ext cx="1584176" cy="1008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RIS3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(new </a:t>
            </a:r>
            <a:r>
              <a:rPr lang="fr-FR" dirty="0" err="1" smtClean="0">
                <a:solidFill>
                  <a:schemeClr val="tx1"/>
                </a:solidFill>
              </a:rPr>
              <a:t>industrial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r>
              <a:rPr lang="fr-FR" dirty="0" smtClean="0"/>
              <a:t>)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5004048" y="2780928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707904" y="5157192"/>
            <a:ext cx="52565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 smtClean="0"/>
              <a:t>Development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policy</a:t>
            </a:r>
            <a:r>
              <a:rPr lang="fr-FR" sz="1400" b="1" i="1" dirty="0" smtClean="0"/>
              <a:t> </a:t>
            </a:r>
            <a:r>
              <a:rPr lang="fr-FR" sz="1400" b="1" dirty="0" smtClean="0"/>
              <a:t>– Hausmann and </a:t>
            </a:r>
            <a:r>
              <a:rPr lang="fr-FR" sz="1400" b="1" dirty="0" err="1" smtClean="0"/>
              <a:t>Rodrik</a:t>
            </a:r>
            <a:endParaRPr lang="fr-FR" sz="1400" b="1" dirty="0" smtClean="0"/>
          </a:p>
          <a:p>
            <a:r>
              <a:rPr lang="fr-FR" sz="1400" b="1" i="1" dirty="0" smtClean="0"/>
              <a:t>Mission-</a:t>
            </a:r>
            <a:r>
              <a:rPr lang="fr-FR" sz="1400" b="1" i="1" dirty="0" err="1" smtClean="0"/>
              <a:t>oriented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policy</a:t>
            </a:r>
            <a:r>
              <a:rPr lang="fr-FR" sz="1400" b="1" i="1" dirty="0"/>
              <a:t> </a:t>
            </a:r>
            <a:r>
              <a:rPr lang="fr-FR" sz="1400" b="1" dirty="0" smtClean="0"/>
              <a:t>– Foray, </a:t>
            </a:r>
            <a:r>
              <a:rPr lang="fr-FR" sz="1400" b="1" dirty="0" err="1" smtClean="0"/>
              <a:t>Mowery</a:t>
            </a:r>
            <a:r>
              <a:rPr lang="fr-FR" sz="1400" b="1" dirty="0"/>
              <a:t> </a:t>
            </a:r>
            <a:r>
              <a:rPr lang="fr-FR" sz="1400" b="1" dirty="0" smtClean="0"/>
              <a:t>and Nelson</a:t>
            </a:r>
          </a:p>
          <a:p>
            <a:r>
              <a:rPr lang="fr-FR" sz="1400" b="1" i="1" dirty="0" smtClean="0"/>
              <a:t>High </a:t>
            </a:r>
            <a:r>
              <a:rPr lang="fr-FR" sz="1400" b="1" i="1" dirty="0" err="1" smtClean="0"/>
              <a:t>tech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policy</a:t>
            </a:r>
            <a:r>
              <a:rPr lang="fr-FR" sz="1400" b="1" i="1" dirty="0" smtClean="0"/>
              <a:t> </a:t>
            </a:r>
            <a:r>
              <a:rPr lang="fr-FR" sz="1400" b="1" dirty="0" smtClean="0"/>
              <a:t>– </a:t>
            </a:r>
            <a:r>
              <a:rPr lang="fr-FR" sz="1400" b="1" dirty="0" err="1" smtClean="0"/>
              <a:t>Aghion</a:t>
            </a:r>
            <a:r>
              <a:rPr lang="fr-FR" sz="1400" b="1" dirty="0"/>
              <a:t> </a:t>
            </a:r>
            <a:r>
              <a:rPr lang="fr-FR" sz="1400" b="1" dirty="0" smtClean="0"/>
              <a:t>and </a:t>
            </a:r>
            <a:r>
              <a:rPr lang="fr-FR" sz="1400" b="1" dirty="0" err="1" smtClean="0"/>
              <a:t>Akcigit</a:t>
            </a:r>
            <a:r>
              <a:rPr lang="fr-FR" sz="1400" b="1" dirty="0" smtClean="0"/>
              <a:t> Trajtenberg</a:t>
            </a:r>
          </a:p>
          <a:p>
            <a:r>
              <a:rPr lang="fr-FR" sz="1400" b="1" i="1" dirty="0" smtClean="0"/>
              <a:t>Self-</a:t>
            </a:r>
            <a:r>
              <a:rPr lang="fr-FR" sz="1400" b="1" i="1" dirty="0" err="1" smtClean="0"/>
              <a:t>organizing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industry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investment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boards</a:t>
            </a:r>
            <a:r>
              <a:rPr lang="fr-FR" sz="1400" b="1" i="1" dirty="0" smtClean="0"/>
              <a:t> </a:t>
            </a:r>
            <a:r>
              <a:rPr lang="fr-FR" sz="1400" b="1" dirty="0" smtClean="0"/>
              <a:t>–  </a:t>
            </a:r>
            <a:r>
              <a:rPr lang="fr-FR" sz="1400" b="1" dirty="0" err="1" smtClean="0"/>
              <a:t>Romer</a:t>
            </a:r>
            <a:endParaRPr lang="fr-FR" sz="1400" b="1" dirty="0" smtClean="0"/>
          </a:p>
          <a:p>
            <a:r>
              <a:rPr lang="fr-FR" sz="1400" b="1" i="1" dirty="0" smtClean="0"/>
              <a:t>Smart </a:t>
            </a:r>
            <a:r>
              <a:rPr lang="fr-FR" sz="1400" b="1" i="1" dirty="0" err="1" smtClean="0"/>
              <a:t>specialisation</a:t>
            </a:r>
            <a:r>
              <a:rPr lang="fr-FR" sz="1400" b="1" i="1" dirty="0" smtClean="0"/>
              <a:t> – </a:t>
            </a:r>
            <a:r>
              <a:rPr lang="fr-FR" sz="1400" b="1" dirty="0" smtClean="0"/>
              <a:t>Foray, David and Hall</a:t>
            </a:r>
            <a:endParaRPr lang="fr-CH" sz="1400" b="1" dirty="0"/>
          </a:p>
        </p:txBody>
      </p:sp>
    </p:spTree>
    <p:extLst>
      <p:ext uri="{BB962C8B-B14F-4D97-AF65-F5344CB8AC3E}">
        <p14:creationId xmlns:p14="http://schemas.microsoft.com/office/powerpoint/2010/main" val="32626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 smtClean="0"/>
              <a:t>Policy design issues</a:t>
            </a:r>
            <a:endParaRPr lang="fr-CH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Choices</a:t>
            </a:r>
            <a:r>
              <a:rPr lang="fr-FR" dirty="0" smtClean="0"/>
              <a:t> are </a:t>
            </a:r>
            <a:r>
              <a:rPr lang="fr-FR" dirty="0" err="1" smtClean="0"/>
              <a:t>inevitable</a:t>
            </a:r>
            <a:r>
              <a:rPr lang="fr-FR" dirty="0" smtClean="0"/>
              <a:t> to </a:t>
            </a:r>
            <a:r>
              <a:rPr lang="fr-FR" dirty="0" err="1" smtClean="0"/>
              <a:t>undertake</a:t>
            </a:r>
            <a:r>
              <a:rPr lang="fr-FR" dirty="0" smtClean="0"/>
              <a:t> </a:t>
            </a:r>
            <a:r>
              <a:rPr lang="fr-FR" dirty="0" err="1" smtClean="0"/>
              <a:t>strategic</a:t>
            </a:r>
            <a:r>
              <a:rPr lang="fr-FR" dirty="0" smtClean="0"/>
              <a:t> actions; </a:t>
            </a:r>
            <a:r>
              <a:rPr lang="fr-FR" dirty="0" err="1" smtClean="0"/>
              <a:t>mistakes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minimized</a:t>
            </a:r>
            <a:endParaRPr lang="fr-FR" dirty="0" smtClean="0"/>
          </a:p>
          <a:p>
            <a:r>
              <a:rPr lang="fr-FR" dirty="0" err="1" smtClean="0"/>
              <a:t>Mistake</a:t>
            </a:r>
            <a:r>
              <a:rPr lang="fr-FR" dirty="0" smtClean="0"/>
              <a:t> type 1 : </a:t>
            </a:r>
            <a:r>
              <a:rPr lang="fr-FR" b="1" dirty="0" smtClean="0">
                <a:solidFill>
                  <a:schemeClr val="accent1"/>
                </a:solidFill>
              </a:rPr>
              <a:t>the </a:t>
            </a:r>
            <a:r>
              <a:rPr lang="fr-FR" b="1" dirty="0" err="1" smtClean="0">
                <a:solidFill>
                  <a:schemeClr val="accent1"/>
                </a:solidFill>
              </a:rPr>
              <a:t>Government</a:t>
            </a:r>
            <a:r>
              <a:rPr lang="fr-FR" b="1" dirty="0" smtClean="0">
                <a:solidFill>
                  <a:schemeClr val="accent1"/>
                </a:solidFill>
              </a:rPr>
              <a:t> has the </a:t>
            </a:r>
            <a:r>
              <a:rPr lang="fr-FR" b="1" dirty="0" err="1" smtClean="0">
                <a:solidFill>
                  <a:schemeClr val="accent1"/>
                </a:solidFill>
              </a:rPr>
              <a:t>perfect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dirty="0" err="1" smtClean="0">
                <a:solidFill>
                  <a:schemeClr val="accent1"/>
                </a:solidFill>
              </a:rPr>
              <a:t>knowledge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dirty="0" smtClean="0"/>
              <a:t>and </a:t>
            </a:r>
            <a:r>
              <a:rPr lang="fr-FR" dirty="0" err="1" smtClean="0"/>
              <a:t>knows</a:t>
            </a:r>
            <a:r>
              <a:rPr lang="fr-FR" dirty="0" smtClean="0"/>
              <a:t> </a:t>
            </a:r>
            <a:r>
              <a:rPr lang="fr-FR" i="1" dirty="0" smtClean="0"/>
              <a:t>ex ante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In RIS3, </a:t>
            </a:r>
            <a:r>
              <a:rPr lang="fr-FR" dirty="0" err="1" smtClean="0"/>
              <a:t>specialisations</a:t>
            </a:r>
            <a:r>
              <a:rPr lang="fr-FR" dirty="0" smtClean="0"/>
              <a:t> are not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i="1" dirty="0" smtClean="0"/>
              <a:t>ex ante</a:t>
            </a:r>
          </a:p>
          <a:p>
            <a:r>
              <a:rPr lang="fr-FR" dirty="0" err="1" smtClean="0"/>
              <a:t>Mistake</a:t>
            </a:r>
            <a:r>
              <a:rPr lang="fr-FR" dirty="0" smtClean="0"/>
              <a:t> type 2 – </a:t>
            </a:r>
            <a:r>
              <a:rPr lang="fr-FR" b="1" dirty="0" err="1" smtClean="0">
                <a:solidFill>
                  <a:srgbClr val="C00000"/>
                </a:solidFill>
              </a:rPr>
              <a:t>choices</a:t>
            </a:r>
            <a:r>
              <a:rPr lang="fr-FR" b="1" dirty="0" smtClean="0">
                <a:solidFill>
                  <a:srgbClr val="C00000"/>
                </a:solidFill>
              </a:rPr>
              <a:t> are made </a:t>
            </a:r>
            <a:r>
              <a:rPr lang="fr-FR" b="1" dirty="0" err="1" smtClean="0">
                <a:solidFill>
                  <a:srgbClr val="C00000"/>
                </a:solidFill>
              </a:rPr>
              <a:t>at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sectoral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level</a:t>
            </a:r>
            <a:endParaRPr lang="fr-FR" b="1" dirty="0" smtClean="0">
              <a:solidFill>
                <a:srgbClr val="C00000"/>
              </a:solidFill>
            </a:endParaRPr>
          </a:p>
          <a:p>
            <a:r>
              <a:rPr lang="fr-FR" dirty="0" err="1" smtClean="0"/>
              <a:t>Mistake</a:t>
            </a:r>
            <a:r>
              <a:rPr lang="fr-FR" dirty="0" smtClean="0"/>
              <a:t> type 3 – </a:t>
            </a:r>
            <a:r>
              <a:rPr lang="fr-FR" b="1" dirty="0" err="1" smtClean="0"/>
              <a:t>choices</a:t>
            </a:r>
            <a:r>
              <a:rPr lang="fr-FR" b="1" dirty="0" smtClean="0"/>
              <a:t> are made for </a:t>
            </a:r>
            <a:r>
              <a:rPr lang="fr-FR" b="1" dirty="0" err="1" smtClean="0"/>
              <a:t>ever</a:t>
            </a:r>
            <a:r>
              <a:rPr lang="fr-FR" b="1" dirty="0"/>
              <a:t> </a:t>
            </a:r>
            <a:r>
              <a:rPr lang="fr-FR" dirty="0" smtClean="0"/>
              <a:t>(as in the world of Ricardo)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97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Design </a:t>
            </a:r>
            <a:r>
              <a:rPr lang="fr-FR" dirty="0" err="1" smtClean="0"/>
              <a:t>principle</a:t>
            </a:r>
            <a:r>
              <a:rPr lang="fr-FR" dirty="0" smtClean="0"/>
              <a:t> 1</a:t>
            </a:r>
            <a:br>
              <a:rPr lang="fr-FR" dirty="0" smtClean="0"/>
            </a:br>
            <a:r>
              <a:rPr lang="fr-FR" dirty="0" smtClean="0"/>
              <a:t>Entrepreneurial </a:t>
            </a:r>
            <a:r>
              <a:rPr lang="fr-FR" dirty="0" err="1" smtClean="0"/>
              <a:t>discovery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000" dirty="0"/>
              <a:t>T</a:t>
            </a:r>
            <a:r>
              <a:rPr lang="en-GB" sz="3000" dirty="0" smtClean="0"/>
              <a:t>he </a:t>
            </a:r>
            <a:r>
              <a:rPr lang="en-GB" sz="3000" dirty="0"/>
              <a:t>government does not have innate wisdom or the </a:t>
            </a:r>
            <a:r>
              <a:rPr lang="en-GB" sz="3000" i="1" dirty="0"/>
              <a:t>ex-ante</a:t>
            </a:r>
            <a:r>
              <a:rPr lang="en-GB" sz="3000" dirty="0"/>
              <a:t> knowledge about future priorities. </a:t>
            </a:r>
            <a:endParaRPr lang="en-GB" sz="3000" dirty="0" smtClean="0"/>
          </a:p>
          <a:p>
            <a:r>
              <a:rPr lang="en-GB" sz="3000" dirty="0" smtClean="0"/>
              <a:t>The knowledge about what to try and where to go is not obvious and not visible! It is hidden – It needs to be discovered</a:t>
            </a:r>
            <a:r>
              <a:rPr lang="en-GB" sz="3000" dirty="0" smtClean="0"/>
              <a:t>! </a:t>
            </a:r>
          </a:p>
          <a:p>
            <a:pPr lvl="1"/>
            <a:r>
              <a:rPr lang="en-GB" sz="2600" dirty="0" smtClean="0"/>
              <a:t>From Hayek to </a:t>
            </a:r>
            <a:r>
              <a:rPr lang="en-GB" sz="2600" dirty="0" err="1" smtClean="0"/>
              <a:t>Sabel</a:t>
            </a:r>
            <a:endParaRPr lang="en-GB" sz="2200" dirty="0" smtClean="0"/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discovery </a:t>
            </a:r>
            <a:r>
              <a:rPr lang="en-GB" dirty="0" smtClean="0"/>
              <a:t>process </a:t>
            </a:r>
            <a:r>
              <a:rPr lang="en-GB" dirty="0"/>
              <a:t>forms an integral part of political action </a:t>
            </a:r>
          </a:p>
          <a:p>
            <a:r>
              <a:rPr lang="fr-FR" sz="4700" b="1" dirty="0" smtClean="0">
                <a:solidFill>
                  <a:schemeClr val="tx2"/>
                </a:solidFill>
              </a:rPr>
              <a:t>E</a:t>
            </a:r>
            <a:r>
              <a:rPr lang="fr-FR" dirty="0" smtClean="0"/>
              <a:t>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>
                <a:solidFill>
                  <a:schemeClr val="tx2"/>
                </a:solidFill>
              </a:rPr>
              <a:t>entrepreneurial (in a </a:t>
            </a:r>
            <a:r>
              <a:rPr lang="fr-FR" dirty="0" err="1">
                <a:solidFill>
                  <a:schemeClr val="tx2"/>
                </a:solidFill>
              </a:rPr>
              <a:t>broad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sense</a:t>
            </a:r>
            <a:r>
              <a:rPr lang="fr-FR" dirty="0" smtClean="0">
                <a:solidFill>
                  <a:schemeClr val="tx2"/>
                </a:solidFill>
              </a:rPr>
              <a:t>) : </a:t>
            </a:r>
            <a:r>
              <a:rPr lang="fr-FR" dirty="0" err="1" smtClean="0">
                <a:solidFill>
                  <a:schemeClr val="tx2"/>
                </a:solidFill>
              </a:rPr>
              <a:t>firms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fr-FR" dirty="0" err="1" smtClean="0">
                <a:solidFill>
                  <a:schemeClr val="tx2"/>
                </a:solidFill>
              </a:rPr>
              <a:t>universities</a:t>
            </a:r>
            <a:r>
              <a:rPr lang="fr-FR" dirty="0" smtClean="0">
                <a:solidFill>
                  <a:schemeClr val="tx2"/>
                </a:solidFill>
              </a:rPr>
              <a:t>, public </a:t>
            </a:r>
            <a:r>
              <a:rPr lang="fr-FR" dirty="0" err="1" smtClean="0">
                <a:solidFill>
                  <a:schemeClr val="tx2"/>
                </a:solidFill>
              </a:rPr>
              <a:t>research</a:t>
            </a:r>
            <a:r>
              <a:rPr lang="fr-FR" dirty="0" smtClean="0">
                <a:solidFill>
                  <a:schemeClr val="tx2"/>
                </a:solidFill>
              </a:rPr>
              <a:t>, lead </a:t>
            </a:r>
            <a:r>
              <a:rPr lang="fr-FR" dirty="0" err="1" smtClean="0">
                <a:solidFill>
                  <a:schemeClr val="tx2"/>
                </a:solidFill>
              </a:rPr>
              <a:t>users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fr-FR" dirty="0" err="1" smtClean="0">
                <a:solidFill>
                  <a:schemeClr val="tx2"/>
                </a:solidFill>
              </a:rPr>
              <a:t>communities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4700" b="1" dirty="0" smtClean="0">
                <a:solidFill>
                  <a:srgbClr val="FF0000"/>
                </a:solidFill>
              </a:rPr>
              <a:t>D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means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discovery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smtClean="0">
                <a:solidFill>
                  <a:srgbClr val="FF0000"/>
                </a:solidFill>
              </a:rPr>
              <a:t>i.e. </a:t>
            </a:r>
            <a:r>
              <a:rPr lang="fr-FR" dirty="0" err="1" smtClean="0">
                <a:solidFill>
                  <a:srgbClr val="FF0000"/>
                </a:solidFill>
              </a:rPr>
              <a:t>opening</a:t>
            </a:r>
            <a:r>
              <a:rPr lang="fr-FR" dirty="0" smtClean="0">
                <a:solidFill>
                  <a:srgbClr val="FF0000"/>
                </a:solidFill>
              </a:rPr>
              <a:t> and </a:t>
            </a:r>
            <a:r>
              <a:rPr lang="fr-FR" dirty="0" err="1" smtClean="0">
                <a:solidFill>
                  <a:srgbClr val="FF0000"/>
                </a:solidFill>
              </a:rPr>
              <a:t>exploring</a:t>
            </a:r>
            <a:r>
              <a:rPr lang="fr-FR" dirty="0" smtClean="0">
                <a:solidFill>
                  <a:srgbClr val="FF0000"/>
                </a:solidFill>
              </a:rPr>
              <a:t> a new </a:t>
            </a:r>
            <a:r>
              <a:rPr lang="fr-FR" dirty="0" err="1" smtClean="0">
                <a:solidFill>
                  <a:srgbClr val="FF0000"/>
                </a:solidFill>
              </a:rPr>
              <a:t>domain</a:t>
            </a:r>
            <a:r>
              <a:rPr lang="fr-FR" dirty="0" smtClean="0">
                <a:solidFill>
                  <a:srgbClr val="FF0000"/>
                </a:solidFill>
              </a:rPr>
              <a:t> of </a:t>
            </a:r>
            <a:r>
              <a:rPr lang="fr-FR" dirty="0" err="1" smtClean="0">
                <a:solidFill>
                  <a:srgbClr val="FF0000"/>
                </a:solidFill>
              </a:rPr>
              <a:t>opportunities</a:t>
            </a:r>
            <a:r>
              <a:rPr lang="fr-FR" dirty="0" smtClean="0">
                <a:solidFill>
                  <a:srgbClr val="FF0000"/>
                </a:solidFill>
              </a:rPr>
              <a:t> –</a:t>
            </a:r>
            <a:r>
              <a:rPr lang="fr-FR" dirty="0" err="1" smtClean="0">
                <a:solidFill>
                  <a:srgbClr val="FF0000"/>
                </a:solidFill>
              </a:rPr>
              <a:t>mainly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through</a:t>
            </a:r>
            <a:r>
              <a:rPr lang="fr-FR" dirty="0" smtClean="0">
                <a:solidFill>
                  <a:srgbClr val="FF0000"/>
                </a:solidFill>
              </a:rPr>
              <a:t> the </a:t>
            </a:r>
            <a:r>
              <a:rPr lang="fr-FR" dirty="0" err="1" smtClean="0">
                <a:solidFill>
                  <a:srgbClr val="FF0000"/>
                </a:solidFill>
              </a:rPr>
              <a:t>integration</a:t>
            </a:r>
            <a:r>
              <a:rPr lang="fr-FR" dirty="0" smtClean="0">
                <a:solidFill>
                  <a:srgbClr val="FF0000"/>
                </a:solidFill>
              </a:rPr>
              <a:t> and </a:t>
            </a:r>
            <a:r>
              <a:rPr lang="fr-FR" dirty="0" err="1" smtClean="0">
                <a:solidFill>
                  <a:srgbClr val="FF0000"/>
                </a:solidFill>
              </a:rPr>
              <a:t>recombination</a:t>
            </a:r>
            <a:r>
              <a:rPr lang="fr-FR" dirty="0" smtClean="0">
                <a:solidFill>
                  <a:srgbClr val="FF0000"/>
                </a:solidFill>
              </a:rPr>
              <a:t> of </a:t>
            </a:r>
            <a:r>
              <a:rPr lang="fr-FR" dirty="0" err="1" smtClean="0">
                <a:solidFill>
                  <a:srgbClr val="FF0000"/>
                </a:solidFill>
              </a:rPr>
              <a:t>different</a:t>
            </a:r>
            <a:r>
              <a:rPr lang="fr-FR" dirty="0" smtClean="0">
                <a:solidFill>
                  <a:srgbClr val="FF0000"/>
                </a:solidFill>
              </a:rPr>
              <a:t> types of </a:t>
            </a:r>
            <a:r>
              <a:rPr lang="fr-FR" dirty="0" err="1" smtClean="0">
                <a:solidFill>
                  <a:srgbClr val="FF0000"/>
                </a:solidFill>
              </a:rPr>
              <a:t>knowledge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9225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Entrepreneurial </a:t>
            </a:r>
            <a:r>
              <a:rPr lang="fr-FR" dirty="0" err="1"/>
              <a:t>discovery</a:t>
            </a:r>
            <a:r>
              <a:rPr lang="fr-FR" dirty="0"/>
              <a:t> </a:t>
            </a:r>
            <a:r>
              <a:rPr lang="fr-FR" sz="2400" i="1" dirty="0" err="1"/>
              <a:t>cont</a:t>
            </a:r>
            <a:r>
              <a:rPr lang="fr-FR" sz="2400" i="1" dirty="0"/>
              <a:t>.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smtClean="0"/>
              <a:t>ED </a:t>
            </a:r>
            <a:r>
              <a:rPr lang="fr-FR" b="1" dirty="0" err="1" smtClean="0"/>
              <a:t>precedes</a:t>
            </a:r>
            <a:r>
              <a:rPr lang="fr-FR" b="1" dirty="0" smtClean="0"/>
              <a:t> innovation</a:t>
            </a:r>
          </a:p>
          <a:p>
            <a:pPr lvl="1"/>
            <a:r>
              <a:rPr lang="fr-FR" dirty="0" smtClean="0"/>
              <a:t>Not an </a:t>
            </a:r>
            <a:r>
              <a:rPr lang="fr-FR" dirty="0" err="1" smtClean="0"/>
              <a:t>extraordinary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endParaRPr lang="fr-FR" dirty="0" smtClean="0"/>
          </a:p>
          <a:p>
            <a:pPr lvl="1"/>
            <a:r>
              <a:rPr lang="fr-FR" dirty="0" smtClean="0"/>
              <a:t>In </a:t>
            </a:r>
            <a:r>
              <a:rPr lang="fr-FR" dirty="0" err="1" smtClean="0"/>
              <a:t>many</a:t>
            </a:r>
            <a:r>
              <a:rPr lang="fr-FR" dirty="0" smtClean="0"/>
              <a:t> cases ED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internalized</a:t>
            </a:r>
            <a:r>
              <a:rPr lang="fr-FR" dirty="0" smtClean="0"/>
              <a:t> in large </a:t>
            </a:r>
            <a:r>
              <a:rPr lang="fr-FR" dirty="0" err="1" smtClean="0"/>
              <a:t>companies</a:t>
            </a:r>
            <a:endParaRPr lang="fr-FR" dirty="0" smtClean="0"/>
          </a:p>
          <a:p>
            <a:pPr lvl="1"/>
            <a:r>
              <a:rPr lang="fr-FR" dirty="0" smtClean="0"/>
              <a:t>In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cases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requires</a:t>
            </a:r>
            <a:r>
              <a:rPr lang="fr-FR" dirty="0" smtClean="0"/>
              <a:t> networks and collaboration</a:t>
            </a:r>
            <a:endParaRPr lang="en-US" dirty="0" smtClean="0"/>
          </a:p>
          <a:p>
            <a:r>
              <a:rPr lang="fr-FR" b="1" dirty="0" smtClean="0"/>
              <a:t>ED has a </a:t>
            </a:r>
            <a:r>
              <a:rPr lang="fr-FR" b="1" dirty="0" err="1" smtClean="0"/>
              <a:t>strong</a:t>
            </a:r>
            <a:r>
              <a:rPr lang="fr-FR" b="1" dirty="0" smtClean="0"/>
              <a:t> </a:t>
            </a:r>
            <a:r>
              <a:rPr lang="fr-FR" b="1" dirty="0" err="1" smtClean="0"/>
              <a:t>informational</a:t>
            </a:r>
            <a:r>
              <a:rPr lang="fr-FR" b="1" dirty="0" smtClean="0"/>
              <a:t> dimension – </a:t>
            </a:r>
            <a:r>
              <a:rPr lang="fr-FR" b="1" dirty="0" err="1" smtClean="0"/>
              <a:t>its</a:t>
            </a:r>
            <a:r>
              <a:rPr lang="fr-FR" b="1" dirty="0" smtClean="0"/>
              <a:t> social value</a:t>
            </a:r>
            <a:endParaRPr lang="en-US" b="1" dirty="0" smtClean="0"/>
          </a:p>
          <a:p>
            <a:r>
              <a:rPr lang="en-US" b="1" dirty="0" smtClean="0"/>
              <a:t>ED </a:t>
            </a:r>
            <a:r>
              <a:rPr lang="en-US" b="1" dirty="0" smtClean="0"/>
              <a:t>matters twice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 a generic step of many processes of positive structural changes -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open and explore a new  domain of opportunities for diversification, </a:t>
            </a:r>
            <a:r>
              <a:rPr lang="en-US" dirty="0" err="1" smtClean="0">
                <a:solidFill>
                  <a:srgbClr val="FF0000"/>
                </a:solidFill>
              </a:rPr>
              <a:t>modernisation</a:t>
            </a:r>
            <a:r>
              <a:rPr lang="en-US" dirty="0" smtClean="0">
                <a:solidFill>
                  <a:srgbClr val="FF0000"/>
                </a:solidFill>
              </a:rPr>
              <a:t>, etc..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As a solution to the information problem that the  Government faces when comes the time of choices</a:t>
            </a:r>
            <a:endParaRPr lang="en-US" dirty="0" smtClean="0"/>
          </a:p>
          <a:p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/>
              <a:t>on </a:t>
            </a:r>
            <a:r>
              <a:rPr lang="fr-FR" dirty="0" err="1"/>
              <a:t>this</a:t>
            </a:r>
            <a:r>
              <a:rPr lang="fr-FR" dirty="0"/>
              <a:t> information, the </a:t>
            </a:r>
            <a:r>
              <a:rPr lang="fr-FR" dirty="0" err="1"/>
              <a:t>Government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select a few </a:t>
            </a:r>
            <a:r>
              <a:rPr lang="fr-FR" dirty="0" err="1"/>
              <a:t>number</a:t>
            </a:r>
            <a:r>
              <a:rPr lang="fr-FR" dirty="0"/>
              <a:t> of new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according</a:t>
            </a:r>
            <a:r>
              <a:rPr lang="fr-FR" dirty="0"/>
              <a:t> to </a:t>
            </a:r>
            <a:r>
              <a:rPr lang="fr-FR" dirty="0" err="1"/>
              <a:t>criteria</a:t>
            </a:r>
            <a:r>
              <a:rPr lang="fr-FR" dirty="0"/>
              <a:t> about </a:t>
            </a:r>
            <a:r>
              <a:rPr lang="fr-FR" dirty="0" err="1"/>
              <a:t>potential</a:t>
            </a:r>
            <a:r>
              <a:rPr lang="fr-FR" dirty="0"/>
              <a:t> impact, </a:t>
            </a:r>
            <a:r>
              <a:rPr lang="fr-FR" dirty="0" err="1"/>
              <a:t>feasibility</a:t>
            </a:r>
            <a:r>
              <a:rPr lang="fr-FR" dirty="0"/>
              <a:t> , </a:t>
            </a:r>
            <a:r>
              <a:rPr lang="fr-FR" dirty="0" err="1"/>
              <a:t>proximity</a:t>
            </a:r>
            <a:r>
              <a:rPr lang="fr-FR" dirty="0"/>
              <a:t> to </a:t>
            </a:r>
            <a:r>
              <a:rPr lang="fr-FR" dirty="0" err="1"/>
              <a:t>market</a:t>
            </a:r>
            <a:r>
              <a:rPr lang="fr-FR" dirty="0"/>
              <a:t>, </a:t>
            </a:r>
            <a:r>
              <a:rPr lang="fr-FR" dirty="0" err="1"/>
              <a:t>significance</a:t>
            </a:r>
            <a:r>
              <a:rPr lang="fr-FR" dirty="0"/>
              <a:t> for the 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economy</a:t>
            </a:r>
            <a:r>
              <a:rPr lang="fr-FR" dirty="0"/>
              <a:t>,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actors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, etc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9095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search</a:t>
            </a:r>
            <a:r>
              <a:rPr lang="fr-FR" dirty="0" smtClean="0"/>
              <a:t> for effective </a:t>
            </a:r>
            <a:r>
              <a:rPr lang="fr-FR" dirty="0" err="1" smtClean="0"/>
              <a:t>policies</a:t>
            </a:r>
            <a:r>
              <a:rPr lang="fr-FR" dirty="0" smtClean="0"/>
              <a:t> to drive </a:t>
            </a:r>
            <a:r>
              <a:rPr lang="fr-FR" i="1" dirty="0" smtClean="0"/>
              <a:t>positive </a:t>
            </a:r>
            <a:r>
              <a:rPr lang="fr-FR" dirty="0" smtClean="0"/>
              <a:t>structural changes (diversification, modernisation, new industries) in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economies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667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Design </a:t>
            </a:r>
            <a:r>
              <a:rPr lang="fr-FR" dirty="0" err="1" smtClean="0"/>
              <a:t>principle</a:t>
            </a:r>
            <a:r>
              <a:rPr lang="fr-FR" dirty="0" smtClean="0"/>
              <a:t> 2- </a:t>
            </a:r>
            <a:br>
              <a:rPr lang="fr-FR" dirty="0" smtClean="0"/>
            </a:br>
            <a:r>
              <a:rPr lang="fr-FR" dirty="0" smtClean="0"/>
              <a:t>No </a:t>
            </a:r>
            <a:r>
              <a:rPr lang="fr-FR" dirty="0" err="1" smtClean="0"/>
              <a:t>sectoral</a:t>
            </a:r>
            <a:r>
              <a:rPr lang="fr-FR" dirty="0" smtClean="0"/>
              <a:t> </a:t>
            </a:r>
            <a:r>
              <a:rPr lang="fr-FR" dirty="0" err="1" smtClean="0"/>
              <a:t>prioritisation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prioritized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a </a:t>
            </a:r>
            <a:r>
              <a:rPr lang="fr-FR" dirty="0" err="1"/>
              <a:t>sector</a:t>
            </a:r>
            <a:r>
              <a:rPr lang="fr-FR" dirty="0"/>
              <a:t> but the new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aiming</a:t>
            </a:r>
            <a:r>
              <a:rPr lang="fr-FR" dirty="0" smtClean="0"/>
              <a:t> at </a:t>
            </a:r>
            <a:r>
              <a:rPr lang="fr-FR" dirty="0" err="1" smtClean="0"/>
              <a:t>transforming</a:t>
            </a:r>
            <a:r>
              <a:rPr lang="fr-FR" dirty="0" smtClean="0"/>
              <a:t> the </a:t>
            </a:r>
            <a:r>
              <a:rPr lang="fr-FR" dirty="0" err="1" smtClean="0"/>
              <a:t>sector</a:t>
            </a:r>
            <a:r>
              <a:rPr lang="fr-FR" dirty="0" smtClean="0"/>
              <a:t> or </a:t>
            </a:r>
            <a:r>
              <a:rPr lang="fr-FR" dirty="0" err="1" smtClean="0"/>
              <a:t>establishing</a:t>
            </a:r>
            <a:r>
              <a:rPr lang="fr-FR" dirty="0"/>
              <a:t> </a:t>
            </a:r>
            <a:r>
              <a:rPr lang="fr-FR" dirty="0" smtClean="0"/>
              <a:t>a new one </a:t>
            </a:r>
            <a:r>
              <a:rPr lang="fr-FR" sz="2400" dirty="0" smtClean="0"/>
              <a:t>(</a:t>
            </a:r>
            <a:r>
              <a:rPr lang="fr-FR" sz="2400" dirty="0" err="1" smtClean="0"/>
              <a:t>meaning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the </a:t>
            </a:r>
            <a:r>
              <a:rPr lang="fr-FR" sz="2400" dirty="0" err="1" smtClean="0"/>
              <a:t>strategy</a:t>
            </a:r>
            <a:r>
              <a:rPr lang="fr-FR" sz="2400" dirty="0" smtClean="0"/>
              <a:t> </a:t>
            </a:r>
            <a:r>
              <a:rPr lang="fr-FR" sz="2400" dirty="0" err="1" smtClean="0"/>
              <a:t>only</a:t>
            </a:r>
            <a:r>
              <a:rPr lang="fr-FR" sz="2400" dirty="0" smtClean="0"/>
              <a:t> </a:t>
            </a:r>
            <a:r>
              <a:rPr lang="fr-FR" sz="2400" dirty="0" err="1" smtClean="0"/>
              <a:t>involves</a:t>
            </a:r>
            <a:r>
              <a:rPr lang="fr-FR" sz="2400" dirty="0" smtClean="0"/>
              <a:t> the segment of the </a:t>
            </a:r>
            <a:r>
              <a:rPr lang="fr-FR" sz="2400" dirty="0" err="1" smtClean="0"/>
              <a:t>sector</a:t>
            </a:r>
            <a:r>
              <a:rPr lang="fr-FR" sz="2400" dirty="0" smtClean="0"/>
              <a:t> </a:t>
            </a:r>
            <a:r>
              <a:rPr lang="fr-FR" sz="2400" dirty="0" err="1" smtClean="0"/>
              <a:t>which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part of the new </a:t>
            </a:r>
            <a:r>
              <a:rPr lang="fr-FR" sz="2400" dirty="0" err="1" smtClean="0"/>
              <a:t>activity</a:t>
            </a:r>
            <a:r>
              <a:rPr lang="fr-FR" sz="2400" dirty="0" smtClean="0"/>
              <a:t>)</a:t>
            </a:r>
            <a:r>
              <a:rPr lang="fr-FR" sz="2400" dirty="0" smtClean="0"/>
              <a:t> </a:t>
            </a:r>
            <a:endParaRPr lang="fr-FR" sz="2400" dirty="0"/>
          </a:p>
          <a:p>
            <a:r>
              <a:rPr lang="fr-FR" dirty="0" err="1" smtClean="0"/>
              <a:t>Sectoral</a:t>
            </a:r>
            <a:r>
              <a:rPr lang="fr-FR" dirty="0" smtClean="0"/>
              <a:t> </a:t>
            </a:r>
            <a:r>
              <a:rPr lang="fr-FR" dirty="0" err="1"/>
              <a:t>prioritization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</a:t>
            </a:r>
            <a:r>
              <a:rPr lang="fr-FR" dirty="0" smtClean="0"/>
              <a:t>distorsions</a:t>
            </a:r>
          </a:p>
          <a:p>
            <a:r>
              <a:rPr lang="fr-FR" dirty="0" smtClean="0"/>
              <a:t>Activity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right one to </a:t>
            </a:r>
            <a:r>
              <a:rPr lang="fr-FR" dirty="0" err="1"/>
              <a:t>see</a:t>
            </a:r>
            <a:r>
              <a:rPr lang="fr-FR" dirty="0"/>
              <a:t> in </a:t>
            </a:r>
            <a:r>
              <a:rPr lang="fr-FR" dirty="0" err="1"/>
              <a:t>detail</a:t>
            </a:r>
            <a:r>
              <a:rPr lang="fr-FR" dirty="0"/>
              <a:t> the </a:t>
            </a:r>
            <a:r>
              <a:rPr lang="fr-FR" dirty="0" err="1"/>
              <a:t>pieces</a:t>
            </a:r>
            <a:r>
              <a:rPr lang="fr-FR" dirty="0"/>
              <a:t> of the </a:t>
            </a:r>
            <a:r>
              <a:rPr lang="fr-FR" dirty="0" err="1"/>
              <a:t>knowledge</a:t>
            </a:r>
            <a:r>
              <a:rPr lang="fr-FR" dirty="0"/>
              <a:t> </a:t>
            </a:r>
            <a:r>
              <a:rPr lang="fr-FR" dirty="0" err="1"/>
              <a:t>economy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 </a:t>
            </a:r>
            <a:r>
              <a:rPr lang="fr-FR" dirty="0" err="1"/>
              <a:t>region</a:t>
            </a:r>
            <a:r>
              <a:rPr lang="fr-FR" dirty="0"/>
              <a:t> or country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as a basis for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smtClean="0"/>
              <a:t>smart </a:t>
            </a:r>
            <a:r>
              <a:rPr lang="fr-FR" dirty="0" err="1" smtClean="0"/>
              <a:t>specialisation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endParaRPr lang="fr-FR" dirty="0" smtClean="0"/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569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Design </a:t>
            </a:r>
            <a:r>
              <a:rPr lang="fr-FR" dirty="0" err="1" smtClean="0"/>
              <a:t>principle</a:t>
            </a:r>
            <a:r>
              <a:rPr lang="fr-FR" dirty="0" smtClean="0"/>
              <a:t> 3- </a:t>
            </a:r>
            <a:br>
              <a:rPr lang="fr-FR" dirty="0" smtClean="0"/>
            </a:br>
            <a:r>
              <a:rPr lang="fr-FR" dirty="0" smtClean="0"/>
              <a:t>RIS3 has an </a:t>
            </a:r>
            <a:r>
              <a:rPr lang="fr-FR" dirty="0" err="1" smtClean="0"/>
              <a:t>experimental</a:t>
            </a:r>
            <a:r>
              <a:rPr lang="fr-FR" dirty="0" smtClean="0"/>
              <a:t> nature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few </a:t>
            </a:r>
            <a:r>
              <a:rPr lang="fr-FR" dirty="0" err="1" smtClean="0"/>
              <a:t>bets</a:t>
            </a:r>
            <a:r>
              <a:rPr lang="fr-FR" dirty="0" smtClean="0"/>
              <a:t> are </a:t>
            </a:r>
            <a:r>
              <a:rPr lang="fr-FR" dirty="0" err="1" smtClean="0"/>
              <a:t>placed</a:t>
            </a:r>
            <a:r>
              <a:rPr lang="fr-FR" dirty="0" smtClean="0"/>
              <a:t> on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domains</a:t>
            </a:r>
            <a:endParaRPr lang="fr-FR" dirty="0" smtClean="0"/>
          </a:p>
          <a:p>
            <a:r>
              <a:rPr lang="fr-FR" b="1" dirty="0" smtClean="0">
                <a:solidFill>
                  <a:srgbClr val="C00000"/>
                </a:solidFill>
              </a:rPr>
              <a:t>RIS3 </a:t>
            </a:r>
            <a:r>
              <a:rPr lang="fr-FR" b="1" dirty="0" err="1" smtClean="0">
                <a:solidFill>
                  <a:srgbClr val="C00000"/>
                </a:solidFill>
              </a:rPr>
              <a:t>is</a:t>
            </a:r>
            <a:r>
              <a:rPr lang="fr-FR" b="1" dirty="0" smtClean="0">
                <a:solidFill>
                  <a:srgbClr val="C00000"/>
                </a:solidFill>
              </a:rPr>
              <a:t> a living document</a:t>
            </a:r>
          </a:p>
          <a:p>
            <a:pPr lvl="1"/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smtClean="0"/>
              <a:t>5/6 </a:t>
            </a:r>
            <a:r>
              <a:rPr lang="fr-FR" dirty="0" err="1" smtClean="0"/>
              <a:t>years</a:t>
            </a:r>
            <a:r>
              <a:rPr lang="fr-FR" dirty="0" smtClean="0"/>
              <a:t> a </a:t>
            </a:r>
            <a:r>
              <a:rPr lang="fr-FR" i="1" dirty="0" smtClean="0"/>
              <a:t>new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 longer new (as a </a:t>
            </a:r>
            <a:r>
              <a:rPr lang="fr-FR" dirty="0" err="1" smtClean="0"/>
              <a:t>success</a:t>
            </a:r>
            <a:r>
              <a:rPr lang="fr-FR" dirty="0" smtClean="0"/>
              <a:t> or a </a:t>
            </a:r>
            <a:r>
              <a:rPr lang="fr-FR" dirty="0" err="1" smtClean="0"/>
              <a:t>failure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to exit)</a:t>
            </a:r>
          </a:p>
          <a:p>
            <a:pPr lvl="1"/>
            <a:r>
              <a:rPr lang="fr-FR" dirty="0" smtClean="0"/>
              <a:t>New </a:t>
            </a:r>
            <a:r>
              <a:rPr lang="fr-FR" dirty="0" err="1" smtClean="0"/>
              <a:t>discoveries</a:t>
            </a:r>
            <a:r>
              <a:rPr lang="fr-FR" dirty="0" smtClean="0"/>
              <a:t> </a:t>
            </a:r>
            <a:r>
              <a:rPr lang="fr-FR" dirty="0" err="1" smtClean="0"/>
              <a:t>happen</a:t>
            </a:r>
            <a:r>
              <a:rPr lang="fr-FR" dirty="0" smtClean="0"/>
              <a:t> all the time and a </a:t>
            </a:r>
            <a:r>
              <a:rPr lang="fr-FR" dirty="0" smtClean="0"/>
              <a:t>few </a:t>
            </a:r>
            <a:r>
              <a:rPr lang="fr-FR" i="1" dirty="0" err="1" smtClean="0"/>
              <a:t>very</a:t>
            </a:r>
            <a:r>
              <a:rPr lang="fr-FR" i="1" dirty="0" smtClean="0"/>
              <a:t> new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integrated</a:t>
            </a:r>
            <a:r>
              <a:rPr lang="fr-FR" dirty="0" smtClean="0"/>
              <a:t> in the </a:t>
            </a:r>
            <a:r>
              <a:rPr lang="fr-FR" dirty="0" err="1" smtClean="0"/>
              <a:t>strategy</a:t>
            </a:r>
            <a:endParaRPr lang="fr-FR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614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916832"/>
            <a:ext cx="2736304" cy="7200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Pre</a:t>
            </a:r>
            <a:r>
              <a:rPr lang="fr-FR" dirty="0" smtClean="0"/>
              <a:t>-identification of « </a:t>
            </a:r>
            <a:r>
              <a:rPr lang="fr-FR" dirty="0" err="1" smtClean="0"/>
              <a:t>opportunities</a:t>
            </a:r>
            <a:r>
              <a:rPr lang="fr-FR" dirty="0" smtClean="0"/>
              <a:t> areas» 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323528" y="3645024"/>
            <a:ext cx="2736304" cy="10081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Pre</a:t>
            </a:r>
            <a:r>
              <a:rPr lang="fr-FR" dirty="0" smtClean="0"/>
              <a:t>-identification of « </a:t>
            </a:r>
            <a:r>
              <a:rPr lang="fr-FR" dirty="0" err="1" smtClean="0"/>
              <a:t>sector</a:t>
            </a:r>
            <a:r>
              <a:rPr lang="fr-FR" dirty="0" smtClean="0"/>
              <a:t> areas»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203848" y="227687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4572000" y="1916832"/>
            <a:ext cx="79208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ed</a:t>
            </a:r>
            <a:endParaRPr lang="fr-CH" dirty="0"/>
          </a:p>
        </p:txBody>
      </p:sp>
      <p:sp>
        <p:nvSpPr>
          <p:cNvPr id="9" name="Ellipse 8"/>
          <p:cNvSpPr/>
          <p:nvPr/>
        </p:nvSpPr>
        <p:spPr>
          <a:xfrm>
            <a:off x="4572000" y="2492896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ed</a:t>
            </a:r>
            <a:endParaRPr lang="fr-CH" dirty="0"/>
          </a:p>
        </p:txBody>
      </p:sp>
      <p:sp>
        <p:nvSpPr>
          <p:cNvPr id="10" name="Ellipse 9"/>
          <p:cNvSpPr/>
          <p:nvPr/>
        </p:nvSpPr>
        <p:spPr>
          <a:xfrm>
            <a:off x="4572000" y="3429000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ed</a:t>
            </a:r>
            <a:endParaRPr lang="fr-CH" dirty="0"/>
          </a:p>
        </p:txBody>
      </p:sp>
      <p:sp>
        <p:nvSpPr>
          <p:cNvPr id="11" name="Ellipse 10"/>
          <p:cNvSpPr/>
          <p:nvPr/>
        </p:nvSpPr>
        <p:spPr>
          <a:xfrm>
            <a:off x="4572000" y="4149080"/>
            <a:ext cx="79208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ed</a:t>
            </a:r>
            <a:endParaRPr lang="fr-CH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203848" y="400506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72000" y="5301208"/>
            <a:ext cx="79208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ed</a:t>
            </a:r>
            <a:endParaRPr lang="fr-CH" dirty="0"/>
          </a:p>
        </p:txBody>
      </p:sp>
      <p:sp>
        <p:nvSpPr>
          <p:cNvPr id="15" name="Ellipse 14"/>
          <p:cNvSpPr/>
          <p:nvPr/>
        </p:nvSpPr>
        <p:spPr>
          <a:xfrm>
            <a:off x="4572000" y="6165304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ed</a:t>
            </a:r>
            <a:endParaRPr lang="fr-CH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508104" y="270892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580112" y="364502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508104" y="548122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6948264" y="548680"/>
            <a:ext cx="1944216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Priorities</a:t>
            </a:r>
            <a:endParaRPr lang="fr-FR" dirty="0" smtClean="0"/>
          </a:p>
          <a:p>
            <a:pPr algn="ctr"/>
            <a:r>
              <a:rPr lang="fr-FR" dirty="0" smtClean="0"/>
              <a:t>RIS3 portfolio of </a:t>
            </a:r>
            <a:r>
              <a:rPr lang="fr-FR" dirty="0" err="1" smtClean="0"/>
              <a:t>activities</a:t>
            </a:r>
            <a:r>
              <a:rPr lang="fr-FR" dirty="0" smtClean="0"/>
              <a:t>  </a:t>
            </a:r>
            <a:r>
              <a:rPr lang="fr-FR" dirty="0" err="1" smtClean="0"/>
              <a:t>at</a:t>
            </a:r>
            <a:r>
              <a:rPr lang="fr-FR" dirty="0" smtClean="0"/>
              <a:t> t</a:t>
            </a:r>
            <a:endParaRPr lang="fr-CH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7308304" y="2492896"/>
            <a:ext cx="576064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CH" dirty="0"/>
          </a:p>
        </p:txBody>
      </p:sp>
      <p:sp>
        <p:nvSpPr>
          <p:cNvPr id="25" name="Rectangle 24"/>
          <p:cNvSpPr/>
          <p:nvPr/>
        </p:nvSpPr>
        <p:spPr>
          <a:xfrm>
            <a:off x="7308304" y="3429000"/>
            <a:ext cx="576064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CH" dirty="0"/>
          </a:p>
        </p:txBody>
      </p:sp>
      <p:sp>
        <p:nvSpPr>
          <p:cNvPr id="26" name="Rectangle 25"/>
          <p:cNvSpPr/>
          <p:nvPr/>
        </p:nvSpPr>
        <p:spPr>
          <a:xfrm>
            <a:off x="7308304" y="5301208"/>
            <a:ext cx="57606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CH" dirty="0"/>
          </a:p>
        </p:txBody>
      </p:sp>
      <p:sp>
        <p:nvSpPr>
          <p:cNvPr id="27" name="Ellipse 26"/>
          <p:cNvSpPr/>
          <p:nvPr/>
        </p:nvSpPr>
        <p:spPr>
          <a:xfrm>
            <a:off x="3563888" y="0"/>
            <a:ext cx="2952328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Programs to </a:t>
            </a:r>
            <a:r>
              <a:rPr lang="fr-FR" dirty="0" err="1" smtClean="0"/>
              <a:t>maximize</a:t>
            </a:r>
            <a:r>
              <a:rPr lang="fr-FR" dirty="0" smtClean="0"/>
              <a:t> </a:t>
            </a:r>
            <a:r>
              <a:rPr lang="fr-FR" dirty="0" err="1" smtClean="0"/>
              <a:t>e.d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e.g</a:t>
            </a:r>
            <a:r>
              <a:rPr lang="fr-FR" dirty="0" smtClean="0"/>
              <a:t>. call for </a:t>
            </a:r>
            <a:r>
              <a:rPr lang="fr-FR" dirty="0" err="1" smtClean="0"/>
              <a:t>proposals</a:t>
            </a:r>
            <a:r>
              <a:rPr lang="fr-FR" dirty="0" smtClean="0"/>
              <a:t>, </a:t>
            </a:r>
            <a:r>
              <a:rPr lang="fr-FR" dirty="0" err="1" smtClean="0"/>
              <a:t>platforms</a:t>
            </a:r>
            <a:endParaRPr lang="fr-CH" dirty="0"/>
          </a:p>
        </p:txBody>
      </p:sp>
      <p:sp>
        <p:nvSpPr>
          <p:cNvPr id="28" name="Rectangle 27"/>
          <p:cNvSpPr/>
          <p:nvPr/>
        </p:nvSpPr>
        <p:spPr>
          <a:xfrm>
            <a:off x="323528" y="332656"/>
            <a:ext cx="2232248" cy="7920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Pre-identfication</a:t>
            </a:r>
            <a:r>
              <a:rPr lang="fr-FR" dirty="0" smtClean="0"/>
              <a:t> of </a:t>
            </a:r>
            <a:r>
              <a:rPr lang="fr-FR" dirty="0" err="1" smtClean="0"/>
              <a:t>potential</a:t>
            </a:r>
            <a:r>
              <a:rPr lang="fr-FR" dirty="0" smtClean="0"/>
              <a:t> areas </a:t>
            </a:r>
            <a:endParaRPr lang="fr-CH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7020272" y="1916832"/>
            <a:ext cx="1440160" cy="4104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5580112" y="1700808"/>
            <a:ext cx="1368152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</a:rPr>
              <a:t>Ex ante </a:t>
            </a:r>
            <a:r>
              <a:rPr lang="fr-FR" dirty="0" err="1" smtClean="0">
                <a:solidFill>
                  <a:schemeClr val="tx1"/>
                </a:solidFill>
              </a:rPr>
              <a:t>assessmentSelection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516216" y="6165304"/>
            <a:ext cx="2627784" cy="6926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Supporting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micro-systems</a:t>
            </a:r>
            <a:r>
              <a:rPr lang="fr-FR" dirty="0" smtClean="0">
                <a:solidFill>
                  <a:schemeClr val="tx1"/>
                </a:solidFill>
              </a:rPr>
              <a:t> of innovation</a:t>
            </a:r>
          </a:p>
          <a:p>
            <a:pPr algn="ctr"/>
            <a:r>
              <a:rPr lang="fr-FR" i="1" dirty="0">
                <a:solidFill>
                  <a:schemeClr val="tx1"/>
                </a:solidFill>
              </a:rPr>
              <a:t>E</a:t>
            </a:r>
            <a:r>
              <a:rPr lang="fr-FR" i="1" dirty="0" smtClean="0">
                <a:solidFill>
                  <a:schemeClr val="tx1"/>
                </a:solidFill>
              </a:rPr>
              <a:t>x post </a:t>
            </a:r>
            <a:r>
              <a:rPr lang="fr-FR" dirty="0" err="1" smtClean="0">
                <a:solidFill>
                  <a:schemeClr val="tx1"/>
                </a:solidFill>
              </a:rPr>
              <a:t>evaluation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5576" y="54812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No </a:t>
            </a:r>
            <a:r>
              <a:rPr lang="fr-FR" dirty="0" err="1" smtClean="0">
                <a:solidFill>
                  <a:srgbClr val="FF0000"/>
                </a:solidFill>
              </a:rPr>
              <a:t>pre</a:t>
            </a:r>
            <a:r>
              <a:rPr lang="fr-FR" dirty="0" smtClean="0">
                <a:solidFill>
                  <a:srgbClr val="FF0000"/>
                </a:solidFill>
              </a:rPr>
              <a:t>-identification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6021288"/>
            <a:ext cx="457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Level</a:t>
            </a:r>
            <a:r>
              <a:rPr lang="fr-FR" sz="1600" dirty="0"/>
              <a:t> of </a:t>
            </a:r>
            <a:r>
              <a:rPr lang="fr-FR" sz="1600" dirty="0" err="1"/>
              <a:t>granularity</a:t>
            </a:r>
            <a:r>
              <a:rPr lang="fr-FR" sz="1600" dirty="0"/>
              <a:t> 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</a:t>
            </a:r>
            <a:r>
              <a:rPr lang="fr-FR" sz="1600" dirty="0" err="1" smtClean="0"/>
              <a:t>sectors</a:t>
            </a:r>
            <a:r>
              <a:rPr lang="fr-FR" sz="1600" dirty="0" smtClean="0"/>
              <a:t> and </a:t>
            </a:r>
            <a:r>
              <a:rPr lang="fr-FR" sz="1600" dirty="0" err="1" smtClean="0"/>
              <a:t>micro-projects</a:t>
            </a:r>
            <a:r>
              <a:rPr lang="fr-FR" sz="1600" dirty="0" smtClean="0"/>
              <a:t>. It </a:t>
            </a:r>
            <a:r>
              <a:rPr lang="fr-FR" sz="1600" dirty="0" err="1" smtClean="0"/>
              <a:t>matters</a:t>
            </a:r>
            <a:r>
              <a:rPr lang="fr-FR" sz="1600" dirty="0" smtClean="0"/>
              <a:t> for ED</a:t>
            </a:r>
            <a:endParaRPr lang="fr-CH" sz="16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71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6" grpId="0" animBg="1"/>
      <p:bldP spid="12" grpId="0" animBg="1"/>
      <p:bldP spid="16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916832"/>
            <a:ext cx="2736304" cy="7200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Micro-systems</a:t>
            </a:r>
            <a:r>
              <a:rPr lang="fr-FR" dirty="0" smtClean="0"/>
              <a:t> 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323528" y="2852938"/>
            <a:ext cx="2736304" cy="73737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Local  and </a:t>
            </a:r>
            <a:r>
              <a:rPr lang="fr-FR" dirty="0" err="1" smtClean="0"/>
              <a:t>sustainable</a:t>
            </a:r>
            <a:r>
              <a:rPr lang="fr-FR" dirty="0" smtClean="0"/>
              <a:t> production of the agro-</a:t>
            </a:r>
            <a:r>
              <a:rPr lang="fr-FR" dirty="0" err="1" smtClean="0"/>
              <a:t>food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endParaRPr lang="fr-FR" dirty="0" smtClean="0"/>
          </a:p>
        </p:txBody>
      </p:sp>
      <p:sp>
        <p:nvSpPr>
          <p:cNvPr id="8" name="Ellipse 7"/>
          <p:cNvSpPr/>
          <p:nvPr/>
        </p:nvSpPr>
        <p:spPr>
          <a:xfrm>
            <a:off x="4572000" y="1700808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Smart-</a:t>
            </a:r>
            <a:r>
              <a:rPr lang="fr-FR" sz="1200" dirty="0" err="1" smtClean="0"/>
              <a:t>inn</a:t>
            </a:r>
            <a:endParaRPr lang="fr-CH" sz="1200" dirty="0"/>
          </a:p>
        </p:txBody>
      </p:sp>
      <p:sp>
        <p:nvSpPr>
          <p:cNvPr id="9" name="Ellipse 8"/>
          <p:cNvSpPr/>
          <p:nvPr/>
        </p:nvSpPr>
        <p:spPr>
          <a:xfrm>
            <a:off x="4572000" y="2492896"/>
            <a:ext cx="86409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3S </a:t>
            </a:r>
            <a:r>
              <a:rPr lang="fr-FR" sz="1200" dirty="0" err="1" smtClean="0"/>
              <a:t>Mems</a:t>
            </a:r>
            <a:endParaRPr lang="fr-CH" sz="1200" dirty="0"/>
          </a:p>
        </p:txBody>
      </p:sp>
      <p:sp>
        <p:nvSpPr>
          <p:cNvPr id="10" name="Ellipse 9"/>
          <p:cNvSpPr/>
          <p:nvPr/>
        </p:nvSpPr>
        <p:spPr>
          <a:xfrm>
            <a:off x="4572000" y="3429000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/>
              <a:t>Micro D2</a:t>
            </a:r>
            <a:endParaRPr lang="fr-CH" sz="12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6948264" y="548680"/>
            <a:ext cx="1944216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Priorities</a:t>
            </a:r>
            <a:endParaRPr lang="fr-FR" dirty="0" smtClean="0"/>
          </a:p>
          <a:p>
            <a:pPr algn="ctr"/>
            <a:r>
              <a:rPr lang="fr-FR" dirty="0" smtClean="0"/>
              <a:t>RIS3 portfolio of </a:t>
            </a:r>
            <a:r>
              <a:rPr lang="fr-FR" dirty="0" err="1" smtClean="0"/>
              <a:t>activities</a:t>
            </a:r>
            <a:r>
              <a:rPr lang="fr-FR" dirty="0" smtClean="0"/>
              <a:t>  </a:t>
            </a:r>
            <a:r>
              <a:rPr lang="fr-FR" dirty="0" err="1" smtClean="0"/>
              <a:t>at</a:t>
            </a:r>
            <a:r>
              <a:rPr lang="fr-FR" dirty="0" smtClean="0"/>
              <a:t> t</a:t>
            </a:r>
            <a:endParaRPr lang="fr-CH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7308304" y="2492896"/>
            <a:ext cx="576064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CH" dirty="0"/>
          </a:p>
        </p:txBody>
      </p:sp>
      <p:sp>
        <p:nvSpPr>
          <p:cNvPr id="25" name="Rectangle 24"/>
          <p:cNvSpPr/>
          <p:nvPr/>
        </p:nvSpPr>
        <p:spPr>
          <a:xfrm>
            <a:off x="7344308" y="3068960"/>
            <a:ext cx="576064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CH" dirty="0"/>
          </a:p>
        </p:txBody>
      </p:sp>
      <p:sp>
        <p:nvSpPr>
          <p:cNvPr id="26" name="Rectangle 25"/>
          <p:cNvSpPr/>
          <p:nvPr/>
        </p:nvSpPr>
        <p:spPr>
          <a:xfrm>
            <a:off x="7344308" y="3753035"/>
            <a:ext cx="57606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CH" dirty="0"/>
          </a:p>
        </p:txBody>
      </p:sp>
      <p:sp>
        <p:nvSpPr>
          <p:cNvPr id="27" name="Ellipse 26"/>
          <p:cNvSpPr/>
          <p:nvPr/>
        </p:nvSpPr>
        <p:spPr>
          <a:xfrm>
            <a:off x="3563888" y="0"/>
            <a:ext cx="2952328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Programs to </a:t>
            </a:r>
            <a:r>
              <a:rPr lang="fr-FR" dirty="0" err="1" smtClean="0"/>
              <a:t>maximize</a:t>
            </a:r>
            <a:r>
              <a:rPr lang="fr-FR" dirty="0" smtClean="0"/>
              <a:t> </a:t>
            </a:r>
            <a:r>
              <a:rPr lang="fr-FR" dirty="0" err="1" smtClean="0"/>
              <a:t>e.d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e.g</a:t>
            </a:r>
            <a:r>
              <a:rPr lang="fr-FR" dirty="0" smtClean="0"/>
              <a:t>. call for </a:t>
            </a:r>
            <a:r>
              <a:rPr lang="fr-FR" dirty="0" err="1" smtClean="0"/>
              <a:t>proposals</a:t>
            </a:r>
            <a:r>
              <a:rPr lang="fr-FR" dirty="0" smtClean="0"/>
              <a:t>, </a:t>
            </a:r>
            <a:r>
              <a:rPr lang="fr-FR" dirty="0" err="1" smtClean="0"/>
              <a:t>platforms</a:t>
            </a:r>
            <a:endParaRPr lang="fr-CH" dirty="0"/>
          </a:p>
        </p:txBody>
      </p:sp>
      <p:sp>
        <p:nvSpPr>
          <p:cNvPr id="28" name="Rectangle 27"/>
          <p:cNvSpPr/>
          <p:nvPr/>
        </p:nvSpPr>
        <p:spPr>
          <a:xfrm>
            <a:off x="323528" y="332656"/>
            <a:ext cx="2232248" cy="7920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Pre-identfication</a:t>
            </a:r>
            <a:r>
              <a:rPr lang="fr-FR" dirty="0" smtClean="0"/>
              <a:t> of </a:t>
            </a:r>
            <a:r>
              <a:rPr lang="fr-FR" dirty="0" err="1" smtClean="0"/>
              <a:t>potential</a:t>
            </a:r>
            <a:r>
              <a:rPr lang="fr-FR" dirty="0" smtClean="0"/>
              <a:t> areas or not </a:t>
            </a:r>
            <a:endParaRPr lang="fr-CH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7020272" y="1916832"/>
            <a:ext cx="1440160" cy="4104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5580112" y="1412776"/>
            <a:ext cx="136815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</a:rPr>
              <a:t>Ex ante </a:t>
            </a:r>
            <a:r>
              <a:rPr lang="fr-FR" dirty="0" err="1" smtClean="0">
                <a:solidFill>
                  <a:schemeClr val="tx1"/>
                </a:solidFill>
              </a:rPr>
              <a:t>assessmentSelection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516216" y="6165304"/>
            <a:ext cx="2627784" cy="6926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Supporting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micro-systems</a:t>
            </a:r>
            <a:r>
              <a:rPr lang="fr-FR" dirty="0" smtClean="0">
                <a:solidFill>
                  <a:schemeClr val="tx1"/>
                </a:solidFill>
              </a:rPr>
              <a:t> of innovation</a:t>
            </a:r>
          </a:p>
          <a:p>
            <a:pPr algn="ctr"/>
            <a:r>
              <a:rPr lang="fr-FR" i="1" dirty="0">
                <a:solidFill>
                  <a:schemeClr val="tx1"/>
                </a:solidFill>
              </a:rPr>
              <a:t>E</a:t>
            </a:r>
            <a:r>
              <a:rPr lang="fr-FR" i="1" dirty="0" smtClean="0">
                <a:solidFill>
                  <a:schemeClr val="tx1"/>
                </a:solidFill>
              </a:rPr>
              <a:t>x post </a:t>
            </a:r>
            <a:r>
              <a:rPr lang="fr-FR" dirty="0" err="1" smtClean="0">
                <a:solidFill>
                  <a:schemeClr val="tx1"/>
                </a:solidFill>
              </a:rPr>
              <a:t>evaluation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576" y="3861048"/>
            <a:ext cx="2736304" cy="82809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Micro-</a:t>
            </a:r>
            <a:r>
              <a:rPr lang="fr-FR" dirty="0" err="1" smtClean="0"/>
              <a:t>technics</a:t>
            </a:r>
            <a:r>
              <a:rPr lang="fr-FR" dirty="0" smtClean="0"/>
              <a:t> for the </a:t>
            </a:r>
            <a:r>
              <a:rPr lang="fr-FR" dirty="0" err="1" smtClean="0"/>
              <a:t>luxury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endParaRPr lang="en-US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328084" y="2076275"/>
            <a:ext cx="1584176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580112" y="2780928"/>
            <a:ext cx="122413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5652120" y="3645024"/>
            <a:ext cx="115212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5576" y="4941168"/>
            <a:ext cx="2736304" cy="64807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Smart </a:t>
            </a:r>
            <a:r>
              <a:rPr lang="fr-FR" dirty="0" err="1" smtClean="0"/>
              <a:t>mobility</a:t>
            </a:r>
            <a:endParaRPr lang="en-US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203848" y="2492896"/>
            <a:ext cx="1008112" cy="23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347864" y="3645024"/>
            <a:ext cx="108012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203848" y="1988840"/>
            <a:ext cx="115212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319972" y="5385760"/>
            <a:ext cx="1800200" cy="1008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Région Franche-Comté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4572000" y="4509120"/>
            <a:ext cx="9681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innov</a:t>
            </a:r>
            <a:r>
              <a:rPr lang="fr-FR" sz="1200" dirty="0"/>
              <a:t> </a:t>
            </a:r>
            <a:r>
              <a:rPr lang="fr-FR" sz="1200" dirty="0" err="1" smtClean="0"/>
              <a:t>therapy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5576" y="5841268"/>
            <a:ext cx="2736304" cy="32403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5576" y="6309320"/>
            <a:ext cx="2736304" cy="2160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5576" y="6669360"/>
            <a:ext cx="2736304" cy="720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6" grpId="0" animBg="1"/>
      <p:bldP spid="12" grpId="0" animBg="1"/>
      <p:bldP spid="2" grpId="0" animBg="1"/>
      <p:bldP spid="11" grpId="0" animBg="1"/>
      <p:bldP spid="38" grpId="0" animBg="1"/>
      <p:bldP spid="7" grpId="0" animBg="1"/>
      <p:bldP spid="13" grpId="0" animBg="1"/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916832"/>
            <a:ext cx="2736304" cy="7200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Pre</a:t>
            </a:r>
            <a:r>
              <a:rPr lang="fr-FR" dirty="0" smtClean="0"/>
              <a:t>-identification of « </a:t>
            </a:r>
            <a:r>
              <a:rPr lang="fr-FR" dirty="0" err="1" smtClean="0"/>
              <a:t>opportunity</a:t>
            </a:r>
            <a:r>
              <a:rPr lang="fr-FR" dirty="0" smtClean="0"/>
              <a:t> areas» 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323528" y="3645024"/>
            <a:ext cx="2736304" cy="10081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Pre</a:t>
            </a:r>
            <a:r>
              <a:rPr lang="fr-FR" dirty="0" smtClean="0"/>
              <a:t>-identification of « </a:t>
            </a:r>
            <a:r>
              <a:rPr lang="fr-FR" dirty="0" err="1" smtClean="0"/>
              <a:t>sector</a:t>
            </a:r>
            <a:r>
              <a:rPr lang="fr-FR" dirty="0" smtClean="0"/>
              <a:t> areas»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203848" y="227687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4572000" y="1916832"/>
            <a:ext cx="79208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ed</a:t>
            </a:r>
            <a:endParaRPr lang="fr-CH" dirty="0"/>
          </a:p>
        </p:txBody>
      </p:sp>
      <p:sp>
        <p:nvSpPr>
          <p:cNvPr id="9" name="Ellipse 8"/>
          <p:cNvSpPr/>
          <p:nvPr/>
        </p:nvSpPr>
        <p:spPr>
          <a:xfrm>
            <a:off x="4572000" y="2492896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ed</a:t>
            </a:r>
            <a:endParaRPr lang="fr-CH" dirty="0"/>
          </a:p>
        </p:txBody>
      </p:sp>
      <p:sp>
        <p:nvSpPr>
          <p:cNvPr id="10" name="Ellipse 9"/>
          <p:cNvSpPr/>
          <p:nvPr/>
        </p:nvSpPr>
        <p:spPr>
          <a:xfrm>
            <a:off x="4572000" y="3429000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ed</a:t>
            </a:r>
            <a:endParaRPr lang="fr-CH" dirty="0"/>
          </a:p>
        </p:txBody>
      </p:sp>
      <p:sp>
        <p:nvSpPr>
          <p:cNvPr id="11" name="Ellipse 10"/>
          <p:cNvSpPr/>
          <p:nvPr/>
        </p:nvSpPr>
        <p:spPr>
          <a:xfrm>
            <a:off x="4572000" y="4149080"/>
            <a:ext cx="79208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ed</a:t>
            </a:r>
            <a:endParaRPr lang="fr-CH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203848" y="400506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72000" y="5301208"/>
            <a:ext cx="79208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ed</a:t>
            </a:r>
            <a:endParaRPr lang="fr-CH" dirty="0"/>
          </a:p>
        </p:txBody>
      </p:sp>
      <p:sp>
        <p:nvSpPr>
          <p:cNvPr id="15" name="Ellipse 14"/>
          <p:cNvSpPr/>
          <p:nvPr/>
        </p:nvSpPr>
        <p:spPr>
          <a:xfrm>
            <a:off x="4572000" y="6165304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ed</a:t>
            </a:r>
            <a:endParaRPr lang="fr-CH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6948264" y="548680"/>
            <a:ext cx="1944216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Priorities</a:t>
            </a:r>
            <a:endParaRPr lang="fr-FR" dirty="0" smtClean="0"/>
          </a:p>
          <a:p>
            <a:pPr algn="ctr"/>
            <a:r>
              <a:rPr lang="fr-FR" dirty="0" smtClean="0"/>
              <a:t>RIS3 portfolio of </a:t>
            </a:r>
            <a:r>
              <a:rPr lang="fr-FR" dirty="0" err="1" smtClean="0"/>
              <a:t>activities</a:t>
            </a:r>
            <a:r>
              <a:rPr lang="fr-FR" dirty="0" smtClean="0"/>
              <a:t> 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sz="2400" dirty="0" smtClean="0"/>
              <a:t>t+5</a:t>
            </a:r>
            <a:endParaRPr lang="fr-CH" sz="2400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7308304" y="2492896"/>
            <a:ext cx="576064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CH" dirty="0"/>
          </a:p>
        </p:txBody>
      </p:sp>
      <p:sp>
        <p:nvSpPr>
          <p:cNvPr id="25" name="Rectangle 24"/>
          <p:cNvSpPr/>
          <p:nvPr/>
        </p:nvSpPr>
        <p:spPr>
          <a:xfrm>
            <a:off x="7308304" y="3429000"/>
            <a:ext cx="576064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CH" dirty="0"/>
          </a:p>
        </p:txBody>
      </p:sp>
      <p:sp>
        <p:nvSpPr>
          <p:cNvPr id="26" name="Rectangle 25"/>
          <p:cNvSpPr/>
          <p:nvPr/>
        </p:nvSpPr>
        <p:spPr>
          <a:xfrm>
            <a:off x="7308304" y="5301208"/>
            <a:ext cx="57606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CH" dirty="0"/>
          </a:p>
        </p:txBody>
      </p:sp>
      <p:sp>
        <p:nvSpPr>
          <p:cNvPr id="27" name="Ellipse 26"/>
          <p:cNvSpPr/>
          <p:nvPr/>
        </p:nvSpPr>
        <p:spPr>
          <a:xfrm>
            <a:off x="3563888" y="0"/>
            <a:ext cx="2952328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Programs to </a:t>
            </a:r>
            <a:r>
              <a:rPr lang="fr-FR" dirty="0" err="1" smtClean="0"/>
              <a:t>maximize</a:t>
            </a:r>
            <a:r>
              <a:rPr lang="fr-FR" dirty="0" smtClean="0"/>
              <a:t> </a:t>
            </a:r>
            <a:r>
              <a:rPr lang="fr-FR" dirty="0" err="1" smtClean="0"/>
              <a:t>e.d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e.g</a:t>
            </a:r>
            <a:r>
              <a:rPr lang="fr-FR" dirty="0" smtClean="0"/>
              <a:t>. call for </a:t>
            </a:r>
            <a:r>
              <a:rPr lang="fr-FR" dirty="0" err="1" smtClean="0"/>
              <a:t>proposals</a:t>
            </a:r>
            <a:r>
              <a:rPr lang="fr-FR" dirty="0" smtClean="0"/>
              <a:t>, </a:t>
            </a:r>
            <a:r>
              <a:rPr lang="fr-FR" dirty="0" err="1" smtClean="0"/>
              <a:t>platforms</a:t>
            </a:r>
            <a:endParaRPr lang="fr-CH" dirty="0"/>
          </a:p>
        </p:txBody>
      </p:sp>
      <p:sp>
        <p:nvSpPr>
          <p:cNvPr id="28" name="Rectangle 27"/>
          <p:cNvSpPr/>
          <p:nvPr/>
        </p:nvSpPr>
        <p:spPr>
          <a:xfrm>
            <a:off x="323528" y="332656"/>
            <a:ext cx="2232248" cy="7920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Pre-identfication</a:t>
            </a:r>
            <a:r>
              <a:rPr lang="fr-FR" dirty="0" smtClean="0"/>
              <a:t> of </a:t>
            </a:r>
            <a:r>
              <a:rPr lang="fr-FR" dirty="0" err="1" smtClean="0"/>
              <a:t>potential</a:t>
            </a:r>
            <a:r>
              <a:rPr lang="fr-FR" dirty="0" smtClean="0"/>
              <a:t> areas or not </a:t>
            </a:r>
            <a:endParaRPr lang="fr-CH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7020272" y="1916832"/>
            <a:ext cx="1440160" cy="4104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5580112" y="1700808"/>
            <a:ext cx="1368152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</a:rPr>
              <a:t>Ex ante </a:t>
            </a:r>
            <a:r>
              <a:rPr lang="fr-FR" dirty="0" err="1" smtClean="0">
                <a:solidFill>
                  <a:schemeClr val="tx1"/>
                </a:solidFill>
              </a:rPr>
              <a:t>assessmentSelection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516216" y="6165304"/>
            <a:ext cx="2627784" cy="6926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Supporting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micro-systems</a:t>
            </a:r>
            <a:r>
              <a:rPr lang="fr-FR" dirty="0" smtClean="0">
                <a:solidFill>
                  <a:schemeClr val="tx1"/>
                </a:solidFill>
              </a:rPr>
              <a:t> of innovation</a:t>
            </a:r>
          </a:p>
          <a:p>
            <a:pPr algn="ctr"/>
            <a:r>
              <a:rPr lang="fr-FR" i="1" dirty="0">
                <a:solidFill>
                  <a:schemeClr val="tx1"/>
                </a:solidFill>
              </a:rPr>
              <a:t>E</a:t>
            </a:r>
            <a:r>
              <a:rPr lang="fr-FR" i="1" dirty="0" smtClean="0">
                <a:solidFill>
                  <a:schemeClr val="tx1"/>
                </a:solidFill>
              </a:rPr>
              <a:t>x post </a:t>
            </a:r>
            <a:r>
              <a:rPr lang="fr-FR" dirty="0" err="1" smtClean="0">
                <a:solidFill>
                  <a:schemeClr val="tx1"/>
                </a:solidFill>
              </a:rPr>
              <a:t>evaluation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5576" y="54812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No </a:t>
            </a:r>
            <a:r>
              <a:rPr lang="fr-FR" dirty="0" err="1" smtClean="0">
                <a:solidFill>
                  <a:srgbClr val="FF0000"/>
                </a:solidFill>
              </a:rPr>
              <a:t>pre</a:t>
            </a:r>
            <a:r>
              <a:rPr lang="fr-FR" dirty="0" smtClean="0">
                <a:solidFill>
                  <a:srgbClr val="FF0000"/>
                </a:solidFill>
              </a:rPr>
              <a:t>-identification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6021288"/>
            <a:ext cx="457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RIS3 </a:t>
            </a:r>
            <a:r>
              <a:rPr lang="fr-FR" sz="1600" dirty="0" err="1" smtClean="0"/>
              <a:t>is</a:t>
            </a:r>
            <a:r>
              <a:rPr lang="fr-FR" sz="1600" dirty="0" smtClean="0"/>
              <a:t> a living document</a:t>
            </a:r>
            <a:endParaRPr lang="fr-CH" sz="1600" dirty="0"/>
          </a:p>
          <a:p>
            <a:endParaRPr lang="fr-CH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920372" y="2708920"/>
            <a:ext cx="9721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25" idx="3"/>
          </p:cNvCxnSpPr>
          <p:nvPr/>
        </p:nvCxnSpPr>
        <p:spPr>
          <a:xfrm>
            <a:off x="7884368" y="364502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26" idx="3"/>
          </p:cNvCxnSpPr>
          <p:nvPr/>
        </p:nvCxnSpPr>
        <p:spPr>
          <a:xfrm>
            <a:off x="7884368" y="548122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1" idx="6"/>
          </p:cNvCxnSpPr>
          <p:nvPr/>
        </p:nvCxnSpPr>
        <p:spPr>
          <a:xfrm>
            <a:off x="5364088" y="440110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308304" y="4293096"/>
            <a:ext cx="52180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CH" dirty="0"/>
          </a:p>
        </p:txBody>
      </p:sp>
      <p:sp>
        <p:nvSpPr>
          <p:cNvPr id="36" name="Ellipse 35"/>
          <p:cNvSpPr/>
          <p:nvPr/>
        </p:nvSpPr>
        <p:spPr>
          <a:xfrm>
            <a:off x="4572000" y="4725144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ed</a:t>
            </a:r>
            <a:endParaRPr lang="fr-CH" dirty="0"/>
          </a:p>
        </p:txBody>
      </p:sp>
      <p:cxnSp>
        <p:nvCxnSpPr>
          <p:cNvPr id="38" name="Connecteur droit avec flèche 37"/>
          <p:cNvCxnSpPr>
            <a:stCxn id="36" idx="6"/>
          </p:cNvCxnSpPr>
          <p:nvPr/>
        </p:nvCxnSpPr>
        <p:spPr>
          <a:xfrm>
            <a:off x="5364088" y="494116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08304" y="4725144"/>
            <a:ext cx="52180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534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  <p:bldP spid="36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/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A smart </a:t>
            </a:r>
            <a:r>
              <a:rPr lang="fr-FR" b="1" dirty="0" err="1">
                <a:solidFill>
                  <a:schemeClr val="tx2"/>
                </a:solidFill>
              </a:rPr>
              <a:t>specialisation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strategy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involves</a:t>
            </a:r>
            <a:r>
              <a:rPr lang="fr-FR" b="1" dirty="0" smtClean="0">
                <a:solidFill>
                  <a:schemeClr val="tx2"/>
                </a:solidFill>
              </a:rPr>
              <a:t>..</a:t>
            </a: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.. putting in place a </a:t>
            </a:r>
            <a:r>
              <a:rPr lang="fr-FR" dirty="0" err="1" smtClean="0"/>
              <a:t>process</a:t>
            </a:r>
            <a:r>
              <a:rPr lang="fr-FR" dirty="0" smtClean="0"/>
              <a:t>:</a:t>
            </a:r>
          </a:p>
          <a:p>
            <a:r>
              <a:rPr lang="fr-FR" b="1" dirty="0" smtClean="0"/>
              <a:t>to </a:t>
            </a:r>
            <a:r>
              <a:rPr lang="fr-FR" b="1" dirty="0" err="1" smtClean="0"/>
              <a:t>identify</a:t>
            </a:r>
            <a:r>
              <a:rPr lang="fr-FR" b="1" dirty="0" smtClean="0"/>
              <a:t> </a:t>
            </a:r>
            <a:r>
              <a:rPr lang="fr-FR" b="1" dirty="0" err="1" smtClean="0"/>
              <a:t>sectors</a:t>
            </a:r>
            <a:r>
              <a:rPr lang="fr-FR" b="1" dirty="0" smtClean="0"/>
              <a:t> and </a:t>
            </a:r>
            <a:r>
              <a:rPr lang="fr-FR" b="1" dirty="0" err="1" smtClean="0"/>
              <a:t>emerging</a:t>
            </a:r>
            <a:r>
              <a:rPr lang="fr-FR" b="1" dirty="0" smtClean="0"/>
              <a:t> </a:t>
            </a:r>
            <a:r>
              <a:rPr lang="fr-FR" b="1" dirty="0" err="1" smtClean="0"/>
              <a:t>domains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structural changes are </a:t>
            </a:r>
            <a:r>
              <a:rPr lang="fr-FR" dirty="0" err="1" smtClean="0"/>
              <a:t>desirable</a:t>
            </a:r>
            <a:endParaRPr lang="fr-FR" dirty="0" smtClean="0"/>
          </a:p>
          <a:p>
            <a:r>
              <a:rPr lang="fr-FR" b="1" dirty="0"/>
              <a:t>t</a:t>
            </a:r>
            <a:r>
              <a:rPr lang="fr-FR" b="1" dirty="0" smtClean="0"/>
              <a:t>o </a:t>
            </a:r>
            <a:r>
              <a:rPr lang="fr-FR" b="1" dirty="0" err="1" smtClean="0"/>
              <a:t>stimulate</a:t>
            </a:r>
            <a:r>
              <a:rPr lang="fr-FR" b="1" dirty="0" smtClean="0"/>
              <a:t> (and </a:t>
            </a:r>
            <a:r>
              <a:rPr lang="fr-FR" b="1" dirty="0" err="1" smtClean="0"/>
              <a:t>learn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) entrepreneurial </a:t>
            </a:r>
            <a:r>
              <a:rPr lang="fr-FR" b="1" dirty="0" err="1" smtClean="0"/>
              <a:t>discovery</a:t>
            </a:r>
            <a:r>
              <a:rPr lang="fr-FR" b="1" dirty="0" smtClean="0"/>
              <a:t> </a:t>
            </a:r>
            <a:r>
              <a:rPr lang="fr-FR" b="1" dirty="0" err="1" smtClean="0"/>
              <a:t>processes</a:t>
            </a:r>
            <a:r>
              <a:rPr lang="fr-FR" b="1" dirty="0" smtClean="0"/>
              <a:t> (</a:t>
            </a:r>
            <a:r>
              <a:rPr lang="fr-FR" b="1" dirty="0" err="1" smtClean="0"/>
              <a:t>edp</a:t>
            </a:r>
            <a:r>
              <a:rPr lang="fr-FR" b="1" dirty="0" smtClean="0"/>
              <a:t>) </a:t>
            </a:r>
          </a:p>
          <a:p>
            <a:r>
              <a:rPr lang="fr-FR" b="1" dirty="0" smtClean="0"/>
              <a:t>to </a:t>
            </a:r>
            <a:r>
              <a:rPr lang="fr-FR" b="1" dirty="0" err="1"/>
              <a:t>concentrate</a:t>
            </a:r>
            <a:r>
              <a:rPr lang="fr-FR" b="1" dirty="0"/>
              <a:t> </a:t>
            </a:r>
            <a:r>
              <a:rPr lang="fr-FR" b="1" dirty="0" err="1"/>
              <a:t>resources</a:t>
            </a:r>
            <a:r>
              <a:rPr lang="fr-FR" dirty="0"/>
              <a:t> on a few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 smtClean="0"/>
              <a:t>activities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emerging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edp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to help </a:t>
            </a:r>
            <a:r>
              <a:rPr lang="fr-FR" b="1" dirty="0" err="1" smtClean="0"/>
              <a:t>these</a:t>
            </a:r>
            <a:r>
              <a:rPr lang="fr-FR" b="1" dirty="0" smtClean="0"/>
              <a:t> </a:t>
            </a:r>
            <a:r>
              <a:rPr lang="fr-FR" b="1" dirty="0" err="1" smtClean="0"/>
              <a:t>activities</a:t>
            </a:r>
            <a:r>
              <a:rPr lang="fr-FR" b="1" dirty="0" smtClean="0"/>
              <a:t> to </a:t>
            </a:r>
            <a:r>
              <a:rPr lang="fr-FR" b="1" dirty="0" err="1" smtClean="0"/>
              <a:t>grow</a:t>
            </a:r>
            <a:r>
              <a:rPr lang="fr-FR" b="1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capabilities</a:t>
            </a:r>
            <a:r>
              <a:rPr lang="fr-FR" dirty="0" smtClean="0"/>
              <a:t> and </a:t>
            </a:r>
            <a:r>
              <a:rPr lang="fr-FR" dirty="0" err="1" smtClean="0"/>
              <a:t>complementary</a:t>
            </a:r>
            <a:r>
              <a:rPr lang="fr-FR" dirty="0" smtClean="0"/>
              <a:t>  </a:t>
            </a:r>
            <a:r>
              <a:rPr lang="fr-FR" dirty="0" err="1" smtClean="0"/>
              <a:t>resources</a:t>
            </a:r>
            <a:r>
              <a:rPr lang="fr-FR" dirty="0"/>
              <a:t>)</a:t>
            </a:r>
            <a:endParaRPr lang="fr-FR" dirty="0" smtClean="0"/>
          </a:p>
          <a:p>
            <a:r>
              <a:rPr lang="fr-FR" b="1" dirty="0" smtClean="0"/>
              <a:t>to </a:t>
            </a:r>
            <a:r>
              <a:rPr lang="fr-FR" b="1" dirty="0" err="1" smtClean="0"/>
              <a:t>measure</a:t>
            </a:r>
            <a:r>
              <a:rPr lang="fr-FR" b="1" dirty="0" smtClean="0"/>
              <a:t> </a:t>
            </a:r>
            <a:r>
              <a:rPr lang="fr-FR" b="1" dirty="0" err="1" smtClean="0"/>
              <a:t>progress</a:t>
            </a:r>
            <a:r>
              <a:rPr lang="fr-FR" b="1" dirty="0" smtClean="0"/>
              <a:t> </a:t>
            </a:r>
            <a:endParaRPr lang="fr-FR" dirty="0"/>
          </a:p>
          <a:p>
            <a:r>
              <a:rPr lang="fr-FR" b="1" dirty="0"/>
              <a:t>t</a:t>
            </a:r>
            <a:r>
              <a:rPr lang="fr-FR" b="1" dirty="0" smtClean="0"/>
              <a:t>o </a:t>
            </a:r>
            <a:r>
              <a:rPr lang="fr-FR" b="1" dirty="0" err="1" smtClean="0"/>
              <a:t>re-initiate</a:t>
            </a:r>
            <a:r>
              <a:rPr lang="fr-FR" b="1" dirty="0" smtClean="0"/>
              <a:t> the </a:t>
            </a:r>
            <a:r>
              <a:rPr lang="fr-FR" b="1" dirty="0" err="1" smtClean="0"/>
              <a:t>process</a:t>
            </a:r>
            <a:r>
              <a:rPr lang="fr-FR" b="1" dirty="0" smtClean="0"/>
              <a:t> at </a:t>
            </a:r>
            <a:r>
              <a:rPr lang="fr-FR" b="1" dirty="0" err="1" smtClean="0"/>
              <a:t>any</a:t>
            </a:r>
            <a:r>
              <a:rPr lang="fr-FR" b="1" dirty="0" smtClean="0"/>
              <a:t> time</a:t>
            </a:r>
            <a:r>
              <a:rPr lang="fr-FR" dirty="0" smtClean="0"/>
              <a:t> 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402675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flipH="1">
            <a:off x="2339752" y="105273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1560" y="1772816"/>
            <a:ext cx="1872208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Horizontal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508104" y="1052736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20072" y="1772816"/>
            <a:ext cx="1728192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Sector</a:t>
            </a:r>
            <a:r>
              <a:rPr lang="fr-FR" dirty="0" smtClean="0">
                <a:solidFill>
                  <a:schemeClr val="tx1"/>
                </a:solidFill>
              </a:rPr>
              <a:t> non-</a:t>
            </a:r>
            <a:r>
              <a:rPr lang="fr-FR" dirty="0" err="1" smtClean="0">
                <a:solidFill>
                  <a:schemeClr val="tx1"/>
                </a:solidFill>
              </a:rPr>
              <a:t>neutral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6660232" y="2780928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08304" y="3717032"/>
            <a:ext cx="1656184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Top down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Central planning mode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3848" y="61768"/>
            <a:ext cx="2304256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Policy </a:t>
            </a:r>
            <a:r>
              <a:rPr lang="fr-FR" dirty="0">
                <a:solidFill>
                  <a:schemeClr val="tx1"/>
                </a:solidFill>
              </a:rPr>
              <a:t>to drive structural changes</a:t>
            </a:r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4499992" y="3717032"/>
            <a:ext cx="1584176" cy="1008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RIS3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(new </a:t>
            </a:r>
            <a:r>
              <a:rPr lang="fr-FR" dirty="0" err="1" smtClean="0">
                <a:solidFill>
                  <a:schemeClr val="tx1"/>
                </a:solidFill>
              </a:rPr>
              <a:t>industrial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r>
              <a:rPr lang="fr-FR" dirty="0" smtClean="0"/>
              <a:t>)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5004048" y="2780928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707904" y="5157192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Beyond Principal-Agent</a:t>
            </a:r>
          </a:p>
          <a:p>
            <a:r>
              <a:rPr lang="fr-FR" b="1" dirty="0" smtClean="0">
                <a:solidFill>
                  <a:schemeClr val="accent1"/>
                </a:solidFill>
              </a:rPr>
              <a:t> gouvernance</a:t>
            </a:r>
          </a:p>
          <a:p>
            <a:r>
              <a:rPr lang="fr-FR" b="1" dirty="0" err="1" smtClean="0">
                <a:solidFill>
                  <a:schemeClr val="accent1"/>
                </a:solidFill>
              </a:rPr>
              <a:t>Centrality</a:t>
            </a:r>
            <a:r>
              <a:rPr lang="fr-FR" b="1" dirty="0" smtClean="0">
                <a:solidFill>
                  <a:schemeClr val="accent1"/>
                </a:solidFill>
              </a:rPr>
              <a:t> of</a:t>
            </a:r>
          </a:p>
          <a:p>
            <a:r>
              <a:rPr lang="fr-FR" b="1" dirty="0" smtClean="0">
                <a:solidFill>
                  <a:schemeClr val="accent1"/>
                </a:solidFill>
              </a:rPr>
              <a:t> entrepreneurial</a:t>
            </a:r>
          </a:p>
          <a:p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dirty="0" err="1" smtClean="0">
                <a:solidFill>
                  <a:schemeClr val="accent1"/>
                </a:solidFill>
              </a:rPr>
              <a:t>discovery</a:t>
            </a:r>
            <a:endParaRPr lang="fr-FR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EU </a:t>
            </a:r>
            <a:r>
              <a:rPr lang="fr-FR" dirty="0" err="1" smtClean="0"/>
              <a:t>experiment</a:t>
            </a:r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Great impact : </a:t>
            </a:r>
            <a:r>
              <a:rPr lang="en-GB" dirty="0" smtClean="0"/>
              <a:t>“</a:t>
            </a:r>
            <a:r>
              <a:rPr lang="en-GB" i="1" dirty="0"/>
              <a:t>Smart specialization (SS) program of European Commission is currently the biggest experiment in innovation and  industrial policy in the world and possibly biggest ever undertaken”</a:t>
            </a:r>
            <a:r>
              <a:rPr lang="en-GB" dirty="0"/>
              <a:t> </a:t>
            </a:r>
            <a:r>
              <a:rPr lang="en-GB" dirty="0" smtClean="0"/>
              <a:t> (</a:t>
            </a:r>
            <a:r>
              <a:rPr lang="en-GB" dirty="0" err="1" smtClean="0"/>
              <a:t>Kutzesnov</a:t>
            </a:r>
            <a:r>
              <a:rPr lang="en-GB" dirty="0" smtClean="0"/>
              <a:t> and </a:t>
            </a:r>
            <a:r>
              <a:rPr lang="en-GB" dirty="0" err="1" smtClean="0"/>
              <a:t>Sabel</a:t>
            </a:r>
            <a:r>
              <a:rPr lang="en-GB" dirty="0" smtClean="0"/>
              <a:t>)..</a:t>
            </a:r>
            <a:endParaRPr lang="fr-FR" dirty="0" smtClean="0"/>
          </a:p>
          <a:p>
            <a:r>
              <a:rPr lang="fr-FR" dirty="0" smtClean="0"/>
              <a:t>…but </a:t>
            </a:r>
            <a:r>
              <a:rPr lang="fr-FR" i="1" dirty="0" smtClean="0"/>
              <a:t>ex ante </a:t>
            </a:r>
            <a:r>
              <a:rPr lang="fr-FR" i="1" dirty="0" err="1" smtClean="0"/>
              <a:t>conditionality</a:t>
            </a:r>
            <a:r>
              <a:rPr lang="fr-FR" i="1" dirty="0" smtClean="0"/>
              <a:t> </a:t>
            </a:r>
            <a:r>
              <a:rPr lang="fr-FR" dirty="0" smtClean="0"/>
              <a:t>as a key factor</a:t>
            </a:r>
          </a:p>
          <a:p>
            <a:r>
              <a:rPr lang="fr-FR" dirty="0" smtClean="0"/>
              <a:t>Price to </a:t>
            </a:r>
            <a:r>
              <a:rPr lang="fr-FR" dirty="0" err="1" smtClean="0"/>
              <a:t>pay</a:t>
            </a:r>
            <a:r>
              <a:rPr lang="fr-FR" dirty="0" smtClean="0"/>
              <a:t> (</a:t>
            </a:r>
            <a:r>
              <a:rPr lang="fr-FR" dirty="0" err="1" smtClean="0"/>
              <a:t>implementation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No time for pilot </a:t>
            </a:r>
            <a:r>
              <a:rPr lang="fr-FR" dirty="0" err="1" smtClean="0"/>
              <a:t>study</a:t>
            </a:r>
            <a:endParaRPr lang="fr-FR" dirty="0" smtClean="0"/>
          </a:p>
          <a:p>
            <a:pPr lvl="1"/>
            <a:r>
              <a:rPr lang="fr-FR" dirty="0" smtClean="0"/>
              <a:t>One size </a:t>
            </a:r>
            <a:r>
              <a:rPr lang="fr-FR" dirty="0" err="1" smtClean="0"/>
              <a:t>fits</a:t>
            </a:r>
            <a:r>
              <a:rPr lang="fr-FR" dirty="0" smtClean="0"/>
              <a:t> all</a:t>
            </a:r>
          </a:p>
          <a:p>
            <a:pPr lvl="1"/>
            <a:r>
              <a:rPr lang="fr-FR" dirty="0" smtClean="0"/>
              <a:t>« </a:t>
            </a:r>
            <a:r>
              <a:rPr lang="fr-FR" dirty="0" err="1" smtClean="0"/>
              <a:t>Specialisation</a:t>
            </a:r>
            <a:r>
              <a:rPr lang="fr-FR" dirty="0" smtClean="0"/>
              <a:t> » :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word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language</a:t>
            </a:r>
            <a:r>
              <a:rPr lang="fr-FR" dirty="0" smtClean="0"/>
              <a:t> of ED and RIS3 </a:t>
            </a:r>
            <a:r>
              <a:rPr lang="fr-FR" dirty="0" err="1" smtClean="0"/>
              <a:t>becomes</a:t>
            </a:r>
            <a:r>
              <a:rPr lang="fr-FR" dirty="0" smtClean="0"/>
              <a:t> </a:t>
            </a:r>
            <a:r>
              <a:rPr lang="fr-FR" dirty="0" err="1" smtClean="0"/>
              <a:t>common</a:t>
            </a:r>
            <a:r>
              <a:rPr lang="fr-FR" dirty="0" smtClean="0"/>
              <a:t> place in </a:t>
            </a:r>
            <a:r>
              <a:rPr lang="fr-FR" smtClean="0"/>
              <a:t>Europe  </a:t>
            </a:r>
            <a:r>
              <a:rPr lang="fr-FR" dirty="0" smtClean="0"/>
              <a:t>but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 in practice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the </a:t>
            </a:r>
            <a:r>
              <a:rPr lang="fr-FR" dirty="0" err="1" smtClean="0"/>
              <a:t>rethoric</a:t>
            </a:r>
            <a:r>
              <a:rPr lang="fr-FR" dirty="0" smtClean="0"/>
              <a:t> not the substance</a:t>
            </a:r>
          </a:p>
        </p:txBody>
      </p:sp>
    </p:spTree>
    <p:extLst>
      <p:ext uri="{BB962C8B-B14F-4D97-AF65-F5344CB8AC3E}">
        <p14:creationId xmlns:p14="http://schemas.microsoft.com/office/powerpoint/2010/main" val="4930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err="1" smtClean="0"/>
              <a:t>Risks</a:t>
            </a:r>
            <a:r>
              <a:rPr lang="fr-FR" dirty="0" smtClean="0"/>
              <a:t> of </a:t>
            </a:r>
            <a:r>
              <a:rPr lang="fr-FR" dirty="0" err="1" smtClean="0"/>
              <a:t>incrementalism</a:t>
            </a:r>
            <a:r>
              <a:rPr lang="fr-FR" dirty="0" smtClean="0"/>
              <a:t>? </a:t>
            </a:r>
            <a:r>
              <a:rPr lang="fr-FR" dirty="0" err="1" smtClean="0"/>
              <a:t>Regions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locked</a:t>
            </a:r>
            <a:r>
              <a:rPr lang="fr-FR" dirty="0" smtClean="0"/>
              <a:t> in (</a:t>
            </a:r>
            <a:r>
              <a:rPr lang="fr-FR" dirty="0" err="1" smtClean="0"/>
              <a:t>trapped</a:t>
            </a:r>
            <a:r>
              <a:rPr lang="fr-FR" dirty="0" smtClean="0"/>
              <a:t> in) </a:t>
            </a:r>
            <a:r>
              <a:rPr lang="fr-FR" dirty="0" err="1" smtClean="0"/>
              <a:t>trajectories</a:t>
            </a:r>
            <a:r>
              <a:rPr lang="fr-FR" dirty="0" smtClean="0"/>
              <a:t> of minor innovation</a:t>
            </a:r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not a </a:t>
            </a:r>
            <a:r>
              <a:rPr lang="fr-FR" dirty="0" err="1" smtClean="0"/>
              <a:t>risk</a:t>
            </a:r>
            <a:r>
              <a:rPr lang="fr-FR" dirty="0" smtClean="0"/>
              <a:t> – </a:t>
            </a:r>
            <a:r>
              <a:rPr lang="fr-FR" dirty="0" err="1" smtClean="0"/>
              <a:t>just</a:t>
            </a:r>
            <a:r>
              <a:rPr lang="fr-FR" dirty="0" smtClean="0"/>
              <a:t> the </a:t>
            </a:r>
            <a:r>
              <a:rPr lang="fr-FR" dirty="0" err="1" smtClean="0"/>
              <a:t>philosophy</a:t>
            </a:r>
            <a:r>
              <a:rPr lang="fr-FR" dirty="0" smtClean="0"/>
              <a:t> of RIS3:</a:t>
            </a:r>
          </a:p>
          <a:p>
            <a:pPr lvl="1"/>
            <a:r>
              <a:rPr lang="fr-FR" dirty="0" smtClean="0"/>
              <a:t>In innovation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smtClean="0"/>
              <a:t>not </a:t>
            </a:r>
            <a:r>
              <a:rPr lang="fr-FR" dirty="0" err="1" smtClean="0"/>
              <a:t>just</a:t>
            </a:r>
            <a:r>
              <a:rPr lang="fr-FR" dirty="0" smtClean="0"/>
              <a:t> one </a:t>
            </a:r>
            <a:r>
              <a:rPr lang="fr-FR" dirty="0" err="1" smtClean="0"/>
              <a:t>game</a:t>
            </a:r>
            <a:r>
              <a:rPr lang="fr-FR" dirty="0" smtClean="0"/>
              <a:t> in </a:t>
            </a:r>
            <a:r>
              <a:rPr lang="fr-FR" dirty="0" err="1" smtClean="0"/>
              <a:t>town</a:t>
            </a:r>
            <a:r>
              <a:rPr lang="fr-FR" dirty="0" smtClean="0"/>
              <a:t> –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orders</a:t>
            </a:r>
            <a:r>
              <a:rPr lang="fr-FR" dirty="0" smtClean="0"/>
              <a:t> of </a:t>
            </a:r>
            <a:r>
              <a:rPr lang="fr-FR" dirty="0" smtClean="0"/>
              <a:t>innovation </a:t>
            </a:r>
            <a:endParaRPr lang="fr-FR" dirty="0" smtClean="0"/>
          </a:p>
          <a:p>
            <a:r>
              <a:rPr lang="fr-FR" dirty="0" smtClean="0"/>
              <a:t>For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regions</a:t>
            </a:r>
            <a:r>
              <a:rPr lang="fr-FR" dirty="0" smtClean="0"/>
              <a:t>, the key point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i="1" dirty="0" err="1" smtClean="0"/>
              <a:t>inventing</a:t>
            </a:r>
            <a:r>
              <a:rPr lang="fr-FR" i="1" dirty="0" smtClean="0"/>
              <a:t> at the </a:t>
            </a:r>
            <a:r>
              <a:rPr lang="fr-FR" i="1" dirty="0" err="1" smtClean="0"/>
              <a:t>frontier</a:t>
            </a:r>
            <a:r>
              <a:rPr lang="fr-FR" dirty="0" smtClean="0"/>
              <a:t> but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generating</a:t>
            </a:r>
            <a:r>
              <a:rPr lang="fr-FR" dirty="0" smtClean="0"/>
              <a:t> </a:t>
            </a:r>
            <a:r>
              <a:rPr lang="fr-FR" dirty="0" err="1" smtClean="0"/>
              <a:t>innovational</a:t>
            </a:r>
            <a:r>
              <a:rPr lang="fr-FR" dirty="0" smtClean="0"/>
              <a:t> </a:t>
            </a:r>
            <a:r>
              <a:rPr lang="fr-FR" dirty="0" err="1" smtClean="0"/>
              <a:t>complementarities</a:t>
            </a:r>
            <a:r>
              <a:rPr lang="fr-FR" dirty="0" smtClean="0"/>
              <a:t> in </a:t>
            </a:r>
            <a:r>
              <a:rPr lang="fr-FR" dirty="0" err="1" smtClean="0"/>
              <a:t>adopting</a:t>
            </a:r>
            <a:r>
              <a:rPr lang="fr-FR" dirty="0" smtClean="0"/>
              <a:t> </a:t>
            </a:r>
            <a:r>
              <a:rPr lang="fr-FR" dirty="0" err="1" smtClean="0"/>
              <a:t>sectors</a:t>
            </a:r>
            <a:endParaRPr lang="fr-FR" dirty="0" smtClean="0"/>
          </a:p>
          <a:p>
            <a:pPr lvl="1"/>
            <a:r>
              <a:rPr lang="fr-FR" dirty="0" err="1" smtClean="0"/>
              <a:t>These</a:t>
            </a:r>
            <a:r>
              <a:rPr lang="fr-FR" dirty="0" smtClean="0"/>
              <a:t> types of </a:t>
            </a:r>
            <a:r>
              <a:rPr lang="fr-FR" dirty="0" err="1" smtClean="0"/>
              <a:t>complementarity</a:t>
            </a:r>
            <a:r>
              <a:rPr lang="fr-FR" dirty="0" smtClean="0"/>
              <a:t> actions (adoption of ICT or </a:t>
            </a:r>
            <a:r>
              <a:rPr lang="fr-FR" dirty="0" err="1" smtClean="0"/>
              <a:t>biotech</a:t>
            </a:r>
            <a:r>
              <a:rPr lang="fr-FR" dirty="0" smtClean="0"/>
              <a:t>, local innovations in trad. </a:t>
            </a:r>
            <a:r>
              <a:rPr lang="fr-FR" dirty="0" err="1" smtClean="0"/>
              <a:t>sectors</a:t>
            </a:r>
            <a:r>
              <a:rPr lang="fr-FR" dirty="0" smtClean="0"/>
              <a:t>,..)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flashy,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overtly</a:t>
            </a:r>
            <a:r>
              <a:rPr lang="fr-FR" dirty="0" smtClean="0"/>
              <a:t> </a:t>
            </a:r>
            <a:r>
              <a:rPr lang="fr-FR" dirty="0" err="1" smtClean="0"/>
              <a:t>innovative</a:t>
            </a:r>
            <a:r>
              <a:rPr lang="fr-FR" dirty="0" smtClean="0"/>
              <a:t>, and </a:t>
            </a:r>
            <a:r>
              <a:rPr lang="fr-FR" dirty="0" err="1" smtClean="0"/>
              <a:t>yet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ultimately</a:t>
            </a:r>
            <a:r>
              <a:rPr lang="fr-FR" dirty="0" smtClean="0"/>
              <a:t> </a:t>
            </a:r>
            <a:r>
              <a:rPr lang="fr-FR" dirty="0" err="1" smtClean="0"/>
              <a:t>constitute</a:t>
            </a:r>
            <a:r>
              <a:rPr lang="fr-FR" dirty="0" smtClean="0"/>
              <a:t> the key to </a:t>
            </a:r>
            <a:r>
              <a:rPr lang="fr-FR" dirty="0" err="1" smtClean="0"/>
              <a:t>economy-wide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endParaRPr lang="fr-FR" dirty="0" smtClean="0"/>
          </a:p>
          <a:p>
            <a:r>
              <a:rPr lang="fr-FR" dirty="0" err="1" smtClean="0"/>
              <a:t>Based</a:t>
            </a:r>
            <a:r>
              <a:rPr lang="fr-FR" dirty="0" smtClean="0"/>
              <a:t> on a good RIS3, a ‘</a:t>
            </a:r>
            <a:r>
              <a:rPr lang="fr-FR" dirty="0" err="1" smtClean="0"/>
              <a:t>secondary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r>
              <a:rPr lang="fr-FR" dirty="0" smtClean="0"/>
              <a:t>’ </a:t>
            </a:r>
            <a:r>
              <a:rPr lang="fr-FR" dirty="0" err="1" smtClean="0"/>
              <a:t>can</a:t>
            </a:r>
            <a:r>
              <a:rPr lang="fr-FR" dirty="0" smtClean="0"/>
              <a:t> at least </a:t>
            </a:r>
            <a:r>
              <a:rPr lang="fr-FR" dirty="0" err="1" smtClean="0"/>
              <a:t>become</a:t>
            </a:r>
            <a:r>
              <a:rPr lang="fr-FR" dirty="0" smtClean="0"/>
              <a:t> a </a:t>
            </a:r>
            <a:r>
              <a:rPr lang="fr-FR" i="1" dirty="0" smtClean="0"/>
              <a:t>good </a:t>
            </a:r>
            <a:r>
              <a:rPr lang="fr-FR" i="1" dirty="0" err="1" smtClean="0"/>
              <a:t>follower</a:t>
            </a:r>
            <a:endParaRPr lang="fr-FR" i="1" dirty="0"/>
          </a:p>
          <a:p>
            <a:pPr lvl="1"/>
            <a:r>
              <a:rPr lang="fr-FR" dirty="0" smtClean="0"/>
              <a:t>Capable of </a:t>
            </a:r>
            <a:r>
              <a:rPr lang="fr-FR" dirty="0" err="1" smtClean="0"/>
              <a:t>allocating</a:t>
            </a:r>
            <a:r>
              <a:rPr lang="fr-FR" dirty="0" smtClean="0"/>
              <a:t> R&amp;D and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innovative</a:t>
            </a:r>
            <a:r>
              <a:rPr lang="fr-FR" dirty="0" smtClean="0"/>
              <a:t> inputs </a:t>
            </a:r>
            <a:r>
              <a:rPr lang="fr-FR" dirty="0" err="1" smtClean="0"/>
              <a:t>so</a:t>
            </a:r>
            <a:r>
              <a:rPr lang="fr-FR" dirty="0" smtClean="0"/>
              <a:t> as to lever the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of the </a:t>
            </a:r>
            <a:r>
              <a:rPr lang="fr-FR" dirty="0" err="1" smtClean="0"/>
              <a:t>prevalent</a:t>
            </a:r>
            <a:r>
              <a:rPr lang="fr-FR" smtClean="0"/>
              <a:t> </a:t>
            </a:r>
            <a:r>
              <a:rPr lang="fr-FR" smtClean="0"/>
              <a:t>KET (GPT) </a:t>
            </a:r>
            <a:r>
              <a:rPr lang="fr-FR" dirty="0" err="1" smtClean="0"/>
              <a:t>invented</a:t>
            </a:r>
            <a:r>
              <a:rPr lang="fr-FR" dirty="0" smtClean="0"/>
              <a:t> </a:t>
            </a:r>
            <a:r>
              <a:rPr lang="fr-FR" dirty="0" err="1" smtClean="0"/>
              <a:t>elsewhere</a:t>
            </a:r>
            <a:endParaRPr lang="fr-FR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0"/>
            <a:ext cx="49685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492500" y="3860800"/>
            <a:ext cx="28797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7200" dirty="0" err="1" smtClean="0">
                <a:solidFill>
                  <a:srgbClr val="FFFF00"/>
                </a:solidFill>
              </a:rPr>
              <a:t>Thank</a:t>
            </a:r>
            <a:r>
              <a:rPr lang="fr-FR" sz="7200" dirty="0" smtClean="0">
                <a:solidFill>
                  <a:srgbClr val="FFFF00"/>
                </a:solidFill>
              </a:rPr>
              <a:t> </a:t>
            </a:r>
            <a:r>
              <a:rPr lang="fr-FR" sz="7200" dirty="0" err="1" smtClean="0">
                <a:solidFill>
                  <a:srgbClr val="FFFF00"/>
                </a:solidFill>
              </a:rPr>
              <a:t>you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251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3848" y="260648"/>
            <a:ext cx="2304256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Policy to drive structural changes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339752" y="105273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1560" y="1772816"/>
            <a:ext cx="1872208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Horizontal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58052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C00000"/>
                </a:solidFill>
              </a:rPr>
              <a:t>The innovation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policy</a:t>
            </a:r>
            <a:r>
              <a:rPr lang="fr-FR" sz="3600" b="1" i="1" dirty="0" smtClean="0">
                <a:solidFill>
                  <a:srgbClr val="C00000"/>
                </a:solidFill>
              </a:rPr>
              <a:t>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space</a:t>
            </a:r>
            <a:r>
              <a:rPr lang="fr-FR" sz="3600" b="1" i="1" dirty="0" smtClean="0">
                <a:solidFill>
                  <a:srgbClr val="C00000"/>
                </a:solidFill>
              </a:rPr>
              <a:t> - 1</a:t>
            </a:r>
            <a:endParaRPr lang="fr-CH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3848" y="61768"/>
            <a:ext cx="2304256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Policy </a:t>
            </a:r>
            <a:r>
              <a:rPr lang="fr-FR" dirty="0">
                <a:solidFill>
                  <a:schemeClr val="tx1"/>
                </a:solidFill>
              </a:rPr>
              <a:t>to drive structural changes</a:t>
            </a:r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339752" y="105273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1560" y="1772816"/>
            <a:ext cx="1872208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Horizontal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544" y="3356992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Likely</a:t>
            </a:r>
            <a:r>
              <a:rPr lang="fr-FR" dirty="0" smtClean="0"/>
              <a:t> to drive structural changes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mechanisms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as:</a:t>
            </a:r>
          </a:p>
          <a:p>
            <a:r>
              <a:rPr lang="fr-FR" dirty="0" err="1" smtClean="0"/>
              <a:t>Mobility</a:t>
            </a:r>
            <a:endParaRPr lang="fr-FR" dirty="0" smtClean="0"/>
          </a:p>
          <a:p>
            <a:r>
              <a:rPr lang="fr-FR" dirty="0" smtClean="0"/>
              <a:t>Spin-off, </a:t>
            </a:r>
            <a:r>
              <a:rPr lang="fr-FR" dirty="0" err="1" smtClean="0"/>
              <a:t>start</a:t>
            </a:r>
            <a:r>
              <a:rPr lang="fr-FR" dirty="0" smtClean="0"/>
              <a:t> up</a:t>
            </a:r>
          </a:p>
          <a:p>
            <a:r>
              <a:rPr lang="fr-FR" dirty="0" smtClean="0"/>
              <a:t>Diversification of </a:t>
            </a:r>
            <a:r>
              <a:rPr lang="fr-FR" dirty="0" err="1" smtClean="0"/>
              <a:t>firms</a:t>
            </a:r>
            <a:endParaRPr lang="fr-FR" dirty="0" smtClean="0"/>
          </a:p>
          <a:p>
            <a:r>
              <a:rPr lang="fr-FR" dirty="0" smtClean="0"/>
              <a:t>Networking </a:t>
            </a:r>
          </a:p>
          <a:p>
            <a:r>
              <a:rPr lang="fr-FR" i="1" dirty="0" smtClean="0"/>
              <a:t>(</a:t>
            </a:r>
            <a:r>
              <a:rPr lang="fr-FR" i="1" dirty="0" err="1" smtClean="0"/>
              <a:t>Boschma</a:t>
            </a:r>
            <a:r>
              <a:rPr lang="fr-FR" i="1" dirty="0" smtClean="0"/>
              <a:t> and </a:t>
            </a:r>
            <a:r>
              <a:rPr lang="fr-FR" i="1" dirty="0" err="1" smtClean="0"/>
              <a:t>Frenken</a:t>
            </a:r>
            <a:r>
              <a:rPr lang="fr-FR" i="1" dirty="0" smtClean="0"/>
              <a:t>, 2011)</a:t>
            </a:r>
            <a:endParaRPr lang="fr-CH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580526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C00000"/>
                </a:solidFill>
              </a:rPr>
              <a:t>The innovation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policy</a:t>
            </a:r>
            <a:r>
              <a:rPr lang="fr-FR" sz="3600" b="1" i="1" dirty="0" smtClean="0">
                <a:solidFill>
                  <a:srgbClr val="C00000"/>
                </a:solidFill>
              </a:rPr>
              <a:t>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space</a:t>
            </a:r>
            <a:r>
              <a:rPr lang="fr-FR" sz="3600" b="1" i="1" dirty="0" smtClean="0">
                <a:solidFill>
                  <a:srgbClr val="C00000"/>
                </a:solidFill>
              </a:rPr>
              <a:t> - 1</a:t>
            </a:r>
            <a:endParaRPr lang="fr-CH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Horizontal Policy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enough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T</a:t>
            </a:r>
            <a:r>
              <a:rPr lang="fr-FR" b="1" dirty="0" err="1" smtClean="0">
                <a:solidFill>
                  <a:srgbClr val="FF0000"/>
                </a:solidFill>
              </a:rPr>
              <a:t>hese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policies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failed</a:t>
            </a:r>
            <a:r>
              <a:rPr lang="fr-FR" b="1" dirty="0" smtClean="0">
                <a:solidFill>
                  <a:srgbClr val="FF0000"/>
                </a:solidFill>
              </a:rPr>
              <a:t> in </a:t>
            </a:r>
            <a:r>
              <a:rPr lang="fr-FR" b="1" dirty="0" err="1" smtClean="0">
                <a:solidFill>
                  <a:srgbClr val="FF0000"/>
                </a:solidFill>
              </a:rPr>
              <a:t>many</a:t>
            </a:r>
            <a:r>
              <a:rPr lang="fr-FR" b="1" dirty="0" smtClean="0">
                <a:solidFill>
                  <a:srgbClr val="FF0000"/>
                </a:solidFill>
              </a:rPr>
              <a:t> cases (</a:t>
            </a:r>
            <a:r>
              <a:rPr lang="fr-FR" b="1" dirty="0" err="1" smtClean="0">
                <a:solidFill>
                  <a:srgbClr val="FF0000"/>
                </a:solidFill>
              </a:rPr>
              <a:t>less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developed</a:t>
            </a:r>
            <a:r>
              <a:rPr lang="fr-FR" b="1" dirty="0" smtClean="0">
                <a:solidFill>
                  <a:srgbClr val="FF0000"/>
                </a:solidFill>
              </a:rPr>
              <a:t>/transition </a:t>
            </a:r>
            <a:r>
              <a:rPr lang="fr-FR" b="1" dirty="0" err="1" smtClean="0">
                <a:solidFill>
                  <a:srgbClr val="FF0000"/>
                </a:solidFill>
              </a:rPr>
              <a:t>regions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Horizontal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</a:t>
            </a:r>
            <a:r>
              <a:rPr lang="fr-FR" dirty="0" err="1" smtClean="0"/>
              <a:t>reduce</a:t>
            </a:r>
            <a:r>
              <a:rPr lang="fr-FR" dirty="0" smtClean="0"/>
              <a:t> the </a:t>
            </a:r>
            <a:r>
              <a:rPr lang="fr-FR" dirty="0" err="1" smtClean="0"/>
              <a:t>knowledge</a:t>
            </a:r>
            <a:r>
              <a:rPr lang="fr-FR" dirty="0" smtClean="0"/>
              <a:t> gap</a:t>
            </a:r>
          </a:p>
          <a:p>
            <a:pPr lvl="1"/>
            <a:r>
              <a:rPr lang="fr-FR" dirty="0" err="1" smtClean="0"/>
              <a:t>When</a:t>
            </a:r>
            <a:r>
              <a:rPr lang="fr-FR" dirty="0" smtClean="0"/>
              <a:t> the </a:t>
            </a:r>
            <a:r>
              <a:rPr lang="fr-FR" dirty="0" err="1" smtClean="0"/>
              <a:t>kno</a:t>
            </a:r>
            <a:r>
              <a:rPr lang="fr-FR" dirty="0" err="1"/>
              <a:t>w</a:t>
            </a:r>
            <a:r>
              <a:rPr lang="fr-FR" dirty="0" err="1" smtClean="0"/>
              <a:t>ledge</a:t>
            </a:r>
            <a:r>
              <a:rPr lang="fr-FR" dirty="0" smtClean="0"/>
              <a:t> gap has been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 not translate </a:t>
            </a:r>
            <a:r>
              <a:rPr lang="fr-FR" dirty="0" err="1" smtClean="0"/>
              <a:t>into</a:t>
            </a:r>
            <a:r>
              <a:rPr lang="fr-FR" dirty="0" smtClean="0"/>
              <a:t> real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endParaRPr lang="fr-FR" dirty="0" smtClean="0"/>
          </a:p>
          <a:p>
            <a:r>
              <a:rPr lang="fr-FR" dirty="0" smtClean="0"/>
              <a:t>Innovation </a:t>
            </a:r>
            <a:r>
              <a:rPr lang="fr-FR" dirty="0" err="1" smtClean="0"/>
              <a:t>requires</a:t>
            </a:r>
            <a:r>
              <a:rPr lang="fr-FR" dirty="0" smtClean="0"/>
              <a:t> not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« the basics are right » but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capabilities</a:t>
            </a:r>
            <a:r>
              <a:rPr lang="fr-FR" dirty="0" smtClean="0"/>
              <a:t> and </a:t>
            </a:r>
            <a:r>
              <a:rPr lang="fr-FR" dirty="0" err="1" smtClean="0"/>
              <a:t>resources</a:t>
            </a:r>
            <a:endParaRPr lang="fr-FR" dirty="0"/>
          </a:p>
          <a:p>
            <a:pPr lvl="1"/>
            <a:r>
              <a:rPr lang="fr-FR" dirty="0"/>
              <a:t>In top </a:t>
            </a:r>
            <a:r>
              <a:rPr lang="fr-FR" dirty="0" err="1"/>
              <a:t>regions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are </a:t>
            </a:r>
            <a:r>
              <a:rPr lang="fr-FR" dirty="0" err="1"/>
              <a:t>provided</a:t>
            </a:r>
            <a:r>
              <a:rPr lang="fr-FR" dirty="0"/>
              <a:t> by the main </a:t>
            </a:r>
            <a:r>
              <a:rPr lang="fr-FR" dirty="0" err="1"/>
              <a:t>actors</a:t>
            </a:r>
            <a:r>
              <a:rPr lang="fr-FR" dirty="0"/>
              <a:t> of innovation</a:t>
            </a:r>
          </a:p>
          <a:p>
            <a:pPr lvl="1"/>
            <a:r>
              <a:rPr lang="fr-FR" dirty="0"/>
              <a:t>In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advanced</a:t>
            </a:r>
            <a:r>
              <a:rPr lang="fr-FR" dirty="0"/>
              <a:t> </a:t>
            </a:r>
            <a:r>
              <a:rPr lang="fr-FR" dirty="0" err="1"/>
              <a:t>regions</a:t>
            </a:r>
            <a:r>
              <a:rPr lang="fr-FR" dirty="0"/>
              <a:t>, </a:t>
            </a:r>
            <a:r>
              <a:rPr lang="fr-FR" dirty="0" smtClean="0"/>
              <a:t>« </a:t>
            </a:r>
            <a:r>
              <a:rPr lang="fr-FR" i="1" dirty="0" err="1" smtClean="0"/>
              <a:t>firms</a:t>
            </a:r>
            <a:r>
              <a:rPr lang="fr-FR" i="1" dirty="0" smtClean="0"/>
              <a:t> </a:t>
            </a:r>
            <a:r>
              <a:rPr lang="fr-FR" i="1" dirty="0"/>
              <a:t>are home </a:t>
            </a:r>
            <a:r>
              <a:rPr lang="fr-FR" i="1" dirty="0" err="1" smtClean="0"/>
              <a:t>alone</a:t>
            </a:r>
            <a:r>
              <a:rPr lang="fr-FR" i="1" dirty="0" smtClean="0"/>
              <a:t> » (</a:t>
            </a:r>
            <a:r>
              <a:rPr lang="fr-FR" i="1" dirty="0" err="1" smtClean="0"/>
              <a:t>S.Berger</a:t>
            </a:r>
            <a:r>
              <a:rPr lang="fr-FR" i="1" dirty="0" smtClean="0"/>
              <a:t>)</a:t>
            </a:r>
            <a:endParaRPr lang="fr-FR" dirty="0" smtClean="0"/>
          </a:p>
          <a:p>
            <a:r>
              <a:rPr lang="fr-FR" dirty="0" smtClean="0"/>
              <a:t>Local </a:t>
            </a:r>
            <a:r>
              <a:rPr lang="fr-FR" dirty="0" err="1" smtClean="0"/>
              <a:t>ecosystems</a:t>
            </a:r>
            <a:r>
              <a:rPr lang="fr-FR" dirty="0" smtClean="0"/>
              <a:t> and </a:t>
            </a:r>
            <a:r>
              <a:rPr lang="fr-FR" dirty="0" err="1" smtClean="0"/>
              <a:t>capabilities</a:t>
            </a:r>
            <a:r>
              <a:rPr lang="fr-FR" dirty="0" smtClean="0"/>
              <a:t> as the « 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boundary</a:t>
            </a:r>
            <a:r>
              <a:rPr lang="fr-FR" dirty="0" smtClean="0"/>
              <a:t> conditions »</a:t>
            </a:r>
          </a:p>
          <a:p>
            <a:r>
              <a:rPr lang="fr-FR" dirty="0" err="1" smtClean="0"/>
              <a:t>Need</a:t>
            </a:r>
            <a:r>
              <a:rPr lang="fr-FR" dirty="0" smtClean="0"/>
              <a:t> for a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1"/>
                </a:solidFill>
              </a:rPr>
              <a:t>to support the </a:t>
            </a:r>
            <a:r>
              <a:rPr lang="fr-FR" b="1" dirty="0" err="1" smtClean="0">
                <a:solidFill>
                  <a:schemeClr val="accent1"/>
                </a:solidFill>
              </a:rPr>
              <a:t>emergence</a:t>
            </a:r>
            <a:r>
              <a:rPr lang="fr-FR" b="1" dirty="0" smtClean="0">
                <a:solidFill>
                  <a:schemeClr val="accent1"/>
                </a:solidFill>
              </a:rPr>
              <a:t> of ‘</a:t>
            </a:r>
            <a:r>
              <a:rPr lang="fr-FR" b="1" dirty="0" err="1" smtClean="0">
                <a:solidFill>
                  <a:schemeClr val="accent1"/>
                </a:solidFill>
              </a:rPr>
              <a:t>complete</a:t>
            </a:r>
            <a:r>
              <a:rPr lang="fr-FR" b="1" dirty="0" smtClean="0">
                <a:solidFill>
                  <a:schemeClr val="accent1"/>
                </a:solidFill>
              </a:rPr>
              <a:t>’ </a:t>
            </a:r>
            <a:r>
              <a:rPr lang="fr-FR" b="1" dirty="0" err="1" smtClean="0">
                <a:solidFill>
                  <a:schemeClr val="accent1"/>
                </a:solidFill>
              </a:rPr>
              <a:t>systems</a:t>
            </a:r>
            <a:r>
              <a:rPr lang="fr-FR" b="1" dirty="0" smtClean="0">
                <a:solidFill>
                  <a:schemeClr val="accent1"/>
                </a:solidFill>
              </a:rPr>
              <a:t> of innovations </a:t>
            </a:r>
            <a:r>
              <a:rPr lang="fr-FR" dirty="0" smtClean="0"/>
              <a:t>in </a:t>
            </a:r>
            <a:r>
              <a:rPr lang="fr-FR" dirty="0" err="1" smtClean="0"/>
              <a:t>particular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future </a:t>
            </a:r>
            <a:r>
              <a:rPr lang="fr-FR" dirty="0" err="1" smtClean="0"/>
              <a:t>competitive</a:t>
            </a:r>
            <a:r>
              <a:rPr lang="fr-FR" dirty="0" smtClean="0"/>
              <a:t> </a:t>
            </a:r>
            <a:r>
              <a:rPr lang="fr-FR" dirty="0" err="1" smtClean="0"/>
              <a:t>advantages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built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378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/>
          <p:cNvSpPr/>
          <p:nvPr/>
        </p:nvSpPr>
        <p:spPr>
          <a:xfrm>
            <a:off x="1043608" y="980728"/>
            <a:ext cx="2016224" cy="1799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 smtClean="0">
                <a:solidFill>
                  <a:schemeClr val="tx1"/>
                </a:solidFill>
              </a:rPr>
              <a:t>Biotech</a:t>
            </a:r>
            <a:r>
              <a:rPr lang="fr-FR" b="1" dirty="0" smtClean="0">
                <a:solidFill>
                  <a:schemeClr val="tx1"/>
                </a:solidFill>
              </a:rPr>
              <a:t> &amp; ICT in </a:t>
            </a:r>
            <a:r>
              <a:rPr lang="fr-FR" b="1" dirty="0" err="1" smtClean="0">
                <a:solidFill>
                  <a:schemeClr val="tx1"/>
                </a:solidFill>
              </a:rPr>
              <a:t>fischeries</a:t>
            </a:r>
            <a:r>
              <a:rPr lang="fr-FR" b="1" dirty="0" smtClean="0">
                <a:solidFill>
                  <a:schemeClr val="tx1"/>
                </a:solidFill>
              </a:rPr>
              <a:t> and </a:t>
            </a:r>
            <a:r>
              <a:rPr lang="fr-FR" b="1" dirty="0" err="1" smtClean="0">
                <a:solidFill>
                  <a:schemeClr val="tx1"/>
                </a:solidFill>
              </a:rPr>
              <a:t>canning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industry</a:t>
            </a:r>
            <a:endParaRPr lang="fr-CH" b="1" dirty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995936" y="260648"/>
            <a:ext cx="2304256" cy="21962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/>
              <a:t>A</a:t>
            </a:r>
            <a:r>
              <a:rPr lang="fr-FR" b="1" dirty="0" smtClean="0"/>
              <a:t>dvanced </a:t>
            </a:r>
            <a:r>
              <a:rPr lang="fr-FR" b="1" dirty="0" err="1"/>
              <a:t>manufacturing</a:t>
            </a:r>
            <a:r>
              <a:rPr lang="fr-FR" b="1" dirty="0"/>
              <a:t> </a:t>
            </a:r>
            <a:r>
              <a:rPr lang="fr-FR" b="1" dirty="0" smtClean="0"/>
              <a:t>technologies in the </a:t>
            </a:r>
            <a:r>
              <a:rPr lang="fr-FR" b="1" dirty="0" err="1" smtClean="0"/>
              <a:t>footwear</a:t>
            </a:r>
            <a:r>
              <a:rPr lang="fr-FR" b="1" dirty="0" smtClean="0"/>
              <a:t> </a:t>
            </a:r>
            <a:r>
              <a:rPr lang="fr-FR" b="1" dirty="0" err="1" smtClean="0"/>
              <a:t>industry</a:t>
            </a:r>
            <a:endParaRPr lang="fr-CH" b="1" dirty="0"/>
          </a:p>
          <a:p>
            <a:pPr algn="ctr">
              <a:defRPr/>
            </a:pPr>
            <a:endParaRPr lang="fr-CH" b="1" dirty="0"/>
          </a:p>
        </p:txBody>
      </p:sp>
      <p:sp>
        <p:nvSpPr>
          <p:cNvPr id="10" name="Ellipse 9"/>
          <p:cNvSpPr/>
          <p:nvPr/>
        </p:nvSpPr>
        <p:spPr>
          <a:xfrm>
            <a:off x="6660232" y="800154"/>
            <a:ext cx="2339752" cy="16566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tx1"/>
                </a:solidFill>
              </a:rPr>
              <a:t>Animal </a:t>
            </a:r>
            <a:r>
              <a:rPr lang="fr-FR" b="1" dirty="0" err="1" smtClean="0">
                <a:solidFill>
                  <a:schemeClr val="tx1"/>
                </a:solidFill>
              </a:rPr>
              <a:t>genetics</a:t>
            </a:r>
            <a:r>
              <a:rPr lang="fr-FR" b="1" dirty="0" smtClean="0">
                <a:solidFill>
                  <a:schemeClr val="tx1"/>
                </a:solidFill>
              </a:rPr>
              <a:t>  for </a:t>
            </a:r>
            <a:r>
              <a:rPr lang="fr-FR" b="1" dirty="0" err="1" smtClean="0">
                <a:solidFill>
                  <a:schemeClr val="tx1"/>
                </a:solidFill>
              </a:rPr>
              <a:t>breeding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47864" y="3213100"/>
            <a:ext cx="5796136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 smtClean="0"/>
              <a:t>Microsystems of innovations </a:t>
            </a:r>
            <a:r>
              <a:rPr lang="fr-FR" i="1" dirty="0" err="1" smtClean="0"/>
              <a:t>emerge</a:t>
            </a:r>
            <a:r>
              <a:rPr lang="fr-FR" i="1" dirty="0" smtClean="0"/>
              <a:t> </a:t>
            </a:r>
            <a:r>
              <a:rPr lang="fr-FR" i="1" dirty="0" err="1" smtClean="0"/>
              <a:t>from</a:t>
            </a:r>
            <a:r>
              <a:rPr lang="fr-FR" i="1" dirty="0" smtClean="0"/>
              <a:t> connections </a:t>
            </a:r>
            <a:r>
              <a:rPr lang="fr-FR" i="1" dirty="0" err="1" smtClean="0"/>
              <a:t>between</a:t>
            </a:r>
            <a:r>
              <a:rPr lang="fr-FR" i="1" dirty="0" smtClean="0"/>
              <a:t> </a:t>
            </a:r>
            <a:r>
              <a:rPr lang="fr-FR" i="1" dirty="0"/>
              <a:t>entrepreneurs, </a:t>
            </a:r>
            <a:r>
              <a:rPr lang="fr-FR" i="1" dirty="0" err="1" smtClean="0"/>
              <a:t>suppliers</a:t>
            </a:r>
            <a:r>
              <a:rPr lang="fr-FR" i="1" dirty="0" smtClean="0"/>
              <a:t>, </a:t>
            </a:r>
            <a:r>
              <a:rPr lang="fr-FR" i="1" dirty="0" err="1" smtClean="0"/>
              <a:t>research</a:t>
            </a:r>
            <a:r>
              <a:rPr lang="fr-FR" i="1" dirty="0" smtClean="0"/>
              <a:t>, lead </a:t>
            </a:r>
            <a:r>
              <a:rPr lang="fr-FR" i="1" dirty="0" err="1" smtClean="0"/>
              <a:t>users</a:t>
            </a:r>
            <a:r>
              <a:rPr lang="fr-FR" i="1" dirty="0" smtClean="0"/>
              <a:t>, </a:t>
            </a:r>
            <a:r>
              <a:rPr lang="fr-FR" i="1" dirty="0"/>
              <a:t>etc</a:t>
            </a:r>
            <a:r>
              <a:rPr lang="fr-FR" i="1" dirty="0" smtClean="0"/>
              <a:t>.. to open and explore a new </a:t>
            </a:r>
            <a:r>
              <a:rPr lang="fr-FR" i="1" dirty="0" err="1" smtClean="0"/>
              <a:t>domain</a:t>
            </a:r>
            <a:r>
              <a:rPr lang="fr-FR" i="1" dirty="0" smtClean="0"/>
              <a:t> of </a:t>
            </a:r>
            <a:r>
              <a:rPr lang="fr-FR" i="1" dirty="0" err="1" smtClean="0"/>
              <a:t>opportunities</a:t>
            </a:r>
            <a:r>
              <a:rPr lang="fr-FR" i="1" dirty="0" smtClean="0"/>
              <a:t> </a:t>
            </a:r>
          </a:p>
          <a:p>
            <a:pPr>
              <a:defRPr/>
            </a:pPr>
            <a:endParaRPr lang="fr-FR" i="1" dirty="0" smtClean="0"/>
          </a:p>
          <a:p>
            <a:pPr>
              <a:defRPr/>
            </a:pPr>
            <a:r>
              <a:rPr lang="fr-FR" i="1" dirty="0" smtClean="0"/>
              <a:t>The new </a:t>
            </a:r>
            <a:r>
              <a:rPr lang="fr-FR" i="1" dirty="0" err="1" smtClean="0"/>
              <a:t>activities</a:t>
            </a:r>
            <a:r>
              <a:rPr lang="fr-FR" i="1" dirty="0" smtClean="0"/>
              <a:t> are </a:t>
            </a:r>
            <a:r>
              <a:rPr lang="fr-FR" i="1" dirty="0" err="1" smtClean="0"/>
              <a:t>complementing</a:t>
            </a:r>
            <a:r>
              <a:rPr lang="fr-FR" i="1" dirty="0" smtClean="0"/>
              <a:t> </a:t>
            </a:r>
            <a:r>
              <a:rPr lang="fr-FR" i="1" dirty="0" err="1" smtClean="0"/>
              <a:t>existing</a:t>
            </a:r>
            <a:r>
              <a:rPr lang="fr-FR" i="1" dirty="0" smtClean="0"/>
              <a:t> structures </a:t>
            </a:r>
            <a:r>
              <a:rPr lang="fr-FR" i="1" dirty="0" err="1" smtClean="0"/>
              <a:t>with</a:t>
            </a:r>
            <a:r>
              <a:rPr lang="fr-FR" i="1" dirty="0" smtClean="0"/>
              <a:t> the </a:t>
            </a:r>
            <a:r>
              <a:rPr lang="fr-FR" i="1" dirty="0" err="1" smtClean="0"/>
              <a:t>aim</a:t>
            </a:r>
            <a:r>
              <a:rPr lang="fr-FR" i="1" dirty="0" smtClean="0"/>
              <a:t> to </a:t>
            </a:r>
            <a:r>
              <a:rPr lang="fr-FR" i="1" dirty="0" err="1" smtClean="0"/>
              <a:t>transform</a:t>
            </a:r>
            <a:r>
              <a:rPr lang="fr-FR" i="1" dirty="0" smtClean="0"/>
              <a:t> </a:t>
            </a:r>
            <a:r>
              <a:rPr lang="fr-FR" i="1" dirty="0" err="1" smtClean="0"/>
              <a:t>them</a:t>
            </a:r>
            <a:endParaRPr lang="fr-FR" i="1" dirty="0" smtClean="0"/>
          </a:p>
          <a:p>
            <a:pPr>
              <a:defRPr/>
            </a:pPr>
            <a:endParaRPr lang="fr-FR" i="1" dirty="0"/>
          </a:p>
          <a:p>
            <a:pPr>
              <a:defRPr/>
            </a:pPr>
            <a:r>
              <a:rPr lang="fr-FR" i="1" dirty="0" smtClean="0"/>
              <a:t>The </a:t>
            </a:r>
            <a:r>
              <a:rPr lang="fr-FR" i="1" dirty="0" err="1" smtClean="0"/>
              <a:t>economic</a:t>
            </a:r>
            <a:r>
              <a:rPr lang="fr-FR" i="1" dirty="0" smtClean="0"/>
              <a:t> value of building local </a:t>
            </a:r>
            <a:r>
              <a:rPr lang="fr-FR" i="1" dirty="0" err="1" smtClean="0"/>
              <a:t>capabilities</a:t>
            </a:r>
            <a:r>
              <a:rPr lang="fr-FR" i="1" dirty="0" smtClean="0"/>
              <a:t> </a:t>
            </a:r>
            <a:r>
              <a:rPr lang="fr-FR" i="1" dirty="0" err="1" smtClean="0"/>
              <a:t>does</a:t>
            </a:r>
            <a:r>
              <a:rPr lang="fr-FR" i="1" dirty="0" smtClean="0"/>
              <a:t> not </a:t>
            </a:r>
            <a:r>
              <a:rPr lang="fr-FR" i="1" dirty="0" err="1" smtClean="0"/>
              <a:t>mean</a:t>
            </a:r>
            <a:r>
              <a:rPr lang="fr-FR" i="1" dirty="0" smtClean="0"/>
              <a:t> </a:t>
            </a:r>
            <a:r>
              <a:rPr lang="fr-FR" i="1" dirty="0" err="1" smtClean="0"/>
              <a:t>it</a:t>
            </a:r>
            <a:r>
              <a:rPr lang="fr-FR" i="1" dirty="0" smtClean="0"/>
              <a:t> </a:t>
            </a:r>
            <a:r>
              <a:rPr lang="fr-FR" i="1" dirty="0" err="1" smtClean="0"/>
              <a:t>is</a:t>
            </a:r>
            <a:r>
              <a:rPr lang="fr-FR" i="1" dirty="0" smtClean="0"/>
              <a:t> a </a:t>
            </a:r>
            <a:r>
              <a:rPr lang="fr-FR" i="1" dirty="0" err="1" smtClean="0"/>
              <a:t>closed</a:t>
            </a:r>
            <a:r>
              <a:rPr lang="fr-FR" i="1" dirty="0" smtClean="0"/>
              <a:t> </a:t>
            </a:r>
            <a:r>
              <a:rPr lang="fr-FR" i="1" dirty="0" err="1" smtClean="0"/>
              <a:t>process</a:t>
            </a:r>
            <a:r>
              <a:rPr lang="fr-FR" i="1" dirty="0" smtClean="0"/>
              <a:t> for an </a:t>
            </a:r>
            <a:r>
              <a:rPr lang="fr-FR" i="1" dirty="0" err="1" smtClean="0"/>
              <a:t>autarkic</a:t>
            </a:r>
            <a:r>
              <a:rPr lang="fr-FR" i="1" dirty="0" smtClean="0"/>
              <a:t> </a:t>
            </a:r>
            <a:r>
              <a:rPr lang="fr-FR" i="1" dirty="0" err="1" smtClean="0"/>
              <a:t>region</a:t>
            </a:r>
            <a:endParaRPr lang="fr-CH" i="1" dirty="0"/>
          </a:p>
        </p:txBody>
      </p:sp>
      <p:sp>
        <p:nvSpPr>
          <p:cNvPr id="3" name="Ellipse 2"/>
          <p:cNvSpPr/>
          <p:nvPr/>
        </p:nvSpPr>
        <p:spPr>
          <a:xfrm>
            <a:off x="647564" y="3507401"/>
            <a:ext cx="2088232" cy="201622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Internet application  and e-commerce  for </a:t>
            </a:r>
            <a:r>
              <a:rPr lang="fr-FR" dirty="0" err="1" smtClean="0">
                <a:solidFill>
                  <a:schemeClr val="tx1"/>
                </a:solidFill>
              </a:rPr>
              <a:t>tourism</a:t>
            </a:r>
            <a:r>
              <a:rPr lang="fr-FR" dirty="0" smtClean="0">
                <a:solidFill>
                  <a:schemeClr val="tx1"/>
                </a:solidFill>
              </a:rPr>
              <a:t> services</a:t>
            </a:r>
            <a:endParaRPr lang="fr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logic</a:t>
            </a:r>
            <a:r>
              <a:rPr lang="fr-FR" dirty="0"/>
              <a:t> of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i="1" dirty="0" err="1"/>
              <a:t>sector</a:t>
            </a:r>
            <a:r>
              <a:rPr lang="fr-FR" i="1" dirty="0"/>
              <a:t> non </a:t>
            </a:r>
            <a:r>
              <a:rPr lang="fr-FR" i="1" dirty="0" err="1"/>
              <a:t>neutral</a:t>
            </a:r>
            <a:r>
              <a:rPr lang="fr-FR" i="1" dirty="0"/>
              <a:t> </a:t>
            </a:r>
            <a:r>
              <a:rPr lang="fr-FR" dirty="0" smtClean="0"/>
              <a:t>or </a:t>
            </a:r>
            <a:r>
              <a:rPr lang="fr-FR" dirty="0" err="1"/>
              <a:t>sector</a:t>
            </a:r>
            <a:r>
              <a:rPr lang="fr-FR" dirty="0"/>
              <a:t> </a:t>
            </a:r>
            <a:r>
              <a:rPr lang="fr-FR" dirty="0" err="1" smtClean="0"/>
              <a:t>specific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..and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:</a:t>
            </a:r>
          </a:p>
          <a:p>
            <a:pPr lvl="1"/>
            <a:r>
              <a:rPr lang="fr-FR" b="1" i="1" dirty="0" smtClean="0"/>
              <a:t>«</a:t>
            </a:r>
            <a:r>
              <a:rPr lang="fr-FR" b="1" i="1" dirty="0"/>
              <a:t> The </a:t>
            </a:r>
            <a:r>
              <a:rPr lang="fr-FR" b="1" i="1" dirty="0" err="1"/>
              <a:t>idea</a:t>
            </a:r>
            <a:r>
              <a:rPr lang="fr-FR" b="1" i="1" dirty="0"/>
              <a:t> </a:t>
            </a:r>
            <a:r>
              <a:rPr lang="fr-FR" b="1" i="1" dirty="0" err="1"/>
              <a:t>that</a:t>
            </a:r>
            <a:r>
              <a:rPr lang="fr-FR" b="1" i="1" dirty="0"/>
              <a:t> the </a:t>
            </a:r>
            <a:r>
              <a:rPr lang="fr-FR" b="1" i="1" dirty="0" err="1"/>
              <a:t>government</a:t>
            </a:r>
            <a:r>
              <a:rPr lang="fr-FR" b="1" i="1" dirty="0"/>
              <a:t> </a:t>
            </a:r>
            <a:r>
              <a:rPr lang="fr-FR" b="1" i="1" dirty="0" err="1"/>
              <a:t>can</a:t>
            </a:r>
            <a:r>
              <a:rPr lang="fr-FR" b="1" i="1" dirty="0"/>
              <a:t> </a:t>
            </a:r>
            <a:r>
              <a:rPr lang="fr-FR" b="1" i="1" dirty="0" err="1"/>
              <a:t>disengage</a:t>
            </a:r>
            <a:r>
              <a:rPr lang="fr-FR" b="1" i="1" dirty="0"/>
              <a:t> </a:t>
            </a:r>
            <a:r>
              <a:rPr lang="fr-FR" b="1" i="1" dirty="0" err="1"/>
              <a:t>from</a:t>
            </a:r>
            <a:r>
              <a:rPr lang="fr-FR" b="1" i="1" dirty="0"/>
              <a:t> </a:t>
            </a:r>
            <a:r>
              <a:rPr lang="fr-FR" b="1" i="1" dirty="0" err="1"/>
              <a:t>specific</a:t>
            </a:r>
            <a:r>
              <a:rPr lang="fr-FR" b="1" i="1" dirty="0"/>
              <a:t> </a:t>
            </a:r>
            <a:r>
              <a:rPr lang="fr-FR" b="1" i="1" dirty="0" err="1"/>
              <a:t>policies</a:t>
            </a:r>
            <a:r>
              <a:rPr lang="fr-FR" b="1" i="1" dirty="0"/>
              <a:t> and </a:t>
            </a:r>
            <a:r>
              <a:rPr lang="fr-FR" b="1" i="1" dirty="0" err="1"/>
              <a:t>just</a:t>
            </a:r>
            <a:r>
              <a:rPr lang="fr-FR" b="1" i="1" dirty="0"/>
              <a:t> focus on </a:t>
            </a:r>
            <a:r>
              <a:rPr lang="fr-FR" b="1" i="1" dirty="0" err="1"/>
              <a:t>general</a:t>
            </a:r>
            <a:r>
              <a:rPr lang="fr-FR" b="1" i="1" dirty="0"/>
              <a:t> </a:t>
            </a:r>
            <a:r>
              <a:rPr lang="fr-FR" b="1" i="1" dirty="0" err="1" smtClean="0"/>
              <a:t>framework</a:t>
            </a:r>
            <a:r>
              <a:rPr lang="fr-FR" b="1" i="1" dirty="0" smtClean="0"/>
              <a:t> </a:t>
            </a:r>
            <a:r>
              <a:rPr lang="fr-FR" b="1" i="1" dirty="0"/>
              <a:t>conditions in a </a:t>
            </a:r>
            <a:r>
              <a:rPr lang="fr-FR" b="1" i="1" dirty="0" err="1"/>
              <a:t>sector</a:t>
            </a:r>
            <a:r>
              <a:rPr lang="fr-FR" b="1" i="1" dirty="0"/>
              <a:t> </a:t>
            </a:r>
            <a:r>
              <a:rPr lang="fr-FR" b="1" i="1" dirty="0" err="1"/>
              <a:t>neutral</a:t>
            </a:r>
            <a:r>
              <a:rPr lang="fr-FR" b="1" i="1" dirty="0"/>
              <a:t> </a:t>
            </a:r>
            <a:r>
              <a:rPr lang="fr-FR" b="1" i="1" dirty="0" err="1"/>
              <a:t>way</a:t>
            </a:r>
            <a:r>
              <a:rPr lang="fr-FR" b="1" i="1" dirty="0"/>
              <a:t> </a:t>
            </a:r>
            <a:r>
              <a:rPr lang="fr-FR" b="1" i="1" dirty="0" err="1"/>
              <a:t>is</a:t>
            </a:r>
            <a:r>
              <a:rPr lang="fr-FR" b="1" i="1" dirty="0"/>
              <a:t> an illusion </a:t>
            </a:r>
            <a:r>
              <a:rPr lang="fr-FR" b="1" i="1" dirty="0" err="1"/>
              <a:t>based</a:t>
            </a:r>
            <a:r>
              <a:rPr lang="fr-FR" b="1" i="1" dirty="0"/>
              <a:t> on the </a:t>
            </a:r>
            <a:r>
              <a:rPr lang="fr-FR" b="1" i="1" dirty="0" err="1"/>
              <a:t>disregard</a:t>
            </a:r>
            <a:r>
              <a:rPr lang="fr-FR" b="1" i="1" dirty="0"/>
              <a:t> for the </a:t>
            </a:r>
            <a:r>
              <a:rPr lang="fr-FR" b="1" i="1" dirty="0" err="1"/>
              <a:t>specificity</a:t>
            </a:r>
            <a:r>
              <a:rPr lang="fr-FR" b="1" i="1" dirty="0"/>
              <a:t> and </a:t>
            </a:r>
            <a:r>
              <a:rPr lang="fr-FR" b="1" i="1" dirty="0" err="1"/>
              <a:t>complexity</a:t>
            </a:r>
            <a:r>
              <a:rPr lang="fr-FR" b="1" i="1" dirty="0"/>
              <a:t> of the </a:t>
            </a:r>
            <a:r>
              <a:rPr lang="fr-FR" b="1" i="1" dirty="0" err="1"/>
              <a:t>requisite</a:t>
            </a:r>
            <a:r>
              <a:rPr lang="fr-FR" b="1" i="1" dirty="0"/>
              <a:t> </a:t>
            </a:r>
            <a:r>
              <a:rPr lang="fr-FR" b="1" i="1" dirty="0" err="1"/>
              <a:t>publicly</a:t>
            </a:r>
            <a:r>
              <a:rPr lang="fr-FR" b="1" i="1" dirty="0"/>
              <a:t> </a:t>
            </a:r>
            <a:r>
              <a:rPr lang="fr-FR" b="1" i="1" dirty="0" err="1"/>
              <a:t>provided</a:t>
            </a:r>
            <a:r>
              <a:rPr lang="fr-FR" b="1" i="1" dirty="0"/>
              <a:t> inputs and </a:t>
            </a:r>
            <a:r>
              <a:rPr lang="fr-FR" b="1" i="1" dirty="0" err="1"/>
              <a:t>capabilities</a:t>
            </a:r>
            <a:r>
              <a:rPr lang="fr-FR" b="1" i="1" dirty="0"/>
              <a:t> » </a:t>
            </a:r>
            <a:r>
              <a:rPr lang="fr-FR" sz="2000" dirty="0"/>
              <a:t>Hausmann and </a:t>
            </a:r>
            <a:r>
              <a:rPr lang="fr-FR" sz="2000" dirty="0" err="1"/>
              <a:t>Rodrik</a:t>
            </a:r>
            <a:r>
              <a:rPr lang="fr-FR" sz="2000" dirty="0"/>
              <a:t>, 2006</a:t>
            </a:r>
            <a:endParaRPr lang="fr-CH" sz="20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244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flipH="1">
            <a:off x="2339752" y="105273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1560" y="1772816"/>
            <a:ext cx="1872208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Horizontal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508104" y="1052736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20072" y="1772816"/>
            <a:ext cx="1728192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Sector</a:t>
            </a:r>
            <a:r>
              <a:rPr lang="fr-FR" dirty="0" smtClean="0">
                <a:solidFill>
                  <a:schemeClr val="tx1"/>
                </a:solidFill>
              </a:rPr>
              <a:t> non-</a:t>
            </a:r>
            <a:r>
              <a:rPr lang="fr-FR" dirty="0" err="1" smtClean="0">
                <a:solidFill>
                  <a:schemeClr val="tx1"/>
                </a:solidFill>
              </a:rPr>
              <a:t>neutral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policy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58052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C00000"/>
                </a:solidFill>
              </a:rPr>
              <a:t>The innovation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policy</a:t>
            </a:r>
            <a:r>
              <a:rPr lang="fr-FR" sz="3600" b="1" i="1" dirty="0" smtClean="0">
                <a:solidFill>
                  <a:srgbClr val="C00000"/>
                </a:solidFill>
              </a:rPr>
              <a:t> </a:t>
            </a:r>
            <a:r>
              <a:rPr lang="fr-FR" sz="3600" b="1" i="1" dirty="0" err="1" smtClean="0">
                <a:solidFill>
                  <a:srgbClr val="C00000"/>
                </a:solidFill>
              </a:rPr>
              <a:t>space</a:t>
            </a:r>
            <a:r>
              <a:rPr lang="fr-FR" sz="3600" b="1" i="1" dirty="0" smtClean="0">
                <a:solidFill>
                  <a:srgbClr val="C00000"/>
                </a:solidFill>
              </a:rPr>
              <a:t> - 2</a:t>
            </a:r>
            <a:endParaRPr lang="fr-CH" sz="3600" b="1" i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3848" y="61768"/>
            <a:ext cx="2304256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Policy </a:t>
            </a:r>
            <a:r>
              <a:rPr lang="fr-FR" dirty="0">
                <a:solidFill>
                  <a:schemeClr val="tx1"/>
                </a:solidFill>
              </a:rPr>
              <a:t>to drive structural changes</a:t>
            </a:r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609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Supporting</a:t>
            </a:r>
            <a:r>
              <a:rPr lang="fr-FR" dirty="0" smtClean="0"/>
              <a:t> the </a:t>
            </a:r>
            <a:r>
              <a:rPr lang="fr-FR" dirty="0" err="1" smtClean="0"/>
              <a:t>emergence</a:t>
            </a:r>
            <a:r>
              <a:rPr lang="fr-FR" dirty="0" smtClean="0"/>
              <a:t> of </a:t>
            </a:r>
            <a:r>
              <a:rPr lang="fr-FR" dirty="0" err="1" smtClean="0"/>
              <a:t>micro-systems</a:t>
            </a:r>
            <a:r>
              <a:rPr lang="fr-FR" dirty="0" smtClean="0"/>
              <a:t> of innovation in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sectors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 </a:t>
            </a:r>
            <a:r>
              <a:rPr lang="fr-FR" dirty="0" err="1" smtClean="0"/>
              <a:t>expensive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endParaRPr lang="fr-FR" dirty="0"/>
          </a:p>
          <a:p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  <a:r>
              <a:rPr lang="fr-FR" dirty="0" err="1" smtClean="0"/>
              <a:t>require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things</a:t>
            </a:r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i="1" dirty="0" smtClean="0"/>
              <a:t>haute couture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ready</a:t>
            </a:r>
            <a:r>
              <a:rPr lang="fr-FR" dirty="0" smtClean="0"/>
              <a:t> to wear</a:t>
            </a:r>
          </a:p>
          <a:p>
            <a:r>
              <a:rPr lang="fr-FR" dirty="0" smtClean="0"/>
              <a:t>The local </a:t>
            </a:r>
            <a:r>
              <a:rPr lang="fr-FR" dirty="0" err="1" smtClean="0"/>
              <a:t>government</a:t>
            </a:r>
            <a:r>
              <a:rPr lang="fr-FR" dirty="0" smtClean="0"/>
              <a:t>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address</a:t>
            </a:r>
            <a:r>
              <a:rPr lang="fr-FR" dirty="0" smtClean="0"/>
              <a:t> all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capabilities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for all new </a:t>
            </a:r>
            <a:r>
              <a:rPr lang="fr-FR" dirty="0" err="1" smtClean="0"/>
              <a:t>activities</a:t>
            </a:r>
            <a:endParaRPr lang="fr-FR" i="1" dirty="0" smtClean="0"/>
          </a:p>
          <a:p>
            <a:r>
              <a:rPr lang="fr-FR" i="1" dirty="0" smtClean="0"/>
              <a:t>« </a:t>
            </a:r>
            <a:r>
              <a:rPr lang="fr-FR" i="1" dirty="0" err="1" smtClean="0"/>
              <a:t>We</a:t>
            </a:r>
            <a:r>
              <a:rPr lang="fr-FR" i="1" dirty="0" smtClean="0"/>
              <a:t> are </a:t>
            </a:r>
            <a:r>
              <a:rPr lang="fr-FR" i="1" dirty="0" err="1" smtClean="0"/>
              <a:t>doomed</a:t>
            </a:r>
            <a:r>
              <a:rPr lang="fr-FR" i="1" dirty="0" smtClean="0"/>
              <a:t> to </a:t>
            </a:r>
            <a:r>
              <a:rPr lang="fr-FR" i="1" dirty="0" err="1" smtClean="0"/>
              <a:t>choose</a:t>
            </a:r>
            <a:r>
              <a:rPr lang="fr-FR" i="1" dirty="0" smtClean="0"/>
              <a:t> » </a:t>
            </a:r>
            <a:r>
              <a:rPr lang="fr-FR" sz="1900" dirty="0" smtClean="0"/>
              <a:t>(Hausmann and </a:t>
            </a:r>
            <a:r>
              <a:rPr lang="fr-FR" sz="1900" dirty="0" err="1" smtClean="0"/>
              <a:t>Rodrik</a:t>
            </a:r>
            <a:r>
              <a:rPr lang="fr-FR" sz="1900" dirty="0" smtClean="0"/>
              <a:t>, 2006)</a:t>
            </a:r>
          </a:p>
          <a:p>
            <a:r>
              <a:rPr lang="fr-FR" sz="3500" dirty="0" smtClean="0">
                <a:solidFill>
                  <a:schemeClr val="tx2"/>
                </a:solidFill>
              </a:rPr>
              <a:t>RIS3 : </a:t>
            </a:r>
            <a:r>
              <a:rPr lang="fr-FR" sz="3500" dirty="0" err="1" smtClean="0">
                <a:solidFill>
                  <a:schemeClr val="tx2"/>
                </a:solidFill>
              </a:rPr>
              <a:t>choice</a:t>
            </a:r>
            <a:r>
              <a:rPr lang="fr-FR" sz="3500" dirty="0" smtClean="0">
                <a:solidFill>
                  <a:schemeClr val="tx2"/>
                </a:solidFill>
              </a:rPr>
              <a:t> of (</a:t>
            </a:r>
            <a:r>
              <a:rPr lang="fr-FR" sz="3500" dirty="0" err="1" smtClean="0">
                <a:solidFill>
                  <a:schemeClr val="tx2"/>
                </a:solidFill>
              </a:rPr>
              <a:t>specialisation</a:t>
            </a:r>
            <a:r>
              <a:rPr lang="fr-FR" sz="3500" dirty="0" smtClean="0">
                <a:solidFill>
                  <a:schemeClr val="tx2"/>
                </a:solidFill>
              </a:rPr>
              <a:t> in) </a:t>
            </a:r>
            <a:r>
              <a:rPr lang="fr-FR" sz="3500" dirty="0" err="1" smtClean="0">
                <a:solidFill>
                  <a:schemeClr val="tx2"/>
                </a:solidFill>
              </a:rPr>
              <a:t>activities</a:t>
            </a:r>
            <a:r>
              <a:rPr lang="fr-FR" sz="3500" dirty="0" smtClean="0">
                <a:solidFill>
                  <a:schemeClr val="tx2"/>
                </a:solidFill>
              </a:rPr>
              <a:t> </a:t>
            </a:r>
            <a:r>
              <a:rPr lang="fr-FR" sz="3500" dirty="0" err="1" smtClean="0">
                <a:solidFill>
                  <a:schemeClr val="tx2"/>
                </a:solidFill>
              </a:rPr>
              <a:t>aiming</a:t>
            </a:r>
            <a:r>
              <a:rPr lang="fr-FR" sz="3500" dirty="0" smtClean="0">
                <a:solidFill>
                  <a:schemeClr val="tx2"/>
                </a:solidFill>
              </a:rPr>
              <a:t> at </a:t>
            </a:r>
            <a:r>
              <a:rPr lang="fr-FR" sz="3500" dirty="0" err="1" smtClean="0">
                <a:solidFill>
                  <a:schemeClr val="tx2"/>
                </a:solidFill>
              </a:rPr>
              <a:t>transforming</a:t>
            </a:r>
            <a:r>
              <a:rPr lang="fr-FR" sz="3500" dirty="0" smtClean="0">
                <a:solidFill>
                  <a:schemeClr val="tx2"/>
                </a:solidFill>
              </a:rPr>
              <a:t> </a:t>
            </a:r>
            <a:r>
              <a:rPr lang="fr-FR" sz="3500" dirty="0" err="1" smtClean="0">
                <a:solidFill>
                  <a:schemeClr val="tx2"/>
                </a:solidFill>
              </a:rPr>
              <a:t>sectors</a:t>
            </a:r>
            <a:r>
              <a:rPr lang="fr-FR" sz="3500" dirty="0" smtClean="0">
                <a:solidFill>
                  <a:schemeClr val="tx2"/>
                </a:solidFill>
              </a:rPr>
              <a:t> (or </a:t>
            </a:r>
            <a:r>
              <a:rPr lang="fr-FR" sz="3500" dirty="0" err="1" smtClean="0">
                <a:solidFill>
                  <a:schemeClr val="tx2"/>
                </a:solidFill>
              </a:rPr>
              <a:t>establishing</a:t>
            </a:r>
            <a:r>
              <a:rPr lang="fr-FR" sz="3500" dirty="0" smtClean="0">
                <a:solidFill>
                  <a:schemeClr val="tx2"/>
                </a:solidFill>
              </a:rPr>
              <a:t> new </a:t>
            </a:r>
            <a:r>
              <a:rPr lang="fr-FR" sz="3500" dirty="0" err="1" smtClean="0">
                <a:solidFill>
                  <a:schemeClr val="tx2"/>
                </a:solidFill>
              </a:rPr>
              <a:t>ones</a:t>
            </a:r>
            <a:r>
              <a:rPr lang="fr-FR" sz="3500" dirty="0" smtClean="0">
                <a:solidFill>
                  <a:schemeClr val="tx2"/>
                </a:solidFill>
              </a:rPr>
              <a:t>)</a:t>
            </a:r>
          </a:p>
          <a:p>
            <a:r>
              <a:rPr lang="fr-FR" sz="3500" dirty="0" smtClean="0"/>
              <a:t>How to </a:t>
            </a:r>
            <a:r>
              <a:rPr lang="fr-FR" sz="3500" dirty="0" err="1" smtClean="0"/>
              <a:t>solve</a:t>
            </a:r>
            <a:r>
              <a:rPr lang="fr-FR" sz="3500" dirty="0" smtClean="0"/>
              <a:t> the </a:t>
            </a:r>
            <a:r>
              <a:rPr lang="fr-FR" sz="3500" dirty="0" err="1" smtClean="0"/>
              <a:t>choice</a:t>
            </a:r>
            <a:r>
              <a:rPr lang="fr-FR" sz="3500" dirty="0" smtClean="0"/>
              <a:t> </a:t>
            </a:r>
            <a:r>
              <a:rPr lang="fr-FR" sz="3500" dirty="0" err="1" smtClean="0"/>
              <a:t>problem</a:t>
            </a:r>
            <a:r>
              <a:rPr lang="fr-FR" sz="3500" dirty="0" smtClean="0"/>
              <a:t>?</a:t>
            </a:r>
            <a:endParaRPr lang="fr-CH" sz="3500" dirty="0"/>
          </a:p>
        </p:txBody>
      </p:sp>
    </p:spTree>
    <p:extLst>
      <p:ext uri="{BB962C8B-B14F-4D97-AF65-F5344CB8AC3E}">
        <p14:creationId xmlns:p14="http://schemas.microsoft.com/office/powerpoint/2010/main" val="23271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1574</Words>
  <Application>Microsoft Office PowerPoint</Application>
  <PresentationFormat>Affichage à l'écran (4:3)</PresentationFormat>
  <Paragraphs>252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2" baseType="lpstr">
      <vt:lpstr>Arial</vt:lpstr>
      <vt:lpstr>Calibri</vt:lpstr>
      <vt:lpstr>Thème Office</vt:lpstr>
      <vt:lpstr> On the policy space of  smart specialisation strategies </vt:lpstr>
      <vt:lpstr>Présentation PowerPoint</vt:lpstr>
      <vt:lpstr>Présentation PowerPoint</vt:lpstr>
      <vt:lpstr>Présentation PowerPoint</vt:lpstr>
      <vt:lpstr>Horizontal Policy is not enough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Policy design issues</vt:lpstr>
      <vt:lpstr>Design principle 1 Entrepreneurial discovery</vt:lpstr>
      <vt:lpstr>Entrepreneurial discovery cont.</vt:lpstr>
      <vt:lpstr>Design principle 2-  No sectoral prioritisation</vt:lpstr>
      <vt:lpstr>Design principle 3-  RIS3 has an experimental nature</vt:lpstr>
      <vt:lpstr>Présentation PowerPoint</vt:lpstr>
      <vt:lpstr>Présentation PowerPoint</vt:lpstr>
      <vt:lpstr>Présentation PowerPoint</vt:lpstr>
      <vt:lpstr> A smart specialisation strategy involves.. </vt:lpstr>
      <vt:lpstr>Présentation PowerPoint</vt:lpstr>
      <vt:lpstr>Lessons from the EU experiment?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Foray Dominique</dc:creator>
  <cp:lastModifiedBy>Foray Dominique</cp:lastModifiedBy>
  <cp:revision>167</cp:revision>
  <cp:lastPrinted>2016-03-01T11:11:31Z</cp:lastPrinted>
  <dcterms:created xsi:type="dcterms:W3CDTF">2015-04-29T15:27:27Z</dcterms:created>
  <dcterms:modified xsi:type="dcterms:W3CDTF">2016-03-02T09:03:52Z</dcterms:modified>
</cp:coreProperties>
</file>