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63" r:id="rId2"/>
    <p:sldId id="258" r:id="rId3"/>
    <p:sldId id="259" r:id="rId4"/>
  </p:sldIdLst>
  <p:sldSz cx="12192000" cy="6858000"/>
  <p:notesSz cx="7010400" cy="92964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FA7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6628" autoAdjust="0"/>
  </p:normalViewPr>
  <p:slideViewPr>
    <p:cSldViewPr snapToGrid="0">
      <p:cViewPr varScale="1">
        <p:scale>
          <a:sx n="88" d="100"/>
          <a:sy n="88" d="100"/>
        </p:scale>
        <p:origin x="143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46BBD55C-A3FA-474B-86ED-8C834D0B98ED}" type="datetimeFigureOut">
              <a:rPr lang="en-GB" smtClean="0"/>
              <a:t>01/10/2019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984474D-966F-4040-8CB5-9BB625AAD4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2965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2000" dirty="0" smtClean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4474D-966F-4040-8CB5-9BB625AAD4F7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10615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4474D-966F-4040-8CB5-9BB625AAD4F7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15602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4474D-966F-4040-8CB5-9BB625AAD4F7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3321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ABC505-A1DF-4AB2-9217-B4420CC19B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582599B-9344-429F-AEF7-C35D747417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C199D0-D013-41E6-B24C-5A0F28A680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91CEB-F56E-480E-AD89-5EEA8A97AD14}" type="datetimeFigureOut">
              <a:rPr lang="fr-FR" smtClean="0"/>
              <a:t>01/10/2019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125DD0-D257-4CE9-B619-405D5E9743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2EE858-1267-4D15-9AC5-8478F2215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B0EA2-1903-460D-9A28-3CB0F327A5F6}" type="slidenum">
              <a:rPr lang="fr-FR" smtClean="0"/>
              <a:t>‹#›</a:t>
            </a:fld>
            <a:endParaRPr lang="fr-FR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3C7E679-DDCC-4AED-8716-110AAEC1534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7642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E98D4E-068C-47F8-A27A-7D916F2640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8213CE-B4CD-482C-ADF9-68A9690B5C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1E715B-2393-4287-8FAC-12BB442410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91CEB-F56E-480E-AD89-5EEA8A97AD14}" type="datetimeFigureOut">
              <a:rPr lang="fr-FR" smtClean="0"/>
              <a:t>01/10/2019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8FE13D-E027-49D3-B304-238257A5B5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928DA2-D28D-4222-B70D-8B68A71B06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B0EA2-1903-460D-9A28-3CB0F327A5F6}" type="slidenum">
              <a:rPr lang="fr-FR" smtClean="0"/>
              <a:t>‹#›</a:t>
            </a:fld>
            <a:endParaRPr lang="fr-FR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89012E3-6312-4A3B-A16C-D8186B61DD5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8990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91DF60-6A7E-4CAA-B687-11501C81FE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9D3A6F-340E-455A-9465-C396EFE4AB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CEAC3E-9EE3-418D-A0F1-0F5A3D1E4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91CEB-F56E-480E-AD89-5EEA8A97AD14}" type="datetimeFigureOut">
              <a:rPr lang="fr-FR" smtClean="0"/>
              <a:t>01/10/2019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9F3A0E-C1DC-4339-B0DD-1D7E6F6F98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47A275-63C1-4003-83C7-1214C5D79C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B0EA2-1903-460D-9A28-3CB0F327A5F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41578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5E661C-DDD2-4B42-A078-736D3222EC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A52242-A3A1-4D11-B83A-F1B88E7381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8DCA38-F40E-46BD-A0C6-82E90D036E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46BA94-8122-4A98-B857-2700E630EC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91CEB-F56E-480E-AD89-5EEA8A97AD14}" type="datetimeFigureOut">
              <a:rPr lang="fr-FR" smtClean="0"/>
              <a:t>01/10/2019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F5AAE9-A5DE-4C89-B590-922CB61E9D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14BB66-9575-46BB-AAB2-5EE08D994B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B0EA2-1903-460D-9A28-3CB0F327A5F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59592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A95187-BCCA-4556-B71B-9DDFE36C75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C2C7EB-002E-4B2A-A3BB-185F3DE46C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AAA86A-D6C7-45EB-A011-FAB1AAADE4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07F865C-D845-4883-9A0B-D1C2F2AA30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F2FB1C7-4CDF-4F83-97D0-3E57F810861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384EC1A-1F9D-4C64-B371-E5CA24FEB0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91CEB-F56E-480E-AD89-5EEA8A97AD14}" type="datetimeFigureOut">
              <a:rPr lang="fr-FR" smtClean="0"/>
              <a:t>01/10/2019</a:t>
            </a:fld>
            <a:endParaRPr lang="fr-F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9FBBA44-5D30-440B-9D86-264EAE80AB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FEFF9ED-2EC2-41C9-91D1-A911EC0E5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B0EA2-1903-460D-9A28-3CB0F327A5F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83372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6618B4-0C9A-413F-B21F-A739E2B0C0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011B5E1-0A4E-4923-994A-48B459F3D7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91CEB-F56E-480E-AD89-5EEA8A97AD14}" type="datetimeFigureOut">
              <a:rPr lang="fr-FR" smtClean="0"/>
              <a:t>01/10/2019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0579F23-B58F-4FED-87B2-79C4ECCA4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4B864A-EB1A-4EE4-9A36-E0BA1191AF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B0EA2-1903-460D-9A28-3CB0F327A5F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75308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6FEFEB1-43CC-425B-858D-BF8250737D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91CEB-F56E-480E-AD89-5EEA8A97AD14}" type="datetimeFigureOut">
              <a:rPr lang="fr-FR" smtClean="0"/>
              <a:t>01/10/2019</a:t>
            </a:fld>
            <a:endParaRPr lang="fr-F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8F14D2F-7FDF-46B2-86BA-2FF8EBE740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D5FB54-63BB-4FCA-AFB5-7345B4D007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B0EA2-1903-460D-9A28-3CB0F327A5F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85775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EA6247-24E0-4B12-B4AE-18E2AD207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CF4D0F-F665-46CF-B04D-6DBE22C217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E61BA3-F36D-4F2D-AEA1-0EBBBA0E22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7F7C02-1120-48CC-B7F0-9DA56A11FF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91CEB-F56E-480E-AD89-5EEA8A97AD14}" type="datetimeFigureOut">
              <a:rPr lang="fr-FR" smtClean="0"/>
              <a:t>01/10/2019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272A3E-ADFF-4931-88AB-FE09A37BF1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D1070A-EA1F-4BFB-AAA3-E0A6B2DBCA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B0EA2-1903-460D-9A28-3CB0F327A5F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26931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39E96F-4F4B-4AB1-9C75-0737BBD18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43CBAAB-41FA-483E-ABB9-604B52F3BAF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A4AF8D-E6EF-43BB-91B4-2D37110A92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4D8C6D-95B2-43E4-96E8-0BB761B0C7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91CEB-F56E-480E-AD89-5EEA8A97AD14}" type="datetimeFigureOut">
              <a:rPr lang="fr-FR" smtClean="0"/>
              <a:t>01/10/2019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3A1847-3746-4840-88B8-681731A993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3340BB-45B8-4C22-ABA8-2A84DD5C5B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B0EA2-1903-460D-9A28-3CB0F327A5F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15128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080C93-F8A8-4514-A5EE-72A6A81EA7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BF2B28B-615E-4625-9148-422F7E6EF8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A26201-43FC-4FC3-A023-8F2089BF1F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91CEB-F56E-480E-AD89-5EEA8A97AD14}" type="datetimeFigureOut">
              <a:rPr lang="fr-FR" smtClean="0"/>
              <a:t>01/10/2019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6B4DAB-5330-4087-8C49-2F78EE5DF6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432268-2CA2-471F-9D88-1536D7644C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B0EA2-1903-460D-9A28-3CB0F327A5F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35956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E7DDC31-A9AC-4A45-806C-342FFC3A07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B0739BC-B44A-4AED-B7F9-C6CC4AF6F2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F5C187-02F8-4248-BB55-AEED347869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91CEB-F56E-480E-AD89-5EEA8A97AD14}" type="datetimeFigureOut">
              <a:rPr lang="fr-FR" smtClean="0"/>
              <a:t>01/10/2019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48CE9A-A7AC-47DF-AA91-AB9AD8B039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1ABDD9-F35F-44C5-8AA8-E801B61328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B0EA2-1903-460D-9A28-3CB0F327A5F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1680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02D2473-5A99-4FD5-B77E-6661873F87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837BFB-3B0C-4B87-9425-8E89C071C4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72F4D2-2F0A-46FE-A215-4699D11FC31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591CEB-F56E-480E-AD89-5EEA8A97AD14}" type="datetimeFigureOut">
              <a:rPr lang="fr-FR" smtClean="0"/>
              <a:t>01/10/2019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469152-4745-4599-B367-211D535791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51DBC2-49A8-4BD4-B085-8AD8AEFACC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0B0EA2-1903-460D-9A28-3CB0F327A5F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3015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s3platform.jrc.ec.europa.eu/knowledge-repository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6C2CE941-BA5F-4557-848E-9728009289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954" y="1749669"/>
            <a:ext cx="10656277" cy="977339"/>
          </a:xfrm>
        </p:spPr>
        <p:txBody>
          <a:bodyPr>
            <a:noAutofit/>
          </a:bodyPr>
          <a:lstStyle/>
          <a:p>
            <a:r>
              <a:rPr lang="en-US" sz="1800" b="1" u="sng" dirty="0">
                <a:latin typeface="Verdana" panose="020B0604030504040204" pitchFamily="34" charset="0"/>
                <a:ea typeface="Verdana" panose="020B0604030504040204" pitchFamily="34" charset="0"/>
              </a:rPr>
              <a:t>European Digital Innovation </a:t>
            </a:r>
            <a:r>
              <a:rPr lang="en-US" sz="1800" b="1" u="sng" dirty="0" smtClean="0">
                <a:latin typeface="Verdana" panose="020B0604030504040204" pitchFamily="34" charset="0"/>
                <a:ea typeface="Verdana" panose="020B0604030504040204" pitchFamily="34" charset="0"/>
              </a:rPr>
              <a:t>Hubs</a:t>
            </a:r>
            <a:r>
              <a:rPr lang="en-US" sz="1800" b="1" dirty="0">
                <a:latin typeface="Verdana" panose="020B0604030504040204" pitchFamily="34" charset="0"/>
                <a:ea typeface="Verdana" panose="020B0604030504040204" pitchFamily="34" charset="0"/>
              </a:rPr>
              <a:t/>
            </a:r>
            <a:br>
              <a:rPr lang="en-US" sz="1800" b="1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US" sz="18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provide technological </a:t>
            </a:r>
            <a:r>
              <a:rPr lang="en-US" sz="1800" b="1" dirty="0">
                <a:latin typeface="Verdana" panose="020B0604030504040204" pitchFamily="34" charset="0"/>
                <a:ea typeface="Verdana" panose="020B0604030504040204" pitchFamily="34" charset="0"/>
              </a:rPr>
              <a:t>expertise and experimentation facilities to enable the digital transformation of the </a:t>
            </a:r>
            <a:r>
              <a:rPr lang="en-US" sz="18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SMEs </a:t>
            </a:r>
            <a:r>
              <a:rPr lang="en-US" sz="1800" b="1" dirty="0">
                <a:latin typeface="Verdana" panose="020B0604030504040204" pitchFamily="34" charset="0"/>
                <a:ea typeface="Verdana" panose="020B0604030504040204" pitchFamily="34" charset="0"/>
              </a:rPr>
              <a:t>and the public </a:t>
            </a:r>
            <a:r>
              <a:rPr lang="en-US" sz="18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sector.</a:t>
            </a:r>
            <a:r>
              <a:rPr lang="en-US" sz="2400" b="1" dirty="0">
                <a:latin typeface="Verdana" panose="020B0604030504040204" pitchFamily="34" charset="0"/>
                <a:ea typeface="Verdana" panose="020B0604030504040204" pitchFamily="34" charset="0"/>
              </a:rPr>
              <a:t/>
            </a:r>
            <a:br>
              <a:rPr lang="en-US" sz="2400" b="1" dirty="0">
                <a:latin typeface="Verdana" panose="020B0604030504040204" pitchFamily="34" charset="0"/>
                <a:ea typeface="Verdana" panose="020B0604030504040204" pitchFamily="34" charset="0"/>
              </a:rPr>
            </a:br>
            <a:endParaRPr lang="fr-FR" sz="24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3301B98-6784-442E-9573-D7857F506E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2963182"/>
            <a:ext cx="6011007" cy="249936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1700" dirty="0">
                <a:latin typeface="Verdana" panose="020B0604030504040204" pitchFamily="34" charset="0"/>
                <a:ea typeface="Verdana" panose="020B0604030504040204" pitchFamily="34" charset="0"/>
              </a:rPr>
              <a:t>Typical participants</a:t>
            </a:r>
            <a:r>
              <a:rPr lang="en-US" sz="1700" dirty="0" smtClean="0">
                <a:latin typeface="Verdana" panose="020B0604030504040204" pitchFamily="34" charset="0"/>
                <a:ea typeface="Verdana" panose="020B0604030504040204" pitchFamily="34" charset="0"/>
              </a:rPr>
              <a:t>:</a:t>
            </a:r>
            <a:endParaRPr lang="en-US" sz="17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lvl="1"/>
            <a:r>
              <a:rPr lang="en-US" sz="1700" dirty="0">
                <a:latin typeface="Verdana" panose="020B0604030504040204" pitchFamily="34" charset="0"/>
                <a:ea typeface="Verdana" panose="020B0604030504040204" pitchFamily="34" charset="0"/>
              </a:rPr>
              <a:t>Research and Technology </a:t>
            </a:r>
            <a:r>
              <a:rPr lang="en-US" sz="1700" dirty="0" err="1" smtClean="0">
                <a:latin typeface="Verdana" panose="020B0604030504040204" pitchFamily="34" charset="0"/>
                <a:ea typeface="Verdana" panose="020B0604030504040204" pitchFamily="34" charset="0"/>
              </a:rPr>
              <a:t>Organisations</a:t>
            </a:r>
            <a:endParaRPr lang="en-US" sz="1700" dirty="0" smtClean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lvl="1"/>
            <a:r>
              <a:rPr lang="en-US" sz="1700" dirty="0" smtClean="0">
                <a:latin typeface="Verdana" panose="020B0604030504040204" pitchFamily="34" charset="0"/>
                <a:ea typeface="Verdana" panose="020B0604030504040204" pitchFamily="34" charset="0"/>
              </a:rPr>
              <a:t>Technical Universities</a:t>
            </a:r>
          </a:p>
          <a:p>
            <a:pPr marL="0" indent="0">
              <a:buNone/>
            </a:pPr>
            <a:r>
              <a:rPr lang="en-US" sz="1700" dirty="0" smtClean="0">
                <a:latin typeface="Verdana" panose="020B0604030504040204" pitchFamily="34" charset="0"/>
                <a:ea typeface="Verdana" panose="020B0604030504040204" pitchFamily="34" charset="0"/>
              </a:rPr>
              <a:t>In collaboration with:</a:t>
            </a:r>
          </a:p>
          <a:p>
            <a:pPr lvl="1"/>
            <a:r>
              <a:rPr lang="en-US" sz="1700" dirty="0" smtClean="0">
                <a:latin typeface="Verdana" panose="020B0604030504040204" pitchFamily="34" charset="0"/>
                <a:ea typeface="Verdana" panose="020B0604030504040204" pitchFamily="34" charset="0"/>
              </a:rPr>
              <a:t>Industry associations/Chambers of Commerce</a:t>
            </a:r>
            <a:endParaRPr lang="en-US" sz="17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lvl="1"/>
            <a:r>
              <a:rPr lang="en-US" sz="1700" dirty="0">
                <a:latin typeface="Verdana" panose="020B0604030504040204" pitchFamily="34" charset="0"/>
                <a:ea typeface="Verdana" panose="020B0604030504040204" pitchFamily="34" charset="0"/>
              </a:rPr>
              <a:t>Clusters</a:t>
            </a:r>
          </a:p>
          <a:p>
            <a:pPr lvl="1"/>
            <a:r>
              <a:rPr lang="en-US" sz="1700" dirty="0">
                <a:latin typeface="Verdana" panose="020B0604030504040204" pitchFamily="34" charset="0"/>
                <a:ea typeface="Verdana" panose="020B0604030504040204" pitchFamily="34" charset="0"/>
              </a:rPr>
              <a:t>Enterprise Europe Network</a:t>
            </a:r>
          </a:p>
          <a:p>
            <a:pPr lvl="1"/>
            <a:r>
              <a:rPr lang="en-US" sz="1700" dirty="0">
                <a:latin typeface="Verdana" panose="020B0604030504040204" pitchFamily="34" charset="0"/>
                <a:ea typeface="Verdana" panose="020B0604030504040204" pitchFamily="34" charset="0"/>
              </a:rPr>
              <a:t>Accelerators/Incubators </a:t>
            </a:r>
          </a:p>
          <a:p>
            <a:pPr lvl="1"/>
            <a:r>
              <a:rPr lang="en-US" sz="1700" dirty="0">
                <a:latin typeface="Verdana" panose="020B0604030504040204" pitchFamily="34" charset="0"/>
                <a:ea typeface="Verdana" panose="020B0604030504040204" pitchFamily="34" charset="0"/>
              </a:rPr>
              <a:t>Innovation agencies</a:t>
            </a:r>
          </a:p>
          <a:p>
            <a:endParaRPr lang="fr-FR" sz="24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4" name="Picture 3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185" y="2727008"/>
            <a:ext cx="5685485" cy="2735534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4502725" y="287095"/>
            <a:ext cx="727363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fr-FR" b="1" dirty="0" smtClean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Digital Innovation Hubs in Digital Europe Programme</a:t>
            </a:r>
          </a:p>
          <a:p>
            <a:endParaRPr lang="en-US" sz="1200" dirty="0" smtClean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r"/>
            <a:r>
              <a:rPr lang="en-US" sz="1200" dirty="0" smtClean="0">
                <a:latin typeface="Verdana" panose="020B0604030504040204" pitchFamily="34" charset="0"/>
                <a:ea typeface="Verdana" panose="020B0604030504040204" pitchFamily="34" charset="0"/>
              </a:rPr>
              <a:t>Anna </a:t>
            </a:r>
            <a:r>
              <a:rPr lang="en-US" sz="1200" dirty="0" err="1" smtClean="0">
                <a:latin typeface="Verdana" panose="020B0604030504040204" pitchFamily="34" charset="0"/>
                <a:ea typeface="Verdana" panose="020B0604030504040204" pitchFamily="34" charset="0"/>
              </a:rPr>
              <a:t>Puig-Centelles</a:t>
            </a:r>
            <a:r>
              <a:rPr lang="en-US" sz="1200" dirty="0" smtClean="0"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lang="en-US" sz="1200" dirty="0">
                <a:latin typeface="Verdana" panose="020B0604030504040204" pitchFamily="34" charset="0"/>
                <a:ea typeface="Verdana" panose="020B0604030504040204" pitchFamily="34" charset="0"/>
              </a:rPr>
              <a:t>DG CNECT </a:t>
            </a:r>
            <a:r>
              <a:rPr lang="en-US" sz="1200" dirty="0" smtClean="0">
                <a:latin typeface="Verdana" panose="020B0604030504040204" pitchFamily="34" charset="0"/>
                <a:ea typeface="Verdana" panose="020B0604030504040204" pitchFamily="34" charset="0"/>
              </a:rPr>
              <a:t>A2</a:t>
            </a:r>
            <a:endParaRPr lang="fr-FR" sz="12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377928" y="5917195"/>
            <a:ext cx="77780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A network of 130-280 EDIHs, co-funded with MS/Regions.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162982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6C2CE941-BA5F-4557-848E-9728009289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9616" y="1749335"/>
            <a:ext cx="10747131" cy="863374"/>
          </a:xfrm>
        </p:spPr>
        <p:txBody>
          <a:bodyPr>
            <a:noAutofit/>
          </a:bodyPr>
          <a:lstStyle/>
          <a:p>
            <a:r>
              <a:rPr lang="en-US" sz="1800" b="1" dirty="0" err="1" smtClean="0">
                <a:latin typeface="Verdana" panose="020B0604030504040204" pitchFamily="34" charset="0"/>
                <a:ea typeface="Verdana" panose="020B0604030504040204" pitchFamily="34" charset="0"/>
              </a:rPr>
              <a:t>Specialisation</a:t>
            </a:r>
            <a:r>
              <a:rPr lang="en-US" sz="18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800" b="1" dirty="0">
                <a:latin typeface="Verdana" panose="020B0604030504040204" pitchFamily="34" charset="0"/>
                <a:ea typeface="Verdana" panose="020B0604030504040204" pitchFamily="34" charset="0"/>
              </a:rPr>
              <a:t>of a hub is required, addressing the (future) needs of the industry and public </a:t>
            </a:r>
            <a:r>
              <a:rPr lang="en-US" sz="18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administration.</a:t>
            </a:r>
            <a:r>
              <a:rPr lang="en-US" sz="1800" b="1" dirty="0">
                <a:latin typeface="Verdana" panose="020B0604030504040204" pitchFamily="34" charset="0"/>
                <a:ea typeface="Verdana" panose="020B0604030504040204" pitchFamily="34" charset="0"/>
              </a:rPr>
              <a:t/>
            </a:r>
            <a:br>
              <a:rPr lang="en-US" sz="1800" b="1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US" sz="18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If </a:t>
            </a:r>
            <a:r>
              <a:rPr lang="en-US" sz="1800" b="1" u="sng" dirty="0">
                <a:latin typeface="Verdana" panose="020B0604030504040204" pitchFamily="34" charset="0"/>
                <a:ea typeface="Verdana" panose="020B0604030504040204" pitchFamily="34" charset="0"/>
              </a:rPr>
              <a:t>ERDF</a:t>
            </a:r>
            <a:r>
              <a:rPr lang="en-US" sz="1800" b="1" dirty="0">
                <a:latin typeface="Verdana" panose="020B0604030504040204" pitchFamily="34" charset="0"/>
                <a:ea typeface="Verdana" panose="020B0604030504040204" pitchFamily="34" charset="0"/>
              </a:rPr>
              <a:t> is </a:t>
            </a:r>
            <a:r>
              <a:rPr lang="en-US" sz="18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used for co-funding, </a:t>
            </a:r>
            <a:r>
              <a:rPr lang="en-US" sz="1800" b="1" dirty="0">
                <a:latin typeface="Verdana" panose="020B0604030504040204" pitchFamily="34" charset="0"/>
                <a:ea typeface="Verdana" panose="020B0604030504040204" pitchFamily="34" charset="0"/>
              </a:rPr>
              <a:t>it should be in line with the </a:t>
            </a:r>
            <a:r>
              <a:rPr lang="en-US" sz="1800" b="1" u="sng" dirty="0">
                <a:latin typeface="Verdana" panose="020B0604030504040204" pitchFamily="34" charset="0"/>
                <a:ea typeface="Verdana" panose="020B0604030504040204" pitchFamily="34" charset="0"/>
              </a:rPr>
              <a:t>smart </a:t>
            </a:r>
            <a:r>
              <a:rPr lang="en-US" sz="1800" b="1" u="sng" dirty="0" smtClean="0">
                <a:latin typeface="Verdana" panose="020B0604030504040204" pitchFamily="34" charset="0"/>
                <a:ea typeface="Verdana" panose="020B0604030504040204" pitchFamily="34" charset="0"/>
              </a:rPr>
              <a:t>specialization</a:t>
            </a:r>
            <a:r>
              <a:rPr lang="en-US" sz="18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  <a:br>
              <a:rPr lang="en-US" sz="1800" b="1" dirty="0" smtClean="0">
                <a:latin typeface="Verdana" panose="020B0604030504040204" pitchFamily="34" charset="0"/>
                <a:ea typeface="Verdana" panose="020B0604030504040204" pitchFamily="34" charset="0"/>
              </a:rPr>
            </a:br>
            <a:endParaRPr lang="fr-FR" sz="18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graphicFrame>
        <p:nvGraphicFramePr>
          <p:cNvPr id="4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23404816"/>
              </p:ext>
            </p:extLst>
          </p:nvPr>
        </p:nvGraphicFramePr>
        <p:xfrm>
          <a:off x="1204545" y="2612709"/>
          <a:ext cx="9636371" cy="2011680"/>
        </p:xfrm>
        <a:graphic>
          <a:graphicData uri="http://schemas.openxmlformats.org/drawingml/2006/table">
            <a:tbl>
              <a:tblPr firstRow="1" bandRow="1"/>
              <a:tblGrid>
                <a:gridCol w="992606">
                  <a:extLst>
                    <a:ext uri="{9D8B030D-6E8A-4147-A177-3AD203B41FA5}">
                      <a16:colId xmlns:a16="http://schemas.microsoft.com/office/drawing/2014/main" val="1641129015"/>
                    </a:ext>
                  </a:extLst>
                </a:gridCol>
                <a:gridCol w="3379017">
                  <a:extLst>
                    <a:ext uri="{9D8B030D-6E8A-4147-A177-3AD203B41FA5}">
                      <a16:colId xmlns:a16="http://schemas.microsoft.com/office/drawing/2014/main" val="3017620768"/>
                    </a:ext>
                  </a:extLst>
                </a:gridCol>
                <a:gridCol w="2855656">
                  <a:extLst>
                    <a:ext uri="{9D8B030D-6E8A-4147-A177-3AD203B41FA5}">
                      <a16:colId xmlns:a16="http://schemas.microsoft.com/office/drawing/2014/main" val="2603961538"/>
                    </a:ext>
                  </a:extLst>
                </a:gridCol>
                <a:gridCol w="2409092">
                  <a:extLst>
                    <a:ext uri="{9D8B030D-6E8A-4147-A177-3AD203B41FA5}">
                      <a16:colId xmlns:a16="http://schemas.microsoft.com/office/drawing/2014/main" val="1687163689"/>
                    </a:ext>
                  </a:extLst>
                </a:gridCol>
              </a:tblGrid>
              <a:tr h="23120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</a:defRPr>
                      </a:lvl9pPr>
                    </a:lstStyle>
                    <a:p>
                      <a:r>
                        <a:rPr lang="en-GB" sz="1200" dirty="0" smtClean="0">
                          <a:solidFill>
                            <a:schemeClr val="tx1"/>
                          </a:solidFill>
                        </a:rPr>
                        <a:t>DEP</a:t>
                      </a:r>
                      <a:endParaRPr lang="en-GB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</a:defRPr>
                      </a:lvl9pPr>
                    </a:lstStyle>
                    <a:p>
                      <a:r>
                        <a:rPr lang="en-GB" sz="1200" dirty="0" smtClean="0">
                          <a:solidFill>
                            <a:schemeClr val="tx1"/>
                          </a:solidFill>
                        </a:rPr>
                        <a:t>Other Technologies</a:t>
                      </a:r>
                      <a:endParaRPr lang="en-GB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</a:defRPr>
                      </a:lvl9pPr>
                    </a:lstStyle>
                    <a:p>
                      <a:r>
                        <a:rPr lang="en-GB" sz="1200" dirty="0" smtClean="0">
                          <a:solidFill>
                            <a:schemeClr val="tx1"/>
                          </a:solidFill>
                        </a:rPr>
                        <a:t>Application areas</a:t>
                      </a:r>
                      <a:endParaRPr lang="en-GB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</a:defRPr>
                      </a:lvl9pPr>
                    </a:lstStyle>
                    <a:p>
                      <a:r>
                        <a:rPr lang="en-GB" sz="1200" dirty="0" smtClean="0">
                          <a:solidFill>
                            <a:schemeClr val="tx1"/>
                          </a:solidFill>
                        </a:rPr>
                        <a:t>Sector</a:t>
                      </a:r>
                      <a:endParaRPr lang="en-GB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1152683"/>
                  </a:ext>
                </a:extLst>
              </a:tr>
              <a:tr h="385346">
                <a:tc rowSpan="4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9pPr>
                    </a:lstStyle>
                    <a:p>
                      <a:r>
                        <a:rPr lang="en-GB" sz="1200" dirty="0" smtClean="0"/>
                        <a:t>AI, HPC, or Cybersecurity</a:t>
                      </a:r>
                      <a:endParaRPr lang="en-GB" sz="1200" dirty="0"/>
                    </a:p>
                  </a:txBody>
                  <a:tcPr vert="vert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9pPr>
                    </a:lstStyle>
                    <a:p>
                      <a:r>
                        <a:rPr lang="en-GB" sz="1200" baseline="0" dirty="0" smtClean="0"/>
                        <a:t>Simulation </a:t>
                      </a:r>
                    </a:p>
                    <a:p>
                      <a:r>
                        <a:rPr lang="en-GB" sz="1200" baseline="0" dirty="0" smtClean="0"/>
                        <a:t>Supply chain integration</a:t>
                      </a:r>
                      <a:endParaRPr lang="en-GB" sz="12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9pPr>
                    </a:lstStyle>
                    <a:p>
                      <a:r>
                        <a:rPr lang="en-GB" sz="1200" dirty="0" smtClean="0"/>
                        <a:t>Industry 4.0</a:t>
                      </a:r>
                    </a:p>
                    <a:p>
                      <a:r>
                        <a:rPr lang="en-GB" sz="1200" dirty="0" smtClean="0"/>
                        <a:t>Circular</a:t>
                      </a:r>
                      <a:r>
                        <a:rPr lang="en-GB" sz="1200" baseline="0" dirty="0" smtClean="0"/>
                        <a:t> economy</a:t>
                      </a:r>
                      <a:endParaRPr lang="en-GB" sz="12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9pPr>
                    </a:lstStyle>
                    <a:p>
                      <a:r>
                        <a:rPr lang="en-GB" sz="1200" dirty="0" smtClean="0"/>
                        <a:t>Manufacturing</a:t>
                      </a:r>
                      <a:endParaRPr lang="en-GB" sz="12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5679880"/>
                  </a:ext>
                </a:extLst>
              </a:tr>
              <a:tr h="385346"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9pPr>
                    </a:lstStyle>
                    <a:p>
                      <a:r>
                        <a:rPr lang="en-GB" sz="1200" dirty="0" smtClean="0"/>
                        <a:t>Remote</a:t>
                      </a:r>
                      <a:r>
                        <a:rPr lang="en-GB" sz="1200" baseline="0" dirty="0" smtClean="0"/>
                        <a:t> sensing</a:t>
                      </a:r>
                    </a:p>
                    <a:p>
                      <a:r>
                        <a:rPr lang="en-GB" sz="1200" baseline="0" dirty="0" smtClean="0"/>
                        <a:t>Photonics</a:t>
                      </a:r>
                      <a:endParaRPr lang="en-GB" sz="12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9pPr>
                    </a:lstStyle>
                    <a:p>
                      <a:r>
                        <a:rPr lang="en-GB" sz="1200" dirty="0" smtClean="0"/>
                        <a:t>Precision farming</a:t>
                      </a:r>
                      <a:endParaRPr lang="en-GB" sz="12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9pPr>
                    </a:lstStyle>
                    <a:p>
                      <a:r>
                        <a:rPr lang="en-GB" sz="1200" dirty="0" err="1" smtClean="0"/>
                        <a:t>Agri</a:t>
                      </a:r>
                      <a:r>
                        <a:rPr lang="en-GB" sz="1200" dirty="0" smtClean="0"/>
                        <a:t>-food</a:t>
                      </a:r>
                      <a:endParaRPr lang="en-GB" sz="12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9056071"/>
                  </a:ext>
                </a:extLst>
              </a:tr>
              <a:tr h="231207"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9pPr>
                    </a:lstStyle>
                    <a:p>
                      <a:r>
                        <a:rPr lang="en-GB" sz="1200" dirty="0" smtClean="0"/>
                        <a:t>Robotics, Simulation</a:t>
                      </a:r>
                      <a:endParaRPr lang="en-GB" sz="12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9pPr>
                    </a:lstStyle>
                    <a:p>
                      <a:r>
                        <a:rPr lang="en-GB" sz="1200" dirty="0" err="1" smtClean="0"/>
                        <a:t>Exo</a:t>
                      </a:r>
                      <a:r>
                        <a:rPr lang="en-GB" sz="1200" dirty="0" smtClean="0"/>
                        <a:t>-skeletons, Automated</a:t>
                      </a:r>
                      <a:r>
                        <a:rPr lang="en-GB" sz="1200" baseline="0" dirty="0" smtClean="0"/>
                        <a:t> building</a:t>
                      </a:r>
                      <a:endParaRPr lang="en-GB" sz="12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9pPr>
                    </a:lstStyle>
                    <a:p>
                      <a:r>
                        <a:rPr lang="en-GB" sz="1200" dirty="0" smtClean="0"/>
                        <a:t>Construction</a:t>
                      </a:r>
                      <a:endParaRPr lang="en-GB" sz="12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952495"/>
                  </a:ext>
                </a:extLst>
              </a:tr>
              <a:tr h="231207"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9pPr>
                    </a:lstStyle>
                    <a:p>
                      <a:r>
                        <a:rPr lang="en-GB" sz="1200" dirty="0" smtClean="0"/>
                        <a:t>Digital</a:t>
                      </a:r>
                      <a:r>
                        <a:rPr lang="en-GB" sz="1200" baseline="0" dirty="0" smtClean="0"/>
                        <a:t> solutions for governments, AI, Cybersecurity</a:t>
                      </a:r>
                      <a:endParaRPr lang="en-GB" sz="12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9pPr>
                    </a:lstStyle>
                    <a:p>
                      <a:r>
                        <a:rPr lang="en-GB" sz="1200" dirty="0" smtClean="0"/>
                        <a:t>Services</a:t>
                      </a:r>
                      <a:r>
                        <a:rPr lang="en-GB" sz="1200" baseline="0" dirty="0" smtClean="0"/>
                        <a:t> for citizens, once only principle</a:t>
                      </a:r>
                      <a:endParaRPr lang="en-GB" sz="12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9pPr>
                    </a:lstStyle>
                    <a:p>
                      <a:r>
                        <a:rPr lang="en-GB" sz="1200" dirty="0" smtClean="0"/>
                        <a:t>Public administration</a:t>
                      </a:r>
                      <a:endParaRPr lang="en-GB" sz="12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9618786"/>
                  </a:ext>
                </a:extLst>
              </a:tr>
              <a:tr h="23120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9pPr>
                    </a:lstStyle>
                    <a:p>
                      <a:endParaRPr lang="en-GB" sz="1200" dirty="0"/>
                    </a:p>
                  </a:txBody>
                  <a:tcPr vert="vert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9pPr>
                    </a:lstStyle>
                    <a:p>
                      <a:r>
                        <a:rPr lang="en-GB" sz="1200" dirty="0" smtClean="0"/>
                        <a:t>…</a:t>
                      </a:r>
                      <a:endParaRPr lang="en-GB" sz="12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9pPr>
                    </a:lstStyle>
                    <a:p>
                      <a:r>
                        <a:rPr lang="en-GB" sz="1200" dirty="0" smtClean="0"/>
                        <a:t>…</a:t>
                      </a:r>
                      <a:endParaRPr lang="en-GB" sz="12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9pPr>
                    </a:lstStyle>
                    <a:p>
                      <a:r>
                        <a:rPr lang="en-GB" sz="1200" dirty="0" smtClean="0"/>
                        <a:t>…</a:t>
                      </a:r>
                      <a:endParaRPr lang="en-GB" sz="12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5180731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4502725" y="287095"/>
            <a:ext cx="727363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fr-FR" b="1" dirty="0" smtClean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Digital Innovation Hubs in Digital Europe Programme</a:t>
            </a:r>
          </a:p>
          <a:p>
            <a:endParaRPr lang="en-US" sz="1200" dirty="0" smtClean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r"/>
            <a:r>
              <a:rPr lang="en-US" sz="1200" dirty="0" smtClean="0">
                <a:latin typeface="Verdana" panose="020B0604030504040204" pitchFamily="34" charset="0"/>
                <a:ea typeface="Verdana" panose="020B0604030504040204" pitchFamily="34" charset="0"/>
              </a:rPr>
              <a:t>Anna </a:t>
            </a:r>
            <a:r>
              <a:rPr lang="en-US" sz="1200" dirty="0" err="1" smtClean="0">
                <a:latin typeface="Verdana" panose="020B0604030504040204" pitchFamily="34" charset="0"/>
                <a:ea typeface="Verdana" panose="020B0604030504040204" pitchFamily="34" charset="0"/>
              </a:rPr>
              <a:t>Puig-Centelles</a:t>
            </a:r>
            <a:r>
              <a:rPr lang="en-US" sz="1200" dirty="0" smtClean="0"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lang="en-US" sz="1200" dirty="0">
                <a:latin typeface="Verdana" panose="020B0604030504040204" pitchFamily="34" charset="0"/>
                <a:ea typeface="Verdana" panose="020B0604030504040204" pitchFamily="34" charset="0"/>
              </a:rPr>
              <a:t>DG CNECT </a:t>
            </a:r>
            <a:r>
              <a:rPr lang="en-US" sz="1200" dirty="0" smtClean="0">
                <a:latin typeface="Verdana" panose="020B0604030504040204" pitchFamily="34" charset="0"/>
                <a:ea typeface="Verdana" panose="020B0604030504040204" pitchFamily="34" charset="0"/>
              </a:rPr>
              <a:t>A2</a:t>
            </a:r>
            <a:endParaRPr lang="fr-FR" sz="12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6" name="Content Placeholder 8">
            <a:extLst>
              <a:ext uri="{FF2B5EF4-FFF2-40B4-BE49-F238E27FC236}">
                <a16:creationId xmlns:a16="http://schemas.microsoft.com/office/drawing/2014/main" id="{C3301B98-6784-442E-9573-D7857F506E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9616" y="4738690"/>
            <a:ext cx="11187277" cy="188750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400" dirty="0" smtClean="0">
                <a:latin typeface="Verdana" panose="020B0604030504040204" pitchFamily="34" charset="0"/>
                <a:ea typeface="Verdana" panose="020B0604030504040204" pitchFamily="34" charset="0"/>
              </a:rPr>
              <a:t>Background documents on DIHs in a regional context:</a:t>
            </a:r>
            <a:endParaRPr lang="en-US" sz="14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lvl="2"/>
            <a:r>
              <a:rPr lang="en-US" sz="1400" dirty="0" smtClean="0">
                <a:latin typeface="Verdana" panose="020B0604030504040204" pitchFamily="34" charset="0"/>
                <a:ea typeface="Verdana" panose="020B0604030504040204" pitchFamily="34" charset="0"/>
              </a:rPr>
              <a:t>Digital Innovation Hubs into </a:t>
            </a:r>
            <a:r>
              <a:rPr lang="en-US" sz="1400" dirty="0">
                <a:latin typeface="Verdana" panose="020B0604030504040204" pitchFamily="34" charset="0"/>
                <a:ea typeface="Verdana" panose="020B0604030504040204" pitchFamily="34" charset="0"/>
              </a:rPr>
              <a:t>Regional Context - A European </a:t>
            </a:r>
            <a:r>
              <a:rPr lang="en-US" sz="1400" dirty="0" smtClean="0">
                <a:latin typeface="Verdana" panose="020B0604030504040204" pitchFamily="34" charset="0"/>
                <a:ea typeface="Verdana" panose="020B0604030504040204" pitchFamily="34" charset="0"/>
              </a:rPr>
              <a:t>survey</a:t>
            </a:r>
          </a:p>
          <a:p>
            <a:pPr lvl="2"/>
            <a:r>
              <a:rPr lang="en-US" sz="1400" dirty="0">
                <a:latin typeface="Verdana" panose="020B0604030504040204" pitchFamily="34" charset="0"/>
                <a:ea typeface="Verdana" panose="020B0604030504040204" pitchFamily="34" charset="0"/>
              </a:rPr>
              <a:t>Exploring heterogeneous Digital Innovation Hubs in their context - Comparative case study of </a:t>
            </a:r>
            <a:r>
              <a:rPr lang="en-US" sz="1400" dirty="0" smtClean="0">
                <a:latin typeface="Verdana" panose="020B0604030504040204" pitchFamily="34" charset="0"/>
                <a:ea typeface="Verdana" panose="020B0604030504040204" pitchFamily="34" charset="0"/>
              </a:rPr>
              <a:t>6 DIHs</a:t>
            </a:r>
            <a:r>
              <a:rPr lang="en-US" sz="1600" dirty="0" smtClean="0">
                <a:latin typeface="Verdana" panose="020B0604030504040204" pitchFamily="34" charset="0"/>
                <a:ea typeface="Verdana" panose="020B0604030504040204" pitchFamily="34" charset="0"/>
              </a:rPr>
              <a:t/>
            </a:r>
            <a:br>
              <a:rPr lang="en-US" sz="1600" dirty="0" smtClean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US" sz="1600" dirty="0" smtClean="0">
                <a:latin typeface="Verdana" panose="020B0604030504040204" pitchFamily="34" charset="0"/>
                <a:ea typeface="Verdana" panose="020B0604030504040204" pitchFamily="34" charset="0"/>
              </a:rPr>
              <a:t/>
            </a:r>
            <a:br>
              <a:rPr lang="en-US" sz="1600" dirty="0" smtClean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US" sz="1600" dirty="0" smtClean="0">
                <a:latin typeface="Verdana" panose="020B0604030504040204" pitchFamily="34" charset="0"/>
                <a:ea typeface="Verdana" panose="020B0604030504040204" pitchFamily="34" charset="0"/>
              </a:rPr>
              <a:t>	</a:t>
            </a:r>
            <a:r>
              <a:rPr lang="fr-FR" sz="1400" dirty="0" smtClean="0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https</a:t>
            </a:r>
            <a:r>
              <a:rPr lang="fr-FR" sz="1400" dirty="0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://</a:t>
            </a:r>
            <a:r>
              <a:rPr lang="fr-FR" sz="1400" dirty="0" smtClean="0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s3platform.jrc.ec.europa.eu/knowledge-repository</a:t>
            </a:r>
            <a:endParaRPr lang="fr-FR" sz="1400" dirty="0" smtClean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fr-FR" sz="14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13507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6C2CE941-BA5F-4557-848E-9728009289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024" y="1538325"/>
            <a:ext cx="10515600" cy="863374"/>
          </a:xfrm>
        </p:spPr>
        <p:txBody>
          <a:bodyPr>
            <a:normAutofit/>
          </a:bodyPr>
          <a:lstStyle/>
          <a:p>
            <a:r>
              <a:rPr lang="fr-FR" sz="2000" b="1" dirty="0" err="1" smtClean="0">
                <a:latin typeface="Verdana" panose="020B0604030504040204" pitchFamily="34" charset="0"/>
                <a:ea typeface="Verdana" panose="020B0604030504040204" pitchFamily="34" charset="0"/>
              </a:rPr>
              <a:t>Selection</a:t>
            </a:r>
            <a:r>
              <a:rPr lang="fr-FR" sz="20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fr-FR" sz="2000" b="1" dirty="0" err="1" smtClean="0">
                <a:latin typeface="Verdana" panose="020B0604030504040204" pitchFamily="34" charset="0"/>
                <a:ea typeface="Verdana" panose="020B0604030504040204" pitchFamily="34" charset="0"/>
              </a:rPr>
              <a:t>Process</a:t>
            </a:r>
            <a:r>
              <a:rPr lang="fr-FR" sz="20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 for </a:t>
            </a:r>
            <a:r>
              <a:rPr lang="fr-FR" sz="2000" b="1" dirty="0" err="1" smtClean="0">
                <a:latin typeface="Verdana" panose="020B0604030504040204" pitchFamily="34" charset="0"/>
                <a:ea typeface="Verdana" panose="020B0604030504040204" pitchFamily="34" charset="0"/>
              </a:rPr>
              <a:t>EDIHs</a:t>
            </a:r>
            <a:r>
              <a:rPr lang="fr-FR" sz="20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 in DEP</a:t>
            </a:r>
            <a:endParaRPr lang="fr-FR" sz="20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43407" y="2401699"/>
            <a:ext cx="2394150" cy="8594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>
              <a:lnSpc>
                <a:spcPct val="107000"/>
              </a:lnSpc>
              <a:spcAft>
                <a:spcPts val="600"/>
              </a:spcAft>
              <a:defRPr/>
            </a:pPr>
            <a:r>
              <a:rPr lang="en-GB" sz="1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MS &amp; EC define </a:t>
            </a:r>
            <a:r>
              <a:rPr lang="en-GB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criteria for </a:t>
            </a:r>
            <a:r>
              <a:rPr lang="en-GB" sz="1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EDIH selection.</a:t>
            </a:r>
            <a:endParaRPr lang="en-GB" sz="1600" b="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276377" y="2401699"/>
            <a:ext cx="2467519" cy="36386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>
              <a:lnSpc>
                <a:spcPct val="107000"/>
              </a:lnSpc>
              <a:spcAft>
                <a:spcPts val="600"/>
              </a:spcAft>
              <a:defRPr/>
            </a:pPr>
            <a:r>
              <a:rPr lang="en-GB" sz="1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EC launches expression </a:t>
            </a:r>
            <a:r>
              <a:rPr lang="en-GB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of i</a:t>
            </a:r>
            <a:r>
              <a:rPr lang="en-GB" sz="1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nterest</a:t>
            </a:r>
            <a:r>
              <a:rPr lang="en-GB" sz="1600" b="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GB" sz="1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to MS.</a:t>
            </a:r>
          </a:p>
          <a:p>
            <a:pPr defTabSz="685800">
              <a:lnSpc>
                <a:spcPct val="107000"/>
              </a:lnSpc>
              <a:spcAft>
                <a:spcPts val="600"/>
              </a:spcAft>
              <a:defRPr/>
            </a:pPr>
            <a:endParaRPr lang="en-GB" sz="1600" b="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defTabSz="685800">
              <a:lnSpc>
                <a:spcPct val="107000"/>
              </a:lnSpc>
              <a:spcAft>
                <a:spcPts val="600"/>
              </a:spcAft>
              <a:defRPr/>
            </a:pPr>
            <a:r>
              <a:rPr lang="en-GB" sz="1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MS </a:t>
            </a:r>
            <a:r>
              <a:rPr lang="en-GB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designate a list of entities</a:t>
            </a:r>
            <a:r>
              <a:rPr lang="en-GB" sz="1600" b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that:</a:t>
            </a:r>
          </a:p>
          <a:p>
            <a:pPr marL="257175" indent="-257175" defTabSz="6858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  <a:defRPr/>
            </a:pPr>
            <a:r>
              <a:rPr lang="en-GB" sz="1600" b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Fulfil the criteria</a:t>
            </a:r>
          </a:p>
          <a:p>
            <a:pPr marL="257175" indent="-257175" defTabSz="685800">
              <a:lnSpc>
                <a:spcPct val="107000"/>
              </a:lnSpc>
              <a:spcAft>
                <a:spcPts val="600"/>
              </a:spcAft>
              <a:buFont typeface="Symbol" panose="05050102010706020507" pitchFamily="18" charset="2"/>
              <a:buChar char=""/>
              <a:defRPr/>
            </a:pPr>
            <a:r>
              <a:rPr lang="en-GB" sz="1600" b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Will get or already got </a:t>
            </a:r>
            <a:r>
              <a:rPr lang="en-GB" sz="1600" b="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co-investment</a:t>
            </a:r>
          </a:p>
          <a:p>
            <a:pPr marL="257175" indent="-257175" defTabSz="685800">
              <a:lnSpc>
                <a:spcPct val="107000"/>
              </a:lnSpc>
              <a:spcAft>
                <a:spcPts val="600"/>
              </a:spcAft>
              <a:buFont typeface="Symbol" panose="05050102010706020507" pitchFamily="18" charset="2"/>
              <a:buChar char=""/>
              <a:defRPr/>
            </a:pPr>
            <a:endParaRPr lang="en-GB" sz="1600" b="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defTabSz="685800">
              <a:lnSpc>
                <a:spcPct val="107000"/>
              </a:lnSpc>
              <a:spcAft>
                <a:spcPts val="600"/>
              </a:spcAft>
              <a:defRPr/>
            </a:pPr>
            <a:r>
              <a:rPr lang="en-GB" sz="1600" b="0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[Based on open and competitive process]</a:t>
            </a:r>
            <a:endParaRPr lang="en-GB" sz="1600" b="0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651079" y="2401699"/>
            <a:ext cx="4868122" cy="3221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>
              <a:lnSpc>
                <a:spcPct val="107000"/>
              </a:lnSpc>
              <a:spcAft>
                <a:spcPts val="600"/>
              </a:spcAft>
              <a:defRPr/>
            </a:pPr>
            <a:r>
              <a:rPr lang="en-GB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EC </a:t>
            </a:r>
            <a:r>
              <a:rPr lang="en-GB" sz="1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launches </a:t>
            </a:r>
            <a:r>
              <a:rPr lang="en-GB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 restricted Call </a:t>
            </a:r>
            <a:r>
              <a:rPr lang="en-GB" sz="1600" b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to </a:t>
            </a:r>
            <a:r>
              <a:rPr lang="en-GB" sz="1600" b="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 entities </a:t>
            </a:r>
            <a:r>
              <a:rPr lang="en-GB" sz="1600" b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designated by </a:t>
            </a:r>
            <a:r>
              <a:rPr lang="en-GB" sz="1600" b="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MS.</a:t>
            </a:r>
            <a:endParaRPr lang="en-GB" sz="1600" b="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defTabSz="685800">
              <a:lnSpc>
                <a:spcPct val="107000"/>
              </a:lnSpc>
              <a:spcAft>
                <a:spcPts val="600"/>
              </a:spcAft>
              <a:defRPr/>
            </a:pPr>
            <a:r>
              <a:rPr lang="en-GB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Designated entities submit proposals</a:t>
            </a:r>
            <a:r>
              <a:rPr lang="en-GB" sz="1600" b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that are evaluated by the </a:t>
            </a:r>
            <a:r>
              <a:rPr lang="en-GB" sz="1600" b="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EC </a:t>
            </a:r>
            <a:r>
              <a:rPr lang="en-GB" sz="1600" b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with the support of external experts. </a:t>
            </a:r>
          </a:p>
          <a:p>
            <a:pPr defTabSz="685800">
              <a:lnSpc>
                <a:spcPct val="107000"/>
              </a:lnSpc>
              <a:spcAft>
                <a:spcPts val="600"/>
              </a:spcAft>
              <a:defRPr/>
            </a:pPr>
            <a:r>
              <a:rPr lang="en-GB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EC selects</a:t>
            </a:r>
            <a:r>
              <a:rPr lang="en-GB" sz="1600" b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GB" sz="1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together with MS </a:t>
            </a:r>
            <a:r>
              <a:rPr lang="en-GB" sz="1600" b="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from </a:t>
            </a:r>
            <a:r>
              <a:rPr lang="en-GB" sz="1600" b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those proposals exceeding the pre-defined quality threshold </a:t>
            </a:r>
            <a:r>
              <a:rPr lang="en-GB" sz="1600" b="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balancing:</a:t>
            </a:r>
            <a:endParaRPr lang="en-GB" sz="1600" b="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57175" indent="-257175" defTabSz="6858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  <a:defRPr/>
            </a:pPr>
            <a:r>
              <a:rPr lang="en-GB" sz="1600" b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regional coverage</a:t>
            </a:r>
          </a:p>
          <a:p>
            <a:pPr marL="257175" indent="-257175" defTabSz="6858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  <a:defRPr/>
            </a:pPr>
            <a:r>
              <a:rPr lang="en-GB" sz="1600" b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technology coverage</a:t>
            </a:r>
          </a:p>
          <a:p>
            <a:pPr marL="257175" indent="-257175" defTabSz="685800">
              <a:lnSpc>
                <a:spcPct val="107000"/>
              </a:lnSpc>
              <a:spcAft>
                <a:spcPts val="600"/>
              </a:spcAft>
              <a:buFont typeface="Symbol" panose="05050102010706020507" pitchFamily="18" charset="2"/>
              <a:buChar char=""/>
              <a:defRPr/>
            </a:pPr>
            <a:r>
              <a:rPr lang="en-GB" sz="1600" b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sector </a:t>
            </a:r>
            <a:r>
              <a:rPr lang="en-GB" sz="1600" b="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coverage</a:t>
            </a:r>
            <a:endParaRPr lang="en-GB" sz="1600" b="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Right Arrow 6"/>
          <p:cNvSpPr/>
          <p:nvPr/>
        </p:nvSpPr>
        <p:spPr>
          <a:xfrm>
            <a:off x="2658801" y="2622113"/>
            <a:ext cx="540095" cy="324057"/>
          </a:xfrm>
          <a:prstGeom prst="rightArrow">
            <a:avLst/>
          </a:prstGeom>
          <a:solidFill>
            <a:srgbClr val="133176"/>
          </a:solidFill>
          <a:ln w="9525" cap="flat" cmpd="sng" algn="ctr">
            <a:solidFill>
              <a:srgbClr val="133176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3429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35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Right Arrow 9"/>
          <p:cNvSpPr/>
          <p:nvPr/>
        </p:nvSpPr>
        <p:spPr>
          <a:xfrm>
            <a:off x="5833344" y="2604529"/>
            <a:ext cx="540095" cy="324057"/>
          </a:xfrm>
          <a:prstGeom prst="rightArrow">
            <a:avLst/>
          </a:prstGeom>
          <a:solidFill>
            <a:srgbClr val="133176"/>
          </a:solidFill>
          <a:ln w="9525" cap="flat" cmpd="sng" algn="ctr">
            <a:solidFill>
              <a:srgbClr val="133176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3429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35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502725" y="287095"/>
            <a:ext cx="727363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fr-FR" b="1" dirty="0" smtClean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Digital Innovation Hubs in Digital Europe Programme</a:t>
            </a:r>
          </a:p>
          <a:p>
            <a:endParaRPr lang="en-US" sz="1200" dirty="0" smtClean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r"/>
            <a:r>
              <a:rPr lang="en-US" sz="1200" dirty="0" smtClean="0">
                <a:latin typeface="Verdana" panose="020B0604030504040204" pitchFamily="34" charset="0"/>
                <a:ea typeface="Verdana" panose="020B0604030504040204" pitchFamily="34" charset="0"/>
              </a:rPr>
              <a:t>Anna </a:t>
            </a:r>
            <a:r>
              <a:rPr lang="en-US" sz="1200" dirty="0" err="1" smtClean="0">
                <a:latin typeface="Verdana" panose="020B0604030504040204" pitchFamily="34" charset="0"/>
                <a:ea typeface="Verdana" panose="020B0604030504040204" pitchFamily="34" charset="0"/>
              </a:rPr>
              <a:t>Puig-Centelles</a:t>
            </a:r>
            <a:r>
              <a:rPr lang="en-US" sz="1200" dirty="0" smtClean="0"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lang="en-US" sz="1200" dirty="0">
                <a:latin typeface="Verdana" panose="020B0604030504040204" pitchFamily="34" charset="0"/>
                <a:ea typeface="Verdana" panose="020B0604030504040204" pitchFamily="34" charset="0"/>
              </a:rPr>
              <a:t>DG CNECT </a:t>
            </a:r>
            <a:r>
              <a:rPr lang="en-US" sz="1200" dirty="0" smtClean="0">
                <a:latin typeface="Verdana" panose="020B0604030504040204" pitchFamily="34" charset="0"/>
                <a:ea typeface="Verdana" panose="020B0604030504040204" pitchFamily="34" charset="0"/>
              </a:rPr>
              <a:t>A2</a:t>
            </a:r>
            <a:endParaRPr lang="fr-FR" sz="12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77533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</TotalTime>
  <Words>287</Words>
  <Application>Microsoft Office PowerPoint</Application>
  <PresentationFormat>Widescreen</PresentationFormat>
  <Paragraphs>65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Symbol</vt:lpstr>
      <vt:lpstr>Verdana</vt:lpstr>
      <vt:lpstr>Office Theme</vt:lpstr>
      <vt:lpstr>European Digital Innovation Hubs provide technological expertise and experimentation facilities to enable the digital transformation of the SMEs and the public sector. </vt:lpstr>
      <vt:lpstr>Specialisation of a hub is required, addressing the (future) needs of the industry and public administration. If ERDF is used for co-funding, it should be in line with the smart specialization. </vt:lpstr>
      <vt:lpstr>Selection Process for EDIHs in DEP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Julia Shamray</dc:creator>
  <cp:lastModifiedBy>PUIG CENTELLES Anna (CNECT)</cp:lastModifiedBy>
  <cp:revision>19</cp:revision>
  <cp:lastPrinted>2019-10-01T13:15:48Z</cp:lastPrinted>
  <dcterms:created xsi:type="dcterms:W3CDTF">2019-05-17T10:46:27Z</dcterms:created>
  <dcterms:modified xsi:type="dcterms:W3CDTF">2019-10-01T13:57:01Z</dcterms:modified>
</cp:coreProperties>
</file>