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5" r:id="rId1"/>
  </p:sldMasterIdLst>
  <p:notesMasterIdLst>
    <p:notesMasterId r:id="rId64"/>
  </p:notesMasterIdLst>
  <p:handoutMasterIdLst>
    <p:handoutMasterId r:id="rId65"/>
  </p:handoutMasterIdLst>
  <p:sldIdLst>
    <p:sldId id="256" r:id="rId2"/>
    <p:sldId id="285" r:id="rId3"/>
    <p:sldId id="290" r:id="rId4"/>
    <p:sldId id="291" r:id="rId5"/>
    <p:sldId id="292" r:id="rId6"/>
    <p:sldId id="293" r:id="rId7"/>
    <p:sldId id="294" r:id="rId8"/>
    <p:sldId id="257" r:id="rId9"/>
    <p:sldId id="312" r:id="rId10"/>
    <p:sldId id="274" r:id="rId11"/>
    <p:sldId id="395" r:id="rId12"/>
    <p:sldId id="396" r:id="rId13"/>
    <p:sldId id="310" r:id="rId14"/>
    <p:sldId id="307" r:id="rId15"/>
    <p:sldId id="308" r:id="rId16"/>
    <p:sldId id="311" r:id="rId17"/>
    <p:sldId id="309" r:id="rId18"/>
    <p:sldId id="313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324" r:id="rId29"/>
    <p:sldId id="325" r:id="rId30"/>
    <p:sldId id="326" r:id="rId31"/>
    <p:sldId id="327" r:id="rId32"/>
    <p:sldId id="328" r:id="rId33"/>
    <p:sldId id="329" r:id="rId34"/>
    <p:sldId id="330" r:id="rId35"/>
    <p:sldId id="402" r:id="rId36"/>
    <p:sldId id="403" r:id="rId37"/>
    <p:sldId id="401" r:id="rId38"/>
    <p:sldId id="331" r:id="rId39"/>
    <p:sldId id="332" r:id="rId40"/>
    <p:sldId id="333" r:id="rId41"/>
    <p:sldId id="334" r:id="rId42"/>
    <p:sldId id="336" r:id="rId43"/>
    <p:sldId id="339" r:id="rId44"/>
    <p:sldId id="337" r:id="rId45"/>
    <p:sldId id="340" r:id="rId46"/>
    <p:sldId id="341" r:id="rId47"/>
    <p:sldId id="342" r:id="rId48"/>
    <p:sldId id="343" r:id="rId49"/>
    <p:sldId id="344" r:id="rId50"/>
    <p:sldId id="345" r:id="rId51"/>
    <p:sldId id="346" r:id="rId52"/>
    <p:sldId id="347" r:id="rId53"/>
    <p:sldId id="349" r:id="rId54"/>
    <p:sldId id="350" r:id="rId55"/>
    <p:sldId id="348" r:id="rId56"/>
    <p:sldId id="404" r:id="rId57"/>
    <p:sldId id="405" r:id="rId58"/>
    <p:sldId id="298" r:id="rId59"/>
    <p:sldId id="299" r:id="rId60"/>
    <p:sldId id="300" r:id="rId61"/>
    <p:sldId id="351" r:id="rId62"/>
    <p:sldId id="263" r:id="rId63"/>
  </p:sldIdLst>
  <p:sldSz cx="12192000" cy="6858000"/>
  <p:notesSz cx="6799263" cy="9929813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EAF3"/>
    <a:srgbClr val="76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98" autoAdjust="0"/>
    <p:restoredTop sz="94231"/>
  </p:normalViewPr>
  <p:slideViewPr>
    <p:cSldViewPr snapToGrid="0" snapToObjects="1">
      <p:cViewPr varScale="1">
        <p:scale>
          <a:sx n="110" d="100"/>
          <a:sy n="110" d="100"/>
        </p:scale>
        <p:origin x="4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F6731B-528F-47D5-AA39-E58EF325D59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56AAA707-F9CD-4A5D-B701-7F379A98FE47}">
      <dgm:prSet phldrT="[Texte]"/>
      <dgm:spPr/>
      <dgm:t>
        <a:bodyPr/>
        <a:lstStyle/>
        <a:p>
          <a:r>
            <a:rPr lang="fr-FR" dirty="0" smtClean="0"/>
            <a:t>Blockchain 1.0</a:t>
          </a:r>
          <a:endParaRPr lang="fr-FR" dirty="0"/>
        </a:p>
      </dgm:t>
    </dgm:pt>
    <dgm:pt modelId="{13A7DE22-C420-4547-B581-812295F5C625}" type="parTrans" cxnId="{6E64F4AE-3027-467A-9EC5-B8F6F806E6AD}">
      <dgm:prSet/>
      <dgm:spPr/>
      <dgm:t>
        <a:bodyPr/>
        <a:lstStyle/>
        <a:p>
          <a:endParaRPr lang="fr-FR"/>
        </a:p>
      </dgm:t>
    </dgm:pt>
    <dgm:pt modelId="{52784BFF-E2B4-4AF6-8F17-9824EA7589CE}" type="sibTrans" cxnId="{6E64F4AE-3027-467A-9EC5-B8F6F806E6AD}">
      <dgm:prSet/>
      <dgm:spPr/>
      <dgm:t>
        <a:bodyPr/>
        <a:lstStyle/>
        <a:p>
          <a:endParaRPr lang="fr-FR"/>
        </a:p>
      </dgm:t>
    </dgm:pt>
    <dgm:pt modelId="{529ED522-522F-44D8-8A55-46D392F2816E}">
      <dgm:prSet phldrT="[Texte]"/>
      <dgm:spPr/>
      <dgm:t>
        <a:bodyPr/>
        <a:lstStyle/>
        <a:p>
          <a:r>
            <a:rPr lang="fr-FR" dirty="0" smtClean="0"/>
            <a:t>Blockchain2.0: Smart </a:t>
          </a:r>
          <a:r>
            <a:rPr lang="fr-FR" dirty="0" err="1" smtClean="0"/>
            <a:t>contracts</a:t>
          </a:r>
          <a:endParaRPr lang="fr-FR" dirty="0"/>
        </a:p>
      </dgm:t>
    </dgm:pt>
    <dgm:pt modelId="{92300DC2-8C93-49E6-A2C9-B2A26353503F}" type="parTrans" cxnId="{DAA27699-39A3-49C4-92C4-AAC30AA85BF4}">
      <dgm:prSet/>
      <dgm:spPr/>
      <dgm:t>
        <a:bodyPr/>
        <a:lstStyle/>
        <a:p>
          <a:endParaRPr lang="fr-FR"/>
        </a:p>
      </dgm:t>
    </dgm:pt>
    <dgm:pt modelId="{76D13397-5377-45D3-8E7F-C60166B2FB4A}" type="sibTrans" cxnId="{DAA27699-39A3-49C4-92C4-AAC30AA85BF4}">
      <dgm:prSet/>
      <dgm:spPr/>
      <dgm:t>
        <a:bodyPr/>
        <a:lstStyle/>
        <a:p>
          <a:endParaRPr lang="fr-FR"/>
        </a:p>
      </dgm:t>
    </dgm:pt>
    <dgm:pt modelId="{0456CA27-4868-400C-90DF-84DD3AB8EF4A}">
      <dgm:prSet phldrT="[Texte]"/>
      <dgm:spPr/>
      <dgm:t>
        <a:bodyPr/>
        <a:lstStyle/>
        <a:p>
          <a:r>
            <a:rPr lang="fr-FR" dirty="0" smtClean="0"/>
            <a:t>Blockchain3.0: Smart </a:t>
          </a:r>
          <a:r>
            <a:rPr lang="fr-FR" dirty="0" err="1" smtClean="0"/>
            <a:t>contracts</a:t>
          </a:r>
          <a:r>
            <a:rPr lang="fr-FR" dirty="0" smtClean="0"/>
            <a:t> + </a:t>
          </a:r>
          <a:r>
            <a:rPr lang="fr-FR" dirty="0" err="1" smtClean="0"/>
            <a:t>IoT</a:t>
          </a:r>
          <a:endParaRPr lang="fr-FR" dirty="0"/>
        </a:p>
      </dgm:t>
    </dgm:pt>
    <dgm:pt modelId="{92A579F0-F228-49CB-8A2A-3B221BCFBE5F}" type="parTrans" cxnId="{39212BD5-8270-49A5-AFD2-BC74C917E44B}">
      <dgm:prSet/>
      <dgm:spPr/>
      <dgm:t>
        <a:bodyPr/>
        <a:lstStyle/>
        <a:p>
          <a:endParaRPr lang="fr-FR"/>
        </a:p>
      </dgm:t>
    </dgm:pt>
    <dgm:pt modelId="{4AD3411D-1888-4223-A4CC-842CA49A6C71}" type="sibTrans" cxnId="{39212BD5-8270-49A5-AFD2-BC74C917E44B}">
      <dgm:prSet/>
      <dgm:spPr/>
      <dgm:t>
        <a:bodyPr/>
        <a:lstStyle/>
        <a:p>
          <a:endParaRPr lang="fr-FR"/>
        </a:p>
      </dgm:t>
    </dgm:pt>
    <dgm:pt modelId="{3E1727EA-393F-4D33-B55C-5A50968952EA}" type="pres">
      <dgm:prSet presAssocID="{93F6731B-528F-47D5-AA39-E58EF325D59A}" presName="arrowDiagram" presStyleCnt="0">
        <dgm:presLayoutVars>
          <dgm:chMax val="5"/>
          <dgm:dir/>
          <dgm:resizeHandles val="exact"/>
        </dgm:presLayoutVars>
      </dgm:prSet>
      <dgm:spPr/>
    </dgm:pt>
    <dgm:pt modelId="{79698B6C-A3B4-4379-82A7-791A148E8B1D}" type="pres">
      <dgm:prSet presAssocID="{93F6731B-528F-47D5-AA39-E58EF325D59A}" presName="arrow" presStyleLbl="bgShp" presStyleIdx="0" presStyleCnt="1"/>
      <dgm:spPr/>
    </dgm:pt>
    <dgm:pt modelId="{C5F5AB6F-2592-415E-AB24-D8A6697B70F6}" type="pres">
      <dgm:prSet presAssocID="{93F6731B-528F-47D5-AA39-E58EF325D59A}" presName="arrowDiagram3" presStyleCnt="0"/>
      <dgm:spPr/>
    </dgm:pt>
    <dgm:pt modelId="{31563792-EFF5-4874-9FEA-E822FF4F5A2C}" type="pres">
      <dgm:prSet presAssocID="{56AAA707-F9CD-4A5D-B701-7F379A98FE47}" presName="bullet3a" presStyleLbl="node1" presStyleIdx="0" presStyleCnt="3"/>
      <dgm:spPr/>
    </dgm:pt>
    <dgm:pt modelId="{8A81BC25-1B4A-4E7F-9C47-98BE424905CE}" type="pres">
      <dgm:prSet presAssocID="{56AAA707-F9CD-4A5D-B701-7F379A98FE47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4EC2D5C-A19F-4022-AD5F-35BD3A3BA970}" type="pres">
      <dgm:prSet presAssocID="{529ED522-522F-44D8-8A55-46D392F2816E}" presName="bullet3b" presStyleLbl="node1" presStyleIdx="1" presStyleCnt="3"/>
      <dgm:spPr/>
    </dgm:pt>
    <dgm:pt modelId="{EEC5B2F9-A466-486A-B4C1-6F94DE9C8C96}" type="pres">
      <dgm:prSet presAssocID="{529ED522-522F-44D8-8A55-46D392F2816E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4078455-BE22-4B18-8702-47B749C5828A}" type="pres">
      <dgm:prSet presAssocID="{0456CA27-4868-400C-90DF-84DD3AB8EF4A}" presName="bullet3c" presStyleLbl="node1" presStyleIdx="2" presStyleCnt="3"/>
      <dgm:spPr/>
    </dgm:pt>
    <dgm:pt modelId="{4DF21285-1022-494E-90C7-134A24F494DF}" type="pres">
      <dgm:prSet presAssocID="{0456CA27-4868-400C-90DF-84DD3AB8EF4A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39212BD5-8270-49A5-AFD2-BC74C917E44B}" srcId="{93F6731B-528F-47D5-AA39-E58EF325D59A}" destId="{0456CA27-4868-400C-90DF-84DD3AB8EF4A}" srcOrd="2" destOrd="0" parTransId="{92A579F0-F228-49CB-8A2A-3B221BCFBE5F}" sibTransId="{4AD3411D-1888-4223-A4CC-842CA49A6C71}"/>
    <dgm:cxn modelId="{6E64F4AE-3027-467A-9EC5-B8F6F806E6AD}" srcId="{93F6731B-528F-47D5-AA39-E58EF325D59A}" destId="{56AAA707-F9CD-4A5D-B701-7F379A98FE47}" srcOrd="0" destOrd="0" parTransId="{13A7DE22-C420-4547-B581-812295F5C625}" sibTransId="{52784BFF-E2B4-4AF6-8F17-9824EA7589CE}"/>
    <dgm:cxn modelId="{DAA27699-39A3-49C4-92C4-AAC30AA85BF4}" srcId="{93F6731B-528F-47D5-AA39-E58EF325D59A}" destId="{529ED522-522F-44D8-8A55-46D392F2816E}" srcOrd="1" destOrd="0" parTransId="{92300DC2-8C93-49E6-A2C9-B2A26353503F}" sibTransId="{76D13397-5377-45D3-8E7F-C60166B2FB4A}"/>
    <dgm:cxn modelId="{45591912-9E87-4703-9EDA-F9EB0BB5AD28}" type="presOf" srcId="{529ED522-522F-44D8-8A55-46D392F2816E}" destId="{EEC5B2F9-A466-486A-B4C1-6F94DE9C8C96}" srcOrd="0" destOrd="0" presId="urn:microsoft.com/office/officeart/2005/8/layout/arrow2"/>
    <dgm:cxn modelId="{519AA22D-4D35-446F-AB06-FFF1837D6630}" type="presOf" srcId="{56AAA707-F9CD-4A5D-B701-7F379A98FE47}" destId="{8A81BC25-1B4A-4E7F-9C47-98BE424905CE}" srcOrd="0" destOrd="0" presId="urn:microsoft.com/office/officeart/2005/8/layout/arrow2"/>
    <dgm:cxn modelId="{E8BB14C7-E48F-46B5-9AA9-9DB80D7B70B9}" type="presOf" srcId="{93F6731B-528F-47D5-AA39-E58EF325D59A}" destId="{3E1727EA-393F-4D33-B55C-5A50968952EA}" srcOrd="0" destOrd="0" presId="urn:microsoft.com/office/officeart/2005/8/layout/arrow2"/>
    <dgm:cxn modelId="{285F5A20-3513-4F05-B1DF-192435057117}" type="presOf" srcId="{0456CA27-4868-400C-90DF-84DD3AB8EF4A}" destId="{4DF21285-1022-494E-90C7-134A24F494DF}" srcOrd="0" destOrd="0" presId="urn:microsoft.com/office/officeart/2005/8/layout/arrow2"/>
    <dgm:cxn modelId="{57C9206F-B634-433B-8CD5-BB560D4FC1CF}" type="presParOf" srcId="{3E1727EA-393F-4D33-B55C-5A50968952EA}" destId="{79698B6C-A3B4-4379-82A7-791A148E8B1D}" srcOrd="0" destOrd="0" presId="urn:microsoft.com/office/officeart/2005/8/layout/arrow2"/>
    <dgm:cxn modelId="{26BCC7C0-BE36-4E6B-AD95-C4C0C2F4534D}" type="presParOf" srcId="{3E1727EA-393F-4D33-B55C-5A50968952EA}" destId="{C5F5AB6F-2592-415E-AB24-D8A6697B70F6}" srcOrd="1" destOrd="0" presId="urn:microsoft.com/office/officeart/2005/8/layout/arrow2"/>
    <dgm:cxn modelId="{619CB496-9532-44DE-8C7B-0E3A11C31029}" type="presParOf" srcId="{C5F5AB6F-2592-415E-AB24-D8A6697B70F6}" destId="{31563792-EFF5-4874-9FEA-E822FF4F5A2C}" srcOrd="0" destOrd="0" presId="urn:microsoft.com/office/officeart/2005/8/layout/arrow2"/>
    <dgm:cxn modelId="{244D868A-EB4A-4FC7-B667-5F3EBDB8ED86}" type="presParOf" srcId="{C5F5AB6F-2592-415E-AB24-D8A6697B70F6}" destId="{8A81BC25-1B4A-4E7F-9C47-98BE424905CE}" srcOrd="1" destOrd="0" presId="urn:microsoft.com/office/officeart/2005/8/layout/arrow2"/>
    <dgm:cxn modelId="{8FB4D928-392C-4023-8A92-A12CE0195040}" type="presParOf" srcId="{C5F5AB6F-2592-415E-AB24-D8A6697B70F6}" destId="{D4EC2D5C-A19F-4022-AD5F-35BD3A3BA970}" srcOrd="2" destOrd="0" presId="urn:microsoft.com/office/officeart/2005/8/layout/arrow2"/>
    <dgm:cxn modelId="{90350C18-C1D6-42F4-BD1E-07C10D87054B}" type="presParOf" srcId="{C5F5AB6F-2592-415E-AB24-D8A6697B70F6}" destId="{EEC5B2F9-A466-486A-B4C1-6F94DE9C8C96}" srcOrd="3" destOrd="0" presId="urn:microsoft.com/office/officeart/2005/8/layout/arrow2"/>
    <dgm:cxn modelId="{46AB513B-A1E1-4E9B-A890-E86A3B5E6581}" type="presParOf" srcId="{C5F5AB6F-2592-415E-AB24-D8A6697B70F6}" destId="{E4078455-BE22-4B18-8702-47B749C5828A}" srcOrd="4" destOrd="0" presId="urn:microsoft.com/office/officeart/2005/8/layout/arrow2"/>
    <dgm:cxn modelId="{3C00E687-F8C8-410A-A7DE-B27CF56D16E9}" type="presParOf" srcId="{C5F5AB6F-2592-415E-AB24-D8A6697B70F6}" destId="{4DF21285-1022-494E-90C7-134A24F494D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1342" y="0"/>
            <a:ext cx="2946347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9BE11F-E621-4B1B-B252-0F2221BA5114}" type="datetimeFigureOut">
              <a:rPr lang="en-US" smtClean="0"/>
              <a:t>3/18/2019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63D576-6107-4CC6-81FD-3055A5C9BE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97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6347" cy="498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51342" y="0"/>
            <a:ext cx="2946347" cy="498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2275" y="1241425"/>
            <a:ext cx="5954713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31600"/>
            <a:ext cx="2946347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51342" y="9431600"/>
            <a:ext cx="2946347" cy="4982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312568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177275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56fba43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56fba4324_0_1:notes"/>
          <p:cNvSpPr txBox="1">
            <a:spLocks noGrp="1"/>
          </p:cNvSpPr>
          <p:nvPr>
            <p:ph type="body" idx="1"/>
          </p:nvPr>
        </p:nvSpPr>
        <p:spPr>
          <a:xfrm>
            <a:off x="679927" y="4778722"/>
            <a:ext cx="5439410" cy="391002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456fba4324_0_1:notes"/>
          <p:cNvSpPr txBox="1">
            <a:spLocks noGrp="1"/>
          </p:cNvSpPr>
          <p:nvPr>
            <p:ph type="sldNum" idx="12"/>
          </p:nvPr>
        </p:nvSpPr>
        <p:spPr>
          <a:xfrm>
            <a:off x="3851342" y="9431599"/>
            <a:ext cx="2946347" cy="49812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718165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56fba43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56fba4324_0_1:notes"/>
          <p:cNvSpPr txBox="1">
            <a:spLocks noGrp="1"/>
          </p:cNvSpPr>
          <p:nvPr>
            <p:ph type="body" idx="1"/>
          </p:nvPr>
        </p:nvSpPr>
        <p:spPr>
          <a:xfrm>
            <a:off x="679927" y="4778722"/>
            <a:ext cx="5439410" cy="391002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456fba4324_0_1:notes"/>
          <p:cNvSpPr txBox="1">
            <a:spLocks noGrp="1"/>
          </p:cNvSpPr>
          <p:nvPr>
            <p:ph type="sldNum" idx="12"/>
          </p:nvPr>
        </p:nvSpPr>
        <p:spPr>
          <a:xfrm>
            <a:off x="3851342" y="9431599"/>
            <a:ext cx="2946347" cy="49812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35292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56fba43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56fba4324_0_1:notes"/>
          <p:cNvSpPr txBox="1">
            <a:spLocks noGrp="1"/>
          </p:cNvSpPr>
          <p:nvPr>
            <p:ph type="body" idx="1"/>
          </p:nvPr>
        </p:nvSpPr>
        <p:spPr>
          <a:xfrm>
            <a:off x="679927" y="4778722"/>
            <a:ext cx="5439410" cy="391002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456fba4324_0_1:notes"/>
          <p:cNvSpPr txBox="1">
            <a:spLocks noGrp="1"/>
          </p:cNvSpPr>
          <p:nvPr>
            <p:ph type="sldNum" idx="12"/>
          </p:nvPr>
        </p:nvSpPr>
        <p:spPr>
          <a:xfrm>
            <a:off x="3851342" y="9431599"/>
            <a:ext cx="2946347" cy="49812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45711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23525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56fba43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56fba4324_0_1:notes"/>
          <p:cNvSpPr txBox="1">
            <a:spLocks noGrp="1"/>
          </p:cNvSpPr>
          <p:nvPr>
            <p:ph type="body" idx="1"/>
          </p:nvPr>
        </p:nvSpPr>
        <p:spPr>
          <a:xfrm>
            <a:off x="679927" y="4778722"/>
            <a:ext cx="5439410" cy="391002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456fba4324_0_1:notes"/>
          <p:cNvSpPr txBox="1">
            <a:spLocks noGrp="1"/>
          </p:cNvSpPr>
          <p:nvPr>
            <p:ph type="sldNum" idx="12"/>
          </p:nvPr>
        </p:nvSpPr>
        <p:spPr>
          <a:xfrm>
            <a:off x="3851342" y="9431599"/>
            <a:ext cx="2946347" cy="49812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795062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56fba43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56fba4324_0_1:notes"/>
          <p:cNvSpPr txBox="1">
            <a:spLocks noGrp="1"/>
          </p:cNvSpPr>
          <p:nvPr>
            <p:ph type="body" idx="1"/>
          </p:nvPr>
        </p:nvSpPr>
        <p:spPr>
          <a:xfrm>
            <a:off x="679927" y="4778722"/>
            <a:ext cx="5439410" cy="391002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456fba4324_0_1:notes"/>
          <p:cNvSpPr txBox="1">
            <a:spLocks noGrp="1"/>
          </p:cNvSpPr>
          <p:nvPr>
            <p:ph type="sldNum" idx="12"/>
          </p:nvPr>
        </p:nvSpPr>
        <p:spPr>
          <a:xfrm>
            <a:off x="3851342" y="9431599"/>
            <a:ext cx="2946347" cy="49812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34989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56fba43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56fba4324_0_1:notes"/>
          <p:cNvSpPr txBox="1">
            <a:spLocks noGrp="1"/>
          </p:cNvSpPr>
          <p:nvPr>
            <p:ph type="body" idx="1"/>
          </p:nvPr>
        </p:nvSpPr>
        <p:spPr>
          <a:xfrm>
            <a:off x="679927" y="4778722"/>
            <a:ext cx="5439410" cy="391002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456fba4324_0_1:notes"/>
          <p:cNvSpPr txBox="1">
            <a:spLocks noGrp="1"/>
          </p:cNvSpPr>
          <p:nvPr>
            <p:ph type="sldNum" idx="12"/>
          </p:nvPr>
        </p:nvSpPr>
        <p:spPr>
          <a:xfrm>
            <a:off x="3851342" y="9431599"/>
            <a:ext cx="2946347" cy="49812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795445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56fba43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56fba4324_0_1:notes"/>
          <p:cNvSpPr txBox="1">
            <a:spLocks noGrp="1"/>
          </p:cNvSpPr>
          <p:nvPr>
            <p:ph type="body" idx="1"/>
          </p:nvPr>
        </p:nvSpPr>
        <p:spPr>
          <a:xfrm>
            <a:off x="679927" y="4778722"/>
            <a:ext cx="5439410" cy="391002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456fba4324_0_1:notes"/>
          <p:cNvSpPr txBox="1">
            <a:spLocks noGrp="1"/>
          </p:cNvSpPr>
          <p:nvPr>
            <p:ph type="sldNum" idx="12"/>
          </p:nvPr>
        </p:nvSpPr>
        <p:spPr>
          <a:xfrm>
            <a:off x="3851342" y="9431599"/>
            <a:ext cx="2946347" cy="49812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735077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56fba43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56fba4324_0_1:notes"/>
          <p:cNvSpPr txBox="1">
            <a:spLocks noGrp="1"/>
          </p:cNvSpPr>
          <p:nvPr>
            <p:ph type="body" idx="1"/>
          </p:nvPr>
        </p:nvSpPr>
        <p:spPr>
          <a:xfrm>
            <a:off x="679927" y="4778722"/>
            <a:ext cx="5439410" cy="391002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456fba4324_0_1:notes"/>
          <p:cNvSpPr txBox="1">
            <a:spLocks noGrp="1"/>
          </p:cNvSpPr>
          <p:nvPr>
            <p:ph type="sldNum" idx="12"/>
          </p:nvPr>
        </p:nvSpPr>
        <p:spPr>
          <a:xfrm>
            <a:off x="3851342" y="9431599"/>
            <a:ext cx="2946347" cy="49812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45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170733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56fba43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56fba4324_0_1:notes"/>
          <p:cNvSpPr txBox="1">
            <a:spLocks noGrp="1"/>
          </p:cNvSpPr>
          <p:nvPr>
            <p:ph type="body" idx="1"/>
          </p:nvPr>
        </p:nvSpPr>
        <p:spPr>
          <a:xfrm>
            <a:off x="679927" y="4778722"/>
            <a:ext cx="5439410" cy="391002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456fba4324_0_1:notes"/>
          <p:cNvSpPr txBox="1">
            <a:spLocks noGrp="1"/>
          </p:cNvSpPr>
          <p:nvPr>
            <p:ph type="sldNum" idx="12"/>
          </p:nvPr>
        </p:nvSpPr>
        <p:spPr>
          <a:xfrm>
            <a:off x="3851342" y="9431599"/>
            <a:ext cx="2946347" cy="49812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55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39735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69B4E-EB63-4B9A-AB7B-30BE460CEAA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899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132217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60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70194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61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91736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1:notes"/>
          <p:cNvSpPr txBox="1">
            <a:spLocks noGrp="1"/>
          </p:cNvSpPr>
          <p:nvPr>
            <p:ph type="body" idx="1"/>
          </p:nvPr>
        </p:nvSpPr>
        <p:spPr>
          <a:xfrm>
            <a:off x="679927" y="4778722"/>
            <a:ext cx="5439410" cy="3909864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36510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69B4E-EB63-4B9A-AB7B-30BE460CEAA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21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69B4E-EB63-4B9A-AB7B-30BE460CEAA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3727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69B4E-EB63-4B9A-AB7B-30BE460CEAA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683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669B4E-EB63-4B9A-AB7B-30BE460CEAA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427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79927" y="4778722"/>
            <a:ext cx="5439410" cy="391002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121737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56fba43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56fba4324_0_1:notes"/>
          <p:cNvSpPr txBox="1">
            <a:spLocks noGrp="1"/>
          </p:cNvSpPr>
          <p:nvPr>
            <p:ph type="body" idx="1"/>
          </p:nvPr>
        </p:nvSpPr>
        <p:spPr>
          <a:xfrm>
            <a:off x="679927" y="4778722"/>
            <a:ext cx="5439410" cy="391002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456fba4324_0_1:notes"/>
          <p:cNvSpPr txBox="1">
            <a:spLocks noGrp="1"/>
          </p:cNvSpPr>
          <p:nvPr>
            <p:ph type="sldNum" idx="12"/>
          </p:nvPr>
        </p:nvSpPr>
        <p:spPr>
          <a:xfrm>
            <a:off x="3851342" y="9431599"/>
            <a:ext cx="2946347" cy="49812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44876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456fba4324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5121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456fba4324_0_1:notes"/>
          <p:cNvSpPr txBox="1">
            <a:spLocks noGrp="1"/>
          </p:cNvSpPr>
          <p:nvPr>
            <p:ph type="body" idx="1"/>
          </p:nvPr>
        </p:nvSpPr>
        <p:spPr>
          <a:xfrm>
            <a:off x="679927" y="4778722"/>
            <a:ext cx="5439410" cy="3910027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g456fba4324_0_1:notes"/>
          <p:cNvSpPr txBox="1">
            <a:spLocks noGrp="1"/>
          </p:cNvSpPr>
          <p:nvPr>
            <p:ph type="sldNum" idx="12"/>
          </p:nvPr>
        </p:nvSpPr>
        <p:spPr>
          <a:xfrm>
            <a:off x="3851342" y="9431599"/>
            <a:ext cx="2946347" cy="49812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08917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ver">
  <p:cSld name="Cov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Google Shape;28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507067" y="1015822"/>
            <a:ext cx="7629996" cy="4326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2573508" cy="84899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" name="Google Shape;30;p2"/>
          <p:cNvGrpSpPr/>
          <p:nvPr/>
        </p:nvGrpSpPr>
        <p:grpSpPr>
          <a:xfrm>
            <a:off x="7425267" y="-8467"/>
            <a:ext cx="4766733" cy="6866467"/>
            <a:chOff x="7425267" y="-8467"/>
            <a:chExt cx="4766733" cy="6866467"/>
          </a:xfrm>
        </p:grpSpPr>
        <p:cxnSp>
          <p:nvCxnSpPr>
            <p:cNvPr id="31" name="Google Shape;31;p2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32" name="Google Shape;32;p2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3" name="Google Shape;33;p2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rgbClr val="DFEAF4"/>
            </a:solidFill>
            <a:ln>
              <a:noFill/>
            </a:ln>
          </p:spPr>
        </p:sp>
        <p:sp>
          <p:nvSpPr>
            <p:cNvPr id="34" name="Google Shape;34;p2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BBDA"/>
            </a:solidFill>
            <a:ln>
              <a:noFill/>
            </a:ln>
          </p:spPr>
        </p:sp>
        <p:sp>
          <p:nvSpPr>
            <p:cNvPr id="35" name="Google Shape;35;p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rgbClr val="79A1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86B6"/>
            </a:solidFill>
            <a:ln>
              <a:noFill/>
            </a:ln>
          </p:spPr>
        </p:sp>
        <p:sp>
          <p:nvSpPr>
            <p:cNvPr id="37" name="Google Shape;37;p2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418AD8">
                <a:alpha val="69803"/>
              </a:srgbClr>
            </a:solidFill>
            <a:ln>
              <a:noFill/>
            </a:ln>
          </p:spPr>
        </p:sp>
        <p:sp>
          <p:nvSpPr>
            <p:cNvPr id="38" name="Google Shape;38;p2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39" name="Google Shape;39;p2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l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" name="Image 15">
            <a:extLst>
              <a:ext uri="{FF2B5EF4-FFF2-40B4-BE49-F238E27FC236}">
                <a16:creationId xmlns:a16="http://schemas.microsoft.com/office/drawing/2014/main" xmlns="" id="{0BE45BFA-A374-DF41-B957-05929E4C9DE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88127" y="6289612"/>
            <a:ext cx="2119311" cy="538162"/>
          </a:xfrm>
          <a:prstGeom prst="rect">
            <a:avLst/>
          </a:prstGeom>
        </p:spPr>
      </p:pic>
      <p:pic>
        <p:nvPicPr>
          <p:cNvPr id="15" name="Image 13">
            <a:extLst>
              <a:ext uri="{FF2B5EF4-FFF2-40B4-BE49-F238E27FC236}">
                <a16:creationId xmlns:a16="http://schemas.microsoft.com/office/drawing/2014/main" xmlns="" id="{5F0AB10C-DF39-524F-8557-4E2D85D618C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304557" y="6187285"/>
            <a:ext cx="2371550" cy="6767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5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dirty="0" err="1" smtClean="0"/>
              <a:t>Cliquez</a:t>
            </a:r>
            <a:r>
              <a:rPr lang="en-GB" dirty="0" smtClean="0"/>
              <a:t> et </a:t>
            </a:r>
            <a:r>
              <a:rPr lang="en-GB" dirty="0" err="1" smtClean="0"/>
              <a:t>modifiez</a:t>
            </a:r>
            <a:r>
              <a:rPr lang="en-GB" dirty="0" smtClean="0"/>
              <a:t>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7334" y="1653309"/>
            <a:ext cx="4208702" cy="438805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914400" indent="-30988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</a:defRPr>
            </a:lvl2pPr>
            <a:lvl3pPr marL="1371600" indent="-299719">
              <a:buFont typeface="Courier New" panose="02070309020205020404" pitchFamily="49" charset="0"/>
              <a:buChar char="o"/>
              <a:defRPr>
                <a:solidFill>
                  <a:schemeClr val="tx1"/>
                </a:solidFill>
              </a:defRPr>
            </a:lvl3pPr>
            <a:lvl4pPr marL="1828800" indent="-28956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2286000" indent="-28956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modifier les styles du </a:t>
            </a:r>
            <a:r>
              <a:rPr lang="en-GB" dirty="0" err="1" smtClean="0"/>
              <a:t>texte</a:t>
            </a:r>
            <a:r>
              <a:rPr lang="en-GB" dirty="0" smtClean="0"/>
              <a:t> du masque</a:t>
            </a:r>
          </a:p>
          <a:p>
            <a:pPr lvl="1"/>
            <a:r>
              <a:rPr lang="en-GB" dirty="0" err="1" smtClean="0"/>
              <a:t>Deuxième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C77D8-8A0E-6A48-9267-704A48B6F742}" type="datetimeFigureOut">
              <a:rPr lang="fr-FR" smtClean="0"/>
              <a:t>18/03/2019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du contenu 2"/>
          <p:cNvSpPr>
            <a:spLocks noGrp="1"/>
          </p:cNvSpPr>
          <p:nvPr>
            <p:ph idx="13"/>
          </p:nvPr>
        </p:nvSpPr>
        <p:spPr>
          <a:xfrm>
            <a:off x="5116945" y="1653308"/>
            <a:ext cx="4161675" cy="438805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914400" indent="-30988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</a:defRPr>
            </a:lvl2pPr>
            <a:lvl3pPr marL="1371600" indent="-299719">
              <a:buFont typeface="Courier New" panose="02070309020205020404" pitchFamily="49" charset="0"/>
              <a:buChar char="o"/>
              <a:defRPr>
                <a:solidFill>
                  <a:schemeClr val="tx1"/>
                </a:solidFill>
              </a:defRPr>
            </a:lvl3pPr>
            <a:lvl4pPr marL="1828800" indent="-28956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2286000" indent="-28956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modifier les styles du </a:t>
            </a:r>
            <a:r>
              <a:rPr lang="en-GB" dirty="0" err="1" smtClean="0"/>
              <a:t>texte</a:t>
            </a:r>
            <a:r>
              <a:rPr lang="en-GB" dirty="0" smtClean="0"/>
              <a:t> du masque</a:t>
            </a:r>
          </a:p>
          <a:p>
            <a:pPr lvl="1"/>
            <a:r>
              <a:rPr lang="en-GB" dirty="0" err="1" smtClean="0"/>
              <a:t>Deuxième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18798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Cliquez pour modifier les styles du texte du masque</a:t>
            </a:r>
          </a:p>
          <a:p>
            <a:pPr lvl="1"/>
            <a:r>
              <a:rPr lang="en-GB" smtClean="0"/>
              <a:t>Deuxième niveau</a:t>
            </a:r>
          </a:p>
          <a:p>
            <a:pPr lvl="2"/>
            <a:r>
              <a:rPr lang="en-GB" smtClean="0"/>
              <a:t>Troisième niveau</a:t>
            </a:r>
          </a:p>
          <a:p>
            <a:pPr lvl="3"/>
            <a:r>
              <a:rPr lang="en-GB" smtClean="0"/>
              <a:t>Quatrième niveau</a:t>
            </a:r>
          </a:p>
          <a:p>
            <a:pPr lvl="4"/>
            <a:r>
              <a:rPr lang="en-GB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C77D8-8A0E-6A48-9267-704A48B6F742}" type="datetimeFigureOut">
              <a:rPr lang="fr-FR" smtClean="0"/>
              <a:t>18/03/2019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36739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37733" y="133350"/>
            <a:ext cx="9550400" cy="47625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1178984" y="990600"/>
            <a:ext cx="5029200" cy="51054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411384" y="990600"/>
            <a:ext cx="5029200" cy="5105400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839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ain&amp;AssesMaterial">
  <p:cSld name="Train&amp;AssesMaterial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"/>
          <p:cNvSpPr txBox="1"/>
          <p:nvPr/>
        </p:nvSpPr>
        <p:spPr>
          <a:xfrm>
            <a:off x="554700" y="397800"/>
            <a:ext cx="9681900" cy="11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" name="Google Shape;42;p3"/>
          <p:cNvSpPr txBox="1"/>
          <p:nvPr/>
        </p:nvSpPr>
        <p:spPr>
          <a:xfrm>
            <a:off x="554700" y="1961050"/>
            <a:ext cx="9681900" cy="391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" name="Image 15">
            <a:extLst>
              <a:ext uri="{FF2B5EF4-FFF2-40B4-BE49-F238E27FC236}">
                <a16:creationId xmlns:a16="http://schemas.microsoft.com/office/drawing/2014/main" xmlns="" id="{89D3D17B-1F73-7344-BD9E-5F6B926367D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88127" y="6289612"/>
            <a:ext cx="2119311" cy="538162"/>
          </a:xfrm>
          <a:prstGeom prst="rect">
            <a:avLst/>
          </a:prstGeom>
        </p:spPr>
      </p:pic>
      <p:pic>
        <p:nvPicPr>
          <p:cNvPr id="5" name="Image 13">
            <a:extLst>
              <a:ext uri="{FF2B5EF4-FFF2-40B4-BE49-F238E27FC236}">
                <a16:creationId xmlns:a16="http://schemas.microsoft.com/office/drawing/2014/main" xmlns="" id="{F344D4B8-9BB6-6342-ADFB-9257E4B589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04557" y="6187285"/>
            <a:ext cx="2371550" cy="676715"/>
          </a:xfrm>
          <a:prstGeom prst="rect">
            <a:avLst/>
          </a:prstGeom>
        </p:spPr>
      </p:pic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68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090">
          <p15:clr>
            <a:srgbClr val="FBAE40"/>
          </p15:clr>
        </p15:guide>
        <p15:guide id="4" orient="horz" pos="2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odule">
  <p:cSld name="Module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6"/>
          <p:cNvSpPr txBox="1"/>
          <p:nvPr/>
        </p:nvSpPr>
        <p:spPr>
          <a:xfrm>
            <a:off x="838200" y="176928"/>
            <a:ext cx="1269049" cy="4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rPr>
              <a:t>Module</a:t>
            </a:r>
            <a:endParaRPr sz="2400" b="1">
              <a:solidFill>
                <a:srgbClr val="6387B8"/>
              </a:solidFill>
              <a:highlight>
                <a:srgbClr val="FFFF00"/>
              </a:highlight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71" name="Google Shape;71;p6"/>
          <p:cNvSpPr txBox="1">
            <a:spLocks noGrp="1"/>
          </p:cNvSpPr>
          <p:nvPr>
            <p:ph type="body" idx="1"/>
          </p:nvPr>
        </p:nvSpPr>
        <p:spPr>
          <a:xfrm>
            <a:off x="2185526" y="226262"/>
            <a:ext cx="42832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Trebuchet MS"/>
              <a:buNone/>
              <a:defRPr sz="18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20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2" name="Google Shape;72;p6"/>
          <p:cNvSpPr txBox="1">
            <a:spLocks noGrp="1"/>
          </p:cNvSpPr>
          <p:nvPr>
            <p:ph type="body" idx="2"/>
          </p:nvPr>
        </p:nvSpPr>
        <p:spPr>
          <a:xfrm>
            <a:off x="3202787" y="226262"/>
            <a:ext cx="157767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Trebuchet MS"/>
              <a:buNone/>
              <a:defRPr sz="18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20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3" name="Google Shape;73;p6"/>
          <p:cNvSpPr txBox="1">
            <a:spLocks noGrp="1"/>
          </p:cNvSpPr>
          <p:nvPr>
            <p:ph type="body" idx="3"/>
          </p:nvPr>
        </p:nvSpPr>
        <p:spPr>
          <a:xfrm>
            <a:off x="838200" y="1105261"/>
            <a:ext cx="8435802" cy="48761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302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Trebuchet MS"/>
              <a:buAutoNum type="romanLcPeriod"/>
              <a:defRPr sz="20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Trebuchet MS"/>
              <a:buAutoNum type="arabicPeriod"/>
              <a:defRPr sz="18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Trebuchet MS"/>
              <a:buAutoNum type="alphaLcParenR"/>
              <a:defRPr sz="16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9972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✓"/>
              <a:defRPr sz="14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4" name="Google Shape;74;p6"/>
          <p:cNvSpPr txBox="1">
            <a:spLocks noGrp="1"/>
          </p:cNvSpPr>
          <p:nvPr>
            <p:ph type="dt" idx="10"/>
          </p:nvPr>
        </p:nvSpPr>
        <p:spPr>
          <a:xfrm>
            <a:off x="6792687" y="6041362"/>
            <a:ext cx="132438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5" name="Google Shape;75;p6"/>
          <p:cNvSpPr txBox="1">
            <a:spLocks noGrp="1"/>
          </p:cNvSpPr>
          <p:nvPr>
            <p:ph type="ftr" idx="11"/>
          </p:nvPr>
        </p:nvSpPr>
        <p:spPr>
          <a:xfrm>
            <a:off x="859612" y="6041362"/>
            <a:ext cx="434490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7" name="Google Shape;77;p6"/>
          <p:cNvSpPr txBox="1">
            <a:spLocks noGrp="1"/>
          </p:cNvSpPr>
          <p:nvPr>
            <p:ph type="body" idx="4"/>
          </p:nvPr>
        </p:nvSpPr>
        <p:spPr>
          <a:xfrm>
            <a:off x="5326194" y="6041362"/>
            <a:ext cx="42832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Trebuchet M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20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78" name="Google Shape;78;p6"/>
          <p:cNvSpPr txBox="1">
            <a:spLocks noGrp="1"/>
          </p:cNvSpPr>
          <p:nvPr>
            <p:ph type="body" idx="5"/>
          </p:nvPr>
        </p:nvSpPr>
        <p:spPr>
          <a:xfrm>
            <a:off x="2674425" y="226262"/>
            <a:ext cx="4427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Trebuchet MS"/>
              <a:buNone/>
              <a:defRPr sz="18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20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pic>
        <p:nvPicPr>
          <p:cNvPr id="10" name="Image 15">
            <a:extLst>
              <a:ext uri="{FF2B5EF4-FFF2-40B4-BE49-F238E27FC236}">
                <a16:creationId xmlns:a16="http://schemas.microsoft.com/office/drawing/2014/main" xmlns="" id="{81E366B6-E72F-1B42-9EF9-5D065E75605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88127" y="6289612"/>
            <a:ext cx="2119311" cy="538162"/>
          </a:xfrm>
          <a:prstGeom prst="rect">
            <a:avLst/>
          </a:prstGeom>
        </p:spPr>
      </p:pic>
      <p:pic>
        <p:nvPicPr>
          <p:cNvPr id="11" name="Image 13">
            <a:extLst>
              <a:ext uri="{FF2B5EF4-FFF2-40B4-BE49-F238E27FC236}">
                <a16:creationId xmlns:a16="http://schemas.microsoft.com/office/drawing/2014/main" xmlns="" id="{99D6A3FE-6889-7F4E-822C-29834BE1FFF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04557" y="6187285"/>
            <a:ext cx="2371550" cy="6767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">
  <p:cSld name="Chapter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7"/>
          <p:cNvSpPr txBox="1"/>
          <p:nvPr/>
        </p:nvSpPr>
        <p:spPr>
          <a:xfrm>
            <a:off x="838200" y="326280"/>
            <a:ext cx="1347326" cy="4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rPr>
              <a:t>Chapter</a:t>
            </a:r>
            <a:endParaRPr sz="2400" b="1">
              <a:solidFill>
                <a:srgbClr val="6387B8"/>
              </a:solidFill>
              <a:highlight>
                <a:srgbClr val="FFFF00"/>
              </a:highlight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81" name="Google Shape;81;p7"/>
          <p:cNvSpPr txBox="1">
            <a:spLocks noGrp="1"/>
          </p:cNvSpPr>
          <p:nvPr>
            <p:ph type="body" idx="1"/>
          </p:nvPr>
        </p:nvSpPr>
        <p:spPr>
          <a:xfrm>
            <a:off x="2271272" y="375614"/>
            <a:ext cx="42832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Trebuchet MS"/>
              <a:buNone/>
              <a:defRPr sz="18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20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2" name="Google Shape;82;p7"/>
          <p:cNvSpPr txBox="1">
            <a:spLocks noGrp="1"/>
          </p:cNvSpPr>
          <p:nvPr>
            <p:ph type="body" idx="2"/>
          </p:nvPr>
        </p:nvSpPr>
        <p:spPr>
          <a:xfrm>
            <a:off x="3890418" y="375614"/>
            <a:ext cx="166423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Trebuchet MS"/>
              <a:buNone/>
              <a:defRPr sz="18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20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3" name="Google Shape;83;p7"/>
          <p:cNvSpPr txBox="1">
            <a:spLocks noGrp="1"/>
          </p:cNvSpPr>
          <p:nvPr>
            <p:ph type="body" idx="3"/>
          </p:nvPr>
        </p:nvSpPr>
        <p:spPr>
          <a:xfrm>
            <a:off x="838200" y="1117081"/>
            <a:ext cx="8435802" cy="48437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302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Trebuchet MS"/>
              <a:buAutoNum type="alphaLcParenR"/>
              <a:defRPr sz="20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✓"/>
              <a:defRPr sz="16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9972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4" name="Google Shape;84;p7"/>
          <p:cNvSpPr txBox="1">
            <a:spLocks noGrp="1"/>
          </p:cNvSpPr>
          <p:nvPr>
            <p:ph type="dt" idx="10"/>
          </p:nvPr>
        </p:nvSpPr>
        <p:spPr>
          <a:xfrm>
            <a:off x="6792687" y="6041362"/>
            <a:ext cx="132438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5" name="Google Shape;85;p7"/>
          <p:cNvSpPr txBox="1">
            <a:spLocks noGrp="1"/>
          </p:cNvSpPr>
          <p:nvPr>
            <p:ph type="ftr" idx="11"/>
          </p:nvPr>
        </p:nvSpPr>
        <p:spPr>
          <a:xfrm>
            <a:off x="859612" y="6041362"/>
            <a:ext cx="434490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7" name="Google Shape;87;p7"/>
          <p:cNvSpPr txBox="1">
            <a:spLocks noGrp="1"/>
          </p:cNvSpPr>
          <p:nvPr>
            <p:ph type="body" idx="4"/>
          </p:nvPr>
        </p:nvSpPr>
        <p:spPr>
          <a:xfrm>
            <a:off x="5326194" y="6041362"/>
            <a:ext cx="42832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Trebuchet M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20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8" name="Google Shape;88;p7"/>
          <p:cNvSpPr txBox="1">
            <a:spLocks noGrp="1"/>
          </p:cNvSpPr>
          <p:nvPr>
            <p:ph type="body" idx="5"/>
          </p:nvPr>
        </p:nvSpPr>
        <p:spPr>
          <a:xfrm>
            <a:off x="2810988" y="375614"/>
            <a:ext cx="44275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Trebuchet MS"/>
              <a:buNone/>
              <a:defRPr sz="18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20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89" name="Google Shape;89;p7"/>
          <p:cNvSpPr txBox="1">
            <a:spLocks noGrp="1"/>
          </p:cNvSpPr>
          <p:nvPr>
            <p:ph type="body" idx="6"/>
          </p:nvPr>
        </p:nvSpPr>
        <p:spPr>
          <a:xfrm>
            <a:off x="3350704" y="375614"/>
            <a:ext cx="37221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Trebuchet MS"/>
              <a:buNone/>
              <a:defRPr sz="18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None/>
              <a:defRPr sz="20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None/>
              <a:defRPr sz="18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2860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None/>
              <a:defRPr sz="16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pic>
        <p:nvPicPr>
          <p:cNvPr id="11" name="Image 15">
            <a:extLst>
              <a:ext uri="{FF2B5EF4-FFF2-40B4-BE49-F238E27FC236}">
                <a16:creationId xmlns:a16="http://schemas.microsoft.com/office/drawing/2014/main" xmlns="" id="{E68DA1B1-3AB6-F64D-A850-E8AC2BB4864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88127" y="6289612"/>
            <a:ext cx="2119311" cy="538162"/>
          </a:xfrm>
          <a:prstGeom prst="rect">
            <a:avLst/>
          </a:prstGeom>
        </p:spPr>
      </p:pic>
      <p:pic>
        <p:nvPicPr>
          <p:cNvPr id="12" name="Image 13">
            <a:extLst>
              <a:ext uri="{FF2B5EF4-FFF2-40B4-BE49-F238E27FC236}">
                <a16:creationId xmlns:a16="http://schemas.microsoft.com/office/drawing/2014/main" xmlns="" id="{77D74F2E-48B0-FE4E-A8DB-96388D201CA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04557" y="6187285"/>
            <a:ext cx="2371550" cy="6767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nd">
  <p:cSld name="End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rain&amp;AssesMater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82292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568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3090">
          <p15:clr>
            <a:srgbClr val="FBAE40"/>
          </p15:clr>
        </p15:guide>
        <p15:guide id="4" orient="horz" pos="2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Learning outco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638869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23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27332" y="1148093"/>
            <a:ext cx="12176969" cy="51891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e 7"/>
          <p:cNvGrpSpPr>
            <a:grpSpLocks noChangeAspect="1"/>
          </p:cNvGrpSpPr>
          <p:nvPr userDrawn="1"/>
        </p:nvGrpSpPr>
        <p:grpSpPr>
          <a:xfrm>
            <a:off x="-35482" y="-31539"/>
            <a:ext cx="12262679" cy="6895539"/>
            <a:chOff x="-35661" y="-31514"/>
            <a:chExt cx="9208363" cy="6889514"/>
          </a:xfrm>
        </p:grpSpPr>
        <p:sp>
          <p:nvSpPr>
            <p:cNvPr id="9" name="Rectangle 8"/>
            <p:cNvSpPr/>
            <p:nvPr userDrawn="1"/>
          </p:nvSpPr>
          <p:spPr>
            <a:xfrm>
              <a:off x="0" y="6309320"/>
              <a:ext cx="9144000" cy="548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-35661" y="-31514"/>
              <a:ext cx="9208363" cy="10424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1" i="0" u="none" strike="noStrike" kern="1200" cap="none" spc="0" normalizeH="0" baseline="0" noProof="0" dirty="0">
                <a:ln>
                  <a:noFill/>
                </a:ln>
                <a:solidFill>
                  <a:srgbClr val="184A7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-9015" y="1016744"/>
              <a:ext cx="4504250" cy="108000"/>
            </a:xfrm>
            <a:prstGeom prst="rect">
              <a:avLst/>
            </a:prstGeom>
            <a:solidFill>
              <a:srgbClr val="B5397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6624000" y="6309319"/>
              <a:ext cx="2520000" cy="72000"/>
            </a:xfrm>
            <a:prstGeom prst="rect">
              <a:avLst/>
            </a:prstGeom>
            <a:solidFill>
              <a:srgbClr val="B8B90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3" name="Picture 3" descr="D:\flore\communication\logos\Liris\logo_liris.wmf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6331660"/>
              <a:ext cx="1103510" cy="50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171" y="480271"/>
            <a:ext cx="10515600" cy="389296"/>
          </a:xfrm>
        </p:spPr>
        <p:txBody>
          <a:bodyPr/>
          <a:lstStyle>
            <a:lvl1pPr>
              <a:defRPr sz="2800" b="1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171" y="1221948"/>
            <a:ext cx="11833630" cy="4955016"/>
          </a:xfrm>
        </p:spPr>
        <p:txBody>
          <a:bodyPr/>
          <a:lstStyle>
            <a:lvl1pPr marL="265113" indent="-265113">
              <a:defRPr b="0"/>
            </a:lvl1pPr>
            <a:lvl2pPr marL="538163" indent="-207963">
              <a:defRPr/>
            </a:lvl2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954315-7A88-D34A-B8F4-855B48E70C2E}" type="datetime1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184A7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18/03/2019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184A7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9348" y="6396655"/>
            <a:ext cx="5677748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184A7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B8C7BD-462B-48D7-8427-09CAA7096E3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184A7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184A7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304557" y="6187285"/>
            <a:ext cx="2371550" cy="676715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5998264" y="1014288"/>
            <a:ext cx="6228933" cy="10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56744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592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GB" dirty="0" err="1" smtClean="0"/>
              <a:t>Cliquez</a:t>
            </a:r>
            <a:r>
              <a:rPr lang="en-GB" dirty="0" smtClean="0"/>
              <a:t> et </a:t>
            </a:r>
            <a:r>
              <a:rPr lang="en-GB" dirty="0" err="1" smtClean="0"/>
              <a:t>modifiez</a:t>
            </a:r>
            <a:r>
              <a:rPr lang="en-GB" dirty="0" smtClean="0"/>
              <a:t> le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7334" y="1653309"/>
            <a:ext cx="8596668" cy="438805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914400" indent="-309880">
              <a:buFont typeface="Wingdings" panose="05000000000000000000" pitchFamily="2" charset="2"/>
              <a:buChar char="v"/>
              <a:defRPr>
                <a:solidFill>
                  <a:schemeClr val="tx1"/>
                </a:solidFill>
              </a:defRPr>
            </a:lvl2pPr>
            <a:lvl3pPr marL="1371600" indent="-299719">
              <a:buFont typeface="Courier New" panose="02070309020205020404" pitchFamily="49" charset="0"/>
              <a:buChar char="o"/>
              <a:defRPr>
                <a:solidFill>
                  <a:schemeClr val="tx1"/>
                </a:solidFill>
              </a:defRPr>
            </a:lvl3pPr>
            <a:lvl4pPr marL="1828800" indent="-289560"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4pPr>
            <a:lvl5pPr marL="2286000" indent="-289560"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err="1" smtClean="0"/>
              <a:t>Cliquez</a:t>
            </a:r>
            <a:r>
              <a:rPr lang="en-GB" dirty="0" smtClean="0"/>
              <a:t> pour modifier les styles du </a:t>
            </a:r>
            <a:r>
              <a:rPr lang="en-GB" dirty="0" err="1" smtClean="0"/>
              <a:t>texte</a:t>
            </a:r>
            <a:r>
              <a:rPr lang="en-GB" dirty="0" smtClean="0"/>
              <a:t> du masque</a:t>
            </a:r>
          </a:p>
          <a:p>
            <a:pPr lvl="1"/>
            <a:r>
              <a:rPr lang="en-GB" dirty="0" err="1" smtClean="0"/>
              <a:t>Deuxième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2"/>
            <a:r>
              <a:rPr lang="en-GB" dirty="0" err="1" smtClean="0"/>
              <a:t>Troisième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3"/>
            <a:r>
              <a:rPr lang="en-GB" dirty="0" err="1" smtClean="0"/>
              <a:t>Quatrième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en-GB" dirty="0" smtClean="0"/>
          </a:p>
          <a:p>
            <a:pPr lvl="4"/>
            <a:r>
              <a:rPr lang="en-GB" dirty="0" err="1" smtClean="0"/>
              <a:t>Cinquième</a:t>
            </a:r>
            <a:r>
              <a:rPr lang="en-GB" dirty="0" smtClean="0"/>
              <a:t> </a:t>
            </a:r>
            <a:r>
              <a:rPr lang="en-GB" dirty="0" err="1" smtClean="0"/>
              <a:t>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C77D8-8A0E-6A48-9267-704A48B6F742}" type="datetimeFigureOut">
              <a:rPr lang="fr-FR" smtClean="0"/>
              <a:t>18/03/2019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9282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"/>
          <p:cNvGrpSpPr/>
          <p:nvPr/>
        </p:nvGrpSpPr>
        <p:grpSpPr>
          <a:xfrm>
            <a:off x="7425267" y="-8467"/>
            <a:ext cx="4766733" cy="6866467"/>
            <a:chOff x="7425267" y="-8467"/>
            <a:chExt cx="4766733" cy="6866467"/>
          </a:xfrm>
        </p:grpSpPr>
        <p:cxnSp>
          <p:nvCxnSpPr>
            <p:cNvPr id="11" name="Google Shape;11;p1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" name="Google Shape;12;p1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3" name="Google Shape;13;p1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rgbClr val="DFEAF4"/>
            </a:solidFill>
            <a:ln>
              <a:noFill/>
            </a:ln>
          </p:spPr>
        </p:sp>
        <p:sp>
          <p:nvSpPr>
            <p:cNvPr id="14" name="Google Shape;14;p1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8BBDA"/>
            </a:solidFill>
            <a:ln>
              <a:noFill/>
            </a:ln>
          </p:spPr>
        </p:sp>
        <p:sp>
          <p:nvSpPr>
            <p:cNvPr id="15" name="Google Shape;15;p1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rgbClr val="79A1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1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386B6"/>
            </a:solidFill>
            <a:ln>
              <a:noFill/>
            </a:ln>
          </p:spPr>
        </p:sp>
        <p:sp>
          <p:nvSpPr>
            <p:cNvPr id="17" name="Google Shape;17;p1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418AD8">
                <a:alpha val="69803"/>
              </a:srgbClr>
            </a:solidFill>
            <a:ln>
              <a:noFill/>
            </a:ln>
          </p:spPr>
        </p:sp>
        <p:sp>
          <p:nvSpPr>
            <p:cNvPr id="18" name="Google Shape;18;p1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19" name="Google Shape;19;p1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l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0" name="Google Shape;20;p1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926108" cy="7343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6387B8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21" name="Google Shape;21;p1"/>
          <p:cNvSpPr txBox="1">
            <a:spLocks noGrp="1"/>
          </p:cNvSpPr>
          <p:nvPr>
            <p:ph type="body" idx="1"/>
          </p:nvPr>
        </p:nvSpPr>
        <p:spPr>
          <a:xfrm>
            <a:off x="692025" y="1696227"/>
            <a:ext cx="8926108" cy="44065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▶"/>
              <a:defRPr sz="18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▶"/>
              <a:defRPr sz="16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▶"/>
              <a:defRPr sz="14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6387B8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▶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 lang="fr-FR" dirty="0" smtClean="0"/>
          </a:p>
          <a:p>
            <a:pPr lvl="1"/>
            <a:endParaRPr dirty="0"/>
          </a:p>
        </p:txBody>
      </p:sp>
      <p:pic>
        <p:nvPicPr>
          <p:cNvPr id="22" name="Google Shape;22;p1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10895556" y="5824752"/>
            <a:ext cx="1041316" cy="79834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1"/>
          <p:cNvSpPr txBox="1">
            <a:spLocks noGrp="1"/>
          </p:cNvSpPr>
          <p:nvPr>
            <p:ph type="dt" idx="10"/>
          </p:nvPr>
        </p:nvSpPr>
        <p:spPr>
          <a:xfrm>
            <a:off x="1565500" y="6356350"/>
            <a:ext cx="20159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4" name="Google Shape;24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pic>
        <p:nvPicPr>
          <p:cNvPr id="26" name="Google Shape;26;p1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6287955"/>
            <a:ext cx="1528988" cy="504409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Slide Number Placeholder 3"/>
          <p:cNvSpPr txBox="1">
            <a:spLocks/>
          </p:cNvSpPr>
          <p:nvPr userDrawn="1"/>
        </p:nvSpPr>
        <p:spPr>
          <a:xfrm>
            <a:off x="9323120" y="6356351"/>
            <a:ext cx="2743200" cy="365125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fld id="{897EC352-F87C-C040-8695-C2F9C5962561}" type="slidenum">
              <a:rPr lang="en-US" b="0" smtClean="0"/>
              <a:pPr algn="r"/>
              <a:t>‹#›</a:t>
            </a:fld>
            <a:endParaRPr lang="en-US" b="0"/>
          </a:p>
        </p:txBody>
      </p:sp>
      <p:pic>
        <p:nvPicPr>
          <p:cNvPr id="25" name="Image 15">
            <a:extLst>
              <a:ext uri="{FF2B5EF4-FFF2-40B4-BE49-F238E27FC236}">
                <a16:creationId xmlns:a16="http://schemas.microsoft.com/office/drawing/2014/main" xmlns="" id="{14B14665-544F-C245-BE3F-AA710F3374DC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3488127" y="6289612"/>
            <a:ext cx="2119311" cy="538162"/>
          </a:xfrm>
          <a:prstGeom prst="rect">
            <a:avLst/>
          </a:prstGeom>
        </p:spPr>
      </p:pic>
      <p:pic>
        <p:nvPicPr>
          <p:cNvPr id="27" name="Image 13">
            <a:extLst>
              <a:ext uri="{FF2B5EF4-FFF2-40B4-BE49-F238E27FC236}">
                <a16:creationId xmlns:a16="http://schemas.microsoft.com/office/drawing/2014/main" xmlns="" id="{2E8E3B25-751C-4B49-97D0-378E4040E273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6304557" y="6187285"/>
            <a:ext cx="2371550" cy="676715"/>
          </a:xfrm>
          <a:prstGeom prst="rect">
            <a:avLst/>
          </a:prstGeom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4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4" r:id="rId11"/>
    <p:sldLayoutId id="2147483665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457200" marR="0" lvl="0" indent="-32004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Wingdings" panose="05000000000000000000" pitchFamily="2" charset="2"/>
        <a:buChar char="Ø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L="914400" marR="0" lvl="1" indent="-30988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Wingdings" panose="05000000000000000000" pitchFamily="2" charset="2"/>
        <a:buChar char="v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hyperlink" Target="https://hbr.org/2017/01/the-truth-about-blockchain" TargetMode="External"/><Relationship Id="rId1" Type="http://schemas.openxmlformats.org/officeDocument/2006/relationships/slideLayout" Target="../slideLayouts/slideLayout9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microsoft.com/office/2007/relationships/hdphoto" Target="../media/hdphoto1.wdp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5.png"/><Relationship Id="rId11" Type="http://schemas.openxmlformats.org/officeDocument/2006/relationships/image" Target="../media/image18.png"/><Relationship Id="rId5" Type="http://schemas.openxmlformats.org/officeDocument/2006/relationships/image" Target="../media/image14.png"/><Relationship Id="rId10" Type="http://schemas.openxmlformats.org/officeDocument/2006/relationships/image" Target="../media/image17.png"/><Relationship Id="rId4" Type="http://schemas.openxmlformats.org/officeDocument/2006/relationships/image" Target="../media/image13.png"/><Relationship Id="rId9" Type="http://schemas.microsoft.com/office/2007/relationships/hdphoto" Target="../media/hdphoto2.wdp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22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75014" y="1167971"/>
            <a:ext cx="8828286" cy="514702"/>
          </a:xfrm>
          <a:prstGeom prst="rect">
            <a:avLst/>
          </a:prstGeom>
          <a:solidFill>
            <a:srgbClr val="E1EAF3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Google Shape;105;p11"/>
          <p:cNvSpPr txBox="1"/>
          <p:nvPr/>
        </p:nvSpPr>
        <p:spPr>
          <a:xfrm>
            <a:off x="324750" y="299275"/>
            <a:ext cx="9780900" cy="8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Trebuchet MS" charset="0"/>
                <a:ea typeface="Trebuchet MS" charset="0"/>
                <a:cs typeface="Trebuchet MS" charset="0"/>
              </a:rPr>
              <a:t>Table of </a:t>
            </a:r>
            <a:r>
              <a:rPr lang="en-US" sz="3600" b="1" dirty="0" smtClean="0">
                <a:latin typeface="Trebuchet MS" charset="0"/>
                <a:ea typeface="Trebuchet MS" charset="0"/>
                <a:cs typeface="Trebuchet MS" charset="0"/>
              </a:rPr>
              <a:t>Contents: PART 1</a:t>
            </a:r>
            <a:endParaRPr sz="3600" b="1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06" name="Google Shape;106;p11"/>
          <p:cNvSpPr txBox="1"/>
          <p:nvPr/>
        </p:nvSpPr>
        <p:spPr>
          <a:xfrm>
            <a:off x="498765" y="1167971"/>
            <a:ext cx="8645236" cy="4832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From traditional economy to digital economy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context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New business models or new technologies for existing business models?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Exercises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endParaRPr lang="en-US" sz="2400" dirty="0">
              <a:solidFill>
                <a:schemeClr val="bg1">
                  <a:lumMod val="7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044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81200" y="260648"/>
            <a:ext cx="8229600" cy="1143000"/>
          </a:xfrm>
        </p:spPr>
        <p:txBody>
          <a:bodyPr>
            <a:noAutofit/>
          </a:bodyPr>
          <a:lstStyle/>
          <a:p>
            <a:r>
              <a:rPr lang="en-GB" sz="4000" dirty="0"/>
              <a:t>According to you, </a:t>
            </a:r>
            <a:r>
              <a:rPr lang="en-GB" sz="4000" dirty="0" smtClean="0"/>
              <a:t>how can you qualify the digital economy?</a:t>
            </a:r>
            <a:endParaRPr lang="en-GB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Are there any models qualifying the business environment?</a:t>
            </a:r>
          </a:p>
          <a:p>
            <a:r>
              <a:rPr lang="en-GB" sz="2800" dirty="0" smtClean="0"/>
              <a:t>What are the main collaborative ecosystems models?</a:t>
            </a:r>
          </a:p>
          <a:p>
            <a:r>
              <a:rPr lang="en-GB" sz="2800" dirty="0" smtClean="0"/>
              <a:t>Which requirements can be fulfilled using a </a:t>
            </a:r>
            <a:r>
              <a:rPr lang="en-GB" sz="2800" dirty="0" err="1" smtClean="0"/>
              <a:t>blockchain</a:t>
            </a:r>
            <a:r>
              <a:rPr lang="en-GB" sz="28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27298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According to you, how can you qualify the digital economy?</a:t>
            </a:r>
            <a:endParaRPr lang="en-GB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this part you will</a:t>
            </a:r>
          </a:p>
          <a:p>
            <a:pPr lvl="1"/>
            <a:r>
              <a:rPr lang="en-GB" dirty="0" smtClean="0"/>
              <a:t>Learn basic elements on digital economy and collaborative ecosystems</a:t>
            </a:r>
          </a:p>
          <a:p>
            <a:pPr lvl="1"/>
            <a:r>
              <a:rPr lang="en-GB" dirty="0" smtClean="0"/>
              <a:t>Learn how IT and </a:t>
            </a:r>
            <a:r>
              <a:rPr lang="en-GB" dirty="0" err="1" smtClean="0"/>
              <a:t>blockchain</a:t>
            </a:r>
            <a:r>
              <a:rPr lang="en-GB" dirty="0" smtClean="0"/>
              <a:t> technologies have evolved to fit the economic context</a:t>
            </a:r>
          </a:p>
          <a:p>
            <a:pPr lvl="1"/>
            <a:r>
              <a:rPr lang="en-GB" dirty="0" smtClean="0"/>
              <a:t>Get information on collaborative ecosystem requirements and how </a:t>
            </a:r>
            <a:r>
              <a:rPr lang="en-GB" dirty="0" err="1" smtClean="0"/>
              <a:t>blockchain</a:t>
            </a:r>
            <a:r>
              <a:rPr lang="en-GB" dirty="0" smtClean="0"/>
              <a:t> technology can be an answer </a:t>
            </a:r>
          </a:p>
        </p:txBody>
      </p:sp>
    </p:spTree>
    <p:extLst>
      <p:ext uri="{BB962C8B-B14F-4D97-AF65-F5344CB8AC3E}">
        <p14:creationId xmlns:p14="http://schemas.microsoft.com/office/powerpoint/2010/main" val="38295432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75014" y="1167971"/>
            <a:ext cx="8828286" cy="514702"/>
          </a:xfrm>
          <a:prstGeom prst="rect">
            <a:avLst/>
          </a:prstGeom>
          <a:solidFill>
            <a:srgbClr val="E1EAF3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Google Shape;105;p11"/>
          <p:cNvSpPr txBox="1"/>
          <p:nvPr/>
        </p:nvSpPr>
        <p:spPr>
          <a:xfrm>
            <a:off x="324750" y="299275"/>
            <a:ext cx="9780900" cy="8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Trebuchet MS" charset="0"/>
                <a:ea typeface="Trebuchet MS" charset="0"/>
                <a:cs typeface="Trebuchet MS" charset="0"/>
              </a:rPr>
              <a:t>Table of </a:t>
            </a:r>
            <a:r>
              <a:rPr lang="en-US" sz="3600" b="1" dirty="0" smtClean="0">
                <a:latin typeface="Trebuchet MS" charset="0"/>
                <a:ea typeface="Trebuchet MS" charset="0"/>
                <a:cs typeface="Trebuchet MS" charset="0"/>
              </a:rPr>
              <a:t>Contents: PART 1</a:t>
            </a:r>
            <a:endParaRPr sz="3600" b="1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06" name="Google Shape;106;p11"/>
          <p:cNvSpPr txBox="1"/>
          <p:nvPr/>
        </p:nvSpPr>
        <p:spPr>
          <a:xfrm>
            <a:off x="498765" y="1167971"/>
            <a:ext cx="8645236" cy="4832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From traditional economy to digital economy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u="sng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Business model</a:t>
            </a: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IT evolution</a:t>
            </a: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Collaborative ecosystems</a:t>
            </a: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Requirements for </a:t>
            </a: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support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context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New business models or new technologies for existing business models?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Exercises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endParaRPr lang="en-US" sz="2400" dirty="0">
              <a:solidFill>
                <a:schemeClr val="bg1">
                  <a:lumMod val="7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8740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model: Value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Characterizing value:</a:t>
            </a:r>
          </a:p>
          <a:p>
            <a:pPr lvl="1"/>
            <a:r>
              <a:rPr lang="en-US" dirty="0" smtClean="0"/>
              <a:t>Aggregating one or more impacts</a:t>
            </a:r>
          </a:p>
          <a:p>
            <a:pPr lvl="1"/>
            <a:r>
              <a:rPr lang="en-US" dirty="0" smtClean="0"/>
              <a:t>Financial, social impact, environmental impact, cultural impact</a:t>
            </a:r>
          </a:p>
          <a:p>
            <a:r>
              <a:rPr lang="en-US" dirty="0" smtClean="0"/>
              <a:t>Global organization </a:t>
            </a:r>
          </a:p>
          <a:p>
            <a:pPr lvl="1"/>
            <a:r>
              <a:rPr lang="en-US" dirty="0" smtClean="0"/>
              <a:t>Internal</a:t>
            </a:r>
          </a:p>
          <a:p>
            <a:pPr lvl="2"/>
            <a:r>
              <a:rPr lang="en-US" dirty="0" smtClean="0"/>
              <a:t>How to produce the product / service</a:t>
            </a:r>
          </a:p>
          <a:p>
            <a:pPr lvl="2"/>
            <a:r>
              <a:rPr lang="en-US" dirty="0" smtClean="0"/>
              <a:t>Identification of the main costs related to investments as well as functioning costs</a:t>
            </a:r>
          </a:p>
          <a:p>
            <a:pPr lvl="1"/>
            <a:r>
              <a:rPr lang="en-US" dirty="0" smtClean="0"/>
              <a:t>Relationships with partners / competitors</a:t>
            </a:r>
          </a:p>
          <a:p>
            <a:pPr lvl="2"/>
            <a:r>
              <a:rPr lang="en-US" dirty="0" smtClean="0"/>
              <a:t>How value is shared</a:t>
            </a:r>
          </a:p>
          <a:p>
            <a:pPr lvl="2"/>
            <a:r>
              <a:rPr lang="en-US" dirty="0" smtClean="0"/>
              <a:t>How to be more attractive than competitors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795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840292" cy="895927"/>
          </a:xfrm>
        </p:spPr>
        <p:txBody>
          <a:bodyPr/>
          <a:lstStyle/>
          <a:p>
            <a:r>
              <a:rPr lang="fr-FR" dirty="0" smtClean="0"/>
              <a:t>Business model: Business </a:t>
            </a:r>
            <a:r>
              <a:rPr lang="en-US" dirty="0" smtClean="0"/>
              <a:t>environment</a:t>
            </a:r>
            <a:r>
              <a:rPr lang="fr-FR" dirty="0" smtClean="0"/>
              <a:t> (1)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 Ocean 	(Porter 1980)</a:t>
            </a:r>
          </a:p>
          <a:p>
            <a:pPr lvl="1"/>
            <a:r>
              <a:rPr lang="en-US" dirty="0" smtClean="0"/>
              <a:t>Highly competitive environment</a:t>
            </a:r>
          </a:p>
          <a:p>
            <a:pPr lvl="1"/>
            <a:r>
              <a:rPr lang="en-US" dirty="0" smtClean="0"/>
              <a:t>Well known demand</a:t>
            </a:r>
          </a:p>
          <a:p>
            <a:pPr lvl="1"/>
            <a:r>
              <a:rPr lang="en-US" dirty="0" smtClean="0"/>
              <a:t>Value measured in monetary units</a:t>
            </a:r>
          </a:p>
          <a:p>
            <a:pPr lvl="1"/>
            <a:r>
              <a:rPr lang="en-US" dirty="0" smtClean="0"/>
              <a:t>How to survive: differentiated or cheaper product / service</a:t>
            </a:r>
          </a:p>
          <a:p>
            <a:r>
              <a:rPr lang="en-US" dirty="0" smtClean="0"/>
              <a:t>Blue Ocean (Kim and Mauborgne 2002)</a:t>
            </a:r>
          </a:p>
          <a:p>
            <a:pPr lvl="1"/>
            <a:r>
              <a:rPr lang="en-US" dirty="0" smtClean="0"/>
              <a:t>Highly innovative industry</a:t>
            </a:r>
          </a:p>
          <a:p>
            <a:pPr lvl="1"/>
            <a:r>
              <a:rPr lang="en-US" dirty="0" smtClean="0"/>
              <a:t>New demands and markets</a:t>
            </a:r>
          </a:p>
          <a:p>
            <a:pPr lvl="1"/>
            <a:r>
              <a:rPr lang="en-US" dirty="0" smtClean="0"/>
              <a:t>Value is measured in monetary units</a:t>
            </a:r>
          </a:p>
          <a:p>
            <a:pPr lvl="1"/>
            <a:r>
              <a:rPr lang="en-US" dirty="0" smtClean="0"/>
              <a:t>How to survive: creating a new product and the associated market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5529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879621" cy="895927"/>
          </a:xfrm>
        </p:spPr>
        <p:txBody>
          <a:bodyPr/>
          <a:lstStyle/>
          <a:p>
            <a:r>
              <a:rPr lang="en-US" dirty="0" smtClean="0"/>
              <a:t>Business model: Business environment (2)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Purple Ocean </a:t>
            </a:r>
          </a:p>
          <a:p>
            <a:pPr lvl="1"/>
            <a:r>
              <a:rPr lang="en-US" sz="1500" dirty="0" smtClean="0"/>
              <a:t>Mixing both Red and Blue ocean strategy</a:t>
            </a:r>
          </a:p>
          <a:p>
            <a:pPr lvl="1"/>
            <a:r>
              <a:rPr lang="en-US" sz="1500" dirty="0" smtClean="0"/>
              <a:t>Value measured thanks to monetary units</a:t>
            </a:r>
          </a:p>
          <a:p>
            <a:pPr lvl="1"/>
            <a:r>
              <a:rPr lang="en-US" sz="1500" dirty="0" smtClean="0"/>
              <a:t>How to </a:t>
            </a:r>
            <a:r>
              <a:rPr lang="en-US" sz="1500" dirty="0" err="1" smtClean="0"/>
              <a:t>survice</a:t>
            </a:r>
            <a:r>
              <a:rPr lang="en-US" sz="1500" dirty="0" smtClean="0"/>
              <a:t>: identify innovations to get market advantage</a:t>
            </a:r>
          </a:p>
          <a:p>
            <a:r>
              <a:rPr lang="en-US" dirty="0" smtClean="0"/>
              <a:t>Green Ocean</a:t>
            </a:r>
          </a:p>
          <a:p>
            <a:pPr lvl="1"/>
            <a:r>
              <a:rPr lang="en-US" sz="1500" dirty="0" smtClean="0"/>
              <a:t>Integrating sustainability and environmental impact in the value</a:t>
            </a:r>
          </a:p>
          <a:p>
            <a:pPr lvl="1"/>
            <a:r>
              <a:rPr lang="en-US" sz="1500" dirty="0" smtClean="0"/>
              <a:t>New demand for « green products »</a:t>
            </a:r>
          </a:p>
          <a:p>
            <a:pPr lvl="1"/>
            <a:r>
              <a:rPr lang="en-US" sz="1500" dirty="0" smtClean="0"/>
              <a:t>Sustainability is a driver for innovation</a:t>
            </a:r>
          </a:p>
          <a:p>
            <a:r>
              <a:rPr lang="en-US" dirty="0" smtClean="0"/>
              <a:t>Black ocean</a:t>
            </a:r>
          </a:p>
          <a:p>
            <a:pPr lvl="1"/>
            <a:r>
              <a:rPr lang="en-US" sz="1500" dirty="0" smtClean="0"/>
              <a:t>Closing market to competitors to reduce risks regarding the investments</a:t>
            </a:r>
          </a:p>
          <a:p>
            <a:pPr lvl="1"/>
            <a:r>
              <a:rPr lang="en-US" sz="1500" dirty="0" smtClean="0"/>
              <a:t>Unfair/unethical advantages to survive</a:t>
            </a:r>
            <a:endParaRPr lang="en-US" sz="15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1163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model: </a:t>
            </a:r>
            <a:r>
              <a:rPr lang="en-US" dirty="0" err="1" smtClean="0"/>
              <a:t>Blockchain</a:t>
            </a:r>
            <a:r>
              <a:rPr lang="en-US" dirty="0" smtClean="0"/>
              <a:t> market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Disruptive technology</a:t>
            </a:r>
          </a:p>
          <a:p>
            <a:pPr lvl="1"/>
            <a:r>
              <a:rPr lang="en-US" dirty="0" smtClean="0"/>
              <a:t>New demand for distributed trust management</a:t>
            </a:r>
          </a:p>
          <a:p>
            <a:pPr lvl="1"/>
            <a:r>
              <a:rPr lang="en-US" dirty="0" smtClean="0"/>
              <a:t>Distributed and opened applications</a:t>
            </a:r>
          </a:p>
          <a:p>
            <a:r>
              <a:rPr lang="en-US" dirty="0" smtClean="0"/>
              <a:t>Core mining function</a:t>
            </a:r>
          </a:p>
          <a:p>
            <a:pPr lvl="1"/>
            <a:r>
              <a:rPr lang="en-US" dirty="0" smtClean="0"/>
              <a:t>Highly competitive market</a:t>
            </a:r>
          </a:p>
          <a:p>
            <a:pPr lvl="1"/>
            <a:r>
              <a:rPr lang="en-US" dirty="0" smtClean="0"/>
              <a:t>Red Ocean strategy</a:t>
            </a:r>
          </a:p>
          <a:p>
            <a:r>
              <a:rPr lang="en-US" dirty="0" err="1" smtClean="0"/>
              <a:t>Blockchain</a:t>
            </a:r>
            <a:r>
              <a:rPr lang="en-US" dirty="0" smtClean="0"/>
              <a:t> based development</a:t>
            </a:r>
          </a:p>
          <a:p>
            <a:pPr lvl="1"/>
            <a:r>
              <a:rPr lang="en-US" dirty="0" smtClean="0"/>
              <a:t>Mixing both innovation and strong competition </a:t>
            </a:r>
          </a:p>
          <a:p>
            <a:pPr lvl="1"/>
            <a:r>
              <a:rPr lang="en-US" dirty="0" err="1" smtClean="0"/>
              <a:t>Blockchain</a:t>
            </a:r>
            <a:r>
              <a:rPr lang="en-US" dirty="0" smtClean="0"/>
              <a:t> appears as a differentiation mean</a:t>
            </a:r>
          </a:p>
          <a:p>
            <a:r>
              <a:rPr lang="en-US" dirty="0" smtClean="0"/>
              <a:t>Private / semi-private </a:t>
            </a:r>
            <a:r>
              <a:rPr lang="en-US" dirty="0" err="1" smtClean="0"/>
              <a:t>blockchain</a:t>
            </a:r>
            <a:r>
              <a:rPr lang="en-US" dirty="0" smtClean="0"/>
              <a:t> may be used to « close the market »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61689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75014" y="1167971"/>
            <a:ext cx="8828286" cy="514702"/>
          </a:xfrm>
          <a:prstGeom prst="rect">
            <a:avLst/>
          </a:prstGeom>
          <a:solidFill>
            <a:srgbClr val="E1EAF3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Google Shape;105;p11"/>
          <p:cNvSpPr txBox="1"/>
          <p:nvPr/>
        </p:nvSpPr>
        <p:spPr>
          <a:xfrm>
            <a:off x="324750" y="299275"/>
            <a:ext cx="9780900" cy="8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Trebuchet MS" charset="0"/>
                <a:ea typeface="Trebuchet MS" charset="0"/>
                <a:cs typeface="Trebuchet MS" charset="0"/>
              </a:rPr>
              <a:t>Table of </a:t>
            </a:r>
            <a:r>
              <a:rPr lang="en-US" sz="3600" b="1" dirty="0" smtClean="0">
                <a:latin typeface="Trebuchet MS" charset="0"/>
                <a:ea typeface="Trebuchet MS" charset="0"/>
                <a:cs typeface="Trebuchet MS" charset="0"/>
              </a:rPr>
              <a:t>Contents: PART 1</a:t>
            </a:r>
            <a:endParaRPr sz="3600" b="1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06" name="Google Shape;106;p11"/>
          <p:cNvSpPr txBox="1"/>
          <p:nvPr/>
        </p:nvSpPr>
        <p:spPr>
          <a:xfrm>
            <a:off x="498765" y="1167971"/>
            <a:ext cx="8645236" cy="4832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From traditional economy to digital economy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Business model</a:t>
            </a: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u="sng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IT evolution</a:t>
            </a: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Collaborative ecosystems</a:t>
            </a: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Requirements for </a:t>
            </a: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support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context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New business models or new technologies for existing business models?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Exercises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endParaRPr lang="en-US" sz="2400" dirty="0">
              <a:solidFill>
                <a:schemeClr val="bg1">
                  <a:lumMod val="7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7138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Evolution: Architecture </a:t>
            </a:r>
            <a:r>
              <a:rPr lang="en-US" dirty="0" smtClean="0"/>
              <a:t>evolution (1)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Centralized</a:t>
            </a:r>
          </a:p>
          <a:p>
            <a:pPr lvl="1"/>
            <a:r>
              <a:rPr lang="en-US" dirty="0" smtClean="0"/>
              <a:t>Years 60-70</a:t>
            </a:r>
          </a:p>
          <a:p>
            <a:pPr lvl="2"/>
            <a:r>
              <a:rPr lang="en-US" dirty="0" smtClean="0"/>
              <a:t>Main cost related to hardware</a:t>
            </a:r>
          </a:p>
          <a:p>
            <a:pPr lvl="2"/>
            <a:r>
              <a:rPr lang="en-US" dirty="0" smtClean="0"/>
              <a:t>Repetitive tasks</a:t>
            </a:r>
          </a:p>
          <a:p>
            <a:pPr lvl="2"/>
            <a:r>
              <a:rPr lang="en-US" dirty="0" smtClean="0"/>
              <a:t>File system / centralized DB</a:t>
            </a:r>
          </a:p>
          <a:p>
            <a:pPr lvl="1"/>
            <a:r>
              <a:rPr lang="en-US" dirty="0" smtClean="0"/>
              <a:t>Years 90-2000</a:t>
            </a:r>
          </a:p>
          <a:p>
            <a:pPr lvl="2"/>
            <a:r>
              <a:rPr lang="en-US" dirty="0" smtClean="0"/>
              <a:t>Main costs related to the software configuration</a:t>
            </a:r>
          </a:p>
          <a:p>
            <a:pPr lvl="2"/>
            <a:r>
              <a:rPr lang="en-US" dirty="0" smtClean="0"/>
              <a:t>ERP =&gt; Standard software</a:t>
            </a:r>
          </a:p>
          <a:p>
            <a:pPr lvl="2"/>
            <a:r>
              <a:rPr lang="en-US" dirty="0" smtClean="0"/>
              <a:t>Centralized organization to support distributed decision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19</a:t>
            </a:fld>
            <a:endParaRPr lang="fr-FR"/>
          </a:p>
        </p:txBody>
      </p:sp>
      <p:sp>
        <p:nvSpPr>
          <p:cNvPr id="5" name="Espace réservé du contenu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 smtClean="0"/>
              <a:t>Distributed</a:t>
            </a:r>
          </a:p>
          <a:p>
            <a:pPr lvl="1"/>
            <a:r>
              <a:rPr lang="en-US" dirty="0" smtClean="0"/>
              <a:t>Years 80-90</a:t>
            </a:r>
          </a:p>
          <a:p>
            <a:pPr lvl="2"/>
            <a:r>
              <a:rPr lang="en-US" dirty="0" smtClean="0"/>
              <a:t>Microprocessor =&gt; PC</a:t>
            </a:r>
          </a:p>
          <a:p>
            <a:pPr lvl="2"/>
            <a:r>
              <a:rPr lang="en-US" dirty="0" smtClean="0"/>
              <a:t>Main cost related to the software</a:t>
            </a:r>
          </a:p>
          <a:p>
            <a:pPr lvl="2"/>
            <a:r>
              <a:rPr lang="en-US" dirty="0" smtClean="0"/>
              <a:t>Relational DB with interoperable query language</a:t>
            </a:r>
          </a:p>
          <a:p>
            <a:pPr lvl="1"/>
            <a:r>
              <a:rPr lang="en-US" dirty="0" smtClean="0"/>
              <a:t>Years 2000-2010</a:t>
            </a:r>
          </a:p>
          <a:p>
            <a:pPr lvl="2"/>
            <a:r>
              <a:rPr lang="en-US" dirty="0" smtClean="0"/>
              <a:t>SOA</a:t>
            </a:r>
          </a:p>
          <a:p>
            <a:pPr lvl="2"/>
            <a:r>
              <a:rPr lang="en-US" dirty="0" smtClean="0"/>
              <a:t>Web technologies</a:t>
            </a:r>
          </a:p>
          <a:p>
            <a:pPr lvl="2"/>
            <a:r>
              <a:rPr lang="en-US" dirty="0" smtClean="0"/>
              <a:t>More adaptive systems</a:t>
            </a:r>
          </a:p>
          <a:p>
            <a:pPr lvl="2"/>
            <a:r>
              <a:rPr lang="en-US" dirty="0" smtClean="0"/>
              <a:t>Cloud =&gt; outsourcing and industrialized </a:t>
            </a:r>
            <a:r>
              <a:rPr lang="en-US" dirty="0" err="1" smtClean="0"/>
              <a:t>organisation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267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itle 1"/>
          <p:cNvSpPr txBox="1">
            <a:spLocks/>
          </p:cNvSpPr>
          <p:nvPr/>
        </p:nvSpPr>
        <p:spPr>
          <a:xfrm>
            <a:off x="859611" y="550558"/>
            <a:ext cx="8062664" cy="2591842"/>
          </a:xfrm>
          <a:prstGeom prst="rect">
            <a:avLst/>
          </a:prstGeom>
          <a:solidFill>
            <a:schemeClr val="bg1"/>
          </a:solidFill>
          <a:effectLst/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2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charset="0"/>
                <a:ea typeface="Trebuchet MS" charset="0"/>
                <a:cs typeface="Trebuchet MS" charset="0"/>
              </a:rPr>
              <a:t>BLISS Project</a:t>
            </a:r>
            <a:b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charset="0"/>
                <a:ea typeface="Trebuchet MS" charset="0"/>
                <a:cs typeface="Trebuchet MS" charset="0"/>
              </a:rPr>
            </a:b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charset="0"/>
                <a:ea typeface="Trebuchet MS" charset="0"/>
                <a:cs typeface="Trebuchet MS" charset="0"/>
              </a:rPr>
              <a:t>Output O3 Open Education Resource</a:t>
            </a:r>
            <a:b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charset="0"/>
                <a:ea typeface="Trebuchet MS" charset="0"/>
                <a:cs typeface="Trebuchet MS" charset="0"/>
              </a:rPr>
            </a:br>
            <a:r>
              <a:rPr lang="en-GB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charset="0"/>
                <a:ea typeface="Trebuchet MS" charset="0"/>
                <a:cs typeface="Trebuchet MS" charset="0"/>
              </a:rPr>
              <a:t>Task O3-T1 Training and assessment material</a:t>
            </a: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2657474" y="4554247"/>
            <a:ext cx="4725459" cy="461665"/>
          </a:xfrm>
          <a:prstGeom prst="rect">
            <a:avLst/>
          </a:prstGeom>
          <a:ln>
            <a:noFill/>
          </a:ln>
        </p:spPr>
        <p:txBody>
          <a:bodyPr vert="horz"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400" b="1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50</a:t>
            </a: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2655264" y="5052068"/>
            <a:ext cx="8283029" cy="1323439"/>
          </a:xfrm>
          <a:prstGeom prst="rect">
            <a:avLst/>
          </a:prstGeom>
          <a:ln>
            <a:noFill/>
          </a:ln>
        </p:spPr>
        <p:txBody>
          <a:bodyPr vert="horz"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000" dirty="0">
                <a:solidFill>
                  <a:schemeClr val="tx1"/>
                </a:solidFill>
              </a:rPr>
              <a:t>Introduces how the characteristics of blockchain technology can disrupt and/or innovate existing business models and business processes. Examines existing blockchain-based use cases in industries such as finance, public services, provenance, supply chains etc. </a:t>
            </a:r>
          </a:p>
        </p:txBody>
      </p:sp>
      <p:sp>
        <p:nvSpPr>
          <p:cNvPr id="44" name="Text Placeholder 2"/>
          <p:cNvSpPr txBox="1">
            <a:spLocks/>
          </p:cNvSpPr>
          <p:nvPr/>
        </p:nvSpPr>
        <p:spPr>
          <a:xfrm>
            <a:off x="2650701" y="3699437"/>
            <a:ext cx="809406" cy="461665"/>
          </a:xfrm>
          <a:prstGeom prst="rect">
            <a:avLst/>
          </a:prstGeom>
          <a:ln>
            <a:noFill/>
          </a:ln>
        </p:spPr>
        <p:txBody>
          <a:bodyPr vert="horz"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0" u="none" strike="noStrike" cap="none" baseline="0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BE" sz="2400" b="1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U3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3235690" y="3699437"/>
            <a:ext cx="7110577" cy="830997"/>
          </a:xfrm>
          <a:prstGeom prst="rect">
            <a:avLst/>
          </a:prstGeom>
          <a:ln>
            <a:noFill/>
          </a:ln>
        </p:spPr>
        <p:txBody>
          <a:bodyPr vert="horz"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Communicating the business merits, challenges and implications of blockchain technology </a:t>
            </a:r>
            <a:endParaRPr lang="en-US" sz="240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59611" y="3705460"/>
            <a:ext cx="1797863" cy="507831"/>
          </a:xfrm>
          <a:prstGeom prst="rect">
            <a:avLst/>
          </a:prstGeom>
        </p:spPr>
        <p:txBody>
          <a:bodyPr vert="horz" wrap="square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b="1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Learning unit :</a:t>
            </a:r>
            <a:endParaRPr lang="en-GB" sz="1800" b="1" dirty="0">
              <a:solidFill>
                <a:schemeClr val="bg2"/>
              </a:solidFill>
              <a:highlight>
                <a:srgbClr val="FFFF00"/>
              </a:highlight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59611" y="5108536"/>
            <a:ext cx="1414234" cy="507831"/>
          </a:xfrm>
          <a:prstGeom prst="rect">
            <a:avLst/>
          </a:prstGeom>
        </p:spPr>
        <p:txBody>
          <a:bodyPr vert="horz" wrap="square">
            <a:normAutofit/>
          </a:bodyPr>
          <a:lstStyle/>
          <a:p>
            <a:pPr algn="l">
              <a:lnSpc>
                <a:spcPct val="150000"/>
              </a:lnSpc>
            </a:pPr>
            <a:r>
              <a:rPr lang="en-GB" sz="1800" b="1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Abstract :</a:t>
            </a:r>
            <a:r>
              <a:rPr lang="en-GB" sz="1800" b="1" dirty="0">
                <a:solidFill>
                  <a:schemeClr val="bg2"/>
                </a:solidFill>
                <a:highlight>
                  <a:srgbClr val="FFFF00"/>
                </a:highlight>
                <a:latin typeface="Trebuchet MS" charset="0"/>
                <a:ea typeface="Trebuchet MS" charset="0"/>
                <a:cs typeface="Trebuchet MS" charset="0"/>
              </a:rPr>
              <a:t> </a:t>
            </a:r>
          </a:p>
        </p:txBody>
      </p:sp>
      <p:sp>
        <p:nvSpPr>
          <p:cNvPr id="48" name="Rectangle 47"/>
          <p:cNvSpPr/>
          <p:nvPr/>
        </p:nvSpPr>
        <p:spPr>
          <a:xfrm>
            <a:off x="862212" y="4593653"/>
            <a:ext cx="1280365" cy="369332"/>
          </a:xfrm>
          <a:prstGeom prst="rect">
            <a:avLst/>
          </a:prstGeom>
        </p:spPr>
        <p:txBody>
          <a:bodyPr vert="horz" wrap="square">
            <a:normAutofit/>
          </a:bodyPr>
          <a:lstStyle/>
          <a:p>
            <a:pPr algn="l"/>
            <a:r>
              <a:rPr lang="en-GB" sz="1800" b="1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Hours :</a:t>
            </a:r>
            <a:endParaRPr lang="en-US" sz="1800" dirty="0">
              <a:solidFill>
                <a:schemeClr val="bg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6169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Evolution: Architecture evolution </a:t>
            </a:r>
            <a:r>
              <a:rPr lang="en-US" dirty="0" smtClean="0"/>
              <a:t>(2)</a:t>
            </a:r>
            <a:endParaRPr lang="en-US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SMAC – IT revolution?</a:t>
            </a:r>
          </a:p>
          <a:p>
            <a:pPr lvl="1"/>
            <a:r>
              <a:rPr lang="en-US" dirty="0" smtClean="0"/>
              <a:t>Front end / back end organization</a:t>
            </a:r>
          </a:p>
          <a:p>
            <a:pPr lvl="2"/>
            <a:r>
              <a:rPr lang="en-US" dirty="0" smtClean="0"/>
              <a:t>Different accesses</a:t>
            </a:r>
          </a:p>
          <a:p>
            <a:pPr lvl="3"/>
            <a:r>
              <a:rPr lang="en-US" dirty="0" smtClean="0"/>
              <a:t>Social media</a:t>
            </a:r>
          </a:p>
          <a:p>
            <a:pPr lvl="3"/>
            <a:r>
              <a:rPr lang="en-US" dirty="0" smtClean="0"/>
              <a:t>Mobile vs traditional systems</a:t>
            </a:r>
          </a:p>
          <a:p>
            <a:pPr lvl="2"/>
            <a:r>
              <a:rPr lang="en-US" dirty="0" smtClean="0"/>
              <a:t>Extend the collaboration requirements</a:t>
            </a:r>
          </a:p>
          <a:p>
            <a:pPr lvl="1"/>
            <a:r>
              <a:rPr lang="en-US" dirty="0" smtClean="0"/>
              <a:t>Generalized </a:t>
            </a:r>
            <a:r>
              <a:rPr lang="en-US" dirty="0" err="1" smtClean="0"/>
              <a:t>XaaS</a:t>
            </a:r>
            <a:r>
              <a:rPr lang="en-US" dirty="0" smtClean="0"/>
              <a:t> model</a:t>
            </a:r>
          </a:p>
          <a:p>
            <a:pPr lvl="2"/>
            <a:r>
              <a:rPr lang="en-US" dirty="0" smtClean="0"/>
              <a:t>Pay per use</a:t>
            </a:r>
          </a:p>
          <a:p>
            <a:pPr lvl="2"/>
            <a:r>
              <a:rPr lang="en-US" dirty="0" smtClean="0"/>
              <a:t>On demand</a:t>
            </a:r>
          </a:p>
          <a:p>
            <a:pPr lvl="1"/>
            <a:r>
              <a:rPr lang="en-US" dirty="0" smtClean="0"/>
              <a:t>Data are seen as value due to analytical processes</a:t>
            </a:r>
          </a:p>
          <a:p>
            <a:r>
              <a:rPr lang="en-US" dirty="0" smtClean="0"/>
              <a:t>Extend the service and distributed application challenges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3588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evolution: requirements (1)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Years 60 - 70: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Programing is an art!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High ownership costs 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Development of languages, databases, files systems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Industrial organization of IT production.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First attempts towards multi-media…</a:t>
            </a:r>
          </a:p>
          <a:p>
            <a:pPr>
              <a:lnSpc>
                <a:spcPct val="80000"/>
              </a:lnSpc>
            </a:pPr>
            <a:r>
              <a:rPr lang="en-US" dirty="0"/>
              <a:t>Years 80 - 95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Relational databases -&gt; openness provided by SQL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Object Oriented Programing 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Software packages and “on the shelf” offers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First step to industrialize of software production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89477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IT evolution: requirements </a:t>
            </a:r>
            <a:r>
              <a:rPr lang="en-US" dirty="0" smtClean="0"/>
              <a:t>(2) 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Years 95 / 2000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Large scale software packages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Minor purchasing costs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Major parametrization costs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“Proprietary” environments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“Framework” development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Start industrialize software production environment</a:t>
            </a:r>
          </a:p>
          <a:p>
            <a:pPr>
              <a:lnSpc>
                <a:spcPct val="80000"/>
              </a:lnSpc>
            </a:pPr>
            <a:r>
              <a:rPr lang="en-US" dirty="0"/>
              <a:t>Now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Communication costs decrease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Middleware logics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Pay per use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Open source software development </a:t>
            </a:r>
            <a:endParaRPr lang="en-US" dirty="0" smtClean="0"/>
          </a:p>
          <a:p>
            <a:pPr lvl="2">
              <a:lnSpc>
                <a:spcPct val="80000"/>
              </a:lnSpc>
            </a:pPr>
            <a:r>
              <a:rPr lang="en-US" sz="1600" dirty="0" smtClean="0"/>
              <a:t>Mutation </a:t>
            </a:r>
            <a:r>
              <a:rPr lang="en-US" sz="1600" dirty="0"/>
              <a:t>towards a service-oriented </a:t>
            </a:r>
            <a:r>
              <a:rPr lang="en-US" sz="1600" dirty="0" smtClean="0"/>
              <a:t>environment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Increase the call for Distributed Transaction management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9186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evolution: Network environment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Internet architecture</a:t>
            </a:r>
          </a:p>
          <a:p>
            <a:pPr lvl="1"/>
            <a:r>
              <a:rPr lang="en-US" dirty="0" smtClean="0"/>
              <a:t>Built incrementally in the 70</a:t>
            </a:r>
          </a:p>
          <a:p>
            <a:pPr lvl="1"/>
            <a:r>
              <a:rPr lang="en-US" dirty="0" smtClean="0"/>
              <a:t>P2P organization</a:t>
            </a:r>
          </a:p>
          <a:p>
            <a:pPr lvl="1"/>
            <a:r>
              <a:rPr lang="en-US" dirty="0" smtClean="0"/>
              <a:t>Few application oriented services</a:t>
            </a:r>
          </a:p>
          <a:p>
            <a:r>
              <a:rPr lang="en-US" dirty="0" err="1" smtClean="0"/>
              <a:t>Telcos</a:t>
            </a:r>
            <a:r>
              <a:rPr lang="en-US" dirty="0" smtClean="0"/>
              <a:t> vision</a:t>
            </a:r>
          </a:p>
          <a:p>
            <a:pPr lvl="1"/>
            <a:r>
              <a:rPr lang="en-US" dirty="0" smtClean="0"/>
              <a:t>Rather prospective =&gt; OSI model</a:t>
            </a:r>
          </a:p>
          <a:p>
            <a:pPr lvl="1"/>
            <a:r>
              <a:rPr lang="en-US" dirty="0" smtClean="0"/>
              <a:t>Integration of several service features such as interoperability, synchronization management, application service organization</a:t>
            </a:r>
          </a:p>
          <a:p>
            <a:r>
              <a:rPr lang="en-US" dirty="0" smtClean="0"/>
              <a:t>Web-based technology</a:t>
            </a:r>
          </a:p>
          <a:p>
            <a:pPr lvl="1"/>
            <a:r>
              <a:rPr lang="en-US" dirty="0" smtClean="0"/>
              <a:t>Extend the Internet stack use</a:t>
            </a:r>
          </a:p>
          <a:p>
            <a:pPr lvl="1"/>
            <a:r>
              <a:rPr lang="en-US" dirty="0" smtClean="0"/>
              <a:t>P2P organization</a:t>
            </a:r>
          </a:p>
          <a:p>
            <a:pPr lvl="1"/>
            <a:r>
              <a:rPr lang="en-US" dirty="0" smtClean="0"/>
              <a:t>Extended connectors to deploy collaborative business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19067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75014" y="1167971"/>
            <a:ext cx="8828286" cy="514702"/>
          </a:xfrm>
          <a:prstGeom prst="rect">
            <a:avLst/>
          </a:prstGeom>
          <a:solidFill>
            <a:srgbClr val="E1EAF3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Google Shape;105;p11"/>
          <p:cNvSpPr txBox="1"/>
          <p:nvPr/>
        </p:nvSpPr>
        <p:spPr>
          <a:xfrm>
            <a:off x="324750" y="299275"/>
            <a:ext cx="9780900" cy="8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Trebuchet MS" charset="0"/>
                <a:ea typeface="Trebuchet MS" charset="0"/>
                <a:cs typeface="Trebuchet MS" charset="0"/>
              </a:rPr>
              <a:t>Table of </a:t>
            </a:r>
            <a:r>
              <a:rPr lang="en-US" sz="3600" b="1" dirty="0" smtClean="0">
                <a:latin typeface="Trebuchet MS" charset="0"/>
                <a:ea typeface="Trebuchet MS" charset="0"/>
                <a:cs typeface="Trebuchet MS" charset="0"/>
              </a:rPr>
              <a:t>Contents: PART 1</a:t>
            </a:r>
            <a:endParaRPr sz="3600" b="1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06" name="Google Shape;106;p11"/>
          <p:cNvSpPr txBox="1"/>
          <p:nvPr/>
        </p:nvSpPr>
        <p:spPr>
          <a:xfrm>
            <a:off x="498765" y="1167971"/>
            <a:ext cx="8645236" cy="4832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From traditional economy to digital economy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Business model</a:t>
            </a: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IT evolution</a:t>
            </a: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u="sng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Collaborative ecosystems</a:t>
            </a: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Requirements for </a:t>
            </a: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support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context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New business models or new technologies for existing business models?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Exercises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endParaRPr lang="en-US" sz="2400" dirty="0">
              <a:solidFill>
                <a:schemeClr val="bg1">
                  <a:lumMod val="7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7093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Collaborative ecosystems: collaborative </a:t>
            </a:r>
            <a:r>
              <a:rPr lang="en-US" dirty="0" err="1" smtClean="0"/>
              <a:t>organisation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 smtClean="0"/>
              <a:t>Partner centered collaborative organization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Main stakeholder and its related business partners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Mid-term to long-term collaboration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Centralized vision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Centralized business network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Main stakeholder with its business partners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Networked value chain thanks to transversal relationships between partners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Take advantage of trust developed using the partner centered collaborative organization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Semi-decentralized vision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Fully decentralized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Based on the business development and on the client own value chain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Require developing trust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Need to interconnect trusted Business Process (BP) in a short-term / mid-term </a:t>
            </a:r>
            <a:r>
              <a:rPr lang="en-US" dirty="0"/>
              <a:t>v</a:t>
            </a:r>
            <a:r>
              <a:rPr lang="en-US" dirty="0" smtClean="0"/>
              <a:t>ision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60366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Collaborative Business: Requirements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Various requirements</a:t>
            </a:r>
          </a:p>
          <a:p>
            <a:pPr lvl="1"/>
            <a:r>
              <a:rPr lang="en-US" dirty="0" smtClean="0"/>
              <a:t>Standard process description for Business processes (best practices, legal constraints)</a:t>
            </a:r>
          </a:p>
          <a:p>
            <a:pPr lvl="2"/>
            <a:r>
              <a:rPr lang="en-US" dirty="0" smtClean="0"/>
              <a:t>Example of the SCOR patterns used in the Supply chain</a:t>
            </a:r>
          </a:p>
          <a:p>
            <a:pPr lvl="1"/>
            <a:r>
              <a:rPr lang="en-US" dirty="0" smtClean="0"/>
              <a:t>Expending partner centered organization to e-marketplace</a:t>
            </a:r>
          </a:p>
          <a:p>
            <a:pPr lvl="2"/>
            <a:r>
              <a:rPr lang="en-US" dirty="0" smtClean="0"/>
              <a:t>Increase the competition between potential partners</a:t>
            </a:r>
          </a:p>
          <a:p>
            <a:pPr lvl="2"/>
            <a:r>
              <a:rPr lang="en-US" dirty="0" smtClean="0"/>
              <a:t>Selection / cooptation to join the trusted e-marketplace</a:t>
            </a:r>
          </a:p>
          <a:p>
            <a:pPr lvl="1"/>
            <a:r>
              <a:rPr lang="en-US" dirty="0" smtClean="0"/>
              <a:t>Integration of </a:t>
            </a:r>
            <a:r>
              <a:rPr lang="en-US" dirty="0" err="1" smtClean="0"/>
              <a:t>IoT</a:t>
            </a:r>
            <a:r>
              <a:rPr lang="en-US" dirty="0" smtClean="0"/>
              <a:t> / </a:t>
            </a:r>
            <a:r>
              <a:rPr lang="en-US" dirty="0" err="1" smtClean="0"/>
              <a:t>WoT</a:t>
            </a:r>
            <a:r>
              <a:rPr lang="en-US" dirty="0" smtClean="0"/>
              <a:t> information to share production process information</a:t>
            </a:r>
          </a:p>
          <a:p>
            <a:pPr lvl="2"/>
            <a:r>
              <a:rPr lang="en-US" dirty="0" smtClean="0"/>
              <a:t>Adding new process models</a:t>
            </a:r>
          </a:p>
          <a:p>
            <a:pPr lvl="2"/>
            <a:r>
              <a:rPr lang="en-US" dirty="0" smtClean="0"/>
              <a:t>Enriching partners interactions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060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Collaborative Business: collaboration strategy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Informal collaboration</a:t>
            </a:r>
          </a:p>
          <a:p>
            <a:pPr lvl="1"/>
            <a:r>
              <a:rPr lang="en-US" dirty="0" smtClean="0"/>
              <a:t>Based on trust</a:t>
            </a:r>
          </a:p>
          <a:p>
            <a:pPr lvl="1"/>
            <a:r>
              <a:rPr lang="en-US" dirty="0" smtClean="0"/>
              <a:t>P2P co-operation </a:t>
            </a:r>
          </a:p>
          <a:p>
            <a:pPr lvl="1"/>
            <a:r>
              <a:rPr lang="en-US" dirty="0" smtClean="0"/>
              <a:t>No common processes</a:t>
            </a:r>
          </a:p>
          <a:p>
            <a:r>
              <a:rPr lang="en-US" dirty="0" smtClean="0"/>
              <a:t>Contract-based collaboration</a:t>
            </a:r>
          </a:p>
          <a:p>
            <a:pPr lvl="1"/>
            <a:r>
              <a:rPr lang="en-US" dirty="0" smtClean="0"/>
              <a:t>Activities are coordinated thanks to a common process but Information Systems (ISs) are not integrated</a:t>
            </a:r>
            <a:endParaRPr lang="en-US" dirty="0"/>
          </a:p>
          <a:p>
            <a:pPr lvl="1"/>
            <a:r>
              <a:rPr lang="en-US" dirty="0" smtClean="0"/>
              <a:t>Contracts support partners interaction</a:t>
            </a:r>
          </a:p>
          <a:p>
            <a:pPr lvl="1"/>
            <a:r>
              <a:rPr lang="en-US" dirty="0" smtClean="0"/>
              <a:t>Trust is enforced by the contractual relationship</a:t>
            </a:r>
          </a:p>
          <a:p>
            <a:r>
              <a:rPr lang="en-US" dirty="0" smtClean="0"/>
              <a:t>Fully integrated cooperation</a:t>
            </a:r>
          </a:p>
          <a:p>
            <a:pPr lvl="1"/>
            <a:r>
              <a:rPr lang="en-US" dirty="0" smtClean="0"/>
              <a:t>Cooperating legacy IS requiring interoperability</a:t>
            </a:r>
          </a:p>
          <a:p>
            <a:pPr lvl="1"/>
            <a:r>
              <a:rPr lang="en-US" dirty="0" smtClean="0"/>
              <a:t>Common process with strong interactions between partners own processes</a:t>
            </a:r>
          </a:p>
          <a:p>
            <a:pPr lvl="1"/>
            <a:r>
              <a:rPr lang="en-US" dirty="0" smtClean="0"/>
              <a:t>Multiple contracts management</a:t>
            </a:r>
          </a:p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27034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Collaborative Business: </a:t>
            </a:r>
            <a:r>
              <a:rPr lang="en-US" dirty="0" smtClean="0"/>
              <a:t>collaborative BP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Trust management</a:t>
            </a:r>
          </a:p>
          <a:p>
            <a:pPr lvl="1"/>
            <a:r>
              <a:rPr lang="en-US" dirty="0" smtClean="0"/>
              <a:t>Key point to set collaborative organization</a:t>
            </a:r>
          </a:p>
          <a:p>
            <a:pPr lvl="1"/>
            <a:r>
              <a:rPr lang="en-US" dirty="0" smtClean="0"/>
              <a:t>Depends on various criteria</a:t>
            </a:r>
          </a:p>
          <a:p>
            <a:pPr lvl="2"/>
            <a:r>
              <a:rPr lang="en-US" dirty="0" smtClean="0"/>
              <a:t>Human relationships</a:t>
            </a:r>
          </a:p>
          <a:p>
            <a:pPr lvl="2"/>
            <a:r>
              <a:rPr lang="en-US" dirty="0" smtClean="0"/>
              <a:t>Non functional properties related to cost, delay, quality…</a:t>
            </a:r>
          </a:p>
          <a:p>
            <a:r>
              <a:rPr lang="en-US" dirty="0" smtClean="0"/>
              <a:t>Supervision and governance functions</a:t>
            </a:r>
          </a:p>
          <a:p>
            <a:pPr lvl="1"/>
            <a:r>
              <a:rPr lang="en-US" dirty="0" smtClean="0"/>
              <a:t>Necessary to monitor agreements (SLA and business agreements) </a:t>
            </a:r>
          </a:p>
          <a:p>
            <a:pPr lvl="1"/>
            <a:r>
              <a:rPr lang="en-US" dirty="0" smtClean="0"/>
              <a:t>Requires integrating agreements related to different transaction</a:t>
            </a:r>
          </a:p>
          <a:p>
            <a:r>
              <a:rPr lang="en-US" dirty="0" smtClean="0"/>
              <a:t>Organizing the common process</a:t>
            </a:r>
          </a:p>
          <a:p>
            <a:pPr lvl="1"/>
            <a:r>
              <a:rPr lang="en-US" dirty="0" smtClean="0"/>
              <a:t>Is not a simple composition of each partner own process</a:t>
            </a:r>
          </a:p>
          <a:p>
            <a:pPr lvl="1"/>
            <a:r>
              <a:rPr lang="en-US" dirty="0" smtClean="0"/>
              <a:t>Requires managing IS interoperability</a:t>
            </a:r>
          </a:p>
          <a:p>
            <a:pPr lvl="1"/>
            <a:r>
              <a:rPr lang="en-US" dirty="0" smtClean="0"/>
              <a:t>Activity </a:t>
            </a:r>
            <a:r>
              <a:rPr lang="en-US" dirty="0" err="1" smtClean="0"/>
              <a:t>imputability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04154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Collaborative Business: legal constraints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Value-added process management involves paying attention to</a:t>
            </a:r>
          </a:p>
          <a:p>
            <a:pPr lvl="1"/>
            <a:r>
              <a:rPr lang="en-US" dirty="0" smtClean="0"/>
              <a:t>Responsibility limits</a:t>
            </a:r>
          </a:p>
          <a:p>
            <a:pPr lvl="1"/>
            <a:r>
              <a:rPr lang="en-US" dirty="0" smtClean="0"/>
              <a:t>Financial flows</a:t>
            </a:r>
          </a:p>
          <a:p>
            <a:r>
              <a:rPr lang="en-US" dirty="0" smtClean="0"/>
              <a:t>Main requirements</a:t>
            </a:r>
          </a:p>
          <a:p>
            <a:pPr lvl="1"/>
            <a:r>
              <a:rPr lang="en-US" dirty="0" smtClean="0"/>
              <a:t>Electronic Data Interchange</a:t>
            </a:r>
          </a:p>
          <a:p>
            <a:pPr lvl="2"/>
            <a:r>
              <a:rPr lang="en-US" dirty="0" smtClean="0"/>
              <a:t>Standard interoperable documents</a:t>
            </a:r>
          </a:p>
          <a:p>
            <a:pPr lvl="2"/>
            <a:r>
              <a:rPr lang="en-US" dirty="0" smtClean="0"/>
              <a:t>Transaction log management</a:t>
            </a:r>
          </a:p>
          <a:p>
            <a:pPr lvl="2"/>
            <a:r>
              <a:rPr lang="en-US" dirty="0"/>
              <a:t>Interchange contracts reporting IS interactions</a:t>
            </a:r>
          </a:p>
          <a:p>
            <a:pPr lvl="1"/>
            <a:r>
              <a:rPr lang="en-US" dirty="0" smtClean="0"/>
              <a:t>Trusted parties certification</a:t>
            </a:r>
          </a:p>
          <a:p>
            <a:pPr lvl="2"/>
            <a:r>
              <a:rPr lang="en-US" dirty="0" smtClean="0"/>
              <a:t>Legal accreditation</a:t>
            </a:r>
          </a:p>
          <a:p>
            <a:pPr lvl="2"/>
            <a:r>
              <a:rPr lang="en-US" dirty="0" smtClean="0"/>
              <a:t>Certification process</a:t>
            </a:r>
          </a:p>
          <a:p>
            <a:pPr lvl="1"/>
            <a:r>
              <a:rPr lang="en-US" dirty="0" smtClean="0"/>
              <a:t>Different legal contexts for international collaboration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3225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1 Rectángulo"/>
          <p:cNvSpPr/>
          <p:nvPr/>
        </p:nvSpPr>
        <p:spPr>
          <a:xfrm>
            <a:off x="838199" y="1089824"/>
            <a:ext cx="213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Learning outcomes</a:t>
            </a:r>
          </a:p>
        </p:txBody>
      </p:sp>
      <p:sp>
        <p:nvSpPr>
          <p:cNvPr id="31" name="Content Placeholder 3"/>
          <p:cNvSpPr txBox="1">
            <a:spLocks/>
          </p:cNvSpPr>
          <p:nvPr/>
        </p:nvSpPr>
        <p:spPr>
          <a:xfrm>
            <a:off x="844634" y="3178506"/>
            <a:ext cx="4702726" cy="3199856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80000"/>
              <a:buFont typeface="+mj-lt"/>
              <a:buAutoNum type="arabicParenR"/>
              <a:tabLst/>
              <a:defRPr sz="2000" b="0" i="1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  <a:defRPr sz="18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6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buNone/>
            </a:pPr>
            <a:r>
              <a:rPr lang="en-GB" sz="1800" b="1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Policy and regulation </a:t>
            </a:r>
          </a:p>
          <a:p>
            <a:pPr marL="0" indent="0" algn="ctr">
              <a:buNone/>
            </a:pPr>
            <a:endParaRPr lang="en-GB" sz="1100" b="1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n-GB" sz="1600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 and Public Policy, Central Banks &amp; governmental regulations</a:t>
            </a:r>
          </a:p>
          <a:p>
            <a:pPr marL="285750" lvl="0" indent="-285750">
              <a:buFont typeface="Arial" charset="0"/>
              <a:buChar char="•"/>
            </a:pPr>
            <a:r>
              <a:rPr lang="en-GB" sz="1600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Implications of blockchains for governments, policy makers, law professionals, regulators and society </a:t>
            </a:r>
            <a:endParaRPr lang="en-GB" sz="1800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2" name="Content Placeholder 5"/>
          <p:cNvSpPr txBox="1">
            <a:spLocks/>
          </p:cNvSpPr>
          <p:nvPr/>
        </p:nvSpPr>
        <p:spPr>
          <a:xfrm>
            <a:off x="5791200" y="3178506"/>
            <a:ext cx="5218284" cy="3194158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80000"/>
              <a:buFont typeface="+mj-lt"/>
              <a:buAutoNum type="arabicParenR"/>
              <a:tabLst/>
              <a:defRPr sz="2000" b="0" i="1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  <a:defRPr sz="18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6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Font typeface="Arial" charset="0"/>
              <a:buChar char="•"/>
            </a:pPr>
            <a:r>
              <a:rPr lang="en-GB" sz="1800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Recognise potential regulatory and legal frameworks for blockchain operation, including consumer protection, and taxation </a:t>
            </a:r>
            <a:endParaRPr lang="en-US" sz="1800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3" name="1 Rectángulo"/>
          <p:cNvSpPr/>
          <p:nvPr/>
        </p:nvSpPr>
        <p:spPr>
          <a:xfrm>
            <a:off x="848808" y="2630522"/>
            <a:ext cx="1303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Knowledge</a:t>
            </a:r>
            <a:endParaRPr lang="en-GB" sz="1800" dirty="0">
              <a:solidFill>
                <a:schemeClr val="bg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4" name="1 Rectángulo"/>
          <p:cNvSpPr/>
          <p:nvPr/>
        </p:nvSpPr>
        <p:spPr>
          <a:xfrm>
            <a:off x="5791200" y="2630522"/>
            <a:ext cx="705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Skills</a:t>
            </a:r>
          </a:p>
        </p:txBody>
      </p:sp>
      <p:sp>
        <p:nvSpPr>
          <p:cNvPr id="35" name="2 CuadroTexto"/>
          <p:cNvSpPr txBox="1"/>
          <p:nvPr/>
        </p:nvSpPr>
        <p:spPr>
          <a:xfrm>
            <a:off x="817880" y="257928"/>
            <a:ext cx="2053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Learning unit</a:t>
            </a:r>
            <a:endParaRPr lang="en-US" sz="1800" dirty="0">
              <a:solidFill>
                <a:schemeClr val="bg2"/>
              </a:solidFill>
              <a:highlight>
                <a:srgbClr val="FFFF00"/>
              </a:highlight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2872840" y="256030"/>
            <a:ext cx="546945" cy="461665"/>
          </a:xfrm>
          <a:prstGeom prst="rect">
            <a:avLst/>
          </a:prstGeom>
        </p:spPr>
        <p:txBody>
          <a:bodyPr vert="horz"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0" u="none" strike="noStrike" cap="none" baseline="0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BE" sz="240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U3</a:t>
            </a:r>
            <a:endParaRPr lang="en-US" sz="240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3505649" y="235710"/>
            <a:ext cx="7503835" cy="83099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Communicating the business merits, challenges and implications of blockchain technology </a:t>
            </a: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1591953" y="1503501"/>
            <a:ext cx="8742491" cy="83099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1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 i="0" dirty="0">
                <a:solidFill>
                  <a:schemeClr val="tx1"/>
                </a:solidFill>
              </a:rPr>
              <a:t>Interpret the legal, regulatory and consumer challenges to wider blockchain adoption and conformance </a:t>
            </a:r>
            <a:endParaRPr lang="en-US" sz="2400" b="1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44" name="1 Rectángulo"/>
          <p:cNvSpPr/>
          <p:nvPr/>
        </p:nvSpPr>
        <p:spPr>
          <a:xfrm>
            <a:off x="844634" y="1503501"/>
            <a:ext cx="5565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K5</a:t>
            </a:r>
            <a:endParaRPr lang="en-GB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78627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75014" y="1167971"/>
            <a:ext cx="8828286" cy="514702"/>
          </a:xfrm>
          <a:prstGeom prst="rect">
            <a:avLst/>
          </a:prstGeom>
          <a:solidFill>
            <a:srgbClr val="E1EAF3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Google Shape;105;p11"/>
          <p:cNvSpPr txBox="1"/>
          <p:nvPr/>
        </p:nvSpPr>
        <p:spPr>
          <a:xfrm>
            <a:off x="324750" y="299275"/>
            <a:ext cx="9780900" cy="8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Trebuchet MS" charset="0"/>
                <a:ea typeface="Trebuchet MS" charset="0"/>
                <a:cs typeface="Trebuchet MS" charset="0"/>
              </a:rPr>
              <a:t>Table of Contents</a:t>
            </a:r>
            <a:endParaRPr sz="3600" b="1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06" name="Google Shape;106;p11"/>
          <p:cNvSpPr txBox="1"/>
          <p:nvPr/>
        </p:nvSpPr>
        <p:spPr>
          <a:xfrm>
            <a:off x="498765" y="1167971"/>
            <a:ext cx="8645236" cy="4832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From traditional economy to digital economy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Business model</a:t>
            </a: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IT evolution</a:t>
            </a: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Collaborative ecosystems</a:t>
            </a: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u="sng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Requirements for </a:t>
            </a:r>
            <a:r>
              <a:rPr lang="en-US" sz="2400" b="1" u="sng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u="sng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support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context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New business models or new technologies for existing business models?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Exercises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endParaRPr lang="en-US" sz="2400" dirty="0">
              <a:solidFill>
                <a:schemeClr val="bg1">
                  <a:lumMod val="7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46698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-based collaboration:  requirements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77333" y="1653309"/>
            <a:ext cx="8869789" cy="4388053"/>
          </a:xfrm>
        </p:spPr>
        <p:txBody>
          <a:bodyPr/>
          <a:lstStyle/>
          <a:p>
            <a:r>
              <a:rPr lang="en-US" dirty="0" smtClean="0"/>
              <a:t>Trust between partners</a:t>
            </a:r>
          </a:p>
          <a:p>
            <a:pPr lvl="1"/>
            <a:r>
              <a:rPr lang="en-US" dirty="0" smtClean="0"/>
              <a:t>Authentication: being sur of the identity of the contracting parties</a:t>
            </a:r>
          </a:p>
          <a:p>
            <a:pPr lvl="1"/>
            <a:r>
              <a:rPr lang="en-US" dirty="0" smtClean="0"/>
              <a:t>Reputation: knowing what has been done before is necessary for cooptation</a:t>
            </a:r>
          </a:p>
          <a:p>
            <a:pPr lvl="1"/>
            <a:r>
              <a:rPr lang="en-US" dirty="0" smtClean="0"/>
              <a:t>Transparency: each partner can control what others are doing to reach the common goal</a:t>
            </a:r>
            <a:endParaRPr lang="en-US" dirty="0"/>
          </a:p>
          <a:p>
            <a:r>
              <a:rPr lang="en-US" dirty="0" smtClean="0"/>
              <a:t>Transaction management</a:t>
            </a:r>
          </a:p>
          <a:p>
            <a:pPr lvl="1"/>
            <a:r>
              <a:rPr lang="en-US" dirty="0" smtClean="0"/>
              <a:t>P2P and multi-tiers contractual relationships and transactions</a:t>
            </a:r>
          </a:p>
          <a:p>
            <a:pPr lvl="1"/>
            <a:r>
              <a:rPr lang="en-US" dirty="0" smtClean="0"/>
              <a:t>Ledgers are necessary to fulfill legal obligations so that transactions can be tracked</a:t>
            </a:r>
          </a:p>
          <a:p>
            <a:r>
              <a:rPr lang="en-US" dirty="0" smtClean="0"/>
              <a:t>Automating Business Transaction</a:t>
            </a:r>
          </a:p>
          <a:p>
            <a:pPr lvl="1"/>
            <a:r>
              <a:rPr lang="en-US" dirty="0" smtClean="0"/>
              <a:t>Identifying intermediaries involved in the common process</a:t>
            </a:r>
          </a:p>
          <a:p>
            <a:pPr lvl="1"/>
            <a:r>
              <a:rPr lang="en-US" dirty="0" smtClean="0"/>
              <a:t>Tracking IS interactions</a:t>
            </a:r>
          </a:p>
          <a:p>
            <a:pPr lvl="1"/>
            <a:r>
              <a:rPr lang="en-US" dirty="0" smtClean="0"/>
              <a:t>Integration and synchronization of various components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762228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Blockchain</a:t>
            </a:r>
            <a:r>
              <a:rPr lang="en-US" dirty="0"/>
              <a:t>-based collaboration</a:t>
            </a:r>
            <a:r>
              <a:rPr lang="en-US" dirty="0" smtClean="0"/>
              <a:t>: </a:t>
            </a:r>
            <a:r>
              <a:rPr lang="en-US" dirty="0" err="1" smtClean="0"/>
              <a:t>Blockchain</a:t>
            </a:r>
            <a:r>
              <a:rPr lang="en-US" dirty="0" smtClean="0"/>
              <a:t> characteristics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Digital and distributed ledgers storing signed transactions</a:t>
            </a:r>
          </a:p>
          <a:p>
            <a:pPr lvl="1"/>
            <a:r>
              <a:rPr lang="en-US" dirty="0" smtClean="0"/>
              <a:t>Transactions are stored in blocks and blocks are chained</a:t>
            </a:r>
          </a:p>
          <a:p>
            <a:pPr lvl="1"/>
            <a:r>
              <a:rPr lang="en-US" dirty="0" smtClean="0"/>
              <a:t>Double-spending mechanism</a:t>
            </a:r>
          </a:p>
          <a:p>
            <a:pPr lvl="1"/>
            <a:r>
              <a:rPr lang="en-US" dirty="0" smtClean="0"/>
              <a:t>Shared ledgers increase availability and reduce fraud risks</a:t>
            </a:r>
          </a:p>
          <a:p>
            <a:pPr lvl="1"/>
            <a:r>
              <a:rPr lang="en-US" dirty="0" smtClean="0"/>
              <a:t>Digital signature provides integrity and </a:t>
            </a:r>
            <a:r>
              <a:rPr lang="en-US" dirty="0" err="1" smtClean="0"/>
              <a:t>imputability</a:t>
            </a:r>
            <a:endParaRPr lang="en-US" dirty="0" smtClean="0"/>
          </a:p>
          <a:p>
            <a:pPr lvl="1"/>
            <a:r>
              <a:rPr lang="en-US" dirty="0" smtClean="0"/>
              <a:t>Increased transparency (but no confidentiality)</a:t>
            </a:r>
          </a:p>
          <a:p>
            <a:r>
              <a:rPr lang="en-US" dirty="0" smtClean="0"/>
              <a:t>Extra services</a:t>
            </a:r>
          </a:p>
          <a:p>
            <a:pPr lvl="1"/>
            <a:r>
              <a:rPr lang="en-US" dirty="0" smtClean="0"/>
              <a:t>Smart contract allowing event-based process organization</a:t>
            </a:r>
          </a:p>
          <a:p>
            <a:pPr lvl="1"/>
            <a:r>
              <a:rPr lang="en-US" dirty="0" smtClean="0"/>
              <a:t>Digital identity providing certified authentication process</a:t>
            </a:r>
          </a:p>
          <a:p>
            <a:pPr lvl="1"/>
            <a:r>
              <a:rPr lang="en-US" dirty="0" smtClean="0"/>
              <a:t>Multiple signature mechanisms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11255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Blockchain</a:t>
            </a:r>
            <a:r>
              <a:rPr lang="en-US" dirty="0"/>
              <a:t>-based collaboration</a:t>
            </a:r>
            <a:r>
              <a:rPr lang="en-US" dirty="0" smtClean="0"/>
              <a:t>: benefits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Transparency</a:t>
            </a:r>
          </a:p>
          <a:p>
            <a:pPr lvl="1"/>
            <a:r>
              <a:rPr lang="en-US" dirty="0" smtClean="0"/>
              <a:t>Recorded transactions</a:t>
            </a:r>
          </a:p>
          <a:p>
            <a:pPr lvl="1"/>
            <a:r>
              <a:rPr lang="en-US" dirty="0" smtClean="0"/>
              <a:t>Need to define precisely the transaction information</a:t>
            </a:r>
          </a:p>
          <a:p>
            <a:r>
              <a:rPr lang="en-US" dirty="0" smtClean="0"/>
              <a:t>Collaborative network management</a:t>
            </a:r>
          </a:p>
          <a:p>
            <a:pPr lvl="1"/>
            <a:r>
              <a:rPr lang="en-US" dirty="0" smtClean="0"/>
              <a:t>Identity certification</a:t>
            </a:r>
          </a:p>
          <a:p>
            <a:pPr lvl="1"/>
            <a:r>
              <a:rPr lang="en-US" dirty="0" smtClean="0"/>
              <a:t>Cooptation process registering</a:t>
            </a:r>
          </a:p>
          <a:p>
            <a:r>
              <a:rPr lang="en-US" dirty="0" smtClean="0"/>
              <a:t>Distributed BP</a:t>
            </a:r>
          </a:p>
          <a:p>
            <a:pPr lvl="1"/>
            <a:r>
              <a:rPr lang="en-US" dirty="0" smtClean="0"/>
              <a:t>Record processes interactions</a:t>
            </a:r>
          </a:p>
          <a:p>
            <a:pPr lvl="1"/>
            <a:r>
              <a:rPr lang="en-US" dirty="0" smtClean="0"/>
              <a:t>Identify “launching conditions” for each sub-process 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87077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98765" y="1682673"/>
            <a:ext cx="8828286" cy="514702"/>
          </a:xfrm>
          <a:prstGeom prst="rect">
            <a:avLst/>
          </a:prstGeom>
          <a:solidFill>
            <a:srgbClr val="E1EAF3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Google Shape;105;p11"/>
          <p:cNvSpPr txBox="1"/>
          <p:nvPr/>
        </p:nvSpPr>
        <p:spPr>
          <a:xfrm>
            <a:off x="324750" y="299275"/>
            <a:ext cx="9780900" cy="8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Trebuchet MS" charset="0"/>
                <a:ea typeface="Trebuchet MS" charset="0"/>
                <a:cs typeface="Trebuchet MS" charset="0"/>
              </a:rPr>
              <a:t>Table of </a:t>
            </a:r>
            <a:r>
              <a:rPr lang="en-US" sz="3600" b="1" dirty="0" smtClean="0">
                <a:latin typeface="Trebuchet MS" charset="0"/>
                <a:ea typeface="Trebuchet MS" charset="0"/>
                <a:cs typeface="Trebuchet MS" charset="0"/>
              </a:rPr>
              <a:t>Contents: PART 1</a:t>
            </a:r>
            <a:endParaRPr sz="3600" b="1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06" name="Google Shape;106;p11"/>
          <p:cNvSpPr txBox="1"/>
          <p:nvPr/>
        </p:nvSpPr>
        <p:spPr>
          <a:xfrm>
            <a:off x="498765" y="1167971"/>
            <a:ext cx="8645236" cy="4832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From traditional economy to digital economy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context</a:t>
            </a: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key principles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characteristics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Hype cycle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New business models or new technologies for existing business models?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Exercises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endParaRPr lang="en-US" sz="2400" dirty="0">
              <a:solidFill>
                <a:schemeClr val="bg1">
                  <a:lumMod val="7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7714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81200" y="260648"/>
            <a:ext cx="8229600" cy="1143000"/>
          </a:xfrm>
        </p:spPr>
        <p:txBody>
          <a:bodyPr>
            <a:noAutofit/>
          </a:bodyPr>
          <a:lstStyle/>
          <a:p>
            <a:r>
              <a:rPr lang="en-GB" sz="4000" dirty="0"/>
              <a:t>According to you, </a:t>
            </a:r>
            <a:r>
              <a:rPr lang="en-GB" sz="4000" dirty="0" smtClean="0"/>
              <a:t>how can you qualify a </a:t>
            </a:r>
            <a:r>
              <a:rPr lang="en-GB" sz="4000" dirty="0" err="1" smtClean="0"/>
              <a:t>blockchain</a:t>
            </a:r>
            <a:r>
              <a:rPr lang="en-GB" sz="4000" dirty="0" smtClean="0"/>
              <a:t> project?</a:t>
            </a:r>
            <a:endParaRPr lang="en-GB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Is there only one kind of </a:t>
            </a:r>
            <a:r>
              <a:rPr lang="en-GB" sz="2800" dirty="0" err="1" smtClean="0"/>
              <a:t>Blockchain</a:t>
            </a:r>
            <a:r>
              <a:rPr lang="en-GB" sz="2800" dirty="0" smtClean="0"/>
              <a:t> project or several kinds of </a:t>
            </a:r>
            <a:r>
              <a:rPr lang="en-GB" sz="2800" dirty="0" err="1" smtClean="0"/>
              <a:t>blockchain</a:t>
            </a:r>
            <a:r>
              <a:rPr lang="en-GB" sz="2800" dirty="0" smtClean="0"/>
              <a:t>?</a:t>
            </a:r>
            <a:endParaRPr lang="en-GB" sz="2800" dirty="0"/>
          </a:p>
          <a:p>
            <a:r>
              <a:rPr lang="en-GB" sz="2800" dirty="0" smtClean="0"/>
              <a:t>How to set a </a:t>
            </a:r>
            <a:r>
              <a:rPr lang="en-GB" sz="2800" dirty="0" err="1" smtClean="0"/>
              <a:t>blockchain</a:t>
            </a:r>
            <a:r>
              <a:rPr lang="en-GB" sz="2800" dirty="0" smtClean="0"/>
              <a:t> typology?</a:t>
            </a:r>
          </a:p>
          <a:p>
            <a:r>
              <a:rPr lang="en-GB" sz="2800" dirty="0" smtClean="0"/>
              <a:t>What are the main components?</a:t>
            </a:r>
          </a:p>
          <a:p>
            <a:r>
              <a:rPr lang="en-GB" sz="2800" dirty="0" smtClean="0"/>
              <a:t>Is </a:t>
            </a:r>
            <a:r>
              <a:rPr lang="en-GB" sz="2800" dirty="0" err="1" smtClean="0"/>
              <a:t>Blockchain</a:t>
            </a:r>
            <a:r>
              <a:rPr lang="en-GB" sz="2800" dirty="0" smtClean="0"/>
              <a:t> only a </a:t>
            </a:r>
            <a:r>
              <a:rPr lang="en-GB" sz="2800" dirty="0" err="1" smtClean="0"/>
              <a:t>buz</a:t>
            </a:r>
            <a:r>
              <a:rPr lang="en-GB" sz="2800" dirty="0" smtClean="0"/>
              <a:t> word or can its hype cycle be characterized?</a:t>
            </a:r>
          </a:p>
        </p:txBody>
      </p:sp>
    </p:spTree>
    <p:extLst>
      <p:ext uri="{BB962C8B-B14F-4D97-AF65-F5344CB8AC3E}">
        <p14:creationId xmlns:p14="http://schemas.microsoft.com/office/powerpoint/2010/main" val="169856627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According to you, how can you qualify the digital economy?</a:t>
            </a:r>
            <a:endParaRPr lang="en-GB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this part you will</a:t>
            </a:r>
          </a:p>
          <a:p>
            <a:pPr lvl="1"/>
            <a:r>
              <a:rPr lang="en-GB" dirty="0" smtClean="0"/>
              <a:t>Learn basic elements on </a:t>
            </a:r>
            <a:r>
              <a:rPr lang="en-GB" dirty="0" err="1" smtClean="0"/>
              <a:t>blockchain</a:t>
            </a:r>
            <a:r>
              <a:rPr lang="en-GB" dirty="0" smtClean="0"/>
              <a:t> characteristics to set a typology</a:t>
            </a:r>
          </a:p>
          <a:p>
            <a:pPr lvl="1"/>
            <a:r>
              <a:rPr lang="en-GB" dirty="0" smtClean="0"/>
              <a:t>Identify key elements to select a convenient </a:t>
            </a:r>
            <a:r>
              <a:rPr lang="en-GB" dirty="0" err="1" smtClean="0"/>
              <a:t>blockchain</a:t>
            </a:r>
            <a:r>
              <a:rPr lang="en-GB" dirty="0" smtClean="0"/>
              <a:t> support</a:t>
            </a:r>
          </a:p>
          <a:p>
            <a:pPr lvl="1"/>
            <a:r>
              <a:rPr lang="en-GB" dirty="0" smtClean="0"/>
              <a:t>Get information on </a:t>
            </a:r>
            <a:r>
              <a:rPr lang="en-GB" dirty="0" err="1" smtClean="0"/>
              <a:t>blockchain</a:t>
            </a:r>
            <a:r>
              <a:rPr lang="en-GB" dirty="0" smtClean="0"/>
              <a:t> hype cycle</a:t>
            </a:r>
          </a:p>
        </p:txBody>
      </p:sp>
    </p:spTree>
    <p:extLst>
      <p:ext uri="{BB962C8B-B14F-4D97-AF65-F5344CB8AC3E}">
        <p14:creationId xmlns:p14="http://schemas.microsoft.com/office/powerpoint/2010/main" val="17997606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98765" y="1682673"/>
            <a:ext cx="8828286" cy="514702"/>
          </a:xfrm>
          <a:prstGeom prst="rect">
            <a:avLst/>
          </a:prstGeom>
          <a:solidFill>
            <a:srgbClr val="E1EAF3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Google Shape;105;p11"/>
          <p:cNvSpPr txBox="1"/>
          <p:nvPr/>
        </p:nvSpPr>
        <p:spPr>
          <a:xfrm>
            <a:off x="324750" y="299275"/>
            <a:ext cx="9780900" cy="8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Trebuchet MS" charset="0"/>
                <a:ea typeface="Trebuchet MS" charset="0"/>
                <a:cs typeface="Trebuchet MS" charset="0"/>
              </a:rPr>
              <a:t>Table of </a:t>
            </a:r>
            <a:r>
              <a:rPr lang="en-US" sz="3600" b="1" dirty="0" smtClean="0">
                <a:latin typeface="Trebuchet MS" charset="0"/>
                <a:ea typeface="Trebuchet MS" charset="0"/>
                <a:cs typeface="Trebuchet MS" charset="0"/>
              </a:rPr>
              <a:t>Contents: PART 1</a:t>
            </a:r>
            <a:endParaRPr sz="3600" b="1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06" name="Google Shape;106;p11"/>
          <p:cNvSpPr txBox="1"/>
          <p:nvPr/>
        </p:nvSpPr>
        <p:spPr>
          <a:xfrm>
            <a:off x="498765" y="1167971"/>
            <a:ext cx="8645236" cy="4832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From traditional economy to digital economy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context</a:t>
            </a: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u="sng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u="sng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key principles</a:t>
            </a:r>
            <a:endParaRPr lang="en-US" sz="2400" b="1" u="sng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characteristics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Hype cycle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New business models or new technologies for existing business models?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Exercises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endParaRPr lang="en-US" sz="2400" dirty="0">
              <a:solidFill>
                <a:schemeClr val="bg1">
                  <a:lumMod val="7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52091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918950" cy="895927"/>
          </a:xfrm>
        </p:spPr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key principles: Previous works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Time-stamped information</a:t>
            </a:r>
          </a:p>
          <a:p>
            <a:pPr lvl="1"/>
            <a:r>
              <a:rPr lang="en-US" dirty="0" smtClean="0"/>
              <a:t>Digital signature including a time-stamp (1991)</a:t>
            </a:r>
          </a:p>
          <a:p>
            <a:pPr lvl="1"/>
            <a:r>
              <a:rPr lang="en-US" dirty="0" smtClean="0"/>
              <a:t>Use hashing techniques</a:t>
            </a:r>
          </a:p>
          <a:p>
            <a:r>
              <a:rPr lang="en-US" dirty="0" err="1" smtClean="0"/>
              <a:t>Merkle</a:t>
            </a:r>
            <a:r>
              <a:rPr lang="en-US" dirty="0" smtClean="0"/>
              <a:t> tree (1979)</a:t>
            </a:r>
          </a:p>
          <a:p>
            <a:pPr lvl="1"/>
            <a:r>
              <a:rPr lang="en-US" dirty="0" smtClean="0"/>
              <a:t>Store hashed information</a:t>
            </a:r>
          </a:p>
          <a:p>
            <a:pPr lvl="1"/>
            <a:r>
              <a:rPr lang="en-US" dirty="0" smtClean="0"/>
              <a:t>Binary tree organization</a:t>
            </a:r>
          </a:p>
          <a:p>
            <a:pPr lvl="1"/>
            <a:r>
              <a:rPr lang="en-US" dirty="0" smtClean="0"/>
              <a:t>Merging blocks involves computing new hash associated to the “father node”</a:t>
            </a:r>
          </a:p>
          <a:p>
            <a:r>
              <a:rPr lang="en-US" dirty="0" smtClean="0"/>
              <a:t>Strong cryptographic foundation but</a:t>
            </a:r>
          </a:p>
          <a:p>
            <a:pPr lvl="1"/>
            <a:r>
              <a:rPr lang="en-US" dirty="0" smtClean="0"/>
              <a:t>How can the </a:t>
            </a:r>
            <a:r>
              <a:rPr lang="en-US" dirty="0" err="1" smtClean="0"/>
              <a:t>Merkle</a:t>
            </a:r>
            <a:r>
              <a:rPr lang="en-US" dirty="0" smtClean="0"/>
              <a:t> tree be stored</a:t>
            </a:r>
          </a:p>
          <a:p>
            <a:pPr lvl="1"/>
            <a:r>
              <a:rPr lang="en-US" dirty="0" smtClean="0"/>
              <a:t>How to protect it from attacks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02458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351569" cy="895927"/>
          </a:xfrm>
        </p:spPr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key principles: characteristics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From transaction to </a:t>
            </a:r>
            <a:r>
              <a:rPr lang="en-US" dirty="0" err="1" smtClean="0"/>
              <a:t>blockchain</a:t>
            </a:r>
            <a:endParaRPr lang="en-US" dirty="0" smtClean="0"/>
          </a:p>
          <a:p>
            <a:pPr lvl="1"/>
            <a:r>
              <a:rPr lang="en-US" dirty="0" smtClean="0"/>
              <a:t>A block stores </a:t>
            </a:r>
          </a:p>
          <a:p>
            <a:pPr lvl="2"/>
            <a:r>
              <a:rPr lang="en-US" dirty="0" smtClean="0"/>
              <a:t>transactions data</a:t>
            </a:r>
          </a:p>
          <a:p>
            <a:pPr lvl="2"/>
            <a:r>
              <a:rPr lang="en-US" dirty="0" smtClean="0"/>
              <a:t>The previous block hash</a:t>
            </a:r>
          </a:p>
          <a:p>
            <a:pPr lvl="1"/>
            <a:r>
              <a:rPr lang="en-US" dirty="0" smtClean="0"/>
              <a:t>A </a:t>
            </a:r>
            <a:r>
              <a:rPr lang="en-US" dirty="0" err="1" smtClean="0"/>
              <a:t>Merkle</a:t>
            </a:r>
            <a:r>
              <a:rPr lang="en-US" dirty="0" smtClean="0"/>
              <a:t> tree stores the blocks</a:t>
            </a:r>
          </a:p>
          <a:p>
            <a:pPr lvl="2"/>
            <a:r>
              <a:rPr lang="en-US" dirty="0" smtClean="0"/>
              <a:t>Each block is signed with a hash</a:t>
            </a:r>
          </a:p>
          <a:p>
            <a:r>
              <a:rPr lang="en-US" dirty="0" smtClean="0"/>
              <a:t>Decentralized storage of the </a:t>
            </a:r>
            <a:r>
              <a:rPr lang="en-US" dirty="0" err="1" smtClean="0"/>
              <a:t>Merkle</a:t>
            </a:r>
            <a:r>
              <a:rPr lang="en-US" dirty="0" smtClean="0"/>
              <a:t> tree</a:t>
            </a:r>
          </a:p>
          <a:p>
            <a:pPr lvl="1"/>
            <a:r>
              <a:rPr lang="en-US" dirty="0" smtClean="0"/>
              <a:t>Distributed ledgers</a:t>
            </a:r>
          </a:p>
          <a:p>
            <a:pPr lvl="2"/>
            <a:r>
              <a:rPr lang="en-US" dirty="0" smtClean="0"/>
              <a:t>Safer storage</a:t>
            </a:r>
          </a:p>
          <a:p>
            <a:pPr lvl="1"/>
            <a:r>
              <a:rPr lang="en-US" dirty="0" smtClean="0"/>
              <a:t>Common governance rule</a:t>
            </a:r>
          </a:p>
          <a:p>
            <a:pPr lvl="2"/>
            <a:r>
              <a:rPr lang="en-US" dirty="0" smtClean="0"/>
              <a:t>How to trust the block validation process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356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1 Rectángulo"/>
          <p:cNvSpPr/>
          <p:nvPr/>
        </p:nvSpPr>
        <p:spPr>
          <a:xfrm>
            <a:off x="838199" y="1089824"/>
            <a:ext cx="213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Learning outcomes</a:t>
            </a:r>
          </a:p>
        </p:txBody>
      </p:sp>
      <p:sp>
        <p:nvSpPr>
          <p:cNvPr id="31" name="Content Placeholder 3"/>
          <p:cNvSpPr txBox="1">
            <a:spLocks/>
          </p:cNvSpPr>
          <p:nvPr/>
        </p:nvSpPr>
        <p:spPr>
          <a:xfrm>
            <a:off x="844634" y="3178506"/>
            <a:ext cx="4702726" cy="3199856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80000"/>
              <a:buFont typeface="+mj-lt"/>
              <a:buAutoNum type="arabicParenR"/>
              <a:tabLst/>
              <a:defRPr sz="2000" b="0" i="1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  <a:defRPr sz="18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6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buNone/>
            </a:pPr>
            <a:r>
              <a:rPr lang="en-GB" sz="1800" b="1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 as innovator of businesses and processes</a:t>
            </a:r>
          </a:p>
          <a:p>
            <a:pPr marL="0" indent="0" algn="ctr">
              <a:buNone/>
            </a:pPr>
            <a:endParaRPr lang="en-GB" sz="1100" b="1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n-GB" sz="1600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 business models</a:t>
            </a:r>
          </a:p>
          <a:p>
            <a:pPr marL="285750" lvl="0" indent="-285750">
              <a:buFont typeface="Arial" charset="0"/>
              <a:buChar char="•"/>
            </a:pPr>
            <a:r>
              <a:rPr lang="en-GB" sz="1600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 emerging trends susceptible to create value for the business</a:t>
            </a:r>
          </a:p>
          <a:p>
            <a:pPr marL="285750" lvl="0" indent="-285750">
              <a:buFont typeface="Arial" charset="0"/>
              <a:buChar char="•"/>
            </a:pPr>
            <a:r>
              <a:rPr lang="en-GB" sz="1600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Innovative blockchain solutions and entrepreneurship 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 transforming business and professionalism </a:t>
            </a:r>
            <a:endParaRPr lang="en-GB" sz="1800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2" name="Content Placeholder 5"/>
          <p:cNvSpPr txBox="1">
            <a:spLocks/>
          </p:cNvSpPr>
          <p:nvPr/>
        </p:nvSpPr>
        <p:spPr>
          <a:xfrm>
            <a:off x="5791200" y="3178506"/>
            <a:ext cx="5218284" cy="3194158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80000"/>
              <a:buFont typeface="+mj-lt"/>
              <a:buAutoNum type="arabicParenR"/>
              <a:tabLst/>
              <a:defRPr sz="2000" b="0" i="1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  <a:defRPr sz="18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6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Font typeface="Arial" charset="0"/>
              <a:buChar char="•"/>
            </a:pPr>
            <a:r>
              <a:rPr lang="en-GB" sz="1800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Provide detailed examples of the blockchain transforming power in specific contexts </a:t>
            </a:r>
            <a:endParaRPr lang="en-US" sz="1800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3" name="1 Rectángulo"/>
          <p:cNvSpPr/>
          <p:nvPr/>
        </p:nvSpPr>
        <p:spPr>
          <a:xfrm>
            <a:off x="848808" y="2630522"/>
            <a:ext cx="1303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Knowledge</a:t>
            </a:r>
            <a:endParaRPr lang="en-GB" sz="1800" dirty="0">
              <a:solidFill>
                <a:schemeClr val="bg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4" name="1 Rectángulo"/>
          <p:cNvSpPr/>
          <p:nvPr/>
        </p:nvSpPr>
        <p:spPr>
          <a:xfrm>
            <a:off x="5791200" y="2630522"/>
            <a:ext cx="705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Skills</a:t>
            </a:r>
          </a:p>
        </p:txBody>
      </p:sp>
      <p:sp>
        <p:nvSpPr>
          <p:cNvPr id="35" name="2 CuadroTexto"/>
          <p:cNvSpPr txBox="1"/>
          <p:nvPr/>
        </p:nvSpPr>
        <p:spPr>
          <a:xfrm>
            <a:off x="817880" y="257928"/>
            <a:ext cx="2053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Learning unit</a:t>
            </a:r>
            <a:endParaRPr lang="en-US" sz="1800" dirty="0">
              <a:solidFill>
                <a:schemeClr val="bg2"/>
              </a:solidFill>
              <a:highlight>
                <a:srgbClr val="FFFF00"/>
              </a:highlight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2872840" y="256030"/>
            <a:ext cx="546945" cy="461665"/>
          </a:xfrm>
          <a:prstGeom prst="rect">
            <a:avLst/>
          </a:prstGeom>
        </p:spPr>
        <p:txBody>
          <a:bodyPr vert="horz"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0" u="none" strike="noStrike" cap="none" baseline="0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BE" sz="240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U3</a:t>
            </a:r>
            <a:endParaRPr lang="en-US" sz="240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3505649" y="235710"/>
            <a:ext cx="7503835" cy="83099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Communicating the business merits, challenges and implications of blockchain technology </a:t>
            </a: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1591953" y="1503501"/>
            <a:ext cx="8742491" cy="83099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1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 i="0" dirty="0">
                <a:solidFill>
                  <a:schemeClr val="tx1"/>
                </a:solidFill>
              </a:rPr>
              <a:t>Monitor the intervention of blockchain technology in business models </a:t>
            </a:r>
            <a:endParaRPr lang="en-US" sz="2400" b="1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44" name="1 Rectángulo"/>
          <p:cNvSpPr/>
          <p:nvPr/>
        </p:nvSpPr>
        <p:spPr>
          <a:xfrm>
            <a:off x="844634" y="1503501"/>
            <a:ext cx="5565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K6</a:t>
            </a:r>
            <a:endParaRPr lang="en-GB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1452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8507" y="609600"/>
            <a:ext cx="9322073" cy="895927"/>
          </a:xfrm>
        </p:spPr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key principles: governance rules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8507" y="1638113"/>
            <a:ext cx="8596668" cy="4388053"/>
          </a:xfrm>
        </p:spPr>
        <p:txBody>
          <a:bodyPr/>
          <a:lstStyle/>
          <a:p>
            <a:r>
              <a:rPr lang="en-US" dirty="0" smtClean="0"/>
              <a:t>Proof of Work (</a:t>
            </a:r>
            <a:r>
              <a:rPr lang="en-US" dirty="0" err="1" smtClean="0"/>
              <a:t>PoW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Block’s hash is computed according to a mathematical challenge</a:t>
            </a:r>
          </a:p>
          <a:p>
            <a:pPr lvl="2"/>
            <a:r>
              <a:rPr lang="en-US" dirty="0" smtClean="0"/>
              <a:t>Finding the “nonce” in a </a:t>
            </a:r>
            <a:r>
              <a:rPr lang="en-US" dirty="0" err="1" smtClean="0"/>
              <a:t>bruteforce</a:t>
            </a:r>
            <a:r>
              <a:rPr lang="en-US" dirty="0" smtClean="0"/>
              <a:t> way</a:t>
            </a:r>
          </a:p>
          <a:p>
            <a:pPr lvl="1"/>
            <a:r>
              <a:rPr lang="en-US" dirty="0" smtClean="0"/>
              <a:t>Requires important computing resources and energy</a:t>
            </a:r>
          </a:p>
          <a:p>
            <a:pPr lvl="2"/>
            <a:r>
              <a:rPr lang="en-US" dirty="0" smtClean="0"/>
              <a:t>Trust depend on the hardware investment and on the “consumed” computing resources</a:t>
            </a:r>
          </a:p>
          <a:p>
            <a:r>
              <a:rPr lang="en-US" dirty="0" smtClean="0"/>
              <a:t>Proof of Stake</a:t>
            </a:r>
          </a:p>
          <a:p>
            <a:pPr lvl="1"/>
            <a:r>
              <a:rPr lang="en-US" dirty="0" smtClean="0"/>
              <a:t>Validator is randomly chosen according to the invested currency</a:t>
            </a:r>
          </a:p>
          <a:p>
            <a:pPr lvl="1"/>
            <a:r>
              <a:rPr lang="en-US" dirty="0" smtClean="0"/>
              <a:t>Avoid heavy computation</a:t>
            </a:r>
          </a:p>
          <a:p>
            <a:pPr lvl="2"/>
            <a:r>
              <a:rPr lang="en-US" dirty="0" smtClean="0"/>
              <a:t>Involves less speculation</a:t>
            </a:r>
          </a:p>
          <a:p>
            <a:r>
              <a:rPr lang="en-US" dirty="0" smtClean="0"/>
              <a:t>Proof of Authority</a:t>
            </a:r>
          </a:p>
          <a:p>
            <a:pPr lvl="1"/>
            <a:r>
              <a:rPr lang="en-US" dirty="0" smtClean="0"/>
              <a:t>List of potential certified validators</a:t>
            </a:r>
          </a:p>
          <a:p>
            <a:pPr lvl="1"/>
            <a:r>
              <a:rPr lang="en-US" dirty="0" smtClean="0"/>
              <a:t>Reputation mark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08753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98765" y="1682673"/>
            <a:ext cx="8828286" cy="514702"/>
          </a:xfrm>
          <a:prstGeom prst="rect">
            <a:avLst/>
          </a:prstGeom>
          <a:solidFill>
            <a:srgbClr val="E1EAF3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Google Shape;105;p11"/>
          <p:cNvSpPr txBox="1"/>
          <p:nvPr/>
        </p:nvSpPr>
        <p:spPr>
          <a:xfrm>
            <a:off x="324750" y="299275"/>
            <a:ext cx="9780900" cy="8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Trebuchet MS" charset="0"/>
                <a:ea typeface="Trebuchet MS" charset="0"/>
                <a:cs typeface="Trebuchet MS" charset="0"/>
              </a:rPr>
              <a:t>Table of </a:t>
            </a:r>
            <a:r>
              <a:rPr lang="en-US" sz="3600" b="1" dirty="0" smtClean="0">
                <a:latin typeface="Trebuchet MS" charset="0"/>
                <a:ea typeface="Trebuchet MS" charset="0"/>
                <a:cs typeface="Trebuchet MS" charset="0"/>
              </a:rPr>
              <a:t>Contents: PART 1</a:t>
            </a:r>
            <a:endParaRPr sz="3600" b="1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06" name="Google Shape;106;p11"/>
          <p:cNvSpPr txBox="1"/>
          <p:nvPr/>
        </p:nvSpPr>
        <p:spPr>
          <a:xfrm>
            <a:off x="498765" y="1167971"/>
            <a:ext cx="8645236" cy="4832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From traditional economy to digital economy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context</a:t>
            </a: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key principles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u="sng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u="sng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characteristics</a:t>
            </a:r>
            <a:endParaRPr lang="en-US" sz="2400" b="1" u="sng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Hype cycle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New business models or new technologies for existing business models?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Exercises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endParaRPr lang="en-US" sz="2400" dirty="0">
              <a:solidFill>
                <a:schemeClr val="bg1">
                  <a:lumMod val="7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5258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8968111" cy="895927"/>
          </a:xfrm>
        </p:spPr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characteristics: access control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Permissionless</a:t>
            </a:r>
            <a:r>
              <a:rPr lang="en-US" dirty="0" smtClean="0"/>
              <a:t> </a:t>
            </a:r>
            <a:r>
              <a:rPr lang="en-US" dirty="0" err="1" smtClean="0"/>
              <a:t>blockchain</a:t>
            </a:r>
            <a:endParaRPr lang="en-US" dirty="0" smtClean="0"/>
          </a:p>
          <a:p>
            <a:pPr lvl="1"/>
            <a:r>
              <a:rPr lang="en-US" dirty="0" smtClean="0"/>
              <a:t>Opened and shared ledgers</a:t>
            </a:r>
          </a:p>
          <a:p>
            <a:pPr lvl="1"/>
            <a:r>
              <a:rPr lang="en-US" dirty="0" smtClean="0"/>
              <a:t>Free access for validators</a:t>
            </a:r>
          </a:p>
          <a:p>
            <a:pPr lvl="1"/>
            <a:r>
              <a:rPr lang="en-US" dirty="0" smtClean="0"/>
              <a:t>Users are identified by their avatar</a:t>
            </a:r>
          </a:p>
          <a:p>
            <a:pPr lvl="1"/>
            <a:r>
              <a:rPr lang="en-US" dirty="0" smtClean="0"/>
              <a:t>Public </a:t>
            </a:r>
            <a:r>
              <a:rPr lang="en-US" dirty="0" err="1" smtClean="0"/>
              <a:t>blockchain</a:t>
            </a:r>
            <a:endParaRPr lang="en-US" dirty="0" smtClean="0"/>
          </a:p>
          <a:p>
            <a:r>
              <a:rPr lang="en-US" dirty="0" smtClean="0"/>
              <a:t>Permissioned </a:t>
            </a:r>
            <a:r>
              <a:rPr lang="en-US" dirty="0" err="1" smtClean="0"/>
              <a:t>blockchain</a:t>
            </a:r>
            <a:endParaRPr lang="en-US" dirty="0" smtClean="0"/>
          </a:p>
          <a:p>
            <a:pPr lvl="1"/>
            <a:r>
              <a:rPr lang="en-US" dirty="0" smtClean="0"/>
              <a:t>Authorized validators</a:t>
            </a:r>
          </a:p>
          <a:p>
            <a:pPr lvl="1"/>
            <a:r>
              <a:rPr lang="en-US" dirty="0" smtClean="0"/>
              <a:t>Restricted access to the ledgers</a:t>
            </a:r>
          </a:p>
          <a:p>
            <a:pPr lvl="1"/>
            <a:r>
              <a:rPr lang="en-US" dirty="0" smtClean="0"/>
              <a:t>Users are associated to well known identities</a:t>
            </a:r>
          </a:p>
          <a:p>
            <a:pPr lvl="1"/>
            <a:r>
              <a:rPr lang="en-US" dirty="0" smtClean="0"/>
              <a:t>Used for private </a:t>
            </a:r>
            <a:r>
              <a:rPr lang="en-US" dirty="0" err="1" smtClean="0"/>
              <a:t>blockchain</a:t>
            </a:r>
            <a:r>
              <a:rPr lang="en-US" dirty="0" smtClean="0"/>
              <a:t> / consortium </a:t>
            </a:r>
            <a:r>
              <a:rPr lang="en-US" dirty="0" err="1" smtClean="0"/>
              <a:t>blockchain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35804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263080" cy="895927"/>
          </a:xfrm>
        </p:spPr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characteristics: architecture (1)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500" dirty="0" smtClean="0"/>
              <a:t>Similar to the Cloud stack model </a:t>
            </a:r>
          </a:p>
          <a:p>
            <a:endParaRPr lang="en-US" sz="1500" dirty="0"/>
          </a:p>
          <a:p>
            <a:endParaRPr lang="en-US" sz="1500" dirty="0" smtClean="0"/>
          </a:p>
          <a:p>
            <a:endParaRPr lang="en-US" sz="1500" dirty="0"/>
          </a:p>
          <a:p>
            <a:endParaRPr lang="en-US" sz="1500" dirty="0" smtClean="0"/>
          </a:p>
          <a:p>
            <a:endParaRPr lang="en-US" sz="1500" dirty="0"/>
          </a:p>
          <a:p>
            <a:endParaRPr lang="en-US" sz="1500" dirty="0" smtClean="0"/>
          </a:p>
          <a:p>
            <a:endParaRPr lang="en-US" sz="1500" dirty="0"/>
          </a:p>
          <a:p>
            <a:endParaRPr lang="en-US" sz="1500" dirty="0" smtClean="0"/>
          </a:p>
          <a:p>
            <a:endParaRPr lang="en-US" sz="1500" dirty="0"/>
          </a:p>
          <a:p>
            <a:endParaRPr lang="en-US" sz="1500" dirty="0" smtClean="0"/>
          </a:p>
          <a:p>
            <a:r>
              <a:rPr lang="en-US" sz="1500" dirty="0" smtClean="0"/>
              <a:t>May lead to </a:t>
            </a:r>
            <a:r>
              <a:rPr lang="en-US" sz="1500" dirty="0" err="1" smtClean="0"/>
              <a:t>Blockchain</a:t>
            </a:r>
            <a:r>
              <a:rPr lang="en-US" sz="1500" dirty="0" smtClean="0"/>
              <a:t> as a Service </a:t>
            </a:r>
            <a:r>
              <a:rPr lang="en-US" sz="1500" dirty="0" err="1" smtClean="0"/>
              <a:t>organisation</a:t>
            </a:r>
            <a:endParaRPr lang="en-US" sz="150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43</a:t>
            </a:fld>
            <a:endParaRPr lang="fr-FR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5" name="Imag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349" y="2089353"/>
            <a:ext cx="6489495" cy="330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88342" y="5573661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Source: https://www2.deloitte.com/content/dam/Deloitte/in/Documents/industries/in-convergence-blockchain-tech-stack-noexp.pdf</a:t>
            </a:r>
            <a:r>
              <a:rPr kumimoji="0" lang="fr-FR" altLang="fr-FR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9305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263080" cy="895927"/>
          </a:xfrm>
        </p:spPr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characteristics: architecture (2)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Infrastructure</a:t>
            </a:r>
          </a:p>
          <a:p>
            <a:pPr lvl="1"/>
            <a:r>
              <a:rPr lang="en-US" sz="1500" dirty="0" smtClean="0"/>
              <a:t>Computing, communication and storage features</a:t>
            </a:r>
          </a:p>
          <a:p>
            <a:pPr lvl="1"/>
            <a:r>
              <a:rPr lang="en-US" sz="1500" dirty="0" smtClean="0"/>
              <a:t>Mining process</a:t>
            </a:r>
          </a:p>
          <a:p>
            <a:pPr lvl="2"/>
            <a:r>
              <a:rPr lang="en-US" dirty="0"/>
              <a:t>A</a:t>
            </a:r>
            <a:r>
              <a:rPr lang="en-US" dirty="0" smtClean="0"/>
              <a:t>dapted hardware</a:t>
            </a:r>
          </a:p>
          <a:p>
            <a:pPr lvl="2"/>
            <a:r>
              <a:rPr lang="en-US" dirty="0" smtClean="0"/>
              <a:t>Optimized cryptographic computation</a:t>
            </a:r>
          </a:p>
          <a:p>
            <a:r>
              <a:rPr lang="en-US" dirty="0" err="1" smtClean="0"/>
              <a:t>Organisation</a:t>
            </a:r>
            <a:r>
              <a:rPr lang="en-US" dirty="0" smtClean="0"/>
              <a:t> and protocols</a:t>
            </a:r>
          </a:p>
          <a:p>
            <a:pPr lvl="1"/>
            <a:r>
              <a:rPr lang="en-US" sz="1500" dirty="0" err="1" smtClean="0"/>
              <a:t>Blockchain</a:t>
            </a:r>
            <a:r>
              <a:rPr lang="en-US" sz="1500" dirty="0" smtClean="0"/>
              <a:t> platform</a:t>
            </a:r>
          </a:p>
          <a:p>
            <a:pPr lvl="1"/>
            <a:r>
              <a:rPr lang="en-US" sz="1500" dirty="0" smtClean="0"/>
              <a:t>Validation strategy</a:t>
            </a:r>
          </a:p>
          <a:p>
            <a:pPr lvl="1"/>
            <a:r>
              <a:rPr lang="en-US" sz="1500" dirty="0" smtClean="0"/>
              <a:t>Consensus method</a:t>
            </a:r>
          </a:p>
          <a:p>
            <a:r>
              <a:rPr lang="en-US" dirty="0" smtClean="0"/>
              <a:t>Services</a:t>
            </a:r>
          </a:p>
          <a:p>
            <a:pPr lvl="1"/>
            <a:r>
              <a:rPr lang="en-US" sz="1500" dirty="0" smtClean="0"/>
              <a:t>End user wallet system</a:t>
            </a:r>
          </a:p>
          <a:p>
            <a:pPr lvl="1"/>
            <a:r>
              <a:rPr lang="en-US" sz="1500" dirty="0" smtClean="0"/>
              <a:t>Trusted services: identity management, distributed files/DB, event manager, digital asset management…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518502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98765" y="1682673"/>
            <a:ext cx="8828286" cy="514702"/>
          </a:xfrm>
          <a:prstGeom prst="rect">
            <a:avLst/>
          </a:prstGeom>
          <a:solidFill>
            <a:srgbClr val="E1EAF3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Google Shape;105;p11"/>
          <p:cNvSpPr txBox="1"/>
          <p:nvPr/>
        </p:nvSpPr>
        <p:spPr>
          <a:xfrm>
            <a:off x="324750" y="299275"/>
            <a:ext cx="9780900" cy="8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Trebuchet MS" charset="0"/>
                <a:ea typeface="Trebuchet MS" charset="0"/>
                <a:cs typeface="Trebuchet MS" charset="0"/>
              </a:rPr>
              <a:t>Table of </a:t>
            </a:r>
            <a:r>
              <a:rPr lang="en-US" sz="3600" b="1" dirty="0" smtClean="0">
                <a:latin typeface="Trebuchet MS" charset="0"/>
                <a:ea typeface="Trebuchet MS" charset="0"/>
                <a:cs typeface="Trebuchet MS" charset="0"/>
              </a:rPr>
              <a:t>Contents: PART 1</a:t>
            </a:r>
            <a:endParaRPr sz="3600" b="1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06" name="Google Shape;106;p11"/>
          <p:cNvSpPr txBox="1"/>
          <p:nvPr/>
        </p:nvSpPr>
        <p:spPr>
          <a:xfrm>
            <a:off x="498765" y="1167971"/>
            <a:ext cx="8645236" cy="4832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From traditional economy to digital economy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context</a:t>
            </a: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key principles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characteristics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4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u="sng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Hype cycle</a:t>
            </a:r>
            <a:endParaRPr lang="en-US" sz="2400" b="1" u="sng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New business models or new technologies for existing business models?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Exercises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endParaRPr lang="en-US" sz="2400" dirty="0">
              <a:solidFill>
                <a:schemeClr val="bg1">
                  <a:lumMod val="7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04813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263080" cy="895927"/>
          </a:xfrm>
        </p:spPr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hype cycle 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46</a:t>
            </a:fld>
            <a:endParaRPr lang="fr-FR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1652588"/>
          <a:ext cx="8596312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7095633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hype cycle: </a:t>
            </a:r>
            <a:r>
              <a:rPr lang="en-US" dirty="0" err="1" smtClean="0"/>
              <a:t>Blockchain</a:t>
            </a:r>
            <a:r>
              <a:rPr lang="en-US" dirty="0" smtClean="0"/>
              <a:t> 1.0 key elements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introduced as Bitcoin</a:t>
            </a:r>
          </a:p>
          <a:p>
            <a:r>
              <a:rPr lang="en-US" dirty="0" smtClean="0"/>
              <a:t>Fiat currency</a:t>
            </a:r>
          </a:p>
          <a:p>
            <a:pPr lvl="1"/>
            <a:r>
              <a:rPr lang="en-US" dirty="0" smtClean="0"/>
              <a:t>P2P currency transfer without intermediaries</a:t>
            </a:r>
          </a:p>
          <a:p>
            <a:pPr lvl="2"/>
            <a:r>
              <a:rPr lang="en-US" dirty="0" smtClean="0"/>
              <a:t>But it requires miners!</a:t>
            </a:r>
          </a:p>
          <a:p>
            <a:pPr lvl="1"/>
            <a:r>
              <a:rPr lang="en-US" dirty="0" smtClean="0"/>
              <a:t>No valuable good exchange to support the crypto-currency</a:t>
            </a:r>
          </a:p>
          <a:p>
            <a:r>
              <a:rPr lang="en-US" dirty="0" smtClean="0"/>
              <a:t>Transaction validation</a:t>
            </a:r>
          </a:p>
          <a:p>
            <a:pPr lvl="1"/>
            <a:r>
              <a:rPr lang="en-US" dirty="0" smtClean="0"/>
              <a:t>Solve the double spending problem</a:t>
            </a:r>
          </a:p>
          <a:p>
            <a:pPr lvl="1"/>
            <a:r>
              <a:rPr lang="en-US" dirty="0" smtClean="0"/>
              <a:t>Fees </a:t>
            </a:r>
          </a:p>
          <a:p>
            <a:pPr lvl="2"/>
            <a:r>
              <a:rPr lang="en-US" dirty="0" smtClean="0"/>
              <a:t>Use the </a:t>
            </a:r>
            <a:r>
              <a:rPr lang="en-US" dirty="0" err="1" smtClean="0"/>
              <a:t>blockchain</a:t>
            </a:r>
            <a:r>
              <a:rPr lang="en-US" dirty="0" smtClean="0"/>
              <a:t> token</a:t>
            </a:r>
          </a:p>
          <a:p>
            <a:pPr lvl="2"/>
            <a:r>
              <a:rPr lang="en-US" dirty="0" smtClean="0"/>
              <a:t>Miners choose “the best transactions” to integrate into blocks</a:t>
            </a:r>
          </a:p>
          <a:p>
            <a:pPr lvl="2"/>
            <a:r>
              <a:rPr lang="en-US" dirty="0" smtClean="0"/>
              <a:t>Paid only if the block is validated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58260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hype cycle: </a:t>
            </a:r>
            <a:r>
              <a:rPr lang="en-US" dirty="0" err="1" smtClean="0"/>
              <a:t>Blockchain</a:t>
            </a:r>
            <a:r>
              <a:rPr lang="en-US" dirty="0" smtClean="0"/>
              <a:t> 1.0 limits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 delay (10 minutes for a bitcoin block validation)</a:t>
            </a:r>
          </a:p>
          <a:p>
            <a:pPr lvl="1"/>
            <a:r>
              <a:rPr lang="en-US" dirty="0" smtClean="0"/>
              <a:t>Scalability problem</a:t>
            </a:r>
          </a:p>
          <a:p>
            <a:r>
              <a:rPr lang="en-US" dirty="0"/>
              <a:t>Identity management</a:t>
            </a:r>
          </a:p>
          <a:p>
            <a:pPr lvl="1"/>
            <a:r>
              <a:rPr lang="en-US" dirty="0"/>
              <a:t>Identity related to a key </a:t>
            </a:r>
          </a:p>
          <a:p>
            <a:pPr lvl="1"/>
            <a:r>
              <a:rPr lang="en-US" dirty="0"/>
              <a:t>No proven links between the real identity and the avatar</a:t>
            </a:r>
          </a:p>
          <a:p>
            <a:r>
              <a:rPr lang="en-US" dirty="0"/>
              <a:t>Security risks</a:t>
            </a:r>
          </a:p>
          <a:p>
            <a:pPr lvl="1"/>
            <a:r>
              <a:rPr lang="en-US" dirty="0"/>
              <a:t>Internal byzantine fault</a:t>
            </a:r>
          </a:p>
          <a:p>
            <a:pPr lvl="1"/>
            <a:r>
              <a:rPr lang="en-US" dirty="0" err="1"/>
              <a:t>Lossing</a:t>
            </a:r>
            <a:r>
              <a:rPr lang="en-US" dirty="0"/>
              <a:t> private key </a:t>
            </a:r>
          </a:p>
          <a:p>
            <a:r>
              <a:rPr lang="en-US" dirty="0" smtClean="0"/>
              <a:t>Crypto-currency </a:t>
            </a:r>
          </a:p>
          <a:p>
            <a:pPr lvl="1"/>
            <a:r>
              <a:rPr lang="en-US" dirty="0" smtClean="0"/>
              <a:t>No </a:t>
            </a:r>
            <a:r>
              <a:rPr lang="en-US" dirty="0"/>
              <a:t>legal status for the </a:t>
            </a:r>
            <a:r>
              <a:rPr lang="en-US" dirty="0" smtClean="0"/>
              <a:t>tokens</a:t>
            </a:r>
          </a:p>
          <a:p>
            <a:pPr lvl="1"/>
            <a:r>
              <a:rPr lang="en-US" dirty="0" smtClean="0"/>
              <a:t>Crypto-currency isolation: no exchange mechanisms between different currencies</a:t>
            </a:r>
          </a:p>
          <a:p>
            <a:pPr lvl="1"/>
            <a:r>
              <a:rPr lang="en-US" dirty="0" smtClean="0"/>
              <a:t>Highly volatile value due to speculation of the main actors</a:t>
            </a:r>
          </a:p>
          <a:p>
            <a:pPr lvl="2"/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540357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hype cycle: </a:t>
            </a:r>
            <a:r>
              <a:rPr lang="en-US" dirty="0" err="1" smtClean="0"/>
              <a:t>Blockchain</a:t>
            </a:r>
            <a:r>
              <a:rPr lang="en-US" dirty="0" smtClean="0"/>
              <a:t> 2.0 key elements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implementation in </a:t>
            </a:r>
            <a:r>
              <a:rPr lang="en-US" dirty="0" err="1" smtClean="0"/>
              <a:t>Ethereum</a:t>
            </a:r>
            <a:endParaRPr lang="en-US" dirty="0" smtClean="0"/>
          </a:p>
          <a:p>
            <a:r>
              <a:rPr lang="en-US" dirty="0" smtClean="0"/>
              <a:t>Smart contracts</a:t>
            </a:r>
          </a:p>
          <a:p>
            <a:pPr lvl="1"/>
            <a:r>
              <a:rPr lang="en-US" dirty="0" smtClean="0"/>
              <a:t>Distributed application</a:t>
            </a:r>
          </a:p>
          <a:p>
            <a:pPr lvl="1"/>
            <a:r>
              <a:rPr lang="en-US" dirty="0" smtClean="0"/>
              <a:t>Contract based organization</a:t>
            </a:r>
          </a:p>
          <a:p>
            <a:pPr lvl="1"/>
            <a:r>
              <a:rPr lang="en-US" dirty="0" smtClean="0"/>
              <a:t>Event driven</a:t>
            </a:r>
          </a:p>
          <a:p>
            <a:pPr lvl="1"/>
            <a:r>
              <a:rPr lang="en-US" dirty="0"/>
              <a:t>Integrates the transaction payment</a:t>
            </a:r>
          </a:p>
          <a:p>
            <a:r>
              <a:rPr lang="en-US" dirty="0" smtClean="0"/>
              <a:t>Distributed application</a:t>
            </a:r>
          </a:p>
          <a:p>
            <a:pPr lvl="1"/>
            <a:r>
              <a:rPr lang="en-US" dirty="0" smtClean="0"/>
              <a:t>Open-source</a:t>
            </a:r>
          </a:p>
          <a:p>
            <a:pPr lvl="1"/>
            <a:r>
              <a:rPr lang="en-US" dirty="0" smtClean="0"/>
              <a:t>Manage its own tokens</a:t>
            </a:r>
          </a:p>
          <a:p>
            <a:pPr lvl="1"/>
            <a:r>
              <a:rPr lang="en-US" dirty="0"/>
              <a:t>Automated transaction execution </a:t>
            </a:r>
            <a:endParaRPr lang="en-US" dirty="0" smtClean="0"/>
          </a:p>
          <a:p>
            <a:pPr lvl="1"/>
            <a:r>
              <a:rPr lang="en-US" dirty="0" smtClean="0"/>
              <a:t>Data and operations are stored in the </a:t>
            </a:r>
            <a:r>
              <a:rPr lang="en-US" dirty="0" err="1" smtClean="0"/>
              <a:t>blockchain</a:t>
            </a:r>
            <a:endParaRPr lang="en-US" dirty="0" smtClean="0"/>
          </a:p>
          <a:p>
            <a:pPr marL="137160" indent="0">
              <a:buNone/>
            </a:pPr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12045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1 Rectángulo"/>
          <p:cNvSpPr/>
          <p:nvPr/>
        </p:nvSpPr>
        <p:spPr>
          <a:xfrm>
            <a:off x="838199" y="1089824"/>
            <a:ext cx="213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Learning outcomes</a:t>
            </a:r>
          </a:p>
        </p:txBody>
      </p:sp>
      <p:sp>
        <p:nvSpPr>
          <p:cNvPr id="31" name="Content Placeholder 3"/>
          <p:cNvSpPr txBox="1">
            <a:spLocks/>
          </p:cNvSpPr>
          <p:nvPr/>
        </p:nvSpPr>
        <p:spPr>
          <a:xfrm>
            <a:off x="844634" y="3178506"/>
            <a:ext cx="4702726" cy="3199856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80000"/>
              <a:buFont typeface="+mj-lt"/>
              <a:buAutoNum type="arabicParenR"/>
              <a:tabLst/>
              <a:defRPr sz="2000" b="0" i="1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  <a:defRPr sz="18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6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buNone/>
            </a:pPr>
            <a:r>
              <a:rPr lang="en-GB" sz="1800" b="1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 maturity and strategies</a:t>
            </a:r>
          </a:p>
          <a:p>
            <a:pPr marL="0" indent="0" algn="ctr">
              <a:buNone/>
            </a:pPr>
            <a:endParaRPr lang="en-GB" sz="1100" b="1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n-GB" sz="1600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 adoption metrics, challenges and opportunities </a:t>
            </a:r>
          </a:p>
          <a:p>
            <a:pPr marL="285750" lvl="0" indent="-285750">
              <a:buFont typeface="Arial" charset="0"/>
              <a:buChar char="•"/>
            </a:pPr>
            <a:r>
              <a:rPr lang="en-GB" sz="1600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 business strategies </a:t>
            </a:r>
            <a:endParaRPr lang="en-GB" sz="1800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2" name="Content Placeholder 5"/>
          <p:cNvSpPr txBox="1">
            <a:spLocks/>
          </p:cNvSpPr>
          <p:nvPr/>
        </p:nvSpPr>
        <p:spPr>
          <a:xfrm>
            <a:off x="5791200" y="3178506"/>
            <a:ext cx="5218284" cy="3194158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80000"/>
              <a:buFont typeface="+mj-lt"/>
              <a:buAutoNum type="arabicParenR"/>
              <a:tabLst/>
              <a:defRPr sz="2000" b="0" i="1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  <a:defRPr sz="18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6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Font typeface="Arial" charset="0"/>
              <a:buChar char="•"/>
            </a:pPr>
            <a:r>
              <a:rPr lang="en-GB" sz="1800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Project strengths and weaknesses of the Blockchain technology in a given scenario </a:t>
            </a:r>
            <a:endParaRPr lang="en-US" sz="1800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3" name="1 Rectángulo"/>
          <p:cNvSpPr/>
          <p:nvPr/>
        </p:nvSpPr>
        <p:spPr>
          <a:xfrm>
            <a:off x="848808" y="2630522"/>
            <a:ext cx="1303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Knowledge</a:t>
            </a:r>
            <a:endParaRPr lang="en-GB" sz="1800" dirty="0">
              <a:solidFill>
                <a:schemeClr val="bg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4" name="1 Rectángulo"/>
          <p:cNvSpPr/>
          <p:nvPr/>
        </p:nvSpPr>
        <p:spPr>
          <a:xfrm>
            <a:off x="5791200" y="2630522"/>
            <a:ext cx="705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Skills</a:t>
            </a:r>
          </a:p>
        </p:txBody>
      </p:sp>
      <p:sp>
        <p:nvSpPr>
          <p:cNvPr id="35" name="2 CuadroTexto"/>
          <p:cNvSpPr txBox="1"/>
          <p:nvPr/>
        </p:nvSpPr>
        <p:spPr>
          <a:xfrm>
            <a:off x="817880" y="257928"/>
            <a:ext cx="2053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Learning unit</a:t>
            </a:r>
            <a:endParaRPr lang="en-US" sz="1800" dirty="0">
              <a:solidFill>
                <a:schemeClr val="bg2"/>
              </a:solidFill>
              <a:highlight>
                <a:srgbClr val="FFFF00"/>
              </a:highlight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2872840" y="256030"/>
            <a:ext cx="546945" cy="461665"/>
          </a:xfrm>
          <a:prstGeom prst="rect">
            <a:avLst/>
          </a:prstGeom>
        </p:spPr>
        <p:txBody>
          <a:bodyPr vert="horz"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0" u="none" strike="noStrike" cap="none" baseline="0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BE" sz="240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U3</a:t>
            </a:r>
            <a:endParaRPr lang="en-US" sz="240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3505649" y="235710"/>
            <a:ext cx="7503835" cy="83099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Communicating the business merits, challenges and implications of blockchain technology </a:t>
            </a: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1591953" y="1503501"/>
            <a:ext cx="8742491" cy="83099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1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 i="0" dirty="0">
                <a:solidFill>
                  <a:schemeClr val="tx1"/>
                </a:solidFill>
              </a:rPr>
              <a:t>Analyse blockchain SWOT (Strengths, Weaknesses, Opportunities, Threats) for specific industry scenarios </a:t>
            </a:r>
            <a:endParaRPr lang="en-US" sz="2400" b="1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44" name="1 Rectángulo"/>
          <p:cNvSpPr/>
          <p:nvPr/>
        </p:nvSpPr>
        <p:spPr>
          <a:xfrm>
            <a:off x="844634" y="1503501"/>
            <a:ext cx="5565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K7</a:t>
            </a:r>
            <a:endParaRPr lang="en-GB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21381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hype cycle: </a:t>
            </a:r>
            <a:r>
              <a:rPr lang="en-US" dirty="0" err="1" smtClean="0"/>
              <a:t>Blockchain</a:t>
            </a:r>
            <a:r>
              <a:rPr lang="en-US" dirty="0" smtClean="0"/>
              <a:t> 2.0 limits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Smart contract legal status</a:t>
            </a:r>
          </a:p>
          <a:p>
            <a:pPr lvl="1"/>
            <a:r>
              <a:rPr lang="en-US" dirty="0" err="1" smtClean="0"/>
              <a:t>Computarized</a:t>
            </a:r>
            <a:r>
              <a:rPr lang="en-US" dirty="0" smtClean="0"/>
              <a:t> transaction and not a contract</a:t>
            </a:r>
          </a:p>
          <a:p>
            <a:pPr lvl="1"/>
            <a:r>
              <a:rPr lang="en-US" dirty="0" smtClean="0"/>
              <a:t>How parties identity can be proven?</a:t>
            </a:r>
          </a:p>
          <a:p>
            <a:pPr lvl="1"/>
            <a:r>
              <a:rPr lang="en-US" dirty="0" smtClean="0"/>
              <a:t>How to be sure of the capacity of the contracting parties?</a:t>
            </a:r>
          </a:p>
          <a:p>
            <a:pPr lvl="1"/>
            <a:r>
              <a:rPr lang="en-US" dirty="0" smtClean="0"/>
              <a:t>Different regulations depending on the hosting countries</a:t>
            </a:r>
          </a:p>
          <a:p>
            <a:r>
              <a:rPr lang="en-US" dirty="0" smtClean="0"/>
              <a:t>Event driven organization</a:t>
            </a:r>
          </a:p>
          <a:p>
            <a:pPr lvl="1"/>
            <a:r>
              <a:rPr lang="en-US" dirty="0" smtClean="0"/>
              <a:t>Allows reactivity</a:t>
            </a:r>
          </a:p>
          <a:p>
            <a:pPr lvl="1"/>
            <a:r>
              <a:rPr lang="en-US" dirty="0" smtClean="0"/>
              <a:t>Different organization than the traditional control driven logic</a:t>
            </a:r>
          </a:p>
          <a:p>
            <a:r>
              <a:rPr lang="en-US" dirty="0" smtClean="0"/>
              <a:t>“Code is law”</a:t>
            </a:r>
          </a:p>
          <a:p>
            <a:pPr lvl="1"/>
            <a:r>
              <a:rPr lang="en-US" dirty="0" smtClean="0"/>
              <a:t>Code cannot be adapted even in case of failure</a:t>
            </a:r>
          </a:p>
          <a:p>
            <a:pPr lvl="1"/>
            <a:r>
              <a:rPr lang="en-US" dirty="0" smtClean="0"/>
              <a:t>Increased security risks</a:t>
            </a:r>
          </a:p>
          <a:p>
            <a:r>
              <a:rPr lang="en-US" dirty="0" err="1" smtClean="0"/>
              <a:t>Blockchain</a:t>
            </a:r>
            <a:r>
              <a:rPr lang="en-US" dirty="0" smtClean="0"/>
              <a:t> delay and scalability?</a:t>
            </a:r>
          </a:p>
          <a:p>
            <a:pPr lvl="1"/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50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472894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hype cycle: </a:t>
            </a:r>
            <a:r>
              <a:rPr lang="en-US" dirty="0" err="1" smtClean="0"/>
              <a:t>Blockchain</a:t>
            </a:r>
            <a:r>
              <a:rPr lang="en-US" dirty="0" smtClean="0"/>
              <a:t> 3.0 Key points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Designed to overcome </a:t>
            </a:r>
            <a:r>
              <a:rPr lang="en-US" dirty="0" err="1" smtClean="0"/>
              <a:t>Blockchain</a:t>
            </a:r>
            <a:r>
              <a:rPr lang="en-US" dirty="0" smtClean="0"/>
              <a:t> 1.0 and 2.0 main limits</a:t>
            </a:r>
          </a:p>
          <a:p>
            <a:pPr lvl="1"/>
            <a:r>
              <a:rPr lang="en-US" dirty="0" smtClean="0"/>
              <a:t>Lack of scalability</a:t>
            </a:r>
          </a:p>
          <a:p>
            <a:pPr lvl="1"/>
            <a:r>
              <a:rPr lang="en-US" dirty="0" smtClean="0"/>
              <a:t>Lack of interoperability</a:t>
            </a:r>
          </a:p>
          <a:p>
            <a:pPr lvl="1"/>
            <a:r>
              <a:rPr lang="en-US" dirty="0" smtClean="0"/>
              <a:t>Lack of sustainability</a:t>
            </a:r>
          </a:p>
          <a:p>
            <a:pPr lvl="1"/>
            <a:r>
              <a:rPr lang="en-US" dirty="0" smtClean="0"/>
              <a:t>Off-line </a:t>
            </a:r>
            <a:r>
              <a:rPr lang="en-US" dirty="0"/>
              <a:t>g</a:t>
            </a:r>
            <a:r>
              <a:rPr lang="en-US" dirty="0" smtClean="0"/>
              <a:t>overnance strategy lack of transparency</a:t>
            </a:r>
          </a:p>
          <a:p>
            <a:r>
              <a:rPr lang="en-US" dirty="0" smtClean="0"/>
              <a:t>Main characteristics</a:t>
            </a:r>
          </a:p>
          <a:p>
            <a:pPr lvl="1"/>
            <a:r>
              <a:rPr lang="en-US" dirty="0" err="1" smtClean="0"/>
              <a:t>Blockchain</a:t>
            </a:r>
            <a:r>
              <a:rPr lang="en-US" dirty="0" smtClean="0"/>
              <a:t> middleware approach</a:t>
            </a:r>
          </a:p>
          <a:p>
            <a:pPr lvl="1"/>
            <a:r>
              <a:rPr lang="en-US" dirty="0" smtClean="0"/>
              <a:t>New on line governance strategy</a:t>
            </a:r>
          </a:p>
          <a:p>
            <a:pPr lvl="2"/>
            <a:r>
              <a:rPr lang="en-US" dirty="0" smtClean="0"/>
              <a:t>Scalable validation processes</a:t>
            </a:r>
          </a:p>
          <a:p>
            <a:pPr lvl="1"/>
            <a:r>
              <a:rPr lang="en-US" dirty="0" smtClean="0"/>
              <a:t>Integration of private </a:t>
            </a:r>
            <a:r>
              <a:rPr lang="en-US" dirty="0" err="1" smtClean="0"/>
              <a:t>blockchain</a:t>
            </a:r>
            <a:r>
              <a:rPr lang="en-US" dirty="0" smtClean="0"/>
              <a:t> requirements and characteristics</a:t>
            </a:r>
          </a:p>
          <a:p>
            <a:pPr lvl="1"/>
            <a:r>
              <a:rPr lang="en-US" dirty="0" smtClean="0"/>
              <a:t>Sustainable block management</a:t>
            </a:r>
          </a:p>
          <a:p>
            <a:pPr lvl="1"/>
            <a:r>
              <a:rPr lang="en-US" dirty="0" err="1" smtClean="0"/>
              <a:t>IoT</a:t>
            </a:r>
            <a:r>
              <a:rPr lang="en-US" dirty="0" smtClean="0"/>
              <a:t> integration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90553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115595" cy="895927"/>
          </a:xfrm>
        </p:spPr>
        <p:txBody>
          <a:bodyPr/>
          <a:lstStyle/>
          <a:p>
            <a:r>
              <a:rPr lang="en-US" dirty="0" err="1" smtClean="0"/>
              <a:t>Blockchain</a:t>
            </a:r>
            <a:r>
              <a:rPr lang="en-US" dirty="0" smtClean="0"/>
              <a:t> hype cycle: potential usage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Main </a:t>
            </a:r>
            <a:r>
              <a:rPr lang="fr-FR" dirty="0" err="1" smtClean="0"/>
              <a:t>characteristics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Trust, </a:t>
            </a:r>
            <a:r>
              <a:rPr lang="fr-FR" dirty="0" err="1" smtClean="0"/>
              <a:t>immutability</a:t>
            </a:r>
            <a:r>
              <a:rPr lang="fr-FR" dirty="0" smtClean="0"/>
              <a:t> and consensus</a:t>
            </a:r>
          </a:p>
          <a:p>
            <a:pPr lvl="1"/>
            <a:r>
              <a:rPr lang="fr-FR" dirty="0" err="1" smtClean="0"/>
              <a:t>Potential</a:t>
            </a:r>
            <a:r>
              <a:rPr lang="fr-FR" dirty="0" smtClean="0"/>
              <a:t> </a:t>
            </a:r>
            <a:r>
              <a:rPr lang="fr-FR" dirty="0" err="1" smtClean="0"/>
              <a:t>community</a:t>
            </a:r>
            <a:r>
              <a:rPr lang="fr-FR" dirty="0" smtClean="0"/>
              <a:t> and coordination </a:t>
            </a:r>
            <a:r>
              <a:rPr lang="fr-FR" dirty="0" err="1" smtClean="0"/>
              <a:t>requirements</a:t>
            </a:r>
            <a:endParaRPr lang="fr-FR" dirty="0" smtClean="0"/>
          </a:p>
          <a:p>
            <a:pPr lvl="1"/>
            <a:r>
              <a:rPr lang="fr-FR" dirty="0" err="1" smtClean="0"/>
              <a:t>Novelty</a:t>
            </a:r>
            <a:endParaRPr lang="fr-FR" dirty="0" smtClean="0"/>
          </a:p>
          <a:p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r>
              <a:rPr lang="fr-FR" dirty="0" err="1" smtClean="0"/>
              <a:t>Picked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the </a:t>
            </a:r>
            <a:r>
              <a:rPr lang="fr-FR" dirty="0" err="1"/>
              <a:t>truth</a:t>
            </a:r>
            <a:r>
              <a:rPr lang="fr-FR" dirty="0"/>
              <a:t> about </a:t>
            </a:r>
            <a:r>
              <a:rPr lang="fr-FR" dirty="0" err="1"/>
              <a:t>Blockchain</a:t>
            </a:r>
            <a:r>
              <a:rPr lang="fr-FR" dirty="0"/>
              <a:t> (</a:t>
            </a:r>
            <a:r>
              <a:rPr lang="fr-FR" u="sng" dirty="0">
                <a:hlinkClick r:id="rId2"/>
              </a:rPr>
              <a:t>https://hbr.org/2017/01/the-truth-about-blockchain</a:t>
            </a:r>
            <a:r>
              <a:rPr lang="fr-FR" dirty="0"/>
              <a:t>),</a:t>
            </a:r>
            <a:endParaRPr lang="en-US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52</a:t>
            </a:fld>
            <a:endParaRPr lang="fr-FR"/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2989006" y="3441290"/>
            <a:ext cx="19665" cy="1691149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2989006" y="5132439"/>
            <a:ext cx="23695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2989006" y="4247535"/>
            <a:ext cx="2271252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 flipH="1" flipV="1">
            <a:off x="4198374" y="3441290"/>
            <a:ext cx="29497" cy="1691149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097433" y="3690524"/>
            <a:ext cx="1130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Localization</a:t>
            </a:r>
            <a:endParaRPr lang="en-US" dirty="0"/>
          </a:p>
        </p:txBody>
      </p:sp>
      <p:sp>
        <p:nvSpPr>
          <p:cNvPr id="14" name="ZoneTexte 13"/>
          <p:cNvSpPr txBox="1"/>
          <p:nvPr/>
        </p:nvSpPr>
        <p:spPr>
          <a:xfrm>
            <a:off x="3097433" y="4549359"/>
            <a:ext cx="10214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Single use</a:t>
            </a:r>
            <a:endParaRPr lang="en-US" dirty="0"/>
          </a:p>
        </p:txBody>
      </p:sp>
      <p:sp>
        <p:nvSpPr>
          <p:cNvPr id="15" name="ZoneTexte 14"/>
          <p:cNvSpPr txBox="1"/>
          <p:nvPr/>
        </p:nvSpPr>
        <p:spPr>
          <a:xfrm>
            <a:off x="4241769" y="3690524"/>
            <a:ext cx="13869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Transformation</a:t>
            </a:r>
            <a:endParaRPr lang="en-US" dirty="0"/>
          </a:p>
        </p:txBody>
      </p:sp>
      <p:sp>
        <p:nvSpPr>
          <p:cNvPr id="16" name="ZoneTexte 15"/>
          <p:cNvSpPr txBox="1"/>
          <p:nvPr/>
        </p:nvSpPr>
        <p:spPr>
          <a:xfrm>
            <a:off x="4345279" y="4549822"/>
            <a:ext cx="1120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Substitution</a:t>
            </a:r>
            <a:endParaRPr lang="en-US" dirty="0"/>
          </a:p>
        </p:txBody>
      </p:sp>
      <p:sp>
        <p:nvSpPr>
          <p:cNvPr id="17" name="ZoneTexte 16"/>
          <p:cNvSpPr txBox="1"/>
          <p:nvPr/>
        </p:nvSpPr>
        <p:spPr>
          <a:xfrm>
            <a:off x="2206419" y="3382747"/>
            <a:ext cx="7825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Novelty</a:t>
            </a:r>
            <a:endParaRPr lang="en-US" dirty="0"/>
          </a:p>
        </p:txBody>
      </p:sp>
      <p:sp>
        <p:nvSpPr>
          <p:cNvPr id="18" name="ZoneTexte 17"/>
          <p:cNvSpPr txBox="1"/>
          <p:nvPr/>
        </p:nvSpPr>
        <p:spPr>
          <a:xfrm>
            <a:off x="5447071" y="5005996"/>
            <a:ext cx="1199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Coordination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96620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282743" cy="895927"/>
          </a:xfrm>
        </p:spPr>
        <p:txBody>
          <a:bodyPr/>
          <a:lstStyle/>
          <a:p>
            <a:r>
              <a:rPr lang="en-US" dirty="0" err="1"/>
              <a:t>Blockchain</a:t>
            </a:r>
            <a:r>
              <a:rPr lang="en-US" dirty="0"/>
              <a:t> hype </a:t>
            </a:r>
            <a:r>
              <a:rPr lang="en-US" dirty="0" smtClean="0"/>
              <a:t>cycle: Reduced community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use</a:t>
            </a:r>
          </a:p>
          <a:p>
            <a:pPr lvl="1"/>
            <a:r>
              <a:rPr lang="en-US" dirty="0" err="1" smtClean="0"/>
              <a:t>Blockchain</a:t>
            </a:r>
            <a:r>
              <a:rPr lang="en-US" dirty="0" smtClean="0"/>
              <a:t> provides a less expensive solution</a:t>
            </a:r>
          </a:p>
          <a:p>
            <a:pPr lvl="1"/>
            <a:r>
              <a:rPr lang="en-US" dirty="0" smtClean="0"/>
              <a:t>Focused solution</a:t>
            </a:r>
          </a:p>
          <a:p>
            <a:pPr lvl="1"/>
            <a:r>
              <a:rPr lang="en-US" dirty="0" smtClean="0"/>
              <a:t>Used to certify and store transactions in a distributed ledger</a:t>
            </a:r>
          </a:p>
          <a:p>
            <a:pPr lvl="1"/>
            <a:r>
              <a:rPr lang="en-US" dirty="0" smtClean="0"/>
              <a:t>Example: micro-payment</a:t>
            </a:r>
          </a:p>
          <a:p>
            <a:r>
              <a:rPr lang="en-US" dirty="0" err="1" smtClean="0"/>
              <a:t>Localisation</a:t>
            </a:r>
            <a:endParaRPr lang="en-US" dirty="0" smtClean="0"/>
          </a:p>
          <a:p>
            <a:pPr lvl="1"/>
            <a:r>
              <a:rPr lang="en-US" dirty="0" smtClean="0"/>
              <a:t>Reduced business community</a:t>
            </a:r>
          </a:p>
          <a:p>
            <a:pPr lvl="1"/>
            <a:r>
              <a:rPr lang="en-US" dirty="0" smtClean="0"/>
              <a:t>High novelty</a:t>
            </a:r>
          </a:p>
          <a:p>
            <a:pPr lvl="1"/>
            <a:r>
              <a:rPr lang="en-US" dirty="0" smtClean="0"/>
              <a:t>Mostly </a:t>
            </a:r>
            <a:r>
              <a:rPr lang="en-US" dirty="0" err="1" smtClean="0"/>
              <a:t>FinTech</a:t>
            </a:r>
            <a:r>
              <a:rPr lang="en-US" dirty="0" smtClean="0"/>
              <a:t> applications</a:t>
            </a:r>
          </a:p>
          <a:p>
            <a:pPr lvl="1"/>
            <a:r>
              <a:rPr lang="en-US" dirty="0" smtClean="0"/>
              <a:t>Example: NASDAQ management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53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611207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282743" cy="895927"/>
          </a:xfrm>
        </p:spPr>
        <p:txBody>
          <a:bodyPr/>
          <a:lstStyle/>
          <a:p>
            <a:r>
              <a:rPr lang="en-US" dirty="0" err="1"/>
              <a:t>Blockchain</a:t>
            </a:r>
            <a:r>
              <a:rPr lang="en-US" dirty="0"/>
              <a:t> hype </a:t>
            </a:r>
            <a:r>
              <a:rPr lang="en-US" dirty="0" smtClean="0"/>
              <a:t>cycle: large community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Substitution</a:t>
            </a:r>
          </a:p>
          <a:p>
            <a:pPr lvl="1"/>
            <a:r>
              <a:rPr lang="en-US" dirty="0" err="1" smtClean="0"/>
              <a:t>Blockchain</a:t>
            </a:r>
            <a:r>
              <a:rPr lang="en-US" dirty="0" smtClean="0"/>
              <a:t> technology replaces traditional ones</a:t>
            </a:r>
          </a:p>
          <a:p>
            <a:pPr lvl="1"/>
            <a:r>
              <a:rPr lang="en-US" dirty="0" smtClean="0"/>
              <a:t>Use basic </a:t>
            </a:r>
            <a:r>
              <a:rPr lang="en-US" dirty="0" err="1" smtClean="0"/>
              <a:t>blockchain</a:t>
            </a:r>
            <a:r>
              <a:rPr lang="en-US" dirty="0" smtClean="0"/>
              <a:t> characteristics</a:t>
            </a:r>
          </a:p>
          <a:p>
            <a:pPr lvl="2"/>
            <a:r>
              <a:rPr lang="en-US" dirty="0" smtClean="0"/>
              <a:t>Immutability</a:t>
            </a:r>
          </a:p>
          <a:p>
            <a:pPr lvl="2"/>
            <a:r>
              <a:rPr lang="en-US" dirty="0" smtClean="0"/>
              <a:t>Availability</a:t>
            </a:r>
          </a:p>
          <a:p>
            <a:pPr lvl="1"/>
            <a:r>
              <a:rPr lang="en-US" dirty="0" smtClean="0"/>
              <a:t>Most applications are related to</a:t>
            </a:r>
          </a:p>
          <a:p>
            <a:pPr lvl="2"/>
            <a:r>
              <a:rPr lang="en-US" dirty="0" smtClean="0"/>
              <a:t>Certification (diploma, shipment documents…)</a:t>
            </a:r>
          </a:p>
          <a:p>
            <a:pPr lvl="2"/>
            <a:r>
              <a:rPr lang="en-US" dirty="0" smtClean="0"/>
              <a:t>Exchange (gift cards…)</a:t>
            </a:r>
          </a:p>
          <a:p>
            <a:r>
              <a:rPr lang="en-US" dirty="0" smtClean="0"/>
              <a:t>Transformation</a:t>
            </a:r>
          </a:p>
          <a:p>
            <a:pPr lvl="1"/>
            <a:r>
              <a:rPr lang="en-US" dirty="0" smtClean="0"/>
              <a:t>Rethink applications to fit the digital transformation</a:t>
            </a:r>
          </a:p>
          <a:p>
            <a:pPr lvl="1"/>
            <a:r>
              <a:rPr lang="en-US" dirty="0" smtClean="0"/>
              <a:t>Heavy use of smart contracts</a:t>
            </a:r>
          </a:p>
          <a:p>
            <a:pPr lvl="1"/>
            <a:r>
              <a:rPr lang="en-US" dirty="0" smtClean="0"/>
              <a:t>Example: collaborative and shared economy (energy P2P exchange…)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AC1E0-C26F-9342-B12D-91A82B11C8DD}" type="slidenum">
              <a:rPr lang="fr-FR" smtClean="0"/>
              <a:t>54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8470608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63829" y="2066130"/>
            <a:ext cx="8828286" cy="814721"/>
          </a:xfrm>
          <a:prstGeom prst="rect">
            <a:avLst/>
          </a:prstGeom>
          <a:solidFill>
            <a:srgbClr val="E1EAF3"/>
          </a:solidFill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Google Shape;105;p11"/>
          <p:cNvSpPr txBox="1"/>
          <p:nvPr/>
        </p:nvSpPr>
        <p:spPr>
          <a:xfrm>
            <a:off x="324750" y="299275"/>
            <a:ext cx="9780900" cy="8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Trebuchet MS" charset="0"/>
                <a:ea typeface="Trebuchet MS" charset="0"/>
                <a:cs typeface="Trebuchet MS" charset="0"/>
              </a:rPr>
              <a:t>Table of </a:t>
            </a:r>
            <a:r>
              <a:rPr lang="en-US" sz="3600" b="1" dirty="0" smtClean="0">
                <a:latin typeface="Trebuchet MS" charset="0"/>
                <a:ea typeface="Trebuchet MS" charset="0"/>
                <a:cs typeface="Trebuchet MS" charset="0"/>
              </a:rPr>
              <a:t>Contents: PART 1</a:t>
            </a:r>
            <a:endParaRPr sz="3600" b="1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06" name="Google Shape;106;p11"/>
          <p:cNvSpPr txBox="1"/>
          <p:nvPr/>
        </p:nvSpPr>
        <p:spPr>
          <a:xfrm>
            <a:off x="498765" y="1167971"/>
            <a:ext cx="8645236" cy="4832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From traditional economy to digital economy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context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New business models or new technologies for existing business models?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4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Exercises</a:t>
            </a:r>
            <a:endParaRPr lang="en-US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endParaRPr lang="en-US" sz="2400" dirty="0">
              <a:solidFill>
                <a:schemeClr val="bg1">
                  <a:lumMod val="7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121822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81200" y="260648"/>
            <a:ext cx="8229600" cy="1143000"/>
          </a:xfrm>
        </p:spPr>
        <p:txBody>
          <a:bodyPr>
            <a:noAutofit/>
          </a:bodyPr>
          <a:lstStyle/>
          <a:p>
            <a:r>
              <a:rPr lang="en-GB" sz="4000" dirty="0"/>
              <a:t>According to you, </a:t>
            </a:r>
            <a:r>
              <a:rPr lang="en-GB" sz="4000" dirty="0" smtClean="0"/>
              <a:t>how can you set a </a:t>
            </a:r>
            <a:r>
              <a:rPr lang="en-GB" sz="4000" dirty="0" err="1" smtClean="0"/>
              <a:t>blockchain</a:t>
            </a:r>
            <a:r>
              <a:rPr lang="en-GB" sz="4000" dirty="0" smtClean="0"/>
              <a:t> project perimeter?</a:t>
            </a:r>
            <a:endParaRPr lang="en-GB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Is </a:t>
            </a:r>
            <a:r>
              <a:rPr lang="en-GB" sz="2800" dirty="0" err="1" smtClean="0"/>
              <a:t>Blockchain</a:t>
            </a:r>
            <a:r>
              <a:rPr lang="en-GB" sz="2800" dirty="0" smtClean="0"/>
              <a:t> a new “universal” technology?</a:t>
            </a:r>
          </a:p>
          <a:p>
            <a:r>
              <a:rPr lang="en-GB" sz="2800" dirty="0" smtClean="0"/>
              <a:t>Is </a:t>
            </a:r>
            <a:r>
              <a:rPr lang="en-GB" sz="2800" dirty="0" err="1" smtClean="0"/>
              <a:t>blockchain</a:t>
            </a:r>
            <a:r>
              <a:rPr lang="en-GB" sz="2800" dirty="0" smtClean="0"/>
              <a:t> a new technology for new business models?</a:t>
            </a:r>
          </a:p>
          <a:p>
            <a:pPr marL="137160" indent="0">
              <a:buNone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94323748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According to you, how can you qualify the digital economy?</a:t>
            </a:r>
            <a:endParaRPr lang="en-GB" sz="60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this part you will</a:t>
            </a:r>
          </a:p>
          <a:p>
            <a:pPr lvl="1"/>
            <a:r>
              <a:rPr lang="en-GB" dirty="0" smtClean="0"/>
              <a:t>Integrate the knowledge picked from digital economy and </a:t>
            </a:r>
            <a:r>
              <a:rPr lang="en-GB" dirty="0" err="1" smtClean="0"/>
              <a:t>blockchain</a:t>
            </a:r>
            <a:r>
              <a:rPr lang="en-GB" dirty="0" smtClean="0"/>
              <a:t> technological contexts to identify how </a:t>
            </a:r>
            <a:r>
              <a:rPr lang="en-GB" dirty="0" err="1" smtClean="0"/>
              <a:t>blockchain</a:t>
            </a:r>
            <a:r>
              <a:rPr lang="en-GB" dirty="0" smtClean="0"/>
              <a:t> can be integrated in a collaborative business systems</a:t>
            </a:r>
          </a:p>
          <a:p>
            <a:pPr lvl="1"/>
            <a:r>
              <a:rPr lang="en-GB" dirty="0" smtClean="0"/>
              <a:t>Get some elements to promote </a:t>
            </a:r>
            <a:r>
              <a:rPr lang="en-GB" dirty="0" err="1" smtClean="0"/>
              <a:t>blockchain</a:t>
            </a:r>
            <a:r>
              <a:rPr lang="en-GB" dirty="0" smtClean="0"/>
              <a:t> usage</a:t>
            </a:r>
          </a:p>
        </p:txBody>
      </p:sp>
    </p:spTree>
    <p:extLst>
      <p:ext uri="{BB962C8B-B14F-4D97-AF65-F5344CB8AC3E}">
        <p14:creationId xmlns:p14="http://schemas.microsoft.com/office/powerpoint/2010/main" val="323183431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can a </a:t>
            </a:r>
            <a:r>
              <a:rPr lang="en-US" dirty="0" err="1"/>
              <a:t>blockchain</a:t>
            </a:r>
            <a:r>
              <a:rPr lang="en-US" dirty="0"/>
              <a:t> do… and not?</a:t>
            </a:r>
            <a:br>
              <a:rPr lang="en-US" dirty="0"/>
            </a:b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/>
              <a:t>case: Hey, I want a cup of coffee, should I use a </a:t>
            </a:r>
            <a:r>
              <a:rPr lang="en-US" dirty="0" err="1"/>
              <a:t>blockchain</a:t>
            </a:r>
            <a:r>
              <a:rPr lang="en-US" dirty="0"/>
              <a:t> 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Traditionally: order directly a coffee</a:t>
            </a:r>
          </a:p>
          <a:p>
            <a:pPr lvl="1"/>
            <a:r>
              <a:rPr lang="en-US" dirty="0" smtClean="0"/>
              <a:t>Use existing currencies to pay for the coffee and the service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B8C7BD-462B-48D7-8427-09CAA7096E3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184A7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184A7C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Espace réservé du contenu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7732" y="3582781"/>
            <a:ext cx="3236295" cy="24585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80429" y="3673276"/>
            <a:ext cx="18573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Before Blockchain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948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" y="4523744"/>
            <a:ext cx="2619375" cy="1743075"/>
          </a:xfrm>
          <a:prstGeom prst="rect">
            <a:avLst/>
          </a:prstGeom>
        </p:spPr>
      </p:pic>
      <p:grpSp>
        <p:nvGrpSpPr>
          <p:cNvPr id="5" name="Groupe 4"/>
          <p:cNvGrpSpPr/>
          <p:nvPr/>
        </p:nvGrpSpPr>
        <p:grpSpPr>
          <a:xfrm>
            <a:off x="5419416" y="4455575"/>
            <a:ext cx="2955501" cy="1780639"/>
            <a:chOff x="4357545" y="3296646"/>
            <a:chExt cx="2510397" cy="1847850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57545" y="3296646"/>
              <a:ext cx="2466975" cy="1847850"/>
            </a:xfrm>
            <a:prstGeom prst="rect">
              <a:avLst/>
            </a:prstGeom>
          </p:spPr>
        </p:pic>
        <p:sp>
          <p:nvSpPr>
            <p:cNvPr id="7" name="ZoneTexte 6"/>
            <p:cNvSpPr txBox="1"/>
            <p:nvPr/>
          </p:nvSpPr>
          <p:spPr>
            <a:xfrm>
              <a:off x="5324058" y="4716761"/>
              <a:ext cx="1543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err="1" smtClean="0">
                  <a:solidFill>
                    <a:srgbClr val="FF5050"/>
                  </a:solidFill>
                </a:rPr>
                <a:t>Accepted</a:t>
              </a:r>
              <a:r>
                <a:rPr lang="fr-FR" b="1" dirty="0" smtClean="0">
                  <a:solidFill>
                    <a:srgbClr val="FF5050"/>
                  </a:solidFill>
                </a:rPr>
                <a:t> </a:t>
              </a:r>
              <a:r>
                <a:rPr lang="fr-FR" b="1" dirty="0" err="1" smtClean="0">
                  <a:solidFill>
                    <a:srgbClr val="FF5050"/>
                  </a:solidFill>
                </a:rPr>
                <a:t>here</a:t>
              </a:r>
              <a:endParaRPr lang="fr-FR" b="1" dirty="0">
                <a:solidFill>
                  <a:srgbClr val="FF5050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2093037" y="4154412"/>
            <a:ext cx="5265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Hey, I want a cup of coffee, should I use a </a:t>
            </a:r>
            <a:r>
              <a:rPr lang="en-US" dirty="0" err="1" smtClean="0"/>
              <a:t>blockchain</a:t>
            </a:r>
            <a:r>
              <a:rPr lang="en-US" dirty="0" smtClean="0"/>
              <a:t> ?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Blockchain 1.0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95033" y="1376163"/>
            <a:ext cx="8596668" cy="4388053"/>
          </a:xfrm>
        </p:spPr>
        <p:txBody>
          <a:bodyPr/>
          <a:lstStyle/>
          <a:p>
            <a:pPr marL="285750" indent="-285750">
              <a:buBlip>
                <a:blip r:embed="rId5"/>
              </a:buBlip>
            </a:pPr>
            <a:r>
              <a:rPr lang="en-US" dirty="0"/>
              <a:t>Easy to pay without taking care of the currency type of the country </a:t>
            </a:r>
          </a:p>
          <a:p>
            <a:pPr marL="285750" indent="-285750">
              <a:buBlip>
                <a:blip r:embed="rId5"/>
              </a:buBlip>
            </a:pPr>
            <a:r>
              <a:rPr lang="en-US" dirty="0"/>
              <a:t>trusted exchange</a:t>
            </a:r>
          </a:p>
          <a:p>
            <a:pPr marL="285750" indent="-285750">
              <a:buBlip>
                <a:blip r:embed="rId5"/>
              </a:buBlip>
            </a:pPr>
            <a:r>
              <a:rPr lang="en-US" dirty="0"/>
              <a:t>« no charge »</a:t>
            </a:r>
          </a:p>
          <a:p>
            <a:pPr marL="285750" indent="-285750">
              <a:buBlip>
                <a:blip r:embed="rId6"/>
              </a:buBlip>
            </a:pPr>
            <a:r>
              <a:rPr lang="en-US" dirty="0"/>
              <a:t>Heavy Carbon cost ! </a:t>
            </a:r>
          </a:p>
          <a:p>
            <a:pPr marL="285750" indent="-285750">
              <a:buBlip>
                <a:blip r:embed="rId6"/>
              </a:buBlip>
            </a:pPr>
            <a:r>
              <a:rPr lang="en-US" dirty="0"/>
              <a:t>Various real price depending on the cryptocurrency rate</a:t>
            </a:r>
          </a:p>
          <a:p>
            <a:pPr marL="285750" indent="-285750">
              <a:buBlip>
                <a:blip r:embed="rId6"/>
              </a:buBlip>
            </a:pPr>
            <a:r>
              <a:rPr lang="en-US" dirty="0"/>
              <a:t>Require adding the cryptocurrency as a payment mean in the reseller information system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112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1 Rectángulo"/>
          <p:cNvSpPr/>
          <p:nvPr/>
        </p:nvSpPr>
        <p:spPr>
          <a:xfrm>
            <a:off x="838199" y="1089824"/>
            <a:ext cx="213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Learning outcomes</a:t>
            </a:r>
          </a:p>
        </p:txBody>
      </p:sp>
      <p:sp>
        <p:nvSpPr>
          <p:cNvPr id="31" name="Content Placeholder 3"/>
          <p:cNvSpPr txBox="1">
            <a:spLocks/>
          </p:cNvSpPr>
          <p:nvPr/>
        </p:nvSpPr>
        <p:spPr>
          <a:xfrm>
            <a:off x="844634" y="3178506"/>
            <a:ext cx="4702726" cy="3199856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80000"/>
              <a:buFont typeface="+mj-lt"/>
              <a:buAutoNum type="arabicParenR"/>
              <a:tabLst/>
              <a:defRPr sz="2000" b="0" i="1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  <a:defRPr sz="18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6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buNone/>
            </a:pPr>
            <a:r>
              <a:rPr lang="en-GB" sz="1800" b="1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 as business model disruption</a:t>
            </a:r>
          </a:p>
          <a:p>
            <a:pPr marL="0" indent="0" algn="ctr">
              <a:buNone/>
            </a:pPr>
            <a:endParaRPr lang="en-GB" sz="1100" b="1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n-GB" sz="1600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Implications of blockchains for corporates, such as disruption by open markets, winner-takes-all, multi-sided market platforms, the role of trust in blockchain markets</a:t>
            </a:r>
          </a:p>
          <a:p>
            <a:pPr marL="285750" lvl="0" indent="-285750">
              <a:buFont typeface="Arial" charset="0"/>
              <a:buChar char="•"/>
            </a:pPr>
            <a:r>
              <a:rPr lang="en-GB" sz="1600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How blockchain technology is disrupting existing business models and creating new ones </a:t>
            </a:r>
            <a:endParaRPr lang="en-GB" sz="1800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2" name="Content Placeholder 5"/>
          <p:cNvSpPr txBox="1">
            <a:spLocks/>
          </p:cNvSpPr>
          <p:nvPr/>
        </p:nvSpPr>
        <p:spPr>
          <a:xfrm>
            <a:off x="5791200" y="3178506"/>
            <a:ext cx="5218284" cy="3194158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80000"/>
              <a:buFont typeface="+mj-lt"/>
              <a:buAutoNum type="arabicParenR"/>
              <a:tabLst/>
              <a:defRPr sz="2000" b="0" i="1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  <a:defRPr sz="18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6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Font typeface="Arial" charset="0"/>
              <a:buChar char="•"/>
            </a:pPr>
            <a:r>
              <a:rPr lang="en-GB" sz="1800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Describe blockchain business processes and business logics </a:t>
            </a:r>
            <a:endParaRPr lang="en-US" sz="1800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3" name="1 Rectángulo"/>
          <p:cNvSpPr/>
          <p:nvPr/>
        </p:nvSpPr>
        <p:spPr>
          <a:xfrm>
            <a:off x="848808" y="2630522"/>
            <a:ext cx="1303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Knowledge</a:t>
            </a:r>
            <a:endParaRPr lang="en-GB" sz="1800" dirty="0">
              <a:solidFill>
                <a:schemeClr val="bg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4" name="1 Rectángulo"/>
          <p:cNvSpPr/>
          <p:nvPr/>
        </p:nvSpPr>
        <p:spPr>
          <a:xfrm>
            <a:off x="5791200" y="2630522"/>
            <a:ext cx="705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Skills</a:t>
            </a:r>
          </a:p>
        </p:txBody>
      </p:sp>
      <p:sp>
        <p:nvSpPr>
          <p:cNvPr id="35" name="2 CuadroTexto"/>
          <p:cNvSpPr txBox="1"/>
          <p:nvPr/>
        </p:nvSpPr>
        <p:spPr>
          <a:xfrm>
            <a:off x="817880" y="257928"/>
            <a:ext cx="2053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Learning unit</a:t>
            </a:r>
            <a:endParaRPr lang="en-US" sz="1800" dirty="0">
              <a:solidFill>
                <a:schemeClr val="bg2"/>
              </a:solidFill>
              <a:highlight>
                <a:srgbClr val="FFFF00"/>
              </a:highlight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2872840" y="256030"/>
            <a:ext cx="546945" cy="461665"/>
          </a:xfrm>
          <a:prstGeom prst="rect">
            <a:avLst/>
          </a:prstGeom>
        </p:spPr>
        <p:txBody>
          <a:bodyPr vert="horz"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0" u="none" strike="noStrike" cap="none" baseline="0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BE" sz="240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U3</a:t>
            </a:r>
            <a:endParaRPr lang="en-US" sz="240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3505649" y="235710"/>
            <a:ext cx="7503835" cy="83099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Communicating the business merits, challenges and implications of blockchain technology </a:t>
            </a: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1591953" y="1503501"/>
            <a:ext cx="8742491" cy="461665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1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 i="0" dirty="0">
                <a:solidFill>
                  <a:schemeClr val="tx1"/>
                </a:solidFill>
              </a:rPr>
              <a:t>Intelligibly present Blockchain industry business models </a:t>
            </a:r>
            <a:endParaRPr lang="en-US" sz="2400" b="1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44" name="1 Rectángulo"/>
          <p:cNvSpPr/>
          <p:nvPr/>
        </p:nvSpPr>
        <p:spPr>
          <a:xfrm>
            <a:off x="844634" y="1503501"/>
            <a:ext cx="5565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K8</a:t>
            </a:r>
            <a:endParaRPr lang="en-GB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9517500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/>
              <a:t>Blockchain </a:t>
            </a:r>
            <a:r>
              <a:rPr lang="fr-FR" sz="3600" dirty="0" smtClean="0"/>
              <a:t>2.0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0" indent="-285750">
              <a:spcBef>
                <a:spcPts val="0"/>
              </a:spcBef>
              <a:buClrTx/>
              <a:buSzTx/>
              <a:buBlip>
                <a:blip r:embed="rId3"/>
              </a:buBlip>
              <a:defRPr/>
            </a:pPr>
            <a:r>
              <a:rPr lang="en-US" kern="1200" dirty="0">
                <a:solidFill>
                  <a:srgbClr val="184A7C"/>
                </a:solidFill>
                <a:latin typeface="Calibri" panose="020F0502020204030204"/>
              </a:rPr>
              <a:t>Define once the ordering conditions and do not take care after that</a:t>
            </a:r>
          </a:p>
          <a:p>
            <a:pPr marL="285750" lvl="0" indent="-285750">
              <a:spcBef>
                <a:spcPts val="0"/>
              </a:spcBef>
              <a:buClrTx/>
              <a:buSzTx/>
              <a:buBlip>
                <a:blip r:embed="rId3"/>
              </a:buBlip>
              <a:defRPr/>
            </a:pPr>
            <a:r>
              <a:rPr lang="en-US" kern="1200" dirty="0">
                <a:solidFill>
                  <a:srgbClr val="184A7C"/>
                </a:solidFill>
                <a:latin typeface="Calibri" panose="020F0502020204030204"/>
              </a:rPr>
              <a:t>Choose your own trusted sources to define the contract launching conditions</a:t>
            </a:r>
          </a:p>
          <a:p>
            <a:pPr marL="285750" lvl="0" indent="-285750">
              <a:spcBef>
                <a:spcPts val="0"/>
              </a:spcBef>
              <a:buClrTx/>
              <a:buSzTx/>
              <a:buBlip>
                <a:blip r:embed="rId3"/>
              </a:buBlip>
              <a:defRPr/>
            </a:pPr>
            <a:r>
              <a:rPr lang="en-US" kern="1200" dirty="0">
                <a:solidFill>
                  <a:srgbClr val="184A7C"/>
                </a:solidFill>
                <a:latin typeface="Calibri" panose="020F0502020204030204"/>
              </a:rPr>
              <a:t>The contract will be automatically launch depending on external context</a:t>
            </a:r>
          </a:p>
          <a:p>
            <a:pPr marL="285750" lvl="0" indent="-285750">
              <a:spcBef>
                <a:spcPts val="0"/>
              </a:spcBef>
              <a:buClrTx/>
              <a:buSzTx/>
              <a:buBlip>
                <a:blip r:embed="rId4"/>
              </a:buBlip>
              <a:defRPr/>
            </a:pPr>
            <a:r>
              <a:rPr lang="en-US" kern="1200" dirty="0">
                <a:solidFill>
                  <a:srgbClr val="184A7C"/>
                </a:solidFill>
                <a:latin typeface="Calibri" panose="020F0502020204030204"/>
              </a:rPr>
              <a:t>Only 1 shot contract</a:t>
            </a:r>
          </a:p>
          <a:p>
            <a:pPr marL="285750" lvl="0" indent="-285750">
              <a:spcBef>
                <a:spcPts val="0"/>
              </a:spcBef>
              <a:buClrTx/>
              <a:buSzTx/>
              <a:buBlip>
                <a:blip r:embed="rId4"/>
              </a:buBlip>
              <a:defRPr/>
            </a:pPr>
            <a:r>
              <a:rPr lang="en-US" kern="1200" dirty="0">
                <a:solidFill>
                  <a:srgbClr val="184A7C"/>
                </a:solidFill>
                <a:latin typeface="Calibri" panose="020F0502020204030204"/>
              </a:rPr>
              <a:t>Your reseller will have to establish the contract and its connection with its IS</a:t>
            </a:r>
          </a:p>
          <a:p>
            <a:pPr marL="285750" lvl="0" indent="-285750">
              <a:spcBef>
                <a:spcPts val="0"/>
              </a:spcBef>
              <a:buClrTx/>
              <a:buSzTx/>
              <a:buBlip>
                <a:blip r:embed="rId4"/>
              </a:buBlip>
              <a:defRPr/>
            </a:pPr>
            <a:r>
              <a:rPr lang="en-US" kern="1200" dirty="0">
                <a:solidFill>
                  <a:srgbClr val="184A7C"/>
                </a:solidFill>
                <a:latin typeface="Calibri" panose="020F0502020204030204"/>
              </a:rPr>
              <a:t>The smart contract has a registration cost and the carbon cost may be heavy</a:t>
            </a:r>
          </a:p>
          <a:p>
            <a:pPr marL="285750" lvl="0" indent="-285750">
              <a:spcBef>
                <a:spcPts val="0"/>
              </a:spcBef>
              <a:buClrTx/>
              <a:buSzTx/>
              <a:buBlip>
                <a:blip r:embed="rId4"/>
              </a:buBlip>
              <a:defRPr/>
            </a:pPr>
            <a:r>
              <a:rPr lang="en-US" kern="1200" dirty="0">
                <a:solidFill>
                  <a:srgbClr val="184A7C"/>
                </a:solidFill>
                <a:latin typeface="Calibri" panose="020F0502020204030204"/>
              </a:rPr>
              <a:t>P2P trusted organization which does not allow multi-tenant contract</a:t>
            </a:r>
          </a:p>
        </p:txBody>
      </p:sp>
      <p:sp>
        <p:nvSpPr>
          <p:cNvPr id="5" name="Rectangle 4"/>
          <p:cNvSpPr/>
          <p:nvPr/>
        </p:nvSpPr>
        <p:spPr>
          <a:xfrm>
            <a:off x="2250343" y="3920617"/>
            <a:ext cx="5265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Hey, I want a cup of coffee, should I use a blockchain ?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677334" y="5770962"/>
            <a:ext cx="34900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Conditions (time, temperature, stress level…)</a:t>
            </a:r>
            <a:endParaRPr lang="fr-FR" sz="14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71187" y="4599551"/>
            <a:ext cx="1822633" cy="1201881"/>
          </a:xfrm>
          <a:prstGeom prst="rect">
            <a:avLst/>
          </a:prstGeom>
        </p:spPr>
      </p:pic>
      <p:grpSp>
        <p:nvGrpSpPr>
          <p:cNvPr id="15" name="Groupe 14"/>
          <p:cNvGrpSpPr/>
          <p:nvPr/>
        </p:nvGrpSpPr>
        <p:grpSpPr>
          <a:xfrm>
            <a:off x="5863953" y="4332383"/>
            <a:ext cx="1516146" cy="1509291"/>
            <a:chOff x="7305674" y="2432636"/>
            <a:chExt cx="2116207" cy="1939339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flipH="1">
              <a:off x="7305674" y="2722333"/>
              <a:ext cx="2116207" cy="1649642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641963" y="2432636"/>
              <a:ext cx="1182949" cy="969663"/>
            </a:xfrm>
            <a:prstGeom prst="rect">
              <a:avLst/>
            </a:prstGeom>
          </p:spPr>
        </p:pic>
      </p:grpSp>
      <p:pic>
        <p:nvPicPr>
          <p:cNvPr id="19" name="Image 1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2329" y="4602919"/>
            <a:ext cx="1765423" cy="1170552"/>
          </a:xfrm>
          <a:prstGeom prst="rect">
            <a:avLst/>
          </a:prstGeom>
        </p:spPr>
      </p:pic>
      <p:cxnSp>
        <p:nvCxnSpPr>
          <p:cNvPr id="25" name="Connecteur droit avec flèche 24"/>
          <p:cNvCxnSpPr>
            <a:stCxn id="19" idx="3"/>
            <a:endCxn id="7" idx="1"/>
          </p:cNvCxnSpPr>
          <p:nvPr/>
        </p:nvCxnSpPr>
        <p:spPr>
          <a:xfrm>
            <a:off x="2537752" y="5188195"/>
            <a:ext cx="633435" cy="122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>
            <a:stCxn id="7" idx="3"/>
            <a:endCxn id="8" idx="3"/>
          </p:cNvCxnSpPr>
          <p:nvPr/>
        </p:nvCxnSpPr>
        <p:spPr>
          <a:xfrm flipV="1">
            <a:off x="4993820" y="5199757"/>
            <a:ext cx="870133" cy="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Image 3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09456" y="4518456"/>
            <a:ext cx="1339478" cy="1339478"/>
          </a:xfrm>
          <a:prstGeom prst="rect">
            <a:avLst/>
          </a:prstGeom>
        </p:spPr>
      </p:pic>
      <p:cxnSp>
        <p:nvCxnSpPr>
          <p:cNvPr id="36" name="Connecteur droit avec flèche 35"/>
          <p:cNvCxnSpPr>
            <a:stCxn id="8" idx="1"/>
            <a:endCxn id="34" idx="1"/>
          </p:cNvCxnSpPr>
          <p:nvPr/>
        </p:nvCxnSpPr>
        <p:spPr>
          <a:xfrm flipV="1">
            <a:off x="7380099" y="5188195"/>
            <a:ext cx="429357" cy="115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72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600" dirty="0" err="1"/>
              <a:t>Blockchain</a:t>
            </a:r>
            <a:r>
              <a:rPr lang="fr-FR" sz="3600" dirty="0"/>
              <a:t> </a:t>
            </a:r>
            <a:r>
              <a:rPr lang="fr-FR" sz="3600" dirty="0" smtClean="0"/>
              <a:t>3.0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lvl="0" indent="-285750">
              <a:spcBef>
                <a:spcPts val="0"/>
              </a:spcBef>
              <a:buClrTx/>
              <a:buSzTx/>
              <a:buBlip>
                <a:blip r:embed="rId3"/>
              </a:buBlip>
              <a:defRPr/>
            </a:pPr>
            <a:r>
              <a:rPr lang="en-US" kern="1200" dirty="0">
                <a:solidFill>
                  <a:srgbClr val="184A7C"/>
                </a:solidFill>
                <a:latin typeface="Calibri" panose="020F0502020204030204"/>
              </a:rPr>
              <a:t>Fully trusted and distributed process organization</a:t>
            </a:r>
          </a:p>
          <a:p>
            <a:pPr marL="285750" lvl="0" indent="-285750">
              <a:spcBef>
                <a:spcPts val="0"/>
              </a:spcBef>
              <a:buClrTx/>
              <a:buSzTx/>
              <a:buBlip>
                <a:blip r:embed="rId3"/>
              </a:buBlip>
              <a:defRPr/>
            </a:pPr>
            <a:r>
              <a:rPr lang="en-US" kern="1200" dirty="0">
                <a:solidFill>
                  <a:srgbClr val="184A7C"/>
                </a:solidFill>
                <a:latin typeface="Calibri" panose="020F0502020204030204"/>
              </a:rPr>
              <a:t>Totally new and distributed collaborative and trusted organization</a:t>
            </a:r>
          </a:p>
          <a:p>
            <a:pPr marL="285750" lvl="0" indent="-285750">
              <a:spcBef>
                <a:spcPts val="0"/>
              </a:spcBef>
              <a:buClrTx/>
              <a:buSzTx/>
              <a:buBlip>
                <a:blip r:embed="rId4"/>
              </a:buBlip>
              <a:defRPr/>
            </a:pPr>
            <a:r>
              <a:rPr lang="en-US" kern="1200" dirty="0">
                <a:solidFill>
                  <a:srgbClr val="184A7C"/>
                </a:solidFill>
                <a:latin typeface="Calibri" panose="020F0502020204030204"/>
              </a:rPr>
              <a:t>Block registration cost, carbon impact </a:t>
            </a:r>
          </a:p>
          <a:p>
            <a:pPr marL="285750" lvl="0" indent="-285750">
              <a:spcBef>
                <a:spcPts val="0"/>
              </a:spcBef>
              <a:buClrTx/>
              <a:buSzTx/>
              <a:buBlip>
                <a:blip r:embed="rId4"/>
              </a:buBlip>
              <a:defRPr/>
            </a:pPr>
            <a:r>
              <a:rPr lang="en-US" kern="1200" dirty="0">
                <a:solidFill>
                  <a:srgbClr val="184A7C"/>
                </a:solidFill>
                <a:latin typeface="Calibri" panose="020F0502020204030204"/>
              </a:rPr>
              <a:t>Change the application design model</a:t>
            </a:r>
          </a:p>
          <a:p>
            <a:pPr marL="285750" lvl="0" indent="-285750">
              <a:spcBef>
                <a:spcPts val="0"/>
              </a:spcBef>
              <a:buClrTx/>
              <a:buSzTx/>
              <a:buBlip>
                <a:blip r:embed="rId4"/>
              </a:buBlip>
              <a:defRPr/>
            </a:pPr>
            <a:r>
              <a:rPr lang="en-US" kern="1200" dirty="0">
                <a:solidFill>
                  <a:srgbClr val="184A7C"/>
                </a:solidFill>
                <a:latin typeface="Calibri" panose="020F0502020204030204"/>
              </a:rPr>
              <a:t>Limited to P2P organizations and requires to set the collaboration chain separately</a:t>
            </a:r>
          </a:p>
        </p:txBody>
      </p:sp>
      <p:sp>
        <p:nvSpPr>
          <p:cNvPr id="5" name="Rectangle 4"/>
          <p:cNvSpPr/>
          <p:nvPr/>
        </p:nvSpPr>
        <p:spPr>
          <a:xfrm>
            <a:off x="2343120" y="3301185"/>
            <a:ext cx="5265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Hey, I want a cup of coffee, should I use a blockchain ?</a:t>
            </a:r>
            <a:endParaRPr lang="fr-FR" dirty="0"/>
          </a:p>
        </p:txBody>
      </p:sp>
      <p:pic>
        <p:nvPicPr>
          <p:cNvPr id="16" name="Imag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6029942" y="3621451"/>
            <a:ext cx="1756447" cy="131564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45737" y="3621451"/>
            <a:ext cx="1679313" cy="1262739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41473" y="3744201"/>
            <a:ext cx="1534195" cy="1017238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3441474" y="4867883"/>
            <a:ext cx="23693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Conditions (time, temperature, stress level…)</a:t>
            </a:r>
            <a:endParaRPr lang="fr-FR" sz="1400" dirty="0"/>
          </a:p>
        </p:txBody>
      </p:sp>
      <p:pic>
        <p:nvPicPr>
          <p:cNvPr id="21" name="Imag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4776" y="3583698"/>
            <a:ext cx="708229" cy="1338249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60604" y="3621451"/>
            <a:ext cx="854647" cy="1388801"/>
          </a:xfrm>
          <a:prstGeom prst="rect">
            <a:avLst/>
          </a:prstGeom>
        </p:spPr>
      </p:pic>
      <p:sp>
        <p:nvSpPr>
          <p:cNvPr id="23" name="Flèche droite 22"/>
          <p:cNvSpPr/>
          <p:nvPr/>
        </p:nvSpPr>
        <p:spPr>
          <a:xfrm>
            <a:off x="9525098" y="4142456"/>
            <a:ext cx="636851" cy="220727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Flèche droite 23"/>
          <p:cNvSpPr/>
          <p:nvPr/>
        </p:nvSpPr>
        <p:spPr>
          <a:xfrm>
            <a:off x="855400" y="4190237"/>
            <a:ext cx="490337" cy="220727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6" name="Image 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28895" y="3575458"/>
            <a:ext cx="1396203" cy="1396203"/>
          </a:xfrm>
          <a:prstGeom prst="rect">
            <a:avLst/>
          </a:prstGeom>
        </p:spPr>
      </p:pic>
      <p:cxnSp>
        <p:nvCxnSpPr>
          <p:cNvPr id="28" name="Connecteur droit avec flèche 27"/>
          <p:cNvCxnSpPr>
            <a:stCxn id="17" idx="3"/>
            <a:endCxn id="18" idx="1"/>
          </p:cNvCxnSpPr>
          <p:nvPr/>
        </p:nvCxnSpPr>
        <p:spPr>
          <a:xfrm flipV="1">
            <a:off x="3025050" y="4252820"/>
            <a:ext cx="41642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>
            <a:stCxn id="18" idx="3"/>
            <a:endCxn id="16" idx="3"/>
          </p:cNvCxnSpPr>
          <p:nvPr/>
        </p:nvCxnSpPr>
        <p:spPr>
          <a:xfrm>
            <a:off x="4975668" y="4252820"/>
            <a:ext cx="1054274" cy="264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>
            <a:stCxn id="16" idx="1"/>
            <a:endCxn id="26" idx="1"/>
          </p:cNvCxnSpPr>
          <p:nvPr/>
        </p:nvCxnSpPr>
        <p:spPr>
          <a:xfrm flipV="1">
            <a:off x="7786389" y="4273560"/>
            <a:ext cx="342506" cy="5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1100568" y="4957874"/>
            <a:ext cx="349001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Trusted </a:t>
            </a:r>
            <a:r>
              <a:rPr lang="en-US" sz="1400" dirty="0" err="1" smtClean="0"/>
              <a:t>IoT</a:t>
            </a:r>
            <a:r>
              <a:rPr lang="en-US" sz="1400" dirty="0" smtClean="0"/>
              <a:t> identification</a:t>
            </a:r>
            <a:endParaRPr lang="fr-FR" sz="1400" dirty="0"/>
          </a:p>
        </p:txBody>
      </p:sp>
      <p:sp>
        <p:nvSpPr>
          <p:cNvPr id="33" name="Rectangle 32"/>
          <p:cNvSpPr/>
          <p:nvPr/>
        </p:nvSpPr>
        <p:spPr>
          <a:xfrm>
            <a:off x="5989310" y="4971661"/>
            <a:ext cx="1797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Collaborative supply</a:t>
            </a:r>
            <a:r>
              <a:rPr lang="fr-FR" dirty="0"/>
              <a:t> </a:t>
            </a:r>
            <a:r>
              <a:rPr lang="fr-FR" dirty="0" err="1" smtClean="0"/>
              <a:t>chain</a:t>
            </a:r>
            <a:r>
              <a:rPr lang="fr-FR" dirty="0" smtClean="0"/>
              <a:t> organisation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106096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1 Rectángulo"/>
          <p:cNvSpPr/>
          <p:nvPr/>
        </p:nvSpPr>
        <p:spPr>
          <a:xfrm>
            <a:off x="838199" y="1089824"/>
            <a:ext cx="21339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Learning outcomes</a:t>
            </a:r>
          </a:p>
        </p:txBody>
      </p:sp>
      <p:sp>
        <p:nvSpPr>
          <p:cNvPr id="31" name="Content Placeholder 3"/>
          <p:cNvSpPr txBox="1">
            <a:spLocks/>
          </p:cNvSpPr>
          <p:nvPr/>
        </p:nvSpPr>
        <p:spPr>
          <a:xfrm>
            <a:off x="844634" y="3178506"/>
            <a:ext cx="4702726" cy="3199856"/>
          </a:xfrm>
          <a:prstGeom prst="rect">
            <a:avLst/>
          </a:prstGeom>
        </p:spPr>
        <p:txBody>
          <a:bodyPr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80000"/>
              <a:buFont typeface="+mj-lt"/>
              <a:buAutoNum type="arabicParenR"/>
              <a:tabLst/>
              <a:defRPr sz="2000" b="0" i="1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  <a:defRPr sz="18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6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buNone/>
            </a:pPr>
            <a:r>
              <a:rPr lang="en-GB" sz="1800" b="1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Existing applications</a:t>
            </a:r>
          </a:p>
          <a:p>
            <a:pPr marL="0" indent="0" algn="ctr">
              <a:buNone/>
            </a:pPr>
            <a:endParaRPr lang="en-GB" sz="1100" b="1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285750" lvl="0" indent="-285750">
              <a:buFont typeface="Arial" charset="0"/>
              <a:buChar char="•"/>
            </a:pPr>
            <a:r>
              <a:rPr lang="en-GB" sz="1600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Main disruptive features of different practical blockchain application scenarios, such as in finance, assurance, accounting, business operations, public administration and government services</a:t>
            </a:r>
            <a:endParaRPr lang="en-GB" sz="1800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2" name="Content Placeholder 5"/>
          <p:cNvSpPr txBox="1">
            <a:spLocks/>
          </p:cNvSpPr>
          <p:nvPr/>
        </p:nvSpPr>
        <p:spPr>
          <a:xfrm>
            <a:off x="5791200" y="3178506"/>
            <a:ext cx="5218284" cy="3194158"/>
          </a:xfrm>
          <a:prstGeom prst="rect">
            <a:avLst/>
          </a:prstGeom>
        </p:spPr>
        <p:txBody>
          <a:bodyPr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265113" marR="0" lvl="0" indent="-265113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bg2">
                  <a:lumMod val="50000"/>
                </a:schemeClr>
              </a:buClr>
              <a:buSzPct val="80000"/>
              <a:buFont typeface="+mj-lt"/>
              <a:buAutoNum type="arabicParenR"/>
              <a:tabLst/>
              <a:defRPr sz="2000" b="0" i="1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AutoNum type="arabicPeriod"/>
              <a:defRPr sz="18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6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42900" indent="-342900">
              <a:buFont typeface="Arial" charset="0"/>
              <a:buChar char="•"/>
            </a:pPr>
            <a:r>
              <a:rPr lang="en-GB" sz="1800" i="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Outline latest trends in the blockchain technology, and the directions of growth across impacted industries</a:t>
            </a:r>
            <a:endParaRPr lang="en-US" sz="1800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3" name="1 Rectángulo"/>
          <p:cNvSpPr/>
          <p:nvPr/>
        </p:nvSpPr>
        <p:spPr>
          <a:xfrm>
            <a:off x="848808" y="2630522"/>
            <a:ext cx="13035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Knowledge</a:t>
            </a:r>
            <a:endParaRPr lang="en-GB" sz="1800" dirty="0">
              <a:solidFill>
                <a:schemeClr val="bg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4" name="1 Rectángulo"/>
          <p:cNvSpPr/>
          <p:nvPr/>
        </p:nvSpPr>
        <p:spPr>
          <a:xfrm>
            <a:off x="5791200" y="2630522"/>
            <a:ext cx="705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Skills</a:t>
            </a:r>
          </a:p>
        </p:txBody>
      </p:sp>
      <p:sp>
        <p:nvSpPr>
          <p:cNvPr id="35" name="2 CuadroTexto"/>
          <p:cNvSpPr txBox="1"/>
          <p:nvPr/>
        </p:nvSpPr>
        <p:spPr>
          <a:xfrm>
            <a:off x="817880" y="257928"/>
            <a:ext cx="2053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Learning unit</a:t>
            </a:r>
            <a:endParaRPr lang="en-US" sz="1800" dirty="0">
              <a:solidFill>
                <a:schemeClr val="bg2"/>
              </a:solidFill>
              <a:highlight>
                <a:srgbClr val="FFFF00"/>
              </a:highlight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6" name="Text Placeholder 2"/>
          <p:cNvSpPr txBox="1">
            <a:spLocks/>
          </p:cNvSpPr>
          <p:nvPr/>
        </p:nvSpPr>
        <p:spPr>
          <a:xfrm>
            <a:off x="2872840" y="256030"/>
            <a:ext cx="546945" cy="461665"/>
          </a:xfrm>
          <a:prstGeom prst="rect">
            <a:avLst/>
          </a:prstGeom>
        </p:spPr>
        <p:txBody>
          <a:bodyPr vert="horz"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0" u="none" strike="noStrike" cap="none" baseline="0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fr-BE" sz="2400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U3</a:t>
            </a:r>
            <a:endParaRPr lang="en-US" sz="240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37" name="Text Placeholder 2"/>
          <p:cNvSpPr txBox="1">
            <a:spLocks/>
          </p:cNvSpPr>
          <p:nvPr/>
        </p:nvSpPr>
        <p:spPr>
          <a:xfrm>
            <a:off x="3505649" y="235710"/>
            <a:ext cx="7503835" cy="83099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0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Communicating the business merits, challenges and implications of blockchain technology </a:t>
            </a:r>
          </a:p>
        </p:txBody>
      </p:sp>
      <p:sp>
        <p:nvSpPr>
          <p:cNvPr id="43" name="Text Placeholder 2"/>
          <p:cNvSpPr txBox="1">
            <a:spLocks/>
          </p:cNvSpPr>
          <p:nvPr/>
        </p:nvSpPr>
        <p:spPr>
          <a:xfrm>
            <a:off x="1591953" y="1503501"/>
            <a:ext cx="8742491" cy="830997"/>
          </a:xfrm>
          <a:prstGeom prst="rect">
            <a:avLst/>
          </a:prstGeom>
        </p:spPr>
        <p:txBody>
          <a:bodyPr vert="horz"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+mj-lt"/>
              <a:buNone/>
              <a:defRPr sz="1800" b="0" i="1" u="none" strike="noStrike" cap="none">
                <a:solidFill>
                  <a:srgbClr val="6387B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20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8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1600" b="0" i="0" u="none" strike="noStrike" cap="none">
                <a:solidFill>
                  <a:schemeClr val="tx1">
                    <a:tint val="75000"/>
                  </a:schemeClr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z="2400" b="1" i="0" dirty="0">
                <a:solidFill>
                  <a:schemeClr val="tx1"/>
                </a:solidFill>
              </a:rPr>
              <a:t>Communicate business opportunities behind the limits of the blockchain</a:t>
            </a:r>
            <a:endParaRPr lang="en-US" sz="2400" b="1" i="0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44" name="1 Rectángulo"/>
          <p:cNvSpPr/>
          <p:nvPr/>
        </p:nvSpPr>
        <p:spPr>
          <a:xfrm>
            <a:off x="844634" y="1503501"/>
            <a:ext cx="5565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en-US" sz="2400" b="1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K9</a:t>
            </a:r>
            <a:endParaRPr lang="en-GB" sz="24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2542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0"/>
          <p:cNvSpPr txBox="1"/>
          <p:nvPr/>
        </p:nvSpPr>
        <p:spPr>
          <a:xfrm>
            <a:off x="1207350" y="1777042"/>
            <a:ext cx="9777300" cy="2236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r>
              <a:rPr lang="en-GB" sz="4400" b="1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U3 : Communicating the business merits, challenges and implications of blockchain technology </a:t>
            </a:r>
          </a:p>
        </p:txBody>
      </p:sp>
      <p:sp>
        <p:nvSpPr>
          <p:cNvPr id="3" name="Google Shape;99;p10"/>
          <p:cNvSpPr txBox="1"/>
          <p:nvPr/>
        </p:nvSpPr>
        <p:spPr>
          <a:xfrm>
            <a:off x="1207350" y="4707716"/>
            <a:ext cx="8290689" cy="13639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b="1" dirty="0" err="1" smtClean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Frédérique</a:t>
            </a:r>
            <a:r>
              <a:rPr lang="en-US" sz="2800" b="1" dirty="0" smtClean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 </a:t>
            </a:r>
            <a:r>
              <a:rPr lang="en-US" sz="2800" b="1" dirty="0">
                <a:solidFill>
                  <a:schemeClr val="bg2"/>
                </a:solidFill>
                <a:latin typeface="Trebuchet MS" charset="0"/>
                <a:ea typeface="Trebuchet MS" charset="0"/>
                <a:cs typeface="Trebuchet MS" charset="0"/>
              </a:rPr>
              <a:t>Biennier</a:t>
            </a:r>
            <a:r>
              <a:rPr lang="en-US" sz="2800" dirty="0">
                <a:latin typeface="Trebuchet MS" charset="0"/>
                <a:ea typeface="Trebuchet MS" charset="0"/>
                <a:cs typeface="Trebuchet MS" charset="0"/>
              </a:rPr>
              <a:t/>
            </a:r>
            <a:br>
              <a:rPr lang="en-US" sz="2800" dirty="0">
                <a:latin typeface="Trebuchet MS" charset="0"/>
                <a:ea typeface="Trebuchet MS" charset="0"/>
                <a:cs typeface="Trebuchet MS" charset="0"/>
              </a:rPr>
            </a:br>
            <a:r>
              <a:rPr lang="en-US" sz="1000" dirty="0">
                <a:latin typeface="Trebuchet MS" charset="0"/>
                <a:ea typeface="Trebuchet MS" charset="0"/>
                <a:cs typeface="Trebuchet MS" charset="0"/>
              </a:rPr>
              <a:t/>
            </a:r>
            <a:br>
              <a:rPr lang="en-US" sz="1000" dirty="0">
                <a:latin typeface="Trebuchet MS" charset="0"/>
                <a:ea typeface="Trebuchet MS" charset="0"/>
                <a:cs typeface="Trebuchet MS" charset="0"/>
              </a:rPr>
            </a:br>
            <a:r>
              <a:rPr lang="en-US" sz="2000" i="1" dirty="0">
                <a:latin typeface="Trebuchet MS" charset="0"/>
                <a:ea typeface="Trebuchet MS" charset="0"/>
                <a:cs typeface="Trebuchet MS" charset="0"/>
              </a:rPr>
              <a:t>INSA of Lyon, France</a:t>
            </a:r>
            <a:endParaRPr sz="2000" i="1" dirty="0">
              <a:latin typeface="Trebuchet MS" charset="0"/>
              <a:ea typeface="Trebuchet MS" charset="0"/>
              <a:cs typeface="Trebuchet MS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1"/>
          <p:cNvSpPr txBox="1"/>
          <p:nvPr/>
        </p:nvSpPr>
        <p:spPr>
          <a:xfrm>
            <a:off x="324750" y="299275"/>
            <a:ext cx="9780900" cy="85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dirty="0">
                <a:latin typeface="Trebuchet MS" charset="0"/>
                <a:ea typeface="Trebuchet MS" charset="0"/>
                <a:cs typeface="Trebuchet MS" charset="0"/>
              </a:rPr>
              <a:t>Table of Contents</a:t>
            </a:r>
            <a:endParaRPr sz="3600" b="1" dirty="0">
              <a:latin typeface="Trebuchet MS" charset="0"/>
              <a:ea typeface="Trebuchet MS" charset="0"/>
              <a:cs typeface="Trebuchet MS" charset="0"/>
            </a:endParaRPr>
          </a:p>
        </p:txBody>
      </p:sp>
      <p:sp>
        <p:nvSpPr>
          <p:cNvPr id="106" name="Google Shape;106;p11"/>
          <p:cNvSpPr txBox="1"/>
          <p:nvPr/>
        </p:nvSpPr>
        <p:spPr>
          <a:xfrm>
            <a:off x="498765" y="1152475"/>
            <a:ext cx="8645236" cy="48326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Part 1: Promoting </a:t>
            </a:r>
            <a:r>
              <a:rPr lang="en-US" sz="24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 usage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2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From traditional economy to digital economy</a:t>
            </a:r>
            <a:endParaRPr lang="en-US" sz="22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2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2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context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2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New business models or new technologies for existing business models?</a:t>
            </a:r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2200"/>
              <a:buChar char="●"/>
            </a:pPr>
            <a:r>
              <a:rPr lang="en-US" sz="22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Exercises</a:t>
            </a:r>
          </a:p>
          <a:p>
            <a:pPr marL="457200" indent="-368300">
              <a:lnSpc>
                <a:spcPct val="115000"/>
              </a:lnSpc>
              <a:buClr>
                <a:srgbClr val="595959"/>
              </a:buClr>
              <a:buSzPts val="2200"/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Part </a:t>
            </a:r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2: Value models</a:t>
            </a:r>
          </a:p>
          <a:p>
            <a:pPr marL="457200" lvl="0" indent="-368300">
              <a:lnSpc>
                <a:spcPct val="115000"/>
              </a:lnSpc>
              <a:buClr>
                <a:srgbClr val="595959"/>
              </a:buClr>
              <a:buSzPts val="2200"/>
              <a:buChar char="●"/>
            </a:pPr>
            <a:r>
              <a:rPr lang="en-US" sz="22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Traditional value models</a:t>
            </a:r>
          </a:p>
          <a:p>
            <a:pPr marL="457200" lvl="0" indent="-368300">
              <a:lnSpc>
                <a:spcPct val="115000"/>
              </a:lnSpc>
              <a:buClr>
                <a:srgbClr val="595959"/>
              </a:buClr>
              <a:buSzPts val="2200"/>
              <a:buChar char="●"/>
            </a:pPr>
            <a:r>
              <a:rPr lang="en-US" sz="22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Characterizing a </a:t>
            </a:r>
            <a:r>
              <a:rPr lang="en-US" sz="22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2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value system</a:t>
            </a:r>
          </a:p>
          <a:p>
            <a:pPr marL="457200" lvl="0" indent="-368300">
              <a:lnSpc>
                <a:spcPct val="115000"/>
              </a:lnSpc>
              <a:buClr>
                <a:srgbClr val="595959"/>
              </a:buClr>
              <a:buSzPts val="2200"/>
              <a:buChar char="●"/>
            </a:pPr>
            <a:r>
              <a:rPr lang="en-US" sz="22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Building the </a:t>
            </a:r>
            <a:r>
              <a:rPr lang="en-US" sz="22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2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value model</a:t>
            </a:r>
          </a:p>
          <a:p>
            <a:pPr marL="457200" lvl="0" indent="-368300">
              <a:lnSpc>
                <a:spcPct val="115000"/>
              </a:lnSpc>
              <a:buClr>
                <a:srgbClr val="595959"/>
              </a:buClr>
              <a:buSzPts val="2200"/>
              <a:buChar char="●"/>
            </a:pPr>
            <a:r>
              <a:rPr lang="en-US" sz="22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Integration of </a:t>
            </a:r>
            <a:r>
              <a:rPr lang="en-US" sz="2200" b="1" dirty="0" err="1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blockchain</a:t>
            </a:r>
            <a:r>
              <a:rPr lang="en-US" sz="2200" b="1" dirty="0" smtClean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 value models in digital economy collaborative business</a:t>
            </a:r>
            <a:endParaRPr lang="en-US" sz="2200" b="1" dirty="0">
              <a:solidFill>
                <a:schemeClr val="tx1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457200" lvl="0" indent="-368300">
              <a:lnSpc>
                <a:spcPct val="115000"/>
              </a:lnSpc>
              <a:buClr>
                <a:srgbClr val="595959"/>
              </a:buClr>
              <a:buSzPts val="2200"/>
              <a:buChar char="●"/>
            </a:pPr>
            <a:r>
              <a:rPr lang="en-US" sz="2200" b="1" dirty="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rPr>
              <a:t>Exercises</a:t>
            </a:r>
          </a:p>
          <a:p>
            <a:pPr marL="88900">
              <a:lnSpc>
                <a:spcPct val="115000"/>
              </a:lnSpc>
              <a:buClr>
                <a:srgbClr val="595959"/>
              </a:buClr>
              <a:buSzPts val="2200"/>
            </a:pPr>
            <a:endParaRPr lang="en-US" sz="2400" dirty="0">
              <a:solidFill>
                <a:schemeClr val="bg1">
                  <a:lumMod val="75000"/>
                </a:schemeClr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215985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Bliss PMI">
  <a:themeElements>
    <a:clrScheme name="Custom 5">
      <a:dk1>
        <a:srgbClr val="000000"/>
      </a:dk1>
      <a:lt1>
        <a:srgbClr val="FFFFFF"/>
      </a:lt1>
      <a:dk2>
        <a:srgbClr val="17406D"/>
      </a:dk2>
      <a:lt2>
        <a:srgbClr val="DBEFF9"/>
      </a:lt2>
      <a:accent1>
        <a:srgbClr val="17406D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3128</TotalTime>
  <Words>3181</Words>
  <Application>Microsoft Office PowerPoint</Application>
  <PresentationFormat>Widescreen</PresentationFormat>
  <Paragraphs>672</Paragraphs>
  <Slides>62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70" baseType="lpstr">
      <vt:lpstr>Arial</vt:lpstr>
      <vt:lpstr>Calibri</vt:lpstr>
      <vt:lpstr>Courier New</vt:lpstr>
      <vt:lpstr>Noto Sans Symbols</vt:lpstr>
      <vt:lpstr>Times New Roman</vt:lpstr>
      <vt:lpstr>Trebuchet MS</vt:lpstr>
      <vt:lpstr>Wingdings</vt:lpstr>
      <vt:lpstr>Theme Bliss PMI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According to you, how can you qualify the digital economy?</vt:lpstr>
      <vt:lpstr>According to you, how can you qualify the digital economy?</vt:lpstr>
      <vt:lpstr>PowerPoint Presentation</vt:lpstr>
      <vt:lpstr>Business model: Value</vt:lpstr>
      <vt:lpstr>Business model: Business environment (1)</vt:lpstr>
      <vt:lpstr>Business model: Business environment (2)</vt:lpstr>
      <vt:lpstr>Business model: Blockchain market</vt:lpstr>
      <vt:lpstr>PowerPoint Presentation</vt:lpstr>
      <vt:lpstr>IT Evolution: Architecture evolution (1)</vt:lpstr>
      <vt:lpstr>IT Evolution: Architecture evolution (2)</vt:lpstr>
      <vt:lpstr>IT evolution: requirements (1) </vt:lpstr>
      <vt:lpstr>IT evolution: requirements (2) </vt:lpstr>
      <vt:lpstr>IT evolution: Network environment</vt:lpstr>
      <vt:lpstr>PowerPoint Presentation</vt:lpstr>
      <vt:lpstr>Collaborative ecosystems: collaborative organisation</vt:lpstr>
      <vt:lpstr>Collaborative Business: Requirements</vt:lpstr>
      <vt:lpstr>Collaborative Business: collaboration strategy</vt:lpstr>
      <vt:lpstr>Collaborative Business: collaborative BP</vt:lpstr>
      <vt:lpstr>Collaborative Business: legal constraints</vt:lpstr>
      <vt:lpstr>PowerPoint Presentation</vt:lpstr>
      <vt:lpstr>Blockchain-based collaboration:  requirements</vt:lpstr>
      <vt:lpstr>Blockchain-based collaboration: Blockchain characteristics</vt:lpstr>
      <vt:lpstr>Blockchain-based collaboration: benefits</vt:lpstr>
      <vt:lpstr>PowerPoint Presentation</vt:lpstr>
      <vt:lpstr>According to you, how can you qualify a blockchain project?</vt:lpstr>
      <vt:lpstr>According to you, how can you qualify the digital economy?</vt:lpstr>
      <vt:lpstr>PowerPoint Presentation</vt:lpstr>
      <vt:lpstr>Blockchain key principles: Previous works</vt:lpstr>
      <vt:lpstr>Blockchain key principles: characteristics</vt:lpstr>
      <vt:lpstr>Blockchain key principles: governance rules</vt:lpstr>
      <vt:lpstr>PowerPoint Presentation</vt:lpstr>
      <vt:lpstr>Blockchain characteristics: access control</vt:lpstr>
      <vt:lpstr>Blockchain characteristics: architecture (1)</vt:lpstr>
      <vt:lpstr>Blockchain characteristics: architecture (2)</vt:lpstr>
      <vt:lpstr>PowerPoint Presentation</vt:lpstr>
      <vt:lpstr>Blockchain hype cycle </vt:lpstr>
      <vt:lpstr>Blockchain hype cycle: Blockchain 1.0 key elements</vt:lpstr>
      <vt:lpstr>Blockchain hype cycle: Blockchain 1.0 limits</vt:lpstr>
      <vt:lpstr>Blockchain hype cycle: Blockchain 2.0 key elements</vt:lpstr>
      <vt:lpstr>Blockchain hype cycle: Blockchain 2.0 limits</vt:lpstr>
      <vt:lpstr>Blockchain hype cycle: Blockchain 3.0 Key points</vt:lpstr>
      <vt:lpstr>Blockchain hype cycle: potential usage</vt:lpstr>
      <vt:lpstr>Blockchain hype cycle: Reduced community</vt:lpstr>
      <vt:lpstr>Blockchain hype cycle: large community</vt:lpstr>
      <vt:lpstr>PowerPoint Presentation</vt:lpstr>
      <vt:lpstr>According to you, how can you set a blockchain project perimeter?</vt:lpstr>
      <vt:lpstr>According to you, how can you qualify the digital economy?</vt:lpstr>
      <vt:lpstr>What can a blockchain do… and not? </vt:lpstr>
      <vt:lpstr>Blockchain 1.0</vt:lpstr>
      <vt:lpstr>Blockchain 2.0</vt:lpstr>
      <vt:lpstr>Blockchain 3.0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Frederique Biennier</dc:creator>
  <cp:lastModifiedBy>Maria-Ioanna Pavlopoulou</cp:lastModifiedBy>
  <cp:revision>191</cp:revision>
  <cp:lastPrinted>2019-01-21T17:34:17Z</cp:lastPrinted>
  <dcterms:modified xsi:type="dcterms:W3CDTF">2019-03-18T09:44:36Z</dcterms:modified>
</cp:coreProperties>
</file>