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77"/>
  </p:notesMasterIdLst>
  <p:sldIdLst>
    <p:sldId id="256" r:id="rId2"/>
    <p:sldId id="285" r:id="rId3"/>
    <p:sldId id="290" r:id="rId4"/>
    <p:sldId id="291" r:id="rId5"/>
    <p:sldId id="257" r:id="rId6"/>
    <p:sldId id="266" r:id="rId7"/>
    <p:sldId id="356" r:id="rId8"/>
    <p:sldId id="274" r:id="rId9"/>
    <p:sldId id="287" r:id="rId10"/>
    <p:sldId id="288" r:id="rId11"/>
    <p:sldId id="296" r:id="rId12"/>
    <p:sldId id="330" r:id="rId13"/>
    <p:sldId id="297" r:id="rId14"/>
    <p:sldId id="357" r:id="rId15"/>
    <p:sldId id="298" r:id="rId16"/>
    <p:sldId id="299" r:id="rId17"/>
    <p:sldId id="300" r:id="rId18"/>
    <p:sldId id="301" r:id="rId19"/>
    <p:sldId id="303" r:id="rId20"/>
    <p:sldId id="304" r:id="rId21"/>
    <p:sldId id="358" r:id="rId22"/>
    <p:sldId id="306" r:id="rId23"/>
    <p:sldId id="307" r:id="rId24"/>
    <p:sldId id="308" r:id="rId25"/>
    <p:sldId id="309" r:id="rId26"/>
    <p:sldId id="310" r:id="rId27"/>
    <p:sldId id="329" r:id="rId28"/>
    <p:sldId id="324" r:id="rId29"/>
    <p:sldId id="359" r:id="rId30"/>
    <p:sldId id="311" r:id="rId31"/>
    <p:sldId id="302" r:id="rId32"/>
    <p:sldId id="312" r:id="rId33"/>
    <p:sldId id="360" r:id="rId34"/>
    <p:sldId id="313" r:id="rId35"/>
    <p:sldId id="361" r:id="rId36"/>
    <p:sldId id="319" r:id="rId37"/>
    <p:sldId id="318" r:id="rId38"/>
    <p:sldId id="320" r:id="rId39"/>
    <p:sldId id="321" r:id="rId40"/>
    <p:sldId id="323" r:id="rId41"/>
    <p:sldId id="326" r:id="rId42"/>
    <p:sldId id="327" r:id="rId43"/>
    <p:sldId id="328" r:id="rId44"/>
    <p:sldId id="362" r:id="rId45"/>
    <p:sldId id="325" r:id="rId46"/>
    <p:sldId id="363" r:id="rId47"/>
    <p:sldId id="332" r:id="rId48"/>
    <p:sldId id="333" r:id="rId49"/>
    <p:sldId id="364" r:id="rId50"/>
    <p:sldId id="334" r:id="rId51"/>
    <p:sldId id="335" r:id="rId52"/>
    <p:sldId id="365" r:id="rId53"/>
    <p:sldId id="336" r:id="rId54"/>
    <p:sldId id="366" r:id="rId55"/>
    <p:sldId id="337" r:id="rId56"/>
    <p:sldId id="338" r:id="rId57"/>
    <p:sldId id="367" r:id="rId58"/>
    <p:sldId id="339" r:id="rId59"/>
    <p:sldId id="340" r:id="rId60"/>
    <p:sldId id="341" r:id="rId61"/>
    <p:sldId id="342" r:id="rId62"/>
    <p:sldId id="368" r:id="rId63"/>
    <p:sldId id="343" r:id="rId64"/>
    <p:sldId id="344" r:id="rId65"/>
    <p:sldId id="345" r:id="rId66"/>
    <p:sldId id="369" r:id="rId67"/>
    <p:sldId id="346" r:id="rId68"/>
    <p:sldId id="349" r:id="rId69"/>
    <p:sldId id="370" r:id="rId70"/>
    <p:sldId id="350" r:id="rId71"/>
    <p:sldId id="371" r:id="rId72"/>
    <p:sldId id="314" r:id="rId73"/>
    <p:sldId id="315" r:id="rId74"/>
    <p:sldId id="316" r:id="rId75"/>
    <p:sldId id="263" r:id="rId7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AF3"/>
    <a:srgbClr val="76D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07" autoAdjust="0"/>
    <p:restoredTop sz="94231" autoAdjust="0"/>
  </p:normalViewPr>
  <p:slideViewPr>
    <p:cSldViewPr snapToGrid="0" snapToObjects="1">
      <p:cViewPr varScale="1">
        <p:scale>
          <a:sx n="104" d="100"/>
          <a:sy n="104" d="100"/>
        </p:scale>
        <p:origin x="150" y="228"/>
      </p:cViewPr>
      <p:guideLst>
        <p:guide orient="horz" pos="2160"/>
        <p:guide pos="3840"/>
      </p:guideLst>
    </p:cSldViewPr>
  </p:slideViewPr>
  <p:outlineViewPr>
    <p:cViewPr>
      <p:scale>
        <a:sx n="33" d="100"/>
        <a:sy n="33" d="100"/>
      </p:scale>
      <p:origin x="0" y="649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 r:id="rId61" collapse="1"/>
      <p:sld r:id="rId62" collapse="1"/>
      <p:sld r:id="rId63" collapse="1"/>
      <p:sld r:id="rId64" collapse="1"/>
      <p:sld r:id="rId65" collapse="1"/>
      <p:sld r:id="rId66" collapse="1"/>
      <p:sld r:id="rId67" collapse="1"/>
      <p:sld r:id="rId68" collapse="1"/>
    </p:sldLst>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26" Type="http://schemas.openxmlformats.org/officeDocument/2006/relationships/slide" Target="slides/slide30.xml"/><Relationship Id="rId21" Type="http://schemas.openxmlformats.org/officeDocument/2006/relationships/slide" Target="slides/slide24.xml"/><Relationship Id="rId34" Type="http://schemas.openxmlformats.org/officeDocument/2006/relationships/slide" Target="slides/slide40.xml"/><Relationship Id="rId42" Type="http://schemas.openxmlformats.org/officeDocument/2006/relationships/slide" Target="slides/slide49.xml"/><Relationship Id="rId47" Type="http://schemas.openxmlformats.org/officeDocument/2006/relationships/slide" Target="slides/slide54.xml"/><Relationship Id="rId50" Type="http://schemas.openxmlformats.org/officeDocument/2006/relationships/slide" Target="slides/slide57.xml"/><Relationship Id="rId55" Type="http://schemas.openxmlformats.org/officeDocument/2006/relationships/slide" Target="slides/slide62.xml"/><Relationship Id="rId63" Type="http://schemas.openxmlformats.org/officeDocument/2006/relationships/slide" Target="slides/slide70.xml"/><Relationship Id="rId68" Type="http://schemas.openxmlformats.org/officeDocument/2006/relationships/slide" Target="slides/slide75.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8.xml"/><Relationship Id="rId29" Type="http://schemas.openxmlformats.org/officeDocument/2006/relationships/slide" Target="slides/slide34.xml"/><Relationship Id="rId11" Type="http://schemas.openxmlformats.org/officeDocument/2006/relationships/slide" Target="slides/slide12.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7.xml"/><Relationship Id="rId45" Type="http://schemas.openxmlformats.org/officeDocument/2006/relationships/slide" Target="slides/slide52.xml"/><Relationship Id="rId53" Type="http://schemas.openxmlformats.org/officeDocument/2006/relationships/slide" Target="slides/slide60.xml"/><Relationship Id="rId58" Type="http://schemas.openxmlformats.org/officeDocument/2006/relationships/slide" Target="slides/slide65.xml"/><Relationship Id="rId66" Type="http://schemas.openxmlformats.org/officeDocument/2006/relationships/slide" Target="slides/slide73.xml"/><Relationship Id="rId5" Type="http://schemas.openxmlformats.org/officeDocument/2006/relationships/slide" Target="slides/slide5.xml"/><Relationship Id="rId61" Type="http://schemas.openxmlformats.org/officeDocument/2006/relationships/slide" Target="slides/slide68.xml"/><Relationship Id="rId19" Type="http://schemas.openxmlformats.org/officeDocument/2006/relationships/slide" Target="slides/slide22.xml"/><Relationship Id="rId14" Type="http://schemas.openxmlformats.org/officeDocument/2006/relationships/slide" Target="slides/slide16.xml"/><Relationship Id="rId22" Type="http://schemas.openxmlformats.org/officeDocument/2006/relationships/slide" Target="slides/slide25.xml"/><Relationship Id="rId27" Type="http://schemas.openxmlformats.org/officeDocument/2006/relationships/slide" Target="slides/slide31.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50.xml"/><Relationship Id="rId48" Type="http://schemas.openxmlformats.org/officeDocument/2006/relationships/slide" Target="slides/slide55.xml"/><Relationship Id="rId56" Type="http://schemas.openxmlformats.org/officeDocument/2006/relationships/slide" Target="slides/slide63.xml"/><Relationship Id="rId64" Type="http://schemas.openxmlformats.org/officeDocument/2006/relationships/slide" Target="slides/slide71.xml"/><Relationship Id="rId8" Type="http://schemas.openxmlformats.org/officeDocument/2006/relationships/slide" Target="slides/slide9.xml"/><Relationship Id="rId51" Type="http://schemas.openxmlformats.org/officeDocument/2006/relationships/slide" Target="slides/slide58.xml"/><Relationship Id="rId3" Type="http://schemas.openxmlformats.org/officeDocument/2006/relationships/slide" Target="slides/slide3.xml"/><Relationship Id="rId12" Type="http://schemas.openxmlformats.org/officeDocument/2006/relationships/slide" Target="slides/slide13.xml"/><Relationship Id="rId17" Type="http://schemas.openxmlformats.org/officeDocument/2006/relationships/slide" Target="slides/slide19.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5.xml"/><Relationship Id="rId46" Type="http://schemas.openxmlformats.org/officeDocument/2006/relationships/slide" Target="slides/slide53.xml"/><Relationship Id="rId59" Type="http://schemas.openxmlformats.org/officeDocument/2006/relationships/slide" Target="slides/slide66.xml"/><Relationship Id="rId67" Type="http://schemas.openxmlformats.org/officeDocument/2006/relationships/slide" Target="slides/slide74.xml"/><Relationship Id="rId20" Type="http://schemas.openxmlformats.org/officeDocument/2006/relationships/slide" Target="slides/slide23.xml"/><Relationship Id="rId41" Type="http://schemas.openxmlformats.org/officeDocument/2006/relationships/slide" Target="slides/slide48.xml"/><Relationship Id="rId54" Type="http://schemas.openxmlformats.org/officeDocument/2006/relationships/slide" Target="slides/slide61.xml"/><Relationship Id="rId62" Type="http://schemas.openxmlformats.org/officeDocument/2006/relationships/slide" Target="slides/slide69.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7.xml"/><Relationship Id="rId23" Type="http://schemas.openxmlformats.org/officeDocument/2006/relationships/slide" Target="slides/slide26.xml"/><Relationship Id="rId28" Type="http://schemas.openxmlformats.org/officeDocument/2006/relationships/slide" Target="slides/slide32.xml"/><Relationship Id="rId36" Type="http://schemas.openxmlformats.org/officeDocument/2006/relationships/slide" Target="slides/slide42.xml"/><Relationship Id="rId49" Type="http://schemas.openxmlformats.org/officeDocument/2006/relationships/slide" Target="slides/slide56.xml"/><Relationship Id="rId57" Type="http://schemas.openxmlformats.org/officeDocument/2006/relationships/slide" Target="slides/slide64.xml"/><Relationship Id="rId10" Type="http://schemas.openxmlformats.org/officeDocument/2006/relationships/slide" Target="slides/slide11.xml"/><Relationship Id="rId31" Type="http://schemas.openxmlformats.org/officeDocument/2006/relationships/slide" Target="slides/slide37.xml"/><Relationship Id="rId44" Type="http://schemas.openxmlformats.org/officeDocument/2006/relationships/slide" Target="slides/slide51.xml"/><Relationship Id="rId52" Type="http://schemas.openxmlformats.org/officeDocument/2006/relationships/slide" Target="slides/slide59.xml"/><Relationship Id="rId60" Type="http://schemas.openxmlformats.org/officeDocument/2006/relationships/slide" Target="slides/slide67.xml"/><Relationship Id="rId65" Type="http://schemas.openxmlformats.org/officeDocument/2006/relationships/slide" Target="slides/slide72.xml"/><Relationship Id="rId4" Type="http://schemas.openxmlformats.org/officeDocument/2006/relationships/slide" Target="slides/slide4.xml"/><Relationship Id="rId9"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0.xml"/><Relationship Id="rId3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312568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7727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extLst>
      <p:ext uri="{BB962C8B-B14F-4D97-AF65-F5344CB8AC3E}">
        <p14:creationId xmlns:p14="http://schemas.microsoft.com/office/powerpoint/2010/main" val="269126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669B4E-EB63-4B9A-AB7B-30BE460CEAA3}" type="slidenum">
              <a:rPr lang="en-US" smtClean="0"/>
              <a:t>3</a:t>
            </a:fld>
            <a:endParaRPr lang="en-US"/>
          </a:p>
        </p:txBody>
      </p:sp>
    </p:spTree>
    <p:extLst>
      <p:ext uri="{BB962C8B-B14F-4D97-AF65-F5344CB8AC3E}">
        <p14:creationId xmlns:p14="http://schemas.microsoft.com/office/powerpoint/2010/main" val="1370989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spTree>
    <p:extLst>
      <p:ext uri="{BB962C8B-B14F-4D97-AF65-F5344CB8AC3E}">
        <p14:creationId xmlns:p14="http://schemas.microsoft.com/office/powerpoint/2010/main" val="2954153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25</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26</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27</a:t>
            </a:fld>
            <a:endParaRPr/>
          </a:p>
        </p:txBody>
      </p:sp>
    </p:spTree>
    <p:extLst>
      <p:ext uri="{BB962C8B-B14F-4D97-AF65-F5344CB8AC3E}">
        <p14:creationId xmlns:p14="http://schemas.microsoft.com/office/powerpoint/2010/main" val="2535442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28</a:t>
            </a:fld>
            <a:endParaRPr/>
          </a:p>
        </p:txBody>
      </p:sp>
    </p:spTree>
    <p:extLst>
      <p:ext uri="{BB962C8B-B14F-4D97-AF65-F5344CB8AC3E}">
        <p14:creationId xmlns:p14="http://schemas.microsoft.com/office/powerpoint/2010/main" val="20454277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spTree>
    <p:extLst>
      <p:ext uri="{BB962C8B-B14F-4D97-AF65-F5344CB8AC3E}">
        <p14:creationId xmlns:p14="http://schemas.microsoft.com/office/powerpoint/2010/main" val="6159186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C669B4E-EB63-4B9A-AB7B-30BE460CEAA3}" type="slidenum">
              <a:rPr lang="en-US" smtClean="0"/>
              <a:t>4</a:t>
            </a:fld>
            <a:endParaRPr lang="en-US"/>
          </a:p>
        </p:txBody>
      </p:sp>
    </p:spTree>
    <p:extLst>
      <p:ext uri="{BB962C8B-B14F-4D97-AF65-F5344CB8AC3E}">
        <p14:creationId xmlns:p14="http://schemas.microsoft.com/office/powerpoint/2010/main" val="38315528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31</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32</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33</a:t>
            </a:fld>
            <a:endParaRPr/>
          </a:p>
        </p:txBody>
      </p:sp>
    </p:spTree>
    <p:extLst>
      <p:ext uri="{BB962C8B-B14F-4D97-AF65-F5344CB8AC3E}">
        <p14:creationId xmlns:p14="http://schemas.microsoft.com/office/powerpoint/2010/main" val="7250610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34</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35</a:t>
            </a:fld>
            <a:endParaRPr/>
          </a:p>
        </p:txBody>
      </p:sp>
    </p:spTree>
    <p:extLst>
      <p:ext uri="{BB962C8B-B14F-4D97-AF65-F5344CB8AC3E}">
        <p14:creationId xmlns:p14="http://schemas.microsoft.com/office/powerpoint/2010/main" val="23547110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36</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37</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38</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39</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21737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41</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42</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45</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46</a:t>
            </a:fld>
            <a:endParaRPr/>
          </a:p>
        </p:txBody>
      </p:sp>
    </p:spTree>
    <p:extLst>
      <p:ext uri="{BB962C8B-B14F-4D97-AF65-F5344CB8AC3E}">
        <p14:creationId xmlns:p14="http://schemas.microsoft.com/office/powerpoint/2010/main" val="13183977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47</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48</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49</a:t>
            </a:fld>
            <a:endParaRPr/>
          </a:p>
        </p:txBody>
      </p:sp>
    </p:spTree>
    <p:extLst>
      <p:ext uri="{BB962C8B-B14F-4D97-AF65-F5344CB8AC3E}">
        <p14:creationId xmlns:p14="http://schemas.microsoft.com/office/powerpoint/2010/main" val="3500716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51</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extLst>
      <p:ext uri="{BB962C8B-B14F-4D97-AF65-F5344CB8AC3E}">
        <p14:creationId xmlns:p14="http://schemas.microsoft.com/office/powerpoint/2010/main" val="10332036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52</a:t>
            </a:fld>
            <a:endParaRPr/>
          </a:p>
        </p:txBody>
      </p:sp>
    </p:spTree>
    <p:extLst>
      <p:ext uri="{BB962C8B-B14F-4D97-AF65-F5344CB8AC3E}">
        <p14:creationId xmlns:p14="http://schemas.microsoft.com/office/powerpoint/2010/main" val="34296938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54</a:t>
            </a:fld>
            <a:endParaRPr/>
          </a:p>
        </p:txBody>
      </p:sp>
    </p:spTree>
    <p:extLst>
      <p:ext uri="{BB962C8B-B14F-4D97-AF65-F5344CB8AC3E}">
        <p14:creationId xmlns:p14="http://schemas.microsoft.com/office/powerpoint/2010/main" val="4572670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55</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56</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57</a:t>
            </a:fld>
            <a:endParaRPr/>
          </a:p>
        </p:txBody>
      </p:sp>
    </p:spTree>
    <p:extLst>
      <p:ext uri="{BB962C8B-B14F-4D97-AF65-F5344CB8AC3E}">
        <p14:creationId xmlns:p14="http://schemas.microsoft.com/office/powerpoint/2010/main" val="3135663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58</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59</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61</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extLst>
      <p:ext uri="{BB962C8B-B14F-4D97-AF65-F5344CB8AC3E}">
        <p14:creationId xmlns:p14="http://schemas.microsoft.com/office/powerpoint/2010/main" val="103320360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62</a:t>
            </a:fld>
            <a:endParaRPr/>
          </a:p>
        </p:txBody>
      </p:sp>
    </p:spTree>
    <p:extLst>
      <p:ext uri="{BB962C8B-B14F-4D97-AF65-F5344CB8AC3E}">
        <p14:creationId xmlns:p14="http://schemas.microsoft.com/office/powerpoint/2010/main" val="256398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64</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65</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66</a:t>
            </a:fld>
            <a:endParaRPr/>
          </a:p>
        </p:txBody>
      </p:sp>
    </p:spTree>
    <p:extLst>
      <p:ext uri="{BB962C8B-B14F-4D97-AF65-F5344CB8AC3E}">
        <p14:creationId xmlns:p14="http://schemas.microsoft.com/office/powerpoint/2010/main" val="171705684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67</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68</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69</a:t>
            </a:fld>
            <a:endParaRPr/>
          </a:p>
        </p:txBody>
      </p:sp>
    </p:spTree>
    <p:extLst>
      <p:ext uri="{BB962C8B-B14F-4D97-AF65-F5344CB8AC3E}">
        <p14:creationId xmlns:p14="http://schemas.microsoft.com/office/powerpoint/2010/main" val="17129826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70</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71</a:t>
            </a:fld>
            <a:endParaRPr/>
          </a:p>
        </p:txBody>
      </p:sp>
    </p:spTree>
    <p:extLst>
      <p:ext uri="{BB962C8B-B14F-4D97-AF65-F5344CB8AC3E}">
        <p14:creationId xmlns:p14="http://schemas.microsoft.com/office/powerpoint/2010/main" val="371415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422275" y="1241425"/>
            <a:ext cx="5954713" cy="33512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79927" y="4778722"/>
            <a:ext cx="5439410" cy="391002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 name="Google Shape;103;g456fba4324_0_1:notes"/>
          <p:cNvSpPr txBox="1">
            <a:spLocks noGrp="1"/>
          </p:cNvSpPr>
          <p:nvPr>
            <p:ph type="sldNum" idx="12"/>
          </p:nvPr>
        </p:nvSpPr>
        <p:spPr>
          <a:xfrm>
            <a:off x="3851342" y="9431599"/>
            <a:ext cx="2946347" cy="49812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extLst>
      <p:ext uri="{BB962C8B-B14F-4D97-AF65-F5344CB8AC3E}">
        <p14:creationId xmlns:p14="http://schemas.microsoft.com/office/powerpoint/2010/main" val="28805612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72</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73</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74</a:t>
            </a:fld>
            <a:endParaRPr/>
          </a:p>
        </p:txBody>
      </p:sp>
    </p:spTree>
    <p:extLst>
      <p:ext uri="{BB962C8B-B14F-4D97-AF65-F5344CB8AC3E}">
        <p14:creationId xmlns:p14="http://schemas.microsoft.com/office/powerpoint/2010/main" val="121480522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3651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extLst>
      <p:ext uri="{BB962C8B-B14F-4D97-AF65-F5344CB8AC3E}">
        <p14:creationId xmlns:p14="http://schemas.microsoft.com/office/powerpoint/2010/main" val="2007733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56fba4324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56fba4324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g456fba4324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extLst>
      <p:ext uri="{BB962C8B-B14F-4D97-AF65-F5344CB8AC3E}">
        <p14:creationId xmlns:p14="http://schemas.microsoft.com/office/powerpoint/2010/main" val="1214805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p:cSld name="Cover">
    <p:spTree>
      <p:nvGrpSpPr>
        <p:cNvPr id="1" name="Shape 27"/>
        <p:cNvGrpSpPr/>
        <p:nvPr/>
      </p:nvGrpSpPr>
      <p:grpSpPr>
        <a:xfrm>
          <a:off x="0" y="0"/>
          <a:ext cx="0" cy="0"/>
          <a:chOff x="0" y="0"/>
          <a:chExt cx="0" cy="0"/>
        </a:xfrm>
      </p:grpSpPr>
      <p:pic>
        <p:nvPicPr>
          <p:cNvPr id="28" name="Google Shape;28;p2"/>
          <p:cNvPicPr preferRelativeResize="0"/>
          <p:nvPr/>
        </p:nvPicPr>
        <p:blipFill rotWithShape="1">
          <a:blip r:embed="rId2">
            <a:alphaModFix/>
          </a:blip>
          <a:srcRect/>
          <a:stretch/>
        </p:blipFill>
        <p:spPr>
          <a:xfrm>
            <a:off x="1507067" y="1015822"/>
            <a:ext cx="7629996" cy="4326199"/>
          </a:xfrm>
          <a:prstGeom prst="rect">
            <a:avLst/>
          </a:prstGeom>
          <a:noFill/>
          <a:ln>
            <a:noFill/>
          </a:ln>
        </p:spPr>
      </p:pic>
      <p:pic>
        <p:nvPicPr>
          <p:cNvPr id="29" name="Google Shape;29;p2"/>
          <p:cNvPicPr preferRelativeResize="0"/>
          <p:nvPr/>
        </p:nvPicPr>
        <p:blipFill rotWithShape="1">
          <a:blip r:embed="rId3">
            <a:alphaModFix/>
          </a:blip>
          <a:srcRect/>
          <a:stretch/>
        </p:blipFill>
        <p:spPr>
          <a:xfrm>
            <a:off x="0" y="0"/>
            <a:ext cx="2573508" cy="848993"/>
          </a:xfrm>
          <a:prstGeom prst="rect">
            <a:avLst/>
          </a:prstGeom>
          <a:noFill/>
          <a:ln>
            <a:noFill/>
          </a:ln>
        </p:spPr>
      </p:pic>
      <p:grpSp>
        <p:nvGrpSpPr>
          <p:cNvPr id="30" name="Google Shape;30;p2"/>
          <p:cNvGrpSpPr/>
          <p:nvPr/>
        </p:nvGrpSpPr>
        <p:grpSpPr>
          <a:xfrm>
            <a:off x="7425267" y="-8467"/>
            <a:ext cx="4766733" cy="6866467"/>
            <a:chOff x="7425267" y="-8467"/>
            <a:chExt cx="4766733" cy="6866467"/>
          </a:xfrm>
        </p:grpSpPr>
        <p:cxnSp>
          <p:nvCxnSpPr>
            <p:cNvPr id="31" name="Google Shape;31;p2"/>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32" name="Google Shape;32;p2"/>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3" name="Google Shape;33;p2"/>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rgbClr val="DFEAF4"/>
            </a:solidFill>
            <a:ln>
              <a:noFill/>
            </a:ln>
          </p:spPr>
        </p:sp>
        <p:sp>
          <p:nvSpPr>
            <p:cNvPr id="34" name="Google Shape;34;p2"/>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rgbClr val="98BBDA"/>
            </a:solidFill>
            <a:ln>
              <a:noFill/>
            </a:ln>
          </p:spPr>
        </p:sp>
        <p:sp>
          <p:nvSpPr>
            <p:cNvPr id="35" name="Google Shape;35;p2"/>
            <p:cNvSpPr/>
            <p:nvPr/>
          </p:nvSpPr>
          <p:spPr>
            <a:xfrm>
              <a:off x="8932333" y="3048000"/>
              <a:ext cx="3259667" cy="3810000"/>
            </a:xfrm>
            <a:prstGeom prst="triangle">
              <a:avLst>
                <a:gd name="adj" fmla="val 100000"/>
              </a:avLst>
            </a:prstGeom>
            <a:solidFill>
              <a:srgbClr val="79A1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6386B6"/>
            </a:solidFill>
            <a:ln>
              <a:noFill/>
            </a:ln>
          </p:spPr>
        </p:sp>
        <p:sp>
          <p:nvSpPr>
            <p:cNvPr id="37" name="Google Shape;37;p2"/>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418AD8">
                <a:alpha val="69803"/>
              </a:srgbClr>
            </a:solidFill>
            <a:ln>
              <a:noFill/>
            </a:ln>
          </p:spPr>
        </p:sp>
        <p:sp>
          <p:nvSpPr>
            <p:cNvPr id="38" name="Google Shape;38;p2"/>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9" name="Google Shape;39;p2"/>
            <p:cNvSpPr/>
            <p:nvPr/>
          </p:nvSpPr>
          <p:spPr>
            <a:xfrm>
              <a:off x="10371666" y="3589867"/>
              <a:ext cx="1817159" cy="3268133"/>
            </a:xfrm>
            <a:prstGeom prst="triangle">
              <a:avLst>
                <a:gd name="adj" fmla="val 100000"/>
              </a:avLst>
            </a:prstGeom>
            <a:solidFill>
              <a:schemeClr val="l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 name="Image 15">
            <a:extLst>
              <a:ext uri="{FF2B5EF4-FFF2-40B4-BE49-F238E27FC236}">
                <a16:creationId xmlns:a16="http://schemas.microsoft.com/office/drawing/2014/main" xmlns="" id="{0BE45BFA-A374-DF41-B957-05929E4C9DE7}"/>
              </a:ext>
            </a:extLst>
          </p:cNvPr>
          <p:cNvPicPr>
            <a:picLocks noChangeAspect="1"/>
          </p:cNvPicPr>
          <p:nvPr userDrawn="1"/>
        </p:nvPicPr>
        <p:blipFill>
          <a:blip r:embed="rId4"/>
          <a:stretch>
            <a:fillRect/>
          </a:stretch>
        </p:blipFill>
        <p:spPr>
          <a:xfrm>
            <a:off x="3488127" y="6289612"/>
            <a:ext cx="2119311" cy="538162"/>
          </a:xfrm>
          <a:prstGeom prst="rect">
            <a:avLst/>
          </a:prstGeom>
        </p:spPr>
      </p:pic>
      <p:pic>
        <p:nvPicPr>
          <p:cNvPr id="15" name="Image 13">
            <a:extLst>
              <a:ext uri="{FF2B5EF4-FFF2-40B4-BE49-F238E27FC236}">
                <a16:creationId xmlns:a16="http://schemas.microsoft.com/office/drawing/2014/main" xmlns="" id="{5F0AB10C-DF39-524F-8557-4E2D85D618C0}"/>
              </a:ext>
            </a:extLst>
          </p:cNvPr>
          <p:cNvPicPr>
            <a:picLocks noChangeAspect="1"/>
          </p:cNvPicPr>
          <p:nvPr userDrawn="1"/>
        </p:nvPicPr>
        <p:blipFill>
          <a:blip r:embed="rId5"/>
          <a:stretch>
            <a:fillRect/>
          </a:stretch>
        </p:blipFill>
        <p:spPr>
          <a:xfrm>
            <a:off x="6304557" y="6187285"/>
            <a:ext cx="2371550" cy="67671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rain&amp;AssesMaterial">
  <p:cSld name="Train&amp;AssesMaterial">
    <p:spTree>
      <p:nvGrpSpPr>
        <p:cNvPr id="1" name="Shape 40"/>
        <p:cNvGrpSpPr/>
        <p:nvPr/>
      </p:nvGrpSpPr>
      <p:grpSpPr>
        <a:xfrm>
          <a:off x="0" y="0"/>
          <a:ext cx="0" cy="0"/>
          <a:chOff x="0" y="0"/>
          <a:chExt cx="0" cy="0"/>
        </a:xfrm>
      </p:grpSpPr>
      <p:sp>
        <p:nvSpPr>
          <p:cNvPr id="41" name="Google Shape;41;p3"/>
          <p:cNvSpPr txBox="1"/>
          <p:nvPr/>
        </p:nvSpPr>
        <p:spPr>
          <a:xfrm>
            <a:off x="554700" y="397800"/>
            <a:ext cx="9681900" cy="112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 name="Google Shape;42;p3"/>
          <p:cNvSpPr txBox="1"/>
          <p:nvPr/>
        </p:nvSpPr>
        <p:spPr>
          <a:xfrm>
            <a:off x="554700" y="1961050"/>
            <a:ext cx="9681900" cy="39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4" name="Image 15">
            <a:extLst>
              <a:ext uri="{FF2B5EF4-FFF2-40B4-BE49-F238E27FC236}">
                <a16:creationId xmlns:a16="http://schemas.microsoft.com/office/drawing/2014/main" xmlns="" id="{89D3D17B-1F73-7344-BD9E-5F6B926367DD}"/>
              </a:ext>
            </a:extLst>
          </p:cNvPr>
          <p:cNvPicPr>
            <a:picLocks noChangeAspect="1"/>
          </p:cNvPicPr>
          <p:nvPr userDrawn="1"/>
        </p:nvPicPr>
        <p:blipFill>
          <a:blip r:embed="rId2"/>
          <a:stretch>
            <a:fillRect/>
          </a:stretch>
        </p:blipFill>
        <p:spPr>
          <a:xfrm>
            <a:off x="3488127" y="6289612"/>
            <a:ext cx="2119311" cy="538162"/>
          </a:xfrm>
          <a:prstGeom prst="rect">
            <a:avLst/>
          </a:prstGeom>
        </p:spPr>
      </p:pic>
      <p:pic>
        <p:nvPicPr>
          <p:cNvPr id="5" name="Image 13">
            <a:extLst>
              <a:ext uri="{FF2B5EF4-FFF2-40B4-BE49-F238E27FC236}">
                <a16:creationId xmlns:a16="http://schemas.microsoft.com/office/drawing/2014/main" xmlns="" id="{F344D4B8-9BB6-6342-ADFB-9257E4B58991}"/>
              </a:ext>
            </a:extLst>
          </p:cNvPr>
          <p:cNvPicPr>
            <a:picLocks noChangeAspect="1"/>
          </p:cNvPicPr>
          <p:nvPr userDrawn="1"/>
        </p:nvPicPr>
        <p:blipFill>
          <a:blip r:embed="rId3"/>
          <a:stretch>
            <a:fillRect/>
          </a:stretch>
        </p:blipFill>
        <p:spPr>
          <a:xfrm>
            <a:off x="6304557" y="6187285"/>
            <a:ext cx="2371550" cy="676715"/>
          </a:xfrm>
          <a:prstGeom prst="rect">
            <a:avLst/>
          </a:prstGeom>
        </p:spPr>
      </p:pic>
    </p:spTree>
  </p:cSld>
  <p:clrMapOvr>
    <a:masterClrMapping/>
  </p:clrMapOvr>
  <p:extLst mod="1">
    <p:ext uri="{DCECCB84-F9BA-43D5-87BE-67443E8EF086}">
      <p15:sldGuideLst xmlns:p15="http://schemas.microsoft.com/office/powerpoint/2012/main">
        <p15:guide id="1" orient="horz" pos="2568">
          <p15:clr>
            <a:srgbClr val="FBAE40"/>
          </p15:clr>
        </p15:guide>
        <p15:guide id="2" pos="3840">
          <p15:clr>
            <a:srgbClr val="FBAE40"/>
          </p15:clr>
        </p15:guide>
        <p15:guide id="3" orient="horz" pos="3090">
          <p15:clr>
            <a:srgbClr val="FBAE40"/>
          </p15:clr>
        </p15:guide>
        <p15:guide id="4" orient="horz" pos="2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arning outcomes">
  <p:cSld name="Learning outcomes">
    <p:spTree>
      <p:nvGrpSpPr>
        <p:cNvPr id="1" name="Shape 53"/>
        <p:cNvGrpSpPr/>
        <p:nvPr/>
      </p:nvGrpSpPr>
      <p:grpSpPr>
        <a:xfrm>
          <a:off x="0" y="0"/>
          <a:ext cx="0" cy="0"/>
          <a:chOff x="0" y="0"/>
          <a:chExt cx="0" cy="0"/>
        </a:xfrm>
      </p:grpSpPr>
      <p:sp>
        <p:nvSpPr>
          <p:cNvPr id="54" name="Google Shape;54;p5"/>
          <p:cNvSpPr/>
          <p:nvPr/>
        </p:nvSpPr>
        <p:spPr>
          <a:xfrm>
            <a:off x="838199" y="764704"/>
            <a:ext cx="2457724"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rgbClr val="6387B8"/>
                </a:solidFill>
                <a:latin typeface="Trebuchet MS"/>
                <a:ea typeface="Trebuchet MS"/>
                <a:cs typeface="Trebuchet MS"/>
                <a:sym typeface="Trebuchet MS"/>
              </a:rPr>
              <a:t>Learning outcomes</a:t>
            </a:r>
            <a:endParaRPr sz="2000" b="1">
              <a:solidFill>
                <a:srgbClr val="6387B8"/>
              </a:solidFill>
              <a:latin typeface="Trebuchet MS"/>
              <a:ea typeface="Trebuchet MS"/>
              <a:cs typeface="Trebuchet MS"/>
              <a:sym typeface="Trebuchet MS"/>
            </a:endParaRPr>
          </a:p>
        </p:txBody>
      </p:sp>
      <p:sp>
        <p:nvSpPr>
          <p:cNvPr id="55" name="Google Shape;55;p5"/>
          <p:cNvSpPr txBox="1">
            <a:spLocks noGrp="1"/>
          </p:cNvSpPr>
          <p:nvPr>
            <p:ph type="body" idx="1"/>
          </p:nvPr>
        </p:nvSpPr>
        <p:spPr>
          <a:xfrm>
            <a:off x="1090013" y="2505075"/>
            <a:ext cx="3888186" cy="3476339"/>
          </a:xfrm>
          <a:prstGeom prst="rect">
            <a:avLst/>
          </a:prstGeom>
          <a:noFill/>
          <a:ln>
            <a:noFill/>
          </a:ln>
        </p:spPr>
        <p:txBody>
          <a:bodyPr spcFirstLastPara="1" wrap="square" lIns="91425" tIns="45700" rIns="91425" bIns="45700" anchor="t" anchorCtr="0"/>
          <a:lstStyle>
            <a:lvl1pPr marL="457200" marR="0" lvl="0" indent="-330200" algn="l" rtl="0">
              <a:lnSpc>
                <a:spcPct val="100000"/>
              </a:lnSpc>
              <a:spcBef>
                <a:spcPts val="0"/>
              </a:spcBef>
              <a:spcAft>
                <a:spcPts val="0"/>
              </a:spcAft>
              <a:buClr>
                <a:srgbClr val="2190C8"/>
              </a:buClr>
              <a:buSzPts val="1600"/>
              <a:buFont typeface="Trebuchet MS"/>
              <a:buAutoNum type="arabicParenR"/>
              <a:defRPr sz="2000" b="0" i="1" u="none" strike="noStrike" cap="none">
                <a:solidFill>
                  <a:srgbClr val="6387B8"/>
                </a:solidFill>
                <a:latin typeface="Trebuchet MS"/>
                <a:ea typeface="Trebuchet MS"/>
                <a:cs typeface="Trebuchet MS"/>
                <a:sym typeface="Trebuchet MS"/>
              </a:defRPr>
            </a:lvl1pPr>
            <a:lvl2pPr marL="914400" marR="0" lvl="1" indent="-320040" algn="l" rtl="0">
              <a:spcBef>
                <a:spcPts val="1000"/>
              </a:spcBef>
              <a:spcAft>
                <a:spcPts val="0"/>
              </a:spcAft>
              <a:buClr>
                <a:schemeClr val="accent1"/>
              </a:buClr>
              <a:buSzPts val="1440"/>
              <a:buFont typeface="Trebuchet MS"/>
              <a:buAutoNum type="arabicPeriod"/>
              <a:defRPr sz="1800" b="0" i="0" u="none" strike="noStrike" cap="none">
                <a:solidFill>
                  <a:srgbClr val="6387B8"/>
                </a:solidFill>
                <a:latin typeface="Trebuchet MS"/>
                <a:ea typeface="Trebuchet MS"/>
                <a:cs typeface="Trebuchet MS"/>
                <a:sym typeface="Trebuchet MS"/>
              </a:defRPr>
            </a:lvl2pPr>
            <a:lvl3pPr marL="1371600" marR="0" lvl="2" indent="-309880" algn="l" rtl="0">
              <a:spcBef>
                <a:spcPts val="1000"/>
              </a:spcBef>
              <a:spcAft>
                <a:spcPts val="0"/>
              </a:spcAft>
              <a:buClr>
                <a:schemeClr val="accent1"/>
              </a:buClr>
              <a:buSzPts val="1280"/>
              <a:buFont typeface="Noto Sans Symbols"/>
              <a:buChar char="▶"/>
              <a:defRPr sz="1600" b="0" i="0" u="none" strike="noStrike" cap="none">
                <a:solidFill>
                  <a:srgbClr val="6387B8"/>
                </a:solidFill>
                <a:latin typeface="Trebuchet MS"/>
                <a:ea typeface="Trebuchet MS"/>
                <a:cs typeface="Trebuchet MS"/>
                <a:sym typeface="Trebuchet MS"/>
              </a:defRPr>
            </a:lvl3pPr>
            <a:lvl4pPr marL="1828800" marR="0" lvl="3" indent="-299719"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4pPr>
            <a:lvl5pPr marL="2286000" marR="0" lvl="4" indent="-299720"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6" name="Google Shape;56;p5"/>
          <p:cNvSpPr txBox="1">
            <a:spLocks noGrp="1"/>
          </p:cNvSpPr>
          <p:nvPr>
            <p:ph type="body" idx="2"/>
          </p:nvPr>
        </p:nvSpPr>
        <p:spPr>
          <a:xfrm>
            <a:off x="5326194" y="2505075"/>
            <a:ext cx="3928946" cy="3476339"/>
          </a:xfrm>
          <a:prstGeom prst="rect">
            <a:avLst/>
          </a:prstGeom>
          <a:noFill/>
          <a:ln>
            <a:noFill/>
          </a:ln>
        </p:spPr>
        <p:txBody>
          <a:bodyPr spcFirstLastPara="1" wrap="square" lIns="91425" tIns="45700" rIns="91425" bIns="45700" anchor="t" anchorCtr="0"/>
          <a:lstStyle>
            <a:lvl1pPr marL="457200" marR="0" lvl="0" indent="-330200" algn="l" rtl="0">
              <a:lnSpc>
                <a:spcPct val="100000"/>
              </a:lnSpc>
              <a:spcBef>
                <a:spcPts val="0"/>
              </a:spcBef>
              <a:spcAft>
                <a:spcPts val="0"/>
              </a:spcAft>
              <a:buClr>
                <a:srgbClr val="2190C8"/>
              </a:buClr>
              <a:buSzPts val="1600"/>
              <a:buFont typeface="Trebuchet MS"/>
              <a:buAutoNum type="arabicParenR"/>
              <a:defRPr sz="2000" b="0" i="1" u="none" strike="noStrike" cap="none">
                <a:solidFill>
                  <a:srgbClr val="6387B8"/>
                </a:solidFill>
                <a:latin typeface="Trebuchet MS"/>
                <a:ea typeface="Trebuchet MS"/>
                <a:cs typeface="Trebuchet MS"/>
                <a:sym typeface="Trebuchet MS"/>
              </a:defRPr>
            </a:lvl1pPr>
            <a:lvl2pPr marL="914400" marR="0" lvl="1" indent="-320040" algn="l" rtl="0">
              <a:spcBef>
                <a:spcPts val="1000"/>
              </a:spcBef>
              <a:spcAft>
                <a:spcPts val="0"/>
              </a:spcAft>
              <a:buClr>
                <a:schemeClr val="accent1"/>
              </a:buClr>
              <a:buSzPts val="1440"/>
              <a:buFont typeface="Trebuchet MS"/>
              <a:buAutoNum type="arabicPeriod"/>
              <a:defRPr sz="1800" b="0" i="0" u="none" strike="noStrike" cap="none">
                <a:solidFill>
                  <a:srgbClr val="6387B8"/>
                </a:solidFill>
                <a:latin typeface="Trebuchet MS"/>
                <a:ea typeface="Trebuchet MS"/>
                <a:cs typeface="Trebuchet MS"/>
                <a:sym typeface="Trebuchet MS"/>
              </a:defRPr>
            </a:lvl2pPr>
            <a:lvl3pPr marL="1371600" marR="0" lvl="2" indent="-309880" algn="l" rtl="0">
              <a:spcBef>
                <a:spcPts val="1000"/>
              </a:spcBef>
              <a:spcAft>
                <a:spcPts val="0"/>
              </a:spcAft>
              <a:buClr>
                <a:schemeClr val="accent1"/>
              </a:buClr>
              <a:buSzPts val="1280"/>
              <a:buFont typeface="Noto Sans Symbols"/>
              <a:buChar char="▶"/>
              <a:defRPr sz="1600" b="0" i="0" u="none" strike="noStrike" cap="none">
                <a:solidFill>
                  <a:srgbClr val="6387B8"/>
                </a:solidFill>
                <a:latin typeface="Trebuchet MS"/>
                <a:ea typeface="Trebuchet MS"/>
                <a:cs typeface="Trebuchet MS"/>
                <a:sym typeface="Trebuchet MS"/>
              </a:defRPr>
            </a:lvl3pPr>
            <a:lvl4pPr marL="1828800" marR="0" lvl="3" indent="-299719"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4pPr>
            <a:lvl5pPr marL="2286000" marR="0" lvl="4" indent="-299720"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7" name="Google Shape;57;p5"/>
          <p:cNvSpPr/>
          <p:nvPr/>
        </p:nvSpPr>
        <p:spPr>
          <a:xfrm>
            <a:off x="838199" y="1938278"/>
            <a:ext cx="4154220"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rgbClr val="6387B8"/>
                </a:solidFill>
                <a:latin typeface="Trebuchet MS"/>
                <a:ea typeface="Trebuchet MS"/>
                <a:cs typeface="Trebuchet MS"/>
                <a:sym typeface="Trebuchet MS"/>
              </a:rPr>
              <a:t>Knowledge</a:t>
            </a:r>
            <a:endParaRPr sz="2000" b="1">
              <a:solidFill>
                <a:srgbClr val="6387B8"/>
              </a:solidFill>
              <a:latin typeface="Trebuchet MS"/>
              <a:ea typeface="Trebuchet MS"/>
              <a:cs typeface="Trebuchet MS"/>
              <a:sym typeface="Trebuchet MS"/>
            </a:endParaRPr>
          </a:p>
        </p:txBody>
      </p:sp>
      <p:sp>
        <p:nvSpPr>
          <p:cNvPr id="58" name="Google Shape;58;p5"/>
          <p:cNvSpPr/>
          <p:nvPr/>
        </p:nvSpPr>
        <p:spPr>
          <a:xfrm>
            <a:off x="5115140" y="1935271"/>
            <a:ext cx="4158862"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rgbClr val="6387B8"/>
                </a:solidFill>
                <a:latin typeface="Trebuchet MS"/>
                <a:ea typeface="Trebuchet MS"/>
                <a:cs typeface="Trebuchet MS"/>
                <a:sym typeface="Trebuchet MS"/>
              </a:rPr>
              <a:t>Skills and Competence</a:t>
            </a:r>
            <a:endParaRPr/>
          </a:p>
        </p:txBody>
      </p:sp>
      <p:sp>
        <p:nvSpPr>
          <p:cNvPr id="59" name="Google Shape;59;p5"/>
          <p:cNvSpPr txBox="1"/>
          <p:nvPr/>
        </p:nvSpPr>
        <p:spPr>
          <a:xfrm>
            <a:off x="838199" y="176648"/>
            <a:ext cx="2461891" cy="46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rgbClr val="6387B8"/>
                </a:solidFill>
                <a:latin typeface="Trebuchet MS"/>
                <a:ea typeface="Trebuchet MS"/>
                <a:cs typeface="Trebuchet MS"/>
                <a:sym typeface="Trebuchet MS"/>
              </a:rPr>
              <a:t>Learning unit</a:t>
            </a:r>
            <a:endParaRPr sz="2400" b="1">
              <a:solidFill>
                <a:srgbClr val="6387B8"/>
              </a:solidFill>
              <a:highlight>
                <a:srgbClr val="FFFF00"/>
              </a:highlight>
              <a:latin typeface="Trebuchet MS"/>
              <a:ea typeface="Trebuchet MS"/>
              <a:cs typeface="Trebuchet MS"/>
              <a:sym typeface="Trebuchet MS"/>
            </a:endParaRPr>
          </a:p>
        </p:txBody>
      </p:sp>
      <p:sp>
        <p:nvSpPr>
          <p:cNvPr id="60" name="Google Shape;60;p5"/>
          <p:cNvSpPr txBox="1">
            <a:spLocks noGrp="1"/>
          </p:cNvSpPr>
          <p:nvPr>
            <p:ph type="body" idx="3"/>
          </p:nvPr>
        </p:nvSpPr>
        <p:spPr>
          <a:xfrm>
            <a:off x="2954120" y="256030"/>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61" name="Google Shape;61;p5"/>
          <p:cNvSpPr txBox="1">
            <a:spLocks noGrp="1"/>
          </p:cNvSpPr>
          <p:nvPr>
            <p:ph type="body" idx="4"/>
          </p:nvPr>
        </p:nvSpPr>
        <p:spPr>
          <a:xfrm>
            <a:off x="3444689" y="256030"/>
            <a:ext cx="221086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62" name="Google Shape;62;p5"/>
          <p:cNvSpPr txBox="1">
            <a:spLocks noGrp="1"/>
          </p:cNvSpPr>
          <p:nvPr>
            <p:ph type="dt" idx="10"/>
          </p:nvPr>
        </p:nvSpPr>
        <p:spPr>
          <a:xfrm>
            <a:off x="6792687" y="6041362"/>
            <a:ext cx="1324386"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3" name="Google Shape;63;p5"/>
          <p:cNvSpPr txBox="1">
            <a:spLocks noGrp="1"/>
          </p:cNvSpPr>
          <p:nvPr>
            <p:ph type="ftr" idx="11"/>
          </p:nvPr>
        </p:nvSpPr>
        <p:spPr>
          <a:xfrm>
            <a:off x="838199" y="6041362"/>
            <a:ext cx="4344907"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5" name="Google Shape;65;p5"/>
          <p:cNvSpPr txBox="1">
            <a:spLocks noGrp="1"/>
          </p:cNvSpPr>
          <p:nvPr>
            <p:ph type="body" idx="5"/>
          </p:nvPr>
        </p:nvSpPr>
        <p:spPr>
          <a:xfrm>
            <a:off x="5326194" y="6041362"/>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88888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66" name="Google Shape;66;p5"/>
          <p:cNvSpPr txBox="1">
            <a:spLocks noGrp="1"/>
          </p:cNvSpPr>
          <p:nvPr>
            <p:ph type="body" idx="6"/>
          </p:nvPr>
        </p:nvSpPr>
        <p:spPr>
          <a:xfrm>
            <a:off x="2434282" y="1252924"/>
            <a:ext cx="519838"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1"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67" name="Google Shape;67;p5"/>
          <p:cNvSpPr txBox="1">
            <a:spLocks noGrp="1"/>
          </p:cNvSpPr>
          <p:nvPr>
            <p:ph type="body" idx="7"/>
          </p:nvPr>
        </p:nvSpPr>
        <p:spPr>
          <a:xfrm>
            <a:off x="2988196" y="1246746"/>
            <a:ext cx="2119491"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1"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68" name="Google Shape;68;p5"/>
          <p:cNvSpPr/>
          <p:nvPr/>
        </p:nvSpPr>
        <p:spPr>
          <a:xfrm>
            <a:off x="838199" y="1240568"/>
            <a:ext cx="1729961"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0" i="1">
                <a:solidFill>
                  <a:srgbClr val="6387B8"/>
                </a:solidFill>
                <a:latin typeface="Trebuchet MS"/>
                <a:ea typeface="Trebuchet MS"/>
                <a:cs typeface="Trebuchet MS"/>
                <a:sym typeface="Trebuchet MS"/>
              </a:rPr>
              <a:t>Knowledge k.</a:t>
            </a:r>
            <a:endParaRPr sz="2000" b="0" i="1">
              <a:solidFill>
                <a:srgbClr val="6387B8"/>
              </a:solidFill>
              <a:latin typeface="Trebuchet MS"/>
              <a:ea typeface="Trebuchet MS"/>
              <a:cs typeface="Trebuchet MS"/>
              <a:sym typeface="Trebuchet MS"/>
            </a:endParaRPr>
          </a:p>
        </p:txBody>
      </p:sp>
      <p:pic>
        <p:nvPicPr>
          <p:cNvPr id="16" name="Image 15">
            <a:extLst>
              <a:ext uri="{FF2B5EF4-FFF2-40B4-BE49-F238E27FC236}">
                <a16:creationId xmlns:a16="http://schemas.microsoft.com/office/drawing/2014/main" xmlns="" id="{088FEAC9-DC58-F54C-B7CB-12FF70692FB3}"/>
              </a:ext>
            </a:extLst>
          </p:cNvPr>
          <p:cNvPicPr>
            <a:picLocks noChangeAspect="1"/>
          </p:cNvPicPr>
          <p:nvPr userDrawn="1"/>
        </p:nvPicPr>
        <p:blipFill>
          <a:blip r:embed="rId2"/>
          <a:stretch>
            <a:fillRect/>
          </a:stretch>
        </p:blipFill>
        <p:spPr>
          <a:xfrm>
            <a:off x="3488127" y="6289612"/>
            <a:ext cx="2119311" cy="538162"/>
          </a:xfrm>
          <a:prstGeom prst="rect">
            <a:avLst/>
          </a:prstGeom>
        </p:spPr>
      </p:pic>
      <p:pic>
        <p:nvPicPr>
          <p:cNvPr id="17" name="Image 13">
            <a:extLst>
              <a:ext uri="{FF2B5EF4-FFF2-40B4-BE49-F238E27FC236}">
                <a16:creationId xmlns:a16="http://schemas.microsoft.com/office/drawing/2014/main" xmlns="" id="{C4369456-719D-6849-85E7-52CA73BC072F}"/>
              </a:ext>
            </a:extLst>
          </p:cNvPr>
          <p:cNvPicPr>
            <a:picLocks noChangeAspect="1"/>
          </p:cNvPicPr>
          <p:nvPr userDrawn="1"/>
        </p:nvPicPr>
        <p:blipFill>
          <a:blip r:embed="rId3"/>
          <a:stretch>
            <a:fillRect/>
          </a:stretch>
        </p:blipFill>
        <p:spPr>
          <a:xfrm>
            <a:off x="6304557" y="6187285"/>
            <a:ext cx="2371550" cy="676715"/>
          </a:xfrm>
          <a:prstGeom prst="rect">
            <a:avLst/>
          </a:prstGeom>
        </p:spPr>
      </p:pic>
    </p:spTree>
  </p:cSld>
  <p:clrMapOvr>
    <a:masterClrMapping/>
  </p:clrMapOvr>
  <p:extLst mod="1">
    <p:ext uri="{DCECCB84-F9BA-43D5-87BE-67443E8EF086}">
      <p15:sldGuideLst xmlns:p15="http://schemas.microsoft.com/office/powerpoint/2012/main">
        <p15:guide id="1" orient="horz" pos="323">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odule">
  <p:cSld name="Module">
    <p:spTree>
      <p:nvGrpSpPr>
        <p:cNvPr id="1" name="Shape 69"/>
        <p:cNvGrpSpPr/>
        <p:nvPr/>
      </p:nvGrpSpPr>
      <p:grpSpPr>
        <a:xfrm>
          <a:off x="0" y="0"/>
          <a:ext cx="0" cy="0"/>
          <a:chOff x="0" y="0"/>
          <a:chExt cx="0" cy="0"/>
        </a:xfrm>
      </p:grpSpPr>
      <p:sp>
        <p:nvSpPr>
          <p:cNvPr id="70" name="Google Shape;70;p6"/>
          <p:cNvSpPr txBox="1"/>
          <p:nvPr/>
        </p:nvSpPr>
        <p:spPr>
          <a:xfrm>
            <a:off x="838200" y="176928"/>
            <a:ext cx="1269049" cy="46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rgbClr val="6387B8"/>
                </a:solidFill>
                <a:latin typeface="Trebuchet MS"/>
                <a:ea typeface="Trebuchet MS"/>
                <a:cs typeface="Trebuchet MS"/>
                <a:sym typeface="Trebuchet MS"/>
              </a:rPr>
              <a:t>Module</a:t>
            </a:r>
            <a:endParaRPr sz="2400" b="1">
              <a:solidFill>
                <a:srgbClr val="6387B8"/>
              </a:solidFill>
              <a:highlight>
                <a:srgbClr val="FFFF00"/>
              </a:highlight>
              <a:latin typeface="Trebuchet MS"/>
              <a:ea typeface="Trebuchet MS"/>
              <a:cs typeface="Trebuchet MS"/>
              <a:sym typeface="Trebuchet MS"/>
            </a:endParaRPr>
          </a:p>
        </p:txBody>
      </p:sp>
      <p:sp>
        <p:nvSpPr>
          <p:cNvPr id="71" name="Google Shape;71;p6"/>
          <p:cNvSpPr txBox="1">
            <a:spLocks noGrp="1"/>
          </p:cNvSpPr>
          <p:nvPr>
            <p:ph type="body" idx="1"/>
          </p:nvPr>
        </p:nvSpPr>
        <p:spPr>
          <a:xfrm>
            <a:off x="2185526" y="226262"/>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72" name="Google Shape;72;p6"/>
          <p:cNvSpPr txBox="1">
            <a:spLocks noGrp="1"/>
          </p:cNvSpPr>
          <p:nvPr>
            <p:ph type="body" idx="2"/>
          </p:nvPr>
        </p:nvSpPr>
        <p:spPr>
          <a:xfrm>
            <a:off x="3202787" y="226262"/>
            <a:ext cx="1577676"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73" name="Google Shape;73;p6"/>
          <p:cNvSpPr txBox="1">
            <a:spLocks noGrp="1"/>
          </p:cNvSpPr>
          <p:nvPr>
            <p:ph type="body" idx="3"/>
          </p:nvPr>
        </p:nvSpPr>
        <p:spPr>
          <a:xfrm>
            <a:off x="838200" y="1105261"/>
            <a:ext cx="8435802" cy="4876153"/>
          </a:xfrm>
          <a:prstGeom prst="rect">
            <a:avLst/>
          </a:prstGeom>
          <a:noFill/>
          <a:ln>
            <a:noFill/>
          </a:ln>
        </p:spPr>
        <p:txBody>
          <a:bodyPr spcFirstLastPara="1" wrap="square" lIns="91425" tIns="45700" rIns="91425" bIns="45700" anchor="t" anchorCtr="0"/>
          <a:lstStyle>
            <a:lvl1pPr marL="457200" marR="0" lvl="0" indent="-330200" algn="l" rtl="0">
              <a:spcBef>
                <a:spcPts val="1000"/>
              </a:spcBef>
              <a:spcAft>
                <a:spcPts val="0"/>
              </a:spcAft>
              <a:buClr>
                <a:schemeClr val="accent1"/>
              </a:buClr>
              <a:buSzPts val="1600"/>
              <a:buFont typeface="Trebuchet MS"/>
              <a:buAutoNum type="romanLcPeriod"/>
              <a:defRPr sz="2000" b="0" i="0" u="none" strike="noStrike" cap="none">
                <a:solidFill>
                  <a:srgbClr val="6387B8"/>
                </a:solidFill>
                <a:latin typeface="Trebuchet MS"/>
                <a:ea typeface="Trebuchet MS"/>
                <a:cs typeface="Trebuchet MS"/>
                <a:sym typeface="Trebuchet MS"/>
              </a:defRPr>
            </a:lvl1pPr>
            <a:lvl2pPr marL="914400" marR="0" lvl="1" indent="-320040" algn="l" rtl="0">
              <a:spcBef>
                <a:spcPts val="1000"/>
              </a:spcBef>
              <a:spcAft>
                <a:spcPts val="0"/>
              </a:spcAft>
              <a:buClr>
                <a:schemeClr val="accent1"/>
              </a:buClr>
              <a:buSzPts val="1440"/>
              <a:buFont typeface="Trebuchet MS"/>
              <a:buAutoNum type="arabicPeriod"/>
              <a:defRPr sz="1800" b="0" i="0" u="none" strike="noStrike" cap="none">
                <a:solidFill>
                  <a:srgbClr val="6387B8"/>
                </a:solidFill>
                <a:latin typeface="Trebuchet MS"/>
                <a:ea typeface="Trebuchet MS"/>
                <a:cs typeface="Trebuchet MS"/>
                <a:sym typeface="Trebuchet MS"/>
              </a:defRPr>
            </a:lvl2pPr>
            <a:lvl3pPr marL="1371600" marR="0" lvl="2" indent="-309880" algn="l" rtl="0">
              <a:spcBef>
                <a:spcPts val="1000"/>
              </a:spcBef>
              <a:spcAft>
                <a:spcPts val="0"/>
              </a:spcAft>
              <a:buClr>
                <a:schemeClr val="accent1"/>
              </a:buClr>
              <a:buSzPts val="1280"/>
              <a:buFont typeface="Trebuchet MS"/>
              <a:buAutoNum type="alphaLcParenR"/>
              <a:defRPr sz="1600" b="0" i="0" u="none" strike="noStrike" cap="none">
                <a:solidFill>
                  <a:srgbClr val="6387B8"/>
                </a:solidFill>
                <a:latin typeface="Trebuchet MS"/>
                <a:ea typeface="Trebuchet MS"/>
                <a:cs typeface="Trebuchet MS"/>
                <a:sym typeface="Trebuchet MS"/>
              </a:defRPr>
            </a:lvl3pPr>
            <a:lvl4pPr marL="1828800" marR="0" lvl="3" indent="-299719"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4pPr>
            <a:lvl5pPr marL="2286000" marR="0" lvl="4" indent="-299720"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74" name="Google Shape;74;p6"/>
          <p:cNvSpPr txBox="1">
            <a:spLocks noGrp="1"/>
          </p:cNvSpPr>
          <p:nvPr>
            <p:ph type="dt" idx="10"/>
          </p:nvPr>
        </p:nvSpPr>
        <p:spPr>
          <a:xfrm>
            <a:off x="6792687" y="6041362"/>
            <a:ext cx="1324386"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5" name="Google Shape;75;p6"/>
          <p:cNvSpPr txBox="1">
            <a:spLocks noGrp="1"/>
          </p:cNvSpPr>
          <p:nvPr>
            <p:ph type="ftr" idx="11"/>
          </p:nvPr>
        </p:nvSpPr>
        <p:spPr>
          <a:xfrm>
            <a:off x="859612" y="6041362"/>
            <a:ext cx="4344907"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7" name="Google Shape;77;p6"/>
          <p:cNvSpPr txBox="1">
            <a:spLocks noGrp="1"/>
          </p:cNvSpPr>
          <p:nvPr>
            <p:ph type="body" idx="4"/>
          </p:nvPr>
        </p:nvSpPr>
        <p:spPr>
          <a:xfrm>
            <a:off x="5326194" y="6041362"/>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88888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78" name="Google Shape;78;p6"/>
          <p:cNvSpPr txBox="1">
            <a:spLocks noGrp="1"/>
          </p:cNvSpPr>
          <p:nvPr>
            <p:ph type="body" idx="5"/>
          </p:nvPr>
        </p:nvSpPr>
        <p:spPr>
          <a:xfrm>
            <a:off x="2674425" y="226262"/>
            <a:ext cx="442750"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pic>
        <p:nvPicPr>
          <p:cNvPr id="10" name="Image 15">
            <a:extLst>
              <a:ext uri="{FF2B5EF4-FFF2-40B4-BE49-F238E27FC236}">
                <a16:creationId xmlns:a16="http://schemas.microsoft.com/office/drawing/2014/main" xmlns="" id="{81E366B6-E72F-1B42-9EF9-5D065E75605F}"/>
              </a:ext>
            </a:extLst>
          </p:cNvPr>
          <p:cNvPicPr>
            <a:picLocks noChangeAspect="1"/>
          </p:cNvPicPr>
          <p:nvPr userDrawn="1"/>
        </p:nvPicPr>
        <p:blipFill>
          <a:blip r:embed="rId2"/>
          <a:stretch>
            <a:fillRect/>
          </a:stretch>
        </p:blipFill>
        <p:spPr>
          <a:xfrm>
            <a:off x="3488127" y="6289612"/>
            <a:ext cx="2119311" cy="538162"/>
          </a:xfrm>
          <a:prstGeom prst="rect">
            <a:avLst/>
          </a:prstGeom>
        </p:spPr>
      </p:pic>
      <p:pic>
        <p:nvPicPr>
          <p:cNvPr id="11" name="Image 13">
            <a:extLst>
              <a:ext uri="{FF2B5EF4-FFF2-40B4-BE49-F238E27FC236}">
                <a16:creationId xmlns:a16="http://schemas.microsoft.com/office/drawing/2014/main" xmlns="" id="{99D6A3FE-6889-7F4E-822C-29834BE1FFF3}"/>
              </a:ext>
            </a:extLst>
          </p:cNvPr>
          <p:cNvPicPr>
            <a:picLocks noChangeAspect="1"/>
          </p:cNvPicPr>
          <p:nvPr userDrawn="1"/>
        </p:nvPicPr>
        <p:blipFill>
          <a:blip r:embed="rId3"/>
          <a:stretch>
            <a:fillRect/>
          </a:stretch>
        </p:blipFill>
        <p:spPr>
          <a:xfrm>
            <a:off x="6304557" y="6187285"/>
            <a:ext cx="2371550" cy="67671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hapter">
  <p:cSld name="Chapter">
    <p:spTree>
      <p:nvGrpSpPr>
        <p:cNvPr id="1" name="Shape 79"/>
        <p:cNvGrpSpPr/>
        <p:nvPr/>
      </p:nvGrpSpPr>
      <p:grpSpPr>
        <a:xfrm>
          <a:off x="0" y="0"/>
          <a:ext cx="0" cy="0"/>
          <a:chOff x="0" y="0"/>
          <a:chExt cx="0" cy="0"/>
        </a:xfrm>
      </p:grpSpPr>
      <p:sp>
        <p:nvSpPr>
          <p:cNvPr id="80" name="Google Shape;80;p7"/>
          <p:cNvSpPr txBox="1"/>
          <p:nvPr/>
        </p:nvSpPr>
        <p:spPr>
          <a:xfrm>
            <a:off x="838200" y="326280"/>
            <a:ext cx="1347326" cy="46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rgbClr val="6387B8"/>
                </a:solidFill>
                <a:latin typeface="Trebuchet MS"/>
                <a:ea typeface="Trebuchet MS"/>
                <a:cs typeface="Trebuchet MS"/>
                <a:sym typeface="Trebuchet MS"/>
              </a:rPr>
              <a:t>Chapter</a:t>
            </a:r>
            <a:endParaRPr sz="2400" b="1">
              <a:solidFill>
                <a:srgbClr val="6387B8"/>
              </a:solidFill>
              <a:highlight>
                <a:srgbClr val="FFFF00"/>
              </a:highlight>
              <a:latin typeface="Trebuchet MS"/>
              <a:ea typeface="Trebuchet MS"/>
              <a:cs typeface="Trebuchet MS"/>
              <a:sym typeface="Trebuchet MS"/>
            </a:endParaRPr>
          </a:p>
        </p:txBody>
      </p:sp>
      <p:sp>
        <p:nvSpPr>
          <p:cNvPr id="81" name="Google Shape;81;p7"/>
          <p:cNvSpPr txBox="1">
            <a:spLocks noGrp="1"/>
          </p:cNvSpPr>
          <p:nvPr>
            <p:ph type="body" idx="1"/>
          </p:nvPr>
        </p:nvSpPr>
        <p:spPr>
          <a:xfrm>
            <a:off x="2271272" y="375614"/>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82" name="Google Shape;82;p7"/>
          <p:cNvSpPr txBox="1">
            <a:spLocks noGrp="1"/>
          </p:cNvSpPr>
          <p:nvPr>
            <p:ph type="body" idx="2"/>
          </p:nvPr>
        </p:nvSpPr>
        <p:spPr>
          <a:xfrm>
            <a:off x="3890418" y="375614"/>
            <a:ext cx="1664238"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83" name="Google Shape;83;p7"/>
          <p:cNvSpPr txBox="1">
            <a:spLocks noGrp="1"/>
          </p:cNvSpPr>
          <p:nvPr>
            <p:ph type="body" idx="3"/>
          </p:nvPr>
        </p:nvSpPr>
        <p:spPr>
          <a:xfrm>
            <a:off x="838200" y="1117081"/>
            <a:ext cx="8435802" cy="4843708"/>
          </a:xfrm>
          <a:prstGeom prst="rect">
            <a:avLst/>
          </a:prstGeom>
          <a:noFill/>
          <a:ln>
            <a:noFill/>
          </a:ln>
        </p:spPr>
        <p:txBody>
          <a:bodyPr spcFirstLastPara="1" wrap="square" lIns="91425" tIns="45700" rIns="91425" bIns="45700" anchor="t" anchorCtr="0"/>
          <a:lstStyle>
            <a:lvl1pPr marL="457200" marR="0" lvl="0" indent="-330200" algn="l" rtl="0">
              <a:spcBef>
                <a:spcPts val="1000"/>
              </a:spcBef>
              <a:spcAft>
                <a:spcPts val="0"/>
              </a:spcAft>
              <a:buClr>
                <a:schemeClr val="accent1"/>
              </a:buClr>
              <a:buSzPts val="1600"/>
              <a:buFont typeface="Trebuchet MS"/>
              <a:buAutoNum type="alphaLcParenR"/>
              <a:defRPr sz="2000" b="0" i="0" u="none" strike="noStrike" cap="none">
                <a:solidFill>
                  <a:srgbClr val="6387B8"/>
                </a:solidFill>
                <a:latin typeface="Trebuchet MS"/>
                <a:ea typeface="Trebuchet MS"/>
                <a:cs typeface="Trebuchet MS"/>
                <a:sym typeface="Trebuchet MS"/>
              </a:defRPr>
            </a:lvl1pPr>
            <a:lvl2pPr marL="914400" marR="0" lvl="1" indent="-320040" algn="l" rtl="0">
              <a:spcBef>
                <a:spcPts val="1000"/>
              </a:spcBef>
              <a:spcAft>
                <a:spcPts val="0"/>
              </a:spcAft>
              <a:buClr>
                <a:schemeClr val="accent1"/>
              </a:buClr>
              <a:buSzPts val="1440"/>
              <a:buFont typeface="Noto Sans Symbols"/>
              <a:buChar char="▶"/>
              <a:defRPr sz="1800" b="0" i="0" u="none" strike="noStrike" cap="none">
                <a:solidFill>
                  <a:srgbClr val="6387B8"/>
                </a:solidFill>
                <a:latin typeface="Trebuchet MS"/>
                <a:ea typeface="Trebuchet MS"/>
                <a:cs typeface="Trebuchet MS"/>
                <a:sym typeface="Trebuchet MS"/>
              </a:defRPr>
            </a:lvl2pPr>
            <a:lvl3pPr marL="1371600" marR="0" lvl="2" indent="-309880" algn="l" rtl="0">
              <a:spcBef>
                <a:spcPts val="1000"/>
              </a:spcBef>
              <a:spcAft>
                <a:spcPts val="0"/>
              </a:spcAft>
              <a:buClr>
                <a:schemeClr val="accent1"/>
              </a:buClr>
              <a:buSzPts val="1280"/>
              <a:buFont typeface="Noto Sans Symbols"/>
              <a:buChar char="✓"/>
              <a:defRPr sz="1600" b="0" i="0" u="none" strike="noStrike" cap="none">
                <a:solidFill>
                  <a:srgbClr val="6387B8"/>
                </a:solidFill>
                <a:latin typeface="Trebuchet MS"/>
                <a:ea typeface="Trebuchet MS"/>
                <a:cs typeface="Trebuchet MS"/>
                <a:sym typeface="Trebuchet MS"/>
              </a:defRPr>
            </a:lvl3pPr>
            <a:lvl4pPr marL="1828800" marR="0" lvl="3" indent="-299719"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4pPr>
            <a:lvl5pPr marL="2286000" marR="0" lvl="4" indent="-299720"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84" name="Google Shape;84;p7"/>
          <p:cNvSpPr txBox="1">
            <a:spLocks noGrp="1"/>
          </p:cNvSpPr>
          <p:nvPr>
            <p:ph type="dt" idx="10"/>
          </p:nvPr>
        </p:nvSpPr>
        <p:spPr>
          <a:xfrm>
            <a:off x="6792687" y="6041362"/>
            <a:ext cx="1324386"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5" name="Google Shape;85;p7"/>
          <p:cNvSpPr txBox="1">
            <a:spLocks noGrp="1"/>
          </p:cNvSpPr>
          <p:nvPr>
            <p:ph type="ftr" idx="11"/>
          </p:nvPr>
        </p:nvSpPr>
        <p:spPr>
          <a:xfrm>
            <a:off x="859612" y="6041362"/>
            <a:ext cx="4344907"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7" name="Google Shape;87;p7"/>
          <p:cNvSpPr txBox="1">
            <a:spLocks noGrp="1"/>
          </p:cNvSpPr>
          <p:nvPr>
            <p:ph type="body" idx="4"/>
          </p:nvPr>
        </p:nvSpPr>
        <p:spPr>
          <a:xfrm>
            <a:off x="5326194" y="6041362"/>
            <a:ext cx="428322"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88888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88" name="Google Shape;88;p7"/>
          <p:cNvSpPr txBox="1">
            <a:spLocks noGrp="1"/>
          </p:cNvSpPr>
          <p:nvPr>
            <p:ph type="body" idx="5"/>
          </p:nvPr>
        </p:nvSpPr>
        <p:spPr>
          <a:xfrm>
            <a:off x="2810988" y="375614"/>
            <a:ext cx="442750"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sp>
        <p:nvSpPr>
          <p:cNvPr id="89" name="Google Shape;89;p7"/>
          <p:cNvSpPr txBox="1">
            <a:spLocks noGrp="1"/>
          </p:cNvSpPr>
          <p:nvPr>
            <p:ph type="body" idx="6"/>
          </p:nvPr>
        </p:nvSpPr>
        <p:spPr>
          <a:xfrm>
            <a:off x="3350704" y="375614"/>
            <a:ext cx="372218" cy="369332"/>
          </a:xfrm>
          <a:prstGeom prst="rect">
            <a:avLst/>
          </a:prstGeom>
          <a:noFill/>
          <a:ln>
            <a:noFill/>
          </a:ln>
        </p:spPr>
        <p:txBody>
          <a:bodyPr spcFirstLastPara="1" wrap="square" lIns="91425" tIns="45700" rIns="91425" bIns="45700" anchor="t" anchorCtr="0"/>
          <a:lstStyle>
            <a:lvl1pPr marL="457200" marR="0" lvl="0" indent="-228600" algn="l" rtl="0">
              <a:spcBef>
                <a:spcPts val="1000"/>
              </a:spcBef>
              <a:spcAft>
                <a:spcPts val="0"/>
              </a:spcAft>
              <a:buClr>
                <a:schemeClr val="accent1"/>
              </a:buClr>
              <a:buSzPts val="1440"/>
              <a:buFont typeface="Trebuchet MS"/>
              <a:buNone/>
              <a:defRPr sz="1800" b="0" i="0" u="none" strike="noStrike" cap="none">
                <a:solidFill>
                  <a:srgbClr val="6387B8"/>
                </a:solidFill>
                <a:latin typeface="Trebuchet MS"/>
                <a:ea typeface="Trebuchet MS"/>
                <a:cs typeface="Trebuchet MS"/>
                <a:sym typeface="Trebuchet MS"/>
              </a:defRPr>
            </a:lvl1pPr>
            <a:lvl2pPr marL="914400" marR="0" lvl="1" indent="-228600" algn="l" rtl="0">
              <a:spcBef>
                <a:spcPts val="1000"/>
              </a:spcBef>
              <a:spcAft>
                <a:spcPts val="0"/>
              </a:spcAft>
              <a:buClr>
                <a:schemeClr val="accent1"/>
              </a:buClr>
              <a:buSzPts val="1600"/>
              <a:buFont typeface="Noto Sans Symbols"/>
              <a:buNone/>
              <a:defRPr sz="2000" b="0" i="0" u="none" strike="noStrike" cap="none">
                <a:solidFill>
                  <a:srgbClr val="888888"/>
                </a:solidFill>
                <a:latin typeface="Trebuchet MS"/>
                <a:ea typeface="Trebuchet MS"/>
                <a:cs typeface="Trebuchet MS"/>
                <a:sym typeface="Trebuchet MS"/>
              </a:defRPr>
            </a:lvl2pPr>
            <a:lvl3pPr marL="1371600" marR="0" lvl="2" indent="-228600" algn="l" rtl="0">
              <a:spcBef>
                <a:spcPts val="1000"/>
              </a:spcBef>
              <a:spcAft>
                <a:spcPts val="0"/>
              </a:spcAft>
              <a:buClr>
                <a:schemeClr val="accent1"/>
              </a:buClr>
              <a:buSzPts val="1440"/>
              <a:buFont typeface="Noto Sans Symbols"/>
              <a:buNone/>
              <a:defRPr sz="1800" b="0" i="0" u="none" strike="noStrike" cap="none">
                <a:solidFill>
                  <a:srgbClr val="888888"/>
                </a:solidFill>
                <a:latin typeface="Trebuchet MS"/>
                <a:ea typeface="Trebuchet MS"/>
                <a:cs typeface="Trebuchet MS"/>
                <a:sym typeface="Trebuchet MS"/>
              </a:defRPr>
            </a:lvl3pPr>
            <a:lvl4pPr marL="1828800" marR="0" lvl="3"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4pPr>
            <a:lvl5pPr marL="2286000" marR="0" lvl="4"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5pPr>
            <a:lvl6pPr marL="2743200" marR="0" lvl="5"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6pPr>
            <a:lvl7pPr marL="3200400" marR="0" lvl="6"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7pPr>
            <a:lvl8pPr marL="3657600" marR="0" lvl="7"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8pPr>
            <a:lvl9pPr marL="4114800" marR="0" lvl="8" indent="-228600" algn="l" rtl="0">
              <a:spcBef>
                <a:spcPts val="1000"/>
              </a:spcBef>
              <a:spcAft>
                <a:spcPts val="0"/>
              </a:spcAft>
              <a:buClr>
                <a:schemeClr val="accent1"/>
              </a:buClr>
              <a:buSzPts val="1280"/>
              <a:buFont typeface="Noto Sans Symbols"/>
              <a:buNone/>
              <a:defRPr sz="1600" b="0" i="0" u="none" strike="noStrike" cap="none">
                <a:solidFill>
                  <a:srgbClr val="888888"/>
                </a:solidFill>
                <a:latin typeface="Trebuchet MS"/>
                <a:ea typeface="Trebuchet MS"/>
                <a:cs typeface="Trebuchet MS"/>
                <a:sym typeface="Trebuchet MS"/>
              </a:defRPr>
            </a:lvl9pPr>
          </a:lstStyle>
          <a:p>
            <a:endParaRPr/>
          </a:p>
        </p:txBody>
      </p:sp>
      <p:pic>
        <p:nvPicPr>
          <p:cNvPr id="11" name="Image 15">
            <a:extLst>
              <a:ext uri="{FF2B5EF4-FFF2-40B4-BE49-F238E27FC236}">
                <a16:creationId xmlns:a16="http://schemas.microsoft.com/office/drawing/2014/main" xmlns="" id="{E68DA1B1-3AB6-F64D-A850-E8AC2BB48641}"/>
              </a:ext>
            </a:extLst>
          </p:cNvPr>
          <p:cNvPicPr>
            <a:picLocks noChangeAspect="1"/>
          </p:cNvPicPr>
          <p:nvPr userDrawn="1"/>
        </p:nvPicPr>
        <p:blipFill>
          <a:blip r:embed="rId2"/>
          <a:stretch>
            <a:fillRect/>
          </a:stretch>
        </p:blipFill>
        <p:spPr>
          <a:xfrm>
            <a:off x="3488127" y="6289612"/>
            <a:ext cx="2119311" cy="538162"/>
          </a:xfrm>
          <a:prstGeom prst="rect">
            <a:avLst/>
          </a:prstGeom>
        </p:spPr>
      </p:pic>
      <p:pic>
        <p:nvPicPr>
          <p:cNvPr id="12" name="Image 13">
            <a:extLst>
              <a:ext uri="{FF2B5EF4-FFF2-40B4-BE49-F238E27FC236}">
                <a16:creationId xmlns:a16="http://schemas.microsoft.com/office/drawing/2014/main" xmlns="" id="{77D74F2E-48B0-FE4E-A8DB-96388D201CA7}"/>
              </a:ext>
            </a:extLst>
          </p:cNvPr>
          <p:cNvPicPr>
            <a:picLocks noChangeAspect="1"/>
          </p:cNvPicPr>
          <p:nvPr userDrawn="1"/>
        </p:nvPicPr>
        <p:blipFill>
          <a:blip r:embed="rId3"/>
          <a:stretch>
            <a:fillRect/>
          </a:stretch>
        </p:blipFill>
        <p:spPr>
          <a:xfrm>
            <a:off x="6304557" y="6187285"/>
            <a:ext cx="2371550" cy="67671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End">
  <p:cSld name="End">
    <p:bg>
      <p:bgPr>
        <a:blipFill>
          <a:blip r:embed="rId2">
            <a:alphaModFix/>
          </a:blip>
          <a:stretch>
            <a:fillRect/>
          </a:stretch>
        </a:blipFill>
        <a:effectLst/>
      </p:bgPr>
    </p:bg>
    <p:spTree>
      <p:nvGrpSpPr>
        <p:cNvPr id="1" name="Shape 90"/>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rain&amp;AssesMaterial">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8229229"/>
      </p:ext>
    </p:extLst>
  </p:cSld>
  <p:clrMapOvr>
    <a:masterClrMapping/>
  </p:clrMapOvr>
  <p:extLst mod="1">
    <p:ext uri="{DCECCB84-F9BA-43D5-87BE-67443E8EF086}">
      <p15:sldGuideLst xmlns:p15="http://schemas.microsoft.com/office/powerpoint/2012/main">
        <p15:guide id="1" orient="horz" pos="2568">
          <p15:clr>
            <a:srgbClr val="FBAE40"/>
          </p15:clr>
        </p15:guide>
        <p15:guide id="2" pos="3840">
          <p15:clr>
            <a:srgbClr val="FBAE40"/>
          </p15:clr>
        </p15:guide>
        <p15:guide id="3" orient="horz" pos="3090">
          <p15:clr>
            <a:srgbClr val="FBAE40"/>
          </p15:clr>
        </p15:guide>
        <p15:guide id="4" orient="horz" pos="2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Learning outcomes">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6388696"/>
      </p:ext>
    </p:extLst>
  </p:cSld>
  <p:clrMapOvr>
    <a:masterClrMapping/>
  </p:clrMapOvr>
  <p:extLst mod="1">
    <p:ext uri="{DCECCB84-F9BA-43D5-87BE-67443E8EF086}">
      <p15:sldGuideLst xmlns:p15="http://schemas.microsoft.com/office/powerpoint/2012/main">
        <p15:guide id="1" orient="horz" pos="323">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
          <p:cNvGrpSpPr/>
          <p:nvPr/>
        </p:nvGrpSpPr>
        <p:grpSpPr>
          <a:xfrm>
            <a:off x="7425267" y="-8467"/>
            <a:ext cx="4766733" cy="6866467"/>
            <a:chOff x="7425267" y="-8467"/>
            <a:chExt cx="4766733" cy="6866467"/>
          </a:xfrm>
        </p:grpSpPr>
        <p:cxnSp>
          <p:nvCxnSpPr>
            <p:cNvPr id="11" name="Google Shape;11;p1"/>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1"/>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1"/>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rgbClr val="DFEAF4"/>
            </a:solidFill>
            <a:ln>
              <a:noFill/>
            </a:ln>
          </p:spPr>
        </p:sp>
        <p:sp>
          <p:nvSpPr>
            <p:cNvPr id="14" name="Google Shape;14;p1"/>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rgbClr val="98BBDA"/>
            </a:solidFill>
            <a:ln>
              <a:noFill/>
            </a:ln>
          </p:spPr>
        </p:sp>
        <p:sp>
          <p:nvSpPr>
            <p:cNvPr id="15" name="Google Shape;15;p1"/>
            <p:cNvSpPr/>
            <p:nvPr/>
          </p:nvSpPr>
          <p:spPr>
            <a:xfrm>
              <a:off x="8932333" y="3048000"/>
              <a:ext cx="3259667" cy="3810000"/>
            </a:xfrm>
            <a:prstGeom prst="triangle">
              <a:avLst>
                <a:gd name="adj" fmla="val 100000"/>
              </a:avLst>
            </a:prstGeom>
            <a:solidFill>
              <a:srgbClr val="79A1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6386B6"/>
            </a:solidFill>
            <a:ln>
              <a:noFill/>
            </a:ln>
          </p:spPr>
        </p:sp>
        <p:sp>
          <p:nvSpPr>
            <p:cNvPr id="17" name="Google Shape;17;p1"/>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418AD8">
                <a:alpha val="69803"/>
              </a:srgbClr>
            </a:solidFill>
            <a:ln>
              <a:noFill/>
            </a:ln>
          </p:spPr>
        </p:sp>
        <p:sp>
          <p:nvSpPr>
            <p:cNvPr id="18" name="Google Shape;18;p1"/>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1"/>
            <p:cNvSpPr/>
            <p:nvPr/>
          </p:nvSpPr>
          <p:spPr>
            <a:xfrm>
              <a:off x="10371666" y="3589867"/>
              <a:ext cx="1817159" cy="3268133"/>
            </a:xfrm>
            <a:prstGeom prst="triangle">
              <a:avLst>
                <a:gd name="adj" fmla="val 100000"/>
              </a:avLst>
            </a:prstGeom>
            <a:solidFill>
              <a:schemeClr val="l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rgbClr val="6387B8"/>
              </a:buClr>
              <a:buSzPts val="3600"/>
              <a:buFont typeface="Trebuchet MS"/>
              <a:buNone/>
              <a:defRPr sz="3600" b="0" i="0" u="none" strike="noStrike" cap="none">
                <a:solidFill>
                  <a:srgbClr val="6387B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1" name="Google Shape;21;p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6387B8"/>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6387B8"/>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6387B8"/>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6387B8"/>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6387B8"/>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pic>
        <p:nvPicPr>
          <p:cNvPr id="22" name="Google Shape;22;p1"/>
          <p:cNvPicPr preferRelativeResize="0"/>
          <p:nvPr/>
        </p:nvPicPr>
        <p:blipFill rotWithShape="1">
          <a:blip r:embed="rId10">
            <a:alphaModFix/>
          </a:blip>
          <a:srcRect/>
          <a:stretch/>
        </p:blipFill>
        <p:spPr>
          <a:xfrm>
            <a:off x="10895556" y="5824752"/>
            <a:ext cx="1041316" cy="798343"/>
          </a:xfrm>
          <a:prstGeom prst="rect">
            <a:avLst/>
          </a:prstGeom>
          <a:noFill/>
          <a:ln>
            <a:noFill/>
          </a:ln>
        </p:spPr>
      </p:pic>
      <p:sp>
        <p:nvSpPr>
          <p:cNvPr id="23" name="Google Shape;23;p1"/>
          <p:cNvSpPr txBox="1">
            <a:spLocks noGrp="1"/>
          </p:cNvSpPr>
          <p:nvPr>
            <p:ph type="dt" idx="10"/>
          </p:nvPr>
        </p:nvSpPr>
        <p:spPr>
          <a:xfrm>
            <a:off x="1565500" y="6356350"/>
            <a:ext cx="20159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pic>
        <p:nvPicPr>
          <p:cNvPr id="26" name="Google Shape;26;p1"/>
          <p:cNvPicPr preferRelativeResize="0"/>
          <p:nvPr/>
        </p:nvPicPr>
        <p:blipFill rotWithShape="1">
          <a:blip r:embed="rId11">
            <a:alphaModFix/>
          </a:blip>
          <a:srcRect/>
          <a:stretch/>
        </p:blipFill>
        <p:spPr>
          <a:xfrm>
            <a:off x="0" y="6287955"/>
            <a:ext cx="1528988" cy="504409"/>
          </a:xfrm>
          <a:prstGeom prst="rect">
            <a:avLst/>
          </a:prstGeom>
          <a:noFill/>
          <a:ln>
            <a:noFill/>
          </a:ln>
        </p:spPr>
      </p:pic>
      <p:sp>
        <p:nvSpPr>
          <p:cNvPr id="28" name="Slide Number Placeholder 3"/>
          <p:cNvSpPr txBox="1">
            <a:spLocks/>
          </p:cNvSpPr>
          <p:nvPr userDrawn="1"/>
        </p:nvSpPr>
        <p:spPr>
          <a:xfrm>
            <a:off x="9323120" y="6356351"/>
            <a:ext cx="2743200"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897EC352-F87C-C040-8695-C2F9C5962561}" type="slidenum">
              <a:rPr lang="en-US" b="0" smtClean="0"/>
              <a:pPr algn="r"/>
              <a:t>‹#›</a:t>
            </a:fld>
            <a:endParaRPr lang="en-US" b="0"/>
          </a:p>
        </p:txBody>
      </p:sp>
      <p:pic>
        <p:nvPicPr>
          <p:cNvPr id="25" name="Image 15">
            <a:extLst>
              <a:ext uri="{FF2B5EF4-FFF2-40B4-BE49-F238E27FC236}">
                <a16:creationId xmlns:a16="http://schemas.microsoft.com/office/drawing/2014/main" xmlns="" id="{14B14665-544F-C245-BE3F-AA710F3374DC}"/>
              </a:ext>
            </a:extLst>
          </p:cNvPr>
          <p:cNvPicPr>
            <a:picLocks noChangeAspect="1"/>
          </p:cNvPicPr>
          <p:nvPr userDrawn="1"/>
        </p:nvPicPr>
        <p:blipFill>
          <a:blip r:embed="rId12"/>
          <a:stretch>
            <a:fillRect/>
          </a:stretch>
        </p:blipFill>
        <p:spPr>
          <a:xfrm>
            <a:off x="3488127" y="6289612"/>
            <a:ext cx="2119311" cy="538162"/>
          </a:xfrm>
          <a:prstGeom prst="rect">
            <a:avLst/>
          </a:prstGeom>
        </p:spPr>
      </p:pic>
      <p:pic>
        <p:nvPicPr>
          <p:cNvPr id="27" name="Image 13">
            <a:extLst>
              <a:ext uri="{FF2B5EF4-FFF2-40B4-BE49-F238E27FC236}">
                <a16:creationId xmlns:a16="http://schemas.microsoft.com/office/drawing/2014/main" xmlns="" id="{2E8E3B25-751C-4B49-97D0-378E4040E273}"/>
              </a:ext>
            </a:extLst>
          </p:cNvPr>
          <p:cNvPicPr>
            <a:picLocks noChangeAspect="1"/>
          </p:cNvPicPr>
          <p:nvPr userDrawn="1"/>
        </p:nvPicPr>
        <p:blipFill>
          <a:blip r:embed="rId13"/>
          <a:stretch>
            <a:fillRect/>
          </a:stretch>
        </p:blipFill>
        <p:spPr>
          <a:xfrm>
            <a:off x="6304557" y="6187285"/>
            <a:ext cx="2371550" cy="676715"/>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8" r:id="rId7"/>
    <p:sldLayoutId id="214748365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10.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10.png"/></Relationships>
</file>

<file path=ppt/slides/_rels/slide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10.png"/></Relationships>
</file>

<file path=ppt/slides/_rels/slide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10.png"/></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10.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hyperlink" Target="http://www.youtube.com/watch?v=8nrVlICgiYM" TargetMode="External"/><Relationship Id="rId4" Type="http://schemas.openxmlformats.org/officeDocument/2006/relationships/image" Target="../media/image10.png"/></Relationships>
</file>

<file path=ppt/slides/_rels/slide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s://hyperledger-fabric.readthedocs.io"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https://github.com/hyperledger/fabric#releases" TargetMode="External"/><Relationship Id="rId5" Type="http://schemas.openxmlformats.org/officeDocument/2006/relationships/hyperlink" Target="https://www.hyperledger.org/projects/fabric" TargetMode="External"/><Relationship Id="rId4" Type="http://schemas.openxmlformats.org/officeDocument/2006/relationships/image" Target="../media/image10.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4.xml.rels><?xml version="1.0" encoding="UTF-8" standalone="yes"?>
<Relationships xmlns="http://schemas.openxmlformats.org/package/2006/relationships"><Relationship Id="rId8" Type="http://schemas.openxmlformats.org/officeDocument/2006/relationships/hyperlink" Target="https://hackernoon.com/advantages-and-disadvantages-of-smart-contracts-in-financial-blockchain-systems-3a443145ae1c" TargetMode="External"/><Relationship Id="rId13" Type="http://schemas.openxmlformats.org/officeDocument/2006/relationships/hyperlink" Target="https://openzeppelin.org/" TargetMode="External"/><Relationship Id="rId3" Type="http://schemas.openxmlformats.org/officeDocument/2006/relationships/image" Target="../media/image9.png"/><Relationship Id="rId7" Type="http://schemas.openxmlformats.org/officeDocument/2006/relationships/hyperlink" Target="https://ethgasstation.info/" TargetMode="External"/><Relationship Id="rId12" Type="http://schemas.openxmlformats.org/officeDocument/2006/relationships/hyperlink" Target="http://erc721.org/"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hyperlink" Target="https://kb.myetherwallet.com/gas/what-is-gas-ethereum.html" TargetMode="External"/><Relationship Id="rId11" Type="http://schemas.openxmlformats.org/officeDocument/2006/relationships/hyperlink" Target="https://github.com/OpenZeppelin/openzeppelin-solidity/tree/master/contracts/token" TargetMode="External"/><Relationship Id="rId5" Type="http://schemas.openxmlformats.org/officeDocument/2006/relationships/hyperlink" Target="https://www.investopedia.com/terms/g/gas-ethereum.asp" TargetMode="External"/><Relationship Id="rId10" Type="http://schemas.openxmlformats.org/officeDocument/2006/relationships/hyperlink" Target="https://theethereum.wiki/w/index.php/ERC20_Token_Standard" TargetMode="External"/><Relationship Id="rId4" Type="http://schemas.openxmlformats.org/officeDocument/2006/relationships/image" Target="../media/image10.png"/><Relationship Id="rId9" Type="http://schemas.openxmlformats.org/officeDocument/2006/relationships/hyperlink" Target="https://www.ethereum.org/token" TargetMode="External"/><Relationship Id="rId14" Type="http://schemas.openxmlformats.org/officeDocument/2006/relationships/hyperlink" Target="https://ethereumdev.io/safemath-protect-overflows/" TargetMode="Externa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a:t>Smart </a:t>
            </a:r>
            <a:r>
              <a:rPr lang="fr-FR" sz="3600" dirty="0" err="1"/>
              <a:t>Contract</a:t>
            </a:r>
            <a:endParaRPr sz="3600" b="1" dirty="0">
              <a:latin typeface="Trebuchet MS" charset="0"/>
              <a:ea typeface="Trebuchet MS" charset="0"/>
              <a:cs typeface="Trebuchet MS" charset="0"/>
            </a:endParaRPr>
          </a:p>
        </p:txBody>
      </p:sp>
      <p:sp>
        <p:nvSpPr>
          <p:cNvPr id="106" name="Google Shape;106;p11"/>
          <p:cNvSpPr txBox="1"/>
          <p:nvPr/>
        </p:nvSpPr>
        <p:spPr>
          <a:xfrm>
            <a:off x="498764" y="1152475"/>
            <a:ext cx="9108699" cy="4361640"/>
          </a:xfrm>
          <a:prstGeom prst="rect">
            <a:avLst/>
          </a:prstGeom>
          <a:noFill/>
          <a:ln>
            <a:noFill/>
          </a:ln>
        </p:spPr>
        <p:txBody>
          <a:bodyPr spcFirstLastPara="1" wrap="square" lIns="91425" tIns="91425" rIns="91425" bIns="91425" anchor="t" anchorCtr="0">
            <a:noAutofit/>
          </a:bodyPr>
          <a:lstStyle/>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Replaces traditional contracts in blockchain context [3]</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Authority-less autonomous program, that directly controls numeric securities (digital assets), based on mutually agreed terms [3], [4], [5] </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Looks like “if-then” instructions that automatically evaluate predefined conditions and do transactions [1]</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Has an owner and a life cycle, and is executed on </a:t>
            </a:r>
            <a:r>
              <a:rPr lang="en-US" sz="2667" kern="1200" dirty="0" err="1">
                <a:solidFill>
                  <a:srgbClr val="184A7C"/>
                </a:solidFill>
                <a:latin typeface="Calibri" panose="020F0502020204030204"/>
                <a:ea typeface="+mn-ea"/>
                <a:cs typeface="+mn-cs"/>
              </a:rPr>
              <a:t>Ethereum</a:t>
            </a:r>
            <a:r>
              <a:rPr lang="en-US" sz="2667" kern="1200" dirty="0">
                <a:solidFill>
                  <a:srgbClr val="184A7C"/>
                </a:solidFill>
                <a:latin typeface="Calibri" panose="020F0502020204030204"/>
                <a:ea typeface="+mn-ea"/>
                <a:cs typeface="+mn-cs"/>
              </a:rPr>
              <a:t> Virtual Machine (EVM)[6]</a:t>
            </a:r>
          </a:p>
        </p:txBody>
      </p:sp>
    </p:spTree>
    <p:extLst>
      <p:ext uri="{BB962C8B-B14F-4D97-AF65-F5344CB8AC3E}">
        <p14:creationId xmlns:p14="http://schemas.microsoft.com/office/powerpoint/2010/main" val="1774458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a:t>Smart </a:t>
            </a:r>
            <a:r>
              <a:rPr lang="fr-FR" sz="3600" dirty="0" err="1"/>
              <a:t>Contract</a:t>
            </a:r>
            <a:r>
              <a:rPr lang="fr-FR" sz="3600" dirty="0"/>
              <a:t> </a:t>
            </a:r>
            <a:r>
              <a:rPr lang="fr-FR" sz="3600" dirty="0" err="1"/>
              <a:t>Advantages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Immutability characteristic </a:t>
            </a:r>
            <a:r>
              <a:rPr lang="en-US" sz="2667" kern="1200" dirty="0">
                <a:solidFill>
                  <a:srgbClr val="184A7C"/>
                </a:solidFill>
                <a:latin typeface="Calibri" panose="020F0502020204030204"/>
                <a:ea typeface="+mn-ea"/>
                <a:cs typeface="+mn-cs"/>
                <a:sym typeface="Wingdings" panose="05000000000000000000" pitchFamily="2" charset="2"/>
              </a:rPr>
              <a:t> </a:t>
            </a:r>
            <a:r>
              <a:rPr lang="en-US" sz="2667" kern="1200" dirty="0">
                <a:solidFill>
                  <a:srgbClr val="184A7C"/>
                </a:solidFill>
                <a:latin typeface="Calibri" panose="020F0502020204030204"/>
                <a:ea typeface="+mn-ea"/>
                <a:cs typeface="+mn-cs"/>
              </a:rPr>
              <a:t>Contract terms will not change</a:t>
            </a:r>
          </a:p>
          <a:p>
            <a:pPr marL="673100" indent="-342900" defTabSz="1219170">
              <a:spcBef>
                <a:spcPct val="20000"/>
              </a:spcBef>
              <a:buClr>
                <a:schemeClr val="tx1"/>
              </a:buClr>
              <a:buFont typeface="Arial" panose="020B0604020202020204" pitchFamily="34" charset="0"/>
              <a:buChar char="•"/>
            </a:pPr>
            <a:r>
              <a:rPr lang="en-US" sz="2133" kern="1200" dirty="0">
                <a:solidFill>
                  <a:srgbClr val="184A7C"/>
                </a:solidFill>
                <a:latin typeface="Calibri" panose="020F0502020204030204"/>
                <a:ea typeface="+mn-ea"/>
                <a:cs typeface="+mn-cs"/>
              </a:rPr>
              <a:t>How about when a bug is introduced on a smart contract?</a:t>
            </a:r>
            <a:endParaRPr lang="en-US" sz="2667" kern="1200" dirty="0">
              <a:solidFill>
                <a:srgbClr val="184A7C"/>
              </a:solidFill>
              <a:latin typeface="Calibri" panose="020F0502020204030204"/>
              <a:ea typeface="+mn-ea"/>
              <a:cs typeface="+mn-cs"/>
            </a:endParaRP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Autonomy and automaticity characteristics</a:t>
            </a:r>
            <a:endParaRPr lang="en-US" sz="2667" kern="1200" dirty="0">
              <a:solidFill>
                <a:srgbClr val="184A7C"/>
              </a:solidFill>
              <a:latin typeface="Calibri" panose="020F0502020204030204"/>
              <a:ea typeface="+mn-ea"/>
              <a:cs typeface="+mn-cs"/>
              <a:sym typeface="Wingdings" panose="05000000000000000000" pitchFamily="2" charset="2"/>
            </a:endParaRPr>
          </a:p>
          <a:p>
            <a:pPr marL="673100" lvl="1" indent="-342900" defTabSz="1219170">
              <a:spcBef>
                <a:spcPct val="20000"/>
              </a:spcBef>
              <a:buClr>
                <a:schemeClr val="tx1"/>
              </a:buClr>
              <a:buFont typeface="Arial" panose="020B0604020202020204" pitchFamily="34" charset="0"/>
              <a:buChar char="•"/>
            </a:pPr>
            <a:r>
              <a:rPr lang="en-US" sz="2133" kern="1200" dirty="0">
                <a:solidFill>
                  <a:srgbClr val="184A7C"/>
                </a:solidFill>
                <a:latin typeface="Calibri" panose="020F0502020204030204"/>
                <a:ea typeface="+mn-ea"/>
                <a:cs typeface="+mn-cs"/>
              </a:rPr>
              <a:t>Reduce audit and execution cost, and fraud </a:t>
            </a:r>
          </a:p>
          <a:p>
            <a:pPr marL="673100" lvl="1" indent="-342900" defTabSz="1219170">
              <a:spcBef>
                <a:spcPct val="20000"/>
              </a:spcBef>
              <a:buClr>
                <a:schemeClr val="tx1"/>
              </a:buClr>
              <a:buFont typeface="Arial" panose="020B0604020202020204" pitchFamily="34" charset="0"/>
              <a:buChar char="•"/>
            </a:pPr>
            <a:r>
              <a:rPr lang="en-US" sz="2133" kern="1200" dirty="0">
                <a:solidFill>
                  <a:srgbClr val="184A7C"/>
                </a:solidFill>
                <a:latin typeface="Calibri" panose="020F0502020204030204"/>
                <a:ea typeface="+mn-ea"/>
                <a:cs typeface="+mn-cs"/>
              </a:rPr>
              <a:t>Allows to restrict actions as for acquisition schedule, where an individual owns actions but cannot dispose of them before a given date</a:t>
            </a:r>
            <a:endParaRPr lang="fr-FR" sz="2133" kern="1200" dirty="0">
              <a:solidFill>
                <a:srgbClr val="184A7C"/>
              </a:solidFill>
              <a:latin typeface="Calibri" panose="020F0502020204030204"/>
              <a:ea typeface="+mn-ea"/>
              <a:cs typeface="+mn-cs"/>
            </a:endParaRPr>
          </a:p>
          <a:p>
            <a:pPr marL="457200" lvl="0" indent="-457200" defTabSz="1219170">
              <a:spcBef>
                <a:spcPct val="20000"/>
              </a:spcBef>
              <a:buClr>
                <a:schemeClr val="tx1"/>
              </a:buClr>
              <a:buFont typeface="Arial" panose="020B0604020202020204" pitchFamily="34" charset="0"/>
              <a:buChar char="•"/>
            </a:pPr>
            <a:endParaRPr lang="fr-FR" sz="2667" kern="1200" dirty="0">
              <a:solidFill>
                <a:srgbClr val="184A7C"/>
              </a:solidFill>
              <a:latin typeface="Calibri" panose="020F0502020204030204"/>
              <a:ea typeface="+mn-ea"/>
              <a:cs typeface="+mn-cs"/>
            </a:endParaRPr>
          </a:p>
        </p:txBody>
      </p:sp>
    </p:spTree>
    <p:extLst>
      <p:ext uri="{BB962C8B-B14F-4D97-AF65-F5344CB8AC3E}">
        <p14:creationId xmlns:p14="http://schemas.microsoft.com/office/powerpoint/2010/main" val="1873768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a:t>Smart </a:t>
            </a:r>
            <a:r>
              <a:rPr lang="fr-FR" sz="3600" dirty="0" err="1"/>
              <a:t>Contract</a:t>
            </a:r>
            <a:r>
              <a:rPr lang="fr-FR" sz="3600" dirty="0"/>
              <a:t> Limitations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5" name="Espace réservé du contenu 2"/>
              <p:cNvSpPr txBox="1">
                <a:spLocks/>
              </p:cNvSpPr>
              <p:nvPr/>
            </p:nvSpPr>
            <p:spPr>
              <a:xfrm>
                <a:off x="155171" y="1221948"/>
                <a:ext cx="923935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Not suitable for all kinds of contracts such as legal ones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Can only “solve issues which can be objectively decided based upon the facts”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Simple and only include “if a, then b” patterns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Legal contracts allow to make a subjective judgement even if no objective facts were transcribed such as “without undue delay” and “beyond a reasonable doubt” [17</a:t>
                </a:r>
                <a14:m>
                  <m:oMath xmlns:m="http://schemas.openxmlformats.org/officeDocument/2006/math">
                    <m:r>
                      <a:rPr kumimoji="0" lang="fr-FR" sz="2667" b="0" i="1" u="none" strike="noStrike" kern="1200" cap="none" spc="0" normalizeH="0" baseline="0" noProof="0" smtClean="0">
                        <a:ln>
                          <a:noFill/>
                        </a:ln>
                        <a:solidFill>
                          <a:srgbClr val="184A7C"/>
                        </a:solidFill>
                        <a:effectLst/>
                        <a:uLnTx/>
                        <a:uFillTx/>
                        <a:latin typeface="Cambria Math" charset="0"/>
                        <a:ea typeface="+mn-ea"/>
                        <a:cs typeface="+mn-cs"/>
                      </a:rPr>
                      <m:t>]</m:t>
                    </m:r>
                  </m:oMath>
                </a14:m>
                <a:endPar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mc:Choice>
        <mc:Fallback xmlns="">
          <p:sp>
            <p:nvSpPr>
              <p:cNvPr id="5" name="Espace réservé du contenu 2"/>
              <p:cNvSpPr txBox="1">
                <a:spLocks noRot="1" noChangeAspect="1" noMove="1" noResize="1" noEditPoints="1" noAdjustHandles="1" noChangeArrowheads="1" noChangeShapeType="1" noTextEdit="1"/>
              </p:cNvSpPr>
              <p:nvPr/>
            </p:nvSpPr>
            <p:spPr>
              <a:xfrm>
                <a:off x="155171" y="1221948"/>
                <a:ext cx="9239350" cy="4955016"/>
              </a:xfrm>
              <a:prstGeom prst="rect">
                <a:avLst/>
              </a:prstGeom>
              <a:blipFill>
                <a:blip r:embed="rId5"/>
                <a:stretch>
                  <a:fillRect l="-1099" t="-1282" r="-1374"/>
                </a:stretch>
              </a:blipFill>
            </p:spPr>
            <p:txBody>
              <a:bodyPr/>
              <a:lstStyle/>
              <a:p>
                <a:r>
                  <a:rPr lang="en-GB">
                    <a:noFill/>
                  </a:rPr>
                  <a:t> </a:t>
                </a:r>
              </a:p>
            </p:txBody>
          </p:sp>
        </mc:Fallback>
      </mc:AlternateContent>
    </p:spTree>
    <p:extLst>
      <p:ext uri="{BB962C8B-B14F-4D97-AF65-F5344CB8AC3E}">
        <p14:creationId xmlns:p14="http://schemas.microsoft.com/office/powerpoint/2010/main" val="3373212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t>Examples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pic>
        <p:nvPicPr>
          <p:cNvPr id="4" name="Image 3"/>
          <p:cNvPicPr>
            <a:picLocks noChangeAspect="1"/>
          </p:cNvPicPr>
          <p:nvPr/>
        </p:nvPicPr>
        <p:blipFill>
          <a:blip r:embed="rId3"/>
          <a:stretch>
            <a:fillRect/>
          </a:stretch>
        </p:blipFill>
        <p:spPr>
          <a:xfrm>
            <a:off x="473639" y="1399831"/>
            <a:ext cx="2819400" cy="1619250"/>
          </a:xfrm>
          <a:prstGeom prst="rect">
            <a:avLst/>
          </a:prstGeom>
        </p:spPr>
      </p:pic>
      <p:pic>
        <p:nvPicPr>
          <p:cNvPr id="5" name="Image 4"/>
          <p:cNvPicPr>
            <a:picLocks noChangeAspect="1"/>
          </p:cNvPicPr>
          <p:nvPr/>
        </p:nvPicPr>
        <p:blipFill>
          <a:blip r:embed="rId4"/>
          <a:stretch>
            <a:fillRect/>
          </a:stretch>
        </p:blipFill>
        <p:spPr>
          <a:xfrm>
            <a:off x="9357290" y="1209596"/>
            <a:ext cx="2600325" cy="1752600"/>
          </a:xfrm>
          <a:prstGeom prst="rect">
            <a:avLst/>
          </a:prstGeom>
        </p:spPr>
      </p:pic>
      <p:pic>
        <p:nvPicPr>
          <p:cNvPr id="6" name="Image 5"/>
          <p:cNvPicPr>
            <a:picLocks noChangeAspect="1"/>
          </p:cNvPicPr>
          <p:nvPr/>
        </p:nvPicPr>
        <p:blipFill>
          <a:blip r:embed="rId5"/>
          <a:stretch>
            <a:fillRect/>
          </a:stretch>
        </p:blipFill>
        <p:spPr>
          <a:xfrm>
            <a:off x="9909740" y="3630711"/>
            <a:ext cx="2047875" cy="2238375"/>
          </a:xfrm>
          <a:prstGeom prst="rect">
            <a:avLst/>
          </a:prstGeom>
        </p:spPr>
      </p:pic>
      <p:pic>
        <p:nvPicPr>
          <p:cNvPr id="7" name="Image 6"/>
          <p:cNvPicPr>
            <a:picLocks noChangeAspect="1"/>
          </p:cNvPicPr>
          <p:nvPr/>
        </p:nvPicPr>
        <p:blipFill>
          <a:blip r:embed="rId6"/>
          <a:stretch>
            <a:fillRect/>
          </a:stretch>
        </p:blipFill>
        <p:spPr>
          <a:xfrm>
            <a:off x="6403477" y="1276005"/>
            <a:ext cx="2436160" cy="1686191"/>
          </a:xfrm>
          <a:prstGeom prst="rect">
            <a:avLst/>
          </a:prstGeom>
        </p:spPr>
      </p:pic>
      <p:pic>
        <p:nvPicPr>
          <p:cNvPr id="8" name="Image 7"/>
          <p:cNvPicPr>
            <a:picLocks noChangeAspect="1"/>
          </p:cNvPicPr>
          <p:nvPr/>
        </p:nvPicPr>
        <p:blipFill>
          <a:blip r:embed="rId7"/>
          <a:stretch>
            <a:fillRect/>
          </a:stretch>
        </p:blipFill>
        <p:spPr>
          <a:xfrm>
            <a:off x="4145153" y="1276006"/>
            <a:ext cx="2533895" cy="1686192"/>
          </a:xfrm>
          <a:prstGeom prst="rect">
            <a:avLst/>
          </a:prstGeom>
        </p:spPr>
      </p:pic>
      <p:pic>
        <p:nvPicPr>
          <p:cNvPr id="9" name="Image 8"/>
          <p:cNvPicPr>
            <a:picLocks noChangeAspect="1"/>
          </p:cNvPicPr>
          <p:nvPr/>
        </p:nvPicPr>
        <p:blipFill>
          <a:blip r:embed="rId8"/>
          <a:stretch>
            <a:fillRect/>
          </a:stretch>
        </p:blipFill>
        <p:spPr>
          <a:xfrm>
            <a:off x="7087722" y="3899569"/>
            <a:ext cx="2466975" cy="1847850"/>
          </a:xfrm>
          <a:prstGeom prst="rect">
            <a:avLst/>
          </a:prstGeom>
        </p:spPr>
      </p:pic>
      <p:sp>
        <p:nvSpPr>
          <p:cNvPr id="10" name="Rectangle 9"/>
          <p:cNvSpPr/>
          <p:nvPr/>
        </p:nvSpPr>
        <p:spPr>
          <a:xfrm>
            <a:off x="3514724" y="5455032"/>
            <a:ext cx="3859743" cy="584775"/>
          </a:xfrm>
          <a:prstGeom prst="rect">
            <a:avLst/>
          </a:prstGeom>
          <a:noFill/>
        </p:spPr>
        <p:txBody>
          <a:bodyPr wrap="square" lIns="91440" tIns="45720" rIns="91440" bIns="45720">
            <a:spAutoFit/>
          </a:bodyPr>
          <a:lstStyle/>
          <a:p>
            <a:pPr algn="ctr"/>
            <a:r>
              <a:rPr lang="fr-FR" sz="3200" b="1" cap="none" spc="0" dirty="0" err="1">
                <a:ln w="22225">
                  <a:solidFill>
                    <a:schemeClr val="accent2"/>
                  </a:solidFill>
                  <a:prstDash val="solid"/>
                </a:ln>
                <a:solidFill>
                  <a:schemeClr val="accent2">
                    <a:lumMod val="40000"/>
                    <a:lumOff val="60000"/>
                  </a:schemeClr>
                </a:solidFill>
                <a:effectLst/>
              </a:rPr>
              <a:t>Supply</a:t>
            </a:r>
            <a:r>
              <a:rPr lang="fr-FR" sz="3200" b="1" cap="none" spc="0" dirty="0">
                <a:ln w="22225">
                  <a:solidFill>
                    <a:schemeClr val="accent2"/>
                  </a:solidFill>
                  <a:prstDash val="solid"/>
                </a:ln>
                <a:solidFill>
                  <a:schemeClr val="accent2">
                    <a:lumMod val="40000"/>
                    <a:lumOff val="60000"/>
                  </a:schemeClr>
                </a:solidFill>
                <a:effectLst/>
              </a:rPr>
              <a:t> </a:t>
            </a:r>
            <a:r>
              <a:rPr lang="fr-FR" sz="3200" b="1" cap="none" spc="0" dirty="0" err="1">
                <a:ln w="22225">
                  <a:solidFill>
                    <a:schemeClr val="accent2"/>
                  </a:solidFill>
                  <a:prstDash val="solid"/>
                </a:ln>
                <a:solidFill>
                  <a:schemeClr val="accent2">
                    <a:lumMod val="40000"/>
                    <a:lumOff val="60000"/>
                  </a:schemeClr>
                </a:solidFill>
                <a:effectLst/>
              </a:rPr>
              <a:t>chain</a:t>
            </a:r>
            <a:endParaRPr lang="fr-FR" sz="3200" b="1" cap="none" spc="0" dirty="0">
              <a:ln w="22225">
                <a:solidFill>
                  <a:schemeClr val="accent2"/>
                </a:solidFill>
                <a:prstDash val="solid"/>
              </a:ln>
              <a:solidFill>
                <a:schemeClr val="accent2">
                  <a:lumMod val="40000"/>
                  <a:lumOff val="60000"/>
                </a:schemeClr>
              </a:solidFill>
              <a:effectLst/>
            </a:endParaRPr>
          </a:p>
        </p:txBody>
      </p:sp>
      <p:pic>
        <p:nvPicPr>
          <p:cNvPr id="11" name="Image 10"/>
          <p:cNvPicPr>
            <a:picLocks noChangeAspect="1"/>
          </p:cNvPicPr>
          <p:nvPr/>
        </p:nvPicPr>
        <p:blipFill>
          <a:blip r:embed="rId9"/>
          <a:stretch>
            <a:fillRect/>
          </a:stretch>
        </p:blipFill>
        <p:spPr>
          <a:xfrm>
            <a:off x="3996203" y="3902174"/>
            <a:ext cx="2705100" cy="1695450"/>
          </a:xfrm>
          <a:prstGeom prst="rect">
            <a:avLst/>
          </a:prstGeom>
        </p:spPr>
      </p:pic>
      <p:pic>
        <p:nvPicPr>
          <p:cNvPr id="12" name="Image 11"/>
          <p:cNvPicPr>
            <a:picLocks noChangeAspect="1"/>
          </p:cNvPicPr>
          <p:nvPr/>
        </p:nvPicPr>
        <p:blipFill>
          <a:blip r:embed="rId10"/>
          <a:stretch>
            <a:fillRect/>
          </a:stretch>
        </p:blipFill>
        <p:spPr>
          <a:xfrm>
            <a:off x="222778" y="3997707"/>
            <a:ext cx="3143250" cy="1457325"/>
          </a:xfrm>
          <a:prstGeom prst="rect">
            <a:avLst/>
          </a:prstGeom>
        </p:spPr>
      </p:pic>
    </p:spTree>
    <p:extLst>
      <p:ext uri="{BB962C8B-B14F-4D97-AF65-F5344CB8AC3E}">
        <p14:creationId xmlns:p14="http://schemas.microsoft.com/office/powerpoint/2010/main" val="3823295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98765" y="2046354"/>
            <a:ext cx="8828286" cy="904663"/>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a:p>
            <a:pPr marL="457200" lvl="0" indent="-368300" algn="l" rtl="0">
              <a:lnSpc>
                <a:spcPct val="115000"/>
              </a:lnSpc>
              <a:spcBef>
                <a:spcPts val="0"/>
              </a:spcBef>
              <a:spcAft>
                <a:spcPts val="0"/>
              </a:spcAft>
              <a:buClr>
                <a:srgbClr val="595959"/>
              </a:buClr>
              <a:buSzPts val="2200"/>
              <a:buChar char="●"/>
            </a:pPr>
            <a:endParaRPr lang="en-US" sz="2400" dirty="0">
              <a:solidFill>
                <a:schemeClr val="bg1">
                  <a:lumMod val="7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451744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a:t>Smart </a:t>
            </a:r>
            <a:r>
              <a:rPr lang="fr-FR" sz="3600" dirty="0" err="1"/>
              <a:t>Contract</a:t>
            </a:r>
            <a:r>
              <a:rPr lang="fr-FR" sz="3600" dirty="0"/>
              <a:t> </a:t>
            </a:r>
            <a:r>
              <a:rPr lang="fr-FR" sz="3600" dirty="0" err="1"/>
              <a:t>Lifecycle</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pic>
        <p:nvPicPr>
          <p:cNvPr id="4" name="Image 3"/>
          <p:cNvPicPr/>
          <p:nvPr/>
        </p:nvPicPr>
        <p:blipFill>
          <a:blip r:embed="rId3">
            <a:extLst>
              <a:ext uri="{28A0092B-C50C-407E-A947-70E740481C1C}">
                <a14:useLocalDpi xmlns:a14="http://schemas.microsoft.com/office/drawing/2010/main" val="0"/>
              </a:ext>
            </a:extLst>
          </a:blip>
          <a:stretch>
            <a:fillRect/>
          </a:stretch>
        </p:blipFill>
        <p:spPr>
          <a:xfrm>
            <a:off x="155171" y="1007104"/>
            <a:ext cx="12012706" cy="5212735"/>
          </a:xfrm>
          <a:prstGeom prst="rect">
            <a:avLst/>
          </a:prstGeom>
        </p:spPr>
      </p:pic>
    </p:spTree>
    <p:extLst>
      <p:ext uri="{BB962C8B-B14F-4D97-AF65-F5344CB8AC3E}">
        <p14:creationId xmlns:p14="http://schemas.microsoft.com/office/powerpoint/2010/main" val="3587436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dirty="0"/>
              <a:t>Interacting with a Smart Contract</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9694390" cy="4361640"/>
          </a:xfrm>
          <a:prstGeom prst="rect">
            <a:avLst/>
          </a:prstGeom>
          <a:noFill/>
          <a:ln>
            <a:noFill/>
          </a:ln>
        </p:spPr>
        <p:txBody>
          <a:bodyPr spcFirstLastPara="1" wrap="square" lIns="91425" tIns="91425" rIns="91425" bIns="91425" anchor="t" anchorCtr="0">
            <a:noAutofit/>
          </a:bodyPr>
          <a:lstStyle/>
          <a:p>
            <a:pPr marL="457200" lvl="0" indent="-457200" defTabSz="1219170">
              <a:lnSpc>
                <a:spcPct val="107000"/>
              </a:lnSpc>
              <a:spcBef>
                <a:spcPct val="20000"/>
              </a:spcBef>
              <a:spcAft>
                <a:spcPts val="800"/>
              </a:spcAft>
              <a:buClr>
                <a:schemeClr val="tx1"/>
              </a:buClr>
              <a:buFont typeface="Arial" panose="020B0604020202020204" pitchFamily="34" charset="0"/>
              <a:buChar char="•"/>
            </a:pPr>
            <a:r>
              <a:rPr lang="en-US" sz="2667" kern="1200" dirty="0">
                <a:solidFill>
                  <a:srgbClr val="184A7C"/>
                </a:solidFill>
                <a:latin typeface="Calibri" panose="020F0502020204030204" pitchFamily="34" charset="0"/>
                <a:ea typeface="Calibri" panose="020F0502020204030204" pitchFamily="34" charset="0"/>
                <a:cs typeface="Times New Roman" panose="02020603050405020304" pitchFamily="18" charset="0"/>
              </a:rPr>
              <a:t>Smart contract is not self-executable</a:t>
            </a:r>
          </a:p>
          <a:p>
            <a:pPr marL="457200" lvl="0" indent="-457200" defTabSz="1219170">
              <a:lnSpc>
                <a:spcPct val="107000"/>
              </a:lnSpc>
              <a:spcBef>
                <a:spcPct val="20000"/>
              </a:spcBef>
              <a:spcAft>
                <a:spcPts val="800"/>
              </a:spcAft>
              <a:buClr>
                <a:schemeClr val="tx1"/>
              </a:buClr>
              <a:buFont typeface="Arial" panose="020B0604020202020204" pitchFamily="34" charset="0"/>
              <a:buChar char="•"/>
            </a:pPr>
            <a:r>
              <a:rPr lang="en-US" sz="2667" kern="1200" dirty="0">
                <a:solidFill>
                  <a:srgbClr val="184A7C"/>
                </a:solidFill>
                <a:latin typeface="Calibri" panose="020F0502020204030204" pitchFamily="34" charset="0"/>
                <a:ea typeface="Calibri" panose="020F0502020204030204" pitchFamily="34" charset="0"/>
                <a:cs typeface="Times New Roman" panose="02020603050405020304" pitchFamily="18" charset="0"/>
              </a:rPr>
              <a:t>It requires an external call to be executed. Otherwise, it is pending till one calls one of its implemented functions [9]</a:t>
            </a:r>
          </a:p>
          <a:p>
            <a:pPr marL="457200" lvl="0" indent="-457200" defTabSz="1219170">
              <a:lnSpc>
                <a:spcPct val="107000"/>
              </a:lnSpc>
              <a:spcBef>
                <a:spcPct val="20000"/>
              </a:spcBef>
              <a:spcAft>
                <a:spcPts val="800"/>
              </a:spcAft>
              <a:buClr>
                <a:schemeClr val="tx1"/>
              </a:buClr>
              <a:buFont typeface="Arial" panose="020B0604020202020204" pitchFamily="34" charset="0"/>
              <a:buChar char="•"/>
            </a:pPr>
            <a:r>
              <a:rPr lang="en-US" sz="2667" kern="1200" dirty="0">
                <a:solidFill>
                  <a:srgbClr val="184A7C"/>
                </a:solidFill>
                <a:latin typeface="Calibri" panose="020F0502020204030204" pitchFamily="34" charset="0"/>
                <a:ea typeface="Calibri" panose="020F0502020204030204" pitchFamily="34" charset="0"/>
                <a:cs typeface="Times New Roman" panose="02020603050405020304" pitchFamily="18" charset="0"/>
              </a:rPr>
              <a:t>Once it is executed, transactions resulting from the execution are transcribed on the </a:t>
            </a:r>
            <a:r>
              <a:rPr lang="en-US" sz="2667" kern="1200" dirty="0" err="1">
                <a:solidFill>
                  <a:srgbClr val="184A7C"/>
                </a:solidFill>
                <a:latin typeface="Calibri" panose="020F0502020204030204" pitchFamily="34" charset="0"/>
                <a:ea typeface="Calibri" panose="020F0502020204030204" pitchFamily="34" charset="0"/>
                <a:cs typeface="Times New Roman" panose="02020603050405020304" pitchFamily="18" charset="0"/>
              </a:rPr>
              <a:t>blockchain</a:t>
            </a:r>
            <a:r>
              <a:rPr lang="en-US" sz="2667" kern="1200" dirty="0">
                <a:solidFill>
                  <a:srgbClr val="184A7C"/>
                </a:solidFill>
                <a:latin typeface="Calibri" panose="020F0502020204030204" pitchFamily="34" charset="0"/>
                <a:ea typeface="Calibri" panose="020F0502020204030204" pitchFamily="34" charset="0"/>
                <a:cs typeface="Times New Roman" panose="02020603050405020304" pitchFamily="18" charset="0"/>
              </a:rPr>
              <a:t> and eventually smart contract’s meta data are updated</a:t>
            </a:r>
          </a:p>
          <a:p>
            <a:pPr marL="457200" lvl="0" indent="-457200" algn="just" defTabSz="1219170">
              <a:lnSpc>
                <a:spcPct val="107000"/>
              </a:lnSpc>
              <a:spcBef>
                <a:spcPct val="20000"/>
              </a:spcBef>
              <a:spcAft>
                <a:spcPts val="800"/>
              </a:spcAft>
              <a:buClr>
                <a:schemeClr val="tx1"/>
              </a:buClr>
              <a:buFont typeface="Arial" panose="020B0604020202020204" pitchFamily="34" charset="0"/>
              <a:buChar char="•"/>
            </a:pPr>
            <a:endParaRPr lang="fr-FR" sz="2667" kern="1200" dirty="0">
              <a:solidFill>
                <a:srgbClr val="184A7C"/>
              </a:solidFill>
              <a:latin typeface="Calibri" panose="020F0502020204030204" pitchFamily="34" charset="0"/>
              <a:ea typeface="Calibri" panose="020F0502020204030204" pitchFamily="34" charset="0"/>
              <a:cs typeface="Times New Roman" panose="02020603050405020304" pitchFamily="18" charset="0"/>
            </a:endParaRPr>
          </a:p>
          <a:p>
            <a:pPr marL="457200" lvl="0" indent="-457200" defTabSz="1219170">
              <a:spcBef>
                <a:spcPct val="20000"/>
              </a:spcBef>
              <a:buClr>
                <a:schemeClr val="tx1"/>
              </a:buClr>
              <a:buFont typeface="Arial" panose="020B0604020202020204" pitchFamily="34" charset="0"/>
              <a:buChar char="•"/>
            </a:pPr>
            <a:endParaRPr lang="fr-FR" sz="2667" kern="1200" dirty="0">
              <a:solidFill>
                <a:srgbClr val="184A7C"/>
              </a:solidFill>
              <a:latin typeface="Calibri" panose="020F0502020204030204"/>
              <a:ea typeface="+mn-ea"/>
              <a:cs typeface="+mn-cs"/>
            </a:endParaRPr>
          </a:p>
        </p:txBody>
      </p:sp>
    </p:spTree>
    <p:extLst>
      <p:ext uri="{BB962C8B-B14F-4D97-AF65-F5344CB8AC3E}">
        <p14:creationId xmlns:p14="http://schemas.microsoft.com/office/powerpoint/2010/main" val="1353024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Contract address and its ABI are needed in order to communicate with a smart contract</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Smart contract execution can be launched by human (private key account) or by smart contract (public key account) calls</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Example of smart contract calls: alarm clock service </a:t>
            </a:r>
          </a:p>
        </p:txBody>
      </p:sp>
      <p:sp>
        <p:nvSpPr>
          <p:cNvPr id="3" name="Google Shape;105;p11">
            <a:extLst>
              <a:ext uri="{FF2B5EF4-FFF2-40B4-BE49-F238E27FC236}">
                <a16:creationId xmlns:a16="http://schemas.microsoft.com/office/drawing/2014/main" xmlns="" id="{33C62BEE-8582-6F47-9296-5C2BC457E7C2}"/>
              </a:ext>
            </a:extLst>
          </p:cNvPr>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dirty="0"/>
              <a:t>Interacting with a Smart Contract</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457990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10888682"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3" y="54359"/>
            <a:ext cx="9570028" cy="5948413"/>
          </a:xfrm>
          <a:prstGeom prst="rect">
            <a:avLst/>
          </a:prstGeom>
          <a:noFill/>
          <a:ln>
            <a:noFill/>
          </a:ln>
        </p:spPr>
        <p:txBody>
          <a:bodyPr spcFirstLastPara="1" wrap="square" lIns="91425" tIns="91425" rIns="91425" bIns="91425" anchor="t" anchorCtr="0">
            <a:noAutofit/>
          </a:bodyPr>
          <a:lstStyle/>
          <a:p>
            <a:pPr defTabSz="1219170">
              <a:spcBef>
                <a:spcPct val="20000"/>
              </a:spcBef>
              <a:buClr>
                <a:schemeClr val="tx1"/>
              </a:buClr>
            </a:pPr>
            <a:r>
              <a:rPr lang="en-US" sz="3600" kern="1200" dirty="0">
                <a:solidFill>
                  <a:schemeClr val="tx1"/>
                </a:solidFill>
                <a:latin typeface="Calibri" panose="020F0502020204030204"/>
                <a:ea typeface="+mn-ea"/>
                <a:cs typeface="+mn-cs"/>
              </a:rPr>
              <a:t>Alarm Clock Service</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Palliate two shortcomings</a:t>
            </a:r>
          </a:p>
          <a:p>
            <a:pPr marL="673100" lvl="1"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Smart contracts are not self-executable</a:t>
            </a:r>
          </a:p>
          <a:p>
            <a:pPr marL="673100" lvl="1"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A transaction is executed as soon as it is added to a block [14]</a:t>
            </a:r>
          </a:p>
          <a:p>
            <a:pPr marL="342900" lvl="0" indent="-342900" defTabSz="1219170">
              <a:spcBef>
                <a:spcPct val="20000"/>
              </a:spcBef>
              <a:buClr>
                <a:schemeClr val="tx1"/>
              </a:buClr>
              <a:buFont typeface="Arial" panose="020B0604020202020204" pitchFamily="34" charset="0"/>
              <a:buChar char="•"/>
            </a:pPr>
            <a:r>
              <a:rPr lang="en-US" sz="2400" kern="1200" dirty="0" err="1">
                <a:solidFill>
                  <a:srgbClr val="184A7C"/>
                </a:solidFill>
                <a:latin typeface="Calibri" panose="020F0502020204030204"/>
                <a:ea typeface="+mn-ea"/>
                <a:cs typeface="+mn-cs"/>
              </a:rPr>
              <a:t>Ethereum</a:t>
            </a:r>
            <a:r>
              <a:rPr lang="en-US" sz="2400" kern="1200" dirty="0">
                <a:solidFill>
                  <a:srgbClr val="184A7C"/>
                </a:solidFill>
                <a:latin typeface="Calibri" panose="020F0502020204030204"/>
                <a:ea typeface="+mn-ea"/>
                <a:cs typeface="+mn-cs"/>
              </a:rPr>
              <a:t> contracts that do not implement suicide, and allows to schedule any contract function calls in a specified block</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Equivalent to decentralized </a:t>
            </a:r>
            <a:r>
              <a:rPr lang="en-US" sz="2400" kern="1200" dirty="0" err="1">
                <a:solidFill>
                  <a:srgbClr val="184A7C"/>
                </a:solidFill>
                <a:latin typeface="Calibri" panose="020F0502020204030204"/>
                <a:ea typeface="+mn-ea"/>
                <a:cs typeface="+mn-cs"/>
              </a:rPr>
              <a:t>crons</a:t>
            </a:r>
            <a:r>
              <a:rPr lang="en-US" sz="2400" kern="1200" dirty="0">
                <a:solidFill>
                  <a:srgbClr val="184A7C"/>
                </a:solidFill>
                <a:latin typeface="Calibri" panose="020F0502020204030204"/>
                <a:ea typeface="+mn-ea"/>
                <a:cs typeface="+mn-cs"/>
              </a:rPr>
              <a:t> [16]</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Scheduling can be done by contracts or </a:t>
            </a:r>
            <a:r>
              <a:rPr lang="en-US" sz="2400" kern="1200" dirty="0" err="1">
                <a:solidFill>
                  <a:srgbClr val="184A7C"/>
                </a:solidFill>
                <a:latin typeface="Calibri" panose="020F0502020204030204"/>
                <a:ea typeface="+mn-ea"/>
                <a:cs typeface="+mn-cs"/>
              </a:rPr>
              <a:t>Ethereum</a:t>
            </a:r>
            <a:r>
              <a:rPr lang="en-US" sz="2400" kern="1200" dirty="0">
                <a:solidFill>
                  <a:srgbClr val="184A7C"/>
                </a:solidFill>
                <a:latin typeface="Calibri" panose="020F0502020204030204"/>
                <a:ea typeface="+mn-ea"/>
                <a:cs typeface="+mn-cs"/>
              </a:rPr>
              <a:t> account holders [15]</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Scheduled function calls execution allow to earn ethers</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Anyone can execute function call since he is operating on </a:t>
            </a:r>
            <a:r>
              <a:rPr lang="en-US" sz="2400" kern="1200" dirty="0" err="1">
                <a:solidFill>
                  <a:srgbClr val="184A7C"/>
                </a:solidFill>
                <a:latin typeface="Calibri" panose="020F0502020204030204"/>
                <a:ea typeface="+mn-ea"/>
                <a:cs typeface="+mn-cs"/>
              </a:rPr>
              <a:t>Ethereum</a:t>
            </a:r>
            <a:r>
              <a:rPr lang="en-US" sz="2400" kern="1200" dirty="0">
                <a:solidFill>
                  <a:srgbClr val="184A7C"/>
                </a:solidFill>
                <a:latin typeface="Calibri" panose="020F0502020204030204"/>
                <a:ea typeface="+mn-ea"/>
                <a:cs typeface="+mn-cs"/>
              </a:rPr>
              <a:t> node</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We can specify a list of authorized schedulers addresses [15]</a:t>
            </a:r>
          </a:p>
          <a:p>
            <a:pPr marL="342900" lvl="0" indent="-342900" defTabSz="1219170">
              <a:spcBef>
                <a:spcPct val="20000"/>
              </a:spcBef>
              <a:buClr>
                <a:schemeClr val="tx1"/>
              </a:buClr>
              <a:buFont typeface="Arial" panose="020B0604020202020204" pitchFamily="34" charset="0"/>
              <a:buChar char="•"/>
            </a:pPr>
            <a:r>
              <a:rPr lang="en-US" sz="2400" kern="1200" dirty="0">
                <a:solidFill>
                  <a:srgbClr val="184A7C"/>
                </a:solidFill>
                <a:latin typeface="Calibri" panose="020F0502020204030204"/>
                <a:ea typeface="+mn-ea"/>
                <a:cs typeface="+mn-cs"/>
              </a:rPr>
              <a:t>Alarm clock contract specifies the transaction details: destination address, execution time window, transaction gas cost and the reward to be paid to the account that triggered the transaction [14]</a:t>
            </a:r>
          </a:p>
          <a:p>
            <a:pPr marL="342900" lvl="0" indent="-342900" defTabSz="1219170">
              <a:spcBef>
                <a:spcPct val="20000"/>
              </a:spcBef>
              <a:buClr>
                <a:schemeClr val="tx1"/>
              </a:buClr>
              <a:buFont typeface="Arial" panose="020B0604020202020204" pitchFamily="34" charset="0"/>
              <a:buChar char="•"/>
            </a:pPr>
            <a:endParaRPr lang="fr-FR" sz="2400" kern="1200" dirty="0">
              <a:solidFill>
                <a:srgbClr val="184A7C"/>
              </a:solidFill>
              <a:latin typeface="Calibri" panose="020F0502020204030204"/>
              <a:ea typeface="+mn-ea"/>
              <a:cs typeface="+mn-cs"/>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4568" y="195757"/>
            <a:ext cx="1259945" cy="1402868"/>
          </a:xfrm>
          <a:prstGeom prst="rect">
            <a:avLst/>
          </a:prstGeom>
        </p:spPr>
      </p:pic>
    </p:spTree>
    <p:extLst>
      <p:ext uri="{BB962C8B-B14F-4D97-AF65-F5344CB8AC3E}">
        <p14:creationId xmlns:p14="http://schemas.microsoft.com/office/powerpoint/2010/main" val="3252466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575402" y="1603694"/>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70" name="Rectangle 69"/>
          <p:cNvSpPr/>
          <p:nvPr/>
        </p:nvSpPr>
        <p:spPr>
          <a:xfrm>
            <a:off x="814382" y="2524233"/>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Rectangle 70"/>
          <p:cNvSpPr/>
          <p:nvPr/>
        </p:nvSpPr>
        <p:spPr>
          <a:xfrm>
            <a:off x="2767007" y="2524230"/>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Rectangle 71"/>
          <p:cNvSpPr/>
          <p:nvPr/>
        </p:nvSpPr>
        <p:spPr>
          <a:xfrm>
            <a:off x="6672257" y="25242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p:cNvSpPr/>
          <p:nvPr/>
        </p:nvSpPr>
        <p:spPr>
          <a:xfrm>
            <a:off x="4719632" y="25242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Trans X</a:t>
            </a:r>
          </a:p>
        </p:txBody>
      </p:sp>
      <p:sp>
        <p:nvSpPr>
          <p:cNvPr id="74" name="Rectangle 73"/>
          <p:cNvSpPr/>
          <p:nvPr/>
        </p:nvSpPr>
        <p:spPr>
          <a:xfrm>
            <a:off x="8624882" y="25242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5" name="Connecteur en arc 74"/>
          <p:cNvCxnSpPr>
            <a:stCxn id="70" idx="3"/>
            <a:endCxn id="71" idx="1"/>
          </p:cNvCxnSpPr>
          <p:nvPr/>
        </p:nvCxnSpPr>
        <p:spPr>
          <a:xfrm flipV="1">
            <a:off x="1771644" y="2938568"/>
            <a:ext cx="995363" cy="3"/>
          </a:xfrm>
          <a:prstGeom prst="curvedConnector3">
            <a:avLst/>
          </a:prstGeom>
          <a:noFill/>
          <a:ln w="9525" cap="flat" cmpd="sng" algn="ctr">
            <a:solidFill>
              <a:srgbClr val="184A7C"/>
            </a:solidFill>
            <a:prstDash val="solid"/>
          </a:ln>
          <a:effectLst/>
        </p:spPr>
      </p:cxnSp>
      <p:cxnSp>
        <p:nvCxnSpPr>
          <p:cNvPr id="76" name="Connecteur droit 75"/>
          <p:cNvCxnSpPr>
            <a:stCxn id="71" idx="3"/>
            <a:endCxn id="73" idx="1"/>
          </p:cNvCxnSpPr>
          <p:nvPr/>
        </p:nvCxnSpPr>
        <p:spPr>
          <a:xfrm flipV="1">
            <a:off x="3724269" y="2938567"/>
            <a:ext cx="995363" cy="1"/>
          </a:xfrm>
          <a:prstGeom prst="line">
            <a:avLst/>
          </a:prstGeom>
          <a:noFill/>
          <a:ln w="9525" cap="flat" cmpd="sng" algn="ctr">
            <a:solidFill>
              <a:srgbClr val="184A7C"/>
            </a:solidFill>
            <a:prstDash val="solid"/>
          </a:ln>
          <a:effectLst/>
        </p:spPr>
      </p:cxnSp>
      <p:cxnSp>
        <p:nvCxnSpPr>
          <p:cNvPr id="77" name="Connecteur droit 76"/>
          <p:cNvCxnSpPr>
            <a:stCxn id="73" idx="3"/>
            <a:endCxn id="72" idx="1"/>
          </p:cNvCxnSpPr>
          <p:nvPr/>
        </p:nvCxnSpPr>
        <p:spPr>
          <a:xfrm>
            <a:off x="5676894" y="2938567"/>
            <a:ext cx="995363" cy="0"/>
          </a:xfrm>
          <a:prstGeom prst="line">
            <a:avLst/>
          </a:prstGeom>
          <a:noFill/>
          <a:ln w="9525" cap="flat" cmpd="sng" algn="ctr">
            <a:solidFill>
              <a:srgbClr val="184A7C"/>
            </a:solidFill>
            <a:prstDash val="solid"/>
          </a:ln>
          <a:effectLst/>
        </p:spPr>
      </p:cxnSp>
      <p:cxnSp>
        <p:nvCxnSpPr>
          <p:cNvPr id="78" name="Connecteur droit 77"/>
          <p:cNvCxnSpPr>
            <a:stCxn id="74" idx="1"/>
            <a:endCxn id="72" idx="3"/>
          </p:cNvCxnSpPr>
          <p:nvPr/>
        </p:nvCxnSpPr>
        <p:spPr>
          <a:xfrm flipH="1">
            <a:off x="7629519" y="2938567"/>
            <a:ext cx="995363" cy="0"/>
          </a:xfrm>
          <a:prstGeom prst="line">
            <a:avLst/>
          </a:prstGeom>
          <a:noFill/>
          <a:ln w="9525" cap="flat" cmpd="sng" algn="ctr">
            <a:solidFill>
              <a:srgbClr val="184A7C"/>
            </a:solidFill>
            <a:prstDash val="solid"/>
          </a:ln>
          <a:effectLst/>
        </p:spPr>
      </p:cxnSp>
      <p:sp>
        <p:nvSpPr>
          <p:cNvPr id="79" name="Rectangle 78"/>
          <p:cNvSpPr/>
          <p:nvPr/>
        </p:nvSpPr>
        <p:spPr>
          <a:xfrm>
            <a:off x="823902" y="4062533"/>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Rectangle 79"/>
          <p:cNvSpPr/>
          <p:nvPr/>
        </p:nvSpPr>
        <p:spPr>
          <a:xfrm>
            <a:off x="2776527" y="4062530"/>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1" name="Rectangle 80"/>
          <p:cNvSpPr/>
          <p:nvPr/>
        </p:nvSpPr>
        <p:spPr>
          <a:xfrm>
            <a:off x="6681777" y="40625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 name="Rectangle 81"/>
          <p:cNvSpPr/>
          <p:nvPr/>
        </p:nvSpPr>
        <p:spPr>
          <a:xfrm>
            <a:off x="4729152" y="40625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Trans X</a:t>
            </a:r>
          </a:p>
        </p:txBody>
      </p:sp>
      <p:sp>
        <p:nvSpPr>
          <p:cNvPr id="83" name="Rectangle 82"/>
          <p:cNvSpPr/>
          <p:nvPr/>
        </p:nvSpPr>
        <p:spPr>
          <a:xfrm>
            <a:off x="8634402" y="4062529"/>
            <a:ext cx="957262" cy="828675"/>
          </a:xfrm>
          <a:prstGeom prst="rect">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84" name="Connecteur en arc 83"/>
          <p:cNvCxnSpPr>
            <a:stCxn id="81" idx="3"/>
            <a:endCxn id="82" idx="1"/>
          </p:cNvCxnSpPr>
          <p:nvPr/>
        </p:nvCxnSpPr>
        <p:spPr>
          <a:xfrm flipV="1">
            <a:off x="1781164" y="4476868"/>
            <a:ext cx="995363" cy="3"/>
          </a:xfrm>
          <a:prstGeom prst="curvedConnector3">
            <a:avLst/>
          </a:prstGeom>
          <a:noFill/>
          <a:ln w="9525" cap="flat" cmpd="sng" algn="ctr">
            <a:solidFill>
              <a:srgbClr val="184A7C"/>
            </a:solidFill>
            <a:prstDash val="solid"/>
          </a:ln>
          <a:effectLst/>
        </p:spPr>
      </p:cxnSp>
      <p:cxnSp>
        <p:nvCxnSpPr>
          <p:cNvPr id="85" name="Connecteur droit 84"/>
          <p:cNvCxnSpPr>
            <a:stCxn id="82" idx="3"/>
            <a:endCxn id="84" idx="1"/>
          </p:cNvCxnSpPr>
          <p:nvPr/>
        </p:nvCxnSpPr>
        <p:spPr>
          <a:xfrm flipV="1">
            <a:off x="3733789" y="4476867"/>
            <a:ext cx="995363" cy="1"/>
          </a:xfrm>
          <a:prstGeom prst="line">
            <a:avLst/>
          </a:prstGeom>
          <a:noFill/>
          <a:ln w="9525" cap="flat" cmpd="sng" algn="ctr">
            <a:solidFill>
              <a:srgbClr val="184A7C"/>
            </a:solidFill>
            <a:prstDash val="solid"/>
          </a:ln>
          <a:effectLst/>
        </p:spPr>
      </p:cxnSp>
      <p:cxnSp>
        <p:nvCxnSpPr>
          <p:cNvPr id="86" name="Connecteur droit 85"/>
          <p:cNvCxnSpPr>
            <a:stCxn id="84" idx="3"/>
            <a:endCxn id="83" idx="1"/>
          </p:cNvCxnSpPr>
          <p:nvPr/>
        </p:nvCxnSpPr>
        <p:spPr>
          <a:xfrm>
            <a:off x="5686414" y="4476867"/>
            <a:ext cx="995363" cy="0"/>
          </a:xfrm>
          <a:prstGeom prst="line">
            <a:avLst/>
          </a:prstGeom>
          <a:noFill/>
          <a:ln w="9525" cap="flat" cmpd="sng" algn="ctr">
            <a:solidFill>
              <a:srgbClr val="184A7C"/>
            </a:solidFill>
            <a:prstDash val="solid"/>
          </a:ln>
          <a:effectLst/>
        </p:spPr>
      </p:cxnSp>
      <p:cxnSp>
        <p:nvCxnSpPr>
          <p:cNvPr id="87" name="Connecteur droit 86"/>
          <p:cNvCxnSpPr>
            <a:stCxn id="85" idx="1"/>
            <a:endCxn id="83" idx="3"/>
          </p:cNvCxnSpPr>
          <p:nvPr/>
        </p:nvCxnSpPr>
        <p:spPr>
          <a:xfrm flipH="1">
            <a:off x="7639039" y="4476867"/>
            <a:ext cx="995363" cy="0"/>
          </a:xfrm>
          <a:prstGeom prst="line">
            <a:avLst/>
          </a:prstGeom>
          <a:noFill/>
          <a:ln w="9525" cap="flat" cmpd="sng" algn="ctr">
            <a:solidFill>
              <a:srgbClr val="184A7C"/>
            </a:solidFill>
            <a:prstDash val="solid"/>
          </a:ln>
          <a:effectLst/>
        </p:spPr>
      </p:cxnSp>
      <p:sp>
        <p:nvSpPr>
          <p:cNvPr id="88" name="Ellipse 87"/>
          <p:cNvSpPr/>
          <p:nvPr/>
        </p:nvSpPr>
        <p:spPr>
          <a:xfrm>
            <a:off x="10844218" y="3145732"/>
            <a:ext cx="914400" cy="914400"/>
          </a:xfrm>
          <a:prstGeom prst="ellipse">
            <a:avLst/>
          </a:prstGeom>
          <a:solidFill>
            <a:srgbClr val="184A7C">
              <a:lumMod val="60000"/>
              <a:lumOff val="40000"/>
            </a:srgbClr>
          </a:solidFill>
          <a:ln w="25400" cap="flat" cmpd="sng" algn="ctr">
            <a:solidFill>
              <a:srgbClr val="184A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prstClr val="white"/>
                </a:solidFill>
                <a:effectLst/>
                <a:uLnTx/>
                <a:uFillTx/>
                <a:latin typeface="Calibri" panose="020F0502020204030204"/>
                <a:ea typeface="+mn-ea"/>
                <a:cs typeface="+mn-cs"/>
              </a:rPr>
              <a:t>S</a:t>
            </a:r>
          </a:p>
        </p:txBody>
      </p:sp>
      <p:cxnSp>
        <p:nvCxnSpPr>
          <p:cNvPr id="89" name="Connecteur en arc 88"/>
          <p:cNvCxnSpPr>
            <a:stCxn id="73" idx="0"/>
            <a:endCxn id="88" idx="0"/>
          </p:cNvCxnSpPr>
          <p:nvPr/>
        </p:nvCxnSpPr>
        <p:spPr>
          <a:xfrm rot="16200000" flipH="1">
            <a:off x="7939088" y="-216597"/>
            <a:ext cx="621503" cy="6103155"/>
          </a:xfrm>
          <a:prstGeom prst="curvedConnector3">
            <a:avLst>
              <a:gd name="adj1" fmla="val -36782"/>
            </a:avLst>
          </a:prstGeom>
          <a:noFill/>
          <a:ln w="9525" cap="flat" cmpd="sng" algn="ctr">
            <a:solidFill>
              <a:srgbClr val="184A7C"/>
            </a:solidFill>
            <a:prstDash val="solid"/>
            <a:tailEnd type="triangle"/>
          </a:ln>
          <a:effectLst/>
        </p:spPr>
      </p:cxnSp>
      <p:cxnSp>
        <p:nvCxnSpPr>
          <p:cNvPr id="90" name="Connecteur en arc 89"/>
          <p:cNvCxnSpPr>
            <a:stCxn id="88" idx="2"/>
            <a:endCxn id="73" idx="2"/>
          </p:cNvCxnSpPr>
          <p:nvPr/>
        </p:nvCxnSpPr>
        <p:spPr>
          <a:xfrm rot="10800000">
            <a:off x="5198264" y="3352904"/>
            <a:ext cx="5645955" cy="250028"/>
          </a:xfrm>
          <a:prstGeom prst="curvedConnector2">
            <a:avLst/>
          </a:prstGeom>
          <a:noFill/>
          <a:ln w="9525" cap="flat" cmpd="sng" algn="ctr">
            <a:solidFill>
              <a:srgbClr val="184A7C"/>
            </a:solidFill>
            <a:prstDash val="solid"/>
            <a:tailEnd type="triangle"/>
          </a:ln>
          <a:effectLst/>
        </p:spPr>
      </p:cxnSp>
      <p:cxnSp>
        <p:nvCxnSpPr>
          <p:cNvPr id="91" name="Connecteur en arc 90"/>
          <p:cNvCxnSpPr>
            <a:stCxn id="82" idx="0"/>
            <a:endCxn id="88" idx="3"/>
          </p:cNvCxnSpPr>
          <p:nvPr/>
        </p:nvCxnSpPr>
        <p:spPr>
          <a:xfrm rot="5400000" flipH="1" flipV="1">
            <a:off x="8024802" y="1109202"/>
            <a:ext cx="136308" cy="5770346"/>
          </a:xfrm>
          <a:prstGeom prst="curvedConnector3">
            <a:avLst>
              <a:gd name="adj1" fmla="val 154818"/>
            </a:avLst>
          </a:prstGeom>
          <a:noFill/>
          <a:ln w="9525" cap="flat" cmpd="sng" algn="ctr">
            <a:solidFill>
              <a:srgbClr val="184A7C"/>
            </a:solidFill>
            <a:prstDash val="solid"/>
            <a:tailEnd type="triangle"/>
          </a:ln>
          <a:effectLst/>
        </p:spPr>
      </p:cxnSp>
      <p:cxnSp>
        <p:nvCxnSpPr>
          <p:cNvPr id="92" name="Connecteur en arc 91"/>
          <p:cNvCxnSpPr>
            <a:stCxn id="88" idx="4"/>
            <a:endCxn id="82" idx="2"/>
          </p:cNvCxnSpPr>
          <p:nvPr/>
        </p:nvCxnSpPr>
        <p:spPr>
          <a:xfrm rot="5400000">
            <a:off x="7839065" y="1428851"/>
            <a:ext cx="831072" cy="6093635"/>
          </a:xfrm>
          <a:prstGeom prst="curvedConnector3">
            <a:avLst>
              <a:gd name="adj1" fmla="val 127507"/>
            </a:avLst>
          </a:prstGeom>
          <a:noFill/>
          <a:ln w="9525" cap="flat" cmpd="sng" algn="ctr">
            <a:solidFill>
              <a:srgbClr val="184A7C"/>
            </a:solidFill>
            <a:prstDash val="solid"/>
            <a:tailEnd type="triangle"/>
          </a:ln>
          <a:effectLst/>
        </p:spPr>
      </p:cxnSp>
      <p:sp>
        <p:nvSpPr>
          <p:cNvPr id="93" name="ZoneTexte 92"/>
          <p:cNvSpPr txBox="1"/>
          <p:nvPr/>
        </p:nvSpPr>
        <p:spPr>
          <a:xfrm>
            <a:off x="5872168" y="3274319"/>
            <a:ext cx="317716" cy="369332"/>
          </a:xfrm>
          <a:prstGeom prst="rect">
            <a:avLst/>
          </a:prstGeom>
          <a:noFill/>
        </p:spPr>
        <p:txBody>
          <a:bodyPr wrap="none" rtlCol="0">
            <a:spAutoFit/>
          </a:bodyPr>
          <a:lstStyle/>
          <a:p>
            <a:pPr>
              <a:buClrTx/>
              <a:buFontTx/>
              <a:buNone/>
            </a:pPr>
            <a:r>
              <a:rPr lang="fr-FR" sz="1800" kern="1200" dirty="0">
                <a:solidFill>
                  <a:srgbClr val="184A7C"/>
                </a:solidFill>
                <a:latin typeface="Calibri" panose="020F0502020204030204"/>
                <a:ea typeface="+mn-ea"/>
                <a:cs typeface="+mn-cs"/>
              </a:rPr>
              <a:t>A</a:t>
            </a:r>
          </a:p>
        </p:txBody>
      </p:sp>
      <p:sp>
        <p:nvSpPr>
          <p:cNvPr id="94" name="ZoneTexte 93"/>
          <p:cNvSpPr txBox="1"/>
          <p:nvPr/>
        </p:nvSpPr>
        <p:spPr>
          <a:xfrm>
            <a:off x="5833719" y="4859118"/>
            <a:ext cx="317716" cy="369332"/>
          </a:xfrm>
          <a:prstGeom prst="rect">
            <a:avLst/>
          </a:prstGeom>
          <a:noFill/>
        </p:spPr>
        <p:txBody>
          <a:bodyPr wrap="none" rtlCol="0">
            <a:spAutoFit/>
          </a:bodyPr>
          <a:lstStyle/>
          <a:p>
            <a:pPr>
              <a:buClrTx/>
              <a:buFontTx/>
              <a:buNone/>
            </a:pPr>
            <a:r>
              <a:rPr lang="fr-FR" sz="1800" kern="1200" dirty="0">
                <a:solidFill>
                  <a:srgbClr val="184A7C"/>
                </a:solidFill>
                <a:latin typeface="Calibri" panose="020F0502020204030204"/>
                <a:ea typeface="+mn-ea"/>
                <a:cs typeface="+mn-cs"/>
              </a:rPr>
              <a:t>B</a:t>
            </a:r>
          </a:p>
        </p:txBody>
      </p:sp>
      <p:sp>
        <p:nvSpPr>
          <p:cNvPr id="95" name="ZoneTexte 94"/>
          <p:cNvSpPr txBox="1"/>
          <p:nvPr/>
        </p:nvSpPr>
        <p:spPr>
          <a:xfrm>
            <a:off x="257177" y="2792116"/>
            <a:ext cx="296876" cy="369332"/>
          </a:xfrm>
          <a:prstGeom prst="rect">
            <a:avLst/>
          </a:prstGeom>
          <a:noFill/>
        </p:spPr>
        <p:txBody>
          <a:bodyPr wrap="none" rtlCol="0">
            <a:spAutoFit/>
          </a:bodyPr>
          <a:lstStyle/>
          <a:p>
            <a:pPr>
              <a:buClrTx/>
              <a:buFontTx/>
              <a:buNone/>
            </a:pPr>
            <a:r>
              <a:rPr lang="fr-FR" sz="1800" kern="1200" dirty="0" err="1">
                <a:solidFill>
                  <a:srgbClr val="184A7C"/>
                </a:solidFill>
                <a:latin typeface="Calibri" panose="020F0502020204030204"/>
                <a:ea typeface="+mn-ea"/>
                <a:cs typeface="+mn-cs"/>
              </a:rPr>
              <a:t>T</a:t>
            </a:r>
            <a:endParaRPr lang="fr-FR" sz="1800" kern="1200" dirty="0">
              <a:solidFill>
                <a:srgbClr val="184A7C"/>
              </a:solidFill>
              <a:latin typeface="Calibri" panose="020F0502020204030204"/>
              <a:ea typeface="+mn-ea"/>
              <a:cs typeface="+mn-cs"/>
            </a:endParaRPr>
          </a:p>
        </p:txBody>
      </p:sp>
      <p:sp>
        <p:nvSpPr>
          <p:cNvPr id="96" name="ZoneTexte 95"/>
          <p:cNvSpPr txBox="1"/>
          <p:nvPr/>
        </p:nvSpPr>
        <p:spPr>
          <a:xfrm>
            <a:off x="252399" y="4291002"/>
            <a:ext cx="529312" cy="369332"/>
          </a:xfrm>
          <a:prstGeom prst="rect">
            <a:avLst/>
          </a:prstGeom>
          <a:noFill/>
        </p:spPr>
        <p:txBody>
          <a:bodyPr wrap="none" rtlCol="0">
            <a:spAutoFit/>
          </a:bodyPr>
          <a:lstStyle/>
          <a:p>
            <a:pPr>
              <a:buClrTx/>
              <a:buFontTx/>
              <a:buNone/>
            </a:pPr>
            <a:r>
              <a:rPr lang="fr-FR" sz="1800" kern="1200" dirty="0">
                <a:solidFill>
                  <a:srgbClr val="184A7C"/>
                </a:solidFill>
                <a:latin typeface="Calibri" panose="020F0502020204030204"/>
                <a:ea typeface="+mn-ea"/>
                <a:cs typeface="+mn-cs"/>
              </a:rPr>
              <a:t>T+1</a:t>
            </a:r>
          </a:p>
        </p:txBody>
      </p:sp>
      <p:sp>
        <p:nvSpPr>
          <p:cNvPr id="97" name="ZoneTexte 96"/>
          <p:cNvSpPr txBox="1"/>
          <p:nvPr/>
        </p:nvSpPr>
        <p:spPr>
          <a:xfrm>
            <a:off x="3112278" y="5324578"/>
            <a:ext cx="2316532" cy="584775"/>
          </a:xfrm>
          <a:prstGeom prst="rect">
            <a:avLst/>
          </a:prstGeom>
          <a:noFill/>
        </p:spPr>
        <p:txBody>
          <a:bodyPr wrap="none" rtlCol="0">
            <a:spAutoFit/>
          </a:bodyPr>
          <a:lstStyle/>
          <a:p>
            <a:pPr>
              <a:buClrTx/>
              <a:buFontTx/>
              <a:buNone/>
            </a:pPr>
            <a:r>
              <a:rPr lang="fr-FR" sz="3200" kern="1200" dirty="0" err="1">
                <a:solidFill>
                  <a:srgbClr val="184A7C"/>
                </a:solidFill>
                <a:latin typeface="Calibri" panose="020F0502020204030204"/>
                <a:ea typeface="+mn-ea"/>
                <a:cs typeface="+mn-cs"/>
              </a:rPr>
              <a:t>Immutability</a:t>
            </a:r>
            <a:endParaRPr lang="fr-FR" sz="3200" kern="1200" dirty="0">
              <a:solidFill>
                <a:srgbClr val="184A7C"/>
              </a:solidFill>
              <a:latin typeface="Calibri" panose="020F0502020204030204"/>
              <a:ea typeface="+mn-ea"/>
              <a:cs typeface="+mn-cs"/>
            </a:endParaRPr>
          </a:p>
        </p:txBody>
      </p:sp>
      <p:sp>
        <p:nvSpPr>
          <p:cNvPr id="98" name="Multiplication 48"/>
          <p:cNvSpPr/>
          <p:nvPr/>
        </p:nvSpPr>
        <p:spPr>
          <a:xfrm>
            <a:off x="3671872" y="5167415"/>
            <a:ext cx="914400" cy="914400"/>
          </a:xfrm>
          <a:prstGeom prst="mathMultiply">
            <a:avLst/>
          </a:prstGeom>
          <a:solidFill>
            <a:srgbClr val="FF0000"/>
          </a:solidFill>
          <a:ln w="25400" cap="flat" cmpd="sng" algn="ctr">
            <a:solidFill>
              <a:srgbClr val="B5397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ZoneTexte 98"/>
          <p:cNvSpPr txBox="1"/>
          <p:nvPr/>
        </p:nvSpPr>
        <p:spPr>
          <a:xfrm>
            <a:off x="10978129" y="4044089"/>
            <a:ext cx="590611" cy="369332"/>
          </a:xfrm>
          <a:prstGeom prst="rect">
            <a:avLst/>
          </a:prstGeom>
          <a:noFill/>
        </p:spPr>
        <p:txBody>
          <a:bodyPr wrap="none" rtlCol="0">
            <a:spAutoFit/>
          </a:bodyPr>
          <a:lstStyle/>
          <a:p>
            <a:pPr>
              <a:buClrTx/>
              <a:buFontTx/>
              <a:buNone/>
            </a:pPr>
            <a:r>
              <a:rPr lang="fr-FR" sz="1800" kern="1200" dirty="0" err="1">
                <a:solidFill>
                  <a:srgbClr val="184A7C"/>
                </a:solidFill>
                <a:latin typeface="Calibri" panose="020F0502020204030204"/>
                <a:ea typeface="+mn-ea"/>
                <a:cs typeface="+mn-cs"/>
              </a:rPr>
              <a:t>Fails</a:t>
            </a:r>
            <a:endParaRPr lang="fr-FR" sz="1800" kern="1200" dirty="0">
              <a:solidFill>
                <a:srgbClr val="184A7C"/>
              </a:solidFill>
              <a:latin typeface="Calibri" panose="020F0502020204030204"/>
              <a:ea typeface="+mn-ea"/>
              <a:cs typeface="+mn-cs"/>
            </a:endParaRPr>
          </a:p>
        </p:txBody>
      </p:sp>
      <p:pic>
        <p:nvPicPr>
          <p:cNvPr id="100" name="Image 99"/>
          <p:cNvPicPr>
            <a:picLocks noChangeAspect="1"/>
          </p:cNvPicPr>
          <p:nvPr/>
        </p:nvPicPr>
        <p:blipFill>
          <a:blip r:embed="rId3"/>
          <a:stretch>
            <a:fillRect/>
          </a:stretch>
        </p:blipFill>
        <p:spPr>
          <a:xfrm>
            <a:off x="2603825" y="1159878"/>
            <a:ext cx="1334763" cy="1112881"/>
          </a:xfrm>
          <a:prstGeom prst="rect">
            <a:avLst/>
          </a:prstGeom>
        </p:spPr>
      </p:pic>
      <p:sp>
        <p:nvSpPr>
          <p:cNvPr id="101" name="ZoneTexte 100"/>
          <p:cNvSpPr txBox="1"/>
          <p:nvPr/>
        </p:nvSpPr>
        <p:spPr>
          <a:xfrm>
            <a:off x="5900733" y="1258030"/>
            <a:ext cx="1333955" cy="923330"/>
          </a:xfrm>
          <a:prstGeom prst="rect">
            <a:avLst/>
          </a:prstGeom>
          <a:noFill/>
        </p:spPr>
        <p:txBody>
          <a:bodyPr wrap="none" rtlCol="0">
            <a:spAutoFit/>
          </a:bodyPr>
          <a:lstStyle/>
          <a:p>
            <a:pPr>
              <a:buClrTx/>
              <a:buFontTx/>
              <a:buNone/>
            </a:pPr>
            <a:r>
              <a:rPr lang="fr-FR" sz="1800" kern="1200" dirty="0" err="1">
                <a:solidFill>
                  <a:srgbClr val="184A7C"/>
                </a:solidFill>
                <a:latin typeface="Calibri" panose="020F0502020204030204"/>
                <a:ea typeface="+mn-ea"/>
                <a:cs typeface="+mn-cs"/>
              </a:rPr>
              <a:t>Weather</a:t>
            </a:r>
            <a:endParaRPr lang="fr-FR" sz="1800" kern="1200" dirty="0">
              <a:solidFill>
                <a:srgbClr val="184A7C"/>
              </a:solidFill>
              <a:latin typeface="Calibri" panose="020F0502020204030204"/>
              <a:ea typeface="+mn-ea"/>
              <a:cs typeface="+mn-cs"/>
            </a:endParaRPr>
          </a:p>
          <a:p>
            <a:pPr>
              <a:buClrTx/>
              <a:buFontTx/>
              <a:buNone/>
            </a:pPr>
            <a:r>
              <a:rPr lang="fr-FR" sz="1800" kern="1200" dirty="0">
                <a:solidFill>
                  <a:srgbClr val="184A7C"/>
                </a:solidFill>
                <a:latin typeface="Calibri" panose="020F0502020204030204"/>
                <a:ea typeface="+mn-ea"/>
                <a:cs typeface="+mn-cs"/>
              </a:rPr>
              <a:t>Sport scores</a:t>
            </a:r>
          </a:p>
          <a:p>
            <a:pPr>
              <a:buClrTx/>
              <a:buFontTx/>
              <a:buNone/>
            </a:pPr>
            <a:r>
              <a:rPr lang="fr-FR" sz="1800" kern="1200" dirty="0">
                <a:solidFill>
                  <a:srgbClr val="184A7C"/>
                </a:solidFill>
                <a:latin typeface="Calibri" panose="020F0502020204030204"/>
                <a:ea typeface="+mn-ea"/>
                <a:cs typeface="+mn-cs"/>
              </a:rPr>
              <a:t>Road states</a:t>
            </a:r>
          </a:p>
        </p:txBody>
      </p:sp>
      <p:cxnSp>
        <p:nvCxnSpPr>
          <p:cNvPr id="102" name="Connecteur droit avec flèche 101"/>
          <p:cNvCxnSpPr>
            <a:stCxn id="100" idx="3"/>
            <a:endCxn id="101" idx="1"/>
          </p:cNvCxnSpPr>
          <p:nvPr/>
        </p:nvCxnSpPr>
        <p:spPr>
          <a:xfrm>
            <a:off x="3938588" y="1716319"/>
            <a:ext cx="1962145" cy="3376"/>
          </a:xfrm>
          <a:prstGeom prst="straightConnector1">
            <a:avLst/>
          </a:prstGeom>
          <a:noFill/>
          <a:ln w="9525" cap="flat" cmpd="sng" algn="ctr">
            <a:solidFill>
              <a:srgbClr val="B5397D">
                <a:shade val="95000"/>
                <a:satMod val="105000"/>
              </a:srgbClr>
            </a:solidFill>
            <a:prstDash val="solid"/>
            <a:headEnd type="triangle"/>
            <a:tailEnd type="triangle"/>
          </a:ln>
          <a:effectLst/>
        </p:spPr>
      </p:cxnSp>
      <p:sp>
        <p:nvSpPr>
          <p:cNvPr id="103" name="Rectangle 102"/>
          <p:cNvSpPr/>
          <p:nvPr/>
        </p:nvSpPr>
        <p:spPr>
          <a:xfrm>
            <a:off x="5479254" y="5355586"/>
            <a:ext cx="1950983" cy="584775"/>
          </a:xfrm>
          <a:prstGeom prst="rect">
            <a:avLst/>
          </a:prstGeom>
        </p:spPr>
        <p:txBody>
          <a:bodyPr wrap="none">
            <a:spAutoFit/>
          </a:bodyPr>
          <a:lstStyle/>
          <a:p>
            <a:pPr>
              <a:buClrTx/>
              <a:buFontTx/>
              <a:buNone/>
            </a:pPr>
            <a:r>
              <a:rPr lang="fr-FR" sz="3200" kern="1200">
                <a:solidFill>
                  <a:srgbClr val="184A7C"/>
                </a:solidFill>
                <a:latin typeface="Calibri" panose="020F0502020204030204"/>
                <a:ea typeface="+mn-ea"/>
                <a:cs typeface="+mn-cs"/>
                <a:sym typeface="Wingdings"/>
              </a:rPr>
              <a:t> Oracles</a:t>
            </a:r>
            <a:endParaRPr lang="fr-FR" sz="3200" kern="1200" dirty="0">
              <a:solidFill>
                <a:srgbClr val="184A7C"/>
              </a:solidFill>
              <a:latin typeface="Calibri" panose="020F0502020204030204"/>
              <a:ea typeface="+mn-ea"/>
              <a:cs typeface="+mn-cs"/>
            </a:endParaRPr>
          </a:p>
        </p:txBody>
      </p:sp>
      <p:sp>
        <p:nvSpPr>
          <p:cNvPr id="2" name="TextBox 1">
            <a:extLst>
              <a:ext uri="{FF2B5EF4-FFF2-40B4-BE49-F238E27FC236}">
                <a16:creationId xmlns:a16="http://schemas.microsoft.com/office/drawing/2014/main" xmlns="" id="{3F90305F-E1BB-824B-B12D-42C6BA17C447}"/>
              </a:ext>
            </a:extLst>
          </p:cNvPr>
          <p:cNvSpPr txBox="1"/>
          <p:nvPr/>
        </p:nvSpPr>
        <p:spPr>
          <a:xfrm>
            <a:off x="554053" y="353291"/>
            <a:ext cx="3310009" cy="646331"/>
          </a:xfrm>
          <a:prstGeom prst="rect">
            <a:avLst/>
          </a:prstGeom>
          <a:noFill/>
        </p:spPr>
        <p:txBody>
          <a:bodyPr wrap="none" rtlCol="0">
            <a:spAutoFit/>
          </a:bodyPr>
          <a:lstStyle/>
          <a:p>
            <a:r>
              <a:rPr lang="en-US" sz="3600" kern="1200" dirty="0">
                <a:solidFill>
                  <a:schemeClr val="tx1"/>
                </a:solidFill>
                <a:latin typeface="Calibri" panose="020F0502020204030204"/>
              </a:rPr>
              <a:t>Usage of Oracles</a:t>
            </a:r>
            <a:endParaRPr lang="fr-FR" sz="3600" dirty="0">
              <a:solidFill>
                <a:schemeClr val="tx1"/>
              </a:solidFill>
            </a:endParaRPr>
          </a:p>
        </p:txBody>
      </p:sp>
    </p:spTree>
    <p:extLst>
      <p:ext uri="{BB962C8B-B14F-4D97-AF65-F5344CB8AC3E}">
        <p14:creationId xmlns:p14="http://schemas.microsoft.com/office/powerpoint/2010/main" val="58777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9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99"/>
                                        </p:tgtEl>
                                        <p:attrNameLst>
                                          <p:attrName>style.visibility</p:attrName>
                                        </p:attrNameLst>
                                      </p:cBhvr>
                                      <p:to>
                                        <p:strVal val="hidden"/>
                                      </p:to>
                                    </p:set>
                                  </p:childTnLst>
                                </p:cTn>
                              </p:par>
                              <p:par>
                                <p:cTn id="69" presetID="1"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9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0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9" grpId="0" animBg="1"/>
      <p:bldP spid="80" grpId="0" animBg="1"/>
      <p:bldP spid="81" grpId="0" animBg="1"/>
      <p:bldP spid="82" grpId="0" animBg="1"/>
      <p:bldP spid="83" grpId="0" animBg="1"/>
      <p:bldP spid="88" grpId="0" animBg="1"/>
      <p:bldP spid="93" grpId="0"/>
      <p:bldP spid="94" grpId="0"/>
      <p:bldP spid="95" grpId="0"/>
      <p:bldP spid="96" grpId="0"/>
      <p:bldP spid="97" grpId="0"/>
      <p:bldP spid="98" grpId="0" animBg="1"/>
      <p:bldP spid="99" grpId="0"/>
      <p:bldP spid="99" grpId="1"/>
      <p:bldP spid="10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a:xfrm>
            <a:off x="859611" y="550558"/>
            <a:ext cx="8062664" cy="2591842"/>
          </a:xfrm>
          <a:prstGeom prst="rect">
            <a:avLst/>
          </a:prstGeom>
          <a:solidFill>
            <a:schemeClr val="bg1"/>
          </a:solidFill>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200000"/>
              </a:lnSpc>
              <a:spcBef>
                <a:spcPts val="1200"/>
              </a:spcBef>
              <a:spcAft>
                <a:spcPts val="1200"/>
              </a:spcAft>
            </a:pPr>
            <a:r>
              <a:rPr lang="en-GB" sz="2400" b="1" dirty="0">
                <a:effectLst>
                  <a:outerShdw blurRad="38100" dist="38100" dir="2700000" algn="tl">
                    <a:srgbClr val="000000">
                      <a:alpha val="43137"/>
                    </a:srgbClr>
                  </a:outerShdw>
                </a:effectLst>
                <a:latin typeface="Trebuchet MS" charset="0"/>
                <a:ea typeface="Trebuchet MS" charset="0"/>
                <a:cs typeface="Trebuchet MS" charset="0"/>
              </a:rPr>
              <a:t>BLISS Project</a:t>
            </a:r>
            <a:br>
              <a:rPr lang="en-GB" sz="2400" b="1" dirty="0">
                <a:effectLst>
                  <a:outerShdw blurRad="38100" dist="38100" dir="2700000" algn="tl">
                    <a:srgbClr val="000000">
                      <a:alpha val="43137"/>
                    </a:srgbClr>
                  </a:outerShdw>
                </a:effectLst>
                <a:latin typeface="Trebuchet MS" charset="0"/>
                <a:ea typeface="Trebuchet MS" charset="0"/>
                <a:cs typeface="Trebuchet MS" charset="0"/>
              </a:rPr>
            </a:br>
            <a:r>
              <a:rPr lang="en-GB" sz="2400" b="1" dirty="0">
                <a:effectLst>
                  <a:outerShdw blurRad="38100" dist="38100" dir="2700000" algn="tl">
                    <a:srgbClr val="000000">
                      <a:alpha val="43137"/>
                    </a:srgbClr>
                  </a:outerShdw>
                </a:effectLst>
                <a:latin typeface="Trebuchet MS" charset="0"/>
                <a:ea typeface="Trebuchet MS" charset="0"/>
                <a:cs typeface="Trebuchet MS" charset="0"/>
              </a:rPr>
              <a:t>Output O3 Open Education Resource</a:t>
            </a:r>
            <a:br>
              <a:rPr lang="en-GB" sz="2400" b="1" dirty="0">
                <a:effectLst>
                  <a:outerShdw blurRad="38100" dist="38100" dir="2700000" algn="tl">
                    <a:srgbClr val="000000">
                      <a:alpha val="43137"/>
                    </a:srgbClr>
                  </a:outerShdw>
                </a:effectLst>
                <a:latin typeface="Trebuchet MS" charset="0"/>
                <a:ea typeface="Trebuchet MS" charset="0"/>
                <a:cs typeface="Trebuchet MS" charset="0"/>
              </a:rPr>
            </a:br>
            <a:r>
              <a:rPr lang="en-GB" sz="2400" b="1" dirty="0">
                <a:effectLst>
                  <a:outerShdw blurRad="38100" dist="38100" dir="2700000" algn="tl">
                    <a:srgbClr val="000000">
                      <a:alpha val="43137"/>
                    </a:srgbClr>
                  </a:outerShdw>
                </a:effectLst>
                <a:latin typeface="Trebuchet MS" charset="0"/>
                <a:ea typeface="Trebuchet MS" charset="0"/>
                <a:cs typeface="Trebuchet MS" charset="0"/>
              </a:rPr>
              <a:t>Task O3-T1 Training and assessment material</a:t>
            </a:r>
          </a:p>
        </p:txBody>
      </p:sp>
      <p:sp>
        <p:nvSpPr>
          <p:cNvPr id="42" name="Text Placeholder 2"/>
          <p:cNvSpPr txBox="1">
            <a:spLocks/>
          </p:cNvSpPr>
          <p:nvPr/>
        </p:nvSpPr>
        <p:spPr>
          <a:xfrm>
            <a:off x="2657474" y="4554247"/>
            <a:ext cx="4725459" cy="461665"/>
          </a:xfrm>
          <a:prstGeom prst="rect">
            <a:avLst/>
          </a:prstGeom>
          <a:ln>
            <a:noFill/>
          </a:ln>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a:solidFill>
                  <a:schemeClr val="tx1">
                    <a:tint val="75000"/>
                  </a:schemeClr>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US" sz="2400" b="1" dirty="0">
                <a:solidFill>
                  <a:schemeClr val="tx1"/>
                </a:solidFill>
                <a:latin typeface="Trebuchet MS" charset="0"/>
                <a:ea typeface="Trebuchet MS" charset="0"/>
                <a:cs typeface="Trebuchet MS" charset="0"/>
              </a:rPr>
              <a:t>24</a:t>
            </a:r>
          </a:p>
        </p:txBody>
      </p:sp>
      <p:sp>
        <p:nvSpPr>
          <p:cNvPr id="43" name="Text Placeholder 2"/>
          <p:cNvSpPr txBox="1">
            <a:spLocks/>
          </p:cNvSpPr>
          <p:nvPr/>
        </p:nvSpPr>
        <p:spPr>
          <a:xfrm>
            <a:off x="2655264" y="5052068"/>
            <a:ext cx="8283029" cy="1323439"/>
          </a:xfrm>
          <a:prstGeom prst="rect">
            <a:avLst/>
          </a:prstGeom>
          <a:ln>
            <a:noFill/>
          </a:ln>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a:solidFill>
                  <a:schemeClr val="tx1">
                    <a:tint val="75000"/>
                  </a:schemeClr>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000" dirty="0">
                <a:solidFill>
                  <a:schemeClr val="tx1"/>
                </a:solidFill>
              </a:rPr>
              <a:t>Selects appropriate technical options for blockchain design and implementation. Specifies, refines, updates and makes available a formal approach to design solutions, necessary to develop and operate a blockchain application</a:t>
            </a:r>
          </a:p>
        </p:txBody>
      </p:sp>
      <p:sp>
        <p:nvSpPr>
          <p:cNvPr id="44" name="Text Placeholder 2"/>
          <p:cNvSpPr txBox="1">
            <a:spLocks/>
          </p:cNvSpPr>
          <p:nvPr/>
        </p:nvSpPr>
        <p:spPr>
          <a:xfrm>
            <a:off x="2650701" y="3699437"/>
            <a:ext cx="809406" cy="461665"/>
          </a:xfrm>
          <a:prstGeom prst="rect">
            <a:avLst/>
          </a:prstGeom>
          <a:ln>
            <a:noFill/>
          </a:ln>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baseline="0">
                <a:solidFill>
                  <a:schemeClr val="tx1">
                    <a:tint val="75000"/>
                  </a:schemeClr>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fr-BE" sz="2400" b="1" dirty="0">
                <a:solidFill>
                  <a:schemeClr val="tx1"/>
                </a:solidFill>
                <a:latin typeface="Trebuchet MS" charset="0"/>
                <a:ea typeface="Trebuchet MS" charset="0"/>
                <a:cs typeface="Trebuchet MS" charset="0"/>
              </a:rPr>
              <a:t>U2</a:t>
            </a:r>
            <a:endParaRPr lang="en-US" sz="2400" b="1" dirty="0">
              <a:solidFill>
                <a:schemeClr val="tx1"/>
              </a:solidFill>
              <a:latin typeface="Trebuchet MS" charset="0"/>
              <a:ea typeface="Trebuchet MS" charset="0"/>
              <a:cs typeface="Trebuchet MS" charset="0"/>
            </a:endParaRPr>
          </a:p>
        </p:txBody>
      </p:sp>
      <p:sp>
        <p:nvSpPr>
          <p:cNvPr id="45" name="Text Placeholder 2"/>
          <p:cNvSpPr txBox="1">
            <a:spLocks/>
          </p:cNvSpPr>
          <p:nvPr/>
        </p:nvSpPr>
        <p:spPr>
          <a:xfrm>
            <a:off x="3235690" y="3699437"/>
            <a:ext cx="7110577" cy="461665"/>
          </a:xfrm>
          <a:prstGeom prst="rect">
            <a:avLst/>
          </a:prstGeom>
          <a:ln>
            <a:noFill/>
          </a:ln>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a:solidFill>
                  <a:schemeClr val="tx1">
                    <a:tint val="75000"/>
                  </a:schemeClr>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400" b="1" dirty="0">
                <a:solidFill>
                  <a:schemeClr val="tx1"/>
                </a:solidFill>
                <a:latin typeface="Trebuchet MS" charset="0"/>
                <a:ea typeface="Trebuchet MS" charset="0"/>
                <a:cs typeface="Trebuchet MS" charset="0"/>
              </a:rPr>
              <a:t>Blockchain platform</a:t>
            </a:r>
            <a:endParaRPr lang="en-US" sz="2400" dirty="0">
              <a:solidFill>
                <a:schemeClr val="tx1"/>
              </a:solidFill>
              <a:latin typeface="Trebuchet MS" charset="0"/>
              <a:ea typeface="Trebuchet MS" charset="0"/>
              <a:cs typeface="Trebuchet MS" charset="0"/>
            </a:endParaRPr>
          </a:p>
        </p:txBody>
      </p:sp>
      <p:sp>
        <p:nvSpPr>
          <p:cNvPr id="46" name="Rectangle 45"/>
          <p:cNvSpPr/>
          <p:nvPr/>
        </p:nvSpPr>
        <p:spPr>
          <a:xfrm>
            <a:off x="859611" y="3705460"/>
            <a:ext cx="1797863" cy="507831"/>
          </a:xfrm>
          <a:prstGeom prst="rect">
            <a:avLst/>
          </a:prstGeom>
        </p:spPr>
        <p:txBody>
          <a:bodyPr vert="horz" wrap="square">
            <a:norm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GB" sz="1800" b="1" dirty="0">
                <a:solidFill>
                  <a:schemeClr val="bg2"/>
                </a:solidFill>
                <a:latin typeface="Trebuchet MS" charset="0"/>
                <a:ea typeface="Trebuchet MS" charset="0"/>
                <a:cs typeface="Trebuchet MS" charset="0"/>
              </a:rPr>
              <a:t>Learning unit :</a:t>
            </a:r>
            <a:endParaRPr lang="en-GB" sz="1800" b="1" dirty="0">
              <a:solidFill>
                <a:schemeClr val="bg2"/>
              </a:solidFill>
              <a:highlight>
                <a:srgbClr val="FFFF00"/>
              </a:highlight>
              <a:latin typeface="Trebuchet MS" charset="0"/>
              <a:ea typeface="Trebuchet MS" charset="0"/>
              <a:cs typeface="Trebuchet MS" charset="0"/>
            </a:endParaRPr>
          </a:p>
        </p:txBody>
      </p:sp>
      <p:sp>
        <p:nvSpPr>
          <p:cNvPr id="47" name="Rectangle 46"/>
          <p:cNvSpPr/>
          <p:nvPr/>
        </p:nvSpPr>
        <p:spPr>
          <a:xfrm>
            <a:off x="859611" y="5108536"/>
            <a:ext cx="1414234" cy="507831"/>
          </a:xfrm>
          <a:prstGeom prst="rect">
            <a:avLst/>
          </a:prstGeom>
        </p:spPr>
        <p:txBody>
          <a:bodyPr vert="horz" wrap="square">
            <a:normAutofit/>
          </a:bodyPr>
          <a:lstStyle/>
          <a:p>
            <a:pPr algn="l">
              <a:lnSpc>
                <a:spcPct val="150000"/>
              </a:lnSpc>
            </a:pPr>
            <a:r>
              <a:rPr lang="en-GB" sz="1800" b="1" dirty="0">
                <a:solidFill>
                  <a:schemeClr val="bg2"/>
                </a:solidFill>
                <a:latin typeface="Trebuchet MS" charset="0"/>
                <a:ea typeface="Trebuchet MS" charset="0"/>
                <a:cs typeface="Trebuchet MS" charset="0"/>
              </a:rPr>
              <a:t>Abstract :</a:t>
            </a:r>
            <a:r>
              <a:rPr lang="en-GB" sz="1800" b="1" dirty="0">
                <a:solidFill>
                  <a:schemeClr val="bg2"/>
                </a:solidFill>
                <a:highlight>
                  <a:srgbClr val="FFFF00"/>
                </a:highlight>
                <a:latin typeface="Trebuchet MS" charset="0"/>
                <a:ea typeface="Trebuchet MS" charset="0"/>
                <a:cs typeface="Trebuchet MS" charset="0"/>
              </a:rPr>
              <a:t> </a:t>
            </a:r>
          </a:p>
        </p:txBody>
      </p:sp>
      <p:sp>
        <p:nvSpPr>
          <p:cNvPr id="48" name="Rectangle 47"/>
          <p:cNvSpPr/>
          <p:nvPr/>
        </p:nvSpPr>
        <p:spPr>
          <a:xfrm>
            <a:off x="862212" y="4593653"/>
            <a:ext cx="1280365" cy="369332"/>
          </a:xfrm>
          <a:prstGeom prst="rect">
            <a:avLst/>
          </a:prstGeom>
        </p:spPr>
        <p:txBody>
          <a:bodyPr vert="horz" wrap="square">
            <a:normAutofit/>
          </a:bodyPr>
          <a:lstStyle/>
          <a:p>
            <a:pPr algn="l"/>
            <a:r>
              <a:rPr lang="en-GB" sz="1800" b="1" dirty="0">
                <a:solidFill>
                  <a:schemeClr val="bg2"/>
                </a:solidFill>
                <a:latin typeface="Trebuchet MS" charset="0"/>
                <a:ea typeface="Trebuchet MS" charset="0"/>
                <a:cs typeface="Trebuchet MS" charset="0"/>
              </a:rPr>
              <a:t>Hours :</a:t>
            </a:r>
            <a:endParaRPr lang="en-US" sz="1800" dirty="0">
              <a:solidFill>
                <a:schemeClr val="bg2"/>
              </a:solidFill>
              <a:latin typeface="Trebuchet MS" charset="0"/>
              <a:ea typeface="Trebuchet MS" charset="0"/>
              <a:cs typeface="Trebuchet MS" charset="0"/>
            </a:endParaRPr>
          </a:p>
        </p:txBody>
      </p:sp>
    </p:spTree>
    <p:extLst>
      <p:ext uri="{BB962C8B-B14F-4D97-AF65-F5344CB8AC3E}">
        <p14:creationId xmlns:p14="http://schemas.microsoft.com/office/powerpoint/2010/main" val="2124616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481700"/>
            <a:ext cx="9601200" cy="5784018"/>
          </a:xfrm>
          <a:prstGeom prst="rect">
            <a:avLst/>
          </a:prstGeom>
          <a:noFill/>
          <a:ln>
            <a:noFill/>
          </a:ln>
        </p:spPr>
        <p:txBody>
          <a:bodyPr spcFirstLastPara="1" wrap="square" lIns="91425" tIns="91425" rIns="91425" bIns="91425" anchor="t" anchorCtr="0">
            <a:noAutofit/>
          </a:bodyPr>
          <a:lstStyle/>
          <a:p>
            <a:pPr lvl="0" defTabSz="1219170">
              <a:spcBef>
                <a:spcPct val="20000"/>
              </a:spcBef>
              <a:buClr>
                <a:schemeClr val="tx1"/>
              </a:buClr>
            </a:pPr>
            <a:r>
              <a:rPr lang="en-US" sz="3600" kern="1200" dirty="0">
                <a:solidFill>
                  <a:schemeClr val="tx1"/>
                </a:solidFill>
                <a:latin typeface="Calibri" panose="020F0502020204030204"/>
                <a:ea typeface="+mn-ea"/>
                <a:cs typeface="+mn-cs"/>
              </a:rPr>
              <a:t>What is an Oracle?</a:t>
            </a:r>
          </a:p>
          <a:p>
            <a:pPr marL="457200" lvl="0" indent="-457200" defTabSz="1219170">
              <a:spcBef>
                <a:spcPct val="20000"/>
              </a:spcBef>
              <a:buClr>
                <a:schemeClr val="tx1"/>
              </a:buClr>
              <a:buFont typeface="Arial" panose="020B0604020202020204" pitchFamily="34" charset="0"/>
              <a:buChar char="•"/>
            </a:pPr>
            <a:r>
              <a:rPr lang="en-US" sz="2667" b="1" kern="1200" dirty="0">
                <a:solidFill>
                  <a:srgbClr val="FF0000"/>
                </a:solidFill>
                <a:latin typeface="Calibri" panose="020F0502020204030204"/>
                <a:ea typeface="+mn-ea"/>
                <a:cs typeface="+mn-cs"/>
              </a:rPr>
              <a:t>Service</a:t>
            </a:r>
            <a:r>
              <a:rPr lang="en-US" sz="2667" kern="1200" dirty="0">
                <a:solidFill>
                  <a:srgbClr val="184A7C"/>
                </a:solidFill>
                <a:latin typeface="Calibri" panose="020F0502020204030204"/>
                <a:ea typeface="+mn-ea"/>
                <a:cs typeface="+mn-cs"/>
              </a:rPr>
              <a:t> which </a:t>
            </a:r>
            <a:r>
              <a:rPr lang="en-US" sz="2667" b="1" kern="1200" dirty="0">
                <a:solidFill>
                  <a:srgbClr val="FF0000"/>
                </a:solidFill>
                <a:latin typeface="Calibri" panose="020F0502020204030204"/>
                <a:ea typeface="+mn-ea"/>
                <a:cs typeface="+mn-cs"/>
              </a:rPr>
              <a:t>collects a given data </a:t>
            </a:r>
            <a:r>
              <a:rPr lang="en-US" sz="2667" kern="1200" dirty="0">
                <a:solidFill>
                  <a:srgbClr val="184A7C"/>
                </a:solidFill>
                <a:latin typeface="Calibri" panose="020F0502020204030204"/>
                <a:ea typeface="+mn-ea"/>
                <a:cs typeface="+mn-cs"/>
              </a:rPr>
              <a:t>a smart contract needs at a given </a:t>
            </a:r>
            <a:r>
              <a:rPr lang="en-US" sz="2667" b="1" kern="1200" dirty="0">
                <a:solidFill>
                  <a:srgbClr val="FF0000"/>
                </a:solidFill>
                <a:latin typeface="Calibri" panose="020F0502020204030204"/>
                <a:ea typeface="+mn-ea"/>
                <a:cs typeface="+mn-cs"/>
              </a:rPr>
              <a:t>predefined time</a:t>
            </a:r>
            <a:r>
              <a:rPr lang="en-US" sz="2667" kern="1200" dirty="0">
                <a:solidFill>
                  <a:srgbClr val="184A7C"/>
                </a:solidFill>
                <a:latin typeface="Calibri" panose="020F0502020204030204"/>
                <a:ea typeface="+mn-ea"/>
                <a:cs typeface="+mn-cs"/>
              </a:rPr>
              <a:t>, and </a:t>
            </a:r>
            <a:r>
              <a:rPr lang="en-US" sz="2667" b="1" kern="1200" dirty="0">
                <a:solidFill>
                  <a:srgbClr val="FF0000"/>
                </a:solidFill>
                <a:latin typeface="Calibri" panose="020F0502020204030204"/>
                <a:ea typeface="+mn-ea"/>
                <a:cs typeface="+mn-cs"/>
              </a:rPr>
              <a:t>stores</a:t>
            </a:r>
            <a:r>
              <a:rPr lang="en-US" sz="2667" kern="1200" dirty="0">
                <a:solidFill>
                  <a:srgbClr val="184A7C"/>
                </a:solidFill>
                <a:latin typeface="Calibri" panose="020F0502020204030204"/>
                <a:ea typeface="+mn-ea"/>
                <a:cs typeface="+mn-cs"/>
              </a:rPr>
              <a:t> it on the </a:t>
            </a:r>
            <a:r>
              <a:rPr lang="en-US" sz="2667" b="1" kern="1200" dirty="0" err="1">
                <a:solidFill>
                  <a:srgbClr val="FF0000"/>
                </a:solidFill>
                <a:latin typeface="Calibri" panose="020F0502020204030204"/>
                <a:ea typeface="+mn-ea"/>
                <a:cs typeface="+mn-cs"/>
              </a:rPr>
              <a:t>blockchain</a:t>
            </a:r>
            <a:r>
              <a:rPr lang="en-US" sz="2667" kern="1200" dirty="0">
                <a:solidFill>
                  <a:srgbClr val="184A7C"/>
                </a:solidFill>
                <a:latin typeface="Calibri" panose="020F0502020204030204"/>
                <a:ea typeface="+mn-ea"/>
                <a:cs typeface="+mn-cs"/>
              </a:rPr>
              <a:t> at a </a:t>
            </a:r>
            <a:r>
              <a:rPr lang="en-US" sz="2667" b="1" kern="1200" dirty="0">
                <a:solidFill>
                  <a:srgbClr val="FF0000"/>
                </a:solidFill>
                <a:latin typeface="Calibri" panose="020F0502020204030204"/>
                <a:ea typeface="+mn-ea"/>
                <a:cs typeface="+mn-cs"/>
              </a:rPr>
              <a:t>predefined location</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It is a third party, which is against blockchain’s principle</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Has a big power on the functioning of smart contracts which are unstoppable</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Two cases of dysfunction</a:t>
            </a:r>
          </a:p>
          <a:p>
            <a:pPr marL="673100" lvl="1" indent="-342900" defTabSz="1219170">
              <a:spcBef>
                <a:spcPct val="20000"/>
              </a:spcBef>
              <a:buClr>
                <a:schemeClr val="tx1"/>
              </a:buClr>
              <a:buFont typeface="Arial" panose="020B0604020202020204" pitchFamily="34" charset="0"/>
              <a:buChar char="•"/>
            </a:pPr>
            <a:r>
              <a:rPr lang="en-US" sz="2133" kern="1200" dirty="0">
                <a:solidFill>
                  <a:srgbClr val="184A7C"/>
                </a:solidFill>
                <a:latin typeface="Calibri" panose="020F0502020204030204"/>
                <a:ea typeface="+mn-ea"/>
                <a:cs typeface="+mn-cs"/>
              </a:rPr>
              <a:t>The oracle fails and does not collect any data</a:t>
            </a:r>
          </a:p>
          <a:p>
            <a:pPr marL="673100" lvl="1" indent="-342900" defTabSz="1219170">
              <a:spcBef>
                <a:spcPct val="20000"/>
              </a:spcBef>
              <a:buClr>
                <a:schemeClr val="tx1"/>
              </a:buClr>
              <a:buFont typeface="Arial" panose="020B0604020202020204" pitchFamily="34" charset="0"/>
              <a:buChar char="•"/>
            </a:pPr>
            <a:r>
              <a:rPr lang="en-US" sz="2133" kern="1200" dirty="0">
                <a:solidFill>
                  <a:srgbClr val="184A7C"/>
                </a:solidFill>
                <a:latin typeface="Calibri" panose="020F0502020204030204"/>
                <a:ea typeface="+mn-ea"/>
                <a:cs typeface="+mn-cs"/>
              </a:rPr>
              <a:t>The oracle introduces a wrong information to the </a:t>
            </a:r>
            <a:r>
              <a:rPr lang="en-US" sz="2133" kern="1200" dirty="0" err="1">
                <a:solidFill>
                  <a:srgbClr val="184A7C"/>
                </a:solidFill>
                <a:latin typeface="Calibri" panose="020F0502020204030204"/>
                <a:ea typeface="+mn-ea"/>
                <a:cs typeface="+mn-cs"/>
              </a:rPr>
              <a:t>blockchain</a:t>
            </a:r>
            <a:r>
              <a:rPr lang="en-US" sz="2133" kern="1200" dirty="0">
                <a:solidFill>
                  <a:srgbClr val="184A7C"/>
                </a:solidFill>
                <a:latin typeface="Calibri" panose="020F0502020204030204"/>
                <a:ea typeface="+mn-ea"/>
                <a:cs typeface="+mn-cs"/>
              </a:rPr>
              <a:t> in voluntary or involuntary manner</a:t>
            </a:r>
          </a:p>
          <a:p>
            <a:pPr marL="457200" lvl="0" indent="-457200" defTabSz="1219170">
              <a:spcBef>
                <a:spcPct val="20000"/>
              </a:spcBef>
              <a:buClr>
                <a:schemeClr val="tx1"/>
              </a:buClr>
              <a:buFont typeface="Arial" panose="020B0604020202020204" pitchFamily="34" charset="0"/>
              <a:buChar char="•"/>
            </a:pPr>
            <a:r>
              <a:rPr lang="en-US" sz="2667" kern="1200" dirty="0">
                <a:solidFill>
                  <a:srgbClr val="184A7C"/>
                </a:solidFill>
                <a:latin typeface="Calibri" panose="020F0502020204030204"/>
                <a:ea typeface="+mn-ea"/>
                <a:cs typeface="+mn-cs"/>
              </a:rPr>
              <a:t>Solutions: </a:t>
            </a:r>
            <a:r>
              <a:rPr lang="en-US" sz="2133" kern="1200" dirty="0">
                <a:solidFill>
                  <a:srgbClr val="184A7C"/>
                </a:solidFill>
                <a:latin typeface="Calibri" panose="020F0502020204030204"/>
                <a:ea typeface="+mn-ea"/>
                <a:cs typeface="+mn-cs"/>
              </a:rPr>
              <a:t>Oracles provable-honest, Consensus-based oracle and Physical oracle</a:t>
            </a:r>
          </a:p>
        </p:txBody>
      </p:sp>
    </p:spTree>
    <p:extLst>
      <p:ext uri="{BB962C8B-B14F-4D97-AF65-F5344CB8AC3E}">
        <p14:creationId xmlns:p14="http://schemas.microsoft.com/office/powerpoint/2010/main" val="2518084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98765" y="2892862"/>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a:p>
            <a:pPr marL="457200" lvl="0" indent="-368300" algn="l" rtl="0">
              <a:lnSpc>
                <a:spcPct val="115000"/>
              </a:lnSpc>
              <a:spcBef>
                <a:spcPts val="0"/>
              </a:spcBef>
              <a:spcAft>
                <a:spcPts val="0"/>
              </a:spcAft>
              <a:buClr>
                <a:srgbClr val="595959"/>
              </a:buClr>
              <a:buSzPts val="2200"/>
              <a:buChar char="●"/>
            </a:pPr>
            <a:endParaRPr lang="en-US" sz="2400" dirty="0">
              <a:solidFill>
                <a:schemeClr val="bg1">
                  <a:lumMod val="7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3247736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err="1"/>
              <a:t>Tokenization</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lvl="0" algn="ctr" defTabSz="1219170">
              <a:spcBef>
                <a:spcPct val="20000"/>
              </a:spcBef>
              <a:buClr>
                <a:srgbClr val="B5397D"/>
              </a:buClr>
            </a:pPr>
            <a:r>
              <a:rPr lang="en-US" sz="2667" kern="1200" dirty="0">
                <a:solidFill>
                  <a:srgbClr val="184A7C"/>
                </a:solidFill>
                <a:latin typeface="Calibri" panose="020F0502020204030204"/>
                <a:ea typeface="+mn-ea"/>
                <a:cs typeface="+mn-cs"/>
              </a:rPr>
              <a:t>“The process allowing the inscription of an asset and its rights on a token, thus allowing its management and exchange in a secure peer to peer </a:t>
            </a:r>
            <a:r>
              <a:rPr lang="en-US" sz="2667" kern="1200" dirty="0">
                <a:solidFill>
                  <a:schemeClr val="bg2"/>
                </a:solidFill>
                <a:latin typeface="Calibri" panose="020F0502020204030204"/>
                <a:ea typeface="+mn-ea"/>
                <a:cs typeface="+mn-cs"/>
              </a:rPr>
              <a:t>way, instantly, on a </a:t>
            </a:r>
            <a:r>
              <a:rPr lang="en-US" sz="2667" kern="1200" dirty="0" err="1">
                <a:solidFill>
                  <a:schemeClr val="bg2"/>
                </a:solidFill>
                <a:latin typeface="Calibri" panose="020F0502020204030204"/>
                <a:ea typeface="+mn-ea"/>
                <a:cs typeface="+mn-cs"/>
              </a:rPr>
              <a:t>blockchain</a:t>
            </a:r>
            <a:r>
              <a:rPr lang="en-US" sz="2667" kern="1200" dirty="0">
                <a:solidFill>
                  <a:schemeClr val="bg2"/>
                </a:solidFill>
                <a:latin typeface="Calibri" panose="020F0502020204030204"/>
                <a:ea typeface="+mn-ea"/>
                <a:cs typeface="+mn-cs"/>
              </a:rPr>
              <a:t> infrastructure” [18]</a:t>
            </a:r>
          </a:p>
        </p:txBody>
      </p:sp>
    </p:spTree>
    <p:extLst>
      <p:ext uri="{BB962C8B-B14F-4D97-AF65-F5344CB8AC3E}">
        <p14:creationId xmlns:p14="http://schemas.microsoft.com/office/powerpoint/2010/main" val="1575259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err="1"/>
              <a:t>Tokens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138823"/>
            <a:ext cx="9414856" cy="4955016"/>
          </a:xfrm>
          <a:prstGeom prst="rect">
            <a:avLst/>
          </a:prstGeom>
        </p:spPr>
        <p:txBody>
          <a:bodyPr vert="horz" lIns="91440" tIns="45720" rIns="91440" bIns="45720" rtlCol="0">
            <a:no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Numeric asset issued by a smart contract, exchangeable on a blockchain (Ethereum currently) without a central authority [19] [20]</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Token’s smart contract describes token’s behavior and utility that are decided freely by the token’s creator [21]</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Token exchangeability occurs in a peer to peer way</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 new value systems; they do not have the pretention to replace existing monetary systems” [20]</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Usage right on the service to be developed</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Tokens’ owners share value in a decentralized organization</a:t>
            </a:r>
            <a:endParaRPr lang="en-US" sz="1800" dirty="0">
              <a:latin typeface="Calibri" panose="020F0502020204030204"/>
            </a:endParaRPr>
          </a:p>
          <a:p>
            <a:pPr lvl="1">
              <a:buClr>
                <a:schemeClr val="tx1"/>
              </a:buClr>
              <a:buFont typeface="Arial" panose="020B0604020202020204" pitchFamily="34" charset="0"/>
              <a:buChar char="•"/>
              <a:defRPr/>
            </a:pPr>
            <a:r>
              <a:rPr kumimoji="0" lang="en-US" sz="1266" b="0" i="0" u="none" strike="noStrike" kern="1200" cap="none" spc="0" normalizeH="0" baseline="0" noProof="0" dirty="0">
                <a:ln>
                  <a:noFill/>
                </a:ln>
                <a:solidFill>
                  <a:srgbClr val="184A7C"/>
                </a:solidFill>
                <a:effectLst/>
                <a:uLnTx/>
                <a:uFillTx/>
                <a:latin typeface="Calibri" panose="020F0502020204030204"/>
                <a:ea typeface="+mn-ea"/>
                <a:cs typeface="+mn-cs"/>
              </a:rPr>
              <a:t>This creates an economic interest to prosper the project</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Unfalsifiable and unique, record exchange on immutable register, are exchanged securely [20]</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Cryptocurrencies and tokens do not have intrinsic value</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In opposition to a cryptocurrency, a token is dissociated from the consensus protocol of a public blockchain while issuing it [21]</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184A7C"/>
                </a:solidFill>
                <a:effectLst/>
                <a:uLnTx/>
                <a:uFillTx/>
                <a:latin typeface="Calibri" panose="020F0502020204030204"/>
                <a:ea typeface="+mn-ea"/>
                <a:cs typeface="+mn-cs"/>
              </a:rPr>
              <a:t>Tokens can be created, salable, and purchasable at any time. Tokens are then liquid [20]</a:t>
            </a:r>
          </a:p>
        </p:txBody>
      </p:sp>
    </p:spTree>
    <p:extLst>
      <p:ext uri="{BB962C8B-B14F-4D97-AF65-F5344CB8AC3E}">
        <p14:creationId xmlns:p14="http://schemas.microsoft.com/office/powerpoint/2010/main" val="1048008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358370" y="608884"/>
            <a:ext cx="8505075"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ct val="20000"/>
              </a:spcBef>
              <a:spcAft>
                <a:spcPts val="0"/>
              </a:spcAft>
              <a:buClr>
                <a:srgbClr val="B5397D"/>
              </a:buClr>
              <a:buSzTx/>
              <a:buNone/>
              <a:tabLst/>
              <a:defRPr/>
            </a:pPr>
            <a:r>
              <a:rPr kumimoji="0" lang="en-US" sz="3600" b="0" i="0" u="none" strike="noStrike" kern="1200" cap="none" spc="0" normalizeH="0" baseline="0" noProof="0" dirty="0">
                <a:ln>
                  <a:noFill/>
                </a:ln>
                <a:solidFill>
                  <a:schemeClr val="tx1"/>
                </a:solidFill>
                <a:effectLst/>
                <a:uLnTx/>
                <a:uFillTx/>
                <a:latin typeface="Calibri" panose="020F0502020204030204"/>
                <a:ea typeface="+mn-ea"/>
                <a:cs typeface="+mn-cs"/>
              </a:rPr>
              <a:t>Purchasing Tokens</a:t>
            </a:r>
          </a:p>
          <a:p>
            <a:pPr marL="0" marR="0" lvl="0" indent="0" algn="l" defTabSz="1219170" rtl="0" eaLnBrk="1" fontAlgn="auto" latinLnBrk="0" hangingPunct="1">
              <a:lnSpc>
                <a:spcPct val="100000"/>
              </a:lnSpc>
              <a:spcBef>
                <a:spcPct val="20000"/>
              </a:spcBef>
              <a:spcAft>
                <a:spcPts val="0"/>
              </a:spcAft>
              <a:buClr>
                <a:srgbClr val="B5397D"/>
              </a:buClr>
              <a:buSzTx/>
              <a:buNone/>
              <a:tabLst/>
              <a:defRPr/>
            </a:pPr>
            <a:endParaRPr kumimoji="0" lang="en-US" sz="3600" b="0" i="0" u="none" strike="noStrike" kern="1200" cap="none" spc="0" normalizeH="0" baseline="0" noProof="0" dirty="0">
              <a:ln>
                <a:noFill/>
              </a:ln>
              <a:solidFill>
                <a:schemeClr val="tx1"/>
              </a:solidFill>
              <a:effectLst/>
              <a:uLnTx/>
              <a:uFillTx/>
              <a:latin typeface="Calibri" panose="020F0502020204030204"/>
              <a:ea typeface="+mn-ea"/>
              <a:cs typeface="+mn-cs"/>
            </a:endParaRP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use the associated service</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keep them in a speculation perspective</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receive a portion of the profits generated by the company</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convert them to its traditional currency ($...) [20] [23]</a:t>
            </a:r>
          </a:p>
        </p:txBody>
      </p:sp>
    </p:spTree>
    <p:extLst>
      <p:ext uri="{BB962C8B-B14F-4D97-AF65-F5344CB8AC3E}">
        <p14:creationId xmlns:p14="http://schemas.microsoft.com/office/powerpoint/2010/main" val="1229457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err="1"/>
              <a:t>Tokens</a:t>
            </a:r>
            <a:r>
              <a:rPr lang="fr-FR" sz="3600" dirty="0"/>
              <a:t>’ </a:t>
            </a:r>
            <a:r>
              <a:rPr lang="fr-FR" sz="3600" dirty="0" err="1"/>
              <a:t>Examples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9248602"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Storjcoin</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Decentralized storage service</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One can rent the free space of his computer on the network in exchange of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storjcoin</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or buy storage space on the network using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storjcoin</a:t>
            </a:r>
            <a:endPar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iExec</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French-</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Chineese</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project</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Computing resources decentralized marketplace</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One can rent the unused computing resources of his computer on the network in exchange of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iExec</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or buy computing resources on the network using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iExec</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[20]</a:t>
            </a:r>
          </a:p>
        </p:txBody>
      </p:sp>
    </p:spTree>
    <p:extLst>
      <p:ext uri="{BB962C8B-B14F-4D97-AF65-F5344CB8AC3E}">
        <p14:creationId xmlns:p14="http://schemas.microsoft.com/office/powerpoint/2010/main" val="3126522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kern="1200" dirty="0">
                <a:solidFill>
                  <a:schemeClr val="tx1"/>
                </a:solidFill>
                <a:latin typeface="Arial" panose="020B0604020202020204" pitchFamily="34" charset="0"/>
                <a:cs typeface="Arial" panose="020B0604020202020204" pitchFamily="34" charset="0"/>
              </a:rPr>
              <a:t>Ethereum Request for Comment </a:t>
            </a:r>
            <a:r>
              <a:rPr lang="fr-FR" sz="3600" dirty="0">
                <a:solidFill>
                  <a:schemeClr val="tx1"/>
                </a:solidFill>
                <a:latin typeface="Arial" panose="020B0604020202020204" pitchFamily="34" charset="0"/>
                <a:cs typeface="Arial" panose="020B0604020202020204" pitchFamily="34" charset="0"/>
              </a:rPr>
              <a:t>ERC-20</a:t>
            </a:r>
            <a:endParaRPr sz="3600" b="1" dirty="0">
              <a:solidFill>
                <a:schemeClr val="tx1"/>
              </a:solidFill>
              <a:latin typeface="Arial" panose="020B0604020202020204" pitchFamily="34" charset="0"/>
              <a:ea typeface="Trebuchet MS" charset="0"/>
              <a:cs typeface="Arial" panose="020B0604020202020204" pitchFamily="34"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9487593" cy="4955016"/>
          </a:xfrm>
          <a:prstGeom prst="rect">
            <a:avLst/>
          </a:prstGeom>
        </p:spPr>
        <p:txBody>
          <a:bodyPr vert="horz" lIns="91440" tIns="45720" rIns="91440" bIns="45720" rtlCol="0">
            <a:normAutofit lnSpcReduction="1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20th Ethereum Request for Comment (ERC)</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ERC: process by which a person asks the Ethereum community to review and comment on a proposal for Ethereum</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ERC-20: standard for the development of tokens on Ethereum</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It describes the behavior of the token: functions and events an ERC20 token has to handle [22]</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Any code implementing the ERC-20 specifications creates an ERC-20 token</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This standard is dedicated to fungible tokens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Other initiatives exist such as ERC-223 and ERC-721</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The creation of tokens usually coincides with the setup of an ICO</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9876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ERC-20: a </a:t>
            </a:r>
            <a:r>
              <a:rPr lang="fr-FR" sz="3600" dirty="0" err="1"/>
              <a:t>Technical</a:t>
            </a:r>
            <a:r>
              <a:rPr lang="fr-FR" sz="3600" dirty="0"/>
              <a:t> Standard</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a:extLst>
              <a:ext uri="{FF2B5EF4-FFF2-40B4-BE49-F238E27FC236}">
                <a16:creationId xmlns:a16="http://schemas.microsoft.com/office/drawing/2014/main" xmlns="" id="{53EF6092-56BF-48AA-B866-D256E3AAA385}"/>
              </a:ext>
            </a:extLst>
          </p:cNvPr>
          <p:cNvSpPr txBox="1">
            <a:spLocks/>
          </p:cNvSpPr>
          <p:nvPr/>
        </p:nvSpPr>
        <p:spPr>
          <a:xfrm>
            <a:off x="459971" y="1526748"/>
            <a:ext cx="9920547"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Used for smart contracts on the Ethereum blockchain for implementing tokens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Defines a common list of rules for Ethereum tokens to follow within the larger Ethereum ecosystem, allowing developers to accurately predict interaction between tokens</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These rules include how the tokens are transferred between addresses and how data within each token is accessed</a:t>
            </a: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How to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create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 crypto-</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currency</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respecting</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ERC-20: [31], [32], [33].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Functions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balanceOf</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transfer</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doSomething</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approve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transferForm</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a:t>
            </a:r>
          </a:p>
          <a:p>
            <a:pPr>
              <a:buClr>
                <a:schemeClr val="tx1"/>
              </a:buClr>
              <a:buFont typeface="Arial" panose="020B0604020202020204" pitchFamily="34" charset="0"/>
              <a:buChar char="•"/>
              <a:defRPr/>
            </a:pPr>
            <a:endPar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0120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en-US" sz="3600" kern="1200" dirty="0">
                <a:solidFill>
                  <a:schemeClr val="tx1"/>
                </a:solidFill>
                <a:latin typeface="Calibri" panose="020F0502020204030204"/>
              </a:rPr>
              <a:t>ERC-721 : Non-Fungible Tokens</a:t>
            </a:r>
            <a:endParaRPr sz="3600" b="1" dirty="0">
              <a:solidFill>
                <a:schemeClr val="tx1"/>
              </a:solidFill>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a:extLst>
              <a:ext uri="{FF2B5EF4-FFF2-40B4-BE49-F238E27FC236}">
                <a16:creationId xmlns:a16="http://schemas.microsoft.com/office/drawing/2014/main" xmlns="" id="{63243B23-B677-4FA2-844D-6C7AEE41124B}"/>
              </a:ext>
            </a:extLst>
          </p:cNvPr>
          <p:cNvSpPr txBox="1">
            <a:spLocks/>
          </p:cNvSpPr>
          <p:nvPr/>
        </p:nvSpPr>
        <p:spPr>
          <a:xfrm>
            <a:off x="459971" y="1526748"/>
            <a:ext cx="9286702" cy="4955016"/>
          </a:xfrm>
          <a:prstGeom prst="rect">
            <a:avLst/>
          </a:prstGeom>
        </p:spPr>
        <p:txBody>
          <a:bodyPr vert="horz" lIns="91440" tIns="45720" rIns="91440" bIns="45720" rtlCol="0">
            <a:normAutofit fontScale="77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ERC-721 is a free, open standard that describes how to build non-fungible or unique tokens on the Ethereum blockchain</a:t>
            </a:r>
            <a:endParaRPr lang="en-US" dirty="0">
              <a:latin typeface="Calibri" panose="020F0502020204030204"/>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While most tokens are fungible (every token is the same as every other token), ERC-721 tokens are all unique</a:t>
            </a:r>
            <a:endParaRPr lang="en-US" dirty="0">
              <a:latin typeface="Calibri" panose="020F0502020204030204"/>
            </a:endParaRPr>
          </a:p>
          <a:p>
            <a:pPr marL="615950" lvl="1" indent="-342900">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Think of them like rare, one-of-a-kind collectables [34]</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ERC-721 defines a minimum interface a smart contract must implement to allow unique tokens to be managed, owned, and traded</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It does not mandate a standard for token metadata or restrict adding supplemental functions</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Interface and functions available in [34]</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SafeMath</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available </a:t>
            </a:r>
            <a:r>
              <a:rPr lang="en-US" dirty="0">
                <a:latin typeface="Calibri" panose="020F0502020204030204"/>
              </a:rPr>
              <a:t>at</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[35]: Considering security is a big part of writing good Ethereum smart contracts</a:t>
            </a:r>
            <a:endParaRPr lang="en-US" dirty="0">
              <a:latin typeface="Calibri" panose="020F0502020204030204"/>
            </a:endParaRP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A common problem when dealing with numeric operations is the risk of overflow/underflow happens when an arithmetic operation reach the maximum or minimum size of the type</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When using the </a:t>
            </a:r>
            <a:r>
              <a:rPr kumimoji="0" lang="en-US" b="0" i="0" u="none" strike="noStrike" kern="1200" cap="none" spc="0" normalizeH="0" baseline="0" noProof="0" dirty="0" err="1">
                <a:ln>
                  <a:noFill/>
                </a:ln>
                <a:solidFill>
                  <a:srgbClr val="184A7C"/>
                </a:solidFill>
                <a:effectLst/>
                <a:uLnTx/>
                <a:uFillTx/>
                <a:latin typeface="Calibri" panose="020F0502020204030204"/>
                <a:ea typeface="+mn-ea"/>
                <a:cs typeface="+mn-cs"/>
              </a:rPr>
              <a:t>SafeMath</a:t>
            </a: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 library, the results of operations (+,-,*) will be checked and an error will be thrown stopping the execution of your smart contract [36]</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4151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57202" y="3326964"/>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a:p>
            <a:pPr marL="457200" lvl="0" indent="-368300" algn="l" rtl="0">
              <a:lnSpc>
                <a:spcPct val="115000"/>
              </a:lnSpc>
              <a:spcBef>
                <a:spcPts val="0"/>
              </a:spcBef>
              <a:spcAft>
                <a:spcPts val="0"/>
              </a:spcAft>
              <a:buClr>
                <a:srgbClr val="595959"/>
              </a:buClr>
              <a:buSzPts val="2200"/>
              <a:buChar char="●"/>
            </a:pPr>
            <a:endParaRPr lang="en-US" sz="2400" dirty="0">
              <a:solidFill>
                <a:schemeClr val="bg1">
                  <a:lumMod val="7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3929507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1 Rectángulo"/>
          <p:cNvSpPr/>
          <p:nvPr/>
        </p:nvSpPr>
        <p:spPr>
          <a:xfrm>
            <a:off x="838199" y="1089824"/>
            <a:ext cx="2133918" cy="369332"/>
          </a:xfrm>
          <a:prstGeom prst="rect">
            <a:avLst/>
          </a:prstGeom>
        </p:spPr>
        <p:txBody>
          <a:bodyPr wrap="none">
            <a:spAutoFit/>
          </a:bodyPr>
          <a:lstStyle/>
          <a:p>
            <a:pPr>
              <a:spcBef>
                <a:spcPts val="600"/>
              </a:spcBef>
              <a:spcAft>
                <a:spcPts val="600"/>
              </a:spcAft>
            </a:pPr>
            <a:r>
              <a:rPr lang="en-GB" sz="1800" dirty="0">
                <a:solidFill>
                  <a:schemeClr val="bg2"/>
                </a:solidFill>
                <a:latin typeface="Trebuchet MS" charset="0"/>
                <a:ea typeface="Trebuchet MS" charset="0"/>
                <a:cs typeface="Trebuchet MS" charset="0"/>
              </a:rPr>
              <a:t>Learning outcomes</a:t>
            </a:r>
          </a:p>
        </p:txBody>
      </p:sp>
      <p:sp>
        <p:nvSpPr>
          <p:cNvPr id="31" name="Content Placeholder 3"/>
          <p:cNvSpPr txBox="1">
            <a:spLocks/>
          </p:cNvSpPr>
          <p:nvPr/>
        </p:nvSpPr>
        <p:spPr>
          <a:xfrm>
            <a:off x="844634" y="3178506"/>
            <a:ext cx="4702726" cy="3199856"/>
          </a:xfrm>
          <a:prstGeom prst="rect">
            <a:avLst/>
          </a:prstGeom>
        </p:spPr>
        <p:txBody>
          <a:bodyPr>
            <a:noAutofit/>
          </a:bodyPr>
          <a:lstStyle>
            <a:defPPr marR="0" lvl="0" algn="l" rtl="0">
              <a:lnSpc>
                <a:spcPct val="100000"/>
              </a:lnSpc>
              <a:spcBef>
                <a:spcPts val="0"/>
              </a:spcBef>
              <a:spcAft>
                <a:spcPts val="0"/>
              </a:spcAft>
            </a:defPPr>
            <a:lvl1pPr marL="265113" marR="0" lvl="0" indent="-265113" algn="l" defTabSz="457200" rtl="0" eaLnBrk="1" fontAlgn="auto" latinLnBrk="0" hangingPunct="1">
              <a:lnSpc>
                <a:spcPct val="100000"/>
              </a:lnSpc>
              <a:spcBef>
                <a:spcPts val="0"/>
              </a:spcBef>
              <a:spcAft>
                <a:spcPts val="0"/>
              </a:spcAft>
              <a:buClr>
                <a:schemeClr val="bg2">
                  <a:lumMod val="50000"/>
                </a:schemeClr>
              </a:buClr>
              <a:buSzPct val="80000"/>
              <a:buFont typeface="+mj-lt"/>
              <a:buAutoNum type="arabicParenR"/>
              <a:tabLst/>
              <a:defRPr sz="2000" b="0" i="1" u="none" strike="noStrike" cap="none">
                <a:solidFill>
                  <a:srgbClr val="6387B8"/>
                </a:solidFill>
                <a:latin typeface="Arial"/>
                <a:ea typeface="Arial"/>
                <a:cs typeface="Arial"/>
                <a:sym typeface="Arial"/>
              </a:defRPr>
            </a:lvl1pPr>
            <a:lvl2pPr marL="800100" marR="0" lvl="1" indent="-342900" algn="l" rtl="0">
              <a:lnSpc>
                <a:spcPct val="100000"/>
              </a:lnSpc>
              <a:spcBef>
                <a:spcPts val="0"/>
              </a:spcBef>
              <a:spcAft>
                <a:spcPts val="0"/>
              </a:spcAft>
              <a:buClr>
                <a:srgbClr val="000000"/>
              </a:buClr>
              <a:buFont typeface="+mj-lt"/>
              <a:buAutoNum type="arabicPeriod"/>
              <a:defRPr sz="1800" b="0" i="0" u="none" strike="noStrike" cap="none">
                <a:solidFill>
                  <a:srgbClr val="6387B8"/>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00" b="0" i="0" u="none" strike="noStrike" cap="none">
                <a:solidFill>
                  <a:srgbClr val="6387B8"/>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indent="0" algn="ctr">
              <a:buNone/>
            </a:pPr>
            <a:r>
              <a:rPr lang="en-GB" sz="1800" b="1" i="0" dirty="0">
                <a:solidFill>
                  <a:schemeClr val="tx1"/>
                </a:solidFill>
                <a:latin typeface="Trebuchet MS" charset="0"/>
                <a:ea typeface="Trebuchet MS" charset="0"/>
                <a:cs typeface="Trebuchet MS" charset="0"/>
              </a:rPr>
              <a:t>Platform foundations</a:t>
            </a:r>
          </a:p>
          <a:p>
            <a:pPr marL="0" indent="0" algn="ctr">
              <a:buNone/>
            </a:pPr>
            <a:endParaRPr lang="en-GB" sz="1100" b="1" i="0" dirty="0">
              <a:solidFill>
                <a:schemeClr val="tx1"/>
              </a:solidFill>
              <a:latin typeface="Trebuchet MS" charset="0"/>
              <a:ea typeface="Trebuchet MS" charset="0"/>
              <a:cs typeface="Trebuchet MS" charset="0"/>
            </a:endParaRPr>
          </a:p>
          <a:p>
            <a:pPr marL="285750" lvl="0" indent="-285750">
              <a:buFont typeface="Arial" charset="0"/>
              <a:buChar char="•"/>
            </a:pPr>
            <a:r>
              <a:rPr lang="en-GB" sz="1600" i="0" dirty="0">
                <a:solidFill>
                  <a:schemeClr val="tx1"/>
                </a:solidFill>
                <a:latin typeface="Trebuchet MS" charset="0"/>
                <a:ea typeface="Trebuchet MS" charset="0"/>
                <a:cs typeface="Trebuchet MS" charset="0"/>
              </a:rPr>
              <a:t>Characteristics of blockchain platforms (permissioned, public, etc.)</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Blockchains programming paradigm</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Architectural aspects, accessibility, and visibility </a:t>
            </a:r>
            <a:endParaRPr lang="en-GB" sz="1800" i="0" dirty="0">
              <a:solidFill>
                <a:schemeClr val="tx1"/>
              </a:solidFill>
              <a:latin typeface="Trebuchet MS" charset="0"/>
              <a:ea typeface="Trebuchet MS" charset="0"/>
              <a:cs typeface="Trebuchet MS" charset="0"/>
            </a:endParaRPr>
          </a:p>
        </p:txBody>
      </p:sp>
      <p:sp>
        <p:nvSpPr>
          <p:cNvPr id="32" name="Content Placeholder 5"/>
          <p:cNvSpPr txBox="1">
            <a:spLocks/>
          </p:cNvSpPr>
          <p:nvPr/>
        </p:nvSpPr>
        <p:spPr>
          <a:xfrm>
            <a:off x="5791200" y="3178506"/>
            <a:ext cx="5218284" cy="3194158"/>
          </a:xfrm>
          <a:prstGeom prst="rect">
            <a:avLst/>
          </a:prstGeom>
        </p:spPr>
        <p:txBody>
          <a:bodyPr>
            <a:normAutofit/>
          </a:bodyPr>
          <a:lstStyle>
            <a:defPPr marR="0" lvl="0" algn="l" rtl="0">
              <a:lnSpc>
                <a:spcPct val="100000"/>
              </a:lnSpc>
              <a:spcBef>
                <a:spcPts val="0"/>
              </a:spcBef>
              <a:spcAft>
                <a:spcPts val="0"/>
              </a:spcAft>
            </a:defPPr>
            <a:lvl1pPr marL="265113" marR="0" lvl="0" indent="-265113" algn="l" defTabSz="457200" rtl="0" eaLnBrk="1" fontAlgn="auto" latinLnBrk="0" hangingPunct="1">
              <a:lnSpc>
                <a:spcPct val="100000"/>
              </a:lnSpc>
              <a:spcBef>
                <a:spcPts val="0"/>
              </a:spcBef>
              <a:spcAft>
                <a:spcPts val="0"/>
              </a:spcAft>
              <a:buClr>
                <a:schemeClr val="bg2">
                  <a:lumMod val="50000"/>
                </a:schemeClr>
              </a:buClr>
              <a:buSzPct val="80000"/>
              <a:buFont typeface="+mj-lt"/>
              <a:buAutoNum type="arabicParenR"/>
              <a:tabLst/>
              <a:defRPr sz="2000" b="0" i="1" u="none" strike="noStrike" cap="none">
                <a:solidFill>
                  <a:srgbClr val="6387B8"/>
                </a:solidFill>
                <a:latin typeface="Arial"/>
                <a:ea typeface="Arial"/>
                <a:cs typeface="Arial"/>
                <a:sym typeface="Arial"/>
              </a:defRPr>
            </a:lvl1pPr>
            <a:lvl2pPr marL="800100" marR="0" lvl="1" indent="-342900" algn="l" rtl="0">
              <a:lnSpc>
                <a:spcPct val="100000"/>
              </a:lnSpc>
              <a:spcBef>
                <a:spcPts val="0"/>
              </a:spcBef>
              <a:spcAft>
                <a:spcPts val="0"/>
              </a:spcAft>
              <a:buClr>
                <a:srgbClr val="000000"/>
              </a:buClr>
              <a:buFont typeface="+mj-lt"/>
              <a:buAutoNum type="arabicPeriod"/>
              <a:defRPr sz="1800" b="0" i="0" u="none" strike="noStrike" cap="none">
                <a:solidFill>
                  <a:srgbClr val="6387B8"/>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00" b="0" i="0" u="none" strike="noStrike" cap="none">
                <a:solidFill>
                  <a:srgbClr val="6387B8"/>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Font typeface="Arial" charset="0"/>
              <a:buChar char="•"/>
            </a:pPr>
            <a:r>
              <a:rPr lang="en-GB" sz="1800" i="0" dirty="0">
                <a:solidFill>
                  <a:schemeClr val="tx1"/>
                </a:solidFill>
                <a:latin typeface="Trebuchet MS" charset="0"/>
                <a:ea typeface="Trebuchet MS" charset="0"/>
                <a:cs typeface="Trebuchet MS" charset="0"/>
              </a:rPr>
              <a:t>Identify the differentiating characteristics of the various blockchain platforms</a:t>
            </a:r>
          </a:p>
          <a:p>
            <a:pPr marL="342900" indent="-342900">
              <a:buFont typeface="Arial" charset="0"/>
              <a:buChar char="•"/>
            </a:pPr>
            <a:r>
              <a:rPr lang="en-GB" sz="1800" i="0" dirty="0">
                <a:solidFill>
                  <a:schemeClr val="tx1"/>
                </a:solidFill>
                <a:latin typeface="Trebuchet MS" charset="0"/>
                <a:ea typeface="Trebuchet MS" charset="0"/>
                <a:cs typeface="Trebuchet MS" charset="0"/>
              </a:rPr>
              <a:t>Analyse and characterise different blockchain protocols according to given criteria</a:t>
            </a:r>
          </a:p>
          <a:p>
            <a:pPr marL="342900" indent="-342900">
              <a:buFont typeface="Arial" charset="0"/>
              <a:buChar char="•"/>
            </a:pPr>
            <a:r>
              <a:rPr lang="en-GB" sz="1800" i="0" dirty="0">
                <a:solidFill>
                  <a:schemeClr val="tx1"/>
                </a:solidFill>
                <a:latin typeface="Trebuchet MS" charset="0"/>
                <a:ea typeface="Trebuchet MS" charset="0"/>
                <a:cs typeface="Trebuchet MS" charset="0"/>
              </a:rPr>
              <a:t>Select and formalise requirements of a blockchain protocol for specific scenarios </a:t>
            </a:r>
            <a:endParaRPr lang="en-US" sz="1800" i="0" dirty="0">
              <a:solidFill>
                <a:schemeClr val="tx1"/>
              </a:solidFill>
              <a:latin typeface="Trebuchet MS" charset="0"/>
              <a:ea typeface="Trebuchet MS" charset="0"/>
              <a:cs typeface="Trebuchet MS" charset="0"/>
            </a:endParaRPr>
          </a:p>
        </p:txBody>
      </p:sp>
      <p:sp>
        <p:nvSpPr>
          <p:cNvPr id="33" name="1 Rectángulo"/>
          <p:cNvSpPr/>
          <p:nvPr/>
        </p:nvSpPr>
        <p:spPr>
          <a:xfrm>
            <a:off x="848808" y="2630522"/>
            <a:ext cx="1303562" cy="369332"/>
          </a:xfrm>
          <a:prstGeom prst="rect">
            <a:avLst/>
          </a:prstGeom>
        </p:spPr>
        <p:txBody>
          <a:bodyPr wrap="none">
            <a:spAutoFit/>
          </a:bodyPr>
          <a:lstStyle/>
          <a:p>
            <a:pPr>
              <a:spcBef>
                <a:spcPts val="600"/>
              </a:spcBef>
              <a:spcAft>
                <a:spcPts val="600"/>
              </a:spcAft>
            </a:pPr>
            <a:r>
              <a:rPr lang="en-GB" sz="1800">
                <a:solidFill>
                  <a:schemeClr val="bg2"/>
                </a:solidFill>
                <a:latin typeface="Trebuchet MS" charset="0"/>
                <a:ea typeface="Trebuchet MS" charset="0"/>
                <a:cs typeface="Trebuchet MS" charset="0"/>
              </a:rPr>
              <a:t>Knowledge</a:t>
            </a:r>
            <a:endParaRPr lang="en-GB" sz="1800" dirty="0">
              <a:solidFill>
                <a:schemeClr val="bg2"/>
              </a:solidFill>
              <a:latin typeface="Trebuchet MS" charset="0"/>
              <a:ea typeface="Trebuchet MS" charset="0"/>
              <a:cs typeface="Trebuchet MS" charset="0"/>
            </a:endParaRPr>
          </a:p>
        </p:txBody>
      </p:sp>
      <p:sp>
        <p:nvSpPr>
          <p:cNvPr id="34" name="1 Rectángulo"/>
          <p:cNvSpPr/>
          <p:nvPr/>
        </p:nvSpPr>
        <p:spPr>
          <a:xfrm>
            <a:off x="5791200" y="2630522"/>
            <a:ext cx="705642" cy="369332"/>
          </a:xfrm>
          <a:prstGeom prst="rect">
            <a:avLst/>
          </a:prstGeom>
        </p:spPr>
        <p:txBody>
          <a:bodyPr wrap="none">
            <a:spAutoFit/>
          </a:bodyPr>
          <a:lstStyle/>
          <a:p>
            <a:pPr>
              <a:spcBef>
                <a:spcPts val="600"/>
              </a:spcBef>
              <a:spcAft>
                <a:spcPts val="600"/>
              </a:spcAft>
            </a:pPr>
            <a:r>
              <a:rPr lang="en-GB" sz="1800" dirty="0">
                <a:solidFill>
                  <a:schemeClr val="bg2"/>
                </a:solidFill>
                <a:latin typeface="Trebuchet MS" charset="0"/>
                <a:ea typeface="Trebuchet MS" charset="0"/>
                <a:cs typeface="Trebuchet MS" charset="0"/>
              </a:rPr>
              <a:t>Skills</a:t>
            </a:r>
          </a:p>
        </p:txBody>
      </p:sp>
      <p:sp>
        <p:nvSpPr>
          <p:cNvPr id="35" name="2 CuadroTexto"/>
          <p:cNvSpPr txBox="1"/>
          <p:nvPr/>
        </p:nvSpPr>
        <p:spPr>
          <a:xfrm>
            <a:off x="817880" y="257928"/>
            <a:ext cx="2053674" cy="369332"/>
          </a:xfrm>
          <a:prstGeom prst="rect">
            <a:avLst/>
          </a:prstGeom>
          <a:noFill/>
        </p:spPr>
        <p:txBody>
          <a:bodyPr wrap="square" rtlCol="0">
            <a:spAutoFit/>
          </a:bodyPr>
          <a:lstStyle/>
          <a:p>
            <a:r>
              <a:rPr lang="en-US" sz="1800" dirty="0">
                <a:solidFill>
                  <a:schemeClr val="bg2"/>
                </a:solidFill>
                <a:latin typeface="Trebuchet MS" charset="0"/>
                <a:ea typeface="Trebuchet MS" charset="0"/>
                <a:cs typeface="Trebuchet MS" charset="0"/>
              </a:rPr>
              <a:t>Learning unit</a:t>
            </a:r>
            <a:endParaRPr lang="en-US" sz="1800" dirty="0">
              <a:solidFill>
                <a:schemeClr val="bg2"/>
              </a:solidFill>
              <a:highlight>
                <a:srgbClr val="FFFF00"/>
              </a:highlight>
              <a:latin typeface="Trebuchet MS" charset="0"/>
              <a:ea typeface="Trebuchet MS" charset="0"/>
              <a:cs typeface="Trebuchet MS" charset="0"/>
            </a:endParaRPr>
          </a:p>
        </p:txBody>
      </p:sp>
      <p:sp>
        <p:nvSpPr>
          <p:cNvPr id="36" name="Text Placeholder 2"/>
          <p:cNvSpPr txBox="1">
            <a:spLocks/>
          </p:cNvSpPr>
          <p:nvPr/>
        </p:nvSpPr>
        <p:spPr>
          <a:xfrm>
            <a:off x="2872840" y="256030"/>
            <a:ext cx="546945" cy="461665"/>
          </a:xfrm>
          <a:prstGeom prst="rect">
            <a:avLst/>
          </a:prstGeom>
        </p:spPr>
        <p:txBody>
          <a:bodyPr vert="horz" wrap="non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baseline="0">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fr-BE" sz="2400" dirty="0">
                <a:solidFill>
                  <a:schemeClr val="tx1"/>
                </a:solidFill>
                <a:latin typeface="Trebuchet MS" charset="0"/>
                <a:ea typeface="Trebuchet MS" charset="0"/>
                <a:cs typeface="Trebuchet MS" charset="0"/>
              </a:rPr>
              <a:t>U2</a:t>
            </a:r>
            <a:endParaRPr lang="en-US" sz="2400" dirty="0">
              <a:solidFill>
                <a:schemeClr val="tx1"/>
              </a:solidFill>
              <a:latin typeface="Trebuchet MS" charset="0"/>
              <a:ea typeface="Trebuchet MS" charset="0"/>
              <a:cs typeface="Trebuchet MS" charset="0"/>
            </a:endParaRPr>
          </a:p>
        </p:txBody>
      </p:sp>
      <p:sp>
        <p:nvSpPr>
          <p:cNvPr id="37" name="Text Placeholder 2"/>
          <p:cNvSpPr txBox="1">
            <a:spLocks/>
          </p:cNvSpPr>
          <p:nvPr/>
        </p:nvSpPr>
        <p:spPr>
          <a:xfrm>
            <a:off x="3505649" y="235710"/>
            <a:ext cx="7503835" cy="461665"/>
          </a:xfrm>
          <a:prstGeom prst="rect">
            <a:avLst/>
          </a:prstGeom>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400" b="1" dirty="0">
                <a:solidFill>
                  <a:schemeClr val="tx1"/>
                </a:solidFill>
                <a:latin typeface="Trebuchet MS" charset="0"/>
                <a:ea typeface="Trebuchet MS" charset="0"/>
                <a:cs typeface="Trebuchet MS" charset="0"/>
              </a:rPr>
              <a:t>Blockchain platform</a:t>
            </a:r>
            <a:endParaRPr lang="en-US" sz="2400" dirty="0">
              <a:solidFill>
                <a:schemeClr val="tx1"/>
              </a:solidFill>
              <a:latin typeface="Trebuchet MS" charset="0"/>
              <a:ea typeface="Trebuchet MS" charset="0"/>
              <a:cs typeface="Trebuchet MS" charset="0"/>
            </a:endParaRPr>
          </a:p>
        </p:txBody>
      </p:sp>
      <p:sp>
        <p:nvSpPr>
          <p:cNvPr id="43" name="Text Placeholder 2"/>
          <p:cNvSpPr txBox="1">
            <a:spLocks/>
          </p:cNvSpPr>
          <p:nvPr/>
        </p:nvSpPr>
        <p:spPr>
          <a:xfrm>
            <a:off x="1591953" y="1503501"/>
            <a:ext cx="8742491" cy="1200329"/>
          </a:xfrm>
          <a:prstGeom prst="rect">
            <a:avLst/>
          </a:prstGeom>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1" u="none" strike="noStrike" cap="none">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400" b="1" i="0" dirty="0">
                <a:solidFill>
                  <a:schemeClr val="tx1"/>
                </a:solidFill>
              </a:rPr>
              <a:t>Evaluate the feasibility of implementing the specified decentralized blockchain application within a suitable blockchain platforms </a:t>
            </a:r>
            <a:endParaRPr lang="en-US" sz="2400" b="1" i="0" dirty="0">
              <a:solidFill>
                <a:schemeClr val="tx1"/>
              </a:solidFill>
              <a:latin typeface="Trebuchet MS" charset="0"/>
              <a:ea typeface="Trebuchet MS" charset="0"/>
              <a:cs typeface="Trebuchet MS" charset="0"/>
            </a:endParaRPr>
          </a:p>
        </p:txBody>
      </p:sp>
      <p:sp>
        <p:nvSpPr>
          <p:cNvPr id="44" name="1 Rectángulo"/>
          <p:cNvSpPr/>
          <p:nvPr/>
        </p:nvSpPr>
        <p:spPr>
          <a:xfrm>
            <a:off x="844634" y="1503501"/>
            <a:ext cx="556563" cy="461665"/>
          </a:xfrm>
          <a:prstGeom prst="rect">
            <a:avLst/>
          </a:prstGeom>
        </p:spPr>
        <p:txBody>
          <a:bodyPr wrap="none">
            <a:spAutoFit/>
          </a:bodyPr>
          <a:lstStyle/>
          <a:p>
            <a:pPr lvl="0">
              <a:spcBef>
                <a:spcPts val="600"/>
              </a:spcBef>
              <a:spcAft>
                <a:spcPts val="600"/>
              </a:spcAft>
            </a:pPr>
            <a:r>
              <a:rPr lang="en-US" sz="2400" b="1" dirty="0">
                <a:solidFill>
                  <a:schemeClr val="tx1"/>
                </a:solidFill>
                <a:latin typeface="Trebuchet MS" charset="0"/>
                <a:ea typeface="Trebuchet MS" charset="0"/>
                <a:cs typeface="Trebuchet MS" charset="0"/>
              </a:rPr>
              <a:t>K3</a:t>
            </a:r>
            <a:endParaRPr lang="en-GB" sz="2400" b="1" dirty="0">
              <a:solidFill>
                <a:schemeClr val="tx1"/>
              </a:solidFill>
              <a:latin typeface="Trebuchet MS" charset="0"/>
              <a:ea typeface="Trebuchet MS" charset="0"/>
              <a:cs typeface="Trebuchet MS" charset="0"/>
            </a:endParaRPr>
          </a:p>
        </p:txBody>
      </p:sp>
    </p:spTree>
    <p:extLst>
      <p:ext uri="{BB962C8B-B14F-4D97-AF65-F5344CB8AC3E}">
        <p14:creationId xmlns:p14="http://schemas.microsoft.com/office/powerpoint/2010/main" val="1907862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dirty="0"/>
              <a:t>Initial Coin Offering (ICO)</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9300556" cy="4955016"/>
          </a:xfrm>
          <a:prstGeom prst="rect">
            <a:avLst/>
          </a:prstGeom>
        </p:spPr>
        <p:txBody>
          <a:bodyPr vert="horz" lIns="91440" tIns="45720" rIns="91440" bIns="45720" rtlCol="0">
            <a:normAutofit fontScale="92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Crowdsale</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Cryptocurrency fundraiser that mixes cryptocurrency and crowdfunding in order to finance blockchain projects [23]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Token selling organized by project owners [21]</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To raise via ICOs, one has to use dedicated platforms on which he/she must issue tokens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Interested investors exchange cryptocurrency (ethers and bitcoins) by tokens [23]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Worldwide amount raised through ICOs: $ 96 million in 2016 </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sym typeface="Wingdings" panose="05000000000000000000" pitchFamily="2" charset="2"/>
              </a:rPr>
              <a:t></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$ 4 billion in 2017</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Filcoin</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is a kind of a decentralized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dropbox</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which held the record by raising $ 257 million </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Brave web browser raised $ 35 million in 30 seconds [23]</a:t>
            </a:r>
          </a:p>
        </p:txBody>
      </p:sp>
    </p:spTree>
    <p:extLst>
      <p:ext uri="{BB962C8B-B14F-4D97-AF65-F5344CB8AC3E}">
        <p14:creationId xmlns:p14="http://schemas.microsoft.com/office/powerpoint/2010/main" val="37292484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9487593" cy="4955016"/>
          </a:xfrm>
          <a:prstGeom prst="rect">
            <a:avLst/>
          </a:prstGeom>
        </p:spPr>
        <p:txBody>
          <a:bodyPr vert="horz" lIns="91440" tIns="45720" rIns="91440" bIns="45720" rtlCol="0">
            <a:normAutofit fontScale="92500" lnSpcReduction="1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buClr>
                <a:schemeClr val="tx1"/>
              </a:buClr>
              <a:buFont typeface="Arial" panose="020B0604020202020204" pitchFamily="34" charset="0"/>
              <a:buChar char="•"/>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Young enterprises do not have to wait for months before having the "go" of an investment fund</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ICOs disadvantages</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No guarantee for investors since it is difficult to verify the relevance and quality of a project that does not exist yet</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Absence of control authority to regulate the market </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sym typeface="Wingdings" panose="05000000000000000000" pitchFamily="2" charset="2"/>
              </a:rPr>
              <a:t></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"anyone can issue a digital title, so there are mechanically a lot of scams of all kinds," says Julien Beranger</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Volatility of cryptocurrency can quickly raise or lower the amount raised depending on the technical developments of the platform and of other exceptional events</a:t>
            </a:r>
          </a:p>
          <a:p>
            <a:pPr marR="0" lvl="2"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67" b="0" i="0" u="none" strike="noStrike" kern="1200" cap="none" spc="0" normalizeH="0" baseline="0" noProof="0" dirty="0">
                <a:ln>
                  <a:noFill/>
                </a:ln>
                <a:solidFill>
                  <a:srgbClr val="184A7C"/>
                </a:solidFill>
                <a:effectLst/>
                <a:uLnTx/>
                <a:uFillTx/>
                <a:latin typeface="Calibri" panose="020F0502020204030204"/>
                <a:ea typeface="+mn-ea"/>
                <a:cs typeface="+mn-cs"/>
              </a:rPr>
              <a:t>Hack of </a:t>
            </a:r>
            <a:r>
              <a:rPr kumimoji="0" lang="en-US" sz="1867" b="0" i="0" u="none" strike="noStrike" kern="1200" cap="none" spc="0" normalizeH="0" baseline="0" noProof="0" dirty="0" err="1">
                <a:ln>
                  <a:noFill/>
                </a:ln>
                <a:solidFill>
                  <a:srgbClr val="184A7C"/>
                </a:solidFill>
                <a:effectLst/>
                <a:uLnTx/>
                <a:uFillTx/>
                <a:latin typeface="Calibri" panose="020F0502020204030204"/>
                <a:ea typeface="+mn-ea"/>
                <a:cs typeface="+mn-cs"/>
              </a:rPr>
              <a:t>TheDAO</a:t>
            </a:r>
            <a:r>
              <a:rPr kumimoji="0" lang="en-US" sz="1867" b="0" i="0" u="none" strike="noStrike" kern="1200" cap="none" spc="0" normalizeH="0" baseline="0" noProof="0" dirty="0">
                <a:ln>
                  <a:noFill/>
                </a:ln>
                <a:solidFill>
                  <a:srgbClr val="184A7C"/>
                </a:solidFill>
                <a:effectLst/>
                <a:uLnTx/>
                <a:uFillTx/>
                <a:latin typeface="Calibri" panose="020F0502020204030204"/>
                <a:ea typeface="+mn-ea"/>
                <a:cs typeface="+mn-cs"/>
              </a:rPr>
              <a:t> engendered a significant drop in the course, while the technical developments of the Ethereum platform allowed the increase of the ether value [21]</a:t>
            </a:r>
          </a:p>
          <a:p>
            <a:pPr marR="0" lvl="2"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67" b="0" i="0" u="none" strike="noStrike" kern="1200" cap="none" spc="0" normalizeH="0" baseline="0" noProof="0" dirty="0">
                <a:ln>
                  <a:noFill/>
                </a:ln>
                <a:solidFill>
                  <a:srgbClr val="184A7C"/>
                </a:solidFill>
                <a:effectLst/>
                <a:uLnTx/>
                <a:uFillTx/>
                <a:latin typeface="Calibri" panose="020F0502020204030204"/>
                <a:ea typeface="+mn-ea"/>
                <a:cs typeface="+mn-cs"/>
              </a:rPr>
              <a:t>In September 2017, all crypto-currencies lost 20% of their value in one day</a:t>
            </a:r>
          </a:p>
          <a:p>
            <a:pPr marR="0" lvl="2"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67" b="0" i="0" u="none" strike="noStrike" kern="1200" cap="none" spc="0" normalizeH="0" baseline="0" noProof="0" dirty="0" err="1">
                <a:ln>
                  <a:noFill/>
                </a:ln>
                <a:solidFill>
                  <a:srgbClr val="184A7C"/>
                </a:solidFill>
                <a:effectLst/>
                <a:uLnTx/>
                <a:uFillTx/>
                <a:latin typeface="Calibri" panose="020F0502020204030204"/>
                <a:ea typeface="+mn-ea"/>
                <a:cs typeface="+mn-cs"/>
              </a:rPr>
              <a:t>Bancor</a:t>
            </a:r>
            <a:r>
              <a:rPr kumimoji="0" lang="en-US" sz="1867" b="0" i="0" u="none" strike="noStrike" kern="1200" cap="none" spc="0" normalizeH="0" baseline="0" noProof="0" dirty="0">
                <a:ln>
                  <a:noFill/>
                </a:ln>
                <a:solidFill>
                  <a:srgbClr val="184A7C"/>
                </a:solidFill>
                <a:effectLst/>
                <a:uLnTx/>
                <a:uFillTx/>
                <a:latin typeface="Calibri" panose="020F0502020204030204"/>
                <a:ea typeface="+mn-ea"/>
                <a:cs typeface="+mn-cs"/>
              </a:rPr>
              <a:t> Protocol raised $ 153 million in ICO. Three days later, the amount raised was only 119 million, a loss of 34 million dollars (-22.2%), due to the lower of ether</a:t>
            </a:r>
          </a:p>
          <a:p>
            <a:pPr marR="0" lvl="2"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1867" b="0" i="0" u="none" strike="noStrike" kern="1200" cap="none" spc="0" normalizeH="0" baseline="0" noProof="0" dirty="0">
                <a:ln>
                  <a:noFill/>
                </a:ln>
                <a:solidFill>
                  <a:srgbClr val="184A7C"/>
                </a:solidFill>
                <a:effectLst/>
                <a:uLnTx/>
                <a:uFillTx/>
                <a:latin typeface="Calibri" panose="020F0502020204030204"/>
                <a:ea typeface="+mn-ea"/>
                <a:cs typeface="+mn-cs"/>
              </a:rPr>
              <a:t>Companies can convert their ICO into euros on a marketplace [23]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xmlns="" id="{27631E8C-340A-F545-AFB3-C661C4611C61}"/>
              </a:ext>
            </a:extLst>
          </p:cNvPr>
          <p:cNvSpPr txBox="1"/>
          <p:nvPr/>
        </p:nvSpPr>
        <p:spPr>
          <a:xfrm>
            <a:off x="498764" y="369964"/>
            <a:ext cx="6902659" cy="646331"/>
          </a:xfrm>
          <a:prstGeom prst="rect">
            <a:avLst/>
          </a:prstGeom>
          <a:noFill/>
        </p:spPr>
        <p:txBody>
          <a:bodyPr wrap="none" rtlCol="0">
            <a:spAutoFit/>
          </a:bodyPr>
          <a:lstStyle/>
          <a:p>
            <a:r>
              <a:rPr lang="en-US" sz="3600" kern="1200" dirty="0">
                <a:solidFill>
                  <a:schemeClr val="tx1"/>
                </a:solidFill>
                <a:latin typeface="Calibri" panose="020F0502020204030204"/>
              </a:rPr>
              <a:t>ICOs Advantages and Disadvantages</a:t>
            </a:r>
          </a:p>
        </p:txBody>
      </p:sp>
    </p:spTree>
    <p:extLst>
      <p:ext uri="{BB962C8B-B14F-4D97-AF65-F5344CB8AC3E}">
        <p14:creationId xmlns:p14="http://schemas.microsoft.com/office/powerpoint/2010/main" val="3337607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8877993"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According to the French financial markets authority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Autorité</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des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marchés</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financiers (AMF)), the majority of transactions issued from ICOs are outside any regulation and that a minority of them may be subject to current law [23]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An ICO could be related to the regulation of intermediaries in various goods, to the public offering of financial securities or to managers of alternative investment funds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AMF wants to label the seriousness of ICOs in order to provide some guarantees to investors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Label-free ICOs will not be banned [23]</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xmlns="" id="{B1242020-53FC-2848-A3CF-F42D4E6A8DF3}"/>
              </a:ext>
            </a:extLst>
          </p:cNvPr>
          <p:cNvSpPr txBox="1"/>
          <p:nvPr/>
        </p:nvSpPr>
        <p:spPr>
          <a:xfrm>
            <a:off x="498764" y="369964"/>
            <a:ext cx="2747355" cy="646331"/>
          </a:xfrm>
          <a:prstGeom prst="rect">
            <a:avLst/>
          </a:prstGeom>
          <a:noFill/>
        </p:spPr>
        <p:txBody>
          <a:bodyPr wrap="none" rtlCol="0">
            <a:spAutoFit/>
          </a:bodyPr>
          <a:lstStyle/>
          <a:p>
            <a:r>
              <a:rPr lang="en-US" sz="3600" kern="1200" dirty="0">
                <a:solidFill>
                  <a:schemeClr val="tx1"/>
                </a:solidFill>
                <a:latin typeface="Calibri" panose="020F0502020204030204"/>
              </a:rPr>
              <a:t>More on ICOs</a:t>
            </a:r>
          </a:p>
        </p:txBody>
      </p:sp>
    </p:spTree>
    <p:extLst>
      <p:ext uri="{BB962C8B-B14F-4D97-AF65-F5344CB8AC3E}">
        <p14:creationId xmlns:p14="http://schemas.microsoft.com/office/powerpoint/2010/main" val="19375831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07240" y="3734526"/>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a:p>
            <a:pPr marL="457200" lvl="0" indent="-368300" algn="l" rtl="0">
              <a:lnSpc>
                <a:spcPct val="115000"/>
              </a:lnSpc>
              <a:spcBef>
                <a:spcPts val="0"/>
              </a:spcBef>
              <a:spcAft>
                <a:spcPts val="0"/>
              </a:spcAft>
              <a:buClr>
                <a:srgbClr val="595959"/>
              </a:buClr>
              <a:buSzPts val="2200"/>
              <a:buChar char="●"/>
            </a:pPr>
            <a:endParaRPr lang="en-US" sz="2400" dirty="0">
              <a:solidFill>
                <a:schemeClr val="bg1">
                  <a:lumMod val="7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3501080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Decentralized</a:t>
            </a:r>
            <a:r>
              <a:rPr lang="fr-FR" sz="3600" dirty="0"/>
              <a:t> </a:t>
            </a:r>
            <a:r>
              <a:rPr lang="fr-FR" sz="3600" dirty="0" err="1"/>
              <a:t>Autonomous</a:t>
            </a:r>
            <a:r>
              <a:rPr lang="fr-FR" sz="3600" dirty="0"/>
              <a:t> </a:t>
            </a:r>
            <a:r>
              <a:rPr lang="fr-FR" sz="3600" dirty="0" err="1"/>
              <a:t>Organization</a:t>
            </a:r>
            <a:r>
              <a:rPr lang="fr-FR" sz="3600" dirty="0"/>
              <a:t> (DAO)</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8995728" cy="4955016"/>
          </a:xfrm>
          <a:prstGeom prst="rect">
            <a:avLst/>
          </a:prstGeom>
        </p:spPr>
        <p:txBody>
          <a:bodyPr vert="horz" lIns="91440" tIns="45720" rIns="91440" bIns="45720" rtlCol="0">
            <a:normAutofit fontScale="77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Smart contract-based incorruptible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trustlessness</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organization, on which rules of governance are automated and immutably and transparently registered on a blockchain instead of being managed by a central authority</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People who helped to create and fund the organization, own it</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Everything in DAO is transparent and auditable</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DAO cannot be stopped or closed. It does not rely on any jurisdiction</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The most famous example of DAO is «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TheDAO</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project »</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Created in 2016 on the Ethereum blockchain</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create an organization able to evaluate projects submitted to it in order to decide to fund the projects or not [25]</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Its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crowdsale</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surpasses the 160 million dollars in nearly four weeks</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Victim of a large-scale attack that highlighted the security and code auditing challenges</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Moved the excitement around DAO projects to ICOs</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United states consider that tokens of </a:t>
            </a:r>
            <a:r>
              <a:rPr kumimoji="0" lang="en-US" sz="2133" b="0" i="0" u="none" strike="noStrike" kern="1200" cap="none" spc="0" normalizeH="0" baseline="0" noProof="0" dirty="0" err="1">
                <a:ln>
                  <a:noFill/>
                </a:ln>
                <a:solidFill>
                  <a:srgbClr val="184A7C"/>
                </a:solidFill>
                <a:effectLst/>
                <a:uLnTx/>
                <a:uFillTx/>
                <a:latin typeface="Calibri" panose="020F0502020204030204"/>
                <a:ea typeface="+mn-ea"/>
                <a:cs typeface="+mn-cs"/>
              </a:rPr>
              <a:t>TheDAO</a:t>
            </a: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 project have to be considered as securities as they were intended to provide financial gain to investors</a:t>
            </a:r>
          </a:p>
          <a:p>
            <a:pPr marR="0" lvl="1"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133" b="0" i="0" u="none" strike="noStrike" kern="1200" cap="none" spc="0" normalizeH="0" baseline="0" noProof="0" dirty="0">
                <a:ln>
                  <a:noFill/>
                </a:ln>
                <a:solidFill>
                  <a:srgbClr val="184A7C"/>
                </a:solidFill>
                <a:effectLst/>
                <a:uLnTx/>
                <a:uFillTx/>
                <a:latin typeface="Calibri" panose="020F0502020204030204"/>
                <a:ea typeface="+mn-ea"/>
                <a:cs typeface="+mn-cs"/>
              </a:rPr>
              <a:t>To be legal, DAOs will now have to comply with KYC (Know Your Customers) requirements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97910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07240" y="4160553"/>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a:p>
            <a:pPr marL="457200" lvl="0" indent="-368300" algn="l" rtl="0">
              <a:lnSpc>
                <a:spcPct val="115000"/>
              </a:lnSpc>
              <a:spcBef>
                <a:spcPts val="0"/>
              </a:spcBef>
              <a:spcAft>
                <a:spcPts val="0"/>
              </a:spcAft>
              <a:buClr>
                <a:srgbClr val="595959"/>
              </a:buClr>
              <a:buSzPts val="2200"/>
              <a:buChar char="●"/>
            </a:pPr>
            <a:endParaRPr lang="en-US" sz="2400" dirty="0">
              <a:solidFill>
                <a:schemeClr val="bg1">
                  <a:lumMod val="7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4704903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Understanding</a:t>
            </a:r>
            <a:r>
              <a:rPr lang="fr-FR" sz="3600" dirty="0"/>
              <a:t> </a:t>
            </a:r>
            <a:r>
              <a:rPr lang="fr-FR" sz="3600" dirty="0" err="1"/>
              <a:t>Ethereum</a:t>
            </a:r>
            <a:r>
              <a:rPr lang="fr-FR" sz="3600" dirty="0"/>
              <a:t> Smart </a:t>
            </a:r>
            <a:r>
              <a:rPr lang="fr-FR" sz="3600" dirty="0" err="1"/>
              <a:t>Contract</a:t>
            </a:r>
            <a:r>
              <a:rPr lang="fr-FR" sz="3600" dirty="0"/>
              <a:t> </a:t>
            </a:r>
            <a:r>
              <a:rPr lang="fr-FR" sz="3600" dirty="0" err="1"/>
              <a:t>Cost</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6">
            <a:extLst>
              <a:ext uri="{FF2B5EF4-FFF2-40B4-BE49-F238E27FC236}">
                <a16:creationId xmlns:a16="http://schemas.microsoft.com/office/drawing/2014/main" xmlns="" id="{B48817A8-2161-4781-8262-1E1EEDF85B6D}"/>
              </a:ext>
            </a:extLst>
          </p:cNvPr>
          <p:cNvSpPr txBox="1">
            <a:spLocks/>
          </p:cNvSpPr>
          <p:nvPr/>
        </p:nvSpPr>
        <p:spPr>
          <a:xfrm>
            <a:off x="155171" y="1255776"/>
            <a:ext cx="9425247" cy="4921188"/>
          </a:xfrm>
          <a:prstGeom prst="rect">
            <a:avLst/>
          </a:prstGeom>
        </p:spPr>
        <p:txBody>
          <a:bodyPr vert="horz" lIns="91440" tIns="45720" rIns="91440" bIns="45720" rtlCol="0">
            <a:normAutofit fontScale="92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Gas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The fundamental network cost unit </a:t>
            </a:r>
          </a:p>
          <a:p>
            <a:pPr lvl="1">
              <a:buClr>
                <a:schemeClr val="tx1"/>
              </a:buClr>
              <a:buFont typeface="Arial" panose="020B0604020202020204" pitchFamily="34" charset="0"/>
              <a:buChar char="•"/>
              <a:defRPr/>
            </a:pPr>
            <a:r>
              <a:rPr lang="en-US" dirty="0">
                <a:latin typeface="Calibri" panose="020F0502020204030204"/>
              </a:rPr>
              <a:t>The concept of gas was introduced to keep a distinct value that solely indicates the consumption towards computational expenses on the Ethereum network</a:t>
            </a:r>
          </a:p>
          <a:p>
            <a:pPr lvl="1">
              <a:buClr>
                <a:schemeClr val="tx1"/>
              </a:buClr>
              <a:buFont typeface="Arial" panose="020B0604020202020204" pitchFamily="34" charset="0"/>
              <a:buChar char="•"/>
              <a:defRPr/>
            </a:pPr>
            <a:r>
              <a:rPr lang="en-US" dirty="0">
                <a:latin typeface="Calibri" panose="020F0502020204030204"/>
              </a:rPr>
              <a:t>Having a separate unit allows maintaining a distinction between the actual valuation of the cryptocurrency, and the computational cost</a:t>
            </a:r>
          </a:p>
          <a:p>
            <a:pPr lvl="1">
              <a:buClr>
                <a:schemeClr val="tx1"/>
              </a:buClr>
              <a:buFont typeface="Arial" panose="020B0604020202020204" pitchFamily="34" charset="0"/>
              <a:buChar char="•"/>
              <a:defRPr/>
            </a:pPr>
            <a:r>
              <a:rPr lang="en-US" dirty="0">
                <a:latin typeface="Calibri" panose="020F0502020204030204"/>
              </a:rPr>
              <a:t>Analogy: running a real-world car for X miles may require Y gallons of fuel</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Paid for exclusively by Ether (as of PoC-4 (Proof of Concept)), which is converted freely to and from Gas as required</a:t>
            </a:r>
            <a:endParaRPr lang="en-US" dirty="0">
              <a:latin typeface="Calibri" panose="020F0502020204030204"/>
            </a:endParaRP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Gas does not exist outside of the internal Ethereum computation engine</a:t>
            </a:r>
          </a:p>
          <a:p>
            <a:pPr lvl="1">
              <a:buClr>
                <a:schemeClr val="tx1"/>
              </a:buClr>
              <a:buFont typeface="Arial" panose="020B0604020202020204" pitchFamily="34" charset="0"/>
              <a:buChar char="•"/>
              <a:defRPr/>
            </a:pPr>
            <a:r>
              <a:rPr lang="en-US" dirty="0">
                <a:latin typeface="Calibri" panose="020F0502020204030204"/>
              </a:rPr>
              <a:t>I</a:t>
            </a:r>
            <a:r>
              <a:rPr kumimoji="0" lang="en-US" b="0" i="0" u="none" strike="noStrike" kern="1200" cap="none" spc="0" normalizeH="0" baseline="0" noProof="0" dirty="0" err="1">
                <a:ln>
                  <a:noFill/>
                </a:ln>
                <a:solidFill>
                  <a:srgbClr val="184A7C"/>
                </a:solidFill>
                <a:effectLst/>
                <a:uLnTx/>
                <a:uFillTx/>
                <a:latin typeface="Calibri" panose="020F0502020204030204"/>
                <a:ea typeface="+mn-ea"/>
                <a:cs typeface="+mn-cs"/>
              </a:rPr>
              <a:t>ts</a:t>
            </a: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 price is set by the Transaction and miners are free to ignore Transactions whose Gas price is too low [26]</a:t>
            </a:r>
            <a:endPar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GWEI is a denomination of ether (ETH), the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cryptocoin</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used on the Ethereum network [27]</a:t>
            </a:r>
          </a:p>
          <a:p>
            <a:pPr>
              <a:buClr>
                <a:schemeClr val="tx1"/>
              </a:buClr>
              <a:buFont typeface="Arial" panose="020B0604020202020204" pitchFamily="34" charset="0"/>
              <a:buChar char="•"/>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20 GWEI (price) per gas (unit)</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1 Ether = 1,000,000,000 </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Gwei</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(10</a:t>
            </a:r>
            <a:r>
              <a:rPr kumimoji="0" lang="en-US" sz="2667" b="0" i="0" u="none" strike="noStrike" kern="1200" cap="none" spc="0" normalizeH="0" baseline="30000" noProof="0" dirty="0">
                <a:ln>
                  <a:noFill/>
                </a:ln>
                <a:solidFill>
                  <a:srgbClr val="184A7C"/>
                </a:solidFill>
                <a:effectLst/>
                <a:uLnTx/>
                <a:uFillTx/>
                <a:latin typeface="Calibri" panose="020F0502020204030204"/>
                <a:ea typeface="+mn-ea"/>
                <a:cs typeface="+mn-cs"/>
              </a:rPr>
              <a:t>9</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8891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a:extLst>
              <a:ext uri="{FF2B5EF4-FFF2-40B4-BE49-F238E27FC236}">
                <a16:creationId xmlns:a16="http://schemas.microsoft.com/office/drawing/2014/main" xmlns="" id="{C9DCF328-7E5B-478F-8D47-950025812252}"/>
              </a:ext>
            </a:extLst>
          </p:cNvPr>
          <p:cNvSpPr txBox="1">
            <a:spLocks/>
          </p:cNvSpPr>
          <p:nvPr/>
        </p:nvSpPr>
        <p:spPr>
          <a:xfrm>
            <a:off x="459971" y="1443620"/>
            <a:ext cx="9203574"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Tx</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fee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gas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limit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gas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price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This is not a TX fee that any service provider receives. This fee is paid to miners for mining transactions, putting them into blocks, and securing the blockchain</a:t>
            </a:r>
            <a:endParaRPr kumimoji="0" lang="fr-FR"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Gas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limit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The gas limit is called the limit because it's the maximum amount of units of gas you are willing to spend on a transaction</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This avoids situations where there is an error somewhere in the contract. However, the units of gas necessary for a transaction are already defined by how much code is executed on the blockchain. </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If you do not want to spend as much on gas, lowering the gas limit won't help much. You must include enough gas to cover the computational resources you use or your transaction will fail due to an Out of Gas Error</a:t>
            </a:r>
            <a:endParaRPr kumimoji="0" lang="fr-FR"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9" name="Google Shape;105;p11">
            <a:extLst>
              <a:ext uri="{FF2B5EF4-FFF2-40B4-BE49-F238E27FC236}">
                <a16:creationId xmlns:a16="http://schemas.microsoft.com/office/drawing/2014/main" xmlns="" id="{4DAF1167-04B3-1B43-A8AA-A0D008006EBD}"/>
              </a:ext>
            </a:extLst>
          </p:cNvPr>
          <p:cNvSpPr txBox="1"/>
          <p:nvPr/>
        </p:nvSpPr>
        <p:spPr>
          <a:xfrm>
            <a:off x="477149" y="4516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Ethereum</a:t>
            </a:r>
            <a:r>
              <a:rPr lang="fr-FR" sz="3600" dirty="0"/>
              <a:t> </a:t>
            </a:r>
            <a:r>
              <a:rPr lang="fr-FR" sz="3600" dirty="0" err="1"/>
              <a:t>Tx</a:t>
            </a:r>
            <a:r>
              <a:rPr lang="fr-FR" sz="3600" dirty="0"/>
              <a:t> </a:t>
            </a:r>
            <a:r>
              <a:rPr lang="fr-FR" sz="3600" dirty="0" err="1"/>
              <a:t>Fee</a:t>
            </a:r>
            <a:r>
              <a:rPr lang="fr-FR" sz="3600" dirty="0"/>
              <a:t> and </a:t>
            </a:r>
            <a:r>
              <a:rPr lang="fr-FR" sz="3600" dirty="0" err="1"/>
              <a:t>Gas</a:t>
            </a:r>
            <a:r>
              <a:rPr lang="fr-FR" sz="3600" dirty="0"/>
              <a:t> </a:t>
            </a:r>
            <a:r>
              <a:rPr lang="fr-FR" sz="3600" dirty="0" err="1"/>
              <a:t>Limit</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9110790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pic>
        <p:nvPicPr>
          <p:cNvPr id="6" name="Espace réservé du contenu 5">
            <a:extLst>
              <a:ext uri="{FF2B5EF4-FFF2-40B4-BE49-F238E27FC236}">
                <a16:creationId xmlns:a16="http://schemas.microsoft.com/office/drawing/2014/main" xmlns="" id="{F22114BA-1428-4588-BC57-5C0A2F9023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8512" y="1226431"/>
            <a:ext cx="9156192" cy="4950532"/>
          </a:xfrm>
          <a:prstGeom prst="rect">
            <a:avLst/>
          </a:prstGeom>
        </p:spPr>
      </p:pic>
      <p:sp>
        <p:nvSpPr>
          <p:cNvPr id="8" name="ZoneTexte 7">
            <a:extLst>
              <a:ext uri="{FF2B5EF4-FFF2-40B4-BE49-F238E27FC236}">
                <a16:creationId xmlns:a16="http://schemas.microsoft.com/office/drawing/2014/main" xmlns="" id="{C50351B7-C82D-4C14-A7D6-770F8132CAB6}"/>
              </a:ext>
            </a:extLst>
          </p:cNvPr>
          <p:cNvSpPr txBox="1"/>
          <p:nvPr/>
        </p:nvSpPr>
        <p:spPr>
          <a:xfrm>
            <a:off x="10670771" y="2633472"/>
            <a:ext cx="860294" cy="307777"/>
          </a:xfrm>
          <a:prstGeom prst="rect">
            <a:avLst/>
          </a:prstGeom>
          <a:noFill/>
        </p:spPr>
        <p:txBody>
          <a:bodyPr wrap="square" rtlCol="0">
            <a:spAutoFit/>
          </a:bodyPr>
          <a:lstStyle/>
          <a:p>
            <a:r>
              <a:rPr lang="fr-FR" dirty="0"/>
              <a:t>[28]</a:t>
            </a:r>
          </a:p>
        </p:txBody>
      </p:sp>
      <p:sp>
        <p:nvSpPr>
          <p:cNvPr id="9" name="Google Shape;105;p11">
            <a:extLst>
              <a:ext uri="{FF2B5EF4-FFF2-40B4-BE49-F238E27FC236}">
                <a16:creationId xmlns:a16="http://schemas.microsoft.com/office/drawing/2014/main" xmlns="" id="{47F00F0F-784D-0F4B-A807-16E760BCC5ED}"/>
              </a:ext>
            </a:extLst>
          </p:cNvPr>
          <p:cNvSpPr txBox="1"/>
          <p:nvPr/>
        </p:nvSpPr>
        <p:spPr>
          <a:xfrm>
            <a:off x="400949" y="334012"/>
            <a:ext cx="10898307" cy="853200"/>
          </a:xfrm>
          <a:prstGeom prst="rect">
            <a:avLst/>
          </a:prstGeom>
          <a:noFill/>
          <a:ln>
            <a:noFill/>
          </a:ln>
        </p:spPr>
        <p:txBody>
          <a:bodyPr spcFirstLastPara="1" wrap="square" lIns="91425" tIns="91425" rIns="91425" bIns="91425" anchor="t" anchorCtr="0">
            <a:noAutofit/>
          </a:bodyPr>
          <a:lstStyle/>
          <a:p>
            <a:pPr lvl="0"/>
            <a:r>
              <a:rPr lang="fr-FR" sz="3600" dirty="0"/>
              <a:t>An </a:t>
            </a:r>
            <a:r>
              <a:rPr lang="fr-FR" sz="3600" dirty="0" err="1"/>
              <a:t>Ethereum</a:t>
            </a:r>
            <a:r>
              <a:rPr lang="fr-FR" sz="3600" dirty="0"/>
              <a:t> </a:t>
            </a:r>
            <a:r>
              <a:rPr lang="fr-FR" sz="3600" dirty="0" err="1"/>
              <a:t>Wallet</a:t>
            </a:r>
            <a:r>
              <a:rPr lang="fr-FR" sz="3600" dirty="0"/>
              <a:t> Flow</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24751598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r>
              <a:rPr lang="en-US" sz="3600" dirty="0">
                <a:latin typeface="Trebuchet MS" charset="0"/>
                <a:ea typeface="Trebuchet MS" charset="0"/>
                <a:cs typeface="Trebuchet MS" charset="0"/>
              </a:rPr>
              <a:t>Ethereum Gas Price</a:t>
            </a:r>
            <a:endParaRPr sz="3600"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a:extLst>
              <a:ext uri="{FF2B5EF4-FFF2-40B4-BE49-F238E27FC236}">
                <a16:creationId xmlns:a16="http://schemas.microsoft.com/office/drawing/2014/main" xmlns="" id="{A8A8BA64-D910-4B21-99B3-0D14E6C054DF}"/>
              </a:ext>
            </a:extLst>
          </p:cNvPr>
          <p:cNvSpPr txBox="1">
            <a:spLocks/>
          </p:cNvSpPr>
          <p:nvPr/>
        </p:nvSpPr>
        <p:spPr>
          <a:xfrm>
            <a:off x="408016" y="1221948"/>
            <a:ext cx="9276311" cy="4955016"/>
          </a:xfrm>
          <a:prstGeom prst="rect">
            <a:avLst/>
          </a:prstGeom>
        </p:spPr>
        <p:txBody>
          <a:bodyPr vert="horz" lIns="91440" tIns="45720" rIns="91440" bIns="45720" rtlCol="0">
            <a:normAutofit fontScale="77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Gas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price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If you want to spend less on a transaction, you can do so by lowering the amount you pay per unit of gas</a:t>
            </a:r>
            <a:endParaRPr lang="en-US" dirty="0">
              <a:latin typeface="Calibri" panose="020F0502020204030204"/>
            </a:endParaRP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The price you pay for each unit increases or decreases how quickly your transaction will be mined</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1" i="0" u="none" strike="noStrike" kern="1200" cap="none" spc="0" normalizeH="0" baseline="0" noProof="0" dirty="0">
                <a:ln>
                  <a:noFill/>
                </a:ln>
                <a:solidFill>
                  <a:srgbClr val="184A7C"/>
                </a:solidFill>
                <a:effectLst/>
                <a:uLnTx/>
                <a:uFillTx/>
                <a:latin typeface="Calibri" panose="020F0502020204030204"/>
                <a:ea typeface="+mn-ea"/>
                <a:cs typeface="+mn-cs"/>
              </a:rPr>
              <a:t>During normal times:</a:t>
            </a:r>
            <a:endParaRPr lang="en-US" dirty="0">
              <a:latin typeface="Calibri" panose="020F0502020204030204"/>
            </a:endParaRP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40 GWEI Gas Price will almost always get you into the next block</a:t>
            </a:r>
            <a:endParaRPr lang="en-US" sz="2667" dirty="0">
              <a:latin typeface="Calibri" panose="020F0502020204030204"/>
            </a:endParaRPr>
          </a:p>
          <a:p>
            <a:pPr lvl="1">
              <a:buClr>
                <a:schemeClr val="tx1"/>
              </a:buClr>
              <a:buFont typeface="Arial" panose="020B0604020202020204" pitchFamily="34" charset="0"/>
              <a:buChar char="•"/>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20 GWEI will usually get you within the next few blocks</a:t>
            </a:r>
            <a:endParaRPr lang="en-US" sz="2667" dirty="0">
              <a:latin typeface="Calibri" panose="020F0502020204030204"/>
            </a:endParaRPr>
          </a:p>
          <a:p>
            <a:pPr lvl="1">
              <a:buClr>
                <a:schemeClr val="tx1"/>
              </a:buClr>
              <a:buFont typeface="Arial" panose="020B0604020202020204" pitchFamily="34" charset="0"/>
              <a:buChar char="•"/>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2 GWEI will usually get you within the next few minutes</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The transaction fees go to the miner who mines your block</a:t>
            </a:r>
            <a:endParaRPr lang="en-US" dirty="0">
              <a:latin typeface="Calibri" panose="020F0502020204030204"/>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When miners mine a block, they have to decide which transactions to include </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They can choose to include no transactions, or they can choose to randomly select transactions</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In order to encourage miners to include transactions in blocks you want to set a "Gas Price" that is high enough to make them </a:t>
            </a:r>
            <a:r>
              <a:rPr kumimoji="0" lang="en-US" b="0" i="1" u="none" strike="noStrike" kern="1200" cap="none" spc="0" normalizeH="0" baseline="0" noProof="0" dirty="0">
                <a:ln>
                  <a:noFill/>
                </a:ln>
                <a:solidFill>
                  <a:srgbClr val="184A7C"/>
                </a:solidFill>
                <a:effectLst/>
                <a:uLnTx/>
                <a:uFillTx/>
                <a:latin typeface="Calibri" panose="020F0502020204030204"/>
                <a:ea typeface="+mn-ea"/>
                <a:cs typeface="+mn-cs"/>
              </a:rPr>
              <a:t>want</a:t>
            </a: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 to include it (since it is entirely up to them)</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667" b="0" i="1" u="none" strike="noStrike" kern="1200" cap="none" spc="0" normalizeH="0" baseline="0" noProof="0" dirty="0">
                <a:ln>
                  <a:noFill/>
                </a:ln>
                <a:solidFill>
                  <a:srgbClr val="184A7C"/>
                </a:solidFill>
                <a:effectLst/>
                <a:uLnTx/>
                <a:uFillTx/>
                <a:latin typeface="Calibri" panose="020F0502020204030204"/>
                <a:ea typeface="+mn-ea"/>
                <a:cs typeface="+mn-cs"/>
              </a:rPr>
              <a:t>Most</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miners follow a very simple strategy for inclusion</a:t>
            </a:r>
          </a:p>
          <a:p>
            <a:pPr lvl="1">
              <a:buClr>
                <a:schemeClr val="tx1"/>
              </a:buClr>
              <a:buFont typeface="Arial" panose="020B0604020202020204" pitchFamily="34" charset="0"/>
              <a:buChar char="•"/>
              <a:defRPr/>
            </a:pPr>
            <a:r>
              <a:rPr kumimoji="0" lang="en-US" b="0" i="0" u="none" strike="noStrike" kern="1200" cap="none" spc="0" normalizeH="0" baseline="0" noProof="0" dirty="0">
                <a:ln>
                  <a:noFill/>
                </a:ln>
                <a:solidFill>
                  <a:srgbClr val="184A7C"/>
                </a:solidFill>
                <a:effectLst/>
                <a:uLnTx/>
                <a:uFillTx/>
                <a:latin typeface="Calibri" panose="020F0502020204030204"/>
                <a:ea typeface="+mn-ea"/>
                <a:cs typeface="+mn-cs"/>
              </a:rPr>
              <a:t>They include transactions they received sorted from highest Gas Price to lowest, then include them until either the block is full or they reach one that has a Gas Price set lower than they are willing to bother with</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lang="en-US" dirty="0">
                <a:latin typeface="Calibri" panose="020F0502020204030204"/>
              </a:rPr>
              <a:t>For r</a:t>
            </a:r>
            <a:r>
              <a:rPr kumimoji="0" lang="en-US" sz="2667" b="0" i="0" u="none" strike="noStrike" kern="1200" cap="none" spc="0" normalizeH="0" baseline="0" noProof="0" dirty="0" err="1">
                <a:ln>
                  <a:noFill/>
                </a:ln>
                <a:solidFill>
                  <a:srgbClr val="184A7C"/>
                </a:solidFill>
                <a:effectLst/>
                <a:uLnTx/>
                <a:uFillTx/>
                <a:latin typeface="Calibri" panose="020F0502020204030204"/>
                <a:ea typeface="+mn-ea"/>
                <a:cs typeface="+mn-cs"/>
              </a:rPr>
              <a:t>ecommended</a:t>
            </a:r>
            <a:r>
              <a:rPr kumimoji="0" lang="en-US" sz="2667" b="0" i="0" u="none" strike="noStrike" kern="1200" cap="none" spc="0" normalizeH="0" baseline="0" noProof="0" dirty="0">
                <a:ln>
                  <a:noFill/>
                </a:ln>
                <a:solidFill>
                  <a:srgbClr val="184A7C"/>
                </a:solidFill>
                <a:effectLst/>
                <a:uLnTx/>
                <a:uFillTx/>
                <a:latin typeface="Calibri" panose="020F0502020204030204"/>
                <a:ea typeface="+mn-ea"/>
                <a:cs typeface="+mn-cs"/>
              </a:rPr>
              <a:t> Gas Prices see [29]</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8946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1 Rectángulo"/>
          <p:cNvSpPr/>
          <p:nvPr/>
        </p:nvSpPr>
        <p:spPr>
          <a:xfrm>
            <a:off x="838199" y="1089824"/>
            <a:ext cx="2133918" cy="369332"/>
          </a:xfrm>
          <a:prstGeom prst="rect">
            <a:avLst/>
          </a:prstGeom>
        </p:spPr>
        <p:txBody>
          <a:bodyPr wrap="none">
            <a:spAutoFit/>
          </a:bodyPr>
          <a:lstStyle/>
          <a:p>
            <a:pPr>
              <a:spcBef>
                <a:spcPts val="600"/>
              </a:spcBef>
              <a:spcAft>
                <a:spcPts val="600"/>
              </a:spcAft>
            </a:pPr>
            <a:r>
              <a:rPr lang="en-GB" sz="1800" dirty="0">
                <a:solidFill>
                  <a:schemeClr val="bg2"/>
                </a:solidFill>
                <a:latin typeface="Trebuchet MS" charset="0"/>
                <a:ea typeface="Trebuchet MS" charset="0"/>
                <a:cs typeface="Trebuchet MS" charset="0"/>
              </a:rPr>
              <a:t>Learning outcomes</a:t>
            </a:r>
          </a:p>
        </p:txBody>
      </p:sp>
      <p:sp>
        <p:nvSpPr>
          <p:cNvPr id="31" name="Content Placeholder 3"/>
          <p:cNvSpPr txBox="1">
            <a:spLocks/>
          </p:cNvSpPr>
          <p:nvPr/>
        </p:nvSpPr>
        <p:spPr>
          <a:xfrm>
            <a:off x="844634" y="3178506"/>
            <a:ext cx="4702726" cy="3199856"/>
          </a:xfrm>
          <a:prstGeom prst="rect">
            <a:avLst/>
          </a:prstGeom>
        </p:spPr>
        <p:txBody>
          <a:bodyPr>
            <a:noAutofit/>
          </a:bodyPr>
          <a:lstStyle>
            <a:defPPr marR="0" lvl="0" algn="l" rtl="0">
              <a:lnSpc>
                <a:spcPct val="100000"/>
              </a:lnSpc>
              <a:spcBef>
                <a:spcPts val="0"/>
              </a:spcBef>
              <a:spcAft>
                <a:spcPts val="0"/>
              </a:spcAft>
            </a:defPPr>
            <a:lvl1pPr marL="265113" marR="0" lvl="0" indent="-265113" algn="l" defTabSz="457200" rtl="0" eaLnBrk="1" fontAlgn="auto" latinLnBrk="0" hangingPunct="1">
              <a:lnSpc>
                <a:spcPct val="100000"/>
              </a:lnSpc>
              <a:spcBef>
                <a:spcPts val="0"/>
              </a:spcBef>
              <a:spcAft>
                <a:spcPts val="0"/>
              </a:spcAft>
              <a:buClr>
                <a:schemeClr val="bg2">
                  <a:lumMod val="50000"/>
                </a:schemeClr>
              </a:buClr>
              <a:buSzPct val="80000"/>
              <a:buFont typeface="+mj-lt"/>
              <a:buAutoNum type="arabicParenR"/>
              <a:tabLst/>
              <a:defRPr sz="2000" b="0" i="1" u="none" strike="noStrike" cap="none">
                <a:solidFill>
                  <a:srgbClr val="6387B8"/>
                </a:solidFill>
                <a:latin typeface="Arial"/>
                <a:ea typeface="Arial"/>
                <a:cs typeface="Arial"/>
                <a:sym typeface="Arial"/>
              </a:defRPr>
            </a:lvl1pPr>
            <a:lvl2pPr marL="800100" marR="0" lvl="1" indent="-342900" algn="l" rtl="0">
              <a:lnSpc>
                <a:spcPct val="100000"/>
              </a:lnSpc>
              <a:spcBef>
                <a:spcPts val="0"/>
              </a:spcBef>
              <a:spcAft>
                <a:spcPts val="0"/>
              </a:spcAft>
              <a:buClr>
                <a:srgbClr val="000000"/>
              </a:buClr>
              <a:buFont typeface="+mj-lt"/>
              <a:buAutoNum type="arabicPeriod"/>
              <a:defRPr sz="1800" b="0" i="0" u="none" strike="noStrike" cap="none">
                <a:solidFill>
                  <a:srgbClr val="6387B8"/>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00" b="0" i="0" u="none" strike="noStrike" cap="none">
                <a:solidFill>
                  <a:srgbClr val="6387B8"/>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indent="0" algn="ctr">
              <a:buNone/>
            </a:pPr>
            <a:r>
              <a:rPr lang="en-GB" sz="1800" b="1" i="0" dirty="0">
                <a:solidFill>
                  <a:schemeClr val="tx1"/>
                </a:solidFill>
                <a:latin typeface="Trebuchet MS" charset="0"/>
                <a:ea typeface="Trebuchet MS" charset="0"/>
                <a:cs typeface="Trebuchet MS" charset="0"/>
              </a:rPr>
              <a:t>Ethereum platform</a:t>
            </a:r>
          </a:p>
          <a:p>
            <a:pPr marL="0" indent="0" algn="ctr">
              <a:buNone/>
            </a:pPr>
            <a:endParaRPr lang="en-GB" sz="1100" b="1" i="0" dirty="0">
              <a:solidFill>
                <a:schemeClr val="tx1"/>
              </a:solidFill>
              <a:latin typeface="Trebuchet MS" charset="0"/>
              <a:ea typeface="Trebuchet MS" charset="0"/>
              <a:cs typeface="Trebuchet MS" charset="0"/>
            </a:endParaRPr>
          </a:p>
          <a:p>
            <a:pPr marL="285750" lvl="0" indent="-285750">
              <a:buFont typeface="Arial" charset="0"/>
              <a:buChar char="•"/>
            </a:pPr>
            <a:r>
              <a:rPr lang="en-GB" sz="1600" i="0" dirty="0">
                <a:solidFill>
                  <a:schemeClr val="tx1"/>
                </a:solidFill>
                <a:latin typeface="Trebuchet MS" charset="0"/>
                <a:ea typeface="Trebuchet MS" charset="0"/>
                <a:cs typeface="Trebuchet MS" charset="0"/>
              </a:rPr>
              <a:t>Ethereum blockchain setup</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Smart Contract cycle</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Use Case implementation</a:t>
            </a:r>
          </a:p>
          <a:p>
            <a:pPr marL="285750" lvl="0" indent="-285750">
              <a:buFont typeface="Arial" charset="0"/>
              <a:buChar char="•"/>
            </a:pPr>
            <a:endParaRPr lang="en-GB" sz="1600" i="0" dirty="0">
              <a:solidFill>
                <a:schemeClr val="tx1"/>
              </a:solidFill>
              <a:latin typeface="Trebuchet MS" charset="0"/>
              <a:ea typeface="Trebuchet MS" charset="0"/>
              <a:cs typeface="Trebuchet MS" charset="0"/>
            </a:endParaRPr>
          </a:p>
          <a:p>
            <a:pPr marL="0" lvl="0" indent="0" algn="ctr">
              <a:buNone/>
            </a:pPr>
            <a:r>
              <a:rPr lang="en-GB" sz="1600" b="1" i="0" dirty="0">
                <a:solidFill>
                  <a:schemeClr val="tx1"/>
                </a:solidFill>
                <a:latin typeface="Trebuchet MS" charset="0"/>
                <a:ea typeface="Trebuchet MS" charset="0"/>
                <a:cs typeface="Trebuchet MS" charset="0"/>
              </a:rPr>
              <a:t>Hyperledger platform</a:t>
            </a:r>
          </a:p>
          <a:p>
            <a:pPr marL="0" lvl="0" indent="0" algn="ctr">
              <a:buNone/>
            </a:pPr>
            <a:endParaRPr lang="en-GB" sz="1600" b="1" i="0" dirty="0">
              <a:solidFill>
                <a:schemeClr val="tx1"/>
              </a:solidFill>
              <a:latin typeface="Trebuchet MS" charset="0"/>
              <a:ea typeface="Trebuchet MS" charset="0"/>
              <a:cs typeface="Trebuchet MS" charset="0"/>
            </a:endParaRPr>
          </a:p>
          <a:p>
            <a:pPr marL="285750" lvl="0" indent="-285750">
              <a:buFont typeface="Arial" charset="0"/>
              <a:buChar char="•"/>
            </a:pPr>
            <a:r>
              <a:rPr lang="en-GB" sz="1600" i="0" dirty="0">
                <a:solidFill>
                  <a:schemeClr val="tx1"/>
                </a:solidFill>
                <a:latin typeface="Trebuchet MS" charset="0"/>
                <a:ea typeface="Trebuchet MS" charset="0"/>
                <a:cs typeface="Trebuchet MS" charset="0"/>
              </a:rPr>
              <a:t>Hyperledger blockchain setup</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Smart Contract cycle</a:t>
            </a:r>
          </a:p>
          <a:p>
            <a:pPr marL="285750" lvl="0" indent="-285750">
              <a:buFont typeface="Arial" charset="0"/>
              <a:buChar char="•"/>
            </a:pPr>
            <a:r>
              <a:rPr lang="en-GB" sz="1600" i="0" dirty="0">
                <a:solidFill>
                  <a:schemeClr val="tx1"/>
                </a:solidFill>
                <a:latin typeface="Trebuchet MS" charset="0"/>
                <a:ea typeface="Trebuchet MS" charset="0"/>
                <a:cs typeface="Trebuchet MS" charset="0"/>
              </a:rPr>
              <a:t>Use Case implementation</a:t>
            </a:r>
          </a:p>
          <a:p>
            <a:pPr marL="285750" lvl="0" indent="-285750">
              <a:buFont typeface="Arial" charset="0"/>
              <a:buChar char="•"/>
            </a:pPr>
            <a:endParaRPr lang="en-GB" sz="1600" i="0" dirty="0">
              <a:solidFill>
                <a:schemeClr val="tx1"/>
              </a:solidFill>
              <a:latin typeface="Trebuchet MS" charset="0"/>
              <a:ea typeface="Trebuchet MS" charset="0"/>
              <a:cs typeface="Trebuchet MS" charset="0"/>
            </a:endParaRPr>
          </a:p>
        </p:txBody>
      </p:sp>
      <p:sp>
        <p:nvSpPr>
          <p:cNvPr id="32" name="Content Placeholder 5"/>
          <p:cNvSpPr txBox="1">
            <a:spLocks/>
          </p:cNvSpPr>
          <p:nvPr/>
        </p:nvSpPr>
        <p:spPr>
          <a:xfrm>
            <a:off x="5791200" y="3178506"/>
            <a:ext cx="5218284" cy="3194158"/>
          </a:xfrm>
          <a:prstGeom prst="rect">
            <a:avLst/>
          </a:prstGeom>
        </p:spPr>
        <p:txBody>
          <a:bodyPr>
            <a:normAutofit/>
          </a:bodyPr>
          <a:lstStyle>
            <a:defPPr marR="0" lvl="0" algn="l" rtl="0">
              <a:lnSpc>
                <a:spcPct val="100000"/>
              </a:lnSpc>
              <a:spcBef>
                <a:spcPts val="0"/>
              </a:spcBef>
              <a:spcAft>
                <a:spcPts val="0"/>
              </a:spcAft>
            </a:defPPr>
            <a:lvl1pPr marL="265113" marR="0" lvl="0" indent="-265113" algn="l" defTabSz="457200" rtl="0" eaLnBrk="1" fontAlgn="auto" latinLnBrk="0" hangingPunct="1">
              <a:lnSpc>
                <a:spcPct val="100000"/>
              </a:lnSpc>
              <a:spcBef>
                <a:spcPts val="0"/>
              </a:spcBef>
              <a:spcAft>
                <a:spcPts val="0"/>
              </a:spcAft>
              <a:buClr>
                <a:schemeClr val="bg2">
                  <a:lumMod val="50000"/>
                </a:schemeClr>
              </a:buClr>
              <a:buSzPct val="80000"/>
              <a:buFont typeface="+mj-lt"/>
              <a:buAutoNum type="arabicParenR"/>
              <a:tabLst/>
              <a:defRPr sz="2000" b="0" i="1" u="none" strike="noStrike" cap="none">
                <a:solidFill>
                  <a:srgbClr val="6387B8"/>
                </a:solidFill>
                <a:latin typeface="Arial"/>
                <a:ea typeface="Arial"/>
                <a:cs typeface="Arial"/>
                <a:sym typeface="Arial"/>
              </a:defRPr>
            </a:lvl1pPr>
            <a:lvl2pPr marL="800100" marR="0" lvl="1" indent="-342900" algn="l" rtl="0">
              <a:lnSpc>
                <a:spcPct val="100000"/>
              </a:lnSpc>
              <a:spcBef>
                <a:spcPts val="0"/>
              </a:spcBef>
              <a:spcAft>
                <a:spcPts val="0"/>
              </a:spcAft>
              <a:buClr>
                <a:srgbClr val="000000"/>
              </a:buClr>
              <a:buFont typeface="+mj-lt"/>
              <a:buAutoNum type="arabicPeriod"/>
              <a:defRPr sz="1800" b="0" i="0" u="none" strike="noStrike" cap="none">
                <a:solidFill>
                  <a:srgbClr val="6387B8"/>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600" b="0" i="0" u="none" strike="noStrike" cap="none">
                <a:solidFill>
                  <a:srgbClr val="6387B8"/>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6387B8"/>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Font typeface="Arial" charset="0"/>
              <a:buChar char="•"/>
            </a:pPr>
            <a:r>
              <a:rPr lang="en-GB" sz="1800" i="0" dirty="0">
                <a:solidFill>
                  <a:schemeClr val="tx1"/>
                </a:solidFill>
                <a:latin typeface="Trebuchet MS" charset="0"/>
                <a:ea typeface="Trebuchet MS" charset="0"/>
                <a:cs typeface="Trebuchet MS" charset="0"/>
              </a:rPr>
              <a:t>Plan and design the specifications of a decentralized blockchain application for a given scenario</a:t>
            </a:r>
            <a:endParaRPr lang="en-US" sz="1800" i="0" dirty="0">
              <a:solidFill>
                <a:schemeClr val="tx1"/>
              </a:solidFill>
              <a:latin typeface="Trebuchet MS" charset="0"/>
              <a:ea typeface="Trebuchet MS" charset="0"/>
              <a:cs typeface="Trebuchet MS" charset="0"/>
            </a:endParaRPr>
          </a:p>
        </p:txBody>
      </p:sp>
      <p:sp>
        <p:nvSpPr>
          <p:cNvPr id="33" name="1 Rectángulo"/>
          <p:cNvSpPr/>
          <p:nvPr/>
        </p:nvSpPr>
        <p:spPr>
          <a:xfrm>
            <a:off x="848808" y="2630522"/>
            <a:ext cx="1303562" cy="369332"/>
          </a:xfrm>
          <a:prstGeom prst="rect">
            <a:avLst/>
          </a:prstGeom>
        </p:spPr>
        <p:txBody>
          <a:bodyPr wrap="none">
            <a:spAutoFit/>
          </a:bodyPr>
          <a:lstStyle/>
          <a:p>
            <a:pPr>
              <a:spcBef>
                <a:spcPts val="600"/>
              </a:spcBef>
              <a:spcAft>
                <a:spcPts val="600"/>
              </a:spcAft>
            </a:pPr>
            <a:r>
              <a:rPr lang="en-GB" sz="1800">
                <a:solidFill>
                  <a:schemeClr val="bg2"/>
                </a:solidFill>
                <a:latin typeface="Trebuchet MS" charset="0"/>
                <a:ea typeface="Trebuchet MS" charset="0"/>
                <a:cs typeface="Trebuchet MS" charset="0"/>
              </a:rPr>
              <a:t>Knowledge</a:t>
            </a:r>
            <a:endParaRPr lang="en-GB" sz="1800" dirty="0">
              <a:solidFill>
                <a:schemeClr val="bg2"/>
              </a:solidFill>
              <a:latin typeface="Trebuchet MS" charset="0"/>
              <a:ea typeface="Trebuchet MS" charset="0"/>
              <a:cs typeface="Trebuchet MS" charset="0"/>
            </a:endParaRPr>
          </a:p>
        </p:txBody>
      </p:sp>
      <p:sp>
        <p:nvSpPr>
          <p:cNvPr id="34" name="1 Rectángulo"/>
          <p:cNvSpPr/>
          <p:nvPr/>
        </p:nvSpPr>
        <p:spPr>
          <a:xfrm>
            <a:off x="5791200" y="2630522"/>
            <a:ext cx="705642" cy="369332"/>
          </a:xfrm>
          <a:prstGeom prst="rect">
            <a:avLst/>
          </a:prstGeom>
        </p:spPr>
        <p:txBody>
          <a:bodyPr wrap="none">
            <a:spAutoFit/>
          </a:bodyPr>
          <a:lstStyle/>
          <a:p>
            <a:pPr>
              <a:spcBef>
                <a:spcPts val="600"/>
              </a:spcBef>
              <a:spcAft>
                <a:spcPts val="600"/>
              </a:spcAft>
            </a:pPr>
            <a:r>
              <a:rPr lang="en-GB" sz="1800" dirty="0">
                <a:solidFill>
                  <a:schemeClr val="bg2"/>
                </a:solidFill>
                <a:latin typeface="Trebuchet MS" charset="0"/>
                <a:ea typeface="Trebuchet MS" charset="0"/>
                <a:cs typeface="Trebuchet MS" charset="0"/>
              </a:rPr>
              <a:t>Skills</a:t>
            </a:r>
          </a:p>
        </p:txBody>
      </p:sp>
      <p:sp>
        <p:nvSpPr>
          <p:cNvPr id="35" name="2 CuadroTexto"/>
          <p:cNvSpPr txBox="1"/>
          <p:nvPr/>
        </p:nvSpPr>
        <p:spPr>
          <a:xfrm>
            <a:off x="817880" y="257928"/>
            <a:ext cx="2053674" cy="369332"/>
          </a:xfrm>
          <a:prstGeom prst="rect">
            <a:avLst/>
          </a:prstGeom>
          <a:noFill/>
        </p:spPr>
        <p:txBody>
          <a:bodyPr wrap="square" rtlCol="0">
            <a:spAutoFit/>
          </a:bodyPr>
          <a:lstStyle/>
          <a:p>
            <a:r>
              <a:rPr lang="en-US" sz="1800" dirty="0">
                <a:solidFill>
                  <a:schemeClr val="bg2"/>
                </a:solidFill>
                <a:latin typeface="Trebuchet MS" charset="0"/>
                <a:ea typeface="Trebuchet MS" charset="0"/>
                <a:cs typeface="Trebuchet MS" charset="0"/>
              </a:rPr>
              <a:t>Learning unit</a:t>
            </a:r>
            <a:endParaRPr lang="en-US" sz="1800" dirty="0">
              <a:solidFill>
                <a:schemeClr val="bg2"/>
              </a:solidFill>
              <a:highlight>
                <a:srgbClr val="FFFF00"/>
              </a:highlight>
              <a:latin typeface="Trebuchet MS" charset="0"/>
              <a:ea typeface="Trebuchet MS" charset="0"/>
              <a:cs typeface="Trebuchet MS" charset="0"/>
            </a:endParaRPr>
          </a:p>
        </p:txBody>
      </p:sp>
      <p:sp>
        <p:nvSpPr>
          <p:cNvPr id="36" name="Text Placeholder 2"/>
          <p:cNvSpPr txBox="1">
            <a:spLocks/>
          </p:cNvSpPr>
          <p:nvPr/>
        </p:nvSpPr>
        <p:spPr>
          <a:xfrm>
            <a:off x="2872840" y="256030"/>
            <a:ext cx="546945" cy="461665"/>
          </a:xfrm>
          <a:prstGeom prst="rect">
            <a:avLst/>
          </a:prstGeom>
        </p:spPr>
        <p:txBody>
          <a:bodyPr vert="horz" wrap="non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baseline="0">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fr-BE" sz="2400" dirty="0">
                <a:solidFill>
                  <a:schemeClr val="tx1"/>
                </a:solidFill>
                <a:latin typeface="Trebuchet MS" charset="0"/>
                <a:ea typeface="Trebuchet MS" charset="0"/>
                <a:cs typeface="Trebuchet MS" charset="0"/>
              </a:rPr>
              <a:t>U2</a:t>
            </a:r>
            <a:endParaRPr lang="en-US" sz="2400" dirty="0">
              <a:solidFill>
                <a:schemeClr val="tx1"/>
              </a:solidFill>
              <a:latin typeface="Trebuchet MS" charset="0"/>
              <a:ea typeface="Trebuchet MS" charset="0"/>
              <a:cs typeface="Trebuchet MS" charset="0"/>
            </a:endParaRPr>
          </a:p>
        </p:txBody>
      </p:sp>
      <p:sp>
        <p:nvSpPr>
          <p:cNvPr id="37" name="Text Placeholder 2"/>
          <p:cNvSpPr txBox="1">
            <a:spLocks/>
          </p:cNvSpPr>
          <p:nvPr/>
        </p:nvSpPr>
        <p:spPr>
          <a:xfrm>
            <a:off x="3505649" y="235710"/>
            <a:ext cx="7503835" cy="461665"/>
          </a:xfrm>
          <a:prstGeom prst="rect">
            <a:avLst/>
          </a:prstGeom>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0" u="none" strike="noStrike" cap="none">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400" b="1" dirty="0">
                <a:solidFill>
                  <a:schemeClr val="tx1"/>
                </a:solidFill>
                <a:latin typeface="Trebuchet MS" charset="0"/>
                <a:ea typeface="Trebuchet MS" charset="0"/>
                <a:cs typeface="Trebuchet MS" charset="0"/>
              </a:rPr>
              <a:t>Blockchain platform</a:t>
            </a:r>
            <a:endParaRPr lang="en-US" sz="2400" dirty="0">
              <a:solidFill>
                <a:schemeClr val="tx1"/>
              </a:solidFill>
              <a:latin typeface="Trebuchet MS" charset="0"/>
              <a:ea typeface="Trebuchet MS" charset="0"/>
              <a:cs typeface="Trebuchet MS" charset="0"/>
            </a:endParaRPr>
          </a:p>
        </p:txBody>
      </p:sp>
      <p:sp>
        <p:nvSpPr>
          <p:cNvPr id="43" name="Text Placeholder 2"/>
          <p:cNvSpPr txBox="1">
            <a:spLocks/>
          </p:cNvSpPr>
          <p:nvPr/>
        </p:nvSpPr>
        <p:spPr>
          <a:xfrm>
            <a:off x="1591953" y="1503501"/>
            <a:ext cx="8742491" cy="830997"/>
          </a:xfrm>
          <a:prstGeom prst="rect">
            <a:avLst/>
          </a:prstGeom>
        </p:spPr>
        <p:txBody>
          <a:bodyPr vert="horz" wrap="square">
            <a:sp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mj-lt"/>
              <a:buNone/>
              <a:defRPr sz="1800" b="0" i="1" u="none" strike="noStrike" cap="none">
                <a:solidFill>
                  <a:srgbClr val="6387B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2000" b="0" i="0" u="none" strike="noStrike" cap="none">
                <a:solidFill>
                  <a:schemeClr val="tx1">
                    <a:tint val="75000"/>
                  </a:schemeClr>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800" b="0" i="0" u="none" strike="noStrike" cap="none">
                <a:solidFill>
                  <a:schemeClr val="tx1">
                    <a:tint val="75000"/>
                  </a:schemeClr>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600" b="0" i="0" u="none" strike="noStrike" cap="none">
                <a:solidFill>
                  <a:schemeClr val="tx1">
                    <a:tint val="75000"/>
                  </a:schemeClr>
                </a:solidFill>
                <a:latin typeface="Arial"/>
                <a:ea typeface="Arial"/>
                <a:cs typeface="Arial"/>
                <a:sym typeface="Arial"/>
              </a:defRPr>
            </a:lvl9pPr>
          </a:lstStyle>
          <a:p>
            <a:r>
              <a:rPr lang="en-GB" sz="2400" b="1" i="0" dirty="0">
                <a:solidFill>
                  <a:schemeClr val="tx1"/>
                </a:solidFill>
              </a:rPr>
              <a:t>Plan and design the specifications of a decentralized blockchain application</a:t>
            </a:r>
            <a:endParaRPr lang="en-US" sz="2400" b="1" i="0" dirty="0">
              <a:solidFill>
                <a:schemeClr val="tx1"/>
              </a:solidFill>
              <a:latin typeface="Trebuchet MS" charset="0"/>
              <a:ea typeface="Trebuchet MS" charset="0"/>
              <a:cs typeface="Trebuchet MS" charset="0"/>
            </a:endParaRPr>
          </a:p>
        </p:txBody>
      </p:sp>
      <p:sp>
        <p:nvSpPr>
          <p:cNvPr id="44" name="1 Rectángulo"/>
          <p:cNvSpPr/>
          <p:nvPr/>
        </p:nvSpPr>
        <p:spPr>
          <a:xfrm>
            <a:off x="844634" y="1503501"/>
            <a:ext cx="556563" cy="461665"/>
          </a:xfrm>
          <a:prstGeom prst="rect">
            <a:avLst/>
          </a:prstGeom>
        </p:spPr>
        <p:txBody>
          <a:bodyPr wrap="none">
            <a:spAutoFit/>
          </a:bodyPr>
          <a:lstStyle/>
          <a:p>
            <a:pPr lvl="0">
              <a:spcBef>
                <a:spcPts val="600"/>
              </a:spcBef>
              <a:spcAft>
                <a:spcPts val="600"/>
              </a:spcAft>
            </a:pPr>
            <a:r>
              <a:rPr lang="en-US" sz="2400" b="1" dirty="0">
                <a:solidFill>
                  <a:schemeClr val="tx1"/>
                </a:solidFill>
                <a:latin typeface="Trebuchet MS" charset="0"/>
                <a:ea typeface="Trebuchet MS" charset="0"/>
                <a:cs typeface="Trebuchet MS" charset="0"/>
              </a:rPr>
              <a:t>K4</a:t>
            </a:r>
            <a:endParaRPr lang="en-GB" sz="2400" b="1" dirty="0">
              <a:solidFill>
                <a:schemeClr val="tx1"/>
              </a:solidFill>
              <a:latin typeface="Trebuchet MS" charset="0"/>
              <a:ea typeface="Trebuchet MS" charset="0"/>
              <a:cs typeface="Trebuchet MS" charset="0"/>
            </a:endParaRPr>
          </a:p>
        </p:txBody>
      </p:sp>
    </p:spTree>
    <p:extLst>
      <p:ext uri="{BB962C8B-B14F-4D97-AF65-F5344CB8AC3E}">
        <p14:creationId xmlns:p14="http://schemas.microsoft.com/office/powerpoint/2010/main" val="653185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Fee</a:t>
            </a:r>
            <a:r>
              <a:rPr lang="fr-FR" sz="3600" dirty="0"/>
              <a:t> Schedule</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pic>
        <p:nvPicPr>
          <p:cNvPr id="6" name="Espace réservé du contenu 8">
            <a:extLst>
              <a:ext uri="{FF2B5EF4-FFF2-40B4-BE49-F238E27FC236}">
                <a16:creationId xmlns:a16="http://schemas.microsoft.com/office/drawing/2014/main" xmlns="" id="{52CC9359-09C0-4AF6-A0F2-77CDEC6539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410" y="1155817"/>
            <a:ext cx="10998482" cy="4954588"/>
          </a:xfrm>
          <a:prstGeom prst="rect">
            <a:avLst/>
          </a:prstGeom>
        </p:spPr>
      </p:pic>
    </p:spTree>
    <p:extLst>
      <p:ext uri="{BB962C8B-B14F-4D97-AF65-F5344CB8AC3E}">
        <p14:creationId xmlns:p14="http://schemas.microsoft.com/office/powerpoint/2010/main" val="9048449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pic>
        <p:nvPicPr>
          <p:cNvPr id="6" name="Image 5">
            <a:extLst>
              <a:ext uri="{FF2B5EF4-FFF2-40B4-BE49-F238E27FC236}">
                <a16:creationId xmlns:a16="http://schemas.microsoft.com/office/drawing/2014/main" xmlns="" id="{EE23C627-AD92-4AD7-98C3-9CFCAAAB60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090" y="274046"/>
            <a:ext cx="11293819" cy="6309907"/>
          </a:xfrm>
          <a:prstGeom prst="rect">
            <a:avLst/>
          </a:prstGeom>
        </p:spPr>
      </p:pic>
    </p:spTree>
    <p:extLst>
      <p:ext uri="{BB962C8B-B14F-4D97-AF65-F5344CB8AC3E}">
        <p14:creationId xmlns:p14="http://schemas.microsoft.com/office/powerpoint/2010/main" val="38211216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pic>
        <p:nvPicPr>
          <p:cNvPr id="6" name="Image 5">
            <a:extLst>
              <a:ext uri="{FF2B5EF4-FFF2-40B4-BE49-F238E27FC236}">
                <a16:creationId xmlns:a16="http://schemas.microsoft.com/office/drawing/2014/main" xmlns="" id="{74F78704-C8FA-490F-8863-4A7AEAC0B9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166" y="700803"/>
            <a:ext cx="8062659" cy="5456393"/>
          </a:xfrm>
          <a:prstGeom prst="rect">
            <a:avLst/>
          </a:prstGeom>
        </p:spPr>
      </p:pic>
      <p:sp>
        <p:nvSpPr>
          <p:cNvPr id="8" name="ZoneTexte 7">
            <a:extLst>
              <a:ext uri="{FF2B5EF4-FFF2-40B4-BE49-F238E27FC236}">
                <a16:creationId xmlns:a16="http://schemas.microsoft.com/office/drawing/2014/main" xmlns="" id="{5219BC22-5AF7-4BF3-82C2-CB5184351BAA}"/>
              </a:ext>
            </a:extLst>
          </p:cNvPr>
          <p:cNvSpPr txBox="1"/>
          <p:nvPr/>
        </p:nvSpPr>
        <p:spPr>
          <a:xfrm>
            <a:off x="9009888" y="2194560"/>
            <a:ext cx="2182368" cy="307777"/>
          </a:xfrm>
          <a:prstGeom prst="rect">
            <a:avLst/>
          </a:prstGeom>
          <a:noFill/>
        </p:spPr>
        <p:txBody>
          <a:bodyPr wrap="square" rtlCol="0">
            <a:spAutoFit/>
          </a:bodyPr>
          <a:lstStyle/>
          <a:p>
            <a:r>
              <a:rPr lang="fr-FR" dirty="0" err="1"/>
              <a:t>Several</a:t>
            </a:r>
            <a:r>
              <a:rPr lang="fr-FR" dirty="0"/>
              <a:t> more on [26] </a:t>
            </a:r>
          </a:p>
        </p:txBody>
      </p:sp>
    </p:spTree>
    <p:extLst>
      <p:ext uri="{BB962C8B-B14F-4D97-AF65-F5344CB8AC3E}">
        <p14:creationId xmlns:p14="http://schemas.microsoft.com/office/powerpoint/2010/main" val="27129790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Summary</a:t>
            </a:r>
            <a:r>
              <a:rPr lang="fr-FR" sz="3600" dirty="0"/>
              <a:t> on Smart </a:t>
            </a:r>
            <a:r>
              <a:rPr lang="fr-FR" sz="3600" dirty="0" err="1"/>
              <a:t>Contracts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1" name="Espace réservé du contenu 2"/>
          <p:cNvSpPr txBox="1">
            <a:spLocks/>
          </p:cNvSpPr>
          <p:nvPr/>
        </p:nvSpPr>
        <p:spPr>
          <a:xfrm>
            <a:off x="155171" y="1221948"/>
            <a:ext cx="8510847"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en-US" sz="2800" b="0" i="0" u="none" strike="noStrike" kern="1200" cap="none" spc="0" normalizeH="0" baseline="0" noProof="0" dirty="0">
                <a:ln>
                  <a:noFill/>
                </a:ln>
                <a:solidFill>
                  <a:srgbClr val="184A7C"/>
                </a:solidFill>
                <a:effectLst/>
                <a:uLnTx/>
                <a:uFillTx/>
                <a:latin typeface="Calibri" panose="020F0502020204030204"/>
                <a:ea typeface="+mn-ea"/>
                <a:cs typeface="+mn-cs"/>
              </a:rPr>
              <a:t>Smart contract represent special algorithms for the automation of contracts including deal making processes</a:t>
            </a:r>
          </a:p>
          <a:p>
            <a:pPr lvl="1">
              <a:buClr>
                <a:schemeClr val="tx1"/>
              </a:buClr>
              <a:buFont typeface="Arial" panose="020B0604020202020204" pitchFamily="34" charset="0"/>
              <a:buChar char="•"/>
              <a:defRPr/>
            </a:pPr>
            <a:r>
              <a:rPr kumimoji="0" lang="en-US" sz="2400" b="0" i="0" u="none" strike="noStrike" kern="1200" cap="none" spc="0" normalizeH="0" baseline="0" noProof="0" dirty="0">
                <a:ln>
                  <a:noFill/>
                </a:ln>
                <a:solidFill>
                  <a:srgbClr val="184A7C"/>
                </a:solidFill>
                <a:effectLst/>
                <a:uLnTx/>
                <a:uFillTx/>
                <a:latin typeface="Calibri" panose="020F0502020204030204"/>
                <a:ea typeface="+mn-ea"/>
                <a:cs typeface="+mn-cs"/>
              </a:rPr>
              <a:t>Such a contract allows people to sell realties, exchange shares, money, documents or any proprietary [30]</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lang="en-US" sz="2800" dirty="0">
                <a:latin typeface="Calibri" panose="020F0502020204030204"/>
              </a:rPr>
              <a:t>K</a:t>
            </a:r>
            <a:r>
              <a:rPr kumimoji="0" lang="en-US" sz="2800" b="0" i="0" u="none" strike="noStrike" kern="1200" cap="none" spc="0" normalizeH="0" baseline="0" noProof="0" dirty="0" err="1">
                <a:ln>
                  <a:noFill/>
                </a:ln>
                <a:solidFill>
                  <a:srgbClr val="184A7C"/>
                </a:solidFill>
                <a:effectLst/>
                <a:uLnTx/>
                <a:uFillTx/>
                <a:latin typeface="Calibri" panose="020F0502020204030204"/>
                <a:ea typeface="+mn-ea"/>
                <a:cs typeface="+mn-cs"/>
              </a:rPr>
              <a:t>ey</a:t>
            </a:r>
            <a:r>
              <a:rPr kumimoji="0" lang="en-US" sz="2800" b="0" i="0" u="none" strike="noStrike" kern="1200" cap="none" spc="0" normalizeH="0" baseline="0" noProof="0" dirty="0">
                <a:ln>
                  <a:noFill/>
                </a:ln>
                <a:solidFill>
                  <a:srgbClr val="184A7C"/>
                </a:solidFill>
                <a:effectLst/>
                <a:uLnTx/>
                <a:uFillTx/>
                <a:latin typeface="Calibri" panose="020F0502020204030204"/>
                <a:ea typeface="+mn-ea"/>
                <a:cs typeface="+mn-cs"/>
              </a:rPr>
              <a:t> properties of smart contracts</a:t>
            </a:r>
          </a:p>
          <a:p>
            <a:pPr lvl="1">
              <a:buClr>
                <a:schemeClr val="tx1"/>
              </a:buClr>
              <a:buFont typeface="Arial" panose="020B0604020202020204" pitchFamily="34" charset="0"/>
              <a:buChar char="•"/>
              <a:defRPr/>
            </a:pPr>
            <a:r>
              <a:rPr kumimoji="0" lang="en-US" sz="2000" b="0" i="0" u="none" strike="noStrike" kern="1200" cap="none" spc="0" normalizeH="0" baseline="0" noProof="0" dirty="0">
                <a:ln>
                  <a:noFill/>
                </a:ln>
                <a:solidFill>
                  <a:srgbClr val="184A7C"/>
                </a:solidFill>
                <a:effectLst/>
                <a:uLnTx/>
                <a:uFillTx/>
                <a:latin typeface="Calibri" panose="020F0502020204030204"/>
                <a:ea typeface="+mn-ea"/>
                <a:cs typeface="+mn-cs"/>
              </a:rPr>
              <a:t>Autonomy, Decentralization, Auto-sufficiency</a:t>
            </a: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en-US" sz="2800"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en-US" sz="2800"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endParaRPr kumimoji="0" lang="en-US" sz="2800"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5754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1">
            <a:extLst>
              <a:ext uri="{FF2B5EF4-FFF2-40B4-BE49-F238E27FC236}">
                <a16:creationId xmlns:a16="http://schemas.microsoft.com/office/drawing/2014/main" xmlns="" id="{B7B7C153-6727-2B4A-A8DE-1364E301E152}"/>
              </a:ext>
            </a:extLst>
          </p:cNvPr>
          <p:cNvGraphicFramePr>
            <a:graphicFrameLocks noGrp="1"/>
          </p:cNvGraphicFramePr>
          <p:nvPr>
            <p:extLst>
              <p:ext uri="{D42A27DB-BD31-4B8C-83A1-F6EECF244321}">
                <p14:modId xmlns:p14="http://schemas.microsoft.com/office/powerpoint/2010/main" val="74178267"/>
              </p:ext>
            </p:extLst>
          </p:nvPr>
        </p:nvGraphicFramePr>
        <p:xfrm>
          <a:off x="561107" y="1889205"/>
          <a:ext cx="9705112" cy="3928553"/>
        </p:xfrm>
        <a:graphic>
          <a:graphicData uri="http://schemas.openxmlformats.org/drawingml/2006/table">
            <a:tbl>
              <a:tblPr firstRow="1" bandRow="1"/>
              <a:tblGrid>
                <a:gridCol w="4411726">
                  <a:extLst>
                    <a:ext uri="{9D8B030D-6E8A-4147-A177-3AD203B41FA5}">
                      <a16:colId xmlns:a16="http://schemas.microsoft.com/office/drawing/2014/main" xmlns="" val="3921065791"/>
                    </a:ext>
                  </a:extLst>
                </a:gridCol>
                <a:gridCol w="5293386">
                  <a:extLst>
                    <a:ext uri="{9D8B030D-6E8A-4147-A177-3AD203B41FA5}">
                      <a16:colId xmlns:a16="http://schemas.microsoft.com/office/drawing/2014/main" xmlns="" val="1057532782"/>
                    </a:ext>
                  </a:extLst>
                </a:gridCol>
              </a:tblGrid>
              <a:tr h="455012">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r>
                        <a:rPr lang="en-GB" sz="1800" noProof="0" dirty="0">
                          <a:solidFill>
                            <a:schemeClr val="tx1"/>
                          </a:solidFill>
                        </a:rPr>
                        <a:t>Advantages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r>
                        <a:rPr lang="en-GB" sz="1800" noProof="0" dirty="0">
                          <a:solidFill>
                            <a:schemeClr val="tx1"/>
                          </a:solidFill>
                        </a:rPr>
                        <a:t>Disadvantages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bg2">
                        <a:lumMod val="40000"/>
                        <a:lumOff val="60000"/>
                      </a:schemeClr>
                    </a:solidFill>
                  </a:tcPr>
                </a:tc>
                <a:extLst>
                  <a:ext uri="{0D108BD9-81ED-4DB2-BD59-A6C34878D82A}">
                    <a16:rowId xmlns:a16="http://schemas.microsoft.com/office/drawing/2014/main" xmlns="" val="148391654"/>
                  </a:ext>
                </a:extLst>
              </a:tr>
              <a:tr h="455012">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en-GB" sz="1800" noProof="0"/>
                        <a:t>Agent neutrality in signing deals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800" noProof="0" dirty="0"/>
                        <a:t>Difficult to make changes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2748145593"/>
                  </a:ext>
                </a:extLst>
              </a:tr>
              <a:tr h="1156823">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en-GB" sz="1800" noProof="0" dirty="0"/>
                        <a:t>Automation in signing deals, time saving: excludes human participation in transactions, everything is done by the prescribed program code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en-GB" sz="1800" i="0" noProof="0" dirty="0"/>
                        <a:t>The third party agents do not disappear but starts playing a different role. The need for lawyers experienced in IT increases in the future because the programmers of smart contracts will need consultations for making new kinds of contracts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2004382569"/>
                  </a:ext>
                </a:extLst>
              </a:tr>
              <a:tr h="622905">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en-GB" sz="1800" noProof="0"/>
                        <a:t>Safety: data in the decentralized registry cannot be lost and cyber attacked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800" i="0" noProof="0"/>
                        <a:t>The consumers are quite suspicious because it is a new technology and they do not understand it yet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1804346888"/>
                  </a:ext>
                </a:extLst>
              </a:tr>
              <a:tr h="915409">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en-GB" sz="1800" noProof="0" dirty="0"/>
                        <a:t>Precision: no mistakes can be made due to the absence of hand-filled forms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800" i="0" noProof="0" dirty="0"/>
                        <a:t>One can keep and save data in smart contracts safely and it is void of any distortions, only if the code is written perfectly and precisely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3795945969"/>
                  </a:ext>
                </a:extLst>
              </a:tr>
            </a:tbl>
          </a:graphicData>
        </a:graphic>
      </p:graphicFrame>
      <p:sp>
        <p:nvSpPr>
          <p:cNvPr id="4" name="Google Shape;105;p11">
            <a:extLst>
              <a:ext uri="{FF2B5EF4-FFF2-40B4-BE49-F238E27FC236}">
                <a16:creationId xmlns:a16="http://schemas.microsoft.com/office/drawing/2014/main" xmlns="" id="{61324B0D-B85A-D243-8CC7-DFA4E7C743A9}"/>
              </a:ext>
            </a:extLst>
          </p:cNvPr>
          <p:cNvSpPr txBox="1"/>
          <p:nvPr/>
        </p:nvSpPr>
        <p:spPr>
          <a:xfrm>
            <a:off x="324749" y="299275"/>
            <a:ext cx="9245136" cy="1291530"/>
          </a:xfrm>
          <a:prstGeom prst="rect">
            <a:avLst/>
          </a:prstGeom>
          <a:noFill/>
          <a:ln>
            <a:noFill/>
          </a:ln>
        </p:spPr>
        <p:txBody>
          <a:bodyPr spcFirstLastPara="1" wrap="square" lIns="91425" tIns="91425" rIns="91425" bIns="91425" anchor="t" anchorCtr="0">
            <a:noAutofit/>
          </a:bodyPr>
          <a:lstStyle/>
          <a:p>
            <a:pPr lvl="0"/>
            <a:r>
              <a:rPr lang="fr-FR" sz="3600" dirty="0" err="1"/>
              <a:t>Summary</a:t>
            </a:r>
            <a:r>
              <a:rPr lang="fr-FR" sz="3600" dirty="0"/>
              <a:t> of </a:t>
            </a:r>
            <a:r>
              <a:rPr lang="fr-FR" sz="3600" dirty="0" err="1"/>
              <a:t>Advantages</a:t>
            </a:r>
            <a:r>
              <a:rPr lang="fr-FR" sz="3600" dirty="0"/>
              <a:t> and </a:t>
            </a:r>
            <a:r>
              <a:rPr lang="fr-FR" sz="3600" dirty="0" err="1"/>
              <a:t>Disadvantages</a:t>
            </a:r>
            <a:r>
              <a:rPr lang="fr-FR" sz="3600" dirty="0"/>
              <a:t> of Smart </a:t>
            </a:r>
            <a:r>
              <a:rPr lang="fr-FR" sz="3600" dirty="0" err="1"/>
              <a:t>Contracts</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616157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Introducing</a:t>
            </a:r>
            <a:r>
              <a:rPr lang="fr-FR" sz="3600" dirty="0"/>
              <a:t> </a:t>
            </a:r>
            <a:r>
              <a:rPr lang="fr-FR" sz="3600" dirty="0" err="1"/>
              <a:t>Solidity</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fontScale="77500" lnSpcReduction="20000"/>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1219170" rtl="0" eaLnBrk="1" fontAlgn="auto" latinLnBrk="0" hangingPunct="1">
              <a:lnSpc>
                <a:spcPct val="100000"/>
              </a:lnSpc>
              <a:spcBef>
                <a:spcPct val="20000"/>
              </a:spcBef>
              <a:spcAft>
                <a:spcPts val="0"/>
              </a:spcAft>
              <a:buClr>
                <a:schemeClr val="tx1"/>
              </a:buClr>
              <a:buSzTx/>
              <a:buFont typeface="Arial" panose="020B0604020202020204" pitchFamily="34" charset="0"/>
              <a:buChar char="•"/>
              <a:tabLst/>
              <a:defRPr/>
            </a:pPr>
            <a:r>
              <a:rPr kumimoji="0" lang="fr-FR" sz="2667" b="0" i="0" u="sng" strike="noStrike" kern="1200" cap="none" spc="0" normalizeH="0" baseline="0" noProof="0" dirty="0" err="1">
                <a:ln>
                  <a:noFill/>
                </a:ln>
                <a:solidFill>
                  <a:srgbClr val="184A7C"/>
                </a:solidFill>
                <a:effectLst/>
                <a:uLnTx/>
                <a:uFillTx/>
                <a:latin typeface="Calibri" panose="020F0502020204030204"/>
                <a:ea typeface="+mn-ea"/>
                <a:cs typeface="+mn-cs"/>
              </a:rPr>
              <a:t>Get</a:t>
            </a:r>
            <a:r>
              <a:rPr kumimoji="0" lang="fr-FR" sz="2667" b="0" i="0" u="sng" strike="noStrike" kern="1200" cap="none" spc="0" normalizeH="0" baseline="0" noProof="0" dirty="0">
                <a:ln>
                  <a:noFill/>
                </a:ln>
                <a:solidFill>
                  <a:srgbClr val="184A7C"/>
                </a:solidFill>
                <a:effectLst/>
                <a:uLnTx/>
                <a:uFillTx/>
                <a:latin typeface="Calibri" panose="020F0502020204030204"/>
                <a:ea typeface="+mn-ea"/>
                <a:cs typeface="+mn-cs"/>
              </a:rPr>
              <a:t> set </a:t>
            </a:r>
            <a:r>
              <a:rPr kumimoji="0" lang="fr-FR" sz="2667" b="0" i="0" u="sng" strike="noStrike" kern="1200" cap="none" spc="0" normalizeH="0" baseline="0" noProof="0" dirty="0" err="1">
                <a:ln>
                  <a:noFill/>
                </a:ln>
                <a:solidFill>
                  <a:srgbClr val="184A7C"/>
                </a:solidFill>
                <a:effectLst/>
                <a:uLnTx/>
                <a:uFillTx/>
                <a:latin typeface="Calibri" panose="020F0502020204030204"/>
                <a:ea typeface="+mn-ea"/>
                <a:cs typeface="+mn-cs"/>
              </a:rPr>
              <a:t>example</a:t>
            </a:r>
            <a:r>
              <a:rPr kumimoji="0" lang="fr-FR" sz="2667" b="0" i="0" u="sng" strike="noStrike" kern="1200" cap="none" spc="0" normalizeH="0" baseline="0" noProof="0" dirty="0">
                <a:ln>
                  <a:noFill/>
                </a:ln>
                <a:solidFill>
                  <a:srgbClr val="184A7C"/>
                </a:solidFill>
                <a:effectLst/>
                <a:uLnTx/>
                <a:uFillTx/>
                <a:latin typeface="Calibri" panose="020F0502020204030204"/>
                <a:ea typeface="+mn-ea"/>
                <a:cs typeface="+mn-cs"/>
              </a:rPr>
              <a:t>:</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pragma</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solidity</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^0.4.0;</a:t>
            </a:r>
          </a:p>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contract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SimpleStorage</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uint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storedData</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a:t>
            </a:r>
          </a:p>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function</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set(</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uint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x) public {</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storedData</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 x;</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function</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get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public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view</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returns</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uint</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return </a:t>
            </a:r>
            <a:r>
              <a:rPr kumimoji="0" lang="fr-FR" sz="2667" b="0" i="0" u="none" strike="noStrike" kern="1200" cap="none" spc="0" normalizeH="0" baseline="0" noProof="0" dirty="0" err="1">
                <a:ln>
                  <a:noFill/>
                </a:ln>
                <a:solidFill>
                  <a:srgbClr val="184A7C"/>
                </a:solidFill>
                <a:effectLst/>
                <a:uLnTx/>
                <a:uFillTx/>
                <a:latin typeface="Calibri" panose="020F0502020204030204"/>
                <a:ea typeface="+mn-ea"/>
                <a:cs typeface="+mn-cs"/>
              </a:rPr>
              <a:t>storedData</a:t>
            </a: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    }</a:t>
            </a:r>
          </a:p>
          <a:p>
            <a:pPr marL="0" marR="0" lvl="0" indent="0" algn="l" defTabSz="1219170" rtl="0" eaLnBrk="1" fontAlgn="auto" latinLnBrk="0" hangingPunct="1">
              <a:lnSpc>
                <a:spcPct val="100000"/>
              </a:lnSpc>
              <a:spcBef>
                <a:spcPct val="20000"/>
              </a:spcBef>
              <a:spcAft>
                <a:spcPts val="0"/>
              </a:spcAft>
              <a:buClr>
                <a:srgbClr val="B5397D"/>
              </a:buClr>
              <a:buSzTx/>
              <a:buFont typeface="Wingdings" charset="2"/>
              <a:buNone/>
              <a:tabLst/>
              <a:defRPr/>
            </a:pPr>
            <a:r>
              <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15924205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75013" y="1625171"/>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8804535"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12825748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1" name="Google Shape;84;p13"/>
          <p:cNvSpPr txBox="1">
            <a:spLocks/>
          </p:cNvSpPr>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90000"/>
              </a:lnSpc>
              <a:spcBef>
                <a:spcPts val="0"/>
              </a:spcBef>
              <a:spcAft>
                <a:spcPts val="0"/>
              </a:spcAft>
              <a:buClr>
                <a:srgbClr val="000000"/>
              </a:buClr>
              <a:buSzPts val="6000"/>
              <a:buFont typeface="Calibri"/>
              <a:buNone/>
              <a:tabLst/>
              <a:defRPr/>
            </a:pPr>
            <a:r>
              <a:rPr kumimoji="0" lang="fr-FR" sz="6000" b="0" i="0" u="none" strike="noStrike" kern="0" cap="none" spc="0" normalizeH="0" baseline="0" noProof="0" dirty="0" err="1">
                <a:ln>
                  <a:noFill/>
                </a:ln>
                <a:solidFill>
                  <a:srgbClr val="000000"/>
                </a:solidFill>
                <a:effectLst/>
                <a:uLnTx/>
                <a:uFillTx/>
                <a:latin typeface="Calibri"/>
                <a:cs typeface="Calibri"/>
                <a:sym typeface="Calibri"/>
              </a:rPr>
              <a:t>Hyperledger</a:t>
            </a:r>
            <a:r>
              <a:rPr kumimoji="0" lang="fr-FR" sz="6000" b="0" i="0" u="none" strike="noStrike" kern="0" cap="none" spc="0" normalizeH="0" baseline="0" noProof="0" dirty="0">
                <a:ln>
                  <a:noFill/>
                </a:ln>
                <a:solidFill>
                  <a:srgbClr val="000000"/>
                </a:solidFill>
                <a:effectLst/>
                <a:uLnTx/>
                <a:uFillTx/>
                <a:latin typeface="Calibri"/>
                <a:cs typeface="Calibri"/>
                <a:sym typeface="Calibri"/>
              </a:rPr>
              <a:t> </a:t>
            </a:r>
            <a:r>
              <a:rPr kumimoji="0" lang="fr-FR" sz="6000" b="0" i="0" u="none" strike="noStrike" kern="0" cap="none" spc="0" normalizeH="0" baseline="0" noProof="0" dirty="0" err="1">
                <a:ln>
                  <a:noFill/>
                </a:ln>
                <a:solidFill>
                  <a:srgbClr val="000000"/>
                </a:solidFill>
                <a:effectLst/>
                <a:uLnTx/>
                <a:uFillTx/>
                <a:latin typeface="Calibri"/>
                <a:cs typeface="Calibri"/>
                <a:sym typeface="Calibri"/>
              </a:rPr>
              <a:t>Fabric</a:t>
            </a:r>
            <a:endParaRPr kumimoji="0" lang="fr-FR" sz="60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12" name="Google Shape;85;p13"/>
          <p:cNvSpPr txBox="1">
            <a:spLocks/>
          </p:cNvSpPr>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marR="0" lvl="0" indent="0" algn="ctr" defTabSz="914400" rtl="0" eaLnBrk="1" fontAlgn="auto" latinLnBrk="0" hangingPunct="1">
              <a:lnSpc>
                <a:spcPct val="90000"/>
              </a:lnSpc>
              <a:spcBef>
                <a:spcPts val="1000"/>
              </a:spcBef>
              <a:spcAft>
                <a:spcPts val="0"/>
              </a:spcAft>
              <a:buClr>
                <a:srgbClr val="000000"/>
              </a:buClr>
              <a:buSzPts val="2400"/>
              <a:buFont typeface="Arial"/>
              <a:buNone/>
              <a:tabLst/>
              <a:defRPr/>
            </a:pPr>
            <a:r>
              <a:rPr kumimoji="0" lang="fr-FR" sz="2400" b="0" i="0" u="none" strike="noStrike" kern="0" cap="none" spc="0" normalizeH="0" baseline="0" noProof="0">
                <a:ln>
                  <a:noFill/>
                </a:ln>
                <a:solidFill>
                  <a:srgbClr val="000000"/>
                </a:solidFill>
                <a:effectLst/>
                <a:uLnTx/>
                <a:uFillTx/>
                <a:latin typeface="Calibri"/>
                <a:cs typeface="Calibri"/>
                <a:sym typeface="Calibri"/>
              </a:rPr>
              <a:t>Introduction to permissioned blockchains</a:t>
            </a:r>
            <a:endParaRPr kumimoji="0" lang="fr-FR" sz="2400" b="0" i="0" u="none" strike="noStrike" kern="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8098228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What</a:t>
            </a:r>
            <a:r>
              <a:rPr lang="fr-FR" sz="3600" dirty="0"/>
              <a:t> </a:t>
            </a:r>
            <a:r>
              <a:rPr lang="fr-FR" sz="3600" dirty="0" err="1"/>
              <a:t>is</a:t>
            </a:r>
            <a:r>
              <a:rPr lang="fr-FR" sz="3600" dirty="0"/>
              <a:t> </a:t>
            </a:r>
            <a:r>
              <a:rPr lang="fr-FR" sz="3600" dirty="0" err="1"/>
              <a:t>Hyperledger</a:t>
            </a:r>
            <a:r>
              <a:rPr lang="fr-FR" sz="3600" dirty="0"/>
              <a:t>?</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7" name="Google Shape;91;p14"/>
          <p:cNvSpPr txBox="1">
            <a:spLocks/>
          </p:cNvSpPr>
          <p:nvPr/>
        </p:nvSpPr>
        <p:spPr>
          <a:xfrm>
            <a:off x="389975" y="911225"/>
            <a:ext cx="10963825"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Incubator of open source Blockchain projects created by The Linux Foundation</a:t>
            </a:r>
          </a:p>
          <a:p>
            <a:pPr marL="457200" marR="0" lvl="0" indent="-406400" algn="l" defTabSz="914400" rtl="0" eaLnBrk="1" fontAlgn="auto" latinLnBrk="0" hangingPunct="1">
              <a:lnSpc>
                <a:spcPct val="90000"/>
              </a:lnSpc>
              <a:spcBef>
                <a:spcPts val="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Aims to bring the technology to companies</a:t>
            </a: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p:txBody>
      </p:sp>
      <p:pic>
        <p:nvPicPr>
          <p:cNvPr id="18" name="Google Shape;92;p14" descr="https://hyperledger.org/wp-content/uploads/2018/07/Hyperledger_Greenhouse-59-2.png"/>
          <p:cNvPicPr preferRelativeResize="0"/>
          <p:nvPr/>
        </p:nvPicPr>
        <p:blipFill>
          <a:blip r:embed="rId5">
            <a:alphaModFix/>
          </a:blip>
          <a:stretch>
            <a:fillRect/>
          </a:stretch>
        </p:blipFill>
        <p:spPr>
          <a:xfrm>
            <a:off x="344947" y="2291351"/>
            <a:ext cx="10264170" cy="3892539"/>
          </a:xfrm>
          <a:prstGeom prst="rect">
            <a:avLst/>
          </a:prstGeom>
          <a:noFill/>
          <a:ln>
            <a:noFill/>
          </a:ln>
        </p:spPr>
      </p:pic>
    </p:spTree>
    <p:extLst>
      <p:ext uri="{BB962C8B-B14F-4D97-AF65-F5344CB8AC3E}">
        <p14:creationId xmlns:p14="http://schemas.microsoft.com/office/powerpoint/2010/main" val="26649262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2020026"/>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1044579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0"/>
          <p:cNvSpPr txBox="1"/>
          <p:nvPr/>
        </p:nvSpPr>
        <p:spPr>
          <a:xfrm>
            <a:off x="1207350" y="1777042"/>
            <a:ext cx="9777300" cy="2236326"/>
          </a:xfrm>
          <a:prstGeom prst="rect">
            <a:avLst/>
          </a:prstGeom>
          <a:noFill/>
          <a:ln>
            <a:noFill/>
          </a:ln>
        </p:spPr>
        <p:txBody>
          <a:bodyPr spcFirstLastPara="1" wrap="square" lIns="91425" tIns="91425" rIns="91425" bIns="91425" anchor="ctr" anchorCtr="0">
            <a:noAutofit/>
          </a:bodyPr>
          <a:lstStyle/>
          <a:p>
            <a:pPr algn="ctr"/>
            <a:r>
              <a:rPr lang="en-GB" sz="4400" b="1" dirty="0">
                <a:solidFill>
                  <a:schemeClr val="tx1"/>
                </a:solidFill>
                <a:latin typeface="Trebuchet MS" charset="0"/>
                <a:ea typeface="Trebuchet MS" charset="0"/>
                <a:cs typeface="Trebuchet MS" charset="0"/>
              </a:rPr>
              <a:t>U2 : Blockchain platform</a:t>
            </a:r>
            <a:endParaRPr lang="en-US" sz="4400" dirty="0">
              <a:solidFill>
                <a:schemeClr val="tx1"/>
              </a:solidFill>
              <a:latin typeface="Trebuchet MS" charset="0"/>
              <a:ea typeface="Trebuchet MS" charset="0"/>
              <a:cs typeface="Trebuchet MS" charset="0"/>
            </a:endParaRPr>
          </a:p>
        </p:txBody>
      </p:sp>
      <p:sp>
        <p:nvSpPr>
          <p:cNvPr id="3" name="Google Shape;99;p10"/>
          <p:cNvSpPr txBox="1"/>
          <p:nvPr/>
        </p:nvSpPr>
        <p:spPr>
          <a:xfrm>
            <a:off x="1207350" y="4013368"/>
            <a:ext cx="8290689" cy="2058299"/>
          </a:xfrm>
          <a:prstGeom prst="rect">
            <a:avLst/>
          </a:prstGeom>
          <a:noFill/>
          <a:ln>
            <a:noFill/>
          </a:ln>
        </p:spPr>
        <p:txBody>
          <a:bodyPr spcFirstLastPara="1" wrap="square" lIns="91425" tIns="91425" rIns="91425" bIns="91425" anchor="ctr" anchorCtr="0">
            <a:noAutofit/>
          </a:bodyPr>
          <a:lstStyle/>
          <a:p>
            <a:pPr lvl="0" algn="r">
              <a:buClr>
                <a:schemeClr val="dk1"/>
              </a:buClr>
              <a:buSzPts val="1100"/>
            </a:pPr>
            <a:endParaRPr sz="2000" i="1" dirty="0">
              <a:latin typeface="Trebuchet MS" charset="0"/>
              <a:ea typeface="Trebuchet MS" charset="0"/>
              <a:cs typeface="Trebuchet MS" charset="0"/>
            </a:endParaRPr>
          </a:p>
        </p:txBody>
      </p:sp>
      <p:sp>
        <p:nvSpPr>
          <p:cNvPr id="4" name="Google Shape;99;p10">
            <a:extLst>
              <a:ext uri="{FF2B5EF4-FFF2-40B4-BE49-F238E27FC236}">
                <a16:creationId xmlns:a16="http://schemas.microsoft.com/office/drawing/2014/main" xmlns="" id="{65ADACD6-C3F4-2C42-AA70-379EA8F3CB49}"/>
              </a:ext>
            </a:extLst>
          </p:cNvPr>
          <p:cNvSpPr txBox="1"/>
          <p:nvPr/>
        </p:nvSpPr>
        <p:spPr>
          <a:xfrm>
            <a:off x="258792" y="3785163"/>
            <a:ext cx="9799608" cy="2514709"/>
          </a:xfrm>
          <a:prstGeom prst="rect">
            <a:avLst/>
          </a:prstGeom>
          <a:noFill/>
          <a:ln>
            <a:noFill/>
          </a:ln>
        </p:spPr>
        <p:txBody>
          <a:bodyPr spcFirstLastPara="1" wrap="square" lIns="91425" tIns="91425" rIns="91425" bIns="91425" anchor="ctr" anchorCtr="0">
            <a:noAutofit/>
          </a:bodyPr>
          <a:lstStyle/>
          <a:p>
            <a:pPr lvl="0" algn="r">
              <a:buClr>
                <a:schemeClr val="dk1"/>
              </a:buClr>
              <a:buSzPts val="1100"/>
            </a:pPr>
            <a:r>
              <a:rPr lang="en-US" sz="2800" b="1" dirty="0">
                <a:solidFill>
                  <a:schemeClr val="bg2"/>
                </a:solidFill>
                <a:latin typeface="Trebuchet MS" charset="0"/>
                <a:ea typeface="Trebuchet MS" charset="0"/>
                <a:cs typeface="Trebuchet MS" charset="0"/>
              </a:rPr>
              <a:t>Jean-Patrick </a:t>
            </a:r>
            <a:r>
              <a:rPr lang="en-US" sz="2800" b="1" dirty="0" err="1">
                <a:solidFill>
                  <a:schemeClr val="bg2"/>
                </a:solidFill>
                <a:latin typeface="Trebuchet MS" charset="0"/>
                <a:ea typeface="Trebuchet MS" charset="0"/>
                <a:cs typeface="Trebuchet MS" charset="0"/>
              </a:rPr>
              <a:t>Gelas</a:t>
            </a:r>
            <a:r>
              <a:rPr lang="en-US" sz="2800" b="1" dirty="0">
                <a:solidFill>
                  <a:schemeClr val="bg2"/>
                </a:solidFill>
                <a:latin typeface="Trebuchet MS" charset="0"/>
                <a:ea typeface="Trebuchet MS" charset="0"/>
                <a:cs typeface="Trebuchet MS" charset="0"/>
              </a:rPr>
              <a:t>, </a:t>
            </a:r>
            <a:r>
              <a:rPr lang="en-US" sz="2800" b="1" dirty="0" err="1">
                <a:solidFill>
                  <a:schemeClr val="bg2"/>
                </a:solidFill>
                <a:latin typeface="Trebuchet MS" charset="0"/>
                <a:ea typeface="Trebuchet MS" charset="0"/>
                <a:cs typeface="Trebuchet MS" charset="0"/>
              </a:rPr>
              <a:t>Hayri</a:t>
            </a:r>
            <a:r>
              <a:rPr lang="en-US" sz="2800" b="1" dirty="0">
                <a:solidFill>
                  <a:schemeClr val="bg2"/>
                </a:solidFill>
                <a:latin typeface="Trebuchet MS" charset="0"/>
                <a:ea typeface="Trebuchet MS" charset="0"/>
                <a:cs typeface="Trebuchet MS" charset="0"/>
              </a:rPr>
              <a:t> </a:t>
            </a:r>
            <a:r>
              <a:rPr lang="en-US" sz="2800" b="1" dirty="0" err="1">
                <a:solidFill>
                  <a:schemeClr val="bg2"/>
                </a:solidFill>
                <a:latin typeface="Trebuchet MS" charset="0"/>
                <a:ea typeface="Trebuchet MS" charset="0"/>
                <a:cs typeface="Trebuchet MS" charset="0"/>
              </a:rPr>
              <a:t>Acar</a:t>
            </a:r>
            <a:r>
              <a:rPr lang="en-US" sz="2800" b="1" dirty="0">
                <a:solidFill>
                  <a:schemeClr val="bg2"/>
                </a:solidFill>
                <a:latin typeface="Trebuchet MS" charset="0"/>
                <a:ea typeface="Trebuchet MS" charset="0"/>
                <a:cs typeface="Trebuchet MS" charset="0"/>
              </a:rPr>
              <a:t>, Léo </a:t>
            </a:r>
            <a:r>
              <a:rPr lang="en-US" sz="2800" b="1" dirty="0" err="1">
                <a:solidFill>
                  <a:schemeClr val="bg2"/>
                </a:solidFill>
                <a:latin typeface="Trebuchet MS" charset="0"/>
                <a:ea typeface="Trebuchet MS" charset="0"/>
                <a:cs typeface="Trebuchet MS" charset="0"/>
              </a:rPr>
              <a:t>Besançon</a:t>
            </a:r>
            <a:r>
              <a:rPr lang="en-US" sz="2800" b="1" dirty="0">
                <a:solidFill>
                  <a:schemeClr val="bg2"/>
                </a:solidFill>
                <a:latin typeface="Trebuchet MS" charset="0"/>
                <a:ea typeface="Trebuchet MS" charset="0"/>
                <a:cs typeface="Trebuchet MS" charset="0"/>
              </a:rPr>
              <a:t>, </a:t>
            </a:r>
            <a:r>
              <a:rPr lang="en-US" sz="2000" i="1" dirty="0">
                <a:latin typeface="Trebuchet MS" charset="0"/>
                <a:ea typeface="Trebuchet MS" charset="0"/>
                <a:cs typeface="Trebuchet MS" charset="0"/>
              </a:rPr>
              <a:t>UCBL, France</a:t>
            </a:r>
            <a:endParaRPr lang="en-US" sz="2000" b="1" dirty="0">
              <a:solidFill>
                <a:schemeClr val="bg2"/>
              </a:solidFill>
              <a:latin typeface="Trebuchet MS" charset="0"/>
              <a:ea typeface="Trebuchet MS" charset="0"/>
              <a:cs typeface="Trebuchet MS" charset="0"/>
            </a:endParaRPr>
          </a:p>
          <a:p>
            <a:pPr marL="0" lvl="0" indent="0" algn="r" rtl="0">
              <a:spcBef>
                <a:spcPts val="0"/>
              </a:spcBef>
              <a:spcAft>
                <a:spcPts val="0"/>
              </a:spcAft>
              <a:buClr>
                <a:schemeClr val="dk1"/>
              </a:buClr>
              <a:buSzPts val="1100"/>
              <a:buFont typeface="Arial"/>
              <a:buNone/>
            </a:pPr>
            <a:r>
              <a:rPr lang="en-US" sz="2800" b="1" dirty="0">
                <a:solidFill>
                  <a:schemeClr val="bg2"/>
                </a:solidFill>
                <a:latin typeface="Trebuchet MS" charset="0"/>
                <a:ea typeface="Trebuchet MS" charset="0"/>
                <a:cs typeface="Trebuchet MS" charset="0"/>
              </a:rPr>
              <a:t>Hind </a:t>
            </a:r>
            <a:r>
              <a:rPr lang="en-US" sz="2800" b="1" dirty="0" err="1">
                <a:solidFill>
                  <a:schemeClr val="bg2"/>
                </a:solidFill>
                <a:latin typeface="Trebuchet MS" charset="0"/>
                <a:ea typeface="Trebuchet MS" charset="0"/>
                <a:cs typeface="Trebuchet MS" charset="0"/>
              </a:rPr>
              <a:t>Benfenatki</a:t>
            </a:r>
            <a:r>
              <a:rPr lang="en-US" sz="2800" b="1" dirty="0">
                <a:solidFill>
                  <a:schemeClr val="bg2"/>
                </a:solidFill>
                <a:latin typeface="Trebuchet MS" charset="0"/>
                <a:ea typeface="Trebuchet MS" charset="0"/>
                <a:cs typeface="Trebuchet MS" charset="0"/>
              </a:rPr>
              <a:t>, </a:t>
            </a:r>
            <a:r>
              <a:rPr lang="en-US" sz="2000" i="1" dirty="0">
                <a:latin typeface="Trebuchet MS" charset="0"/>
                <a:ea typeface="Trebuchet MS" charset="0"/>
                <a:cs typeface="Trebuchet MS" charset="0"/>
              </a:rPr>
              <a:t>INSA of Lyon, France</a:t>
            </a:r>
          </a:p>
          <a:p>
            <a:pPr algn="r">
              <a:buClr>
                <a:schemeClr val="dk1"/>
              </a:buClr>
              <a:buSzPts val="1100"/>
            </a:pPr>
            <a:endParaRPr lang="en-US" sz="2000" i="1" dirty="0">
              <a:latin typeface="Trebuchet MS" charset="0"/>
              <a:ea typeface="Trebuchet MS" charset="0"/>
              <a:cs typeface="Trebuchet MS" charset="0"/>
            </a:endParaRPr>
          </a:p>
          <a:p>
            <a:pPr algn="r">
              <a:buClr>
                <a:schemeClr val="dk1"/>
              </a:buClr>
              <a:buSzPts val="1100"/>
            </a:pPr>
            <a:r>
              <a:rPr lang="en-US" sz="2800" b="1" i="1" dirty="0">
                <a:solidFill>
                  <a:schemeClr val="bg2"/>
                </a:solidFill>
                <a:latin typeface="Trebuchet MS" charset="0"/>
                <a:ea typeface="Trebuchet MS" charset="0"/>
                <a:cs typeface="Trebuchet MS" charset="0"/>
              </a:rPr>
              <a:t>Revised by: Catarina Ferreira Da Silva and </a:t>
            </a:r>
          </a:p>
          <a:p>
            <a:pPr algn="r">
              <a:buClr>
                <a:schemeClr val="dk1"/>
              </a:buClr>
              <a:buSzPts val="1100"/>
            </a:pPr>
            <a:r>
              <a:rPr lang="en-US" sz="2800" b="1" i="1" dirty="0">
                <a:solidFill>
                  <a:schemeClr val="bg2"/>
                </a:solidFill>
                <a:latin typeface="Trebuchet MS" charset="0"/>
                <a:ea typeface="Trebuchet MS" charset="0"/>
                <a:cs typeface="Trebuchet MS" charset="0"/>
              </a:rPr>
              <a:t>Parisa </a:t>
            </a:r>
            <a:r>
              <a:rPr lang="en-US" sz="2800" b="1" i="1" dirty="0" err="1">
                <a:solidFill>
                  <a:schemeClr val="bg2"/>
                </a:solidFill>
                <a:latin typeface="Trebuchet MS" charset="0"/>
                <a:ea typeface="Trebuchet MS" charset="0"/>
                <a:cs typeface="Trebuchet MS" charset="0"/>
              </a:rPr>
              <a:t>Ghodous</a:t>
            </a:r>
            <a:r>
              <a:rPr lang="en-US" sz="2000" i="1" dirty="0">
                <a:latin typeface="Trebuchet MS" charset="0"/>
                <a:ea typeface="Trebuchet MS" charset="0"/>
                <a:cs typeface="Trebuchet MS" charset="0"/>
              </a:rPr>
              <a:t>, UCBL, France</a:t>
            </a:r>
            <a:endParaRPr lang="en-US" sz="2000" b="1" dirty="0">
              <a:solidFill>
                <a:schemeClr val="bg2"/>
              </a:solidFill>
              <a:latin typeface="Trebuchet MS" charset="0"/>
              <a:ea typeface="Trebuchet MS" charset="0"/>
              <a:cs typeface="Trebuchet MS" charset="0"/>
            </a:endParaRPr>
          </a:p>
          <a:p>
            <a:pPr marL="0" lvl="0" indent="0" algn="r" rtl="0">
              <a:spcBef>
                <a:spcPts val="0"/>
              </a:spcBef>
              <a:spcAft>
                <a:spcPts val="0"/>
              </a:spcAft>
              <a:buClr>
                <a:schemeClr val="dk1"/>
              </a:buClr>
              <a:buSzPts val="1100"/>
              <a:buFont typeface="Arial"/>
              <a:buNone/>
            </a:pPr>
            <a:r>
              <a:rPr lang="en-US" sz="2000" i="1" dirty="0">
                <a:latin typeface="Trebuchet MS" charset="0"/>
                <a:ea typeface="Trebuchet MS" charset="0"/>
                <a:cs typeface="Trebuchet MS" charset="0"/>
              </a:rPr>
              <a:t> </a:t>
            </a:r>
            <a:endParaRPr sz="2000" i="1" dirty="0">
              <a:latin typeface="Trebuchet MS" charset="0"/>
              <a:ea typeface="Trebuchet MS" charset="0"/>
              <a:cs typeface="Trebuchet MS"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Why</a:t>
            </a:r>
            <a:r>
              <a:rPr lang="fr-FR" sz="3600" dirty="0"/>
              <a:t> Do </a:t>
            </a:r>
            <a:r>
              <a:rPr lang="fr-FR" sz="3600" dirty="0" err="1"/>
              <a:t>We</a:t>
            </a:r>
            <a:r>
              <a:rPr lang="fr-FR" sz="3600" dirty="0"/>
              <a:t> </a:t>
            </a:r>
            <a:r>
              <a:rPr lang="fr-FR" sz="3600" dirty="0" err="1"/>
              <a:t>Need</a:t>
            </a:r>
            <a:r>
              <a:rPr lang="fr-FR" sz="3600" dirty="0"/>
              <a:t> </a:t>
            </a:r>
            <a:r>
              <a:rPr lang="fr-FR" sz="3600" dirty="0" err="1"/>
              <a:t>Permissioned</a:t>
            </a:r>
            <a:r>
              <a:rPr lang="fr-FR" sz="3600" dirty="0"/>
              <a:t> </a:t>
            </a:r>
            <a:r>
              <a:rPr lang="fr-FR" sz="3600" dirty="0" err="1"/>
              <a:t>Blockchains</a:t>
            </a:r>
            <a:r>
              <a:rPr lang="fr-FR" sz="3600" dirty="0"/>
              <a:t>?	</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4" name="Google Shape;98;p15"/>
          <p:cNvSpPr txBox="1">
            <a:spLocks/>
          </p:cNvSpPr>
          <p:nvPr/>
        </p:nvSpPr>
        <p:spPr>
          <a:xfrm>
            <a:off x="516102" y="1523856"/>
            <a:ext cx="10515600"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1" u="none" strike="noStrike" kern="0" cap="none" spc="0" normalizeH="0" baseline="0" noProof="0" dirty="0" err="1">
                <a:ln>
                  <a:noFill/>
                </a:ln>
                <a:solidFill>
                  <a:schemeClr val="bg2"/>
                </a:solidFill>
                <a:effectLst/>
                <a:uLnTx/>
                <a:uFillTx/>
                <a:latin typeface="Calibri"/>
                <a:cs typeface="Calibri"/>
                <a:sym typeface="Calibri"/>
              </a:rPr>
              <a:t>Permissionless</a:t>
            </a:r>
            <a:r>
              <a:rPr kumimoji="0" lang="en-US" sz="2800" b="0" i="1" u="none" strike="noStrike" kern="0" cap="none" spc="0" normalizeH="0" baseline="0" noProof="0" dirty="0">
                <a:ln>
                  <a:noFill/>
                </a:ln>
                <a:solidFill>
                  <a:schemeClr val="bg2"/>
                </a:solidFill>
                <a:effectLst/>
                <a:uLnTx/>
                <a:uFillTx/>
                <a:latin typeface="Calibri"/>
                <a:cs typeface="Calibri"/>
                <a:sym typeface="Calibri"/>
              </a:rPr>
              <a:t> </a:t>
            </a:r>
            <a:r>
              <a:rPr kumimoji="0" lang="en-US" sz="2800" b="0" i="0" u="none" strike="noStrike" kern="0" cap="none" spc="0" normalizeH="0" baseline="0" noProof="0" dirty="0">
                <a:ln>
                  <a:noFill/>
                </a:ln>
                <a:solidFill>
                  <a:schemeClr val="bg2"/>
                </a:solidFill>
                <a:effectLst/>
                <a:uLnTx/>
                <a:uFillTx/>
                <a:latin typeface="Calibri"/>
                <a:cs typeface="Calibri"/>
                <a:sym typeface="Calibri"/>
              </a:rPr>
              <a:t>Blockchain: Anyone can set up a node, send transaction, validate blocks</a:t>
            </a:r>
          </a:p>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r>
              <a:rPr kumimoji="0" lang="en-US" sz="2400" b="0" i="1" u="none" strike="noStrike" kern="0" cap="none" spc="0" normalizeH="0" baseline="0" noProof="0" dirty="0">
                <a:ln>
                  <a:noFill/>
                </a:ln>
                <a:solidFill>
                  <a:schemeClr val="bg2"/>
                </a:solidFill>
                <a:effectLst/>
                <a:uLnTx/>
                <a:uFillTx/>
                <a:latin typeface="Calibri"/>
                <a:cs typeface="Calibri"/>
                <a:sym typeface="Calibri"/>
              </a:rPr>
              <a:t>Example : Bitcoin, Ethereum, EOS…</a:t>
            </a:r>
            <a:endParaRPr kumimoji="0" lang="en-US" sz="2400" b="0" i="0" u="none" strike="noStrike" kern="0" cap="none" spc="0" normalizeH="0" baseline="0" noProof="0" dirty="0">
              <a:ln>
                <a:noFill/>
              </a:ln>
              <a:solidFill>
                <a:schemeClr val="bg2"/>
              </a:solidFill>
              <a:effectLst/>
              <a:uLnTx/>
              <a:uFillTx/>
              <a:latin typeface="Calibri"/>
              <a:cs typeface="Calibri"/>
              <a:sym typeface="Calibri"/>
            </a:endParaRPr>
          </a:p>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1" u="none" strike="noStrike" kern="0" cap="none" spc="0" normalizeH="0" baseline="0" noProof="0" dirty="0">
                <a:ln>
                  <a:noFill/>
                </a:ln>
                <a:solidFill>
                  <a:schemeClr val="bg2"/>
                </a:solidFill>
                <a:effectLst/>
                <a:uLnTx/>
                <a:uFillTx/>
                <a:latin typeface="Calibri"/>
                <a:cs typeface="Calibri"/>
                <a:sym typeface="Calibri"/>
              </a:rPr>
              <a:t>Permissioned </a:t>
            </a:r>
            <a:r>
              <a:rPr kumimoji="0" lang="en-US" sz="2800" b="0" i="0" u="none" strike="noStrike" kern="0" cap="none" spc="0" normalizeH="0" baseline="0" noProof="0" dirty="0">
                <a:ln>
                  <a:noFill/>
                </a:ln>
                <a:solidFill>
                  <a:schemeClr val="bg2"/>
                </a:solidFill>
                <a:effectLst/>
                <a:uLnTx/>
                <a:uFillTx/>
                <a:latin typeface="Calibri"/>
                <a:cs typeface="Calibri"/>
                <a:sym typeface="Calibri"/>
              </a:rPr>
              <a:t>Blockchain: Shared ledgers between peers are </a:t>
            </a:r>
            <a:r>
              <a:rPr kumimoji="0" lang="en-US" sz="2800" b="0" i="0" u="none" strike="noStrike" kern="0" cap="none" spc="0" normalizeH="0" baseline="0" noProof="0" dirty="0" err="1">
                <a:ln>
                  <a:noFill/>
                </a:ln>
                <a:solidFill>
                  <a:schemeClr val="bg2"/>
                </a:solidFill>
                <a:effectLst/>
                <a:uLnTx/>
                <a:uFillTx/>
                <a:latin typeface="Calibri"/>
                <a:cs typeface="Calibri"/>
                <a:sym typeface="Calibri"/>
              </a:rPr>
              <a:t>crypted</a:t>
            </a:r>
            <a:r>
              <a:rPr kumimoji="0" lang="en-US" sz="2800" b="0" i="0" u="none" strike="noStrike" kern="0" cap="none" spc="0" normalizeH="0" baseline="0" noProof="0" dirty="0">
                <a:ln>
                  <a:noFill/>
                </a:ln>
                <a:solidFill>
                  <a:schemeClr val="bg2"/>
                </a:solidFill>
                <a:effectLst/>
                <a:uLnTx/>
                <a:uFillTx/>
                <a:latin typeface="Calibri"/>
                <a:cs typeface="Calibri"/>
                <a:sym typeface="Calibri"/>
              </a:rPr>
              <a:t>, you can only see transactions you have the rights to</a:t>
            </a:r>
          </a:p>
          <a:p>
            <a:pPr marL="914400" marR="0" lvl="0" indent="0" algn="l" defTabSz="914400" rtl="0" eaLnBrk="1" fontAlgn="auto" latinLnBrk="0" hangingPunct="1">
              <a:lnSpc>
                <a:spcPct val="90000"/>
              </a:lnSpc>
              <a:spcBef>
                <a:spcPts val="1000"/>
              </a:spcBef>
              <a:spcAft>
                <a:spcPts val="0"/>
              </a:spcAft>
              <a:buClr>
                <a:srgbClr val="000000"/>
              </a:buClr>
              <a:buSzPts val="1100"/>
              <a:buFont typeface="Arial"/>
              <a:buNone/>
              <a:tabLst/>
              <a:defRPr/>
            </a:pPr>
            <a:r>
              <a:rPr kumimoji="0" lang="en-US" sz="2400" b="0" i="1" u="none" strike="noStrike" kern="0" cap="none" spc="0" normalizeH="0" baseline="0" noProof="0" dirty="0">
                <a:ln>
                  <a:noFill/>
                </a:ln>
                <a:solidFill>
                  <a:schemeClr val="bg2"/>
                </a:solidFill>
                <a:effectLst/>
                <a:uLnTx/>
                <a:uFillTx/>
                <a:latin typeface="Calibri"/>
                <a:cs typeface="Calibri"/>
                <a:sym typeface="Calibri"/>
              </a:rPr>
              <a:t>Example : Hyperledger Fabric, Quorum...</a:t>
            </a:r>
          </a:p>
        </p:txBody>
      </p:sp>
    </p:spTree>
    <p:extLst>
      <p:ext uri="{BB962C8B-B14F-4D97-AF65-F5344CB8AC3E}">
        <p14:creationId xmlns:p14="http://schemas.microsoft.com/office/powerpoint/2010/main" val="9481993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104;p16"/>
          <p:cNvSpPr txBox="1">
            <a:spLocks/>
          </p:cNvSpPr>
          <p:nvPr/>
        </p:nvSpPr>
        <p:spPr>
          <a:xfrm>
            <a:off x="516102" y="1218914"/>
            <a:ext cx="10515600" cy="48480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Enterprises need</a:t>
            </a:r>
          </a:p>
          <a:p>
            <a:pPr lvl="1" indent="-406400">
              <a:spcBef>
                <a:spcPts val="100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Transparency between partners</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Scaling (both low latency and high throughput)</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Confidentiality rules</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Permissions and accountability for each user</a:t>
            </a: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chemeClr val="bg2"/>
              </a:solidFill>
              <a:effectLst/>
              <a:uLnTx/>
              <a:uFillTx/>
              <a:latin typeface="Calibri"/>
              <a:cs typeface="Calibri"/>
              <a:sym typeface="Calibri"/>
            </a:endParaRPr>
          </a:p>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Enterprises </a:t>
            </a:r>
            <a:r>
              <a:rPr kumimoji="0" lang="en-US" sz="2800" b="0" i="1" u="none" strike="noStrike" kern="0" cap="none" spc="0" normalizeH="0" baseline="0" noProof="0" dirty="0">
                <a:ln>
                  <a:noFill/>
                </a:ln>
                <a:solidFill>
                  <a:schemeClr val="bg2"/>
                </a:solidFill>
                <a:effectLst/>
                <a:uLnTx/>
                <a:uFillTx/>
                <a:latin typeface="Calibri"/>
                <a:cs typeface="Calibri"/>
                <a:sym typeface="Calibri"/>
              </a:rPr>
              <a:t>don’t </a:t>
            </a:r>
            <a:r>
              <a:rPr kumimoji="0" lang="en-US" sz="2800" b="0" i="0" u="none" strike="noStrike" kern="0" cap="none" spc="0" normalizeH="0" baseline="0" noProof="0" dirty="0">
                <a:ln>
                  <a:noFill/>
                </a:ln>
                <a:solidFill>
                  <a:schemeClr val="bg2"/>
                </a:solidFill>
                <a:effectLst/>
                <a:uLnTx/>
                <a:uFillTx/>
                <a:latin typeface="Calibri"/>
                <a:cs typeface="Calibri"/>
                <a:sym typeface="Calibri"/>
              </a:rPr>
              <a:t>need as much</a:t>
            </a:r>
          </a:p>
          <a:p>
            <a:pPr lvl="1" indent="-406400">
              <a:spcBef>
                <a:spcPts val="100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Decentralization</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Transparency between </a:t>
            </a:r>
            <a:r>
              <a:rPr kumimoji="0" lang="en-US" b="0" i="1" u="none" strike="noStrike" kern="0" cap="none" spc="0" normalizeH="0" baseline="0" noProof="0" dirty="0">
                <a:ln>
                  <a:noFill/>
                </a:ln>
                <a:solidFill>
                  <a:schemeClr val="bg2"/>
                </a:solidFill>
                <a:effectLst/>
                <a:uLnTx/>
                <a:uFillTx/>
                <a:latin typeface="Calibri"/>
                <a:cs typeface="Calibri"/>
                <a:sym typeface="Calibri"/>
              </a:rPr>
              <a:t>everyone</a:t>
            </a:r>
          </a:p>
        </p:txBody>
      </p:sp>
      <p:sp>
        <p:nvSpPr>
          <p:cNvPr id="9" name="Google Shape;105;p11">
            <a:extLst>
              <a:ext uri="{FF2B5EF4-FFF2-40B4-BE49-F238E27FC236}">
                <a16:creationId xmlns:a16="http://schemas.microsoft.com/office/drawing/2014/main" xmlns="" id="{59C7A18C-DECB-4348-8CBA-F5DFF3E32FEC}"/>
              </a:ext>
            </a:extLst>
          </p:cNvPr>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Drivers of </a:t>
            </a:r>
            <a:r>
              <a:rPr lang="fr-FR" sz="3600" dirty="0" err="1"/>
              <a:t>Permissioned</a:t>
            </a:r>
            <a:r>
              <a:rPr lang="fr-FR" sz="3600" dirty="0"/>
              <a:t> </a:t>
            </a:r>
            <a:r>
              <a:rPr lang="fr-FR" sz="3600" dirty="0" err="1"/>
              <a:t>Blockchains</a:t>
            </a:r>
            <a:r>
              <a:rPr lang="fr-FR" sz="3600" dirty="0"/>
              <a:t>	</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34096320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2414881"/>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25450821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About </a:t>
            </a:r>
            <a:r>
              <a:rPr lang="fr-FR" sz="3600" dirty="0" err="1"/>
              <a:t>Hyperledger</a:t>
            </a:r>
            <a:r>
              <a:rPr lang="fr-FR" sz="3600" dirty="0"/>
              <a:t> </a:t>
            </a:r>
            <a:r>
              <a:rPr lang="fr-FR" sz="3600" dirty="0" err="1"/>
              <a:t>Fabric</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110;p17"/>
          <p:cNvSpPr txBox="1">
            <a:spLocks/>
          </p:cNvSpPr>
          <p:nvPr/>
        </p:nvSpPr>
        <p:spPr>
          <a:xfrm>
            <a:off x="599209" y="1335606"/>
            <a:ext cx="9147464" cy="38390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Project developed by IBM</a:t>
            </a:r>
            <a:endParaRPr kumimoji="0" lang="en-US" sz="2400" b="0" i="0" u="none" strike="noStrike" kern="0" cap="none" spc="0" normalizeH="0" baseline="0" noProof="0" dirty="0">
              <a:ln>
                <a:noFill/>
              </a:ln>
              <a:solidFill>
                <a:schemeClr val="bg2"/>
              </a:solidFill>
              <a:effectLst/>
              <a:uLnTx/>
              <a:uFillTx/>
              <a:latin typeface="Calibri"/>
              <a:cs typeface="Calibri"/>
              <a:sym typeface="Calibri"/>
            </a:endParaRPr>
          </a:p>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Most features are plug-and-play, heavily modulable design</a:t>
            </a:r>
            <a:endParaRPr kumimoji="0" lang="en-US" sz="2400" b="0" i="0" u="none" strike="noStrike" kern="0" cap="none" spc="0" normalizeH="0" baseline="0" noProof="0" dirty="0">
              <a:ln>
                <a:noFill/>
              </a:ln>
              <a:solidFill>
                <a:schemeClr val="bg2"/>
              </a:solidFill>
              <a:effectLst/>
              <a:uLnTx/>
              <a:uFillTx/>
              <a:latin typeface="Calibri"/>
              <a:cs typeface="Calibri"/>
              <a:sym typeface="Calibri"/>
            </a:endParaRPr>
          </a:p>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Smart-contracts, called </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1" u="none" strike="noStrike" kern="0" cap="none" spc="0" normalizeH="0" baseline="0" noProof="0" dirty="0" err="1">
                <a:ln>
                  <a:noFill/>
                </a:ln>
                <a:solidFill>
                  <a:schemeClr val="bg2"/>
                </a:solidFill>
                <a:effectLst/>
                <a:uLnTx/>
                <a:uFillTx/>
                <a:latin typeface="Calibri"/>
                <a:cs typeface="Calibri"/>
                <a:sym typeface="Calibri"/>
              </a:rPr>
              <a:t>chaincodes</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0" u="none" strike="noStrike" kern="0" cap="none" spc="0" normalizeH="0" baseline="0" noProof="0" dirty="0">
                <a:ln>
                  <a:noFill/>
                </a:ln>
                <a:solidFill>
                  <a:schemeClr val="bg2"/>
                </a:solidFill>
                <a:effectLst/>
                <a:uLnTx/>
                <a:uFillTx/>
                <a:latin typeface="Calibri"/>
                <a:cs typeface="Calibri"/>
                <a:sym typeface="Calibri"/>
              </a:rPr>
              <a:t> can be written in multiple languages</a:t>
            </a:r>
          </a:p>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r>
              <a:rPr kumimoji="0" lang="en-US" sz="2800" b="0" i="1" u="none" strike="noStrike" kern="0" cap="none" spc="0" normalizeH="0" baseline="0" noProof="0" dirty="0">
                <a:ln>
                  <a:noFill/>
                </a:ln>
                <a:solidFill>
                  <a:schemeClr val="bg2"/>
                </a:solidFill>
                <a:effectLst/>
                <a:uLnTx/>
                <a:uFillTx/>
                <a:latin typeface="Calibri"/>
                <a:cs typeface="Calibri"/>
                <a:sym typeface="Calibri"/>
              </a:rPr>
              <a:t>Example: Node, Go, Java</a:t>
            </a:r>
            <a:endParaRPr kumimoji="0" lang="en-US" sz="2400" b="0" i="1" u="none" strike="noStrike" kern="0" cap="none" spc="0" normalizeH="0" baseline="0" noProof="0" dirty="0">
              <a:ln>
                <a:noFill/>
              </a:ln>
              <a:solidFill>
                <a:schemeClr val="bg2"/>
              </a:solidFill>
              <a:effectLst/>
              <a:uLnTx/>
              <a:uFillTx/>
              <a:latin typeface="Calibri"/>
              <a:cs typeface="Calibri"/>
              <a:sym typeface="Calibri"/>
            </a:endParaRPr>
          </a:p>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Suitable for organizations of every size</a:t>
            </a:r>
          </a:p>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1" u="none" strike="noStrike" kern="0" cap="none" spc="0" normalizeH="0" baseline="0" noProof="0" dirty="0">
              <a:ln>
                <a:noFill/>
              </a:ln>
              <a:solidFill>
                <a:srgbClr val="000000"/>
              </a:solidFill>
              <a:effectLst/>
              <a:uLnTx/>
              <a:uFillTx/>
              <a:latin typeface="Calibri"/>
              <a:cs typeface="Calibri"/>
              <a:sym typeface="Calibri"/>
            </a:endParaRPr>
          </a:p>
          <a:p>
            <a:pPr marL="914400" marR="0" lvl="0" indent="0" algn="l" defTabSz="914400" rtl="0" eaLnBrk="1" fontAlgn="auto" latinLnBrk="0" hangingPunct="1">
              <a:lnSpc>
                <a:spcPct val="90000"/>
              </a:lnSpc>
              <a:spcBef>
                <a:spcPts val="1000"/>
              </a:spcBef>
              <a:spcAft>
                <a:spcPts val="0"/>
              </a:spcAft>
              <a:buClr>
                <a:srgbClr val="000000"/>
              </a:buClr>
              <a:buSzPts val="1100"/>
              <a:buFont typeface="Arial"/>
              <a:buNone/>
              <a:tabLst/>
              <a:defRPr/>
            </a:pPr>
            <a:endParaRPr kumimoji="0" lang="en-US" sz="2800" b="0" i="1" u="none" strike="noStrike" kern="0" cap="none" spc="0" normalizeH="0" baseline="0" noProof="0" dirty="0">
              <a:ln>
                <a:noFill/>
              </a:ln>
              <a:solidFill>
                <a:srgbClr val="000000"/>
              </a:solidFill>
              <a:effectLst/>
              <a:uLnTx/>
              <a:uFillTx/>
              <a:latin typeface="Calibri"/>
              <a:cs typeface="Calibri"/>
              <a:sym typeface="Calibri"/>
            </a:endParaRP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1" u="none" strike="noStrike" kern="0" cap="none" spc="0" normalizeH="0" baseline="0" noProof="0" dirty="0">
              <a:ln>
                <a:noFill/>
              </a:ln>
              <a:solidFill>
                <a:srgbClr val="000000"/>
              </a:solidFill>
              <a:effectLst/>
              <a:uLnTx/>
              <a:uFillTx/>
              <a:latin typeface="Calibri"/>
              <a:cs typeface="Calibri"/>
              <a:sym typeface="Calibri"/>
            </a:endParaRP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1" u="none" strike="noStrike" kern="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2573541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2903253"/>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10407758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Network Architecture</a:t>
            </a:r>
            <a:endParaRPr sz="3600" b="1" dirty="0">
              <a:latin typeface="Trebuchet MS" charset="0"/>
              <a:ea typeface="Trebuchet MS" charset="0"/>
              <a:cs typeface="Trebuchet MS" charset="0"/>
            </a:endParaRPr>
          </a:p>
        </p:txBody>
      </p:sp>
      <p:sp>
        <p:nvSpPr>
          <p:cNvPr id="5" name="Espace réservé du contenu 2"/>
          <p:cNvSpPr txBox="1">
            <a:spLocks/>
          </p:cNvSpPr>
          <p:nvPr/>
        </p:nvSpPr>
        <p:spPr>
          <a:xfrm>
            <a:off x="-21476" y="847872"/>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130924" y="1000272"/>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283324" y="1152672"/>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37" name="Google Shape;116;p18"/>
          <p:cNvSpPr/>
          <p:nvPr/>
        </p:nvSpPr>
        <p:spPr>
          <a:xfrm>
            <a:off x="4981699" y="1131539"/>
            <a:ext cx="2301300" cy="5210100"/>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lnSpc>
                <a:spcPct val="150000"/>
              </a:lnSpc>
            </a:pPr>
            <a:r>
              <a:rPr lang="fr-FR" sz="2400">
                <a:latin typeface="Calibri"/>
                <a:ea typeface="Calibri"/>
                <a:cs typeface="Calibri"/>
                <a:sym typeface="Calibri"/>
              </a:rPr>
              <a:t>Org 2</a:t>
            </a:r>
            <a:endParaRPr sz="2400">
              <a:solidFill>
                <a:srgbClr val="FFFFFF"/>
              </a:solidFill>
              <a:latin typeface="Calibri"/>
              <a:ea typeface="Calibri"/>
              <a:cs typeface="Calibri"/>
              <a:sym typeface="Calibri"/>
            </a:endParaRPr>
          </a:p>
        </p:txBody>
      </p:sp>
      <p:sp>
        <p:nvSpPr>
          <p:cNvPr id="38" name="Google Shape;117;p18"/>
          <p:cNvSpPr/>
          <p:nvPr/>
        </p:nvSpPr>
        <p:spPr>
          <a:xfrm>
            <a:off x="170359" y="1131539"/>
            <a:ext cx="4351200" cy="5210100"/>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2400">
                <a:latin typeface="Calibri"/>
                <a:ea typeface="Calibri"/>
                <a:cs typeface="Calibri"/>
                <a:sym typeface="Calibri"/>
              </a:rPr>
              <a:t>Org 1</a:t>
            </a:r>
            <a:endParaRPr sz="2400">
              <a:solidFill>
                <a:srgbClr val="FFFFFF"/>
              </a:solidFill>
              <a:latin typeface="Calibri"/>
              <a:ea typeface="Calibri"/>
              <a:cs typeface="Calibri"/>
              <a:sym typeface="Calibri"/>
            </a:endParaRPr>
          </a:p>
        </p:txBody>
      </p:sp>
      <p:sp>
        <p:nvSpPr>
          <p:cNvPr id="39" name="Google Shape;118;p18"/>
          <p:cNvSpPr/>
          <p:nvPr/>
        </p:nvSpPr>
        <p:spPr>
          <a:xfrm>
            <a:off x="418907" y="2205498"/>
            <a:ext cx="1773600" cy="38541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1</a:t>
            </a:r>
            <a:endParaRPr sz="1800">
              <a:latin typeface="Calibri"/>
              <a:ea typeface="Calibri"/>
              <a:cs typeface="Calibri"/>
              <a:sym typeface="Calibri"/>
            </a:endParaRPr>
          </a:p>
        </p:txBody>
      </p:sp>
      <p:sp>
        <p:nvSpPr>
          <p:cNvPr id="40" name="Google Shape;119;p18"/>
          <p:cNvSpPr/>
          <p:nvPr/>
        </p:nvSpPr>
        <p:spPr>
          <a:xfrm>
            <a:off x="2456359" y="2205498"/>
            <a:ext cx="1773600" cy="38541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2</a:t>
            </a:r>
            <a:endParaRPr sz="1800">
              <a:latin typeface="Calibri"/>
              <a:ea typeface="Calibri"/>
              <a:cs typeface="Calibri"/>
              <a:sym typeface="Calibri"/>
            </a:endParaRPr>
          </a:p>
        </p:txBody>
      </p:sp>
      <p:sp>
        <p:nvSpPr>
          <p:cNvPr id="41" name="Google Shape;120;p18"/>
          <p:cNvSpPr/>
          <p:nvPr/>
        </p:nvSpPr>
        <p:spPr>
          <a:xfrm>
            <a:off x="5221036" y="2205498"/>
            <a:ext cx="1773600" cy="38541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3</a:t>
            </a:r>
            <a:endParaRPr sz="1800">
              <a:latin typeface="Calibri"/>
              <a:ea typeface="Calibri"/>
              <a:cs typeface="Calibri"/>
              <a:sym typeface="Calibri"/>
            </a:endParaRPr>
          </a:p>
        </p:txBody>
      </p:sp>
      <p:sp>
        <p:nvSpPr>
          <p:cNvPr id="42" name="Google Shape;121;p18"/>
          <p:cNvSpPr/>
          <p:nvPr/>
        </p:nvSpPr>
        <p:spPr>
          <a:xfrm>
            <a:off x="544712" y="2862148"/>
            <a:ext cx="3559500" cy="1405500"/>
          </a:xfrm>
          <a:prstGeom prst="rect">
            <a:avLst/>
          </a:prstGeom>
          <a:solidFill>
            <a:srgbClr val="A8D08C"/>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dirty="0" err="1">
                <a:latin typeface="Calibri"/>
                <a:ea typeface="Calibri"/>
                <a:cs typeface="Calibri"/>
                <a:sym typeface="Calibri"/>
              </a:rPr>
              <a:t>Ledger</a:t>
            </a:r>
            <a:r>
              <a:rPr lang="fr-FR" sz="1800" dirty="0">
                <a:latin typeface="Calibri"/>
                <a:ea typeface="Calibri"/>
                <a:cs typeface="Calibri"/>
                <a:sym typeface="Calibri"/>
              </a:rPr>
              <a:t> 1 + </a:t>
            </a:r>
            <a:r>
              <a:rPr lang="fr-FR" sz="1800" dirty="0" err="1">
                <a:latin typeface="Calibri"/>
                <a:ea typeface="Calibri"/>
                <a:cs typeface="Calibri"/>
                <a:sym typeface="Calibri"/>
              </a:rPr>
              <a:t>Chaincode</a:t>
            </a:r>
            <a:endParaRPr sz="1800" dirty="0">
              <a:latin typeface="Calibri"/>
              <a:ea typeface="Calibri"/>
              <a:cs typeface="Calibri"/>
              <a:sym typeface="Calibri"/>
            </a:endParaRPr>
          </a:p>
        </p:txBody>
      </p:sp>
      <p:sp>
        <p:nvSpPr>
          <p:cNvPr id="43" name="Google Shape;122;p18"/>
          <p:cNvSpPr/>
          <p:nvPr/>
        </p:nvSpPr>
        <p:spPr>
          <a:xfrm>
            <a:off x="2698767" y="4395353"/>
            <a:ext cx="4154700" cy="1405500"/>
          </a:xfrm>
          <a:prstGeom prst="rect">
            <a:avLst/>
          </a:prstGeom>
          <a:solidFill>
            <a:srgbClr val="A8D08C"/>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Ledger 2 + Chaincode</a:t>
            </a:r>
            <a:endParaRPr sz="1800">
              <a:latin typeface="Calibri"/>
              <a:ea typeface="Calibri"/>
              <a:cs typeface="Calibri"/>
              <a:sym typeface="Calibri"/>
            </a:endParaRPr>
          </a:p>
        </p:txBody>
      </p:sp>
      <p:sp>
        <p:nvSpPr>
          <p:cNvPr id="44" name="Google Shape;123;p18"/>
          <p:cNvSpPr/>
          <p:nvPr/>
        </p:nvSpPr>
        <p:spPr>
          <a:xfrm>
            <a:off x="780982" y="3481976"/>
            <a:ext cx="392700" cy="405000"/>
          </a:xfrm>
          <a:prstGeom prst="roundRect">
            <a:avLst>
              <a:gd name="adj" fmla="val 16667"/>
            </a:avLst>
          </a:prstGeom>
          <a:solidFill>
            <a:srgbClr val="F6B26B"/>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algn="ctr"/>
            <a:r>
              <a:rPr lang="fr-FR" sz="1800">
                <a:solidFill>
                  <a:srgbClr val="FFFFFF"/>
                </a:solidFill>
                <a:latin typeface="Calibri"/>
                <a:ea typeface="Calibri"/>
                <a:cs typeface="Calibri"/>
                <a:sym typeface="Calibri"/>
              </a:rPr>
              <a:t>0</a:t>
            </a:r>
            <a:endParaRPr sz="1800">
              <a:solidFill>
                <a:srgbClr val="FFFFFF"/>
              </a:solidFill>
              <a:latin typeface="Calibri"/>
              <a:ea typeface="Calibri"/>
              <a:cs typeface="Calibri"/>
              <a:sym typeface="Calibri"/>
            </a:endParaRPr>
          </a:p>
        </p:txBody>
      </p:sp>
      <p:sp>
        <p:nvSpPr>
          <p:cNvPr id="45" name="Google Shape;124;p18"/>
          <p:cNvSpPr/>
          <p:nvPr/>
        </p:nvSpPr>
        <p:spPr>
          <a:xfrm>
            <a:off x="1268867" y="3543345"/>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6" name="Google Shape;125;p18"/>
          <p:cNvSpPr/>
          <p:nvPr/>
        </p:nvSpPr>
        <p:spPr>
          <a:xfrm>
            <a:off x="1572644" y="3481976"/>
            <a:ext cx="392700" cy="405000"/>
          </a:xfrm>
          <a:prstGeom prst="roundRect">
            <a:avLst>
              <a:gd name="adj" fmla="val 16667"/>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solidFill>
                <a:effectLst/>
                <a:uLnTx/>
                <a:uFillTx/>
                <a:latin typeface="Calibri"/>
                <a:ea typeface="Calibri"/>
                <a:cs typeface="Calibri"/>
                <a:sym typeface="Calibri"/>
              </a:rPr>
              <a:t>1</a:t>
            </a: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7" name="Google Shape;126;p18"/>
          <p:cNvSpPr/>
          <p:nvPr/>
        </p:nvSpPr>
        <p:spPr>
          <a:xfrm>
            <a:off x="2088146" y="3543345"/>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8" name="Google Shape;127;p18"/>
          <p:cNvSpPr/>
          <p:nvPr/>
        </p:nvSpPr>
        <p:spPr>
          <a:xfrm>
            <a:off x="2391923" y="3481976"/>
            <a:ext cx="392700" cy="405000"/>
          </a:xfrm>
          <a:prstGeom prst="roundRect">
            <a:avLst>
              <a:gd name="adj" fmla="val 16667"/>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solidFill>
                <a:effectLst/>
                <a:uLnTx/>
                <a:uFillTx/>
                <a:latin typeface="Calibri"/>
                <a:ea typeface="Calibri"/>
                <a:cs typeface="Calibri"/>
                <a:sym typeface="Calibri"/>
              </a:rPr>
              <a:t>2</a:t>
            </a: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9" name="Google Shape;128;p18"/>
          <p:cNvSpPr/>
          <p:nvPr/>
        </p:nvSpPr>
        <p:spPr>
          <a:xfrm>
            <a:off x="2898217" y="3543345"/>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0" name="Google Shape;129;p18"/>
          <p:cNvSpPr/>
          <p:nvPr/>
        </p:nvSpPr>
        <p:spPr>
          <a:xfrm>
            <a:off x="2898217" y="4977335"/>
            <a:ext cx="392700" cy="405000"/>
          </a:xfrm>
          <a:prstGeom prst="roundRect">
            <a:avLst>
              <a:gd name="adj" fmla="val 16667"/>
            </a:avLst>
          </a:prstGeom>
          <a:solidFill>
            <a:srgbClr val="F6B26B"/>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algn="ctr"/>
            <a:r>
              <a:rPr lang="fr-FR" sz="1800">
                <a:solidFill>
                  <a:srgbClr val="FFFFFF"/>
                </a:solidFill>
                <a:latin typeface="Calibri"/>
                <a:ea typeface="Calibri"/>
                <a:cs typeface="Calibri"/>
                <a:sym typeface="Calibri"/>
              </a:rPr>
              <a:t>0</a:t>
            </a:r>
            <a:endParaRPr sz="1800">
              <a:solidFill>
                <a:srgbClr val="FFFFFF"/>
              </a:solidFill>
              <a:latin typeface="Calibri"/>
              <a:ea typeface="Calibri"/>
              <a:cs typeface="Calibri"/>
              <a:sym typeface="Calibri"/>
            </a:endParaRPr>
          </a:p>
        </p:txBody>
      </p:sp>
      <p:sp>
        <p:nvSpPr>
          <p:cNvPr id="51" name="Google Shape;130;p18"/>
          <p:cNvSpPr/>
          <p:nvPr/>
        </p:nvSpPr>
        <p:spPr>
          <a:xfrm>
            <a:off x="3386102" y="5038704"/>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2" name="Google Shape;131;p18"/>
          <p:cNvSpPr/>
          <p:nvPr/>
        </p:nvSpPr>
        <p:spPr>
          <a:xfrm>
            <a:off x="3689879" y="4977335"/>
            <a:ext cx="392700" cy="405000"/>
          </a:xfrm>
          <a:prstGeom prst="roundRect">
            <a:avLst>
              <a:gd name="adj" fmla="val 16667"/>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solidFill>
                <a:effectLst/>
                <a:uLnTx/>
                <a:uFillTx/>
                <a:latin typeface="Calibri"/>
                <a:ea typeface="Calibri"/>
                <a:cs typeface="Calibri"/>
                <a:sym typeface="Calibri"/>
              </a:rPr>
              <a:t>1</a:t>
            </a: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3" name="Google Shape;132;p18"/>
          <p:cNvSpPr/>
          <p:nvPr/>
        </p:nvSpPr>
        <p:spPr>
          <a:xfrm>
            <a:off x="4205381" y="5038704"/>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4" name="Google Shape;133;p18"/>
          <p:cNvSpPr/>
          <p:nvPr/>
        </p:nvSpPr>
        <p:spPr>
          <a:xfrm>
            <a:off x="4509158" y="4977335"/>
            <a:ext cx="392700" cy="405000"/>
          </a:xfrm>
          <a:prstGeom prst="roundRect">
            <a:avLst>
              <a:gd name="adj" fmla="val 16667"/>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solidFill>
                <a:effectLst/>
                <a:uLnTx/>
                <a:uFillTx/>
                <a:latin typeface="Calibri"/>
                <a:ea typeface="Calibri"/>
                <a:cs typeface="Calibri"/>
                <a:sym typeface="Calibri"/>
              </a:rPr>
              <a:t>2</a:t>
            </a: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5" name="Google Shape;134;p18"/>
          <p:cNvSpPr/>
          <p:nvPr/>
        </p:nvSpPr>
        <p:spPr>
          <a:xfrm>
            <a:off x="5015452" y="5038704"/>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6" name="Google Shape;135;p18"/>
          <p:cNvSpPr/>
          <p:nvPr/>
        </p:nvSpPr>
        <p:spPr>
          <a:xfrm>
            <a:off x="5319229" y="4977335"/>
            <a:ext cx="392700" cy="405000"/>
          </a:xfrm>
          <a:prstGeom prst="roundRect">
            <a:avLst>
              <a:gd name="adj" fmla="val 16667"/>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solidFill>
                <a:effectLst/>
                <a:uLnTx/>
                <a:uFillTx/>
                <a:latin typeface="Calibri"/>
                <a:ea typeface="Calibri"/>
                <a:cs typeface="Calibri"/>
                <a:sym typeface="Calibri"/>
              </a:rPr>
              <a:t>3</a:t>
            </a: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7" name="Google Shape;136;p18"/>
          <p:cNvSpPr/>
          <p:nvPr/>
        </p:nvSpPr>
        <p:spPr>
          <a:xfrm>
            <a:off x="5834729" y="5038704"/>
            <a:ext cx="208800" cy="276300"/>
          </a:xfrm>
          <a:prstGeom prst="rightArrow">
            <a:avLst>
              <a:gd name="adj1" fmla="val 50000"/>
              <a:gd name="adj2" fmla="val 50000"/>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8" name="Google Shape;137;p18"/>
          <p:cNvSpPr/>
          <p:nvPr/>
        </p:nvSpPr>
        <p:spPr>
          <a:xfrm>
            <a:off x="3290980" y="3647673"/>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9" name="Google Shape;138;p18"/>
          <p:cNvSpPr/>
          <p:nvPr/>
        </p:nvSpPr>
        <p:spPr>
          <a:xfrm>
            <a:off x="3424456" y="3647673"/>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0" name="Google Shape;139;p18"/>
          <p:cNvSpPr/>
          <p:nvPr/>
        </p:nvSpPr>
        <p:spPr>
          <a:xfrm>
            <a:off x="3557932" y="3647672"/>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1" name="Google Shape;140;p18"/>
          <p:cNvSpPr/>
          <p:nvPr/>
        </p:nvSpPr>
        <p:spPr>
          <a:xfrm>
            <a:off x="6187599" y="5145080"/>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2" name="Google Shape;141;p18"/>
          <p:cNvSpPr/>
          <p:nvPr/>
        </p:nvSpPr>
        <p:spPr>
          <a:xfrm>
            <a:off x="6321075" y="5145080"/>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3" name="Google Shape;142;p18"/>
          <p:cNvSpPr/>
          <p:nvPr/>
        </p:nvSpPr>
        <p:spPr>
          <a:xfrm>
            <a:off x="6454551" y="5145079"/>
            <a:ext cx="95100" cy="104400"/>
          </a:xfrm>
          <a:prstGeom prst="ellipse">
            <a:avLst/>
          </a:prstGeom>
          <a:solidFill>
            <a:srgbClr val="ED7D31"/>
          </a:solidFill>
          <a:ln w="12700" cap="flat" cmpd="sng">
            <a:solidFill>
              <a:srgbClr val="AC5B2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4" name="Google Shape;143;p18"/>
          <p:cNvSpPr txBox="1"/>
          <p:nvPr/>
        </p:nvSpPr>
        <p:spPr>
          <a:xfrm>
            <a:off x="7421691" y="1180739"/>
            <a:ext cx="2512018" cy="5111700"/>
          </a:xfrm>
          <a:prstGeom prst="rect">
            <a:avLst/>
          </a:prstGeom>
          <a:noFill/>
          <a:ln>
            <a:noFill/>
          </a:ln>
        </p:spPr>
        <p:txBody>
          <a:bodyPr spcFirstLastPara="1" wrap="square" lIns="91425" tIns="91425" rIns="91425" bIns="91425" anchor="t" anchorCtr="0">
            <a:no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1" u="none" strike="noStrike" kern="0" cap="none" spc="0" normalizeH="0" baseline="0" noProof="0" dirty="0" err="1">
                <a:ln>
                  <a:noFill/>
                </a:ln>
                <a:solidFill>
                  <a:schemeClr val="bg2"/>
                </a:solidFill>
                <a:effectLst/>
                <a:uLnTx/>
                <a:uFillTx/>
              </a:rPr>
              <a:t>Organizations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Companies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that</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want</a:t>
            </a:r>
            <a:r>
              <a:rPr kumimoji="0" lang="fr-FR" sz="1800" b="0" i="0" u="none" strike="noStrike" kern="0" cap="none" spc="0" normalizeH="0" baseline="0" noProof="0" dirty="0">
                <a:ln>
                  <a:noFill/>
                </a:ln>
                <a:solidFill>
                  <a:schemeClr val="bg2"/>
                </a:solidFill>
                <a:effectLst/>
                <a:uLnTx/>
                <a:uFillTx/>
              </a:rPr>
              <a:t> to exchange data and trust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sz="1800" b="0" i="0" u="none" strike="noStrike" kern="0" cap="none" spc="0" normalizeH="0" baseline="0" noProof="0" dirty="0">
              <a:ln>
                <a:noFill/>
              </a:ln>
              <a:solidFill>
                <a:schemeClr val="bg2"/>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1" u="none" strike="noStrike" kern="0" cap="none" spc="0" normalizeH="0" baseline="0" noProof="0" dirty="0" err="1">
                <a:ln>
                  <a:noFill/>
                </a:ln>
                <a:solidFill>
                  <a:schemeClr val="bg2"/>
                </a:solidFill>
                <a:effectLst/>
                <a:uLnTx/>
                <a:uFillTx/>
              </a:rPr>
              <a:t>Peers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Different</a:t>
            </a:r>
            <a:r>
              <a:rPr kumimoji="0" lang="fr-FR" sz="1800" b="0" i="0" u="none" strike="noStrike" kern="0" cap="none" spc="0" normalizeH="0" baseline="0" noProof="0" dirty="0">
                <a:ln>
                  <a:noFill/>
                </a:ln>
                <a:solidFill>
                  <a:schemeClr val="bg2"/>
                </a:solidFill>
                <a:effectLst/>
                <a:uLnTx/>
                <a:uFillTx/>
              </a:rPr>
              <a:t> services </a:t>
            </a:r>
            <a:r>
              <a:rPr kumimoji="0" lang="fr-FR" sz="1800" b="0" i="0" u="none" strike="noStrike" kern="0" cap="none" spc="0" normalizeH="0" baseline="0" noProof="0" dirty="0" err="1">
                <a:ln>
                  <a:noFill/>
                </a:ln>
                <a:solidFill>
                  <a:schemeClr val="bg2"/>
                </a:solidFill>
                <a:effectLst/>
                <a:uLnTx/>
                <a:uFillTx/>
              </a:rPr>
              <a:t>within</a:t>
            </a:r>
            <a:r>
              <a:rPr kumimoji="0" lang="fr-FR" sz="1800" b="0" i="0" u="none" strike="noStrike" kern="0" cap="none" spc="0" normalizeH="0" baseline="0" noProof="0" dirty="0">
                <a:ln>
                  <a:noFill/>
                </a:ln>
                <a:solidFill>
                  <a:schemeClr val="bg2"/>
                </a:solidFill>
                <a:effectLst/>
                <a:uLnTx/>
                <a:uFillTx/>
              </a:rPr>
              <a:t> a </a:t>
            </a:r>
            <a:r>
              <a:rPr kumimoji="0" lang="fr-FR" sz="1800" b="0" i="0" u="none" strike="noStrike" kern="0" cap="none" spc="0" normalizeH="0" baseline="0" noProof="0" dirty="0" err="1">
                <a:ln>
                  <a:noFill/>
                </a:ln>
                <a:solidFill>
                  <a:schemeClr val="bg2"/>
                </a:solidFill>
                <a:effectLst/>
                <a:uLnTx/>
                <a:uFillTx/>
              </a:rPr>
              <a:t>company</a:t>
            </a:r>
            <a:endParaRPr kumimoji="0" lang="fr-FR" sz="1800" b="0" i="0" u="none" strike="noStrike" kern="0" cap="none" spc="0" normalizeH="0" baseline="0" noProof="0" dirty="0">
              <a:ln>
                <a:noFill/>
              </a:ln>
              <a:solidFill>
                <a:schemeClr val="bg2"/>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sz="1800" b="0" i="0" u="none" strike="noStrike" kern="0" cap="none" spc="0" normalizeH="0" baseline="0" noProof="0" dirty="0">
              <a:ln>
                <a:noFill/>
              </a:ln>
              <a:solidFill>
                <a:schemeClr val="bg2"/>
              </a:solidFill>
              <a:effectLst/>
              <a:uLnTx/>
              <a:uFillTx/>
            </a:endParaRP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1" u="none" strike="noStrike" kern="0" cap="none" spc="0" normalizeH="0" baseline="0" noProof="0" dirty="0" err="1">
                <a:ln>
                  <a:noFill/>
                </a:ln>
                <a:solidFill>
                  <a:schemeClr val="bg2"/>
                </a:solidFill>
                <a:effectLst/>
                <a:uLnTx/>
                <a:uFillTx/>
              </a:rPr>
              <a:t>Users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Individuals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who</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connect</a:t>
            </a:r>
            <a:r>
              <a:rPr kumimoji="0" lang="fr-FR" sz="1800" b="0" i="0" u="none" strike="noStrike" kern="0" cap="none" spc="0" normalizeH="0" baseline="0" noProof="0" dirty="0">
                <a:ln>
                  <a:noFill/>
                </a:ln>
                <a:solidFill>
                  <a:schemeClr val="bg2"/>
                </a:solidFill>
                <a:effectLst/>
                <a:uLnTx/>
                <a:uFillTx/>
              </a:rPr>
              <a:t> to </a:t>
            </a:r>
            <a:r>
              <a:rPr kumimoji="0" lang="fr-FR" sz="1800" b="0" i="0" u="none" strike="noStrike" kern="0" cap="none" spc="0" normalizeH="0" baseline="0" noProof="0" dirty="0" err="1">
                <a:ln>
                  <a:noFill/>
                </a:ln>
                <a:solidFill>
                  <a:schemeClr val="bg2"/>
                </a:solidFill>
                <a:effectLst/>
                <a:uLnTx/>
                <a:uFillTx/>
              </a:rPr>
              <a:t>their</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peer</a:t>
            </a:r>
            <a:r>
              <a:rPr kumimoji="0" lang="fr-FR" sz="1800" b="0" i="0" u="none" strike="noStrike" kern="0" cap="none" spc="0" normalizeH="0" baseline="0" noProof="0" dirty="0">
                <a:ln>
                  <a:noFill/>
                </a:ln>
                <a:solidFill>
                  <a:schemeClr val="bg2"/>
                </a:solidFill>
                <a:effectLst/>
                <a:uLnTx/>
                <a:uFillTx/>
              </a:rPr>
              <a:t> to log </a:t>
            </a:r>
            <a:r>
              <a:rPr kumimoji="0" lang="fr-FR" sz="1800" b="0" i="0" u="none" strike="noStrike" kern="0" cap="none" spc="0" normalizeH="0" baseline="0" noProof="0" dirty="0" err="1">
                <a:ln>
                  <a:noFill/>
                </a:ln>
                <a:solidFill>
                  <a:schemeClr val="bg2"/>
                </a:solidFill>
                <a:effectLst/>
                <a:uLnTx/>
                <a:uFillTx/>
              </a:rPr>
              <a:t>into</a:t>
            </a:r>
            <a:r>
              <a:rPr kumimoji="0" lang="fr-FR" sz="1800" b="0" i="0" u="none" strike="noStrike" kern="0" cap="none" spc="0" normalizeH="0" baseline="0" noProof="0" dirty="0">
                <a:ln>
                  <a:noFill/>
                </a:ln>
                <a:solidFill>
                  <a:schemeClr val="bg2"/>
                </a:solidFill>
                <a:effectLst/>
                <a:uLnTx/>
                <a:uFillTx/>
              </a:rPr>
              <a:t> the network</a:t>
            </a:r>
            <a:endParaRPr kumimoji="0" sz="1800" b="0" i="0" u="none" strike="noStrike" kern="0" cap="none" spc="0" normalizeH="0" baseline="0" noProof="0" dirty="0">
              <a:ln>
                <a:noFill/>
              </a:ln>
              <a:solidFill>
                <a:schemeClr val="bg2"/>
              </a:solidFill>
              <a:effectLst/>
              <a:uLnTx/>
              <a:uFillTx/>
            </a:endParaRPr>
          </a:p>
        </p:txBody>
      </p:sp>
    </p:spTree>
    <p:extLst>
      <p:ext uri="{BB962C8B-B14F-4D97-AF65-F5344CB8AC3E}">
        <p14:creationId xmlns:p14="http://schemas.microsoft.com/office/powerpoint/2010/main" val="8638727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Network Architecture: </a:t>
            </a:r>
            <a:r>
              <a:rPr lang="fr-FR" sz="3600" dirty="0" err="1"/>
              <a:t>Sending</a:t>
            </a:r>
            <a:r>
              <a:rPr lang="fr-FR" sz="3600" dirty="0"/>
              <a:t> a Transaction</a:t>
            </a:r>
            <a:endParaRPr sz="3600" b="1" dirty="0">
              <a:latin typeface="Trebuchet MS" charset="0"/>
              <a:ea typeface="Trebuchet MS" charset="0"/>
              <a:cs typeface="Trebuchet MS" charset="0"/>
            </a:endParaRPr>
          </a:p>
        </p:txBody>
      </p:sp>
      <p:sp>
        <p:nvSpPr>
          <p:cNvPr id="5" name="Espace réservé du contenu 2"/>
          <p:cNvSpPr txBox="1">
            <a:spLocks/>
          </p:cNvSpPr>
          <p:nvPr/>
        </p:nvSpPr>
        <p:spPr>
          <a:xfrm>
            <a:off x="-1403466" y="982955"/>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1251066" y="1135355"/>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1098666" y="1287755"/>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21" name="Google Shape;149;p19"/>
          <p:cNvSpPr/>
          <p:nvPr/>
        </p:nvSpPr>
        <p:spPr>
          <a:xfrm>
            <a:off x="3738363" y="1255707"/>
            <a:ext cx="1638600" cy="4916400"/>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lnSpc>
                <a:spcPct val="150000"/>
              </a:lnSpc>
            </a:pPr>
            <a:r>
              <a:rPr lang="fr-FR" sz="2400" dirty="0" err="1">
                <a:latin typeface="Calibri"/>
                <a:ea typeface="Calibri"/>
                <a:cs typeface="Calibri"/>
                <a:sym typeface="Calibri"/>
              </a:rPr>
              <a:t>Org</a:t>
            </a:r>
            <a:r>
              <a:rPr lang="fr-FR" sz="2400" dirty="0">
                <a:latin typeface="Calibri"/>
                <a:ea typeface="Calibri"/>
                <a:cs typeface="Calibri"/>
                <a:sym typeface="Calibri"/>
              </a:rPr>
              <a:t> 2</a:t>
            </a:r>
            <a:endParaRPr sz="2400" dirty="0">
              <a:solidFill>
                <a:srgbClr val="FFFFFF"/>
              </a:solidFill>
              <a:latin typeface="Calibri"/>
              <a:ea typeface="Calibri"/>
              <a:cs typeface="Calibri"/>
              <a:sym typeface="Calibri"/>
            </a:endParaRPr>
          </a:p>
        </p:txBody>
      </p:sp>
      <p:sp>
        <p:nvSpPr>
          <p:cNvPr id="22" name="Google Shape;150;p19"/>
          <p:cNvSpPr/>
          <p:nvPr/>
        </p:nvSpPr>
        <p:spPr>
          <a:xfrm>
            <a:off x="312363" y="1255682"/>
            <a:ext cx="3098400" cy="4916400"/>
          </a:xfrm>
          <a:prstGeom prst="roundRect">
            <a:avLst>
              <a:gd name="adj" fmla="val 16667"/>
            </a:avLst>
          </a:prstGeom>
          <a:no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2400">
                <a:latin typeface="Calibri"/>
                <a:ea typeface="Calibri"/>
                <a:cs typeface="Calibri"/>
                <a:sym typeface="Calibri"/>
              </a:rPr>
              <a:t>Org 1</a:t>
            </a:r>
            <a:endParaRPr sz="2400">
              <a:solidFill>
                <a:srgbClr val="FFFFFF"/>
              </a:solidFill>
              <a:latin typeface="Calibri"/>
              <a:ea typeface="Calibri"/>
              <a:cs typeface="Calibri"/>
              <a:sym typeface="Calibri"/>
            </a:endParaRPr>
          </a:p>
        </p:txBody>
      </p:sp>
      <p:sp>
        <p:nvSpPr>
          <p:cNvPr id="23" name="Google Shape;151;p19"/>
          <p:cNvSpPr/>
          <p:nvPr/>
        </p:nvSpPr>
        <p:spPr>
          <a:xfrm>
            <a:off x="489338" y="3954907"/>
            <a:ext cx="1263000" cy="20346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1</a:t>
            </a:r>
            <a:endParaRPr sz="1800">
              <a:latin typeface="Calibri"/>
              <a:ea typeface="Calibri"/>
              <a:cs typeface="Calibri"/>
              <a:sym typeface="Calibri"/>
            </a:endParaRPr>
          </a:p>
        </p:txBody>
      </p:sp>
      <p:sp>
        <p:nvSpPr>
          <p:cNvPr id="24" name="Google Shape;152;p19"/>
          <p:cNvSpPr/>
          <p:nvPr/>
        </p:nvSpPr>
        <p:spPr>
          <a:xfrm>
            <a:off x="1940145" y="3954907"/>
            <a:ext cx="1263000" cy="20346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2</a:t>
            </a:r>
            <a:endParaRPr sz="1800">
              <a:latin typeface="Calibri"/>
              <a:ea typeface="Calibri"/>
              <a:cs typeface="Calibri"/>
              <a:sym typeface="Calibri"/>
            </a:endParaRPr>
          </a:p>
        </p:txBody>
      </p:sp>
      <p:sp>
        <p:nvSpPr>
          <p:cNvPr id="25" name="Google Shape;153;p19"/>
          <p:cNvSpPr/>
          <p:nvPr/>
        </p:nvSpPr>
        <p:spPr>
          <a:xfrm>
            <a:off x="3908787" y="3954907"/>
            <a:ext cx="1263000" cy="2034600"/>
          </a:xfrm>
          <a:prstGeom prst="roundRect">
            <a:avLst>
              <a:gd name="adj" fmla="val 16667"/>
            </a:avLst>
          </a:prstGeom>
          <a:solidFill>
            <a:srgbClr val="BBD6EE"/>
          </a:solidFill>
          <a:ln w="12700" cap="flat" cmpd="sng">
            <a:solidFill>
              <a:srgbClr val="42719B"/>
            </a:solidFill>
            <a:prstDash val="solid"/>
            <a:miter lim="800000"/>
            <a:headEnd type="none" w="sm" len="sm"/>
            <a:tailEnd type="none" w="sm" len="sm"/>
          </a:ln>
        </p:spPr>
        <p:txBody>
          <a:bodyPr spcFirstLastPara="1" wrap="square" lIns="91425" tIns="45700" rIns="91425" bIns="45700" anchor="t" anchorCtr="0">
            <a:noAutofit/>
          </a:bodyPr>
          <a:lstStyle/>
          <a:p>
            <a:pPr algn="ctr"/>
            <a:r>
              <a:rPr lang="fr-FR" sz="1800">
                <a:latin typeface="Calibri"/>
                <a:ea typeface="Calibri"/>
                <a:cs typeface="Calibri"/>
                <a:sym typeface="Calibri"/>
              </a:rPr>
              <a:t>Peer 3</a:t>
            </a:r>
            <a:endParaRPr sz="1800">
              <a:latin typeface="Calibri"/>
              <a:ea typeface="Calibri"/>
              <a:cs typeface="Calibri"/>
              <a:sym typeface="Calibri"/>
            </a:endParaRPr>
          </a:p>
        </p:txBody>
      </p:sp>
      <p:sp>
        <p:nvSpPr>
          <p:cNvPr id="26" name="Google Shape;154;p19"/>
          <p:cNvSpPr/>
          <p:nvPr/>
        </p:nvSpPr>
        <p:spPr>
          <a:xfrm>
            <a:off x="592288" y="4508057"/>
            <a:ext cx="2445600" cy="546900"/>
          </a:xfrm>
          <a:prstGeom prst="rect">
            <a:avLst/>
          </a:prstGeom>
          <a:solidFill>
            <a:srgbClr val="A8D08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algn="ctr"/>
            <a:r>
              <a:rPr lang="fr-FR" sz="1800">
                <a:latin typeface="Calibri"/>
                <a:ea typeface="Calibri"/>
                <a:cs typeface="Calibri"/>
                <a:sym typeface="Calibri"/>
              </a:rPr>
              <a:t>Ledger 1 + Chaincode</a:t>
            </a:r>
            <a:endParaRPr sz="1800">
              <a:latin typeface="Calibri"/>
              <a:ea typeface="Calibri"/>
              <a:cs typeface="Calibri"/>
              <a:sym typeface="Calibri"/>
            </a:endParaRPr>
          </a:p>
        </p:txBody>
      </p:sp>
      <p:sp>
        <p:nvSpPr>
          <p:cNvPr id="27" name="Google Shape;155;p19"/>
          <p:cNvSpPr/>
          <p:nvPr/>
        </p:nvSpPr>
        <p:spPr>
          <a:xfrm>
            <a:off x="2341363" y="5221181"/>
            <a:ext cx="2724600" cy="600900"/>
          </a:xfrm>
          <a:prstGeom prst="rect">
            <a:avLst/>
          </a:prstGeom>
          <a:solidFill>
            <a:srgbClr val="A8D08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algn="ctr"/>
            <a:r>
              <a:rPr lang="fr-FR" sz="1800">
                <a:latin typeface="Calibri"/>
                <a:ea typeface="Calibri"/>
                <a:cs typeface="Calibri"/>
                <a:sym typeface="Calibri"/>
              </a:rPr>
              <a:t>Ledger 2 + Chaincode</a:t>
            </a:r>
            <a:endParaRPr sz="1800">
              <a:latin typeface="Calibri"/>
              <a:ea typeface="Calibri"/>
              <a:cs typeface="Calibri"/>
              <a:sym typeface="Calibri"/>
            </a:endParaRPr>
          </a:p>
        </p:txBody>
      </p:sp>
      <p:sp>
        <p:nvSpPr>
          <p:cNvPr id="28" name="Google Shape;156;p19"/>
          <p:cNvSpPr txBox="1"/>
          <p:nvPr/>
        </p:nvSpPr>
        <p:spPr>
          <a:xfrm>
            <a:off x="5889012" y="1292866"/>
            <a:ext cx="4541152" cy="5111700"/>
          </a:xfrm>
          <a:prstGeom prst="rect">
            <a:avLst/>
          </a:prstGeom>
          <a:noFill/>
          <a:ln>
            <a:noFill/>
          </a:ln>
        </p:spPr>
        <p:txBody>
          <a:bodyPr spcFirstLastPara="1" wrap="square" lIns="91425" tIns="91425" rIns="91425" bIns="91425" anchor="t" anchorCtr="0">
            <a:no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schemeClr val="bg2"/>
                </a:solidFill>
                <a:effectLst/>
                <a:uLnTx/>
                <a:uFillTx/>
              </a:rPr>
              <a:t>A user uses </a:t>
            </a:r>
            <a:r>
              <a:rPr kumimoji="0" lang="fr-FR" sz="1800" b="0" i="0" u="none" strike="noStrike" kern="0" cap="none" spc="0" normalizeH="0" baseline="0" noProof="0" dirty="0" err="1">
                <a:ln>
                  <a:noFill/>
                </a:ln>
                <a:solidFill>
                  <a:schemeClr val="bg2"/>
                </a:solidFill>
                <a:effectLst/>
                <a:uLnTx/>
                <a:uFillTx/>
              </a:rPr>
              <a:t>her</a:t>
            </a:r>
            <a:r>
              <a:rPr kumimoji="0" lang="fr-FR" sz="1800" b="0" i="0" u="none" strike="noStrike" kern="0" cap="none" spc="0" normalizeH="0" baseline="0" noProof="0" dirty="0">
                <a:ln>
                  <a:noFill/>
                </a:ln>
                <a:solidFill>
                  <a:schemeClr val="bg2"/>
                </a:solidFill>
                <a:effectLst/>
                <a:uLnTx/>
                <a:uFillTx/>
              </a:rPr>
              <a:t> </a:t>
            </a:r>
            <a:r>
              <a:rPr kumimoji="0" lang="fr-FR" sz="1800" b="0" i="1" u="none" strike="noStrike" kern="0" cap="none" spc="0" normalizeH="0" baseline="0" noProof="0" dirty="0" err="1">
                <a:ln>
                  <a:noFill/>
                </a:ln>
                <a:solidFill>
                  <a:schemeClr val="bg2"/>
                </a:solidFill>
                <a:effectLst/>
                <a:uLnTx/>
                <a:uFillTx/>
              </a:rPr>
              <a:t>app</a:t>
            </a:r>
            <a:r>
              <a:rPr kumimoji="0" lang="fr-FR" sz="1800" b="0" i="0" u="none" strike="noStrike" kern="0" cap="none" spc="0" normalizeH="0" baseline="0" noProof="0" dirty="0">
                <a:ln>
                  <a:noFill/>
                </a:ln>
                <a:solidFill>
                  <a:schemeClr val="bg2"/>
                </a:solidFill>
                <a:effectLst/>
                <a:uLnTx/>
                <a:uFillTx/>
              </a:rPr>
              <a:t> to</a:t>
            </a:r>
            <a:endParaRPr lang="fr-FR" sz="1800" noProof="0" dirty="0">
              <a:solidFill>
                <a:schemeClr val="bg2"/>
              </a:solidFill>
            </a:endParaRPr>
          </a:p>
          <a:p>
            <a:pPr marL="285750" lvl="1" indent="-285750">
              <a:buClrTx/>
              <a:buFont typeface="Arial" panose="020B0604020202020204" pitchFamily="34" charset="0"/>
              <a:buChar char="•"/>
              <a:defRPr/>
            </a:pPr>
            <a:r>
              <a:rPr kumimoji="0" lang="fr-FR" sz="1800" b="0" i="0" u="none" strike="noStrike" kern="0" cap="none" spc="0" normalizeH="0" baseline="0" noProof="0" dirty="0" err="1">
                <a:ln>
                  <a:noFill/>
                </a:ln>
                <a:solidFill>
                  <a:schemeClr val="bg2"/>
                </a:solidFill>
                <a:effectLst/>
                <a:uLnTx/>
                <a:uFillTx/>
              </a:rPr>
              <a:t>Connect</a:t>
            </a:r>
            <a:r>
              <a:rPr kumimoji="0" lang="fr-FR" sz="1800" b="0" i="0" u="none" strike="noStrike" kern="0" cap="none" spc="0" normalizeH="0" baseline="0" noProof="0" dirty="0">
                <a:ln>
                  <a:noFill/>
                </a:ln>
                <a:solidFill>
                  <a:schemeClr val="bg2"/>
                </a:solidFill>
                <a:effectLst/>
                <a:uLnTx/>
                <a:uFillTx/>
              </a:rPr>
              <a:t> to </a:t>
            </a:r>
            <a:r>
              <a:rPr kumimoji="0" lang="fr-FR" sz="1800" b="0" i="0" u="none" strike="noStrike" kern="0" cap="none" spc="0" normalizeH="0" baseline="0" noProof="0" dirty="0" err="1">
                <a:ln>
                  <a:noFill/>
                </a:ln>
                <a:solidFill>
                  <a:schemeClr val="bg2"/>
                </a:solidFill>
                <a:effectLst/>
                <a:uLnTx/>
                <a:uFillTx/>
              </a:rPr>
              <a:t>her</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peer</a:t>
            </a:r>
            <a:endParaRPr lang="fr-FR" sz="1800" noProof="0" dirty="0">
              <a:solidFill>
                <a:schemeClr val="bg2"/>
              </a:solidFill>
            </a:endParaRPr>
          </a:p>
          <a:p>
            <a:pPr marL="285750" lvl="1" indent="-285750">
              <a:buClrTx/>
              <a:buFont typeface="Arial" panose="020B0604020202020204" pitchFamily="34" charset="0"/>
              <a:buChar char="•"/>
              <a:defRPr/>
            </a:pPr>
            <a:r>
              <a:rPr kumimoji="0" lang="fr-FR" sz="1800" b="0" i="0" u="none" strike="noStrike" kern="0" cap="none" spc="0" normalizeH="0" baseline="0" noProof="0" dirty="0" err="1">
                <a:ln>
                  <a:noFill/>
                </a:ln>
                <a:solidFill>
                  <a:schemeClr val="bg2"/>
                </a:solidFill>
                <a:effectLst/>
                <a:uLnTx/>
                <a:uFillTx/>
              </a:rPr>
              <a:t>Send</a:t>
            </a:r>
            <a:r>
              <a:rPr kumimoji="0" lang="fr-FR" sz="1800" b="0" i="1"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a:ln>
                  <a:noFill/>
                </a:ln>
                <a:solidFill>
                  <a:schemeClr val="bg2"/>
                </a:solidFill>
                <a:effectLst/>
                <a:uLnTx/>
                <a:uFillTx/>
              </a:rPr>
              <a:t>transactions to a </a:t>
            </a:r>
            <a:r>
              <a:rPr kumimoji="0" lang="fr-FR" sz="1800" b="0" i="0" u="none" strike="noStrike" kern="0" cap="none" spc="0" normalizeH="0" baseline="0" noProof="0" dirty="0" err="1">
                <a:ln>
                  <a:noFill/>
                </a:ln>
                <a:solidFill>
                  <a:schemeClr val="bg2"/>
                </a:solidFill>
                <a:effectLst/>
                <a:uLnTx/>
                <a:uFillTx/>
              </a:rPr>
              <a:t>specific</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ledger</a:t>
            </a:r>
            <a:endParaRPr kumimoji="0" sz="1800" b="0" i="0" u="none" strike="noStrike" kern="0" cap="none" spc="0" normalizeH="0" baseline="0" noProof="0" dirty="0">
              <a:ln>
                <a:noFill/>
              </a:ln>
              <a:solidFill>
                <a:schemeClr val="bg2"/>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bg2"/>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1" u="none" strike="noStrike" kern="0" cap="none" spc="0" normalizeH="0" baseline="0" noProof="0" dirty="0" err="1">
                <a:ln>
                  <a:noFill/>
                </a:ln>
                <a:solidFill>
                  <a:schemeClr val="bg2"/>
                </a:solidFill>
                <a:effectLst/>
                <a:uLnTx/>
                <a:uFillTx/>
              </a:rPr>
              <a:t>Orderer</a:t>
            </a:r>
            <a:r>
              <a:rPr kumimoji="0" lang="fr-FR" sz="1800" b="0" i="1" u="none" strike="noStrike" kern="0" cap="none" spc="0" normalizeH="0" baseline="0" noProof="0" dirty="0">
                <a:ln>
                  <a:noFill/>
                </a:ln>
                <a:solidFill>
                  <a:schemeClr val="bg2"/>
                </a:solidFill>
                <a:effectLst/>
                <a:uLnTx/>
                <a:uFillTx/>
              </a:rPr>
              <a:t>:</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Special</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node</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who</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validates</a:t>
            </a:r>
            <a:r>
              <a:rPr kumimoji="0" lang="fr-FR" sz="1800" b="0" i="0" u="none" strike="noStrike" kern="0" cap="none" spc="0" normalizeH="0" baseline="0" noProof="0" dirty="0">
                <a:ln>
                  <a:noFill/>
                </a:ln>
                <a:solidFill>
                  <a:schemeClr val="bg2"/>
                </a:solidFill>
                <a:effectLst/>
                <a:uLnTx/>
                <a:uFillTx/>
              </a:rPr>
              <a:t> blocks</a:t>
            </a:r>
            <a:endParaRPr kumimoji="0" sz="1800" b="0" i="0" u="none" strike="noStrike" kern="0" cap="none" spc="0" normalizeH="0" baseline="0" noProof="0" dirty="0">
              <a:ln>
                <a:noFill/>
              </a:ln>
              <a:solidFill>
                <a:schemeClr val="bg2"/>
              </a:solidFill>
              <a:effectLst/>
              <a:uLnTx/>
              <a:uFillTx/>
            </a:endParaRPr>
          </a:p>
          <a:p>
            <a:pPr marL="285750" lvl="1" indent="-285750">
              <a:buClrTx/>
              <a:buFont typeface="Arial" panose="020B0604020202020204" pitchFamily="34" charset="0"/>
              <a:buChar char="•"/>
              <a:defRPr/>
            </a:pPr>
            <a:r>
              <a:rPr kumimoji="0" lang="fr-FR" sz="1800" b="0" i="0" u="none" strike="noStrike" kern="0" cap="none" spc="0" normalizeH="0" baseline="0" noProof="0" dirty="0">
                <a:ln>
                  <a:noFill/>
                </a:ln>
                <a:solidFill>
                  <a:schemeClr val="bg2"/>
                </a:solidFill>
                <a:effectLst/>
                <a:uLnTx/>
                <a:uFillTx/>
              </a:rPr>
              <a:t>There </a:t>
            </a:r>
            <a:r>
              <a:rPr kumimoji="0" lang="fr-FR" sz="1800" b="0" i="0" u="none" strike="noStrike" kern="0" cap="none" spc="0" normalizeH="0" baseline="0" noProof="0" dirty="0" err="1">
                <a:ln>
                  <a:noFill/>
                </a:ln>
                <a:solidFill>
                  <a:schemeClr val="bg2"/>
                </a:solidFill>
                <a:effectLst/>
                <a:uLnTx/>
                <a:uFillTx/>
              </a:rPr>
              <a:t>can</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be</a:t>
            </a:r>
            <a:r>
              <a:rPr kumimoji="0" lang="fr-FR" sz="1800" b="0" i="0" u="none" strike="noStrike" kern="0" cap="none" spc="0" normalizeH="0" baseline="0" noProof="0" dirty="0">
                <a:ln>
                  <a:noFill/>
                </a:ln>
                <a:solidFill>
                  <a:schemeClr val="bg2"/>
                </a:solidFill>
                <a:effectLst/>
                <a:uLnTx/>
                <a:uFillTx/>
              </a:rPr>
              <a:t> multiple </a:t>
            </a:r>
            <a:r>
              <a:rPr kumimoji="0" lang="fr-FR" sz="1800" b="0" i="0" u="none" strike="noStrike" kern="0" cap="none" spc="0" normalizeH="0" baseline="0" noProof="0" dirty="0" err="1">
                <a:ln>
                  <a:noFill/>
                </a:ln>
                <a:solidFill>
                  <a:schemeClr val="bg2"/>
                </a:solidFill>
                <a:effectLst/>
                <a:uLnTx/>
                <a:uFillTx/>
              </a:rPr>
              <a:t>orderers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from</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different</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organizations</a:t>
            </a:r>
            <a:endParaRPr kumimoji="0" sz="1800" b="0" i="0" u="none" strike="noStrike" kern="0" cap="none" spc="0" normalizeH="0" baseline="0" noProof="0" dirty="0">
              <a:ln>
                <a:noFill/>
              </a:ln>
              <a:solidFill>
                <a:schemeClr val="bg2"/>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bg2"/>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0" cap="none" spc="0" normalizeH="0" baseline="0" noProof="0" dirty="0">
                <a:ln>
                  <a:noFill/>
                </a:ln>
                <a:solidFill>
                  <a:schemeClr val="bg2"/>
                </a:solidFill>
                <a:effectLst/>
                <a:uLnTx/>
                <a:uFillTx/>
              </a:rPr>
              <a:t>Consensus </a:t>
            </a:r>
            <a:r>
              <a:rPr kumimoji="0" lang="fr-FR" sz="1800" b="0" i="0" u="none" strike="noStrike" kern="0" cap="none" spc="0" normalizeH="0" baseline="0" noProof="0" dirty="0" err="1">
                <a:ln>
                  <a:noFill/>
                </a:ln>
                <a:solidFill>
                  <a:schemeClr val="bg2"/>
                </a:solidFill>
                <a:effectLst/>
                <a:uLnTx/>
                <a:uFillTx/>
              </a:rPr>
              <a:t>is</a:t>
            </a:r>
            <a:r>
              <a:rPr kumimoji="0" lang="fr-FR" sz="1800" b="0" i="0" u="none" strike="noStrike" kern="0" cap="none" spc="0" normalizeH="0" baseline="0" noProof="0" dirty="0">
                <a:ln>
                  <a:noFill/>
                </a:ln>
                <a:solidFill>
                  <a:schemeClr val="bg2"/>
                </a:solidFill>
                <a:effectLst/>
                <a:uLnTx/>
                <a:uFillTx/>
              </a:rPr>
              <a:t> </a:t>
            </a:r>
            <a:r>
              <a:rPr kumimoji="0" lang="fr-FR" sz="1800" b="0" i="0" u="none" strike="noStrike" kern="0" cap="none" spc="0" normalizeH="0" baseline="0" noProof="0" dirty="0" err="1">
                <a:ln>
                  <a:noFill/>
                </a:ln>
                <a:solidFill>
                  <a:schemeClr val="bg2"/>
                </a:solidFill>
                <a:effectLst/>
                <a:uLnTx/>
                <a:uFillTx/>
              </a:rPr>
              <a:t>achieved</a:t>
            </a:r>
            <a:r>
              <a:rPr kumimoji="0" lang="fr-FR" sz="1800" b="0" i="0" u="none" strike="noStrike" kern="0" cap="none" spc="0" normalizeH="0" baseline="0" noProof="0" dirty="0">
                <a:ln>
                  <a:noFill/>
                </a:ln>
                <a:solidFill>
                  <a:schemeClr val="bg2"/>
                </a:solidFill>
                <a:effectLst/>
                <a:uLnTx/>
                <a:uFillTx/>
              </a:rPr>
              <a:t> by Proof of </a:t>
            </a:r>
            <a:r>
              <a:rPr kumimoji="0" lang="fr-FR" sz="1800" b="0" i="0" u="none" strike="noStrike" kern="0" cap="none" spc="0" normalizeH="0" baseline="0" noProof="0" dirty="0" err="1">
                <a:ln>
                  <a:noFill/>
                </a:ln>
                <a:solidFill>
                  <a:schemeClr val="bg2"/>
                </a:solidFill>
                <a:effectLst/>
                <a:uLnTx/>
                <a:uFillTx/>
              </a:rPr>
              <a:t>Authority</a:t>
            </a:r>
            <a:r>
              <a:rPr kumimoji="0" lang="fr-FR" sz="1800" b="0" i="0" u="none" strike="noStrike" kern="0" cap="none" spc="0" normalizeH="0" baseline="0" noProof="0" dirty="0">
                <a:ln>
                  <a:noFill/>
                </a:ln>
                <a:solidFill>
                  <a:schemeClr val="bg2"/>
                </a:solidFill>
                <a:effectLst/>
                <a:uLnTx/>
                <a:uFillTx/>
              </a:rPr>
              <a:t> or by the Kafka consensus </a:t>
            </a:r>
            <a:r>
              <a:rPr kumimoji="0" lang="fr-FR" sz="1800" b="0" i="0" u="none" strike="noStrike" kern="0" cap="none" spc="0" normalizeH="0" baseline="0" noProof="0" dirty="0" err="1">
                <a:ln>
                  <a:noFill/>
                </a:ln>
                <a:solidFill>
                  <a:schemeClr val="bg2"/>
                </a:solidFill>
                <a:effectLst/>
                <a:uLnTx/>
                <a:uFillTx/>
              </a:rPr>
              <a:t>mechanism</a:t>
            </a:r>
            <a:endParaRPr kumimoji="0" sz="1800" b="0" i="0" u="none" strike="noStrike" kern="0" cap="none" spc="0" normalizeH="0" baseline="0" noProof="0" dirty="0">
              <a:ln>
                <a:noFill/>
              </a:ln>
              <a:solidFill>
                <a:schemeClr val="bg2"/>
              </a:solidFill>
              <a:effectLst/>
              <a:uLnTx/>
              <a:uFillTx/>
            </a:endParaRPr>
          </a:p>
        </p:txBody>
      </p:sp>
      <p:sp>
        <p:nvSpPr>
          <p:cNvPr id="29" name="Google Shape;157;p19"/>
          <p:cNvSpPr/>
          <p:nvPr/>
        </p:nvSpPr>
        <p:spPr>
          <a:xfrm>
            <a:off x="1937138" y="2050332"/>
            <a:ext cx="1263000" cy="1043700"/>
          </a:xfrm>
          <a:prstGeom prst="roundRect">
            <a:avLst>
              <a:gd name="adj" fmla="val 16667"/>
            </a:avLst>
          </a:prstGeom>
          <a:solidFill>
            <a:srgbClr val="D9D2E9"/>
          </a:solidFill>
          <a:ln w="12700" cap="flat" cmpd="sng">
            <a:solidFill>
              <a:srgbClr val="B4A7D6"/>
            </a:solidFill>
            <a:prstDash val="solid"/>
            <a:miter lim="800000"/>
            <a:headEnd type="none" w="sm" len="sm"/>
            <a:tailEnd type="none" w="sm" len="sm"/>
          </a:ln>
        </p:spPr>
        <p:txBody>
          <a:bodyPr spcFirstLastPara="1" wrap="square" lIns="91425" tIns="45700" rIns="91425" bIns="45700" anchor="ctr" anchorCtr="0">
            <a:noAutofit/>
          </a:bodyPr>
          <a:lstStyle/>
          <a:p>
            <a:pPr algn="ctr"/>
            <a:r>
              <a:rPr lang="fr-FR" sz="1800">
                <a:latin typeface="Calibri"/>
                <a:ea typeface="Calibri"/>
                <a:cs typeface="Calibri"/>
                <a:sym typeface="Calibri"/>
              </a:rPr>
              <a:t>Orderer</a:t>
            </a:r>
            <a:endParaRPr sz="1800">
              <a:latin typeface="Calibri"/>
              <a:ea typeface="Calibri"/>
              <a:cs typeface="Calibri"/>
              <a:sym typeface="Calibri"/>
            </a:endParaRPr>
          </a:p>
        </p:txBody>
      </p:sp>
      <p:sp>
        <p:nvSpPr>
          <p:cNvPr id="30" name="Google Shape;158;p19"/>
          <p:cNvSpPr/>
          <p:nvPr/>
        </p:nvSpPr>
        <p:spPr>
          <a:xfrm>
            <a:off x="698138" y="2135432"/>
            <a:ext cx="1239000" cy="1819500"/>
          </a:xfrm>
          <a:prstGeom prst="bentArrow">
            <a:avLst>
              <a:gd name="adj1" fmla="val 25000"/>
              <a:gd name="adj2" fmla="val 19370"/>
              <a:gd name="adj3" fmla="val 24665"/>
              <a:gd name="adj4" fmla="val 43750"/>
            </a:avLst>
          </a:prstGeom>
          <a:solidFill>
            <a:srgbClr val="E7E6E6"/>
          </a:solidFill>
          <a:ln w="9525" cap="flat" cmpd="sng">
            <a:solidFill>
              <a:srgbClr val="44546A"/>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ysClr val="windowText" lastClr="000000"/>
                </a:solidFill>
                <a:effectLst/>
                <a:uLnTx/>
                <a:uFillTx/>
              </a:rPr>
              <a:t> 1</a:t>
            </a:r>
            <a:endParaRPr kumimoji="0" sz="1100" b="0" i="0" u="none" strike="noStrike" kern="0" cap="none" spc="0" normalizeH="0" baseline="0" noProof="0">
              <a:ln>
                <a:noFill/>
              </a:ln>
              <a:solidFill>
                <a:sysClr val="windowText" lastClr="000000"/>
              </a:solidFill>
              <a:effectLst/>
              <a:uLnTx/>
              <a:uFillTx/>
            </a:endParaRPr>
          </a:p>
        </p:txBody>
      </p:sp>
      <p:sp>
        <p:nvSpPr>
          <p:cNvPr id="31" name="Google Shape;159;p19"/>
          <p:cNvSpPr/>
          <p:nvPr/>
        </p:nvSpPr>
        <p:spPr>
          <a:xfrm>
            <a:off x="2571263" y="3095157"/>
            <a:ext cx="357300" cy="859800"/>
          </a:xfrm>
          <a:prstGeom prst="downArrow">
            <a:avLst>
              <a:gd name="adj1" fmla="val 50000"/>
              <a:gd name="adj2" fmla="val 50000"/>
            </a:avLst>
          </a:prstGeom>
          <a:solidFill>
            <a:srgbClr val="E7E6E6"/>
          </a:solidFill>
          <a:ln w="9525" cap="flat" cmpd="sng">
            <a:solidFill>
              <a:srgbClr val="44546A"/>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ysClr val="windowText" lastClr="000000"/>
                </a:solidFill>
                <a:effectLst/>
                <a:uLnTx/>
                <a:uFillTx/>
              </a:rPr>
              <a:t>2</a:t>
            </a:r>
            <a:endParaRPr kumimoji="0" sz="1100" b="0" i="0" u="none" strike="noStrike" kern="0" cap="none" spc="0" normalizeH="0" baseline="0" noProof="0">
              <a:ln>
                <a:noFill/>
              </a:ln>
              <a:solidFill>
                <a:sysClr val="windowText" lastClr="000000"/>
              </a:solidFill>
              <a:effectLst/>
              <a:uLnTx/>
              <a:uFillTx/>
            </a:endParaRPr>
          </a:p>
        </p:txBody>
      </p:sp>
      <p:sp>
        <p:nvSpPr>
          <p:cNvPr id="32" name="Google Shape;160;p19"/>
          <p:cNvSpPr/>
          <p:nvPr/>
        </p:nvSpPr>
        <p:spPr>
          <a:xfrm rot="1550014">
            <a:off x="1627539" y="3012197"/>
            <a:ext cx="357308" cy="994368"/>
          </a:xfrm>
          <a:prstGeom prst="downArrow">
            <a:avLst>
              <a:gd name="adj1" fmla="val 50000"/>
              <a:gd name="adj2" fmla="val 50000"/>
            </a:avLst>
          </a:prstGeom>
          <a:solidFill>
            <a:srgbClr val="E7E6E6"/>
          </a:solidFill>
          <a:ln w="9525" cap="flat" cmpd="sng">
            <a:solidFill>
              <a:srgbClr val="44546A"/>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ysClr val="windowText" lastClr="000000"/>
                </a:solidFill>
                <a:effectLst/>
                <a:uLnTx/>
                <a:uFillTx/>
              </a:rPr>
              <a:t>2</a:t>
            </a:r>
            <a:endParaRPr kumimoji="0" sz="11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267563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3311467"/>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40075819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Setting up a Network </a:t>
            </a:r>
            <a:r>
              <a:rPr lang="fr-FR" sz="3600" dirty="0" err="1"/>
              <a:t>with</a:t>
            </a:r>
            <a:r>
              <a:rPr lang="fr-FR" sz="3600" dirty="0"/>
              <a:t> a Configuration File</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1" name="Google Shape;166;p20"/>
          <p:cNvSpPr txBox="1">
            <a:spLocks/>
          </p:cNvSpPr>
          <p:nvPr/>
        </p:nvSpPr>
        <p:spPr>
          <a:xfrm>
            <a:off x="459971" y="1152474"/>
            <a:ext cx="10515600" cy="152038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The step up is done in a structure </a:t>
            </a:r>
          </a:p>
          <a:p>
            <a:pPr marL="0" indent="0">
              <a:buClr>
                <a:srgbClr val="000000"/>
              </a:buClr>
              <a:buNone/>
              <a:defRPr/>
            </a:pPr>
            <a:r>
              <a:rPr lang="en-US" dirty="0">
                <a:solidFill>
                  <a:schemeClr val="bg2"/>
                </a:solidFill>
              </a:rPr>
              <a:t>      </a:t>
            </a:r>
            <a:r>
              <a:rPr kumimoji="0" lang="en-US" sz="2800" b="0" i="0" u="none" strike="noStrike" kern="0" cap="none" spc="0" normalizeH="0" baseline="0" noProof="0" dirty="0">
                <a:ln>
                  <a:noFill/>
                </a:ln>
                <a:solidFill>
                  <a:schemeClr val="bg2"/>
                </a:solidFill>
                <a:effectLst/>
                <a:uLnTx/>
                <a:uFillTx/>
                <a:latin typeface="Calibri"/>
                <a:cs typeface="Calibri"/>
                <a:sym typeface="Calibri"/>
              </a:rPr>
              <a:t>defined in a </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1" u="none" strike="noStrike" kern="0" cap="none" spc="0" normalizeH="0" baseline="0" noProof="0" dirty="0" err="1">
                <a:ln>
                  <a:noFill/>
                </a:ln>
                <a:solidFill>
                  <a:schemeClr val="bg2"/>
                </a:solidFill>
                <a:effectLst/>
                <a:uLnTx/>
                <a:uFillTx/>
                <a:latin typeface="Calibri"/>
                <a:cs typeface="Calibri"/>
                <a:sym typeface="Calibri"/>
              </a:rPr>
              <a:t>yaml</a:t>
            </a:r>
            <a:r>
              <a:rPr kumimoji="0" lang="en-US" sz="2800" b="0" i="0" u="none" strike="noStrike" kern="0" cap="none" spc="0" normalizeH="0" baseline="0" noProof="0" dirty="0">
                <a:ln>
                  <a:noFill/>
                </a:ln>
                <a:solidFill>
                  <a:schemeClr val="bg2"/>
                </a:solidFill>
                <a:effectLst/>
                <a:uLnTx/>
                <a:uFillTx/>
                <a:latin typeface="Calibri"/>
                <a:cs typeface="Calibri"/>
                <a:sym typeface="Calibri"/>
              </a:rPr>
              <a:t> config file</a:t>
            </a:r>
          </a:p>
          <a:p>
            <a:pPr indent="-457200">
              <a:buClr>
                <a:srgbClr val="000000"/>
              </a:buClr>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a:p>
            <a:pPr indent="-457200">
              <a:buClr>
                <a:srgbClr val="000000"/>
              </a:buClr>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a:p>
            <a:pPr indent="-457200">
              <a:buClr>
                <a:srgbClr val="000000"/>
              </a:buClr>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p:txBody>
      </p:sp>
      <p:pic>
        <p:nvPicPr>
          <p:cNvPr id="12" name="Google Shape;167;p20"/>
          <p:cNvPicPr preferRelativeResize="0"/>
          <p:nvPr/>
        </p:nvPicPr>
        <p:blipFill>
          <a:blip r:embed="rId5">
            <a:alphaModFix/>
          </a:blip>
          <a:stretch>
            <a:fillRect/>
          </a:stretch>
        </p:blipFill>
        <p:spPr>
          <a:xfrm>
            <a:off x="6430049" y="1609671"/>
            <a:ext cx="3025650" cy="4214725"/>
          </a:xfrm>
          <a:prstGeom prst="rect">
            <a:avLst/>
          </a:prstGeom>
          <a:noFill/>
          <a:ln>
            <a:noFill/>
          </a:ln>
        </p:spPr>
      </p:pic>
    </p:spTree>
    <p:extLst>
      <p:ext uri="{BB962C8B-B14F-4D97-AF65-F5344CB8AC3E}">
        <p14:creationId xmlns:p14="http://schemas.microsoft.com/office/powerpoint/2010/main" val="40424457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173;p21"/>
          <p:cNvSpPr txBox="1">
            <a:spLocks/>
          </p:cNvSpPr>
          <p:nvPr/>
        </p:nvSpPr>
        <p:spPr>
          <a:xfrm>
            <a:off x="814186" y="1374348"/>
            <a:ext cx="10515600"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The config file is used to generate</a:t>
            </a:r>
          </a:p>
          <a:p>
            <a:pPr lvl="1" indent="-406400">
              <a:spcBef>
                <a:spcPts val="1000"/>
              </a:spcBef>
              <a:buClr>
                <a:srgbClr val="000000"/>
              </a:buClr>
              <a:buSzPts val="2800"/>
              <a:defRPr/>
            </a:pPr>
            <a:r>
              <a:rPr kumimoji="0" lang="en-US" b="0" i="0" u="none" strike="noStrike" kern="0" cap="none" spc="0" normalizeH="0" baseline="0" noProof="0" dirty="0" err="1">
                <a:ln>
                  <a:noFill/>
                </a:ln>
                <a:solidFill>
                  <a:schemeClr val="bg2"/>
                </a:solidFill>
                <a:effectLst/>
                <a:uLnTx/>
                <a:uFillTx/>
                <a:latin typeface="Calibri"/>
                <a:cs typeface="Calibri"/>
                <a:sym typeface="Calibri"/>
              </a:rPr>
              <a:t>Orderer</a:t>
            </a:r>
            <a:r>
              <a:rPr kumimoji="0" lang="en-US" b="0" i="0" u="none" strike="noStrike" kern="0" cap="none" spc="0" normalizeH="0" baseline="0" noProof="0" dirty="0">
                <a:ln>
                  <a:noFill/>
                </a:ln>
                <a:solidFill>
                  <a:schemeClr val="bg2"/>
                </a:solidFill>
                <a:effectLst/>
                <a:uLnTx/>
                <a:uFillTx/>
                <a:latin typeface="Calibri"/>
                <a:cs typeface="Calibri"/>
                <a:sym typeface="Calibri"/>
              </a:rPr>
              <a:t> Certificate </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Peer Certificate </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User Certificate </a:t>
            </a:r>
          </a:p>
          <a:p>
            <a:pPr lvl="1" indent="-406400">
              <a:spcBef>
                <a:spcPts val="0"/>
              </a:spcBef>
              <a:buClr>
                <a:srgbClr val="000000"/>
              </a:buClr>
              <a:buSzPts val="2800"/>
              <a:defRPr/>
            </a:pPr>
            <a:r>
              <a:rPr kumimoji="0" lang="en-US" b="0" i="0" u="none" strike="noStrike" kern="0" cap="none" spc="0" normalizeH="0" baseline="0" noProof="0" dirty="0">
                <a:ln>
                  <a:noFill/>
                </a:ln>
                <a:solidFill>
                  <a:schemeClr val="bg2"/>
                </a:solidFill>
                <a:effectLst/>
                <a:uLnTx/>
                <a:uFillTx/>
                <a:latin typeface="Calibri"/>
                <a:cs typeface="Calibri"/>
                <a:sym typeface="Calibri"/>
              </a:rPr>
              <a:t>App Certificate </a:t>
            </a:r>
            <a:endParaRPr kumimoji="0" lang="en-US" sz="2800" b="0" i="0" u="none" strike="noStrike" kern="0" cap="none" spc="0" normalizeH="0" baseline="0" noProof="0" dirty="0">
              <a:ln>
                <a:noFill/>
              </a:ln>
              <a:solidFill>
                <a:schemeClr val="bg2"/>
              </a:solidFill>
              <a:effectLst/>
              <a:uLnTx/>
              <a:uFillTx/>
              <a:latin typeface="Calibri"/>
              <a:cs typeface="Calibri"/>
              <a:sym typeface="Calibri"/>
            </a:endParaRPr>
          </a:p>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These certificates can be used to access the network</a:t>
            </a:r>
          </a:p>
        </p:txBody>
      </p:sp>
      <p:sp>
        <p:nvSpPr>
          <p:cNvPr id="9" name="Google Shape;105;p11">
            <a:extLst>
              <a:ext uri="{FF2B5EF4-FFF2-40B4-BE49-F238E27FC236}">
                <a16:creationId xmlns:a16="http://schemas.microsoft.com/office/drawing/2014/main" xmlns="" id="{5C6C127F-D585-D547-95A1-2FFD66CF6D56}"/>
              </a:ext>
            </a:extLst>
          </p:cNvPr>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Setting up a Network</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145659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a:t>
            </a:r>
            <a:endParaRPr sz="3600" b="1" dirty="0">
              <a:latin typeface="Trebuchet MS" charset="0"/>
              <a:ea typeface="Trebuchet MS" charset="0"/>
              <a:cs typeface="Trebuchet MS" charset="0"/>
            </a:endParaRPr>
          </a:p>
        </p:txBody>
      </p:sp>
      <p:sp>
        <p:nvSpPr>
          <p:cNvPr id="106" name="Google Shape;106;p11"/>
          <p:cNvSpPr txBox="1"/>
          <p:nvPr/>
        </p:nvSpPr>
        <p:spPr>
          <a:xfrm>
            <a:off x="498764" y="1152474"/>
            <a:ext cx="9393381"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1: Understanding smart contracts and Ethereum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Introducing Solidity</a:t>
            </a:r>
          </a:p>
          <a:p>
            <a:pPr marL="88900" lvl="0">
              <a:lnSpc>
                <a:spcPct val="115000"/>
              </a:lnSpc>
              <a:buClr>
                <a:srgbClr val="595959"/>
              </a:buClr>
              <a:buSzPts val="2200"/>
            </a:pPr>
            <a:endParaRPr lang="en-US" sz="2400" dirty="0">
              <a:solidFill>
                <a:schemeClr val="tx1"/>
              </a:solidFill>
              <a:latin typeface="Trebuchet MS" charset="0"/>
              <a:ea typeface="Trebuchet MS" charset="0"/>
              <a:cs typeface="Trebuchet MS" charset="0"/>
            </a:endParaRPr>
          </a:p>
          <a:p>
            <a:pPr marL="457200" lvl="0" indent="-368300">
              <a:lnSpc>
                <a:spcPct val="115000"/>
              </a:lnSpc>
              <a:buClr>
                <a:srgbClr val="595959"/>
              </a:buClr>
              <a:buSzPts val="2200"/>
              <a:buChar char="●"/>
            </a:pPr>
            <a:endParaRPr lang="en-US" sz="2400" dirty="0">
              <a:solidFill>
                <a:schemeClr val="tx1"/>
              </a:solidFill>
              <a:latin typeface="Trebuchet MS" charset="0"/>
              <a:ea typeface="Trebuchet MS" charset="0"/>
              <a:cs typeface="Trebuchet MS" charset="0"/>
            </a:endParaRPr>
          </a:p>
          <a:p>
            <a:pPr marL="457200" lvl="0" indent="-368300">
              <a:lnSpc>
                <a:spcPct val="115000"/>
              </a:lnSpc>
              <a:buClr>
                <a:srgbClr val="595959"/>
              </a:buClr>
              <a:buSzPts val="2200"/>
              <a:buChar char="●"/>
            </a:pPr>
            <a:endParaRPr lang="en-US" sz="2400" dirty="0">
              <a:solidFill>
                <a:schemeClr val="tx1"/>
              </a:solidFill>
              <a:latin typeface="Trebuchet MS" charset="0"/>
              <a:ea typeface="Trebuchet MS" charset="0"/>
              <a:cs typeface="Trebuchet MS" charset="0"/>
            </a:endParaRPr>
          </a:p>
        </p:txBody>
      </p:sp>
    </p:spTree>
    <p:extLst>
      <p:ext uri="{BB962C8B-B14F-4D97-AF65-F5344CB8AC3E}">
        <p14:creationId xmlns:p14="http://schemas.microsoft.com/office/powerpoint/2010/main" val="14118272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Setting up a New </a:t>
            </a:r>
            <a:r>
              <a:rPr lang="fr-FR" sz="3600" dirty="0" err="1"/>
              <a:t>Ledger</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2" name="Google Shape;179;p22"/>
          <p:cNvSpPr txBox="1">
            <a:spLocks/>
          </p:cNvSpPr>
          <p:nvPr/>
        </p:nvSpPr>
        <p:spPr>
          <a:xfrm>
            <a:off x="707456" y="1152475"/>
            <a:ext cx="10515600" cy="13257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A ledger can be shared between peers by generating its genesis block from another </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1" u="none" strike="noStrike" kern="0" cap="none" spc="0" normalizeH="0" baseline="0" noProof="0" dirty="0" err="1">
                <a:ln>
                  <a:noFill/>
                </a:ln>
                <a:solidFill>
                  <a:schemeClr val="bg2"/>
                </a:solidFill>
                <a:effectLst/>
                <a:uLnTx/>
                <a:uFillTx/>
                <a:latin typeface="Calibri"/>
                <a:cs typeface="Calibri"/>
                <a:sym typeface="Calibri"/>
              </a:rPr>
              <a:t>yaml</a:t>
            </a:r>
            <a:r>
              <a:rPr kumimoji="0" lang="en-US" sz="2800" b="0" i="0" u="none" strike="noStrike" kern="0" cap="none" spc="0" normalizeH="0" baseline="0" noProof="0" dirty="0">
                <a:ln>
                  <a:noFill/>
                </a:ln>
                <a:solidFill>
                  <a:schemeClr val="bg2"/>
                </a:solidFill>
                <a:effectLst/>
                <a:uLnTx/>
                <a:uFillTx/>
                <a:latin typeface="Calibri"/>
                <a:cs typeface="Calibri"/>
                <a:sym typeface="Calibri"/>
              </a:rPr>
              <a:t> config file</a:t>
            </a: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p:txBody>
      </p:sp>
      <p:pic>
        <p:nvPicPr>
          <p:cNvPr id="13" name="Google Shape;180;p22"/>
          <p:cNvPicPr preferRelativeResize="0"/>
          <p:nvPr/>
        </p:nvPicPr>
        <p:blipFill>
          <a:blip r:embed="rId5">
            <a:alphaModFix/>
          </a:blip>
          <a:stretch>
            <a:fillRect/>
          </a:stretch>
        </p:blipFill>
        <p:spPr>
          <a:xfrm>
            <a:off x="6036667" y="2328988"/>
            <a:ext cx="5738674" cy="3745150"/>
          </a:xfrm>
          <a:prstGeom prst="rect">
            <a:avLst/>
          </a:prstGeom>
          <a:noFill/>
          <a:ln>
            <a:noFill/>
          </a:ln>
        </p:spPr>
      </p:pic>
      <p:sp>
        <p:nvSpPr>
          <p:cNvPr id="14" name="Google Shape;181;p22"/>
          <p:cNvSpPr txBox="1">
            <a:spLocks/>
          </p:cNvSpPr>
          <p:nvPr/>
        </p:nvSpPr>
        <p:spPr>
          <a:xfrm>
            <a:off x="846402" y="2295906"/>
            <a:ext cx="4927500" cy="34167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You define in it which peers have access to the ledger and which </a:t>
            </a:r>
            <a:r>
              <a:rPr kumimoji="0" lang="en-US" sz="2800" b="0" i="0" u="none" strike="noStrike" kern="0" cap="none" spc="0" normalizeH="0" baseline="0" noProof="0" dirty="0" err="1">
                <a:ln>
                  <a:noFill/>
                </a:ln>
                <a:solidFill>
                  <a:schemeClr val="bg2"/>
                </a:solidFill>
                <a:effectLst/>
                <a:uLnTx/>
                <a:uFillTx/>
                <a:latin typeface="Calibri"/>
                <a:cs typeface="Calibri"/>
                <a:sym typeface="Calibri"/>
              </a:rPr>
              <a:t>orderer</a:t>
            </a:r>
            <a:r>
              <a:rPr kumimoji="0" lang="en-US" sz="2800" b="0" i="0" u="none" strike="noStrike" kern="0" cap="none" spc="0" normalizeH="0" baseline="0" noProof="0" dirty="0">
                <a:ln>
                  <a:noFill/>
                </a:ln>
                <a:solidFill>
                  <a:schemeClr val="bg2"/>
                </a:solidFill>
                <a:effectLst/>
                <a:uLnTx/>
                <a:uFillTx/>
                <a:latin typeface="Calibri"/>
                <a:cs typeface="Calibri"/>
                <a:sym typeface="Calibri"/>
              </a:rPr>
              <a:t> will be used to validate blocks</a:t>
            </a: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27714676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en-US" sz="3600" dirty="0">
                <a:latin typeface="Trebuchet MS" charset="0"/>
                <a:ea typeface="Trebuchet MS" charset="0"/>
                <a:cs typeface="Trebuchet MS" charset="0"/>
              </a:rPr>
              <a:t>A New Ledger of Transactions</a:t>
            </a:r>
            <a:endParaRPr sz="3600"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187;p23"/>
          <p:cNvSpPr txBox="1">
            <a:spLocks/>
          </p:cNvSpPr>
          <p:nvPr/>
        </p:nvSpPr>
        <p:spPr>
          <a:xfrm>
            <a:off x="707456" y="1304875"/>
            <a:ext cx="7750744"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a:cs typeface="Calibri"/>
              <a:sym typeface="Calibri"/>
            </a:endParaRP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With the genesis block file and your certificates, you are all set to start sending transactions</a:t>
            </a:r>
          </a:p>
        </p:txBody>
      </p:sp>
    </p:spTree>
    <p:extLst>
      <p:ext uri="{BB962C8B-B14F-4D97-AF65-F5344CB8AC3E}">
        <p14:creationId xmlns:p14="http://schemas.microsoft.com/office/powerpoint/2010/main" val="24601156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26028" y="3706321"/>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42230559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Chaincodes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193;p24"/>
          <p:cNvSpPr txBox="1">
            <a:spLocks/>
          </p:cNvSpPr>
          <p:nvPr/>
        </p:nvSpPr>
        <p:spPr>
          <a:xfrm>
            <a:off x="498764" y="1152475"/>
            <a:ext cx="8804535" cy="43458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lang="en-US" dirty="0">
                <a:solidFill>
                  <a:schemeClr val="bg2"/>
                </a:solidFill>
              </a:rPr>
              <a:t>Hyperledger s</a:t>
            </a:r>
            <a:r>
              <a:rPr kumimoji="0" lang="en-US" sz="2800" b="0" i="0" u="none" strike="noStrike" kern="0" cap="none" spc="0" normalizeH="0" baseline="0" noProof="0" dirty="0">
                <a:ln>
                  <a:noFill/>
                </a:ln>
                <a:solidFill>
                  <a:schemeClr val="bg2"/>
                </a:solidFill>
                <a:effectLst/>
                <a:uLnTx/>
                <a:uFillTx/>
                <a:latin typeface="Calibri"/>
                <a:cs typeface="Calibri"/>
                <a:sym typeface="Calibri"/>
              </a:rPr>
              <a:t>mart contracts, called </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1" u="none" strike="noStrike" kern="0" cap="none" spc="0" normalizeH="0" baseline="0" noProof="0" dirty="0" err="1">
                <a:ln>
                  <a:noFill/>
                </a:ln>
                <a:solidFill>
                  <a:schemeClr val="bg2"/>
                </a:solidFill>
                <a:effectLst/>
                <a:uLnTx/>
                <a:uFillTx/>
                <a:latin typeface="Calibri"/>
                <a:cs typeface="Calibri"/>
                <a:sym typeface="Calibri"/>
              </a:rPr>
              <a:t>chaincodes</a:t>
            </a:r>
            <a:r>
              <a:rPr kumimoji="0" lang="en-US" sz="2800" b="0" i="1" u="none" strike="noStrike" kern="0" cap="none" spc="0" normalizeH="0" baseline="0" noProof="0" dirty="0">
                <a:ln>
                  <a:noFill/>
                </a:ln>
                <a:solidFill>
                  <a:schemeClr val="bg2"/>
                </a:solidFill>
                <a:effectLst/>
                <a:uLnTx/>
                <a:uFillTx/>
                <a:latin typeface="Calibri"/>
                <a:cs typeface="Calibri"/>
                <a:sym typeface="Calibri"/>
              </a:rPr>
              <a:t>”,</a:t>
            </a:r>
            <a:r>
              <a:rPr kumimoji="0" lang="en-US" sz="2800" b="0" i="0" u="none" strike="noStrike" kern="0" cap="none" spc="0" normalizeH="0" baseline="0" noProof="0" dirty="0">
                <a:ln>
                  <a:noFill/>
                </a:ln>
                <a:solidFill>
                  <a:schemeClr val="bg2"/>
                </a:solidFill>
                <a:effectLst/>
                <a:uLnTx/>
                <a:uFillTx/>
                <a:latin typeface="Calibri"/>
                <a:cs typeface="Calibri"/>
                <a:sym typeface="Calibri"/>
              </a:rPr>
              <a:t> can be written in multiple languages</a:t>
            </a:r>
          </a:p>
          <a:p>
            <a:pPr lvl="1" indent="-406400">
              <a:spcBef>
                <a:spcPts val="1000"/>
              </a:spcBef>
              <a:buClr>
                <a:srgbClr val="000000"/>
              </a:buClr>
              <a:buSzPts val="2800"/>
              <a:defRPr/>
            </a:pPr>
            <a:r>
              <a:rPr kumimoji="0" lang="en-US" b="0" i="1" u="none" strike="noStrike" kern="0" cap="none" spc="0" normalizeH="0" baseline="0" noProof="0" dirty="0">
                <a:ln>
                  <a:noFill/>
                </a:ln>
                <a:solidFill>
                  <a:schemeClr val="bg2"/>
                </a:solidFill>
                <a:effectLst/>
                <a:uLnTx/>
                <a:uFillTx/>
                <a:latin typeface="Calibri"/>
                <a:cs typeface="Calibri"/>
                <a:sym typeface="Calibri"/>
              </a:rPr>
              <a:t>Example: Node, Go, Java</a:t>
            </a:r>
            <a:endParaRPr kumimoji="0" lang="en-US" sz="2800" b="0" i="1" u="none" strike="noStrike" kern="0" cap="none" spc="0" normalizeH="0" baseline="0" noProof="0" dirty="0">
              <a:ln>
                <a:noFill/>
              </a:ln>
              <a:solidFill>
                <a:schemeClr val="bg2"/>
              </a:solidFill>
              <a:effectLst/>
              <a:uLnTx/>
              <a:uFillTx/>
              <a:latin typeface="Calibri"/>
              <a:cs typeface="Calibri"/>
              <a:sym typeface="Calibri"/>
            </a:endParaRPr>
          </a:p>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Non deterministic code cannot be used!</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chemeClr val="bg2"/>
                </a:solidFill>
                <a:effectLst/>
                <a:uLnTx/>
                <a:uFillTx/>
                <a:latin typeface="Calibri"/>
                <a:cs typeface="Calibri"/>
                <a:sym typeface="Calibri"/>
              </a:rPr>
              <a:t>HTTP Requests</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chemeClr val="bg2"/>
                </a:solidFill>
                <a:effectLst/>
                <a:uLnTx/>
                <a:uFillTx/>
                <a:latin typeface="Calibri"/>
                <a:cs typeface="Calibri"/>
                <a:sym typeface="Calibri"/>
              </a:rPr>
              <a:t>Random number generators</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chemeClr val="bg2"/>
                </a:solidFill>
                <a:effectLst/>
                <a:uLnTx/>
                <a:uFillTx/>
                <a:latin typeface="Calibri"/>
                <a:cs typeface="Calibri"/>
                <a:sym typeface="Calibri"/>
              </a:rPr>
              <a:t>Any code which would behave differently on multiple nodes</a:t>
            </a:r>
          </a:p>
          <a:p>
            <a:pPr marL="914400" marR="0" lvl="1" indent="-381000" algn="l" defTabSz="914400" rtl="0" eaLnBrk="1" fontAlgn="auto" latinLnBrk="0" hangingPunct="1">
              <a:lnSpc>
                <a:spcPct val="9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chemeClr val="bg2"/>
                </a:solidFill>
                <a:effectLst/>
                <a:uLnTx/>
                <a:uFillTx/>
                <a:latin typeface="Calibri"/>
                <a:cs typeface="Calibri"/>
                <a:sym typeface="Calibri"/>
              </a:rPr>
              <a:t>Solidity is inherently deterministic, which is not the case of these languages</a:t>
            </a:r>
          </a:p>
        </p:txBody>
      </p:sp>
    </p:spTree>
    <p:extLst>
      <p:ext uri="{BB962C8B-B14F-4D97-AF65-F5344CB8AC3E}">
        <p14:creationId xmlns:p14="http://schemas.microsoft.com/office/powerpoint/2010/main" val="10191933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1" name="Google Shape;199;p25"/>
          <p:cNvSpPr txBox="1">
            <a:spLocks/>
          </p:cNvSpPr>
          <p:nvPr/>
        </p:nvSpPr>
        <p:spPr>
          <a:xfrm>
            <a:off x="459971" y="1304875"/>
            <a:ext cx="8843328"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Using Go, you can write a smart contract by importing Hyperledger libraries and creating a custom type object for your contract</a:t>
            </a:r>
          </a:p>
        </p:txBody>
      </p:sp>
      <p:pic>
        <p:nvPicPr>
          <p:cNvPr id="12" name="Google Shape;200;p25"/>
          <p:cNvPicPr preferRelativeResize="0"/>
          <p:nvPr/>
        </p:nvPicPr>
        <p:blipFill>
          <a:blip r:embed="rId5">
            <a:alphaModFix/>
          </a:blip>
          <a:stretch>
            <a:fillRect/>
          </a:stretch>
        </p:blipFill>
        <p:spPr>
          <a:xfrm>
            <a:off x="1218470" y="3137612"/>
            <a:ext cx="7905475" cy="2148400"/>
          </a:xfrm>
          <a:prstGeom prst="rect">
            <a:avLst/>
          </a:prstGeom>
          <a:noFill/>
          <a:ln>
            <a:noFill/>
          </a:ln>
        </p:spPr>
      </p:pic>
      <p:sp>
        <p:nvSpPr>
          <p:cNvPr id="9" name="Google Shape;105;p11">
            <a:extLst>
              <a:ext uri="{FF2B5EF4-FFF2-40B4-BE49-F238E27FC236}">
                <a16:creationId xmlns:a16="http://schemas.microsoft.com/office/drawing/2014/main" xmlns="" id="{72CEEFCA-BF99-8C44-B928-3960354899EA}"/>
              </a:ext>
            </a:extLst>
          </p:cNvPr>
          <p:cNvSpPr txBox="1"/>
          <p:nvPr/>
        </p:nvSpPr>
        <p:spPr>
          <a:xfrm>
            <a:off x="307571" y="267800"/>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Writing</a:t>
            </a:r>
            <a:r>
              <a:rPr lang="fr-FR" sz="3600" dirty="0"/>
              <a:t> </a:t>
            </a:r>
            <a:r>
              <a:rPr lang="en-US" sz="3600" dirty="0">
                <a:solidFill>
                  <a:schemeClr val="tx1"/>
                </a:solidFill>
                <a:latin typeface="Trebuchet MS" charset="0"/>
                <a:ea typeface="Trebuchet MS" charset="0"/>
                <a:cs typeface="Trebuchet MS" charset="0"/>
              </a:rPr>
              <a:t>Hyperledger </a:t>
            </a:r>
            <a:r>
              <a:rPr lang="fr-FR" sz="3600" dirty="0"/>
              <a:t>Smart </a:t>
            </a:r>
            <a:r>
              <a:rPr lang="fr-FR" sz="3600" dirty="0" err="1"/>
              <a:t>Contracts</a:t>
            </a:r>
            <a:r>
              <a:rPr lang="fr-FR" sz="3600" dirty="0"/>
              <a:t> </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19868485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Writing</a:t>
            </a:r>
            <a:r>
              <a:rPr lang="fr-FR" sz="3600" dirty="0"/>
              <a:t> </a:t>
            </a:r>
            <a:r>
              <a:rPr lang="fr-FR" sz="3600" dirty="0" err="1">
                <a:solidFill>
                  <a:schemeClr val="tx1"/>
                </a:solidFill>
                <a:latin typeface="Trebuchet MS" charset="0"/>
                <a:ea typeface="Trebuchet MS" charset="0"/>
                <a:cs typeface="Trebuchet MS" charset="0"/>
              </a:rPr>
              <a:t>Hyperledger</a:t>
            </a:r>
            <a:r>
              <a:rPr lang="fr-FR" sz="3600" dirty="0">
                <a:solidFill>
                  <a:schemeClr val="tx1"/>
                </a:solidFill>
                <a:latin typeface="Trebuchet MS" charset="0"/>
                <a:ea typeface="Trebuchet MS" charset="0"/>
                <a:cs typeface="Trebuchet MS" charset="0"/>
              </a:rPr>
              <a:t> </a:t>
            </a:r>
            <a:r>
              <a:rPr lang="fr-FR" sz="3600" dirty="0"/>
              <a:t>Smart </a:t>
            </a:r>
            <a:r>
              <a:rPr lang="fr-FR" sz="3600" dirty="0" err="1"/>
              <a:t>Contracts</a:t>
            </a:r>
            <a:r>
              <a:rPr lang="fr-FR" sz="3600" dirty="0"/>
              <a:t> </a:t>
            </a:r>
            <a:endParaRPr lang="fr-F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1" name="Google Shape;206;p26"/>
          <p:cNvSpPr txBox="1">
            <a:spLocks/>
          </p:cNvSpPr>
          <p:nvPr/>
        </p:nvSpPr>
        <p:spPr>
          <a:xfrm>
            <a:off x="345941" y="1069548"/>
            <a:ext cx="9782797" cy="4351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Then, you append your functions to this object using prototypes</a:t>
            </a:r>
          </a:p>
        </p:txBody>
      </p:sp>
      <p:pic>
        <p:nvPicPr>
          <p:cNvPr id="12" name="Google Shape;207;p26"/>
          <p:cNvPicPr preferRelativeResize="0"/>
          <p:nvPr/>
        </p:nvPicPr>
        <p:blipFill>
          <a:blip r:embed="rId5">
            <a:alphaModFix/>
          </a:blip>
          <a:stretch>
            <a:fillRect/>
          </a:stretch>
        </p:blipFill>
        <p:spPr>
          <a:xfrm>
            <a:off x="498341" y="2133804"/>
            <a:ext cx="11195326" cy="4410275"/>
          </a:xfrm>
          <a:prstGeom prst="rect">
            <a:avLst/>
          </a:prstGeom>
          <a:noFill/>
          <a:ln>
            <a:noFill/>
          </a:ln>
        </p:spPr>
      </p:pic>
    </p:spTree>
    <p:extLst>
      <p:ext uri="{BB962C8B-B14F-4D97-AF65-F5344CB8AC3E}">
        <p14:creationId xmlns:p14="http://schemas.microsoft.com/office/powerpoint/2010/main" val="19852384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4163521"/>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17228452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a:t>Possible Use Cases</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2" name="Google Shape;213;p27"/>
          <p:cNvSpPr txBox="1">
            <a:spLocks/>
          </p:cNvSpPr>
          <p:nvPr/>
        </p:nvSpPr>
        <p:spPr>
          <a:xfrm>
            <a:off x="172349" y="992750"/>
            <a:ext cx="10515600" cy="13257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406400" algn="l" defTabSz="914400" rtl="0" eaLnBrk="1" fontAlgn="auto" latinLnBrk="0" hangingPunct="1">
              <a:lnSpc>
                <a:spcPct val="90000"/>
              </a:lnSpc>
              <a:spcBef>
                <a:spcPts val="1000"/>
              </a:spcBef>
              <a:spcAft>
                <a:spcPts val="0"/>
              </a:spcAft>
              <a:buClr>
                <a:srgbClr val="000000"/>
              </a:buClr>
              <a:buSzPts val="2800"/>
              <a:buFont typeface="Arial"/>
              <a:buChar char="•"/>
              <a:tabLst/>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Supply chain transparency, archiving and tracking</a:t>
            </a:r>
          </a:p>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r>
              <a:rPr kumimoji="0" lang="en-US" sz="2800" b="0" i="1" u="none" strike="noStrike" kern="0" cap="none" spc="0" normalizeH="0" baseline="0" noProof="0" dirty="0">
                <a:ln>
                  <a:noFill/>
                </a:ln>
                <a:solidFill>
                  <a:schemeClr val="bg2"/>
                </a:solidFill>
                <a:effectLst/>
                <a:uLnTx/>
                <a:uFillTx/>
                <a:latin typeface="Calibri"/>
                <a:cs typeface="Calibri"/>
                <a:sym typeface="Calibri"/>
              </a:rPr>
              <a:t>“Where does the fish ordered in this restaurant was caught?”</a:t>
            </a:r>
          </a:p>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1" u="none" strike="noStrike" kern="0" cap="none" spc="0" normalizeH="0" baseline="0" noProof="0" dirty="0">
              <a:ln>
                <a:noFill/>
              </a:ln>
              <a:solidFill>
                <a:schemeClr val="bg2"/>
              </a:solidFill>
              <a:effectLst/>
              <a:uLnTx/>
              <a:uFillTx/>
              <a:latin typeface="Calibri"/>
              <a:cs typeface="Calibri"/>
              <a:sym typeface="Calibri"/>
            </a:endParaRP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chemeClr val="bg2"/>
              </a:solidFill>
              <a:effectLst/>
              <a:uLnTx/>
              <a:uFillTx/>
              <a:latin typeface="Calibri"/>
              <a:cs typeface="Calibri"/>
              <a:sym typeface="Calibri"/>
            </a:endParaRPr>
          </a:p>
        </p:txBody>
      </p:sp>
      <p:pic>
        <p:nvPicPr>
          <p:cNvPr id="13" name="Google Shape;214;p27" descr="Designed for versatility and scalability, Hyperledger Sawtooth is a modular blockchain suite. Hyperledger Sawtooth supports both permissioned and permissionless deployments. It includes a novel consensus algorithm, Proof of Elapsed Time (PoET). PoET targets large distributed validator populations with minimal resource consumption. Transaction business logic is decoupled from the consensus layer into Transaction Families that allow for restricted or unfettered semantics." title="Introduction to Hyperledger Sawtooth">
            <a:hlinkClick r:id="rId5"/>
          </p:cNvPr>
          <p:cNvPicPr preferRelativeResize="0"/>
          <p:nvPr/>
        </p:nvPicPr>
        <p:blipFill>
          <a:blip r:embed="rId6">
            <a:alphaModFix/>
          </a:blip>
          <a:stretch>
            <a:fillRect/>
          </a:stretch>
        </p:blipFill>
        <p:spPr>
          <a:xfrm>
            <a:off x="5430149" y="2090015"/>
            <a:ext cx="5586350" cy="4189775"/>
          </a:xfrm>
          <a:prstGeom prst="rect">
            <a:avLst/>
          </a:prstGeom>
          <a:noFill/>
          <a:ln>
            <a:noFill/>
          </a:ln>
        </p:spPr>
      </p:pic>
      <p:sp>
        <p:nvSpPr>
          <p:cNvPr id="14" name="Google Shape;215;p27"/>
          <p:cNvSpPr txBox="1">
            <a:spLocks/>
          </p:cNvSpPr>
          <p:nvPr/>
        </p:nvSpPr>
        <p:spPr>
          <a:xfrm>
            <a:off x="459971" y="2200596"/>
            <a:ext cx="4755000" cy="4258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Hyperledger Sawtooth is a Blockchain platform supporting both permissioned and </a:t>
            </a:r>
            <a:r>
              <a:rPr kumimoji="0" lang="en-US" sz="2800" b="0" i="0" u="none" strike="noStrike" kern="0" cap="none" spc="0" normalizeH="0" baseline="0" noProof="0" dirty="0" err="1">
                <a:ln>
                  <a:noFill/>
                </a:ln>
                <a:solidFill>
                  <a:schemeClr val="bg2"/>
                </a:solidFill>
                <a:effectLst/>
                <a:uLnTx/>
                <a:uFillTx/>
                <a:latin typeface="Calibri"/>
                <a:cs typeface="Calibri"/>
                <a:sym typeface="Calibri"/>
              </a:rPr>
              <a:t>permissionless</a:t>
            </a:r>
            <a:r>
              <a:rPr kumimoji="0" lang="en-US" sz="2800" b="0" i="0" u="none" strike="noStrike" kern="0" cap="none" spc="0" normalizeH="0" baseline="0" noProof="0" dirty="0">
                <a:ln>
                  <a:noFill/>
                </a:ln>
                <a:solidFill>
                  <a:schemeClr val="bg2"/>
                </a:solidFill>
                <a:effectLst/>
                <a:uLnTx/>
                <a:uFillTx/>
                <a:latin typeface="Calibri"/>
                <a:cs typeface="Calibri"/>
                <a:sym typeface="Calibri"/>
              </a:rPr>
              <a:t> ledgers</a:t>
            </a:r>
          </a:p>
        </p:txBody>
      </p:sp>
    </p:spTree>
    <p:extLst>
      <p:ext uri="{BB962C8B-B14F-4D97-AF65-F5344CB8AC3E}">
        <p14:creationId xmlns:p14="http://schemas.microsoft.com/office/powerpoint/2010/main" val="67986830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marL="50800" lvl="0">
              <a:lnSpc>
                <a:spcPct val="90000"/>
              </a:lnSpc>
              <a:spcBef>
                <a:spcPts val="1000"/>
              </a:spcBef>
              <a:buSzPts val="2800"/>
              <a:defRPr/>
            </a:pPr>
            <a:r>
              <a:rPr lang="en-US" sz="3600" dirty="0">
                <a:latin typeface="Calibri"/>
                <a:cs typeface="Calibri"/>
                <a:sym typeface="Calibri"/>
              </a:rPr>
              <a:t>Data Sharing Between Multiple Tiered Partners</a:t>
            </a: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220;p28"/>
          <p:cNvSpPr txBox="1">
            <a:spLocks/>
          </p:cNvSpPr>
          <p:nvPr/>
        </p:nvSpPr>
        <p:spPr>
          <a:xfrm>
            <a:off x="707456" y="1374348"/>
            <a:ext cx="9226253" cy="5430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1440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r>
              <a:rPr kumimoji="0" lang="en-US" sz="2800" b="0" i="1" u="none" strike="noStrike" kern="0" cap="none" spc="0" normalizeH="0" baseline="0" noProof="0" dirty="0">
                <a:ln>
                  <a:noFill/>
                </a:ln>
                <a:solidFill>
                  <a:schemeClr val="bg2"/>
                </a:solidFill>
                <a:effectLst/>
                <a:uLnTx/>
                <a:uFillTx/>
                <a:latin typeface="Calibri"/>
                <a:cs typeface="Calibri"/>
                <a:sym typeface="Calibri"/>
              </a:rPr>
              <a:t>“I want to easily share a ledger with Company A and its supplier Company B without their competitor Company C having access. But we’re on the same network!” </a:t>
            </a:r>
          </a:p>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Here, each company is represented by an </a:t>
            </a:r>
            <a:r>
              <a:rPr kumimoji="0" lang="en-US" sz="2800" b="1" i="0" u="none" strike="noStrike" kern="0" cap="none" spc="0" normalizeH="0" baseline="0" noProof="0" dirty="0">
                <a:ln>
                  <a:noFill/>
                </a:ln>
                <a:solidFill>
                  <a:schemeClr val="bg2"/>
                </a:solidFill>
                <a:effectLst/>
                <a:uLnTx/>
                <a:uFillTx/>
                <a:latin typeface="Calibri"/>
                <a:cs typeface="Calibri"/>
                <a:sym typeface="Calibri"/>
              </a:rPr>
              <a:t>Organization </a:t>
            </a:r>
            <a:r>
              <a:rPr kumimoji="0" lang="en-US" sz="2800" b="0" i="0" u="none" strike="noStrike" kern="0" cap="none" spc="0" normalizeH="0" baseline="0" noProof="0" dirty="0">
                <a:ln>
                  <a:noFill/>
                </a:ln>
                <a:solidFill>
                  <a:schemeClr val="bg2"/>
                </a:solidFill>
                <a:effectLst/>
                <a:uLnTx/>
                <a:uFillTx/>
                <a:latin typeface="Calibri"/>
                <a:cs typeface="Calibri"/>
                <a:sym typeface="Calibri"/>
              </a:rPr>
              <a:t>in a Hyperledger Fabric </a:t>
            </a:r>
            <a:r>
              <a:rPr kumimoji="0" lang="en-US" sz="2800" b="0" i="0" u="none" strike="noStrike" kern="0" cap="none" spc="0" normalizeH="0" baseline="0" noProof="0" dirty="0">
                <a:ln>
                  <a:noFill/>
                </a:ln>
                <a:solidFill>
                  <a:schemeClr val="bg2"/>
                </a:solidFill>
                <a:effectLst/>
                <a:uLnTx/>
                <a:uFillTx/>
                <a:sym typeface="Calibri"/>
              </a:rPr>
              <a:t>network</a:t>
            </a:r>
            <a:endParaRPr lang="en-US" dirty="0">
              <a:solidFill>
                <a:schemeClr val="bg2"/>
              </a:solidFill>
            </a:endParaRPr>
          </a:p>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My peer would create the </a:t>
            </a:r>
            <a:r>
              <a:rPr kumimoji="0" lang="en-US" sz="2800" b="1" i="0" u="none" strike="noStrike" kern="0" cap="none" spc="0" normalizeH="0" baseline="0" noProof="0" dirty="0">
                <a:ln>
                  <a:noFill/>
                </a:ln>
                <a:solidFill>
                  <a:schemeClr val="bg2"/>
                </a:solidFill>
                <a:effectLst/>
                <a:uLnTx/>
                <a:uFillTx/>
                <a:latin typeface="Calibri"/>
                <a:cs typeface="Calibri"/>
                <a:sym typeface="Calibri"/>
              </a:rPr>
              <a:t>genesis block</a:t>
            </a:r>
            <a:r>
              <a:rPr kumimoji="0" lang="en-US" sz="2800" b="0" i="0" u="none" strike="noStrike" kern="0" cap="none" spc="0" normalizeH="0" baseline="0" noProof="0" dirty="0">
                <a:ln>
                  <a:noFill/>
                </a:ln>
                <a:solidFill>
                  <a:schemeClr val="bg2"/>
                </a:solidFill>
                <a:effectLst/>
                <a:uLnTx/>
                <a:uFillTx/>
                <a:latin typeface="Calibri"/>
                <a:cs typeface="Calibri"/>
                <a:sym typeface="Calibri"/>
              </a:rPr>
              <a:t> for the ledger shared with a peer in Company A and a peer in Company B, giving access and </a:t>
            </a:r>
            <a:r>
              <a:rPr kumimoji="0" lang="en-US" sz="2800" b="0" i="0" u="none" strike="noStrike" kern="0" cap="none" spc="0" normalizeH="0" baseline="0" noProof="0" dirty="0">
                <a:ln>
                  <a:noFill/>
                </a:ln>
                <a:solidFill>
                  <a:schemeClr val="bg2"/>
                </a:solidFill>
                <a:effectLst/>
                <a:uLnTx/>
                <a:uFillTx/>
                <a:sym typeface="Calibri"/>
              </a:rPr>
              <a:t>permissions</a:t>
            </a:r>
            <a:endParaRPr lang="en-US" dirty="0">
              <a:solidFill>
                <a:schemeClr val="bg2"/>
              </a:solidFill>
            </a:endParaRPr>
          </a:p>
          <a:p>
            <a:pPr indent="-457200">
              <a:buClr>
                <a:srgbClr val="000000"/>
              </a:buClr>
              <a:defRPr/>
            </a:pPr>
            <a:r>
              <a:rPr kumimoji="0" lang="en-US" sz="2800" b="0" i="0" u="none" strike="noStrike" kern="0" cap="none" spc="0" normalizeH="0" baseline="0" noProof="0" dirty="0">
                <a:ln>
                  <a:noFill/>
                </a:ln>
                <a:solidFill>
                  <a:schemeClr val="bg2"/>
                </a:solidFill>
                <a:effectLst/>
                <a:uLnTx/>
                <a:uFillTx/>
                <a:latin typeface="Calibri"/>
                <a:cs typeface="Calibri"/>
                <a:sym typeface="Calibri"/>
              </a:rPr>
              <a:t>To assure confidentiality, I do not include any peer belonging to Company C in the permissions for this ledger</a:t>
            </a:r>
          </a:p>
          <a:p>
            <a:pPr marL="0" marR="0" lvl="0" indent="0" algn="l" defTabSz="914400" rtl="0" eaLnBrk="1" fontAlgn="auto" latinLnBrk="0" hangingPunct="1">
              <a:lnSpc>
                <a:spcPct val="90000"/>
              </a:lnSpc>
              <a:spcBef>
                <a:spcPts val="1000"/>
              </a:spcBef>
              <a:spcAft>
                <a:spcPts val="0"/>
              </a:spcAft>
              <a:buClr>
                <a:srgbClr val="000000"/>
              </a:buClr>
              <a:buSzPts val="2800"/>
              <a:buFont typeface="Arial"/>
              <a:buNone/>
              <a:tabLst/>
              <a:defRPr/>
            </a:pPr>
            <a:endParaRPr kumimoji="0" lang="en-US" sz="2800" b="0" i="0" u="none" strike="noStrike" kern="0" cap="none" spc="0" normalizeH="0" baseline="0" noProof="0" dirty="0">
              <a:ln>
                <a:noFill/>
              </a:ln>
              <a:solidFill>
                <a:schemeClr val="bg2"/>
              </a:solidFill>
              <a:effectLst/>
              <a:uLnTx/>
              <a:uFillTx/>
              <a:latin typeface="Calibri"/>
              <a:cs typeface="Calibri"/>
              <a:sym typeface="Calibri"/>
            </a:endParaRPr>
          </a:p>
        </p:txBody>
      </p:sp>
    </p:spTree>
    <p:extLst>
      <p:ext uri="{BB962C8B-B14F-4D97-AF65-F5344CB8AC3E}">
        <p14:creationId xmlns:p14="http://schemas.microsoft.com/office/powerpoint/2010/main" val="39625951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4547985"/>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877603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a:t>
            </a:r>
            <a:endParaRPr sz="3600" b="1" dirty="0">
              <a:latin typeface="Trebuchet MS" charset="0"/>
              <a:ea typeface="Trebuchet MS" charset="0"/>
              <a:cs typeface="Trebuchet MS" charset="0"/>
            </a:endParaRPr>
          </a:p>
        </p:txBody>
      </p:sp>
      <p:sp>
        <p:nvSpPr>
          <p:cNvPr id="106" name="Google Shape;106;p11"/>
          <p:cNvSpPr txBox="1"/>
          <p:nvPr/>
        </p:nvSpPr>
        <p:spPr>
          <a:xfrm>
            <a:off x="498764" y="1152474"/>
            <a:ext cx="8804535"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21427535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Hyperledger</a:t>
            </a:r>
            <a:r>
              <a:rPr lang="fr-FR" sz="3600" dirty="0"/>
              <a:t> </a:t>
            </a:r>
            <a:r>
              <a:rPr lang="fr-FR" sz="3600" dirty="0" err="1"/>
              <a:t>Resources</a:t>
            </a:r>
            <a:r>
              <a:rPr lang="fr-FR" sz="3600" dirty="0"/>
              <a:t> </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p:cNvSpPr txBox="1">
            <a:spLocks/>
          </p:cNvSpPr>
          <p:nvPr/>
        </p:nvSpPr>
        <p:spPr>
          <a:xfrm>
            <a:off x="459971" y="15267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10" name="Google Shape;227;p29"/>
          <p:cNvSpPr txBox="1">
            <a:spLocks/>
          </p:cNvSpPr>
          <p:nvPr/>
        </p:nvSpPr>
        <p:spPr>
          <a:xfrm>
            <a:off x="516102" y="1235398"/>
            <a:ext cx="10515600" cy="43512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81000" algn="l" defTabSz="914400" rtl="0" eaLnBrk="1" fontAlgn="auto" latinLnBrk="0" hangingPunct="1">
              <a:lnSpc>
                <a:spcPct val="107916"/>
              </a:lnSpc>
              <a:spcBef>
                <a:spcPts val="0"/>
              </a:spcBef>
              <a:spcAft>
                <a:spcPts val="0"/>
              </a:spcAft>
              <a:buClr>
                <a:srgbClr val="000000"/>
              </a:buClr>
              <a:buSzPts val="2400"/>
              <a:buFont typeface="Noto Sans Symbols"/>
              <a:buChar char="•"/>
              <a:tabLst/>
              <a:defRPr/>
            </a:pPr>
            <a:r>
              <a:rPr kumimoji="0" lang="fr-FR" sz="2800" b="0" i="0" u="none" strike="noStrike" kern="0" cap="none" spc="0" normalizeH="0" baseline="0" noProof="0" dirty="0" err="1">
                <a:ln>
                  <a:noFill/>
                </a:ln>
                <a:solidFill>
                  <a:schemeClr val="bg2"/>
                </a:solidFill>
                <a:effectLst/>
                <a:uLnTx/>
                <a:uFillTx/>
                <a:latin typeface="Calibri"/>
                <a:cs typeface="Calibri"/>
                <a:sym typeface="Calibri"/>
              </a:rPr>
              <a:t>Project’s</a:t>
            </a:r>
            <a:r>
              <a:rPr kumimoji="0" lang="fr-FR" sz="2800" b="0" i="0" u="none" strike="noStrike" kern="0" cap="none" spc="0" normalizeH="0" baseline="0" noProof="0" dirty="0">
                <a:ln>
                  <a:noFill/>
                </a:ln>
                <a:solidFill>
                  <a:schemeClr val="bg2"/>
                </a:solidFill>
                <a:effectLst/>
                <a:uLnTx/>
                <a:uFillTx/>
                <a:latin typeface="Calibri"/>
                <a:cs typeface="Calibri"/>
                <a:sym typeface="Calibri"/>
              </a:rPr>
              <a:t> </a:t>
            </a:r>
            <a:r>
              <a:rPr kumimoji="0" lang="fr-FR" sz="2800" b="0" i="0" u="none" strike="noStrike" kern="0" cap="none" spc="0" normalizeH="0" baseline="0" noProof="0" dirty="0" err="1">
                <a:ln>
                  <a:noFill/>
                </a:ln>
                <a:solidFill>
                  <a:schemeClr val="bg2"/>
                </a:solidFill>
                <a:effectLst/>
                <a:uLnTx/>
                <a:uFillTx/>
                <a:latin typeface="Calibri"/>
                <a:cs typeface="Calibri"/>
                <a:sym typeface="Calibri"/>
              </a:rPr>
              <a:t>website</a:t>
            </a:r>
            <a:r>
              <a:rPr kumimoji="0" lang="fr-FR" sz="2800" b="0" i="0" u="none" strike="noStrike" kern="0" cap="none" spc="0" normalizeH="0" baseline="0" noProof="0" dirty="0">
                <a:ln>
                  <a:noFill/>
                </a:ln>
                <a:solidFill>
                  <a:schemeClr val="bg2"/>
                </a:solidFill>
                <a:effectLst/>
                <a:uLnTx/>
                <a:uFillTx/>
                <a:latin typeface="Calibri"/>
                <a:cs typeface="Calibri"/>
                <a:sym typeface="Calibri"/>
              </a:rPr>
              <a:t>: </a:t>
            </a:r>
            <a:r>
              <a:rPr kumimoji="0" lang="fr-FR" sz="2400" b="0" i="0" u="sng" strike="noStrike" kern="0" cap="none" spc="0" normalizeH="0" baseline="0" noProof="0" dirty="0">
                <a:ln>
                  <a:noFill/>
                </a:ln>
                <a:solidFill>
                  <a:schemeClr val="bg2"/>
                </a:solidFill>
                <a:effectLst/>
                <a:uLnTx/>
                <a:uFillTx/>
                <a:latin typeface="Calibri"/>
                <a:cs typeface="Calibri"/>
                <a:sym typeface="Calibri"/>
                <a:hlinkClick r:id="rId5">
                  <a:extLst>
                    <a:ext uri="{A12FA001-AC4F-418D-AE19-62706E023703}">
                      <ahyp:hlinkClr xmlns:ahyp="http://schemas.microsoft.com/office/drawing/2018/hyperlinkcolor" xmlns="" val="tx"/>
                    </a:ext>
                  </a:extLst>
                </a:hlinkClick>
              </a:rPr>
              <a:t>https://www.hyperledger.org/projects/fabric</a:t>
            </a: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0" marR="0" lvl="0" indent="0" algn="l" defTabSz="914400" rtl="0" eaLnBrk="1" fontAlgn="auto" latinLnBrk="0" hangingPunct="1">
              <a:lnSpc>
                <a:spcPct val="107916"/>
              </a:lnSpc>
              <a:spcBef>
                <a:spcPts val="0"/>
              </a:spcBef>
              <a:spcAft>
                <a:spcPts val="0"/>
              </a:spcAft>
              <a:buClr>
                <a:srgbClr val="000000"/>
              </a:buClr>
              <a:buSzPts val="2800"/>
              <a:buFont typeface="Arial"/>
              <a:buNone/>
              <a:tabLst/>
              <a:defRPr/>
            </a:pP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0" marR="0" lvl="0" indent="0" algn="l" defTabSz="914400" rtl="0" eaLnBrk="1" fontAlgn="auto" latinLnBrk="0" hangingPunct="1">
              <a:lnSpc>
                <a:spcPct val="107916"/>
              </a:lnSpc>
              <a:spcBef>
                <a:spcPts val="0"/>
              </a:spcBef>
              <a:spcAft>
                <a:spcPts val="0"/>
              </a:spcAft>
              <a:buClr>
                <a:srgbClr val="000000"/>
              </a:buClr>
              <a:buSzPts val="2800"/>
              <a:buFont typeface="Arial"/>
              <a:buNone/>
              <a:tabLst/>
              <a:defRPr/>
            </a:pP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457200" marR="0" lvl="0" indent="-381000" algn="l" defTabSz="914400" rtl="0" eaLnBrk="1" fontAlgn="auto" latinLnBrk="0" hangingPunct="1">
              <a:lnSpc>
                <a:spcPct val="107916"/>
              </a:lnSpc>
              <a:spcBef>
                <a:spcPts val="0"/>
              </a:spcBef>
              <a:spcAft>
                <a:spcPts val="0"/>
              </a:spcAft>
              <a:buClr>
                <a:srgbClr val="000000"/>
              </a:buClr>
              <a:buSzPts val="2400"/>
              <a:buFont typeface="Noto Sans Symbols"/>
              <a:buChar char="•"/>
              <a:tabLst/>
              <a:defRPr/>
            </a:pPr>
            <a:r>
              <a:rPr kumimoji="0" lang="fr-FR" sz="2400" b="0" i="0" u="none" strike="noStrike" kern="0" cap="none" spc="0" normalizeH="0" baseline="0" noProof="0" dirty="0" err="1">
                <a:ln>
                  <a:noFill/>
                </a:ln>
                <a:solidFill>
                  <a:schemeClr val="bg2"/>
                </a:solidFill>
                <a:effectLst/>
                <a:uLnTx/>
                <a:uFillTx/>
                <a:latin typeface="Calibri"/>
                <a:cs typeface="Calibri"/>
                <a:sym typeface="Calibri"/>
              </a:rPr>
              <a:t>Github</a:t>
            </a:r>
            <a:r>
              <a:rPr kumimoji="0" lang="fr-FR" sz="2400" b="0" i="0" u="none" strike="noStrike" kern="0" cap="none" spc="0" normalizeH="0" baseline="0" noProof="0" dirty="0">
                <a:ln>
                  <a:noFill/>
                </a:ln>
                <a:solidFill>
                  <a:schemeClr val="bg2"/>
                </a:solidFill>
                <a:effectLst/>
                <a:uLnTx/>
                <a:uFillTx/>
                <a:latin typeface="Calibri"/>
                <a:cs typeface="Calibri"/>
                <a:sym typeface="Calibri"/>
              </a:rPr>
              <a:t>: </a:t>
            </a:r>
            <a:r>
              <a:rPr kumimoji="0" lang="fr-FR" sz="2400" b="0" i="0" u="sng" strike="noStrike" kern="0" cap="none" spc="0" normalizeH="0" baseline="0" noProof="0" dirty="0">
                <a:ln>
                  <a:noFill/>
                </a:ln>
                <a:solidFill>
                  <a:schemeClr val="bg2"/>
                </a:solidFill>
                <a:effectLst/>
                <a:uLnTx/>
                <a:uFillTx/>
                <a:latin typeface="Calibri"/>
                <a:cs typeface="Calibri"/>
                <a:sym typeface="Calibri"/>
                <a:hlinkClick r:id="rId6">
                  <a:extLst>
                    <a:ext uri="{A12FA001-AC4F-418D-AE19-62706E023703}">
                      <ahyp:hlinkClr xmlns:ahyp="http://schemas.microsoft.com/office/drawing/2018/hyperlinkcolor" xmlns="" val="tx"/>
                    </a:ext>
                  </a:extLst>
                </a:hlinkClick>
              </a:rPr>
              <a:t>https://github.com/hyperledger/fabric#releases</a:t>
            </a: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0" marR="0" lvl="0" indent="0" algn="l" defTabSz="914400" rtl="0" eaLnBrk="1" fontAlgn="auto" latinLnBrk="0" hangingPunct="1">
              <a:lnSpc>
                <a:spcPct val="107916"/>
              </a:lnSpc>
              <a:spcBef>
                <a:spcPts val="0"/>
              </a:spcBef>
              <a:spcAft>
                <a:spcPts val="0"/>
              </a:spcAft>
              <a:buClr>
                <a:srgbClr val="000000"/>
              </a:buClr>
              <a:buSzPts val="2800"/>
              <a:buFont typeface="Arial"/>
              <a:buNone/>
              <a:tabLst/>
              <a:defRPr/>
            </a:pP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0" marR="0" lvl="0" indent="0" algn="l" defTabSz="914400" rtl="0" eaLnBrk="1" fontAlgn="auto" latinLnBrk="0" hangingPunct="1">
              <a:lnSpc>
                <a:spcPct val="107916"/>
              </a:lnSpc>
              <a:spcBef>
                <a:spcPts val="0"/>
              </a:spcBef>
              <a:spcAft>
                <a:spcPts val="0"/>
              </a:spcAft>
              <a:buClr>
                <a:srgbClr val="000000"/>
              </a:buClr>
              <a:buSzPts val="2800"/>
              <a:buFont typeface="Arial"/>
              <a:buNone/>
              <a:tabLst/>
              <a:defRPr/>
            </a:pPr>
            <a:endParaRPr kumimoji="0" lang="fr-FR" sz="2400" b="0" i="0" u="none" strike="noStrike" kern="0" cap="none" spc="0" normalizeH="0" baseline="0" noProof="0" dirty="0">
              <a:ln>
                <a:noFill/>
              </a:ln>
              <a:solidFill>
                <a:schemeClr val="bg2"/>
              </a:solidFill>
              <a:effectLst/>
              <a:uLnTx/>
              <a:uFillTx/>
              <a:latin typeface="Calibri"/>
              <a:cs typeface="Calibri"/>
              <a:sym typeface="Calibri"/>
            </a:endParaRPr>
          </a:p>
          <a:p>
            <a:pPr marL="457200" marR="0" lvl="0" indent="-381000" algn="l" defTabSz="914400" rtl="0" eaLnBrk="1" fontAlgn="auto" latinLnBrk="0" hangingPunct="1">
              <a:lnSpc>
                <a:spcPct val="107916"/>
              </a:lnSpc>
              <a:spcBef>
                <a:spcPts val="0"/>
              </a:spcBef>
              <a:spcAft>
                <a:spcPts val="0"/>
              </a:spcAft>
              <a:buClr>
                <a:srgbClr val="000000"/>
              </a:buClr>
              <a:buSzPts val="2400"/>
              <a:buFont typeface="Noto Sans Symbols"/>
              <a:buChar char="•"/>
              <a:tabLst/>
              <a:defRPr/>
            </a:pPr>
            <a:r>
              <a:rPr kumimoji="0" lang="fr-FR" sz="2400" b="0" i="0" u="none" strike="noStrike" kern="0" cap="none" spc="0" normalizeH="0" baseline="0" noProof="0" dirty="0" err="1">
                <a:ln>
                  <a:noFill/>
                </a:ln>
                <a:solidFill>
                  <a:schemeClr val="bg2"/>
                </a:solidFill>
                <a:effectLst/>
                <a:uLnTx/>
                <a:uFillTx/>
                <a:latin typeface="Calibri"/>
                <a:cs typeface="Calibri"/>
                <a:sym typeface="Calibri"/>
              </a:rPr>
              <a:t>Technical</a:t>
            </a:r>
            <a:r>
              <a:rPr kumimoji="0" lang="fr-FR" sz="2400" b="0" i="0" u="none" strike="noStrike" kern="0" cap="none" spc="0" normalizeH="0" baseline="0" noProof="0" dirty="0">
                <a:ln>
                  <a:noFill/>
                </a:ln>
                <a:solidFill>
                  <a:schemeClr val="bg2"/>
                </a:solidFill>
                <a:effectLst/>
                <a:uLnTx/>
                <a:uFillTx/>
                <a:latin typeface="Calibri"/>
                <a:cs typeface="Calibri"/>
                <a:sym typeface="Calibri"/>
              </a:rPr>
              <a:t> documentation: </a:t>
            </a:r>
            <a:r>
              <a:rPr kumimoji="0" lang="fr-FR" sz="2400" b="0" i="0" u="sng" strike="noStrike" kern="0" cap="none" spc="0" normalizeH="0" baseline="0" noProof="0" dirty="0">
                <a:ln>
                  <a:noFill/>
                </a:ln>
                <a:solidFill>
                  <a:schemeClr val="bg2"/>
                </a:solidFill>
                <a:effectLst/>
                <a:uLnTx/>
                <a:uFillTx/>
                <a:latin typeface="Calibri"/>
                <a:cs typeface="Calibri"/>
                <a:sym typeface="Calibri"/>
                <a:hlinkClick r:id="rId7">
                  <a:extLst>
                    <a:ext uri="{A12FA001-AC4F-418D-AE19-62706E023703}">
                      <ahyp:hlinkClr xmlns:ahyp="http://schemas.microsoft.com/office/drawing/2018/hyperlinkcolor" xmlns="" val="tx"/>
                    </a:ext>
                  </a:extLst>
                </a:hlinkClick>
              </a:rPr>
              <a:t>https://hyperledger-fabric.readthedocs.io</a:t>
            </a:r>
            <a:r>
              <a:rPr kumimoji="0" lang="fr-FR" sz="2400" b="0" i="0" u="none" strike="noStrike" kern="0" cap="none" spc="0" normalizeH="0" baseline="0" noProof="0" dirty="0">
                <a:ln>
                  <a:noFill/>
                </a:ln>
                <a:solidFill>
                  <a:schemeClr val="bg2"/>
                </a:solidFill>
                <a:effectLst/>
                <a:uLnTx/>
                <a:uFillTx/>
                <a:latin typeface="Calibri"/>
                <a:cs typeface="Calibri"/>
                <a:sym typeface="Calibri"/>
              </a:rPr>
              <a:t> </a:t>
            </a:r>
          </a:p>
        </p:txBody>
      </p:sp>
    </p:spTree>
    <p:extLst>
      <p:ext uri="{BB962C8B-B14F-4D97-AF65-F5344CB8AC3E}">
        <p14:creationId xmlns:p14="http://schemas.microsoft.com/office/powerpoint/2010/main" val="40310823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3">
            <a:extLst>
              <a:ext uri="{FF2B5EF4-FFF2-40B4-BE49-F238E27FC236}">
                <a16:creationId xmlns:a16="http://schemas.microsoft.com/office/drawing/2014/main" xmlns="" id="{7C902AF6-D576-EF4D-A8FB-7F20E71EC040}"/>
              </a:ext>
            </a:extLst>
          </p:cNvPr>
          <p:cNvSpPr/>
          <p:nvPr/>
        </p:nvSpPr>
        <p:spPr>
          <a:xfrm>
            <a:off x="498764" y="4976863"/>
            <a:ext cx="8828286" cy="514702"/>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en-US" sz="3600" b="1" dirty="0">
                <a:latin typeface="Trebuchet MS" charset="0"/>
                <a:ea typeface="Trebuchet MS" charset="0"/>
                <a:cs typeface="Trebuchet MS" charset="0"/>
              </a:rPr>
              <a:t>Table of Contents: PART 2</a:t>
            </a:r>
          </a:p>
        </p:txBody>
      </p:sp>
      <p:sp>
        <p:nvSpPr>
          <p:cNvPr id="106" name="Google Shape;106;p11"/>
          <p:cNvSpPr txBox="1"/>
          <p:nvPr/>
        </p:nvSpPr>
        <p:spPr>
          <a:xfrm>
            <a:off x="498764" y="1152474"/>
            <a:ext cx="7055427" cy="4832689"/>
          </a:xfrm>
          <a:prstGeom prst="rect">
            <a:avLst/>
          </a:prstGeom>
          <a:noFill/>
          <a:ln>
            <a:noFill/>
          </a:ln>
        </p:spPr>
        <p:txBody>
          <a:bodyPr spcFirstLastPara="1" wrap="square" lIns="91425" tIns="91425" rIns="91425" bIns="91425" anchor="t" anchorCtr="0">
            <a:noAutofit/>
          </a:bodyPr>
          <a:lstStyle/>
          <a:p>
            <a:pPr marL="457200" indent="-368300">
              <a:lnSpc>
                <a:spcPct val="115000"/>
              </a:lnSpc>
              <a:buClr>
                <a:srgbClr val="595959"/>
              </a:buClr>
              <a:buSzPts val="2200"/>
              <a:buFont typeface="Wingdings" pitchFamily="2" charset="2"/>
              <a:buChar char="Ø"/>
            </a:pPr>
            <a:r>
              <a:rPr lang="en-US" sz="2400" b="1" dirty="0">
                <a:solidFill>
                  <a:schemeClr val="accent1">
                    <a:lumMod val="60000"/>
                    <a:lumOff val="40000"/>
                  </a:schemeClr>
                </a:solidFill>
                <a:latin typeface="Trebuchet MS" charset="0"/>
                <a:ea typeface="Trebuchet MS" charset="0"/>
                <a:cs typeface="Trebuchet MS" charset="0"/>
              </a:rPr>
              <a:t>Part 2: Hyperledger platform</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What is Hyperledger?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Why do we need permissioned Blockchains?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About </a:t>
            </a:r>
            <a:r>
              <a:rPr lang="en-US" sz="2400" dirty="0" err="1">
                <a:solidFill>
                  <a:schemeClr val="tx1"/>
                </a:solidFill>
                <a:latin typeface="Trebuchet MS" charset="0"/>
                <a:ea typeface="Trebuchet MS" charset="0"/>
                <a:cs typeface="Trebuchet MS" charset="0"/>
              </a:rPr>
              <a:t>Hyperledger</a:t>
            </a:r>
            <a:r>
              <a:rPr lang="en-US" sz="2400" dirty="0">
                <a:solidFill>
                  <a:schemeClr val="tx1"/>
                </a:solidFill>
                <a:latin typeface="Trebuchet MS" charset="0"/>
                <a:ea typeface="Trebuchet MS" charset="0"/>
                <a:cs typeface="Trebuchet MS" charset="0"/>
              </a:rPr>
              <a:t> Fabric</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Network architecture: sending a transaction</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Setting up a network and a new ledger</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Writing Hyperledger Smart contracts </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Possible use cases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Hyperledger resources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References</a:t>
            </a:r>
          </a:p>
        </p:txBody>
      </p:sp>
    </p:spTree>
    <p:extLst>
      <p:ext uri="{BB962C8B-B14F-4D97-AF65-F5344CB8AC3E}">
        <p14:creationId xmlns:p14="http://schemas.microsoft.com/office/powerpoint/2010/main" val="23921881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07571" y="163095"/>
            <a:ext cx="11815562" cy="853200"/>
          </a:xfrm>
          <a:prstGeom prst="rect">
            <a:avLst/>
          </a:prstGeom>
          <a:noFill/>
          <a:ln>
            <a:noFill/>
          </a:ln>
        </p:spPr>
        <p:txBody>
          <a:bodyPr spcFirstLastPara="1" wrap="square" lIns="91425" tIns="91425" rIns="91425" bIns="91425" anchor="t" anchorCtr="0">
            <a:noAutofit/>
          </a:bodyPr>
          <a:lstStyle/>
          <a:p>
            <a:pPr lvl="0"/>
            <a:r>
              <a:rPr lang="fr-FR" sz="3600" dirty="0" err="1">
                <a:solidFill>
                  <a:schemeClr val="bg2"/>
                </a:solidFill>
              </a:rPr>
              <a:t>References</a:t>
            </a:r>
            <a:r>
              <a:rPr lang="fr-FR" sz="3600" dirty="0">
                <a:solidFill>
                  <a:schemeClr val="bg2"/>
                </a:solidFill>
              </a:rPr>
              <a:t> </a:t>
            </a:r>
            <a:endParaRPr sz="3600" b="1" dirty="0">
              <a:solidFill>
                <a:schemeClr val="bg2"/>
              </a:solidFill>
              <a:latin typeface="Trebuchet MS" charset="0"/>
              <a:ea typeface="Trebuchet MS" charset="0"/>
              <a:cs typeface="Trebuchet MS" charset="0"/>
            </a:endParaRPr>
          </a:p>
        </p:txBody>
      </p:sp>
      <p:sp>
        <p:nvSpPr>
          <p:cNvPr id="106" name="Google Shape;106;p11"/>
          <p:cNvSpPr txBox="1"/>
          <p:nvPr/>
        </p:nvSpPr>
        <p:spPr>
          <a:xfrm>
            <a:off x="498764" y="1609671"/>
            <a:ext cx="9545568"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chemeClr val="bg2"/>
              </a:solidFill>
              <a:latin typeface="Calibri" panose="020F0502020204030204"/>
              <a:ea typeface="+mn-ea"/>
              <a:cs typeface="+mn-cs"/>
            </a:endParaRPr>
          </a:p>
        </p:txBody>
      </p:sp>
      <p:sp>
        <p:nvSpPr>
          <p:cNvPr id="5" name="Espace réservé du contenu 2"/>
          <p:cNvSpPr txBox="1">
            <a:spLocks/>
          </p:cNvSpPr>
          <p:nvPr/>
        </p:nvSpPr>
        <p:spPr>
          <a:xfrm>
            <a:off x="155170" y="1221948"/>
            <a:ext cx="12829607"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chemeClr val="bg2"/>
              </a:solidFill>
              <a:effectLst/>
              <a:uLnTx/>
              <a:uFillTx/>
              <a:latin typeface="Calibri" panose="020F0502020204030204"/>
              <a:ea typeface="+mn-ea"/>
              <a:cs typeface="+mn-cs"/>
            </a:endParaRPr>
          </a:p>
        </p:txBody>
      </p:sp>
      <p:sp>
        <p:nvSpPr>
          <p:cNvPr id="7" name="Espace réservé du contenu 2"/>
          <p:cNvSpPr txBox="1">
            <a:spLocks/>
          </p:cNvSpPr>
          <p:nvPr/>
        </p:nvSpPr>
        <p:spPr>
          <a:xfrm>
            <a:off x="307570" y="1374348"/>
            <a:ext cx="12829607"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chemeClr val="bg2"/>
              </a:solidFill>
              <a:effectLst/>
              <a:uLnTx/>
              <a:uFillTx/>
              <a:latin typeface="Calibri" panose="020F0502020204030204"/>
              <a:ea typeface="+mn-ea"/>
              <a:cs typeface="+mn-cs"/>
            </a:endParaRPr>
          </a:p>
        </p:txBody>
      </p:sp>
      <p:graphicFrame>
        <p:nvGraphicFramePr>
          <p:cNvPr id="8" name="Tableau 7"/>
          <p:cNvGraphicFramePr>
            <a:graphicFrameLocks noGrp="1"/>
          </p:cNvGraphicFramePr>
          <p:nvPr>
            <p:extLst>
              <p:ext uri="{D42A27DB-BD31-4B8C-83A1-F6EECF244321}">
                <p14:modId xmlns:p14="http://schemas.microsoft.com/office/powerpoint/2010/main" val="1099114520"/>
              </p:ext>
            </p:extLst>
          </p:nvPr>
        </p:nvGraphicFramePr>
        <p:xfrm>
          <a:off x="172348" y="942365"/>
          <a:ext cx="10816539" cy="5028946"/>
        </p:xfrm>
        <a:graphic>
          <a:graphicData uri="http://schemas.openxmlformats.org/drawingml/2006/table">
            <a:tbl>
              <a:tblPr firstRow="1" bandRow="1"/>
              <a:tblGrid>
                <a:gridCol w="381318">
                  <a:extLst>
                    <a:ext uri="{9D8B030D-6E8A-4147-A177-3AD203B41FA5}">
                      <a16:colId xmlns:a16="http://schemas.microsoft.com/office/drawing/2014/main" xmlns="" val="20000"/>
                    </a:ext>
                  </a:extLst>
                </a:gridCol>
                <a:gridCol w="10435221">
                  <a:extLst>
                    <a:ext uri="{9D8B030D-6E8A-4147-A177-3AD203B41FA5}">
                      <a16:colId xmlns:a16="http://schemas.microsoft.com/office/drawing/2014/main" xmlns="" val="20001"/>
                    </a:ext>
                  </a:extLst>
                </a:gridCol>
              </a:tblGrid>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1</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«Qu’est-ce qu’</a:t>
                      </a:r>
                      <a:r>
                        <a:rPr lang="fr-FR" sz="1200" dirty="0" err="1">
                          <a:solidFill>
                            <a:schemeClr val="bg2"/>
                          </a:solidFill>
                          <a:effectLst/>
                        </a:rPr>
                        <a:t>Ethereum</a:t>
                      </a:r>
                      <a:r>
                        <a:rPr lang="fr-FR" sz="1200" dirty="0">
                          <a:solidFill>
                            <a:schemeClr val="bg2"/>
                          </a:solidFill>
                          <a:effectLst/>
                        </a:rPr>
                        <a:t> ?,»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/2016/03/04/comprendre-</a:t>
                      </a:r>
                      <a:r>
                        <a:rPr lang="fr-FR" sz="1200" dirty="0" err="1">
                          <a:solidFill>
                            <a:schemeClr val="bg2"/>
                          </a:solidFill>
                          <a:effectLst/>
                        </a:rPr>
                        <a:t>ethereum</a:t>
                      </a:r>
                      <a:r>
                        <a:rPr lang="fr-FR" sz="1200" dirty="0">
                          <a:solidFill>
                            <a:schemeClr val="bg2"/>
                          </a:solidFill>
                          <a:effectLst/>
                        </a:rPr>
                        <a:t>/. [Accès le 24 05 2018].</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marL="0" indent="0" algn="l">
                        <a:tabLst>
                          <a:tab pos="3860800" algn="l"/>
                        </a:tabLst>
                      </a:pPr>
                      <a:r>
                        <a:rPr lang="fr-FR" sz="1200" dirty="0">
                          <a:solidFill>
                            <a:schemeClr val="bg2"/>
                          </a:solidFill>
                        </a:rPr>
                        <a:t>2</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S. BOURGUIGNON, «L’ICO cette nouvelle forme de levée de fonds qui fait tourner les têtes,» 26 Juin 2017.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siecledigital.fr</a:t>
                      </a:r>
                      <a:r>
                        <a:rPr lang="fr-FR" sz="1200" dirty="0">
                          <a:solidFill>
                            <a:schemeClr val="bg2"/>
                          </a:solidFill>
                          <a:effectLst/>
                        </a:rPr>
                        <a:t>/2017/06/26/lico-cette-nouvelle-forme-de-levee-de-fonds-qui-fait-tourner-les-tetes/.</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3</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J. Luc, «Qu’est-ce qu’un « smart </a:t>
                      </a:r>
                      <a:r>
                        <a:rPr lang="fr-FR" sz="1200" dirty="0" err="1">
                          <a:solidFill>
                            <a:schemeClr val="bg2"/>
                          </a:solidFill>
                          <a:effectLst/>
                        </a:rPr>
                        <a:t>contract</a:t>
                      </a:r>
                      <a:r>
                        <a:rPr lang="fr-FR" sz="1200" dirty="0">
                          <a:solidFill>
                            <a:schemeClr val="bg2"/>
                          </a:solidFill>
                          <a:effectLst/>
                        </a:rPr>
                        <a:t> » ?,» [En ligne]. </a:t>
                      </a:r>
                      <a:r>
                        <a:rPr lang="fr-FR" sz="1200" dirty="0" err="1">
                          <a:solidFill>
                            <a:schemeClr val="bg2"/>
                          </a:solidFill>
                          <a:effectLst/>
                        </a:rPr>
                        <a:t>Available</a:t>
                      </a:r>
                      <a:r>
                        <a:rPr lang="fr-FR" sz="1200" dirty="0">
                          <a:solidFill>
                            <a:schemeClr val="bg2"/>
                          </a:solidFill>
                          <a:effectLst/>
                        </a:rPr>
                        <a:t>: https://bitcoin.fr/quest-ce-quun-smart-contract/. [Accès le 24 05 2018].</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4</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a:t>
                      </a:r>
                      <a:r>
                        <a:rPr lang="fr-FR" sz="1200" dirty="0" err="1">
                          <a:solidFill>
                            <a:schemeClr val="bg2"/>
                          </a:solidFill>
                          <a:effectLst/>
                        </a:rPr>
                        <a:t>Blockchain</a:t>
                      </a:r>
                      <a:r>
                        <a:rPr lang="fr-FR" sz="1200" dirty="0">
                          <a:solidFill>
                            <a:schemeClr val="bg2"/>
                          </a:solidFill>
                          <a:effectLst/>
                        </a:rPr>
                        <a:t> : qu’est-ce qu’un Smart </a:t>
                      </a:r>
                      <a:r>
                        <a:rPr lang="fr-FR" sz="1200" dirty="0" err="1">
                          <a:solidFill>
                            <a:schemeClr val="bg2"/>
                          </a:solidFill>
                          <a:effectLst/>
                        </a:rPr>
                        <a:t>Contract</a:t>
                      </a:r>
                      <a:r>
                        <a:rPr lang="fr-FR" sz="1200" dirty="0">
                          <a:solidFill>
                            <a:schemeClr val="bg2"/>
                          </a:solidFill>
                          <a:effectLst/>
                        </a:rPr>
                        <a:t> et à quoi ça sert ?,»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www.lemagit.fr</a:t>
                      </a:r>
                      <a:r>
                        <a:rPr lang="fr-FR" sz="1200" dirty="0">
                          <a:solidFill>
                            <a:schemeClr val="bg2"/>
                          </a:solidFill>
                          <a:effectLst/>
                        </a:rPr>
                        <a:t>/conseil/</a:t>
                      </a:r>
                      <a:r>
                        <a:rPr lang="fr-FR" sz="1200" dirty="0" err="1">
                          <a:solidFill>
                            <a:schemeClr val="bg2"/>
                          </a:solidFill>
                          <a:effectLst/>
                        </a:rPr>
                        <a:t>Blockchain</a:t>
                      </a:r>
                      <a:r>
                        <a:rPr lang="fr-FR" sz="1200" dirty="0">
                          <a:solidFill>
                            <a:schemeClr val="bg2"/>
                          </a:solidFill>
                          <a:effectLst/>
                        </a:rPr>
                        <a:t>-</a:t>
                      </a:r>
                      <a:r>
                        <a:rPr lang="fr-FR" sz="1200" dirty="0" err="1">
                          <a:solidFill>
                            <a:schemeClr val="bg2"/>
                          </a:solidFill>
                          <a:effectLst/>
                        </a:rPr>
                        <a:t>quest</a:t>
                      </a:r>
                      <a:r>
                        <a:rPr lang="fr-FR" sz="1200" dirty="0">
                          <a:solidFill>
                            <a:schemeClr val="bg2"/>
                          </a:solidFill>
                          <a:effectLst/>
                        </a:rPr>
                        <a:t>-ce-</a:t>
                      </a:r>
                      <a:r>
                        <a:rPr lang="fr-FR" sz="1200" dirty="0" err="1">
                          <a:solidFill>
                            <a:schemeClr val="bg2"/>
                          </a:solidFill>
                          <a:effectLst/>
                        </a:rPr>
                        <a:t>quun</a:t>
                      </a:r>
                      <a:r>
                        <a:rPr lang="fr-FR" sz="1200" dirty="0">
                          <a:solidFill>
                            <a:schemeClr val="bg2"/>
                          </a:solidFill>
                          <a:effectLst/>
                        </a:rPr>
                        <a:t>-Smart-</a:t>
                      </a:r>
                      <a:r>
                        <a:rPr lang="fr-FR" sz="1200" dirty="0" err="1">
                          <a:solidFill>
                            <a:schemeClr val="bg2"/>
                          </a:solidFill>
                          <a:effectLst/>
                        </a:rPr>
                        <a:t>Contract</a:t>
                      </a:r>
                      <a:r>
                        <a:rPr lang="fr-FR" sz="1200" dirty="0">
                          <a:solidFill>
                            <a:schemeClr val="bg2"/>
                          </a:solidFill>
                          <a:effectLst/>
                        </a:rPr>
                        <a:t>-et-a-quoi-ca-sert.</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5</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B. France, «Les applications prometteuses des smart </a:t>
                      </a:r>
                      <a:r>
                        <a:rPr lang="fr-FR" sz="1200" dirty="0" err="1">
                          <a:solidFill>
                            <a:schemeClr val="bg2"/>
                          </a:solidFill>
                          <a:effectLst/>
                        </a:rPr>
                        <a:t>contracts</a:t>
                      </a:r>
                      <a:r>
                        <a:rPr lang="fr-FR" sz="1200" dirty="0">
                          <a:solidFill>
                            <a:schemeClr val="bg2"/>
                          </a:solidFill>
                          <a:effectLst/>
                        </a:rPr>
                        <a:t>,» 28 </a:t>
                      </a:r>
                      <a:r>
                        <a:rPr lang="fr-FR" sz="1200" dirty="0" err="1">
                          <a:solidFill>
                            <a:schemeClr val="bg2"/>
                          </a:solidFill>
                          <a:effectLst/>
                        </a:rPr>
                        <a:t>January</a:t>
                      </a:r>
                      <a:r>
                        <a:rPr lang="fr-FR" sz="1200" dirty="0">
                          <a:solidFill>
                            <a:schemeClr val="bg2"/>
                          </a:solidFill>
                          <a:effectLst/>
                        </a:rPr>
                        <a:t> 2016.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/2016/01/28/applications-smart-</a:t>
                      </a:r>
                      <a:r>
                        <a:rPr lang="fr-FR" sz="1200" dirty="0" err="1">
                          <a:solidFill>
                            <a:schemeClr val="bg2"/>
                          </a:solidFill>
                          <a:effectLst/>
                        </a:rPr>
                        <a:t>contracts</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6</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en-US" sz="1200">
                          <a:solidFill>
                            <a:schemeClr val="bg2"/>
                          </a:solidFill>
                          <a:effectLst/>
                        </a:rPr>
                        <a:t>M. Zimmermann, «Blockchain, Ethereum and Business Applications,» 23 May 2017. </a:t>
                      </a:r>
                      <a:r>
                        <a:rPr lang="fr-FR" sz="1200">
                          <a:solidFill>
                            <a:schemeClr val="bg2"/>
                          </a:solidFill>
                          <a:effectLst/>
                        </a:rPr>
                        <a:t>[En ligne]. Available: https://www.slideshare.net/MatthiasZimmermann1/blockchain-ethereum-and-business-applications. [Accès le 31 May 2018].</a:t>
                      </a:r>
                      <a:endParaRPr lang="fr-FR" sz="120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7</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en-US" sz="1200" dirty="0">
                          <a:solidFill>
                            <a:schemeClr val="bg2"/>
                          </a:solidFill>
                          <a:effectLst/>
                        </a:rPr>
                        <a:t>K. Healy, «Ethereum in Depth: Smart Contracts - Part 1: What is a Smart Contract?,» 2017.</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8</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B. France, «Les applications prometteuses des smart </a:t>
                      </a:r>
                      <a:r>
                        <a:rPr lang="fr-FR" sz="1200" dirty="0" err="1">
                          <a:solidFill>
                            <a:schemeClr val="bg2"/>
                          </a:solidFill>
                          <a:effectLst/>
                        </a:rPr>
                        <a:t>contracts</a:t>
                      </a:r>
                      <a:r>
                        <a:rPr lang="fr-FR" sz="1200" dirty="0">
                          <a:solidFill>
                            <a:schemeClr val="bg2"/>
                          </a:solidFill>
                          <a:effectLst/>
                        </a:rPr>
                        <a:t>,» 28 </a:t>
                      </a:r>
                      <a:r>
                        <a:rPr lang="fr-FR" sz="1200" dirty="0" err="1">
                          <a:solidFill>
                            <a:schemeClr val="bg2"/>
                          </a:solidFill>
                          <a:effectLst/>
                        </a:rPr>
                        <a:t>January</a:t>
                      </a:r>
                      <a:r>
                        <a:rPr lang="fr-FR" sz="1200" dirty="0">
                          <a:solidFill>
                            <a:schemeClr val="bg2"/>
                          </a:solidFill>
                          <a:effectLst/>
                        </a:rPr>
                        <a:t> 2016.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/2016/01/28/applications-smart-</a:t>
                      </a:r>
                      <a:r>
                        <a:rPr lang="fr-FR" sz="1200" dirty="0" err="1">
                          <a:solidFill>
                            <a:schemeClr val="bg2"/>
                          </a:solidFill>
                          <a:effectLst/>
                        </a:rPr>
                        <a:t>contracts</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9</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en-US" sz="1200" dirty="0">
                          <a:solidFill>
                            <a:schemeClr val="bg2"/>
                          </a:solidFill>
                          <a:effectLst/>
                        </a:rPr>
                        <a:t>C. |. t. c. g. o. Ethereum. </a:t>
                      </a:r>
                      <a:r>
                        <a:rPr lang="fr-FR" sz="1200" dirty="0">
                          <a:solidFill>
                            <a:schemeClr val="bg2"/>
                          </a:solidFill>
                          <a:effectLst/>
                        </a:rPr>
                        <a:t>[En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cryptozombies.io</a:t>
                      </a:r>
                      <a:r>
                        <a:rPr lang="fr-FR" sz="1200" dirty="0">
                          <a:solidFill>
                            <a:schemeClr val="bg2"/>
                          </a:solidFill>
                          <a:effectLst/>
                        </a:rPr>
                        <a:t>/en/course.</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10</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en-US" sz="1200">
                          <a:solidFill>
                            <a:schemeClr val="bg2"/>
                          </a:solidFill>
                          <a:effectLst/>
                        </a:rPr>
                        <a:t>K. TAM, «The Best Tools for Smart Contract Development,» 2018. </a:t>
                      </a:r>
                      <a:r>
                        <a:rPr lang="fr-FR" sz="1200">
                          <a:solidFill>
                            <a:schemeClr val="bg2"/>
                          </a:solidFill>
                          <a:effectLst/>
                        </a:rPr>
                        <a:t>[En ligne]. Available: https://blockgeeks.com/guides/smart-contract-development/. [Accès le 31 May 2018].</a:t>
                      </a:r>
                      <a:endParaRPr lang="fr-FR" sz="120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11</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en-US" sz="1200" dirty="0" err="1">
                          <a:solidFill>
                            <a:schemeClr val="bg2"/>
                          </a:solidFill>
                          <a:effectLst/>
                        </a:rPr>
                        <a:t>Mobilefish.com</a:t>
                      </a:r>
                      <a:r>
                        <a:rPr lang="en-US" sz="1200" dirty="0">
                          <a:solidFill>
                            <a:schemeClr val="bg2"/>
                          </a:solidFill>
                          <a:effectLst/>
                        </a:rPr>
                        <a:t>, «Ethereum contract Application Binary Interface,» 2017.</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12</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ethereum.stackexchange.com</a:t>
                      </a:r>
                      <a:r>
                        <a:rPr lang="fr-FR" sz="1200" dirty="0">
                          <a:solidFill>
                            <a:schemeClr val="bg2"/>
                          </a:solidFill>
                          <a:effectLst/>
                        </a:rPr>
                        <a:t>/questions/234/</a:t>
                      </a:r>
                      <a:r>
                        <a:rPr lang="fr-FR" sz="1200" dirty="0" err="1">
                          <a:solidFill>
                            <a:schemeClr val="bg2"/>
                          </a:solidFill>
                          <a:effectLst/>
                        </a:rPr>
                        <a:t>what</a:t>
                      </a:r>
                      <a:r>
                        <a:rPr lang="fr-FR" sz="1200" dirty="0">
                          <a:solidFill>
                            <a:schemeClr val="bg2"/>
                          </a:solidFill>
                          <a:effectLst/>
                        </a:rPr>
                        <a:t>-</a:t>
                      </a:r>
                      <a:r>
                        <a:rPr lang="fr-FR" sz="1200" dirty="0" err="1">
                          <a:solidFill>
                            <a:schemeClr val="bg2"/>
                          </a:solidFill>
                          <a:effectLst/>
                        </a:rPr>
                        <a:t>is</a:t>
                      </a:r>
                      <a:r>
                        <a:rPr lang="fr-FR" sz="1200" dirty="0">
                          <a:solidFill>
                            <a:schemeClr val="bg2"/>
                          </a:solidFill>
                          <a:effectLst/>
                        </a:rPr>
                        <a:t>-an-</a:t>
                      </a:r>
                      <a:r>
                        <a:rPr lang="fr-FR" sz="1200" dirty="0" err="1">
                          <a:solidFill>
                            <a:schemeClr val="bg2"/>
                          </a:solidFill>
                          <a:effectLst/>
                        </a:rPr>
                        <a:t>abi</a:t>
                      </a:r>
                      <a:r>
                        <a:rPr lang="fr-FR" sz="1200" dirty="0">
                          <a:solidFill>
                            <a:schemeClr val="bg2"/>
                          </a:solidFill>
                          <a:effectLst/>
                        </a:rPr>
                        <a:t>-and-</a:t>
                      </a:r>
                      <a:r>
                        <a:rPr lang="fr-FR" sz="1200" dirty="0" err="1">
                          <a:solidFill>
                            <a:schemeClr val="bg2"/>
                          </a:solidFill>
                          <a:effectLst/>
                        </a:rPr>
                        <a:t>why</a:t>
                      </a:r>
                      <a:r>
                        <a:rPr lang="fr-FR" sz="1200" dirty="0">
                          <a:solidFill>
                            <a:schemeClr val="bg2"/>
                          </a:solidFill>
                          <a:effectLst/>
                        </a:rPr>
                        <a:t>-</a:t>
                      </a:r>
                      <a:r>
                        <a:rPr lang="fr-FR" sz="1200" dirty="0" err="1">
                          <a:solidFill>
                            <a:schemeClr val="bg2"/>
                          </a:solidFill>
                          <a:effectLst/>
                        </a:rPr>
                        <a:t>is</a:t>
                      </a:r>
                      <a:r>
                        <a:rPr lang="fr-FR" sz="1200" dirty="0">
                          <a:solidFill>
                            <a:schemeClr val="bg2"/>
                          </a:solidFill>
                          <a:effectLst/>
                        </a:rPr>
                        <a:t>-</a:t>
                      </a:r>
                      <a:r>
                        <a:rPr lang="fr-FR" sz="1200" dirty="0" err="1">
                          <a:solidFill>
                            <a:schemeClr val="bg2"/>
                          </a:solidFill>
                          <a:effectLst/>
                        </a:rPr>
                        <a:t>it</a:t>
                      </a:r>
                      <a:r>
                        <a:rPr lang="fr-FR" sz="1200" dirty="0">
                          <a:solidFill>
                            <a:schemeClr val="bg2"/>
                          </a:solidFill>
                          <a:effectLst/>
                        </a:rPr>
                        <a:t>-</a:t>
                      </a:r>
                      <a:r>
                        <a:rPr lang="fr-FR" sz="1200" dirty="0" err="1">
                          <a:solidFill>
                            <a:schemeClr val="bg2"/>
                          </a:solidFill>
                          <a:effectLst/>
                        </a:rPr>
                        <a:t>needed</a:t>
                      </a:r>
                      <a:r>
                        <a:rPr lang="fr-FR" sz="1200" dirty="0">
                          <a:solidFill>
                            <a:schemeClr val="bg2"/>
                          </a:solidFill>
                          <a:effectLst/>
                        </a:rPr>
                        <a:t>-to-</a:t>
                      </a:r>
                      <a:r>
                        <a:rPr lang="fr-FR" sz="1200" dirty="0" err="1">
                          <a:solidFill>
                            <a:schemeClr val="bg2"/>
                          </a:solidFill>
                          <a:effectLst/>
                        </a:rPr>
                        <a:t>interact</a:t>
                      </a:r>
                      <a:r>
                        <a:rPr lang="fr-FR" sz="1200" dirty="0">
                          <a:solidFill>
                            <a:schemeClr val="bg2"/>
                          </a:solidFill>
                          <a:effectLst/>
                        </a:rPr>
                        <a:t>-</a:t>
                      </a:r>
                      <a:r>
                        <a:rPr lang="fr-FR" sz="1200" dirty="0" err="1">
                          <a:solidFill>
                            <a:schemeClr val="bg2"/>
                          </a:solidFill>
                          <a:effectLst/>
                        </a:rPr>
                        <a:t>with-contracts</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r>
                        <a:rPr lang="fr-FR" sz="1200" dirty="0">
                          <a:solidFill>
                            <a:schemeClr val="bg2"/>
                          </a:solidFill>
                        </a:rPr>
                        <a:t>13</a:t>
                      </a:r>
                      <a:endParaRPr lang="fr-FR" sz="1200" dirty="0">
                        <a:solidFill>
                          <a:schemeClr val="bg2"/>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l">
                        <a:lnSpc>
                          <a:spcPct val="107000"/>
                        </a:lnSpc>
                        <a:spcAft>
                          <a:spcPts val="800"/>
                        </a:spcAft>
                      </a:pPr>
                      <a:r>
                        <a:rPr lang="fr-FR" sz="1200" dirty="0">
                          <a:solidFill>
                            <a:schemeClr val="bg2"/>
                          </a:solidFill>
                          <a:effectLst/>
                        </a:rPr>
                        <a:t>S. POLROT, «Les Oracles, lien entre la blockchain et le monde,» 13 </a:t>
                      </a:r>
                      <a:r>
                        <a:rPr lang="fr-FR" sz="1200" dirty="0" err="1">
                          <a:solidFill>
                            <a:schemeClr val="bg2"/>
                          </a:solidFill>
                          <a:effectLst/>
                        </a:rPr>
                        <a:t>September</a:t>
                      </a:r>
                      <a:r>
                        <a:rPr lang="fr-FR" sz="1200" dirty="0">
                          <a:solidFill>
                            <a:schemeClr val="bg2"/>
                          </a:solidFill>
                          <a:effectLst/>
                        </a:rPr>
                        <a:t> 2016. [En ligne]. </a:t>
                      </a:r>
                      <a:r>
                        <a:rPr lang="fr-FR" sz="1200" dirty="0" err="1">
                          <a:solidFill>
                            <a:schemeClr val="bg2"/>
                          </a:solidFill>
                          <a:effectLst/>
                        </a:rPr>
                        <a:t>Available</a:t>
                      </a:r>
                      <a:r>
                        <a:rPr lang="fr-FR" sz="1200" dirty="0">
                          <a:solidFill>
                            <a:schemeClr val="bg2"/>
                          </a:solidFill>
                          <a:effectLst/>
                        </a:rPr>
                        <a:t>: https://www.ethereum-france.com/les-oracles-lien-entre-la-blockchain-et-le-monde/.</a:t>
                      </a:r>
                      <a:endParaRPr lang="fr-FR" sz="1200" dirty="0">
                        <a:solidFill>
                          <a:schemeClr val="bg2"/>
                        </a:solidFill>
                        <a:effectLst/>
                        <a:latin typeface="+mn-lt"/>
                        <a:ea typeface="Calibri" charset="0"/>
                        <a:cs typeface="Times New Roman" charset="0"/>
                      </a:endParaRPr>
                    </a:p>
                  </a:txBody>
                  <a:tcPr marL="9525" marR="9525"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23416673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graphicFrame>
        <p:nvGraphicFramePr>
          <p:cNvPr id="8" name="Espace réservé du contenu 3"/>
          <p:cNvGraphicFramePr>
            <a:graphicFrameLocks/>
          </p:cNvGraphicFramePr>
          <p:nvPr>
            <p:extLst>
              <p:ext uri="{D42A27DB-BD31-4B8C-83A1-F6EECF244321}">
                <p14:modId xmlns:p14="http://schemas.microsoft.com/office/powerpoint/2010/main" val="208063908"/>
              </p:ext>
            </p:extLst>
          </p:nvPr>
        </p:nvGraphicFramePr>
        <p:xfrm>
          <a:off x="155575" y="1222375"/>
          <a:ext cx="11219881" cy="4693442"/>
        </p:xfrm>
        <a:graphic>
          <a:graphicData uri="http://schemas.openxmlformats.org/drawingml/2006/table">
            <a:tbl>
              <a:tblPr firstRow="1" bandRow="1"/>
              <a:tblGrid>
                <a:gridCol w="361129">
                  <a:extLst>
                    <a:ext uri="{9D8B030D-6E8A-4147-A177-3AD203B41FA5}">
                      <a16:colId xmlns:a16="http://schemas.microsoft.com/office/drawing/2014/main" xmlns="" val="20000"/>
                    </a:ext>
                  </a:extLst>
                </a:gridCol>
                <a:gridCol w="10858752">
                  <a:extLst>
                    <a:ext uri="{9D8B030D-6E8A-4147-A177-3AD203B41FA5}">
                      <a16:colId xmlns:a16="http://schemas.microsoft.com/office/drawing/2014/main" xmlns="" val="20001"/>
                    </a:ext>
                  </a:extLst>
                </a:gridCol>
              </a:tblGrid>
              <a:tr h="49533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latin typeface="+mn-lt"/>
                        </a:rPr>
                        <a:t>14</a:t>
                      </a: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marL="0" marR="0" indent="0" algn="just" defTabSz="914377" rtl="0" eaLnBrk="1" fontAlgn="auto" latinLnBrk="0" hangingPunct="1">
                        <a:lnSpc>
                          <a:spcPct val="107000"/>
                        </a:lnSpc>
                        <a:spcBef>
                          <a:spcPts val="0"/>
                        </a:spcBef>
                        <a:spcAft>
                          <a:spcPts val="800"/>
                        </a:spcAft>
                        <a:buClrTx/>
                        <a:buSzTx/>
                        <a:buFontTx/>
                        <a:buNone/>
                        <a:tabLst/>
                        <a:defRPr/>
                      </a:pPr>
                      <a:r>
                        <a:rPr lang="en-US" sz="1200" kern="1200" dirty="0">
                          <a:solidFill>
                            <a:schemeClr val="bg2"/>
                          </a:solidFill>
                          <a:effectLst/>
                          <a:latin typeface="+mn-lt"/>
                          <a:ea typeface="+mn-ea"/>
                          <a:cs typeface="+mn-cs"/>
                        </a:rPr>
                        <a:t>P. Merriam, «Ethereum Alarm Clock Documentation, Release 1.0.0,» 12 December 2017. </a:t>
                      </a:r>
                      <a:r>
                        <a:rPr lang="fr-FR" sz="1200" kern="1200" dirty="0">
                          <a:solidFill>
                            <a:schemeClr val="bg2"/>
                          </a:solidFill>
                          <a:effectLst/>
                          <a:latin typeface="+mn-lt"/>
                          <a:ea typeface="+mn-ea"/>
                          <a:cs typeface="+mn-cs"/>
                        </a:rPr>
                        <a:t>[En ligne]. </a:t>
                      </a:r>
                      <a:r>
                        <a:rPr lang="fr-FR" sz="1200" kern="1200" dirty="0" err="1">
                          <a:solidFill>
                            <a:schemeClr val="bg2"/>
                          </a:solidFill>
                          <a:effectLst/>
                          <a:latin typeface="+mn-lt"/>
                          <a:ea typeface="+mn-ea"/>
                          <a:cs typeface="+mn-cs"/>
                        </a:rPr>
                        <a:t>Available</a:t>
                      </a:r>
                      <a:r>
                        <a:rPr lang="fr-FR" sz="1200" kern="1200" dirty="0">
                          <a:solidFill>
                            <a:schemeClr val="bg2"/>
                          </a:solidFill>
                          <a:effectLst/>
                          <a:latin typeface="+mn-lt"/>
                          <a:ea typeface="+mn-ea"/>
                          <a:cs typeface="+mn-cs"/>
                        </a:rPr>
                        <a:t>: https://media.readthedocs.org/pdf/ethereum-alarm-clock-service/latest/ethereum-alarm-clock-service.pdf.</a:t>
                      </a: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396633735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15</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P. </a:t>
                      </a:r>
                      <a:r>
                        <a:rPr lang="fr-FR" sz="1200" dirty="0" err="1">
                          <a:solidFill>
                            <a:schemeClr val="bg2"/>
                          </a:solidFill>
                          <a:effectLst/>
                        </a:rPr>
                        <a:t>Merriam</a:t>
                      </a:r>
                      <a:r>
                        <a:rPr lang="fr-FR" sz="1200" dirty="0">
                          <a:solidFill>
                            <a:schemeClr val="bg2"/>
                          </a:solidFill>
                          <a:effectLst/>
                        </a:rPr>
                        <a:t>, «</a:t>
                      </a:r>
                      <a:r>
                        <a:rPr lang="fr-FR" sz="1200" dirty="0" err="1">
                          <a:solidFill>
                            <a:schemeClr val="bg2"/>
                          </a:solidFill>
                          <a:effectLst/>
                        </a:rPr>
                        <a:t>Ethereum</a:t>
                      </a:r>
                      <a:r>
                        <a:rPr lang="fr-FR" sz="1200" dirty="0">
                          <a:solidFill>
                            <a:schemeClr val="bg2"/>
                          </a:solidFill>
                          <a:effectLst/>
                        </a:rPr>
                        <a:t> </a:t>
                      </a:r>
                      <a:r>
                        <a:rPr lang="fr-FR" sz="1200" dirty="0" err="1">
                          <a:solidFill>
                            <a:schemeClr val="bg2"/>
                          </a:solidFill>
                          <a:effectLst/>
                        </a:rPr>
                        <a:t>Alarm</a:t>
                      </a:r>
                      <a:r>
                        <a:rPr lang="fr-FR" sz="1200" dirty="0">
                          <a:solidFill>
                            <a:schemeClr val="bg2"/>
                          </a:solidFill>
                          <a:effectLst/>
                        </a:rPr>
                        <a:t> </a:t>
                      </a:r>
                      <a:r>
                        <a:rPr lang="fr-FR" sz="1200" dirty="0" err="1">
                          <a:solidFill>
                            <a:schemeClr val="bg2"/>
                          </a:solidFill>
                          <a:effectLst/>
                        </a:rPr>
                        <a:t>Clock</a:t>
                      </a:r>
                      <a:r>
                        <a:rPr lang="fr-FR" sz="1200" dirty="0">
                          <a:solidFill>
                            <a:schemeClr val="bg2"/>
                          </a:solidFill>
                          <a:effectLst/>
                        </a:rPr>
                        <a:t>,» [En ligne]. </a:t>
                      </a:r>
                      <a:r>
                        <a:rPr lang="fr-FR" sz="1200" dirty="0" err="1">
                          <a:solidFill>
                            <a:schemeClr val="bg2"/>
                          </a:solidFill>
                          <a:effectLst/>
                        </a:rPr>
                        <a:t>Available</a:t>
                      </a:r>
                      <a:r>
                        <a:rPr lang="fr-FR" sz="1200" dirty="0">
                          <a:solidFill>
                            <a:schemeClr val="bg2"/>
                          </a:solidFill>
                          <a:effectLst/>
                        </a:rPr>
                        <a:t>: http://</a:t>
                      </a:r>
                      <a:r>
                        <a:rPr lang="fr-FR" sz="1200" dirty="0" err="1">
                          <a:solidFill>
                            <a:schemeClr val="bg2"/>
                          </a:solidFill>
                          <a:effectLst/>
                        </a:rPr>
                        <a:t>www.ethereum-alarm-clock.com</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16</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B. Lafontaine et Y. </a:t>
                      </a:r>
                      <a:r>
                        <a:rPr lang="fr-FR" sz="1200" dirty="0" err="1">
                          <a:solidFill>
                            <a:schemeClr val="bg2"/>
                          </a:solidFill>
                          <a:effectLst/>
                        </a:rPr>
                        <a:t>Rouillard</a:t>
                      </a:r>
                      <a:r>
                        <a:rPr lang="fr-FR" sz="1200" dirty="0">
                          <a:solidFill>
                            <a:schemeClr val="bg2"/>
                          </a:solidFill>
                          <a:effectLst/>
                        </a:rPr>
                        <a:t>, «La </a:t>
                      </a:r>
                      <a:r>
                        <a:rPr lang="fr-FR" sz="1200" dirty="0" err="1">
                          <a:solidFill>
                            <a:schemeClr val="bg2"/>
                          </a:solidFill>
                          <a:effectLst/>
                        </a:rPr>
                        <a:t>Blockchain</a:t>
                      </a:r>
                      <a:r>
                        <a:rPr lang="fr-FR" sz="1200" dirty="0">
                          <a:solidFill>
                            <a:schemeClr val="bg2"/>
                          </a:solidFill>
                          <a:effectLst/>
                        </a:rPr>
                        <a:t> en détail,» 2016.</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17</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en-US" sz="1200" dirty="0">
                          <a:solidFill>
                            <a:schemeClr val="bg2"/>
                          </a:solidFill>
                          <a:effectLst/>
                        </a:rPr>
                        <a:t>«How To Write A Smart-Contract For Your ICO? </a:t>
                      </a:r>
                      <a:r>
                        <a:rPr lang="fr-FR" sz="1200" dirty="0">
                          <a:solidFill>
                            <a:schemeClr val="bg2"/>
                          </a:solidFill>
                          <a:effectLst/>
                        </a:rPr>
                        <a:t>An </a:t>
                      </a:r>
                      <a:r>
                        <a:rPr lang="fr-FR" sz="1200" dirty="0" err="1">
                          <a:solidFill>
                            <a:schemeClr val="bg2"/>
                          </a:solidFill>
                          <a:effectLst/>
                        </a:rPr>
                        <a:t>Ultimate</a:t>
                      </a:r>
                      <a:r>
                        <a:rPr lang="fr-FR" sz="1200" dirty="0">
                          <a:solidFill>
                            <a:schemeClr val="bg2"/>
                          </a:solidFill>
                          <a:effectLst/>
                        </a:rPr>
                        <a:t> guide,»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howtotoken.com</a:t>
                      </a:r>
                      <a:r>
                        <a:rPr lang="fr-FR" sz="1200" dirty="0">
                          <a:solidFill>
                            <a:schemeClr val="bg2"/>
                          </a:solidFill>
                          <a:effectLst/>
                        </a:rPr>
                        <a:t>/</a:t>
                      </a:r>
                      <a:r>
                        <a:rPr lang="fr-FR" sz="1200" dirty="0" err="1">
                          <a:solidFill>
                            <a:schemeClr val="bg2"/>
                          </a:solidFill>
                          <a:effectLst/>
                        </a:rPr>
                        <a:t>ico</a:t>
                      </a:r>
                      <a:r>
                        <a:rPr lang="fr-FR" sz="1200" dirty="0">
                          <a:solidFill>
                            <a:schemeClr val="bg2"/>
                          </a:solidFill>
                          <a:effectLst/>
                        </a:rPr>
                        <a:t>/how-to-</a:t>
                      </a:r>
                      <a:r>
                        <a:rPr lang="fr-FR" sz="1200" dirty="0" err="1">
                          <a:solidFill>
                            <a:schemeClr val="bg2"/>
                          </a:solidFill>
                          <a:effectLst/>
                        </a:rPr>
                        <a:t>write</a:t>
                      </a:r>
                      <a:r>
                        <a:rPr lang="fr-FR" sz="1200" dirty="0">
                          <a:solidFill>
                            <a:schemeClr val="bg2"/>
                          </a:solidFill>
                          <a:effectLst/>
                        </a:rPr>
                        <a:t>-a-smart-</a:t>
                      </a:r>
                      <a:r>
                        <a:rPr lang="fr-FR" sz="1200" dirty="0" err="1">
                          <a:solidFill>
                            <a:schemeClr val="bg2"/>
                          </a:solidFill>
                          <a:effectLst/>
                        </a:rPr>
                        <a:t>contract</a:t>
                      </a:r>
                      <a:r>
                        <a:rPr lang="fr-FR" sz="1200" dirty="0">
                          <a:solidFill>
                            <a:schemeClr val="bg2"/>
                          </a:solidFill>
                          <a:effectLst/>
                        </a:rPr>
                        <a:t>-for-</a:t>
                      </a:r>
                      <a:r>
                        <a:rPr lang="fr-FR" sz="1200" dirty="0" err="1">
                          <a:solidFill>
                            <a:schemeClr val="bg2"/>
                          </a:solidFill>
                          <a:effectLst/>
                        </a:rPr>
                        <a:t>your</a:t>
                      </a:r>
                      <a:r>
                        <a:rPr lang="fr-FR" sz="1200" dirty="0">
                          <a:solidFill>
                            <a:schemeClr val="bg2"/>
                          </a:solidFill>
                          <a:effectLst/>
                        </a:rPr>
                        <a:t>-</a:t>
                      </a:r>
                      <a:r>
                        <a:rPr lang="fr-FR" sz="1200" dirty="0" err="1">
                          <a:solidFill>
                            <a:schemeClr val="bg2"/>
                          </a:solidFill>
                          <a:effectLst/>
                        </a:rPr>
                        <a:t>ico</a:t>
                      </a:r>
                      <a:r>
                        <a:rPr lang="fr-FR" sz="1200" dirty="0">
                          <a:solidFill>
                            <a:schemeClr val="bg2"/>
                          </a:solidFill>
                          <a:effectLst/>
                        </a:rPr>
                        <a:t>-an-</a:t>
                      </a:r>
                      <a:r>
                        <a:rPr lang="fr-FR" sz="1200" dirty="0" err="1">
                          <a:solidFill>
                            <a:schemeClr val="bg2"/>
                          </a:solidFill>
                          <a:effectLst/>
                        </a:rPr>
                        <a:t>ultimate</a:t>
                      </a:r>
                      <a:r>
                        <a:rPr lang="fr-FR" sz="1200" dirty="0">
                          <a:solidFill>
                            <a:schemeClr val="bg2"/>
                          </a:solidFill>
                          <a:effectLst/>
                        </a:rPr>
                        <a:t>-guide/#limitations.</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18</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«Comprendre la </a:t>
                      </a:r>
                      <a:r>
                        <a:rPr lang="fr-FR" sz="1200" dirty="0" err="1">
                          <a:solidFill>
                            <a:schemeClr val="bg2"/>
                          </a:solidFill>
                          <a:effectLst/>
                        </a:rPr>
                        <a:t>tokenisation</a:t>
                      </a:r>
                      <a:r>
                        <a:rPr lang="fr-FR" sz="1200" dirty="0">
                          <a:solidFill>
                            <a:schemeClr val="bg2"/>
                          </a:solidFill>
                          <a:effectLst/>
                        </a:rPr>
                        <a:t>,» 22 May 2018.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/2018/05/22/comprendre-la-</a:t>
                      </a:r>
                      <a:r>
                        <a:rPr lang="fr-FR" sz="1200" dirty="0" err="1">
                          <a:solidFill>
                            <a:schemeClr val="bg2"/>
                          </a:solidFill>
                          <a:effectLst/>
                        </a:rPr>
                        <a:t>tokenisation</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19</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«Le web de demain sera décentralisé | </a:t>
                      </a:r>
                      <a:r>
                        <a:rPr lang="fr-FR" sz="1200" dirty="0" err="1">
                          <a:solidFill>
                            <a:schemeClr val="bg2"/>
                          </a:solidFill>
                          <a:effectLst/>
                        </a:rPr>
                        <a:t>Clement</a:t>
                      </a:r>
                      <a:r>
                        <a:rPr lang="fr-FR" sz="1200" dirty="0">
                          <a:solidFill>
                            <a:schemeClr val="bg2"/>
                          </a:solidFill>
                          <a:effectLst/>
                        </a:rPr>
                        <a:t> Jeanneau | </a:t>
                      </a:r>
                      <a:r>
                        <a:rPr lang="fr-FR" sz="1200" dirty="0" err="1">
                          <a:solidFill>
                            <a:schemeClr val="bg2"/>
                          </a:solidFill>
                          <a:effectLst/>
                        </a:rPr>
                        <a:t>TEDxAgroParisTech</a:t>
                      </a:r>
                      <a:r>
                        <a:rPr lang="fr-FR" sz="1200" dirty="0">
                          <a:solidFill>
                            <a:schemeClr val="bg2"/>
                          </a:solidFill>
                          <a:effectLst/>
                        </a:rPr>
                        <a:t>,»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youtu.be</a:t>
                      </a:r>
                      <a:r>
                        <a:rPr lang="fr-FR" sz="1200" dirty="0">
                          <a:solidFill>
                            <a:schemeClr val="bg2"/>
                          </a:solidFill>
                          <a:effectLst/>
                        </a:rPr>
                        <a:t>/ISYmB5HBpP4.</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20</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«Qu’est-ce qu’un token ?,» 22 May 2018.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/2018/05/22/comprendre-les-</a:t>
                      </a:r>
                      <a:r>
                        <a:rPr lang="fr-FR" sz="1200" dirty="0" err="1">
                          <a:solidFill>
                            <a:schemeClr val="bg2"/>
                          </a:solidFill>
                          <a:effectLst/>
                        </a:rPr>
                        <a:t>tokens</a:t>
                      </a:r>
                      <a:r>
                        <a:rPr lang="fr-FR" sz="1200" dirty="0">
                          <a:solidFill>
                            <a:schemeClr val="bg2"/>
                          </a:solidFill>
                          <a:effectLst/>
                        </a:rPr>
                        <a:t>/.</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21</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S. POLROT, «Qu’est-ce qu’une </a:t>
                      </a:r>
                      <a:r>
                        <a:rPr lang="fr-FR" sz="1200" dirty="0" err="1">
                          <a:solidFill>
                            <a:schemeClr val="bg2"/>
                          </a:solidFill>
                          <a:effectLst/>
                        </a:rPr>
                        <a:t>cryptomonnaie</a:t>
                      </a:r>
                      <a:r>
                        <a:rPr lang="fr-FR" sz="1200" dirty="0">
                          <a:solidFill>
                            <a:schemeClr val="bg2"/>
                          </a:solidFill>
                          <a:effectLst/>
                        </a:rPr>
                        <a:t>, un token, un actif numérique ?,» 2 </a:t>
                      </a:r>
                      <a:r>
                        <a:rPr lang="fr-FR" sz="1200" dirty="0" err="1">
                          <a:solidFill>
                            <a:schemeClr val="bg2"/>
                          </a:solidFill>
                          <a:effectLst/>
                        </a:rPr>
                        <a:t>June</a:t>
                      </a:r>
                      <a:r>
                        <a:rPr lang="fr-FR" sz="1200" dirty="0">
                          <a:solidFill>
                            <a:schemeClr val="bg2"/>
                          </a:solidFill>
                          <a:effectLst/>
                        </a:rPr>
                        <a:t> 2017.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www.ethereum-france.com</a:t>
                      </a:r>
                      <a:r>
                        <a:rPr lang="fr-FR" sz="1200" dirty="0">
                          <a:solidFill>
                            <a:schemeClr val="bg2"/>
                          </a:solidFill>
                          <a:effectLst/>
                        </a:rPr>
                        <a:t>/qu-est-ce-qu-une-cryptomonnaie-token-bitcoin-ether-gnt-gno-dgd-plu-rep-rlc/.</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22</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S. POLROT, «Qu’est-ce qu’un token ERC20 ?,» 02 </a:t>
                      </a:r>
                      <a:r>
                        <a:rPr lang="fr-FR" sz="1200" dirty="0" err="1">
                          <a:solidFill>
                            <a:schemeClr val="bg2"/>
                          </a:solidFill>
                          <a:effectLst/>
                        </a:rPr>
                        <a:t>January</a:t>
                      </a:r>
                      <a:r>
                        <a:rPr lang="fr-FR" sz="1200" dirty="0">
                          <a:solidFill>
                            <a:schemeClr val="bg2"/>
                          </a:solidFill>
                          <a:effectLst/>
                        </a:rPr>
                        <a:t> 2018.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www.ethereum-france.com</a:t>
                      </a:r>
                      <a:r>
                        <a:rPr lang="fr-FR" sz="1200" dirty="0">
                          <a:solidFill>
                            <a:schemeClr val="bg2"/>
                          </a:solidFill>
                          <a:effectLst/>
                        </a:rPr>
                        <a:t>/qu-est-ce-qu-un-token-erc20/.</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23</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C. Perreau, «L'ICO, ou comment lever des millions en quelques secondes,» 01 </a:t>
                      </a:r>
                      <a:r>
                        <a:rPr lang="fr-FR" sz="1200" dirty="0" err="1">
                          <a:solidFill>
                            <a:schemeClr val="bg2"/>
                          </a:solidFill>
                          <a:effectLst/>
                        </a:rPr>
                        <a:t>June</a:t>
                      </a:r>
                      <a:r>
                        <a:rPr lang="fr-FR" sz="1200" dirty="0">
                          <a:solidFill>
                            <a:schemeClr val="bg2"/>
                          </a:solidFill>
                          <a:effectLst/>
                        </a:rPr>
                        <a:t> 2018.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www.journaldunet.com</a:t>
                      </a:r>
                      <a:r>
                        <a:rPr lang="fr-FR" sz="1200" dirty="0">
                          <a:solidFill>
                            <a:schemeClr val="bg2"/>
                          </a:solidFill>
                          <a:effectLst/>
                        </a:rPr>
                        <a:t>/</a:t>
                      </a:r>
                      <a:r>
                        <a:rPr lang="fr-FR" sz="1200" dirty="0" err="1">
                          <a:solidFill>
                            <a:schemeClr val="bg2"/>
                          </a:solidFill>
                          <a:effectLst/>
                        </a:rPr>
                        <a:t>economie</a:t>
                      </a:r>
                      <a:r>
                        <a:rPr lang="fr-FR" sz="1200" dirty="0">
                          <a:solidFill>
                            <a:schemeClr val="bg2"/>
                          </a:solidFill>
                          <a:effectLst/>
                        </a:rPr>
                        <a:t>/finance/1195462-ico-initial-coin-offering/.</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24</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en-US" sz="1200" dirty="0" err="1">
                          <a:solidFill>
                            <a:schemeClr val="bg2"/>
                          </a:solidFill>
                          <a:effectLst/>
                        </a:rPr>
                        <a:t>Koinbros</a:t>
                      </a:r>
                      <a:r>
                        <a:rPr lang="en-US" sz="1200" dirty="0">
                          <a:solidFill>
                            <a:schemeClr val="bg2"/>
                          </a:solidFill>
                          <a:effectLst/>
                        </a:rPr>
                        <a:t>, «What are ERC20 and ERC223 tokens?,» 21 November 2017. </a:t>
                      </a:r>
                      <a:r>
                        <a:rPr lang="fr-FR" sz="1200" dirty="0">
                          <a:solidFill>
                            <a:schemeClr val="bg2"/>
                          </a:solidFill>
                          <a:effectLst/>
                        </a:rPr>
                        <a:t>[En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medium.com</a:t>
                      </a:r>
                      <a:r>
                        <a:rPr lang="fr-FR" sz="1200" dirty="0">
                          <a:solidFill>
                            <a:schemeClr val="bg2"/>
                          </a:solidFill>
                          <a:effectLst/>
                        </a:rPr>
                        <a:t>/</a:t>
                      </a:r>
                      <a:r>
                        <a:rPr lang="fr-FR" sz="1200" dirty="0" err="1">
                          <a:solidFill>
                            <a:schemeClr val="bg2"/>
                          </a:solidFill>
                          <a:effectLst/>
                        </a:rPr>
                        <a:t>cryptomover</a:t>
                      </a:r>
                      <a:r>
                        <a:rPr lang="fr-FR" sz="1200" dirty="0">
                          <a:solidFill>
                            <a:schemeClr val="bg2"/>
                          </a:solidFill>
                          <a:effectLst/>
                        </a:rPr>
                        <a:t>/what-are-erc20-and-erc223-tokens-307badcca5a.</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r>
                        <a:rPr lang="fr-FR" sz="1200" dirty="0">
                          <a:solidFill>
                            <a:schemeClr val="bg2"/>
                          </a:solidFill>
                        </a:rPr>
                        <a:t>25</a:t>
                      </a:r>
                      <a:endParaRPr lang="fr-FR" sz="1200" dirty="0">
                        <a:solidFill>
                          <a:schemeClr val="bg2"/>
                        </a:solidFill>
                        <a:latin typeface="+mn-lt"/>
                      </a:endParaRPr>
                    </a:p>
                  </a:txBody>
                  <a:tcPr marL="94561" marR="94561">
                    <a:lnL>
                      <a:noFill/>
                    </a:lnL>
                    <a:lnR>
                      <a:noFill/>
                    </a:lnR>
                    <a:lnT>
                      <a:noFill/>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Calibri" panose="020F0502020204030204"/>
                          <a:sym typeface="Arial"/>
                        </a:defRPr>
                      </a:lvl9pPr>
                    </a:lstStyle>
                    <a:p>
                      <a:pPr algn="just">
                        <a:lnSpc>
                          <a:spcPct val="107000"/>
                        </a:lnSpc>
                        <a:spcAft>
                          <a:spcPts val="800"/>
                        </a:spcAft>
                      </a:pPr>
                      <a:r>
                        <a:rPr lang="fr-FR" sz="1200" dirty="0">
                          <a:solidFill>
                            <a:schemeClr val="bg2"/>
                          </a:solidFill>
                          <a:effectLst/>
                        </a:rPr>
                        <a:t>«Qu’est-ce qu’une DAO ?,» 12 May 2016. [En ligne]. </a:t>
                      </a:r>
                      <a:r>
                        <a:rPr lang="fr-FR" sz="1200" dirty="0" err="1">
                          <a:solidFill>
                            <a:schemeClr val="bg2"/>
                          </a:solidFill>
                          <a:effectLst/>
                        </a:rPr>
                        <a:t>Available</a:t>
                      </a:r>
                      <a:r>
                        <a:rPr lang="fr-FR" sz="1200" dirty="0">
                          <a:solidFill>
                            <a:schemeClr val="bg2"/>
                          </a:solidFill>
                          <a:effectLst/>
                        </a:rPr>
                        <a:t>: https://</a:t>
                      </a:r>
                      <a:r>
                        <a:rPr lang="fr-FR" sz="1200" dirty="0" err="1">
                          <a:solidFill>
                            <a:schemeClr val="bg2"/>
                          </a:solidFill>
                          <a:effectLst/>
                        </a:rPr>
                        <a:t>blockchainfrance.net</a:t>
                      </a:r>
                      <a:r>
                        <a:rPr lang="fr-FR" sz="1200" dirty="0">
                          <a:solidFill>
                            <a:schemeClr val="bg2"/>
                          </a:solidFill>
                          <a:effectLst/>
                        </a:rPr>
                        <a:t>/2016/05/12/</a:t>
                      </a:r>
                      <a:r>
                        <a:rPr lang="fr-FR" sz="1200" dirty="0" err="1">
                          <a:solidFill>
                            <a:schemeClr val="bg2"/>
                          </a:solidFill>
                          <a:effectLst/>
                        </a:rPr>
                        <a:t>qu</a:t>
                      </a:r>
                      <a:r>
                        <a:rPr lang="fr-FR" sz="1200" dirty="0">
                          <a:solidFill>
                            <a:schemeClr val="bg2"/>
                          </a:solidFill>
                          <a:effectLst/>
                        </a:rPr>
                        <a:t>-est-ce-</a:t>
                      </a:r>
                      <a:r>
                        <a:rPr lang="fr-FR" sz="1200" dirty="0" err="1">
                          <a:solidFill>
                            <a:schemeClr val="bg2"/>
                          </a:solidFill>
                          <a:effectLst/>
                        </a:rPr>
                        <a:t>qu</a:t>
                      </a:r>
                      <a:r>
                        <a:rPr lang="fr-FR" sz="1200" dirty="0">
                          <a:solidFill>
                            <a:schemeClr val="bg2"/>
                          </a:solidFill>
                          <a:effectLst/>
                        </a:rPr>
                        <a:t>-une-dao/.</a:t>
                      </a:r>
                      <a:endParaRPr lang="fr-FR" sz="1200" dirty="0">
                        <a:solidFill>
                          <a:schemeClr val="bg2"/>
                        </a:solidFill>
                        <a:effectLst/>
                        <a:latin typeface="+mn-lt"/>
                        <a:ea typeface="Calibri" charset="0"/>
                        <a:cs typeface="Times New Roman" charset="0"/>
                      </a:endParaRPr>
                    </a:p>
                  </a:txBody>
                  <a:tcPr marL="9850" marR="9850" marT="9525" marB="9525">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bl>
          </a:graphicData>
        </a:graphic>
      </p:graphicFrame>
      <p:sp>
        <p:nvSpPr>
          <p:cNvPr id="9" name="Google Shape;105;p11">
            <a:extLst>
              <a:ext uri="{FF2B5EF4-FFF2-40B4-BE49-F238E27FC236}">
                <a16:creationId xmlns:a16="http://schemas.microsoft.com/office/drawing/2014/main" xmlns="" id="{94A7651D-B7BF-4E4E-B5C5-30A6BA52258B}"/>
              </a:ext>
            </a:extLst>
          </p:cNvPr>
          <p:cNvSpPr txBox="1"/>
          <p:nvPr/>
        </p:nvSpPr>
        <p:spPr>
          <a:xfrm>
            <a:off x="477149" y="4516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References</a:t>
            </a:r>
            <a:r>
              <a:rPr lang="fr-FR" sz="3600" dirty="0"/>
              <a:t> </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65309882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49" y="299275"/>
            <a:ext cx="10898307" cy="853200"/>
          </a:xfrm>
          <a:prstGeom prst="rect">
            <a:avLst/>
          </a:prstGeom>
          <a:noFill/>
          <a:ln>
            <a:noFill/>
          </a:ln>
        </p:spPr>
        <p:txBody>
          <a:bodyPr spcFirstLastPara="1" wrap="square" lIns="91425" tIns="91425" rIns="91425" bIns="91425" anchor="t" anchorCtr="0">
            <a:noAutofit/>
          </a:bodyPr>
          <a:lstStyle/>
          <a:p>
            <a:pPr lvl="0"/>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265113" lvl="0" indent="-265113" defTabSz="1219170">
              <a:spcBef>
                <a:spcPct val="20000"/>
              </a:spcBef>
              <a:buClr>
                <a:srgbClr val="B5397D"/>
              </a:buClr>
              <a:buFont typeface="Wingdings" charset="2"/>
              <a:buChar char="§"/>
            </a:pPr>
            <a:endParaRPr lang="fr-FR" sz="2667" kern="1200" dirty="0">
              <a:solidFill>
                <a:srgbClr val="184A7C"/>
              </a:solidFill>
              <a:latin typeface="Calibri" panose="020F0502020204030204"/>
              <a:ea typeface="+mn-ea"/>
              <a:cs typeface="+mn-cs"/>
            </a:endParaRPr>
          </a:p>
        </p:txBody>
      </p:sp>
      <p:sp>
        <p:nvSpPr>
          <p:cNvPr id="5" name="Espace réservé du contenu 2"/>
          <p:cNvSpPr txBox="1">
            <a:spLocks/>
          </p:cNvSpPr>
          <p:nvPr/>
        </p:nvSpPr>
        <p:spPr>
          <a:xfrm>
            <a:off x="155171" y="12219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7" name="Espace réservé du contenu 2"/>
          <p:cNvSpPr txBox="1">
            <a:spLocks/>
          </p:cNvSpPr>
          <p:nvPr/>
        </p:nvSpPr>
        <p:spPr>
          <a:xfrm>
            <a:off x="307571" y="1374348"/>
            <a:ext cx="11833630"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5113" marR="0" lvl="0" indent="-265113" algn="l" defTabSz="1219170" rtl="0" eaLnBrk="1" fontAlgn="auto" latinLnBrk="0" hangingPunct="1">
              <a:lnSpc>
                <a:spcPct val="100000"/>
              </a:lnSpc>
              <a:spcBef>
                <a:spcPct val="20000"/>
              </a:spcBef>
              <a:spcAft>
                <a:spcPts val="0"/>
              </a:spcAft>
              <a:buClr>
                <a:srgbClr val="B5397D"/>
              </a:buClr>
              <a:buSzTx/>
              <a:buFont typeface="Wingdings" charset="2"/>
              <a:buChar char="§"/>
              <a:tabLst/>
              <a:defRPr/>
            </a:pPr>
            <a:endParaRPr kumimoji="0" lang="fr-FR" sz="2667" b="0" i="0" u="none" strike="noStrike" kern="1200" cap="none" spc="0" normalizeH="0" baseline="0" noProof="0" dirty="0">
              <a:ln>
                <a:noFill/>
              </a:ln>
              <a:solidFill>
                <a:srgbClr val="184A7C"/>
              </a:solidFill>
              <a:effectLst/>
              <a:uLnTx/>
              <a:uFillTx/>
              <a:latin typeface="Calibri" panose="020F0502020204030204"/>
              <a:ea typeface="+mn-ea"/>
              <a:cs typeface="+mn-cs"/>
            </a:endParaRPr>
          </a:p>
        </p:txBody>
      </p:sp>
      <p:sp>
        <p:nvSpPr>
          <p:cNvPr id="8" name="Espace réservé du contenu 2">
            <a:extLst>
              <a:ext uri="{FF2B5EF4-FFF2-40B4-BE49-F238E27FC236}">
                <a16:creationId xmlns:a16="http://schemas.microsoft.com/office/drawing/2014/main" xmlns="" id="{C0981302-4A54-48FE-9B7F-E49599E710FA}"/>
              </a:ext>
            </a:extLst>
          </p:cNvPr>
          <p:cNvSpPr txBox="1">
            <a:spLocks/>
          </p:cNvSpPr>
          <p:nvPr/>
        </p:nvSpPr>
        <p:spPr>
          <a:xfrm>
            <a:off x="459971" y="1526748"/>
            <a:ext cx="7863147" cy="4955016"/>
          </a:xfrm>
          <a:prstGeom prst="rect">
            <a:avLst/>
          </a:prstGeom>
        </p:spPr>
        <p:txBody>
          <a:bodyPr vert="horz" lIns="91440" tIns="45720" rIns="91440" bIns="45720" rtlCol="0">
            <a:normAutofit/>
          </a:bodyPr>
          <a:lstStyle>
            <a:lvl1pPr marL="265113" marR="0" indent="-265113" algn="l" defTabSz="1219170" rtl="0" eaLnBrk="1" fontAlgn="auto" latinLnBrk="0" hangingPunct="1">
              <a:lnSpc>
                <a:spcPct val="100000"/>
              </a:lnSpc>
              <a:spcBef>
                <a:spcPct val="20000"/>
              </a:spcBef>
              <a:spcAft>
                <a:spcPts val="0"/>
              </a:spcAft>
              <a:buClr>
                <a:schemeClr val="accent1"/>
              </a:buClr>
              <a:buSzTx/>
              <a:buFont typeface="Wingdings" charset="2"/>
              <a:buChar char="§"/>
              <a:tabLst/>
              <a:defRPr sz="2667" b="0" kern="1200">
                <a:solidFill>
                  <a:srgbClr val="184A7C"/>
                </a:solidFill>
                <a:latin typeface="+mn-lt"/>
                <a:ea typeface="+mn-ea"/>
                <a:cs typeface="+mn-cs"/>
              </a:defRPr>
            </a:lvl1pPr>
            <a:lvl2pPr marL="538163" marR="0" indent="-207963" algn="l" defTabSz="1219170" rtl="0" eaLnBrk="1" fontAlgn="auto" latinLnBrk="0" hangingPunct="1">
              <a:lnSpc>
                <a:spcPct val="100000"/>
              </a:lnSpc>
              <a:spcBef>
                <a:spcPct val="20000"/>
              </a:spcBef>
              <a:spcAft>
                <a:spcPts val="0"/>
              </a:spcAft>
              <a:buClr>
                <a:schemeClr val="accent2"/>
              </a:buClr>
              <a:buSzTx/>
              <a:buFont typeface="Wingdings" charset="2"/>
              <a:buChar char="§"/>
              <a:tabLst/>
              <a:defRPr sz="2133" kern="1200">
                <a:solidFill>
                  <a:srgbClr val="184A7C"/>
                </a:solidFill>
                <a:latin typeface="+mn-lt"/>
                <a:ea typeface="+mn-ea"/>
                <a:cs typeface="+mn-cs"/>
              </a:defRPr>
            </a:lvl2pPr>
            <a:lvl3pPr marL="956709" marR="0" indent="-355591" algn="l" defTabSz="1219170" rtl="0" eaLnBrk="1" fontAlgn="auto" latinLnBrk="0" hangingPunct="1">
              <a:lnSpc>
                <a:spcPct val="100000"/>
              </a:lnSpc>
              <a:spcBef>
                <a:spcPct val="20000"/>
              </a:spcBef>
              <a:spcAft>
                <a:spcPts val="0"/>
              </a:spcAft>
              <a:buClr>
                <a:schemeClr val="accent4"/>
              </a:buClr>
              <a:buSzTx/>
              <a:buFont typeface="Wingdings" charset="2"/>
              <a:buChar char="§"/>
              <a:tabLst/>
              <a:defRPr sz="1867" kern="1200">
                <a:solidFill>
                  <a:srgbClr val="184A7C"/>
                </a:solidFill>
                <a:latin typeface="+mn-lt"/>
                <a:ea typeface="+mn-ea"/>
                <a:cs typeface="+mn-cs"/>
              </a:defRPr>
            </a:lvl3pPr>
            <a:lvl4pPr marL="1316534" marR="0" indent="-304792" algn="l" defTabSz="1219170" rtl="0" eaLnBrk="1" fontAlgn="auto" latinLnBrk="0" hangingPunct="1">
              <a:lnSpc>
                <a:spcPct val="100000"/>
              </a:lnSpc>
              <a:spcBef>
                <a:spcPct val="20000"/>
              </a:spcBef>
              <a:spcAft>
                <a:spcPts val="0"/>
              </a:spcAft>
              <a:buClrTx/>
              <a:buSzTx/>
              <a:buFontTx/>
              <a:buBlip>
                <a:blip r:embed="rId3"/>
              </a:buBlip>
              <a:tabLst/>
              <a:defRPr sz="2133" i="1" kern="1200">
                <a:solidFill>
                  <a:srgbClr val="184A7C"/>
                </a:solidFill>
                <a:latin typeface="+mn-lt"/>
                <a:ea typeface="+mn-ea"/>
                <a:cs typeface="+mn-cs"/>
              </a:defRPr>
            </a:lvl4pPr>
            <a:lvl5pPr marL="1661542" marR="0" indent="-304792" algn="l" defTabSz="1219170" rtl="0" eaLnBrk="1" fontAlgn="auto" latinLnBrk="0" hangingPunct="1">
              <a:lnSpc>
                <a:spcPct val="100000"/>
              </a:lnSpc>
              <a:spcBef>
                <a:spcPct val="20000"/>
              </a:spcBef>
              <a:spcAft>
                <a:spcPts val="0"/>
              </a:spcAft>
              <a:buClrTx/>
              <a:buSzTx/>
              <a:buFontTx/>
              <a:buBlip>
                <a:blip r:embed="rId4"/>
              </a:buBlip>
              <a:tabLst/>
              <a:defRPr sz="2133" kern="1200">
                <a:solidFill>
                  <a:srgbClr val="184A7C"/>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fr-FR" sz="1200" b="0" i="0" u="none" strike="noStrike" kern="1200" cap="none" spc="0" normalizeH="0" baseline="0" noProof="0" dirty="0">
                <a:ln>
                  <a:noFill/>
                </a:ln>
                <a:solidFill>
                  <a:schemeClr val="tx1"/>
                </a:solidFill>
                <a:effectLst/>
                <a:uLnTx/>
                <a:uFillTx/>
                <a:latin typeface="Calibri" panose="020F0502020204030204"/>
                <a:ea typeface="+mn-ea"/>
                <a:cs typeface="+mn-cs"/>
              </a:rPr>
              <a:t>26</a:t>
            </a:r>
            <a:r>
              <a:rPr lang="fr-FR" sz="1200" dirty="0">
                <a:solidFill>
                  <a:schemeClr val="bg2"/>
                </a:solidFill>
                <a:latin typeface="Calibri" panose="020F0502020204030204"/>
              </a:rPr>
              <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rPr>
              <a:t>ETHEREUM: A SECURE DECENTRALISED GENERALISED TRANSACTION LEDGER </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BYZANTIUM VERSION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Ethereum</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yellow</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paper</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https://github.com/ethereum/yellowpaper</a:t>
            </a:r>
          </a:p>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27</a:t>
            </a:r>
            <a:r>
              <a:rPr lang="fr-FR" sz="1200" dirty="0">
                <a:solidFill>
                  <a:schemeClr val="bg2"/>
                </a:solidFill>
                <a:latin typeface="Calibri" panose="020F0502020204030204"/>
              </a:rPr>
              <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hlinkClick r:id="rId5">
                  <a:extLst>
                    <a:ext uri="{A12FA001-AC4F-418D-AE19-62706E023703}">
                      <ahyp:hlinkClr xmlns:ahyp="http://schemas.microsoft.com/office/drawing/2018/hyperlinkcolor" xmlns="" val="tx"/>
                    </a:ext>
                  </a:extLst>
                </a:hlinkClick>
              </a:rPr>
              <a:t>https://www.investopedia.com/terms/g/gas-ethereum.asp</a:t>
            </a:r>
            <a:endPar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endParaRPr>
          </a:p>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28</a:t>
            </a:r>
            <a:r>
              <a:rPr lang="fr-FR" sz="1200" dirty="0">
                <a:solidFill>
                  <a:schemeClr val="bg2"/>
                </a:solidFill>
                <a:latin typeface="Calibri" panose="020F0502020204030204"/>
              </a:rPr>
              <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What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is</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Gas</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hlinkClick r:id="rId6">
                  <a:extLst>
                    <a:ext uri="{A12FA001-AC4F-418D-AE19-62706E023703}">
                      <ahyp:hlinkClr xmlns:ahyp="http://schemas.microsoft.com/office/drawing/2018/hyperlinkcolor" xmlns="" val="tx"/>
                    </a:ext>
                  </a:extLst>
                </a:hlinkClick>
              </a:rPr>
              <a:t>https://kb.myetherwallet.com/gas/what-is-gas-ethereum.html</a:t>
            </a:r>
            <a:endPar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endParaRPr>
          </a:p>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29</a:t>
            </a:r>
            <a:r>
              <a:rPr lang="fr-FR" sz="1200" dirty="0">
                <a:solidFill>
                  <a:schemeClr val="bg2"/>
                </a:solidFill>
                <a:latin typeface="Calibri" panose="020F0502020204030204"/>
              </a:rPr>
              <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Recommended</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Gas</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schemeClr val="bg2"/>
                </a:solidFill>
                <a:effectLst/>
                <a:uLnTx/>
                <a:uFillTx/>
                <a:latin typeface="Calibri" panose="020F0502020204030204"/>
                <a:ea typeface="+mn-ea"/>
                <a:cs typeface="+mn-cs"/>
              </a:rPr>
              <a:t>Prices</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hlinkClick r:id="rId7">
                  <a:extLst>
                    <a:ext uri="{A12FA001-AC4F-418D-AE19-62706E023703}">
                      <ahyp:hlinkClr xmlns:ahyp="http://schemas.microsoft.com/office/drawing/2018/hyperlinkcolor" xmlns="" val="tx"/>
                    </a:ext>
                  </a:extLst>
                </a:hlinkClick>
              </a:rPr>
              <a:t>https://ethgasstation.info/</a:t>
            </a:r>
            <a:endPar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endParaRPr>
          </a:p>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30</a:t>
            </a:r>
            <a:r>
              <a:rPr lang="fr-FR" sz="1200" dirty="0">
                <a:solidFill>
                  <a:schemeClr val="bg2"/>
                </a:solidFill>
                <a:latin typeface="Calibri" panose="020F0502020204030204"/>
              </a:rPr>
              <a:t>.</a:t>
            </a:r>
            <a:r>
              <a:rPr kumimoji="0" lang="fr-FR" sz="1200" b="0" i="0" u="none" strike="noStrike" kern="1200" cap="none" spc="0" normalizeH="0" baseline="0" noProof="0" dirty="0">
                <a:ln>
                  <a:noFill/>
                </a:ln>
                <a:solidFill>
                  <a:schemeClr val="bg2"/>
                </a:solidFill>
                <a:effectLst/>
                <a:uLnTx/>
                <a:uFillTx/>
                <a:latin typeface="Calibri" panose="020F0502020204030204"/>
                <a:ea typeface="+mn-ea"/>
                <a:cs typeface="+mn-cs"/>
              </a:rPr>
              <a:t> </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rPr>
              <a:t>Advantages and Disadvantages of Smart Contracts in Financial </a:t>
            </a:r>
            <a:r>
              <a:rPr kumimoji="0" lang="en-US" sz="1200" b="0" i="0" u="none" strike="noStrike" kern="1200" cap="none" spc="0" normalizeH="0" baseline="0" noProof="0" dirty="0" err="1">
                <a:ln>
                  <a:noFill/>
                </a:ln>
                <a:solidFill>
                  <a:schemeClr val="bg2"/>
                </a:solidFill>
                <a:effectLst/>
                <a:uLnTx/>
                <a:uFillTx/>
                <a:latin typeface="Calibri" panose="020F0502020204030204"/>
                <a:ea typeface="+mn-ea"/>
                <a:cs typeface="+mn-cs"/>
              </a:rPr>
              <a:t>Blockchain</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rPr>
              <a:t> Systems, </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hlinkClick r:id="rId8">
                  <a:extLst>
                    <a:ext uri="{A12FA001-AC4F-418D-AE19-62706E023703}">
                      <ahyp:hlinkClr xmlns:ahyp="http://schemas.microsoft.com/office/drawing/2018/hyperlinkcolor" xmlns="" val="tx"/>
                    </a:ext>
                  </a:extLst>
                </a:hlinkClick>
              </a:rPr>
              <a:t>https://hackernoon.com/advantages-and-disadvantages-of-smart-contracts-in-financial-blockchain-systems-3a443145ae1c</a:t>
            </a:r>
            <a:endPar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endParaRPr>
          </a:p>
          <a:p>
            <a:pPr marL="222250" marR="0" lvl="0" indent="-222250" algn="l" defTabSz="1219170" rtl="0" eaLnBrk="1" fontAlgn="auto" latinLnBrk="0" hangingPunct="1">
              <a:lnSpc>
                <a:spcPct val="100000"/>
              </a:lnSpc>
              <a:spcBef>
                <a:spcPct val="20000"/>
              </a:spcBef>
              <a:spcAft>
                <a:spcPts val="0"/>
              </a:spcAft>
              <a:buClr>
                <a:schemeClr val="tx1"/>
              </a:buClr>
              <a:buSzTx/>
              <a:buNone/>
              <a:defRPr/>
            </a:pP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rPr>
              <a:t>31</a:t>
            </a:r>
            <a:r>
              <a:rPr lang="en-US" sz="1200" dirty="0">
                <a:solidFill>
                  <a:schemeClr val="bg2"/>
                </a:solidFill>
                <a:latin typeface="Calibri" panose="020F0502020204030204"/>
              </a:rPr>
              <a:t>.</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rPr>
              <a:t> Create your own crypto-currency with Ethereum, </a:t>
            </a:r>
            <a:r>
              <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hlinkClick r:id="rId9">
                  <a:extLst>
                    <a:ext uri="{A12FA001-AC4F-418D-AE19-62706E023703}">
                      <ahyp:hlinkClr xmlns:ahyp="http://schemas.microsoft.com/office/drawing/2018/hyperlinkcolor" xmlns="" val="tx"/>
                    </a:ext>
                  </a:extLst>
                </a:hlinkClick>
              </a:rPr>
              <a:t>https://www.ethereum.org/token</a:t>
            </a:r>
            <a:endParaRPr kumimoji="0" lang="en-US" sz="1200" b="0" i="0" u="none" strike="noStrike" kern="1200" cap="none" spc="0" normalizeH="0" baseline="0" noProof="0" dirty="0">
              <a:ln>
                <a:noFill/>
              </a:ln>
              <a:solidFill>
                <a:schemeClr val="bg2"/>
              </a:solidFill>
              <a:effectLst/>
              <a:uLnTx/>
              <a:uFillTx/>
              <a:latin typeface="Calibri" panose="020F0502020204030204"/>
              <a:ea typeface="+mn-ea"/>
              <a:cs typeface="+mn-cs"/>
            </a:endParaRPr>
          </a:p>
          <a:p>
            <a:pPr marL="222250" lvl="0" indent="-222250">
              <a:buClr>
                <a:srgbClr val="B5397D"/>
              </a:buClr>
              <a:buNone/>
              <a:defRPr/>
            </a:pPr>
            <a:r>
              <a:rPr lang="fr-FR" sz="1200" dirty="0">
                <a:solidFill>
                  <a:schemeClr val="bg2"/>
                </a:solidFill>
                <a:latin typeface="Calibri" panose="020F0502020204030204"/>
              </a:rPr>
              <a:t>32. ERC20 </a:t>
            </a:r>
            <a:r>
              <a:rPr lang="fr-FR" sz="1200" dirty="0" err="1">
                <a:solidFill>
                  <a:schemeClr val="bg2"/>
                </a:solidFill>
                <a:latin typeface="Calibri" panose="020F0502020204030204"/>
              </a:rPr>
              <a:t>Token</a:t>
            </a:r>
            <a:r>
              <a:rPr lang="fr-FR" sz="1200" dirty="0">
                <a:solidFill>
                  <a:schemeClr val="bg2"/>
                </a:solidFill>
                <a:latin typeface="Calibri" panose="020F0502020204030204"/>
              </a:rPr>
              <a:t> Standard, </a:t>
            </a:r>
            <a:r>
              <a:rPr lang="fr-FR" sz="1200" dirty="0">
                <a:solidFill>
                  <a:schemeClr val="bg2"/>
                </a:solidFill>
                <a:latin typeface="Calibri" panose="020F0502020204030204"/>
                <a:hlinkClick r:id="rId10">
                  <a:extLst>
                    <a:ext uri="{A12FA001-AC4F-418D-AE19-62706E023703}">
                      <ahyp:hlinkClr xmlns:ahyp="http://schemas.microsoft.com/office/drawing/2018/hyperlinkcolor" xmlns="" val="tx"/>
                    </a:ext>
                  </a:extLst>
                </a:hlinkClick>
              </a:rPr>
              <a:t>https://theethereum.wiki/w/index.php/ERC20_Token_Standard</a:t>
            </a:r>
            <a:endParaRPr lang="fr-FR" sz="1200" dirty="0">
              <a:solidFill>
                <a:schemeClr val="bg2"/>
              </a:solidFill>
              <a:latin typeface="Calibri" panose="020F0502020204030204"/>
            </a:endParaRPr>
          </a:p>
          <a:p>
            <a:pPr marL="222250" lvl="0" indent="-222250">
              <a:buClr>
                <a:srgbClr val="B5397D"/>
              </a:buClr>
              <a:buNone/>
              <a:defRPr/>
            </a:pPr>
            <a:r>
              <a:rPr lang="fr-FR" sz="1200" dirty="0">
                <a:solidFill>
                  <a:schemeClr val="bg2"/>
                </a:solidFill>
                <a:latin typeface="Calibri" panose="020F0502020204030204"/>
              </a:rPr>
              <a:t>33. </a:t>
            </a:r>
            <a:r>
              <a:rPr lang="fr-FR" sz="1200" dirty="0" err="1">
                <a:solidFill>
                  <a:schemeClr val="bg2"/>
                </a:solidFill>
                <a:latin typeface="Calibri" panose="020F0502020204030204"/>
              </a:rPr>
              <a:t>OpenZeppelin</a:t>
            </a:r>
            <a:r>
              <a:rPr lang="fr-FR" sz="1200" dirty="0">
                <a:solidFill>
                  <a:schemeClr val="bg2"/>
                </a:solidFill>
                <a:latin typeface="Calibri" panose="020F0502020204030204"/>
              </a:rPr>
              <a:t>, </a:t>
            </a:r>
            <a:r>
              <a:rPr lang="fr-FR" sz="1200" dirty="0">
                <a:solidFill>
                  <a:schemeClr val="bg2"/>
                </a:solidFill>
                <a:latin typeface="Calibri" panose="020F0502020204030204"/>
                <a:hlinkClick r:id="rId11">
                  <a:extLst>
                    <a:ext uri="{A12FA001-AC4F-418D-AE19-62706E023703}">
                      <ahyp:hlinkClr xmlns:ahyp="http://schemas.microsoft.com/office/drawing/2018/hyperlinkcolor" xmlns="" val="tx"/>
                    </a:ext>
                  </a:extLst>
                </a:hlinkClick>
              </a:rPr>
              <a:t>https://github.com/OpenZeppelin/openzeppelin-solidity/tree/master/contracts/token</a:t>
            </a:r>
            <a:endParaRPr lang="fr-FR" sz="1200" dirty="0">
              <a:solidFill>
                <a:schemeClr val="bg2"/>
              </a:solidFill>
              <a:latin typeface="Calibri" panose="020F0502020204030204"/>
            </a:endParaRPr>
          </a:p>
          <a:p>
            <a:pPr marL="222250" lvl="0" indent="-222250">
              <a:buClr>
                <a:srgbClr val="B5397D"/>
              </a:buClr>
              <a:buNone/>
              <a:defRPr/>
            </a:pPr>
            <a:r>
              <a:rPr lang="fr-FR" sz="1200" dirty="0">
                <a:solidFill>
                  <a:schemeClr val="bg2"/>
                </a:solidFill>
                <a:latin typeface="Calibri" panose="020F0502020204030204"/>
              </a:rPr>
              <a:t>34. </a:t>
            </a:r>
            <a:r>
              <a:rPr lang="fr-FR" sz="1200" dirty="0" err="1">
                <a:solidFill>
                  <a:schemeClr val="bg2"/>
                </a:solidFill>
                <a:latin typeface="Calibri" panose="020F0502020204030204"/>
              </a:rPr>
              <a:t>What</a:t>
            </a:r>
            <a:r>
              <a:rPr lang="fr-FR" sz="1200" dirty="0">
                <a:solidFill>
                  <a:schemeClr val="bg2"/>
                </a:solidFill>
                <a:latin typeface="Calibri" panose="020F0502020204030204"/>
              </a:rPr>
              <a:t> </a:t>
            </a:r>
            <a:r>
              <a:rPr lang="fr-FR" sz="1200" dirty="0" err="1">
                <a:solidFill>
                  <a:schemeClr val="bg2"/>
                </a:solidFill>
                <a:latin typeface="Calibri" panose="020F0502020204030204"/>
              </a:rPr>
              <a:t>is</a:t>
            </a:r>
            <a:r>
              <a:rPr lang="fr-FR" sz="1200" dirty="0">
                <a:solidFill>
                  <a:schemeClr val="bg2"/>
                </a:solidFill>
                <a:latin typeface="Calibri" panose="020F0502020204030204"/>
              </a:rPr>
              <a:t> ERC-721?, </a:t>
            </a:r>
            <a:r>
              <a:rPr lang="fr-FR" sz="1200" dirty="0">
                <a:solidFill>
                  <a:schemeClr val="bg2"/>
                </a:solidFill>
                <a:latin typeface="Calibri" panose="020F0502020204030204"/>
                <a:hlinkClick r:id="rId12">
                  <a:extLst>
                    <a:ext uri="{A12FA001-AC4F-418D-AE19-62706E023703}">
                      <ahyp:hlinkClr xmlns:ahyp="http://schemas.microsoft.com/office/drawing/2018/hyperlinkcolor" xmlns="" val="tx"/>
                    </a:ext>
                  </a:extLst>
                </a:hlinkClick>
              </a:rPr>
              <a:t>http://erc721.org/</a:t>
            </a:r>
            <a:endParaRPr lang="fr-FR" sz="1200" dirty="0">
              <a:solidFill>
                <a:schemeClr val="bg2"/>
              </a:solidFill>
              <a:latin typeface="Calibri" panose="020F0502020204030204"/>
            </a:endParaRPr>
          </a:p>
          <a:p>
            <a:pPr marL="222250" lvl="0" indent="-222250">
              <a:buClr>
                <a:srgbClr val="B5397D"/>
              </a:buClr>
              <a:buNone/>
              <a:defRPr/>
            </a:pPr>
            <a:r>
              <a:rPr lang="fr-FR" sz="1200" dirty="0">
                <a:solidFill>
                  <a:schemeClr val="bg2"/>
                </a:solidFill>
                <a:latin typeface="Calibri" panose="020F0502020204030204"/>
              </a:rPr>
              <a:t>35. </a:t>
            </a:r>
            <a:r>
              <a:rPr lang="en-US" sz="1200" dirty="0">
                <a:solidFill>
                  <a:schemeClr val="bg2"/>
                </a:solidFill>
                <a:latin typeface="Calibri" panose="020F0502020204030204"/>
              </a:rPr>
              <a:t>Build Secure Smart Contracts in Solidity, </a:t>
            </a:r>
            <a:r>
              <a:rPr lang="en-US" sz="1200" dirty="0">
                <a:solidFill>
                  <a:schemeClr val="bg2"/>
                </a:solidFill>
                <a:latin typeface="Calibri" panose="020F0502020204030204"/>
                <a:hlinkClick r:id="rId13">
                  <a:extLst>
                    <a:ext uri="{A12FA001-AC4F-418D-AE19-62706E023703}">
                      <ahyp:hlinkClr xmlns:ahyp="http://schemas.microsoft.com/office/drawing/2018/hyperlinkcolor" xmlns="" val="tx"/>
                    </a:ext>
                  </a:extLst>
                </a:hlinkClick>
              </a:rPr>
              <a:t>https://openzeppelin.org/</a:t>
            </a:r>
            <a:endParaRPr lang="en-US" sz="1200" dirty="0">
              <a:solidFill>
                <a:schemeClr val="bg2"/>
              </a:solidFill>
              <a:latin typeface="Calibri" panose="020F0502020204030204"/>
            </a:endParaRPr>
          </a:p>
          <a:p>
            <a:pPr marL="222250" lvl="0" indent="-222250">
              <a:buClr>
                <a:srgbClr val="B5397D"/>
              </a:buClr>
              <a:buNone/>
              <a:defRPr/>
            </a:pPr>
            <a:r>
              <a:rPr lang="en-US" sz="1200" dirty="0">
                <a:solidFill>
                  <a:schemeClr val="bg2"/>
                </a:solidFill>
                <a:latin typeface="Calibri" panose="020F0502020204030204"/>
              </a:rPr>
              <a:t>36. </a:t>
            </a:r>
            <a:r>
              <a:rPr lang="en-US" sz="1200" dirty="0" err="1">
                <a:solidFill>
                  <a:schemeClr val="bg2"/>
                </a:solidFill>
                <a:latin typeface="Calibri" panose="020F0502020204030204"/>
              </a:rPr>
              <a:t>SafeMath</a:t>
            </a:r>
            <a:r>
              <a:rPr lang="en-US" sz="1200" dirty="0">
                <a:solidFill>
                  <a:schemeClr val="bg2"/>
                </a:solidFill>
                <a:latin typeface="Calibri" panose="020F0502020204030204"/>
              </a:rPr>
              <a:t> to protect from overflows, </a:t>
            </a:r>
            <a:r>
              <a:rPr lang="en-US" sz="1200" dirty="0">
                <a:solidFill>
                  <a:schemeClr val="bg2"/>
                </a:solidFill>
                <a:latin typeface="Calibri" panose="020F0502020204030204"/>
                <a:hlinkClick r:id="rId14">
                  <a:extLst>
                    <a:ext uri="{A12FA001-AC4F-418D-AE19-62706E023703}">
                      <ahyp:hlinkClr xmlns:ahyp="http://schemas.microsoft.com/office/drawing/2018/hyperlinkcolor" xmlns="" val="tx"/>
                    </a:ext>
                  </a:extLst>
                </a:hlinkClick>
              </a:rPr>
              <a:t>https://ethereumdev.io/safemath-protect-overflows/</a:t>
            </a:r>
            <a:endParaRPr lang="en-US" sz="1200" dirty="0">
              <a:solidFill>
                <a:schemeClr val="bg2"/>
              </a:solidFill>
              <a:latin typeface="Calibri" panose="020F0502020204030204"/>
            </a:endParaRPr>
          </a:p>
          <a:p>
            <a:pPr marL="0" marR="0" lvl="0" indent="0" algn="l" defTabSz="1219170" rtl="0" eaLnBrk="1" fontAlgn="auto" latinLnBrk="0" hangingPunct="1">
              <a:lnSpc>
                <a:spcPct val="100000"/>
              </a:lnSpc>
              <a:spcBef>
                <a:spcPct val="20000"/>
              </a:spcBef>
              <a:spcAft>
                <a:spcPts val="0"/>
              </a:spcAft>
              <a:buClr>
                <a:schemeClr val="tx1"/>
              </a:buClr>
              <a:buSzTx/>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9" name="Google Shape;105;p11">
            <a:extLst>
              <a:ext uri="{FF2B5EF4-FFF2-40B4-BE49-F238E27FC236}">
                <a16:creationId xmlns:a16="http://schemas.microsoft.com/office/drawing/2014/main" xmlns="" id="{5150A4C8-289E-904D-A5C4-321805CDFCAF}"/>
              </a:ext>
            </a:extLst>
          </p:cNvPr>
          <p:cNvSpPr txBox="1"/>
          <p:nvPr/>
        </p:nvSpPr>
        <p:spPr>
          <a:xfrm>
            <a:off x="477149" y="451675"/>
            <a:ext cx="10898307" cy="853200"/>
          </a:xfrm>
          <a:prstGeom prst="rect">
            <a:avLst/>
          </a:prstGeom>
          <a:noFill/>
          <a:ln>
            <a:noFill/>
          </a:ln>
        </p:spPr>
        <p:txBody>
          <a:bodyPr spcFirstLastPara="1" wrap="square" lIns="91425" tIns="91425" rIns="91425" bIns="91425" anchor="t" anchorCtr="0">
            <a:noAutofit/>
          </a:bodyPr>
          <a:lstStyle/>
          <a:p>
            <a:pPr lvl="0"/>
            <a:r>
              <a:rPr lang="fr-FR" sz="3600" dirty="0" err="1"/>
              <a:t>References</a:t>
            </a:r>
            <a:r>
              <a:rPr lang="fr-FR" sz="3600" dirty="0"/>
              <a:t> </a:t>
            </a:r>
            <a:endParaRPr sz="3600" b="1" dirty="0">
              <a:latin typeface="Trebuchet MS" charset="0"/>
              <a:ea typeface="Trebuchet MS" charset="0"/>
              <a:cs typeface="Trebuchet MS" charset="0"/>
            </a:endParaRPr>
          </a:p>
        </p:txBody>
      </p:sp>
    </p:spTree>
    <p:extLst>
      <p:ext uri="{BB962C8B-B14F-4D97-AF65-F5344CB8AC3E}">
        <p14:creationId xmlns:p14="http://schemas.microsoft.com/office/powerpoint/2010/main" val="16987625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3" name="Rectangle 2"/>
          <p:cNvSpPr/>
          <p:nvPr/>
        </p:nvSpPr>
        <p:spPr>
          <a:xfrm>
            <a:off x="475014" y="1167970"/>
            <a:ext cx="8828286" cy="910211"/>
          </a:xfrm>
          <a:prstGeom prst="rect">
            <a:avLst/>
          </a:prstGeom>
          <a:solidFill>
            <a:srgbClr val="E1EAF3"/>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latin typeface="Trebuchet MS" charset="0"/>
                <a:ea typeface="Trebuchet MS" charset="0"/>
                <a:cs typeface="Trebuchet MS" charset="0"/>
              </a:rPr>
              <a:t>Table of Contents: PART 1</a:t>
            </a:r>
            <a:endParaRPr sz="3600" b="1" dirty="0">
              <a:latin typeface="Trebuchet MS" charset="0"/>
              <a:ea typeface="Trebuchet MS" charset="0"/>
              <a:cs typeface="Trebuchet MS" charset="0"/>
            </a:endParaRPr>
          </a:p>
        </p:txBody>
      </p:sp>
      <p:sp>
        <p:nvSpPr>
          <p:cNvPr id="106" name="Google Shape;106;p11"/>
          <p:cNvSpPr txBox="1"/>
          <p:nvPr/>
        </p:nvSpPr>
        <p:spPr>
          <a:xfrm>
            <a:off x="498765" y="1167971"/>
            <a:ext cx="8645236" cy="4832689"/>
          </a:xfrm>
          <a:prstGeom prst="rect">
            <a:avLst/>
          </a:prstGeom>
          <a:noFill/>
          <a:ln>
            <a:noFill/>
          </a:ln>
        </p:spPr>
        <p:txBody>
          <a:bodyPr spcFirstLastPara="1" wrap="square" lIns="91425" tIns="91425" rIns="91425" bIns="91425" anchor="t" anchorCtr="0">
            <a:noAutofit/>
          </a:bodyPr>
          <a:lstStyle/>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Blockchain context</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advantages and limitations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lifecycle and Interacting with smart contracts</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Tokenization, tokens’ examples and Ethereum ERC-20</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Initial Coin Offering (ICO)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Decentralized Autonomous Organization (DAO)</a:t>
            </a:r>
          </a:p>
          <a:p>
            <a:pPr marL="457200" lvl="0" indent="-368300">
              <a:lnSpc>
                <a:spcPct val="115000"/>
              </a:lnSpc>
              <a:buClr>
                <a:srgbClr val="595959"/>
              </a:buClr>
              <a:buSzPts val="2200"/>
              <a:buChar char="●"/>
            </a:pPr>
            <a:r>
              <a:rPr lang="en-US" sz="2400" dirty="0">
                <a:solidFill>
                  <a:schemeClr val="tx1"/>
                </a:solidFill>
                <a:latin typeface="Trebuchet MS" charset="0"/>
                <a:ea typeface="Trebuchet MS" charset="0"/>
                <a:cs typeface="Trebuchet MS" charset="0"/>
              </a:rPr>
              <a:t>Smart contract cost and fee schedule</a:t>
            </a:r>
          </a:p>
          <a:p>
            <a:pPr marL="457200" indent="-368300">
              <a:lnSpc>
                <a:spcPct val="115000"/>
              </a:lnSpc>
              <a:buClr>
                <a:srgbClr val="595959"/>
              </a:buClr>
              <a:buSzPts val="2200"/>
              <a:buFont typeface="Arial"/>
              <a:buChar char="●"/>
            </a:pPr>
            <a:r>
              <a:rPr lang="en-US" sz="2400" dirty="0">
                <a:solidFill>
                  <a:schemeClr val="tx1"/>
                </a:solidFill>
                <a:latin typeface="Trebuchet MS" charset="0"/>
                <a:ea typeface="Trebuchet MS" charset="0"/>
                <a:cs typeface="Trebuchet MS" charset="0"/>
              </a:rPr>
              <a:t>Introducing Solidity</a:t>
            </a:r>
          </a:p>
        </p:txBody>
      </p:sp>
    </p:spTree>
    <p:extLst>
      <p:ext uri="{BB962C8B-B14F-4D97-AF65-F5344CB8AC3E}">
        <p14:creationId xmlns:p14="http://schemas.microsoft.com/office/powerpoint/2010/main" val="244233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1"/>
          <p:cNvSpPr txBox="1"/>
          <p:nvPr/>
        </p:nvSpPr>
        <p:spPr>
          <a:xfrm>
            <a:off x="324750" y="299275"/>
            <a:ext cx="9780900" cy="853200"/>
          </a:xfrm>
          <a:prstGeom prst="rect">
            <a:avLst/>
          </a:prstGeom>
          <a:noFill/>
          <a:ln>
            <a:noFill/>
          </a:ln>
        </p:spPr>
        <p:txBody>
          <a:bodyPr spcFirstLastPara="1" wrap="square" lIns="91425" tIns="91425" rIns="91425" bIns="91425" anchor="t" anchorCtr="0">
            <a:noAutofit/>
          </a:bodyPr>
          <a:lstStyle/>
          <a:p>
            <a:pPr lvl="0"/>
            <a:r>
              <a:rPr lang="fr-FR" sz="3600" dirty="0" err="1"/>
              <a:t>Blockchain</a:t>
            </a:r>
            <a:r>
              <a:rPr lang="fr-FR" sz="3600" dirty="0"/>
              <a:t> </a:t>
            </a:r>
            <a:r>
              <a:rPr lang="fr-FR" sz="3600" dirty="0" err="1"/>
              <a:t>Context</a:t>
            </a:r>
            <a:endParaRPr sz="3600" b="1" dirty="0">
              <a:latin typeface="Trebuchet MS" charset="0"/>
              <a:ea typeface="Trebuchet MS" charset="0"/>
              <a:cs typeface="Trebuchet MS" charset="0"/>
            </a:endParaRPr>
          </a:p>
        </p:txBody>
      </p:sp>
      <p:sp>
        <p:nvSpPr>
          <p:cNvPr id="106" name="Google Shape;106;p11"/>
          <p:cNvSpPr txBox="1"/>
          <p:nvPr/>
        </p:nvSpPr>
        <p:spPr>
          <a:xfrm>
            <a:off x="498764" y="1609671"/>
            <a:ext cx="8804535" cy="4361640"/>
          </a:xfrm>
          <a:prstGeom prst="rect">
            <a:avLst/>
          </a:prstGeom>
          <a:noFill/>
          <a:ln>
            <a:noFill/>
          </a:ln>
        </p:spPr>
        <p:txBody>
          <a:bodyPr spcFirstLastPara="1" wrap="square" lIns="91425" tIns="91425" rIns="91425" bIns="91425" anchor="t" anchorCtr="0">
            <a:noAutofit/>
          </a:bodyPr>
          <a:lstStyle/>
          <a:p>
            <a:pPr marL="457200" lvl="0" indent="-368300" algn="l" rtl="0">
              <a:spcBef>
                <a:spcPts val="300"/>
              </a:spcBef>
              <a:spcAft>
                <a:spcPts val="300"/>
              </a:spcAft>
              <a:buClr>
                <a:srgbClr val="595959"/>
              </a:buClr>
              <a:buSzPts val="2200"/>
              <a:buChar char="●"/>
            </a:pPr>
            <a:endParaRPr lang="en-US" sz="2000" kern="1200" dirty="0">
              <a:solidFill>
                <a:schemeClr val="tx1"/>
              </a:solidFill>
              <a:latin typeface="Trebuchet MS" charset="0"/>
              <a:ea typeface="Trebuchet MS" charset="0"/>
              <a:cs typeface="Trebuchet MS" charset="0"/>
            </a:endParaRPr>
          </a:p>
        </p:txBody>
      </p:sp>
      <p:pic>
        <p:nvPicPr>
          <p:cNvPr id="4" name="Espace réservé du contenu 3"/>
          <p:cNvPicPr>
            <a:picLocks noChangeAspect="1"/>
          </p:cNvPicPr>
          <p:nvPr/>
        </p:nvPicPr>
        <p:blipFill>
          <a:blip r:embed="rId3"/>
          <a:stretch>
            <a:fillRect/>
          </a:stretch>
        </p:blipFill>
        <p:spPr>
          <a:xfrm>
            <a:off x="7813271" y="2696846"/>
            <a:ext cx="2857500" cy="1600200"/>
          </a:xfrm>
          <a:prstGeom prst="rect">
            <a:avLst/>
          </a:prstGeom>
        </p:spPr>
      </p:pic>
      <p:pic>
        <p:nvPicPr>
          <p:cNvPr id="5" name="Image 4"/>
          <p:cNvPicPr>
            <a:picLocks noChangeAspect="1"/>
          </p:cNvPicPr>
          <p:nvPr/>
        </p:nvPicPr>
        <p:blipFill>
          <a:blip r:embed="rId4"/>
          <a:stretch>
            <a:fillRect/>
          </a:stretch>
        </p:blipFill>
        <p:spPr>
          <a:xfrm>
            <a:off x="1260854" y="2296882"/>
            <a:ext cx="2457450" cy="1866900"/>
          </a:xfrm>
          <a:prstGeom prst="rect">
            <a:avLst/>
          </a:prstGeom>
        </p:spPr>
      </p:pic>
      <p:sp>
        <p:nvSpPr>
          <p:cNvPr id="6" name="ZoneTexte 5"/>
          <p:cNvSpPr txBox="1"/>
          <p:nvPr/>
        </p:nvSpPr>
        <p:spPr>
          <a:xfrm>
            <a:off x="7459818" y="4652329"/>
            <a:ext cx="3788601" cy="1015663"/>
          </a:xfrm>
          <a:prstGeom prst="rect">
            <a:avLst/>
          </a:prstGeom>
          <a:noFill/>
        </p:spPr>
        <p:txBody>
          <a:bodyPr wrap="none" rtlCol="0">
            <a:spAutoFit/>
          </a:bodyPr>
          <a:lstStyle/>
          <a:p>
            <a:r>
              <a:rPr lang="fr-FR" sz="6000" b="1" dirty="0">
                <a:solidFill>
                  <a:srgbClr val="FF0000"/>
                </a:solidFill>
              </a:rPr>
              <a:t>Code </a:t>
            </a:r>
            <a:r>
              <a:rPr lang="fr-FR" sz="6000" b="1" dirty="0" err="1">
                <a:solidFill>
                  <a:srgbClr val="FF0000"/>
                </a:solidFill>
              </a:rPr>
              <a:t>is</a:t>
            </a:r>
            <a:r>
              <a:rPr lang="fr-FR" sz="6000" b="1" dirty="0">
                <a:solidFill>
                  <a:srgbClr val="FF0000"/>
                </a:solidFill>
              </a:rPr>
              <a:t> </a:t>
            </a:r>
            <a:r>
              <a:rPr lang="fr-FR" sz="6000" b="1" dirty="0" err="1">
                <a:solidFill>
                  <a:srgbClr val="FF0000"/>
                </a:solidFill>
              </a:rPr>
              <a:t>law</a:t>
            </a:r>
            <a:endParaRPr lang="fr-FR" sz="6000" b="1" dirty="0">
              <a:solidFill>
                <a:srgbClr val="FF0000"/>
              </a:solidFill>
            </a:endParaRPr>
          </a:p>
        </p:txBody>
      </p:sp>
      <p:sp>
        <p:nvSpPr>
          <p:cNvPr id="7" name="Flèche droite 6"/>
          <p:cNvSpPr/>
          <p:nvPr/>
        </p:nvSpPr>
        <p:spPr>
          <a:xfrm>
            <a:off x="4832374" y="3009796"/>
            <a:ext cx="1978925" cy="7077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1104505" y="1611815"/>
            <a:ext cx="1872629" cy="3770263"/>
          </a:xfrm>
          <a:prstGeom prst="rect">
            <a:avLst/>
          </a:prstGeom>
          <a:noFill/>
        </p:spPr>
        <p:txBody>
          <a:bodyPr wrap="none" rtlCol="0">
            <a:spAutoFit/>
          </a:bodyPr>
          <a:lstStyle/>
          <a:p>
            <a:r>
              <a:rPr lang="fr-FR" sz="23900" b="1" dirty="0">
                <a:solidFill>
                  <a:srgbClr val="FF0000"/>
                </a:solidFill>
              </a:rPr>
              <a:t>X</a:t>
            </a:r>
          </a:p>
        </p:txBody>
      </p:sp>
    </p:spTree>
    <p:extLst>
      <p:ext uri="{BB962C8B-B14F-4D97-AF65-F5344CB8AC3E}">
        <p14:creationId xmlns:p14="http://schemas.microsoft.com/office/powerpoint/2010/main" val="1665131620"/>
      </p:ext>
    </p:extLst>
  </p:cSld>
  <p:clrMapOvr>
    <a:masterClrMapping/>
  </p:clrMapOvr>
</p:sld>
</file>

<file path=ppt/theme/theme1.xml><?xml version="1.0" encoding="utf-8"?>
<a:theme xmlns:a="http://schemas.openxmlformats.org/drawingml/2006/main" name="Theme Bliss PMI">
  <a:themeElements>
    <a:clrScheme name="Custom 5">
      <a:dk1>
        <a:srgbClr val="000000"/>
      </a:dk1>
      <a:lt1>
        <a:srgbClr val="FFFFFF"/>
      </a:lt1>
      <a:dk2>
        <a:srgbClr val="17406D"/>
      </a:dk2>
      <a:lt2>
        <a:srgbClr val="DBEFF9"/>
      </a:lt2>
      <a:accent1>
        <a:srgbClr val="17406D"/>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2240</TotalTime>
  <Words>4768</Words>
  <Application>Microsoft Office PowerPoint</Application>
  <PresentationFormat>Widescreen</PresentationFormat>
  <Paragraphs>697</Paragraphs>
  <Slides>75</Slides>
  <Notes>73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75</vt:i4>
      </vt:variant>
    </vt:vector>
  </HeadingPairs>
  <TitlesOfParts>
    <vt:vector size="83" baseType="lpstr">
      <vt:lpstr>Arial</vt:lpstr>
      <vt:lpstr>Calibri</vt:lpstr>
      <vt:lpstr>Cambria Math</vt:lpstr>
      <vt:lpstr>Noto Sans Symbols</vt:lpstr>
      <vt:lpstr>Times New Roman</vt:lpstr>
      <vt:lpstr>Trebuchet MS</vt:lpstr>
      <vt:lpstr>Wingdings</vt:lpstr>
      <vt:lpstr>Theme Bliss PMI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Maria-Ioanna Pavlopoulou</dc:creator>
  <cp:lastModifiedBy>Maria-Ioanna Pavlopoulou</cp:lastModifiedBy>
  <cp:revision>143</cp:revision>
  <dcterms:modified xsi:type="dcterms:W3CDTF">2019-02-21T16:08:42Z</dcterms:modified>
</cp:coreProperties>
</file>