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4568" r:id="rId5"/>
    <p:sldId id="4573" r:id="rId6"/>
    <p:sldId id="4571" r:id="rId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UTAC 2021" id="{F29C9968-33FE-4617-B9E9-1D9A2A22CC21}">
          <p14:sldIdLst>
            <p14:sldId id="4568"/>
            <p14:sldId id="4573"/>
            <p14:sldId id="457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00B0F0"/>
    <a:srgbClr val="9DC3E6"/>
    <a:srgbClr val="D9D9D9"/>
    <a:srgbClr val="A6A6A6"/>
    <a:srgbClr val="E4002C"/>
    <a:srgbClr val="FF7E79"/>
    <a:srgbClr val="945200"/>
    <a:srgbClr val="D59753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8F32E3-F73B-4577-B88B-042BD53CEF38}" v="3" dt="2022-02-21T10:27:31.1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1903" y="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FF05183-0F43-4AAE-9A2F-4DEB3B0698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AB6666-537F-43BB-BD37-1A849BEC0E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CC251-43C6-4476-901C-4B25572A7063}" type="datetimeFigureOut">
              <a:rPr lang="fr-FR" smtClean="0"/>
              <a:t>25/02/2022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5F5EF6-C17F-4793-A947-C11E4E2CC4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63FC37-1226-4746-A711-0D36A022AC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556AC-6C43-4B96-9A23-0CE1AB2F9D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8000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48D90-28B7-4F51-ADC3-52570455B5F5}" type="datetimeFigureOut">
              <a:rPr lang="fr-FR" smtClean="0"/>
              <a:t>25/02/2022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3B112-0B6F-4F2F-9FF7-76F54AFCE7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8647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28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utacceram.com/" TargetMode="Externa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que 13">
            <a:extLst>
              <a:ext uri="{FF2B5EF4-FFF2-40B4-BE49-F238E27FC236}">
                <a16:creationId xmlns:a16="http://schemas.microsoft.com/office/drawing/2014/main" id="{0AEB687C-D596-4A32-9381-FEFE2FB253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1595705"/>
            <a:ext cx="5942806" cy="2853970"/>
          </a:xfrm>
          <a:prstGeom prst="rect">
            <a:avLst/>
          </a:prstGeom>
        </p:spPr>
      </p:pic>
      <p:pic>
        <p:nvPicPr>
          <p:cNvPr id="3" name="Image 2" descr="Une image contenant ciel, extérieur, scène, passage&#10;&#10;Description générée automatiquement">
            <a:extLst>
              <a:ext uri="{FF2B5EF4-FFF2-40B4-BE49-F238E27FC236}">
                <a16:creationId xmlns:a16="http://schemas.microsoft.com/office/drawing/2014/main" id="{53B167EA-87D5-4D35-9409-D81AA596FE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2" b="19364"/>
          <a:stretch/>
        </p:blipFill>
        <p:spPr>
          <a:xfrm>
            <a:off x="6643099" y="2434147"/>
            <a:ext cx="5372901" cy="2125263"/>
          </a:xfrm>
          <a:custGeom>
            <a:avLst/>
            <a:gdLst>
              <a:gd name="connsiteX0" fmla="*/ 320882 w 5372901"/>
              <a:gd name="connsiteY0" fmla="*/ 0 h 2125263"/>
              <a:gd name="connsiteX1" fmla="*/ 5372901 w 5372901"/>
              <a:gd name="connsiteY1" fmla="*/ 0 h 2125263"/>
              <a:gd name="connsiteX2" fmla="*/ 5372901 w 5372901"/>
              <a:gd name="connsiteY2" fmla="*/ 2125263 h 2125263"/>
              <a:gd name="connsiteX3" fmla="*/ 0 w 5372901"/>
              <a:gd name="connsiteY3" fmla="*/ 2125263 h 2125263"/>
              <a:gd name="connsiteX4" fmla="*/ 0 w 5372901"/>
              <a:gd name="connsiteY4" fmla="*/ 2098554 h 212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2901" h="2125263">
                <a:moveTo>
                  <a:pt x="320882" y="0"/>
                </a:moveTo>
                <a:lnTo>
                  <a:pt x="5372901" y="0"/>
                </a:lnTo>
                <a:lnTo>
                  <a:pt x="5372901" y="2125263"/>
                </a:lnTo>
                <a:lnTo>
                  <a:pt x="0" y="2125263"/>
                </a:lnTo>
                <a:lnTo>
                  <a:pt x="0" y="2098554"/>
                </a:lnTo>
                <a:close/>
              </a:path>
            </a:pathLst>
          </a:custGeom>
        </p:spPr>
      </p:pic>
      <p:pic>
        <p:nvPicPr>
          <p:cNvPr id="4" name="Image 3" descr="Une image contenant LEGO, intérieur, neige, jouet&#10;&#10;Description générée automatiquement">
            <a:extLst>
              <a:ext uri="{FF2B5EF4-FFF2-40B4-BE49-F238E27FC236}">
                <a16:creationId xmlns:a16="http://schemas.microsoft.com/office/drawing/2014/main" id="{9F1AB075-ED53-4D5C-985E-B12132B3E0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27303" b="17741"/>
          <a:stretch/>
        </p:blipFill>
        <p:spPr>
          <a:xfrm>
            <a:off x="6306296" y="4693446"/>
            <a:ext cx="5716365" cy="2041946"/>
          </a:xfrm>
          <a:custGeom>
            <a:avLst/>
            <a:gdLst>
              <a:gd name="connsiteX0" fmla="*/ 312225 w 5716365"/>
              <a:gd name="connsiteY0" fmla="*/ 0 h 2041946"/>
              <a:gd name="connsiteX1" fmla="*/ 5716365 w 5716365"/>
              <a:gd name="connsiteY1" fmla="*/ 0 h 2041946"/>
              <a:gd name="connsiteX2" fmla="*/ 5716365 w 5716365"/>
              <a:gd name="connsiteY2" fmla="*/ 2041946 h 2041946"/>
              <a:gd name="connsiteX3" fmla="*/ 0 w 5716365"/>
              <a:gd name="connsiteY3" fmla="*/ 2041946 h 204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365" h="2041946">
                <a:moveTo>
                  <a:pt x="312225" y="0"/>
                </a:moveTo>
                <a:lnTo>
                  <a:pt x="5716365" y="0"/>
                </a:lnTo>
                <a:lnTo>
                  <a:pt x="5716365" y="2041946"/>
                </a:lnTo>
                <a:lnTo>
                  <a:pt x="0" y="2041946"/>
                </a:lnTo>
                <a:close/>
              </a:path>
            </a:pathLst>
          </a:cu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D2BB336-5344-4995-90EA-267155119B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300" y="3496778"/>
            <a:ext cx="4316629" cy="937075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0" name="Image 9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832D2D9A-0B72-4F85-850C-5ADFCD70403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2319" r="117" b="3433"/>
          <a:stretch>
            <a:fillRect/>
          </a:stretch>
        </p:blipFill>
        <p:spPr>
          <a:xfrm>
            <a:off x="6973253" y="170393"/>
            <a:ext cx="5036820" cy="2124075"/>
          </a:xfrm>
          <a:custGeom>
            <a:avLst/>
            <a:gdLst>
              <a:gd name="connsiteX0" fmla="*/ 5036820 w 5036820"/>
              <a:gd name="connsiteY0" fmla="*/ 0 h 2124075"/>
              <a:gd name="connsiteX1" fmla="*/ 5036820 w 5036820"/>
              <a:gd name="connsiteY1" fmla="*/ 2124075 h 2124075"/>
              <a:gd name="connsiteX2" fmla="*/ 0 w 5036820"/>
              <a:gd name="connsiteY2" fmla="*/ 2124075 h 2124075"/>
              <a:gd name="connsiteX3" fmla="*/ 340995 w 5036820"/>
              <a:gd name="connsiteY3" fmla="*/ 3810 h 212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6820" h="2124075">
                <a:moveTo>
                  <a:pt x="5036820" y="0"/>
                </a:moveTo>
                <a:lnTo>
                  <a:pt x="5036820" y="2124075"/>
                </a:lnTo>
                <a:lnTo>
                  <a:pt x="0" y="2124075"/>
                </a:lnTo>
                <a:lnTo>
                  <a:pt x="340995" y="381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5648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E3D9AEE-2A4C-41EB-8689-11F1608B25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5357" y="3527146"/>
            <a:ext cx="5016523" cy="7904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18541BDD-5EB7-474B-9D29-38AD0A5DB72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42100" y="2432050"/>
            <a:ext cx="5372901" cy="2125664"/>
          </a:xfrm>
          <a:custGeom>
            <a:avLst/>
            <a:gdLst>
              <a:gd name="connsiteX0" fmla="*/ 325656 w 5372901"/>
              <a:gd name="connsiteY0" fmla="*/ 0 h 2125664"/>
              <a:gd name="connsiteX1" fmla="*/ 5372901 w 5372901"/>
              <a:gd name="connsiteY1" fmla="*/ 0 h 2125664"/>
              <a:gd name="connsiteX2" fmla="*/ 5372901 w 5372901"/>
              <a:gd name="connsiteY2" fmla="*/ 2125664 h 2125664"/>
              <a:gd name="connsiteX3" fmla="*/ 0 w 5372901"/>
              <a:gd name="connsiteY3" fmla="*/ 2125664 h 2125664"/>
              <a:gd name="connsiteX4" fmla="*/ 0 w 5372901"/>
              <a:gd name="connsiteY4" fmla="*/ 2117924 h 212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2901" h="2125664">
                <a:moveTo>
                  <a:pt x="325656" y="0"/>
                </a:moveTo>
                <a:lnTo>
                  <a:pt x="5372901" y="0"/>
                </a:lnTo>
                <a:lnTo>
                  <a:pt x="5372901" y="2125664"/>
                </a:lnTo>
                <a:lnTo>
                  <a:pt x="0" y="2125664"/>
                </a:lnTo>
                <a:lnTo>
                  <a:pt x="0" y="21179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:a16="http://schemas.microsoft.com/office/drawing/2014/main" id="{B9C248EA-D2F5-4D83-99E5-A9FF1A055E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1567" y="174625"/>
            <a:ext cx="5013434" cy="2125663"/>
          </a:xfrm>
          <a:custGeom>
            <a:avLst/>
            <a:gdLst>
              <a:gd name="connsiteX0" fmla="*/ 326846 w 5013434"/>
              <a:gd name="connsiteY0" fmla="*/ 0 h 2125663"/>
              <a:gd name="connsiteX1" fmla="*/ 5013434 w 5013434"/>
              <a:gd name="connsiteY1" fmla="*/ 0 h 2125663"/>
              <a:gd name="connsiteX2" fmla="*/ 5013434 w 5013434"/>
              <a:gd name="connsiteY2" fmla="*/ 2125663 h 2125663"/>
              <a:gd name="connsiteX3" fmla="*/ 0 w 5013434"/>
              <a:gd name="connsiteY3" fmla="*/ 2125663 h 212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3434" h="2125663">
                <a:moveTo>
                  <a:pt x="326846" y="0"/>
                </a:moveTo>
                <a:lnTo>
                  <a:pt x="5013434" y="0"/>
                </a:lnTo>
                <a:lnTo>
                  <a:pt x="5013434" y="2125663"/>
                </a:lnTo>
                <a:lnTo>
                  <a:pt x="0" y="2125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Espace réservé pour une image  31">
            <a:extLst>
              <a:ext uri="{FF2B5EF4-FFF2-40B4-BE49-F238E27FC236}">
                <a16:creationId xmlns:a16="http://schemas.microsoft.com/office/drawing/2014/main" id="{E1CE6348-657B-435E-978C-CE636D26D6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5550" y="4689475"/>
            <a:ext cx="5710238" cy="2046288"/>
          </a:xfrm>
          <a:custGeom>
            <a:avLst/>
            <a:gdLst>
              <a:gd name="connsiteX0" fmla="*/ 314028 w 5710238"/>
              <a:gd name="connsiteY0" fmla="*/ 0 h 2046288"/>
              <a:gd name="connsiteX1" fmla="*/ 5710238 w 5710238"/>
              <a:gd name="connsiteY1" fmla="*/ 0 h 2046288"/>
              <a:gd name="connsiteX2" fmla="*/ 5710238 w 5710238"/>
              <a:gd name="connsiteY2" fmla="*/ 2046288 h 2046288"/>
              <a:gd name="connsiteX3" fmla="*/ 0 w 5710238"/>
              <a:gd name="connsiteY3" fmla="*/ 2046288 h 2046288"/>
              <a:gd name="connsiteX4" fmla="*/ 0 w 5710238"/>
              <a:gd name="connsiteY4" fmla="*/ 2042297 h 204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238" h="2046288">
                <a:moveTo>
                  <a:pt x="314028" y="0"/>
                </a:moveTo>
                <a:lnTo>
                  <a:pt x="5710238" y="0"/>
                </a:lnTo>
                <a:lnTo>
                  <a:pt x="5710238" y="2046288"/>
                </a:lnTo>
                <a:lnTo>
                  <a:pt x="0" y="2046288"/>
                </a:lnTo>
                <a:lnTo>
                  <a:pt x="0" y="20422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9CB28455-3AD7-44D7-A38D-B0FA0E482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1595705"/>
            <a:ext cx="5942806" cy="285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9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E3D9AEE-2A4C-41EB-8689-11F1608B25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5357" y="3033768"/>
            <a:ext cx="4324729" cy="7904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18541BDD-5EB7-474B-9D29-38AD0A5DB72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42100" y="2432050"/>
            <a:ext cx="5372901" cy="2125664"/>
          </a:xfrm>
          <a:custGeom>
            <a:avLst/>
            <a:gdLst>
              <a:gd name="connsiteX0" fmla="*/ 325656 w 5372901"/>
              <a:gd name="connsiteY0" fmla="*/ 0 h 2125664"/>
              <a:gd name="connsiteX1" fmla="*/ 5372901 w 5372901"/>
              <a:gd name="connsiteY1" fmla="*/ 0 h 2125664"/>
              <a:gd name="connsiteX2" fmla="*/ 5372901 w 5372901"/>
              <a:gd name="connsiteY2" fmla="*/ 2125664 h 2125664"/>
              <a:gd name="connsiteX3" fmla="*/ 0 w 5372901"/>
              <a:gd name="connsiteY3" fmla="*/ 2125664 h 2125664"/>
              <a:gd name="connsiteX4" fmla="*/ 0 w 5372901"/>
              <a:gd name="connsiteY4" fmla="*/ 2117924 h 212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2901" h="2125664">
                <a:moveTo>
                  <a:pt x="325656" y="0"/>
                </a:moveTo>
                <a:lnTo>
                  <a:pt x="5372901" y="0"/>
                </a:lnTo>
                <a:lnTo>
                  <a:pt x="5372901" y="2125664"/>
                </a:lnTo>
                <a:lnTo>
                  <a:pt x="0" y="2125664"/>
                </a:lnTo>
                <a:lnTo>
                  <a:pt x="0" y="21179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:a16="http://schemas.microsoft.com/office/drawing/2014/main" id="{B9C248EA-D2F5-4D83-99E5-A9FF1A055E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1567" y="174625"/>
            <a:ext cx="5013434" cy="2125663"/>
          </a:xfrm>
          <a:custGeom>
            <a:avLst/>
            <a:gdLst>
              <a:gd name="connsiteX0" fmla="*/ 326846 w 5013434"/>
              <a:gd name="connsiteY0" fmla="*/ 0 h 2125663"/>
              <a:gd name="connsiteX1" fmla="*/ 5013434 w 5013434"/>
              <a:gd name="connsiteY1" fmla="*/ 0 h 2125663"/>
              <a:gd name="connsiteX2" fmla="*/ 5013434 w 5013434"/>
              <a:gd name="connsiteY2" fmla="*/ 2125663 h 2125663"/>
              <a:gd name="connsiteX3" fmla="*/ 0 w 5013434"/>
              <a:gd name="connsiteY3" fmla="*/ 2125663 h 212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3434" h="2125663">
                <a:moveTo>
                  <a:pt x="326846" y="0"/>
                </a:moveTo>
                <a:lnTo>
                  <a:pt x="5013434" y="0"/>
                </a:lnTo>
                <a:lnTo>
                  <a:pt x="5013434" y="2125663"/>
                </a:lnTo>
                <a:lnTo>
                  <a:pt x="0" y="2125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Espace réservé pour une image  31">
            <a:extLst>
              <a:ext uri="{FF2B5EF4-FFF2-40B4-BE49-F238E27FC236}">
                <a16:creationId xmlns:a16="http://schemas.microsoft.com/office/drawing/2014/main" id="{E1CE6348-657B-435E-978C-CE636D26D6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5550" y="4689475"/>
            <a:ext cx="5710238" cy="2046288"/>
          </a:xfrm>
          <a:custGeom>
            <a:avLst/>
            <a:gdLst>
              <a:gd name="connsiteX0" fmla="*/ 314028 w 5710238"/>
              <a:gd name="connsiteY0" fmla="*/ 0 h 2046288"/>
              <a:gd name="connsiteX1" fmla="*/ 5710238 w 5710238"/>
              <a:gd name="connsiteY1" fmla="*/ 0 h 2046288"/>
              <a:gd name="connsiteX2" fmla="*/ 5710238 w 5710238"/>
              <a:gd name="connsiteY2" fmla="*/ 2046288 h 2046288"/>
              <a:gd name="connsiteX3" fmla="*/ 0 w 5710238"/>
              <a:gd name="connsiteY3" fmla="*/ 2046288 h 2046288"/>
              <a:gd name="connsiteX4" fmla="*/ 0 w 5710238"/>
              <a:gd name="connsiteY4" fmla="*/ 2042297 h 204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238" h="2046288">
                <a:moveTo>
                  <a:pt x="314028" y="0"/>
                </a:moveTo>
                <a:lnTo>
                  <a:pt x="5710238" y="0"/>
                </a:lnTo>
                <a:lnTo>
                  <a:pt x="5710238" y="2046288"/>
                </a:lnTo>
                <a:lnTo>
                  <a:pt x="0" y="2046288"/>
                </a:lnTo>
                <a:lnTo>
                  <a:pt x="0" y="20422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pic>
        <p:nvPicPr>
          <p:cNvPr id="33" name="Graphique 32">
            <a:extLst>
              <a:ext uri="{FF2B5EF4-FFF2-40B4-BE49-F238E27FC236}">
                <a16:creationId xmlns:a16="http://schemas.microsoft.com/office/drawing/2014/main" id="{7876126E-CA8E-4AA4-8DFA-3C7FE6E81B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4835" y="13997"/>
            <a:ext cx="2632288" cy="126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4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9B9B89B-842C-476F-97FF-44007E7F9821}"/>
              </a:ext>
            </a:extLst>
          </p:cNvPr>
          <p:cNvSpPr/>
          <p:nvPr userDrawn="1"/>
        </p:nvSpPr>
        <p:spPr>
          <a:xfrm>
            <a:off x="1" y="-5933"/>
            <a:ext cx="12192000" cy="1128906"/>
          </a:xfrm>
          <a:prstGeom prst="rect">
            <a:avLst/>
          </a:prstGeom>
          <a:solidFill>
            <a:srgbClr val="004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BC22F9EA-7178-4398-95D4-C1A672DA32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839990" y="-5933"/>
            <a:ext cx="2350713" cy="1128906"/>
          </a:xfrm>
          <a:prstGeom prst="rect">
            <a:avLst/>
          </a:prstGeom>
        </p:spPr>
      </p:pic>
      <p:sp>
        <p:nvSpPr>
          <p:cNvPr id="12" name="Titre 12">
            <a:extLst>
              <a:ext uri="{FF2B5EF4-FFF2-40B4-BE49-F238E27FC236}">
                <a16:creationId xmlns:a16="http://schemas.microsoft.com/office/drawing/2014/main" id="{7410B159-9E4E-4B59-A57B-C8648BC3BF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622" y="294244"/>
            <a:ext cx="9156808" cy="6809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372F45-9FA0-421C-B0DE-EAF589DD3239}"/>
              </a:ext>
            </a:extLst>
          </p:cNvPr>
          <p:cNvSpPr/>
          <p:nvPr userDrawn="1"/>
        </p:nvSpPr>
        <p:spPr>
          <a:xfrm rot="5400000">
            <a:off x="11688431" y="6518264"/>
            <a:ext cx="406401" cy="273076"/>
          </a:xfrm>
          <a:prstGeom prst="rect">
            <a:avLst/>
          </a:prstGeom>
          <a:solidFill>
            <a:srgbClr val="004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83DBE37E-2147-4C7C-9EB4-FFD911BE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4612" y="6472237"/>
            <a:ext cx="554038" cy="365125"/>
          </a:xfrm>
          <a:prstGeom prst="rect">
            <a:avLst/>
          </a:prstGeom>
        </p:spPr>
        <p:txBody>
          <a:bodyPr numCol="1"/>
          <a:lstStyle>
            <a:lvl1pPr algn="ctr"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3C25BAF-2119-450B-9CE7-EF7FEDF417A1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AFEEA98-4634-4415-9117-55724F17A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35072" y="6628476"/>
            <a:ext cx="2743200" cy="196145"/>
          </a:xfrm>
          <a:prstGeom prst="rect">
            <a:avLst/>
          </a:prstGeom>
        </p:spPr>
        <p:txBody>
          <a:bodyPr/>
          <a:lstStyle>
            <a:lvl1pPr algn="r">
              <a:defRPr sz="600" b="1">
                <a:solidFill>
                  <a:srgbClr val="00468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16E20721-247C-4A82-AA54-AB57F07785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5325" y="1443038"/>
            <a:ext cx="10801350" cy="4897437"/>
          </a:xfrm>
          <a:prstGeom prst="rect">
            <a:avLst/>
          </a:prstGeom>
        </p:spPr>
        <p:txBody>
          <a:bodyPr/>
          <a:lstStyle>
            <a:lvl1pPr>
              <a:buClr>
                <a:srgbClr val="004680"/>
              </a:buClr>
              <a:defRPr/>
            </a:lvl1pPr>
            <a:lvl2pPr>
              <a:buClr>
                <a:srgbClr val="004680"/>
              </a:buClr>
              <a:defRPr/>
            </a:lvl2pPr>
            <a:lvl3pPr>
              <a:buClr>
                <a:srgbClr val="004680"/>
              </a:buClr>
              <a:defRPr/>
            </a:lvl3pPr>
            <a:lvl4pPr>
              <a:buClr>
                <a:srgbClr val="004680"/>
              </a:buClr>
              <a:defRPr/>
            </a:lvl4pPr>
            <a:lvl5pPr>
              <a:buClr>
                <a:srgbClr val="004680"/>
              </a:buClr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5901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5145FB-F916-4349-A41B-4B8AFD5868C5}"/>
              </a:ext>
            </a:extLst>
          </p:cNvPr>
          <p:cNvSpPr/>
          <p:nvPr userDrawn="1"/>
        </p:nvSpPr>
        <p:spPr>
          <a:xfrm>
            <a:off x="1" y="-5933"/>
            <a:ext cx="12192000" cy="1128906"/>
          </a:xfrm>
          <a:prstGeom prst="rect">
            <a:avLst/>
          </a:prstGeom>
          <a:solidFill>
            <a:srgbClr val="004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5F9A6659-4CF1-4610-977B-F1CC88A98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839990" y="-5933"/>
            <a:ext cx="2350713" cy="1128906"/>
          </a:xfrm>
          <a:prstGeom prst="rect">
            <a:avLst/>
          </a:prstGeom>
        </p:spPr>
      </p:pic>
      <p:sp>
        <p:nvSpPr>
          <p:cNvPr id="15" name="Titre 12">
            <a:extLst>
              <a:ext uri="{FF2B5EF4-FFF2-40B4-BE49-F238E27FC236}">
                <a16:creationId xmlns:a16="http://schemas.microsoft.com/office/drawing/2014/main" id="{82B62B28-DF69-4627-B231-A9CE25EF6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620" y="294245"/>
            <a:ext cx="9156808" cy="6809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34B2AF-27BB-4D0D-9583-934621A73061}"/>
              </a:ext>
            </a:extLst>
          </p:cNvPr>
          <p:cNvSpPr/>
          <p:nvPr userDrawn="1"/>
        </p:nvSpPr>
        <p:spPr>
          <a:xfrm rot="5400000">
            <a:off x="11688431" y="6518264"/>
            <a:ext cx="406401" cy="273076"/>
          </a:xfrm>
          <a:prstGeom prst="rect">
            <a:avLst/>
          </a:prstGeom>
          <a:solidFill>
            <a:srgbClr val="004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numéro de diapositive 5">
            <a:extLst>
              <a:ext uri="{FF2B5EF4-FFF2-40B4-BE49-F238E27FC236}">
                <a16:creationId xmlns:a16="http://schemas.microsoft.com/office/drawing/2014/main" id="{7E3B170C-19AE-44A7-93C7-AB17053D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4612" y="6472237"/>
            <a:ext cx="554038" cy="365125"/>
          </a:xfrm>
          <a:prstGeom prst="rect">
            <a:avLst/>
          </a:prstGeom>
        </p:spPr>
        <p:txBody>
          <a:bodyPr numCol="1"/>
          <a:lstStyle>
            <a:lvl1pPr algn="ctr"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3C25BAF-2119-450B-9CE7-EF7FEDF417A1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8" name="Espace réservé du pied de page 4">
            <a:extLst>
              <a:ext uri="{FF2B5EF4-FFF2-40B4-BE49-F238E27FC236}">
                <a16:creationId xmlns:a16="http://schemas.microsoft.com/office/drawing/2014/main" id="{A16A6C9E-8191-4D01-B329-CB7F7ABC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35072" y="6628476"/>
            <a:ext cx="2743200" cy="196145"/>
          </a:xfrm>
          <a:prstGeom prst="rect">
            <a:avLst/>
          </a:prstGeom>
        </p:spPr>
        <p:txBody>
          <a:bodyPr/>
          <a:lstStyle>
            <a:lvl1pPr algn="r">
              <a:defRPr sz="600" b="1">
                <a:solidFill>
                  <a:srgbClr val="00468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9" name="Espace réservé du contenu 3">
            <a:extLst>
              <a:ext uri="{FF2B5EF4-FFF2-40B4-BE49-F238E27FC236}">
                <a16:creationId xmlns:a16="http://schemas.microsoft.com/office/drawing/2014/main" id="{B92B1BC1-799E-432E-B24E-AECD674E98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5325" y="1443038"/>
            <a:ext cx="5034914" cy="4897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876340E-6469-4AC8-8D7B-1C0171BD2B7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61762" y="1443038"/>
            <a:ext cx="5034913" cy="4897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2387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f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que 13">
            <a:extLst>
              <a:ext uri="{FF2B5EF4-FFF2-40B4-BE49-F238E27FC236}">
                <a16:creationId xmlns:a16="http://schemas.microsoft.com/office/drawing/2014/main" id="{69B2C437-0039-48F1-9ADC-33D4407E4C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693116" y="1113899"/>
            <a:ext cx="9005120" cy="4324624"/>
          </a:xfrm>
          <a:prstGeom prst="rect">
            <a:avLst/>
          </a:prstGeom>
        </p:spPr>
      </p:pic>
      <p:sp>
        <p:nvSpPr>
          <p:cNvPr id="13" name="ZoneTexte 12">
            <a:hlinkClick r:id="rId4"/>
            <a:extLst>
              <a:ext uri="{FF2B5EF4-FFF2-40B4-BE49-F238E27FC236}">
                <a16:creationId xmlns:a16="http://schemas.microsoft.com/office/drawing/2014/main" id="{DB357D88-04F5-4C35-AAC8-858C4D3F066E}"/>
              </a:ext>
            </a:extLst>
          </p:cNvPr>
          <p:cNvSpPr txBox="1"/>
          <p:nvPr userDrawn="1"/>
        </p:nvSpPr>
        <p:spPr>
          <a:xfrm>
            <a:off x="4755856" y="5858270"/>
            <a:ext cx="2635170" cy="45505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r-FR" sz="2800">
                <a:solidFill>
                  <a:srgbClr val="0046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www.utac.com</a:t>
            </a:r>
          </a:p>
        </p:txBody>
      </p:sp>
    </p:spTree>
    <p:extLst>
      <p:ext uri="{BB962C8B-B14F-4D97-AF65-F5344CB8AC3E}">
        <p14:creationId xmlns:p14="http://schemas.microsoft.com/office/powerpoint/2010/main" val="275848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blan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36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B708FA-3357-46A7-88E5-C390FEB7E750}"/>
              </a:ext>
            </a:extLst>
          </p:cNvPr>
          <p:cNvSpPr/>
          <p:nvPr userDrawn="1"/>
        </p:nvSpPr>
        <p:spPr>
          <a:xfrm>
            <a:off x="12494871" y="5607936"/>
            <a:ext cx="416688" cy="416688"/>
          </a:xfrm>
          <a:prstGeom prst="rect">
            <a:avLst/>
          </a:prstGeom>
          <a:solidFill>
            <a:srgbClr val="0046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C85A32-5BF2-451C-8F32-B8F60BF55D32}"/>
              </a:ext>
            </a:extLst>
          </p:cNvPr>
          <p:cNvSpPr/>
          <p:nvPr userDrawn="1"/>
        </p:nvSpPr>
        <p:spPr>
          <a:xfrm>
            <a:off x="12911391" y="5607936"/>
            <a:ext cx="416688" cy="416688"/>
          </a:xfrm>
          <a:prstGeom prst="rect">
            <a:avLst/>
          </a:prstGeom>
          <a:solidFill>
            <a:srgbClr val="BFBFB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F94122-5605-4264-87E2-856C16D3B55F}"/>
              </a:ext>
            </a:extLst>
          </p:cNvPr>
          <p:cNvSpPr/>
          <p:nvPr userDrawn="1"/>
        </p:nvSpPr>
        <p:spPr>
          <a:xfrm>
            <a:off x="12911391" y="6441312"/>
            <a:ext cx="416688" cy="416688"/>
          </a:xfrm>
          <a:prstGeom prst="rect">
            <a:avLst/>
          </a:prstGeom>
          <a:solidFill>
            <a:srgbClr val="40404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357BCA-20B7-44A2-ADC9-1FBCF61548B2}"/>
              </a:ext>
            </a:extLst>
          </p:cNvPr>
          <p:cNvSpPr/>
          <p:nvPr userDrawn="1"/>
        </p:nvSpPr>
        <p:spPr>
          <a:xfrm>
            <a:off x="12494871" y="6441312"/>
            <a:ext cx="416688" cy="41668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E197FF-535A-4F3F-8906-EA8EC735A90D}"/>
              </a:ext>
            </a:extLst>
          </p:cNvPr>
          <p:cNvSpPr/>
          <p:nvPr userDrawn="1"/>
        </p:nvSpPr>
        <p:spPr>
          <a:xfrm>
            <a:off x="12911559" y="6024624"/>
            <a:ext cx="416688" cy="416688"/>
          </a:xfrm>
          <a:prstGeom prst="rect">
            <a:avLst/>
          </a:prstGeom>
          <a:solidFill>
            <a:srgbClr val="8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6B55E3-ABC7-4E46-A4EB-53B86988125F}"/>
              </a:ext>
            </a:extLst>
          </p:cNvPr>
          <p:cNvSpPr/>
          <p:nvPr userDrawn="1"/>
        </p:nvSpPr>
        <p:spPr>
          <a:xfrm>
            <a:off x="12495039" y="6024624"/>
            <a:ext cx="416688" cy="416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257125E-7E96-4C04-B4C2-CC3AF32AC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B16BF6BA-C9D9-47A5-91EA-B9BF4CF5A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45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5" r:id="rId2"/>
    <p:sldLayoutId id="2147483665" r:id="rId3"/>
    <p:sldLayoutId id="2147483659" r:id="rId4"/>
    <p:sldLayoutId id="2147483661" r:id="rId5"/>
    <p:sldLayoutId id="2147483664" r:id="rId6"/>
    <p:sldLayoutId id="214748366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468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468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4680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4680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4680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remi.regnier@lne.fr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remi.regnier@lne.f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hyperlink" Target="mailto:remi.regnier@lne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E55FB03C-23BB-4527-8997-E2A93B490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69" y="101123"/>
            <a:ext cx="10515600" cy="1016432"/>
          </a:xfrm>
        </p:spPr>
        <p:txBody>
          <a:bodyPr>
            <a:normAutofit/>
          </a:bodyPr>
          <a:lstStyle/>
          <a:p>
            <a:r>
              <a:rPr lang="en-GB" dirty="0"/>
              <a:t> TEF SCC French node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594E90-4397-4959-BA98-B4F5088A4FE5}"/>
              </a:ext>
            </a:extLst>
          </p:cNvPr>
          <p:cNvSpPr txBox="1"/>
          <p:nvPr/>
        </p:nvSpPr>
        <p:spPr>
          <a:xfrm>
            <a:off x="456993" y="1250760"/>
            <a:ext cx="112453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/>
              <a:t>We</a:t>
            </a:r>
            <a:r>
              <a:rPr lang="fr-FR" sz="2400" b="1" dirty="0"/>
              <a:t> are the MOBILITY French </a:t>
            </a:r>
            <a:r>
              <a:rPr lang="fr-FR" sz="2400" b="1" dirty="0" err="1"/>
              <a:t>node</a:t>
            </a:r>
            <a:r>
              <a:rPr lang="fr-FR" sz="2400" b="1" dirty="0"/>
              <a:t> ,</a:t>
            </a:r>
          </a:p>
          <a:p>
            <a:r>
              <a:rPr lang="fr-FR" sz="2000" b="1" dirty="0">
                <a:solidFill>
                  <a:schemeClr val="tx1"/>
                </a:solidFill>
              </a:rPr>
              <a:t>CITIFACT</a:t>
            </a:r>
            <a:r>
              <a:rPr lang="fr-FR" sz="2000" dirty="0">
                <a:solidFill>
                  <a:schemeClr val="tx1"/>
                </a:solidFill>
              </a:rPr>
              <a:t> (SMART CITIES </a:t>
            </a:r>
            <a:r>
              <a:rPr lang="en-US" sz="2000" dirty="0">
                <a:solidFill>
                  <a:schemeClr val="tx1"/>
                </a:solidFill>
              </a:rPr>
              <a:t>Facilities for Artificial intelligence Conformity assessment and Testing)</a:t>
            </a:r>
            <a:r>
              <a:rPr lang="fr-FR" sz="2000" dirty="0">
                <a:solidFill>
                  <a:schemeClr val="tx1"/>
                </a:solidFill>
              </a:rPr>
              <a:t/>
            </a:r>
            <a:br>
              <a:rPr lang="fr-FR" sz="2000" dirty="0">
                <a:solidFill>
                  <a:schemeClr val="tx1"/>
                </a:solidFill>
              </a:rPr>
            </a:br>
            <a:r>
              <a:rPr lang="fr-FR" sz="2000" b="1" dirty="0"/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4EC0B2E-6B7C-44C8-A923-973B866CC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23" y="2374762"/>
            <a:ext cx="1937134" cy="651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13B284-E169-480D-9F22-B33DDB795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23" y="3338532"/>
            <a:ext cx="1937134" cy="5927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02A5A5-5421-4E27-BF81-FECC1E5C6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23" y="4188751"/>
            <a:ext cx="1937134" cy="61711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517571-2F7D-48CE-AA4B-5F1DF0DFE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323" y="5063345"/>
            <a:ext cx="1937134" cy="6510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C9A621-FA4C-4EC7-99C9-E8678A3C3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5258" y="64475"/>
            <a:ext cx="2682609" cy="94537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367980" y="2433897"/>
            <a:ext cx="96498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UTAC: </a:t>
            </a:r>
            <a:r>
              <a:rPr lang="en-US" sz="2400" b="1" dirty="0"/>
              <a:t>French certification body for mobility systems</a:t>
            </a:r>
            <a:endParaRPr lang="fr-FR" sz="2400" b="1" dirty="0"/>
          </a:p>
          <a:p>
            <a:endParaRPr lang="fr-F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LNE: </a:t>
            </a:r>
            <a:r>
              <a:rPr lang="en-US" sz="2400" b="1" dirty="0"/>
              <a:t>French reference body for certification and testing of AI systems</a:t>
            </a:r>
            <a:endParaRPr lang="fr-FR" sz="2400" b="1" dirty="0"/>
          </a:p>
          <a:p>
            <a:endParaRPr lang="fr-F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UGE: </a:t>
            </a:r>
            <a:r>
              <a:rPr lang="en-US" sz="2400" b="1" dirty="0"/>
              <a:t>French referent for mobility at academic level</a:t>
            </a:r>
            <a:endParaRPr lang="fr-FR" sz="2400" b="1" dirty="0"/>
          </a:p>
          <a:p>
            <a:endParaRPr lang="fr-F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SYSTEMX: Unique French RTO </a:t>
            </a:r>
            <a:r>
              <a:rPr lang="en-US" sz="2400" b="1" dirty="0"/>
              <a:t>dedicated</a:t>
            </a:r>
            <a:r>
              <a:rPr lang="fr-FR" sz="2400" b="1" dirty="0"/>
              <a:t> to digital engineering</a:t>
            </a:r>
          </a:p>
        </p:txBody>
      </p:sp>
      <p:sp>
        <p:nvSpPr>
          <p:cNvPr id="20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11614612" y="6472237"/>
            <a:ext cx="554038" cy="365125"/>
          </a:xfrm>
        </p:spPr>
        <p:txBody>
          <a:bodyPr/>
          <a:lstStyle/>
          <a:p>
            <a:fld id="{C3C25BAF-2119-450B-9CE7-EF7FEDF417A1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6B642CA4-0093-4685-B678-64372DB0CE9E}"/>
              </a:ext>
            </a:extLst>
          </p:cNvPr>
          <p:cNvSpPr txBox="1">
            <a:spLocks/>
          </p:cNvSpPr>
          <p:nvPr/>
        </p:nvSpPr>
        <p:spPr bwMode="auto">
          <a:xfrm>
            <a:off x="1773390" y="6108528"/>
            <a:ext cx="11478154" cy="592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fr-FR" sz="2000" b="1" dirty="0">
                <a:solidFill>
                  <a:schemeClr val="tx1"/>
                </a:solidFill>
              </a:rPr>
              <a:t>CITIFACT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(SMART CITIES </a:t>
            </a:r>
            <a:r>
              <a:rPr lang="en-US" sz="1600" dirty="0">
                <a:solidFill>
                  <a:schemeClr val="tx1"/>
                </a:solidFill>
              </a:rPr>
              <a:t>Facilities for Artificial intelligence Conformity assessment and Testing)</a:t>
            </a:r>
            <a:r>
              <a:rPr lang="fr-FR" sz="1600" dirty="0">
                <a:solidFill>
                  <a:schemeClr val="tx1"/>
                </a:solidFill>
              </a:rPr>
              <a:t/>
            </a:r>
            <a:br>
              <a:rPr lang="fr-FR" sz="1600" dirty="0">
                <a:solidFill>
                  <a:schemeClr val="tx1"/>
                </a:solidFill>
              </a:rPr>
            </a:br>
            <a:r>
              <a:rPr lang="fr-FR" sz="2000" dirty="0">
                <a:solidFill>
                  <a:schemeClr val="tx1"/>
                </a:solidFill>
              </a:rPr>
              <a:t>alain.piperno@utac.com ,  </a:t>
            </a:r>
            <a:r>
              <a:rPr lang="fr-FR" sz="2000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remi.regnier@lne.fr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9D7E8B-1AB2-41B1-A993-66E5BCE7AC18}"/>
              </a:ext>
            </a:extLst>
          </p:cNvPr>
          <p:cNvGrpSpPr/>
          <p:nvPr/>
        </p:nvGrpSpPr>
        <p:grpSpPr>
          <a:xfrm>
            <a:off x="794876" y="5907137"/>
            <a:ext cx="1184776" cy="995521"/>
            <a:chOff x="4759486" y="209864"/>
            <a:chExt cx="2351511" cy="237654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E7C2921-3424-4D7B-A5D8-5907F9E5CC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1" r="10800" b="19201"/>
            <a:stretch/>
          </p:blipFill>
          <p:spPr>
            <a:xfrm>
              <a:off x="4878203" y="209864"/>
              <a:ext cx="1828738" cy="185167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20319F7-250C-4AC9-A679-0C2207BC1053}"/>
                </a:ext>
              </a:extLst>
            </p:cNvPr>
            <p:cNvSpPr txBox="1"/>
            <p:nvPr/>
          </p:nvSpPr>
          <p:spPr bwMode="auto">
            <a:xfrm>
              <a:off x="4759486" y="1851670"/>
              <a:ext cx="2351511" cy="734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Source Code Pro Black" panose="020B0809030403020204" pitchFamily="49" charset="0"/>
                  <a:ea typeface="Source Code Pro Black" panose="020B0809030403020204" pitchFamily="49" charset="0"/>
                </a:rPr>
                <a:t>CITIFACT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147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9545" y="196687"/>
            <a:ext cx="9156808" cy="680952"/>
          </a:xfrm>
        </p:spPr>
        <p:txBody>
          <a:bodyPr/>
          <a:lstStyle/>
          <a:p>
            <a:r>
              <a:rPr lang="en-GB" dirty="0"/>
              <a:t>TEF SCC : French node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3412187" y="6511529"/>
            <a:ext cx="10801350" cy="4897437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126" name="Image 125">
            <a:extLst>
              <a:ext uri="{FF2B5EF4-FFF2-40B4-BE49-F238E27FC236}">
                <a16:creationId xmlns:a16="http://schemas.microsoft.com/office/drawing/2014/main" id="{C1C9A621-FA4C-4EC7-99C9-E8678A3C3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258" y="64475"/>
            <a:ext cx="2682609" cy="945377"/>
          </a:xfrm>
          <a:prstGeom prst="rect">
            <a:avLst/>
          </a:prstGeom>
        </p:spPr>
      </p:pic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8E86B59C-B6CA-49E0-A4A9-6E09088BC17A}"/>
              </a:ext>
            </a:extLst>
          </p:cNvPr>
          <p:cNvSpPr/>
          <p:nvPr/>
        </p:nvSpPr>
        <p:spPr>
          <a:xfrm>
            <a:off x="1358355" y="2264297"/>
            <a:ext cx="9475289" cy="19340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PROTOTYPING &amp; PHYSICAL TESTING ( </a:t>
            </a:r>
            <a:r>
              <a:rPr lang="fr-FR" dirty="0" err="1">
                <a:solidFill>
                  <a:schemeClr val="tx1"/>
                </a:solidFill>
              </a:rPr>
              <a:t>tracks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err="1">
                <a:solidFill>
                  <a:schemeClr val="tx1"/>
                </a:solidFill>
              </a:rPr>
              <a:t>benches</a:t>
            </a:r>
            <a:r>
              <a:rPr lang="fr-FR" dirty="0">
                <a:solidFill>
                  <a:schemeClr val="tx1"/>
                </a:solidFill>
              </a:rPr>
              <a:t>) for </a:t>
            </a:r>
            <a:r>
              <a:rPr lang="fr-FR" dirty="0" err="1">
                <a:solidFill>
                  <a:schemeClr val="tx1"/>
                </a:solidFill>
              </a:rPr>
              <a:t>vehicles</a:t>
            </a:r>
            <a:r>
              <a:rPr lang="fr-FR" dirty="0">
                <a:solidFill>
                  <a:schemeClr val="tx1"/>
                </a:solidFill>
              </a:rPr>
              <a:t>/</a:t>
            </a:r>
            <a:r>
              <a:rPr lang="fr-FR" dirty="0" err="1">
                <a:solidFill>
                  <a:schemeClr val="tx1"/>
                </a:solidFill>
              </a:rPr>
              <a:t>systems</a:t>
            </a:r>
            <a:r>
              <a:rPr lang="fr-FR" dirty="0">
                <a:solidFill>
                  <a:schemeClr val="tx1"/>
                </a:solidFill>
              </a:rPr>
              <a:t>/services</a:t>
            </a:r>
          </a:p>
          <a:p>
            <a:r>
              <a:rPr lang="fr-FR" dirty="0">
                <a:solidFill>
                  <a:schemeClr val="tx1"/>
                </a:solidFill>
              </a:rPr>
              <a:t>DIGITAL MODELING &amp; TESTING HIL/MIL/SIL/DIL/VIL for </a:t>
            </a:r>
            <a:r>
              <a:rPr lang="fr-FR" dirty="0" err="1">
                <a:solidFill>
                  <a:schemeClr val="tx1"/>
                </a:solidFill>
              </a:rPr>
              <a:t>mobility</a:t>
            </a:r>
            <a:r>
              <a:rPr lang="fr-FR" dirty="0">
                <a:solidFill>
                  <a:schemeClr val="tx1"/>
                </a:solidFill>
              </a:rPr>
              <a:t> &amp; AI</a:t>
            </a:r>
          </a:p>
          <a:p>
            <a:r>
              <a:rPr lang="fr-FR" dirty="0">
                <a:solidFill>
                  <a:schemeClr val="tx1"/>
                </a:solidFill>
              </a:rPr>
              <a:t>REGULATION &amp; CERTIFICATION/Standards </a:t>
            </a:r>
            <a:r>
              <a:rPr lang="fr-FR" dirty="0" err="1">
                <a:solidFill>
                  <a:schemeClr val="tx1"/>
                </a:solidFill>
              </a:rPr>
              <a:t>skills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AI EVALUATION </a:t>
            </a:r>
            <a:r>
              <a:rPr lang="fr-FR" dirty="0" err="1">
                <a:solidFill>
                  <a:schemeClr val="tx1"/>
                </a:solidFill>
              </a:rPr>
              <a:t>skills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metrics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err="1">
                <a:solidFill>
                  <a:schemeClr val="tx1"/>
                </a:solidFill>
              </a:rPr>
              <a:t>methods</a:t>
            </a:r>
            <a:r>
              <a:rPr lang="fr-FR" dirty="0">
                <a:solidFill>
                  <a:schemeClr val="tx1"/>
                </a:solidFill>
              </a:rPr>
              <a:t>, certification,..)</a:t>
            </a:r>
          </a:p>
          <a:p>
            <a:r>
              <a:rPr lang="fr-FR" dirty="0">
                <a:solidFill>
                  <a:schemeClr val="tx1"/>
                </a:solidFill>
              </a:rPr>
              <a:t>TRAININGS/AUDITS/EXPERTISES for </a:t>
            </a:r>
            <a:r>
              <a:rPr lang="fr-FR" dirty="0" err="1">
                <a:solidFill>
                  <a:schemeClr val="tx1"/>
                </a:solidFill>
              </a:rPr>
              <a:t>testing</a:t>
            </a:r>
            <a:r>
              <a:rPr lang="fr-FR" dirty="0">
                <a:solidFill>
                  <a:schemeClr val="tx1"/>
                </a:solidFill>
              </a:rPr>
              <a:t>/</a:t>
            </a:r>
            <a:r>
              <a:rPr lang="fr-FR" dirty="0" err="1">
                <a:solidFill>
                  <a:schemeClr val="tx1"/>
                </a:solidFill>
              </a:rPr>
              <a:t>regulation</a:t>
            </a:r>
            <a:r>
              <a:rPr lang="fr-FR" dirty="0">
                <a:solidFill>
                  <a:schemeClr val="tx1"/>
                </a:solidFill>
              </a:rPr>
              <a:t>/</a:t>
            </a:r>
            <a:r>
              <a:rPr lang="fr-FR" dirty="0" err="1">
                <a:solidFill>
                  <a:schemeClr val="tx1"/>
                </a:solidFill>
              </a:rPr>
              <a:t>safety</a:t>
            </a:r>
            <a:r>
              <a:rPr lang="fr-FR" dirty="0">
                <a:solidFill>
                  <a:schemeClr val="tx1"/>
                </a:solidFill>
              </a:rPr>
              <a:t>/cyber </a:t>
            </a:r>
          </a:p>
          <a:p>
            <a:r>
              <a:rPr lang="fr-FR" dirty="0">
                <a:solidFill>
                  <a:schemeClr val="tx1"/>
                </a:solidFill>
              </a:rPr>
              <a:t>TESTS for </a:t>
            </a:r>
            <a:r>
              <a:rPr lang="fr-FR" dirty="0" err="1">
                <a:solidFill>
                  <a:schemeClr val="tx1"/>
                </a:solidFill>
              </a:rPr>
              <a:t>Charging</a:t>
            </a:r>
            <a:r>
              <a:rPr lang="fr-FR" dirty="0">
                <a:solidFill>
                  <a:schemeClr val="tx1"/>
                </a:solidFill>
              </a:rPr>
              <a:t>/batterie/EMC/</a:t>
            </a:r>
            <a:r>
              <a:rPr lang="fr-FR" dirty="0" err="1">
                <a:solidFill>
                  <a:schemeClr val="tx1"/>
                </a:solidFill>
              </a:rPr>
              <a:t>acoustic</a:t>
            </a:r>
            <a:r>
              <a:rPr lang="fr-FR" dirty="0">
                <a:solidFill>
                  <a:schemeClr val="tx1"/>
                </a:solidFill>
              </a:rPr>
              <a:t>/</a:t>
            </a:r>
            <a:r>
              <a:rPr lang="fr-FR" dirty="0" err="1">
                <a:solidFill>
                  <a:schemeClr val="tx1"/>
                </a:solidFill>
              </a:rPr>
              <a:t>emission</a:t>
            </a:r>
            <a:r>
              <a:rPr lang="fr-FR" dirty="0">
                <a:solidFill>
                  <a:schemeClr val="tx1"/>
                </a:solidFill>
              </a:rPr>
              <a:t> (perfo/</a:t>
            </a:r>
            <a:r>
              <a:rPr lang="fr-FR" dirty="0" err="1">
                <a:solidFill>
                  <a:schemeClr val="tx1"/>
                </a:solidFill>
              </a:rPr>
              <a:t>regulation</a:t>
            </a:r>
            <a:r>
              <a:rPr lang="fr-FR" dirty="0">
                <a:solidFill>
                  <a:schemeClr val="tx1"/>
                </a:solidFill>
              </a:rPr>
              <a:t>)   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82EDC554-2C6D-4EA6-8082-E4767A31EA34}"/>
              </a:ext>
            </a:extLst>
          </p:cNvPr>
          <p:cNvSpPr txBox="1"/>
          <p:nvPr/>
        </p:nvSpPr>
        <p:spPr>
          <a:xfrm>
            <a:off x="307941" y="1467662"/>
            <a:ext cx="11109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/>
              <a:t>We</a:t>
            </a:r>
            <a:r>
              <a:rPr lang="fr-FR" sz="2000" b="1" dirty="0"/>
              <a:t> are the MOBILITY French </a:t>
            </a:r>
            <a:r>
              <a:rPr lang="fr-FR" sz="2000" b="1" dirty="0" err="1"/>
              <a:t>node</a:t>
            </a:r>
            <a:r>
              <a:rPr lang="fr-FR" sz="2000" b="1" dirty="0"/>
              <a:t>/consortium , </a:t>
            </a:r>
            <a:r>
              <a:rPr lang="fr-FR" sz="2000" b="1" dirty="0" err="1"/>
              <a:t>proposing</a:t>
            </a:r>
            <a:r>
              <a:rPr lang="fr-FR" sz="2000" b="1" dirty="0"/>
              <a:t> TRL6-8 services &amp; </a:t>
            </a:r>
            <a:r>
              <a:rPr lang="fr-FR" sz="2000" b="1" dirty="0" err="1"/>
              <a:t>facilities</a:t>
            </a:r>
            <a:r>
              <a:rPr lang="fr-FR" sz="2000" b="1" dirty="0"/>
              <a:t> for </a:t>
            </a:r>
          </a:p>
          <a:p>
            <a:r>
              <a:rPr lang="fr-FR" sz="2000" b="1" dirty="0"/>
              <a:t>		</a:t>
            </a:r>
            <a:r>
              <a:rPr lang="fr-FR" b="1" dirty="0"/>
              <a:t>TESTING &amp; CERTIFICATION all AI </a:t>
            </a:r>
            <a:r>
              <a:rPr lang="fr-FR" b="1" dirty="0" err="1"/>
              <a:t>based</a:t>
            </a:r>
            <a:r>
              <a:rPr lang="fr-FR" b="1" dirty="0"/>
              <a:t> </a:t>
            </a:r>
            <a:r>
              <a:rPr lang="fr-FR" b="1" dirty="0" err="1"/>
              <a:t>vehicles</a:t>
            </a:r>
            <a:r>
              <a:rPr lang="fr-FR" b="1" dirty="0"/>
              <a:t>/components/services :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BB7F4E4B-CF3D-4FA6-89C4-0127856829DA}"/>
              </a:ext>
            </a:extLst>
          </p:cNvPr>
          <p:cNvSpPr txBox="1"/>
          <p:nvPr/>
        </p:nvSpPr>
        <p:spPr>
          <a:xfrm>
            <a:off x="379545" y="4781957"/>
            <a:ext cx="11659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/>
              <a:t>We</a:t>
            </a:r>
            <a:r>
              <a:rPr lang="fr-FR" sz="2000" b="1" dirty="0"/>
              <a:t> are </a:t>
            </a:r>
            <a:r>
              <a:rPr lang="fr-FR" sz="2000" b="1" dirty="0" err="1"/>
              <a:t>Already</a:t>
            </a:r>
            <a:r>
              <a:rPr lang="fr-FR" sz="2000" b="1" dirty="0"/>
              <a:t> </a:t>
            </a:r>
            <a:r>
              <a:rPr lang="fr-FR" sz="2000" b="1" dirty="0" err="1"/>
              <a:t>working</a:t>
            </a:r>
            <a:r>
              <a:rPr lang="fr-FR" sz="2000" b="1" dirty="0"/>
              <a:t> on T</a:t>
            </a:r>
            <a:r>
              <a:rPr lang="fr-FR" b="1" dirty="0"/>
              <a:t>ESTING &amp; CERTIFICATION for all AI </a:t>
            </a:r>
            <a:r>
              <a:rPr lang="fr-FR" b="1" dirty="0" err="1"/>
              <a:t>based</a:t>
            </a:r>
            <a:r>
              <a:rPr lang="fr-FR" b="1" dirty="0"/>
              <a:t> </a:t>
            </a:r>
            <a:r>
              <a:rPr lang="fr-FR" b="1" dirty="0" err="1"/>
              <a:t>vehicles</a:t>
            </a:r>
            <a:r>
              <a:rPr lang="fr-FR" b="1" dirty="0"/>
              <a:t>/components/services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1F7B5C1A-9B86-439B-941E-E2325C598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199" y="5248005"/>
            <a:ext cx="4769189" cy="870055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F98A444D-EF1F-4CE0-AB04-1120DD3387ED}"/>
              </a:ext>
            </a:extLst>
          </p:cNvPr>
          <p:cNvSpPr txBox="1">
            <a:spLocks/>
          </p:cNvSpPr>
          <p:nvPr/>
        </p:nvSpPr>
        <p:spPr bwMode="auto">
          <a:xfrm>
            <a:off x="5920999" y="6347763"/>
            <a:ext cx="6297376" cy="592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fr-FR" sz="2000" dirty="0">
                <a:solidFill>
                  <a:schemeClr val="tx1"/>
                </a:solidFill>
              </a:rPr>
              <a:t>alain.piperno@utac.com ,  </a:t>
            </a:r>
            <a:r>
              <a:rPr lang="fr-FR" sz="20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remi.regnier@lne.fr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212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C1C9A621-FA4C-4EC7-99C9-E8678A3C3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258" y="64475"/>
            <a:ext cx="2682609" cy="94537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ABAAAE0-0D0C-4769-933C-C5C5B8BC932F}"/>
              </a:ext>
            </a:extLst>
          </p:cNvPr>
          <p:cNvSpPr txBox="1"/>
          <p:nvPr/>
        </p:nvSpPr>
        <p:spPr>
          <a:xfrm>
            <a:off x="238389" y="277790"/>
            <a:ext cx="7954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>
                <a:solidFill>
                  <a:schemeClr val="bg1"/>
                </a:solidFill>
              </a:rPr>
              <a:t>We</a:t>
            </a:r>
            <a:r>
              <a:rPr lang="fr-FR" sz="2800" dirty="0">
                <a:solidFill>
                  <a:schemeClr val="bg1"/>
                </a:solidFill>
              </a:rPr>
              <a:t> are open/</a:t>
            </a:r>
            <a:r>
              <a:rPr lang="fr-FR" sz="2800" dirty="0" err="1">
                <a:solidFill>
                  <a:schemeClr val="bg1"/>
                </a:solidFill>
              </a:rPr>
              <a:t>looking</a:t>
            </a:r>
            <a:r>
              <a:rPr lang="fr-FR" sz="2800" dirty="0">
                <a:solidFill>
                  <a:schemeClr val="bg1"/>
                </a:solidFill>
              </a:rPr>
              <a:t> for 3 EUR </a:t>
            </a:r>
            <a:r>
              <a:rPr lang="fr-FR" sz="2800" dirty="0" err="1">
                <a:solidFill>
                  <a:schemeClr val="bg1"/>
                </a:solidFill>
              </a:rPr>
              <a:t>partners</a:t>
            </a:r>
            <a:r>
              <a:rPr lang="fr-FR" sz="2800" dirty="0">
                <a:solidFill>
                  <a:schemeClr val="bg1"/>
                </a:solidFill>
              </a:rPr>
              <a:t> / </a:t>
            </a:r>
            <a:r>
              <a:rPr lang="fr-FR" sz="2800" dirty="0" err="1">
                <a:solidFill>
                  <a:schemeClr val="bg1"/>
                </a:solidFill>
              </a:rPr>
              <a:t>nodes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11614612" y="6472237"/>
            <a:ext cx="554038" cy="365125"/>
          </a:xfrm>
        </p:spPr>
        <p:txBody>
          <a:bodyPr/>
          <a:lstStyle/>
          <a:p>
            <a:fld id="{C3C25BAF-2119-450B-9CE7-EF7FEDF417A1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AD2FA47-9E3E-4425-92A9-623041BACAAF}"/>
              </a:ext>
            </a:extLst>
          </p:cNvPr>
          <p:cNvSpPr txBox="1">
            <a:spLocks/>
          </p:cNvSpPr>
          <p:nvPr/>
        </p:nvSpPr>
        <p:spPr bwMode="auto">
          <a:xfrm>
            <a:off x="1387812" y="6090733"/>
            <a:ext cx="11478154" cy="592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fr-FR" sz="2000" b="1" dirty="0">
                <a:solidFill>
                  <a:schemeClr val="tx1"/>
                </a:solidFill>
              </a:rPr>
              <a:t>CITIFACT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(SMART CITIES </a:t>
            </a:r>
            <a:r>
              <a:rPr lang="en-US" sz="1600" dirty="0">
                <a:solidFill>
                  <a:schemeClr val="tx1"/>
                </a:solidFill>
              </a:rPr>
              <a:t>Facilities for Artificial intelligence Conformity assessment and Testing)</a:t>
            </a:r>
            <a:r>
              <a:rPr lang="fr-FR" sz="1600" dirty="0">
                <a:solidFill>
                  <a:schemeClr val="tx1"/>
                </a:solidFill>
              </a:rPr>
              <a:t/>
            </a:r>
            <a:br>
              <a:rPr lang="fr-FR" sz="1600" dirty="0">
                <a:solidFill>
                  <a:schemeClr val="tx1"/>
                </a:solidFill>
              </a:rPr>
            </a:br>
            <a:r>
              <a:rPr lang="fr-FR" sz="2000" dirty="0">
                <a:solidFill>
                  <a:schemeClr val="tx1"/>
                </a:solidFill>
              </a:rPr>
              <a:t>alain.piperno@utac.com ,  </a:t>
            </a:r>
            <a:r>
              <a:rPr lang="fr-FR" sz="20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remi.regnier@lne.fr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EF58058-3D6F-4E58-8CDB-774BBA6B5D21}"/>
              </a:ext>
            </a:extLst>
          </p:cNvPr>
          <p:cNvGrpSpPr/>
          <p:nvPr/>
        </p:nvGrpSpPr>
        <p:grpSpPr>
          <a:xfrm>
            <a:off x="439776" y="5823992"/>
            <a:ext cx="1184776" cy="995521"/>
            <a:chOff x="4759486" y="209864"/>
            <a:chExt cx="2351511" cy="237654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6F8C48A-FD53-4636-996F-318A8CF585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1" r="10800" b="19201"/>
            <a:stretch/>
          </p:blipFill>
          <p:spPr>
            <a:xfrm>
              <a:off x="4878203" y="209864"/>
              <a:ext cx="1828738" cy="185167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5AC5EA8-D340-46F2-A47D-36AF23A9DED7}"/>
                </a:ext>
              </a:extLst>
            </p:cNvPr>
            <p:cNvSpPr txBox="1"/>
            <p:nvPr/>
          </p:nvSpPr>
          <p:spPr bwMode="auto">
            <a:xfrm>
              <a:off x="4759486" y="1851670"/>
              <a:ext cx="2351511" cy="734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Source Code Pro Black" panose="020B0809030403020204" pitchFamily="49" charset="0"/>
                  <a:ea typeface="Source Code Pro Black" panose="020B0809030403020204" pitchFamily="49" charset="0"/>
                </a:rPr>
                <a:t>CITIFACT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113165E-F5C8-408F-86BF-9B0857CC80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7812" y="1140769"/>
            <a:ext cx="9747220" cy="49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197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harte Utac 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4CF13F094A33419715880B985BDB88" ma:contentTypeVersion="14" ma:contentTypeDescription="Crée un document." ma:contentTypeScope="" ma:versionID="99ed979173fdb488b0b3de5701172372">
  <xsd:schema xmlns:xsd="http://www.w3.org/2001/XMLSchema" xmlns:xs="http://www.w3.org/2001/XMLSchema" xmlns:p="http://schemas.microsoft.com/office/2006/metadata/properties" xmlns:ns3="bf009e68-d66d-45ea-8f70-19c9471b63af" xmlns:ns4="4cfc64bb-00e8-42f5-9918-d9fde2304816" targetNamespace="http://schemas.microsoft.com/office/2006/metadata/properties" ma:root="true" ma:fieldsID="a3b585aeba283fe26c51b146b8ffaa52" ns3:_="" ns4:_="">
    <xsd:import namespace="bf009e68-d66d-45ea-8f70-19c9471b63af"/>
    <xsd:import namespace="4cfc64bb-00e8-42f5-9918-d9fde230481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09e68-d66d-45ea-8f70-19c9471b63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fc64bb-00e8-42f5-9918-d9fde23048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88872E-8A33-4B0E-B0BC-3A6A973A82A5}">
  <ds:schemaRefs>
    <ds:schemaRef ds:uri="http://www.w3.org/XML/1998/namespace"/>
    <ds:schemaRef ds:uri="http://purl.org/dc/elements/1.1/"/>
    <ds:schemaRef ds:uri="bf009e68-d66d-45ea-8f70-19c9471b63af"/>
    <ds:schemaRef ds:uri="http://schemas.microsoft.com/office/2006/metadata/properties"/>
    <ds:schemaRef ds:uri="4cfc64bb-00e8-42f5-9918-d9fde2304816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67BE3DF-D017-412A-829C-A899A18B4C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185B91-55C7-46C6-B926-55CCF3CA3E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009e68-d66d-45ea-8f70-19c9471b63af"/>
    <ds:schemaRef ds:uri="4cfc64bb-00e8-42f5-9918-d9fde23048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7903</TotalTime>
  <Words>203</Words>
  <Application>Microsoft Office PowerPoint</Application>
  <PresentationFormat>Widescreen</PresentationFormat>
  <Paragraphs>31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Source Code Pro Black</vt:lpstr>
      <vt:lpstr>Thème Office</vt:lpstr>
      <vt:lpstr> TEF SCC French node : </vt:lpstr>
      <vt:lpstr>TEF SCC : French node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gregory.chantepie@utacceram.com</dc:creator>
  <cp:lastModifiedBy>GULTEKIN Eren (CNECT)</cp:lastModifiedBy>
  <cp:revision>63</cp:revision>
  <cp:lastPrinted>2021-09-27T14:52:25Z</cp:lastPrinted>
  <dcterms:created xsi:type="dcterms:W3CDTF">2021-05-24T10:44:04Z</dcterms:created>
  <dcterms:modified xsi:type="dcterms:W3CDTF">2022-02-25T17:33:13Z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0x0101005D4CF13F094A33419715880B985BDB88</vt:lpwstr>
  </property>
  <property fmtid="{D5CDD505-2E9C-101B-9397-08002B2CF9AE}" pid="3" name="_dlc_DocIdItemGuid">
    <vt:lpwstr>b666e4ab-487a-480e-92ae-43320e533b88</vt:lpwstr>
  </property>
</Properties>
</file>