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3" r:id="rId3"/>
    <p:sldId id="317" r:id="rId4"/>
    <p:sldId id="318" r:id="rId5"/>
    <p:sldId id="319" r:id="rId6"/>
    <p:sldId id="323" r:id="rId7"/>
    <p:sldId id="322" r:id="rId8"/>
    <p:sldId id="324" r:id="rId9"/>
    <p:sldId id="320" r:id="rId10"/>
    <p:sldId id="326" r:id="rId11"/>
    <p:sldId id="321" r:id="rId12"/>
    <p:sldId id="327" r:id="rId13"/>
    <p:sldId id="328" r:id="rId14"/>
    <p:sldId id="325" r:id="rId15"/>
    <p:sldId id="276" r:id="rId16"/>
  </p:sldIdLst>
  <p:sldSz cx="10680700" cy="7569200"/>
  <p:notesSz cx="6797675" cy="9926638"/>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384">
          <p15:clr>
            <a:srgbClr val="A4A3A4"/>
          </p15:clr>
        </p15:guide>
        <p15:guide id="2" pos="33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76" autoAdjust="0"/>
    <p:restoredTop sz="84493" autoAdjust="0"/>
  </p:normalViewPr>
  <p:slideViewPr>
    <p:cSldViewPr>
      <p:cViewPr varScale="1">
        <p:scale>
          <a:sx n="85" d="100"/>
          <a:sy n="85" d="100"/>
        </p:scale>
        <p:origin x="1560" y="90"/>
      </p:cViewPr>
      <p:guideLst>
        <p:guide orient="horz" pos="2384"/>
        <p:guide pos="3364"/>
      </p:guideLst>
    </p:cSldViewPr>
  </p:slideViewPr>
  <p:outlineViewPr>
    <p:cViewPr>
      <p:scale>
        <a:sx n="33" d="100"/>
        <a:sy n="33" d="100"/>
      </p:scale>
      <p:origin x="108"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1026"/>
          <p:cNvSpPr>
            <a:spLocks noGrp="1" noChangeArrowheads="1"/>
          </p:cNvSpPr>
          <p:nvPr>
            <p:ph type="hdr" sz="quarter"/>
          </p:nvPr>
        </p:nvSpPr>
        <p:spPr bwMode="auto">
          <a:xfrm>
            <a:off x="0" y="1"/>
            <a:ext cx="2958322" cy="499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83796" tIns="41898" rIns="83796" bIns="41898" numCol="1" anchor="t" anchorCtr="0" compatLnSpc="1">
            <a:prstTxWarp prst="textNoShape">
              <a:avLst/>
            </a:prstTxWarp>
          </a:bodyPr>
          <a:lstStyle>
            <a:lvl1pPr>
              <a:defRPr sz="1100"/>
            </a:lvl1pPr>
          </a:lstStyle>
          <a:p>
            <a:endParaRPr lang="en-US"/>
          </a:p>
        </p:txBody>
      </p:sp>
      <p:sp>
        <p:nvSpPr>
          <p:cNvPr id="12291" name="Rectangle 1027"/>
          <p:cNvSpPr>
            <a:spLocks noGrp="1" noChangeArrowheads="1"/>
          </p:cNvSpPr>
          <p:nvPr>
            <p:ph type="dt" idx="1"/>
          </p:nvPr>
        </p:nvSpPr>
        <p:spPr bwMode="auto">
          <a:xfrm>
            <a:off x="3831271" y="1"/>
            <a:ext cx="2958322" cy="499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83796" tIns="41898" rIns="83796" bIns="41898" numCol="1" anchor="t" anchorCtr="0" compatLnSpc="1">
            <a:prstTxWarp prst="textNoShape">
              <a:avLst/>
            </a:prstTxWarp>
          </a:bodyPr>
          <a:lstStyle>
            <a:lvl1pPr algn="r">
              <a:defRPr sz="1100"/>
            </a:lvl1pPr>
          </a:lstStyle>
          <a:p>
            <a:fld id="{0B7A3679-6613-429D-B0DC-7FE6D9F40E4A}" type="datetime1">
              <a:rPr lang="en-US"/>
              <a:pPr/>
              <a:t>11/26/2019</a:t>
            </a:fld>
            <a:endParaRPr lang="en-US"/>
          </a:p>
        </p:txBody>
      </p:sp>
      <p:sp>
        <p:nvSpPr>
          <p:cNvPr id="12292" name="Rectangle 1028"/>
          <p:cNvSpPr>
            <a:spLocks noGrp="1" noRot="1" noChangeAspect="1" noChangeArrowheads="1" noTextEdit="1"/>
          </p:cNvSpPr>
          <p:nvPr>
            <p:ph type="sldImg" idx="2"/>
          </p:nvPr>
        </p:nvSpPr>
        <p:spPr bwMode="auto">
          <a:xfrm>
            <a:off x="715963" y="700088"/>
            <a:ext cx="5357812" cy="37973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93" name="Rectangle 1029"/>
          <p:cNvSpPr>
            <a:spLocks noGrp="1" noChangeArrowheads="1"/>
          </p:cNvSpPr>
          <p:nvPr>
            <p:ph type="body" sz="quarter" idx="3"/>
          </p:nvPr>
        </p:nvSpPr>
        <p:spPr bwMode="auto">
          <a:xfrm>
            <a:off x="921445" y="4696831"/>
            <a:ext cx="4946703" cy="4496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83796" tIns="41898" rIns="83796" bIns="4189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294" name="Rectangle 1030"/>
          <p:cNvSpPr>
            <a:spLocks noGrp="1" noChangeArrowheads="1"/>
          </p:cNvSpPr>
          <p:nvPr>
            <p:ph type="ftr" sz="quarter" idx="4"/>
          </p:nvPr>
        </p:nvSpPr>
        <p:spPr bwMode="auto">
          <a:xfrm>
            <a:off x="0" y="9393665"/>
            <a:ext cx="2958322" cy="499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83796" tIns="41898" rIns="83796" bIns="41898" numCol="1" anchor="b" anchorCtr="0" compatLnSpc="1">
            <a:prstTxWarp prst="textNoShape">
              <a:avLst/>
            </a:prstTxWarp>
          </a:bodyPr>
          <a:lstStyle>
            <a:lvl1pPr>
              <a:defRPr sz="1100"/>
            </a:lvl1pPr>
          </a:lstStyle>
          <a:p>
            <a:endParaRPr lang="en-US"/>
          </a:p>
        </p:txBody>
      </p:sp>
      <p:sp>
        <p:nvSpPr>
          <p:cNvPr id="12295" name="Rectangle 1031"/>
          <p:cNvSpPr>
            <a:spLocks noGrp="1" noChangeArrowheads="1"/>
          </p:cNvSpPr>
          <p:nvPr>
            <p:ph type="sldNum" sz="quarter" idx="5"/>
          </p:nvPr>
        </p:nvSpPr>
        <p:spPr bwMode="auto">
          <a:xfrm>
            <a:off x="3831271" y="9393665"/>
            <a:ext cx="2958322" cy="499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83796" tIns="41898" rIns="83796" bIns="41898" numCol="1" anchor="b" anchorCtr="0" compatLnSpc="1">
            <a:prstTxWarp prst="textNoShape">
              <a:avLst/>
            </a:prstTxWarp>
          </a:bodyPr>
          <a:lstStyle>
            <a:lvl1pPr algn="r">
              <a:defRPr sz="1100"/>
            </a:lvl1pPr>
          </a:lstStyle>
          <a:p>
            <a:fld id="{AC4F9589-203E-4694-8CF1-96FF51B01B3A}" type="slidenum">
              <a:rPr lang="en-US"/>
              <a:pPr/>
              <a:t>‹#›</a:t>
            </a:fld>
            <a:endParaRPr lang="en-US"/>
          </a:p>
        </p:txBody>
      </p:sp>
    </p:spTree>
    <p:extLst>
      <p:ext uri="{BB962C8B-B14F-4D97-AF65-F5344CB8AC3E}">
        <p14:creationId xmlns:p14="http://schemas.microsoft.com/office/powerpoint/2010/main" val="1815345197"/>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Calibri" charset="0"/>
        <a:ea typeface="ＭＳ Ｐゴシック" charset="-128"/>
        <a:cs typeface="+mn-cs"/>
      </a:defRPr>
    </a:lvl1pPr>
    <a:lvl2pPr marL="457200" algn="l" defTabSz="457200" rtl="0" fontAlgn="base">
      <a:spcBef>
        <a:spcPct val="30000"/>
      </a:spcBef>
      <a:spcAft>
        <a:spcPct val="0"/>
      </a:spcAft>
      <a:defRPr sz="1200" kern="1200">
        <a:solidFill>
          <a:schemeClr val="tx1"/>
        </a:solidFill>
        <a:latin typeface="Calibri" charset="0"/>
        <a:ea typeface="ＭＳ Ｐゴシック" charset="-128"/>
        <a:cs typeface="+mn-cs"/>
      </a:defRPr>
    </a:lvl2pPr>
    <a:lvl3pPr marL="914400" algn="l" defTabSz="457200" rtl="0" fontAlgn="base">
      <a:spcBef>
        <a:spcPct val="30000"/>
      </a:spcBef>
      <a:spcAft>
        <a:spcPct val="0"/>
      </a:spcAft>
      <a:defRPr sz="1200" kern="1200">
        <a:solidFill>
          <a:schemeClr val="tx1"/>
        </a:solidFill>
        <a:latin typeface="Calibri" charset="0"/>
        <a:ea typeface="ＭＳ Ｐゴシック" charset="-128"/>
        <a:cs typeface="+mn-cs"/>
      </a:defRPr>
    </a:lvl3pPr>
    <a:lvl4pPr marL="1371600" algn="l" defTabSz="457200" rtl="0" fontAlgn="base">
      <a:spcBef>
        <a:spcPct val="30000"/>
      </a:spcBef>
      <a:spcAft>
        <a:spcPct val="0"/>
      </a:spcAft>
      <a:defRPr sz="1200" kern="1200">
        <a:solidFill>
          <a:schemeClr val="tx1"/>
        </a:solidFill>
        <a:latin typeface="Calibri" charset="0"/>
        <a:ea typeface="ＭＳ Ｐゴシック" charset="-128"/>
        <a:cs typeface="+mn-cs"/>
      </a:defRPr>
    </a:lvl4pPr>
    <a:lvl5pPr marL="1828800" algn="l" defTabSz="457200" rtl="0" fontAlgn="base">
      <a:spcBef>
        <a:spcPct val="30000"/>
      </a:spcBef>
      <a:spcAft>
        <a:spcPct val="0"/>
      </a:spcAft>
      <a:defRPr sz="1200" kern="1200">
        <a:solidFill>
          <a:schemeClr val="tx1"/>
        </a:solidFill>
        <a:latin typeface="Calibri"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lexdis.org.uk/digital-accessibility/accessibility-statements/accessibility-statements-across-the-uk-october-201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pPr>
              <a:lnSpc>
                <a:spcPts val="3800"/>
              </a:lnSpc>
            </a:pPr>
            <a:r>
              <a:rPr lang="en-US" sz="1800" b="1" dirty="0">
                <a:solidFill>
                  <a:srgbClr val="FFFFFF"/>
                </a:solidFill>
                <a:latin typeface="Arial" charset="0"/>
                <a:cs typeface="Arial" charset="0"/>
              </a:rPr>
              <a:t>Web Accessibility</a:t>
            </a:r>
          </a:p>
          <a:p>
            <a:pPr>
              <a:lnSpc>
                <a:spcPts val="3800"/>
              </a:lnSpc>
            </a:pPr>
            <a:endParaRPr lang="en-US" sz="1800" b="1" dirty="0">
              <a:solidFill>
                <a:srgbClr val="FFFFFF"/>
              </a:solidFill>
              <a:latin typeface="Arial" charset="0"/>
              <a:cs typeface="Arial" charset="0"/>
            </a:endParaRPr>
          </a:p>
          <a:p>
            <a:pPr>
              <a:lnSpc>
                <a:spcPts val="3800"/>
              </a:lnSpc>
            </a:pPr>
            <a:r>
              <a:rPr lang="en-GB" sz="1200" dirty="0">
                <a:solidFill>
                  <a:srgbClr val="FFFFFF"/>
                </a:solidFill>
                <a:latin typeface="Arial" charset="0"/>
                <a:cs typeface="Arial" charset="0"/>
              </a:rPr>
              <a:t>Alejandro Moledo &amp; Mher Hakobyan </a:t>
            </a:r>
          </a:p>
          <a:p>
            <a:pPr>
              <a:lnSpc>
                <a:spcPts val="3800"/>
              </a:lnSpc>
            </a:pPr>
            <a:r>
              <a:rPr lang="en-GB" sz="1200" dirty="0">
                <a:solidFill>
                  <a:srgbClr val="FFFFFF"/>
                </a:solidFill>
                <a:latin typeface="Arial" charset="0"/>
                <a:cs typeface="Arial" charset="0"/>
              </a:rPr>
              <a:t>EDF-DG EAC, Brussels, 15 March 2019</a:t>
            </a:r>
          </a:p>
          <a:p>
            <a:pPr>
              <a:lnSpc>
                <a:spcPts val="3800"/>
              </a:lnSpc>
            </a:pPr>
            <a:endParaRPr lang="en-US" sz="1800" b="1">
              <a:solidFill>
                <a:srgbClr val="FFFFFF"/>
              </a:solidFill>
              <a:latin typeface="Arial" charset="0"/>
              <a:cs typeface="Arial" charset="0"/>
            </a:endParaRP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About the European Disability Forum</a:t>
            </a:r>
            <a:endParaRPr lang="en-US" sz="1400" dirty="0">
              <a:latin typeface="Arial" charset="0"/>
              <a:cs typeface="Arial" charset="0"/>
            </a:endParaRPr>
          </a:p>
          <a:p>
            <a:pPr eaLnBrk="1" hangingPunct="1">
              <a:lnSpc>
                <a:spcPts val="600"/>
              </a:lnSpc>
              <a:spcBef>
                <a:spcPts val="25"/>
              </a:spcBef>
              <a:defRPr/>
            </a:pPr>
            <a:endParaRPr lang="en-US" sz="100" dirty="0"/>
          </a:p>
          <a:p>
            <a:pPr eaLnBrk="1" hangingPunct="1">
              <a:defRPr/>
            </a:pPr>
            <a:endParaRPr lang="en-US" dirty="0">
              <a:latin typeface="Arial" charset="0"/>
              <a:cs typeface="Arial" charset="0"/>
            </a:endParaRPr>
          </a:p>
          <a:p>
            <a:pPr marL="355600" indent="-342900" eaLnBrk="1" hangingPunct="1">
              <a:buFont typeface="Arial" charset="0"/>
              <a:buChar char="•"/>
              <a:defRPr/>
            </a:pPr>
            <a:r>
              <a:rPr lang="en-US" dirty="0">
                <a:latin typeface="Arial" charset="0"/>
                <a:cs typeface="Arial" charset="0"/>
              </a:rPr>
              <a:t>Umbrella </a:t>
            </a:r>
            <a:r>
              <a:rPr lang="en-US" dirty="0" err="1">
                <a:latin typeface="Arial" charset="0"/>
                <a:cs typeface="Arial" charset="0"/>
              </a:rPr>
              <a:t>organisation</a:t>
            </a:r>
            <a:r>
              <a:rPr lang="en-US" dirty="0">
                <a:latin typeface="Arial" charset="0"/>
                <a:cs typeface="Arial" charset="0"/>
              </a:rPr>
              <a:t> </a:t>
            </a:r>
            <a:r>
              <a:rPr lang="en-US" b="1" dirty="0">
                <a:latin typeface="Arial" charset="0"/>
                <a:cs typeface="Arial" charset="0"/>
              </a:rPr>
              <a:t>of </a:t>
            </a:r>
            <a:r>
              <a:rPr lang="en-US" dirty="0">
                <a:latin typeface="Arial" charset="0"/>
                <a:cs typeface="Arial" charset="0"/>
              </a:rPr>
              <a:t>persons with disabilities, </a:t>
            </a:r>
            <a:r>
              <a:rPr lang="en-US" b="1" dirty="0">
                <a:latin typeface="Arial" charset="0"/>
                <a:cs typeface="Arial" charset="0"/>
              </a:rPr>
              <a:t>run by</a:t>
            </a:r>
            <a:r>
              <a:rPr lang="en-US" dirty="0">
                <a:latin typeface="Arial" charset="0"/>
                <a:cs typeface="Arial" charset="0"/>
              </a:rPr>
              <a:t> persons with disabilities</a:t>
            </a:r>
          </a:p>
          <a:p>
            <a:pPr eaLnBrk="1" hangingPunct="1">
              <a:defRPr/>
            </a:pPr>
            <a:endParaRPr lang="en-US" dirty="0">
              <a:latin typeface="Arial" charset="0"/>
              <a:cs typeface="Arial" charset="0"/>
            </a:endParaRPr>
          </a:p>
          <a:p>
            <a:pPr marL="355600" indent="-342900" eaLnBrk="1" hangingPunct="1">
              <a:buFont typeface="Arial" charset="0"/>
              <a:buChar char="•"/>
              <a:defRPr/>
            </a:pPr>
            <a:r>
              <a:rPr lang="en-US" dirty="0">
                <a:latin typeface="Arial" charset="0"/>
                <a:cs typeface="Arial" charset="0"/>
              </a:rPr>
              <a:t>99 member organizations representing 15 % of the EU population (100 million persons with disabilities)</a:t>
            </a:r>
          </a:p>
          <a:p>
            <a:pPr marL="355600" indent="-342900" eaLnBrk="1" hangingPunct="1">
              <a:buFont typeface="Arial" charset="0"/>
              <a:buChar char="•"/>
              <a:defRPr/>
            </a:pPr>
            <a:endParaRPr lang="en-US" dirty="0">
              <a:latin typeface="Arial" charset="0"/>
              <a:cs typeface="Arial" charset="0"/>
            </a:endParaRPr>
          </a:p>
          <a:p>
            <a:pPr marL="355600" indent="-342900" eaLnBrk="1" hangingPunct="1">
              <a:buFont typeface="Arial" charset="0"/>
              <a:buChar char="•"/>
              <a:defRPr/>
            </a:pPr>
            <a:r>
              <a:rPr lang="en-US" dirty="0">
                <a:latin typeface="Arial" charset="0"/>
                <a:cs typeface="Arial" charset="0"/>
              </a:rPr>
              <a:t>Fight against discrimination and promote the Human Rights of persons with disabilities. UN Convention on the Rights of Persons with Disabilities</a:t>
            </a:r>
          </a:p>
          <a:p>
            <a:pPr marL="355600" indent="-342900" eaLnBrk="1" hangingPunct="1">
              <a:buFont typeface="Arial" charset="0"/>
              <a:buChar char="•"/>
              <a:defRPr/>
            </a:pPr>
            <a:endParaRPr lang="en-US" dirty="0">
              <a:latin typeface="Arial" charset="0"/>
              <a:cs typeface="Arial" charset="0"/>
            </a:endParaRPr>
          </a:p>
          <a:p>
            <a:pPr marL="355600" indent="-342900" eaLnBrk="1" hangingPunct="1">
              <a:buFont typeface="Arial" charset="0"/>
              <a:buChar char="•"/>
              <a:defRPr/>
            </a:pPr>
            <a:r>
              <a:rPr lang="en-US" dirty="0">
                <a:latin typeface="Arial" charset="0"/>
                <a:cs typeface="Arial" charset="0"/>
              </a:rPr>
              <a:t>Advocacy </a:t>
            </a:r>
            <a:r>
              <a:rPr lang="en-US" dirty="0" err="1">
                <a:latin typeface="Arial" charset="0"/>
                <a:cs typeface="Arial" charset="0"/>
              </a:rPr>
              <a:t>organisation</a:t>
            </a:r>
            <a:r>
              <a:rPr lang="en-US" dirty="0">
                <a:latin typeface="Arial" charset="0"/>
                <a:cs typeface="Arial" charset="0"/>
              </a:rPr>
              <a:t> at European level</a:t>
            </a:r>
          </a:p>
          <a:p>
            <a:pPr marL="355600" indent="-342900" eaLnBrk="1" hangingPunct="1">
              <a:buFont typeface="Arial" charset="0"/>
              <a:buChar char="•"/>
              <a:defRPr/>
            </a:pPr>
            <a:endParaRPr lang="en-US" sz="1050" dirty="0">
              <a:latin typeface="Arial" charset="0"/>
              <a:cs typeface="Arial" charset="0"/>
            </a:endParaRPr>
          </a:p>
          <a:p>
            <a:pPr eaLnBrk="1" hangingPunct="1">
              <a:lnSpc>
                <a:spcPts val="550"/>
              </a:lnSpc>
              <a:spcBef>
                <a:spcPts val="25"/>
              </a:spcBef>
              <a:defRPr/>
            </a:pPr>
            <a:endParaRPr lang="en-US" sz="100" dirty="0"/>
          </a:p>
          <a:p>
            <a:pPr eaLnBrk="1" hangingPunct="1">
              <a:lnSpc>
                <a:spcPts val="1000"/>
              </a:lnSpc>
              <a:defRPr/>
            </a:pPr>
            <a:endParaRPr lang="en-US" sz="800" dirty="0"/>
          </a:p>
          <a:p>
            <a:pPr eaLnBrk="1" hangingPunct="1">
              <a:lnSpc>
                <a:spcPts val="1000"/>
              </a:lnSpc>
              <a:defRPr/>
            </a:pPr>
            <a:endParaRPr lang="en-US" sz="8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113863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Objective of the survey</a:t>
            </a:r>
            <a:endParaRPr lang="en-US" sz="1400" dirty="0">
              <a:latin typeface="Arial" charset="0"/>
              <a:cs typeface="Arial" charset="0"/>
            </a:endParaRPr>
          </a:p>
          <a:p>
            <a:pPr eaLnBrk="1" hangingPunct="1">
              <a:lnSpc>
                <a:spcPts val="600"/>
              </a:lnSpc>
              <a:spcBef>
                <a:spcPts val="25"/>
              </a:spcBef>
              <a:defRPr/>
            </a:pPr>
            <a:endParaRPr lang="en-US" sz="100" dirty="0"/>
          </a:p>
          <a:p>
            <a:pPr eaLnBrk="1" hangingPunct="1">
              <a:defRPr/>
            </a:pPr>
            <a:endParaRPr lang="en-US" sz="1200" dirty="0">
              <a:latin typeface="Arial" charset="0"/>
              <a:cs typeface="Arial" charset="0"/>
            </a:endParaRPr>
          </a:p>
          <a:p>
            <a:pPr marL="355600" indent="-342900" eaLnBrk="1" hangingPunct="1">
              <a:buFont typeface="Arial" charset="0"/>
              <a:buChar char="•"/>
              <a:defRPr/>
            </a:pPr>
            <a:r>
              <a:rPr lang="en-US" sz="1200" dirty="0">
                <a:latin typeface="Arial" charset="0"/>
                <a:cs typeface="Arial" charset="0"/>
              </a:rPr>
              <a:t>Measure awareness regarding</a:t>
            </a:r>
            <a:r>
              <a:rPr lang="es-ES" sz="1200" dirty="0">
                <a:latin typeface="Arial" charset="0"/>
                <a:cs typeface="Arial" charset="0"/>
              </a:rPr>
              <a:t>:</a:t>
            </a:r>
          </a:p>
          <a:p>
            <a:pPr marL="469900" indent="-457200" eaLnBrk="1" hangingPunct="1">
              <a:buFont typeface="Courier New" panose="02070309020205020404" pitchFamily="49" charset="0"/>
              <a:buChar char="o"/>
              <a:defRPr/>
            </a:pPr>
            <a:r>
              <a:rPr lang="en-GB" sz="1200" dirty="0">
                <a:latin typeface="Arial" charset="0"/>
                <a:cs typeface="Arial" charset="0"/>
              </a:rPr>
              <a:t>Transposition</a:t>
            </a:r>
          </a:p>
          <a:p>
            <a:pPr marL="469900" indent="-457200" eaLnBrk="1" hangingPunct="1">
              <a:buFont typeface="Courier New" panose="02070309020205020404" pitchFamily="49" charset="0"/>
              <a:buChar char="o"/>
              <a:defRPr/>
            </a:pPr>
            <a:r>
              <a:rPr lang="en-GB" sz="1200" dirty="0">
                <a:latin typeface="Arial" charset="0"/>
                <a:cs typeface="Arial" charset="0"/>
              </a:rPr>
              <a:t>Implementation</a:t>
            </a:r>
          </a:p>
          <a:p>
            <a:pPr marL="469900" indent="-457200" eaLnBrk="1" hangingPunct="1">
              <a:buFont typeface="Courier New" panose="02070309020205020404" pitchFamily="49" charset="0"/>
              <a:buChar char="o"/>
              <a:defRPr/>
            </a:pPr>
            <a:r>
              <a:rPr lang="en-GB" sz="1200" dirty="0">
                <a:latin typeface="Arial" charset="0"/>
                <a:cs typeface="Arial" charset="0"/>
              </a:rPr>
              <a:t>Accessibility statement</a:t>
            </a:r>
          </a:p>
          <a:p>
            <a:pPr marL="469900" indent="-457200" eaLnBrk="1" hangingPunct="1">
              <a:buFont typeface="Courier New" panose="02070309020205020404" pitchFamily="49" charset="0"/>
              <a:buChar char="o"/>
              <a:defRPr/>
            </a:pPr>
            <a:r>
              <a:rPr lang="en-GB" sz="1200" dirty="0">
                <a:latin typeface="Arial" charset="0"/>
                <a:cs typeface="Arial" charset="0"/>
              </a:rPr>
              <a:t>Feedback and enforcement mechanisms</a:t>
            </a: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r>
              <a:rPr lang="en-US" sz="1200" dirty="0">
                <a:latin typeface="Arial" charset="0"/>
                <a:cs typeface="Arial" charset="0"/>
              </a:rPr>
              <a:t>Useful insights and examples</a:t>
            </a:r>
          </a:p>
          <a:p>
            <a:pPr marL="355600" indent="-342900" eaLnBrk="1" hangingPunct="1">
              <a:buFont typeface="Arial" charset="0"/>
              <a:buChar char="•"/>
              <a:defRPr/>
            </a:pPr>
            <a:endParaRPr lang="en-US" sz="1050" dirty="0">
              <a:latin typeface="Arial" charset="0"/>
              <a:cs typeface="Arial" charset="0"/>
            </a:endParaRPr>
          </a:p>
          <a:p>
            <a:pPr eaLnBrk="1" hangingPunct="1">
              <a:lnSpc>
                <a:spcPts val="550"/>
              </a:lnSpc>
              <a:spcBef>
                <a:spcPts val="25"/>
              </a:spcBef>
              <a:defRPr/>
            </a:pPr>
            <a:endParaRPr lang="en-US" sz="100" dirty="0"/>
          </a:p>
          <a:p>
            <a:pPr eaLnBrk="1" hangingPunct="1">
              <a:lnSpc>
                <a:spcPts val="1000"/>
              </a:lnSpc>
              <a:defRPr/>
            </a:pPr>
            <a:endParaRPr lang="en-US" sz="800" dirty="0"/>
          </a:p>
          <a:p>
            <a:pPr eaLnBrk="1" hangingPunct="1">
              <a:lnSpc>
                <a:spcPts val="1000"/>
              </a:lnSpc>
              <a:defRPr/>
            </a:pPr>
            <a:endParaRPr lang="en-US" sz="8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3773602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b="1" dirty="0"/>
              <a:t>Who responded</a:t>
            </a:r>
          </a:p>
          <a:p>
            <a:pPr eaLnBrk="1" hangingPunct="1">
              <a:defRPr/>
            </a:pPr>
            <a:endParaRPr lang="en-US" dirty="0"/>
          </a:p>
          <a:p>
            <a:pPr eaLnBrk="1" hangingPunct="1">
              <a:defRPr/>
            </a:pPr>
            <a:r>
              <a:rPr lang="en-US" dirty="0"/>
              <a:t>An </a:t>
            </a:r>
            <a:r>
              <a:rPr lang="en-US" dirty="0" err="1"/>
              <a:t>organisation</a:t>
            </a:r>
            <a:r>
              <a:rPr lang="en-US" dirty="0"/>
              <a:t> or company 42,50%</a:t>
            </a:r>
          </a:p>
          <a:p>
            <a:pPr eaLnBrk="1" hangingPunct="1">
              <a:defRPr/>
            </a:pPr>
            <a:r>
              <a:rPr lang="en-US" dirty="0"/>
              <a:t>Persons with disabilities  45%</a:t>
            </a:r>
          </a:p>
          <a:p>
            <a:pPr eaLnBrk="1" hangingPunct="1">
              <a:defRPr/>
            </a:pPr>
            <a:r>
              <a:rPr lang="en-US" dirty="0"/>
              <a:t>Persons without a disability 12,50%</a:t>
            </a:r>
          </a:p>
          <a:p>
            <a:pPr eaLnBrk="1" hangingPunct="1">
              <a:defRPr/>
            </a:pPr>
            <a:r>
              <a:rPr lang="en-US" dirty="0"/>
              <a:t>Total 80 </a:t>
            </a:r>
            <a:r>
              <a:rPr lang="en-US" dirty="0" err="1"/>
              <a:t>respondends</a:t>
            </a:r>
            <a:r>
              <a:rPr lang="en-US" dirty="0"/>
              <a:t> </a:t>
            </a:r>
          </a:p>
        </p:txBody>
      </p:sp>
    </p:spTree>
    <p:extLst>
      <p:ext uri="{BB962C8B-B14F-4D97-AF65-F5344CB8AC3E}">
        <p14:creationId xmlns:p14="http://schemas.microsoft.com/office/powerpoint/2010/main" val="479089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Transposition</a:t>
            </a:r>
          </a:p>
          <a:p>
            <a:pPr eaLnBrk="1" hangingPunct="1">
              <a:defRPr/>
            </a:pPr>
            <a:r>
              <a:rPr lang="en-US" sz="1200" dirty="0">
                <a:latin typeface="Arial" charset="0"/>
                <a:cs typeface="Arial" charset="0"/>
              </a:rPr>
              <a:t>Most of the </a:t>
            </a:r>
            <a:r>
              <a:rPr lang="en-US" sz="1200" dirty="0" err="1">
                <a:latin typeface="Arial" charset="0"/>
                <a:cs typeface="Arial" charset="0"/>
              </a:rPr>
              <a:t>organisations</a:t>
            </a:r>
            <a:r>
              <a:rPr lang="en-US" sz="1200" dirty="0">
                <a:latin typeface="Arial" charset="0"/>
                <a:cs typeface="Arial" charset="0"/>
              </a:rPr>
              <a:t> were </a:t>
            </a:r>
            <a:r>
              <a:rPr lang="en-US" sz="1200" dirty="0" err="1">
                <a:latin typeface="Arial" charset="0"/>
                <a:cs typeface="Arial" charset="0"/>
              </a:rPr>
              <a:t>organisations</a:t>
            </a:r>
            <a:r>
              <a:rPr lang="en-US" sz="1200" dirty="0">
                <a:latin typeface="Arial" charset="0"/>
                <a:cs typeface="Arial" charset="0"/>
              </a:rPr>
              <a:t> representing persons with disabilities.</a:t>
            </a:r>
          </a:p>
          <a:p>
            <a:pPr eaLnBrk="1" hangingPunct="1">
              <a:defRPr/>
            </a:pPr>
            <a:endParaRPr lang="en-US" sz="1200" dirty="0">
              <a:latin typeface="Arial" charset="0"/>
              <a:cs typeface="Arial" charset="0"/>
            </a:endParaRPr>
          </a:p>
          <a:p>
            <a:pPr eaLnBrk="1" hangingPunct="1">
              <a:defRPr/>
            </a:pPr>
            <a:r>
              <a:rPr lang="en-US" sz="1200" dirty="0">
                <a:latin typeface="Arial" charset="0"/>
                <a:cs typeface="Arial" charset="0"/>
              </a:rPr>
              <a:t>Most of them (91%) were involved in transposition, but 42% are not (very) satisfied with the result</a:t>
            </a:r>
          </a:p>
          <a:p>
            <a:pPr marL="355600" indent="-342900" eaLnBrk="1" hangingPunct="1">
              <a:buFont typeface="Arial" charset="0"/>
              <a:buChar char="•"/>
              <a:defRPr/>
            </a:pPr>
            <a:endParaRPr lang="en-US" sz="1050" dirty="0">
              <a:latin typeface="Arial" charset="0"/>
              <a:cs typeface="Arial" charset="0"/>
            </a:endParaRPr>
          </a:p>
          <a:p>
            <a:pPr eaLnBrk="1" hangingPunct="1">
              <a:lnSpc>
                <a:spcPts val="550"/>
              </a:lnSpc>
              <a:spcBef>
                <a:spcPts val="25"/>
              </a:spcBef>
              <a:defRPr/>
            </a:pPr>
            <a:endParaRPr lang="en-US" sz="100" dirty="0"/>
          </a:p>
          <a:p>
            <a:pPr eaLnBrk="1" hangingPunct="1">
              <a:lnSpc>
                <a:spcPts val="1000"/>
              </a:lnSpc>
              <a:defRPr/>
            </a:pPr>
            <a:endParaRPr lang="en-US" sz="800" dirty="0"/>
          </a:p>
          <a:p>
            <a:pPr eaLnBrk="1" hangingPunct="1">
              <a:lnSpc>
                <a:spcPts val="1000"/>
              </a:lnSpc>
              <a:defRPr/>
            </a:pPr>
            <a:endParaRPr lang="en-US" sz="8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2732854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600" b="1" dirty="0">
                <a:solidFill>
                  <a:srgbClr val="0085C7"/>
                </a:solidFill>
                <a:latin typeface="Arial" charset="0"/>
                <a:cs typeface="Arial" charset="0"/>
              </a:rPr>
              <a:t>Transposition</a:t>
            </a:r>
          </a:p>
          <a:p>
            <a:pPr eaLnBrk="1" hangingPunct="1">
              <a:defRPr/>
            </a:pPr>
            <a:r>
              <a:rPr lang="en-US" sz="1200" i="1" dirty="0">
                <a:latin typeface="Arial" charset="0"/>
                <a:cs typeface="Arial" charset="0"/>
              </a:rPr>
              <a:t>“</a:t>
            </a:r>
            <a:r>
              <a:rPr lang="en-GB" sz="1200" i="1" dirty="0">
                <a:latin typeface="Arial" charset="0"/>
                <a:cs typeface="Arial" charset="0"/>
              </a:rPr>
              <a:t>It would have been important to consult our organization before the law was adopted.</a:t>
            </a:r>
            <a:r>
              <a:rPr lang="en-US" sz="1200" i="1" dirty="0">
                <a:latin typeface="Arial" charset="0"/>
                <a:cs typeface="Arial" charset="0"/>
              </a:rPr>
              <a:t>”</a:t>
            </a:r>
          </a:p>
          <a:p>
            <a:pPr eaLnBrk="1" hangingPunct="1">
              <a:defRPr/>
            </a:pPr>
            <a:endParaRPr lang="en-US" sz="1200" dirty="0">
              <a:latin typeface="Arial" charset="0"/>
              <a:cs typeface="Arial" charset="0"/>
            </a:endParaRPr>
          </a:p>
          <a:p>
            <a:pPr eaLnBrk="1" hangingPunct="1">
              <a:defRPr/>
            </a:pPr>
            <a:r>
              <a:rPr lang="en-US" sz="1200" i="1" dirty="0">
                <a:latin typeface="Arial" charset="0"/>
                <a:cs typeface="Arial" charset="0"/>
              </a:rPr>
              <a:t>“</a:t>
            </a:r>
            <a:r>
              <a:rPr lang="en-GB" sz="1200" i="1" dirty="0">
                <a:latin typeface="Arial" charset="0"/>
                <a:cs typeface="Arial" charset="0"/>
              </a:rPr>
              <a:t>Poor guidance with little support for organisations have led us to having to define our own definitions of things such as substantive revisions</a:t>
            </a:r>
            <a:r>
              <a:rPr lang="en-US" sz="1200" i="1" dirty="0">
                <a:latin typeface="Arial" charset="0"/>
                <a:cs typeface="Arial" charset="0"/>
              </a:rPr>
              <a:t>”, disproportionate burden process, how long for remedial actions…</a:t>
            </a:r>
          </a:p>
          <a:p>
            <a:pPr eaLnBrk="1" hangingPunct="1">
              <a:defRPr/>
            </a:pPr>
            <a:endParaRPr lang="en-US" sz="1200" dirty="0">
              <a:latin typeface="Arial" charset="0"/>
              <a:cs typeface="Arial" charset="0"/>
            </a:endParaRPr>
          </a:p>
          <a:p>
            <a:pPr>
              <a:defRPr/>
            </a:pPr>
            <a:r>
              <a:rPr lang="en-GB" sz="1200" i="1" dirty="0">
                <a:latin typeface="Arial" charset="0"/>
                <a:cs typeface="Arial" charset="0"/>
              </a:rPr>
              <a:t>“We have a good corporation with a special unit in the XXX government who work with digital access for all. During the last 3 years we have had many meetings with the government trying to make them understand how important it is that all written materials get translated to sign language. At the moment they have translated 12 public </a:t>
            </a:r>
            <a:r>
              <a:rPr lang="en-GB" sz="1200" i="1" dirty="0" err="1">
                <a:latin typeface="Arial" charset="0"/>
                <a:cs typeface="Arial" charset="0"/>
              </a:rPr>
              <a:t>guidanaces</a:t>
            </a:r>
            <a:r>
              <a:rPr lang="en-GB" sz="1200" i="1" dirty="0">
                <a:latin typeface="Arial" charset="0"/>
                <a:cs typeface="Arial" charset="0"/>
              </a:rPr>
              <a:t> into sign language.”</a:t>
            </a:r>
            <a:endParaRPr lang="en-US" sz="800" dirty="0"/>
          </a:p>
          <a:p>
            <a:pPr eaLnBrk="1" hangingPunct="1">
              <a:defRPr/>
            </a:pPr>
            <a:endParaRPr lang="en-US" dirty="0"/>
          </a:p>
        </p:txBody>
      </p:sp>
    </p:spTree>
    <p:extLst>
      <p:ext uri="{BB962C8B-B14F-4D97-AF65-F5344CB8AC3E}">
        <p14:creationId xmlns:p14="http://schemas.microsoft.com/office/powerpoint/2010/main" val="1504975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Implementation</a:t>
            </a:r>
          </a:p>
          <a:p>
            <a:pPr eaLnBrk="1" hangingPunct="1">
              <a:defRPr/>
            </a:pPr>
            <a:endParaRPr lang="en-US" sz="1200" dirty="0">
              <a:latin typeface="Arial" charset="0"/>
              <a:cs typeface="Arial" charset="0"/>
            </a:endParaRPr>
          </a:p>
          <a:p>
            <a:pPr eaLnBrk="1" hangingPunct="1">
              <a:defRPr/>
            </a:pPr>
            <a:r>
              <a:rPr lang="en-US" sz="1200" dirty="0">
                <a:latin typeface="Arial" charset="0"/>
                <a:cs typeface="Arial" charset="0"/>
              </a:rPr>
              <a:t>The majority of new websites found not accessible (80%)</a:t>
            </a:r>
            <a:endParaRPr lang="en-US" sz="1050" dirty="0">
              <a:latin typeface="Arial" charset="0"/>
              <a:cs typeface="Arial" charset="0"/>
            </a:endParaRPr>
          </a:p>
          <a:p>
            <a:pPr eaLnBrk="1" hangingPunct="1">
              <a:lnSpc>
                <a:spcPts val="550"/>
              </a:lnSpc>
              <a:spcBef>
                <a:spcPts val="25"/>
              </a:spcBef>
              <a:defRPr/>
            </a:pPr>
            <a:endParaRPr lang="en-US" sz="100" dirty="0"/>
          </a:p>
          <a:p>
            <a:pPr eaLnBrk="1" hangingPunct="1">
              <a:lnSpc>
                <a:spcPts val="1000"/>
              </a:lnSpc>
              <a:defRPr/>
            </a:pPr>
            <a:endParaRPr lang="en-US" sz="800" dirty="0"/>
          </a:p>
          <a:p>
            <a:pPr eaLnBrk="1" hangingPunct="1">
              <a:lnSpc>
                <a:spcPts val="1000"/>
              </a:lnSpc>
              <a:defRPr/>
            </a:pPr>
            <a:endParaRPr lang="en-US" sz="8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2824330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600" b="1" dirty="0">
                <a:solidFill>
                  <a:srgbClr val="0085C7"/>
                </a:solidFill>
                <a:latin typeface="Arial" charset="0"/>
                <a:cs typeface="Arial" charset="0"/>
              </a:rPr>
              <a:t>Implementation</a:t>
            </a:r>
          </a:p>
          <a:p>
            <a:pPr eaLnBrk="1" hangingPunct="1">
              <a:defRPr/>
            </a:pPr>
            <a:r>
              <a:rPr lang="en-US" sz="1200" dirty="0">
                <a:latin typeface="Arial" charset="0"/>
                <a:cs typeface="Arial" charset="0"/>
              </a:rPr>
              <a:t>An employment portal “</a:t>
            </a:r>
            <a:r>
              <a:rPr lang="en-GB" sz="1200" i="1" dirty="0">
                <a:latin typeface="Arial" charset="0"/>
                <a:cs typeface="Arial" charset="0"/>
              </a:rPr>
              <a:t>makes use of Adobe Flash to enrol in the public job service</a:t>
            </a:r>
            <a:r>
              <a:rPr lang="en-US" sz="1200" dirty="0">
                <a:latin typeface="Arial" charset="0"/>
                <a:cs typeface="Arial" charset="0"/>
              </a:rPr>
              <a:t>”.</a:t>
            </a:r>
          </a:p>
          <a:p>
            <a:pPr eaLnBrk="1" hangingPunct="1">
              <a:defRPr/>
            </a:pPr>
            <a:endParaRPr lang="en-US" sz="1200" dirty="0">
              <a:latin typeface="Arial" charset="0"/>
              <a:cs typeface="Arial" charset="0"/>
            </a:endParaRPr>
          </a:p>
          <a:p>
            <a:pPr eaLnBrk="1" hangingPunct="1">
              <a:defRPr/>
            </a:pPr>
            <a:r>
              <a:rPr lang="en-US" sz="1200" i="1" dirty="0">
                <a:latin typeface="Arial" charset="0"/>
                <a:cs typeface="Arial" charset="0"/>
              </a:rPr>
              <a:t>“</a:t>
            </a:r>
            <a:r>
              <a:rPr lang="en-GB" sz="1200" i="1" dirty="0">
                <a:latin typeface="Arial" charset="0"/>
                <a:cs typeface="Arial" charset="0"/>
              </a:rPr>
              <a:t>In general, public websites in XXX are terrible. Way too complex, difficult to navigate and find the way out, not working on mobiles or out of mainstream browsers, etc.</a:t>
            </a:r>
            <a:r>
              <a:rPr lang="en-US" sz="1200" i="1" dirty="0">
                <a:latin typeface="Arial" charset="0"/>
                <a:cs typeface="Arial" charset="0"/>
              </a:rPr>
              <a:t>”</a:t>
            </a:r>
          </a:p>
          <a:p>
            <a:pPr eaLnBrk="1" hangingPunct="1">
              <a:defRPr/>
            </a:pPr>
            <a:endParaRPr lang="en-US" sz="1200" dirty="0">
              <a:latin typeface="Arial" charset="0"/>
              <a:cs typeface="Arial" charset="0"/>
            </a:endParaRPr>
          </a:p>
          <a:p>
            <a:pPr eaLnBrk="1" hangingPunct="1">
              <a:defRPr/>
            </a:pPr>
            <a:r>
              <a:rPr lang="en-GB" sz="1200" dirty="0">
                <a:latin typeface="Arial" charset="0"/>
                <a:cs typeface="Arial" charset="0"/>
              </a:rPr>
              <a:t>“</a:t>
            </a:r>
            <a:r>
              <a:rPr lang="en-GB" sz="1200" i="1" dirty="0">
                <a:latin typeface="Arial" charset="0"/>
                <a:cs typeface="Arial" charset="0"/>
              </a:rPr>
              <a:t>XXX agency provides grants for sports teams that are inclusive and/or offer sports for people with disabilities. The grant application website is not accessible</a:t>
            </a:r>
            <a:r>
              <a:rPr lang="en-GB" sz="1200" dirty="0">
                <a:latin typeface="Arial" charset="0"/>
                <a:cs typeface="Arial" charset="0"/>
              </a:rPr>
              <a:t>.” because the menu navigation is through mouse only. </a:t>
            </a:r>
          </a:p>
          <a:p>
            <a:pPr eaLnBrk="1" hangingPunct="1">
              <a:defRPr/>
            </a:pPr>
            <a:endParaRPr lang="en-GB" sz="1200" dirty="0">
              <a:latin typeface="Arial" charset="0"/>
              <a:cs typeface="Arial" charset="0"/>
            </a:endParaRPr>
          </a:p>
          <a:p>
            <a:pPr eaLnBrk="1" hangingPunct="1">
              <a:defRPr/>
            </a:pPr>
            <a:r>
              <a:rPr lang="en-GB" sz="1200" dirty="0">
                <a:latin typeface="Arial" charset="0"/>
                <a:cs typeface="Arial" charset="0"/>
              </a:rPr>
              <a:t>Login procedures</a:t>
            </a:r>
          </a:p>
          <a:p>
            <a:pPr eaLnBrk="1" hangingPunct="1">
              <a:defRPr/>
            </a:pPr>
            <a:endParaRPr lang="en-GB" sz="1100" dirty="0">
              <a:latin typeface="Arial" charset="0"/>
              <a:cs typeface="Arial" charset="0"/>
            </a:endParaRPr>
          </a:p>
          <a:p>
            <a:pPr eaLnBrk="1" hangingPunct="1">
              <a:lnSpc>
                <a:spcPts val="550"/>
              </a:lnSpc>
              <a:spcBef>
                <a:spcPts val="25"/>
              </a:spcBef>
              <a:defRPr/>
            </a:pPr>
            <a:endParaRPr lang="en-US" sz="1100" dirty="0"/>
          </a:p>
          <a:p>
            <a:pPr eaLnBrk="1" hangingPunct="1">
              <a:lnSpc>
                <a:spcPts val="1000"/>
              </a:lnSpc>
              <a:defRPr/>
            </a:pPr>
            <a:endParaRPr lang="en-US" sz="1200" dirty="0"/>
          </a:p>
          <a:p>
            <a:pPr eaLnBrk="1" hangingPunct="1">
              <a:lnSpc>
                <a:spcPts val="1000"/>
              </a:lnSpc>
              <a:defRPr/>
            </a:pPr>
            <a:endParaRPr lang="en-US" sz="12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2803044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Accessibility Statement</a:t>
            </a:r>
            <a:endParaRPr lang="en-US" sz="1400" dirty="0">
              <a:latin typeface="Arial" charset="0"/>
              <a:cs typeface="Arial" charset="0"/>
            </a:endParaRPr>
          </a:p>
          <a:p>
            <a:pPr eaLnBrk="1" hangingPunct="1">
              <a:lnSpc>
                <a:spcPts val="600"/>
              </a:lnSpc>
              <a:spcBef>
                <a:spcPts val="25"/>
              </a:spcBef>
              <a:defRPr/>
            </a:pPr>
            <a:endParaRPr lang="en-US" sz="100" dirty="0"/>
          </a:p>
          <a:p>
            <a:pPr eaLnBrk="1" hangingPunct="1">
              <a:defRPr/>
            </a:pPr>
            <a:endParaRPr lang="en-US" sz="1200" dirty="0">
              <a:latin typeface="Arial" charset="0"/>
              <a:cs typeface="Arial" charset="0"/>
            </a:endParaRPr>
          </a:p>
          <a:p>
            <a:pPr marL="355600" indent="-342900" eaLnBrk="1" hangingPunct="1">
              <a:buFont typeface="Arial" charset="0"/>
              <a:buChar char="•"/>
              <a:defRPr/>
            </a:pPr>
            <a:r>
              <a:rPr lang="en-US" sz="1200" dirty="0">
                <a:latin typeface="Arial" charset="0"/>
                <a:cs typeface="Arial" charset="0"/>
              </a:rPr>
              <a:t>Found accessibility statement? 58% yes, 38% no.</a:t>
            </a: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050" dirty="0">
              <a:latin typeface="Arial" charset="0"/>
              <a:cs typeface="Arial" charset="0"/>
            </a:endParaRPr>
          </a:p>
          <a:p>
            <a:pPr eaLnBrk="1" hangingPunct="1">
              <a:lnSpc>
                <a:spcPts val="550"/>
              </a:lnSpc>
              <a:spcBef>
                <a:spcPts val="25"/>
              </a:spcBef>
              <a:defRPr/>
            </a:pPr>
            <a:endParaRPr lang="en-US" sz="100" dirty="0"/>
          </a:p>
          <a:p>
            <a:pPr eaLnBrk="1" hangingPunct="1">
              <a:lnSpc>
                <a:spcPts val="1000"/>
              </a:lnSpc>
              <a:defRPr/>
            </a:pPr>
            <a:endParaRPr lang="en-US" sz="800" dirty="0"/>
          </a:p>
          <a:p>
            <a:pPr eaLnBrk="1" hangingPunct="1">
              <a:lnSpc>
                <a:spcPts val="1000"/>
              </a:lnSpc>
              <a:defRPr/>
            </a:pPr>
            <a:endParaRPr lang="en-US" sz="8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4155152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Accessibility Statement</a:t>
            </a:r>
            <a:endParaRPr lang="en-US" sz="1400" dirty="0">
              <a:latin typeface="Arial" charset="0"/>
              <a:cs typeface="Arial" charset="0"/>
            </a:endParaRPr>
          </a:p>
          <a:p>
            <a:pPr eaLnBrk="1" hangingPunct="1">
              <a:lnSpc>
                <a:spcPts val="600"/>
              </a:lnSpc>
              <a:spcBef>
                <a:spcPts val="25"/>
              </a:spcBef>
              <a:defRPr/>
            </a:pPr>
            <a:endParaRPr lang="en-US" sz="100" dirty="0"/>
          </a:p>
          <a:p>
            <a:pPr eaLnBrk="1" hangingPunct="1">
              <a:defRPr/>
            </a:pPr>
            <a:endParaRPr lang="en-US" sz="1200" dirty="0">
              <a:latin typeface="Arial" charset="0"/>
              <a:cs typeface="Arial" charset="0"/>
            </a:endParaRPr>
          </a:p>
          <a:p>
            <a:pPr marL="355600" indent="-342900" eaLnBrk="1" hangingPunct="1">
              <a:buFont typeface="Arial" charset="0"/>
              <a:buChar char="•"/>
              <a:defRPr/>
            </a:pPr>
            <a:r>
              <a:rPr lang="en-US" sz="1200" dirty="0">
                <a:latin typeface="Arial" charset="0"/>
                <a:cs typeface="Arial" charset="0"/>
              </a:rPr>
              <a:t>“</a:t>
            </a:r>
            <a:r>
              <a:rPr lang="en-GB" sz="1200" i="1" dirty="0">
                <a:latin typeface="Arial" charset="0"/>
                <a:cs typeface="Arial" charset="0"/>
              </a:rPr>
              <a:t>Note that the content is extremely vague and posed statements are untrue</a:t>
            </a:r>
            <a:r>
              <a:rPr lang="en-US" sz="1200" dirty="0">
                <a:latin typeface="Arial" charset="0"/>
                <a:cs typeface="Arial" charset="0"/>
              </a:rPr>
              <a:t>”</a:t>
            </a: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r>
              <a:rPr lang="en-US" sz="1200" dirty="0">
                <a:latin typeface="Arial" charset="0"/>
                <a:cs typeface="Arial" charset="0"/>
              </a:rPr>
              <a:t>Research on </a:t>
            </a:r>
            <a:r>
              <a:rPr lang="en-US" sz="1200" dirty="0">
                <a:latin typeface="Arial" charset="0"/>
                <a:cs typeface="Arial" charset="0"/>
                <a:hlinkClick r:id="rId3"/>
              </a:rPr>
              <a:t>accessibility statements at 1441 UK websites</a:t>
            </a:r>
            <a:r>
              <a:rPr lang="es-ES" sz="1200" dirty="0">
                <a:latin typeface="Arial" charset="0"/>
                <a:cs typeface="Arial" charset="0"/>
              </a:rPr>
              <a:t>: 110 </a:t>
            </a:r>
            <a:r>
              <a:rPr lang="es-ES" sz="1200" dirty="0" err="1">
                <a:latin typeface="Arial" charset="0"/>
                <a:cs typeface="Arial" charset="0"/>
              </a:rPr>
              <a:t>compliant</a:t>
            </a:r>
            <a:r>
              <a:rPr lang="es-ES" sz="1200" dirty="0">
                <a:latin typeface="Arial" charset="0"/>
                <a:cs typeface="Arial" charset="0"/>
              </a:rPr>
              <a:t>, 844 </a:t>
            </a:r>
            <a:r>
              <a:rPr lang="es-ES" sz="1200" dirty="0" err="1">
                <a:latin typeface="Arial" charset="0"/>
                <a:cs typeface="Arial" charset="0"/>
              </a:rPr>
              <a:t>partially</a:t>
            </a:r>
            <a:r>
              <a:rPr lang="es-ES" sz="1200" dirty="0">
                <a:latin typeface="Arial" charset="0"/>
                <a:cs typeface="Arial" charset="0"/>
              </a:rPr>
              <a:t> </a:t>
            </a:r>
            <a:r>
              <a:rPr lang="es-ES" sz="1200" dirty="0" err="1">
                <a:latin typeface="Arial" charset="0"/>
                <a:cs typeface="Arial" charset="0"/>
              </a:rPr>
              <a:t>compliant</a:t>
            </a:r>
            <a:r>
              <a:rPr lang="es-ES" sz="1200" dirty="0">
                <a:latin typeface="Arial" charset="0"/>
                <a:cs typeface="Arial" charset="0"/>
              </a:rPr>
              <a:t>, 487 no </a:t>
            </a:r>
            <a:r>
              <a:rPr lang="es-ES" sz="1200" dirty="0" err="1">
                <a:latin typeface="Arial" charset="0"/>
                <a:cs typeface="Arial" charset="0"/>
              </a:rPr>
              <a:t>accessibility</a:t>
            </a:r>
            <a:r>
              <a:rPr lang="es-ES" sz="1200" dirty="0">
                <a:latin typeface="Arial" charset="0"/>
                <a:cs typeface="Arial" charset="0"/>
              </a:rPr>
              <a:t> </a:t>
            </a:r>
            <a:r>
              <a:rPr lang="es-ES" sz="1200" dirty="0" err="1">
                <a:latin typeface="Arial" charset="0"/>
                <a:cs typeface="Arial" charset="0"/>
              </a:rPr>
              <a:t>statement</a:t>
            </a:r>
            <a:endParaRPr lang="en-GB"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050" dirty="0">
              <a:latin typeface="Arial" charset="0"/>
              <a:cs typeface="Arial" charset="0"/>
            </a:endParaRPr>
          </a:p>
          <a:p>
            <a:pPr eaLnBrk="1" hangingPunct="1">
              <a:lnSpc>
                <a:spcPts val="550"/>
              </a:lnSpc>
              <a:spcBef>
                <a:spcPts val="25"/>
              </a:spcBef>
              <a:defRPr/>
            </a:pPr>
            <a:endParaRPr lang="en-US" sz="100" dirty="0"/>
          </a:p>
          <a:p>
            <a:pPr eaLnBrk="1" hangingPunct="1">
              <a:lnSpc>
                <a:spcPts val="1000"/>
              </a:lnSpc>
              <a:defRPr/>
            </a:pPr>
            <a:endParaRPr lang="en-US" sz="800" dirty="0"/>
          </a:p>
          <a:p>
            <a:pPr eaLnBrk="1" hangingPunct="1">
              <a:lnSpc>
                <a:spcPts val="1000"/>
              </a:lnSpc>
              <a:defRPr/>
            </a:pPr>
            <a:endParaRPr lang="en-US" sz="8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3924640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Enforcement body</a:t>
            </a:r>
            <a:endParaRPr lang="en-US" sz="1400" dirty="0">
              <a:latin typeface="Arial" charset="0"/>
              <a:cs typeface="Arial" charset="0"/>
            </a:endParaRPr>
          </a:p>
          <a:p>
            <a:pPr eaLnBrk="1" hangingPunct="1">
              <a:lnSpc>
                <a:spcPts val="600"/>
              </a:lnSpc>
              <a:spcBef>
                <a:spcPts val="25"/>
              </a:spcBef>
              <a:defRPr/>
            </a:pPr>
            <a:endParaRPr lang="en-US" sz="100" dirty="0"/>
          </a:p>
          <a:p>
            <a:pPr eaLnBrk="1" hangingPunct="1">
              <a:defRPr/>
            </a:pPr>
            <a:endParaRPr lang="en-US" sz="1200" dirty="0">
              <a:latin typeface="Arial" charset="0"/>
              <a:cs typeface="Arial" charset="0"/>
            </a:endParaRPr>
          </a:p>
          <a:p>
            <a:pPr marL="355600" indent="-342900" eaLnBrk="1" hangingPunct="1">
              <a:buFont typeface="Arial" charset="0"/>
              <a:buChar char="•"/>
              <a:defRPr/>
            </a:pPr>
            <a:r>
              <a:rPr lang="en-US" sz="1200" dirty="0">
                <a:latin typeface="Arial" charset="0"/>
                <a:cs typeface="Arial" charset="0"/>
              </a:rPr>
              <a:t>Majority of respondents did not know which is the responsible body for implementation of the Directive. Only </a:t>
            </a:r>
            <a:r>
              <a:rPr lang="en-US" sz="1200" dirty="0" err="1">
                <a:latin typeface="Arial" charset="0"/>
                <a:cs typeface="Arial" charset="0"/>
              </a:rPr>
              <a:t>organisations</a:t>
            </a:r>
            <a:r>
              <a:rPr lang="es-ES" sz="1200" dirty="0">
                <a:latin typeface="Arial" charset="0"/>
                <a:cs typeface="Arial" charset="0"/>
              </a:rPr>
              <a:t>: 58 % vs 33%</a:t>
            </a: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050" dirty="0">
              <a:latin typeface="Arial" charset="0"/>
              <a:cs typeface="Arial" charset="0"/>
            </a:endParaRPr>
          </a:p>
          <a:p>
            <a:pPr eaLnBrk="1" hangingPunct="1">
              <a:lnSpc>
                <a:spcPts val="550"/>
              </a:lnSpc>
              <a:spcBef>
                <a:spcPts val="25"/>
              </a:spcBef>
              <a:defRPr/>
            </a:pPr>
            <a:endParaRPr lang="en-US" sz="100" dirty="0"/>
          </a:p>
          <a:p>
            <a:pPr eaLnBrk="1" hangingPunct="1">
              <a:lnSpc>
                <a:spcPts val="1000"/>
              </a:lnSpc>
              <a:defRPr/>
            </a:pPr>
            <a:endParaRPr lang="en-US" sz="800" dirty="0"/>
          </a:p>
          <a:p>
            <a:pPr eaLnBrk="1" hangingPunct="1">
              <a:lnSpc>
                <a:spcPts val="1000"/>
              </a:lnSpc>
              <a:defRPr/>
            </a:pPr>
            <a:endParaRPr lang="en-US" sz="8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1122902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Feedback and enforcement mechanism</a:t>
            </a:r>
            <a:endParaRPr lang="en-US" sz="1400" dirty="0">
              <a:latin typeface="Arial" charset="0"/>
              <a:cs typeface="Arial" charset="0"/>
            </a:endParaRPr>
          </a:p>
          <a:p>
            <a:pPr eaLnBrk="1" hangingPunct="1">
              <a:lnSpc>
                <a:spcPts val="600"/>
              </a:lnSpc>
              <a:spcBef>
                <a:spcPts val="25"/>
              </a:spcBef>
              <a:defRPr/>
            </a:pPr>
            <a:endParaRPr lang="en-US" sz="100" dirty="0"/>
          </a:p>
          <a:p>
            <a:pPr eaLnBrk="1" hangingPunct="1">
              <a:defRPr/>
            </a:pPr>
            <a:endParaRPr lang="en-US" sz="1200" dirty="0">
              <a:latin typeface="Arial" charset="0"/>
              <a:cs typeface="Arial" charset="0"/>
            </a:endParaRPr>
          </a:p>
          <a:p>
            <a:pPr eaLnBrk="1" hangingPunct="1">
              <a:defRPr/>
            </a:pPr>
            <a:r>
              <a:rPr lang="en-US" sz="1200" dirty="0">
                <a:latin typeface="Arial" charset="0"/>
                <a:cs typeface="Arial" charset="0"/>
              </a:rPr>
              <a:t>“</a:t>
            </a:r>
            <a:r>
              <a:rPr lang="en-GB" sz="1200" i="1" dirty="0">
                <a:latin typeface="Arial" charset="0"/>
                <a:cs typeface="Arial" charset="0"/>
              </a:rPr>
              <a:t>As also stated in the WAD, a feedback mechanism about accessibility should be present, but I couldn't find it on any XXX governmental web page, neither anyone could help me there by phone</a:t>
            </a:r>
            <a:r>
              <a:rPr lang="en-US" sz="1200" dirty="0">
                <a:latin typeface="Arial" charset="0"/>
                <a:cs typeface="Arial" charset="0"/>
              </a:rPr>
              <a:t>”.</a:t>
            </a:r>
          </a:p>
          <a:p>
            <a:pPr eaLnBrk="1" hangingPunct="1">
              <a:defRPr/>
            </a:pPr>
            <a:endParaRPr lang="en-US" sz="1200" dirty="0">
              <a:latin typeface="Arial" charset="0"/>
              <a:cs typeface="Arial" charset="0"/>
            </a:endParaRPr>
          </a:p>
          <a:p>
            <a:pPr eaLnBrk="1" hangingPunct="1">
              <a:defRPr/>
            </a:pPr>
            <a:r>
              <a:rPr lang="en-US" sz="1200" dirty="0">
                <a:latin typeface="Arial" charset="0"/>
                <a:cs typeface="Arial" charset="0"/>
              </a:rPr>
              <a:t>Majority of individual respondents did not know which is the responsible body for implementation and monitoring of the Directive</a:t>
            </a:r>
          </a:p>
          <a:p>
            <a:pPr marL="355600" indent="-342900" eaLnBrk="1" hangingPunct="1">
              <a:buFont typeface="Arial" charset="0"/>
              <a:buChar char="•"/>
              <a:defRPr/>
            </a:pPr>
            <a:endParaRPr lang="en-US" sz="1200" dirty="0">
              <a:latin typeface="Arial" charset="0"/>
              <a:cs typeface="Arial" charset="0"/>
            </a:endParaRPr>
          </a:p>
          <a:p>
            <a:pPr eaLnBrk="1" hangingPunct="1">
              <a:lnSpc>
                <a:spcPts val="1000"/>
              </a:lnSpc>
              <a:defRPr/>
            </a:pPr>
            <a:endParaRPr lang="en-US" sz="800" dirty="0"/>
          </a:p>
          <a:p>
            <a:pPr eaLnBrk="1" hangingPunct="1">
              <a:lnSpc>
                <a:spcPts val="1000"/>
              </a:lnSpc>
              <a:defRPr/>
            </a:pPr>
            <a:endParaRPr lang="en-US" sz="8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1905690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Conclusions and recommendations</a:t>
            </a:r>
            <a:endParaRPr lang="en-US" sz="1400" dirty="0">
              <a:latin typeface="Arial" charset="0"/>
              <a:cs typeface="Arial" charset="0"/>
            </a:endParaRPr>
          </a:p>
          <a:p>
            <a:pPr eaLnBrk="1" hangingPunct="1">
              <a:lnSpc>
                <a:spcPts val="600"/>
              </a:lnSpc>
              <a:spcBef>
                <a:spcPts val="25"/>
              </a:spcBef>
              <a:defRPr/>
            </a:pPr>
            <a:endParaRPr lang="en-US" sz="100" dirty="0"/>
          </a:p>
          <a:p>
            <a:pPr eaLnBrk="1" hangingPunct="1">
              <a:defRPr/>
            </a:pPr>
            <a:endParaRPr lang="en-US" sz="1200" dirty="0">
              <a:latin typeface="Arial" charset="0"/>
              <a:cs typeface="Arial" charset="0"/>
            </a:endParaRPr>
          </a:p>
          <a:p>
            <a:pPr eaLnBrk="1" hangingPunct="1">
              <a:defRPr/>
            </a:pPr>
            <a:r>
              <a:rPr lang="en-GB" sz="1200" dirty="0">
                <a:latin typeface="Arial" charset="0"/>
                <a:cs typeface="Arial" charset="0"/>
              </a:rPr>
              <a:t>Not enough involvement of organisations of persons with disabilities </a:t>
            </a:r>
            <a:r>
              <a:rPr lang="es-ES" sz="1200" dirty="0">
                <a:latin typeface="Arial" charset="0"/>
                <a:cs typeface="Arial" charset="0"/>
              </a:rPr>
              <a:t>–</a:t>
            </a:r>
            <a:r>
              <a:rPr lang="fr-FR" sz="1200" dirty="0">
                <a:latin typeface="Arial" charset="0"/>
                <a:cs typeface="Arial" charset="0"/>
              </a:rPr>
              <a:t> </a:t>
            </a:r>
            <a:r>
              <a:rPr lang="en-GB" sz="1200" dirty="0">
                <a:latin typeface="Arial" charset="0"/>
                <a:cs typeface="Arial" charset="0"/>
              </a:rPr>
              <a:t>when there is, best results happen</a:t>
            </a:r>
          </a:p>
          <a:p>
            <a:pPr eaLnBrk="1" hangingPunct="1">
              <a:defRPr/>
            </a:pPr>
            <a:endParaRPr lang="en-GB" sz="1200" dirty="0">
              <a:latin typeface="Arial" charset="0"/>
              <a:cs typeface="Arial" charset="0"/>
            </a:endParaRPr>
          </a:p>
          <a:p>
            <a:pPr eaLnBrk="1" hangingPunct="1">
              <a:defRPr/>
            </a:pPr>
            <a:r>
              <a:rPr lang="en-GB" sz="1200" dirty="0">
                <a:latin typeface="Arial" charset="0"/>
                <a:cs typeface="Arial" charset="0"/>
              </a:rPr>
              <a:t>Major accessibility barriers still happen (it is not all about the alternative text in pictures!)</a:t>
            </a:r>
          </a:p>
          <a:p>
            <a:pPr eaLnBrk="1" hangingPunct="1">
              <a:defRPr/>
            </a:pPr>
            <a:endParaRPr lang="en-GB" sz="1200" dirty="0">
              <a:latin typeface="Arial" charset="0"/>
              <a:cs typeface="Arial" charset="0"/>
            </a:endParaRPr>
          </a:p>
          <a:p>
            <a:pPr eaLnBrk="1" hangingPunct="1">
              <a:defRPr/>
            </a:pPr>
            <a:r>
              <a:rPr lang="en-GB" sz="1200" dirty="0">
                <a:latin typeface="Arial" charset="0"/>
                <a:cs typeface="Arial" charset="0"/>
              </a:rPr>
              <a:t>Lack of awareness and understanding regarding the accessibility statement by users (it is for them, not for the experts)</a:t>
            </a:r>
            <a:endParaRPr lang="en-US" sz="1200" dirty="0">
              <a:latin typeface="Arial" charset="0"/>
              <a:cs typeface="Arial" charset="0"/>
            </a:endParaRPr>
          </a:p>
          <a:p>
            <a:pPr eaLnBrk="1" hangingPunct="1">
              <a:defRPr/>
            </a:pPr>
            <a:endParaRPr lang="en-US" sz="1200" dirty="0">
              <a:latin typeface="Arial" charset="0"/>
              <a:cs typeface="Arial" charset="0"/>
            </a:endParaRPr>
          </a:p>
          <a:p>
            <a:pPr eaLnBrk="1" hangingPunct="1">
              <a:defRPr/>
            </a:pPr>
            <a:r>
              <a:rPr lang="en-US" sz="1200" dirty="0">
                <a:latin typeface="Arial" charset="0"/>
                <a:cs typeface="Arial" charset="0"/>
              </a:rPr>
              <a:t>Enforcement body only known by </a:t>
            </a:r>
            <a:r>
              <a:rPr lang="en-US" sz="1200" dirty="0" err="1">
                <a:latin typeface="Arial" charset="0"/>
                <a:cs typeface="Arial" charset="0"/>
              </a:rPr>
              <a:t>organisations</a:t>
            </a:r>
            <a:endParaRPr lang="en-US" sz="800" dirty="0"/>
          </a:p>
          <a:p>
            <a:pPr eaLnBrk="1" hangingPunct="1">
              <a:defRPr/>
            </a:pPr>
            <a:endParaRPr lang="en-US" dirty="0"/>
          </a:p>
        </p:txBody>
      </p:sp>
    </p:spTree>
    <p:extLst>
      <p:ext uri="{BB962C8B-B14F-4D97-AF65-F5344CB8AC3E}">
        <p14:creationId xmlns:p14="http://schemas.microsoft.com/office/powerpoint/2010/main" val="3673065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F66C64F-6212-4927-97FD-AF0D04F84A6C}"/>
              </a:ext>
            </a:extLst>
          </p:cNvPr>
          <p:cNvSpPr>
            <a:spLocks noGrp="1" noChangeArrowheads="1"/>
          </p:cNvSpPr>
          <p:nvPr>
            <p:ph type="body" idx="1"/>
          </p:nvPr>
        </p:nvSpPr>
        <p:spPr/>
        <p:txBody>
          <a:bodyPr/>
          <a:lstStyle/>
          <a:p>
            <a:pPr eaLnBrk="1" hangingPunct="1">
              <a:defRPr/>
            </a:pPr>
            <a:r>
              <a:rPr lang="en-US" sz="1400" b="1" dirty="0">
                <a:solidFill>
                  <a:srgbClr val="0085C7"/>
                </a:solidFill>
                <a:latin typeface="Arial" charset="0"/>
                <a:cs typeface="Arial" charset="0"/>
              </a:rPr>
              <a:t>Final say</a:t>
            </a:r>
            <a:endParaRPr lang="en-US" sz="1400" dirty="0">
              <a:latin typeface="Arial" charset="0"/>
              <a:cs typeface="Arial" charset="0"/>
            </a:endParaRPr>
          </a:p>
          <a:p>
            <a:pPr eaLnBrk="1" hangingPunct="1">
              <a:lnSpc>
                <a:spcPts val="600"/>
              </a:lnSpc>
              <a:spcBef>
                <a:spcPts val="25"/>
              </a:spcBef>
              <a:defRPr/>
            </a:pPr>
            <a:endParaRPr lang="en-US" sz="100" dirty="0"/>
          </a:p>
          <a:p>
            <a:pPr eaLnBrk="1" hangingPunct="1">
              <a:defRPr/>
            </a:pPr>
            <a:endParaRPr lang="en-US" sz="1200" dirty="0">
              <a:latin typeface="Arial" charset="0"/>
              <a:cs typeface="Arial" charset="0"/>
            </a:endParaRPr>
          </a:p>
          <a:p>
            <a:pPr eaLnBrk="1" hangingPunct="1">
              <a:defRPr/>
            </a:pPr>
            <a:r>
              <a:rPr lang="en-US" sz="1200" dirty="0">
                <a:latin typeface="Arial" charset="0"/>
                <a:cs typeface="Arial" charset="0"/>
              </a:rPr>
              <a:t>“</a:t>
            </a:r>
            <a:r>
              <a:rPr lang="en-GB" sz="1200" i="1" dirty="0">
                <a:latin typeface="Arial" charset="0"/>
                <a:cs typeface="Arial" charset="0"/>
              </a:rPr>
              <a:t>The legislation is positive but </a:t>
            </a:r>
            <a:r>
              <a:rPr lang="en-GB" sz="1200" b="1" i="1" dirty="0">
                <a:latin typeface="Arial" charset="0"/>
                <a:cs typeface="Arial" charset="0"/>
              </a:rPr>
              <a:t>lack of awareness </a:t>
            </a:r>
            <a:r>
              <a:rPr lang="en-GB" sz="1200" i="1" dirty="0">
                <a:latin typeface="Arial" charset="0"/>
                <a:cs typeface="Arial" charset="0"/>
              </a:rPr>
              <a:t>means it is not being implemented fully.</a:t>
            </a:r>
            <a:r>
              <a:rPr lang="en-US" sz="1200" dirty="0">
                <a:latin typeface="Arial" charset="0"/>
                <a:cs typeface="Arial" charset="0"/>
              </a:rPr>
              <a:t>”</a:t>
            </a:r>
          </a:p>
          <a:p>
            <a:pPr eaLnBrk="1" hangingPunct="1">
              <a:defRPr/>
            </a:pPr>
            <a:endParaRPr lang="en-US" sz="1200" dirty="0">
              <a:latin typeface="Arial" charset="0"/>
              <a:cs typeface="Arial" charset="0"/>
            </a:endParaRPr>
          </a:p>
          <a:p>
            <a:pPr eaLnBrk="1" hangingPunct="1">
              <a:defRPr/>
            </a:pPr>
            <a:endParaRPr lang="en-US" sz="1200" dirty="0">
              <a:latin typeface="Arial" charset="0"/>
              <a:cs typeface="Arial" charset="0"/>
            </a:endParaRPr>
          </a:p>
          <a:p>
            <a:pPr eaLnBrk="1" hangingPunct="1">
              <a:defRPr/>
            </a:pPr>
            <a:r>
              <a:rPr lang="en-US" sz="1200" dirty="0">
                <a:latin typeface="Arial" charset="0"/>
                <a:cs typeface="Arial" charset="0"/>
              </a:rPr>
              <a:t>“</a:t>
            </a:r>
            <a:r>
              <a:rPr lang="en-US" sz="1200" i="1" dirty="0">
                <a:latin typeface="Arial" charset="0"/>
                <a:cs typeface="Arial" charset="0"/>
              </a:rPr>
              <a:t>A</a:t>
            </a:r>
            <a:r>
              <a:rPr lang="en-GB" sz="1200" i="1" dirty="0">
                <a:latin typeface="Arial" charset="0"/>
                <a:cs typeface="Arial" charset="0"/>
              </a:rPr>
              <a:t> lot of work will need to be done in the next year. There seems not to be any sense of </a:t>
            </a:r>
            <a:r>
              <a:rPr lang="en-GB" sz="1200" b="1" i="1" dirty="0">
                <a:latin typeface="Arial" charset="0"/>
                <a:cs typeface="Arial" charset="0"/>
              </a:rPr>
              <a:t>urgency</a:t>
            </a:r>
            <a:r>
              <a:rPr lang="en-US" sz="1200" dirty="0">
                <a:latin typeface="Arial" charset="0"/>
                <a:cs typeface="Arial" charset="0"/>
              </a:rPr>
              <a:t>” !!!</a:t>
            </a: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marL="355600" indent="-342900" eaLnBrk="1" hangingPunct="1">
              <a:buFont typeface="Arial" charset="0"/>
              <a:buChar char="•"/>
              <a:defRPr/>
            </a:pPr>
            <a:endParaRPr lang="en-US" sz="1200" dirty="0">
              <a:latin typeface="Arial" charset="0"/>
              <a:cs typeface="Arial" charset="0"/>
            </a:endParaRPr>
          </a:p>
          <a:p>
            <a:pPr eaLnBrk="1" hangingPunct="1">
              <a:defRPr/>
            </a:pPr>
            <a:endParaRPr lang="en-US" sz="1200" dirty="0">
              <a:latin typeface="Arial" charset="0"/>
              <a:cs typeface="Arial" charset="0"/>
            </a:endParaRPr>
          </a:p>
          <a:p>
            <a:pPr marL="355600" indent="-342900" eaLnBrk="1" hangingPunct="1">
              <a:buFont typeface="Arial" charset="0"/>
              <a:buChar char="•"/>
              <a:defRPr/>
            </a:pPr>
            <a:endParaRPr lang="en-US" sz="1050" dirty="0">
              <a:latin typeface="Arial" charset="0"/>
              <a:cs typeface="Arial" charset="0"/>
            </a:endParaRPr>
          </a:p>
          <a:p>
            <a:pPr eaLnBrk="1" hangingPunct="1">
              <a:lnSpc>
                <a:spcPts val="550"/>
              </a:lnSpc>
              <a:spcBef>
                <a:spcPts val="25"/>
              </a:spcBef>
              <a:defRPr/>
            </a:pPr>
            <a:endParaRPr lang="en-US" sz="100" dirty="0"/>
          </a:p>
          <a:p>
            <a:pPr eaLnBrk="1" hangingPunct="1">
              <a:lnSpc>
                <a:spcPts val="1000"/>
              </a:lnSpc>
              <a:defRPr/>
            </a:pPr>
            <a:endParaRPr lang="en-US" sz="800" dirty="0"/>
          </a:p>
          <a:p>
            <a:pPr eaLnBrk="1" hangingPunct="1">
              <a:lnSpc>
                <a:spcPts val="1000"/>
              </a:lnSpc>
              <a:defRPr/>
            </a:pPr>
            <a:endParaRPr lang="en-US" sz="800" dirty="0"/>
          </a:p>
          <a:p>
            <a:pPr eaLnBrk="1" hangingPunct="1">
              <a:lnSpc>
                <a:spcPts val="1000"/>
              </a:lnSpc>
              <a:defRPr/>
            </a:pPr>
            <a:endParaRPr lang="en-US" sz="800" dirty="0"/>
          </a:p>
          <a:p>
            <a:pPr eaLnBrk="1" hangingPunct="1">
              <a:defRPr/>
            </a:pPr>
            <a:endParaRPr lang="en-US" dirty="0"/>
          </a:p>
        </p:txBody>
      </p:sp>
    </p:spTree>
    <p:extLst>
      <p:ext uri="{BB962C8B-B14F-4D97-AF65-F5344CB8AC3E}">
        <p14:creationId xmlns:p14="http://schemas.microsoft.com/office/powerpoint/2010/main" val="4220762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r>
              <a:rPr lang="en-US" b="1" dirty="0"/>
              <a:t>THANK YOU!</a:t>
            </a:r>
          </a:p>
          <a:p>
            <a:r>
              <a:rPr lang="en-US" sz="800" dirty="0">
                <a:solidFill>
                  <a:srgbClr val="FFFFFF"/>
                </a:solidFill>
                <a:latin typeface="Arial" charset="0"/>
                <a:cs typeface="Arial" charset="0"/>
              </a:rPr>
              <a:t>.</a:t>
            </a:r>
            <a:endParaRPr lang="en-US" sz="800" dirty="0">
              <a:latin typeface="Arial" charset="0"/>
              <a:cs typeface="Arial" charset="0"/>
            </a:endParaRPr>
          </a:p>
          <a:p>
            <a:pPr>
              <a:lnSpc>
                <a:spcPts val="700"/>
              </a:lnSpc>
            </a:pPr>
            <a:endParaRPr lang="en-US" sz="100" dirty="0"/>
          </a:p>
          <a:p>
            <a:pPr>
              <a:lnSpc>
                <a:spcPts val="2850"/>
              </a:lnSpc>
            </a:pPr>
            <a:r>
              <a:rPr lang="en-US" sz="800" dirty="0">
                <a:solidFill>
                  <a:schemeClr val="bg1"/>
                </a:solidFill>
                <a:latin typeface="Arial" charset="0"/>
                <a:cs typeface="Arial" charset="0"/>
              </a:rPr>
              <a:t>For more information please contact EDF Secretariat:</a:t>
            </a:r>
          </a:p>
          <a:p>
            <a:pPr>
              <a:lnSpc>
                <a:spcPts val="2850"/>
              </a:lnSpc>
            </a:pPr>
            <a:r>
              <a:rPr lang="en-US" sz="800" dirty="0">
                <a:solidFill>
                  <a:schemeClr val="bg1"/>
                </a:solidFill>
                <a:latin typeface="Arial" charset="0"/>
                <a:cs typeface="Arial" charset="0"/>
              </a:rPr>
              <a:t>Alejandro Moledo: alejandro.Moledo@edf-feph.org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1909" y="2346452"/>
            <a:ext cx="9088311" cy="1589532"/>
          </a:xfrm>
          <a:prstGeom prst="rect">
            <a:avLst/>
          </a:prstGeom>
        </p:spPr>
        <p:txBody>
          <a:bodyPr>
            <a:noAutofit/>
          </a:bodyPr>
          <a:lstStyle/>
          <a:p>
            <a:r>
              <a:rPr lang="en-US"/>
              <a:t>Click to edit Master title style</a:t>
            </a:r>
            <a:endParaRPr/>
          </a:p>
        </p:txBody>
      </p:sp>
      <p:sp>
        <p:nvSpPr>
          <p:cNvPr id="3" name="Holder 3"/>
          <p:cNvSpPr>
            <a:spLocks noGrp="1"/>
          </p:cNvSpPr>
          <p:nvPr>
            <p:ph type="subTitle" idx="4"/>
          </p:nvPr>
        </p:nvSpPr>
        <p:spPr>
          <a:xfrm>
            <a:off x="1603819" y="4238752"/>
            <a:ext cx="7484491" cy="1892300"/>
          </a:xfrm>
          <a:prstGeom prst="rect">
            <a:avLst/>
          </a:prstGeom>
        </p:spPr>
        <p:txBody>
          <a:bodyPr>
            <a:noAutofit/>
          </a:bodyPr>
          <a:lstStyle/>
          <a:p>
            <a:r>
              <a:rPr lang="en-US"/>
              <a:t>Click to edit Master subtitle style</a:t>
            </a:r>
            <a:endParaRPr/>
          </a:p>
        </p:txBody>
      </p:sp>
      <p:sp>
        <p:nvSpPr>
          <p:cNvPr id="4" name="Holder 4"/>
          <p:cNvSpPr>
            <a:spLocks noGrp="1"/>
          </p:cNvSpPr>
          <p:nvPr>
            <p:ph type="ftr" sz="quarter" idx="10"/>
          </p:nvPr>
        </p:nvSpPr>
        <p:spPr/>
        <p:txBody>
          <a:bodyPr/>
          <a:lstStyle>
            <a:lvl1pPr>
              <a:defRPr/>
            </a:lvl1pPr>
          </a:lstStyle>
          <a:p>
            <a:endParaRPr lang="en-US"/>
          </a:p>
        </p:txBody>
      </p:sp>
      <p:sp>
        <p:nvSpPr>
          <p:cNvPr id="5" name="Holder 5"/>
          <p:cNvSpPr>
            <a:spLocks noGrp="1"/>
          </p:cNvSpPr>
          <p:nvPr>
            <p:ph type="dt" sz="half" idx="11"/>
          </p:nvPr>
        </p:nvSpPr>
        <p:spPr/>
        <p:txBody>
          <a:bodyPr/>
          <a:lstStyle>
            <a:lvl1pPr>
              <a:defRPr/>
            </a:lvl1pPr>
          </a:lstStyle>
          <a:p>
            <a:fld id="{1D0B6958-B762-4584-9988-55A64427976B}" type="datetimeFigureOut">
              <a:rPr lang="en-US"/>
              <a:pPr/>
              <a:t>11/26/2019</a:t>
            </a:fld>
            <a:endParaRPr lang="en-US"/>
          </a:p>
        </p:txBody>
      </p:sp>
      <p:sp>
        <p:nvSpPr>
          <p:cNvPr id="6" name="Holder 6"/>
          <p:cNvSpPr>
            <a:spLocks noGrp="1"/>
          </p:cNvSpPr>
          <p:nvPr>
            <p:ph type="sldNum" sz="quarter" idx="12"/>
          </p:nvPr>
        </p:nvSpPr>
        <p:spPr/>
        <p:txBody>
          <a:bodyPr/>
          <a:lstStyle>
            <a:lvl1pPr>
              <a:defRPr/>
            </a:lvl1pPr>
          </a:lstStyle>
          <a:p>
            <a:fld id="{070DCD40-9AC4-4E82-9EA2-A433325247DC}" type="slidenum">
              <a:rPr lang="en-US"/>
              <a:pPr/>
              <a:t>‹#›</a:t>
            </a:fld>
            <a:endParaRPr lang="en-US"/>
          </a:p>
        </p:txBody>
      </p:sp>
    </p:spTree>
    <p:extLst>
      <p:ext uri="{BB962C8B-B14F-4D97-AF65-F5344CB8AC3E}">
        <p14:creationId xmlns:p14="http://schemas.microsoft.com/office/powerpoint/2010/main" val="3720208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p>
            <a:r>
              <a:rPr lang="en-US"/>
              <a:t>Click to edit Master title style</a:t>
            </a:r>
            <a:endParaRPr/>
          </a:p>
        </p:txBody>
      </p:sp>
      <p:sp>
        <p:nvSpPr>
          <p:cNvPr id="3" name="Holder 3"/>
          <p:cNvSpPr>
            <a:spLocks noGrp="1"/>
          </p:cNvSpPr>
          <p:nvPr>
            <p:ph type="body" idx="1"/>
          </p:nvPr>
        </p:nvSpPr>
        <p:spPr/>
        <p:txBody>
          <a:bodyPr/>
          <a:lstStyle/>
          <a:p>
            <a:pPr lvl="0"/>
            <a:r>
              <a:rPr lang="en-US"/>
              <a:t>Click to edit Master text styles</a:t>
            </a:r>
          </a:p>
        </p:txBody>
      </p:sp>
      <p:sp>
        <p:nvSpPr>
          <p:cNvPr id="4" name="Holder 4"/>
          <p:cNvSpPr>
            <a:spLocks noGrp="1"/>
          </p:cNvSpPr>
          <p:nvPr>
            <p:ph type="ftr" sz="quarter" idx="10"/>
          </p:nvPr>
        </p:nvSpPr>
        <p:spPr/>
        <p:txBody>
          <a:bodyPr/>
          <a:lstStyle>
            <a:lvl1pPr>
              <a:defRPr/>
            </a:lvl1pPr>
          </a:lstStyle>
          <a:p>
            <a:endParaRPr lang="en-US"/>
          </a:p>
        </p:txBody>
      </p:sp>
      <p:sp>
        <p:nvSpPr>
          <p:cNvPr id="5" name="Holder 5"/>
          <p:cNvSpPr>
            <a:spLocks noGrp="1"/>
          </p:cNvSpPr>
          <p:nvPr>
            <p:ph type="dt" sz="half" idx="11"/>
          </p:nvPr>
        </p:nvSpPr>
        <p:spPr/>
        <p:txBody>
          <a:bodyPr/>
          <a:lstStyle>
            <a:lvl1pPr>
              <a:defRPr/>
            </a:lvl1pPr>
          </a:lstStyle>
          <a:p>
            <a:fld id="{23EB7C3B-18F2-444E-8E2A-7D93D0928440}" type="datetimeFigureOut">
              <a:rPr lang="en-US"/>
              <a:pPr/>
              <a:t>11/26/2019</a:t>
            </a:fld>
            <a:endParaRPr lang="en-US"/>
          </a:p>
        </p:txBody>
      </p:sp>
      <p:sp>
        <p:nvSpPr>
          <p:cNvPr id="6" name="Holder 6"/>
          <p:cNvSpPr>
            <a:spLocks noGrp="1"/>
          </p:cNvSpPr>
          <p:nvPr>
            <p:ph type="sldNum" sz="quarter" idx="12"/>
          </p:nvPr>
        </p:nvSpPr>
        <p:spPr/>
        <p:txBody>
          <a:bodyPr/>
          <a:lstStyle>
            <a:lvl1pPr>
              <a:defRPr/>
            </a:lvl1pPr>
          </a:lstStyle>
          <a:p>
            <a:fld id="{4AE62C06-5C55-4990-8429-9223A5C185AB}" type="slidenum">
              <a:rPr lang="en-US"/>
              <a:pPr/>
              <a:t>‹#›</a:t>
            </a:fld>
            <a:endParaRPr lang="en-US"/>
          </a:p>
        </p:txBody>
      </p:sp>
    </p:spTree>
    <p:extLst>
      <p:ext uri="{BB962C8B-B14F-4D97-AF65-F5344CB8AC3E}">
        <p14:creationId xmlns:p14="http://schemas.microsoft.com/office/powerpoint/2010/main" val="3089011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p>
            <a:r>
              <a:rPr lang="en-US"/>
              <a:t>Click to edit Master title style</a:t>
            </a:r>
            <a:endParaRPr/>
          </a:p>
        </p:txBody>
      </p:sp>
      <p:sp>
        <p:nvSpPr>
          <p:cNvPr id="3" name="Holder 3"/>
          <p:cNvSpPr>
            <a:spLocks noGrp="1"/>
          </p:cNvSpPr>
          <p:nvPr>
            <p:ph sz="half" idx="2"/>
          </p:nvPr>
        </p:nvSpPr>
        <p:spPr>
          <a:xfrm>
            <a:off x="534606" y="1740916"/>
            <a:ext cx="4651076" cy="4995672"/>
          </a:xfrm>
          <a:prstGeom prst="rect">
            <a:avLst/>
          </a:prstGeom>
        </p:spPr>
        <p:txBody>
          <a:bodyPr>
            <a:noAutofit/>
          </a:bodyPr>
          <a:lstStyle/>
          <a:p>
            <a:pPr lvl="0"/>
            <a:r>
              <a:rPr lang="en-US"/>
              <a:t>Click to edit Master text styles</a:t>
            </a:r>
          </a:p>
        </p:txBody>
      </p:sp>
      <p:sp>
        <p:nvSpPr>
          <p:cNvPr id="4" name="Holder 4"/>
          <p:cNvSpPr>
            <a:spLocks noGrp="1"/>
          </p:cNvSpPr>
          <p:nvPr>
            <p:ph sz="half" idx="3"/>
          </p:nvPr>
        </p:nvSpPr>
        <p:spPr>
          <a:xfrm>
            <a:off x="5506447" y="1740916"/>
            <a:ext cx="4651076" cy="4995672"/>
          </a:xfrm>
          <a:prstGeom prst="rect">
            <a:avLst/>
          </a:prstGeom>
        </p:spPr>
        <p:txBody>
          <a:bodyPr>
            <a:noAutofit/>
          </a:bodyPr>
          <a:lstStyle/>
          <a:p>
            <a:pPr lvl="0"/>
            <a:r>
              <a:rPr lang="en-US"/>
              <a:t>Click to edit Master text styles</a:t>
            </a:r>
          </a:p>
        </p:txBody>
      </p:sp>
      <p:sp>
        <p:nvSpPr>
          <p:cNvPr id="5" name="Holder 4"/>
          <p:cNvSpPr>
            <a:spLocks noGrp="1"/>
          </p:cNvSpPr>
          <p:nvPr>
            <p:ph type="ftr" sz="quarter" idx="10"/>
          </p:nvPr>
        </p:nvSpPr>
        <p:spPr/>
        <p:txBody>
          <a:bodyPr/>
          <a:lstStyle>
            <a:lvl1pPr>
              <a:defRPr/>
            </a:lvl1pPr>
          </a:lstStyle>
          <a:p>
            <a:endParaRPr lang="en-US"/>
          </a:p>
        </p:txBody>
      </p:sp>
      <p:sp>
        <p:nvSpPr>
          <p:cNvPr id="6" name="Holder 5"/>
          <p:cNvSpPr>
            <a:spLocks noGrp="1"/>
          </p:cNvSpPr>
          <p:nvPr>
            <p:ph type="dt" sz="half" idx="11"/>
          </p:nvPr>
        </p:nvSpPr>
        <p:spPr/>
        <p:txBody>
          <a:bodyPr/>
          <a:lstStyle>
            <a:lvl1pPr>
              <a:defRPr/>
            </a:lvl1pPr>
          </a:lstStyle>
          <a:p>
            <a:fld id="{89467ACC-21BA-487C-B7F2-5DFA43D64601}" type="datetimeFigureOut">
              <a:rPr lang="en-US"/>
              <a:pPr/>
              <a:t>11/26/2019</a:t>
            </a:fld>
            <a:endParaRPr lang="en-US"/>
          </a:p>
        </p:txBody>
      </p:sp>
      <p:sp>
        <p:nvSpPr>
          <p:cNvPr id="7" name="Holder 6"/>
          <p:cNvSpPr>
            <a:spLocks noGrp="1"/>
          </p:cNvSpPr>
          <p:nvPr>
            <p:ph type="sldNum" sz="quarter" idx="12"/>
          </p:nvPr>
        </p:nvSpPr>
        <p:spPr/>
        <p:txBody>
          <a:bodyPr/>
          <a:lstStyle>
            <a:lvl1pPr>
              <a:defRPr/>
            </a:lvl1pPr>
          </a:lstStyle>
          <a:p>
            <a:fld id="{583692D5-60C1-41AA-8339-2F77DD451ACF}" type="slidenum">
              <a:rPr lang="en-US"/>
              <a:pPr/>
              <a:t>‹#›</a:t>
            </a:fld>
            <a:endParaRPr lang="en-US"/>
          </a:p>
        </p:txBody>
      </p:sp>
    </p:spTree>
    <p:extLst>
      <p:ext uri="{BB962C8B-B14F-4D97-AF65-F5344CB8AC3E}">
        <p14:creationId xmlns:p14="http://schemas.microsoft.com/office/powerpoint/2010/main" val="3701861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p>
            <a:r>
              <a:rPr lang="en-US"/>
              <a:t>Click to edit Master title style</a:t>
            </a:r>
            <a:endParaRPr/>
          </a:p>
        </p:txBody>
      </p:sp>
      <p:sp>
        <p:nvSpPr>
          <p:cNvPr id="3" name="Holder 4"/>
          <p:cNvSpPr>
            <a:spLocks noGrp="1"/>
          </p:cNvSpPr>
          <p:nvPr>
            <p:ph type="ftr" sz="quarter" idx="10"/>
          </p:nvPr>
        </p:nvSpPr>
        <p:spPr/>
        <p:txBody>
          <a:bodyPr/>
          <a:lstStyle>
            <a:lvl1pPr>
              <a:defRPr/>
            </a:lvl1pPr>
          </a:lstStyle>
          <a:p>
            <a:endParaRPr lang="en-US"/>
          </a:p>
        </p:txBody>
      </p:sp>
      <p:sp>
        <p:nvSpPr>
          <p:cNvPr id="4" name="Holder 5"/>
          <p:cNvSpPr>
            <a:spLocks noGrp="1"/>
          </p:cNvSpPr>
          <p:nvPr>
            <p:ph type="dt" sz="half" idx="11"/>
          </p:nvPr>
        </p:nvSpPr>
        <p:spPr/>
        <p:txBody>
          <a:bodyPr/>
          <a:lstStyle>
            <a:lvl1pPr>
              <a:defRPr/>
            </a:lvl1pPr>
          </a:lstStyle>
          <a:p>
            <a:fld id="{955F6E56-31A8-4633-8493-8A76CDC22802}" type="datetimeFigureOut">
              <a:rPr lang="en-US"/>
              <a:pPr/>
              <a:t>11/26/2019</a:t>
            </a:fld>
            <a:endParaRPr lang="en-US"/>
          </a:p>
        </p:txBody>
      </p:sp>
      <p:sp>
        <p:nvSpPr>
          <p:cNvPr id="5" name="Holder 6"/>
          <p:cNvSpPr>
            <a:spLocks noGrp="1"/>
          </p:cNvSpPr>
          <p:nvPr>
            <p:ph type="sldNum" sz="quarter" idx="12"/>
          </p:nvPr>
        </p:nvSpPr>
        <p:spPr/>
        <p:txBody>
          <a:bodyPr/>
          <a:lstStyle>
            <a:lvl1pPr>
              <a:defRPr/>
            </a:lvl1pPr>
          </a:lstStyle>
          <a:p>
            <a:fld id="{B6489170-CD6B-4EBA-99F4-DDFE3E7A1DEC}" type="slidenum">
              <a:rPr lang="en-US"/>
              <a:pPr/>
              <a:t>‹#›</a:t>
            </a:fld>
            <a:endParaRPr lang="en-US"/>
          </a:p>
        </p:txBody>
      </p:sp>
    </p:spTree>
    <p:extLst>
      <p:ext uri="{BB962C8B-B14F-4D97-AF65-F5344CB8AC3E}">
        <p14:creationId xmlns:p14="http://schemas.microsoft.com/office/powerpoint/2010/main" val="2375128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bk object 16"/>
          <p:cNvSpPr/>
          <p:nvPr/>
        </p:nvSpPr>
        <p:spPr>
          <a:xfrm>
            <a:off x="0" y="0"/>
            <a:ext cx="10691813" cy="7546975"/>
          </a:xfrm>
          <a:custGeom>
            <a:avLst/>
            <a:gdLst/>
            <a:ahLst/>
            <a:cxnLst/>
            <a:rect l="l" t="t" r="r" b="b"/>
            <a:pathLst>
              <a:path w="10691997" h="7547295">
                <a:moveTo>
                  <a:pt x="8160137" y="0"/>
                </a:moveTo>
                <a:lnTo>
                  <a:pt x="0" y="0"/>
                </a:lnTo>
                <a:lnTo>
                  <a:pt x="0" y="7547295"/>
                </a:lnTo>
                <a:lnTo>
                  <a:pt x="10691997" y="7547295"/>
                </a:lnTo>
                <a:lnTo>
                  <a:pt x="10691997" y="2724355"/>
                </a:lnTo>
                <a:lnTo>
                  <a:pt x="10686739" y="2592733"/>
                </a:lnTo>
                <a:lnTo>
                  <a:pt x="10661473" y="2364244"/>
                </a:lnTo>
                <a:lnTo>
                  <a:pt x="10618517" y="2142118"/>
                </a:lnTo>
                <a:lnTo>
                  <a:pt x="10558643" y="1927022"/>
                </a:lnTo>
                <a:lnTo>
                  <a:pt x="10482618" y="1719625"/>
                </a:lnTo>
                <a:lnTo>
                  <a:pt x="10391213" y="1520597"/>
                </a:lnTo>
                <a:lnTo>
                  <a:pt x="10285197" y="1330606"/>
                </a:lnTo>
                <a:lnTo>
                  <a:pt x="10165339" y="1150321"/>
                </a:lnTo>
                <a:lnTo>
                  <a:pt x="10032409" y="980411"/>
                </a:lnTo>
                <a:lnTo>
                  <a:pt x="9887175" y="821546"/>
                </a:lnTo>
                <a:lnTo>
                  <a:pt x="9730409" y="674393"/>
                </a:lnTo>
                <a:lnTo>
                  <a:pt x="9562878" y="539622"/>
                </a:lnTo>
                <a:lnTo>
                  <a:pt x="9385353" y="417902"/>
                </a:lnTo>
                <a:lnTo>
                  <a:pt x="9198602" y="309901"/>
                </a:lnTo>
                <a:lnTo>
                  <a:pt x="9003395" y="216289"/>
                </a:lnTo>
                <a:lnTo>
                  <a:pt x="8800502" y="137735"/>
                </a:lnTo>
                <a:lnTo>
                  <a:pt x="8590692" y="74907"/>
                </a:lnTo>
                <a:lnTo>
                  <a:pt x="8374734" y="28474"/>
                </a:lnTo>
                <a:lnTo>
                  <a:pt x="8160137" y="0"/>
                </a:lnTo>
                <a:close/>
              </a:path>
            </a:pathLst>
          </a:custGeom>
          <a:solidFill>
            <a:srgbClr val="0085C7"/>
          </a:solidFill>
        </p:spPr>
        <p:txBody>
          <a:bodyPr lIns="0" tIns="0" rIns="0" bIns="0"/>
          <a:lstStyle/>
          <a:p>
            <a:endParaRPr lang="en-US">
              <a:latin typeface="Calibri" charset="0"/>
            </a:endParaRPr>
          </a:p>
        </p:txBody>
      </p:sp>
      <p:sp>
        <p:nvSpPr>
          <p:cNvPr id="3" name="Holder 2"/>
          <p:cNvSpPr>
            <a:spLocks noGrp="1"/>
          </p:cNvSpPr>
          <p:nvPr>
            <p:ph type="ftr" sz="quarter" idx="10"/>
          </p:nvPr>
        </p:nvSpPr>
        <p:spPr/>
        <p:txBody>
          <a:bodyPr/>
          <a:lstStyle>
            <a:lvl1pPr>
              <a:defRPr/>
            </a:lvl1pPr>
          </a:lstStyle>
          <a:p>
            <a:endParaRPr lang="en-US"/>
          </a:p>
        </p:txBody>
      </p:sp>
      <p:sp>
        <p:nvSpPr>
          <p:cNvPr id="4" name="Holder 3"/>
          <p:cNvSpPr>
            <a:spLocks noGrp="1"/>
          </p:cNvSpPr>
          <p:nvPr>
            <p:ph type="dt" sz="half" idx="11"/>
          </p:nvPr>
        </p:nvSpPr>
        <p:spPr/>
        <p:txBody>
          <a:bodyPr/>
          <a:lstStyle>
            <a:lvl1pPr>
              <a:defRPr/>
            </a:lvl1pPr>
          </a:lstStyle>
          <a:p>
            <a:fld id="{39CDE50E-2508-4429-B0E0-943C899BEDA5}" type="datetimeFigureOut">
              <a:rPr lang="en-US"/>
              <a:pPr/>
              <a:t>11/26/2019</a:t>
            </a:fld>
            <a:endParaRPr lang="en-US"/>
          </a:p>
        </p:txBody>
      </p:sp>
      <p:sp>
        <p:nvSpPr>
          <p:cNvPr id="5" name="Holder 4"/>
          <p:cNvSpPr>
            <a:spLocks noGrp="1"/>
          </p:cNvSpPr>
          <p:nvPr>
            <p:ph type="sldNum" sz="quarter" idx="12"/>
          </p:nvPr>
        </p:nvSpPr>
        <p:spPr/>
        <p:txBody>
          <a:bodyPr/>
          <a:lstStyle>
            <a:lvl1pPr>
              <a:defRPr/>
            </a:lvl1pPr>
          </a:lstStyle>
          <a:p>
            <a:fld id="{91C08562-23EC-44CD-A206-8C5599DCF9BA}" type="slidenum">
              <a:rPr lang="en-US"/>
              <a:pPr/>
              <a:t>‹#›</a:t>
            </a:fld>
            <a:endParaRPr lang="en-US"/>
          </a:p>
        </p:txBody>
      </p:sp>
    </p:spTree>
    <p:extLst>
      <p:ext uri="{BB962C8B-B14F-4D97-AF65-F5344CB8AC3E}">
        <p14:creationId xmlns:p14="http://schemas.microsoft.com/office/powerpoint/2010/main" val="14491231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5430838"/>
            <a:ext cx="2041525" cy="2120900"/>
          </a:xfrm>
          <a:custGeom>
            <a:avLst/>
            <a:gdLst/>
            <a:ahLst/>
            <a:cxnLst/>
            <a:rect l="l" t="t" r="r" b="b"/>
            <a:pathLst>
              <a:path w="2042077" h="2119892">
                <a:moveTo>
                  <a:pt x="0" y="0"/>
                </a:moveTo>
                <a:lnTo>
                  <a:pt x="0" y="450746"/>
                </a:lnTo>
                <a:lnTo>
                  <a:pt x="1607911" y="2119892"/>
                </a:lnTo>
                <a:lnTo>
                  <a:pt x="2042077" y="2119892"/>
                </a:lnTo>
                <a:lnTo>
                  <a:pt x="0" y="0"/>
                </a:lnTo>
                <a:close/>
              </a:path>
            </a:pathLst>
          </a:custGeom>
          <a:solidFill>
            <a:srgbClr val="F7062F"/>
          </a:solidFill>
        </p:spPr>
        <p:txBody>
          <a:bodyPr lIns="0" tIns="0" rIns="0" bIns="0"/>
          <a:lstStyle/>
          <a:p>
            <a:endParaRPr lang="en-US">
              <a:latin typeface="Calibri" charset="0"/>
            </a:endParaRPr>
          </a:p>
        </p:txBody>
      </p:sp>
      <p:sp>
        <p:nvSpPr>
          <p:cNvPr id="17" name="bk object 17"/>
          <p:cNvSpPr/>
          <p:nvPr/>
        </p:nvSpPr>
        <p:spPr>
          <a:xfrm>
            <a:off x="0" y="6332538"/>
            <a:ext cx="1174750" cy="1219200"/>
          </a:xfrm>
          <a:custGeom>
            <a:avLst/>
            <a:gdLst/>
            <a:ahLst/>
            <a:cxnLst/>
            <a:rect l="l" t="t" r="r" b="b"/>
            <a:pathLst>
              <a:path w="1174143" h="1218773">
                <a:moveTo>
                  <a:pt x="0" y="416823"/>
                </a:moveTo>
                <a:lnTo>
                  <a:pt x="772549" y="1218773"/>
                </a:lnTo>
                <a:lnTo>
                  <a:pt x="1174143" y="1218773"/>
                </a:lnTo>
                <a:lnTo>
                  <a:pt x="0" y="0"/>
                </a:lnTo>
                <a:lnTo>
                  <a:pt x="0" y="416823"/>
                </a:lnTo>
              </a:path>
            </a:pathLst>
          </a:custGeom>
          <a:solidFill>
            <a:srgbClr val="F7062F"/>
          </a:solidFill>
        </p:spPr>
        <p:txBody>
          <a:bodyPr lIns="0" tIns="0" rIns="0" bIns="0"/>
          <a:lstStyle/>
          <a:p>
            <a:endParaRPr lang="en-US">
              <a:latin typeface="Calibri" charset="0"/>
            </a:endParaRPr>
          </a:p>
        </p:txBody>
      </p:sp>
      <p:sp>
        <p:nvSpPr>
          <p:cNvPr id="18" name="bk object 18"/>
          <p:cNvSpPr/>
          <p:nvPr/>
        </p:nvSpPr>
        <p:spPr>
          <a:xfrm>
            <a:off x="0" y="7200900"/>
            <a:ext cx="336550" cy="350838"/>
          </a:xfrm>
          <a:custGeom>
            <a:avLst/>
            <a:gdLst/>
            <a:ahLst/>
            <a:cxnLst/>
            <a:rect l="l" t="t" r="r" b="b"/>
            <a:pathLst>
              <a:path w="337205" h="350607">
                <a:moveTo>
                  <a:pt x="0" y="0"/>
                </a:moveTo>
                <a:lnTo>
                  <a:pt x="0" y="350607"/>
                </a:lnTo>
                <a:lnTo>
                  <a:pt x="337205" y="350607"/>
                </a:lnTo>
                <a:lnTo>
                  <a:pt x="0" y="0"/>
                </a:lnTo>
                <a:close/>
              </a:path>
            </a:pathLst>
          </a:custGeom>
          <a:solidFill>
            <a:srgbClr val="F7062F"/>
          </a:solidFill>
        </p:spPr>
        <p:txBody>
          <a:bodyPr lIns="0" tIns="0" rIns="0" bIns="0"/>
          <a:lstStyle/>
          <a:p>
            <a:endParaRPr lang="en-US">
              <a:latin typeface="Calibri" charset="0"/>
            </a:endParaRPr>
          </a:p>
        </p:txBody>
      </p:sp>
      <p:sp>
        <p:nvSpPr>
          <p:cNvPr id="1029" name="Holder 2"/>
          <p:cNvSpPr>
            <a:spLocks noGrp="1"/>
          </p:cNvSpPr>
          <p:nvPr>
            <p:ph type="title"/>
          </p:nvPr>
        </p:nvSpPr>
        <p:spPr bwMode="auto">
          <a:xfrm>
            <a:off x="1125538" y="1397000"/>
            <a:ext cx="8440737"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30" name="Holder 3"/>
          <p:cNvSpPr>
            <a:spLocks noGrp="1"/>
          </p:cNvSpPr>
          <p:nvPr>
            <p:ph type="body" idx="1"/>
          </p:nvPr>
        </p:nvSpPr>
        <p:spPr bwMode="auto">
          <a:xfrm>
            <a:off x="534988" y="1741488"/>
            <a:ext cx="9621837" cy="499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Holder 4"/>
          <p:cNvSpPr>
            <a:spLocks noGrp="1"/>
          </p:cNvSpPr>
          <p:nvPr>
            <p:ph type="ftr" sz="quarter" idx="5"/>
          </p:nvPr>
        </p:nvSpPr>
        <p:spPr>
          <a:xfrm>
            <a:off x="3635375" y="7038975"/>
            <a:ext cx="3421063" cy="379413"/>
          </a:xfrm>
          <a:prstGeom prst="rect">
            <a:avLst/>
          </a:prstGeom>
        </p:spPr>
        <p:txBody>
          <a:bodyPr vert="horz" wrap="square" lIns="0" tIns="0" rIns="0" bIns="0" numCol="1" anchor="t" anchorCtr="0" compatLnSpc="1">
            <a:prstTxWarp prst="textNoShape">
              <a:avLst/>
            </a:prstTxWarp>
            <a:noAutofit/>
          </a:bodyPr>
          <a:lstStyle>
            <a:lvl1pPr algn="ctr">
              <a:defRPr>
                <a:solidFill>
                  <a:srgbClr val="898989"/>
                </a:solidFill>
                <a:latin typeface="Calibri" charset="0"/>
              </a:defRPr>
            </a:lvl1pPr>
          </a:lstStyle>
          <a:p>
            <a:endParaRPr lang="en-US"/>
          </a:p>
        </p:txBody>
      </p:sp>
      <p:sp>
        <p:nvSpPr>
          <p:cNvPr id="5" name="Holder 5"/>
          <p:cNvSpPr>
            <a:spLocks noGrp="1"/>
          </p:cNvSpPr>
          <p:nvPr>
            <p:ph type="dt" sz="half" idx="6"/>
          </p:nvPr>
        </p:nvSpPr>
        <p:spPr>
          <a:xfrm>
            <a:off x="534988" y="7038975"/>
            <a:ext cx="2459037" cy="379413"/>
          </a:xfrm>
          <a:prstGeom prst="rect">
            <a:avLst/>
          </a:prstGeom>
        </p:spPr>
        <p:txBody>
          <a:bodyPr vert="horz" wrap="square" lIns="0" tIns="0" rIns="0" bIns="0" numCol="1" anchor="t" anchorCtr="0" compatLnSpc="1">
            <a:prstTxWarp prst="textNoShape">
              <a:avLst/>
            </a:prstTxWarp>
            <a:noAutofit/>
          </a:bodyPr>
          <a:lstStyle>
            <a:lvl1pPr>
              <a:defRPr>
                <a:solidFill>
                  <a:srgbClr val="898989"/>
                </a:solidFill>
                <a:latin typeface="Calibri" charset="0"/>
              </a:defRPr>
            </a:lvl1pPr>
          </a:lstStyle>
          <a:p>
            <a:fld id="{26AFE636-C567-46E5-8914-FFFEE23E395E}" type="datetimeFigureOut">
              <a:rPr lang="en-US"/>
              <a:pPr/>
              <a:t>11/26/2019</a:t>
            </a:fld>
            <a:endParaRPr lang="en-US"/>
          </a:p>
        </p:txBody>
      </p:sp>
      <p:sp>
        <p:nvSpPr>
          <p:cNvPr id="6" name="Holder 6"/>
          <p:cNvSpPr>
            <a:spLocks noGrp="1"/>
          </p:cNvSpPr>
          <p:nvPr>
            <p:ph type="sldNum" sz="quarter" idx="7"/>
          </p:nvPr>
        </p:nvSpPr>
        <p:spPr>
          <a:xfrm>
            <a:off x="7697788" y="7038975"/>
            <a:ext cx="2459037" cy="379413"/>
          </a:xfrm>
          <a:prstGeom prst="rect">
            <a:avLst/>
          </a:prstGeom>
        </p:spPr>
        <p:txBody>
          <a:bodyPr vert="horz" wrap="square" lIns="0" tIns="0" rIns="0" bIns="0" numCol="1" anchor="t" anchorCtr="0" compatLnSpc="1">
            <a:prstTxWarp prst="textNoShape">
              <a:avLst/>
            </a:prstTxWarp>
            <a:noAutofit/>
          </a:bodyPr>
          <a:lstStyle>
            <a:lvl1pPr algn="r">
              <a:defRPr>
                <a:solidFill>
                  <a:srgbClr val="898989"/>
                </a:solidFill>
                <a:latin typeface="Calibri" charset="0"/>
              </a:defRPr>
            </a:lvl1pPr>
          </a:lstStyle>
          <a:p>
            <a:fld id="{75B88EA3-690A-4685-9A78-50C6B312610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3" r:id="rId1"/>
    <p:sldLayoutId id="2147483652" r:id="rId2"/>
    <p:sldLayoutId id="2147483651" r:id="rId3"/>
    <p:sldLayoutId id="2147483650" r:id="rId4"/>
    <p:sldLayoutId id="2147483654" r:id="rId5"/>
  </p:sldLayoutIdLst>
  <p:txStyles>
    <p:titleStyle>
      <a:lvl1pPr algn="ctr" rtl="0" eaLnBrk="1" fontAlgn="base" hangingPunct="1">
        <a:spcBef>
          <a:spcPct val="0"/>
        </a:spcBef>
        <a:spcAft>
          <a:spcPct val="0"/>
        </a:spcAft>
        <a:defRPr sz="4400">
          <a:solidFill>
            <a:schemeClr val="tx2"/>
          </a:solidFill>
          <a:latin typeface="Arial" charset="0"/>
          <a:ea typeface="ＭＳ Ｐゴシック" charset="-128"/>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sz="3200">
          <a:solidFill>
            <a:schemeClr val="tx1"/>
          </a:solidFill>
          <a:latin typeface="Arial" charset="0"/>
          <a:ea typeface="ＭＳ Ｐゴシック" charset="-128"/>
        </a:defRPr>
      </a:lvl1pPr>
      <a:lvl2pPr marL="742950" indent="-285750" algn="l" rtl="0" eaLnBrk="1" fontAlgn="base" hangingPunct="1">
        <a:spcBef>
          <a:spcPct val="20000"/>
        </a:spcBef>
        <a:spcAft>
          <a:spcPct val="0"/>
        </a:spcAft>
        <a:buChar char="–"/>
        <a:defRPr sz="2800">
          <a:solidFill>
            <a:schemeClr val="tx1"/>
          </a:solidFill>
          <a:latin typeface="Arial" charset="0"/>
          <a:ea typeface="ＭＳ Ｐゴシック" charset="-128"/>
        </a:defRPr>
      </a:lvl2pPr>
      <a:lvl3pPr marL="1143000" indent="-228600" algn="l" rtl="0" eaLnBrk="1" fontAlgn="base" hangingPunct="1">
        <a:spcBef>
          <a:spcPct val="20000"/>
        </a:spcBef>
        <a:spcAft>
          <a:spcPct val="0"/>
        </a:spcAft>
        <a:buChar char="•"/>
        <a:defRPr sz="2400">
          <a:solidFill>
            <a:schemeClr val="tx1"/>
          </a:solidFill>
          <a:latin typeface="Arial" charset="0"/>
          <a:ea typeface="ＭＳ Ｐゴシック" charset="-128"/>
        </a:defRPr>
      </a:lvl3pPr>
      <a:lvl4pPr marL="1600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xdis.org.uk/digital-accessibility/accessibility-statements/accessibility-statements-across-the-uk-october-2019/"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3806" y="5202238"/>
            <a:ext cx="10233684" cy="2038746"/>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a:lnSpc>
                <a:spcPts val="3800"/>
              </a:lnSpc>
            </a:pPr>
            <a:r>
              <a:rPr lang="en-US" sz="4000" b="1" dirty="0">
                <a:solidFill>
                  <a:srgbClr val="FFFFFF"/>
                </a:solidFill>
                <a:latin typeface="Arial" charset="0"/>
                <a:cs typeface="Arial" charset="0"/>
              </a:rPr>
              <a:t>Survey on Web Accessibility Directive transposition and implementation</a:t>
            </a:r>
          </a:p>
          <a:p>
            <a:pPr>
              <a:lnSpc>
                <a:spcPts val="3800"/>
              </a:lnSpc>
            </a:pPr>
            <a:r>
              <a:rPr lang="en-GB" sz="2800" dirty="0">
                <a:solidFill>
                  <a:srgbClr val="FFFFFF"/>
                </a:solidFill>
                <a:latin typeface="Arial" charset="0"/>
                <a:cs typeface="Arial" charset="0"/>
              </a:rPr>
              <a:t>Alejandro Moledo, EDF Policy Coordinator </a:t>
            </a:r>
          </a:p>
          <a:p>
            <a:pPr>
              <a:lnSpc>
                <a:spcPts val="3800"/>
              </a:lnSpc>
            </a:pPr>
            <a:r>
              <a:rPr lang="en-GB" sz="2800" dirty="0">
                <a:solidFill>
                  <a:srgbClr val="FFFFFF"/>
                </a:solidFill>
                <a:latin typeface="Arial" charset="0"/>
                <a:cs typeface="Arial" charset="0"/>
              </a:rPr>
              <a:t>WADEX 6</a:t>
            </a:r>
            <a:r>
              <a:rPr lang="en-GB" sz="2800" baseline="30000" dirty="0">
                <a:solidFill>
                  <a:srgbClr val="FFFFFF"/>
                </a:solidFill>
                <a:latin typeface="Arial" charset="0"/>
                <a:cs typeface="Arial" charset="0"/>
              </a:rPr>
              <a:t>th </a:t>
            </a:r>
            <a:r>
              <a:rPr lang="en-GB" sz="2800" dirty="0">
                <a:solidFill>
                  <a:srgbClr val="FFFFFF"/>
                </a:solidFill>
                <a:latin typeface="Arial" charset="0"/>
                <a:cs typeface="Arial" charset="0"/>
              </a:rPr>
              <a:t>Meeting, Brussels, 28 November 2019</a:t>
            </a:r>
          </a:p>
          <a:p>
            <a:pPr>
              <a:lnSpc>
                <a:spcPts val="3800"/>
              </a:lnSpc>
            </a:pPr>
            <a:endParaRPr lang="en-US" sz="4000" b="1" dirty="0">
              <a:solidFill>
                <a:srgbClr val="FFFFFF"/>
              </a:solidFill>
              <a:latin typeface="Arial" charset="0"/>
              <a:cs typeface="Arial" charset="0"/>
            </a:endParaRPr>
          </a:p>
        </p:txBody>
      </p:sp>
      <p:pic>
        <p:nvPicPr>
          <p:cNvPr id="7210" name="Picture 42" descr="EDF_logo_CMJ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1913" y="914400"/>
            <a:ext cx="2986087" cy="3716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361487"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About the European Disability Forum</a:t>
            </a:r>
            <a:endParaRPr lang="en-US" sz="3600" dirty="0">
              <a:latin typeface="Arial" charset="0"/>
              <a:cs typeface="Arial" charset="0"/>
            </a:endParaRPr>
          </a:p>
          <a:p>
            <a:pPr eaLnBrk="1" hangingPunct="1">
              <a:lnSpc>
                <a:spcPts val="600"/>
              </a:lnSpc>
              <a:spcBef>
                <a:spcPts val="25"/>
              </a:spcBef>
              <a:defRPr/>
            </a:pPr>
            <a:endParaRPr lang="en-US" sz="600" dirty="0"/>
          </a:p>
          <a:p>
            <a:pPr eaLnBrk="1" hangingPunct="1">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Umbrella </a:t>
            </a:r>
            <a:r>
              <a:rPr lang="en-US" sz="3000" dirty="0" err="1">
                <a:latin typeface="Arial" charset="0"/>
                <a:cs typeface="Arial" charset="0"/>
              </a:rPr>
              <a:t>organisation</a:t>
            </a:r>
            <a:r>
              <a:rPr lang="en-US" sz="3000" dirty="0">
                <a:latin typeface="Arial" charset="0"/>
                <a:cs typeface="Arial" charset="0"/>
              </a:rPr>
              <a:t> </a:t>
            </a:r>
            <a:r>
              <a:rPr lang="en-US" sz="3000" b="1" dirty="0">
                <a:latin typeface="Arial" charset="0"/>
                <a:cs typeface="Arial" charset="0"/>
              </a:rPr>
              <a:t>of </a:t>
            </a:r>
            <a:r>
              <a:rPr lang="en-US" sz="3000" dirty="0">
                <a:latin typeface="Arial" charset="0"/>
                <a:cs typeface="Arial" charset="0"/>
              </a:rPr>
              <a:t>persons with disabilities, </a:t>
            </a:r>
            <a:r>
              <a:rPr lang="en-US" sz="3000" b="1" dirty="0">
                <a:latin typeface="Arial" charset="0"/>
                <a:cs typeface="Arial" charset="0"/>
              </a:rPr>
              <a:t>run by</a:t>
            </a:r>
            <a:r>
              <a:rPr lang="en-US" sz="3000" dirty="0">
                <a:latin typeface="Arial" charset="0"/>
                <a:cs typeface="Arial" charset="0"/>
              </a:rPr>
              <a:t> persons with disabilities</a:t>
            </a:r>
          </a:p>
          <a:p>
            <a:pPr eaLnBrk="1" hangingPunct="1">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99 member organizations representing 15 % of the EU population (100 million persons with disabilities)</a:t>
            </a: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Fight against discrimination and promote the Human Rights of persons with disabilities. UN Convention on the Rights of Persons with Disabilities</a:t>
            </a: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Advocacy </a:t>
            </a:r>
            <a:r>
              <a:rPr lang="en-US" sz="3000" dirty="0" err="1">
                <a:latin typeface="Arial" charset="0"/>
                <a:cs typeface="Arial" charset="0"/>
              </a:rPr>
              <a:t>organisation</a:t>
            </a:r>
            <a:r>
              <a:rPr lang="en-US" sz="3000" dirty="0">
                <a:latin typeface="Arial" charset="0"/>
                <a:cs typeface="Arial" charset="0"/>
              </a:rPr>
              <a:t> at European level</a:t>
            </a:r>
          </a:p>
          <a:p>
            <a:pPr marL="355600" indent="-342900" eaLnBrk="1" hangingPunct="1">
              <a:buFont typeface="Arial" charset="0"/>
              <a:buChar char="•"/>
              <a:defRPr/>
            </a:pPr>
            <a:endParaRPr lang="en-US" sz="2100" dirty="0">
              <a:latin typeface="Arial" charset="0"/>
              <a:cs typeface="Arial" charset="0"/>
            </a:endParaRPr>
          </a:p>
          <a:p>
            <a:pPr eaLnBrk="1" hangingPunct="1">
              <a:lnSpc>
                <a:spcPts val="550"/>
              </a:lnSpc>
              <a:spcBef>
                <a:spcPts val="25"/>
              </a:spcBef>
              <a:defRPr/>
            </a:pPr>
            <a:endParaRPr lang="en-US" sz="500" dirty="0"/>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spTree>
    <p:extLst>
      <p:ext uri="{BB962C8B-B14F-4D97-AF65-F5344CB8AC3E}">
        <p14:creationId xmlns:p14="http://schemas.microsoft.com/office/powerpoint/2010/main" val="1606533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361487"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Objective of the survey</a:t>
            </a:r>
            <a:endParaRPr lang="en-US" sz="3600" dirty="0">
              <a:latin typeface="Arial" charset="0"/>
              <a:cs typeface="Arial" charset="0"/>
            </a:endParaRPr>
          </a:p>
          <a:p>
            <a:pPr eaLnBrk="1" hangingPunct="1">
              <a:lnSpc>
                <a:spcPts val="600"/>
              </a:lnSpc>
              <a:spcBef>
                <a:spcPts val="25"/>
              </a:spcBef>
              <a:defRPr/>
            </a:pPr>
            <a:endParaRPr lang="en-US" sz="600" dirty="0"/>
          </a:p>
          <a:p>
            <a:pPr eaLnBrk="1" hangingPunct="1">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Measure awareness regarding</a:t>
            </a:r>
            <a:r>
              <a:rPr lang="es-ES" sz="3000" dirty="0">
                <a:latin typeface="Arial" charset="0"/>
                <a:cs typeface="Arial" charset="0"/>
              </a:rPr>
              <a:t>:</a:t>
            </a:r>
          </a:p>
          <a:p>
            <a:pPr marL="469900" indent="-457200" eaLnBrk="1" hangingPunct="1">
              <a:buFont typeface="Courier New" panose="02070309020205020404" pitchFamily="49" charset="0"/>
              <a:buChar char="o"/>
              <a:defRPr/>
            </a:pPr>
            <a:r>
              <a:rPr lang="en-GB" sz="3000" dirty="0">
                <a:latin typeface="Arial" charset="0"/>
                <a:cs typeface="Arial" charset="0"/>
              </a:rPr>
              <a:t>Transposition</a:t>
            </a:r>
          </a:p>
          <a:p>
            <a:pPr marL="469900" indent="-457200" eaLnBrk="1" hangingPunct="1">
              <a:buFont typeface="Courier New" panose="02070309020205020404" pitchFamily="49" charset="0"/>
              <a:buChar char="o"/>
              <a:defRPr/>
            </a:pPr>
            <a:r>
              <a:rPr lang="en-GB" sz="3000" dirty="0">
                <a:latin typeface="Arial" charset="0"/>
                <a:cs typeface="Arial" charset="0"/>
              </a:rPr>
              <a:t>Implementation</a:t>
            </a:r>
          </a:p>
          <a:p>
            <a:pPr marL="469900" indent="-457200" eaLnBrk="1" hangingPunct="1">
              <a:buFont typeface="Courier New" panose="02070309020205020404" pitchFamily="49" charset="0"/>
              <a:buChar char="o"/>
              <a:defRPr/>
            </a:pPr>
            <a:r>
              <a:rPr lang="en-GB" sz="3000" dirty="0">
                <a:latin typeface="Arial" charset="0"/>
                <a:cs typeface="Arial" charset="0"/>
              </a:rPr>
              <a:t>Accessibility statement</a:t>
            </a:r>
          </a:p>
          <a:p>
            <a:pPr marL="469900" indent="-457200" eaLnBrk="1" hangingPunct="1">
              <a:buFont typeface="Courier New" panose="02070309020205020404" pitchFamily="49" charset="0"/>
              <a:buChar char="o"/>
              <a:defRPr/>
            </a:pPr>
            <a:r>
              <a:rPr lang="en-GB" sz="3000" dirty="0">
                <a:latin typeface="Arial" charset="0"/>
                <a:cs typeface="Arial" charset="0"/>
              </a:rPr>
              <a:t>Feedback and enforcement mechanisms</a:t>
            </a: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Useful insights and examples</a:t>
            </a:r>
          </a:p>
          <a:p>
            <a:pPr marL="355600" indent="-342900" eaLnBrk="1" hangingPunct="1">
              <a:buFont typeface="Arial" charset="0"/>
              <a:buChar char="•"/>
              <a:defRPr/>
            </a:pPr>
            <a:endParaRPr lang="en-US" sz="2100" dirty="0">
              <a:latin typeface="Arial" charset="0"/>
              <a:cs typeface="Arial" charset="0"/>
            </a:endParaRPr>
          </a:p>
          <a:p>
            <a:pPr eaLnBrk="1" hangingPunct="1">
              <a:lnSpc>
                <a:spcPts val="550"/>
              </a:lnSpc>
              <a:spcBef>
                <a:spcPts val="25"/>
              </a:spcBef>
              <a:defRPr/>
            </a:pPr>
            <a:endParaRPr lang="en-US" sz="500" dirty="0"/>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spTree>
    <p:extLst>
      <p:ext uri="{BB962C8B-B14F-4D97-AF65-F5344CB8AC3E}">
        <p14:creationId xmlns:p14="http://schemas.microsoft.com/office/powerpoint/2010/main" val="2781324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361487"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Who responded</a:t>
            </a:r>
            <a:endParaRPr lang="en-US" sz="3600" dirty="0">
              <a:latin typeface="Arial" charset="0"/>
              <a:cs typeface="Arial" charset="0"/>
            </a:endParaRPr>
          </a:p>
          <a:p>
            <a:pPr eaLnBrk="1" hangingPunct="1">
              <a:lnSpc>
                <a:spcPts val="600"/>
              </a:lnSpc>
              <a:spcBef>
                <a:spcPts val="25"/>
              </a:spcBef>
              <a:defRPr/>
            </a:pPr>
            <a:endParaRPr lang="en-US" sz="600" dirty="0"/>
          </a:p>
          <a:p>
            <a:pPr marL="355600" indent="-342900" eaLnBrk="1" hangingPunct="1">
              <a:buFont typeface="Arial" charset="0"/>
              <a:buChar char="•"/>
              <a:defRPr/>
            </a:pPr>
            <a:endParaRPr lang="en-US" sz="2100" dirty="0">
              <a:latin typeface="Arial" charset="0"/>
              <a:cs typeface="Arial" charset="0"/>
            </a:endParaRPr>
          </a:p>
          <a:p>
            <a:pPr marL="355600" indent="-342900" eaLnBrk="1" hangingPunct="1">
              <a:buFont typeface="Arial" charset="0"/>
              <a:buChar char="•"/>
              <a:defRPr/>
            </a:pPr>
            <a:endParaRPr lang="en-US" sz="2100" dirty="0">
              <a:latin typeface="Arial" charset="0"/>
              <a:cs typeface="Arial" charset="0"/>
            </a:endParaRPr>
          </a:p>
          <a:p>
            <a:pPr eaLnBrk="1" hangingPunct="1">
              <a:lnSpc>
                <a:spcPts val="550"/>
              </a:lnSpc>
              <a:spcBef>
                <a:spcPts val="25"/>
              </a:spcBef>
              <a:defRPr/>
            </a:pPr>
            <a:endParaRPr lang="en-US" sz="500" dirty="0"/>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pic>
        <p:nvPicPr>
          <p:cNvPr id="4" name="Picture 3">
            <a:extLst>
              <a:ext uri="{FF2B5EF4-FFF2-40B4-BE49-F238E27FC236}">
                <a16:creationId xmlns:a16="http://schemas.microsoft.com/office/drawing/2014/main" id="{D3123D1E-2324-4BA7-9692-7A48E51501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854" y="1159571"/>
            <a:ext cx="9217024" cy="6074649"/>
          </a:xfrm>
          <a:prstGeom prst="rect">
            <a:avLst/>
          </a:prstGeom>
        </p:spPr>
      </p:pic>
    </p:spTree>
    <p:extLst>
      <p:ext uri="{BB962C8B-B14F-4D97-AF65-F5344CB8AC3E}">
        <p14:creationId xmlns:p14="http://schemas.microsoft.com/office/powerpoint/2010/main" val="240924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361487"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Transposition</a:t>
            </a:r>
          </a:p>
          <a:p>
            <a:pPr eaLnBrk="1" hangingPunct="1">
              <a:defRPr/>
            </a:pPr>
            <a:r>
              <a:rPr lang="en-US" sz="3000" dirty="0">
                <a:latin typeface="Arial" charset="0"/>
                <a:cs typeface="Arial" charset="0"/>
              </a:rPr>
              <a:t>Most of the </a:t>
            </a:r>
            <a:r>
              <a:rPr lang="en-US" sz="3000" dirty="0" err="1">
                <a:latin typeface="Arial" charset="0"/>
                <a:cs typeface="Arial" charset="0"/>
              </a:rPr>
              <a:t>organisations</a:t>
            </a:r>
            <a:r>
              <a:rPr lang="en-US" sz="3000" dirty="0">
                <a:latin typeface="Arial" charset="0"/>
                <a:cs typeface="Arial" charset="0"/>
              </a:rPr>
              <a:t> were </a:t>
            </a:r>
            <a:r>
              <a:rPr lang="en-US" sz="3000" dirty="0" err="1">
                <a:latin typeface="Arial" charset="0"/>
                <a:cs typeface="Arial" charset="0"/>
              </a:rPr>
              <a:t>organisations</a:t>
            </a:r>
            <a:r>
              <a:rPr lang="en-US" sz="3000" dirty="0">
                <a:latin typeface="Arial" charset="0"/>
                <a:cs typeface="Arial" charset="0"/>
              </a:rPr>
              <a:t> representing persons with disabilities.</a:t>
            </a:r>
          </a:p>
          <a:p>
            <a:pPr eaLnBrk="1" hangingPunct="1">
              <a:defRPr/>
            </a:pPr>
            <a:endParaRPr lang="en-US" sz="3000" dirty="0">
              <a:latin typeface="Arial" charset="0"/>
              <a:cs typeface="Arial" charset="0"/>
            </a:endParaRPr>
          </a:p>
          <a:p>
            <a:pPr eaLnBrk="1" hangingPunct="1">
              <a:defRPr/>
            </a:pPr>
            <a:r>
              <a:rPr lang="en-US" sz="3000" dirty="0">
                <a:latin typeface="Arial" charset="0"/>
                <a:cs typeface="Arial" charset="0"/>
              </a:rPr>
              <a:t>Most of them (91%) were involved in transposition, but 42% are not (very) satisfied with the result</a:t>
            </a:r>
          </a:p>
          <a:p>
            <a:pPr marL="355600" indent="-342900" eaLnBrk="1" hangingPunct="1">
              <a:buFont typeface="Arial" charset="0"/>
              <a:buChar char="•"/>
              <a:defRPr/>
            </a:pPr>
            <a:endParaRPr lang="en-US" sz="2100" dirty="0">
              <a:latin typeface="Arial" charset="0"/>
              <a:cs typeface="Arial" charset="0"/>
            </a:endParaRPr>
          </a:p>
          <a:p>
            <a:pPr eaLnBrk="1" hangingPunct="1">
              <a:lnSpc>
                <a:spcPts val="550"/>
              </a:lnSpc>
              <a:spcBef>
                <a:spcPts val="25"/>
              </a:spcBef>
              <a:defRPr/>
            </a:pPr>
            <a:endParaRPr lang="en-US" sz="500" dirty="0"/>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pic>
        <p:nvPicPr>
          <p:cNvPr id="4" name="Picture 3">
            <a:extLst>
              <a:ext uri="{FF2B5EF4-FFF2-40B4-BE49-F238E27FC236}">
                <a16:creationId xmlns:a16="http://schemas.microsoft.com/office/drawing/2014/main" id="{50E5DEF0-37FC-4D64-B8F4-23B9AFD724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7982" y="3518128"/>
            <a:ext cx="6840760" cy="3428763"/>
          </a:xfrm>
          <a:prstGeom prst="rect">
            <a:avLst/>
          </a:prstGeom>
        </p:spPr>
      </p:pic>
    </p:spTree>
    <p:extLst>
      <p:ext uri="{BB962C8B-B14F-4D97-AF65-F5344CB8AC3E}">
        <p14:creationId xmlns:p14="http://schemas.microsoft.com/office/powerpoint/2010/main" val="3590743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361487"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Transposition</a:t>
            </a:r>
          </a:p>
          <a:p>
            <a:pPr eaLnBrk="1" hangingPunct="1">
              <a:defRPr/>
            </a:pPr>
            <a:r>
              <a:rPr lang="en-US" sz="2800" i="1" dirty="0">
                <a:latin typeface="Arial" charset="0"/>
                <a:cs typeface="Arial" charset="0"/>
              </a:rPr>
              <a:t>“</a:t>
            </a:r>
            <a:r>
              <a:rPr lang="en-GB" sz="2800" i="1" dirty="0">
                <a:latin typeface="Arial" charset="0"/>
                <a:cs typeface="Arial" charset="0"/>
              </a:rPr>
              <a:t>It would have been important to consult our organization before the law was adopted.</a:t>
            </a:r>
            <a:r>
              <a:rPr lang="en-US" sz="2800" i="1" dirty="0">
                <a:latin typeface="Arial" charset="0"/>
                <a:cs typeface="Arial" charset="0"/>
              </a:rPr>
              <a:t>”</a:t>
            </a:r>
          </a:p>
          <a:p>
            <a:pPr eaLnBrk="1" hangingPunct="1">
              <a:defRPr/>
            </a:pPr>
            <a:endParaRPr lang="en-US" sz="2800" dirty="0">
              <a:latin typeface="Arial" charset="0"/>
              <a:cs typeface="Arial" charset="0"/>
            </a:endParaRPr>
          </a:p>
          <a:p>
            <a:pPr eaLnBrk="1" hangingPunct="1">
              <a:defRPr/>
            </a:pPr>
            <a:r>
              <a:rPr lang="en-US" sz="2800" i="1" dirty="0">
                <a:latin typeface="Arial" charset="0"/>
                <a:cs typeface="Arial" charset="0"/>
              </a:rPr>
              <a:t>“</a:t>
            </a:r>
            <a:r>
              <a:rPr lang="en-GB" sz="2800" i="1" dirty="0">
                <a:latin typeface="Arial" charset="0"/>
                <a:cs typeface="Arial" charset="0"/>
              </a:rPr>
              <a:t>Poor guidance with little support for organisations have led us to having to define our own definitions of things such as substantive revisions</a:t>
            </a:r>
            <a:r>
              <a:rPr lang="en-US" sz="2800" i="1" dirty="0">
                <a:latin typeface="Arial" charset="0"/>
                <a:cs typeface="Arial" charset="0"/>
              </a:rPr>
              <a:t>”, disproportionate burden process, how long for remedial actions…</a:t>
            </a:r>
          </a:p>
          <a:p>
            <a:pPr eaLnBrk="1" hangingPunct="1">
              <a:defRPr/>
            </a:pPr>
            <a:endParaRPr lang="en-US" sz="2800" dirty="0">
              <a:latin typeface="Arial" charset="0"/>
              <a:cs typeface="Arial" charset="0"/>
            </a:endParaRPr>
          </a:p>
          <a:p>
            <a:pPr>
              <a:defRPr/>
            </a:pPr>
            <a:r>
              <a:rPr lang="en-GB" sz="2800" i="1" dirty="0">
                <a:latin typeface="Arial" charset="0"/>
                <a:cs typeface="Arial" charset="0"/>
              </a:rPr>
              <a:t>“We have a good corporation with a special unit in the XXX government who work with digital access for all. During the last 3 years we have had many meetings with the government trying to make them understand how important it is that all written materials get translated to sign language. At the moment they have translated 12 public </a:t>
            </a:r>
            <a:r>
              <a:rPr lang="en-GB" sz="2800" i="1" dirty="0" err="1" smtClean="0">
                <a:latin typeface="Arial" charset="0"/>
                <a:cs typeface="Arial" charset="0"/>
              </a:rPr>
              <a:t>guidances</a:t>
            </a:r>
            <a:r>
              <a:rPr lang="en-GB" sz="2800" i="1" dirty="0" smtClean="0">
                <a:latin typeface="Arial" charset="0"/>
                <a:cs typeface="Arial" charset="0"/>
              </a:rPr>
              <a:t> </a:t>
            </a:r>
            <a:r>
              <a:rPr lang="en-GB" sz="2800" i="1" dirty="0">
                <a:latin typeface="Arial" charset="0"/>
                <a:cs typeface="Arial" charset="0"/>
              </a:rPr>
              <a:t>into sign language.”</a:t>
            </a:r>
            <a:endParaRPr lang="en-US" sz="1000" dirty="0"/>
          </a:p>
        </p:txBody>
      </p:sp>
    </p:spTree>
    <p:extLst>
      <p:ext uri="{BB962C8B-B14F-4D97-AF65-F5344CB8AC3E}">
        <p14:creationId xmlns:p14="http://schemas.microsoft.com/office/powerpoint/2010/main" val="3344144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361487"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Implementation</a:t>
            </a:r>
          </a:p>
          <a:p>
            <a:pPr eaLnBrk="1" hangingPunct="1">
              <a:defRPr/>
            </a:pPr>
            <a:endParaRPr lang="en-US" sz="3000" dirty="0">
              <a:latin typeface="Arial" charset="0"/>
              <a:cs typeface="Arial" charset="0"/>
            </a:endParaRPr>
          </a:p>
          <a:p>
            <a:pPr eaLnBrk="1" hangingPunct="1">
              <a:defRPr/>
            </a:pPr>
            <a:r>
              <a:rPr lang="en-US" sz="3000" dirty="0">
                <a:latin typeface="Arial" charset="0"/>
                <a:cs typeface="Arial" charset="0"/>
              </a:rPr>
              <a:t>The majority of new websites found not accessible (80%)</a:t>
            </a:r>
            <a:endParaRPr lang="en-US" sz="2100" dirty="0">
              <a:latin typeface="Arial" charset="0"/>
              <a:cs typeface="Arial" charset="0"/>
            </a:endParaRPr>
          </a:p>
          <a:p>
            <a:pPr eaLnBrk="1" hangingPunct="1">
              <a:lnSpc>
                <a:spcPts val="550"/>
              </a:lnSpc>
              <a:spcBef>
                <a:spcPts val="25"/>
              </a:spcBef>
              <a:defRPr/>
            </a:pPr>
            <a:endParaRPr lang="en-US" sz="500" dirty="0"/>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pic>
        <p:nvPicPr>
          <p:cNvPr id="5" name="Picture 4">
            <a:extLst>
              <a:ext uri="{FF2B5EF4-FFF2-40B4-BE49-F238E27FC236}">
                <a16:creationId xmlns:a16="http://schemas.microsoft.com/office/drawing/2014/main" id="{F5ECBE29-FC82-412D-9E29-D0D8312C79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054" y="2848495"/>
            <a:ext cx="7373688" cy="3450693"/>
          </a:xfrm>
          <a:prstGeom prst="rect">
            <a:avLst/>
          </a:prstGeom>
        </p:spPr>
      </p:pic>
    </p:spTree>
    <p:extLst>
      <p:ext uri="{BB962C8B-B14F-4D97-AF65-F5344CB8AC3E}">
        <p14:creationId xmlns:p14="http://schemas.microsoft.com/office/powerpoint/2010/main" val="3954484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361487" cy="6769496"/>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Implementation</a:t>
            </a:r>
          </a:p>
          <a:p>
            <a:pPr eaLnBrk="1" hangingPunct="1">
              <a:defRPr/>
            </a:pPr>
            <a:r>
              <a:rPr lang="en-US" sz="2800" dirty="0">
                <a:latin typeface="Arial" charset="0"/>
                <a:cs typeface="Arial" charset="0"/>
              </a:rPr>
              <a:t>An employment portal “</a:t>
            </a:r>
            <a:r>
              <a:rPr lang="en-GB" sz="2800" i="1" dirty="0">
                <a:latin typeface="Arial" charset="0"/>
                <a:cs typeface="Arial" charset="0"/>
              </a:rPr>
              <a:t>makes use of Adobe Flash to enrol in the public job service</a:t>
            </a:r>
            <a:r>
              <a:rPr lang="en-US" sz="2800" dirty="0">
                <a:latin typeface="Arial" charset="0"/>
                <a:cs typeface="Arial" charset="0"/>
              </a:rPr>
              <a:t>”.</a:t>
            </a:r>
          </a:p>
          <a:p>
            <a:pPr eaLnBrk="1" hangingPunct="1">
              <a:defRPr/>
            </a:pPr>
            <a:endParaRPr lang="en-US" sz="2800" dirty="0">
              <a:latin typeface="Arial" charset="0"/>
              <a:cs typeface="Arial" charset="0"/>
            </a:endParaRPr>
          </a:p>
          <a:p>
            <a:pPr eaLnBrk="1" hangingPunct="1">
              <a:defRPr/>
            </a:pPr>
            <a:r>
              <a:rPr lang="en-US" sz="2800" i="1" dirty="0">
                <a:latin typeface="Arial" charset="0"/>
                <a:cs typeface="Arial" charset="0"/>
              </a:rPr>
              <a:t>“</a:t>
            </a:r>
            <a:r>
              <a:rPr lang="en-GB" sz="2800" i="1" dirty="0">
                <a:latin typeface="Arial" charset="0"/>
                <a:cs typeface="Arial" charset="0"/>
              </a:rPr>
              <a:t>In general, public websites in XXX are terrible. Way too complex, difficult to navigate and find the way out, not working on mobiles or out of mainstream browsers, etc.</a:t>
            </a:r>
            <a:r>
              <a:rPr lang="en-US" sz="2800" i="1" dirty="0">
                <a:latin typeface="Arial" charset="0"/>
                <a:cs typeface="Arial" charset="0"/>
              </a:rPr>
              <a:t>”</a:t>
            </a:r>
          </a:p>
          <a:p>
            <a:pPr eaLnBrk="1" hangingPunct="1">
              <a:defRPr/>
            </a:pPr>
            <a:endParaRPr lang="en-US" sz="2800" dirty="0">
              <a:latin typeface="Arial" charset="0"/>
              <a:cs typeface="Arial" charset="0"/>
            </a:endParaRPr>
          </a:p>
          <a:p>
            <a:pPr eaLnBrk="1" hangingPunct="1">
              <a:defRPr/>
            </a:pPr>
            <a:r>
              <a:rPr lang="en-GB" sz="2800" dirty="0">
                <a:latin typeface="Arial" charset="0"/>
                <a:cs typeface="Arial" charset="0"/>
              </a:rPr>
              <a:t>“</a:t>
            </a:r>
            <a:r>
              <a:rPr lang="en-GB" sz="2800" i="1" dirty="0">
                <a:latin typeface="Arial" charset="0"/>
                <a:cs typeface="Arial" charset="0"/>
              </a:rPr>
              <a:t>XXX agency provides grants for sports teams that are inclusive and/or offer sports for people with disabilities. The grant application website is not accessible</a:t>
            </a:r>
            <a:r>
              <a:rPr lang="en-GB" sz="2800" dirty="0">
                <a:latin typeface="Arial" charset="0"/>
                <a:cs typeface="Arial" charset="0"/>
              </a:rPr>
              <a:t>.” because the menu navigation is through mouse only. </a:t>
            </a:r>
          </a:p>
          <a:p>
            <a:pPr eaLnBrk="1" hangingPunct="1">
              <a:defRPr/>
            </a:pPr>
            <a:endParaRPr lang="en-GB" sz="2800" dirty="0">
              <a:latin typeface="Arial" charset="0"/>
              <a:cs typeface="Arial" charset="0"/>
            </a:endParaRPr>
          </a:p>
          <a:p>
            <a:pPr eaLnBrk="1" hangingPunct="1">
              <a:defRPr/>
            </a:pPr>
            <a:r>
              <a:rPr lang="en-GB" sz="2800" dirty="0">
                <a:latin typeface="Arial" charset="0"/>
                <a:cs typeface="Arial" charset="0"/>
              </a:rPr>
              <a:t>Login procedures</a:t>
            </a:r>
          </a:p>
          <a:p>
            <a:pPr eaLnBrk="1" hangingPunct="1">
              <a:defRPr/>
            </a:pPr>
            <a:endParaRPr lang="en-GB" sz="2200" dirty="0">
              <a:latin typeface="Arial" charset="0"/>
              <a:cs typeface="Arial" charset="0"/>
            </a:endParaRPr>
          </a:p>
          <a:p>
            <a:pPr eaLnBrk="1" hangingPunct="1">
              <a:lnSpc>
                <a:spcPts val="550"/>
              </a:lnSpc>
              <a:spcBef>
                <a:spcPts val="25"/>
              </a:spcBef>
              <a:defRPr/>
            </a:pPr>
            <a:endParaRPr lang="en-US" sz="2200" dirty="0"/>
          </a:p>
          <a:p>
            <a:pPr eaLnBrk="1" hangingPunct="1">
              <a:lnSpc>
                <a:spcPts val="1000"/>
              </a:lnSpc>
              <a:defRPr/>
            </a:pPr>
            <a:endParaRPr lang="en-US" sz="2600" dirty="0"/>
          </a:p>
          <a:p>
            <a:pPr eaLnBrk="1" hangingPunct="1">
              <a:lnSpc>
                <a:spcPts val="1000"/>
              </a:lnSpc>
              <a:defRPr/>
            </a:pPr>
            <a:endParaRPr lang="en-US" sz="2600" dirty="0"/>
          </a:p>
          <a:p>
            <a:pPr eaLnBrk="1" hangingPunct="1">
              <a:lnSpc>
                <a:spcPts val="1000"/>
              </a:lnSpc>
              <a:defRPr/>
            </a:pPr>
            <a:endParaRPr lang="en-US" sz="1000" dirty="0"/>
          </a:p>
        </p:txBody>
      </p:sp>
    </p:spTree>
    <p:extLst>
      <p:ext uri="{BB962C8B-B14F-4D97-AF65-F5344CB8AC3E}">
        <p14:creationId xmlns:p14="http://schemas.microsoft.com/office/powerpoint/2010/main" val="249854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505180"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Accessibility Statement</a:t>
            </a:r>
            <a:endParaRPr lang="en-US" sz="3600" dirty="0">
              <a:latin typeface="Arial" charset="0"/>
              <a:cs typeface="Arial" charset="0"/>
            </a:endParaRPr>
          </a:p>
          <a:p>
            <a:pPr eaLnBrk="1" hangingPunct="1">
              <a:lnSpc>
                <a:spcPts val="600"/>
              </a:lnSpc>
              <a:spcBef>
                <a:spcPts val="25"/>
              </a:spcBef>
              <a:defRPr/>
            </a:pPr>
            <a:endParaRPr lang="en-US" sz="600" dirty="0"/>
          </a:p>
          <a:p>
            <a:pPr eaLnBrk="1" hangingPunct="1">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Found </a:t>
            </a:r>
            <a:r>
              <a:rPr lang="mt-MT" sz="3000" dirty="0" smtClean="0">
                <a:latin typeface="Arial" charset="0"/>
                <a:cs typeface="Arial" charset="0"/>
              </a:rPr>
              <a:t>an </a:t>
            </a:r>
            <a:r>
              <a:rPr lang="en-US" sz="3000" dirty="0" smtClean="0">
                <a:latin typeface="Arial" charset="0"/>
                <a:cs typeface="Arial" charset="0"/>
              </a:rPr>
              <a:t>accessibility </a:t>
            </a:r>
            <a:r>
              <a:rPr lang="en-US" sz="3000" dirty="0">
                <a:latin typeface="Arial" charset="0"/>
                <a:cs typeface="Arial" charset="0"/>
              </a:rPr>
              <a:t>statement? 58% yes, 38% no.</a:t>
            </a: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2100" dirty="0">
              <a:latin typeface="Arial" charset="0"/>
              <a:cs typeface="Arial" charset="0"/>
            </a:endParaRPr>
          </a:p>
          <a:p>
            <a:pPr eaLnBrk="1" hangingPunct="1">
              <a:lnSpc>
                <a:spcPts val="550"/>
              </a:lnSpc>
              <a:spcBef>
                <a:spcPts val="25"/>
              </a:spcBef>
              <a:defRPr/>
            </a:pPr>
            <a:endParaRPr lang="en-US" sz="500" dirty="0"/>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pic>
        <p:nvPicPr>
          <p:cNvPr id="4" name="Picture 3">
            <a:extLst>
              <a:ext uri="{FF2B5EF4-FFF2-40B4-BE49-F238E27FC236}">
                <a16:creationId xmlns:a16="http://schemas.microsoft.com/office/drawing/2014/main" id="{4E4F83D5-F1DA-48D4-88E3-B318C3007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232" y="2249891"/>
            <a:ext cx="8096525" cy="3769428"/>
          </a:xfrm>
          <a:prstGeom prst="rect">
            <a:avLst/>
          </a:prstGeom>
        </p:spPr>
      </p:pic>
    </p:spTree>
    <p:extLst>
      <p:ext uri="{BB962C8B-B14F-4D97-AF65-F5344CB8AC3E}">
        <p14:creationId xmlns:p14="http://schemas.microsoft.com/office/powerpoint/2010/main" val="4253781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505180"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Accessibility Statement</a:t>
            </a:r>
            <a:endParaRPr lang="en-US" sz="3600" dirty="0">
              <a:latin typeface="Arial" charset="0"/>
              <a:cs typeface="Arial" charset="0"/>
            </a:endParaRPr>
          </a:p>
          <a:p>
            <a:pPr eaLnBrk="1" hangingPunct="1">
              <a:lnSpc>
                <a:spcPts val="600"/>
              </a:lnSpc>
              <a:spcBef>
                <a:spcPts val="25"/>
              </a:spcBef>
              <a:defRPr/>
            </a:pPr>
            <a:endParaRPr lang="en-US" sz="600" dirty="0"/>
          </a:p>
          <a:p>
            <a:pPr eaLnBrk="1" hangingPunct="1">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a:t>
            </a:r>
            <a:r>
              <a:rPr lang="en-GB" sz="3000" i="1" dirty="0">
                <a:latin typeface="Arial" charset="0"/>
                <a:cs typeface="Arial" charset="0"/>
              </a:rPr>
              <a:t>Note that the content is extremely vague and </a:t>
            </a:r>
            <a:r>
              <a:rPr lang="en-GB" sz="3000" i="1" dirty="0" err="1" smtClean="0">
                <a:latin typeface="Arial" charset="0"/>
                <a:cs typeface="Arial" charset="0"/>
              </a:rPr>
              <a:t>pos</a:t>
            </a:r>
            <a:r>
              <a:rPr lang="mt-MT" sz="3000" i="1" dirty="0" smtClean="0">
                <a:latin typeface="Arial" charset="0"/>
                <a:cs typeface="Arial" charset="0"/>
              </a:rPr>
              <a:t>t</a:t>
            </a:r>
            <a:r>
              <a:rPr lang="en-GB" sz="3000" i="1" dirty="0" err="1" smtClean="0">
                <a:latin typeface="Arial" charset="0"/>
                <a:cs typeface="Arial" charset="0"/>
              </a:rPr>
              <a:t>ed</a:t>
            </a:r>
            <a:r>
              <a:rPr lang="en-GB" sz="3000" i="1" dirty="0" smtClean="0">
                <a:latin typeface="Arial" charset="0"/>
                <a:cs typeface="Arial" charset="0"/>
              </a:rPr>
              <a:t> </a:t>
            </a:r>
            <a:r>
              <a:rPr lang="en-GB" sz="3000" i="1" dirty="0">
                <a:latin typeface="Arial" charset="0"/>
                <a:cs typeface="Arial" charset="0"/>
              </a:rPr>
              <a:t>statements are untrue</a:t>
            </a:r>
            <a:r>
              <a:rPr lang="en-US" sz="3000" dirty="0">
                <a:latin typeface="Arial" charset="0"/>
                <a:cs typeface="Arial" charset="0"/>
              </a:rPr>
              <a:t>”</a:t>
            </a: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Research on </a:t>
            </a:r>
            <a:r>
              <a:rPr lang="en-US" sz="3000" dirty="0">
                <a:latin typeface="Arial" charset="0"/>
                <a:cs typeface="Arial" charset="0"/>
                <a:hlinkClick r:id="rId3"/>
              </a:rPr>
              <a:t>accessibility statements at 1441 UK websites</a:t>
            </a:r>
            <a:r>
              <a:rPr lang="es-ES" sz="3000" dirty="0">
                <a:latin typeface="Arial" charset="0"/>
                <a:cs typeface="Arial" charset="0"/>
              </a:rPr>
              <a:t>:</a:t>
            </a:r>
            <a:endParaRPr lang="en-GB"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2100" dirty="0">
              <a:latin typeface="Arial" charset="0"/>
              <a:cs typeface="Arial" charset="0"/>
            </a:endParaRPr>
          </a:p>
          <a:p>
            <a:pPr eaLnBrk="1" hangingPunct="1">
              <a:lnSpc>
                <a:spcPts val="550"/>
              </a:lnSpc>
              <a:spcBef>
                <a:spcPts val="25"/>
              </a:spcBef>
              <a:defRPr/>
            </a:pPr>
            <a:endParaRPr lang="en-US" sz="500" dirty="0"/>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pic>
        <p:nvPicPr>
          <p:cNvPr id="5" name="Picture 4">
            <a:extLst>
              <a:ext uri="{FF2B5EF4-FFF2-40B4-BE49-F238E27FC236}">
                <a16:creationId xmlns:a16="http://schemas.microsoft.com/office/drawing/2014/main" id="{E06A7B54-28E2-4EC3-9919-80D95A2393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3870" y="3915587"/>
            <a:ext cx="7972959" cy="1741221"/>
          </a:xfrm>
          <a:prstGeom prst="rect">
            <a:avLst/>
          </a:prstGeom>
        </p:spPr>
      </p:pic>
    </p:spTree>
    <p:extLst>
      <p:ext uri="{BB962C8B-B14F-4D97-AF65-F5344CB8AC3E}">
        <p14:creationId xmlns:p14="http://schemas.microsoft.com/office/powerpoint/2010/main" val="3454598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505180"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Enforcement body</a:t>
            </a:r>
            <a:endParaRPr lang="en-US" sz="3600" dirty="0">
              <a:latin typeface="Arial" charset="0"/>
              <a:cs typeface="Arial" charset="0"/>
            </a:endParaRPr>
          </a:p>
          <a:p>
            <a:pPr eaLnBrk="1" hangingPunct="1">
              <a:lnSpc>
                <a:spcPts val="600"/>
              </a:lnSpc>
              <a:spcBef>
                <a:spcPts val="25"/>
              </a:spcBef>
              <a:defRPr/>
            </a:pPr>
            <a:endParaRPr lang="en-US" sz="600" dirty="0"/>
          </a:p>
          <a:p>
            <a:pPr eaLnBrk="1" hangingPunct="1">
              <a:defRPr/>
            </a:pPr>
            <a:endParaRPr lang="en-US" sz="3000" dirty="0">
              <a:latin typeface="Arial" charset="0"/>
              <a:cs typeface="Arial" charset="0"/>
            </a:endParaRPr>
          </a:p>
          <a:p>
            <a:pPr marL="355600" indent="-342900" eaLnBrk="1" hangingPunct="1">
              <a:buFont typeface="Arial" charset="0"/>
              <a:buChar char="•"/>
              <a:defRPr/>
            </a:pPr>
            <a:r>
              <a:rPr lang="en-US" sz="3000" dirty="0">
                <a:latin typeface="Arial" charset="0"/>
                <a:cs typeface="Arial" charset="0"/>
              </a:rPr>
              <a:t>Majority of respondents did not know which is the responsible body for implementation of the Directive. Only </a:t>
            </a:r>
            <a:r>
              <a:rPr lang="en-US" sz="3000" dirty="0" err="1">
                <a:latin typeface="Arial" charset="0"/>
                <a:cs typeface="Arial" charset="0"/>
              </a:rPr>
              <a:t>organisations</a:t>
            </a:r>
            <a:r>
              <a:rPr lang="en-US" sz="3000" dirty="0">
                <a:latin typeface="Arial" charset="0"/>
                <a:cs typeface="Arial" charset="0"/>
              </a:rPr>
              <a:t> 58% vs 33%</a:t>
            </a:r>
            <a:r>
              <a:rPr lang="es-ES" sz="3000" dirty="0">
                <a:latin typeface="Arial" charset="0"/>
                <a:cs typeface="Arial" charset="0"/>
              </a:rPr>
              <a:t>:</a:t>
            </a: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2100" dirty="0">
              <a:latin typeface="Arial" charset="0"/>
              <a:cs typeface="Arial" charset="0"/>
            </a:endParaRPr>
          </a:p>
          <a:p>
            <a:pPr eaLnBrk="1" hangingPunct="1">
              <a:lnSpc>
                <a:spcPts val="550"/>
              </a:lnSpc>
              <a:spcBef>
                <a:spcPts val="25"/>
              </a:spcBef>
              <a:defRPr/>
            </a:pPr>
            <a:endParaRPr lang="en-US" sz="500" dirty="0"/>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pic>
        <p:nvPicPr>
          <p:cNvPr id="4" name="Picture 3">
            <a:extLst>
              <a:ext uri="{FF2B5EF4-FFF2-40B4-BE49-F238E27FC236}">
                <a16:creationId xmlns:a16="http://schemas.microsoft.com/office/drawing/2014/main" id="{4E4F83D5-F1DA-48D4-88E3-B318C3007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232" y="3071838"/>
            <a:ext cx="7520462" cy="3501236"/>
          </a:xfrm>
          <a:prstGeom prst="rect">
            <a:avLst/>
          </a:prstGeom>
        </p:spPr>
      </p:pic>
    </p:spTree>
    <p:extLst>
      <p:ext uri="{BB962C8B-B14F-4D97-AF65-F5344CB8AC3E}">
        <p14:creationId xmlns:p14="http://schemas.microsoft.com/office/powerpoint/2010/main" val="4265667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505180"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Feedback and enforcement mechanism</a:t>
            </a:r>
            <a:endParaRPr lang="en-US" sz="3600" dirty="0">
              <a:latin typeface="Arial" charset="0"/>
              <a:cs typeface="Arial" charset="0"/>
            </a:endParaRPr>
          </a:p>
          <a:p>
            <a:pPr eaLnBrk="1" hangingPunct="1">
              <a:lnSpc>
                <a:spcPts val="600"/>
              </a:lnSpc>
              <a:spcBef>
                <a:spcPts val="25"/>
              </a:spcBef>
              <a:defRPr/>
            </a:pPr>
            <a:endParaRPr lang="en-US" sz="600" dirty="0"/>
          </a:p>
          <a:p>
            <a:pPr eaLnBrk="1" hangingPunct="1">
              <a:defRPr/>
            </a:pPr>
            <a:endParaRPr lang="en-US" sz="3000" dirty="0">
              <a:latin typeface="Arial" charset="0"/>
              <a:cs typeface="Arial" charset="0"/>
            </a:endParaRPr>
          </a:p>
          <a:p>
            <a:pPr eaLnBrk="1" hangingPunct="1">
              <a:defRPr/>
            </a:pPr>
            <a:r>
              <a:rPr lang="en-US" sz="3000" dirty="0">
                <a:latin typeface="Arial" charset="0"/>
                <a:cs typeface="Arial" charset="0"/>
              </a:rPr>
              <a:t>“</a:t>
            </a:r>
            <a:r>
              <a:rPr lang="en-GB" sz="3000" i="1" dirty="0">
                <a:latin typeface="Arial" charset="0"/>
                <a:cs typeface="Arial" charset="0"/>
              </a:rPr>
              <a:t>As also stated in the WAD, a feedback mechanism about accessibility should be present, but I couldn't find it on any XXX governmental web page, neither anyone could help me there by phone</a:t>
            </a:r>
            <a:r>
              <a:rPr lang="en-US" sz="3000" dirty="0">
                <a:latin typeface="Arial" charset="0"/>
                <a:cs typeface="Arial" charset="0"/>
              </a:rPr>
              <a:t>”.</a:t>
            </a:r>
          </a:p>
          <a:p>
            <a:pPr eaLnBrk="1" hangingPunct="1">
              <a:defRPr/>
            </a:pPr>
            <a:endParaRPr lang="en-US" sz="3000" dirty="0">
              <a:latin typeface="Arial" charset="0"/>
              <a:cs typeface="Arial" charset="0"/>
            </a:endParaRPr>
          </a:p>
          <a:p>
            <a:pPr eaLnBrk="1" hangingPunct="1">
              <a:defRPr/>
            </a:pPr>
            <a:r>
              <a:rPr lang="en-US" sz="3000" dirty="0">
                <a:latin typeface="Arial" charset="0"/>
                <a:cs typeface="Arial" charset="0"/>
              </a:rPr>
              <a:t>Majority of individual respondents did not know which is the responsible body for implementation and monitoring of the Directive</a:t>
            </a:r>
          </a:p>
          <a:p>
            <a:pPr marL="355600" indent="-342900" eaLnBrk="1" hangingPunct="1">
              <a:buFont typeface="Arial" charset="0"/>
              <a:buChar char="•"/>
              <a:defRPr/>
            </a:pPr>
            <a:endParaRPr lang="en-US" sz="3000" dirty="0">
              <a:latin typeface="Arial" charset="0"/>
              <a:cs typeface="Arial" charset="0"/>
            </a:endParaRPr>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spTree>
    <p:extLst>
      <p:ext uri="{BB962C8B-B14F-4D97-AF65-F5344CB8AC3E}">
        <p14:creationId xmlns:p14="http://schemas.microsoft.com/office/powerpoint/2010/main" val="3046471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505180"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Conclusions and recommendations</a:t>
            </a:r>
            <a:endParaRPr lang="en-US" sz="3600" dirty="0">
              <a:latin typeface="Arial" charset="0"/>
              <a:cs typeface="Arial" charset="0"/>
            </a:endParaRPr>
          </a:p>
          <a:p>
            <a:pPr eaLnBrk="1" hangingPunct="1">
              <a:lnSpc>
                <a:spcPts val="600"/>
              </a:lnSpc>
              <a:spcBef>
                <a:spcPts val="25"/>
              </a:spcBef>
              <a:defRPr/>
            </a:pPr>
            <a:endParaRPr lang="en-US" sz="600" dirty="0"/>
          </a:p>
          <a:p>
            <a:pPr eaLnBrk="1" hangingPunct="1">
              <a:defRPr/>
            </a:pPr>
            <a:endParaRPr lang="en-US" sz="3000" dirty="0">
              <a:latin typeface="Arial" charset="0"/>
              <a:cs typeface="Arial" charset="0"/>
            </a:endParaRPr>
          </a:p>
          <a:p>
            <a:pPr eaLnBrk="1" hangingPunct="1">
              <a:defRPr/>
            </a:pPr>
            <a:r>
              <a:rPr lang="en-GB" sz="3000" dirty="0">
                <a:latin typeface="Arial" charset="0"/>
                <a:cs typeface="Arial" charset="0"/>
              </a:rPr>
              <a:t>Not enough involvement of organisations of persons with disabilities </a:t>
            </a:r>
            <a:r>
              <a:rPr lang="es-ES" sz="3000" dirty="0">
                <a:latin typeface="Arial" charset="0"/>
                <a:cs typeface="Arial" charset="0"/>
              </a:rPr>
              <a:t>–</a:t>
            </a:r>
            <a:r>
              <a:rPr lang="fr-FR" sz="3000" dirty="0">
                <a:latin typeface="Arial" charset="0"/>
                <a:cs typeface="Arial" charset="0"/>
              </a:rPr>
              <a:t> </a:t>
            </a:r>
            <a:r>
              <a:rPr lang="en-GB" sz="3000" dirty="0">
                <a:latin typeface="Arial" charset="0"/>
                <a:cs typeface="Arial" charset="0"/>
              </a:rPr>
              <a:t>when there is, best results happen</a:t>
            </a:r>
          </a:p>
          <a:p>
            <a:pPr eaLnBrk="1" hangingPunct="1">
              <a:defRPr/>
            </a:pPr>
            <a:endParaRPr lang="en-GB" sz="3000" dirty="0">
              <a:latin typeface="Arial" charset="0"/>
              <a:cs typeface="Arial" charset="0"/>
            </a:endParaRPr>
          </a:p>
          <a:p>
            <a:pPr eaLnBrk="1" hangingPunct="1">
              <a:defRPr/>
            </a:pPr>
            <a:r>
              <a:rPr lang="en-GB" sz="3000" dirty="0">
                <a:latin typeface="Arial" charset="0"/>
                <a:cs typeface="Arial" charset="0"/>
              </a:rPr>
              <a:t>Major accessibility barriers still happen (it is not all about the alternative text in pictures!)</a:t>
            </a:r>
          </a:p>
          <a:p>
            <a:pPr eaLnBrk="1" hangingPunct="1">
              <a:defRPr/>
            </a:pPr>
            <a:endParaRPr lang="en-GB" sz="3000" dirty="0">
              <a:latin typeface="Arial" charset="0"/>
              <a:cs typeface="Arial" charset="0"/>
            </a:endParaRPr>
          </a:p>
          <a:p>
            <a:pPr eaLnBrk="1" hangingPunct="1">
              <a:defRPr/>
            </a:pPr>
            <a:r>
              <a:rPr lang="en-GB" sz="3000" dirty="0">
                <a:latin typeface="Arial" charset="0"/>
                <a:cs typeface="Arial" charset="0"/>
              </a:rPr>
              <a:t>Lack of awareness and understanding regarding the accessibility statement by users (it is for them, not for the experts)</a:t>
            </a:r>
            <a:endParaRPr lang="en-US" sz="3000" dirty="0">
              <a:latin typeface="Arial" charset="0"/>
              <a:cs typeface="Arial" charset="0"/>
            </a:endParaRPr>
          </a:p>
          <a:p>
            <a:pPr eaLnBrk="1" hangingPunct="1">
              <a:defRPr/>
            </a:pPr>
            <a:endParaRPr lang="en-US" sz="3000" dirty="0">
              <a:latin typeface="Arial" charset="0"/>
              <a:cs typeface="Arial" charset="0"/>
            </a:endParaRPr>
          </a:p>
          <a:p>
            <a:pPr eaLnBrk="1" hangingPunct="1">
              <a:defRPr/>
            </a:pPr>
            <a:r>
              <a:rPr lang="en-US" sz="3000" dirty="0">
                <a:latin typeface="Arial" charset="0"/>
                <a:cs typeface="Arial" charset="0"/>
              </a:rPr>
              <a:t>Enforcement body only known by </a:t>
            </a:r>
            <a:r>
              <a:rPr lang="en-US" sz="3000" dirty="0" err="1">
                <a:latin typeface="Arial" charset="0"/>
                <a:cs typeface="Arial" charset="0"/>
              </a:rPr>
              <a:t>organisations</a:t>
            </a:r>
            <a:endParaRPr lang="en-US" sz="1000" dirty="0"/>
          </a:p>
        </p:txBody>
      </p:sp>
    </p:spTree>
    <p:extLst>
      <p:ext uri="{BB962C8B-B14F-4D97-AF65-F5344CB8AC3E}">
        <p14:creationId xmlns:p14="http://schemas.microsoft.com/office/powerpoint/2010/main" val="882098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9EF7212-729D-4D55-BB8E-998C8B8AC0B2}"/>
              </a:ext>
            </a:extLst>
          </p:cNvPr>
          <p:cNvSpPr txBox="1"/>
          <p:nvPr/>
        </p:nvSpPr>
        <p:spPr>
          <a:xfrm>
            <a:off x="947738" y="471488"/>
            <a:ext cx="9505180" cy="6192837"/>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eaLnBrk="1" hangingPunct="1">
              <a:defRPr/>
            </a:pPr>
            <a:r>
              <a:rPr lang="en-US" sz="3600" b="1" dirty="0">
                <a:solidFill>
                  <a:srgbClr val="0085C7"/>
                </a:solidFill>
                <a:latin typeface="Arial" charset="0"/>
                <a:cs typeface="Arial" charset="0"/>
              </a:rPr>
              <a:t>Final say</a:t>
            </a:r>
            <a:endParaRPr lang="en-US" sz="3600" dirty="0">
              <a:latin typeface="Arial" charset="0"/>
              <a:cs typeface="Arial" charset="0"/>
            </a:endParaRPr>
          </a:p>
          <a:p>
            <a:pPr eaLnBrk="1" hangingPunct="1">
              <a:lnSpc>
                <a:spcPts val="600"/>
              </a:lnSpc>
              <a:spcBef>
                <a:spcPts val="25"/>
              </a:spcBef>
              <a:defRPr/>
            </a:pPr>
            <a:endParaRPr lang="en-US" sz="600" dirty="0"/>
          </a:p>
          <a:p>
            <a:pPr eaLnBrk="1" hangingPunct="1">
              <a:defRPr/>
            </a:pPr>
            <a:endParaRPr lang="en-US" sz="3000" dirty="0">
              <a:latin typeface="Arial" charset="0"/>
              <a:cs typeface="Arial" charset="0"/>
            </a:endParaRPr>
          </a:p>
          <a:p>
            <a:pPr eaLnBrk="1" hangingPunct="1">
              <a:defRPr/>
            </a:pPr>
            <a:r>
              <a:rPr lang="en-US" sz="3000" dirty="0">
                <a:latin typeface="Arial" charset="0"/>
                <a:cs typeface="Arial" charset="0"/>
              </a:rPr>
              <a:t>“</a:t>
            </a:r>
            <a:r>
              <a:rPr lang="en-GB" sz="3000" i="1" dirty="0">
                <a:latin typeface="Arial" charset="0"/>
                <a:cs typeface="Arial" charset="0"/>
              </a:rPr>
              <a:t>The legislation is positive but </a:t>
            </a:r>
            <a:r>
              <a:rPr lang="en-GB" sz="3000" b="1" i="1" dirty="0">
                <a:latin typeface="Arial" charset="0"/>
                <a:cs typeface="Arial" charset="0"/>
              </a:rPr>
              <a:t>lack of awareness </a:t>
            </a:r>
            <a:r>
              <a:rPr lang="en-GB" sz="3000" i="1" dirty="0">
                <a:latin typeface="Arial" charset="0"/>
                <a:cs typeface="Arial" charset="0"/>
              </a:rPr>
              <a:t>means it is not being implemented fully.</a:t>
            </a:r>
            <a:r>
              <a:rPr lang="en-US" sz="3000" dirty="0">
                <a:latin typeface="Arial" charset="0"/>
                <a:cs typeface="Arial" charset="0"/>
              </a:rPr>
              <a:t>”</a:t>
            </a:r>
          </a:p>
          <a:p>
            <a:pPr eaLnBrk="1" hangingPunct="1">
              <a:defRPr/>
            </a:pPr>
            <a:endParaRPr lang="en-US" sz="3000" dirty="0">
              <a:latin typeface="Arial" charset="0"/>
              <a:cs typeface="Arial" charset="0"/>
            </a:endParaRPr>
          </a:p>
          <a:p>
            <a:pPr eaLnBrk="1" hangingPunct="1">
              <a:defRPr/>
            </a:pPr>
            <a:endParaRPr lang="en-US" sz="3000" dirty="0">
              <a:latin typeface="Arial" charset="0"/>
              <a:cs typeface="Arial" charset="0"/>
            </a:endParaRPr>
          </a:p>
          <a:p>
            <a:pPr eaLnBrk="1" hangingPunct="1">
              <a:defRPr/>
            </a:pPr>
            <a:r>
              <a:rPr lang="en-US" sz="3000" dirty="0">
                <a:latin typeface="Arial" charset="0"/>
                <a:cs typeface="Arial" charset="0"/>
              </a:rPr>
              <a:t>“</a:t>
            </a:r>
            <a:r>
              <a:rPr lang="en-US" sz="3000" i="1" dirty="0">
                <a:latin typeface="Arial" charset="0"/>
                <a:cs typeface="Arial" charset="0"/>
              </a:rPr>
              <a:t>A</a:t>
            </a:r>
            <a:r>
              <a:rPr lang="en-GB" sz="3000" i="1" dirty="0">
                <a:latin typeface="Arial" charset="0"/>
                <a:cs typeface="Arial" charset="0"/>
              </a:rPr>
              <a:t> lot of work will need to be done in the next year. There seems not to be any sense of </a:t>
            </a:r>
            <a:r>
              <a:rPr lang="en-GB" sz="3000" b="1" i="1" dirty="0">
                <a:latin typeface="Arial" charset="0"/>
                <a:cs typeface="Arial" charset="0"/>
              </a:rPr>
              <a:t>urgency</a:t>
            </a:r>
            <a:r>
              <a:rPr lang="en-US" sz="3000" dirty="0">
                <a:latin typeface="Arial" charset="0"/>
                <a:cs typeface="Arial" charset="0"/>
              </a:rPr>
              <a:t>” !!!</a:t>
            </a: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marL="355600" indent="-342900" eaLnBrk="1" hangingPunct="1">
              <a:buFont typeface="Arial" charset="0"/>
              <a:buChar char="•"/>
              <a:defRPr/>
            </a:pPr>
            <a:endParaRPr lang="en-US" sz="3000" dirty="0">
              <a:latin typeface="Arial" charset="0"/>
              <a:cs typeface="Arial" charset="0"/>
            </a:endParaRPr>
          </a:p>
          <a:p>
            <a:pPr eaLnBrk="1" hangingPunct="1">
              <a:defRPr/>
            </a:pPr>
            <a:endParaRPr lang="en-US" sz="3000" dirty="0">
              <a:latin typeface="Arial" charset="0"/>
              <a:cs typeface="Arial" charset="0"/>
            </a:endParaRPr>
          </a:p>
          <a:p>
            <a:pPr marL="355600" indent="-342900" eaLnBrk="1" hangingPunct="1">
              <a:buFont typeface="Arial" charset="0"/>
              <a:buChar char="•"/>
              <a:defRPr/>
            </a:pPr>
            <a:endParaRPr lang="en-US" sz="2100" dirty="0">
              <a:latin typeface="Arial" charset="0"/>
              <a:cs typeface="Arial" charset="0"/>
            </a:endParaRPr>
          </a:p>
          <a:p>
            <a:pPr eaLnBrk="1" hangingPunct="1">
              <a:lnSpc>
                <a:spcPts val="550"/>
              </a:lnSpc>
              <a:spcBef>
                <a:spcPts val="25"/>
              </a:spcBef>
              <a:defRPr/>
            </a:pPr>
            <a:endParaRPr lang="en-US" sz="500" dirty="0"/>
          </a:p>
          <a:p>
            <a:pPr eaLnBrk="1" hangingPunct="1">
              <a:lnSpc>
                <a:spcPts val="1000"/>
              </a:lnSpc>
              <a:defRPr/>
            </a:pPr>
            <a:endParaRPr lang="en-US" sz="1000" dirty="0"/>
          </a:p>
          <a:p>
            <a:pPr eaLnBrk="1" hangingPunct="1">
              <a:lnSpc>
                <a:spcPts val="1000"/>
              </a:lnSpc>
              <a:defRPr/>
            </a:pPr>
            <a:endParaRPr lang="en-US" sz="1000" dirty="0"/>
          </a:p>
          <a:p>
            <a:pPr eaLnBrk="1" hangingPunct="1">
              <a:lnSpc>
                <a:spcPts val="1000"/>
              </a:lnSpc>
              <a:defRPr/>
            </a:pPr>
            <a:endParaRPr lang="en-US" sz="1000" dirty="0"/>
          </a:p>
        </p:txBody>
      </p:sp>
    </p:spTree>
    <p:extLst>
      <p:ext uri="{BB962C8B-B14F-4D97-AF65-F5344CB8AC3E}">
        <p14:creationId xmlns:p14="http://schemas.microsoft.com/office/powerpoint/2010/main" val="2685706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5825" y="5278438"/>
            <a:ext cx="8921750" cy="482600"/>
          </a:xfrm>
          <a:prstGeom prst="rect">
            <a:avLst/>
          </a:prstGeom>
        </p:spPr>
        <p:txBody>
          <a:bodyPr lIns="0" tIns="0" rIns="0" bIns="0"/>
          <a:lstStyle>
            <a:lvl1pPr marL="12700">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pPr algn="ctr">
              <a:lnSpc>
                <a:spcPts val="3800"/>
              </a:lnSpc>
            </a:pPr>
            <a:r>
              <a:rPr lang="en-US" sz="3200" b="1" dirty="0">
                <a:solidFill>
                  <a:schemeClr val="bg1"/>
                </a:solidFill>
                <a:latin typeface="Arial" charset="0"/>
                <a:cs typeface="Arial" charset="0"/>
              </a:rPr>
              <a:t>THANK YOU</a:t>
            </a:r>
          </a:p>
        </p:txBody>
      </p:sp>
      <p:sp>
        <p:nvSpPr>
          <p:cNvPr id="3" name="object 3"/>
          <p:cNvSpPr txBox="1"/>
          <p:nvPr/>
        </p:nvSpPr>
        <p:spPr>
          <a:xfrm>
            <a:off x="917575" y="5761038"/>
            <a:ext cx="8894762" cy="641350"/>
          </a:xfrm>
          <a:prstGeom prst="rect">
            <a:avLst/>
          </a:prstGeom>
        </p:spPr>
        <p:txBody>
          <a:bodyPr lIns="0" tIns="0" rIns="0" bIns="0"/>
          <a:lstStyle>
            <a:lvl1pPr>
              <a:defRPr>
                <a:solidFill>
                  <a:schemeClr val="tx1"/>
                </a:solidFill>
                <a:latin typeface="Calibri" charset="0"/>
                <a:ea typeface="ＭＳ Ｐゴシック" charset="-128"/>
              </a:defRPr>
            </a:lvl1pPr>
            <a:lvl2pPr marL="37931725" indent="-37474525">
              <a:defRPr>
                <a:solidFill>
                  <a:schemeClr val="tx1"/>
                </a:solidFill>
                <a:latin typeface="Calibri" charset="0"/>
                <a:ea typeface="ＭＳ Ｐゴシック" charset="-128"/>
              </a:defRPr>
            </a:lvl2pPr>
            <a:lvl3pPr>
              <a:defRPr>
                <a:solidFill>
                  <a:schemeClr val="tx1"/>
                </a:solidFill>
                <a:latin typeface="Calibri" charset="0"/>
                <a:ea typeface="ＭＳ Ｐゴシック" charset="-128"/>
              </a:defRPr>
            </a:lvl3pPr>
            <a:lvl4pPr>
              <a:defRPr>
                <a:solidFill>
                  <a:schemeClr val="tx1"/>
                </a:solidFill>
                <a:latin typeface="Calibri" charset="0"/>
                <a:ea typeface="ＭＳ Ｐゴシック" charset="-128"/>
              </a:defRPr>
            </a:lvl4pPr>
            <a:lvl5pPr>
              <a:defRPr>
                <a:solidFill>
                  <a:schemeClr val="tx1"/>
                </a:solidFill>
                <a:latin typeface="Calibri" charset="0"/>
                <a:ea typeface="ＭＳ Ｐゴシック" charset="-128"/>
              </a:defRPr>
            </a:lvl5pPr>
            <a:lvl6pPr marL="457200" fontAlgn="base">
              <a:spcBef>
                <a:spcPct val="0"/>
              </a:spcBef>
              <a:spcAft>
                <a:spcPct val="0"/>
              </a:spcAft>
              <a:defRPr>
                <a:solidFill>
                  <a:schemeClr val="tx1"/>
                </a:solidFill>
                <a:latin typeface="Calibri" charset="0"/>
                <a:ea typeface="ＭＳ Ｐゴシック" charset="-128"/>
              </a:defRPr>
            </a:lvl6pPr>
            <a:lvl7pPr marL="914400" fontAlgn="base">
              <a:spcBef>
                <a:spcPct val="0"/>
              </a:spcBef>
              <a:spcAft>
                <a:spcPct val="0"/>
              </a:spcAft>
              <a:defRPr>
                <a:solidFill>
                  <a:schemeClr val="tx1"/>
                </a:solidFill>
                <a:latin typeface="Calibri" charset="0"/>
                <a:ea typeface="ＭＳ Ｐゴシック" charset="-128"/>
              </a:defRPr>
            </a:lvl7pPr>
            <a:lvl8pPr marL="1371600" fontAlgn="base">
              <a:spcBef>
                <a:spcPct val="0"/>
              </a:spcBef>
              <a:spcAft>
                <a:spcPct val="0"/>
              </a:spcAft>
              <a:defRPr>
                <a:solidFill>
                  <a:schemeClr val="tx1"/>
                </a:solidFill>
                <a:latin typeface="Calibri" charset="0"/>
                <a:ea typeface="ＭＳ Ｐゴシック" charset="-128"/>
              </a:defRPr>
            </a:lvl8pPr>
            <a:lvl9pPr marL="1828800" fontAlgn="base">
              <a:spcBef>
                <a:spcPct val="0"/>
              </a:spcBef>
              <a:spcAft>
                <a:spcPct val="0"/>
              </a:spcAft>
              <a:defRPr>
                <a:solidFill>
                  <a:schemeClr val="tx1"/>
                </a:solidFill>
                <a:latin typeface="Calibri" charset="0"/>
                <a:ea typeface="ＭＳ Ｐゴシック" charset="-128"/>
              </a:defRPr>
            </a:lvl9pPr>
          </a:lstStyle>
          <a:p>
            <a:r>
              <a:rPr lang="en-US" sz="1200" dirty="0">
                <a:solidFill>
                  <a:srgbClr val="FFFFFF"/>
                </a:solidFill>
                <a:latin typeface="Arial" charset="0"/>
                <a:cs typeface="Arial" charset="0"/>
              </a:rPr>
              <a:t>.</a:t>
            </a:r>
            <a:endParaRPr lang="en-US" sz="1200" dirty="0">
              <a:latin typeface="Arial" charset="0"/>
              <a:cs typeface="Arial" charset="0"/>
            </a:endParaRPr>
          </a:p>
          <a:p>
            <a:pPr>
              <a:lnSpc>
                <a:spcPts val="700"/>
              </a:lnSpc>
            </a:pPr>
            <a:endParaRPr lang="en-US" sz="700" dirty="0"/>
          </a:p>
          <a:p>
            <a:pPr>
              <a:lnSpc>
                <a:spcPts val="2850"/>
              </a:lnSpc>
            </a:pPr>
            <a:r>
              <a:rPr lang="en-US" sz="2800" dirty="0">
                <a:solidFill>
                  <a:schemeClr val="bg1"/>
                </a:solidFill>
                <a:latin typeface="Arial" charset="0"/>
                <a:cs typeface="Arial" charset="0"/>
              </a:rPr>
              <a:t>For more information please contact EDF Secretariat:</a:t>
            </a:r>
          </a:p>
          <a:p>
            <a:pPr>
              <a:lnSpc>
                <a:spcPts val="2850"/>
              </a:lnSpc>
            </a:pPr>
            <a:r>
              <a:rPr lang="en-US" sz="2800" dirty="0">
                <a:solidFill>
                  <a:schemeClr val="bg1"/>
                </a:solidFill>
                <a:latin typeface="Arial" charset="0"/>
                <a:cs typeface="Arial" charset="0"/>
              </a:rPr>
              <a:t>Alejandro Moledo: alejandro.Moledo@edf-feph.org</a:t>
            </a:r>
            <a:br>
              <a:rPr lang="en-US" sz="2800" dirty="0">
                <a:solidFill>
                  <a:schemeClr val="bg1"/>
                </a:solidFill>
                <a:latin typeface="Arial" charset="0"/>
                <a:cs typeface="Arial" charset="0"/>
              </a:rPr>
            </a:br>
            <a:endParaRPr lang="en-US" sz="2000" dirty="0">
              <a:solidFill>
                <a:schemeClr val="bg1"/>
              </a:solidFill>
              <a:latin typeface="Arial" charset="0"/>
              <a:cs typeface="Arial" charset="0"/>
            </a:endParaRPr>
          </a:p>
        </p:txBody>
      </p:sp>
      <p:pic>
        <p:nvPicPr>
          <p:cNvPr id="7210" name="Picture 42" descr="EDF_logo_CMJ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1913" y="914400"/>
            <a:ext cx="2986087" cy="3716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040412"/>
      </p:ext>
    </p:extLst>
  </p:cSld>
  <p:clrMapOvr>
    <a:masterClrMapping/>
  </p:clrMapOvr>
</p:sld>
</file>

<file path=ppt/theme/theme1.xml><?xml version="1.0" encoding="utf-8"?>
<a:theme xmlns:a="http://schemas.openxmlformats.org/drawingml/2006/main" name="Power 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 point template</Template>
  <TotalTime>1771</TotalTime>
  <Words>1265</Words>
  <Application>Microsoft Office PowerPoint</Application>
  <PresentationFormat>Custom</PresentationFormat>
  <Paragraphs>305</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ＭＳ Ｐゴシック</vt:lpstr>
      <vt:lpstr>Arial</vt:lpstr>
      <vt:lpstr>Calibri</vt:lpstr>
      <vt:lpstr>Courier New</vt:lpstr>
      <vt:lpstr>Power point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Alejandro Moledo</dc:creator>
  <cp:lastModifiedBy>TROISI BROSSE Monique (CNECT)</cp:lastModifiedBy>
  <cp:revision>161</cp:revision>
  <cp:lastPrinted>2015-02-19T18:48:55Z</cp:lastPrinted>
  <dcterms:created xsi:type="dcterms:W3CDTF">2015-02-19T14:08:48Z</dcterms:created>
  <dcterms:modified xsi:type="dcterms:W3CDTF">2019-11-26T09:51:14Z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2013-09-19T00:00:00Z</vt:filetime>
  </property>
  <property fmtid="{D5CDD505-2E9C-101B-9397-08002B2CF9AE}" pid="3" name="LastSaved">
    <vt:filetime>2014-01-15T00:00:00Z</vt:filetime>
  </property>
</Properties>
</file>