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4" r:id="rId5"/>
  </p:sldMasterIdLst>
  <p:notesMasterIdLst>
    <p:notesMasterId r:id="rId45"/>
  </p:notesMasterIdLst>
  <p:handoutMasterIdLst>
    <p:handoutMasterId r:id="rId46"/>
  </p:handoutMasterIdLst>
  <p:sldIdLst>
    <p:sldId id="316" r:id="rId6"/>
    <p:sldId id="402" r:id="rId7"/>
    <p:sldId id="773" r:id="rId8"/>
    <p:sldId id="702" r:id="rId9"/>
    <p:sldId id="758" r:id="rId10"/>
    <p:sldId id="686" r:id="rId11"/>
    <p:sldId id="408" r:id="rId12"/>
    <p:sldId id="688" r:id="rId13"/>
    <p:sldId id="718" r:id="rId14"/>
    <p:sldId id="769" r:id="rId15"/>
    <p:sldId id="419" r:id="rId16"/>
    <p:sldId id="721" r:id="rId17"/>
    <p:sldId id="762" r:id="rId18"/>
    <p:sldId id="751" r:id="rId19"/>
    <p:sldId id="756" r:id="rId20"/>
    <p:sldId id="752" r:id="rId21"/>
    <p:sldId id="777" r:id="rId22"/>
    <p:sldId id="778" r:id="rId23"/>
    <p:sldId id="716" r:id="rId24"/>
    <p:sldId id="738" r:id="rId25"/>
    <p:sldId id="736" r:id="rId26"/>
    <p:sldId id="737" r:id="rId27"/>
    <p:sldId id="745" r:id="rId28"/>
    <p:sldId id="414" r:id="rId29"/>
    <p:sldId id="726" r:id="rId30"/>
    <p:sldId id="764" r:id="rId31"/>
    <p:sldId id="765" r:id="rId32"/>
    <p:sldId id="766" r:id="rId33"/>
    <p:sldId id="727" r:id="rId34"/>
    <p:sldId id="744" r:id="rId35"/>
    <p:sldId id="767" r:id="rId36"/>
    <p:sldId id="743" r:id="rId37"/>
    <p:sldId id="730" r:id="rId38"/>
    <p:sldId id="768" r:id="rId39"/>
    <p:sldId id="739" r:id="rId40"/>
    <p:sldId id="753" r:id="rId41"/>
    <p:sldId id="755" r:id="rId42"/>
    <p:sldId id="770" r:id="rId43"/>
    <p:sldId id="27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9CAC13-CA38-2B32-BCB7-E3FC3DB7FCAE}" name="KOULOURI Maria Eirini (RTD)" initials="KME(" userId="S::Maria-Eirini.KOULOURI@ec.europa.eu::591d7e87-414f-40bf-95a5-ba9cb63199f1" providerId="AD"/>
  <p188:author id="{62B88E40-1DCD-E77F-6229-9848F05EB765}" name="CHRYSOSTOMOU Panayiota (RTD)" initials="C(" userId="S::panayiota.chrysostomou1@ec.europa.eu::2a0badd0-e3c3-4131-bc09-ef091cf643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FCC"/>
    <a:srgbClr val="9BD4F0"/>
    <a:srgbClr val="931680"/>
    <a:srgbClr val="024B9C"/>
    <a:srgbClr val="035DC1"/>
    <a:srgbClr val="024EA2"/>
    <a:srgbClr val="004494"/>
    <a:srgbClr val="0356B1"/>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44"/>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3B51F-BF85-4288-9C4D-67B81ECA0FB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E"/>
        </a:p>
      </dgm:t>
    </dgm:pt>
    <dgm:pt modelId="{8A9010D7-E7D2-4453-A4FC-7690E33005FB}">
      <dgm:prSet phldrT="[Text]" custT="1"/>
      <dgm:spPr/>
      <dgm:t>
        <a:bodyPr/>
        <a:lstStyle/>
        <a:p>
          <a:pPr>
            <a:buChar char="•"/>
          </a:pPr>
          <a:r>
            <a:rPr lang="en-US" altLang="en-US" sz="1200" dirty="0">
              <a:solidFill>
                <a:srgbClr val="004494"/>
              </a:solidFill>
              <a:latin typeface="Arial"/>
              <a:ea typeface="+mn-ea"/>
              <a:cs typeface="+mn-cs"/>
            </a:rPr>
            <a:t>Participant complies with its usual accounting practices on travel costs;</a:t>
          </a:r>
          <a:endParaRPr lang="en-IE" sz="1200" dirty="0"/>
        </a:p>
      </dgm:t>
    </dgm:pt>
    <dgm:pt modelId="{B0E9974D-48EB-4FB9-A49B-01DC5BE210D7}" type="parTrans" cxnId="{BC05F83E-3014-4397-9C90-7C75B5C274A4}">
      <dgm:prSet/>
      <dgm:spPr/>
      <dgm:t>
        <a:bodyPr/>
        <a:lstStyle/>
        <a:p>
          <a:endParaRPr lang="en-IE"/>
        </a:p>
      </dgm:t>
    </dgm:pt>
    <dgm:pt modelId="{86A0C9E4-8D41-4958-AF0A-C4186D1EFB46}" type="sibTrans" cxnId="{BC05F83E-3014-4397-9C90-7C75B5C274A4}">
      <dgm:prSet/>
      <dgm:spPr/>
      <dgm:t>
        <a:bodyPr/>
        <a:lstStyle/>
        <a:p>
          <a:endParaRPr lang="en-IE"/>
        </a:p>
      </dgm:t>
    </dgm:pt>
    <dgm:pt modelId="{6CD46B62-AACF-4AF2-A2BE-A9BC2C4F07A5}">
      <dgm:prSet phldrT="[Text]" custT="1"/>
      <dgm:spPr/>
      <dgm:t>
        <a:bodyPr/>
        <a:lstStyle/>
        <a:p>
          <a:r>
            <a:rPr lang="en-IE" sz="1200" dirty="0">
              <a:solidFill>
                <a:srgbClr val="004494"/>
              </a:solidFill>
              <a:latin typeface="Arial"/>
              <a:ea typeface="+mn-ea"/>
              <a:cs typeface="+mn-cs"/>
            </a:rPr>
            <a:t>Must be necessary for the action</a:t>
          </a:r>
          <a:r>
            <a:rPr lang="el-CY" sz="1200" dirty="0">
              <a:solidFill>
                <a:srgbClr val="004494"/>
              </a:solidFill>
              <a:latin typeface="Arial"/>
              <a:ea typeface="+mn-ea"/>
              <a:cs typeface="+mn-cs"/>
            </a:rPr>
            <a:t>;</a:t>
          </a:r>
          <a:endParaRPr lang="en-IE" sz="1200" dirty="0"/>
        </a:p>
      </dgm:t>
    </dgm:pt>
    <dgm:pt modelId="{F52CB9F8-807A-409D-B3ED-DEAFA6C0ED15}" type="parTrans" cxnId="{2894FDD3-FCAA-434C-99F3-48B752D981F7}">
      <dgm:prSet/>
      <dgm:spPr/>
      <dgm:t>
        <a:bodyPr/>
        <a:lstStyle/>
        <a:p>
          <a:endParaRPr lang="en-IE"/>
        </a:p>
      </dgm:t>
    </dgm:pt>
    <dgm:pt modelId="{3BACF346-DEE3-43C6-B3F0-4C201DFABCE7}" type="sibTrans" cxnId="{2894FDD3-FCAA-434C-99F3-48B752D981F7}">
      <dgm:prSet/>
      <dgm:spPr/>
      <dgm:t>
        <a:bodyPr/>
        <a:lstStyle/>
        <a:p>
          <a:endParaRPr lang="en-IE"/>
        </a:p>
      </dgm:t>
    </dgm:pt>
    <dgm:pt modelId="{307FD831-428D-4A80-B02D-AC32EEF520BC}">
      <dgm:prSet phldrT="[Text]" custT="1"/>
      <dgm:spPr/>
      <dgm:t>
        <a:bodyPr/>
        <a:lstStyle/>
        <a:p>
          <a:r>
            <a:rPr lang="en-IE" sz="1200" dirty="0">
              <a:solidFill>
                <a:srgbClr val="004494"/>
              </a:solidFill>
              <a:latin typeface="Arial"/>
              <a:ea typeface="+mn-ea"/>
              <a:cs typeface="+mn-cs"/>
            </a:rPr>
            <a:t>Must be incurred for the personnel of the participant and under certain conditions for experts</a:t>
          </a:r>
          <a:r>
            <a:rPr lang="el-CY" sz="1200" dirty="0">
              <a:solidFill>
                <a:srgbClr val="004494"/>
              </a:solidFill>
              <a:latin typeface="Arial"/>
              <a:ea typeface="+mn-ea"/>
              <a:cs typeface="+mn-cs"/>
            </a:rPr>
            <a:t>.</a:t>
          </a:r>
          <a:endParaRPr lang="en-IE" sz="1200" dirty="0"/>
        </a:p>
      </dgm:t>
    </dgm:pt>
    <dgm:pt modelId="{9153C0B7-2C36-4B6D-8E4F-09C72259FDC4}" type="parTrans" cxnId="{4ABA36B1-3958-4F56-8C70-74059387073A}">
      <dgm:prSet/>
      <dgm:spPr/>
      <dgm:t>
        <a:bodyPr/>
        <a:lstStyle/>
        <a:p>
          <a:endParaRPr lang="en-IE"/>
        </a:p>
      </dgm:t>
    </dgm:pt>
    <dgm:pt modelId="{B7300A39-6F6B-43DE-B294-A8DD444DAB60}" type="sibTrans" cxnId="{4ABA36B1-3958-4F56-8C70-74059387073A}">
      <dgm:prSet/>
      <dgm:spPr/>
      <dgm:t>
        <a:bodyPr/>
        <a:lstStyle/>
        <a:p>
          <a:endParaRPr lang="en-IE"/>
        </a:p>
      </dgm:t>
    </dgm:pt>
    <dgm:pt modelId="{E13B309F-552D-46AF-9A39-06E41FC94D9C}" type="pres">
      <dgm:prSet presAssocID="{CED3B51F-BF85-4288-9C4D-67B81ECA0FBA}" presName="Name0" presStyleCnt="0">
        <dgm:presLayoutVars>
          <dgm:chMax val="7"/>
          <dgm:chPref val="7"/>
          <dgm:dir/>
          <dgm:animLvl val="lvl"/>
        </dgm:presLayoutVars>
      </dgm:prSet>
      <dgm:spPr/>
    </dgm:pt>
    <dgm:pt modelId="{24D6214A-ADDF-420E-A94B-32646AB733F1}" type="pres">
      <dgm:prSet presAssocID="{8A9010D7-E7D2-4453-A4FC-7690E33005FB}" presName="Accent1" presStyleCnt="0"/>
      <dgm:spPr/>
    </dgm:pt>
    <dgm:pt modelId="{60013785-C185-4DBE-921A-8CC258A46FEA}" type="pres">
      <dgm:prSet presAssocID="{8A9010D7-E7D2-4453-A4FC-7690E33005FB}" presName="Accent" presStyleLbl="node1" presStyleIdx="0" presStyleCnt="3"/>
      <dgm:spPr/>
    </dgm:pt>
    <dgm:pt modelId="{61F71695-DB44-4461-9DC8-6D9585796A98}" type="pres">
      <dgm:prSet presAssocID="{8A9010D7-E7D2-4453-A4FC-7690E33005FB}" presName="Parent1" presStyleLbl="revTx" presStyleIdx="0" presStyleCnt="3">
        <dgm:presLayoutVars>
          <dgm:chMax val="1"/>
          <dgm:chPref val="1"/>
          <dgm:bulletEnabled val="1"/>
        </dgm:presLayoutVars>
      </dgm:prSet>
      <dgm:spPr/>
    </dgm:pt>
    <dgm:pt modelId="{F5DC5639-EA10-4A26-A053-A1950BFE513B}" type="pres">
      <dgm:prSet presAssocID="{6CD46B62-AACF-4AF2-A2BE-A9BC2C4F07A5}" presName="Accent2" presStyleCnt="0"/>
      <dgm:spPr/>
    </dgm:pt>
    <dgm:pt modelId="{38324843-281F-4C05-B04F-D2B18779CDEE}" type="pres">
      <dgm:prSet presAssocID="{6CD46B62-AACF-4AF2-A2BE-A9BC2C4F07A5}" presName="Accent" presStyleLbl="node1" presStyleIdx="1" presStyleCnt="3"/>
      <dgm:spPr/>
    </dgm:pt>
    <dgm:pt modelId="{99F090BF-613E-4A34-9E33-16A801E9B847}" type="pres">
      <dgm:prSet presAssocID="{6CD46B62-AACF-4AF2-A2BE-A9BC2C4F07A5}" presName="Parent2" presStyleLbl="revTx" presStyleIdx="1" presStyleCnt="3">
        <dgm:presLayoutVars>
          <dgm:chMax val="1"/>
          <dgm:chPref val="1"/>
          <dgm:bulletEnabled val="1"/>
        </dgm:presLayoutVars>
      </dgm:prSet>
      <dgm:spPr/>
    </dgm:pt>
    <dgm:pt modelId="{9C46A14C-0E3F-468F-AB43-D1E10E554F31}" type="pres">
      <dgm:prSet presAssocID="{307FD831-428D-4A80-B02D-AC32EEF520BC}" presName="Accent3" presStyleCnt="0"/>
      <dgm:spPr/>
    </dgm:pt>
    <dgm:pt modelId="{8D59D966-B2D8-40A2-B829-AD5448DF23CB}" type="pres">
      <dgm:prSet presAssocID="{307FD831-428D-4A80-B02D-AC32EEF520BC}" presName="Accent" presStyleLbl="node1" presStyleIdx="2" presStyleCnt="3"/>
      <dgm:spPr/>
    </dgm:pt>
    <dgm:pt modelId="{D34B47BC-9C37-4DAF-8571-B9E10A4277BE}" type="pres">
      <dgm:prSet presAssocID="{307FD831-428D-4A80-B02D-AC32EEF520BC}" presName="Parent3" presStyleLbl="revTx" presStyleIdx="2" presStyleCnt="3">
        <dgm:presLayoutVars>
          <dgm:chMax val="1"/>
          <dgm:chPref val="1"/>
          <dgm:bulletEnabled val="1"/>
        </dgm:presLayoutVars>
      </dgm:prSet>
      <dgm:spPr/>
    </dgm:pt>
  </dgm:ptLst>
  <dgm:cxnLst>
    <dgm:cxn modelId="{01780229-BA36-436D-A283-B562998EF1EF}" type="presOf" srcId="{8A9010D7-E7D2-4453-A4FC-7690E33005FB}" destId="{61F71695-DB44-4461-9DC8-6D9585796A98}" srcOrd="0" destOrd="0" presId="urn:microsoft.com/office/officeart/2009/layout/CircleArrowProcess"/>
    <dgm:cxn modelId="{B113DF36-3594-4F27-8E6A-77A2854C6E7B}" type="presOf" srcId="{CED3B51F-BF85-4288-9C4D-67B81ECA0FBA}" destId="{E13B309F-552D-46AF-9A39-06E41FC94D9C}" srcOrd="0" destOrd="0" presId="urn:microsoft.com/office/officeart/2009/layout/CircleArrowProcess"/>
    <dgm:cxn modelId="{BC05F83E-3014-4397-9C90-7C75B5C274A4}" srcId="{CED3B51F-BF85-4288-9C4D-67B81ECA0FBA}" destId="{8A9010D7-E7D2-4453-A4FC-7690E33005FB}" srcOrd="0" destOrd="0" parTransId="{B0E9974D-48EB-4FB9-A49B-01DC5BE210D7}" sibTransId="{86A0C9E4-8D41-4958-AF0A-C4186D1EFB46}"/>
    <dgm:cxn modelId="{586C6C73-10A5-4B80-B4AD-319F92210AF8}" type="presOf" srcId="{307FD831-428D-4A80-B02D-AC32EEF520BC}" destId="{D34B47BC-9C37-4DAF-8571-B9E10A4277BE}" srcOrd="0" destOrd="0" presId="urn:microsoft.com/office/officeart/2009/layout/CircleArrowProcess"/>
    <dgm:cxn modelId="{4ABA36B1-3958-4F56-8C70-74059387073A}" srcId="{CED3B51F-BF85-4288-9C4D-67B81ECA0FBA}" destId="{307FD831-428D-4A80-B02D-AC32EEF520BC}" srcOrd="2" destOrd="0" parTransId="{9153C0B7-2C36-4B6D-8E4F-09C72259FDC4}" sibTransId="{B7300A39-6F6B-43DE-B294-A8DD444DAB60}"/>
    <dgm:cxn modelId="{FA97B2BE-5E3F-4D4B-A5ED-D612AAF2CC56}" type="presOf" srcId="{6CD46B62-AACF-4AF2-A2BE-A9BC2C4F07A5}" destId="{99F090BF-613E-4A34-9E33-16A801E9B847}" srcOrd="0" destOrd="0" presId="urn:microsoft.com/office/officeart/2009/layout/CircleArrowProcess"/>
    <dgm:cxn modelId="{2894FDD3-FCAA-434C-99F3-48B752D981F7}" srcId="{CED3B51F-BF85-4288-9C4D-67B81ECA0FBA}" destId="{6CD46B62-AACF-4AF2-A2BE-A9BC2C4F07A5}" srcOrd="1" destOrd="0" parTransId="{F52CB9F8-807A-409D-B3ED-DEAFA6C0ED15}" sibTransId="{3BACF346-DEE3-43C6-B3F0-4C201DFABCE7}"/>
    <dgm:cxn modelId="{B97221EA-49A5-4769-A014-F5F587E1D0FB}" type="presParOf" srcId="{E13B309F-552D-46AF-9A39-06E41FC94D9C}" destId="{24D6214A-ADDF-420E-A94B-32646AB733F1}" srcOrd="0" destOrd="0" presId="urn:microsoft.com/office/officeart/2009/layout/CircleArrowProcess"/>
    <dgm:cxn modelId="{56BF7252-19F6-4C38-B643-44CCF50D523E}" type="presParOf" srcId="{24D6214A-ADDF-420E-A94B-32646AB733F1}" destId="{60013785-C185-4DBE-921A-8CC258A46FEA}" srcOrd="0" destOrd="0" presId="urn:microsoft.com/office/officeart/2009/layout/CircleArrowProcess"/>
    <dgm:cxn modelId="{143BB33D-4861-46B6-A501-94D52CCC1A01}" type="presParOf" srcId="{E13B309F-552D-46AF-9A39-06E41FC94D9C}" destId="{61F71695-DB44-4461-9DC8-6D9585796A98}" srcOrd="1" destOrd="0" presId="urn:microsoft.com/office/officeart/2009/layout/CircleArrowProcess"/>
    <dgm:cxn modelId="{81900A21-95BD-402F-862C-19007C9B8C7A}" type="presParOf" srcId="{E13B309F-552D-46AF-9A39-06E41FC94D9C}" destId="{F5DC5639-EA10-4A26-A053-A1950BFE513B}" srcOrd="2" destOrd="0" presId="urn:microsoft.com/office/officeart/2009/layout/CircleArrowProcess"/>
    <dgm:cxn modelId="{CE269BE0-9D49-4F11-B931-E0F0DF5FC51C}" type="presParOf" srcId="{F5DC5639-EA10-4A26-A053-A1950BFE513B}" destId="{38324843-281F-4C05-B04F-D2B18779CDEE}" srcOrd="0" destOrd="0" presId="urn:microsoft.com/office/officeart/2009/layout/CircleArrowProcess"/>
    <dgm:cxn modelId="{95C0FEC3-3903-4194-BF34-80C628D91ADD}" type="presParOf" srcId="{E13B309F-552D-46AF-9A39-06E41FC94D9C}" destId="{99F090BF-613E-4A34-9E33-16A801E9B847}" srcOrd="3" destOrd="0" presId="urn:microsoft.com/office/officeart/2009/layout/CircleArrowProcess"/>
    <dgm:cxn modelId="{87D5A969-87C2-48B4-8131-0AE4F3B1A66D}" type="presParOf" srcId="{E13B309F-552D-46AF-9A39-06E41FC94D9C}" destId="{9C46A14C-0E3F-468F-AB43-D1E10E554F31}" srcOrd="4" destOrd="0" presId="urn:microsoft.com/office/officeart/2009/layout/CircleArrowProcess"/>
    <dgm:cxn modelId="{7070FDDF-BBFD-480F-A5F8-2DAFFDBB389E}" type="presParOf" srcId="{9C46A14C-0E3F-468F-AB43-D1E10E554F31}" destId="{8D59D966-B2D8-40A2-B829-AD5448DF23CB}" srcOrd="0" destOrd="0" presId="urn:microsoft.com/office/officeart/2009/layout/CircleArrowProcess"/>
    <dgm:cxn modelId="{2BA27C6E-CCFD-4126-99F2-EC4E113BF224}" type="presParOf" srcId="{E13B309F-552D-46AF-9A39-06E41FC94D9C}" destId="{D34B47BC-9C37-4DAF-8571-B9E10A4277B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13785-C185-4DBE-921A-8CC258A46FEA}">
      <dsp:nvSpPr>
        <dsp:cNvPr id="0" name=""/>
        <dsp:cNvSpPr/>
      </dsp:nvSpPr>
      <dsp:spPr>
        <a:xfrm>
          <a:off x="1273527" y="161379"/>
          <a:ext cx="2203944" cy="220427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71695-DB44-4461-9DC8-6D9585796A98}">
      <dsp:nvSpPr>
        <dsp:cNvPr id="0" name=""/>
        <dsp:cNvSpPr/>
      </dsp:nvSpPr>
      <dsp:spPr>
        <a:xfrm>
          <a:off x="1760671" y="957190"/>
          <a:ext cx="1224689" cy="61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solidFill>
                <a:srgbClr val="004494"/>
              </a:solidFill>
              <a:latin typeface="Arial"/>
              <a:ea typeface="+mn-ea"/>
              <a:cs typeface="+mn-cs"/>
            </a:rPr>
            <a:t>Participant complies with its usual accounting practices on travel costs;</a:t>
          </a:r>
          <a:endParaRPr lang="en-IE" sz="1200" kern="1200" dirty="0"/>
        </a:p>
      </dsp:txBody>
      <dsp:txXfrm>
        <a:off x="1760671" y="957190"/>
        <a:ext cx="1224689" cy="612198"/>
      </dsp:txXfrm>
    </dsp:sp>
    <dsp:sp modelId="{38324843-281F-4C05-B04F-D2B18779CDEE}">
      <dsp:nvSpPr>
        <dsp:cNvPr id="0" name=""/>
        <dsp:cNvSpPr/>
      </dsp:nvSpPr>
      <dsp:spPr>
        <a:xfrm>
          <a:off x="661390" y="1427901"/>
          <a:ext cx="2203944" cy="220427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090BF-613E-4A34-9E33-16A801E9B847}">
      <dsp:nvSpPr>
        <dsp:cNvPr id="0" name=""/>
        <dsp:cNvSpPr/>
      </dsp:nvSpPr>
      <dsp:spPr>
        <a:xfrm>
          <a:off x="1151017" y="2231039"/>
          <a:ext cx="1224689" cy="61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solidFill>
                <a:srgbClr val="004494"/>
              </a:solidFill>
              <a:latin typeface="Arial"/>
              <a:ea typeface="+mn-ea"/>
              <a:cs typeface="+mn-cs"/>
            </a:rPr>
            <a:t>Must be necessary for the action</a:t>
          </a:r>
          <a:r>
            <a:rPr lang="el-CY" sz="1200" kern="1200" dirty="0">
              <a:solidFill>
                <a:srgbClr val="004494"/>
              </a:solidFill>
              <a:latin typeface="Arial"/>
              <a:ea typeface="+mn-ea"/>
              <a:cs typeface="+mn-cs"/>
            </a:rPr>
            <a:t>;</a:t>
          </a:r>
          <a:endParaRPr lang="en-IE" sz="1200" kern="1200" dirty="0"/>
        </a:p>
      </dsp:txBody>
      <dsp:txXfrm>
        <a:off x="1151017" y="2231039"/>
        <a:ext cx="1224689" cy="612198"/>
      </dsp:txXfrm>
    </dsp:sp>
    <dsp:sp modelId="{8D59D966-B2D8-40A2-B829-AD5448DF23CB}">
      <dsp:nvSpPr>
        <dsp:cNvPr id="0" name=""/>
        <dsp:cNvSpPr/>
      </dsp:nvSpPr>
      <dsp:spPr>
        <a:xfrm>
          <a:off x="1430390" y="2845984"/>
          <a:ext cx="1893529" cy="1894288"/>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B47BC-9C37-4DAF-8571-B9E10A4277BE}">
      <dsp:nvSpPr>
        <dsp:cNvPr id="0" name=""/>
        <dsp:cNvSpPr/>
      </dsp:nvSpPr>
      <dsp:spPr>
        <a:xfrm>
          <a:off x="1763569" y="3506718"/>
          <a:ext cx="1224689" cy="61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solidFill>
                <a:srgbClr val="004494"/>
              </a:solidFill>
              <a:latin typeface="Arial"/>
              <a:ea typeface="+mn-ea"/>
              <a:cs typeface="+mn-cs"/>
            </a:rPr>
            <a:t>Must be incurred for the personnel of the participant and under certain conditions for experts</a:t>
          </a:r>
          <a:r>
            <a:rPr lang="el-CY" sz="1200" kern="1200" dirty="0">
              <a:solidFill>
                <a:srgbClr val="004494"/>
              </a:solidFill>
              <a:latin typeface="Arial"/>
              <a:ea typeface="+mn-ea"/>
              <a:cs typeface="+mn-cs"/>
            </a:rPr>
            <a:t>.</a:t>
          </a:r>
          <a:endParaRPr lang="en-IE" sz="1200" kern="1200" dirty="0"/>
        </a:p>
      </dsp:txBody>
      <dsp:txXfrm>
        <a:off x="1763569" y="3506718"/>
        <a:ext cx="1224689" cy="61219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26/06/2024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a typeface="Calibri"/>
              <a:cs typeface="Calibri"/>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42691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76422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429206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0" dirty="0"/>
          </a:p>
        </p:txBody>
      </p:sp>
      <p:sp>
        <p:nvSpPr>
          <p:cNvPr id="4" name="Slide Number Placeholder 3"/>
          <p:cNvSpPr>
            <a:spLocks noGrp="1"/>
          </p:cNvSpPr>
          <p:nvPr>
            <p:ph type="sldNum" sz="quarter" idx="5"/>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2176149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3567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216600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0" dirty="0"/>
          </a:p>
        </p:txBody>
      </p:sp>
      <p:sp>
        <p:nvSpPr>
          <p:cNvPr id="4" name="Slide Number Placeholder 3"/>
          <p:cNvSpPr>
            <a:spLocks noGrp="1"/>
          </p:cNvSpPr>
          <p:nvPr>
            <p:ph type="sldNum" sz="quarter" idx="5"/>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248349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3202531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3745534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196017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spc="0" normalizeH="0" baseline="0" noProof="0">
              <a:ln>
                <a:noFill/>
              </a:ln>
              <a:solidFill>
                <a:srgbClr val="000000"/>
              </a:solidFill>
              <a:effectLst/>
              <a:uLnTx/>
              <a:uFillTx/>
              <a:latin typeface="Calibri"/>
              <a:ea typeface="Calibri"/>
              <a:cs typeface="Calibri"/>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62179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67014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93726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324742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44511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419953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04296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3810025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396611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060130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12192000" cy="11259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88849" tIns="44425" rIns="88849" bIns="44425"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309" dirty="0">
                <a:solidFill>
                  <a:srgbClr val="FFFFFF"/>
                </a:solidFill>
                <a:latin typeface="Calibri" pitchFamily="34" charset="0"/>
              </a:rPr>
              <a:t> </a:t>
            </a:r>
          </a:p>
        </p:txBody>
      </p:sp>
      <p:sp>
        <p:nvSpPr>
          <p:cNvPr id="5" name="Text Placeholder 4"/>
          <p:cNvSpPr>
            <a:spLocks noGrp="1"/>
          </p:cNvSpPr>
          <p:nvPr>
            <p:ph type="body" sz="quarter" idx="11"/>
          </p:nvPr>
        </p:nvSpPr>
        <p:spPr>
          <a:xfrm>
            <a:off x="482600" y="1552779"/>
            <a:ext cx="11277600" cy="4162333"/>
          </a:xfrm>
          <a:prstGeom prst="rect">
            <a:avLst/>
          </a:prstGeom>
        </p:spPr>
        <p:txBody>
          <a:bodyPr lIns="103904" tIns="51952" rIns="103904" bIns="51952"/>
          <a:lstStyle>
            <a:lvl1pPr marL="0" indent="0">
              <a:defRPr sz="1796" b="0">
                <a:solidFill>
                  <a:srgbClr val="0070C0"/>
                </a:solidFill>
                <a:latin typeface="Verdana" pitchFamily="34" charset="0"/>
                <a:ea typeface="Verdana" pitchFamily="34" charset="0"/>
                <a:cs typeface="Verdana" pitchFamily="34" charset="0"/>
              </a:defRPr>
            </a:lvl1pPr>
            <a:lvl2pPr marL="0" indent="0">
              <a:defRPr sz="1368">
                <a:latin typeface="Verdana" pitchFamily="34" charset="0"/>
                <a:ea typeface="Verdana" pitchFamily="34" charset="0"/>
                <a:cs typeface="Verdana" pitchFamily="34" charset="0"/>
              </a:defRPr>
            </a:lvl2pPr>
            <a:lvl3pPr marL="0" indent="0">
              <a:defRPr sz="1368">
                <a:latin typeface="Verdana" pitchFamily="34" charset="0"/>
                <a:ea typeface="Verdana" pitchFamily="34" charset="0"/>
                <a:cs typeface="Verdana" pitchFamily="34" charset="0"/>
              </a:defRPr>
            </a:lvl3pPr>
            <a:lvl4pPr marL="0" indent="0">
              <a:defRPr sz="1368">
                <a:latin typeface="Verdana" pitchFamily="34" charset="0"/>
                <a:ea typeface="Verdana" pitchFamily="34" charset="0"/>
                <a:cs typeface="Verdana" pitchFamily="34" charset="0"/>
              </a:defRPr>
            </a:lvl4pPr>
            <a:lvl5pPr marL="0" indent="0">
              <a:defRPr sz="1368">
                <a:latin typeface="Verdana" pitchFamily="34" charset="0"/>
                <a:ea typeface="Verdana" pitchFamily="34" charset="0"/>
                <a:cs typeface="Verdana" pitchFamily="34" charset="0"/>
              </a:defRPr>
            </a:lvl5pPr>
          </a:lstStyle>
          <a:p>
            <a:pPr lvl="0"/>
            <a:r>
              <a:rPr lang="en-US"/>
              <a:t>Click to edit Master text styles</a:t>
            </a:r>
          </a:p>
        </p:txBody>
      </p:sp>
      <p:sp>
        <p:nvSpPr>
          <p:cNvPr id="3" name="Text Placeholder 2"/>
          <p:cNvSpPr>
            <a:spLocks noGrp="1"/>
          </p:cNvSpPr>
          <p:nvPr>
            <p:ph type="body" sz="quarter" idx="12"/>
          </p:nvPr>
        </p:nvSpPr>
        <p:spPr>
          <a:xfrm>
            <a:off x="495300" y="400874"/>
            <a:ext cx="11023600" cy="763575"/>
          </a:xfrm>
          <a:prstGeom prst="rect">
            <a:avLst/>
          </a:prstGeom>
        </p:spPr>
        <p:txBody>
          <a:bodyPr lIns="103904" tIns="51952" rIns="103904" bIns="51952"/>
          <a:lstStyle>
            <a:lvl1pPr>
              <a:defRPr sz="2565" b="1">
                <a:solidFill>
                  <a:srgbClr val="FFE161"/>
                </a:solidFill>
                <a:latin typeface="Verdana" pitchFamily="34" charset="0"/>
                <a:ea typeface="Verdana" pitchFamily="34" charset="0"/>
                <a:cs typeface="Verdana" pitchFamily="34" charset="0"/>
              </a:defRPr>
            </a:lvl1pPr>
          </a:lstStyle>
          <a:p>
            <a:pPr lvl="0"/>
            <a:r>
              <a:rPr lang="en-US"/>
              <a:t>Click to edit Master text styles</a:t>
            </a:r>
            <a:endParaRPr lang="en-GB"/>
          </a:p>
        </p:txBody>
      </p:sp>
      <p:pic>
        <p:nvPicPr>
          <p:cNvPr id="2" name="Picture 1">
            <a:extLst>
              <a:ext uri="{FF2B5EF4-FFF2-40B4-BE49-F238E27FC236}">
                <a16:creationId xmlns:a16="http://schemas.microsoft.com/office/drawing/2014/main" id="{180C815C-9010-3BE3-E9CC-17ACCE64B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Tree>
    <p:extLst>
      <p:ext uri="{BB962C8B-B14F-4D97-AF65-F5344CB8AC3E}">
        <p14:creationId xmlns:p14="http://schemas.microsoft.com/office/powerpoint/2010/main" val="241794134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E741-77F7-2E22-867B-D1AB6B7D77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23AD5B-F9C6-A34E-495F-2CAAF1681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508A12-73FA-97FE-6E4C-7116DDE45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DF8EF03-6ED8-6B69-398B-1F1CE3A3B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FF8A6-C47A-C30A-7D1B-4766A424E2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F582B4C-96C1-D9B1-AF95-0614E36B32FE}"/>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8" name="Footer Placeholder 7">
            <a:extLst>
              <a:ext uri="{FF2B5EF4-FFF2-40B4-BE49-F238E27FC236}">
                <a16:creationId xmlns:a16="http://schemas.microsoft.com/office/drawing/2014/main" id="{38A8CA77-7122-1709-7FEC-B40083FB29C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3738A2AC-4B20-28C9-2106-A7357756AA25}"/>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65456332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7D3B-4AC6-3010-C750-E1BA2CE1D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962CB61-1375-BFC9-12DE-2FAC26783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83B0BF4-223B-644F-E05E-21422E0922FC}"/>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5" name="Footer Placeholder 4">
            <a:extLst>
              <a:ext uri="{FF2B5EF4-FFF2-40B4-BE49-F238E27FC236}">
                <a16:creationId xmlns:a16="http://schemas.microsoft.com/office/drawing/2014/main" id="{39D3C060-A525-4B86-D878-7206F1E5D1F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CE04553-855D-01A0-1B13-233EC086A2C3}"/>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171846489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BD7A-B741-7F34-CA44-81EDD4720A2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D8CFCD8-747C-4C4F-ECBE-F23AFC6A1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96A79B8-9CB3-0C3E-3A1D-E1F3143723C6}"/>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5" name="Footer Placeholder 4">
            <a:extLst>
              <a:ext uri="{FF2B5EF4-FFF2-40B4-BE49-F238E27FC236}">
                <a16:creationId xmlns:a16="http://schemas.microsoft.com/office/drawing/2014/main" id="{5C74491C-D25D-B68E-E0EC-B055B59DE6D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D4CB5B5-AD20-5BDA-96F2-20E7ACD0359C}"/>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210474554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270-41C7-9B65-DDAC-F266C9311F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002B3B68-C618-D3A1-333D-1EEEAABBC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479100-E0D6-29AE-77C8-EBE9D4DC4CB3}"/>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5" name="Footer Placeholder 4">
            <a:extLst>
              <a:ext uri="{FF2B5EF4-FFF2-40B4-BE49-F238E27FC236}">
                <a16:creationId xmlns:a16="http://schemas.microsoft.com/office/drawing/2014/main" id="{E69E591D-555D-04D1-C8C6-288C6F5D528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289F76B-625E-95D3-BDA7-B16C36C4EA97}"/>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422950846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89E-2725-9FC4-9A25-23B47B8ABAA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BE4A313-38C1-329C-4F21-D7C35D4B98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5CA85AC-9DDE-141C-C4C4-8AC6E57663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295F06A-BFBE-3864-3646-FDE3442AC0D8}"/>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6" name="Footer Placeholder 5">
            <a:extLst>
              <a:ext uri="{FF2B5EF4-FFF2-40B4-BE49-F238E27FC236}">
                <a16:creationId xmlns:a16="http://schemas.microsoft.com/office/drawing/2014/main" id="{0AC98090-4811-E0F9-E44B-A1B2622CA43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CCBBD7E-0A21-ABB2-4AEE-110F077F040C}"/>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236756015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E741-77F7-2E22-867B-D1AB6B7D77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23AD5B-F9C6-A34E-495F-2CAAF1681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508A12-73FA-97FE-6E4C-7116DDE45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DF8EF03-6ED8-6B69-398B-1F1CE3A3B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FF8A6-C47A-C30A-7D1B-4766A424E2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F582B4C-96C1-D9B1-AF95-0614E36B32FE}"/>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8" name="Footer Placeholder 7">
            <a:extLst>
              <a:ext uri="{FF2B5EF4-FFF2-40B4-BE49-F238E27FC236}">
                <a16:creationId xmlns:a16="http://schemas.microsoft.com/office/drawing/2014/main" id="{38A8CA77-7122-1709-7FEC-B40083FB29C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3738A2AC-4B20-28C9-2106-A7357756AA25}"/>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29116042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C20F-57B6-A306-5D69-81674090818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A849077-BAA5-3EFA-EFD8-71709A7BA6FA}"/>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4" name="Footer Placeholder 3">
            <a:extLst>
              <a:ext uri="{FF2B5EF4-FFF2-40B4-BE49-F238E27FC236}">
                <a16:creationId xmlns:a16="http://schemas.microsoft.com/office/drawing/2014/main" id="{EC81E6B0-6D6F-C034-C110-E01AA4EAE42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4D43A3B-177D-95F5-34AD-775821CCE2D0}"/>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12802010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A28C13-2F1C-D1CA-5302-FCC154BA9E22}"/>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3" name="Footer Placeholder 2">
            <a:extLst>
              <a:ext uri="{FF2B5EF4-FFF2-40B4-BE49-F238E27FC236}">
                <a16:creationId xmlns:a16="http://schemas.microsoft.com/office/drawing/2014/main" id="{7A9A6E93-F854-0E7C-AD36-B2BB638DB5E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3BDEB90-A038-7A57-B1D5-1E9B673CBCDD}"/>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05205546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8486-1214-786A-F919-4CE381C95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B29845E-7E25-2517-7515-62A846EF0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90536B9-0BDA-12AA-EDAD-BA4C38D53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2FF14-7874-00B2-E594-9588A989B324}"/>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6" name="Footer Placeholder 5">
            <a:extLst>
              <a:ext uri="{FF2B5EF4-FFF2-40B4-BE49-F238E27FC236}">
                <a16:creationId xmlns:a16="http://schemas.microsoft.com/office/drawing/2014/main" id="{E4FEDA58-3BF2-4E64-BDB2-292655C1E9C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BE29448-C1E0-3D78-B8B5-BE21DA58FAAC}"/>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231822814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CD17-6237-97F8-376D-23DE09988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EBF943A-0007-292A-71D5-352F843D4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5D5EF0F-18EA-B3E6-231E-44D95C864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E531C-66A4-0E41-4EA1-1B249CBBC157}"/>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6" name="Footer Placeholder 5">
            <a:extLst>
              <a:ext uri="{FF2B5EF4-FFF2-40B4-BE49-F238E27FC236}">
                <a16:creationId xmlns:a16="http://schemas.microsoft.com/office/drawing/2014/main" id="{B836655F-F00D-509A-585D-4D1655B6EC4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2BC50EB-C786-3378-660F-0F2048AE7A8F}"/>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14800129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9525-3261-053E-0B04-435D964109C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DBFAA4A-1DBE-D6CC-A61A-4EE19A0D3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0331BB0-ADD1-E9C9-5C0C-8D1FE95EFB59}"/>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5" name="Footer Placeholder 4">
            <a:extLst>
              <a:ext uri="{FF2B5EF4-FFF2-40B4-BE49-F238E27FC236}">
                <a16:creationId xmlns:a16="http://schemas.microsoft.com/office/drawing/2014/main" id="{320D382F-0271-4BA1-8D00-2DAA1E40FE9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A9F8F54-726E-DFF6-1478-2839398FBC53}"/>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92225897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8A2636-FD34-4692-773C-01C14A4907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B7D4151-95BB-3557-F64F-DFCA2BF69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4C2D1E6-3E5C-6CCD-D2EC-2A23CB4A21CA}"/>
              </a:ext>
            </a:extLst>
          </p:cNvPr>
          <p:cNvSpPr>
            <a:spLocks noGrp="1"/>
          </p:cNvSpPr>
          <p:nvPr>
            <p:ph type="dt" sz="half" idx="10"/>
          </p:nvPr>
        </p:nvSpPr>
        <p:spPr/>
        <p:txBody>
          <a:bodyPr/>
          <a:lstStyle/>
          <a:p>
            <a:fld id="{9D45312D-0E0D-407D-9159-74164D466EB5}" type="datetimeFigureOut">
              <a:rPr lang="en-IE" smtClean="0"/>
              <a:t>26/06/2024</a:t>
            </a:fld>
            <a:endParaRPr lang="en-IE"/>
          </a:p>
        </p:txBody>
      </p:sp>
      <p:sp>
        <p:nvSpPr>
          <p:cNvPr id="5" name="Footer Placeholder 4">
            <a:extLst>
              <a:ext uri="{FF2B5EF4-FFF2-40B4-BE49-F238E27FC236}">
                <a16:creationId xmlns:a16="http://schemas.microsoft.com/office/drawing/2014/main" id="{76D42101-4EDF-E06D-863F-A52A0BA574E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B968A84-7A48-73B5-EB1F-80F3F91BB414}"/>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26635179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pic>
        <p:nvPicPr>
          <p:cNvPr id="3" name="Picture 2">
            <a:extLst>
              <a:ext uri="{FF2B5EF4-FFF2-40B4-BE49-F238E27FC236}">
                <a16:creationId xmlns:a16="http://schemas.microsoft.com/office/drawing/2014/main" id="{4840AF63-FAE8-BDF0-AA58-FD16486E3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Tree>
    <p:extLst>
      <p:ext uri="{BB962C8B-B14F-4D97-AF65-F5344CB8AC3E}">
        <p14:creationId xmlns:p14="http://schemas.microsoft.com/office/powerpoint/2010/main" val="4194146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09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844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1524"/>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293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753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853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65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422830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2782888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839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8990581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1698226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3855252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532527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1450560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2503511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7764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2" r:id="rId18"/>
    <p:sldLayoutId id="2147483722" r:id="rId19"/>
    <p:sldLayoutId id="2147483758"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8266C0-3B5C-D84E-B80E-B8BB11214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2838BE-DE74-1696-B3A0-0105CAC99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A0E4EF8-B0D3-7BAE-26B5-059A9486C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5312D-0E0D-407D-9159-74164D466EB5}" type="datetimeFigureOut">
              <a:rPr lang="en-IE" smtClean="0"/>
              <a:t>26/06/2024</a:t>
            </a:fld>
            <a:endParaRPr lang="en-IE"/>
          </a:p>
        </p:txBody>
      </p:sp>
      <p:sp>
        <p:nvSpPr>
          <p:cNvPr id="5" name="Footer Placeholder 4">
            <a:extLst>
              <a:ext uri="{FF2B5EF4-FFF2-40B4-BE49-F238E27FC236}">
                <a16:creationId xmlns:a16="http://schemas.microsoft.com/office/drawing/2014/main" id="{993D8AA5-978A-EF5C-62D2-1FA470763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00F9FC9-24EA-C3BC-B9EE-54ACCA43F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41076364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 id="2147483724" r:id="rId13"/>
    <p:sldLayoutId id="2147483725" r:id="rId14"/>
    <p:sldLayoutId id="2147483726"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20.xml"/><Relationship Id="rId6" Type="http://schemas.openxmlformats.org/officeDocument/2006/relationships/image" Target="../media/image48.png"/><Relationship Id="rId11" Type="http://schemas.openxmlformats.org/officeDocument/2006/relationships/image" Target="../media/image42.png"/><Relationship Id="rId5" Type="http://schemas.openxmlformats.org/officeDocument/2006/relationships/image" Target="../media/image47.svg"/><Relationship Id="rId10" Type="http://schemas.openxmlformats.org/officeDocument/2006/relationships/image" Target="../media/image41.png"/><Relationship Id="rId4" Type="http://schemas.openxmlformats.org/officeDocument/2006/relationships/image" Target="../media/image46.png"/><Relationship Id="rId9" Type="http://schemas.openxmlformats.org/officeDocument/2006/relationships/image" Target="../media/image5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4.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8.png"/><Relationship Id="rId1" Type="http://schemas.openxmlformats.org/officeDocument/2006/relationships/slideLayout" Target="../slideLayouts/slideLayout8.xml"/><Relationship Id="rId5" Type="http://schemas.openxmlformats.org/officeDocument/2006/relationships/image" Target="../media/image70.sv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programmePeriod=2021-2027" TargetMode="External"/><Relationship Id="rId2" Type="http://schemas.openxmlformats.org/officeDocument/2006/relationships/hyperlink" Target="https://ec.europa.eu/info/funding-tenders/opportunities/portal/screen/support/helpdesks?callType=1&amp;programmePeriod=2021-2027" TargetMode="External"/><Relationship Id="rId1" Type="http://schemas.openxmlformats.org/officeDocument/2006/relationships/slideLayout" Target="../slideLayouts/slideLayout18.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61379" y="6099380"/>
            <a:ext cx="3186584" cy="461665"/>
          </a:xfrm>
        </p:spPr>
        <p:txBody>
          <a:bodyPr>
            <a:spAutoFit/>
          </a:bodyPr>
          <a:lstStyle/>
          <a:p>
            <a:pPr>
              <a:spcAft>
                <a:spcPts val="0"/>
              </a:spcAft>
            </a:pPr>
            <a:r>
              <a:rPr lang="en-GB" b="1" dirty="0"/>
              <a:t>Common Audit Service </a:t>
            </a:r>
          </a:p>
          <a:p>
            <a:pPr>
              <a:spcAft>
                <a:spcPts val="0"/>
              </a:spcAft>
            </a:pPr>
            <a:r>
              <a:rPr lang="en-GB" b="1" dirty="0"/>
              <a:t>DG R&amp;I – European Commission</a:t>
            </a:r>
          </a:p>
        </p:txBody>
      </p:sp>
      <p:sp>
        <p:nvSpPr>
          <p:cNvPr id="3" name="Text Placeholder 2"/>
          <p:cNvSpPr>
            <a:spLocks noGrp="1"/>
          </p:cNvSpPr>
          <p:nvPr>
            <p:ph type="body" sz="quarter" idx="13"/>
          </p:nvPr>
        </p:nvSpPr>
        <p:spPr>
          <a:xfrm>
            <a:off x="7940880" y="4678130"/>
            <a:ext cx="3717718" cy="923330"/>
          </a:xfrm>
        </p:spPr>
        <p:txBody>
          <a:bodyPr>
            <a:spAutoFit/>
          </a:bodyPr>
          <a:lstStyle/>
          <a:p>
            <a:pPr algn="ctr">
              <a:spcAft>
                <a:spcPts val="0"/>
              </a:spcAft>
            </a:pPr>
            <a:r>
              <a:rPr lang="en-US" sz="1800" dirty="0">
                <a:solidFill>
                  <a:schemeClr val="accent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Certificates on the financial statements (CFS) in Horizon Europe</a:t>
            </a:r>
            <a:endParaRPr lang="en-GB" sz="1800" dirty="0">
              <a:solidFill>
                <a:schemeClr val="accent2"/>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4"/>
          </p:nvPr>
        </p:nvSpPr>
        <p:spPr>
          <a:xfrm>
            <a:off x="7881614" y="5693710"/>
            <a:ext cx="3836251" cy="276999"/>
          </a:xfrm>
        </p:spPr>
        <p:txBody>
          <a:bodyPr>
            <a:spAutoFit/>
          </a:bodyPr>
          <a:lstStyle/>
          <a:p>
            <a:pPr algn="r"/>
            <a:r>
              <a:rPr lang="el-GR" b="1" dirty="0"/>
              <a:t>26 </a:t>
            </a:r>
            <a:r>
              <a:rPr lang="en-US" b="1" dirty="0"/>
              <a:t>June 2024</a:t>
            </a:r>
            <a:endParaRPr lang="en-GB" b="1" dirty="0"/>
          </a:p>
        </p:txBody>
      </p:sp>
    </p:spTree>
    <p:extLst>
      <p:ext uri="{BB962C8B-B14F-4D97-AF65-F5344CB8AC3E}">
        <p14:creationId xmlns:p14="http://schemas.microsoft.com/office/powerpoint/2010/main" val="65043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50C41-2291-2DCF-FE2E-509BEB8535A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Main differences with Horizon 2020</a:t>
            </a:r>
          </a:p>
        </p:txBody>
      </p:sp>
      <p:sp>
        <p:nvSpPr>
          <p:cNvPr id="4" name="Text Placeholder 3">
            <a:extLst>
              <a:ext uri="{FF2B5EF4-FFF2-40B4-BE49-F238E27FC236}">
                <a16:creationId xmlns:a16="http://schemas.microsoft.com/office/drawing/2014/main" id="{554D102C-F25F-4B46-1A58-DA49EB7DAA07}"/>
              </a:ext>
            </a:extLst>
          </p:cNvPr>
          <p:cNvSpPr>
            <a:spLocks/>
          </p:cNvSpPr>
          <p:nvPr/>
        </p:nvSpPr>
        <p:spPr>
          <a:xfrm>
            <a:off x="838200" y="2103350"/>
            <a:ext cx="3053038" cy="1617511"/>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normAutofit/>
          </a:bodyPr>
          <a:lstStyle/>
          <a:p>
            <a:pPr algn="ctr" defTabSz="886968">
              <a:spcAft>
                <a:spcPts val="600"/>
              </a:spcAft>
            </a:pPr>
            <a:r>
              <a:rPr lang="en-US" sz="1746" kern="1200" dirty="0">
                <a:solidFill>
                  <a:schemeClr val="tx1"/>
                </a:solidFill>
                <a:latin typeface="+mn-lt"/>
                <a:ea typeface="+mn-ea"/>
                <a:cs typeface="+mn-cs"/>
              </a:rPr>
              <a:t>No different formulas (annual and monthly) or options for productive hours.</a:t>
            </a:r>
            <a:endParaRPr lang="en-IE" dirty="0"/>
          </a:p>
        </p:txBody>
      </p:sp>
      <p:sp>
        <p:nvSpPr>
          <p:cNvPr id="7" name="Text Placeholder 6">
            <a:extLst>
              <a:ext uri="{FF2B5EF4-FFF2-40B4-BE49-F238E27FC236}">
                <a16:creationId xmlns:a16="http://schemas.microsoft.com/office/drawing/2014/main" id="{6F4E01FF-4678-EF1D-05F9-213981A0275B}"/>
              </a:ext>
            </a:extLst>
          </p:cNvPr>
          <p:cNvSpPr>
            <a:spLocks/>
          </p:cNvSpPr>
          <p:nvPr/>
        </p:nvSpPr>
        <p:spPr>
          <a:xfrm>
            <a:off x="4512332" y="2103350"/>
            <a:ext cx="3053038" cy="1617511"/>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lstStyle/>
          <a:p>
            <a:pPr algn="ctr" defTabSz="886968">
              <a:spcAft>
                <a:spcPts val="600"/>
              </a:spcAft>
            </a:pPr>
            <a:r>
              <a:rPr lang="en-US" sz="1746" kern="1200" dirty="0">
                <a:solidFill>
                  <a:schemeClr val="tx1"/>
                </a:solidFill>
                <a:latin typeface="+mn-lt"/>
                <a:ea typeface="+mn-ea"/>
                <a:cs typeface="+mn-cs"/>
              </a:rPr>
              <a:t>No more ‘last closed financial year’ rule.</a:t>
            </a:r>
          </a:p>
        </p:txBody>
      </p:sp>
      <p:sp>
        <p:nvSpPr>
          <p:cNvPr id="8" name="Text Placeholder 7">
            <a:extLst>
              <a:ext uri="{FF2B5EF4-FFF2-40B4-BE49-F238E27FC236}">
                <a16:creationId xmlns:a16="http://schemas.microsoft.com/office/drawing/2014/main" id="{C41B0FBC-E6C8-B808-9F25-445AAB4A80B3}"/>
              </a:ext>
            </a:extLst>
          </p:cNvPr>
          <p:cNvSpPr>
            <a:spLocks/>
          </p:cNvSpPr>
          <p:nvPr/>
        </p:nvSpPr>
        <p:spPr>
          <a:xfrm>
            <a:off x="8186462" y="2103350"/>
            <a:ext cx="3053038" cy="1617511"/>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lstStyle/>
          <a:p>
            <a:pPr algn="ctr" defTabSz="886968">
              <a:spcAft>
                <a:spcPts val="600"/>
              </a:spcAft>
            </a:pPr>
            <a:r>
              <a:rPr lang="en-US" sz="1746" dirty="0"/>
              <a:t>S</a:t>
            </a:r>
            <a:r>
              <a:rPr lang="en-US" sz="1746" kern="1200" dirty="0">
                <a:solidFill>
                  <a:schemeClr val="tx1"/>
                </a:solidFill>
                <a:latin typeface="+mn-lt"/>
                <a:ea typeface="+mn-ea"/>
                <a:cs typeface="+mn-cs"/>
              </a:rPr>
              <a:t>ingle corporate daily rate calculated </a:t>
            </a:r>
            <a:r>
              <a:rPr lang="en-US" sz="1746" dirty="0">
                <a:solidFill>
                  <a:schemeClr val="accent2"/>
                </a:solidFill>
              </a:rPr>
              <a:t>per </a:t>
            </a:r>
            <a:r>
              <a:rPr lang="en-US" sz="1746" kern="1200" dirty="0">
                <a:solidFill>
                  <a:schemeClr val="accent2"/>
                </a:solidFill>
                <a:latin typeface="+mn-lt"/>
                <a:ea typeface="+mn-ea"/>
                <a:cs typeface="+mn-cs"/>
              </a:rPr>
              <a:t>reporting period.</a:t>
            </a:r>
            <a:endParaRPr lang="en-IE" dirty="0">
              <a:solidFill>
                <a:schemeClr val="accent2"/>
              </a:solidFill>
            </a:endParaRPr>
          </a:p>
        </p:txBody>
      </p:sp>
      <p:sp>
        <p:nvSpPr>
          <p:cNvPr id="5" name="TextBox 4">
            <a:extLst>
              <a:ext uri="{FF2B5EF4-FFF2-40B4-BE49-F238E27FC236}">
                <a16:creationId xmlns:a16="http://schemas.microsoft.com/office/drawing/2014/main" id="{0B54DA18-4E75-C4E4-A63F-08F429B477F2}"/>
              </a:ext>
            </a:extLst>
          </p:cNvPr>
          <p:cNvSpPr txBox="1"/>
          <p:nvPr/>
        </p:nvSpPr>
        <p:spPr>
          <a:xfrm>
            <a:off x="838200" y="4292477"/>
            <a:ext cx="10515599" cy="1477328"/>
          </a:xfrm>
          <a:prstGeom prst="rect">
            <a:avLst/>
          </a:prstGeom>
          <a:noFill/>
        </p:spPr>
        <p:txBody>
          <a:bodyPr wrap="square" lIns="91440" tIns="45720" rIns="91440" bIns="45720" rtlCol="0" anchor="t">
            <a:spAutoFit/>
          </a:bodyPr>
          <a:lstStyle/>
          <a:p>
            <a:r>
              <a:rPr lang="en-US" dirty="0"/>
              <a:t>Alternatively (if not calculated per reporting period), the calculation may be done separately for each calendar year within the reporting period, if this is consistently applied. In that case, the ‘number of months within the reporting period’ referred to in the basic formula is to be understood as the number of months of the respective calendar year that are within the reporting period </a:t>
            </a:r>
            <a:r>
              <a:rPr lang="en-US" dirty="0">
                <a:solidFill>
                  <a:schemeClr val="tx2"/>
                </a:solidFill>
              </a:rPr>
              <a:t>(footnote 4, Article 6.2, AGA HE).</a:t>
            </a:r>
          </a:p>
        </p:txBody>
      </p:sp>
      <p:cxnSp>
        <p:nvCxnSpPr>
          <p:cNvPr id="15" name="Straight Connector 14">
            <a:extLst>
              <a:ext uri="{FF2B5EF4-FFF2-40B4-BE49-F238E27FC236}">
                <a16:creationId xmlns:a16="http://schemas.microsoft.com/office/drawing/2014/main" id="{AD154325-401D-F91C-E45B-C0D9E22B55B0}"/>
              </a:ext>
            </a:extLst>
          </p:cNvPr>
          <p:cNvCxnSpPr>
            <a:cxnSpLocks/>
          </p:cNvCxnSpPr>
          <p:nvPr/>
        </p:nvCxnSpPr>
        <p:spPr>
          <a:xfrm>
            <a:off x="4201785" y="1755819"/>
            <a:ext cx="0" cy="2052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CD1BD54-FFA7-A1BC-FE5B-1F24905B9C3B}"/>
              </a:ext>
            </a:extLst>
          </p:cNvPr>
          <p:cNvSpPr txBox="1"/>
          <p:nvPr/>
        </p:nvSpPr>
        <p:spPr>
          <a:xfrm>
            <a:off x="10287000" y="0"/>
            <a:ext cx="1905000" cy="646331"/>
          </a:xfrm>
          <a:prstGeom prst="rect">
            <a:avLst/>
          </a:prstGeom>
          <a:solidFill>
            <a:srgbClr val="024B9C"/>
          </a:solidFill>
        </p:spPr>
        <p:txBody>
          <a:bodyPr wrap="square" rtlCol="0">
            <a:spAutoFit/>
          </a:bodyPr>
          <a:lstStyle/>
          <a:p>
            <a:r>
              <a:rPr lang="en-US" dirty="0">
                <a:solidFill>
                  <a:schemeClr val="bg1"/>
                </a:solidFill>
              </a:rPr>
              <a:t>Procedures for A.1 Employees</a:t>
            </a:r>
            <a:endParaRPr lang="en-IE" dirty="0">
              <a:solidFill>
                <a:schemeClr val="bg1"/>
              </a:solidFill>
            </a:endParaRPr>
          </a:p>
        </p:txBody>
      </p:sp>
      <p:pic>
        <p:nvPicPr>
          <p:cNvPr id="10" name="Picture 9">
            <a:extLst>
              <a:ext uri="{FF2B5EF4-FFF2-40B4-BE49-F238E27FC236}">
                <a16:creationId xmlns:a16="http://schemas.microsoft.com/office/drawing/2014/main" id="{E38687A6-6C87-E2B7-2BDC-113ECBAB8BC8}"/>
              </a:ext>
            </a:extLst>
          </p:cNvPr>
          <p:cNvPicPr>
            <a:picLocks noChangeAspect="1"/>
          </p:cNvPicPr>
          <p:nvPr/>
        </p:nvPicPr>
        <p:blipFill>
          <a:blip r:embed="rId3"/>
          <a:stretch>
            <a:fillRect/>
          </a:stretch>
        </p:blipFill>
        <p:spPr>
          <a:xfrm>
            <a:off x="4211842" y="1743373"/>
            <a:ext cx="865707" cy="713294"/>
          </a:xfrm>
          <a:prstGeom prst="rect">
            <a:avLst/>
          </a:prstGeom>
        </p:spPr>
      </p:pic>
      <p:pic>
        <p:nvPicPr>
          <p:cNvPr id="11" name="Picture 10">
            <a:extLst>
              <a:ext uri="{FF2B5EF4-FFF2-40B4-BE49-F238E27FC236}">
                <a16:creationId xmlns:a16="http://schemas.microsoft.com/office/drawing/2014/main" id="{623D17E3-7692-5D07-768A-B2533760D0E6}"/>
              </a:ext>
            </a:extLst>
          </p:cNvPr>
          <p:cNvPicPr>
            <a:picLocks noChangeAspect="1"/>
          </p:cNvPicPr>
          <p:nvPr/>
        </p:nvPicPr>
        <p:blipFill>
          <a:blip r:embed="rId3"/>
          <a:stretch>
            <a:fillRect/>
          </a:stretch>
        </p:blipFill>
        <p:spPr>
          <a:xfrm>
            <a:off x="530918" y="1743373"/>
            <a:ext cx="865707" cy="713294"/>
          </a:xfrm>
          <a:prstGeom prst="rect">
            <a:avLst/>
          </a:prstGeom>
        </p:spPr>
      </p:pic>
      <p:pic>
        <p:nvPicPr>
          <p:cNvPr id="12" name="Picture 11">
            <a:extLst>
              <a:ext uri="{FF2B5EF4-FFF2-40B4-BE49-F238E27FC236}">
                <a16:creationId xmlns:a16="http://schemas.microsoft.com/office/drawing/2014/main" id="{19BF152E-F0E1-583B-4D30-3693A0973DB0}"/>
              </a:ext>
            </a:extLst>
          </p:cNvPr>
          <p:cNvPicPr>
            <a:picLocks noChangeAspect="1"/>
          </p:cNvPicPr>
          <p:nvPr/>
        </p:nvPicPr>
        <p:blipFill>
          <a:blip r:embed="rId3"/>
          <a:stretch>
            <a:fillRect/>
          </a:stretch>
        </p:blipFill>
        <p:spPr>
          <a:xfrm>
            <a:off x="7892765" y="1743373"/>
            <a:ext cx="865707" cy="713294"/>
          </a:xfrm>
          <a:prstGeom prst="rect">
            <a:avLst/>
          </a:prstGeom>
        </p:spPr>
      </p:pic>
      <p:cxnSp>
        <p:nvCxnSpPr>
          <p:cNvPr id="6" name="Straight Connector 5">
            <a:extLst>
              <a:ext uri="{FF2B5EF4-FFF2-40B4-BE49-F238E27FC236}">
                <a16:creationId xmlns:a16="http://schemas.microsoft.com/office/drawing/2014/main" id="{3FE6A1DD-7C58-C641-C725-2ED861440F11}"/>
              </a:ext>
            </a:extLst>
          </p:cNvPr>
          <p:cNvCxnSpPr>
            <a:cxnSpLocks/>
          </p:cNvCxnSpPr>
          <p:nvPr/>
        </p:nvCxnSpPr>
        <p:spPr>
          <a:xfrm>
            <a:off x="7875916" y="1755819"/>
            <a:ext cx="0" cy="205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91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060" y="3067669"/>
            <a:ext cx="11167881" cy="1043363"/>
          </a:xfrm>
        </p:spPr>
        <p:txBody>
          <a:bodyPr wrap="square">
            <a:spAutoFit/>
          </a:bodyPr>
          <a:lstStyle/>
          <a:p>
            <a:r>
              <a:rPr lang="fr-BE" sz="3600" dirty="0"/>
              <a:t>A.1 </a:t>
            </a:r>
            <a:r>
              <a:rPr lang="fr-BE" sz="3600" dirty="0" err="1"/>
              <a:t>Employees</a:t>
            </a:r>
            <a:r>
              <a:rPr lang="fr-BE" sz="3600" dirty="0"/>
              <a:t> case 1B</a:t>
            </a:r>
            <a:br>
              <a:rPr lang="fr-BE" sz="3600" dirty="0"/>
            </a:br>
            <a:r>
              <a:rPr lang="fr-BE" sz="3600" dirty="0" err="1"/>
              <a:t>Additional</a:t>
            </a:r>
            <a:r>
              <a:rPr lang="fr-BE" sz="3600" dirty="0"/>
              <a:t> </a:t>
            </a:r>
            <a:r>
              <a:rPr lang="fr-BE" sz="3600" dirty="0" err="1"/>
              <a:t>procedures</a:t>
            </a:r>
            <a:r>
              <a:rPr lang="fr-BE" sz="3600" dirty="0"/>
              <a:t> for: Project-</a:t>
            </a:r>
            <a:r>
              <a:rPr lang="fr-BE" sz="3600" dirty="0" err="1"/>
              <a:t>based</a:t>
            </a:r>
            <a:r>
              <a:rPr lang="fr-BE" sz="3600" dirty="0"/>
              <a:t> </a:t>
            </a:r>
            <a:r>
              <a:rPr lang="fr-BE" sz="3600" dirty="0" err="1"/>
              <a:t>remuneration</a:t>
            </a:r>
            <a:endParaRPr lang="en-GB" sz="3600" dirty="0"/>
          </a:p>
        </p:txBody>
      </p:sp>
    </p:spTree>
    <p:extLst>
      <p:ext uri="{BB962C8B-B14F-4D97-AF65-F5344CB8AC3E}">
        <p14:creationId xmlns:p14="http://schemas.microsoft.com/office/powerpoint/2010/main" val="207924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088660" y="2555784"/>
            <a:ext cx="3564319" cy="1923604"/>
          </a:xfrm>
          <a:prstGeom prst="rect">
            <a:avLst/>
          </a:prstGeom>
        </p:spPr>
        <p:txBody>
          <a:bodyPr vert="horz" wrap="square" lIns="90000" tIns="4572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spcBef>
                <a:spcPts val="1800"/>
              </a:spcBef>
              <a:buClrTx/>
              <a:buSzTx/>
              <a:buFontTx/>
              <a:buNone/>
              <a:tabLst/>
              <a:defRPr/>
            </a:pPr>
            <a:r>
              <a:rPr kumimoji="0" lang="en-GB" sz="2000" b="1" i="0" u="none" strike="noStrike" kern="1200" cap="all" spc="0" normalizeH="0" baseline="0" noProof="0" dirty="0">
                <a:ln>
                  <a:noFill/>
                </a:ln>
                <a:solidFill>
                  <a:schemeClr val="tx2"/>
                </a:solidFill>
                <a:effectLst/>
                <a:uLnTx/>
                <a:uFillTx/>
                <a:latin typeface="Arial"/>
                <a:ea typeface="+mn-ea"/>
                <a:cs typeface="+mn-cs"/>
              </a:rPr>
              <a:t>METHODOLOGY?</a:t>
            </a: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just" defTabSz="914400" rtl="0" eaLnBrk="1" fontAlgn="auto" latinLnBrk="0" hangingPunct="1">
              <a:spcBef>
                <a:spcPts val="1800"/>
              </a:spcBef>
              <a:buClr>
                <a:srgbClr val="931680"/>
              </a:buClr>
              <a:buSzTx/>
              <a:buFont typeface="Wingdings" panose="05000000000000000000" pitchFamily="2" charset="2"/>
              <a:buChar char="v"/>
              <a:tabLst/>
              <a:defRPr/>
            </a:pPr>
            <a:r>
              <a:rPr kumimoji="0" lang="en-GB" sz="1800" b="1" i="0" u="none" strike="noStrike" kern="1200" cap="none" spc="0" normalizeH="0" baseline="0" noProof="0" dirty="0">
                <a:ln>
                  <a:noFill/>
                </a:ln>
                <a:solidFill>
                  <a:srgbClr val="931680"/>
                </a:solidFill>
                <a:effectLst/>
                <a:uLnTx/>
                <a:uFillTx/>
                <a:ea typeface="Calibri" panose="020F0502020204030204" pitchFamily="34" charset="0"/>
                <a:cs typeface="Times New Roman" panose="02020603050405020304" pitchFamily="18" charset="0"/>
              </a:rPr>
              <a:t>Compare</a:t>
            </a:r>
            <a:r>
              <a:rPr kumimoji="0" lang="en-GB" sz="1800" b="0" i="0" u="none" strike="noStrike" kern="1200" cap="none" spc="0" normalizeH="0" baseline="0" noProof="0" dirty="0">
                <a:ln>
                  <a:noFill/>
                </a:ln>
                <a:solidFill>
                  <a:srgbClr val="4D4D4D"/>
                </a:solidFill>
                <a:effectLst/>
                <a:uLnTx/>
                <a:uFillTx/>
                <a:ea typeface="Calibri" panose="020F0502020204030204" pitchFamily="34" charset="0"/>
                <a:cs typeface="Times New Roman" panose="02020603050405020304" pitchFamily="18" charset="0"/>
              </a:rPr>
              <a:t> </a:t>
            </a:r>
          </a:p>
          <a:p>
            <a:pPr marL="342900" marR="0" lvl="1" indent="-342900" algn="just" defTabSz="914400" rtl="0" eaLnBrk="1" fontAlgn="auto" latinLnBrk="0" hangingPunct="1">
              <a:spcBef>
                <a:spcPts val="1800"/>
              </a:spcBef>
              <a:buClr>
                <a:srgbClr val="931680"/>
              </a:buClr>
              <a:buSzTx/>
              <a:buFont typeface="Wingdings" panose="05000000000000000000" pitchFamily="2" charset="2"/>
              <a:buChar char="v"/>
              <a:tabLst/>
              <a:defRPr/>
            </a:pPr>
            <a:endParaRPr kumimoji="0" lang="fr-BE" sz="1800" b="0" i="0"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342900" marR="0" lvl="1" indent="-342900" algn="just" defTabSz="914400" rtl="0" eaLnBrk="1" fontAlgn="auto" latinLnBrk="0" hangingPunct="1">
              <a:spcBef>
                <a:spcPts val="1800"/>
              </a:spcBef>
              <a:buClr>
                <a:srgbClr val="931680"/>
              </a:buClr>
              <a:buSzTx/>
              <a:buFont typeface="Wingdings" panose="05000000000000000000" pitchFamily="2" charset="2"/>
              <a:buChar char="v"/>
              <a:tabLst/>
              <a:defRPr/>
            </a:pPr>
            <a:r>
              <a:rPr kumimoji="0" lang="en-GB" sz="1800" b="0" i="0" u="none" strike="noStrike" kern="1200" cap="none" spc="0" normalizeH="0" baseline="0" noProof="0" dirty="0">
                <a:ln>
                  <a:noFill/>
                </a:ln>
                <a:solidFill>
                  <a:srgbClr val="4D4D4D"/>
                </a:solidFill>
                <a:effectLst/>
                <a:uLnTx/>
                <a:uFillTx/>
                <a:ea typeface="Calibri" panose="020F0502020204030204" pitchFamily="34" charset="0"/>
                <a:cs typeface="Times New Roman" panose="02020603050405020304" pitchFamily="18" charset="0"/>
              </a:rPr>
              <a:t>Take </a:t>
            </a:r>
            <a:r>
              <a:rPr kumimoji="0" lang="en-GB" sz="1800" b="1" i="0" u="sng" strike="noStrike" kern="1200" cap="none" spc="0" normalizeH="0" baseline="0" noProof="0" dirty="0">
                <a:ln>
                  <a:noFill/>
                </a:ln>
                <a:solidFill>
                  <a:srgbClr val="931680"/>
                </a:solidFill>
                <a:effectLst/>
                <a:uLnTx/>
                <a:uFillTx/>
                <a:ea typeface="Calibri" panose="020F0502020204030204" pitchFamily="34" charset="0"/>
                <a:cs typeface="Times New Roman" panose="02020603050405020304" pitchFamily="18" charset="0"/>
              </a:rPr>
              <a:t>the lower of the two</a:t>
            </a:r>
            <a:r>
              <a:rPr kumimoji="0" lang="en-GB" sz="1800" b="0" i="0" u="none" strike="noStrike" kern="1200" cap="none" spc="0" normalizeH="0" baseline="0" noProof="0" dirty="0">
                <a:ln>
                  <a:noFill/>
                </a:ln>
                <a:solidFill>
                  <a:srgbClr val="4D4D4D"/>
                </a:solidFill>
                <a:effectLst/>
                <a:uLnTx/>
                <a:uFillTx/>
                <a:ea typeface="Calibri" panose="020F0502020204030204" pitchFamily="34" charset="0"/>
                <a:cs typeface="Times New Roman" panose="02020603050405020304" pitchFamily="18" charset="0"/>
              </a:rPr>
              <a:t>. </a:t>
            </a:r>
          </a:p>
        </p:txBody>
      </p:sp>
      <p:cxnSp>
        <p:nvCxnSpPr>
          <p:cNvPr id="7" name="Straight Connector 6"/>
          <p:cNvCxnSpPr>
            <a:cxnSpLocks/>
          </p:cNvCxnSpPr>
          <p:nvPr/>
        </p:nvCxnSpPr>
        <p:spPr>
          <a:xfrm>
            <a:off x="3904775" y="2214608"/>
            <a:ext cx="0" cy="3318277"/>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118" t="4368" r="3788" b="3537"/>
          <a:stretch/>
        </p:blipFill>
        <p:spPr>
          <a:xfrm>
            <a:off x="5648425" y="1625255"/>
            <a:ext cx="895150" cy="895150"/>
          </a:xfrm>
          <a:prstGeom prst="rect">
            <a:avLst/>
          </a:prstGeom>
        </p:spPr>
      </p:pic>
      <p:sp>
        <p:nvSpPr>
          <p:cNvPr id="12" name="Title 1"/>
          <p:cNvSpPr>
            <a:spLocks noGrp="1"/>
          </p:cNvSpPr>
          <p:nvPr>
            <p:ph type="title"/>
          </p:nvPr>
        </p:nvSpPr>
        <p:spPr>
          <a:xfrm>
            <a:off x="838800" y="360000"/>
            <a:ext cx="10515600" cy="1154162"/>
          </a:xfrm>
        </p:spPr>
        <p:txBody>
          <a:bodyPr vert="horz" wrap="square" lIns="91440" tIns="45720" rIns="91440" bIns="0" rtlCol="0" anchor="b" anchorCtr="0">
            <a:spAutoFit/>
          </a:bodyPr>
          <a:lstStyle/>
          <a:p>
            <a:pPr>
              <a:lnSpc>
                <a:spcPct val="100000"/>
              </a:lnSpc>
            </a:pPr>
            <a:r>
              <a:rPr lang="fr-BE" dirty="0"/>
              <a:t>Project-</a:t>
            </a:r>
            <a:r>
              <a:rPr lang="fr-BE" dirty="0" err="1"/>
              <a:t>based</a:t>
            </a:r>
            <a:r>
              <a:rPr lang="fr-BE" dirty="0"/>
              <a:t> </a:t>
            </a:r>
            <a:r>
              <a:rPr lang="fr-BE" dirty="0" err="1"/>
              <a:t>remuneration</a:t>
            </a:r>
            <a:r>
              <a:rPr lang="fr-BE" dirty="0"/>
              <a:t> – </a:t>
            </a:r>
            <a:br>
              <a:rPr lang="fr-BE" dirty="0"/>
            </a:br>
            <a:r>
              <a:rPr lang="fr-BE" dirty="0"/>
              <a:t>Key </a:t>
            </a:r>
            <a:r>
              <a:rPr lang="fr-BE" dirty="0" err="1"/>
              <a:t>features</a:t>
            </a:r>
            <a:endParaRPr lang="en-GB" dirty="0"/>
          </a:p>
        </p:txBody>
      </p:sp>
      <p:sp>
        <p:nvSpPr>
          <p:cNvPr id="11" name="Text Placeholder 2"/>
          <p:cNvSpPr txBox="1">
            <a:spLocks/>
          </p:cNvSpPr>
          <p:nvPr/>
        </p:nvSpPr>
        <p:spPr>
          <a:xfrm>
            <a:off x="4070774" y="2555784"/>
            <a:ext cx="3685888" cy="3431709"/>
          </a:xfrm>
          <a:prstGeom prst="rect">
            <a:avLst/>
          </a:prstGeom>
        </p:spPr>
        <p:txBody>
          <a:bodyPr vert="horz" wrap="square" lIns="9000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spcBef>
                <a:spcPts val="1800"/>
              </a:spcBef>
              <a:buClrTx/>
              <a:buSzTx/>
              <a:buFontTx/>
              <a:buNone/>
              <a:tabLst/>
              <a:defRPr/>
            </a:pPr>
            <a:r>
              <a:rPr kumimoji="0" lang="en-GB" sz="2000" b="1" i="0" u="none" strike="noStrike" kern="1200" cap="all" spc="0" normalizeH="0" baseline="0" noProof="0" dirty="0">
                <a:ln>
                  <a:noFill/>
                </a:ln>
                <a:solidFill>
                  <a:schemeClr val="tx2"/>
                </a:solidFill>
                <a:effectLst/>
                <a:uLnTx/>
                <a:uFillTx/>
                <a:latin typeface="Arial"/>
                <a:ea typeface="+mn-ea"/>
                <a:cs typeface="+mn-cs"/>
              </a:rPr>
              <a:t>How MUCH </a:t>
            </a:r>
            <a:br>
              <a:rPr kumimoji="0" lang="en-GB" sz="2000" b="1" i="0" u="none" strike="noStrike" kern="1200" cap="all" spc="0" normalizeH="0" baseline="0" noProof="0" dirty="0">
                <a:ln>
                  <a:noFill/>
                </a:ln>
                <a:solidFill>
                  <a:schemeClr val="tx2"/>
                </a:solidFill>
                <a:effectLst/>
                <a:uLnTx/>
                <a:uFillTx/>
                <a:latin typeface="Arial"/>
                <a:ea typeface="+mn-ea"/>
                <a:cs typeface="+mn-cs"/>
              </a:rPr>
            </a:br>
            <a:r>
              <a:rPr kumimoji="0" lang="en-GB" sz="2000" b="1" i="0" u="none" strike="noStrike" kern="1200" cap="all" spc="0" normalizeH="0" baseline="0" noProof="0" dirty="0">
                <a:ln>
                  <a:noFill/>
                </a:ln>
                <a:solidFill>
                  <a:schemeClr val="tx2"/>
                </a:solidFill>
                <a:effectLst/>
                <a:uLnTx/>
                <a:uFillTx/>
                <a:latin typeface="Arial"/>
                <a:ea typeface="+mn-ea"/>
                <a:cs typeface="+mn-cs"/>
              </a:rPr>
              <a:t>CAN BE DECLARED?</a:t>
            </a:r>
            <a:endParaRPr lang="en-GB" sz="2000" cap="all" dirty="0">
              <a:solidFill>
                <a:schemeClr val="tx2"/>
              </a:solidFill>
              <a:latin typeface="Arial"/>
              <a:cs typeface="Arial"/>
            </a:endParaRPr>
          </a:p>
          <a:p>
            <a:pPr marL="355600" lvl="1" indent="-355600" algn="just">
              <a:spcBef>
                <a:spcPts val="1800"/>
              </a:spcBef>
              <a:buClr>
                <a:srgbClr val="931680"/>
              </a:buClr>
              <a:buFont typeface="Wingdings" panose="05000000000000000000" pitchFamily="2" charset="2"/>
              <a:buChar char="v"/>
              <a:defRPr/>
            </a:pPr>
            <a:r>
              <a:rPr lang="en-US" b="0" dirty="0">
                <a:solidFill>
                  <a:srgbClr val="4D4D4D"/>
                </a:solidFill>
                <a:cs typeface="Times New Roman" panose="02020603050405020304" pitchFamily="18" charset="0"/>
              </a:rPr>
              <a:t>Daily r</a:t>
            </a:r>
            <a:r>
              <a:rPr lang="en-US" b="0" dirty="0">
                <a:solidFill>
                  <a:srgbClr val="4D4D4D"/>
                </a:solidFill>
                <a:latin typeface="Arial"/>
                <a:cs typeface="Arial"/>
              </a:rPr>
              <a:t>ate </a:t>
            </a:r>
            <a:r>
              <a:rPr lang="en-US" b="0" dirty="0">
                <a:solidFill>
                  <a:srgbClr val="4D4D4D"/>
                </a:solidFill>
                <a:cs typeface="Arial"/>
              </a:rPr>
              <a:t>paid by the participant for the time worked by the person </a:t>
            </a:r>
            <a:r>
              <a:rPr lang="en-US" dirty="0">
                <a:cs typeface="Arial"/>
              </a:rPr>
              <a:t>in the action</a:t>
            </a:r>
            <a:r>
              <a:rPr lang="en-US" b="0" dirty="0">
                <a:solidFill>
                  <a:srgbClr val="4D4D4D"/>
                </a:solidFill>
                <a:cs typeface="Arial"/>
              </a:rPr>
              <a:t> </a:t>
            </a:r>
            <a:r>
              <a:rPr kumimoji="0" lang="en-US" sz="1800" b="0" i="0" u="none" strike="noStrike" kern="1200" cap="none" spc="0" normalizeH="0" baseline="0" noProof="0" dirty="0">
                <a:ln>
                  <a:noFill/>
                </a:ln>
                <a:solidFill>
                  <a:srgbClr val="B0D10E"/>
                </a:solidFill>
                <a:effectLst/>
                <a:uLnTx/>
                <a:uFillTx/>
                <a:ea typeface="Calibri"/>
                <a:cs typeface="Arial"/>
              </a:rPr>
              <a:t>(‘action daily rate’)</a:t>
            </a:r>
            <a:r>
              <a:rPr kumimoji="0" lang="en-US" sz="1800" b="0" i="0" u="none" strike="noStrike" kern="1200" cap="none" spc="0" normalizeH="0" baseline="0" noProof="0" dirty="0">
                <a:ln>
                  <a:noFill/>
                </a:ln>
                <a:solidFill>
                  <a:srgbClr val="4D4D4D"/>
                </a:solidFill>
                <a:effectLst/>
                <a:uLnTx/>
                <a:uFillTx/>
                <a:ea typeface="Calibri"/>
                <a:cs typeface="Arial"/>
              </a:rPr>
              <a:t> </a:t>
            </a:r>
            <a:r>
              <a:rPr kumimoji="0" lang="en-US" sz="1800" b="1" i="0" u="none" strike="noStrike" kern="1200" cap="none" spc="0" normalizeH="0" baseline="0" noProof="0" dirty="0">
                <a:ln>
                  <a:noFill/>
                </a:ln>
                <a:solidFill>
                  <a:srgbClr val="931680"/>
                </a:solidFill>
                <a:effectLst/>
                <a:uLnTx/>
                <a:uFillTx/>
                <a:ea typeface="Calibri"/>
                <a:cs typeface="Arial"/>
              </a:rPr>
              <a:t>up to </a:t>
            </a:r>
            <a:r>
              <a:rPr kumimoji="0" lang="en-US" sz="1800" b="0" i="0" u="none" strike="noStrike" kern="1200" cap="none" spc="0" normalizeH="0" baseline="0" noProof="0" dirty="0">
                <a:ln>
                  <a:noFill/>
                </a:ln>
                <a:solidFill>
                  <a:srgbClr val="4D4D4D"/>
                </a:solidFill>
                <a:effectLst/>
                <a:uLnTx/>
                <a:uFillTx/>
                <a:ea typeface="Calibri"/>
                <a:cs typeface="Arial"/>
              </a:rPr>
              <a:t>the </a:t>
            </a:r>
            <a:r>
              <a:rPr lang="en-US" b="0" dirty="0">
                <a:solidFill>
                  <a:srgbClr val="4D4D4D"/>
                </a:solidFill>
                <a:ea typeface="Calibri"/>
                <a:cs typeface="Arial"/>
              </a:rPr>
              <a:t>daily rate </a:t>
            </a:r>
            <a:r>
              <a:rPr kumimoji="0" lang="en-US" sz="1800" b="0" i="0" u="none" strike="noStrike" kern="1200" cap="none" spc="0" normalizeH="0" baseline="0" noProof="0" dirty="0">
                <a:ln>
                  <a:noFill/>
                </a:ln>
                <a:solidFill>
                  <a:srgbClr val="4D4D4D"/>
                </a:solidFill>
                <a:effectLst/>
                <a:uLnTx/>
                <a:uFillTx/>
                <a:ea typeface="Calibri"/>
                <a:cs typeface="Arial"/>
              </a:rPr>
              <a:t>that the participant would pay to the person </a:t>
            </a:r>
            <a:r>
              <a:rPr kumimoji="0" lang="en-US" sz="1800" i="0" u="none" strike="noStrike" kern="1200" cap="none" spc="0" normalizeH="0" baseline="0" noProof="0" dirty="0">
                <a:ln>
                  <a:noFill/>
                </a:ln>
                <a:solidFill>
                  <a:srgbClr val="931680"/>
                </a:solidFill>
                <a:effectLst/>
                <a:uLnTx/>
                <a:uFillTx/>
                <a:ea typeface="Calibri"/>
                <a:cs typeface="Arial"/>
              </a:rPr>
              <a:t>for similar work in national projects </a:t>
            </a:r>
            <a:r>
              <a:rPr kumimoji="0" lang="en-US" sz="1800" b="0" i="0" u="none" strike="noStrike" kern="1200" cap="none" spc="0" normalizeH="0" baseline="0" noProof="0" dirty="0">
                <a:ln>
                  <a:noFill/>
                </a:ln>
                <a:solidFill>
                  <a:srgbClr val="B0D10E"/>
                </a:solidFill>
                <a:effectLst/>
                <a:uLnTx/>
                <a:uFillTx/>
                <a:ea typeface="Calibri"/>
                <a:cs typeface="Arial"/>
              </a:rPr>
              <a:t>(‘national projects daily rate</a:t>
            </a:r>
            <a:r>
              <a:rPr lang="en-US" b="0" dirty="0">
                <a:solidFill>
                  <a:srgbClr val="B0D10E"/>
                </a:solidFill>
                <a:ea typeface="Calibri"/>
                <a:cs typeface="Arial"/>
              </a:rPr>
              <a:t>’).</a:t>
            </a: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p:txBody>
      </p:sp>
      <p:pic>
        <p:nvPicPr>
          <p:cNvPr id="3" name="Picture 2"/>
          <p:cNvPicPr>
            <a:picLocks noChangeAspect="1"/>
          </p:cNvPicPr>
          <p:nvPr/>
        </p:nvPicPr>
        <p:blipFill>
          <a:blip r:embed="rId4"/>
          <a:stretch>
            <a:fillRect/>
          </a:stretch>
        </p:blipFill>
        <p:spPr>
          <a:xfrm>
            <a:off x="8499981" y="3466594"/>
            <a:ext cx="1327919" cy="540063"/>
          </a:xfrm>
          <a:prstGeom prst="rect">
            <a:avLst/>
          </a:prstGeom>
        </p:spPr>
      </p:pic>
      <p:pic>
        <p:nvPicPr>
          <p:cNvPr id="33" name="Picture 32"/>
          <p:cNvPicPr>
            <a:picLocks noChangeAspect="1"/>
          </p:cNvPicPr>
          <p:nvPr/>
        </p:nvPicPr>
        <p:blipFill>
          <a:blip r:embed="rId5"/>
          <a:stretch>
            <a:fillRect/>
          </a:stretch>
        </p:blipFill>
        <p:spPr>
          <a:xfrm>
            <a:off x="10291607" y="3470056"/>
            <a:ext cx="1416988" cy="533138"/>
          </a:xfrm>
          <a:prstGeom prst="rect">
            <a:avLst/>
          </a:prstGeom>
        </p:spPr>
      </p:pic>
      <p:cxnSp>
        <p:nvCxnSpPr>
          <p:cNvPr id="36" name="Straight Connector 35"/>
          <p:cNvCxnSpPr>
            <a:cxnSpLocks/>
          </p:cNvCxnSpPr>
          <p:nvPr/>
        </p:nvCxnSpPr>
        <p:spPr>
          <a:xfrm>
            <a:off x="7922661" y="2214608"/>
            <a:ext cx="0" cy="3318277"/>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2"/>
          <p:cNvSpPr txBox="1">
            <a:spLocks/>
          </p:cNvSpPr>
          <p:nvPr/>
        </p:nvSpPr>
        <p:spPr>
          <a:xfrm>
            <a:off x="539018" y="2555784"/>
            <a:ext cx="3199758" cy="2600712"/>
          </a:xfrm>
          <a:prstGeom prst="rect">
            <a:avLst/>
          </a:prstGeom>
        </p:spPr>
        <p:txBody>
          <a:bodyPr vert="horz" wrap="square" lIns="90000" tIns="4572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spcBef>
                <a:spcPts val="1800"/>
              </a:spcBef>
              <a:buClrTx/>
              <a:buSzTx/>
              <a:buFontTx/>
              <a:buNone/>
              <a:tabLst/>
              <a:defRPr/>
            </a:pPr>
            <a:r>
              <a:rPr kumimoji="0" lang="en-GB" sz="2000" b="1" i="0" u="none" strike="noStrike" kern="1200" cap="all" spc="0" normalizeH="0" baseline="0" noProof="0" dirty="0">
                <a:ln>
                  <a:noFill/>
                </a:ln>
                <a:solidFill>
                  <a:schemeClr val="tx2"/>
                </a:solidFill>
                <a:effectLst/>
                <a:uLnTx/>
                <a:uFillTx/>
                <a:latin typeface="Arial"/>
                <a:ea typeface="+mn-ea"/>
                <a:cs typeface="+mn-cs"/>
              </a:rPr>
              <a:t>What is it </a:t>
            </a:r>
            <a:br>
              <a:rPr kumimoji="0" lang="en-GB" sz="2000" b="1" i="0" u="none" strike="noStrike" kern="1200" cap="all" spc="0" normalizeH="0" baseline="0" noProof="0" dirty="0">
                <a:ln>
                  <a:noFill/>
                </a:ln>
                <a:solidFill>
                  <a:schemeClr val="tx2"/>
                </a:solidFill>
                <a:effectLst/>
                <a:uLnTx/>
                <a:uFillTx/>
                <a:latin typeface="Arial"/>
                <a:ea typeface="+mn-ea"/>
                <a:cs typeface="+mn-cs"/>
              </a:rPr>
            </a:br>
            <a:r>
              <a:rPr kumimoji="0" lang="en-GB" sz="2000" b="1" i="0" u="none" strike="noStrike" kern="1200" cap="all" spc="0" normalizeH="0" baseline="0" noProof="0" dirty="0">
                <a:ln>
                  <a:noFill/>
                </a:ln>
                <a:solidFill>
                  <a:schemeClr val="tx2"/>
                </a:solidFill>
                <a:effectLst/>
                <a:uLnTx/>
                <a:uFillTx/>
                <a:latin typeface="Arial"/>
                <a:ea typeface="+mn-ea"/>
                <a:cs typeface="+mn-cs"/>
              </a:rPr>
              <a:t>and for whom?</a:t>
            </a: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just" defTabSz="914400" rtl="0" eaLnBrk="1" fontAlgn="auto" latinLnBrk="0" hangingPunct="1">
              <a:spcBef>
                <a:spcPts val="1800"/>
              </a:spcBef>
              <a:buClr>
                <a:srgbClr val="931680"/>
              </a:buClr>
              <a:buSzTx/>
              <a:buFont typeface="Wingdings" panose="05000000000000000000" pitchFamily="2" charset="2"/>
              <a:buChar char="v"/>
              <a:tabLst/>
              <a:defRPr/>
            </a:pPr>
            <a:r>
              <a:rPr kumimoji="0" lang="en-US" sz="1800" b="0" i="0" u="none" strike="noStrike" kern="1200" cap="none" spc="0" normalizeH="0" baseline="0" noProof="0" dirty="0">
                <a:ln>
                  <a:noFill/>
                </a:ln>
                <a:solidFill>
                  <a:srgbClr val="4D4D4D"/>
                </a:solidFill>
                <a:effectLst/>
                <a:uLnTx/>
                <a:uFillTx/>
                <a:ea typeface="Calibri" panose="020F0502020204030204" pitchFamily="34" charset="0"/>
                <a:cs typeface="Times New Roman" panose="02020603050405020304" pitchFamily="18" charset="0"/>
              </a:rPr>
              <a:t>Usual remuneration practices of the participant under which a </a:t>
            </a:r>
            <a:r>
              <a:rPr kumimoji="0" lang="en-US" sz="1800" b="0" i="0" u="none" strike="noStrike" kern="1200" cap="none" spc="0" normalizeH="0" baseline="0" noProof="0" dirty="0">
                <a:ln>
                  <a:noFill/>
                </a:ln>
                <a:solidFill>
                  <a:srgbClr val="931680"/>
                </a:solidFill>
                <a:effectLst/>
                <a:uLnTx/>
                <a:uFillTx/>
                <a:ea typeface="+mn-ea"/>
                <a:cs typeface="+mn-cs"/>
              </a:rPr>
              <a:t>personnel receives supplementary payments for work in projects.</a:t>
            </a:r>
            <a:endParaRPr kumimoji="0" lang="en-GB" sz="1800" b="0" i="0" u="none" strike="noStrike" kern="1200" cap="none" spc="0" normalizeH="0" baseline="0" noProof="0" dirty="0">
              <a:ln>
                <a:noFill/>
              </a:ln>
              <a:solidFill>
                <a:srgbClr val="931680"/>
              </a:solidFill>
              <a:effectLst/>
              <a:uLnTx/>
              <a:uFillTx/>
              <a:ea typeface="Calibri" panose="020F0502020204030204" pitchFamily="34" charset="0"/>
              <a:cs typeface="Times New Roman" panose="02020603050405020304" pitchFamily="18" charset="0"/>
            </a:endParaRPr>
          </a:p>
        </p:txBody>
      </p:sp>
      <p:sp>
        <p:nvSpPr>
          <p:cNvPr id="21" name="TextBox 20"/>
          <p:cNvSpPr txBox="1"/>
          <p:nvPr/>
        </p:nvSpPr>
        <p:spPr>
          <a:xfrm>
            <a:off x="9783709" y="3505793"/>
            <a:ext cx="6599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0" i="1" u="none" strike="noStrike" kern="1200" cap="none" spc="0" normalizeH="0" baseline="0" noProof="0" dirty="0">
                <a:ln>
                  <a:noFill/>
                </a:ln>
                <a:solidFill>
                  <a:srgbClr val="004494"/>
                </a:solidFill>
                <a:effectLst/>
                <a:uLnTx/>
                <a:uFillTx/>
                <a:latin typeface="Arial"/>
                <a:ea typeface="+mn-ea"/>
                <a:cs typeface="+mn-cs"/>
              </a:rPr>
              <a:t>V</a:t>
            </a:r>
            <a:r>
              <a:rPr kumimoji="0" lang="fr-BE" sz="1800" b="0" i="1" u="none" strike="noStrike" kern="1200" cap="none" spc="0" normalizeH="0" baseline="0" noProof="0" dirty="0">
                <a:ln>
                  <a:noFill/>
                </a:ln>
                <a:solidFill>
                  <a:srgbClr val="004494"/>
                </a:solidFill>
                <a:effectLst/>
                <a:uLnTx/>
                <a:uFillTx/>
                <a:latin typeface="Arial"/>
                <a:ea typeface="+mn-ea"/>
                <a:cs typeface="+mn-cs"/>
              </a:rPr>
              <a:t>S</a:t>
            </a:r>
            <a:endParaRPr kumimoji="0" lang="en-GB" sz="1800" b="0" i="1" u="none" strike="noStrike" kern="1200" cap="none" spc="0" normalizeH="0" baseline="0" noProof="0" dirty="0">
              <a:ln>
                <a:noFill/>
              </a:ln>
              <a:solidFill>
                <a:srgbClr val="004494"/>
              </a:solidFill>
              <a:effectLst/>
              <a:uLnTx/>
              <a:uFillTx/>
              <a:latin typeface="Arial"/>
              <a:ea typeface="+mn-ea"/>
              <a:cs typeface="+mn-cs"/>
            </a:endParaRPr>
          </a:p>
        </p:txBody>
      </p:sp>
      <p:sp>
        <p:nvSpPr>
          <p:cNvPr id="24" name="Rounded Rectangle 23"/>
          <p:cNvSpPr/>
          <p:nvPr/>
        </p:nvSpPr>
        <p:spPr>
          <a:xfrm>
            <a:off x="8342892" y="4749250"/>
            <a:ext cx="3397152" cy="1274326"/>
          </a:xfrm>
          <a:prstGeom prst="roundRect">
            <a:avLst>
              <a:gd name="adj" fmla="val 789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nSpc>
                <a:spcPct val="90000"/>
              </a:lnSpc>
              <a:spcBef>
                <a:spcPts val="300"/>
              </a:spcBef>
              <a:defRPr/>
            </a:pPr>
            <a:r>
              <a:rPr lang="en-US" sz="1200" dirty="0">
                <a:solidFill>
                  <a:srgbClr val="0F5494"/>
                </a:solidFill>
              </a:rPr>
              <a:t>Based: </a:t>
            </a:r>
          </a:p>
          <a:p>
            <a:pPr marL="182563" lvl="0" indent="-182563" algn="just">
              <a:lnSpc>
                <a:spcPct val="90000"/>
              </a:lnSpc>
              <a:spcBef>
                <a:spcPts val="300"/>
              </a:spcBef>
              <a:buFont typeface="Arial" panose="020B0604020202020204" pitchFamily="34" charset="0"/>
              <a:buChar char="•"/>
              <a:defRPr/>
            </a:pPr>
            <a:r>
              <a:rPr lang="en-US" sz="1050" dirty="0">
                <a:solidFill>
                  <a:srgbClr val="0F5494"/>
                </a:solidFill>
              </a:rPr>
              <a:t>Either on regulatory requirements (such as national law or collective </a:t>
            </a:r>
            <a:r>
              <a:rPr lang="en-US" sz="1050" dirty="0" err="1">
                <a:solidFill>
                  <a:srgbClr val="0F5494"/>
                </a:solidFill>
              </a:rPr>
              <a:t>labour</a:t>
            </a:r>
            <a:r>
              <a:rPr lang="en-US" sz="1050" dirty="0">
                <a:solidFill>
                  <a:srgbClr val="0F5494"/>
                </a:solidFill>
              </a:rPr>
              <a:t> agreement)</a:t>
            </a:r>
          </a:p>
          <a:p>
            <a:pPr marL="182563" lvl="0" indent="-182563">
              <a:lnSpc>
                <a:spcPct val="90000"/>
              </a:lnSpc>
              <a:spcBef>
                <a:spcPts val="300"/>
              </a:spcBef>
              <a:buFont typeface="Arial" panose="020B0604020202020204" pitchFamily="34" charset="0"/>
              <a:buChar char="•"/>
              <a:defRPr/>
            </a:pPr>
            <a:r>
              <a:rPr lang="en-US" sz="1050" dirty="0">
                <a:solidFill>
                  <a:srgbClr val="0F5494"/>
                </a:solidFill>
              </a:rPr>
              <a:t>Or on the beneficiary’s written internal remuneration rules</a:t>
            </a:r>
          </a:p>
          <a:p>
            <a:pPr marL="182563" lvl="0" indent="-182563">
              <a:lnSpc>
                <a:spcPct val="90000"/>
              </a:lnSpc>
              <a:spcBef>
                <a:spcPts val="300"/>
              </a:spcBef>
              <a:buFont typeface="Arial" panose="020B0604020202020204" pitchFamily="34" charset="0"/>
              <a:buChar char="•"/>
              <a:defRPr/>
            </a:pPr>
            <a:r>
              <a:rPr lang="en-US" sz="1050" dirty="0">
                <a:solidFill>
                  <a:srgbClr val="0F5494"/>
                </a:solidFill>
              </a:rPr>
              <a:t>If nothing, use of the so-called ‘</a:t>
            </a:r>
            <a:r>
              <a:rPr lang="en-US" sz="1050" dirty="0" err="1">
                <a:solidFill>
                  <a:srgbClr val="0F5494"/>
                </a:solidFill>
              </a:rPr>
              <a:t>fall-back</a:t>
            </a:r>
            <a:r>
              <a:rPr lang="en-US" sz="1050" dirty="0">
                <a:solidFill>
                  <a:srgbClr val="0F5494"/>
                </a:solidFill>
              </a:rPr>
              <a:t> option’ (calculation of an average in the last complete year)</a:t>
            </a:r>
            <a:endParaRPr lang="en-GB" sz="1050" dirty="0">
              <a:solidFill>
                <a:srgbClr val="0F5494"/>
              </a:solidFill>
            </a:endParaRPr>
          </a:p>
        </p:txBody>
      </p:sp>
      <p:sp>
        <p:nvSpPr>
          <p:cNvPr id="2" name="TextBox 1"/>
          <p:cNvSpPr txBox="1"/>
          <p:nvPr/>
        </p:nvSpPr>
        <p:spPr>
          <a:xfrm>
            <a:off x="11527131" y="3227067"/>
            <a:ext cx="4998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600" b="0" i="0" u="none" strike="noStrike" kern="1200" cap="none" spc="0" normalizeH="0" baseline="0" noProof="0" dirty="0">
                <a:ln>
                  <a:noFill/>
                </a:ln>
                <a:solidFill>
                  <a:srgbClr val="931680"/>
                </a:solidFill>
                <a:effectLst/>
                <a:uLnTx/>
                <a:uFillTx/>
                <a:latin typeface="Arial"/>
                <a:ea typeface="+mn-ea"/>
                <a:cs typeface="+mn-cs"/>
              </a:rPr>
              <a:t>*</a:t>
            </a:r>
            <a:endParaRPr kumimoji="0" lang="en-GB" sz="3600" b="0" i="0" u="none" strike="noStrike" kern="1200" cap="none" spc="0" normalizeH="0" baseline="0" noProof="0" dirty="0">
              <a:ln>
                <a:noFill/>
              </a:ln>
              <a:solidFill>
                <a:srgbClr val="931680"/>
              </a:solidFill>
              <a:effectLst/>
              <a:uLnTx/>
              <a:uFillTx/>
              <a:latin typeface="Arial"/>
              <a:ea typeface="+mn-ea"/>
              <a:cs typeface="+mn-cs"/>
            </a:endParaRPr>
          </a:p>
        </p:txBody>
      </p:sp>
      <p:sp>
        <p:nvSpPr>
          <p:cNvPr id="25" name="TextBox 24"/>
          <p:cNvSpPr txBox="1"/>
          <p:nvPr/>
        </p:nvSpPr>
        <p:spPr>
          <a:xfrm>
            <a:off x="8094075" y="4517301"/>
            <a:ext cx="4998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600" b="0" i="0" u="none" strike="noStrike" kern="1200" cap="none" spc="0" normalizeH="0" baseline="0" noProof="0" dirty="0">
                <a:ln>
                  <a:noFill/>
                </a:ln>
                <a:solidFill>
                  <a:srgbClr val="931680"/>
                </a:solidFill>
                <a:effectLst/>
                <a:uLnTx/>
                <a:uFillTx/>
                <a:latin typeface="Arial"/>
                <a:ea typeface="+mn-ea"/>
                <a:cs typeface="+mn-cs"/>
              </a:rPr>
              <a:t>*</a:t>
            </a:r>
            <a:endParaRPr kumimoji="0" lang="en-GB" sz="3600" b="0" i="0" u="none" strike="noStrike" kern="1200" cap="none" spc="0" normalizeH="0" baseline="0" noProof="0" dirty="0">
              <a:ln>
                <a:noFill/>
              </a:ln>
              <a:solidFill>
                <a:srgbClr val="931680"/>
              </a:solidFill>
              <a:effectLst/>
              <a:uLnTx/>
              <a:uFillTx/>
              <a:latin typeface="Arial"/>
              <a:ea typeface="+mn-ea"/>
              <a:cs typeface="+mn-cs"/>
            </a:endParaRPr>
          </a:p>
        </p:txBody>
      </p:sp>
      <p:sp>
        <p:nvSpPr>
          <p:cNvPr id="5" name="Rectangle 4">
            <a:extLst>
              <a:ext uri="{FF2B5EF4-FFF2-40B4-BE49-F238E27FC236}">
                <a16:creationId xmlns:a16="http://schemas.microsoft.com/office/drawing/2014/main" id="{EF4BE1F3-966B-882F-0D21-7ED4D51564E6}"/>
              </a:ext>
            </a:extLst>
          </p:cNvPr>
          <p:cNvSpPr/>
          <p:nvPr/>
        </p:nvSpPr>
        <p:spPr>
          <a:xfrm>
            <a:off x="9954705" y="0"/>
            <a:ext cx="2237295" cy="829559"/>
          </a:xfrm>
          <a:prstGeom prst="rect">
            <a:avLst/>
          </a:prstGeom>
          <a:solidFill>
            <a:srgbClr val="024B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Additional Procedures if A.1 project-based </a:t>
            </a:r>
          </a:p>
          <a:p>
            <a:pPr algn="ctr"/>
            <a:r>
              <a:rPr lang="en-US" sz="1400"/>
              <a:t>remuneration (Case 1B):</a:t>
            </a:r>
            <a:endParaRPr lang="en-IE" sz="1400"/>
          </a:p>
        </p:txBody>
      </p:sp>
      <p:pic>
        <p:nvPicPr>
          <p:cNvPr id="13" name="Picture 12">
            <a:extLst>
              <a:ext uri="{FF2B5EF4-FFF2-40B4-BE49-F238E27FC236}">
                <a16:creationId xmlns:a16="http://schemas.microsoft.com/office/drawing/2014/main" id="{321C1CF2-5BEA-614E-9174-5DD8288E0D92}"/>
              </a:ext>
            </a:extLst>
          </p:cNvPr>
          <p:cNvPicPr>
            <a:picLocks noChangeAspect="1"/>
          </p:cNvPicPr>
          <p:nvPr/>
        </p:nvPicPr>
        <p:blipFill>
          <a:blip r:embed="rId6"/>
          <a:stretch>
            <a:fillRect/>
          </a:stretch>
        </p:blipFill>
        <p:spPr>
          <a:xfrm>
            <a:off x="1706043" y="1640693"/>
            <a:ext cx="865707" cy="865707"/>
          </a:xfrm>
          <a:prstGeom prst="rect">
            <a:avLst/>
          </a:prstGeom>
        </p:spPr>
      </p:pic>
      <p:pic>
        <p:nvPicPr>
          <p:cNvPr id="22" name="Picture 21">
            <a:extLst>
              <a:ext uri="{FF2B5EF4-FFF2-40B4-BE49-F238E27FC236}">
                <a16:creationId xmlns:a16="http://schemas.microsoft.com/office/drawing/2014/main" id="{AECA8668-BE6F-E4AD-5CD7-78FBC51904CB}"/>
              </a:ext>
            </a:extLst>
          </p:cNvPr>
          <p:cNvPicPr>
            <a:picLocks noChangeAspect="1"/>
          </p:cNvPicPr>
          <p:nvPr/>
        </p:nvPicPr>
        <p:blipFill>
          <a:blip r:embed="rId7"/>
          <a:stretch>
            <a:fillRect/>
          </a:stretch>
        </p:blipFill>
        <p:spPr>
          <a:xfrm>
            <a:off x="9437965" y="1649601"/>
            <a:ext cx="865707" cy="865707"/>
          </a:xfrm>
          <a:prstGeom prst="rect">
            <a:avLst/>
          </a:prstGeom>
        </p:spPr>
      </p:pic>
    </p:spTree>
    <p:extLst>
      <p:ext uri="{BB962C8B-B14F-4D97-AF65-F5344CB8AC3E}">
        <p14:creationId xmlns:p14="http://schemas.microsoft.com/office/powerpoint/2010/main" val="1734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D456-9F41-1C90-FAF9-581DDF2F9CFA}"/>
              </a:ext>
            </a:extLst>
          </p:cNvPr>
          <p:cNvSpPr>
            <a:spLocks noGrp="1"/>
          </p:cNvSpPr>
          <p:nvPr>
            <p:ph type="title"/>
          </p:nvPr>
        </p:nvSpPr>
        <p:spPr>
          <a:xfrm>
            <a:off x="839788" y="360000"/>
            <a:ext cx="10515600" cy="600164"/>
          </a:xfrm>
        </p:spPr>
        <p:txBody>
          <a:bodyPr vert="horz" wrap="square" lIns="91440" tIns="45720" rIns="91440" bIns="0" rtlCol="0" anchor="b" anchorCtr="0">
            <a:spAutoFit/>
          </a:bodyPr>
          <a:lstStyle/>
          <a:p>
            <a:pPr>
              <a:lnSpc>
                <a:spcPct val="100000"/>
              </a:lnSpc>
            </a:pPr>
            <a:r>
              <a:rPr lang="en-GB" sz="3600" b="1" dirty="0">
                <a:solidFill>
                  <a:schemeClr val="accent2"/>
                </a:solidFill>
              </a:rPr>
              <a:t>Project-based remuneration</a:t>
            </a:r>
            <a:endParaRPr lang="en-US" sz="3600" b="1" dirty="0">
              <a:solidFill>
                <a:schemeClr val="accent2"/>
              </a:solidFill>
            </a:endParaRPr>
          </a:p>
        </p:txBody>
      </p:sp>
      <p:sp>
        <p:nvSpPr>
          <p:cNvPr id="3" name="Text Placeholder 2">
            <a:extLst>
              <a:ext uri="{FF2B5EF4-FFF2-40B4-BE49-F238E27FC236}">
                <a16:creationId xmlns:a16="http://schemas.microsoft.com/office/drawing/2014/main" id="{65CD457D-C965-6CB3-7C26-92A7EB884941}"/>
              </a:ext>
            </a:extLst>
          </p:cNvPr>
          <p:cNvSpPr>
            <a:spLocks noGrp="1"/>
          </p:cNvSpPr>
          <p:nvPr>
            <p:ph sz="half" idx="4"/>
          </p:nvPr>
        </p:nvSpPr>
        <p:spPr>
          <a:xfrm>
            <a:off x="839013" y="2892427"/>
            <a:ext cx="3781109" cy="1421928"/>
          </a:xfrm>
        </p:spPr>
        <p:txBody>
          <a:bodyPr vert="horz" lIns="91440" tIns="45720" rIns="91440" bIns="45720" rtlCol="0" anchor="t">
            <a:spAutoFit/>
          </a:bodyPr>
          <a:lstStyle/>
          <a:p>
            <a:pPr marL="0" indent="0">
              <a:buNone/>
            </a:pPr>
            <a:r>
              <a:rPr lang="en-US" sz="2400" b="0" dirty="0">
                <a:cs typeface="Calibri Light"/>
              </a:rPr>
              <a:t>The </a:t>
            </a:r>
            <a:r>
              <a:rPr lang="en-US" sz="2400" dirty="0">
                <a:cs typeface="Calibri Light"/>
              </a:rPr>
              <a:t>basic </a:t>
            </a:r>
            <a:r>
              <a:rPr lang="en-US" sz="2400" b="0" dirty="0">
                <a:cs typeface="Calibri Light"/>
              </a:rPr>
              <a:t>formula applies </a:t>
            </a:r>
            <a:r>
              <a:rPr lang="en-US" sz="2400" b="1" dirty="0">
                <a:solidFill>
                  <a:schemeClr val="accent2"/>
                </a:solidFill>
                <a:cs typeface="Calibri Light"/>
              </a:rPr>
              <a:t>BUT</a:t>
            </a:r>
            <a:br>
              <a:rPr lang="en-US" sz="2400" b="0" dirty="0">
                <a:cs typeface="Calibri Light"/>
              </a:rPr>
            </a:br>
            <a:r>
              <a:rPr lang="en-US" sz="2400" b="0" dirty="0">
                <a:cs typeface="Calibri Light"/>
              </a:rPr>
              <a:t>for the </a:t>
            </a:r>
            <a:r>
              <a:rPr lang="en-US" sz="2400" b="1" dirty="0">
                <a:solidFill>
                  <a:schemeClr val="accent2"/>
                </a:solidFill>
                <a:cs typeface="Calibri Light"/>
              </a:rPr>
              <a:t>daily rate </a:t>
            </a:r>
            <a:r>
              <a:rPr lang="en-US" sz="2400" b="0" dirty="0">
                <a:cs typeface="Calibri Light"/>
              </a:rPr>
              <a:t>check and recalculate:</a:t>
            </a:r>
            <a:endParaRPr lang="en-US" sz="2400" dirty="0"/>
          </a:p>
        </p:txBody>
      </p:sp>
      <p:pic>
        <p:nvPicPr>
          <p:cNvPr id="18" name="Picture 17">
            <a:extLst>
              <a:ext uri="{FF2B5EF4-FFF2-40B4-BE49-F238E27FC236}">
                <a16:creationId xmlns:a16="http://schemas.microsoft.com/office/drawing/2014/main" id="{961A6B2D-B5B3-909E-F8DB-41AAA9337A56}"/>
              </a:ext>
            </a:extLst>
          </p:cNvPr>
          <p:cNvPicPr>
            <a:picLocks noChangeAspect="1"/>
          </p:cNvPicPr>
          <p:nvPr/>
        </p:nvPicPr>
        <p:blipFill>
          <a:blip r:embed="rId3"/>
          <a:stretch>
            <a:fillRect/>
          </a:stretch>
        </p:blipFill>
        <p:spPr>
          <a:xfrm>
            <a:off x="839014" y="1303370"/>
            <a:ext cx="916918" cy="1214429"/>
          </a:xfrm>
          <a:prstGeom prst="rect">
            <a:avLst/>
          </a:prstGeom>
        </p:spPr>
      </p:pic>
      <p:cxnSp>
        <p:nvCxnSpPr>
          <p:cNvPr id="21" name="Straight Connector 20">
            <a:extLst>
              <a:ext uri="{FF2B5EF4-FFF2-40B4-BE49-F238E27FC236}">
                <a16:creationId xmlns:a16="http://schemas.microsoft.com/office/drawing/2014/main" id="{D74FB973-DE40-BA82-6023-8CED4EBF72EB}"/>
              </a:ext>
            </a:extLst>
          </p:cNvPr>
          <p:cNvCxnSpPr>
            <a:cxnSpLocks/>
          </p:cNvCxnSpPr>
          <p:nvPr/>
        </p:nvCxnSpPr>
        <p:spPr>
          <a:xfrm>
            <a:off x="4740541" y="1325956"/>
            <a:ext cx="0" cy="390856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D4C6908-3CB1-3968-21A1-64D0367E699A}"/>
              </a:ext>
            </a:extLst>
          </p:cNvPr>
          <p:cNvSpPr>
            <a:spLocks noGrp="1"/>
          </p:cNvSpPr>
          <p:nvPr>
            <p:ph type="body" idx="3"/>
          </p:nvPr>
        </p:nvSpPr>
        <p:spPr>
          <a:xfrm>
            <a:off x="4769416" y="1367407"/>
            <a:ext cx="6589513" cy="3865674"/>
          </a:xfrm>
        </p:spPr>
        <p:txBody>
          <a:bodyPr anchor="t" anchorCtr="0">
            <a:spAutoFit/>
          </a:bodyPr>
          <a:lstStyle/>
          <a:p>
            <a:pPr marL="114300">
              <a:lnSpc>
                <a:spcPct val="95000"/>
              </a:lnSpc>
              <a:spcBef>
                <a:spcPts val="1200"/>
              </a:spcBef>
            </a:pPr>
            <a:r>
              <a:rPr lang="en-US" sz="1800" dirty="0">
                <a:solidFill>
                  <a:srgbClr val="FF0000"/>
                </a:solidFill>
                <a:ea typeface="Verdana"/>
              </a:rPr>
              <a:t>WHAT TO CHECK?</a:t>
            </a:r>
          </a:p>
          <a:p>
            <a:pPr marL="342900" indent="-228600">
              <a:lnSpc>
                <a:spcPct val="95000"/>
              </a:lnSpc>
              <a:spcBef>
                <a:spcPts val="1200"/>
              </a:spcBef>
              <a:buFont typeface="Arial" panose="020B0604020202020204" pitchFamily="34" charset="0"/>
              <a:buChar char="•"/>
            </a:pPr>
            <a:r>
              <a:rPr lang="en-US" sz="1800" b="0" dirty="0">
                <a:ea typeface="Verdana"/>
              </a:rPr>
              <a:t>Check relevant </a:t>
            </a:r>
            <a:r>
              <a:rPr lang="en-US" sz="1800" b="0" dirty="0">
                <a:solidFill>
                  <a:srgbClr val="931680"/>
                </a:solidFill>
                <a:ea typeface="Verdana"/>
              </a:rPr>
              <a:t>documents</a:t>
            </a:r>
            <a:r>
              <a:rPr lang="en-US" sz="1800" b="0" dirty="0">
                <a:ea typeface="Verdana"/>
              </a:rPr>
              <a:t> to support the calculation of the project-based remuneration.</a:t>
            </a:r>
            <a:endParaRPr lang="en-US" sz="1800" b="0" dirty="0">
              <a:ea typeface="Verdana"/>
              <a:cs typeface="Arial"/>
            </a:endParaRPr>
          </a:p>
          <a:p>
            <a:pPr marL="342900" indent="-228600">
              <a:lnSpc>
                <a:spcPct val="95000"/>
              </a:lnSpc>
              <a:spcBef>
                <a:spcPts val="1200"/>
              </a:spcBef>
              <a:buFont typeface="Arial" panose="020B0604020202020204" pitchFamily="34" charset="0"/>
              <a:buChar char="•"/>
            </a:pPr>
            <a:r>
              <a:rPr lang="en-US" sz="1800" b="0" dirty="0">
                <a:ea typeface="Verdana"/>
              </a:rPr>
              <a:t>Recalculate the </a:t>
            </a:r>
            <a:r>
              <a:rPr lang="en-US" sz="1800" b="0" dirty="0">
                <a:solidFill>
                  <a:srgbClr val="931680"/>
                </a:solidFill>
                <a:ea typeface="Verdana"/>
              </a:rPr>
              <a:t>action daily rate</a:t>
            </a:r>
            <a:r>
              <a:rPr lang="en-US" sz="1800" b="0" dirty="0">
                <a:ea typeface="Verdana"/>
              </a:rPr>
              <a:t> per person </a:t>
            </a:r>
            <a:r>
              <a:rPr lang="en-US" sz="1800" b="0" dirty="0">
                <a:solidFill>
                  <a:schemeClr val="accent2"/>
                </a:solidFill>
                <a:ea typeface="Verdana"/>
              </a:rPr>
              <a:t>for the time work in the action </a:t>
            </a:r>
            <a:r>
              <a:rPr lang="en-US" sz="1800" b="0" dirty="0">
                <a:ea typeface="Verdana"/>
              </a:rPr>
              <a:t>(incl. project-based supplementary payments, bonuses, increased salary, etc.), during the months within the reporting period.</a:t>
            </a:r>
            <a:endParaRPr lang="en-US" sz="1800" b="0" dirty="0">
              <a:ea typeface="Verdana"/>
              <a:cs typeface="Arial"/>
            </a:endParaRPr>
          </a:p>
          <a:p>
            <a:pPr marL="342900" indent="-228600">
              <a:lnSpc>
                <a:spcPct val="95000"/>
              </a:lnSpc>
              <a:spcBef>
                <a:spcPts val="1200"/>
              </a:spcBef>
              <a:buFont typeface="Arial" panose="020B0604020202020204" pitchFamily="34" charset="0"/>
              <a:buChar char="•"/>
            </a:pPr>
            <a:r>
              <a:rPr lang="en-US" sz="1800" b="0" dirty="0">
                <a:ea typeface="Verdana"/>
              </a:rPr>
              <a:t>Recalculate the </a:t>
            </a:r>
            <a:r>
              <a:rPr lang="en-US" sz="1800" b="0" dirty="0">
                <a:solidFill>
                  <a:srgbClr val="931680"/>
                </a:solidFill>
                <a:ea typeface="Verdana"/>
              </a:rPr>
              <a:t>national project daily rate </a:t>
            </a:r>
            <a:r>
              <a:rPr lang="en-US" sz="1800" b="0" dirty="0">
                <a:ea typeface="Verdana"/>
              </a:rPr>
              <a:t>based on </a:t>
            </a:r>
            <a:r>
              <a:rPr kumimoji="0" lang="en-US" sz="1800" b="0" i="0" u="none" strike="noStrike" cap="none" spc="0" normalizeH="0" baseline="0" noProof="0" dirty="0">
                <a:ln>
                  <a:noFill/>
                </a:ln>
                <a:effectLst/>
                <a:uLnTx/>
                <a:uFillTx/>
                <a:ea typeface="Verdana"/>
              </a:rPr>
              <a:t>regulatory requirements or written internal remuneration rules.</a:t>
            </a:r>
            <a:endParaRPr lang="en-US" sz="1800" b="0" dirty="0">
              <a:ea typeface="Verdana"/>
              <a:cs typeface="Arial"/>
            </a:endParaRPr>
          </a:p>
          <a:p>
            <a:pPr marL="342900" indent="-228600">
              <a:lnSpc>
                <a:spcPct val="95000"/>
              </a:lnSpc>
              <a:spcBef>
                <a:spcPts val="1200"/>
              </a:spcBef>
              <a:buFont typeface="Arial" panose="020B0604020202020204" pitchFamily="34" charset="0"/>
              <a:buChar char="•"/>
            </a:pPr>
            <a:r>
              <a:rPr lang="en-US" sz="1800" b="0" dirty="0">
                <a:solidFill>
                  <a:srgbClr val="931680"/>
                </a:solidFill>
                <a:ea typeface="Verdana"/>
              </a:rPr>
              <a:t>Compare</a:t>
            </a:r>
            <a:r>
              <a:rPr lang="en-US" sz="1800" b="0" dirty="0">
                <a:ea typeface="Verdana"/>
              </a:rPr>
              <a:t> the action daily rate with the national project daily rate and </a:t>
            </a:r>
            <a:r>
              <a:rPr lang="en-US" sz="1800" b="0" dirty="0">
                <a:solidFill>
                  <a:srgbClr val="931680"/>
                </a:solidFill>
                <a:ea typeface="Verdana"/>
              </a:rPr>
              <a:t>take the lower of the two</a:t>
            </a:r>
            <a:r>
              <a:rPr lang="en-US" sz="1800" b="0" dirty="0">
                <a:ea typeface="Verdana"/>
              </a:rPr>
              <a:t>.</a:t>
            </a:r>
            <a:endParaRPr lang="en-IE" sz="1800" dirty="0"/>
          </a:p>
        </p:txBody>
      </p:sp>
      <p:sp>
        <p:nvSpPr>
          <p:cNvPr id="10" name="TextBox 9">
            <a:extLst>
              <a:ext uri="{FF2B5EF4-FFF2-40B4-BE49-F238E27FC236}">
                <a16:creationId xmlns:a16="http://schemas.microsoft.com/office/drawing/2014/main" id="{34BB9C82-7694-8D23-5E5A-7E6E7F6F9B46}"/>
              </a:ext>
            </a:extLst>
          </p:cNvPr>
          <p:cNvSpPr txBox="1"/>
          <p:nvPr/>
        </p:nvSpPr>
        <p:spPr>
          <a:xfrm>
            <a:off x="1859765" y="1643990"/>
            <a:ext cx="2263802" cy="523220"/>
          </a:xfrm>
          <a:prstGeom prst="rect">
            <a:avLst/>
          </a:prstGeom>
          <a:noFill/>
        </p:spPr>
        <p:txBody>
          <a:bodyPr wrap="square" rtlCol="0">
            <a:spAutoFit/>
          </a:bodyPr>
          <a:lstStyle/>
          <a:p>
            <a:pPr marL="0" indent="0">
              <a:buNone/>
            </a:pPr>
            <a:r>
              <a:rPr lang="en-US" sz="2800" dirty="0">
                <a:solidFill>
                  <a:srgbClr val="024B9C"/>
                </a:solidFill>
              </a:rPr>
              <a:t>Calculations</a:t>
            </a:r>
          </a:p>
        </p:txBody>
      </p:sp>
      <p:sp>
        <p:nvSpPr>
          <p:cNvPr id="11" name="Rectangle 10">
            <a:extLst>
              <a:ext uri="{FF2B5EF4-FFF2-40B4-BE49-F238E27FC236}">
                <a16:creationId xmlns:a16="http://schemas.microsoft.com/office/drawing/2014/main" id="{2F09421A-6292-0292-4622-E058D3A33F9E}"/>
              </a:ext>
            </a:extLst>
          </p:cNvPr>
          <p:cNvSpPr/>
          <p:nvPr/>
        </p:nvSpPr>
        <p:spPr>
          <a:xfrm>
            <a:off x="9954705" y="0"/>
            <a:ext cx="2237295" cy="829559"/>
          </a:xfrm>
          <a:prstGeom prst="rect">
            <a:avLst/>
          </a:prstGeom>
          <a:solidFill>
            <a:srgbClr val="024B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Additional Procedures if A.1 project-based </a:t>
            </a:r>
          </a:p>
          <a:p>
            <a:pPr algn="ctr"/>
            <a:r>
              <a:rPr lang="en-US" sz="1400"/>
              <a:t>remuneration (Case 1B):</a:t>
            </a:r>
            <a:endParaRPr lang="en-IE" sz="1400"/>
          </a:p>
        </p:txBody>
      </p:sp>
      <p:sp>
        <p:nvSpPr>
          <p:cNvPr id="12" name="Rectangle: Rounded Corners 11">
            <a:extLst>
              <a:ext uri="{FF2B5EF4-FFF2-40B4-BE49-F238E27FC236}">
                <a16:creationId xmlns:a16="http://schemas.microsoft.com/office/drawing/2014/main" id="{CBDF9AD4-F3C1-EDEE-BD98-70F1D57443EE}"/>
              </a:ext>
            </a:extLst>
          </p:cNvPr>
          <p:cNvSpPr/>
          <p:nvPr/>
        </p:nvSpPr>
        <p:spPr>
          <a:xfrm>
            <a:off x="1248283" y="5313770"/>
            <a:ext cx="10104699" cy="1191816"/>
          </a:xfrm>
          <a:prstGeom prst="roundRect">
            <a:avLst/>
          </a:prstGeom>
          <a:solidFill>
            <a:srgbClr val="FADFCC"/>
          </a:solidFill>
          <a:ln>
            <a:solidFill>
              <a:srgbClr val="FADFCC"/>
            </a:solidFill>
          </a:ln>
        </p:spPr>
        <p:style>
          <a:lnRef idx="2">
            <a:schemeClr val="accent1">
              <a:shade val="15000"/>
            </a:schemeClr>
          </a:lnRef>
          <a:fillRef idx="1">
            <a:schemeClr val="accent1"/>
          </a:fillRef>
          <a:effectRef idx="0">
            <a:schemeClr val="accent1"/>
          </a:effectRef>
          <a:fontRef idx="minor">
            <a:schemeClr val="lt1"/>
          </a:fontRef>
        </p:style>
        <p:txBody>
          <a:bodyPr wrap="square" tIns="36000" bIns="36000" rtlCol="0" anchor="ctr">
            <a:spAutoFit/>
          </a:bodyPr>
          <a:lstStyle/>
          <a:p>
            <a:pPr lvl="0"/>
            <a:r>
              <a:rPr lang="en-US" sz="1600" dirty="0">
                <a:solidFill>
                  <a:srgbClr val="4D4D4D"/>
                </a:solidFill>
              </a:rPr>
              <a:t>If the national project daily rate cannot be determined (no regulatory requirements or written internal remuneration rules), then </a:t>
            </a:r>
            <a:r>
              <a:rPr lang="en-US" sz="1600" dirty="0">
                <a:solidFill>
                  <a:srgbClr val="931680"/>
                </a:solidFill>
              </a:rPr>
              <a:t>daily rate </a:t>
            </a:r>
            <a:r>
              <a:rPr lang="en-US" sz="1600" dirty="0">
                <a:solidFill>
                  <a:srgbClr val="4D4D4D"/>
                </a:solidFill>
              </a:rPr>
              <a:t>= the average in the last complete year: {(total personnel costs of the person in the last complete year) minus (remuneration paid for EU actions during that complete year)} divided by {215 minus (days worked in EU actions during that complete year)}</a:t>
            </a:r>
            <a:endParaRPr lang="en-IE" sz="1600" dirty="0">
              <a:solidFill>
                <a:srgbClr val="4D4D4D"/>
              </a:solidFill>
            </a:endParaRPr>
          </a:p>
        </p:txBody>
      </p:sp>
      <p:pic>
        <p:nvPicPr>
          <p:cNvPr id="16" name="Picture 15">
            <a:extLst>
              <a:ext uri="{FF2B5EF4-FFF2-40B4-BE49-F238E27FC236}">
                <a16:creationId xmlns:a16="http://schemas.microsoft.com/office/drawing/2014/main" id="{BFAF0846-545E-6CE4-7F51-BF444818D390}"/>
              </a:ext>
            </a:extLst>
          </p:cNvPr>
          <p:cNvPicPr>
            <a:picLocks noChangeAspect="1"/>
          </p:cNvPicPr>
          <p:nvPr/>
        </p:nvPicPr>
        <p:blipFill>
          <a:blip r:embed="rId4"/>
          <a:stretch>
            <a:fillRect/>
          </a:stretch>
        </p:blipFill>
        <p:spPr>
          <a:xfrm>
            <a:off x="838597" y="5730440"/>
            <a:ext cx="409687" cy="358476"/>
          </a:xfrm>
          <a:prstGeom prst="rect">
            <a:avLst/>
          </a:prstGeom>
        </p:spPr>
      </p:pic>
      <p:pic>
        <p:nvPicPr>
          <p:cNvPr id="4" name="Picture 3">
            <a:extLst>
              <a:ext uri="{FF2B5EF4-FFF2-40B4-BE49-F238E27FC236}">
                <a16:creationId xmlns:a16="http://schemas.microsoft.com/office/drawing/2014/main" id="{ADFA05FA-C15D-C5B4-BF25-8BAC4DFBA2F9}"/>
              </a:ext>
            </a:extLst>
          </p:cNvPr>
          <p:cNvPicPr>
            <a:picLocks noChangeAspect="1"/>
          </p:cNvPicPr>
          <p:nvPr/>
        </p:nvPicPr>
        <p:blipFill>
          <a:blip r:embed="rId5"/>
          <a:stretch>
            <a:fillRect/>
          </a:stretch>
        </p:blipFill>
        <p:spPr>
          <a:xfrm>
            <a:off x="10688464" y="1044291"/>
            <a:ext cx="664522" cy="646232"/>
          </a:xfrm>
          <a:prstGeom prst="rect">
            <a:avLst/>
          </a:prstGeom>
        </p:spPr>
      </p:pic>
    </p:spTree>
    <p:extLst>
      <p:ext uri="{BB962C8B-B14F-4D97-AF65-F5344CB8AC3E}">
        <p14:creationId xmlns:p14="http://schemas.microsoft.com/office/powerpoint/2010/main" val="28331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6417" y="3216965"/>
            <a:ext cx="10539167" cy="1043363"/>
          </a:xfrm>
        </p:spPr>
        <p:txBody>
          <a:bodyPr wrap="square">
            <a:spAutoFit/>
          </a:bodyPr>
          <a:lstStyle/>
          <a:p>
            <a:r>
              <a:rPr lang="fr-BE" sz="3600" dirty="0"/>
              <a:t>A.1 </a:t>
            </a:r>
            <a:r>
              <a:rPr lang="fr-BE" sz="3600" dirty="0" err="1"/>
              <a:t>Employees</a:t>
            </a:r>
            <a:r>
              <a:rPr lang="fr-BE" sz="3600" dirty="0"/>
              <a:t> case 2 </a:t>
            </a:r>
            <a:br>
              <a:rPr lang="fr-BE" sz="3600" dirty="0"/>
            </a:br>
            <a:r>
              <a:rPr lang="fr-BE" sz="3600" dirty="0" err="1"/>
              <a:t>Additional</a:t>
            </a:r>
            <a:r>
              <a:rPr lang="fr-BE" sz="3600" dirty="0"/>
              <a:t> </a:t>
            </a:r>
            <a:r>
              <a:rPr lang="fr-BE" sz="3600" dirty="0" err="1"/>
              <a:t>procedures</a:t>
            </a:r>
            <a:r>
              <a:rPr lang="fr-BE" sz="3600" dirty="0"/>
              <a:t> for: </a:t>
            </a:r>
            <a:r>
              <a:rPr lang="fr-BE" sz="3600" dirty="0" err="1"/>
              <a:t>average</a:t>
            </a:r>
            <a:r>
              <a:rPr lang="fr-BE" sz="3600" dirty="0"/>
              <a:t> personnel </a:t>
            </a:r>
            <a:r>
              <a:rPr lang="fr-BE" sz="3600" dirty="0" err="1"/>
              <a:t>costs</a:t>
            </a:r>
            <a:endParaRPr lang="en-GB" sz="3600" dirty="0"/>
          </a:p>
        </p:txBody>
      </p:sp>
    </p:spTree>
    <p:extLst>
      <p:ext uri="{BB962C8B-B14F-4D97-AF65-F5344CB8AC3E}">
        <p14:creationId xmlns:p14="http://schemas.microsoft.com/office/powerpoint/2010/main" val="25521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D456-9F41-1C90-FAF9-581DDF2F9CFA}"/>
              </a:ext>
            </a:extLst>
          </p:cNvPr>
          <p:cNvSpPr>
            <a:spLocks noGrp="1"/>
          </p:cNvSpPr>
          <p:nvPr>
            <p:ph type="title"/>
          </p:nvPr>
        </p:nvSpPr>
        <p:spPr>
          <a:xfrm>
            <a:off x="839788" y="360000"/>
            <a:ext cx="10515600" cy="907941"/>
          </a:xfrm>
        </p:spPr>
        <p:txBody>
          <a:bodyPr vert="horz" wrap="square" lIns="91440" tIns="45720" rIns="91440" bIns="0" rtlCol="0" anchor="b" anchorCtr="0">
            <a:spAutoFit/>
          </a:bodyPr>
          <a:lstStyle/>
          <a:p>
            <a:pPr>
              <a:lnSpc>
                <a:spcPct val="100000"/>
              </a:lnSpc>
            </a:pPr>
            <a:r>
              <a:rPr lang="en-GB" sz="3600" b="1" dirty="0">
                <a:solidFill>
                  <a:schemeClr val="accent2"/>
                </a:solidFill>
              </a:rPr>
              <a:t>Average personnel costs </a:t>
            </a:r>
            <a:br>
              <a:rPr lang="en-GB" sz="3600" b="1" dirty="0">
                <a:solidFill>
                  <a:schemeClr val="accent2"/>
                </a:solidFill>
              </a:rPr>
            </a:br>
            <a:r>
              <a:rPr lang="en-GB" sz="2000" b="1" dirty="0">
                <a:solidFill>
                  <a:schemeClr val="accent2"/>
                </a:solidFill>
              </a:rPr>
              <a:t>Unit costs calculated in accordance with usual cost accounting practices (Case 2)</a:t>
            </a:r>
            <a:endParaRPr lang="en-US" sz="2000" b="1" dirty="0">
              <a:solidFill>
                <a:schemeClr val="accent2"/>
              </a:solidFill>
            </a:endParaRPr>
          </a:p>
        </p:txBody>
      </p:sp>
      <p:sp>
        <p:nvSpPr>
          <p:cNvPr id="15" name="Text Placeholder 14">
            <a:extLst>
              <a:ext uri="{FF2B5EF4-FFF2-40B4-BE49-F238E27FC236}">
                <a16:creationId xmlns:a16="http://schemas.microsoft.com/office/drawing/2014/main" id="{D1827516-9DB1-6624-1D91-908B81D092FF}"/>
              </a:ext>
            </a:extLst>
          </p:cNvPr>
          <p:cNvSpPr>
            <a:spLocks noGrp="1"/>
          </p:cNvSpPr>
          <p:nvPr>
            <p:ph type="body" idx="1"/>
          </p:nvPr>
        </p:nvSpPr>
        <p:spPr/>
        <p:txBody>
          <a:bodyPr>
            <a:normAutofit fontScale="70000" lnSpcReduction="20000"/>
          </a:bodyPr>
          <a:lstStyle/>
          <a:p>
            <a:br>
              <a:rPr lang="en-US" sz="2400" b="1">
                <a:solidFill>
                  <a:srgbClr val="024B9C"/>
                </a:solidFill>
                <a:latin typeface="Calibri Light"/>
                <a:cs typeface="Calibri Light"/>
              </a:rPr>
            </a:br>
            <a:br>
              <a:rPr lang="en-GB" sz="3600" b="1">
                <a:solidFill>
                  <a:srgbClr val="024B9C"/>
                </a:solidFill>
                <a:latin typeface="Calibri Light"/>
                <a:cs typeface="Calibri Light"/>
              </a:rPr>
            </a:br>
            <a:endParaRPr lang="en-IE"/>
          </a:p>
        </p:txBody>
      </p:sp>
      <p:grpSp>
        <p:nvGrpSpPr>
          <p:cNvPr id="33" name="Group 32">
            <a:extLst>
              <a:ext uri="{FF2B5EF4-FFF2-40B4-BE49-F238E27FC236}">
                <a16:creationId xmlns:a16="http://schemas.microsoft.com/office/drawing/2014/main" id="{A1223361-56B0-CB92-9FFC-DD770DCBEC68}"/>
              </a:ext>
            </a:extLst>
          </p:cNvPr>
          <p:cNvGrpSpPr/>
          <p:nvPr/>
        </p:nvGrpSpPr>
        <p:grpSpPr>
          <a:xfrm>
            <a:off x="5793382" y="2988459"/>
            <a:ext cx="5816339" cy="553581"/>
            <a:chOff x="5793382" y="2786334"/>
            <a:chExt cx="5816340" cy="553581"/>
          </a:xfrm>
        </p:grpSpPr>
        <p:sp>
          <p:nvSpPr>
            <p:cNvPr id="11" name="Rectangle: Rounded Corners 10">
              <a:extLst>
                <a:ext uri="{FF2B5EF4-FFF2-40B4-BE49-F238E27FC236}">
                  <a16:creationId xmlns:a16="http://schemas.microsoft.com/office/drawing/2014/main" id="{02443EA3-D00C-927E-F38D-F44B53AC089B}"/>
                </a:ext>
              </a:extLst>
            </p:cNvPr>
            <p:cNvSpPr/>
            <p:nvPr/>
          </p:nvSpPr>
          <p:spPr>
            <a:xfrm>
              <a:off x="5793382" y="2786334"/>
              <a:ext cx="5816340" cy="55358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spAutoFit/>
            </a:bodyPr>
            <a:lstStyle/>
            <a:p>
              <a:pPr marL="452438" marR="0" lvl="0" algn="l" defTabSz="6223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4D4D4D">
                      <a:hueOff val="0"/>
                      <a:satOff val="0"/>
                      <a:lumOff val="0"/>
                      <a:alphaOff val="0"/>
                    </a:srgbClr>
                  </a:solidFill>
                  <a:effectLst/>
                  <a:uLnTx/>
                  <a:uFillTx/>
                  <a:latin typeface="Arial" panose="020B0604020202020204"/>
                  <a:ea typeface="+mn-ea"/>
                  <a:cs typeface="+mn-cs"/>
                </a:rPr>
                <a:t>that this practice was applied by the participant for the personnel costs under review</a:t>
              </a:r>
            </a:p>
          </p:txBody>
        </p:sp>
        <p:sp>
          <p:nvSpPr>
            <p:cNvPr id="12" name="Rectangle 11" descr="Checkmark">
              <a:extLst>
                <a:ext uri="{FF2B5EF4-FFF2-40B4-BE49-F238E27FC236}">
                  <a16:creationId xmlns:a16="http://schemas.microsoft.com/office/drawing/2014/main" id="{9AE38BCE-836F-7CFF-535D-6A02EAB3C9A3}"/>
                </a:ext>
              </a:extLst>
            </p:cNvPr>
            <p:cNvSpPr/>
            <p:nvPr/>
          </p:nvSpPr>
          <p:spPr>
            <a:xfrm>
              <a:off x="5952367" y="2918592"/>
              <a:ext cx="289347" cy="289064"/>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32" name="Group 31">
            <a:extLst>
              <a:ext uri="{FF2B5EF4-FFF2-40B4-BE49-F238E27FC236}">
                <a16:creationId xmlns:a16="http://schemas.microsoft.com/office/drawing/2014/main" id="{FBA77086-FA03-9328-F53B-3BB16113AE17}"/>
              </a:ext>
            </a:extLst>
          </p:cNvPr>
          <p:cNvGrpSpPr/>
          <p:nvPr/>
        </p:nvGrpSpPr>
        <p:grpSpPr>
          <a:xfrm>
            <a:off x="5793382" y="3644068"/>
            <a:ext cx="5816339" cy="554400"/>
            <a:chOff x="5793382" y="3824163"/>
            <a:chExt cx="5816340" cy="554400"/>
          </a:xfrm>
        </p:grpSpPr>
        <p:sp>
          <p:nvSpPr>
            <p:cNvPr id="16" name="Rectangle: Rounded Corners 15">
              <a:extLst>
                <a:ext uri="{FF2B5EF4-FFF2-40B4-BE49-F238E27FC236}">
                  <a16:creationId xmlns:a16="http://schemas.microsoft.com/office/drawing/2014/main" id="{CAC69F5C-2815-0EAF-3D07-69AB39E2D895}"/>
                </a:ext>
              </a:extLst>
            </p:cNvPr>
            <p:cNvSpPr/>
            <p:nvPr/>
          </p:nvSpPr>
          <p:spPr>
            <a:xfrm>
              <a:off x="5793382" y="3824163"/>
              <a:ext cx="5816340" cy="5544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spAutoFit/>
            </a:bodyPr>
            <a:lstStyle/>
            <a:p>
              <a:pPr marL="452438" marR="0" lvl="0" algn="l" defTabSz="6223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4D4D4D">
                      <a:hueOff val="0"/>
                      <a:satOff val="0"/>
                      <a:lumOff val="0"/>
                      <a:alphaOff val="0"/>
                    </a:srgbClr>
                  </a:solidFill>
                  <a:effectLst/>
                  <a:uLnTx/>
                  <a:uFillTx/>
                  <a:latin typeface="Arial" panose="020B0604020202020204"/>
                  <a:ea typeface="+mn-ea"/>
                  <a:cs typeface="+mn-cs"/>
                </a:rPr>
                <a:t>that the employees were charged under the correct category </a:t>
              </a:r>
            </a:p>
          </p:txBody>
        </p:sp>
        <p:sp>
          <p:nvSpPr>
            <p:cNvPr id="19" name="Rectangle 18" descr="Document">
              <a:extLst>
                <a:ext uri="{FF2B5EF4-FFF2-40B4-BE49-F238E27FC236}">
                  <a16:creationId xmlns:a16="http://schemas.microsoft.com/office/drawing/2014/main" id="{07F463A9-4B85-DC23-0A31-7615968E6D22}"/>
                </a:ext>
              </a:extLst>
            </p:cNvPr>
            <p:cNvSpPr/>
            <p:nvPr/>
          </p:nvSpPr>
          <p:spPr>
            <a:xfrm>
              <a:off x="5952367" y="3956831"/>
              <a:ext cx="289347" cy="28906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31" name="Group 30">
            <a:extLst>
              <a:ext uri="{FF2B5EF4-FFF2-40B4-BE49-F238E27FC236}">
                <a16:creationId xmlns:a16="http://schemas.microsoft.com/office/drawing/2014/main" id="{93D87C53-1466-6540-8519-F6E86C065136}"/>
              </a:ext>
            </a:extLst>
          </p:cNvPr>
          <p:cNvGrpSpPr/>
          <p:nvPr/>
        </p:nvGrpSpPr>
        <p:grpSpPr>
          <a:xfrm>
            <a:off x="5793382" y="4300496"/>
            <a:ext cx="5816339" cy="781526"/>
            <a:chOff x="5793382" y="4520076"/>
            <a:chExt cx="5816340" cy="781526"/>
          </a:xfrm>
        </p:grpSpPr>
        <p:sp>
          <p:nvSpPr>
            <p:cNvPr id="22" name="Rectangle: Rounded Corners 21">
              <a:extLst>
                <a:ext uri="{FF2B5EF4-FFF2-40B4-BE49-F238E27FC236}">
                  <a16:creationId xmlns:a16="http://schemas.microsoft.com/office/drawing/2014/main" id="{9DC85CA2-E35A-CF88-032B-CC7869DA1F98}"/>
                </a:ext>
              </a:extLst>
            </p:cNvPr>
            <p:cNvSpPr/>
            <p:nvPr/>
          </p:nvSpPr>
          <p:spPr>
            <a:xfrm>
              <a:off x="5793382" y="4520076"/>
              <a:ext cx="5816340" cy="78152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spAutoFit/>
            </a:bodyPr>
            <a:lstStyle/>
            <a:p>
              <a:pPr marL="452438" marR="0" lvl="0" algn="l" defTabSz="6223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4D4D4D">
                      <a:hueOff val="0"/>
                      <a:satOff val="0"/>
                      <a:lumOff val="0"/>
                      <a:alphaOff val="0"/>
                    </a:srgbClr>
                  </a:solidFill>
                  <a:effectLst/>
                  <a:uLnTx/>
                  <a:uFillTx/>
                  <a:latin typeface="Arial" panose="020B0604020202020204"/>
                  <a:ea typeface="+mn-ea"/>
                  <a:cs typeface="+mn-cs"/>
                </a:rPr>
                <a:t>the daily rate is calculated using the actual personnel costs recorded in the participant's accounts, excluding any ineligible cost or costs already included in other budget categories</a:t>
              </a:r>
            </a:p>
          </p:txBody>
        </p:sp>
        <p:sp>
          <p:nvSpPr>
            <p:cNvPr id="24" name="Rectangle 23" descr="Dollar">
              <a:extLst>
                <a:ext uri="{FF2B5EF4-FFF2-40B4-BE49-F238E27FC236}">
                  <a16:creationId xmlns:a16="http://schemas.microsoft.com/office/drawing/2014/main" id="{375DC1EE-28AD-7DFA-939C-1CD681530516}"/>
                </a:ext>
              </a:extLst>
            </p:cNvPr>
            <p:cNvSpPr/>
            <p:nvPr/>
          </p:nvSpPr>
          <p:spPr>
            <a:xfrm>
              <a:off x="5952367" y="4766306"/>
              <a:ext cx="289347" cy="289064"/>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30" name="Group 29">
            <a:extLst>
              <a:ext uri="{FF2B5EF4-FFF2-40B4-BE49-F238E27FC236}">
                <a16:creationId xmlns:a16="http://schemas.microsoft.com/office/drawing/2014/main" id="{D4D7BDAB-056B-4431-6DFA-5F13F7A0A683}"/>
              </a:ext>
            </a:extLst>
          </p:cNvPr>
          <p:cNvGrpSpPr/>
          <p:nvPr/>
        </p:nvGrpSpPr>
        <p:grpSpPr>
          <a:xfrm>
            <a:off x="5793382" y="5184050"/>
            <a:ext cx="5816339" cy="781526"/>
            <a:chOff x="5793382" y="5443933"/>
            <a:chExt cx="5816340" cy="781526"/>
          </a:xfrm>
        </p:grpSpPr>
        <p:sp>
          <p:nvSpPr>
            <p:cNvPr id="27" name="Rectangle: Rounded Corners 26">
              <a:extLst>
                <a:ext uri="{FF2B5EF4-FFF2-40B4-BE49-F238E27FC236}">
                  <a16:creationId xmlns:a16="http://schemas.microsoft.com/office/drawing/2014/main" id="{E92CF346-476C-45B5-9D24-CD558F1E7C45}"/>
                </a:ext>
              </a:extLst>
            </p:cNvPr>
            <p:cNvSpPr/>
            <p:nvPr/>
          </p:nvSpPr>
          <p:spPr>
            <a:xfrm>
              <a:off x="5793382" y="5443933"/>
              <a:ext cx="5816340" cy="78152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spAutoFit/>
            </a:bodyPr>
            <a:lstStyle/>
            <a:p>
              <a:pPr marL="452438" marR="0" lvl="0" algn="l" defTabSz="6223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4D4D4D">
                      <a:hueOff val="0"/>
                      <a:satOff val="0"/>
                      <a:lumOff val="0"/>
                      <a:alphaOff val="0"/>
                    </a:srgbClr>
                  </a:solidFill>
                  <a:effectLst/>
                  <a:uLnTx/>
                  <a:uFillTx/>
                  <a:latin typeface="Arial" panose="020B0604020202020204"/>
                  <a:ea typeface="+mn-ea"/>
                  <a:cs typeface="+mn-cs"/>
                </a:rPr>
                <a:t>if usual practice includes budgeted or estimated elements, then check whether these elements are relevant, used in a reasonable way, correspond to objective and verifiable information</a:t>
              </a:r>
            </a:p>
          </p:txBody>
        </p:sp>
        <p:sp>
          <p:nvSpPr>
            <p:cNvPr id="28" name="Rectangle 27" descr="Money">
              <a:extLst>
                <a:ext uri="{FF2B5EF4-FFF2-40B4-BE49-F238E27FC236}">
                  <a16:creationId xmlns:a16="http://schemas.microsoft.com/office/drawing/2014/main" id="{10236BBE-9282-4E29-DD34-F445BA98611E}"/>
                </a:ext>
              </a:extLst>
            </p:cNvPr>
            <p:cNvSpPr/>
            <p:nvPr/>
          </p:nvSpPr>
          <p:spPr>
            <a:xfrm>
              <a:off x="5952367" y="5690164"/>
              <a:ext cx="289347" cy="289064"/>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17" name="Text Placeholder 16">
            <a:extLst>
              <a:ext uri="{FF2B5EF4-FFF2-40B4-BE49-F238E27FC236}">
                <a16:creationId xmlns:a16="http://schemas.microsoft.com/office/drawing/2014/main" id="{84E369CF-6042-CED9-084B-07DE7B0CD9DB}"/>
              </a:ext>
            </a:extLst>
          </p:cNvPr>
          <p:cNvSpPr>
            <a:spLocks noGrp="1"/>
          </p:cNvSpPr>
          <p:nvPr>
            <p:ph type="body" sz="quarter" idx="3"/>
          </p:nvPr>
        </p:nvSpPr>
        <p:spPr>
          <a:xfrm>
            <a:off x="5793382" y="1719946"/>
            <a:ext cx="5816340" cy="1077218"/>
          </a:xfrm>
        </p:spPr>
        <p:txBody>
          <a:bodyPr wrap="square" anchor="t" anchorCtr="0">
            <a:spAutoFit/>
          </a:bodyPr>
          <a:lstStyle/>
          <a:p>
            <a:pPr>
              <a:lnSpc>
                <a:spcPct val="100000"/>
              </a:lnSpc>
              <a:spcBef>
                <a:spcPts val="1200"/>
              </a:spcBef>
            </a:pPr>
            <a:r>
              <a:rPr lang="en-US" sz="1800" b="1" dirty="0">
                <a:solidFill>
                  <a:srgbClr val="FF0000"/>
                </a:solidFill>
                <a:cs typeface="Calibri Light"/>
              </a:rPr>
              <a:t>WHAT TO CHECK?</a:t>
            </a:r>
          </a:p>
          <a:p>
            <a:pPr>
              <a:lnSpc>
                <a:spcPct val="100000"/>
              </a:lnSpc>
              <a:spcBef>
                <a:spcPts val="1200"/>
              </a:spcBef>
            </a:pPr>
            <a:r>
              <a:rPr lang="en-US" sz="1800" b="1" dirty="0">
                <a:solidFill>
                  <a:srgbClr val="931680"/>
                </a:solidFill>
                <a:cs typeface="Calibri Light"/>
              </a:rPr>
              <a:t>Obtain</a:t>
            </a:r>
            <a:r>
              <a:rPr lang="en-US" sz="1800" b="1" dirty="0">
                <a:solidFill>
                  <a:srgbClr val="024B9C"/>
                </a:solidFill>
                <a:cs typeface="Calibri Light"/>
              </a:rPr>
              <a:t> </a:t>
            </a:r>
            <a:r>
              <a:rPr lang="en-US" sz="1800" b="0" dirty="0">
                <a:cs typeface="Calibri Light"/>
              </a:rPr>
              <a:t>a description of the participant’s usual cost accounting practice to calculate unit costs and </a:t>
            </a:r>
            <a:r>
              <a:rPr lang="en-US" sz="1800" b="1" dirty="0">
                <a:solidFill>
                  <a:srgbClr val="931680"/>
                </a:solidFill>
                <a:cs typeface="Calibri Light"/>
              </a:rPr>
              <a:t>check:</a:t>
            </a:r>
            <a:endParaRPr lang="en-IE" sz="1800" dirty="0">
              <a:solidFill>
                <a:srgbClr val="931680"/>
              </a:solidFill>
            </a:endParaRPr>
          </a:p>
        </p:txBody>
      </p:sp>
      <p:sp>
        <p:nvSpPr>
          <p:cNvPr id="3" name="Text Placeholder 2">
            <a:extLst>
              <a:ext uri="{FF2B5EF4-FFF2-40B4-BE49-F238E27FC236}">
                <a16:creationId xmlns:a16="http://schemas.microsoft.com/office/drawing/2014/main" id="{65CD457D-C965-6CB3-7C26-92A7EB884941}"/>
              </a:ext>
            </a:extLst>
          </p:cNvPr>
          <p:cNvSpPr>
            <a:spLocks noGrp="1"/>
          </p:cNvSpPr>
          <p:nvPr>
            <p:ph sz="quarter" idx="4"/>
          </p:nvPr>
        </p:nvSpPr>
        <p:spPr>
          <a:xfrm>
            <a:off x="839788" y="2922633"/>
            <a:ext cx="4707728" cy="2185214"/>
          </a:xfrm>
        </p:spPr>
        <p:txBody>
          <a:bodyPr vert="horz" wrap="square" lIns="91440" tIns="45720" rIns="91440" bIns="45720" rtlCol="0" anchor="t">
            <a:spAutoFit/>
          </a:bodyPr>
          <a:lstStyle/>
          <a:p>
            <a:pPr marL="0" indent="0">
              <a:lnSpc>
                <a:spcPct val="100000"/>
              </a:lnSpc>
              <a:spcBef>
                <a:spcPts val="1200"/>
              </a:spcBef>
              <a:buNone/>
            </a:pPr>
            <a:r>
              <a:rPr lang="en-US" sz="1800" dirty="0"/>
              <a:t>The basic formula applies </a:t>
            </a:r>
            <a:r>
              <a:rPr lang="en-US" sz="1800" b="1" dirty="0">
                <a:solidFill>
                  <a:schemeClr val="accent2"/>
                </a:solidFill>
              </a:rPr>
              <a:t>BUT</a:t>
            </a:r>
          </a:p>
          <a:p>
            <a:pPr marL="0" indent="0" algn="just">
              <a:lnSpc>
                <a:spcPct val="100000"/>
              </a:lnSpc>
              <a:spcBef>
                <a:spcPts val="1200"/>
              </a:spcBef>
              <a:buNone/>
            </a:pPr>
            <a:r>
              <a:rPr lang="en-US" sz="1800" b="0" i="0" u="none" strike="noStrike" baseline="0" dirty="0"/>
              <a:t>Beneficiaries who consistently calculate average rates for their staff as part of their analytical cost accounting system,</a:t>
            </a:r>
            <a:r>
              <a:rPr lang="en-US" sz="1800" dirty="0"/>
              <a:t> </a:t>
            </a:r>
            <a:r>
              <a:rPr lang="en-US" sz="1800" dirty="0">
                <a:ea typeface="+mn-lt"/>
                <a:cs typeface="+mn-lt"/>
              </a:rPr>
              <a:t>based on objective criteria, regardless of the source of funding</a:t>
            </a:r>
            <a:r>
              <a:rPr lang="en-US" sz="1800" dirty="0"/>
              <a:t>, </a:t>
            </a:r>
            <a:r>
              <a:rPr lang="en-US" sz="1800" b="0" i="0" u="none" strike="noStrike" baseline="0" dirty="0"/>
              <a:t>can use these average rates for the </a:t>
            </a:r>
            <a:r>
              <a:rPr lang="en-US" sz="1800" b="1" i="0" u="none" strike="noStrike" baseline="0" dirty="0">
                <a:solidFill>
                  <a:srgbClr val="931680"/>
                </a:solidFill>
              </a:rPr>
              <a:t>daily rate</a:t>
            </a:r>
            <a:r>
              <a:rPr lang="en-US" sz="1800" b="0" i="0" u="none" strike="noStrike" baseline="0" dirty="0">
                <a:solidFill>
                  <a:srgbClr val="931680"/>
                </a:solidFill>
              </a:rPr>
              <a:t>.</a:t>
            </a:r>
            <a:r>
              <a:rPr lang="en-US" sz="1800" dirty="0">
                <a:solidFill>
                  <a:srgbClr val="931680"/>
                </a:solidFill>
              </a:rPr>
              <a:t> </a:t>
            </a:r>
            <a:endParaRPr lang="en-US" sz="1800" dirty="0">
              <a:solidFill>
                <a:srgbClr val="931680"/>
              </a:solidFill>
              <a:cs typeface="Arial"/>
            </a:endParaRPr>
          </a:p>
        </p:txBody>
      </p:sp>
      <p:sp>
        <p:nvSpPr>
          <p:cNvPr id="8" name="Rectangle 7">
            <a:extLst>
              <a:ext uri="{FF2B5EF4-FFF2-40B4-BE49-F238E27FC236}">
                <a16:creationId xmlns:a16="http://schemas.microsoft.com/office/drawing/2014/main" id="{D9FD5A09-5EE4-6CA2-40D6-91BE5B0B9D5D}"/>
              </a:ext>
            </a:extLst>
          </p:cNvPr>
          <p:cNvSpPr/>
          <p:nvPr/>
        </p:nvSpPr>
        <p:spPr>
          <a:xfrm>
            <a:off x="9954705" y="0"/>
            <a:ext cx="2237295" cy="681118"/>
          </a:xfrm>
          <a:prstGeom prst="rect">
            <a:avLst/>
          </a:prstGeom>
          <a:solidFill>
            <a:srgbClr val="024B9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Additional Procedures if A.1 </a:t>
            </a:r>
            <a:r>
              <a:rPr lang="en-GB" sz="1400"/>
              <a:t>average personnel costs (Case 2)</a:t>
            </a:r>
            <a:r>
              <a:rPr lang="en-US" sz="1400"/>
              <a:t>:</a:t>
            </a:r>
            <a:endParaRPr lang="en-IE" sz="1400">
              <a:ea typeface="Calibri"/>
              <a:cs typeface="Calibri"/>
            </a:endParaRPr>
          </a:p>
        </p:txBody>
      </p:sp>
      <p:pic>
        <p:nvPicPr>
          <p:cNvPr id="18" name="Picture 17">
            <a:extLst>
              <a:ext uri="{FF2B5EF4-FFF2-40B4-BE49-F238E27FC236}">
                <a16:creationId xmlns:a16="http://schemas.microsoft.com/office/drawing/2014/main" id="{961A6B2D-B5B3-909E-F8DB-41AAA9337A56}"/>
              </a:ext>
            </a:extLst>
          </p:cNvPr>
          <p:cNvPicPr>
            <a:picLocks noChangeAspect="1"/>
          </p:cNvPicPr>
          <p:nvPr/>
        </p:nvPicPr>
        <p:blipFill>
          <a:blip r:embed="rId10"/>
          <a:stretch>
            <a:fillRect/>
          </a:stretch>
        </p:blipFill>
        <p:spPr>
          <a:xfrm>
            <a:off x="839787" y="1582735"/>
            <a:ext cx="916918" cy="1214429"/>
          </a:xfrm>
          <a:prstGeom prst="rect">
            <a:avLst/>
          </a:prstGeom>
        </p:spPr>
      </p:pic>
      <p:cxnSp>
        <p:nvCxnSpPr>
          <p:cNvPr id="21" name="Straight Connector 20">
            <a:extLst>
              <a:ext uri="{FF2B5EF4-FFF2-40B4-BE49-F238E27FC236}">
                <a16:creationId xmlns:a16="http://schemas.microsoft.com/office/drawing/2014/main" id="{D74FB973-DE40-BA82-6023-8CED4EBF72EB}"/>
              </a:ext>
            </a:extLst>
          </p:cNvPr>
          <p:cNvCxnSpPr>
            <a:cxnSpLocks/>
          </p:cNvCxnSpPr>
          <p:nvPr/>
        </p:nvCxnSpPr>
        <p:spPr>
          <a:xfrm>
            <a:off x="5622323" y="1811350"/>
            <a:ext cx="0" cy="3908561"/>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0438C9B-B2D7-676E-5111-5BFA3413380E}"/>
              </a:ext>
            </a:extLst>
          </p:cNvPr>
          <p:cNvPicPr>
            <a:picLocks noChangeAspect="1"/>
          </p:cNvPicPr>
          <p:nvPr/>
        </p:nvPicPr>
        <p:blipFill>
          <a:blip r:embed="rId11"/>
          <a:stretch>
            <a:fillRect/>
          </a:stretch>
        </p:blipFill>
        <p:spPr>
          <a:xfrm>
            <a:off x="713659" y="5525405"/>
            <a:ext cx="341406" cy="298730"/>
          </a:xfrm>
          <a:prstGeom prst="rect">
            <a:avLst/>
          </a:prstGeom>
        </p:spPr>
      </p:pic>
      <p:pic>
        <p:nvPicPr>
          <p:cNvPr id="4" name="Picture 3">
            <a:extLst>
              <a:ext uri="{FF2B5EF4-FFF2-40B4-BE49-F238E27FC236}">
                <a16:creationId xmlns:a16="http://schemas.microsoft.com/office/drawing/2014/main" id="{2E5F2F54-5494-AE3A-C3A8-DE535FAD427F}"/>
              </a:ext>
            </a:extLst>
          </p:cNvPr>
          <p:cNvPicPr>
            <a:picLocks noChangeAspect="1"/>
          </p:cNvPicPr>
          <p:nvPr/>
        </p:nvPicPr>
        <p:blipFill>
          <a:blip r:embed="rId12"/>
          <a:stretch>
            <a:fillRect/>
          </a:stretch>
        </p:blipFill>
        <p:spPr>
          <a:xfrm>
            <a:off x="8264203" y="1516050"/>
            <a:ext cx="664522" cy="646232"/>
          </a:xfrm>
          <a:prstGeom prst="rect">
            <a:avLst/>
          </a:prstGeom>
        </p:spPr>
      </p:pic>
      <p:sp>
        <p:nvSpPr>
          <p:cNvPr id="6" name="TextBox 5">
            <a:extLst>
              <a:ext uri="{FF2B5EF4-FFF2-40B4-BE49-F238E27FC236}">
                <a16:creationId xmlns:a16="http://schemas.microsoft.com/office/drawing/2014/main" id="{9E868166-5900-8247-DDCA-881B68308E30}"/>
              </a:ext>
            </a:extLst>
          </p:cNvPr>
          <p:cNvSpPr txBox="1"/>
          <p:nvPr/>
        </p:nvSpPr>
        <p:spPr>
          <a:xfrm>
            <a:off x="1826870" y="1928339"/>
            <a:ext cx="2263802" cy="523220"/>
          </a:xfrm>
          <a:prstGeom prst="rect">
            <a:avLst/>
          </a:prstGeom>
          <a:noFill/>
        </p:spPr>
        <p:txBody>
          <a:bodyPr wrap="square" rtlCol="0">
            <a:spAutoFit/>
          </a:bodyPr>
          <a:lstStyle/>
          <a:p>
            <a:pPr marL="0" indent="0">
              <a:buNone/>
            </a:pPr>
            <a:r>
              <a:rPr lang="en-US" sz="2800" dirty="0">
                <a:solidFill>
                  <a:srgbClr val="024B9C"/>
                </a:solidFill>
              </a:rPr>
              <a:t>Calculations</a:t>
            </a:r>
          </a:p>
        </p:txBody>
      </p:sp>
      <p:sp>
        <p:nvSpPr>
          <p:cNvPr id="7" name="Speech Bubble: Rectangle with Corners Rounded 6">
            <a:extLst>
              <a:ext uri="{FF2B5EF4-FFF2-40B4-BE49-F238E27FC236}">
                <a16:creationId xmlns:a16="http://schemas.microsoft.com/office/drawing/2014/main" id="{06B45D32-9DF4-BB56-77C0-40EE8E59FFDD}"/>
              </a:ext>
            </a:extLst>
          </p:cNvPr>
          <p:cNvSpPr/>
          <p:nvPr/>
        </p:nvSpPr>
        <p:spPr>
          <a:xfrm>
            <a:off x="1116531" y="5456059"/>
            <a:ext cx="4512625" cy="1204149"/>
          </a:xfrm>
          <a:prstGeom prst="wedgeRoundRectCallout">
            <a:avLst>
              <a:gd name="adj1" fmla="val 57361"/>
              <a:gd name="adj2" fmla="val -34672"/>
              <a:gd name="adj3" fmla="val 16667"/>
            </a:avLst>
          </a:prstGeom>
          <a:solidFill>
            <a:srgbClr val="FADFCC"/>
          </a:solidFill>
        </p:spPr>
        <p:style>
          <a:lnRef idx="2">
            <a:schemeClr val="accent1">
              <a:shade val="15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spcBef>
                <a:spcPts val="1200"/>
              </a:spcBef>
            </a:pPr>
            <a:r>
              <a:rPr lang="en-US" sz="1400" dirty="0">
                <a:solidFill>
                  <a:schemeClr val="tx1"/>
                </a:solidFill>
              </a:rPr>
              <a:t>If budgeted figures &lt; 5% of the declared unit cost </a:t>
            </a:r>
            <a:br>
              <a:rPr lang="en-US" sz="1400" dirty="0">
                <a:solidFill>
                  <a:schemeClr val="tx1"/>
                </a:solidFill>
              </a:rPr>
            </a:br>
            <a:r>
              <a:rPr lang="en-US" sz="1400" dirty="0">
                <a:solidFill>
                  <a:schemeClr val="tx1"/>
                </a:solidFill>
                <a:sym typeface="Wingdings" panose="05000000000000000000" pitchFamily="2" charset="2"/>
              </a:rPr>
              <a:t> </a:t>
            </a:r>
            <a:r>
              <a:rPr lang="en-US" sz="1400" dirty="0">
                <a:solidFill>
                  <a:schemeClr val="tx1"/>
                </a:solidFill>
              </a:rPr>
              <a:t>they do not play a major role and can be accepted.</a:t>
            </a:r>
          </a:p>
          <a:p>
            <a:pPr>
              <a:spcBef>
                <a:spcPts val="1200"/>
              </a:spcBef>
            </a:pPr>
            <a:r>
              <a:rPr lang="en-US" sz="1400" dirty="0">
                <a:solidFill>
                  <a:schemeClr val="tx1"/>
                </a:solidFill>
              </a:rPr>
              <a:t>If budgeted figures &gt; 5% </a:t>
            </a:r>
            <a:br>
              <a:rPr lang="en-US" sz="1400" dirty="0">
                <a:solidFill>
                  <a:schemeClr val="tx1"/>
                </a:solidFill>
              </a:rPr>
            </a:br>
            <a:r>
              <a:rPr lang="en-US" sz="1400" dirty="0">
                <a:solidFill>
                  <a:schemeClr val="tx1"/>
                </a:solidFill>
                <a:sym typeface="Wingdings" panose="05000000000000000000" pitchFamily="2" charset="2"/>
              </a:rPr>
              <a:t> </a:t>
            </a:r>
            <a:r>
              <a:rPr lang="en-US" sz="1400" dirty="0">
                <a:solidFill>
                  <a:schemeClr val="tx1"/>
                </a:solidFill>
              </a:rPr>
              <a:t>they need to be compared with the actual costs.</a:t>
            </a:r>
            <a:endParaRPr lang="en-IE" sz="1400" dirty="0">
              <a:solidFill>
                <a:schemeClr val="tx1"/>
              </a:solidFill>
            </a:endParaRPr>
          </a:p>
        </p:txBody>
      </p:sp>
    </p:spTree>
    <p:extLst>
      <p:ext uri="{BB962C8B-B14F-4D97-AF65-F5344CB8AC3E}">
        <p14:creationId xmlns:p14="http://schemas.microsoft.com/office/powerpoint/2010/main" val="427220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19" y="2177593"/>
            <a:ext cx="11664562" cy="3063712"/>
          </a:xfrm>
        </p:spPr>
        <p:txBody>
          <a:bodyPr>
            <a:spAutoFit/>
          </a:bodyPr>
          <a:lstStyle/>
          <a:p>
            <a:r>
              <a:rPr lang="en-GB" sz="3600" dirty="0">
                <a:latin typeface="+mn-lt"/>
                <a:cs typeface="Calibri Light"/>
              </a:rPr>
              <a:t>A.2: </a:t>
            </a:r>
            <a:r>
              <a:rPr lang="en-US" sz="3600" dirty="0">
                <a:latin typeface="+mn-lt"/>
                <a:cs typeface="Calibri Light"/>
              </a:rPr>
              <a:t>Natural persons working under a direct </a:t>
            </a:r>
            <a:br>
              <a:rPr lang="en-US" sz="3600" dirty="0">
                <a:latin typeface="+mn-lt"/>
                <a:cs typeface="Calibri Light"/>
              </a:rPr>
            </a:br>
            <a:r>
              <a:rPr lang="en-US" sz="3600" dirty="0">
                <a:latin typeface="+mn-lt"/>
                <a:cs typeface="Calibri Light"/>
              </a:rPr>
              <a:t>	contract other than an employment contract</a:t>
            </a:r>
            <a:br>
              <a:rPr lang="en-US" sz="3600" dirty="0">
                <a:latin typeface="+mn-lt"/>
                <a:cs typeface="Calibri Light"/>
              </a:rPr>
            </a:br>
            <a:br>
              <a:rPr lang="en-US" sz="3600" dirty="0">
                <a:latin typeface="+mn-lt"/>
                <a:cs typeface="Calibri Light"/>
              </a:rPr>
            </a:br>
            <a:r>
              <a:rPr lang="en-US" sz="3600" dirty="0">
                <a:latin typeface="+mn-lt"/>
                <a:cs typeface="Calibri Light"/>
              </a:rPr>
              <a:t>A.3: </a:t>
            </a:r>
            <a:r>
              <a:rPr lang="fr-BE" sz="3600" dirty="0" err="1">
                <a:latin typeface="+mn-lt"/>
                <a:cs typeface="Calibri Light"/>
              </a:rPr>
              <a:t>Seconded</a:t>
            </a:r>
            <a:r>
              <a:rPr lang="fr-BE" sz="3600" dirty="0">
                <a:latin typeface="+mn-lt"/>
                <a:cs typeface="Calibri Light"/>
              </a:rPr>
              <a:t> </a:t>
            </a:r>
            <a:r>
              <a:rPr lang="fr-BE" sz="3600" dirty="0" err="1">
                <a:latin typeface="+mn-lt"/>
                <a:cs typeface="Calibri Light"/>
              </a:rPr>
              <a:t>persons</a:t>
            </a:r>
            <a:r>
              <a:rPr lang="fr-BE" sz="3600" dirty="0">
                <a:latin typeface="+mn-lt"/>
                <a:cs typeface="Calibri Light"/>
              </a:rPr>
              <a:t> by a </a:t>
            </a:r>
            <a:r>
              <a:rPr lang="fr-BE" sz="3600" dirty="0" err="1">
                <a:latin typeface="+mn-lt"/>
                <a:cs typeface="Calibri Light"/>
              </a:rPr>
              <a:t>third</a:t>
            </a:r>
            <a:r>
              <a:rPr lang="fr-BE" sz="3600" dirty="0">
                <a:latin typeface="+mn-lt"/>
                <a:cs typeface="Calibri Light"/>
              </a:rPr>
              <a:t> party </a:t>
            </a:r>
            <a:r>
              <a:rPr lang="fr-BE" sz="3600" dirty="0" err="1">
                <a:latin typeface="+mn-lt"/>
                <a:cs typeface="Calibri Light"/>
              </a:rPr>
              <a:t>against</a:t>
            </a:r>
            <a:r>
              <a:rPr lang="fr-BE" sz="3600" dirty="0">
                <a:latin typeface="+mn-lt"/>
                <a:cs typeface="Calibri Light"/>
              </a:rPr>
              <a:t> </a:t>
            </a:r>
            <a:r>
              <a:rPr lang="fr-BE" sz="3600" dirty="0" err="1">
                <a:latin typeface="+mn-lt"/>
                <a:cs typeface="Calibri Light"/>
              </a:rPr>
              <a:t>payment</a:t>
            </a:r>
            <a:br>
              <a:rPr lang="fr-BE" sz="3600" dirty="0">
                <a:latin typeface="+mn-lt"/>
                <a:cs typeface="Calibri Light"/>
              </a:rPr>
            </a:br>
            <a:br>
              <a:rPr lang="fr-BE" sz="3600" dirty="0">
                <a:latin typeface="+mn-lt"/>
                <a:cs typeface="Calibri Light"/>
              </a:rPr>
            </a:br>
            <a:r>
              <a:rPr lang="fr-BE" sz="3600" dirty="0" err="1">
                <a:latin typeface="+mn-lt"/>
              </a:rPr>
              <a:t>Additional</a:t>
            </a:r>
            <a:r>
              <a:rPr lang="fr-BE" sz="3600" dirty="0">
                <a:latin typeface="+mn-lt"/>
              </a:rPr>
              <a:t> </a:t>
            </a:r>
            <a:r>
              <a:rPr lang="fr-BE" sz="3600" dirty="0" err="1">
                <a:latin typeface="+mn-lt"/>
              </a:rPr>
              <a:t>procedures</a:t>
            </a:r>
            <a:endParaRPr lang="en-GB" sz="3600" dirty="0">
              <a:latin typeface="+mn-lt"/>
            </a:endParaRPr>
          </a:p>
        </p:txBody>
      </p:sp>
    </p:spTree>
    <p:extLst>
      <p:ext uri="{BB962C8B-B14F-4D97-AF65-F5344CB8AC3E}">
        <p14:creationId xmlns:p14="http://schemas.microsoft.com/office/powerpoint/2010/main" val="294071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AAC7-BA23-315B-3D49-60F0EFD2F128}"/>
              </a:ext>
            </a:extLst>
          </p:cNvPr>
          <p:cNvSpPr>
            <a:spLocks noGrp="1"/>
          </p:cNvSpPr>
          <p:nvPr>
            <p:ph type="title"/>
          </p:nvPr>
        </p:nvSpPr>
        <p:spPr>
          <a:xfrm>
            <a:off x="838200" y="360000"/>
            <a:ext cx="10515600" cy="1154162"/>
          </a:xfrm>
        </p:spPr>
        <p:txBody>
          <a:bodyPr anchor="t" anchorCtr="0">
            <a:spAutoFit/>
          </a:bodyPr>
          <a:lstStyle/>
          <a:p>
            <a:pPr>
              <a:lnSpc>
                <a:spcPct val="100000"/>
              </a:lnSpc>
            </a:pPr>
            <a:r>
              <a:rPr kumimoji="0" lang="fr-BE" sz="3600" b="1" i="0" u="none" strike="noStrike" kern="1200" cap="none" spc="0" normalizeH="0" baseline="0" noProof="0" dirty="0" err="1">
                <a:ln>
                  <a:noFill/>
                </a:ln>
                <a:solidFill>
                  <a:srgbClr val="931680"/>
                </a:solidFill>
                <a:effectLst/>
                <a:uLnTx/>
                <a:uFillTx/>
                <a:latin typeface="Arial" panose="020B0604020202020204"/>
                <a:ea typeface="+mj-ea"/>
                <a:cs typeface="+mj-cs"/>
              </a:rPr>
              <a:t>Categories</a:t>
            </a:r>
            <a:r>
              <a:rPr kumimoji="0" lang="fr-BE" sz="3600" b="1" i="0" u="none" strike="noStrike" kern="1200" cap="none" spc="0" normalizeH="0" baseline="0" noProof="0" dirty="0">
                <a:ln>
                  <a:noFill/>
                </a:ln>
                <a:solidFill>
                  <a:srgbClr val="931680"/>
                </a:solidFill>
                <a:effectLst/>
                <a:uLnTx/>
                <a:uFillTx/>
                <a:latin typeface="Arial" panose="020B0604020202020204"/>
                <a:ea typeface="+mj-ea"/>
                <a:cs typeface="+mj-cs"/>
              </a:rPr>
              <a:t> A.2 and A.3 </a:t>
            </a:r>
            <a:br>
              <a:rPr kumimoji="0" lang="fr-BE" sz="3600" b="1" i="0" u="none" strike="noStrike" kern="1200" cap="none" spc="0" normalizeH="0" baseline="0" noProof="0" dirty="0">
                <a:ln>
                  <a:noFill/>
                </a:ln>
                <a:solidFill>
                  <a:srgbClr val="931680"/>
                </a:solidFill>
                <a:effectLst/>
                <a:uLnTx/>
                <a:uFillTx/>
                <a:latin typeface="Arial" panose="020B0604020202020204"/>
                <a:ea typeface="+mj-ea"/>
                <a:cs typeface="+mj-cs"/>
              </a:rPr>
            </a:br>
            <a:r>
              <a:rPr kumimoji="0" lang="en-GB" sz="1800" b="1" i="0" u="none" strike="noStrike" kern="1200" cap="none" spc="0" normalizeH="0" baseline="0" noProof="0" dirty="0">
                <a:ln>
                  <a:noFill/>
                </a:ln>
                <a:solidFill>
                  <a:srgbClr val="931680"/>
                </a:solidFill>
                <a:effectLst/>
                <a:uLnTx/>
                <a:uFillTx/>
                <a:latin typeface="Arial" panose="020B0604020202020204"/>
                <a:ea typeface="+mj-ea"/>
                <a:cs typeface="+mj-cs"/>
              </a:rPr>
              <a:t>A.2: </a:t>
            </a:r>
            <a:r>
              <a:rPr kumimoji="0" lang="en-US" sz="1800" b="1" i="0" u="none" strike="noStrike" kern="1200" cap="none" spc="0" normalizeH="0" baseline="0" noProof="0" dirty="0">
                <a:ln>
                  <a:noFill/>
                </a:ln>
                <a:solidFill>
                  <a:srgbClr val="931680"/>
                </a:solidFill>
                <a:effectLst/>
                <a:uLnTx/>
                <a:uFillTx/>
                <a:latin typeface="Arial" panose="020B0604020202020204"/>
                <a:ea typeface="+mj-ea"/>
                <a:cs typeface="+mj-cs"/>
              </a:rPr>
              <a:t>natural persons working under a direct contract other than an employment contract</a:t>
            </a:r>
            <a:br>
              <a:rPr kumimoji="0" lang="en-US" sz="1800" b="1" i="0" u="none" strike="noStrike" kern="1200" cap="none" spc="0" normalizeH="0" baseline="0" noProof="0" dirty="0">
                <a:ln>
                  <a:noFill/>
                </a:ln>
                <a:solidFill>
                  <a:srgbClr val="931680"/>
                </a:solidFill>
                <a:effectLst/>
                <a:uLnTx/>
                <a:uFillTx/>
                <a:latin typeface="Arial" panose="020B0604020202020204"/>
                <a:ea typeface="+mj-ea"/>
                <a:cs typeface="+mj-cs"/>
              </a:rPr>
            </a:br>
            <a:r>
              <a:rPr kumimoji="0" lang="en-US" sz="1800" b="1" i="0" u="none" strike="noStrike" kern="1200" cap="none" spc="0" normalizeH="0" baseline="0" noProof="0" dirty="0">
                <a:ln>
                  <a:noFill/>
                </a:ln>
                <a:solidFill>
                  <a:srgbClr val="931680"/>
                </a:solidFill>
                <a:effectLst/>
                <a:uLnTx/>
                <a:uFillTx/>
                <a:latin typeface="Arial" panose="020B0604020202020204"/>
                <a:ea typeface="+mj-ea"/>
                <a:cs typeface="+mj-cs"/>
              </a:rPr>
              <a:t>A.3: </a:t>
            </a:r>
            <a:r>
              <a:rPr kumimoji="0" lang="fr-BE" sz="1800" b="1" i="0" u="none" strike="noStrike" kern="1200" cap="none" spc="0" normalizeH="0" baseline="0" noProof="0" dirty="0" err="1">
                <a:ln>
                  <a:noFill/>
                </a:ln>
                <a:solidFill>
                  <a:srgbClr val="931680"/>
                </a:solidFill>
                <a:effectLst/>
                <a:uLnTx/>
                <a:uFillTx/>
                <a:latin typeface="Arial" panose="020B0604020202020204"/>
                <a:ea typeface="+mj-ea"/>
                <a:cs typeface="+mj-cs"/>
              </a:rPr>
              <a:t>seconded</a:t>
            </a:r>
            <a:r>
              <a:rPr kumimoji="0" lang="fr-BE" sz="1800" b="1" i="0" u="none" strike="noStrike" kern="1200" cap="none" spc="0" normalizeH="0" baseline="0" noProof="0" dirty="0">
                <a:ln>
                  <a:noFill/>
                </a:ln>
                <a:solidFill>
                  <a:srgbClr val="931680"/>
                </a:solidFill>
                <a:effectLst/>
                <a:uLnTx/>
                <a:uFillTx/>
                <a:latin typeface="Arial" panose="020B0604020202020204"/>
                <a:ea typeface="+mj-ea"/>
                <a:cs typeface="+mj-cs"/>
              </a:rPr>
              <a:t> </a:t>
            </a:r>
            <a:r>
              <a:rPr kumimoji="0" lang="fr-BE" sz="1800" b="1" i="0" u="none" strike="noStrike" kern="1200" cap="none" spc="0" normalizeH="0" baseline="0" noProof="0" dirty="0" err="1">
                <a:ln>
                  <a:noFill/>
                </a:ln>
                <a:solidFill>
                  <a:srgbClr val="931680"/>
                </a:solidFill>
                <a:effectLst/>
                <a:uLnTx/>
                <a:uFillTx/>
                <a:latin typeface="Arial" panose="020B0604020202020204"/>
                <a:ea typeface="+mj-ea"/>
                <a:cs typeface="+mj-cs"/>
              </a:rPr>
              <a:t>persons</a:t>
            </a:r>
            <a:r>
              <a:rPr kumimoji="0" lang="fr-BE" sz="1800" b="1" i="0" u="none" strike="noStrike" kern="1200" cap="none" spc="0" normalizeH="0" baseline="0" noProof="0" dirty="0">
                <a:ln>
                  <a:noFill/>
                </a:ln>
                <a:solidFill>
                  <a:srgbClr val="931680"/>
                </a:solidFill>
                <a:effectLst/>
                <a:uLnTx/>
                <a:uFillTx/>
                <a:latin typeface="Arial" panose="020B0604020202020204"/>
                <a:ea typeface="+mj-ea"/>
                <a:cs typeface="+mj-cs"/>
              </a:rPr>
              <a:t> by a </a:t>
            </a:r>
            <a:r>
              <a:rPr kumimoji="0" lang="fr-BE" sz="1800" b="1" i="0" u="none" strike="noStrike" kern="1200" cap="none" spc="0" normalizeH="0" baseline="0" noProof="0" dirty="0" err="1">
                <a:ln>
                  <a:noFill/>
                </a:ln>
                <a:solidFill>
                  <a:srgbClr val="931680"/>
                </a:solidFill>
                <a:effectLst/>
                <a:uLnTx/>
                <a:uFillTx/>
                <a:latin typeface="Arial" panose="020B0604020202020204"/>
                <a:ea typeface="+mj-ea"/>
                <a:cs typeface="+mj-cs"/>
              </a:rPr>
              <a:t>third</a:t>
            </a:r>
            <a:r>
              <a:rPr kumimoji="0" lang="fr-BE" sz="1800" b="1" i="0" u="none" strike="noStrike" kern="1200" cap="none" spc="0" normalizeH="0" baseline="0" noProof="0" dirty="0">
                <a:ln>
                  <a:noFill/>
                </a:ln>
                <a:solidFill>
                  <a:srgbClr val="931680"/>
                </a:solidFill>
                <a:effectLst/>
                <a:uLnTx/>
                <a:uFillTx/>
                <a:latin typeface="Arial" panose="020B0604020202020204"/>
                <a:ea typeface="+mj-ea"/>
                <a:cs typeface="+mj-cs"/>
              </a:rPr>
              <a:t> party </a:t>
            </a:r>
            <a:r>
              <a:rPr kumimoji="0" lang="fr-BE" sz="1800" b="1" i="0" u="none" strike="noStrike" kern="1200" cap="none" spc="0" normalizeH="0" baseline="0" noProof="0" dirty="0" err="1">
                <a:ln>
                  <a:noFill/>
                </a:ln>
                <a:solidFill>
                  <a:srgbClr val="931680"/>
                </a:solidFill>
                <a:effectLst/>
                <a:uLnTx/>
                <a:uFillTx/>
                <a:latin typeface="Arial" panose="020B0604020202020204"/>
                <a:ea typeface="+mj-ea"/>
                <a:cs typeface="+mj-cs"/>
              </a:rPr>
              <a:t>against</a:t>
            </a:r>
            <a:r>
              <a:rPr kumimoji="0" lang="fr-BE" sz="1800" b="1" i="0" u="none" strike="noStrike" kern="1200" cap="none" spc="0" normalizeH="0" baseline="0" noProof="0" dirty="0">
                <a:ln>
                  <a:noFill/>
                </a:ln>
                <a:solidFill>
                  <a:srgbClr val="931680"/>
                </a:solidFill>
                <a:effectLst/>
                <a:uLnTx/>
                <a:uFillTx/>
                <a:latin typeface="Arial" panose="020B0604020202020204"/>
                <a:ea typeface="+mj-ea"/>
                <a:cs typeface="+mj-cs"/>
              </a:rPr>
              <a:t> </a:t>
            </a:r>
            <a:r>
              <a:rPr kumimoji="0" lang="fr-BE" sz="1800" b="1" i="0" u="none" strike="noStrike" kern="1200" cap="none" spc="0" normalizeH="0" baseline="0" noProof="0" dirty="0" err="1">
                <a:ln>
                  <a:noFill/>
                </a:ln>
                <a:solidFill>
                  <a:srgbClr val="931680"/>
                </a:solidFill>
                <a:effectLst/>
                <a:uLnTx/>
                <a:uFillTx/>
                <a:latin typeface="Arial" panose="020B0604020202020204"/>
                <a:ea typeface="+mj-ea"/>
                <a:cs typeface="+mj-cs"/>
              </a:rPr>
              <a:t>payment</a:t>
            </a:r>
            <a:endParaRPr lang="en-GB" dirty="0"/>
          </a:p>
        </p:txBody>
      </p:sp>
      <p:sp>
        <p:nvSpPr>
          <p:cNvPr id="4" name="Text Placeholder 2">
            <a:extLst>
              <a:ext uri="{FF2B5EF4-FFF2-40B4-BE49-F238E27FC236}">
                <a16:creationId xmlns:a16="http://schemas.microsoft.com/office/drawing/2014/main" id="{DA4A162F-9BDE-B772-0009-8E7AAE6ABA32}"/>
              </a:ext>
            </a:extLst>
          </p:cNvPr>
          <p:cNvSpPr txBox="1">
            <a:spLocks/>
          </p:cNvSpPr>
          <p:nvPr/>
        </p:nvSpPr>
        <p:spPr>
          <a:xfrm>
            <a:off x="6539449" y="3292237"/>
            <a:ext cx="2455200" cy="1200329"/>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n-US" sz="1800"/>
              <a:t>The result of the work carried out must in principle </a:t>
            </a:r>
            <a:r>
              <a:rPr lang="en-US" sz="1800">
                <a:solidFill>
                  <a:schemeClr val="accent2"/>
                </a:solidFill>
              </a:rPr>
              <a:t>belong to the beneficiary</a:t>
            </a:r>
            <a:endParaRPr lang="en-US" sz="1800" dirty="0">
              <a:solidFill>
                <a:schemeClr val="accent2"/>
              </a:solidFill>
            </a:endParaRPr>
          </a:p>
        </p:txBody>
      </p:sp>
      <p:sp>
        <p:nvSpPr>
          <p:cNvPr id="5" name="Content Placeholder 8">
            <a:extLst>
              <a:ext uri="{FF2B5EF4-FFF2-40B4-BE49-F238E27FC236}">
                <a16:creationId xmlns:a16="http://schemas.microsoft.com/office/drawing/2014/main" id="{FEE76CF5-B42C-6D3E-E0B6-661229EB767A}"/>
              </a:ext>
            </a:extLst>
          </p:cNvPr>
          <p:cNvSpPr txBox="1">
            <a:spLocks/>
          </p:cNvSpPr>
          <p:nvPr/>
        </p:nvSpPr>
        <p:spPr>
          <a:xfrm>
            <a:off x="3854561" y="3292237"/>
            <a:ext cx="2455200" cy="1200329"/>
          </a:xfrm>
          <a:prstGeom prst="rect">
            <a:avLst/>
          </a:prstGeom>
        </p:spPr>
        <p:txBody>
          <a:bodyPr vert="horz"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n-US" sz="1800"/>
              <a:t>The person must work under </a:t>
            </a:r>
            <a:r>
              <a:rPr lang="en-US" sz="1800">
                <a:solidFill>
                  <a:schemeClr val="accent2"/>
                </a:solidFill>
              </a:rPr>
              <a:t>conditions similar to those of an employee</a:t>
            </a:r>
            <a:endParaRPr lang="en-IE" sz="1800" dirty="0"/>
          </a:p>
        </p:txBody>
      </p:sp>
      <p:sp>
        <p:nvSpPr>
          <p:cNvPr id="6" name="Content Placeholder 9">
            <a:extLst>
              <a:ext uri="{FF2B5EF4-FFF2-40B4-BE49-F238E27FC236}">
                <a16:creationId xmlns:a16="http://schemas.microsoft.com/office/drawing/2014/main" id="{03BFAFB7-9F95-8666-5AAC-AFA0DD958864}"/>
              </a:ext>
            </a:extLst>
          </p:cNvPr>
          <p:cNvSpPr txBox="1">
            <a:spLocks/>
          </p:cNvSpPr>
          <p:nvPr/>
        </p:nvSpPr>
        <p:spPr>
          <a:xfrm>
            <a:off x="512190" y="3292237"/>
            <a:ext cx="3112683" cy="3348609"/>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600"/>
              </a:spcBef>
              <a:spcAft>
                <a:spcPts val="0"/>
              </a:spcAft>
              <a:buFont typeface="Arial" panose="020B0604020202020204" pitchFamily="34" charset="0"/>
              <a:buNone/>
            </a:pPr>
            <a:r>
              <a:rPr lang="en-US" sz="1600" dirty="0"/>
              <a:t>The person must be hired under either:</a:t>
            </a:r>
          </a:p>
          <a:p>
            <a:pPr marL="285750" indent="-285750">
              <a:lnSpc>
                <a:spcPct val="90000"/>
              </a:lnSpc>
              <a:spcBef>
                <a:spcPts val="600"/>
              </a:spcBef>
              <a:spcAft>
                <a:spcPts val="0"/>
              </a:spcAft>
              <a:buClr>
                <a:srgbClr val="931680"/>
              </a:buClr>
            </a:pPr>
            <a:r>
              <a:rPr lang="en-US" sz="1600" dirty="0"/>
              <a:t>a direct contract signed between the </a:t>
            </a:r>
            <a:r>
              <a:rPr lang="en-US" sz="1600" dirty="0">
                <a:solidFill>
                  <a:schemeClr val="accent2"/>
                </a:solidFill>
              </a:rPr>
              <a:t>beneficiary and the natural person </a:t>
            </a:r>
            <a:r>
              <a:rPr lang="en-US" sz="1600" dirty="0"/>
              <a:t>or</a:t>
            </a:r>
            <a:r>
              <a:rPr lang="en-US" sz="1600" dirty="0">
                <a:solidFill>
                  <a:schemeClr val="accent2"/>
                </a:solidFill>
              </a:rPr>
              <a:t> between the beneficiary and a legal entity fully owned by that natural person</a:t>
            </a:r>
            <a:r>
              <a:rPr lang="en-US" sz="1600" dirty="0"/>
              <a:t>, and which has no other staff than the natural person being hired (A.2) or</a:t>
            </a:r>
          </a:p>
          <a:p>
            <a:pPr marL="285750" indent="-285750">
              <a:lnSpc>
                <a:spcPct val="90000"/>
              </a:lnSpc>
              <a:spcBef>
                <a:spcPts val="600"/>
              </a:spcBef>
              <a:spcAft>
                <a:spcPts val="0"/>
              </a:spcAft>
              <a:buClr>
                <a:srgbClr val="931680"/>
              </a:buClr>
            </a:pPr>
            <a:r>
              <a:rPr lang="en-US" sz="1600" dirty="0"/>
              <a:t>a </a:t>
            </a:r>
            <a:r>
              <a:rPr lang="en-US" sz="1600" dirty="0">
                <a:solidFill>
                  <a:schemeClr val="accent2"/>
                </a:solidFill>
              </a:rPr>
              <a:t>secondment agreement </a:t>
            </a:r>
            <a:r>
              <a:rPr lang="en-US" sz="1600" dirty="0"/>
              <a:t>with the employer of the natural person (A.3)</a:t>
            </a:r>
          </a:p>
        </p:txBody>
      </p:sp>
      <p:sp>
        <p:nvSpPr>
          <p:cNvPr id="7" name="Content Placeholder 11">
            <a:extLst>
              <a:ext uri="{FF2B5EF4-FFF2-40B4-BE49-F238E27FC236}">
                <a16:creationId xmlns:a16="http://schemas.microsoft.com/office/drawing/2014/main" id="{8FBA82B7-1F4F-6479-4402-4D171CAE3105}"/>
              </a:ext>
            </a:extLst>
          </p:cNvPr>
          <p:cNvSpPr txBox="1">
            <a:spLocks/>
          </p:cNvSpPr>
          <p:nvPr/>
        </p:nvSpPr>
        <p:spPr>
          <a:xfrm>
            <a:off x="9224337" y="3292237"/>
            <a:ext cx="2455473" cy="2031325"/>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n-US" sz="1800"/>
              <a:t>The </a:t>
            </a:r>
            <a:r>
              <a:rPr lang="en-US" sz="1800">
                <a:solidFill>
                  <a:schemeClr val="accent2"/>
                </a:solidFill>
              </a:rPr>
              <a:t>cost</a:t>
            </a:r>
            <a:r>
              <a:rPr lang="en-US" sz="1800"/>
              <a:t> of the person </a:t>
            </a:r>
            <a:r>
              <a:rPr lang="en-US" sz="1800">
                <a:solidFill>
                  <a:schemeClr val="accent2"/>
                </a:solidFill>
              </a:rPr>
              <a:t>must not be significantly different </a:t>
            </a:r>
            <a:r>
              <a:rPr lang="en-US" sz="1800"/>
              <a:t>from costs for employees of the beneficiary performing similar tasks</a:t>
            </a:r>
            <a:endParaRPr lang="en-US" sz="1800" dirty="0"/>
          </a:p>
        </p:txBody>
      </p:sp>
      <p:sp>
        <p:nvSpPr>
          <p:cNvPr id="8" name="Rectangle 7">
            <a:extLst>
              <a:ext uri="{FF2B5EF4-FFF2-40B4-BE49-F238E27FC236}">
                <a16:creationId xmlns:a16="http://schemas.microsoft.com/office/drawing/2014/main" id="{EB8905E6-FC53-C04E-553E-FD3B440DC875}"/>
              </a:ext>
            </a:extLst>
          </p:cNvPr>
          <p:cNvSpPr/>
          <p:nvPr/>
        </p:nvSpPr>
        <p:spPr>
          <a:xfrm>
            <a:off x="9954705" y="0"/>
            <a:ext cx="2237295" cy="681118"/>
          </a:xfrm>
          <a:prstGeom prst="rect">
            <a:avLst/>
          </a:prstGeom>
          <a:solidFill>
            <a:srgbClr val="024B9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Additional Procedures if A.2 </a:t>
            </a:r>
            <a:r>
              <a:rPr lang="en-GB" sz="1400"/>
              <a:t>natural persons or</a:t>
            </a:r>
          </a:p>
          <a:p>
            <a:pPr algn="ctr"/>
            <a:r>
              <a:rPr lang="en-GB" sz="1400"/>
              <a:t>A.3 seconded persons</a:t>
            </a:r>
            <a:r>
              <a:rPr lang="en-US" sz="1400"/>
              <a:t>:</a:t>
            </a:r>
            <a:endParaRPr lang="en-IE" sz="1400">
              <a:ea typeface="Calibri"/>
              <a:cs typeface="Calibri"/>
            </a:endParaRPr>
          </a:p>
        </p:txBody>
      </p:sp>
      <p:pic>
        <p:nvPicPr>
          <p:cNvPr id="9" name="Picture 8">
            <a:extLst>
              <a:ext uri="{FF2B5EF4-FFF2-40B4-BE49-F238E27FC236}">
                <a16:creationId xmlns:a16="http://schemas.microsoft.com/office/drawing/2014/main" id="{E9A7E83B-1AB4-F273-78C0-A35256EAEFB2}"/>
              </a:ext>
            </a:extLst>
          </p:cNvPr>
          <p:cNvPicPr>
            <a:picLocks noChangeAspect="1"/>
          </p:cNvPicPr>
          <p:nvPr/>
        </p:nvPicPr>
        <p:blipFill>
          <a:blip r:embed="rId2"/>
          <a:stretch>
            <a:fillRect/>
          </a:stretch>
        </p:blipFill>
        <p:spPr>
          <a:xfrm>
            <a:off x="5515014" y="1677900"/>
            <a:ext cx="6522763" cy="483533"/>
          </a:xfrm>
          <a:prstGeom prst="rect">
            <a:avLst/>
          </a:prstGeom>
        </p:spPr>
      </p:pic>
      <p:pic>
        <p:nvPicPr>
          <p:cNvPr id="10" name="Picture 9">
            <a:extLst>
              <a:ext uri="{FF2B5EF4-FFF2-40B4-BE49-F238E27FC236}">
                <a16:creationId xmlns:a16="http://schemas.microsoft.com/office/drawing/2014/main" id="{B6B97F2A-1D00-8402-1C77-8D2AB8AAE4BA}"/>
              </a:ext>
            </a:extLst>
          </p:cNvPr>
          <p:cNvPicPr>
            <a:picLocks noChangeAspect="1"/>
          </p:cNvPicPr>
          <p:nvPr/>
        </p:nvPicPr>
        <p:blipFill>
          <a:blip r:embed="rId3"/>
          <a:stretch>
            <a:fillRect/>
          </a:stretch>
        </p:blipFill>
        <p:spPr>
          <a:xfrm>
            <a:off x="4394559" y="5706240"/>
            <a:ext cx="341406" cy="298730"/>
          </a:xfrm>
          <a:prstGeom prst="rect">
            <a:avLst/>
          </a:prstGeom>
        </p:spPr>
      </p:pic>
      <p:pic>
        <p:nvPicPr>
          <p:cNvPr id="11" name="Picture 10">
            <a:extLst>
              <a:ext uri="{FF2B5EF4-FFF2-40B4-BE49-F238E27FC236}">
                <a16:creationId xmlns:a16="http://schemas.microsoft.com/office/drawing/2014/main" id="{16B7F4EA-3335-D443-1194-C31B1641700C}"/>
              </a:ext>
            </a:extLst>
          </p:cNvPr>
          <p:cNvPicPr>
            <a:picLocks noChangeAspect="1"/>
          </p:cNvPicPr>
          <p:nvPr/>
        </p:nvPicPr>
        <p:blipFill>
          <a:blip r:embed="rId4"/>
          <a:stretch>
            <a:fillRect/>
          </a:stretch>
        </p:blipFill>
        <p:spPr>
          <a:xfrm>
            <a:off x="10019220" y="2346886"/>
            <a:ext cx="865707" cy="865707"/>
          </a:xfrm>
          <a:prstGeom prst="rect">
            <a:avLst/>
          </a:prstGeom>
        </p:spPr>
      </p:pic>
      <p:pic>
        <p:nvPicPr>
          <p:cNvPr id="12" name="Picture 11">
            <a:extLst>
              <a:ext uri="{FF2B5EF4-FFF2-40B4-BE49-F238E27FC236}">
                <a16:creationId xmlns:a16="http://schemas.microsoft.com/office/drawing/2014/main" id="{1455A1A4-1FB7-5807-E18C-15600DA340B6}"/>
              </a:ext>
            </a:extLst>
          </p:cNvPr>
          <p:cNvPicPr>
            <a:picLocks noChangeAspect="1"/>
          </p:cNvPicPr>
          <p:nvPr/>
        </p:nvPicPr>
        <p:blipFill>
          <a:blip r:embed="rId5"/>
          <a:stretch>
            <a:fillRect/>
          </a:stretch>
        </p:blipFill>
        <p:spPr>
          <a:xfrm>
            <a:off x="1635677" y="2346886"/>
            <a:ext cx="865707" cy="859611"/>
          </a:xfrm>
          <a:prstGeom prst="rect">
            <a:avLst/>
          </a:prstGeom>
        </p:spPr>
      </p:pic>
      <p:pic>
        <p:nvPicPr>
          <p:cNvPr id="13" name="Picture 12">
            <a:extLst>
              <a:ext uri="{FF2B5EF4-FFF2-40B4-BE49-F238E27FC236}">
                <a16:creationId xmlns:a16="http://schemas.microsoft.com/office/drawing/2014/main" id="{B70C7908-BCC6-702A-B573-1171B38B9EB2}"/>
              </a:ext>
            </a:extLst>
          </p:cNvPr>
          <p:cNvPicPr>
            <a:picLocks noChangeAspect="1"/>
          </p:cNvPicPr>
          <p:nvPr/>
        </p:nvPicPr>
        <p:blipFill>
          <a:blip r:embed="rId6"/>
          <a:stretch>
            <a:fillRect/>
          </a:stretch>
        </p:blipFill>
        <p:spPr>
          <a:xfrm>
            <a:off x="4649307" y="2340790"/>
            <a:ext cx="865707" cy="865707"/>
          </a:xfrm>
          <a:prstGeom prst="rect">
            <a:avLst/>
          </a:prstGeom>
        </p:spPr>
      </p:pic>
      <p:pic>
        <p:nvPicPr>
          <p:cNvPr id="14" name="Picture 13">
            <a:extLst>
              <a:ext uri="{FF2B5EF4-FFF2-40B4-BE49-F238E27FC236}">
                <a16:creationId xmlns:a16="http://schemas.microsoft.com/office/drawing/2014/main" id="{8C3C1617-792A-78FF-AFA8-A2F1A492DC17}"/>
              </a:ext>
            </a:extLst>
          </p:cNvPr>
          <p:cNvPicPr>
            <a:picLocks noChangeAspect="1"/>
          </p:cNvPicPr>
          <p:nvPr/>
        </p:nvPicPr>
        <p:blipFill>
          <a:blip r:embed="rId7"/>
          <a:stretch>
            <a:fillRect/>
          </a:stretch>
        </p:blipFill>
        <p:spPr>
          <a:xfrm>
            <a:off x="7334195" y="2346886"/>
            <a:ext cx="865707" cy="865707"/>
          </a:xfrm>
          <a:prstGeom prst="rect">
            <a:avLst/>
          </a:prstGeom>
        </p:spPr>
      </p:pic>
      <p:sp>
        <p:nvSpPr>
          <p:cNvPr id="15" name="TextBox 14">
            <a:extLst>
              <a:ext uri="{FF2B5EF4-FFF2-40B4-BE49-F238E27FC236}">
                <a16:creationId xmlns:a16="http://schemas.microsoft.com/office/drawing/2014/main" id="{846C5D9D-8F44-90B2-6107-F85CF3FF7A00}"/>
              </a:ext>
            </a:extLst>
          </p:cNvPr>
          <p:cNvSpPr txBox="1"/>
          <p:nvPr/>
        </p:nvSpPr>
        <p:spPr>
          <a:xfrm>
            <a:off x="838200" y="1794030"/>
            <a:ext cx="2253557" cy="369332"/>
          </a:xfrm>
          <a:prstGeom prst="rect">
            <a:avLst/>
          </a:prstGeom>
          <a:noFill/>
        </p:spPr>
        <p:txBody>
          <a:bodyPr wrap="square">
            <a:spAutoFit/>
          </a:bodyPr>
          <a:lstStyle/>
          <a:p>
            <a:pPr>
              <a:lnSpc>
                <a:spcPct val="100000"/>
              </a:lnSpc>
              <a:spcBef>
                <a:spcPts val="1200"/>
              </a:spcBef>
            </a:pPr>
            <a:r>
              <a:rPr lang="en-US" sz="1800" b="1" dirty="0">
                <a:solidFill>
                  <a:srgbClr val="FF0000"/>
                </a:solidFill>
                <a:cs typeface="Calibri Light"/>
              </a:rPr>
              <a:t>WHAT TO CHECK?</a:t>
            </a:r>
          </a:p>
        </p:txBody>
      </p:sp>
      <p:cxnSp>
        <p:nvCxnSpPr>
          <p:cNvPr id="16" name="Straight Connector 15">
            <a:extLst>
              <a:ext uri="{FF2B5EF4-FFF2-40B4-BE49-F238E27FC236}">
                <a16:creationId xmlns:a16="http://schemas.microsoft.com/office/drawing/2014/main" id="{CC851A94-A99A-309B-C3FE-7BEA547BD507}"/>
              </a:ext>
            </a:extLst>
          </p:cNvPr>
          <p:cNvCxnSpPr>
            <a:cxnSpLocks/>
          </p:cNvCxnSpPr>
          <p:nvPr/>
        </p:nvCxnSpPr>
        <p:spPr>
          <a:xfrm>
            <a:off x="3739716" y="2760771"/>
            <a:ext cx="0" cy="25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3DFF9B-7B89-49F3-7F2F-613D870E4AA9}"/>
              </a:ext>
            </a:extLst>
          </p:cNvPr>
          <p:cNvCxnSpPr>
            <a:cxnSpLocks/>
          </p:cNvCxnSpPr>
          <p:nvPr/>
        </p:nvCxnSpPr>
        <p:spPr>
          <a:xfrm>
            <a:off x="6424604" y="2760771"/>
            <a:ext cx="0" cy="25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6E57F1-8A9D-3558-20B2-240481D6C1C6}"/>
              </a:ext>
            </a:extLst>
          </p:cNvPr>
          <p:cNvCxnSpPr>
            <a:cxnSpLocks/>
          </p:cNvCxnSpPr>
          <p:nvPr/>
        </p:nvCxnSpPr>
        <p:spPr>
          <a:xfrm>
            <a:off x="9109492" y="2760771"/>
            <a:ext cx="0" cy="25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Speech Bubble: Rectangle with Corners Rounded 18">
            <a:extLst>
              <a:ext uri="{FF2B5EF4-FFF2-40B4-BE49-F238E27FC236}">
                <a16:creationId xmlns:a16="http://schemas.microsoft.com/office/drawing/2014/main" id="{2520887F-464E-A2A1-8410-812E190C2E1F}"/>
              </a:ext>
            </a:extLst>
          </p:cNvPr>
          <p:cNvSpPr/>
          <p:nvPr/>
        </p:nvSpPr>
        <p:spPr>
          <a:xfrm>
            <a:off x="4793387" y="5327801"/>
            <a:ext cx="4081101" cy="1055608"/>
          </a:xfrm>
          <a:prstGeom prst="wedgeRoundRectCallout">
            <a:avLst>
              <a:gd name="adj1" fmla="val 59959"/>
              <a:gd name="adj2" fmla="val -164361"/>
              <a:gd name="adj3" fmla="val 16667"/>
            </a:avLst>
          </a:prstGeom>
          <a:solidFill>
            <a:srgbClr val="FADFCC"/>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en-US" sz="1400" dirty="0">
                <a:solidFill>
                  <a:schemeClr val="tx1"/>
                </a:solidFill>
              </a:rPr>
              <a:t>The lowest of: a) 50% of the average daily rate or b) 25% of the highest daily rate of employees with similar tasks (except for 3</a:t>
            </a:r>
            <a:r>
              <a:rPr lang="en-US" sz="1400" baseline="30000" dirty="0">
                <a:solidFill>
                  <a:schemeClr val="tx1"/>
                </a:solidFill>
              </a:rPr>
              <a:t>rd</a:t>
            </a:r>
            <a:r>
              <a:rPr lang="en-US" sz="1400" dirty="0">
                <a:solidFill>
                  <a:schemeClr val="tx1"/>
                </a:solidFill>
              </a:rPr>
              <a:t> parties located in different countries)</a:t>
            </a:r>
            <a:endParaRPr lang="en-IE" sz="1400" dirty="0">
              <a:solidFill>
                <a:schemeClr val="tx1"/>
              </a:solidFill>
            </a:endParaRPr>
          </a:p>
        </p:txBody>
      </p:sp>
    </p:spTree>
    <p:extLst>
      <p:ext uri="{BB962C8B-B14F-4D97-AF65-F5344CB8AC3E}">
        <p14:creationId xmlns:p14="http://schemas.microsoft.com/office/powerpoint/2010/main" val="33057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8B976-B687-3068-9B2B-CCCDB3CF8EB4}"/>
              </a:ext>
            </a:extLst>
          </p:cNvPr>
          <p:cNvSpPr>
            <a:spLocks noGrp="1"/>
          </p:cNvSpPr>
          <p:nvPr>
            <p:ph type="title"/>
          </p:nvPr>
        </p:nvSpPr>
        <p:spPr>
          <a:xfrm>
            <a:off x="838200" y="360000"/>
            <a:ext cx="10515600" cy="600164"/>
          </a:xfrm>
        </p:spPr>
        <p:txBody>
          <a:bodyPr>
            <a:spAutoFit/>
          </a:bodyPr>
          <a:lstStyle/>
          <a:p>
            <a:pPr>
              <a:lnSpc>
                <a:spcPct val="100000"/>
              </a:lnSpc>
            </a:pPr>
            <a:r>
              <a:rPr lang="fr-BE" sz="3600" b="1" dirty="0" err="1">
                <a:solidFill>
                  <a:schemeClr val="accent2"/>
                </a:solidFill>
              </a:rPr>
              <a:t>Categories</a:t>
            </a:r>
            <a:r>
              <a:rPr lang="fr-BE" sz="3600" b="1" dirty="0">
                <a:solidFill>
                  <a:schemeClr val="accent2"/>
                </a:solidFill>
              </a:rPr>
              <a:t> A.2 and A.3</a:t>
            </a:r>
            <a:endParaRPr lang="en-GB" dirty="0"/>
          </a:p>
        </p:txBody>
      </p:sp>
      <p:sp>
        <p:nvSpPr>
          <p:cNvPr id="4" name="Text Placeholder 14">
            <a:extLst>
              <a:ext uri="{FF2B5EF4-FFF2-40B4-BE49-F238E27FC236}">
                <a16:creationId xmlns:a16="http://schemas.microsoft.com/office/drawing/2014/main" id="{336189A5-77D3-1F10-B1D1-E6961598AA88}"/>
              </a:ext>
            </a:extLst>
          </p:cNvPr>
          <p:cNvSpPr txBox="1">
            <a:spLocks/>
          </p:cNvSpPr>
          <p:nvPr/>
        </p:nvSpPr>
        <p:spPr>
          <a:xfrm>
            <a:off x="839788" y="1681163"/>
            <a:ext cx="5157787" cy="823912"/>
          </a:xfrm>
          <a:prstGeom prst="rect">
            <a:avLst/>
          </a:prstGeom>
        </p:spPr>
        <p:txBody>
          <a:bodyPr>
            <a:normAutofit fontScale="70000" lnSpcReduction="20000"/>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b="1">
                <a:solidFill>
                  <a:srgbClr val="024B9C"/>
                </a:solidFill>
                <a:latin typeface="Calibri Light"/>
                <a:cs typeface="Calibri Light"/>
              </a:rPr>
            </a:br>
            <a:br>
              <a:rPr lang="en-GB" sz="3600" b="1">
                <a:solidFill>
                  <a:srgbClr val="024B9C"/>
                </a:solidFill>
                <a:latin typeface="Calibri Light"/>
                <a:cs typeface="Calibri Light"/>
              </a:rPr>
            </a:br>
            <a:endParaRPr lang="en-IE"/>
          </a:p>
        </p:txBody>
      </p:sp>
      <p:sp>
        <p:nvSpPr>
          <p:cNvPr id="5" name="Text Placeholder 2">
            <a:extLst>
              <a:ext uri="{FF2B5EF4-FFF2-40B4-BE49-F238E27FC236}">
                <a16:creationId xmlns:a16="http://schemas.microsoft.com/office/drawing/2014/main" id="{8FCA030F-21A0-EC6E-649C-657B753265B9}"/>
              </a:ext>
            </a:extLst>
          </p:cNvPr>
          <p:cNvSpPr txBox="1">
            <a:spLocks/>
          </p:cNvSpPr>
          <p:nvPr/>
        </p:nvSpPr>
        <p:spPr>
          <a:xfrm>
            <a:off x="838200" y="2979052"/>
            <a:ext cx="3707164" cy="1800493"/>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spcAft>
                <a:spcPts val="0"/>
              </a:spcAft>
              <a:buFont typeface="Arial" panose="020B0604020202020204" pitchFamily="34" charset="0"/>
              <a:buNone/>
            </a:pPr>
            <a:r>
              <a:rPr lang="en-US" dirty="0">
                <a:cs typeface="Calibri Light"/>
              </a:rPr>
              <a:t>The basic formula applies </a:t>
            </a:r>
            <a:r>
              <a:rPr lang="en-US" b="1" dirty="0">
                <a:solidFill>
                  <a:schemeClr val="accent2"/>
                </a:solidFill>
                <a:cs typeface="Calibri Light"/>
              </a:rPr>
              <a:t>BUT</a:t>
            </a:r>
          </a:p>
          <a:p>
            <a:pPr marL="0" indent="0">
              <a:spcBef>
                <a:spcPts val="1800"/>
              </a:spcBef>
              <a:spcAft>
                <a:spcPts val="0"/>
              </a:spcAft>
              <a:buFont typeface="Arial" panose="020B0604020202020204" pitchFamily="34" charset="0"/>
              <a:buNone/>
            </a:pPr>
            <a:r>
              <a:rPr lang="en-US" dirty="0">
                <a:cs typeface="Calibri Light"/>
              </a:rPr>
              <a:t>the </a:t>
            </a:r>
            <a:r>
              <a:rPr lang="en-US" b="1" dirty="0">
                <a:solidFill>
                  <a:schemeClr val="accent2"/>
                </a:solidFill>
                <a:cs typeface="Calibri Light"/>
              </a:rPr>
              <a:t>daily rate </a:t>
            </a:r>
            <a:r>
              <a:rPr lang="en-US" dirty="0">
                <a:cs typeface="Calibri Light"/>
              </a:rPr>
              <a:t>must be calculated as follows:</a:t>
            </a:r>
            <a:endParaRPr lang="en-US" dirty="0"/>
          </a:p>
        </p:txBody>
      </p:sp>
      <p:cxnSp>
        <p:nvCxnSpPr>
          <p:cNvPr id="6" name="Straight Connector 5">
            <a:extLst>
              <a:ext uri="{FF2B5EF4-FFF2-40B4-BE49-F238E27FC236}">
                <a16:creationId xmlns:a16="http://schemas.microsoft.com/office/drawing/2014/main" id="{480BD666-1F5C-E701-4BB1-0D4A81282D43}"/>
              </a:ext>
            </a:extLst>
          </p:cNvPr>
          <p:cNvCxnSpPr>
            <a:cxnSpLocks/>
          </p:cNvCxnSpPr>
          <p:nvPr/>
        </p:nvCxnSpPr>
        <p:spPr>
          <a:xfrm>
            <a:off x="4692412" y="1653209"/>
            <a:ext cx="0" cy="390856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8">
            <a:extLst>
              <a:ext uri="{FF2B5EF4-FFF2-40B4-BE49-F238E27FC236}">
                <a16:creationId xmlns:a16="http://schemas.microsoft.com/office/drawing/2014/main" id="{72C78FFA-8EAB-0C00-C5EF-8E70CEE5CE29}"/>
              </a:ext>
            </a:extLst>
          </p:cNvPr>
          <p:cNvSpPr txBox="1">
            <a:spLocks/>
          </p:cNvSpPr>
          <p:nvPr/>
        </p:nvSpPr>
        <p:spPr>
          <a:xfrm>
            <a:off x="4915909" y="1601677"/>
            <a:ext cx="6436303" cy="4062651"/>
          </a:xfrm>
          <a:prstGeom prst="rect">
            <a:avLst/>
          </a:prstGeom>
        </p:spPr>
        <p:txBody>
          <a:bodyPr>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800"/>
              </a:spcBef>
              <a:spcAft>
                <a:spcPts val="0"/>
              </a:spcAft>
              <a:buClrTx/>
              <a:buNone/>
              <a:defRPr/>
            </a:pPr>
            <a:r>
              <a:rPr lang="en-US" sz="1800" b="1" dirty="0">
                <a:solidFill>
                  <a:srgbClr val="FF0000"/>
                </a:solidFill>
                <a:cs typeface="Calibri Light"/>
              </a:rPr>
              <a:t>WHAT TO CHECK?</a:t>
            </a:r>
          </a:p>
          <a:p>
            <a:pPr marL="0" indent="0" algn="just">
              <a:spcBef>
                <a:spcPts val="1800"/>
              </a:spcBef>
              <a:spcAft>
                <a:spcPts val="0"/>
              </a:spcAft>
              <a:buClrTx/>
              <a:buFont typeface="Arial" panose="020B0604020202020204" pitchFamily="34" charset="0"/>
              <a:buNone/>
              <a:defRPr/>
            </a:pPr>
            <a:r>
              <a:rPr lang="en-US" sz="1800" dirty="0"/>
              <a:t>Check the contract and if </a:t>
            </a:r>
            <a:endParaRPr lang="en-IE" sz="1800" dirty="0"/>
          </a:p>
          <a:p>
            <a:pPr algn="just">
              <a:spcBef>
                <a:spcPts val="1800"/>
              </a:spcBef>
              <a:spcAft>
                <a:spcPts val="0"/>
              </a:spcAft>
              <a:buClrTx/>
              <a:defRPr/>
            </a:pPr>
            <a:r>
              <a:rPr lang="en-US" sz="1800" dirty="0"/>
              <a:t>specifies a daily rate: this </a:t>
            </a:r>
            <a:r>
              <a:rPr lang="en-US" sz="1800" dirty="0">
                <a:solidFill>
                  <a:schemeClr val="accent2"/>
                </a:solidFill>
              </a:rPr>
              <a:t>daily rate </a:t>
            </a:r>
            <a:r>
              <a:rPr lang="en-US" sz="1800" dirty="0"/>
              <a:t>must be used;</a:t>
            </a:r>
            <a:endParaRPr lang="en-IE" sz="1800" dirty="0"/>
          </a:p>
          <a:p>
            <a:pPr algn="just">
              <a:spcBef>
                <a:spcPts val="1800"/>
              </a:spcBef>
              <a:spcAft>
                <a:spcPts val="0"/>
              </a:spcAft>
              <a:buClrTx/>
              <a:defRPr/>
            </a:pPr>
            <a:r>
              <a:rPr lang="en-US" sz="1800" dirty="0"/>
              <a:t>states a fixed amount for the work and the number of days to be worked: </a:t>
            </a:r>
            <a:r>
              <a:rPr lang="en-US" sz="1800" dirty="0">
                <a:solidFill>
                  <a:schemeClr val="accent2"/>
                </a:solidFill>
              </a:rPr>
              <a:t>daily rate </a:t>
            </a:r>
            <a:r>
              <a:rPr lang="en-US" sz="1800" dirty="0"/>
              <a:t>= {(the global amount for the work) divided by (the number day-equivalents to be worked)} </a:t>
            </a:r>
          </a:p>
          <a:p>
            <a:pPr algn="just">
              <a:spcBef>
                <a:spcPts val="1800"/>
              </a:spcBef>
              <a:spcAft>
                <a:spcPts val="0"/>
              </a:spcAft>
              <a:defRPr/>
            </a:pPr>
            <a:r>
              <a:rPr lang="en-US" sz="1800" dirty="0"/>
              <a:t>states a fixed amount for the work, but does not specify the number of days that must be worked: </a:t>
            </a:r>
            <a:r>
              <a:rPr lang="en-US" sz="1800" dirty="0">
                <a:solidFill>
                  <a:schemeClr val="accent2"/>
                </a:solidFill>
              </a:rPr>
              <a:t>daily rate </a:t>
            </a:r>
            <a:r>
              <a:rPr lang="en-US" sz="1800" dirty="0"/>
              <a:t>= {(the global amount for the work) divided by (the pro-rata of 215 annual day-equivalents which corresponds to the duration of the contract over the reporting period)} </a:t>
            </a:r>
          </a:p>
        </p:txBody>
      </p:sp>
      <p:sp>
        <p:nvSpPr>
          <p:cNvPr id="8" name="Flowchart: Alternate Process 7">
            <a:extLst>
              <a:ext uri="{FF2B5EF4-FFF2-40B4-BE49-F238E27FC236}">
                <a16:creationId xmlns:a16="http://schemas.microsoft.com/office/drawing/2014/main" id="{F2DEE254-2874-82D6-3727-B121BDD8DAD7}"/>
              </a:ext>
            </a:extLst>
          </p:cNvPr>
          <p:cNvSpPr/>
          <p:nvPr/>
        </p:nvSpPr>
        <p:spPr>
          <a:xfrm>
            <a:off x="2124376" y="5987062"/>
            <a:ext cx="7587514" cy="487270"/>
          </a:xfrm>
          <a:prstGeom prst="flowChartAlternateProcess">
            <a:avLst/>
          </a:prstGeom>
          <a:solidFill>
            <a:srgbClr val="FAD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5600" indent="-355600"/>
            <a:r>
              <a:rPr lang="en-US" sz="1400" dirty="0">
                <a:solidFill>
                  <a:schemeClr val="tx1"/>
                </a:solidFill>
              </a:rPr>
              <a:t>A.3:	Ensure that the secondment did not entail any profit in the calculation of personnel cost for the seconded person (neither for the participant nor for the seconding third party). </a:t>
            </a:r>
          </a:p>
        </p:txBody>
      </p:sp>
      <p:pic>
        <p:nvPicPr>
          <p:cNvPr id="9" name="Picture 8">
            <a:extLst>
              <a:ext uri="{FF2B5EF4-FFF2-40B4-BE49-F238E27FC236}">
                <a16:creationId xmlns:a16="http://schemas.microsoft.com/office/drawing/2014/main" id="{B67ABD32-F4C2-46B2-2691-A91385AD617A}"/>
              </a:ext>
            </a:extLst>
          </p:cNvPr>
          <p:cNvPicPr>
            <a:picLocks noChangeAspect="1"/>
          </p:cNvPicPr>
          <p:nvPr/>
        </p:nvPicPr>
        <p:blipFill>
          <a:blip r:embed="rId2"/>
          <a:stretch>
            <a:fillRect/>
          </a:stretch>
        </p:blipFill>
        <p:spPr>
          <a:xfrm>
            <a:off x="1681994" y="6084380"/>
            <a:ext cx="347502" cy="292633"/>
          </a:xfrm>
          <a:prstGeom prst="rect">
            <a:avLst/>
          </a:prstGeom>
        </p:spPr>
      </p:pic>
      <p:sp>
        <p:nvSpPr>
          <p:cNvPr id="10" name="Rectangle 9">
            <a:extLst>
              <a:ext uri="{FF2B5EF4-FFF2-40B4-BE49-F238E27FC236}">
                <a16:creationId xmlns:a16="http://schemas.microsoft.com/office/drawing/2014/main" id="{2CE1D671-05C2-E79E-0FAE-ADAE6055C361}"/>
              </a:ext>
            </a:extLst>
          </p:cNvPr>
          <p:cNvSpPr/>
          <p:nvPr/>
        </p:nvSpPr>
        <p:spPr>
          <a:xfrm>
            <a:off x="9954705" y="0"/>
            <a:ext cx="2237295" cy="681118"/>
          </a:xfrm>
          <a:prstGeom prst="rect">
            <a:avLst/>
          </a:prstGeom>
          <a:solidFill>
            <a:srgbClr val="024B9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Additional Procedures if A.2 </a:t>
            </a:r>
            <a:r>
              <a:rPr lang="en-GB" sz="1400"/>
              <a:t>natural persons or</a:t>
            </a:r>
          </a:p>
          <a:p>
            <a:pPr algn="ctr"/>
            <a:r>
              <a:rPr lang="en-GB" sz="1400"/>
              <a:t>A.3 seconded persons</a:t>
            </a:r>
            <a:r>
              <a:rPr lang="en-US" sz="1400"/>
              <a:t>:</a:t>
            </a:r>
            <a:endParaRPr lang="en-IE" sz="1400">
              <a:ea typeface="Calibri"/>
              <a:cs typeface="Calibri"/>
            </a:endParaRPr>
          </a:p>
        </p:txBody>
      </p:sp>
      <p:pic>
        <p:nvPicPr>
          <p:cNvPr id="11" name="Picture 10">
            <a:extLst>
              <a:ext uri="{FF2B5EF4-FFF2-40B4-BE49-F238E27FC236}">
                <a16:creationId xmlns:a16="http://schemas.microsoft.com/office/drawing/2014/main" id="{951F96A2-6F73-9D59-35B3-D2F0B15DEF80}"/>
              </a:ext>
            </a:extLst>
          </p:cNvPr>
          <p:cNvPicPr>
            <a:picLocks noChangeAspect="1"/>
          </p:cNvPicPr>
          <p:nvPr/>
        </p:nvPicPr>
        <p:blipFill>
          <a:blip r:embed="rId3"/>
          <a:stretch>
            <a:fillRect/>
          </a:stretch>
        </p:blipFill>
        <p:spPr>
          <a:xfrm>
            <a:off x="7678110" y="1438358"/>
            <a:ext cx="664522" cy="646232"/>
          </a:xfrm>
          <a:prstGeom prst="rect">
            <a:avLst/>
          </a:prstGeom>
        </p:spPr>
      </p:pic>
      <p:pic>
        <p:nvPicPr>
          <p:cNvPr id="13" name="Picture 12">
            <a:extLst>
              <a:ext uri="{FF2B5EF4-FFF2-40B4-BE49-F238E27FC236}">
                <a16:creationId xmlns:a16="http://schemas.microsoft.com/office/drawing/2014/main" id="{EDC927ED-7D76-6221-A5AA-DD8CF172C867}"/>
              </a:ext>
            </a:extLst>
          </p:cNvPr>
          <p:cNvPicPr>
            <a:picLocks noChangeAspect="1"/>
          </p:cNvPicPr>
          <p:nvPr/>
        </p:nvPicPr>
        <p:blipFill>
          <a:blip r:embed="rId4"/>
          <a:stretch>
            <a:fillRect/>
          </a:stretch>
        </p:blipFill>
        <p:spPr>
          <a:xfrm>
            <a:off x="839787" y="1438358"/>
            <a:ext cx="916918" cy="1214429"/>
          </a:xfrm>
          <a:prstGeom prst="rect">
            <a:avLst/>
          </a:prstGeom>
        </p:spPr>
      </p:pic>
      <p:sp>
        <p:nvSpPr>
          <p:cNvPr id="14" name="TextBox 13">
            <a:extLst>
              <a:ext uri="{FF2B5EF4-FFF2-40B4-BE49-F238E27FC236}">
                <a16:creationId xmlns:a16="http://schemas.microsoft.com/office/drawing/2014/main" id="{CA023D51-0EAD-8D41-CDDF-6CF31E45A087}"/>
              </a:ext>
            </a:extLst>
          </p:cNvPr>
          <p:cNvSpPr txBox="1"/>
          <p:nvPr/>
        </p:nvSpPr>
        <p:spPr>
          <a:xfrm>
            <a:off x="1826870" y="1783962"/>
            <a:ext cx="2263802" cy="523220"/>
          </a:xfrm>
          <a:prstGeom prst="rect">
            <a:avLst/>
          </a:prstGeom>
          <a:noFill/>
        </p:spPr>
        <p:txBody>
          <a:bodyPr wrap="square" rtlCol="0">
            <a:spAutoFit/>
          </a:bodyPr>
          <a:lstStyle/>
          <a:p>
            <a:pPr marL="0" indent="0">
              <a:buNone/>
            </a:pPr>
            <a:r>
              <a:rPr lang="en-US" sz="2800" dirty="0">
                <a:solidFill>
                  <a:srgbClr val="024B9C"/>
                </a:solidFill>
              </a:rPr>
              <a:t>Calculations</a:t>
            </a:r>
          </a:p>
        </p:txBody>
      </p:sp>
    </p:spTree>
    <p:extLst>
      <p:ext uri="{BB962C8B-B14F-4D97-AF65-F5344CB8AC3E}">
        <p14:creationId xmlns:p14="http://schemas.microsoft.com/office/powerpoint/2010/main" val="138734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D3C18B-A38E-D9D1-E643-6FA3EF12EC14}"/>
              </a:ext>
            </a:extLst>
          </p:cNvPr>
          <p:cNvSpPr>
            <a:spLocks noGrp="1"/>
          </p:cNvSpPr>
          <p:nvPr>
            <p:ph type="subTitle" idx="1"/>
          </p:nvPr>
        </p:nvSpPr>
        <p:spPr>
          <a:xfrm>
            <a:off x="1077012" y="1280970"/>
            <a:ext cx="10156297" cy="1323439"/>
          </a:xfrm>
        </p:spPr>
        <p:txBody>
          <a:bodyPr>
            <a:spAutoFit/>
          </a:bodyPr>
          <a:lstStyle/>
          <a:p>
            <a:r>
              <a:rPr lang="en-US" sz="4000" dirty="0">
                <a:effectLst/>
                <a:latin typeface="Calibri" panose="020F0502020204030204" pitchFamily="34" charset="0"/>
                <a:ea typeface="Calibri" panose="020F0502020204030204" pitchFamily="34" charset="0"/>
              </a:rPr>
              <a:t>Procedures to be followed for specific cost categories</a:t>
            </a:r>
            <a:endParaRPr lang="en-IE" sz="4000" dirty="0"/>
          </a:p>
        </p:txBody>
      </p:sp>
      <p:pic>
        <p:nvPicPr>
          <p:cNvPr id="2" name="Picture 1">
            <a:extLst>
              <a:ext uri="{FF2B5EF4-FFF2-40B4-BE49-F238E27FC236}">
                <a16:creationId xmlns:a16="http://schemas.microsoft.com/office/drawing/2014/main" id="{A82A0B50-C8DB-B5F4-D31E-A7291A124E7E}"/>
              </a:ext>
            </a:extLst>
          </p:cNvPr>
          <p:cNvPicPr>
            <a:picLocks noChangeAspect="1"/>
          </p:cNvPicPr>
          <p:nvPr/>
        </p:nvPicPr>
        <p:blipFill>
          <a:blip r:embed="rId2"/>
          <a:stretch>
            <a:fillRect/>
          </a:stretch>
        </p:blipFill>
        <p:spPr>
          <a:xfrm>
            <a:off x="4343248" y="6360279"/>
            <a:ext cx="3505504" cy="377985"/>
          </a:xfrm>
          <a:prstGeom prst="rect">
            <a:avLst/>
          </a:prstGeom>
        </p:spPr>
      </p:pic>
    </p:spTree>
    <p:extLst>
      <p:ext uri="{BB962C8B-B14F-4D97-AF65-F5344CB8AC3E}">
        <p14:creationId xmlns:p14="http://schemas.microsoft.com/office/powerpoint/2010/main" val="268843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7012" y="1280970"/>
            <a:ext cx="10156297" cy="461665"/>
          </a:xfrm>
        </p:spPr>
        <p:txBody>
          <a:bodyPr>
            <a:spAutoFit/>
          </a:bodyPr>
          <a:lstStyle/>
          <a:p>
            <a:r>
              <a:rPr lang="en-IE"/>
              <a:t>Personnel costs</a:t>
            </a:r>
            <a:endParaRPr lang="en-GB"/>
          </a:p>
        </p:txBody>
      </p:sp>
      <p:sp>
        <p:nvSpPr>
          <p:cNvPr id="5" name="Title 1"/>
          <p:cNvSpPr>
            <a:spLocks noGrp="1"/>
          </p:cNvSpPr>
          <p:nvPr>
            <p:ph type="ctrTitle"/>
          </p:nvPr>
        </p:nvSpPr>
        <p:spPr>
          <a:xfrm>
            <a:off x="1077012" y="2311496"/>
            <a:ext cx="10156298" cy="378565"/>
          </a:xfrm>
        </p:spPr>
        <p:txBody>
          <a:bodyPr wrap="square">
            <a:spAutoFit/>
          </a:bodyPr>
          <a:lstStyle/>
          <a:p>
            <a:r>
              <a:rPr lang="en-IE" sz="2400" b="1" spc="300" dirty="0">
                <a:latin typeface="+mn-lt"/>
                <a:ea typeface="+mn-ea"/>
                <a:cs typeface="Arial"/>
              </a:rPr>
              <a:t>Main features and procedures per sub-category</a:t>
            </a:r>
            <a:endParaRPr lang="en-GB" sz="4000" dirty="0"/>
          </a:p>
        </p:txBody>
      </p:sp>
      <p:pic>
        <p:nvPicPr>
          <p:cNvPr id="4" name="Picture 3">
            <a:extLst>
              <a:ext uri="{FF2B5EF4-FFF2-40B4-BE49-F238E27FC236}">
                <a16:creationId xmlns:a16="http://schemas.microsoft.com/office/drawing/2014/main" id="{80B0796E-C8C4-7448-5CD7-C6856FC8DB13}"/>
              </a:ext>
            </a:extLst>
          </p:cNvPr>
          <p:cNvPicPr>
            <a:picLocks noChangeAspect="1"/>
          </p:cNvPicPr>
          <p:nvPr/>
        </p:nvPicPr>
        <p:blipFill>
          <a:blip r:embed="rId2"/>
          <a:stretch>
            <a:fillRect/>
          </a:stretch>
        </p:blipFill>
        <p:spPr>
          <a:xfrm>
            <a:off x="4343248" y="6397987"/>
            <a:ext cx="3505504" cy="377985"/>
          </a:xfrm>
          <a:prstGeom prst="rect">
            <a:avLst/>
          </a:prstGeom>
        </p:spPr>
      </p:pic>
    </p:spTree>
    <p:extLst>
      <p:ext uri="{BB962C8B-B14F-4D97-AF65-F5344CB8AC3E}">
        <p14:creationId xmlns:p14="http://schemas.microsoft.com/office/powerpoint/2010/main" val="62184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IE" dirty="0"/>
              <a:t>B1. Subcontracting</a:t>
            </a:r>
          </a:p>
        </p:txBody>
      </p:sp>
      <p:graphicFrame>
        <p:nvGraphicFramePr>
          <p:cNvPr id="4" name="Table 4">
            <a:extLst>
              <a:ext uri="{FF2B5EF4-FFF2-40B4-BE49-F238E27FC236}">
                <a16:creationId xmlns:a16="http://schemas.microsoft.com/office/drawing/2014/main" id="{FA2C67BA-1265-5D3A-F5CF-389912ED9EC4}"/>
              </a:ext>
            </a:extLst>
          </p:cNvPr>
          <p:cNvGraphicFramePr>
            <a:graphicFrameLocks noGrp="1"/>
          </p:cNvGraphicFramePr>
          <p:nvPr>
            <p:extLst>
              <p:ext uri="{D42A27DB-BD31-4B8C-83A1-F6EECF244321}">
                <p14:modId xmlns:p14="http://schemas.microsoft.com/office/powerpoint/2010/main" val="2689484479"/>
              </p:ext>
            </p:extLst>
          </p:nvPr>
        </p:nvGraphicFramePr>
        <p:xfrm>
          <a:off x="879231" y="1213659"/>
          <a:ext cx="10474568" cy="4663440"/>
        </p:xfrm>
        <a:graphic>
          <a:graphicData uri="http://schemas.openxmlformats.org/drawingml/2006/table">
            <a:tbl>
              <a:tblPr firstRow="1" bandRow="1">
                <a:tableStyleId>{5C22544A-7EE6-4342-B048-85BDC9FD1C3A}</a:tableStyleId>
              </a:tblPr>
              <a:tblGrid>
                <a:gridCol w="10474568">
                  <a:extLst>
                    <a:ext uri="{9D8B030D-6E8A-4147-A177-3AD203B41FA5}">
                      <a16:colId xmlns:a16="http://schemas.microsoft.com/office/drawing/2014/main" val="3794222727"/>
                    </a:ext>
                  </a:extLst>
                </a:gridCol>
              </a:tblGrid>
              <a:tr h="357190">
                <a:tc>
                  <a:txBody>
                    <a:bodyPr/>
                    <a:lstStyle/>
                    <a:p>
                      <a:r>
                        <a:rPr lang="en-US" dirty="0"/>
                        <a:t>Subcontracts must be in line with Article 13 of GA</a:t>
                      </a:r>
                      <a:endParaRPr lang="en-IE" dirty="0"/>
                    </a:p>
                  </a:txBody>
                  <a:tcPr>
                    <a:solidFill>
                      <a:srgbClr val="0356B1"/>
                    </a:solidFill>
                  </a:tcPr>
                </a:tc>
                <a:extLst>
                  <a:ext uri="{0D108BD9-81ED-4DB2-BD59-A6C34878D82A}">
                    <a16:rowId xmlns:a16="http://schemas.microsoft.com/office/drawing/2014/main" val="28647246"/>
                  </a:ext>
                </a:extLst>
              </a:tr>
              <a:tr h="625082">
                <a:tc>
                  <a:txBody>
                    <a:bodyPr/>
                    <a:lstStyle/>
                    <a:p>
                      <a:r>
                        <a:rPr lang="en-US" sz="1800" dirty="0">
                          <a:solidFill>
                            <a:schemeClr val="tx1"/>
                          </a:solidFill>
                          <a:latin typeface="Arial"/>
                          <a:cs typeface="Arial"/>
                        </a:rPr>
                        <a:t>Subcontracts </a:t>
                      </a:r>
                      <a:r>
                        <a:rPr lang="en-US" sz="1800" b="1" dirty="0">
                          <a:solidFill>
                            <a:schemeClr val="accent2"/>
                          </a:solidFill>
                          <a:latin typeface="Arial"/>
                          <a:cs typeface="Arial"/>
                        </a:rPr>
                        <a:t>concern the implementation of action tasks</a:t>
                      </a:r>
                      <a:r>
                        <a:rPr lang="en-US" sz="1800" b="1" dirty="0">
                          <a:solidFill>
                            <a:schemeClr val="tx1"/>
                          </a:solidFill>
                          <a:latin typeface="Arial"/>
                          <a:cs typeface="Arial"/>
                        </a:rPr>
                        <a:t>; </a:t>
                      </a:r>
                      <a:r>
                        <a:rPr lang="en-US" sz="1800" dirty="0">
                          <a:solidFill>
                            <a:schemeClr val="tx1"/>
                          </a:solidFill>
                          <a:latin typeface="Arial"/>
                          <a:cs typeface="Arial"/>
                        </a:rPr>
                        <a:t>they imply the implementation of specific tasks </a:t>
                      </a:r>
                      <a:r>
                        <a:rPr lang="en-US" sz="1800" u="none" dirty="0">
                          <a:solidFill>
                            <a:schemeClr val="tx1"/>
                          </a:solidFill>
                          <a:latin typeface="Arial"/>
                          <a:cs typeface="Arial"/>
                        </a:rPr>
                        <a:t>which are part of the action;</a:t>
                      </a:r>
                    </a:p>
                  </a:txBody>
                  <a:tcPr>
                    <a:solidFill>
                      <a:schemeClr val="bg2">
                        <a:lumMod val="90000"/>
                      </a:schemeClr>
                    </a:solidFill>
                  </a:tcPr>
                </a:tc>
                <a:extLst>
                  <a:ext uri="{0D108BD9-81ED-4DB2-BD59-A6C34878D82A}">
                    <a16:rowId xmlns:a16="http://schemas.microsoft.com/office/drawing/2014/main" val="253210621"/>
                  </a:ext>
                </a:extLst>
              </a:tr>
              <a:tr h="35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effectLst/>
                          <a:latin typeface="+mn-lt"/>
                          <a:ea typeface="+mn-ea"/>
                          <a:cs typeface="+mn-cs"/>
                        </a:rPr>
                        <a:t>The use of subcontractors </a:t>
                      </a:r>
                      <a:r>
                        <a:rPr lang="en-GB" sz="1800" b="1" kern="1200">
                          <a:solidFill>
                            <a:schemeClr val="accent2"/>
                          </a:solidFill>
                          <a:effectLst/>
                          <a:latin typeface="+mn-lt"/>
                          <a:ea typeface="+mn-ea"/>
                          <a:cs typeface="+mn-cs"/>
                        </a:rPr>
                        <a:t>m</a:t>
                      </a:r>
                      <a:r>
                        <a:rPr lang="en-US" sz="1800" b="1" err="1">
                          <a:solidFill>
                            <a:schemeClr val="accent2"/>
                          </a:solidFill>
                          <a:latin typeface="Arial"/>
                          <a:cs typeface="Arial"/>
                        </a:rPr>
                        <a:t>ust</a:t>
                      </a:r>
                      <a:r>
                        <a:rPr lang="en-US" sz="1800" b="1">
                          <a:solidFill>
                            <a:schemeClr val="accent2"/>
                          </a:solidFill>
                          <a:latin typeface="Arial"/>
                          <a:cs typeface="Arial"/>
                        </a:rPr>
                        <a:t> be indicated in Annex 1 of the Grant Agreement</a:t>
                      </a:r>
                      <a:r>
                        <a:rPr lang="en-US" sz="1800" b="1">
                          <a:solidFill>
                            <a:schemeClr val="tx1"/>
                          </a:solidFill>
                          <a:latin typeface="Arial"/>
                          <a:cs typeface="Arial"/>
                        </a:rPr>
                        <a:t>;</a:t>
                      </a:r>
                      <a:endParaRPr lang="en-IE" sz="1800" b="1">
                        <a:solidFill>
                          <a:schemeClr val="tx1"/>
                        </a:solidFill>
                        <a:latin typeface="Arial"/>
                        <a:cs typeface="Arial"/>
                      </a:endParaRPr>
                    </a:p>
                  </a:txBody>
                  <a:tcPr>
                    <a:solidFill>
                      <a:schemeClr val="bg2"/>
                    </a:solidFill>
                  </a:tcPr>
                </a:tc>
                <a:extLst>
                  <a:ext uri="{0D108BD9-81ED-4DB2-BD59-A6C34878D82A}">
                    <a16:rowId xmlns:a16="http://schemas.microsoft.com/office/drawing/2014/main" val="2124120908"/>
                  </a:ext>
                </a:extLst>
              </a:tr>
              <a:tr h="364564">
                <a:tc>
                  <a:txBody>
                    <a:bodyPr/>
                    <a:lstStyle/>
                    <a:p>
                      <a:pPr marL="0" algn="l" defTabSz="914400" rtl="0" eaLnBrk="1" latinLnBrk="0" hangingPunct="1"/>
                      <a:r>
                        <a:rPr lang="en-IE" sz="1800" b="1" kern="1200" dirty="0">
                          <a:solidFill>
                            <a:schemeClr val="accent2"/>
                          </a:solidFill>
                          <a:latin typeface="Arial"/>
                          <a:ea typeface="+mn-ea"/>
                          <a:cs typeface="Arial"/>
                        </a:rPr>
                        <a:t>No indirect costs </a:t>
                      </a:r>
                      <a:r>
                        <a:rPr lang="en-IE" sz="1800" b="0" kern="1200" dirty="0">
                          <a:solidFill>
                            <a:schemeClr val="tx1"/>
                          </a:solidFill>
                          <a:latin typeface="Arial"/>
                          <a:ea typeface="+mn-ea"/>
                          <a:cs typeface="Arial"/>
                        </a:rPr>
                        <a:t>(25% </a:t>
                      </a:r>
                      <a:r>
                        <a:rPr lang="en-US" dirty="0"/>
                        <a:t>flat-rate does not apply on this specific cost category)</a:t>
                      </a:r>
                      <a:r>
                        <a:rPr lang="en-IE" sz="1800" b="1" kern="1200" dirty="0">
                          <a:solidFill>
                            <a:schemeClr val="accent2"/>
                          </a:solidFill>
                          <a:latin typeface="Arial"/>
                          <a:ea typeface="+mn-ea"/>
                          <a:cs typeface="Arial"/>
                        </a:rPr>
                        <a:t>;</a:t>
                      </a:r>
                    </a:p>
                  </a:txBody>
                  <a:tcPr>
                    <a:solidFill>
                      <a:schemeClr val="bg2">
                        <a:lumMod val="90000"/>
                      </a:schemeClr>
                    </a:solidFill>
                  </a:tcPr>
                </a:tc>
                <a:extLst>
                  <a:ext uri="{0D108BD9-81ED-4DB2-BD59-A6C34878D82A}">
                    <a16:rowId xmlns:a16="http://schemas.microsoft.com/office/drawing/2014/main" val="713403449"/>
                  </a:ext>
                </a:extLst>
              </a:tr>
              <a:tr h="494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chemeClr val="tx1"/>
                          </a:solidFill>
                          <a:latin typeface="Arial"/>
                          <a:cs typeface="Arial"/>
                        </a:rPr>
                        <a:t>Total </a:t>
                      </a:r>
                      <a:r>
                        <a:rPr lang="en-IE" sz="1800" b="1" dirty="0">
                          <a:solidFill>
                            <a:schemeClr val="accent2"/>
                          </a:solidFill>
                          <a:latin typeface="Arial"/>
                          <a:cs typeface="Arial"/>
                        </a:rPr>
                        <a:t>estimated</a:t>
                      </a:r>
                      <a:r>
                        <a:rPr lang="en-IE" sz="1800" dirty="0">
                          <a:solidFill>
                            <a:schemeClr val="accent2"/>
                          </a:solidFill>
                          <a:latin typeface="Arial"/>
                          <a:cs typeface="Arial"/>
                        </a:rPr>
                        <a:t> </a:t>
                      </a:r>
                      <a:r>
                        <a:rPr lang="en-IE" sz="1800" b="1" dirty="0">
                          <a:solidFill>
                            <a:schemeClr val="accent2"/>
                          </a:solidFill>
                          <a:latin typeface="Arial"/>
                          <a:cs typeface="Arial"/>
                        </a:rPr>
                        <a:t>costs per participant should be set in Annex 2 </a:t>
                      </a:r>
                      <a:r>
                        <a:rPr lang="en-IE" sz="1800" dirty="0">
                          <a:solidFill>
                            <a:schemeClr val="tx1"/>
                          </a:solidFill>
                          <a:latin typeface="Arial"/>
                          <a:cs typeface="Arial"/>
                        </a:rPr>
                        <a:t>or through simplified procedure possible under certain conditions;</a:t>
                      </a:r>
                      <a:endParaRPr lang="en-IE" sz="1800" kern="1200" dirty="0">
                        <a:solidFill>
                          <a:schemeClr val="tx1"/>
                        </a:solidFill>
                        <a:latin typeface="Arial"/>
                        <a:ea typeface="+mn-ea"/>
                        <a:cs typeface="Arial"/>
                      </a:endParaRPr>
                    </a:p>
                  </a:txBody>
                  <a:tcPr>
                    <a:solidFill>
                      <a:schemeClr val="bg2"/>
                    </a:solidFill>
                  </a:tcPr>
                </a:tc>
                <a:extLst>
                  <a:ext uri="{0D108BD9-81ED-4DB2-BD59-A6C34878D82A}">
                    <a16:rowId xmlns:a16="http://schemas.microsoft.com/office/drawing/2014/main" val="3788543066"/>
                  </a:ext>
                </a:extLst>
              </a:tr>
              <a:tr h="625082">
                <a:tc>
                  <a:txBody>
                    <a:bodyPr/>
                    <a:lstStyle/>
                    <a:p>
                      <a:pPr marL="0" algn="l" defTabSz="914400" rtl="0" eaLnBrk="1" latinLnBrk="0" hangingPunct="1"/>
                      <a:r>
                        <a:rPr lang="en-US" sz="1800" kern="1200" dirty="0">
                          <a:solidFill>
                            <a:schemeClr val="tx1"/>
                          </a:solidFill>
                          <a:latin typeface="Arial"/>
                          <a:ea typeface="+mn-ea"/>
                          <a:cs typeface="Arial"/>
                        </a:rPr>
                        <a:t>The Participants have a </a:t>
                      </a:r>
                      <a:r>
                        <a:rPr lang="en-US" sz="1800" b="1" kern="1200" dirty="0">
                          <a:solidFill>
                            <a:schemeClr val="accent2"/>
                          </a:solidFill>
                          <a:latin typeface="Arial"/>
                          <a:ea typeface="+mn-ea"/>
                          <a:cs typeface="Arial"/>
                        </a:rPr>
                        <a:t>contractual link </a:t>
                      </a:r>
                      <a:r>
                        <a:rPr lang="en-US" sz="1800" kern="1200" dirty="0">
                          <a:solidFill>
                            <a:schemeClr val="tx1"/>
                          </a:solidFill>
                          <a:latin typeface="Arial"/>
                          <a:ea typeface="+mn-ea"/>
                          <a:cs typeface="Arial"/>
                        </a:rPr>
                        <a:t>with the subcontractors having as their object the purchase of goods, works or services or the implementation of specific actions tasks;</a:t>
                      </a:r>
                      <a:endParaRPr lang="en-IE" sz="1800" kern="1200" dirty="0">
                        <a:solidFill>
                          <a:schemeClr val="tx1"/>
                        </a:solidFill>
                        <a:latin typeface="Arial"/>
                        <a:ea typeface="+mn-ea"/>
                        <a:cs typeface="Arial"/>
                      </a:endParaRPr>
                    </a:p>
                  </a:txBody>
                  <a:tcPr>
                    <a:solidFill>
                      <a:schemeClr val="bg2">
                        <a:lumMod val="90000"/>
                      </a:schemeClr>
                    </a:solidFill>
                  </a:tcPr>
                </a:tc>
                <a:extLst>
                  <a:ext uri="{0D108BD9-81ED-4DB2-BD59-A6C34878D82A}">
                    <a16:rowId xmlns:a16="http://schemas.microsoft.com/office/drawing/2014/main" val="36462444"/>
                  </a:ext>
                </a:extLst>
              </a:tr>
              <a:tr h="625082">
                <a:tc>
                  <a:txBody>
                    <a:bodyPr/>
                    <a:lstStyle/>
                    <a:p>
                      <a:pPr marL="0" algn="l" rtl="0" eaLnBrk="1" latinLnBrk="0" hangingPunct="1"/>
                      <a:r>
                        <a:rPr lang="en-US" sz="1800" kern="1200" dirty="0">
                          <a:solidFill>
                            <a:schemeClr val="tx1"/>
                          </a:solidFill>
                          <a:latin typeface="Arial"/>
                          <a:ea typeface="+mn-ea"/>
                          <a:cs typeface="Arial"/>
                        </a:rPr>
                        <a:t>The eligible costs are the </a:t>
                      </a:r>
                      <a:r>
                        <a:rPr lang="en-US" sz="1800" b="1" kern="1200" dirty="0">
                          <a:solidFill>
                            <a:schemeClr val="accent2"/>
                          </a:solidFill>
                          <a:latin typeface="Arial"/>
                          <a:ea typeface="+mn-ea"/>
                          <a:cs typeface="Arial"/>
                        </a:rPr>
                        <a:t>prices charged to the beneficiary </a:t>
                      </a:r>
                      <a:r>
                        <a:rPr lang="en-US" sz="1800" kern="1200" dirty="0">
                          <a:solidFill>
                            <a:schemeClr val="tx1"/>
                          </a:solidFill>
                          <a:latin typeface="Arial"/>
                          <a:ea typeface="+mn-ea"/>
                          <a:cs typeface="Arial"/>
                        </a:rPr>
                        <a:t>by the subcontractors (usually containing a profit margin for the contractors or subcontractors but not for the participant). </a:t>
                      </a:r>
                      <a:endParaRPr lang="en-IE" sz="1800" kern="1200" dirty="0">
                        <a:solidFill>
                          <a:schemeClr val="tx1"/>
                        </a:solidFill>
                        <a:latin typeface="Arial" panose="020B0604020202020204" pitchFamily="34" charset="0"/>
                        <a:ea typeface="+mn-ea"/>
                        <a:cs typeface="Arial" panose="020B0604020202020204" pitchFamily="34" charset="0"/>
                      </a:endParaRPr>
                    </a:p>
                  </a:txBody>
                  <a:tcPr>
                    <a:solidFill>
                      <a:schemeClr val="bg2"/>
                    </a:solidFill>
                  </a:tcPr>
                </a:tc>
                <a:extLst>
                  <a:ext uri="{0D108BD9-81ED-4DB2-BD59-A6C34878D82A}">
                    <a16:rowId xmlns:a16="http://schemas.microsoft.com/office/drawing/2014/main" val="2291030181"/>
                  </a:ext>
                </a:extLst>
              </a:tr>
              <a:tr h="625082">
                <a:tc>
                  <a:txBody>
                    <a:bodyPr/>
                    <a:lstStyle/>
                    <a:p>
                      <a:pPr marL="0" algn="l" rtl="0" eaLnBrk="1" latinLnBrk="0" hangingPunct="1"/>
                      <a:r>
                        <a:rPr lang="en-US" sz="1800" kern="1200" dirty="0">
                          <a:solidFill>
                            <a:schemeClr val="tx1"/>
                          </a:solidFill>
                          <a:latin typeface="Arial"/>
                          <a:ea typeface="+mn-ea"/>
                          <a:cs typeface="Arial"/>
                        </a:rPr>
                        <a:t>The participant must award the subcontracts on the basis of </a:t>
                      </a:r>
                      <a:r>
                        <a:rPr lang="en-US" sz="1800" b="1" kern="1200" dirty="0">
                          <a:solidFill>
                            <a:schemeClr val="accent2"/>
                          </a:solidFill>
                          <a:latin typeface="Arial"/>
                          <a:ea typeface="+mn-ea"/>
                          <a:cs typeface="Arial"/>
                        </a:rPr>
                        <a:t>best value for money </a:t>
                      </a:r>
                      <a:r>
                        <a:rPr lang="en-US" sz="1800" kern="1200" dirty="0">
                          <a:solidFill>
                            <a:schemeClr val="tx1"/>
                          </a:solidFill>
                          <a:latin typeface="Arial"/>
                          <a:ea typeface="+mn-ea"/>
                          <a:cs typeface="Arial"/>
                        </a:rPr>
                        <a:t>(or lowest price) and absence of </a:t>
                      </a:r>
                      <a:r>
                        <a:rPr lang="en-US" sz="1800" b="1" kern="1200" dirty="0">
                          <a:solidFill>
                            <a:schemeClr val="accent2"/>
                          </a:solidFill>
                          <a:latin typeface="Arial"/>
                          <a:ea typeface="+mn-ea"/>
                          <a:cs typeface="Arial"/>
                        </a:rPr>
                        <a:t>conflict of interest</a:t>
                      </a:r>
                      <a:r>
                        <a:rPr lang="en-US" sz="1800" kern="1200" dirty="0">
                          <a:solidFill>
                            <a:schemeClr val="tx1"/>
                          </a:solidFill>
                          <a:latin typeface="Arial"/>
                          <a:ea typeface="+mn-ea"/>
                          <a:cs typeface="Arial"/>
                        </a:rPr>
                        <a:t>. </a:t>
                      </a:r>
                      <a:endParaRPr lang="en-US" sz="180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1902015721"/>
                  </a:ext>
                </a:extLst>
              </a:tr>
              <a:tr h="270622">
                <a:tc>
                  <a:txBody>
                    <a:bodyPr/>
                    <a:lstStyle/>
                    <a:p>
                      <a:pPr marL="0" algn="l" defTabSz="914400" rtl="0" eaLnBrk="1" latinLnBrk="0" hangingPunct="1"/>
                      <a:r>
                        <a:rPr lang="en-US" sz="1800" kern="1200" dirty="0">
                          <a:solidFill>
                            <a:schemeClr val="tx1"/>
                          </a:solidFill>
                          <a:effectLst/>
                          <a:latin typeface="+mn-lt"/>
                          <a:ea typeface="+mn-ea"/>
                          <a:cs typeface="+mn-cs"/>
                        </a:rPr>
                        <a:t>Costs should be declared in the financial statements under the subcontracting category.</a:t>
                      </a:r>
                      <a:endParaRPr lang="en-US" sz="1800" kern="1200" dirty="0">
                        <a:solidFill>
                          <a:schemeClr val="tx1"/>
                        </a:solidFill>
                        <a:latin typeface="Arial" panose="020B0604020202020204" pitchFamily="34" charset="0"/>
                        <a:ea typeface="+mn-ea"/>
                        <a:cs typeface="Arial" panose="020B0604020202020204" pitchFamily="34" charset="0"/>
                      </a:endParaRPr>
                    </a:p>
                  </a:txBody>
                  <a:tcPr>
                    <a:solidFill>
                      <a:schemeClr val="bg2"/>
                    </a:solidFill>
                  </a:tcPr>
                </a:tc>
                <a:extLst>
                  <a:ext uri="{0D108BD9-81ED-4DB2-BD59-A6C34878D82A}">
                    <a16:rowId xmlns:a16="http://schemas.microsoft.com/office/drawing/2014/main" val="314578714"/>
                  </a:ext>
                </a:extLst>
              </a:tr>
            </a:tbl>
          </a:graphicData>
        </a:graphic>
      </p:graphicFrame>
    </p:spTree>
    <p:extLst>
      <p:ext uri="{BB962C8B-B14F-4D97-AF65-F5344CB8AC3E}">
        <p14:creationId xmlns:p14="http://schemas.microsoft.com/office/powerpoint/2010/main" val="3799459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IE" dirty="0"/>
              <a:t>B1. Subcontracting</a:t>
            </a:r>
          </a:p>
        </p:txBody>
      </p:sp>
      <p:sp>
        <p:nvSpPr>
          <p:cNvPr id="21" name="Explosion: 8 Points 20">
            <a:extLst>
              <a:ext uri="{FF2B5EF4-FFF2-40B4-BE49-F238E27FC236}">
                <a16:creationId xmlns:a16="http://schemas.microsoft.com/office/drawing/2014/main" id="{0E37FCB5-056C-3306-C7AA-D3F7A1018DD3}"/>
              </a:ext>
            </a:extLst>
          </p:cNvPr>
          <p:cNvSpPr/>
          <p:nvPr/>
        </p:nvSpPr>
        <p:spPr>
          <a:xfrm rot="21001754">
            <a:off x="76423" y="2287661"/>
            <a:ext cx="1423288" cy="1316084"/>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494"/>
                </a:solidFill>
                <a:effectLst/>
                <a:uLnTx/>
                <a:uFillTx/>
                <a:latin typeface="Arial" panose="020B0604020202020204"/>
                <a:ea typeface="+mn-ea"/>
                <a:cs typeface="+mn-cs"/>
              </a:rPr>
              <a:t>HOW?</a:t>
            </a:r>
            <a:endParaRPr kumimoji="0" lang="en-IE" sz="2000" b="1" i="0" u="none" strike="noStrike" kern="1200" cap="none" spc="0" normalizeH="0" baseline="0" noProof="0" dirty="0">
              <a:ln>
                <a:noFill/>
              </a:ln>
              <a:solidFill>
                <a:srgbClr val="004494"/>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6F05656B-AFFC-9D0F-804D-F250CE88250C}"/>
              </a:ext>
            </a:extLst>
          </p:cNvPr>
          <p:cNvGrpSpPr/>
          <p:nvPr/>
        </p:nvGrpSpPr>
        <p:grpSpPr>
          <a:xfrm>
            <a:off x="10921800" y="228082"/>
            <a:ext cx="864000" cy="864000"/>
            <a:chOff x="10070085" y="4807760"/>
            <a:chExt cx="864000" cy="864000"/>
          </a:xfrm>
        </p:grpSpPr>
        <p:sp>
          <p:nvSpPr>
            <p:cNvPr id="4" name="Oval 3">
              <a:extLst>
                <a:ext uri="{FF2B5EF4-FFF2-40B4-BE49-F238E27FC236}">
                  <a16:creationId xmlns:a16="http://schemas.microsoft.com/office/drawing/2014/main" id="{88F375DD-8B6C-69EE-098D-D4BD9C9D82B9}"/>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FD56B55-6CC9-64E0-BDA6-36B40EB84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18" name="TextBox 17">
            <a:extLst>
              <a:ext uri="{FF2B5EF4-FFF2-40B4-BE49-F238E27FC236}">
                <a16:creationId xmlns:a16="http://schemas.microsoft.com/office/drawing/2014/main" id="{6ECE8F76-32D8-938E-32E1-6C8AF71A9EF2}"/>
              </a:ext>
            </a:extLst>
          </p:cNvPr>
          <p:cNvSpPr txBox="1"/>
          <p:nvPr/>
        </p:nvSpPr>
        <p:spPr>
          <a:xfrm>
            <a:off x="838200" y="1132372"/>
            <a:ext cx="10515600" cy="5117674"/>
          </a:xfrm>
          <a:prstGeom prst="rect">
            <a:avLst/>
          </a:prstGeom>
          <a:noFill/>
        </p:spPr>
        <p:txBody>
          <a:bodyPr wrap="square" lIns="108000" tIns="36000" rIns="108000" bIns="36000" rtlCol="0" anchor="t">
            <a:spAutoFit/>
          </a:bodyPr>
          <a:lstStyle/>
          <a:p>
            <a:pPr marL="0" marR="0" lvl="0" indent="0" algn="l" defTabSz="914400" rtl="0" eaLnBrk="1" fontAlgn="auto" latinLnBrk="0" hangingPunct="1">
              <a:spcBef>
                <a:spcPts val="600"/>
              </a:spcBef>
              <a:buClrTx/>
              <a:buSzTx/>
              <a:buFontTx/>
              <a:buNone/>
              <a:tabLst/>
              <a:defRPr/>
            </a:pPr>
            <a:r>
              <a:rPr kumimoji="0" lang="en-IE" sz="1800" b="1" i="0" u="none" strike="noStrike" kern="1200" cap="none" spc="0" normalizeH="0" baseline="0" noProof="0" dirty="0">
                <a:ln>
                  <a:noFill/>
                </a:ln>
                <a:solidFill>
                  <a:srgbClr val="FF0000"/>
                </a:solidFill>
                <a:effectLst/>
                <a:uLnTx/>
                <a:uFillTx/>
                <a:latin typeface="Arial"/>
                <a:ea typeface="+mn-ea"/>
                <a:cs typeface="+mn-cs"/>
              </a:rPr>
              <a:t>WHAT TO CHECK?</a:t>
            </a:r>
          </a:p>
          <a:p>
            <a:pPr marL="808038" lvl="1" indent="-285750" algn="just">
              <a:lnSpc>
                <a:spcPct val="90000"/>
              </a:lnSpc>
              <a:spcBef>
                <a:spcPts val="800"/>
              </a:spcBef>
              <a:buFont typeface="Wingdings" panose="05000000000000000000" pitchFamily="2" charset="2"/>
              <a:buChar char="v"/>
            </a:pPr>
            <a:r>
              <a:rPr lang="en-GB" sz="1500" dirty="0">
                <a:latin typeface="Arial"/>
                <a:ea typeface="Times New Roman" panose="02020603050405020304" pitchFamily="18" charset="0"/>
                <a:cs typeface="Arial"/>
              </a:rPr>
              <a:t>Perform the general checks for eligibility and ineligibility of costs i.e. obtain invoices, proof of payments and relevant accounting records etc.</a:t>
            </a:r>
          </a:p>
          <a:p>
            <a:pPr marL="808038" lvl="1" indent="-285750" algn="just">
              <a:lnSpc>
                <a:spcPct val="90000"/>
              </a:lnSpc>
              <a:spcBef>
                <a:spcPts val="800"/>
              </a:spcBef>
              <a:buFont typeface="Wingdings" panose="05000000000000000000" pitchFamily="2" charset="2"/>
              <a:buChar char="v"/>
            </a:pPr>
            <a:r>
              <a:rPr lang="en-GB" sz="1500" dirty="0">
                <a:latin typeface="Arial"/>
                <a:cs typeface="Arial"/>
              </a:rPr>
              <a:t>Check that </a:t>
            </a:r>
            <a:r>
              <a:rPr lang="en-US" sz="1500" dirty="0">
                <a:latin typeface="Arial"/>
                <a:cs typeface="Arial"/>
              </a:rPr>
              <a:t>the use of subcontractors was foreseen in Annex 1 GA and </a:t>
            </a:r>
            <a:r>
              <a:rPr lang="en-GB" sz="1500" dirty="0">
                <a:latin typeface="Arial"/>
                <a:cs typeface="Arial"/>
              </a:rPr>
              <a:t>the total estimated costs of subcontracting are set out in Annex 2 GA.</a:t>
            </a:r>
          </a:p>
          <a:p>
            <a:pPr marL="808038" lvl="1" indent="-285750" algn="just">
              <a:lnSpc>
                <a:spcPct val="90000"/>
              </a:lnSpc>
              <a:spcBef>
                <a:spcPts val="800"/>
              </a:spcBef>
              <a:buFont typeface="Wingdings" panose="05000000000000000000" pitchFamily="2" charset="2"/>
              <a:buChar char="v"/>
            </a:pPr>
            <a:r>
              <a:rPr lang="en-US" sz="1500" dirty="0">
                <a:latin typeface="Arial"/>
                <a:cs typeface="Arial"/>
              </a:rPr>
              <a:t>Identify whether the participant falls under the standard rules (usual purchase practices + no conflict of interest + best value for money/lowest price) or must follow specific rules (contracting authority/contracting entity within the meaning of the EU Public Procurement Directives or existing framework contract).</a:t>
            </a:r>
            <a:endParaRPr lang="en-GB" sz="1500" dirty="0">
              <a:latin typeface="Arial"/>
              <a:cs typeface="Arial"/>
            </a:endParaRPr>
          </a:p>
          <a:p>
            <a:pPr marL="808038" lvl="1" indent="-285750" algn="just">
              <a:lnSpc>
                <a:spcPct val="90000"/>
              </a:lnSpc>
              <a:spcBef>
                <a:spcPts val="800"/>
              </a:spcBef>
              <a:buFont typeface="Wingdings" panose="05000000000000000000" pitchFamily="2" charset="2"/>
              <a:buChar char="v"/>
            </a:pPr>
            <a:r>
              <a:rPr lang="en-US" sz="1500" dirty="0">
                <a:latin typeface="Arial"/>
                <a:ea typeface="Times New Roman" panose="02020603050405020304" pitchFamily="18" charset="0"/>
                <a:cs typeface="Arial"/>
              </a:rPr>
              <a:t>Check</a:t>
            </a:r>
            <a:r>
              <a:rPr lang="en-US" sz="1500" dirty="0">
                <a:effectLst/>
                <a:latin typeface="Arial"/>
                <a:ea typeface="Times New Roman" panose="02020603050405020304" pitchFamily="18" charset="0"/>
                <a:cs typeface="Arial"/>
              </a:rPr>
              <a:t> for the sample that the subcontracts have been awarded in line with the internal procedures/usual practices and ensured best value for money and no conflict of interests.</a:t>
            </a:r>
            <a:endParaRPr lang="en-GB" sz="1500" dirty="0">
              <a:effectLst/>
              <a:latin typeface="Arial"/>
              <a:ea typeface="Times New Roman" panose="02020603050405020304" pitchFamily="18" charset="0"/>
              <a:cs typeface="Arial"/>
            </a:endParaRPr>
          </a:p>
          <a:p>
            <a:pPr marL="808038" lvl="1" indent="-285750" algn="just">
              <a:lnSpc>
                <a:spcPct val="90000"/>
              </a:lnSpc>
              <a:spcBef>
                <a:spcPts val="800"/>
              </a:spcBef>
              <a:buFont typeface="Wingdings" panose="05000000000000000000" pitchFamily="2" charset="2"/>
              <a:buChar char="v"/>
            </a:pPr>
            <a:r>
              <a:rPr lang="en-GB" sz="1500" dirty="0">
                <a:latin typeface="Arial"/>
                <a:ea typeface="Times New Roman" panose="02020603050405020304" pitchFamily="18" charset="0"/>
                <a:cs typeface="Arial"/>
              </a:rPr>
              <a:t>R</a:t>
            </a:r>
            <a:r>
              <a:rPr lang="en-GB" sz="1500" dirty="0">
                <a:effectLst/>
                <a:latin typeface="Arial"/>
                <a:ea typeface="Times New Roman" panose="02020603050405020304" pitchFamily="18" charset="0"/>
                <a:cs typeface="Arial"/>
              </a:rPr>
              <a:t>eview the subcontract award process, and check bid evaluation, and selection process to ensure evaluation in accordance with the requirements set out for the subcontract. For </a:t>
            </a:r>
            <a:r>
              <a:rPr lang="en-GB" sz="1500" dirty="0">
                <a:latin typeface="Arial"/>
                <a:cs typeface="Arial"/>
              </a:rPr>
              <a:t>example, requests to different providers, proof of assessment of offers and/or assessment of market prices etc. </a:t>
            </a:r>
            <a:r>
              <a:rPr lang="en-US" sz="1500" dirty="0">
                <a:latin typeface="Arial"/>
                <a:cs typeface="Arial"/>
              </a:rPr>
              <a:t>demonstrating that the original selection fulfilled these criteria.</a:t>
            </a:r>
            <a:endParaRPr lang="en-GB" sz="1500" dirty="0">
              <a:latin typeface="Arial"/>
              <a:cs typeface="Arial"/>
            </a:endParaRPr>
          </a:p>
          <a:p>
            <a:pPr marL="808038" lvl="1" indent="-285750" algn="just">
              <a:lnSpc>
                <a:spcPct val="90000"/>
              </a:lnSpc>
              <a:spcBef>
                <a:spcPts val="800"/>
              </a:spcBef>
              <a:buFont typeface="Wingdings" panose="05000000000000000000" pitchFamily="2" charset="2"/>
              <a:buChar char="v"/>
            </a:pPr>
            <a:r>
              <a:rPr lang="en-US" sz="1500" dirty="0">
                <a:latin typeface="Arial"/>
                <a:cs typeface="Arial"/>
              </a:rPr>
              <a:t>Ask the participant to justify the choice of subcontractor and verification of existence of signed agreements between the </a:t>
            </a:r>
            <a:r>
              <a:rPr lang="en-US" sz="1500" b="1" dirty="0">
                <a:latin typeface="Arial"/>
                <a:cs typeface="Arial"/>
              </a:rPr>
              <a:t>participant</a:t>
            </a:r>
            <a:r>
              <a:rPr lang="en-US" sz="1500" dirty="0">
                <a:latin typeface="Arial"/>
                <a:cs typeface="Arial"/>
              </a:rPr>
              <a:t> and the </a:t>
            </a:r>
            <a:r>
              <a:rPr lang="en-US" sz="1500" b="1" dirty="0">
                <a:latin typeface="Arial"/>
                <a:cs typeface="Arial"/>
              </a:rPr>
              <a:t>subcontractor</a:t>
            </a:r>
            <a:r>
              <a:rPr lang="en-US" sz="1500" dirty="0">
                <a:latin typeface="Arial"/>
                <a:cs typeface="Arial"/>
              </a:rPr>
              <a:t>.</a:t>
            </a:r>
            <a:endParaRPr lang="en-US" sz="1500" dirty="0">
              <a:effectLst/>
              <a:latin typeface="Arial"/>
              <a:ea typeface="Times New Roman" panose="02020603050405020304" pitchFamily="18" charset="0"/>
              <a:cs typeface="Arial"/>
            </a:endParaRPr>
          </a:p>
          <a:p>
            <a:pPr marL="808038" lvl="1" indent="-285750" algn="just">
              <a:lnSpc>
                <a:spcPct val="90000"/>
              </a:lnSpc>
              <a:spcBef>
                <a:spcPts val="800"/>
              </a:spcBef>
              <a:buFont typeface="Wingdings" panose="05000000000000000000" pitchFamily="2" charset="2"/>
              <a:buChar char="v"/>
            </a:pPr>
            <a:r>
              <a:rPr lang="en-GB" sz="1500" dirty="0">
                <a:latin typeface="Arial"/>
                <a:ea typeface="Times New Roman" panose="02020603050405020304" pitchFamily="18" charset="0"/>
                <a:cs typeface="Arial"/>
              </a:rPr>
              <a:t>R</a:t>
            </a:r>
            <a:r>
              <a:rPr lang="en-GB" sz="1500" dirty="0">
                <a:effectLst/>
                <a:latin typeface="Arial"/>
                <a:ea typeface="Times New Roman" panose="02020603050405020304" pitchFamily="18" charset="0"/>
                <a:cs typeface="Arial"/>
              </a:rPr>
              <a:t>eview the subcontract to ensure that it contains conflict of interest provisions </a:t>
            </a:r>
            <a:r>
              <a:rPr lang="en-GB" sz="1500" i="1" dirty="0">
                <a:effectLst/>
                <a:latin typeface="Arial"/>
                <a:ea typeface="Times New Roman" panose="02020603050405020304" pitchFamily="18" charset="0"/>
                <a:cs typeface="Arial"/>
              </a:rPr>
              <a:t>(</a:t>
            </a:r>
            <a:r>
              <a:rPr lang="en-GB" sz="1500" i="1" dirty="0">
                <a:latin typeface="Arial"/>
                <a:cs typeface="Arial"/>
              </a:rPr>
              <a:t>e.g. requirements for the subcontractor to disclose any conflicts of interest).</a:t>
            </a:r>
          </a:p>
          <a:p>
            <a:pPr marL="808038" lvl="1" indent="-285750" algn="just">
              <a:lnSpc>
                <a:spcPct val="90000"/>
              </a:lnSpc>
              <a:spcBef>
                <a:spcPts val="800"/>
              </a:spcBef>
              <a:buFont typeface="Wingdings" panose="05000000000000000000" pitchFamily="2" charset="2"/>
              <a:buChar char="v"/>
            </a:pPr>
            <a:r>
              <a:rPr lang="en-GB" sz="1500" dirty="0">
                <a:latin typeface="Arial"/>
                <a:ea typeface="Times New Roman" panose="02020603050405020304" pitchFamily="18" charset="0"/>
                <a:cs typeface="Arial"/>
              </a:rPr>
              <a:t>R</a:t>
            </a:r>
            <a:r>
              <a:rPr lang="en-GB" sz="1500" dirty="0">
                <a:effectLst/>
                <a:latin typeface="Arial"/>
                <a:ea typeface="Times New Roman" panose="02020603050405020304" pitchFamily="18" charset="0"/>
                <a:cs typeface="Arial"/>
              </a:rPr>
              <a:t>eceive a written confirmation from the participant that subcontracts were awarded in accordance with the principle of best value</a:t>
            </a:r>
            <a:r>
              <a:rPr lang="en-GB" sz="1500" dirty="0">
                <a:latin typeface="Arial"/>
                <a:ea typeface="Times New Roman" panose="02020603050405020304" pitchFamily="18" charset="0"/>
                <a:cs typeface="Arial"/>
              </a:rPr>
              <a:t> for</a:t>
            </a:r>
            <a:r>
              <a:rPr lang="en-GB" sz="1500" dirty="0">
                <a:effectLst/>
                <a:latin typeface="Arial"/>
                <a:ea typeface="Times New Roman" panose="02020603050405020304" pitchFamily="18" charset="0"/>
                <a:cs typeface="Arial"/>
              </a:rPr>
              <a:t> money and no conflict of interest.</a:t>
            </a:r>
            <a:endParaRPr lang="en-GB" sz="1500" b="1" i="0" kern="1200" dirty="0">
              <a:solidFill>
                <a:srgbClr val="CC0000"/>
              </a:solidFill>
              <a:latin typeface="+mn-lt"/>
              <a:ea typeface="+mn-ea"/>
              <a:cs typeface="Times New Roman" panose="02020603050405020304" pitchFamily="18" charset="0"/>
            </a:endParaRPr>
          </a:p>
        </p:txBody>
      </p:sp>
    </p:spTree>
    <p:extLst>
      <p:ext uri="{BB962C8B-B14F-4D97-AF65-F5344CB8AC3E}">
        <p14:creationId xmlns:p14="http://schemas.microsoft.com/office/powerpoint/2010/main" val="2239034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IE" dirty="0"/>
              <a:t>B1. Subcontracting</a:t>
            </a:r>
          </a:p>
        </p:txBody>
      </p:sp>
      <p:sp>
        <p:nvSpPr>
          <p:cNvPr id="8" name="TextBox 7">
            <a:extLst>
              <a:ext uri="{FF2B5EF4-FFF2-40B4-BE49-F238E27FC236}">
                <a16:creationId xmlns:a16="http://schemas.microsoft.com/office/drawing/2014/main" id="{A897503A-55F2-209A-D898-9895C0D00775}"/>
              </a:ext>
            </a:extLst>
          </p:cNvPr>
          <p:cNvSpPr txBox="1"/>
          <p:nvPr/>
        </p:nvSpPr>
        <p:spPr>
          <a:xfrm>
            <a:off x="838199" y="1270638"/>
            <a:ext cx="10515600" cy="4188839"/>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v"/>
              <a:defRPr/>
            </a:pPr>
            <a:r>
              <a:rPr lang="en-IE" altLang="en-US" sz="2000" b="1" dirty="0">
                <a:solidFill>
                  <a:srgbClr val="931680"/>
                </a:solidFill>
              </a:rPr>
              <a:t>Specific approach for 'contracting authorities' &amp; 'contracting entities</a:t>
            </a:r>
          </a:p>
          <a:p>
            <a:pPr marL="625475" marR="0" lvl="1" indent="-269875" algn="just" defTabSz="914400" rtl="0" eaLnBrk="1" fontAlgn="auto" latinLnBrk="0" hangingPunct="1">
              <a:lnSpc>
                <a:spcPct val="90000"/>
              </a:lnSpc>
              <a:spcBef>
                <a:spcPts val="1200"/>
              </a:spcBef>
              <a:buClrTx/>
              <a:buSzTx/>
              <a:buFont typeface="Wingdings" panose="05000000000000000000" pitchFamily="2" charset="2"/>
              <a:buChar char="v"/>
              <a:tabLst/>
              <a:defRPr/>
            </a:pPr>
            <a:r>
              <a:rPr kumimoji="0" lang="en-US"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Obtain and review the applicable national law on public procurement.</a:t>
            </a:r>
          </a:p>
          <a:p>
            <a:pPr marL="625475" marR="0" lvl="1" indent="-269875" algn="just" defTabSz="914400" rtl="0" eaLnBrk="1" fontAlgn="auto" latinLnBrk="0" hangingPunct="1">
              <a:lnSpc>
                <a:spcPct val="90000"/>
              </a:lnSpc>
              <a:spcBef>
                <a:spcPts val="1200"/>
              </a:spcBef>
              <a:buClrTx/>
              <a:buSzTx/>
              <a:buFont typeface="Wingdings" panose="05000000000000000000" pitchFamily="2" charset="2"/>
              <a:buChar char="v"/>
              <a:tabLst/>
              <a:defRPr/>
            </a:pPr>
            <a:r>
              <a:rPr kumimoji="0" lang="en-US"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Check </a:t>
            </a:r>
            <a:r>
              <a:rPr kumimoji="0" lang="en-GB"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that the subcontracting procedure </a:t>
            </a:r>
            <a:r>
              <a:rPr kumimoji="0" lang="en-US"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was carried out and </a:t>
            </a:r>
            <a:r>
              <a:rPr kumimoji="0" lang="en-GB"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complied with the applicable national law on public procurement:</a:t>
            </a:r>
          </a:p>
          <a:p>
            <a:pPr marL="1250950" marR="0" lvl="3" indent="-285750" algn="just" defTabSz="914400" rtl="0" eaLnBrk="1" fontAlgn="auto" latinLnBrk="0" hangingPunct="1">
              <a:lnSpc>
                <a:spcPct val="90000"/>
              </a:lnSpc>
              <a:spcBef>
                <a:spcPts val="1200"/>
              </a:spcBef>
              <a:buClrTx/>
              <a:buSzTx/>
              <a:buFont typeface="Wingdings" panose="05000000000000000000" pitchFamily="2" charset="2"/>
              <a:buChar char="q"/>
              <a:tabLst/>
              <a:defRPr/>
            </a:pPr>
            <a:r>
              <a:rPr kumimoji="0" lang="en-US"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Confirm publication of calls if compulsory by the applicable national rules;</a:t>
            </a:r>
          </a:p>
          <a:p>
            <a:pPr marL="1250950" marR="0" lvl="3" indent="-285750" algn="just" defTabSz="914400" rtl="0" eaLnBrk="1" fontAlgn="auto" latinLnBrk="0" hangingPunct="1">
              <a:lnSpc>
                <a:spcPct val="90000"/>
              </a:lnSpc>
              <a:spcBef>
                <a:spcPts val="1200"/>
              </a:spcBef>
              <a:buClrTx/>
              <a:buSzTx/>
              <a:buFont typeface="Wingdings" panose="05000000000000000000" pitchFamily="2" charset="2"/>
              <a:buChar char="q"/>
              <a:tabLst/>
              <a:defRPr/>
            </a:pPr>
            <a:r>
              <a:rPr kumimoji="0" lang="en-US"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Confirm that the subcontracts were awarded to the entity ranked first in the selection process;</a:t>
            </a:r>
            <a:endParaRPr kumimoji="0" lang="en-GB"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1250950" marR="0" lvl="3" indent="-285750" algn="just" defTabSz="914400" rtl="0" eaLnBrk="1" fontAlgn="auto" latinLnBrk="0" hangingPunct="1">
              <a:lnSpc>
                <a:spcPct val="90000"/>
              </a:lnSpc>
              <a:spcBef>
                <a:spcPts val="1200"/>
              </a:spcBef>
              <a:buClrTx/>
              <a:buSzTx/>
              <a:buFont typeface="Wingdings" panose="05000000000000000000" pitchFamily="2" charset="2"/>
              <a:buChar char="q"/>
              <a:tabLst/>
              <a:defRPr/>
            </a:pPr>
            <a:r>
              <a:rPr kumimoji="0" lang="en-US"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Confirm that the minimum number of offers was obtained as foreseen in the applicable national rules;</a:t>
            </a:r>
            <a:endParaRPr kumimoji="0" lang="en-GB"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1250950" marR="0" lvl="3" indent="-285750" algn="just" defTabSz="914400" rtl="0" eaLnBrk="1" fontAlgn="auto" latinLnBrk="0" hangingPunct="1">
              <a:lnSpc>
                <a:spcPct val="90000"/>
              </a:lnSpc>
              <a:spcBef>
                <a:spcPts val="1200"/>
              </a:spcBef>
              <a:buClrTx/>
              <a:buSzTx/>
              <a:buFont typeface="Wingdings" panose="05000000000000000000" pitchFamily="2" charset="2"/>
              <a:buChar char="q"/>
              <a:tabLst/>
              <a:defRPr/>
            </a:pPr>
            <a:r>
              <a:rPr kumimoji="0" lang="en-US"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Confirm that the minimum advertising time foreseen in the applicable national rules was respected;</a:t>
            </a:r>
            <a:endParaRPr kumimoji="0" lang="en-GB"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1250950" marR="0" lvl="3" indent="-285750" algn="just" defTabSz="914400" rtl="0" eaLnBrk="1" fontAlgn="auto" latinLnBrk="0" hangingPunct="1">
              <a:lnSpc>
                <a:spcPct val="90000"/>
              </a:lnSpc>
              <a:spcBef>
                <a:spcPts val="1200"/>
              </a:spcBef>
              <a:buClrTx/>
              <a:buSzTx/>
              <a:buFont typeface="Wingdings" panose="05000000000000000000" pitchFamily="2" charset="2"/>
              <a:buChar char="q"/>
              <a:tabLst/>
              <a:defRPr/>
            </a:pPr>
            <a:r>
              <a:rPr kumimoji="0" lang="en-US"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Verify if the final contract price equals to (or does not exceed) the original offer.</a:t>
            </a:r>
            <a:endParaRPr kumimoji="0" lang="en-IE"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pic>
        <p:nvPicPr>
          <p:cNvPr id="9" name="Graphic 8" descr="Megaphone1 outline">
            <a:extLst>
              <a:ext uri="{FF2B5EF4-FFF2-40B4-BE49-F238E27FC236}">
                <a16:creationId xmlns:a16="http://schemas.microsoft.com/office/drawing/2014/main" id="{B3300373-0013-9D8E-36F5-C5FDACCAA9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746" y="5701176"/>
            <a:ext cx="914400" cy="914400"/>
          </a:xfrm>
          <a:prstGeom prst="rect">
            <a:avLst/>
          </a:prstGeom>
        </p:spPr>
      </p:pic>
      <p:sp>
        <p:nvSpPr>
          <p:cNvPr id="12" name="TextBox 11">
            <a:extLst>
              <a:ext uri="{FF2B5EF4-FFF2-40B4-BE49-F238E27FC236}">
                <a16:creationId xmlns:a16="http://schemas.microsoft.com/office/drawing/2014/main" id="{86830D20-4AC3-81EC-CAD5-7016AB263A7C}"/>
              </a:ext>
            </a:extLst>
          </p:cNvPr>
          <p:cNvSpPr txBox="1"/>
          <p:nvPr/>
        </p:nvSpPr>
        <p:spPr>
          <a:xfrm>
            <a:off x="1296828" y="5742878"/>
            <a:ext cx="8375373" cy="830997"/>
          </a:xfrm>
          <a:prstGeom prst="rect">
            <a:avLst/>
          </a:prstGeom>
          <a:noFill/>
        </p:spPr>
        <p:txBody>
          <a:bodyPr wrap="square" rtlCol="0">
            <a:spAutoFit/>
          </a:bodyPr>
          <a:lstStyle/>
          <a:p>
            <a:pPr algn="just"/>
            <a:r>
              <a:rPr lang="en-US" sz="1600">
                <a:latin typeface="Arial" panose="020B0604020202020204" pitchFamily="34" charset="0"/>
                <a:cs typeface="Arial" panose="020B0604020202020204" pitchFamily="34" charset="0"/>
              </a:rPr>
              <a:t>If the participant is a contracting authority/contracting entity and did not comply with the national rules on public procurement, </a:t>
            </a:r>
            <a:r>
              <a:rPr lang="en-US" sz="1600" b="1">
                <a:solidFill>
                  <a:schemeClr val="accent2"/>
                </a:solidFill>
                <a:latin typeface="Arial" panose="020B0604020202020204" pitchFamily="34" charset="0"/>
                <a:cs typeface="Arial" panose="020B0604020202020204" pitchFamily="34" charset="0"/>
              </a:rPr>
              <a:t>costs are not eligible </a:t>
            </a:r>
            <a:r>
              <a:rPr lang="en-US" sz="1600">
                <a:latin typeface="Arial" panose="020B0604020202020204" pitchFamily="34" charset="0"/>
                <a:cs typeface="Arial" panose="020B0604020202020204" pitchFamily="34" charset="0"/>
              </a:rPr>
              <a:t>(because of non-respect of best value for money).</a:t>
            </a:r>
            <a:endParaRPr lang="en-IE" sz="16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663DBAE-4886-2D06-D3D6-64289F7AFADE}"/>
              </a:ext>
            </a:extLst>
          </p:cNvPr>
          <p:cNvGrpSpPr/>
          <p:nvPr/>
        </p:nvGrpSpPr>
        <p:grpSpPr>
          <a:xfrm>
            <a:off x="10921799" y="227339"/>
            <a:ext cx="864000" cy="864000"/>
            <a:chOff x="10070085" y="4807760"/>
            <a:chExt cx="864000" cy="864000"/>
          </a:xfrm>
        </p:grpSpPr>
        <p:sp>
          <p:nvSpPr>
            <p:cNvPr id="4" name="Oval 3">
              <a:extLst>
                <a:ext uri="{FF2B5EF4-FFF2-40B4-BE49-F238E27FC236}">
                  <a16:creationId xmlns:a16="http://schemas.microsoft.com/office/drawing/2014/main" id="{0AB6130C-CB8D-F5F3-DC69-CF1ACD20C53A}"/>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64B963D-0841-939F-EE86-F0CB8FC96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263204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C1. Travel Costs</a:t>
            </a:r>
            <a:endParaRPr lang="en-IE" dirty="0"/>
          </a:p>
        </p:txBody>
      </p:sp>
      <p:pic>
        <p:nvPicPr>
          <p:cNvPr id="12" name="Picture 3" descr="C:\Users\Anne\AppData\Local\Microsoft\Windows\Temporary Internet Files\Content.IE5\ATRJ6896\Fotolia_35061180_XS[1].jpg">
            <a:extLst>
              <a:ext uri="{FF2B5EF4-FFF2-40B4-BE49-F238E27FC236}">
                <a16:creationId xmlns:a16="http://schemas.microsoft.com/office/drawing/2014/main" id="{4D4A68CA-8E7D-4C59-C050-21F1911E8A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6740" y="3877219"/>
            <a:ext cx="934589" cy="9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583AE7E-5A4F-D536-0A9C-1FD5EBA82966}"/>
              </a:ext>
            </a:extLst>
          </p:cNvPr>
          <p:cNvSpPr txBox="1"/>
          <p:nvPr/>
        </p:nvSpPr>
        <p:spPr>
          <a:xfrm>
            <a:off x="3713018" y="1276640"/>
            <a:ext cx="7640782" cy="4799006"/>
          </a:xfrm>
          <a:prstGeom prst="rect">
            <a:avLst/>
          </a:prstGeom>
          <a:noFill/>
        </p:spPr>
        <p:txBody>
          <a:bodyPr wrap="square" rtlCol="0">
            <a:spAutoFit/>
          </a:bodyPr>
          <a:lstStyle/>
          <a:p>
            <a:pPr marL="0" marR="0" lvl="0" indent="0" algn="l" defTabSz="914400" rtl="0" eaLnBrk="1" fontAlgn="auto" latinLnBrk="0" hangingPunct="1">
              <a:lnSpc>
                <a:spcPct val="95000"/>
              </a:lnSpc>
              <a:spcBef>
                <a:spcPts val="900"/>
              </a:spcBef>
              <a:buClrTx/>
              <a:buSzTx/>
              <a:buFontTx/>
              <a:buNone/>
              <a:tabLst/>
              <a:defRPr/>
            </a:pPr>
            <a:r>
              <a:rPr kumimoji="0" lang="en-IE" sz="1800" b="1" i="0" u="none" strike="noStrike" kern="1200" cap="none" spc="0" normalizeH="0" baseline="0" noProof="0" dirty="0">
                <a:ln>
                  <a:noFill/>
                </a:ln>
                <a:solidFill>
                  <a:srgbClr val="FF0000"/>
                </a:solidFill>
                <a:effectLst/>
                <a:uLnTx/>
                <a:uFillTx/>
                <a:latin typeface="Arial"/>
                <a:ea typeface="+mn-ea"/>
                <a:cs typeface="+mn-cs"/>
              </a:rPr>
              <a:t>WHAT TO CHECK?</a:t>
            </a:r>
          </a:p>
          <a:p>
            <a:pPr marL="285750" indent="-285750" algn="just" defTabSz="577850">
              <a:lnSpc>
                <a:spcPct val="95000"/>
              </a:lnSpc>
              <a:spcBef>
                <a:spcPts val="900"/>
              </a:spcBef>
              <a:buFont typeface="Wingdings" panose="05000000000000000000" pitchFamily="2" charset="2"/>
              <a:buChar char="v"/>
            </a:pPr>
            <a:r>
              <a:rPr lang="en-GB" sz="1500" dirty="0">
                <a:latin typeface="Arial"/>
                <a:ea typeface="Times New Roman" panose="02020603050405020304" pitchFamily="18" charset="0"/>
                <a:cs typeface="Arial"/>
              </a:rPr>
              <a:t>Perform the general checks for eligibility and ineligibility of costs </a:t>
            </a:r>
            <a:r>
              <a:rPr lang="en-GB" sz="1500" dirty="0">
                <a:latin typeface="Arial" panose="020B0604020202020204" pitchFamily="34" charset="0"/>
                <a:ea typeface="Times New Roman" panose="02020603050405020304" pitchFamily="18" charset="0"/>
                <a:cs typeface="Arial" panose="020B0604020202020204" pitchFamily="34" charset="0"/>
              </a:rPr>
              <a:t>i.e. obtain invoices, proof of payments and relevant accounting records etc.;</a:t>
            </a:r>
          </a:p>
          <a:p>
            <a:pPr marL="285750" lvl="0" indent="-285750" algn="just" defTabSz="577850">
              <a:lnSpc>
                <a:spcPct val="95000"/>
              </a:lnSpc>
              <a:spcBef>
                <a:spcPts val="900"/>
              </a:spcBef>
              <a:buFont typeface="Wingdings" panose="05000000000000000000" pitchFamily="2" charset="2"/>
              <a:buChar char="v"/>
            </a:pPr>
            <a:r>
              <a:rPr lang="en-US" altLang="en-US" sz="1500" kern="1200" dirty="0">
                <a:latin typeface="Arial"/>
                <a:ea typeface="+mn-ea"/>
                <a:cs typeface="+mn-cs"/>
              </a:rPr>
              <a:t>Check travel costs against P's internal policy/usual practices on traveling;</a:t>
            </a:r>
          </a:p>
          <a:p>
            <a:pPr marL="285750" lvl="0" indent="-285750" algn="just" defTabSz="577850">
              <a:lnSpc>
                <a:spcPct val="95000"/>
              </a:lnSpc>
              <a:spcBef>
                <a:spcPts val="900"/>
              </a:spcBef>
              <a:buFont typeface="Wingdings" panose="05000000000000000000" pitchFamily="2" charset="2"/>
              <a:buChar char="v"/>
            </a:pPr>
            <a:r>
              <a:rPr lang="en-US" altLang="en-US" sz="1500" kern="1200" dirty="0">
                <a:latin typeface="Arial"/>
                <a:ea typeface="+mn-ea"/>
                <a:cs typeface="+mn-cs"/>
              </a:rPr>
              <a:t>Check that purchases were made according to the principle of best value for money (best price-quality ratio) or the lowest price and no conflict of interest;</a:t>
            </a:r>
            <a:endParaRPr lang="en-IE" sz="1500" kern="1200" dirty="0">
              <a:latin typeface="Arial"/>
              <a:ea typeface="+mn-ea"/>
              <a:cs typeface="+mn-cs"/>
            </a:endParaRPr>
          </a:p>
          <a:p>
            <a:pPr marL="285750" lvl="0" indent="-285750" algn="just" defTabSz="577850">
              <a:lnSpc>
                <a:spcPct val="95000"/>
              </a:lnSpc>
              <a:spcBef>
                <a:spcPts val="900"/>
              </a:spcBef>
              <a:buFont typeface="Wingdings" panose="05000000000000000000" pitchFamily="2" charset="2"/>
              <a:buChar char="v"/>
            </a:pPr>
            <a:r>
              <a:rPr lang="en-GB" altLang="en-US" sz="1500" dirty="0">
                <a:latin typeface="Arial"/>
              </a:rPr>
              <a:t>Check t</a:t>
            </a:r>
            <a:r>
              <a:rPr lang="en-GB" altLang="en-US" sz="1500" kern="1200" dirty="0">
                <a:latin typeface="Arial"/>
                <a:ea typeface="+mn-ea"/>
                <a:cs typeface="+mn-cs"/>
              </a:rPr>
              <a:t>ravel costs vis-à-vis list of staff of the project;</a:t>
            </a:r>
            <a:endParaRPr lang="en-IE" sz="1500" kern="1200" dirty="0">
              <a:latin typeface="Arial"/>
              <a:ea typeface="+mn-ea"/>
              <a:cs typeface="+mn-cs"/>
            </a:endParaRPr>
          </a:p>
          <a:p>
            <a:pPr marL="285750" lvl="0" indent="-285750" algn="just" defTabSz="577850">
              <a:lnSpc>
                <a:spcPct val="95000"/>
              </a:lnSpc>
              <a:spcBef>
                <a:spcPts val="900"/>
              </a:spcBef>
              <a:buFont typeface="Wingdings" panose="05000000000000000000" pitchFamily="2" charset="2"/>
              <a:buChar char="v"/>
            </a:pPr>
            <a:r>
              <a:rPr lang="en-GB" altLang="en-US" sz="1500" kern="1200" dirty="0">
                <a:latin typeface="Arial"/>
                <a:ea typeface="+mn-ea"/>
                <a:cs typeface="+mn-cs"/>
              </a:rPr>
              <a:t>Check dates of travelling with dates charged on monthly declaration of time worked;</a:t>
            </a:r>
            <a:endParaRPr lang="en-IE" sz="1500" kern="1200" dirty="0">
              <a:latin typeface="Arial"/>
              <a:ea typeface="+mn-ea"/>
              <a:cs typeface="+mn-cs"/>
            </a:endParaRPr>
          </a:p>
          <a:p>
            <a:pPr marL="285750" lvl="0" indent="-285750" algn="just" defTabSz="577850">
              <a:lnSpc>
                <a:spcPct val="95000"/>
              </a:lnSpc>
              <a:spcBef>
                <a:spcPts val="900"/>
              </a:spcBef>
              <a:buFont typeface="Wingdings" panose="05000000000000000000" pitchFamily="2" charset="2"/>
              <a:buChar char="v"/>
            </a:pPr>
            <a:r>
              <a:rPr lang="en-GB" altLang="en-US" sz="1500" kern="1200" dirty="0">
                <a:latin typeface="Arial"/>
                <a:ea typeface="+mn-ea"/>
                <a:cs typeface="+mn-cs"/>
              </a:rPr>
              <a:t>Check dates of travelling with the period of the action;</a:t>
            </a:r>
          </a:p>
          <a:p>
            <a:pPr marL="285750" lvl="0" indent="-285750" algn="just" defTabSz="577850">
              <a:lnSpc>
                <a:spcPct val="95000"/>
              </a:lnSpc>
              <a:spcBef>
                <a:spcPts val="900"/>
              </a:spcBef>
              <a:buFont typeface="Wingdings" panose="05000000000000000000" pitchFamily="2" charset="2"/>
              <a:buChar char="v"/>
            </a:pPr>
            <a:r>
              <a:rPr lang="en-GB" altLang="en-US" sz="1500" dirty="0">
                <a:latin typeface="Arial"/>
              </a:rPr>
              <a:t>Check d</a:t>
            </a:r>
            <a:r>
              <a:rPr lang="en-GB" altLang="en-US" sz="1500" kern="1200" dirty="0">
                <a:latin typeface="Arial"/>
                <a:ea typeface="+mn-ea"/>
                <a:cs typeface="+mn-cs"/>
              </a:rPr>
              <a:t>ates of expenditures with the duration of the event;</a:t>
            </a:r>
          </a:p>
          <a:p>
            <a:pPr marL="285750" lvl="0" indent="-285750" algn="just" defTabSz="577850">
              <a:lnSpc>
                <a:spcPct val="95000"/>
              </a:lnSpc>
              <a:spcBef>
                <a:spcPts val="900"/>
              </a:spcBef>
              <a:buFont typeface="Wingdings" panose="05000000000000000000" pitchFamily="2" charset="2"/>
              <a:buChar char="v"/>
            </a:pPr>
            <a:r>
              <a:rPr lang="en-GB" altLang="en-US" sz="1500" kern="1200" dirty="0">
                <a:latin typeface="Arial"/>
                <a:ea typeface="+mn-ea"/>
                <a:cs typeface="+mn-cs"/>
              </a:rPr>
              <a:t>Enquire Participant on necessity of travel cost;</a:t>
            </a:r>
          </a:p>
          <a:p>
            <a:pPr marL="285750" lvl="0" indent="-285750" algn="just" defTabSz="577850">
              <a:lnSpc>
                <a:spcPct val="95000"/>
              </a:lnSpc>
              <a:spcBef>
                <a:spcPts val="900"/>
              </a:spcBef>
              <a:buFont typeface="Wingdings" panose="05000000000000000000" pitchFamily="2" charset="2"/>
              <a:buChar char="v"/>
            </a:pPr>
            <a:r>
              <a:rPr lang="en-GB" altLang="en-US" sz="1500" kern="1200" dirty="0">
                <a:latin typeface="Arial"/>
                <a:ea typeface="+mn-ea"/>
                <a:cs typeface="+mn-cs"/>
              </a:rPr>
              <a:t>Check travel events vis-à-vis GA and annexes;</a:t>
            </a:r>
          </a:p>
          <a:p>
            <a:pPr marL="285750" lvl="0" indent="-285750" algn="just" defTabSz="577850">
              <a:lnSpc>
                <a:spcPct val="95000"/>
              </a:lnSpc>
              <a:spcBef>
                <a:spcPts val="900"/>
              </a:spcBef>
              <a:buFont typeface="Wingdings" panose="05000000000000000000" pitchFamily="2" charset="2"/>
              <a:buChar char="v"/>
            </a:pPr>
            <a:r>
              <a:rPr lang="en-US" altLang="en-US" sz="1500" kern="1200" dirty="0">
                <a:latin typeface="Arial"/>
                <a:ea typeface="+mn-ea"/>
                <a:cs typeface="+mn-cs"/>
              </a:rPr>
              <a:t>Check that for combined travel, costs were charged to the action only up to the cost that would have been incurred if the travel would have been made exclusively (proven by records) for the action and allowable by the applicable travel policy of the Participant.</a:t>
            </a:r>
            <a:endParaRPr lang="en-GB" altLang="en-US" sz="1500" kern="1200" dirty="0">
              <a:latin typeface="Arial"/>
              <a:ea typeface="+mn-ea"/>
              <a:cs typeface="+mn-cs"/>
            </a:endParaRPr>
          </a:p>
        </p:txBody>
      </p:sp>
      <p:graphicFrame>
        <p:nvGraphicFramePr>
          <p:cNvPr id="10" name="Diagram 9">
            <a:extLst>
              <a:ext uri="{FF2B5EF4-FFF2-40B4-BE49-F238E27FC236}">
                <a16:creationId xmlns:a16="http://schemas.microsoft.com/office/drawing/2014/main" id="{E26E69A9-0216-48A5-DB72-C73A7193DAED}"/>
              </a:ext>
            </a:extLst>
          </p:cNvPr>
          <p:cNvGraphicFramePr/>
          <p:nvPr>
            <p:extLst>
              <p:ext uri="{D42A27DB-BD31-4B8C-83A1-F6EECF244321}">
                <p14:modId xmlns:p14="http://schemas.microsoft.com/office/powerpoint/2010/main" val="3734950214"/>
              </p:ext>
            </p:extLst>
          </p:nvPr>
        </p:nvGraphicFramePr>
        <p:xfrm>
          <a:off x="-115502" y="1141885"/>
          <a:ext cx="4138862" cy="4901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589B8A9E-3AEB-489A-1265-9B88B6F89953}"/>
              </a:ext>
            </a:extLst>
          </p:cNvPr>
          <p:cNvSpPr txBox="1"/>
          <p:nvPr/>
        </p:nvSpPr>
        <p:spPr>
          <a:xfrm>
            <a:off x="1566184" y="6273603"/>
            <a:ext cx="8501455" cy="307777"/>
          </a:xfrm>
          <a:prstGeom prst="rect">
            <a:avLst/>
          </a:prstGeom>
          <a:noFill/>
        </p:spPr>
        <p:txBody>
          <a:bodyPr wrap="square" rtlCol="0">
            <a:spAutoFit/>
          </a:bodyPr>
          <a:lstStyle/>
          <a:p>
            <a:pPr lvl="0" algn="l" defTabSz="577850">
              <a:spcBef>
                <a:spcPct val="0"/>
              </a:spcBef>
              <a:spcAft>
                <a:spcPct val="15000"/>
              </a:spcAft>
            </a:pPr>
            <a:r>
              <a:rPr lang="en-GB" altLang="en-US" sz="1400" b="1" kern="1200" dirty="0">
                <a:solidFill>
                  <a:schemeClr val="accent2"/>
                </a:solidFill>
                <a:latin typeface="Arial"/>
                <a:ea typeface="+mn-ea"/>
                <a:cs typeface="+mn-cs"/>
              </a:rPr>
              <a:t>ATTENTION! </a:t>
            </a:r>
            <a:r>
              <a:rPr lang="en-GB" altLang="en-US" sz="1400" kern="1200" dirty="0">
                <a:solidFill>
                  <a:schemeClr val="accent2"/>
                </a:solidFill>
                <a:latin typeface="Arial"/>
                <a:ea typeface="+mn-ea"/>
                <a:cs typeface="+mn-cs"/>
              </a:rPr>
              <a:t>entertainment or hospitality costs, tips, private costs (TV, laundry, etc.) are not eligible costs</a:t>
            </a:r>
          </a:p>
        </p:txBody>
      </p:sp>
      <p:grpSp>
        <p:nvGrpSpPr>
          <p:cNvPr id="2" name="Group 1">
            <a:extLst>
              <a:ext uri="{FF2B5EF4-FFF2-40B4-BE49-F238E27FC236}">
                <a16:creationId xmlns:a16="http://schemas.microsoft.com/office/drawing/2014/main" id="{9844E9C7-F8DB-5A19-F8F7-39E226210EC4}"/>
              </a:ext>
            </a:extLst>
          </p:cNvPr>
          <p:cNvGrpSpPr/>
          <p:nvPr/>
        </p:nvGrpSpPr>
        <p:grpSpPr>
          <a:xfrm>
            <a:off x="10921800" y="228082"/>
            <a:ext cx="864000" cy="864000"/>
            <a:chOff x="10070085" y="4807760"/>
            <a:chExt cx="864000" cy="864000"/>
          </a:xfrm>
        </p:grpSpPr>
        <p:sp>
          <p:nvSpPr>
            <p:cNvPr id="4" name="Oval 3">
              <a:extLst>
                <a:ext uri="{FF2B5EF4-FFF2-40B4-BE49-F238E27FC236}">
                  <a16:creationId xmlns:a16="http://schemas.microsoft.com/office/drawing/2014/main" id="{9754A472-3680-A9BF-272B-5ABAED870B29}"/>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5" name="Picture 4">
              <a:extLst>
                <a:ext uri="{FF2B5EF4-FFF2-40B4-BE49-F238E27FC236}">
                  <a16:creationId xmlns:a16="http://schemas.microsoft.com/office/drawing/2014/main" id="{F4AE6C09-7A8F-49DC-1846-220E63603E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287809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838800" y="360000"/>
            <a:ext cx="10515600" cy="1154162"/>
          </a:xfrm>
        </p:spPr>
        <p:txBody>
          <a:bodyPr vert="horz" wrap="square" lIns="91440" tIns="45720" rIns="91440" bIns="0" rtlCol="0" anchor="b" anchorCtr="0">
            <a:spAutoFit/>
          </a:bodyPr>
          <a:lstStyle/>
          <a:p>
            <a:pPr>
              <a:lnSpc>
                <a:spcPct val="100000"/>
              </a:lnSpc>
            </a:pPr>
            <a:r>
              <a:rPr lang="fr-BE" sz="3600" b="1" dirty="0">
                <a:solidFill>
                  <a:schemeClr val="accent2"/>
                </a:solidFill>
              </a:rPr>
              <a:t>C2. Equipment </a:t>
            </a:r>
            <a:r>
              <a:rPr lang="fr-BE" sz="3600" b="1" dirty="0" err="1">
                <a:solidFill>
                  <a:schemeClr val="accent2"/>
                </a:solidFill>
              </a:rPr>
              <a:t>costs</a:t>
            </a:r>
            <a:r>
              <a:rPr lang="fr-BE" sz="3600" b="1" dirty="0">
                <a:solidFill>
                  <a:schemeClr val="accent2"/>
                </a:solidFill>
              </a:rPr>
              <a:t> – Options </a:t>
            </a:r>
            <a:r>
              <a:rPr lang="fr-BE" sz="3600" b="1" dirty="0" err="1">
                <a:solidFill>
                  <a:schemeClr val="accent2"/>
                </a:solidFill>
              </a:rPr>
              <a:t>available</a:t>
            </a:r>
            <a:r>
              <a:rPr lang="fr-BE" sz="3600" b="1" dirty="0">
                <a:solidFill>
                  <a:schemeClr val="accent2"/>
                </a:solidFill>
              </a:rPr>
              <a:t> </a:t>
            </a:r>
            <a:br>
              <a:rPr lang="fr-BE" sz="3600" b="1" dirty="0">
                <a:solidFill>
                  <a:schemeClr val="accent2"/>
                </a:solidFill>
              </a:rPr>
            </a:br>
            <a:r>
              <a:rPr lang="fr-BE" sz="3600" b="1" dirty="0">
                <a:solidFill>
                  <a:schemeClr val="accent2"/>
                </a:solidFill>
              </a:rPr>
              <a:t>in the HE MGA</a:t>
            </a:r>
            <a:endParaRPr lang="en-GB" sz="3600" b="1" dirty="0">
              <a:solidFill>
                <a:schemeClr val="accent2"/>
              </a:solidFill>
            </a:endParaRPr>
          </a:p>
        </p:txBody>
      </p:sp>
      <p:sp>
        <p:nvSpPr>
          <p:cNvPr id="3" name="Content Placeholder 2"/>
          <p:cNvSpPr>
            <a:spLocks noGrp="1"/>
          </p:cNvSpPr>
          <p:nvPr>
            <p:ph idx="1"/>
          </p:nvPr>
        </p:nvSpPr>
        <p:spPr>
          <a:xfrm>
            <a:off x="837600" y="1815207"/>
            <a:ext cx="10515600" cy="3185487"/>
          </a:xfrm>
        </p:spPr>
        <p:txBody>
          <a:bodyPr vert="horz" wrap="square" lIns="91440" tIns="45720" rIns="91440" bIns="45720" rtlCol="0" anchor="t">
            <a:spAutoFit/>
          </a:bodyPr>
          <a:lstStyle/>
          <a:p>
            <a:pPr marL="0" indent="0">
              <a:lnSpc>
                <a:spcPct val="100000"/>
              </a:lnSpc>
              <a:buNone/>
            </a:pPr>
            <a:r>
              <a:rPr lang="en-US" sz="1600" b="1" u="sng" dirty="0">
                <a:solidFill>
                  <a:srgbClr val="024B9C"/>
                </a:solidFill>
                <a:latin typeface="Arial heading"/>
              </a:rPr>
              <a:t>Four options:</a:t>
            </a:r>
          </a:p>
          <a:p>
            <a:pPr marL="0" indent="0">
              <a:lnSpc>
                <a:spcPct val="100000"/>
              </a:lnSpc>
              <a:buNone/>
            </a:pPr>
            <a:br>
              <a:rPr lang="en-US" sz="1600" dirty="0"/>
            </a:br>
            <a:r>
              <a:rPr lang="en-US" sz="1600" dirty="0">
                <a:latin typeface="Arial heading"/>
              </a:rPr>
              <a:t>[OPTION </a:t>
            </a:r>
            <a:r>
              <a:rPr lang="en-US" sz="1600" dirty="0">
                <a:solidFill>
                  <a:schemeClr val="accent2"/>
                </a:solidFill>
                <a:latin typeface="Arial heading"/>
              </a:rPr>
              <a:t>1 </a:t>
            </a:r>
            <a:r>
              <a:rPr lang="en-US" sz="1600" b="1" dirty="0">
                <a:solidFill>
                  <a:schemeClr val="accent2"/>
                </a:solidFill>
                <a:latin typeface="Arial heading"/>
              </a:rPr>
              <a:t>by default</a:t>
            </a:r>
            <a:r>
              <a:rPr lang="en-US" sz="1600" dirty="0">
                <a:latin typeface="Arial heading"/>
              </a:rPr>
              <a:t>: depreciation only]</a:t>
            </a:r>
            <a:br>
              <a:rPr lang="en-US" sz="1600" dirty="0">
                <a:latin typeface="Arial heading"/>
              </a:rPr>
            </a:br>
            <a:r>
              <a:rPr lang="en-US" sz="1600" dirty="0">
                <a:latin typeface="Arial heading"/>
              </a:rPr>
              <a:t>[OPTION 2 if selected for the call: full cost only]</a:t>
            </a:r>
            <a:br>
              <a:rPr lang="en-US" sz="1600" dirty="0">
                <a:latin typeface="Arial heading"/>
              </a:rPr>
            </a:br>
            <a:r>
              <a:rPr lang="en-US" sz="1600" dirty="0">
                <a:latin typeface="Arial heading"/>
              </a:rPr>
              <a:t>[OPTION 3 if selected for the call: depreciation and full cost for listed equipment]</a:t>
            </a:r>
            <a:br>
              <a:rPr lang="en-US" sz="1600" dirty="0">
                <a:latin typeface="Arial heading"/>
              </a:rPr>
            </a:br>
            <a:r>
              <a:rPr lang="en-US" sz="1600" dirty="0">
                <a:latin typeface="Arial heading"/>
              </a:rPr>
              <a:t>[OPTION 4 if selected for the call: full cost and depreciation for listed equipment]</a:t>
            </a:r>
            <a:endParaRPr lang="en-GB" sz="1600" dirty="0">
              <a:latin typeface="Arial heading"/>
            </a:endParaRPr>
          </a:p>
          <a:p>
            <a:pPr>
              <a:lnSpc>
                <a:spcPct val="100000"/>
              </a:lnSpc>
              <a:buClr>
                <a:schemeClr val="accent4"/>
              </a:buClr>
              <a:buFont typeface="Wingdings" panose="05000000000000000000" pitchFamily="2" charset="2"/>
              <a:buChar char=""/>
            </a:pPr>
            <a:r>
              <a:rPr lang="en-US" sz="1600" dirty="0">
                <a:latin typeface="Arial heading"/>
                <a:sym typeface="Wingdings" panose="05000000000000000000" pitchFamily="2" charset="2"/>
              </a:rPr>
              <a:t>Options 2, 3 and 4 </a:t>
            </a:r>
            <a:r>
              <a:rPr lang="en-US" sz="1600" dirty="0">
                <a:latin typeface="Arial heading"/>
              </a:rPr>
              <a:t>are </a:t>
            </a:r>
            <a:r>
              <a:rPr lang="en-US" sz="1600" b="1" dirty="0">
                <a:latin typeface="Arial heading"/>
              </a:rPr>
              <a:t>exceptions</a:t>
            </a:r>
            <a:r>
              <a:rPr lang="en-US" sz="1600" dirty="0">
                <a:latin typeface="Arial heading"/>
              </a:rPr>
              <a:t>, if justified by the nature of the actions and the context of the use of the equipment or assets (i.e. for a limited number of calls, notably for calls for which the purpose is for instance to have participants developing prototypes)</a:t>
            </a:r>
            <a:endParaRPr lang="en-GB" sz="1600" dirty="0">
              <a:latin typeface="Arial heading"/>
            </a:endParaRPr>
          </a:p>
          <a:p>
            <a:pPr>
              <a:lnSpc>
                <a:spcPct val="100000"/>
              </a:lnSpc>
              <a:buClr>
                <a:schemeClr val="accent4"/>
              </a:buClr>
              <a:buFont typeface="Wingdings" panose="05000000000000000000" pitchFamily="2" charset="2"/>
              <a:buChar char=""/>
            </a:pPr>
            <a:r>
              <a:rPr lang="en-US" sz="1600" dirty="0">
                <a:latin typeface="Arial heading"/>
              </a:rPr>
              <a:t>Option 2, 3 and 4 can only be activated in a specific grant </a:t>
            </a:r>
            <a:r>
              <a:rPr lang="en-US" sz="1600" dirty="0">
                <a:solidFill>
                  <a:schemeClr val="accent2"/>
                </a:solidFill>
                <a:latin typeface="Arial heading"/>
              </a:rPr>
              <a:t>if </a:t>
            </a:r>
            <a:r>
              <a:rPr lang="en-US" sz="1600" b="1" dirty="0">
                <a:solidFill>
                  <a:schemeClr val="accent2"/>
                </a:solidFill>
                <a:latin typeface="Arial heading"/>
              </a:rPr>
              <a:t>it was selected for the call by the granting authority</a:t>
            </a:r>
          </a:p>
        </p:txBody>
      </p:sp>
      <p:sp>
        <p:nvSpPr>
          <p:cNvPr id="5" name="Isosceles Triangle 4"/>
          <p:cNvSpPr/>
          <p:nvPr/>
        </p:nvSpPr>
        <p:spPr>
          <a:xfrm>
            <a:off x="820380" y="5470743"/>
            <a:ext cx="326553" cy="326553"/>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82776" tIns="41389" rIns="82776" bIns="41389" anchor="ctr"/>
          <a:lstStyle/>
          <a:p>
            <a:pPr marL="0" marR="0" lvl="0" indent="0" algn="ctr" defTabSz="413875" rtl="0" eaLnBrk="1" fontAlgn="auto" latinLnBrk="0" hangingPunct="1">
              <a:lnSpc>
                <a:spcPct val="100000"/>
              </a:lnSpc>
              <a:spcBef>
                <a:spcPts val="0"/>
              </a:spcBef>
              <a:spcAft>
                <a:spcPts val="0"/>
              </a:spcAft>
              <a:buClrTx/>
              <a:buSzTx/>
              <a:buFontTx/>
              <a:buNone/>
              <a:tabLst/>
              <a:defRPr/>
            </a:pPr>
            <a:r>
              <a:rPr kumimoji="0" lang="fr-BE" sz="1633" b="0" i="0" u="none" strike="noStrike" kern="1200" cap="none" spc="0" normalizeH="0" baseline="0" noProof="0" dirty="0">
                <a:ln>
                  <a:noFill/>
                </a:ln>
                <a:solidFill>
                  <a:srgbClr val="502800"/>
                </a:solidFill>
                <a:effectLst/>
                <a:uLnTx/>
                <a:uFillTx/>
                <a:latin typeface="Georgia" panose="02040502050405020303" pitchFamily="18" charset="0"/>
                <a:ea typeface="+mn-ea"/>
                <a:cs typeface="+mn-cs"/>
                <a:sym typeface="Webdings"/>
              </a:rPr>
              <a:t>!</a:t>
            </a:r>
            <a:endParaRPr kumimoji="0" lang="en-GB" sz="1633" b="0" i="0" u="none" strike="noStrike" kern="1200" cap="none" spc="0" normalizeH="0" baseline="0" noProof="0" dirty="0">
              <a:ln>
                <a:noFill/>
              </a:ln>
              <a:solidFill>
                <a:srgbClr val="502800"/>
              </a:solidFill>
              <a:effectLst/>
              <a:uLnTx/>
              <a:uFillTx/>
              <a:latin typeface="Georgia" panose="02040502050405020303" pitchFamily="18" charset="0"/>
              <a:ea typeface="+mn-ea"/>
              <a:cs typeface="+mn-cs"/>
              <a:sym typeface="Webdings"/>
            </a:endParaRPr>
          </a:p>
          <a:p>
            <a:pPr marL="0" marR="0" lvl="0" indent="0" algn="ctr" defTabSz="413875" rtl="0" eaLnBrk="1" fontAlgn="auto" latinLnBrk="0" hangingPunct="1">
              <a:lnSpc>
                <a:spcPct val="100000"/>
              </a:lnSpc>
              <a:spcBef>
                <a:spcPts val="0"/>
              </a:spcBef>
              <a:spcAft>
                <a:spcPts val="0"/>
              </a:spcAft>
              <a:buClrTx/>
              <a:buSzTx/>
              <a:buFontTx/>
              <a:buNone/>
              <a:tabLst/>
              <a:defRPr/>
            </a:pPr>
            <a:endParaRPr kumimoji="0" lang="en-GB" sz="544" b="0" i="0" u="none" strike="noStrike" kern="1200" cap="none" spc="0" normalizeH="0" baseline="0" noProof="0" dirty="0">
              <a:ln>
                <a:noFill/>
              </a:ln>
              <a:solidFill>
                <a:srgbClr val="502800"/>
              </a:solidFill>
              <a:effectLst/>
              <a:uLnTx/>
              <a:uFillTx/>
              <a:latin typeface="Arial"/>
              <a:ea typeface="+mn-ea"/>
              <a:cs typeface="+mn-cs"/>
            </a:endParaRPr>
          </a:p>
        </p:txBody>
      </p:sp>
      <p:grpSp>
        <p:nvGrpSpPr>
          <p:cNvPr id="6" name="Group 5"/>
          <p:cNvGrpSpPr/>
          <p:nvPr/>
        </p:nvGrpSpPr>
        <p:grpSpPr>
          <a:xfrm>
            <a:off x="10921200" y="505081"/>
            <a:ext cx="864000" cy="864000"/>
            <a:chOff x="2201123" y="4815482"/>
            <a:chExt cx="864000" cy="864000"/>
          </a:xfrm>
        </p:grpSpPr>
        <p:sp>
          <p:nvSpPr>
            <p:cNvPr id="7" name="Oval 6"/>
            <p:cNvSpPr/>
            <p:nvPr/>
          </p:nvSpPr>
          <p:spPr>
            <a:xfrm>
              <a:off x="2201123" y="481548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358" y="4849717"/>
              <a:ext cx="795530" cy="795530"/>
            </a:xfrm>
            <a:prstGeom prst="rect">
              <a:avLst/>
            </a:prstGeom>
          </p:spPr>
        </p:pic>
      </p:grpSp>
      <p:sp>
        <p:nvSpPr>
          <p:cNvPr id="2" name="Rectangle: Rounded Corners 1">
            <a:extLst>
              <a:ext uri="{FF2B5EF4-FFF2-40B4-BE49-F238E27FC236}">
                <a16:creationId xmlns:a16="http://schemas.microsoft.com/office/drawing/2014/main" id="{9B7C7803-1360-6022-2CEA-EA417E37E8D0}"/>
              </a:ext>
            </a:extLst>
          </p:cNvPr>
          <p:cNvSpPr/>
          <p:nvPr/>
        </p:nvSpPr>
        <p:spPr>
          <a:xfrm>
            <a:off x="820380" y="2417115"/>
            <a:ext cx="4136547" cy="326553"/>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ight Brace 8">
            <a:extLst>
              <a:ext uri="{FF2B5EF4-FFF2-40B4-BE49-F238E27FC236}">
                <a16:creationId xmlns:a16="http://schemas.microsoft.com/office/drawing/2014/main" id="{7E36E845-104D-4D26-0FA4-102E409BEBAD}"/>
              </a:ext>
            </a:extLst>
          </p:cNvPr>
          <p:cNvSpPr/>
          <p:nvPr/>
        </p:nvSpPr>
        <p:spPr>
          <a:xfrm>
            <a:off x="8237763" y="2729379"/>
            <a:ext cx="143934" cy="743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pic>
        <p:nvPicPr>
          <p:cNvPr id="10" name="Picture 7" descr="A picture containing text, clipart&#10;&#10;Description automatically generated">
            <a:extLst>
              <a:ext uri="{FF2B5EF4-FFF2-40B4-BE49-F238E27FC236}">
                <a16:creationId xmlns:a16="http://schemas.microsoft.com/office/drawing/2014/main" id="{56EF5E70-49AA-BC2E-3EBE-83358F66C99E}"/>
              </a:ext>
            </a:extLst>
          </p:cNvPr>
          <p:cNvPicPr>
            <a:picLocks noChangeAspect="1"/>
          </p:cNvPicPr>
          <p:nvPr/>
        </p:nvPicPr>
        <p:blipFill>
          <a:blip r:embed="rId4"/>
          <a:stretch>
            <a:fillRect/>
          </a:stretch>
        </p:blipFill>
        <p:spPr>
          <a:xfrm>
            <a:off x="8506238" y="2875570"/>
            <a:ext cx="740692" cy="451098"/>
          </a:xfrm>
          <a:prstGeom prst="rect">
            <a:avLst/>
          </a:prstGeom>
        </p:spPr>
      </p:pic>
      <p:sp>
        <p:nvSpPr>
          <p:cNvPr id="11" name="TextBox 10">
            <a:extLst>
              <a:ext uri="{FF2B5EF4-FFF2-40B4-BE49-F238E27FC236}">
                <a16:creationId xmlns:a16="http://schemas.microsoft.com/office/drawing/2014/main" id="{F2315616-ACF3-DE84-91E5-1E207AE2D6B0}"/>
              </a:ext>
            </a:extLst>
          </p:cNvPr>
          <p:cNvSpPr txBox="1"/>
          <p:nvPr/>
        </p:nvSpPr>
        <p:spPr>
          <a:xfrm>
            <a:off x="1146933" y="5469733"/>
            <a:ext cx="8957733" cy="369332"/>
          </a:xfrm>
          <a:prstGeom prst="rect">
            <a:avLst/>
          </a:prstGeom>
          <a:noFill/>
        </p:spPr>
        <p:txBody>
          <a:bodyPr wrap="square" rtlCol="0">
            <a:spAutoFit/>
          </a:bodyPr>
          <a:lstStyle/>
          <a:p>
            <a:r>
              <a:rPr lang="en-US" sz="1800" b="1" dirty="0">
                <a:solidFill>
                  <a:schemeClr val="accent2"/>
                </a:solidFill>
                <a:latin typeface="Arial heading"/>
              </a:rPr>
              <a:t>Always check which option/provision is set out in the grant agreement at stake</a:t>
            </a:r>
            <a:endParaRPr lang="en-GB" sz="1800" b="1" dirty="0">
              <a:solidFill>
                <a:schemeClr val="accent2"/>
              </a:solidFill>
              <a:latin typeface="Arial heading"/>
            </a:endParaRPr>
          </a:p>
        </p:txBody>
      </p:sp>
    </p:spTree>
    <p:extLst>
      <p:ext uri="{BB962C8B-B14F-4D97-AF65-F5344CB8AC3E}">
        <p14:creationId xmlns:p14="http://schemas.microsoft.com/office/powerpoint/2010/main" val="195582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73F190-CB88-FB2C-DC83-3E496D12DC0F}"/>
              </a:ext>
            </a:extLst>
          </p:cNvPr>
          <p:cNvSpPr>
            <a:spLocks noGrp="1"/>
          </p:cNvSpPr>
          <p:nvPr>
            <p:ph type="body" sz="quarter" idx="17"/>
          </p:nvPr>
        </p:nvSpPr>
        <p:spPr>
          <a:xfrm>
            <a:off x="838199" y="1273436"/>
            <a:ext cx="10515600" cy="4289636"/>
          </a:xfrm>
        </p:spPr>
        <p:txBody>
          <a:bodyPr wrap="square">
            <a:spAutoFit/>
          </a:bodyPr>
          <a:lstStyle/>
          <a:p>
            <a:pPr>
              <a:spcBef>
                <a:spcPts val="900"/>
              </a:spcBef>
              <a:spcAft>
                <a:spcPts val="0"/>
              </a:spcAft>
            </a:pPr>
            <a:r>
              <a:rPr lang="en-US" sz="2000" b="1" dirty="0">
                <a:solidFill>
                  <a:srgbClr val="FF0000"/>
                </a:solidFill>
              </a:rPr>
              <a:t>WHAT TO CHECK?</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GB" sz="15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Arial"/>
              </a:rPr>
              <a:t>Perform the general checks for eligibility and ineligibility of costs i.e. obtain supporting docs/invoices, proof of payments etc.</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US" altLang="en-US" sz="1500" b="0" i="0" u="none" strike="noStrike" kern="1200" cap="none" spc="0" normalizeH="0" baseline="0" noProof="0" dirty="0">
                <a:ln>
                  <a:noFill/>
                </a:ln>
                <a:solidFill>
                  <a:srgbClr val="4D4D4D"/>
                </a:solidFill>
                <a:effectLst/>
                <a:uLnTx/>
                <a:uFillTx/>
                <a:latin typeface="Arial"/>
                <a:ea typeface="+mn-ea"/>
                <a:cs typeface="Arial"/>
              </a:rPr>
              <a:t>Check that costs were accounted in the accounting system and written off in accordance with international accounting standards and the beneficiary’s usual accounting practices;</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US" altLang="en-US" sz="1500" b="0" i="0" u="none" strike="noStrike" kern="1200" cap="none" spc="0" normalizeH="0" baseline="0" noProof="0" dirty="0">
                <a:ln>
                  <a:noFill/>
                </a:ln>
                <a:solidFill>
                  <a:srgbClr val="4D4D4D"/>
                </a:solidFill>
                <a:effectLst/>
                <a:uLnTx/>
                <a:uFillTx/>
                <a:latin typeface="Arial"/>
                <a:ea typeface="+mn-ea"/>
                <a:cs typeface="Arial"/>
              </a:rPr>
              <a:t>Check that the sampled equipment was used in connection with the action implementation;</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US" altLang="en-US" sz="1500" b="0" i="0" u="none" strike="noStrike" kern="1200" cap="none" spc="0" normalizeH="0" baseline="0" noProof="0" dirty="0">
                <a:ln>
                  <a:noFill/>
                </a:ln>
                <a:solidFill>
                  <a:srgbClr val="4D4D4D"/>
                </a:solidFill>
                <a:effectLst/>
                <a:uLnTx/>
                <a:uFillTx/>
                <a:latin typeface="Arial"/>
                <a:ea typeface="+mn-ea"/>
                <a:cs typeface="Arial"/>
              </a:rPr>
              <a:t>Check existence of the asset through inspection;</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US" altLang="en-US" sz="1500" b="0" i="0" u="none" strike="noStrike" kern="1200" cap="none" spc="0" normalizeH="0" baseline="0" noProof="0" dirty="0">
                <a:ln>
                  <a:noFill/>
                </a:ln>
                <a:solidFill>
                  <a:srgbClr val="4D4D4D"/>
                </a:solidFill>
                <a:effectLst/>
                <a:uLnTx/>
                <a:uFillTx/>
                <a:latin typeface="Arial"/>
                <a:ea typeface="+mn-ea"/>
                <a:cs typeface="Arial"/>
              </a:rPr>
              <a:t>Ensure that depreciation is calculated on the acquisition value;</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US" altLang="en-US" sz="1500" b="0" i="0" u="none" strike="noStrike" kern="1200" cap="none" spc="0" normalizeH="0" baseline="0" noProof="0" dirty="0">
                <a:ln>
                  <a:noFill/>
                </a:ln>
                <a:solidFill>
                  <a:srgbClr val="4D4D4D"/>
                </a:solidFill>
                <a:effectLst/>
                <a:uLnTx/>
                <a:uFillTx/>
                <a:latin typeface="Arial"/>
                <a:ea typeface="+mn-ea"/>
                <a:cs typeface="Arial"/>
              </a:rPr>
              <a:t>Check that the depreciation costs were accumulated during the action duration;</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US" altLang="en-US" sz="1500" b="0" i="0" u="none" strike="noStrike" kern="1200" cap="none" spc="0" normalizeH="0" baseline="0" noProof="0" dirty="0">
                <a:ln>
                  <a:noFill/>
                </a:ln>
                <a:solidFill>
                  <a:srgbClr val="4D4D4D"/>
                </a:solidFill>
                <a:effectLst/>
                <a:uLnTx/>
                <a:uFillTx/>
                <a:latin typeface="Arial"/>
                <a:ea typeface="+mn-ea"/>
                <a:cs typeface="Arial"/>
              </a:rPr>
              <a:t>Check that the participant did not charge depreciation from a date before reception of the equipment;</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US" altLang="en-US" sz="1500" b="0" i="0" u="none" strike="noStrike" kern="1200" cap="none" spc="0" normalizeH="0" baseline="0" noProof="0" dirty="0">
                <a:ln>
                  <a:noFill/>
                </a:ln>
                <a:solidFill>
                  <a:srgbClr val="4D4D4D"/>
                </a:solidFill>
                <a:effectLst/>
                <a:uLnTx/>
                <a:uFillTx/>
                <a:latin typeface="Arial"/>
                <a:ea typeface="+mn-ea"/>
                <a:cs typeface="Arial"/>
              </a:rPr>
              <a:t>Check if the action was suspended, that no depreciation costs were charged during the suspension period;</a:t>
            </a:r>
          </a:p>
          <a:p>
            <a:pPr marL="358775" marR="0" lvl="1" indent="-358775" algn="just" defTabSz="914400" rtl="0" eaLnBrk="1" fontAlgn="auto" latinLnBrk="0" hangingPunct="1">
              <a:lnSpc>
                <a:spcPct val="95000"/>
              </a:lnSpc>
              <a:spcBef>
                <a:spcPts val="900"/>
              </a:spcBef>
              <a:spcAft>
                <a:spcPts val="0"/>
              </a:spcAft>
              <a:buClr>
                <a:srgbClr val="4D4D4D"/>
              </a:buClr>
              <a:buSzPct val="70000"/>
              <a:buFont typeface="Wingdings" panose="05000000000000000000" pitchFamily="2" charset="2"/>
              <a:buChar char="v"/>
              <a:tabLst/>
              <a:defRPr/>
            </a:pPr>
            <a:r>
              <a:rPr kumimoji="0" lang="en-US" altLang="en-US" sz="1500" b="0" i="0" u="none" strike="noStrike" kern="1200" cap="none" spc="0" normalizeH="0" baseline="0" noProof="0" dirty="0">
                <a:ln>
                  <a:noFill/>
                </a:ln>
                <a:solidFill>
                  <a:srgbClr val="4D4D4D"/>
                </a:solidFill>
                <a:effectLst/>
                <a:uLnTx/>
                <a:uFillTx/>
                <a:latin typeface="Arial"/>
                <a:ea typeface="+mn-ea"/>
                <a:cs typeface="Arial"/>
              </a:rPr>
              <a:t>Check that the depreciation costs do not exceed the equipment purchase price. The depreciable amount (purchase price) of the equipment must be allocated on a systematic basis over its useful life (i.e. the period during which the equipment is expected to be usable).</a:t>
            </a:r>
            <a:endParaRPr lang="en-IE" sz="1500" dirty="0"/>
          </a:p>
        </p:txBody>
      </p:sp>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C2. Equipment - If depreciation only:</a:t>
            </a:r>
            <a:endParaRPr lang="en-IE" dirty="0"/>
          </a:p>
        </p:txBody>
      </p:sp>
      <p:pic>
        <p:nvPicPr>
          <p:cNvPr id="6" name="Picture 3" descr="C:\Users\Anne\AppData\Local\Microsoft\Windows\Temporary Internet Files\Content.IE5\ATRJ6896\Fotolia_35061180_XS[1].jpg">
            <a:extLst>
              <a:ext uri="{FF2B5EF4-FFF2-40B4-BE49-F238E27FC236}">
                <a16:creationId xmlns:a16="http://schemas.microsoft.com/office/drawing/2014/main" id="{CED05BF1-A861-30C5-3F95-8232F247A5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64" y="3087781"/>
            <a:ext cx="934589" cy="9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0E5A63A-2D6C-10DA-6BC9-F6B1BF2CD3AC}"/>
              </a:ext>
            </a:extLst>
          </p:cNvPr>
          <p:cNvPicPr>
            <a:picLocks noChangeAspect="1"/>
          </p:cNvPicPr>
          <p:nvPr/>
        </p:nvPicPr>
        <p:blipFill>
          <a:blip r:embed="rId4"/>
          <a:stretch>
            <a:fillRect/>
          </a:stretch>
        </p:blipFill>
        <p:spPr>
          <a:xfrm>
            <a:off x="10920946" y="230276"/>
            <a:ext cx="865707" cy="859611"/>
          </a:xfrm>
          <a:prstGeom prst="rect">
            <a:avLst/>
          </a:prstGeom>
        </p:spPr>
      </p:pic>
      <p:sp>
        <p:nvSpPr>
          <p:cNvPr id="9" name="TextBox 8">
            <a:extLst>
              <a:ext uri="{FF2B5EF4-FFF2-40B4-BE49-F238E27FC236}">
                <a16:creationId xmlns:a16="http://schemas.microsoft.com/office/drawing/2014/main" id="{D505F163-49D6-AE16-8AF6-F795A9CA5164}"/>
              </a:ext>
            </a:extLst>
          </p:cNvPr>
          <p:cNvSpPr txBox="1"/>
          <p:nvPr/>
        </p:nvSpPr>
        <p:spPr>
          <a:xfrm>
            <a:off x="1422118" y="5856962"/>
            <a:ext cx="7631723" cy="369332"/>
          </a:xfrm>
          <a:prstGeom prst="rect">
            <a:avLst/>
          </a:prstGeom>
          <a:noFill/>
        </p:spPr>
        <p:txBody>
          <a:bodyPr wrap="square" rtlCol="0">
            <a:spAutoFit/>
          </a:bodyPr>
          <a:lstStyle/>
          <a:p>
            <a:r>
              <a:rPr lang="en-GB" b="1" dirty="0">
                <a:solidFill>
                  <a:srgbClr val="7030A0"/>
                </a:solidFill>
                <a:latin typeface="+mj-lt"/>
                <a:ea typeface="Times New Roman" panose="02020603050405020304" pitchFamily="18" charset="0"/>
              </a:rPr>
              <a:t>NOTE: This is usually a </a:t>
            </a:r>
            <a:r>
              <a:rPr lang="en-GB" sz="1800" b="1" dirty="0">
                <a:solidFill>
                  <a:srgbClr val="7030A0"/>
                </a:solidFill>
                <a:effectLst/>
                <a:latin typeface="+mj-lt"/>
                <a:ea typeface="Times New Roman" panose="02020603050405020304" pitchFamily="18" charset="0"/>
              </a:rPr>
              <a:t>default option for most programmes</a:t>
            </a:r>
            <a:r>
              <a:rPr lang="en-GB" sz="1800" i="1" dirty="0">
                <a:solidFill>
                  <a:srgbClr val="7030A0"/>
                </a:solidFill>
                <a:effectLst/>
                <a:latin typeface="Calibri" panose="020F0502020204030204" pitchFamily="34" charset="0"/>
                <a:ea typeface="Times New Roman" panose="02020603050405020304" pitchFamily="18" charset="0"/>
              </a:rPr>
              <a:t>.</a:t>
            </a:r>
            <a:endParaRPr lang="en-IE" dirty="0"/>
          </a:p>
        </p:txBody>
      </p:sp>
      <p:grpSp>
        <p:nvGrpSpPr>
          <p:cNvPr id="10" name="Group 9">
            <a:extLst>
              <a:ext uri="{FF2B5EF4-FFF2-40B4-BE49-F238E27FC236}">
                <a16:creationId xmlns:a16="http://schemas.microsoft.com/office/drawing/2014/main" id="{22DA8CF5-EF7D-9BFE-72E9-13AAA5BB33EB}"/>
              </a:ext>
            </a:extLst>
          </p:cNvPr>
          <p:cNvGrpSpPr/>
          <p:nvPr/>
        </p:nvGrpSpPr>
        <p:grpSpPr>
          <a:xfrm>
            <a:off x="406200" y="5609628"/>
            <a:ext cx="864000" cy="864000"/>
            <a:chOff x="8939436" y="4807760"/>
            <a:chExt cx="864000" cy="864000"/>
          </a:xfrm>
        </p:grpSpPr>
        <p:sp>
          <p:nvSpPr>
            <p:cNvPr id="13" name="Oval 12">
              <a:extLst>
                <a:ext uri="{FF2B5EF4-FFF2-40B4-BE49-F238E27FC236}">
                  <a16:creationId xmlns:a16="http://schemas.microsoft.com/office/drawing/2014/main" id="{4CEB6DA7-2AB2-0F1E-E691-04FEF09C9C0E}"/>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ED25117-74E9-2B1C-5B96-24706DDDDA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393387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5AE9F-BD58-13D9-0471-88A7F5CA025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C2</a:t>
            </a:r>
            <a:r>
              <a:rPr lang="en-US"/>
              <a:t>. </a:t>
            </a:r>
            <a:r>
              <a:rPr lang="en-US" dirty="0"/>
              <a:t>Equipment </a:t>
            </a:r>
            <a:r>
              <a:rPr lang="en-US"/>
              <a:t>- </a:t>
            </a:r>
            <a:r>
              <a:rPr lang="en-US" dirty="0"/>
              <a:t>If full cost </a:t>
            </a:r>
            <a:r>
              <a:rPr lang="en-US"/>
              <a:t>only:</a:t>
            </a:r>
            <a:endParaRPr lang="en-IE" dirty="0"/>
          </a:p>
        </p:txBody>
      </p:sp>
      <p:sp>
        <p:nvSpPr>
          <p:cNvPr id="4" name="Text Placeholder 1">
            <a:extLst>
              <a:ext uri="{FF2B5EF4-FFF2-40B4-BE49-F238E27FC236}">
                <a16:creationId xmlns:a16="http://schemas.microsoft.com/office/drawing/2014/main" id="{884666A7-D11F-1D28-04C3-6C47C0D8DAC0}"/>
              </a:ext>
            </a:extLst>
          </p:cNvPr>
          <p:cNvSpPr>
            <a:spLocks noGrp="1"/>
          </p:cNvSpPr>
          <p:nvPr>
            <p:ph type="body" sz="quarter" idx="17"/>
          </p:nvPr>
        </p:nvSpPr>
        <p:spPr>
          <a:xfrm>
            <a:off x="838200" y="1293980"/>
            <a:ext cx="10515600" cy="3939540"/>
          </a:xfrm>
        </p:spPr>
        <p:txBody>
          <a:bodyPr wrap="square">
            <a:spAutoFit/>
          </a:bodyPr>
          <a:lstStyle/>
          <a:p>
            <a:pPr>
              <a:spcBef>
                <a:spcPts val="1200"/>
              </a:spcBef>
              <a:spcAft>
                <a:spcPts val="0"/>
              </a:spcAft>
            </a:pPr>
            <a:r>
              <a:rPr lang="en-US" sz="2000" b="1" dirty="0">
                <a:solidFill>
                  <a:srgbClr val="FF0000"/>
                </a:solidFill>
              </a:rPr>
              <a:t>WHAT TO CHECK?</a:t>
            </a:r>
          </a:p>
          <a:p>
            <a:pPr marL="358775" marR="0" lvl="1" indent="-358775" algn="just" defTabSz="914400" rtl="0" eaLnBrk="1" fontAlgn="auto" latinLnBrk="0" hangingPunct="1">
              <a:lnSpc>
                <a:spcPct val="100000"/>
              </a:lnSpc>
              <a:spcBef>
                <a:spcPts val="1200"/>
              </a:spcBef>
              <a:spcAft>
                <a:spcPts val="0"/>
              </a:spcAft>
              <a:buClr>
                <a:srgbClr val="4D4D4D"/>
              </a:buClr>
              <a:buSzPct val="70000"/>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Check that the </a:t>
            </a:r>
            <a:r>
              <a:rPr kumimoji="0" lang="en-GB" sz="1600" b="1" i="0" u="none" strike="noStrike" kern="1200" cap="none" spc="0" normalizeH="0" baseline="0" noProof="0" dirty="0">
                <a:ln>
                  <a:noFill/>
                </a:ln>
                <a:solidFill>
                  <a:srgbClr val="931680"/>
                </a:solidFill>
                <a:effectLst/>
                <a:uLnTx/>
                <a:uFillTx/>
                <a:latin typeface="Arial"/>
                <a:ea typeface="+mn-ea"/>
                <a:cs typeface="+mn-cs"/>
              </a:rPr>
              <a:t>Grant Agreement explicitly allows </a:t>
            </a:r>
            <a:r>
              <a:rPr kumimoji="0" lang="en-GB" sz="1600" b="0" i="0" u="none" strike="noStrike" kern="1200" cap="none" spc="0" normalizeH="0" baseline="0" noProof="0" dirty="0">
                <a:ln>
                  <a:noFill/>
                </a:ln>
                <a:solidFill>
                  <a:srgbClr val="4D4D4D"/>
                </a:solidFill>
                <a:effectLst/>
                <a:uLnTx/>
                <a:uFillTx/>
                <a:latin typeface="Arial"/>
                <a:ea typeface="+mn-ea"/>
                <a:cs typeface="+mn-cs"/>
              </a:rPr>
              <a:t>that purchases of equipment specifically for the action (or developed as part of the action tasks) and </a:t>
            </a:r>
            <a:r>
              <a:rPr kumimoji="0" lang="en-GB" sz="1600" b="1" i="0" u="none" strike="noStrike" kern="1200" cap="none" spc="0" normalizeH="0" baseline="0" noProof="0" dirty="0">
                <a:ln>
                  <a:noFill/>
                </a:ln>
                <a:solidFill>
                  <a:srgbClr val="931680"/>
                </a:solidFill>
                <a:effectLst/>
                <a:uLnTx/>
                <a:uFillTx/>
                <a:latin typeface="Arial"/>
                <a:ea typeface="+mn-ea"/>
                <a:cs typeface="+mn-cs"/>
              </a:rPr>
              <a:t>may be declared as full capitalised costs </a:t>
            </a:r>
            <a:r>
              <a:rPr kumimoji="0" lang="en-GB" sz="1800" b="1" i="0" u="none" strike="noStrike" kern="1200" cap="none" spc="0" normalizeH="0" baseline="0" noProof="0" dirty="0">
                <a:ln>
                  <a:noFill/>
                </a:ln>
                <a:solidFill>
                  <a:srgbClr val="931680"/>
                </a:solidFill>
                <a:effectLst/>
                <a:uLnTx/>
                <a:uFillTx/>
                <a:latin typeface="Calibri" panose="020F0502020204030204" pitchFamily="34" charset="0"/>
                <a:ea typeface="Calibri" panose="020F0502020204030204" pitchFamily="34" charset="0"/>
                <a:cs typeface="+mn-cs"/>
              </a:rPr>
              <a:t>(instead of depreciation cost)</a:t>
            </a:r>
            <a:r>
              <a:rPr kumimoji="0" lang="en-GB" sz="1600" b="1" i="0" u="none" strike="noStrike" kern="1200" cap="none" spc="0" normalizeH="0" baseline="0" noProof="0" dirty="0">
                <a:ln>
                  <a:noFill/>
                </a:ln>
                <a:solidFill>
                  <a:srgbClr val="931680"/>
                </a:solidFill>
                <a:effectLst/>
                <a:uLnTx/>
                <a:uFillTx/>
                <a:latin typeface="Arial"/>
                <a:ea typeface="+mn-ea"/>
                <a:cs typeface="+mn-cs"/>
              </a:rPr>
              <a:t>.</a:t>
            </a:r>
          </a:p>
          <a:p>
            <a:pPr marL="358775" marR="0" lvl="1" indent="-358775" algn="just" defTabSz="914400" rtl="0" eaLnBrk="1" fontAlgn="auto" latinLnBrk="0" hangingPunct="1">
              <a:lnSpc>
                <a:spcPct val="100000"/>
              </a:lnSpc>
              <a:spcBef>
                <a:spcPts val="1200"/>
              </a:spcBef>
              <a:spcAft>
                <a:spcPts val="0"/>
              </a:spcAft>
              <a:buClr>
                <a:srgbClr val="4D4D4D"/>
              </a:buClr>
              <a:buSzPct val="70000"/>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Check that the capitalised costs correspond to the costs incurred in the purchase or for the development of the equipment, infrastructure or other assets.</a:t>
            </a:r>
            <a:endParaRPr kumimoji="0" lang="en-IE" sz="1600" b="0" i="0" u="none" strike="noStrike" kern="1200" cap="none" spc="0" normalizeH="0" baseline="0" noProof="0" dirty="0">
              <a:ln>
                <a:noFill/>
              </a:ln>
              <a:solidFill>
                <a:srgbClr val="4D4D4D"/>
              </a:solidFill>
              <a:effectLst/>
              <a:uLnTx/>
              <a:uFillTx/>
              <a:latin typeface="Arial"/>
              <a:ea typeface="+mn-ea"/>
              <a:cs typeface="+mn-cs"/>
            </a:endParaRPr>
          </a:p>
          <a:p>
            <a:pPr marL="358775" marR="0" lvl="1" indent="-358775" algn="just" defTabSz="914400" rtl="0" eaLnBrk="1" fontAlgn="auto" latinLnBrk="0" hangingPunct="1">
              <a:lnSpc>
                <a:spcPct val="100000"/>
              </a:lnSpc>
              <a:spcBef>
                <a:spcPts val="1200"/>
              </a:spcBef>
              <a:spcAft>
                <a:spcPts val="0"/>
              </a:spcAft>
              <a:buClr>
                <a:srgbClr val="4D4D4D"/>
              </a:buClr>
              <a:buSzPct val="70000"/>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Check that </a:t>
            </a:r>
            <a:r>
              <a:rPr kumimoji="0" lang="en-US" sz="1600" b="0" i="0" u="none" strike="noStrike" kern="1200" cap="none" spc="0" normalizeH="0" baseline="0" noProof="0" dirty="0">
                <a:ln>
                  <a:noFill/>
                </a:ln>
                <a:solidFill>
                  <a:srgbClr val="4D4D4D"/>
                </a:solidFill>
                <a:effectLst/>
                <a:uLnTx/>
                <a:uFillTx/>
                <a:latin typeface="Arial"/>
                <a:ea typeface="+mn-ea"/>
                <a:cs typeface="+mn-cs"/>
              </a:rPr>
              <a:t>costs recorded under a fixed asset account of the participant in compliance with international accounting standards and the participant’s usual cost accounting practices.</a:t>
            </a:r>
          </a:p>
          <a:p>
            <a:pPr marL="358775" marR="0" lvl="1" indent="-358775" algn="just" defTabSz="914400" rtl="0" eaLnBrk="1" fontAlgn="auto" latinLnBrk="0" hangingPunct="1">
              <a:lnSpc>
                <a:spcPct val="100000"/>
              </a:lnSpc>
              <a:spcBef>
                <a:spcPts val="1200"/>
              </a:spcBef>
              <a:spcAft>
                <a:spcPts val="0"/>
              </a:spcAft>
              <a:buClr>
                <a:srgbClr val="4D4D4D"/>
              </a:buClr>
              <a:buSzPct val="70000"/>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Check </a:t>
            </a:r>
            <a:r>
              <a:rPr kumimoji="0" lang="en-GB" sz="1600" b="0" i="0" u="none" strike="noStrike" kern="1200" cap="none" spc="0" normalizeH="0" baseline="0" noProof="0" dirty="0">
                <a:ln>
                  <a:noFill/>
                </a:ln>
                <a:solidFill>
                  <a:srgbClr val="4D4D4D"/>
                </a:solidFill>
                <a:effectLst/>
                <a:uLnTx/>
                <a:uFillTx/>
                <a:latin typeface="Arial"/>
                <a:ea typeface="+mn-ea"/>
                <a:cs typeface="+mn-cs"/>
              </a:rPr>
              <a:t>no double charging of costs (in particular, no charging of depreciation costs for the prototype or pilot plant to the grant or another EU grant).</a:t>
            </a:r>
          </a:p>
          <a:p>
            <a:pPr marL="358775" marR="0" lvl="1" indent="-358775" algn="just" defTabSz="914400" rtl="0" eaLnBrk="1" fontAlgn="auto" latinLnBrk="0" hangingPunct="1">
              <a:lnSpc>
                <a:spcPct val="100000"/>
              </a:lnSpc>
              <a:spcBef>
                <a:spcPts val="1200"/>
              </a:spcBef>
              <a:spcAft>
                <a:spcPts val="0"/>
              </a:spcAft>
              <a:buClr>
                <a:srgbClr val="4D4D4D"/>
              </a:buClr>
              <a:buSzPct val="70000"/>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Check that costs for renting or leasing equipment do not exceed the depreciation costs of similar equipment, do not include any financing fees and there is no double charging of costs.</a:t>
            </a:r>
            <a:endParaRPr lang="en-IE" dirty="0"/>
          </a:p>
        </p:txBody>
      </p:sp>
      <p:pic>
        <p:nvPicPr>
          <p:cNvPr id="5" name="Picture 4">
            <a:extLst>
              <a:ext uri="{FF2B5EF4-FFF2-40B4-BE49-F238E27FC236}">
                <a16:creationId xmlns:a16="http://schemas.microsoft.com/office/drawing/2014/main" id="{3F5EAA73-F32E-2242-26CD-47A45F97444B}"/>
              </a:ext>
            </a:extLst>
          </p:cNvPr>
          <p:cNvPicPr>
            <a:picLocks noChangeAspect="1"/>
          </p:cNvPicPr>
          <p:nvPr/>
        </p:nvPicPr>
        <p:blipFill>
          <a:blip r:embed="rId3"/>
          <a:stretch>
            <a:fillRect/>
          </a:stretch>
        </p:blipFill>
        <p:spPr>
          <a:xfrm>
            <a:off x="10920945" y="230276"/>
            <a:ext cx="865707" cy="859611"/>
          </a:xfrm>
          <a:prstGeom prst="rect">
            <a:avLst/>
          </a:prstGeom>
        </p:spPr>
      </p:pic>
      <p:sp>
        <p:nvSpPr>
          <p:cNvPr id="9" name="TextBox 8">
            <a:extLst>
              <a:ext uri="{FF2B5EF4-FFF2-40B4-BE49-F238E27FC236}">
                <a16:creationId xmlns:a16="http://schemas.microsoft.com/office/drawing/2014/main" id="{1F75FA8A-6F68-5A38-FF64-7FF2CEC57910}"/>
              </a:ext>
            </a:extLst>
          </p:cNvPr>
          <p:cNvSpPr txBox="1"/>
          <p:nvPr/>
        </p:nvSpPr>
        <p:spPr>
          <a:xfrm>
            <a:off x="1404595" y="5496464"/>
            <a:ext cx="8446416" cy="830997"/>
          </a:xfrm>
          <a:prstGeom prst="rect">
            <a:avLst/>
          </a:prstGeom>
          <a:noFill/>
        </p:spPr>
        <p:txBody>
          <a:bodyPr wrap="square" rtlCol="0">
            <a:spAutoFit/>
          </a:bodyPr>
          <a:lstStyle/>
          <a:p>
            <a:r>
              <a:rPr lang="en-US" sz="1600" b="1" dirty="0">
                <a:solidFill>
                  <a:schemeClr val="accent2"/>
                </a:solidFill>
              </a:rPr>
              <a:t>NOTE: Equipment that does not comply with the specific conditions for full cost (e.g. equipment purchased prior to the action but used for the action) must be declared using the normal depreciation cost.</a:t>
            </a:r>
            <a:endParaRPr lang="en-IE" sz="1600" b="1" dirty="0">
              <a:solidFill>
                <a:schemeClr val="accent2"/>
              </a:solidFill>
            </a:endParaRPr>
          </a:p>
        </p:txBody>
      </p:sp>
      <p:grpSp>
        <p:nvGrpSpPr>
          <p:cNvPr id="10" name="Group 9">
            <a:extLst>
              <a:ext uri="{FF2B5EF4-FFF2-40B4-BE49-F238E27FC236}">
                <a16:creationId xmlns:a16="http://schemas.microsoft.com/office/drawing/2014/main" id="{FC4EBBE1-A094-A056-818D-E80FD8EE9CAA}"/>
              </a:ext>
            </a:extLst>
          </p:cNvPr>
          <p:cNvGrpSpPr/>
          <p:nvPr/>
        </p:nvGrpSpPr>
        <p:grpSpPr>
          <a:xfrm>
            <a:off x="406200" y="5479962"/>
            <a:ext cx="864000" cy="864000"/>
            <a:chOff x="8939436" y="4807760"/>
            <a:chExt cx="864000" cy="864000"/>
          </a:xfrm>
        </p:grpSpPr>
        <p:sp>
          <p:nvSpPr>
            <p:cNvPr id="11" name="Oval 10">
              <a:extLst>
                <a:ext uri="{FF2B5EF4-FFF2-40B4-BE49-F238E27FC236}">
                  <a16:creationId xmlns:a16="http://schemas.microsoft.com/office/drawing/2014/main" id="{E61D16C8-3008-7ED7-5F4D-3F882CB960F6}"/>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66487B0-27A8-511C-E204-FA2746201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9319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5AE9F-BD58-13D9-0471-88A7F5CA0258}"/>
              </a:ext>
            </a:extLst>
          </p:cNvPr>
          <p:cNvSpPr>
            <a:spLocks noGrp="1"/>
          </p:cNvSpPr>
          <p:nvPr>
            <p:ph type="title"/>
          </p:nvPr>
        </p:nvSpPr>
        <p:spPr>
          <a:xfrm>
            <a:off x="838200" y="360000"/>
            <a:ext cx="10515600" cy="1154162"/>
          </a:xfrm>
        </p:spPr>
        <p:txBody>
          <a:bodyPr vert="horz" wrap="square" lIns="91440" tIns="45720" rIns="91440" bIns="0" rtlCol="0" anchor="b" anchorCtr="0">
            <a:spAutoFit/>
          </a:bodyPr>
          <a:lstStyle/>
          <a:p>
            <a:pPr>
              <a:lnSpc>
                <a:spcPct val="100000"/>
              </a:lnSpc>
            </a:pPr>
            <a:r>
              <a:rPr lang="en-US" dirty="0"/>
              <a:t>C2. Equipment - If depreciation and full cost </a:t>
            </a:r>
            <a:br>
              <a:rPr lang="en-US" dirty="0"/>
            </a:br>
            <a:r>
              <a:rPr lang="en-US" dirty="0"/>
              <a:t>for listed equipment:</a:t>
            </a:r>
            <a:endParaRPr lang="en-IE" dirty="0"/>
          </a:p>
        </p:txBody>
      </p:sp>
      <p:sp>
        <p:nvSpPr>
          <p:cNvPr id="4" name="Text Placeholder 1">
            <a:extLst>
              <a:ext uri="{FF2B5EF4-FFF2-40B4-BE49-F238E27FC236}">
                <a16:creationId xmlns:a16="http://schemas.microsoft.com/office/drawing/2014/main" id="{884666A7-D11F-1D28-04C3-6C47C0D8DAC0}"/>
              </a:ext>
            </a:extLst>
          </p:cNvPr>
          <p:cNvSpPr>
            <a:spLocks noGrp="1"/>
          </p:cNvSpPr>
          <p:nvPr>
            <p:ph type="body" sz="quarter" idx="17"/>
          </p:nvPr>
        </p:nvSpPr>
        <p:spPr>
          <a:xfrm>
            <a:off x="838200" y="2243330"/>
            <a:ext cx="10515598" cy="366590"/>
          </a:xfrm>
        </p:spPr>
        <p:txBody>
          <a:bodyPr/>
          <a:lstStyle/>
          <a:p>
            <a:r>
              <a:rPr lang="en-US" sz="2000" b="1" dirty="0">
                <a:solidFill>
                  <a:srgbClr val="FF0000"/>
                </a:solidFill>
              </a:rPr>
              <a:t>WHAT TO CHECK?</a:t>
            </a:r>
          </a:p>
          <a:p>
            <a:endParaRPr lang="en-IE" dirty="0"/>
          </a:p>
        </p:txBody>
      </p:sp>
      <p:pic>
        <p:nvPicPr>
          <p:cNvPr id="5" name="Picture 4">
            <a:extLst>
              <a:ext uri="{FF2B5EF4-FFF2-40B4-BE49-F238E27FC236}">
                <a16:creationId xmlns:a16="http://schemas.microsoft.com/office/drawing/2014/main" id="{3F5EAA73-F32E-2242-26CD-47A45F97444B}"/>
              </a:ext>
            </a:extLst>
          </p:cNvPr>
          <p:cNvPicPr>
            <a:picLocks noChangeAspect="1"/>
          </p:cNvPicPr>
          <p:nvPr/>
        </p:nvPicPr>
        <p:blipFill>
          <a:blip r:embed="rId2"/>
          <a:stretch>
            <a:fillRect/>
          </a:stretch>
        </p:blipFill>
        <p:spPr>
          <a:xfrm>
            <a:off x="10920944" y="507275"/>
            <a:ext cx="865707" cy="859611"/>
          </a:xfrm>
          <a:prstGeom prst="rect">
            <a:avLst/>
          </a:prstGeom>
        </p:spPr>
      </p:pic>
      <p:sp>
        <p:nvSpPr>
          <p:cNvPr id="8" name="TextBox 7">
            <a:extLst>
              <a:ext uri="{FF2B5EF4-FFF2-40B4-BE49-F238E27FC236}">
                <a16:creationId xmlns:a16="http://schemas.microsoft.com/office/drawing/2014/main" id="{889A4D74-EFA8-50BB-D656-AAA074EF0C9E}"/>
              </a:ext>
            </a:extLst>
          </p:cNvPr>
          <p:cNvSpPr txBox="1"/>
          <p:nvPr/>
        </p:nvSpPr>
        <p:spPr>
          <a:xfrm>
            <a:off x="838199" y="2844492"/>
            <a:ext cx="10515599" cy="1785104"/>
          </a:xfrm>
          <a:prstGeom prst="rect">
            <a:avLst/>
          </a:prstGeom>
          <a:noFill/>
        </p:spPr>
        <p:txBody>
          <a:bodyPr wrap="square" rtlCol="0">
            <a:spAutoFit/>
          </a:bodyPr>
          <a:lstStyle/>
          <a:p>
            <a:pPr marL="358775" lvl="1" indent="-358775" algn="just">
              <a:spcBef>
                <a:spcPts val="2400"/>
              </a:spcBef>
              <a:buClr>
                <a:schemeClr val="tx1"/>
              </a:buClr>
              <a:buSzPct val="70000"/>
              <a:buFont typeface="Wingdings" panose="05000000000000000000" pitchFamily="2" charset="2"/>
              <a:buChar char="v"/>
              <a:defRPr/>
            </a:pPr>
            <a:r>
              <a:rPr lang="en-GB" dirty="0">
                <a:latin typeface="Arial"/>
              </a:rPr>
              <a:t>Similar procedures are followed as described above </a:t>
            </a:r>
            <a:r>
              <a:rPr lang="en-US" dirty="0">
                <a:latin typeface="Arial"/>
              </a:rPr>
              <a:t>under cost category C.2 (depreciation only and full costs only);</a:t>
            </a:r>
          </a:p>
          <a:p>
            <a:pPr marL="358775" lvl="1" indent="-358775" algn="just">
              <a:spcBef>
                <a:spcPts val="2400"/>
              </a:spcBef>
              <a:buClr>
                <a:schemeClr val="tx1"/>
              </a:buClr>
              <a:buSzPct val="70000"/>
              <a:buFont typeface="Wingdings" panose="05000000000000000000" pitchFamily="2" charset="2"/>
              <a:buChar char="v"/>
              <a:defRPr/>
            </a:pPr>
            <a:r>
              <a:rPr lang="en-GB" dirty="0">
                <a:latin typeface="Arial"/>
              </a:rPr>
              <a:t>For the equipment charged at full acquisition cost, check </a:t>
            </a:r>
            <a:r>
              <a:rPr lang="en-US" dirty="0">
                <a:latin typeface="Arial"/>
              </a:rPr>
              <a:t>that the equipment purchased specifically for the action (or developed as part of the action tasks) costs may exceptionally be declared as full </a:t>
            </a:r>
            <a:r>
              <a:rPr lang="en-US" dirty="0" err="1">
                <a:latin typeface="Arial"/>
              </a:rPr>
              <a:t>capitalised</a:t>
            </a:r>
            <a:r>
              <a:rPr lang="en-US" dirty="0">
                <a:latin typeface="Arial"/>
              </a:rPr>
              <a:t> costs, if these </a:t>
            </a:r>
            <a:r>
              <a:rPr lang="en-US" b="1" dirty="0">
                <a:solidFill>
                  <a:schemeClr val="accent2"/>
                </a:solidFill>
                <a:latin typeface="Arial"/>
              </a:rPr>
              <a:t>assets are listed under art. 6.C.2</a:t>
            </a:r>
          </a:p>
        </p:txBody>
      </p:sp>
    </p:spTree>
    <p:extLst>
      <p:ext uri="{BB962C8B-B14F-4D97-AF65-F5344CB8AC3E}">
        <p14:creationId xmlns:p14="http://schemas.microsoft.com/office/powerpoint/2010/main" val="107143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5E07A-9568-1891-5808-ACC1D8B6420C}"/>
              </a:ext>
            </a:extLst>
          </p:cNvPr>
          <p:cNvSpPr>
            <a:spLocks noGrp="1"/>
          </p:cNvSpPr>
          <p:nvPr>
            <p:ph type="body" sz="quarter" idx="17"/>
          </p:nvPr>
        </p:nvSpPr>
        <p:spPr>
          <a:xfrm>
            <a:off x="838201" y="2254394"/>
            <a:ext cx="10515600" cy="2369880"/>
          </a:xfrm>
        </p:spPr>
        <p:txBody>
          <a:bodyPr wrap="square">
            <a:spAutoFit/>
          </a:bodyPr>
          <a:lstStyle/>
          <a:p>
            <a:pPr marL="358775" lvl="1" indent="-358775" algn="just">
              <a:spcBef>
                <a:spcPts val="2400"/>
              </a:spcBef>
              <a:spcAft>
                <a:spcPts val="0"/>
              </a:spcAft>
              <a:buClr>
                <a:schemeClr val="tx1"/>
              </a:buClr>
              <a:buSzPct val="70000"/>
              <a:buFont typeface="Wingdings" panose="05000000000000000000" pitchFamily="2" charset="2"/>
              <a:buChar char="v"/>
              <a:defRPr/>
            </a:pPr>
            <a:r>
              <a:rPr lang="en-GB" sz="1800" dirty="0">
                <a:latin typeface="Arial"/>
              </a:rPr>
              <a:t>Similar procedures are followed as described above </a:t>
            </a:r>
            <a:r>
              <a:rPr lang="en-US" sz="1800" dirty="0">
                <a:latin typeface="Arial"/>
              </a:rPr>
              <a:t>under cost category C.2 (depreciation only and full costs only);</a:t>
            </a:r>
          </a:p>
          <a:p>
            <a:pPr marL="358775" indent="-358775">
              <a:spcBef>
                <a:spcPts val="2400"/>
              </a:spcBef>
              <a:spcAft>
                <a:spcPts val="0"/>
              </a:spcAft>
              <a:buClr>
                <a:schemeClr val="tx1"/>
              </a:buClr>
              <a:buFont typeface="Wingdings" panose="05000000000000000000" pitchFamily="2" charset="2"/>
              <a:buChar char="v"/>
            </a:pPr>
            <a:r>
              <a:rPr lang="en-GB" sz="1800" dirty="0">
                <a:effectLst/>
                <a:latin typeface="+mj-lt"/>
                <a:ea typeface="Calibri" panose="020F0502020204030204" pitchFamily="34" charset="0"/>
              </a:rPr>
              <a:t>However, for the equipment used for the action that are listed under art. 6.C.2, the </a:t>
            </a:r>
            <a:r>
              <a:rPr lang="en-GB" sz="1800" b="1" dirty="0">
                <a:solidFill>
                  <a:schemeClr val="accent2"/>
                </a:solidFill>
                <a:effectLst/>
                <a:latin typeface="+mj-lt"/>
                <a:ea typeface="Calibri" panose="020F0502020204030204" pitchFamily="34" charset="0"/>
              </a:rPr>
              <a:t>costs must be declared as depreciation costs.</a:t>
            </a:r>
            <a:r>
              <a:rPr lang="en-GB" sz="1800" b="1" i="1" dirty="0">
                <a:solidFill>
                  <a:schemeClr val="accent2"/>
                </a:solidFill>
                <a:effectLst/>
                <a:latin typeface="+mj-lt"/>
                <a:ea typeface="Calibri" panose="020F0502020204030204" pitchFamily="34" charset="0"/>
              </a:rPr>
              <a:t> </a:t>
            </a:r>
          </a:p>
          <a:p>
            <a:pPr marL="358775" lvl="0" indent="-358775" algn="l" fontAlgn="base">
              <a:spcBef>
                <a:spcPts val="2400"/>
              </a:spcBef>
              <a:spcAft>
                <a:spcPts val="0"/>
              </a:spcAft>
              <a:buClr>
                <a:schemeClr val="tx1"/>
              </a:buClr>
              <a:buFont typeface="Wingdings" panose="05000000000000000000" pitchFamily="2" charset="2"/>
              <a:buChar char="v"/>
            </a:pPr>
            <a:r>
              <a:rPr lang="en-GB" sz="1800" dirty="0">
                <a:effectLst/>
                <a:latin typeface="+mj-lt"/>
                <a:ea typeface="Calibri" panose="020F0502020204030204" pitchFamily="34" charset="0"/>
                <a:cs typeface="Times New Roman" panose="02020603050405020304" pitchFamily="18" charset="0"/>
              </a:rPr>
              <a:t>Check that these assets are listed under art. 6.C.2 as equipment whose costs must be declared as depreciation costs.</a:t>
            </a:r>
          </a:p>
        </p:txBody>
      </p:sp>
      <p:sp>
        <p:nvSpPr>
          <p:cNvPr id="3" name="Title 2">
            <a:extLst>
              <a:ext uri="{FF2B5EF4-FFF2-40B4-BE49-F238E27FC236}">
                <a16:creationId xmlns:a16="http://schemas.microsoft.com/office/drawing/2014/main" id="{F93360B2-7CBF-3501-D44D-B6A93419DEFD}"/>
              </a:ext>
            </a:extLst>
          </p:cNvPr>
          <p:cNvSpPr>
            <a:spLocks noGrp="1"/>
          </p:cNvSpPr>
          <p:nvPr>
            <p:ph type="title"/>
          </p:nvPr>
        </p:nvSpPr>
        <p:spPr>
          <a:xfrm>
            <a:off x="838200" y="360000"/>
            <a:ext cx="10515600" cy="1154162"/>
          </a:xfrm>
        </p:spPr>
        <p:txBody>
          <a:bodyPr vert="horz" wrap="square" lIns="91440" tIns="45720" rIns="91440" bIns="0" rtlCol="0" anchor="b" anchorCtr="0">
            <a:spAutoFit/>
          </a:bodyPr>
          <a:lstStyle/>
          <a:p>
            <a:pPr>
              <a:lnSpc>
                <a:spcPct val="100000"/>
              </a:lnSpc>
            </a:pPr>
            <a:r>
              <a:rPr lang="en-US" dirty="0"/>
              <a:t>C2. Equipment - If full cost and depreciation </a:t>
            </a:r>
            <a:br>
              <a:rPr lang="en-US" dirty="0"/>
            </a:br>
            <a:r>
              <a:rPr lang="en-US" dirty="0"/>
              <a:t>for listed equipment:</a:t>
            </a:r>
            <a:endParaRPr lang="en-IE" dirty="0"/>
          </a:p>
        </p:txBody>
      </p:sp>
      <p:pic>
        <p:nvPicPr>
          <p:cNvPr id="5" name="Picture 4" descr="A blue circle with a checklist and a check mark&#10;&#10;Description automatically generated">
            <a:extLst>
              <a:ext uri="{FF2B5EF4-FFF2-40B4-BE49-F238E27FC236}">
                <a16:creationId xmlns:a16="http://schemas.microsoft.com/office/drawing/2014/main" id="{0164F1D8-DE1C-BF91-49BB-7D8B7B9A3D1B}"/>
              </a:ext>
            </a:extLst>
          </p:cNvPr>
          <p:cNvPicPr>
            <a:picLocks noChangeAspect="1"/>
          </p:cNvPicPr>
          <p:nvPr/>
        </p:nvPicPr>
        <p:blipFill>
          <a:blip r:embed="rId2"/>
          <a:stretch>
            <a:fillRect/>
          </a:stretch>
        </p:blipFill>
        <p:spPr>
          <a:xfrm>
            <a:off x="10920946" y="507275"/>
            <a:ext cx="865707" cy="859611"/>
          </a:xfrm>
          <a:prstGeom prst="rect">
            <a:avLst/>
          </a:prstGeom>
        </p:spPr>
      </p:pic>
    </p:spTree>
    <p:extLst>
      <p:ext uri="{BB962C8B-B14F-4D97-AF65-F5344CB8AC3E}">
        <p14:creationId xmlns:p14="http://schemas.microsoft.com/office/powerpoint/2010/main" val="1026524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C3. Other goods </a:t>
            </a:r>
            <a:r>
              <a:rPr lang="en-US"/>
              <a:t>and services</a:t>
            </a:r>
            <a:endParaRPr lang="en-IE" dirty="0"/>
          </a:p>
        </p:txBody>
      </p:sp>
      <p:graphicFrame>
        <p:nvGraphicFramePr>
          <p:cNvPr id="5" name="Table 4">
            <a:extLst>
              <a:ext uri="{FF2B5EF4-FFF2-40B4-BE49-F238E27FC236}">
                <a16:creationId xmlns:a16="http://schemas.microsoft.com/office/drawing/2014/main" id="{43E0A02E-1A70-5FF5-7189-9C922FC804A6}"/>
              </a:ext>
            </a:extLst>
          </p:cNvPr>
          <p:cNvGraphicFramePr>
            <a:graphicFrameLocks noGrp="1"/>
          </p:cNvGraphicFramePr>
          <p:nvPr>
            <p:extLst>
              <p:ext uri="{D42A27DB-BD31-4B8C-83A1-F6EECF244321}">
                <p14:modId xmlns:p14="http://schemas.microsoft.com/office/powerpoint/2010/main" val="2680223644"/>
              </p:ext>
            </p:extLst>
          </p:nvPr>
        </p:nvGraphicFramePr>
        <p:xfrm>
          <a:off x="838200" y="1384488"/>
          <a:ext cx="10515600" cy="41968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794222727"/>
                    </a:ext>
                  </a:extLst>
                </a:gridCol>
              </a:tblGrid>
              <a:tr h="0">
                <a:tc>
                  <a:txBody>
                    <a:bodyPr/>
                    <a:lstStyle/>
                    <a:p>
                      <a:r>
                        <a:rPr lang="en-US" sz="1800">
                          <a:solidFill>
                            <a:schemeClr val="bg1"/>
                          </a:solidFill>
                          <a:latin typeface="Arial"/>
                          <a:cs typeface="Arial"/>
                        </a:rPr>
                        <a:t>Contracts – Other goods and services</a:t>
                      </a:r>
                      <a:endParaRPr lang="en-IE" sz="1800">
                        <a:solidFill>
                          <a:schemeClr val="bg1"/>
                        </a:solidFill>
                        <a:latin typeface="Arial"/>
                        <a:cs typeface="Arial"/>
                      </a:endParaRPr>
                    </a:p>
                  </a:txBody>
                  <a:tcPr marT="144000" marB="144000">
                    <a:solidFill>
                      <a:srgbClr val="0356B1"/>
                    </a:solidFill>
                  </a:tcPr>
                </a:tc>
                <a:extLst>
                  <a:ext uri="{0D108BD9-81ED-4DB2-BD59-A6C34878D82A}">
                    <a16:rowId xmlns:a16="http://schemas.microsoft.com/office/drawing/2014/main" val="28647246"/>
                  </a:ext>
                </a:extLst>
              </a:tr>
              <a:tr h="451305">
                <a:tc>
                  <a:txBody>
                    <a:bodyPr/>
                    <a:lstStyle/>
                    <a:p>
                      <a:r>
                        <a:rPr lang="en-US" sz="1800" dirty="0">
                          <a:solidFill>
                            <a:schemeClr val="tx1"/>
                          </a:solidFill>
                          <a:latin typeface="Arial"/>
                          <a:cs typeface="Arial"/>
                        </a:rPr>
                        <a:t>These contracts </a:t>
                      </a:r>
                      <a:r>
                        <a:rPr lang="en-US" sz="1800" b="1" dirty="0">
                          <a:solidFill>
                            <a:schemeClr val="accent2"/>
                          </a:solidFill>
                          <a:latin typeface="Arial"/>
                          <a:cs typeface="Arial"/>
                        </a:rPr>
                        <a:t>do not cover the implementation of action tasks</a:t>
                      </a:r>
                      <a:r>
                        <a:rPr lang="en-US" sz="1800" dirty="0">
                          <a:solidFill>
                            <a:schemeClr val="tx1"/>
                          </a:solidFill>
                          <a:latin typeface="Arial"/>
                          <a:cs typeface="Arial"/>
                        </a:rPr>
                        <a:t>, but they are necessary to implement action tasks by participants. </a:t>
                      </a:r>
                      <a:endParaRPr lang="en-IE" sz="1800" dirty="0">
                        <a:solidFill>
                          <a:schemeClr val="tx1"/>
                        </a:solidFill>
                        <a:latin typeface="Arial" panose="020B0604020202020204" pitchFamily="34" charset="0"/>
                        <a:cs typeface="Arial" panose="020B0604020202020204" pitchFamily="34" charset="0"/>
                      </a:endParaRPr>
                    </a:p>
                  </a:txBody>
                  <a:tcPr marT="144000" marB="144000" anchor="ctr">
                    <a:solidFill>
                      <a:schemeClr val="bg2">
                        <a:lumMod val="90000"/>
                      </a:schemeClr>
                    </a:solidFill>
                  </a:tcPr>
                </a:tc>
                <a:extLst>
                  <a:ext uri="{0D108BD9-81ED-4DB2-BD59-A6C34878D82A}">
                    <a16:rowId xmlns:a16="http://schemas.microsoft.com/office/drawing/2014/main" val="253210621"/>
                  </a:ext>
                </a:extLst>
              </a:tr>
              <a:tr h="313731">
                <a:tc>
                  <a:txBody>
                    <a:bodyPr/>
                    <a:lstStyle/>
                    <a:p>
                      <a:r>
                        <a:rPr lang="en-US" sz="1800" b="1" dirty="0">
                          <a:solidFill>
                            <a:schemeClr val="accent2"/>
                          </a:solidFill>
                          <a:latin typeface="Arial"/>
                          <a:cs typeface="Arial"/>
                        </a:rPr>
                        <a:t>Do not have to be indicated in Annex 1 </a:t>
                      </a:r>
                      <a:r>
                        <a:rPr lang="en-US" sz="1800" kern="1200" dirty="0">
                          <a:solidFill>
                            <a:schemeClr val="tx1"/>
                          </a:solidFill>
                          <a:latin typeface="Arial"/>
                          <a:ea typeface="+mn-ea"/>
                          <a:cs typeface="Arial"/>
                        </a:rPr>
                        <a:t>of the Grant Agreement</a:t>
                      </a:r>
                      <a:r>
                        <a:rPr lang="en-US" sz="1800" dirty="0">
                          <a:solidFill>
                            <a:schemeClr val="tx1"/>
                          </a:solidFill>
                          <a:latin typeface="Arial"/>
                          <a:cs typeface="Arial"/>
                        </a:rPr>
                        <a:t>. </a:t>
                      </a:r>
                      <a:endParaRPr lang="en-IE" sz="1800" b="1" dirty="0">
                        <a:solidFill>
                          <a:schemeClr val="tx1"/>
                        </a:solidFill>
                        <a:latin typeface="Arial" panose="020B0604020202020204" pitchFamily="34" charset="0"/>
                        <a:cs typeface="Arial" panose="020B0604020202020204" pitchFamily="34" charset="0"/>
                      </a:endParaRPr>
                    </a:p>
                  </a:txBody>
                  <a:tcPr marT="144000" marB="144000" anchor="ctr">
                    <a:solidFill>
                      <a:schemeClr val="bg2"/>
                    </a:solidFill>
                  </a:tcPr>
                </a:tc>
                <a:extLst>
                  <a:ext uri="{0D108BD9-81ED-4DB2-BD59-A6C34878D82A}">
                    <a16:rowId xmlns:a16="http://schemas.microsoft.com/office/drawing/2014/main" val="2124120908"/>
                  </a:ext>
                </a:extLst>
              </a:tr>
              <a:tr h="0">
                <a:tc>
                  <a:txBody>
                    <a:bodyPr/>
                    <a:lstStyle/>
                    <a:p>
                      <a:pPr marL="0" algn="l" defTabSz="914400" rtl="0" eaLnBrk="1" latinLnBrk="0" hangingPunct="1"/>
                      <a:r>
                        <a:rPr lang="en-US" sz="1800" b="1" dirty="0">
                          <a:solidFill>
                            <a:schemeClr val="accent2"/>
                          </a:solidFill>
                          <a:latin typeface="Arial"/>
                          <a:cs typeface="Arial"/>
                        </a:rPr>
                        <a:t>Indirect costs are eligible – 25% flat rate</a:t>
                      </a:r>
                      <a:endParaRPr lang="en-IE" sz="1800" b="1" kern="1200" dirty="0">
                        <a:solidFill>
                          <a:schemeClr val="accent2"/>
                        </a:solidFill>
                        <a:latin typeface="Arial"/>
                        <a:ea typeface="+mn-ea"/>
                        <a:cs typeface="Arial"/>
                      </a:endParaRPr>
                    </a:p>
                  </a:txBody>
                  <a:tcPr marT="144000" marB="144000" anchor="ctr">
                    <a:solidFill>
                      <a:schemeClr val="bg2">
                        <a:lumMod val="90000"/>
                      </a:schemeClr>
                    </a:solidFill>
                  </a:tcPr>
                </a:tc>
                <a:extLst>
                  <a:ext uri="{0D108BD9-81ED-4DB2-BD59-A6C34878D82A}">
                    <a16:rowId xmlns:a16="http://schemas.microsoft.com/office/drawing/2014/main" val="713403449"/>
                  </a:ext>
                </a:extLst>
              </a:tr>
              <a:tr h="448187">
                <a:tc>
                  <a:txBody>
                    <a:bodyPr/>
                    <a:lstStyle/>
                    <a:p>
                      <a:pPr marL="0" marR="0" lvl="0" indent="0" algn="l" rtl="0" eaLnBrk="1" fontAlgn="auto" latinLnBrk="0" hangingPunct="1">
                        <a:lnSpc>
                          <a:spcPct val="100000"/>
                        </a:lnSpc>
                        <a:spcBef>
                          <a:spcPts val="0"/>
                        </a:spcBef>
                        <a:spcAft>
                          <a:spcPts val="0"/>
                        </a:spcAft>
                        <a:buClrTx/>
                        <a:buSzTx/>
                        <a:buFontTx/>
                        <a:buNone/>
                      </a:pPr>
                      <a:r>
                        <a:rPr lang="en-US" sz="1800" kern="1200" dirty="0">
                          <a:solidFill>
                            <a:schemeClr val="tx1"/>
                          </a:solidFill>
                          <a:latin typeface="Arial"/>
                          <a:ea typeface="+mn-ea"/>
                          <a:cs typeface="Arial"/>
                        </a:rPr>
                        <a:t>The participant must award the contractors on the basis of </a:t>
                      </a:r>
                      <a:r>
                        <a:rPr lang="en-US" sz="1800" b="1" kern="1200" dirty="0">
                          <a:solidFill>
                            <a:schemeClr val="accent2"/>
                          </a:solidFill>
                          <a:latin typeface="Arial"/>
                          <a:ea typeface="+mn-ea"/>
                          <a:cs typeface="Arial"/>
                        </a:rPr>
                        <a:t>best value for money </a:t>
                      </a:r>
                      <a:r>
                        <a:rPr lang="en-US" sz="1800" kern="1200" dirty="0">
                          <a:solidFill>
                            <a:schemeClr val="tx1"/>
                          </a:solidFill>
                          <a:latin typeface="Arial"/>
                          <a:ea typeface="+mn-ea"/>
                          <a:cs typeface="Arial"/>
                        </a:rPr>
                        <a:t>(or lowest price) and absence of </a:t>
                      </a:r>
                      <a:r>
                        <a:rPr lang="en-US" sz="1800" b="1" kern="1200" dirty="0">
                          <a:solidFill>
                            <a:schemeClr val="accent2"/>
                          </a:solidFill>
                          <a:latin typeface="Arial"/>
                          <a:ea typeface="+mn-ea"/>
                          <a:cs typeface="Arial"/>
                        </a:rPr>
                        <a:t>conflict of interest</a:t>
                      </a:r>
                      <a:r>
                        <a:rPr lang="en-US" sz="1800" kern="1200" dirty="0">
                          <a:solidFill>
                            <a:schemeClr val="accent2"/>
                          </a:solidFill>
                          <a:latin typeface="Arial"/>
                          <a:ea typeface="+mn-ea"/>
                          <a:cs typeface="Arial"/>
                        </a:rPr>
                        <a:t>.</a:t>
                      </a:r>
                      <a:endParaRPr lang="en-US" sz="1800" kern="1200" dirty="0">
                        <a:solidFill>
                          <a:schemeClr val="accent2"/>
                        </a:solidFill>
                        <a:latin typeface="Arial" panose="020B0604020202020204" pitchFamily="34" charset="0"/>
                        <a:ea typeface="+mn-ea"/>
                        <a:cs typeface="Arial" panose="020B0604020202020204" pitchFamily="34" charset="0"/>
                      </a:endParaRPr>
                    </a:p>
                  </a:txBody>
                  <a:tcPr marT="144000" marB="144000" anchor="ctr">
                    <a:solidFill>
                      <a:schemeClr val="bg2"/>
                    </a:solidFill>
                  </a:tcPr>
                </a:tc>
                <a:extLst>
                  <a:ext uri="{0D108BD9-81ED-4DB2-BD59-A6C34878D82A}">
                    <a16:rowId xmlns:a16="http://schemas.microsoft.com/office/drawing/2014/main" val="2291030181"/>
                  </a:ext>
                </a:extLst>
              </a:tr>
              <a:tr h="522247">
                <a:tc>
                  <a:txBody>
                    <a:bodyPr/>
                    <a:lstStyle/>
                    <a:p>
                      <a:pPr marL="0" algn="l" rtl="0" eaLnBrk="1" latinLnBrk="0" hangingPunct="1"/>
                      <a:r>
                        <a:rPr lang="en-US" dirty="0">
                          <a:solidFill>
                            <a:schemeClr val="tx1"/>
                          </a:solidFill>
                          <a:latin typeface="Arial"/>
                          <a:cs typeface="Arial"/>
                        </a:rPr>
                        <a:t>The eligible costs are </a:t>
                      </a:r>
                      <a:r>
                        <a:rPr lang="en-US" b="1" dirty="0">
                          <a:solidFill>
                            <a:schemeClr val="accent2"/>
                          </a:solidFill>
                          <a:latin typeface="Arial"/>
                          <a:cs typeface="Arial"/>
                        </a:rPr>
                        <a:t>the prices charged to the participant </a:t>
                      </a:r>
                      <a:r>
                        <a:rPr lang="en-US" dirty="0">
                          <a:solidFill>
                            <a:schemeClr val="tx1"/>
                          </a:solidFill>
                          <a:latin typeface="Arial"/>
                          <a:cs typeface="Arial"/>
                        </a:rPr>
                        <a:t>by the contractors or subcontractors (usually containing a </a:t>
                      </a:r>
                      <a:r>
                        <a:rPr lang="en-US" b="1" dirty="0">
                          <a:solidFill>
                            <a:schemeClr val="accent2"/>
                          </a:solidFill>
                          <a:latin typeface="Arial"/>
                          <a:cs typeface="Arial"/>
                        </a:rPr>
                        <a:t>profit margin </a:t>
                      </a:r>
                      <a:r>
                        <a:rPr lang="en-US" dirty="0">
                          <a:solidFill>
                            <a:schemeClr val="tx1"/>
                          </a:solidFill>
                          <a:latin typeface="Arial"/>
                          <a:cs typeface="Arial"/>
                        </a:rPr>
                        <a:t>for the contractors or subcontractors but not for the participant). </a:t>
                      </a:r>
                      <a:endParaRPr lang="en-US" sz="1800" kern="1200" dirty="0">
                        <a:solidFill>
                          <a:schemeClr val="tx1"/>
                        </a:solidFill>
                        <a:latin typeface="Arial" panose="020B0604020202020204" pitchFamily="34" charset="0"/>
                        <a:ea typeface="+mn-ea"/>
                        <a:cs typeface="Arial" panose="020B0604020202020204" pitchFamily="34" charset="0"/>
                      </a:endParaRPr>
                    </a:p>
                  </a:txBody>
                  <a:tcPr marT="144000" marB="144000" anchor="ctr">
                    <a:solidFill>
                      <a:schemeClr val="bg2">
                        <a:lumMod val="90000"/>
                      </a:schemeClr>
                    </a:solidFill>
                  </a:tcPr>
                </a:tc>
                <a:extLst>
                  <a:ext uri="{0D108BD9-81ED-4DB2-BD59-A6C34878D82A}">
                    <a16:rowId xmlns:a16="http://schemas.microsoft.com/office/drawing/2014/main" val="1902015721"/>
                  </a:ext>
                </a:extLst>
              </a:tr>
            </a:tbl>
          </a:graphicData>
        </a:graphic>
      </p:graphicFrame>
    </p:spTree>
    <p:extLst>
      <p:ext uri="{BB962C8B-B14F-4D97-AF65-F5344CB8AC3E}">
        <p14:creationId xmlns:p14="http://schemas.microsoft.com/office/powerpoint/2010/main" val="31612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a:spLocks noGrp="1"/>
          </p:cNvSpPr>
          <p:nvPr>
            <p:ph type="title"/>
          </p:nvPr>
        </p:nvSpPr>
        <p:spPr>
          <a:xfrm>
            <a:off x="838800" y="360000"/>
            <a:ext cx="10515600" cy="600164"/>
          </a:xfrm>
        </p:spPr>
        <p:txBody>
          <a:bodyPr vert="horz" wrap="square" lIns="91440" tIns="45720" rIns="91440" bIns="0" rtlCol="0" anchor="b" anchorCtr="0">
            <a:spAutoFit/>
          </a:bodyPr>
          <a:lstStyle/>
          <a:p>
            <a:pPr>
              <a:lnSpc>
                <a:spcPct val="100000"/>
              </a:lnSpc>
            </a:pPr>
            <a:r>
              <a:rPr lang="en-GB" sz="3600" b="1" dirty="0">
                <a:solidFill>
                  <a:schemeClr val="accent2"/>
                </a:solidFill>
              </a:rPr>
              <a:t>What are the categories of personnel? </a:t>
            </a:r>
          </a:p>
        </p:txBody>
      </p:sp>
      <p:sp>
        <p:nvSpPr>
          <p:cNvPr id="28" name="Content Placeholder 8"/>
          <p:cNvSpPr txBox="1">
            <a:spLocks/>
          </p:cNvSpPr>
          <p:nvPr/>
        </p:nvSpPr>
        <p:spPr>
          <a:xfrm>
            <a:off x="708412" y="2575565"/>
            <a:ext cx="4652643" cy="3662541"/>
          </a:xfrm>
          <a:prstGeom prst="rect">
            <a:avLst/>
          </a:prstGeom>
        </p:spPr>
        <p:txBody>
          <a:bodyPr wrap="square">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200"/>
              </a:spcBef>
              <a:spcAft>
                <a:spcPts val="0"/>
              </a:spcAft>
              <a:buClr>
                <a:srgbClr val="F39E0C"/>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For </a:t>
            </a:r>
            <a:r>
              <a:rPr kumimoji="0" lang="en-US" sz="1600" b="0" i="0" u="none" strike="noStrike" kern="1200" cap="none" spc="0" normalizeH="0" baseline="0" noProof="0" dirty="0">
                <a:ln>
                  <a:noFill/>
                </a:ln>
                <a:solidFill>
                  <a:srgbClr val="4D4D4D"/>
                </a:solidFill>
                <a:effectLst/>
                <a:uLnTx/>
                <a:uFillTx/>
                <a:latin typeface="Arial"/>
                <a:ea typeface="+mn-ea"/>
                <a:cs typeface="+mn-cs"/>
              </a:rPr>
              <a:t>personnel working under an </a:t>
            </a:r>
            <a:r>
              <a:rPr kumimoji="0" lang="en-US" sz="1600" b="0" i="0" u="none" strike="noStrike" kern="1200" cap="none" spc="0" normalizeH="0" baseline="0" noProof="0" dirty="0">
                <a:ln>
                  <a:noFill/>
                </a:ln>
                <a:solidFill>
                  <a:srgbClr val="931680"/>
                </a:solidFill>
                <a:effectLst/>
                <a:uLnTx/>
                <a:uFillTx/>
                <a:latin typeface="Arial"/>
                <a:ea typeface="+mn-ea"/>
                <a:cs typeface="+mn-cs"/>
              </a:rPr>
              <a:t>employment contract</a:t>
            </a:r>
            <a:r>
              <a:rPr kumimoji="0" lang="en-US" sz="1600" b="0" i="0" u="none" strike="noStrike" kern="1200" cap="none" spc="0" normalizeH="0" baseline="0" noProof="0" dirty="0">
                <a:ln>
                  <a:noFill/>
                </a:ln>
                <a:solidFill>
                  <a:srgbClr val="4D4D4D"/>
                </a:solidFill>
                <a:effectLst/>
                <a:uLnTx/>
                <a:uFillTx/>
                <a:latin typeface="Arial"/>
                <a:ea typeface="+mn-ea"/>
                <a:cs typeface="+mn-cs"/>
              </a:rPr>
              <a:t> (or </a:t>
            </a:r>
            <a:r>
              <a:rPr kumimoji="0" lang="en-US" sz="1600" b="0" i="0" u="none" strike="noStrike" kern="1200" cap="none" spc="0" normalizeH="0" baseline="0" noProof="0" dirty="0">
                <a:ln>
                  <a:noFill/>
                </a:ln>
                <a:solidFill>
                  <a:srgbClr val="931680"/>
                </a:solidFill>
                <a:effectLst/>
                <a:uLnTx/>
                <a:uFillTx/>
                <a:latin typeface="Arial"/>
                <a:ea typeface="+mn-ea"/>
                <a:cs typeface="+mn-cs"/>
              </a:rPr>
              <a:t>equivalent appointing act</a:t>
            </a:r>
            <a:r>
              <a:rPr kumimoji="0" lang="en-US" sz="1600" b="0" i="0" u="none" strike="noStrike" kern="1200" cap="none" spc="0" normalizeH="0" baseline="0" noProof="0" dirty="0">
                <a:ln>
                  <a:noFill/>
                </a:ln>
                <a:solidFill>
                  <a:srgbClr val="4D4D4D"/>
                </a:solidFill>
                <a:effectLst/>
                <a:uLnTx/>
                <a:uFillTx/>
                <a:latin typeface="Arial"/>
                <a:ea typeface="+mn-ea"/>
                <a:cs typeface="+mn-cs"/>
              </a:rPr>
              <a:t>, e.g. for civil servants) and assigned to the action.</a:t>
            </a:r>
          </a:p>
          <a:p>
            <a:pPr marL="0" marR="0" lvl="0" indent="0" algn="just" defTabSz="914400" rtl="0" eaLnBrk="1" fontAlgn="auto" latinLnBrk="0" hangingPunct="1">
              <a:lnSpc>
                <a:spcPct val="100000"/>
              </a:lnSpc>
              <a:spcBef>
                <a:spcPts val="1200"/>
              </a:spcBef>
              <a:spcAft>
                <a:spcPts val="0"/>
              </a:spcAft>
              <a:buClr>
                <a:srgbClr val="F39E0C"/>
              </a:buClr>
              <a:buSzTx/>
              <a:buFont typeface="Arial" panose="020B0604020202020204" pitchFamily="34" charset="0"/>
              <a:buNone/>
              <a:tabLst/>
              <a:defRPr/>
            </a:pPr>
            <a:r>
              <a:rPr kumimoji="0" lang="en-US" sz="1600" b="0" i="0" u="sng" strike="noStrike" kern="1200" cap="none" spc="0" normalizeH="0" baseline="0" noProof="0" dirty="0">
                <a:ln>
                  <a:noFill/>
                </a:ln>
                <a:solidFill>
                  <a:srgbClr val="4D4D4D"/>
                </a:solidFill>
                <a:effectLst/>
                <a:uLnTx/>
                <a:uFillTx/>
                <a:latin typeface="Arial"/>
                <a:ea typeface="+mn-ea"/>
                <a:cs typeface="+mn-cs"/>
              </a:rPr>
              <a:t>Three cases: </a:t>
            </a: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a:p>
            <a:pPr marL="541338" marR="0" lvl="1" indent="-271463" algn="just" defTabSz="914400" rtl="0" eaLnBrk="1" fontAlgn="auto" latinLnBrk="0" hangingPunct="1">
              <a:lnSpc>
                <a:spcPct val="100000"/>
              </a:lnSpc>
              <a:spcBef>
                <a:spcPts val="1200"/>
              </a:spcBef>
              <a:spcAft>
                <a:spcPts val="0"/>
              </a:spcAft>
              <a:buClr>
                <a:srgbClr val="F39E0C"/>
              </a:buClr>
              <a:buSzTx/>
              <a:buFont typeface="Wingdings" panose="05000000000000000000" pitchFamily="2" charset="2"/>
              <a:buChar char="ü"/>
              <a:tabLst/>
              <a:defRPr/>
            </a:pPr>
            <a:r>
              <a:rPr kumimoji="0" lang="fr-BE" sz="1600" b="0" i="0" u="none" strike="noStrike" kern="1200" cap="none" spc="0" normalizeH="0" baseline="0" noProof="0" dirty="0" err="1">
                <a:ln>
                  <a:noFill/>
                </a:ln>
                <a:solidFill>
                  <a:srgbClr val="4D4D4D"/>
                </a:solidFill>
                <a:effectLst/>
                <a:uLnTx/>
                <a:uFillTx/>
                <a:latin typeface="Arial"/>
                <a:ea typeface="+mn-ea"/>
                <a:cs typeface="+mn-cs"/>
              </a:rPr>
              <a:t>Employees</a:t>
            </a:r>
            <a:r>
              <a:rPr kumimoji="0" lang="fr-BE" sz="1600" b="0" i="0" u="none" strike="noStrike" kern="1200" cap="none" spc="0" normalizeH="0" baseline="0" noProof="0" dirty="0">
                <a:ln>
                  <a:noFill/>
                </a:ln>
                <a:solidFill>
                  <a:srgbClr val="4D4D4D"/>
                </a:solidFill>
                <a:effectLst/>
                <a:uLnTx/>
                <a:uFillTx/>
                <a:latin typeface="Arial"/>
                <a:ea typeface="+mn-ea"/>
                <a:cs typeface="+mn-cs"/>
              </a:rPr>
              <a:t> </a:t>
            </a:r>
            <a:r>
              <a:rPr kumimoji="0" lang="fr-BE" sz="1600" b="0" i="0" u="none" strike="noStrike" kern="1200" cap="none" spc="0" normalizeH="0" baseline="0" noProof="0" dirty="0" err="1">
                <a:ln>
                  <a:noFill/>
                </a:ln>
                <a:solidFill>
                  <a:srgbClr val="4D4D4D"/>
                </a:solidFill>
                <a:effectLst/>
                <a:uLnTx/>
                <a:uFillTx/>
                <a:latin typeface="Arial"/>
                <a:ea typeface="+mn-ea"/>
                <a:cs typeface="+mn-cs"/>
              </a:rPr>
              <a:t>with</a:t>
            </a:r>
            <a:r>
              <a:rPr kumimoji="0" lang="fr-BE" sz="1600" b="0" i="0" u="none" strike="noStrike" kern="1200" cap="none" spc="0" normalizeH="0" baseline="0" noProof="0" dirty="0">
                <a:ln>
                  <a:noFill/>
                </a:ln>
                <a:solidFill>
                  <a:srgbClr val="4D4D4D"/>
                </a:solidFill>
                <a:effectLst/>
                <a:uLnTx/>
                <a:uFillTx/>
                <a:latin typeface="Arial"/>
                <a:ea typeface="+mn-ea"/>
                <a:cs typeface="+mn-cs"/>
              </a:rPr>
              <a:t> a </a:t>
            </a:r>
            <a:r>
              <a:rPr kumimoji="0" lang="fr-BE" sz="1600" b="0" i="0" u="none" strike="noStrike" kern="1200" cap="none" spc="0" normalizeH="0" baseline="0" noProof="0" dirty="0" err="1">
                <a:ln>
                  <a:noFill/>
                </a:ln>
                <a:solidFill>
                  <a:srgbClr val="4D4D4D"/>
                </a:solidFill>
                <a:effectLst/>
                <a:uLnTx/>
                <a:uFillTx/>
                <a:latin typeface="Arial"/>
                <a:ea typeface="+mn-ea"/>
                <a:cs typeface="+mn-cs"/>
              </a:rPr>
              <a:t>fixed</a:t>
            </a:r>
            <a:r>
              <a:rPr kumimoji="0" lang="fr-BE" sz="1600" b="0" i="0" u="none" strike="noStrike" kern="1200" cap="none" spc="0" normalizeH="0" baseline="0" noProof="0" dirty="0">
                <a:ln>
                  <a:noFill/>
                </a:ln>
                <a:solidFill>
                  <a:srgbClr val="4D4D4D"/>
                </a:solidFill>
                <a:effectLst/>
                <a:uLnTx/>
                <a:uFillTx/>
                <a:latin typeface="Arial"/>
                <a:ea typeface="+mn-ea"/>
                <a:cs typeface="+mn-cs"/>
              </a:rPr>
              <a:t> </a:t>
            </a:r>
            <a:r>
              <a:rPr kumimoji="0" lang="fr-BE" sz="1600" b="0" i="0" u="none" strike="noStrike" kern="1200" cap="none" spc="0" normalizeH="0" baseline="0" noProof="0" dirty="0" err="1">
                <a:ln>
                  <a:noFill/>
                </a:ln>
                <a:solidFill>
                  <a:srgbClr val="4D4D4D"/>
                </a:solidFill>
                <a:effectLst/>
                <a:uLnTx/>
                <a:uFillTx/>
                <a:latin typeface="Arial"/>
                <a:ea typeface="+mn-ea"/>
                <a:cs typeface="+mn-cs"/>
              </a:rPr>
              <a:t>salary</a:t>
            </a:r>
            <a:r>
              <a:rPr kumimoji="0" lang="fr-BE" sz="1600" b="0" i="0" u="none" strike="noStrike" kern="1200" cap="none" spc="0" normalizeH="0" baseline="0" noProof="0" dirty="0">
                <a:ln>
                  <a:noFill/>
                </a:ln>
                <a:solidFill>
                  <a:srgbClr val="4D4D4D"/>
                </a:solidFill>
                <a:effectLst/>
                <a:uLnTx/>
                <a:uFillTx/>
                <a:latin typeface="Arial"/>
                <a:ea typeface="+mn-ea"/>
                <a:cs typeface="+mn-cs"/>
              </a:rPr>
              <a:t> (case 1A)</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a:p>
            <a:pPr marL="541338" marR="0" lvl="1" indent="-271463" algn="just" defTabSz="914400" rtl="0" eaLnBrk="1" fontAlgn="auto" latinLnBrk="0" hangingPunct="1">
              <a:lnSpc>
                <a:spcPct val="100000"/>
              </a:lnSpc>
              <a:spcBef>
                <a:spcPts val="1200"/>
              </a:spcBef>
              <a:spcAft>
                <a:spcPts val="0"/>
              </a:spcAft>
              <a:buClr>
                <a:srgbClr val="F39E0C"/>
              </a:buClr>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Employees whose remuneration increases when working in projects (‘</a:t>
            </a:r>
            <a:r>
              <a:rPr kumimoji="0" lang="en-GB" sz="1600" b="1" i="0" u="none" strike="noStrike" kern="1200" cap="none" spc="0" normalizeH="0" baseline="0" noProof="0" dirty="0">
                <a:ln>
                  <a:noFill/>
                </a:ln>
                <a:solidFill>
                  <a:srgbClr val="4D4D4D"/>
                </a:solidFill>
                <a:effectLst/>
                <a:uLnTx/>
                <a:uFillTx/>
                <a:latin typeface="Arial"/>
                <a:ea typeface="+mn-ea"/>
                <a:cs typeface="+mn-cs"/>
              </a:rPr>
              <a:t>project-based remuneration</a:t>
            </a:r>
            <a:r>
              <a:rPr kumimoji="0" lang="en-GB" sz="1600" b="0" i="0" u="none" strike="noStrike" kern="1200" cap="none" spc="0" normalizeH="0" baseline="0" noProof="0" dirty="0">
                <a:ln>
                  <a:noFill/>
                </a:ln>
                <a:solidFill>
                  <a:srgbClr val="4D4D4D"/>
                </a:solidFill>
                <a:effectLst/>
                <a:uLnTx/>
                <a:uFillTx/>
                <a:latin typeface="Arial"/>
                <a:ea typeface="+mn-ea"/>
                <a:cs typeface="+mn-cs"/>
              </a:rPr>
              <a:t>’) (case 1B)</a:t>
            </a:r>
          </a:p>
          <a:p>
            <a:pPr marL="541338" marR="0" lvl="1" indent="-271463" algn="just" defTabSz="914400" rtl="0" eaLnBrk="1" fontAlgn="auto" latinLnBrk="0" hangingPunct="1">
              <a:lnSpc>
                <a:spcPct val="100000"/>
              </a:lnSpc>
              <a:spcBef>
                <a:spcPts val="1200"/>
              </a:spcBef>
              <a:spcAft>
                <a:spcPts val="0"/>
              </a:spcAft>
              <a:buClr>
                <a:srgbClr val="F39E0C"/>
              </a:buClr>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Employees of a beneficiary whose usual cost accounting practice is to calculate average personnel costs (‘</a:t>
            </a:r>
            <a:r>
              <a:rPr kumimoji="0" lang="en-GB" sz="1600" b="1" i="0" u="none" strike="noStrike" kern="1200" cap="none" spc="0" normalizeH="0" baseline="0" noProof="0" dirty="0">
                <a:ln>
                  <a:noFill/>
                </a:ln>
                <a:solidFill>
                  <a:srgbClr val="4D4D4D"/>
                </a:solidFill>
                <a:effectLst/>
                <a:uLnTx/>
                <a:uFillTx/>
                <a:latin typeface="Arial"/>
                <a:ea typeface="+mn-ea"/>
                <a:cs typeface="+mn-cs"/>
              </a:rPr>
              <a:t>average personnel costs</a:t>
            </a:r>
            <a:r>
              <a:rPr kumimoji="0" lang="en-GB" sz="1600" b="0" i="0" u="none" strike="noStrike" kern="1200" cap="none" spc="0" normalizeH="0" baseline="0" noProof="0" dirty="0">
                <a:ln>
                  <a:noFill/>
                </a:ln>
                <a:solidFill>
                  <a:srgbClr val="4D4D4D"/>
                </a:solidFill>
                <a:effectLst/>
                <a:uLnTx/>
                <a:uFillTx/>
                <a:latin typeface="Arial"/>
                <a:ea typeface="+mn-ea"/>
                <a:cs typeface="+mn-cs"/>
              </a:rPr>
              <a:t>’) (case 2)</a:t>
            </a:r>
          </a:p>
        </p:txBody>
      </p:sp>
      <p:sp>
        <p:nvSpPr>
          <p:cNvPr id="29" name="Content Placeholder 9"/>
          <p:cNvSpPr txBox="1">
            <a:spLocks/>
          </p:cNvSpPr>
          <p:nvPr/>
        </p:nvSpPr>
        <p:spPr>
          <a:xfrm>
            <a:off x="708411" y="1741266"/>
            <a:ext cx="4652643" cy="584775"/>
          </a:xfrm>
          <a:prstGeom prst="rect">
            <a:avLst/>
          </a:prstGeom>
        </p:spPr>
        <p:txBody>
          <a:bodyPr wrap="square">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4494"/>
              </a:buClr>
              <a:buSzTx/>
              <a:buFont typeface="Arial" panose="020B0604020202020204" pitchFamily="34" charset="0"/>
              <a:buNone/>
              <a:tabLst/>
              <a:defRPr/>
            </a:pPr>
            <a:r>
              <a:rPr kumimoji="0" lang="fr-BE" sz="1600" b="1" i="0" u="none" strike="noStrike" kern="1200" cap="none" spc="0" normalizeH="0" baseline="0" noProof="0" dirty="0">
                <a:ln>
                  <a:noFill/>
                </a:ln>
                <a:solidFill>
                  <a:schemeClr val="tx2"/>
                </a:solidFill>
                <a:effectLst/>
                <a:uLnTx/>
                <a:uFillTx/>
                <a:latin typeface="Arial"/>
                <a:ea typeface="+mn-ea"/>
                <a:cs typeface="+mn-cs"/>
              </a:rPr>
              <a:t>A.1 </a:t>
            </a:r>
            <a:r>
              <a:rPr lang="fr-BE" sz="1600" b="1" dirty="0">
                <a:solidFill>
                  <a:schemeClr val="tx2"/>
                </a:solidFill>
                <a:latin typeface="Arial"/>
              </a:rPr>
              <a:t>E</a:t>
            </a:r>
            <a:r>
              <a:rPr kumimoji="0" lang="fr-BE" sz="1600" b="1" i="0" u="none" strike="noStrike" kern="1200" cap="none" spc="0" normalizeH="0" baseline="0" noProof="0" dirty="0" err="1">
                <a:ln>
                  <a:noFill/>
                </a:ln>
                <a:solidFill>
                  <a:schemeClr val="tx2"/>
                </a:solidFill>
                <a:effectLst/>
                <a:uLnTx/>
                <a:uFillTx/>
                <a:latin typeface="Arial"/>
                <a:ea typeface="+mn-ea"/>
                <a:cs typeface="+mn-cs"/>
              </a:rPr>
              <a:t>mployees</a:t>
            </a:r>
            <a:r>
              <a:rPr kumimoji="0" lang="fr-BE" sz="1600" b="1" i="0" u="none" strike="noStrike" kern="1200" cap="none" spc="0" normalizeH="0" baseline="0" noProof="0" dirty="0">
                <a:ln>
                  <a:noFill/>
                </a:ln>
                <a:solidFill>
                  <a:schemeClr val="tx2"/>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
                <a:srgbClr val="004494"/>
              </a:buClr>
              <a:buSzTx/>
              <a:buFont typeface="Arial" panose="020B0604020202020204" pitchFamily="34" charset="0"/>
              <a:buNone/>
              <a:tabLst/>
              <a:defRPr/>
            </a:pPr>
            <a:r>
              <a:rPr kumimoji="0" lang="fr-BE" sz="1600" b="1" i="0" u="none" strike="noStrike" kern="1200" cap="none" spc="0" normalizeH="0" baseline="0" noProof="0" dirty="0">
                <a:ln>
                  <a:noFill/>
                </a:ln>
                <a:solidFill>
                  <a:schemeClr val="tx2"/>
                </a:solidFill>
                <a:effectLst/>
                <a:uLnTx/>
                <a:uFillTx/>
                <a:latin typeface="Arial"/>
                <a:ea typeface="+mn-ea"/>
                <a:cs typeface="+mn-cs"/>
              </a:rPr>
              <a:t>(or </a:t>
            </a:r>
            <a:r>
              <a:rPr kumimoji="0" lang="fr-BE" sz="1600" b="1" i="0" u="none" strike="noStrike" kern="1200" cap="none" spc="0" normalizeH="0" baseline="0" noProof="0" dirty="0" err="1">
                <a:ln>
                  <a:noFill/>
                </a:ln>
                <a:solidFill>
                  <a:schemeClr val="tx2"/>
                </a:solidFill>
                <a:effectLst/>
                <a:uLnTx/>
                <a:uFillTx/>
                <a:latin typeface="Arial"/>
                <a:ea typeface="+mn-ea"/>
                <a:cs typeface="+mn-cs"/>
              </a:rPr>
              <a:t>equivalent</a:t>
            </a:r>
            <a:r>
              <a:rPr kumimoji="0" lang="fr-BE" sz="1600" b="1" i="0" u="none" strike="noStrike" kern="1200" cap="none" spc="0" normalizeH="0" baseline="0" noProof="0" dirty="0">
                <a:ln>
                  <a:noFill/>
                </a:ln>
                <a:solidFill>
                  <a:schemeClr val="tx2"/>
                </a:solidFill>
                <a:effectLst/>
                <a:uLnTx/>
                <a:uFillTx/>
                <a:latin typeface="Arial"/>
                <a:ea typeface="+mn-ea"/>
                <a:cs typeface="+mn-cs"/>
              </a:rPr>
              <a:t>)</a:t>
            </a:r>
            <a:endParaRPr kumimoji="0" lang="en-GB" sz="1600" b="1" i="0" u="none" strike="noStrike" kern="1200" cap="none" spc="0" normalizeH="0" baseline="0" noProof="0" dirty="0">
              <a:ln>
                <a:noFill/>
              </a:ln>
              <a:solidFill>
                <a:schemeClr val="tx2"/>
              </a:solidFill>
              <a:effectLst/>
              <a:uLnTx/>
              <a:uFillTx/>
              <a:latin typeface="Arial"/>
              <a:ea typeface="+mn-ea"/>
              <a:cs typeface="+mn-cs"/>
            </a:endParaRPr>
          </a:p>
        </p:txBody>
      </p:sp>
      <p:sp>
        <p:nvSpPr>
          <p:cNvPr id="32" name="Content Placeholder 8"/>
          <p:cNvSpPr txBox="1">
            <a:spLocks/>
          </p:cNvSpPr>
          <p:nvPr/>
        </p:nvSpPr>
        <p:spPr>
          <a:xfrm>
            <a:off x="5619983" y="2576698"/>
            <a:ext cx="2899755" cy="2215991"/>
          </a:xfrm>
          <a:prstGeom prst="rect">
            <a:avLst/>
          </a:prstGeom>
        </p:spPr>
        <p:txBody>
          <a:bodyPr wrap="square">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200"/>
              </a:spcBef>
              <a:spcAft>
                <a:spcPts val="0"/>
              </a:spcAft>
              <a:buClr>
                <a:srgbClr val="F39E0C"/>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A.2 C</a:t>
            </a:r>
            <a:r>
              <a:rPr kumimoji="0" lang="en-US" sz="1600" b="0" i="0" u="none" strike="noStrike" kern="1200" cap="none" spc="0" normalizeH="0" baseline="0" noProof="0" dirty="0" err="1">
                <a:ln>
                  <a:noFill/>
                </a:ln>
                <a:solidFill>
                  <a:srgbClr val="4D4D4D"/>
                </a:solidFill>
                <a:effectLst/>
                <a:uLnTx/>
                <a:uFillTx/>
                <a:latin typeface="Arial"/>
                <a:ea typeface="+mn-ea"/>
                <a:cs typeface="+mn-cs"/>
              </a:rPr>
              <a:t>osts</a:t>
            </a:r>
            <a:r>
              <a:rPr kumimoji="0" lang="en-US" sz="1600" b="0" i="0" u="none" strike="noStrike" kern="1200" cap="none" spc="0" normalizeH="0" baseline="0" noProof="0" dirty="0">
                <a:ln>
                  <a:noFill/>
                </a:ln>
                <a:solidFill>
                  <a:srgbClr val="4D4D4D"/>
                </a:solidFill>
                <a:effectLst/>
                <a:uLnTx/>
                <a:uFillTx/>
                <a:latin typeface="Arial"/>
                <a:ea typeface="+mn-ea"/>
                <a:cs typeface="+mn-cs"/>
              </a:rPr>
              <a:t> for natural persons working under </a:t>
            </a:r>
            <a:r>
              <a:rPr kumimoji="0" lang="en-US" sz="1600" b="0" i="0" u="none" strike="noStrike" kern="1200" cap="none" spc="0" normalizeH="0" baseline="0" noProof="0" dirty="0">
                <a:ln>
                  <a:noFill/>
                </a:ln>
                <a:solidFill>
                  <a:srgbClr val="931680"/>
                </a:solidFill>
                <a:effectLst/>
                <a:uLnTx/>
                <a:uFillTx/>
                <a:latin typeface="Arial"/>
                <a:ea typeface="+mn-ea"/>
                <a:cs typeface="+mn-cs"/>
              </a:rPr>
              <a:t>a direct contract other than an employment contract </a:t>
            </a:r>
            <a:r>
              <a:rPr kumimoji="0" lang="en-US" sz="1600" b="0" i="0" u="none" strike="noStrike" kern="1200" cap="none" spc="0" normalizeH="0" baseline="0" noProof="0" dirty="0">
                <a:ln>
                  <a:noFill/>
                </a:ln>
                <a:solidFill>
                  <a:srgbClr val="4D4D4D"/>
                </a:solidFill>
                <a:effectLst/>
                <a:uLnTx/>
                <a:uFillTx/>
                <a:latin typeface="Arial"/>
                <a:ea typeface="+mn-ea"/>
                <a:cs typeface="+mn-cs"/>
              </a:rPr>
              <a:t>(e.g. in-house consultants)</a:t>
            </a:r>
          </a:p>
          <a:p>
            <a:pPr marL="285750" lvl="0" indent="-285750" algn="just">
              <a:spcBef>
                <a:spcPts val="1200"/>
              </a:spcBef>
              <a:spcAft>
                <a:spcPts val="0"/>
              </a:spcAft>
              <a:buClr>
                <a:srgbClr val="F39E0C"/>
              </a:buClr>
              <a:buFont typeface="Wingdings" panose="05000000000000000000" pitchFamily="2" charset="2"/>
              <a:buChar char="v"/>
              <a:defRPr/>
            </a:pPr>
            <a:r>
              <a:rPr lang="en-US" sz="1600" dirty="0">
                <a:solidFill>
                  <a:srgbClr val="4D4D4D"/>
                </a:solidFill>
                <a:latin typeface="Arial" panose="020B0604020202020204" pitchFamily="34" charset="0"/>
              </a:rPr>
              <a:t>A.3 costs for seconded persons </a:t>
            </a:r>
            <a:r>
              <a:rPr lang="en-US" sz="1600" dirty="0">
                <a:solidFill>
                  <a:srgbClr val="931680"/>
                </a:solidFill>
                <a:latin typeface="Arial" panose="020B0604020202020204" pitchFamily="34" charset="0"/>
              </a:rPr>
              <a:t>by a third party</a:t>
            </a:r>
            <a:r>
              <a:rPr lang="en-US" sz="1600" dirty="0">
                <a:solidFill>
                  <a:srgbClr val="4D4D4D"/>
                </a:solidFill>
                <a:latin typeface="Arial" panose="020B0604020202020204" pitchFamily="34" charset="0"/>
              </a:rPr>
              <a:t> against </a:t>
            </a:r>
            <a:r>
              <a:rPr lang="en-US" sz="1600" dirty="0">
                <a:solidFill>
                  <a:srgbClr val="931680"/>
                </a:solidFill>
                <a:latin typeface="Arial" panose="020B0604020202020204" pitchFamily="34" charset="0"/>
              </a:rPr>
              <a:t>payment.</a:t>
            </a:r>
            <a:endParaRPr lang="en-GB" sz="1600" dirty="0">
              <a:solidFill>
                <a:srgbClr val="4D4D4D"/>
              </a:solidFill>
            </a:endParaRPr>
          </a:p>
        </p:txBody>
      </p:sp>
      <p:sp>
        <p:nvSpPr>
          <p:cNvPr id="33" name="Content Placeholder 9"/>
          <p:cNvSpPr txBox="1">
            <a:spLocks/>
          </p:cNvSpPr>
          <p:nvPr/>
        </p:nvSpPr>
        <p:spPr>
          <a:xfrm>
            <a:off x="8778666" y="1556600"/>
            <a:ext cx="2777033" cy="954107"/>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algn="ctr" defTabSz="914400" rtl="0" eaLnBrk="1" fontAlgn="auto" latinLnBrk="0" hangingPunct="1">
              <a:lnSpc>
                <a:spcPct val="100000"/>
              </a:lnSpc>
              <a:spcBef>
                <a:spcPts val="0"/>
              </a:spcBef>
              <a:spcAft>
                <a:spcPts val="0"/>
              </a:spcAft>
              <a:buClr>
                <a:srgbClr val="931680"/>
              </a:buClr>
              <a:buSzTx/>
              <a:buFont typeface="Arial" panose="020B0604020202020204" pitchFamily="34" charset="0"/>
              <a:buNone/>
              <a:tabLst/>
              <a:defRPr/>
            </a:pPr>
            <a:r>
              <a:rPr kumimoji="0" lang="fr-BE" sz="1400" b="1" i="0" u="none" strike="noStrike" kern="1200" cap="none" spc="0" normalizeH="0" baseline="0" noProof="0" dirty="0">
                <a:ln>
                  <a:noFill/>
                </a:ln>
                <a:solidFill>
                  <a:schemeClr val="tx2"/>
                </a:solidFill>
                <a:effectLst/>
                <a:uLnTx/>
                <a:uFillTx/>
                <a:latin typeface="Arial"/>
                <a:ea typeface="+mn-ea"/>
                <a:cs typeface="+mn-cs"/>
              </a:rPr>
              <a:t>A.4 </a:t>
            </a:r>
            <a:r>
              <a:rPr kumimoji="0" lang="en-GB" altLang="zh-CN" sz="1400" b="1" i="0" u="none" strike="noStrike" kern="1200" cap="none" spc="0" normalizeH="0" baseline="0" noProof="0" dirty="0" bmk="">
                <a:ln>
                  <a:noFill/>
                </a:ln>
                <a:solidFill>
                  <a:schemeClr val="tx2"/>
                </a:solidFill>
                <a:effectLst/>
                <a:uLnTx/>
                <a:uFillTx/>
                <a:latin typeface="Arial"/>
                <a:ea typeface="+mn-ea"/>
                <a:cs typeface="+mn-cs"/>
              </a:rPr>
              <a:t>SME owners and natural person beneficiaries</a:t>
            </a:r>
          </a:p>
          <a:p>
            <a:pPr marL="0" marR="0" lvl="2" indent="0" algn="ctr" defTabSz="914400" rtl="0" eaLnBrk="1" fontAlgn="auto" latinLnBrk="0" hangingPunct="1">
              <a:lnSpc>
                <a:spcPct val="100000"/>
              </a:lnSpc>
              <a:spcBef>
                <a:spcPts val="0"/>
              </a:spcBef>
              <a:spcAft>
                <a:spcPts val="0"/>
              </a:spcAft>
              <a:buClr>
                <a:srgbClr val="931680"/>
              </a:buClr>
              <a:buSzTx/>
              <a:buFont typeface="Arial" panose="020B0604020202020204" pitchFamily="34" charset="0"/>
              <a:buNone/>
              <a:tabLst/>
              <a:defRPr/>
            </a:pPr>
            <a:r>
              <a:rPr lang="en-GB" altLang="zh-CN" sz="1400" b="1" dirty="0" bmk="">
                <a:solidFill>
                  <a:schemeClr val="tx2"/>
                </a:solidFill>
                <a:latin typeface="Arial"/>
              </a:rPr>
              <a:t>A.5 Volunteers: N/A for HE </a:t>
            </a:r>
            <a:endParaRPr kumimoji="0" lang="en-GB" altLang="zh-CN" sz="1400" b="1" i="0" u="none" strike="noStrike" kern="1200" cap="none" spc="0" normalizeH="0" baseline="0" noProof="0" dirty="0" bmk="">
              <a:ln>
                <a:noFill/>
              </a:ln>
              <a:solidFill>
                <a:schemeClr val="tx2"/>
              </a:solidFill>
              <a:effectLst/>
              <a:uLnTx/>
              <a:uFillTx/>
              <a:latin typeface="Arial"/>
              <a:ea typeface="+mn-ea"/>
              <a:cs typeface="+mn-cs"/>
            </a:endParaRPr>
          </a:p>
          <a:p>
            <a:pPr marL="0" marR="0" lvl="2" indent="0" algn="ctr" defTabSz="914400" rtl="0" eaLnBrk="1" fontAlgn="auto" latinLnBrk="0" hangingPunct="1">
              <a:lnSpc>
                <a:spcPct val="100000"/>
              </a:lnSpc>
              <a:spcBef>
                <a:spcPts val="0"/>
              </a:spcBef>
              <a:spcAft>
                <a:spcPts val="0"/>
              </a:spcAft>
              <a:buClr>
                <a:srgbClr val="931680"/>
              </a:buClr>
              <a:buSzTx/>
              <a:buFont typeface="Arial" panose="020B0604020202020204" pitchFamily="34" charset="0"/>
              <a:buNone/>
              <a:tabLst/>
              <a:defRPr/>
            </a:pPr>
            <a:r>
              <a:rPr lang="en-GB" altLang="zh-CN" sz="1400" b="1" dirty="0" bmk="">
                <a:solidFill>
                  <a:schemeClr val="tx2"/>
                </a:solidFill>
                <a:latin typeface="Arial"/>
              </a:rPr>
              <a:t>A.6 </a:t>
            </a:r>
            <a:r>
              <a:rPr lang="en-IE" sz="1400" b="1" dirty="0">
                <a:solidFill>
                  <a:schemeClr val="tx2"/>
                </a:solidFill>
              </a:rPr>
              <a:t>HE Personnel unit cost</a:t>
            </a:r>
            <a:endParaRPr kumimoji="0" lang="en-GB" sz="2000" b="1" i="1" u="none" strike="noStrike" kern="1200" cap="none" spc="0" normalizeH="0" baseline="0" noProof="0" dirty="0">
              <a:ln>
                <a:noFill/>
              </a:ln>
              <a:solidFill>
                <a:srgbClr val="931680"/>
              </a:solidFill>
              <a:effectLst/>
              <a:uLnTx/>
              <a:uFillTx/>
              <a:latin typeface="Arial"/>
              <a:ea typeface="+mn-ea"/>
              <a:cs typeface="+mn-cs"/>
            </a:endParaRPr>
          </a:p>
        </p:txBody>
      </p:sp>
      <p:sp>
        <p:nvSpPr>
          <p:cNvPr id="35" name="Content Placeholder 8"/>
          <p:cNvSpPr txBox="1">
            <a:spLocks/>
          </p:cNvSpPr>
          <p:nvPr/>
        </p:nvSpPr>
        <p:spPr>
          <a:xfrm>
            <a:off x="8778666" y="2575565"/>
            <a:ext cx="2777033" cy="3262432"/>
          </a:xfrm>
          <a:prstGeom prst="rect">
            <a:avLst/>
          </a:prstGeom>
        </p:spPr>
        <p:txBody>
          <a:bodyPr>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200"/>
              </a:spcBef>
              <a:spcAft>
                <a:spcPts val="0"/>
              </a:spcAft>
              <a:buClr>
                <a:srgbClr val="F39E0C"/>
              </a:buClr>
              <a:buSzTx/>
              <a:buFont typeface="Wingdings" panose="05000000000000000000" pitchFamily="2" charset="2"/>
              <a:buChar char="v"/>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mn-cs"/>
              </a:rPr>
              <a:t>A.4 Costs for SME owners (i.e. owners of beneficiaries that are small and medium-sized enterprises) or</a:t>
            </a:r>
            <a:r>
              <a:rPr kumimoji="0" lang="en-US" sz="1400" b="1" i="0" u="none" strike="noStrike" kern="1200" cap="none" spc="0" normalizeH="0" baseline="0" noProof="0" dirty="0">
                <a:ln>
                  <a:noFill/>
                </a:ln>
                <a:effectLst/>
                <a:uLnTx/>
                <a:uFillTx/>
                <a:latin typeface="Arial" panose="020B0604020202020204" pitchFamily="34" charset="0"/>
                <a:ea typeface="+mn-ea"/>
                <a:cs typeface="+mn-cs"/>
              </a:rPr>
              <a:t> </a:t>
            </a:r>
            <a:r>
              <a:rPr kumimoji="0" lang="en-US" sz="1400" b="0" i="0" u="none" strike="noStrike" kern="1200" cap="none" spc="0" normalizeH="0" baseline="0" noProof="0" dirty="0">
                <a:ln>
                  <a:noFill/>
                </a:ln>
                <a:effectLst/>
                <a:uLnTx/>
                <a:uFillTx/>
                <a:latin typeface="Arial" panose="020B0604020202020204" pitchFamily="34" charset="0"/>
                <a:ea typeface="+mn-ea"/>
                <a:cs typeface="+mn-cs"/>
              </a:rPr>
              <a:t>natural person beneficiaries</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 not receiving a salary</a:t>
            </a:r>
          </a:p>
          <a:p>
            <a:pPr marL="285750" marR="0" lvl="0" indent="-285750" algn="just" defTabSz="914400" rtl="0" eaLnBrk="1" fontAlgn="auto" latinLnBrk="0" hangingPunct="1">
              <a:lnSpc>
                <a:spcPct val="100000"/>
              </a:lnSpc>
              <a:spcBef>
                <a:spcPts val="1200"/>
              </a:spcBef>
              <a:spcAft>
                <a:spcPts val="0"/>
              </a:spcAft>
              <a:buClr>
                <a:srgbClr val="F39E0C"/>
              </a:buClr>
              <a:buSzTx/>
              <a:buFont typeface="Wingdings" panose="05000000000000000000" pitchFamily="2" charset="2"/>
              <a:buChar char="v"/>
              <a:tabLst/>
              <a:defRPr/>
            </a:pPr>
            <a:r>
              <a:rPr lang="en-GB" sz="1400" dirty="0"/>
              <a:t>A.6 </a:t>
            </a:r>
            <a:r>
              <a:rPr lang="en-US" sz="1400" dirty="0"/>
              <a:t>The costs must be declared as unit costs, using the unit cost (daily rate) </a:t>
            </a:r>
            <a:r>
              <a:rPr lang="en-US" sz="1400" dirty="0">
                <a:solidFill>
                  <a:schemeClr val="accent2"/>
                </a:solidFill>
              </a:rPr>
              <a:t>approved by the granting authority </a:t>
            </a:r>
            <a:r>
              <a:rPr lang="en-US" sz="1400" dirty="0"/>
              <a:t>in accordance with the HE personnel unit cost </a:t>
            </a:r>
            <a:r>
              <a:rPr lang="en-US" sz="1400" dirty="0" err="1"/>
              <a:t>authorising</a:t>
            </a:r>
            <a:r>
              <a:rPr lang="en-US" sz="1400" dirty="0"/>
              <a:t> decision and set out in Annex 2a</a:t>
            </a:r>
            <a:endParaRPr kumimoji="0" lang="en-GB" sz="1400" b="0" i="0" u="none" strike="noStrike" kern="1200" cap="none" spc="0" normalizeH="0" baseline="0" noProof="0" dirty="0">
              <a:ln>
                <a:noFill/>
              </a:ln>
              <a:solidFill>
                <a:schemeClr val="accent2"/>
              </a:solidFill>
              <a:effectLst/>
              <a:uLnTx/>
              <a:uFillTx/>
              <a:ea typeface="+mn-ea"/>
              <a:cs typeface="+mn-cs"/>
            </a:endParaRPr>
          </a:p>
        </p:txBody>
      </p:sp>
      <p:sp>
        <p:nvSpPr>
          <p:cNvPr id="36" name="Content Placeholder 9"/>
          <p:cNvSpPr txBox="1">
            <a:spLocks/>
          </p:cNvSpPr>
          <p:nvPr/>
        </p:nvSpPr>
        <p:spPr>
          <a:xfrm>
            <a:off x="5297909" y="1618154"/>
            <a:ext cx="3543902" cy="830997"/>
          </a:xfrm>
          <a:prstGeom prst="rect">
            <a:avLst/>
          </a:prstGeom>
        </p:spPr>
        <p:txBody>
          <a:bodyPr>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4494"/>
              </a:buClr>
              <a:buSzTx/>
              <a:buFont typeface="Arial" panose="020B0604020202020204" pitchFamily="34" charset="0"/>
              <a:buNone/>
              <a:tabLst/>
              <a:defRPr/>
            </a:pPr>
            <a:r>
              <a:rPr kumimoji="0" lang="fr-BE" sz="1600" b="1" i="0" u="none" strike="noStrike" kern="1200" cap="none" spc="0" normalizeH="0" baseline="0" noProof="0" dirty="0">
                <a:ln>
                  <a:noFill/>
                </a:ln>
                <a:solidFill>
                  <a:schemeClr val="tx2"/>
                </a:solidFill>
                <a:effectLst/>
                <a:uLnTx/>
                <a:uFillTx/>
                <a:latin typeface="Arial"/>
                <a:ea typeface="+mn-ea"/>
                <a:cs typeface="+mn-cs"/>
              </a:rPr>
              <a:t>A.2 </a:t>
            </a:r>
            <a:r>
              <a:rPr kumimoji="0" lang="fr-BE" sz="1600" b="1" i="0" u="none" strike="noStrike" kern="1200" cap="none" spc="0" normalizeH="0" baseline="0" noProof="0" dirty="0" err="1">
                <a:ln>
                  <a:noFill/>
                </a:ln>
                <a:solidFill>
                  <a:schemeClr val="tx2"/>
                </a:solidFill>
                <a:effectLst/>
                <a:uLnTx/>
                <a:uFillTx/>
                <a:latin typeface="Arial"/>
                <a:ea typeface="+mn-ea"/>
                <a:cs typeface="+mn-cs"/>
              </a:rPr>
              <a:t>Persons</a:t>
            </a:r>
            <a:r>
              <a:rPr kumimoji="0" lang="fr-BE" sz="1600" b="1" i="0" u="none" strike="noStrike" kern="1200" cap="none" spc="0" normalizeH="0" baseline="0" noProof="0" dirty="0">
                <a:ln>
                  <a:noFill/>
                </a:ln>
                <a:solidFill>
                  <a:schemeClr val="tx2"/>
                </a:solidFill>
                <a:effectLst/>
                <a:uLnTx/>
                <a:uFillTx/>
                <a:latin typeface="Arial"/>
                <a:ea typeface="+mn-ea"/>
                <a:cs typeface="+mn-cs"/>
              </a:rPr>
              <a:t> </a:t>
            </a:r>
            <a:r>
              <a:rPr kumimoji="0" lang="fr-BE" sz="1600" b="1" i="0" u="none" strike="noStrike" kern="1200" cap="none" spc="0" normalizeH="0" baseline="0" noProof="0" dirty="0" err="1">
                <a:ln>
                  <a:noFill/>
                </a:ln>
                <a:solidFill>
                  <a:schemeClr val="tx2"/>
                </a:solidFill>
                <a:effectLst/>
                <a:uLnTx/>
                <a:uFillTx/>
                <a:latin typeface="Arial"/>
                <a:ea typeface="+mn-ea"/>
                <a:cs typeface="+mn-cs"/>
              </a:rPr>
              <a:t>under</a:t>
            </a:r>
            <a:r>
              <a:rPr kumimoji="0" lang="fr-BE" sz="1600" b="1" i="0" u="none" strike="noStrike" kern="1200" cap="none" spc="0" normalizeH="0" baseline="0" noProof="0" dirty="0">
                <a:ln>
                  <a:noFill/>
                </a:ln>
                <a:solidFill>
                  <a:schemeClr val="tx2"/>
                </a:solidFill>
                <a:effectLst/>
                <a:uLnTx/>
                <a:uFillTx/>
                <a:latin typeface="Arial"/>
                <a:ea typeface="+mn-ea"/>
                <a:cs typeface="+mn-cs"/>
              </a:rPr>
              <a:t> direct </a:t>
            </a:r>
            <a:r>
              <a:rPr kumimoji="0" lang="fr-BE" sz="1600" b="1" i="0" u="none" strike="noStrike" kern="1200" cap="none" spc="0" normalizeH="0" baseline="0" noProof="0" dirty="0" err="1">
                <a:ln>
                  <a:noFill/>
                </a:ln>
                <a:solidFill>
                  <a:schemeClr val="tx2"/>
                </a:solidFill>
                <a:effectLst/>
                <a:uLnTx/>
                <a:uFillTx/>
                <a:latin typeface="Arial"/>
                <a:ea typeface="+mn-ea"/>
                <a:cs typeface="+mn-cs"/>
              </a:rPr>
              <a:t>contract</a:t>
            </a:r>
            <a:r>
              <a:rPr kumimoji="0" lang="fr-BE" sz="1600" b="1" i="0" u="none" strike="noStrike" kern="1200" cap="none" spc="0" normalizeH="0" baseline="0" noProof="0" dirty="0">
                <a:ln>
                  <a:noFill/>
                </a:ln>
                <a:solidFill>
                  <a:schemeClr val="tx2"/>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
                <a:srgbClr val="004494"/>
              </a:buClr>
              <a:buSzTx/>
              <a:buFont typeface="Arial" panose="020B0604020202020204" pitchFamily="34" charset="0"/>
              <a:buNone/>
              <a:tabLst/>
              <a:defRPr/>
            </a:pPr>
            <a:r>
              <a:rPr lang="fr-BE" sz="1600" b="1" dirty="0">
                <a:solidFill>
                  <a:schemeClr val="tx2"/>
                </a:solidFill>
                <a:latin typeface="Arial"/>
              </a:rPr>
              <a:t>A</a:t>
            </a:r>
            <a:r>
              <a:rPr kumimoji="0" lang="fr-BE" sz="1600" b="1" i="0" u="none" strike="noStrike" kern="1200" cap="none" spc="0" normalizeH="0" baseline="0" noProof="0" dirty="0">
                <a:ln>
                  <a:noFill/>
                </a:ln>
                <a:solidFill>
                  <a:schemeClr val="tx2"/>
                </a:solidFill>
                <a:effectLst/>
                <a:uLnTx/>
                <a:uFillTx/>
                <a:latin typeface="Arial"/>
                <a:ea typeface="+mn-ea"/>
                <a:cs typeface="+mn-cs"/>
              </a:rPr>
              <a:t>.3 </a:t>
            </a:r>
            <a:r>
              <a:rPr kumimoji="0" lang="en-US" sz="1600" b="1" i="0" u="none" strike="noStrike" kern="1200" cap="none" spc="0" normalizeH="0" baseline="0" noProof="0" dirty="0">
                <a:ln>
                  <a:noFill/>
                </a:ln>
                <a:solidFill>
                  <a:schemeClr val="tx2"/>
                </a:solidFill>
                <a:effectLst/>
                <a:uLnTx/>
                <a:uFillTx/>
                <a:latin typeface="Arial"/>
                <a:ea typeface="+mn-ea"/>
                <a:cs typeface="+mn-cs"/>
              </a:rPr>
              <a:t>seconded persons against payment</a:t>
            </a:r>
            <a:endParaRPr kumimoji="0" lang="en-GB" sz="1600" b="1" i="0" u="none" strike="noStrike" kern="1200" cap="none" spc="0" normalizeH="0" baseline="0" noProof="0" dirty="0">
              <a:ln>
                <a:noFill/>
              </a:ln>
              <a:solidFill>
                <a:srgbClr val="931680"/>
              </a:solidFill>
              <a:effectLst/>
              <a:uLnTx/>
              <a:uFillTx/>
              <a:latin typeface="Arial"/>
              <a:ea typeface="+mn-ea"/>
              <a:cs typeface="+mn-cs"/>
            </a:endParaRPr>
          </a:p>
        </p:txBody>
      </p:sp>
      <p:cxnSp>
        <p:nvCxnSpPr>
          <p:cNvPr id="37" name="Straight Connector 36"/>
          <p:cNvCxnSpPr>
            <a:cxnSpLocks/>
          </p:cNvCxnSpPr>
          <p:nvPr/>
        </p:nvCxnSpPr>
        <p:spPr>
          <a:xfrm>
            <a:off x="5488084" y="2575565"/>
            <a:ext cx="4870" cy="278092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8646767" y="2575565"/>
            <a:ext cx="4870" cy="278092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422392" y="1066954"/>
            <a:ext cx="35252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a:ea typeface="+mn-ea"/>
                <a:cs typeface="+mn-cs"/>
              </a:rPr>
              <a:t>(Art 6.2.A Horizon Europe MGA)</a:t>
            </a:r>
          </a:p>
        </p:txBody>
      </p:sp>
      <p:sp>
        <p:nvSpPr>
          <p:cNvPr id="6" name="TextBox 5">
            <a:extLst>
              <a:ext uri="{FF2B5EF4-FFF2-40B4-BE49-F238E27FC236}">
                <a16:creationId xmlns:a16="http://schemas.microsoft.com/office/drawing/2014/main" id="{670040C8-36C3-44AA-1D1C-EA03B4A00E99}"/>
              </a:ext>
            </a:extLst>
          </p:cNvPr>
          <p:cNvSpPr txBox="1"/>
          <p:nvPr/>
        </p:nvSpPr>
        <p:spPr>
          <a:xfrm rot="18563743">
            <a:off x="8466483" y="3920878"/>
            <a:ext cx="3568891" cy="369332"/>
          </a:xfrm>
          <a:prstGeom prst="rect">
            <a:avLst/>
          </a:prstGeom>
          <a:solidFill>
            <a:schemeClr val="accent1"/>
          </a:solidFill>
          <a:ln>
            <a:noFill/>
          </a:ln>
          <a:effectLst>
            <a:outerShdw blurRad="44450" dist="27940" dir="5400000" algn="ctr">
              <a:srgbClr val="000000">
                <a:alpha val="32000"/>
              </a:srgbClr>
            </a:outerShdw>
          </a:effectLst>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a:solidFill>
                  <a:schemeClr val="tx1"/>
                </a:solidFill>
              </a:rPr>
              <a:t>Unit costs</a:t>
            </a:r>
            <a:endParaRPr lang="en-IE">
              <a:solidFill>
                <a:schemeClr val="tx1"/>
              </a:solidFill>
            </a:endParaRPr>
          </a:p>
        </p:txBody>
      </p:sp>
      <p:sp>
        <p:nvSpPr>
          <p:cNvPr id="2" name="TextBox 1">
            <a:extLst>
              <a:ext uri="{FF2B5EF4-FFF2-40B4-BE49-F238E27FC236}">
                <a16:creationId xmlns:a16="http://schemas.microsoft.com/office/drawing/2014/main" id="{05AF7723-5943-8A40-1776-720BEAD78B15}"/>
              </a:ext>
            </a:extLst>
          </p:cNvPr>
          <p:cNvSpPr txBox="1"/>
          <p:nvPr/>
        </p:nvSpPr>
        <p:spPr>
          <a:xfrm rot="3014758">
            <a:off x="8583977" y="4012349"/>
            <a:ext cx="3568891" cy="369332"/>
          </a:xfrm>
          <a:prstGeom prst="rect">
            <a:avLst/>
          </a:prstGeom>
          <a:solidFill>
            <a:schemeClr val="accent1"/>
          </a:solidFill>
          <a:ln>
            <a:noFill/>
          </a:ln>
          <a:effectLst>
            <a:outerShdw blurRad="44450" dist="27940" dir="5400000" algn="ctr">
              <a:srgbClr val="000000">
                <a:alpha val="32000"/>
              </a:srgbClr>
            </a:outerShdw>
          </a:effectLst>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solidFill>
                  <a:schemeClr val="tx1"/>
                </a:solidFill>
              </a:rPr>
              <a:t>Not subject to CFS report</a:t>
            </a:r>
            <a:endParaRPr lang="en-IE" dirty="0">
              <a:solidFill>
                <a:schemeClr val="tx1"/>
              </a:solidFill>
            </a:endParaRPr>
          </a:p>
        </p:txBody>
      </p:sp>
    </p:spTree>
    <p:extLst>
      <p:ext uri="{BB962C8B-B14F-4D97-AF65-F5344CB8AC3E}">
        <p14:creationId xmlns:p14="http://schemas.microsoft.com/office/powerpoint/2010/main" val="18809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C3. Other goods </a:t>
            </a:r>
            <a:r>
              <a:rPr lang="en-US"/>
              <a:t>and services</a:t>
            </a:r>
            <a:endParaRPr lang="en-IE" dirty="0"/>
          </a:p>
        </p:txBody>
      </p:sp>
      <p:sp>
        <p:nvSpPr>
          <p:cNvPr id="5" name="Text Placeholder 4">
            <a:extLst>
              <a:ext uri="{FF2B5EF4-FFF2-40B4-BE49-F238E27FC236}">
                <a16:creationId xmlns:a16="http://schemas.microsoft.com/office/drawing/2014/main" id="{277B3CD7-E698-6664-B7EC-6E0271E2B90F}"/>
              </a:ext>
            </a:extLst>
          </p:cNvPr>
          <p:cNvSpPr>
            <a:spLocks noGrp="1"/>
          </p:cNvSpPr>
          <p:nvPr>
            <p:ph type="body" sz="quarter" idx="17"/>
          </p:nvPr>
        </p:nvSpPr>
        <p:spPr>
          <a:xfrm>
            <a:off x="838200" y="1368000"/>
            <a:ext cx="10515600" cy="4617161"/>
          </a:xfrm>
        </p:spPr>
        <p:txBody>
          <a:bodyPr wrap="square">
            <a:spAutoFit/>
          </a:bodyPr>
          <a:lstStyle/>
          <a:p>
            <a:pPr>
              <a:spcBef>
                <a:spcPts val="1800"/>
              </a:spcBef>
              <a:spcAft>
                <a:spcPts val="0"/>
              </a:spcAft>
            </a:pPr>
            <a:r>
              <a:rPr lang="en-US" sz="1800" b="1" dirty="0">
                <a:solidFill>
                  <a:srgbClr val="FF0000"/>
                </a:solidFill>
              </a:rPr>
              <a:t>WHAT TO CHECK?</a:t>
            </a:r>
          </a:p>
          <a:p>
            <a:pPr marL="285750" marR="0" lvl="0" indent="-285750" algn="just" defTabSz="914400" rtl="0" eaLnBrk="1" fontAlgn="auto" latinLnBrk="0" hangingPunct="1">
              <a:spcBef>
                <a:spcPts val="180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Arial"/>
              </a:rPr>
              <a:t>Perform the general checks for eligibility and ineligibility of costs i.e. obtain invoices, proof of payments and relevant accounting records etc.;</a:t>
            </a:r>
          </a:p>
          <a:p>
            <a:pPr marL="285750" marR="0" lvl="0" indent="-285750" algn="just" defTabSz="914400" rtl="0" eaLnBrk="1" fontAlgn="auto" latinLnBrk="0" hangingPunct="1">
              <a:spcBef>
                <a:spcPts val="180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Calibri"/>
                <a:cs typeface="Arial"/>
              </a:rPr>
              <a:t>Check that the goods, works or services were purchased specifically for the action, and they were correctly allocated to the action;</a:t>
            </a:r>
          </a:p>
          <a:p>
            <a:pPr marL="285750" marR="0" lvl="0" indent="-285750" algn="just" defTabSz="914400" rtl="0" eaLnBrk="1" fontAlgn="auto" latinLnBrk="0" hangingPunct="1">
              <a:spcBef>
                <a:spcPts val="180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Calibri"/>
                <a:cs typeface="Arial"/>
              </a:rPr>
              <a:t>Check the actual existence of the sampled items by obtaining supporting document invoices;</a:t>
            </a:r>
            <a:endParaRPr kumimoji="0" lang="en-IE" sz="1600" b="0" i="0" u="none" strike="noStrike" kern="1200" cap="none" spc="0" normalizeH="0" baseline="0" noProof="0" dirty="0">
              <a:ln>
                <a:noFill/>
              </a:ln>
              <a:solidFill>
                <a:srgbClr val="4D4D4D"/>
              </a:solidFill>
              <a:effectLst/>
              <a:uLnTx/>
              <a:uFillTx/>
              <a:latin typeface="Arial"/>
              <a:ea typeface="Calibri"/>
              <a:cs typeface="Arial"/>
            </a:endParaRPr>
          </a:p>
          <a:p>
            <a:pPr marL="285750" marR="0" lvl="0" indent="-285750" algn="just" defTabSz="914400" rtl="0" eaLnBrk="1" fontAlgn="auto" latinLnBrk="0" hangingPunct="1">
              <a:spcBef>
                <a:spcPts val="180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Calibri"/>
                <a:cs typeface="Arial"/>
              </a:rPr>
              <a:t>Check that the costs charged to the action were accounted in line with the participant’s usual accounting practices;</a:t>
            </a:r>
          </a:p>
          <a:p>
            <a:pPr marL="285750" marR="0" lvl="0" indent="-285750" defTabSz="914400" rtl="0" eaLnBrk="1" fontAlgn="auto" latinLnBrk="0" hangingPunct="1">
              <a:spcBef>
                <a:spcPts val="180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Calibri"/>
                <a:cs typeface="Arial"/>
              </a:rPr>
              <a:t>Check that the contracts did not cover tasks described in Annex 1 GA (these should be </a:t>
            </a:r>
            <a:r>
              <a:rPr kumimoji="0" lang="en-GB" sz="1600" b="0" i="0" u="none" strike="noStrike" kern="1200" cap="none" spc="0" normalizeH="0" baseline="0" noProof="0" dirty="0">
                <a:ln>
                  <a:noFill/>
                </a:ln>
                <a:solidFill>
                  <a:srgbClr val="4D4D4D"/>
                </a:solidFill>
                <a:effectLst/>
                <a:uLnTx/>
                <a:uFillTx/>
                <a:latin typeface="Arial"/>
                <a:ea typeface="+mn-ea"/>
                <a:cs typeface="Arial"/>
              </a:rPr>
              <a:t>charged as subcontracting costs);</a:t>
            </a:r>
          </a:p>
          <a:p>
            <a:pPr marL="285750" marR="0" lvl="0" indent="-285750" defTabSz="914400" rtl="0" eaLnBrk="1" fontAlgn="auto" latinLnBrk="0" hangingPunct="1">
              <a:spcBef>
                <a:spcPts val="180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Check that the goods were not placed in the inventory of durable equipment (otherwise they should be </a:t>
            </a:r>
            <a:br>
              <a:rPr kumimoji="0" lang="en-GB" sz="1600" b="0" i="0" u="none" strike="noStrike" kern="1200" cap="none" spc="0" normalizeH="0" baseline="0" noProof="0" dirty="0">
                <a:ln>
                  <a:noFill/>
                </a:ln>
                <a:solidFill>
                  <a:srgbClr val="4D4D4D"/>
                </a:solidFill>
                <a:effectLst/>
                <a:uLnTx/>
                <a:uFillTx/>
                <a:latin typeface="Arial"/>
                <a:ea typeface="+mn-ea"/>
                <a:cs typeface="Arial"/>
              </a:rPr>
            </a:br>
            <a:r>
              <a:rPr kumimoji="0" lang="en-GB" sz="1600" b="0" i="0" u="none" strike="noStrike" kern="1200" cap="none" spc="0" normalizeH="0" baseline="0" noProof="0" dirty="0">
                <a:ln>
                  <a:noFill/>
                </a:ln>
                <a:solidFill>
                  <a:srgbClr val="4D4D4D"/>
                </a:solidFill>
                <a:effectLst/>
                <a:uLnTx/>
                <a:uFillTx/>
                <a:latin typeface="Arial"/>
                <a:ea typeface="+mn-ea"/>
                <a:cs typeface="Arial"/>
              </a:rPr>
              <a:t>charged as equipment costs).</a:t>
            </a:r>
          </a:p>
        </p:txBody>
      </p:sp>
      <p:pic>
        <p:nvPicPr>
          <p:cNvPr id="12" name="Picture 3" descr="C:\Users\Anne\AppData\Local\Microsoft\Windows\Temporary Internet Files\Content.IE5\ATRJ6896\Fotolia_35061180_XS[1].jpg">
            <a:extLst>
              <a:ext uri="{FF2B5EF4-FFF2-40B4-BE49-F238E27FC236}">
                <a16:creationId xmlns:a16="http://schemas.microsoft.com/office/drawing/2014/main" id="{4D4A68CA-8E7D-4C59-C050-21F1911E8A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6975" y="4500851"/>
            <a:ext cx="934589" cy="9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sosceles Triangle 6">
            <a:extLst>
              <a:ext uri="{FF2B5EF4-FFF2-40B4-BE49-F238E27FC236}">
                <a16:creationId xmlns:a16="http://schemas.microsoft.com/office/drawing/2014/main" id="{B91AE8CE-C30F-A42D-55FA-B8F1D7F70157}"/>
              </a:ext>
            </a:extLst>
          </p:cNvPr>
          <p:cNvSpPr/>
          <p:nvPr/>
        </p:nvSpPr>
        <p:spPr>
          <a:xfrm>
            <a:off x="262627" y="4844462"/>
            <a:ext cx="326553" cy="326553"/>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82776" tIns="41389" rIns="82776" bIns="41389" anchor="ctr"/>
          <a:lstStyle/>
          <a:p>
            <a:pPr marL="0" marR="0" lvl="0" indent="0" algn="ctr" defTabSz="413875" rtl="0" eaLnBrk="1" fontAlgn="auto" latinLnBrk="0" hangingPunct="1">
              <a:lnSpc>
                <a:spcPct val="100000"/>
              </a:lnSpc>
              <a:spcBef>
                <a:spcPts val="0"/>
              </a:spcBef>
              <a:spcAft>
                <a:spcPts val="0"/>
              </a:spcAft>
              <a:buClrTx/>
              <a:buSzTx/>
              <a:buFontTx/>
              <a:buNone/>
              <a:tabLst/>
              <a:defRPr/>
            </a:pPr>
            <a:r>
              <a:rPr kumimoji="0" lang="fr-BE" sz="1633" b="0" i="0" u="none" strike="noStrike" kern="1200" cap="none" spc="0" normalizeH="0" baseline="0" noProof="0">
                <a:ln>
                  <a:noFill/>
                </a:ln>
                <a:solidFill>
                  <a:srgbClr val="502800"/>
                </a:solidFill>
                <a:effectLst/>
                <a:uLnTx/>
                <a:uFillTx/>
                <a:latin typeface="Georgia" panose="02040502050405020303" pitchFamily="18" charset="0"/>
                <a:ea typeface="+mn-ea"/>
                <a:cs typeface="+mn-cs"/>
                <a:sym typeface="Webdings"/>
              </a:rPr>
              <a:t>!</a:t>
            </a:r>
            <a:endParaRPr kumimoji="0" lang="en-GB" sz="1633" b="0" i="0" u="none" strike="noStrike" kern="1200" cap="none" spc="0" normalizeH="0" baseline="0" noProof="0">
              <a:ln>
                <a:noFill/>
              </a:ln>
              <a:solidFill>
                <a:srgbClr val="502800"/>
              </a:solidFill>
              <a:effectLst/>
              <a:uLnTx/>
              <a:uFillTx/>
              <a:latin typeface="Georgia" panose="02040502050405020303" pitchFamily="18" charset="0"/>
              <a:ea typeface="+mn-ea"/>
              <a:cs typeface="+mn-cs"/>
              <a:sym typeface="Webdings"/>
            </a:endParaRPr>
          </a:p>
          <a:p>
            <a:pPr marL="0" marR="0" lvl="0" indent="0" algn="ctr" defTabSz="413875" rtl="0" eaLnBrk="1" fontAlgn="auto" latinLnBrk="0" hangingPunct="1">
              <a:lnSpc>
                <a:spcPct val="100000"/>
              </a:lnSpc>
              <a:spcBef>
                <a:spcPts val="0"/>
              </a:spcBef>
              <a:spcAft>
                <a:spcPts val="0"/>
              </a:spcAft>
              <a:buClrTx/>
              <a:buSzTx/>
              <a:buFontTx/>
              <a:buNone/>
              <a:tabLst/>
              <a:defRPr/>
            </a:pPr>
            <a:endParaRPr kumimoji="0" lang="en-GB" sz="544" b="0" i="0" u="none" strike="noStrike" kern="1200" cap="none" spc="0" normalizeH="0" baseline="0" noProof="0">
              <a:ln>
                <a:noFill/>
              </a:ln>
              <a:solidFill>
                <a:srgbClr val="502800"/>
              </a:solidFill>
              <a:effectLst/>
              <a:uLnTx/>
              <a:uFillTx/>
              <a:latin typeface="Arial"/>
              <a:ea typeface="+mn-ea"/>
              <a:cs typeface="+mn-cs"/>
            </a:endParaRPr>
          </a:p>
        </p:txBody>
      </p:sp>
      <p:sp>
        <p:nvSpPr>
          <p:cNvPr id="8" name="Left Brace 7">
            <a:extLst>
              <a:ext uri="{FF2B5EF4-FFF2-40B4-BE49-F238E27FC236}">
                <a16:creationId xmlns:a16="http://schemas.microsoft.com/office/drawing/2014/main" id="{A7942EB7-852F-E120-D92B-593F7CBD1C1A}"/>
              </a:ext>
            </a:extLst>
          </p:cNvPr>
          <p:cNvSpPr/>
          <p:nvPr/>
        </p:nvSpPr>
        <p:spPr>
          <a:xfrm>
            <a:off x="662768" y="4545216"/>
            <a:ext cx="298857" cy="9250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nvGrpSpPr>
          <p:cNvPr id="9" name="Group 8">
            <a:extLst>
              <a:ext uri="{FF2B5EF4-FFF2-40B4-BE49-F238E27FC236}">
                <a16:creationId xmlns:a16="http://schemas.microsoft.com/office/drawing/2014/main" id="{E59A84CD-F400-B4A3-B8AA-301E912768EA}"/>
              </a:ext>
            </a:extLst>
          </p:cNvPr>
          <p:cNvGrpSpPr/>
          <p:nvPr/>
        </p:nvGrpSpPr>
        <p:grpSpPr>
          <a:xfrm>
            <a:off x="10921799" y="228082"/>
            <a:ext cx="864000" cy="864000"/>
            <a:chOff x="10070085" y="4807760"/>
            <a:chExt cx="864000" cy="864000"/>
          </a:xfrm>
        </p:grpSpPr>
        <p:sp>
          <p:nvSpPr>
            <p:cNvPr id="10" name="Oval 9">
              <a:extLst>
                <a:ext uri="{FF2B5EF4-FFF2-40B4-BE49-F238E27FC236}">
                  <a16:creationId xmlns:a16="http://schemas.microsoft.com/office/drawing/2014/main" id="{39BFC836-C810-BC1F-1542-7E5AD19D7B53}"/>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B08F2FA-3292-39B0-4444-361493A7F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401702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CEA45-2877-897F-43E0-17B5F11E20AC}"/>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D1. Financial support to third </a:t>
            </a:r>
            <a:r>
              <a:rPr lang="en-US"/>
              <a:t>parties </a:t>
            </a:r>
            <a:endParaRPr lang="en-IE" dirty="0"/>
          </a:p>
        </p:txBody>
      </p:sp>
      <p:cxnSp>
        <p:nvCxnSpPr>
          <p:cNvPr id="7" name="Straight Arrow Connector 6">
            <a:extLst>
              <a:ext uri="{FF2B5EF4-FFF2-40B4-BE49-F238E27FC236}">
                <a16:creationId xmlns:a16="http://schemas.microsoft.com/office/drawing/2014/main" id="{49803D6C-1A34-9EA0-1B11-CA1C9662816B}"/>
              </a:ext>
            </a:extLst>
          </p:cNvPr>
          <p:cNvCxnSpPr>
            <a:cxnSpLocks/>
          </p:cNvCxnSpPr>
          <p:nvPr/>
        </p:nvCxnSpPr>
        <p:spPr>
          <a:xfrm flipV="1">
            <a:off x="1592344" y="3075667"/>
            <a:ext cx="15953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543C15-BA35-1D4D-F48D-EB2791A1A3AA}"/>
              </a:ext>
            </a:extLst>
          </p:cNvPr>
          <p:cNvSpPr txBox="1"/>
          <p:nvPr/>
        </p:nvSpPr>
        <p:spPr>
          <a:xfrm>
            <a:off x="7334451" y="1213619"/>
            <a:ext cx="4019349" cy="3724096"/>
          </a:xfrm>
          <a:prstGeom prst="rect">
            <a:avLst/>
          </a:prstGeom>
          <a:noFill/>
        </p:spPr>
        <p:txBody>
          <a:bodyPr wrap="square" rtlCol="0">
            <a:spAutoFit/>
          </a:bodyPr>
          <a:lstStyle/>
          <a:p>
            <a:pPr marL="285750" indent="-285750" algn="just">
              <a:spcBef>
                <a:spcPts val="1800"/>
              </a:spcBef>
              <a:buFont typeface="Wingdings" panose="05000000000000000000" pitchFamily="2" charset="2"/>
              <a:buChar char="v"/>
            </a:pPr>
            <a:r>
              <a:rPr lang="en-GB" sz="1600" dirty="0">
                <a:effectLst/>
                <a:latin typeface="+mj-lt"/>
                <a:ea typeface="Calibri" panose="020F0502020204030204" pitchFamily="34" charset="0"/>
              </a:rPr>
              <a:t>Awarded by the Participant as part of grants, prizes or similar forms of support.</a:t>
            </a:r>
          </a:p>
          <a:p>
            <a:pPr marL="285750" indent="-285750" algn="just">
              <a:spcBef>
                <a:spcPts val="1800"/>
              </a:spcBef>
              <a:buFont typeface="Wingdings" panose="05000000000000000000" pitchFamily="2" charset="2"/>
              <a:buChar char="v"/>
            </a:pPr>
            <a:r>
              <a:rPr lang="en-GB" sz="1600" dirty="0">
                <a:latin typeface="+mj-lt"/>
                <a:ea typeface="Calibri" panose="020F0502020204030204" pitchFamily="34" charset="0"/>
              </a:rPr>
              <a:t>Option to be used </a:t>
            </a:r>
            <a:r>
              <a:rPr lang="en-GB" sz="1600" b="1" dirty="0">
                <a:latin typeface="+mj-lt"/>
                <a:ea typeface="Calibri" panose="020F0502020204030204" pitchFamily="34" charset="0"/>
              </a:rPr>
              <a:t>ONLY</a:t>
            </a:r>
            <a:r>
              <a:rPr lang="en-GB" sz="1600" dirty="0">
                <a:latin typeface="+mj-lt"/>
                <a:ea typeface="Calibri" panose="020F0502020204030204" pitchFamily="34" charset="0"/>
              </a:rPr>
              <a:t> if included in the Grant Agreement.</a:t>
            </a:r>
          </a:p>
          <a:p>
            <a:pPr marL="285750" indent="-285750" algn="just">
              <a:spcBef>
                <a:spcPts val="1800"/>
              </a:spcBef>
              <a:buFont typeface="Wingdings" panose="05000000000000000000" pitchFamily="2" charset="2"/>
              <a:buChar char="v"/>
            </a:pPr>
            <a:r>
              <a:rPr lang="en-GB" sz="1600" dirty="0">
                <a:effectLst/>
                <a:latin typeface="+mj-lt"/>
                <a:ea typeface="Calibri" panose="020F0502020204030204" pitchFamily="34" charset="0"/>
              </a:rPr>
              <a:t>Fulfil the condit</a:t>
            </a:r>
            <a:r>
              <a:rPr lang="en-GB" sz="1600" dirty="0">
                <a:latin typeface="+mj-lt"/>
                <a:ea typeface="Calibri" panose="020F0502020204030204" pitchFamily="34" charset="0"/>
              </a:rPr>
              <a:t>ions for FSTP recipients, which are set out in Annex 1 of the GA.</a:t>
            </a:r>
          </a:p>
          <a:p>
            <a:pPr marL="285750" indent="-285750" algn="just">
              <a:spcBef>
                <a:spcPts val="1800"/>
              </a:spcBef>
              <a:buFont typeface="Wingdings" panose="05000000000000000000" pitchFamily="2" charset="2"/>
              <a:buChar char="v"/>
            </a:pPr>
            <a:r>
              <a:rPr lang="en-US" sz="1600" dirty="0">
                <a:latin typeface="+mj-lt"/>
                <a:ea typeface="Calibri" panose="020F0502020204030204" pitchFamily="34" charset="0"/>
              </a:rPr>
              <a:t>F</a:t>
            </a:r>
            <a:r>
              <a:rPr lang="en-US" sz="1600" dirty="0">
                <a:effectLst/>
                <a:latin typeface="+mj-lt"/>
                <a:ea typeface="Calibri" panose="020F0502020204030204" pitchFamily="34" charset="0"/>
              </a:rPr>
              <a:t>ulfil the general eligibility conditions</a:t>
            </a:r>
          </a:p>
          <a:p>
            <a:pPr marL="285750" indent="-285750" algn="just">
              <a:spcBef>
                <a:spcPts val="1800"/>
              </a:spcBef>
              <a:buFont typeface="Wingdings" panose="05000000000000000000" pitchFamily="2" charset="2"/>
              <a:buChar char="v"/>
            </a:pPr>
            <a:r>
              <a:rPr lang="en-US" sz="1600" dirty="0">
                <a:effectLst/>
                <a:latin typeface="+mj-lt"/>
                <a:ea typeface="Calibri" panose="020F0502020204030204" pitchFamily="34" charset="0"/>
              </a:rPr>
              <a:t>Must be declared as actual costs </a:t>
            </a:r>
            <a:br>
              <a:rPr lang="en-US" sz="1600" dirty="0">
                <a:effectLst/>
                <a:latin typeface="+mj-lt"/>
                <a:ea typeface="Calibri" panose="020F0502020204030204" pitchFamily="34" charset="0"/>
              </a:rPr>
            </a:br>
            <a:r>
              <a:rPr lang="en-US" sz="1600" dirty="0">
                <a:effectLst/>
                <a:latin typeface="+mj-lt"/>
                <a:ea typeface="Calibri" panose="020F0502020204030204" pitchFamily="34" charset="0"/>
              </a:rPr>
              <a:t>(or very exceptiona</a:t>
            </a:r>
            <a:r>
              <a:rPr lang="en-US" sz="1600" dirty="0">
                <a:latin typeface="+mj-lt"/>
                <a:ea typeface="Calibri" panose="020F0502020204030204" pitchFamily="34" charset="0"/>
              </a:rPr>
              <a:t>lly as units' costs)</a:t>
            </a:r>
            <a:endParaRPr lang="en-GB" sz="1600" dirty="0">
              <a:effectLst/>
              <a:latin typeface="+mj-lt"/>
              <a:ea typeface="Calibri" panose="020F0502020204030204" pitchFamily="34" charset="0"/>
            </a:endParaRPr>
          </a:p>
        </p:txBody>
      </p:sp>
      <p:sp>
        <p:nvSpPr>
          <p:cNvPr id="14" name="Left Brace 13">
            <a:extLst>
              <a:ext uri="{FF2B5EF4-FFF2-40B4-BE49-F238E27FC236}">
                <a16:creationId xmlns:a16="http://schemas.microsoft.com/office/drawing/2014/main" id="{BA81C008-D932-120B-2BA9-271E9D1D3F98}"/>
              </a:ext>
            </a:extLst>
          </p:cNvPr>
          <p:cNvSpPr/>
          <p:nvPr/>
        </p:nvSpPr>
        <p:spPr>
          <a:xfrm>
            <a:off x="6254648" y="1273886"/>
            <a:ext cx="1220152" cy="36035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nvGrpSpPr>
          <p:cNvPr id="15" name="Group 14">
            <a:extLst>
              <a:ext uri="{FF2B5EF4-FFF2-40B4-BE49-F238E27FC236}">
                <a16:creationId xmlns:a16="http://schemas.microsoft.com/office/drawing/2014/main" id="{3CE9BC4C-142E-EAAD-ADC6-AE3D78DC5B62}"/>
              </a:ext>
            </a:extLst>
          </p:cNvPr>
          <p:cNvGrpSpPr/>
          <p:nvPr/>
        </p:nvGrpSpPr>
        <p:grpSpPr>
          <a:xfrm>
            <a:off x="406200" y="5058340"/>
            <a:ext cx="864000" cy="864000"/>
            <a:chOff x="8939436" y="4807760"/>
            <a:chExt cx="864000" cy="864000"/>
          </a:xfrm>
        </p:grpSpPr>
        <p:sp>
          <p:nvSpPr>
            <p:cNvPr id="16" name="Oval 15">
              <a:extLst>
                <a:ext uri="{FF2B5EF4-FFF2-40B4-BE49-F238E27FC236}">
                  <a16:creationId xmlns:a16="http://schemas.microsoft.com/office/drawing/2014/main" id="{1177F193-83EF-22FC-3B4F-F47F4B5F8C38}"/>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E8C5FBF4-D1B2-A4BE-7A76-0821811A6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18" name="TextBox 17">
            <a:extLst>
              <a:ext uri="{FF2B5EF4-FFF2-40B4-BE49-F238E27FC236}">
                <a16:creationId xmlns:a16="http://schemas.microsoft.com/office/drawing/2014/main" id="{3ADAABA3-5B85-185F-997D-E525B30864A7}"/>
              </a:ext>
            </a:extLst>
          </p:cNvPr>
          <p:cNvSpPr txBox="1"/>
          <p:nvPr/>
        </p:nvSpPr>
        <p:spPr>
          <a:xfrm>
            <a:off x="1351570" y="5234566"/>
            <a:ext cx="8046954" cy="523220"/>
          </a:xfrm>
          <a:prstGeom prst="rect">
            <a:avLst/>
          </a:prstGeom>
          <a:noFill/>
        </p:spPr>
        <p:txBody>
          <a:bodyPr wrap="square" lIns="91440" tIns="45720" rIns="91440" bIns="45720" rtlCol="0" anchor="t">
            <a:spAutoFit/>
          </a:bodyPr>
          <a:lstStyle/>
          <a:p>
            <a:pPr algn="just"/>
            <a:r>
              <a:rPr lang="en-US" sz="1400" dirty="0"/>
              <a:t>As a principal, participants are not allowed to provide financial support under the Grant Agreement </a:t>
            </a:r>
            <a:r>
              <a:rPr lang="en-US" sz="1400" b="1" dirty="0"/>
              <a:t>to themselves or their affiliated entities, </a:t>
            </a:r>
            <a:r>
              <a:rPr lang="en-US" sz="1400" dirty="0"/>
              <a:t>but there are limited exceptions under certain conditions.</a:t>
            </a:r>
            <a:endParaRPr lang="en-IE" sz="1400" dirty="0">
              <a:cs typeface="Arial"/>
            </a:endParaRPr>
          </a:p>
        </p:txBody>
      </p:sp>
      <p:sp>
        <p:nvSpPr>
          <p:cNvPr id="2" name="Isosceles Triangle 1">
            <a:extLst>
              <a:ext uri="{FF2B5EF4-FFF2-40B4-BE49-F238E27FC236}">
                <a16:creationId xmlns:a16="http://schemas.microsoft.com/office/drawing/2014/main" id="{11623072-1608-5850-D59A-4586F4D1F84A}"/>
              </a:ext>
            </a:extLst>
          </p:cNvPr>
          <p:cNvSpPr/>
          <p:nvPr/>
        </p:nvSpPr>
        <p:spPr>
          <a:xfrm>
            <a:off x="1592344" y="5991125"/>
            <a:ext cx="326553" cy="326553"/>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82776" tIns="41389" rIns="82776" bIns="41389" anchor="ctr"/>
          <a:lstStyle/>
          <a:p>
            <a:pPr marL="0" marR="0" lvl="0" indent="0" algn="ctr" defTabSz="413875" rtl="0" eaLnBrk="1" fontAlgn="auto" latinLnBrk="0" hangingPunct="1">
              <a:lnSpc>
                <a:spcPct val="100000"/>
              </a:lnSpc>
              <a:spcBef>
                <a:spcPts val="0"/>
              </a:spcBef>
              <a:spcAft>
                <a:spcPts val="0"/>
              </a:spcAft>
              <a:buClrTx/>
              <a:buSzTx/>
              <a:buFontTx/>
              <a:buNone/>
              <a:tabLst/>
              <a:defRPr/>
            </a:pPr>
            <a:r>
              <a:rPr kumimoji="0" lang="fr-BE" sz="1633" b="0" i="0" u="none" strike="noStrike" kern="1200" cap="none" spc="0" normalizeH="0" baseline="0" noProof="0" dirty="0">
                <a:ln>
                  <a:noFill/>
                </a:ln>
                <a:solidFill>
                  <a:srgbClr val="502800"/>
                </a:solidFill>
                <a:effectLst/>
                <a:uLnTx/>
                <a:uFillTx/>
                <a:latin typeface="Georgia" panose="02040502050405020303" pitchFamily="18" charset="0"/>
                <a:ea typeface="+mn-ea"/>
                <a:cs typeface="+mn-cs"/>
                <a:sym typeface="Webdings"/>
              </a:rPr>
              <a:t>!</a:t>
            </a:r>
            <a:endParaRPr kumimoji="0" lang="en-GB" sz="1633" b="0" i="0" u="none" strike="noStrike" kern="1200" cap="none" spc="0" normalizeH="0" baseline="0" noProof="0" dirty="0">
              <a:ln>
                <a:noFill/>
              </a:ln>
              <a:solidFill>
                <a:srgbClr val="502800"/>
              </a:solidFill>
              <a:effectLst/>
              <a:uLnTx/>
              <a:uFillTx/>
              <a:latin typeface="Georgia" panose="02040502050405020303" pitchFamily="18" charset="0"/>
              <a:ea typeface="+mn-ea"/>
              <a:cs typeface="+mn-cs"/>
              <a:sym typeface="Webdings"/>
            </a:endParaRPr>
          </a:p>
          <a:p>
            <a:pPr marL="0" marR="0" lvl="0" indent="0" algn="ctr" defTabSz="413875" rtl="0" eaLnBrk="1" fontAlgn="auto" latinLnBrk="0" hangingPunct="1">
              <a:lnSpc>
                <a:spcPct val="100000"/>
              </a:lnSpc>
              <a:spcBef>
                <a:spcPts val="0"/>
              </a:spcBef>
              <a:spcAft>
                <a:spcPts val="0"/>
              </a:spcAft>
              <a:buClrTx/>
              <a:buSzTx/>
              <a:buFontTx/>
              <a:buNone/>
              <a:tabLst/>
              <a:defRPr/>
            </a:pPr>
            <a:endParaRPr kumimoji="0" lang="en-GB" sz="544" b="0" i="0" u="none" strike="noStrike" kern="1200" cap="none" spc="0" normalizeH="0" baseline="0" noProof="0" dirty="0">
              <a:ln>
                <a:noFill/>
              </a:ln>
              <a:solidFill>
                <a:srgbClr val="502800"/>
              </a:solidFill>
              <a:effectLst/>
              <a:uLnTx/>
              <a:uFillTx/>
              <a:latin typeface="Arial"/>
              <a:ea typeface="+mn-ea"/>
              <a:cs typeface="+mn-cs"/>
            </a:endParaRPr>
          </a:p>
        </p:txBody>
      </p:sp>
      <p:sp>
        <p:nvSpPr>
          <p:cNvPr id="4" name="TextBox 3">
            <a:extLst>
              <a:ext uri="{FF2B5EF4-FFF2-40B4-BE49-F238E27FC236}">
                <a16:creationId xmlns:a16="http://schemas.microsoft.com/office/drawing/2014/main" id="{9781ACE2-708B-4081-8CB8-D59537FDF7C4}"/>
              </a:ext>
            </a:extLst>
          </p:cNvPr>
          <p:cNvSpPr txBox="1"/>
          <p:nvPr/>
        </p:nvSpPr>
        <p:spPr>
          <a:xfrm>
            <a:off x="1918897" y="6086846"/>
            <a:ext cx="7707168" cy="461665"/>
          </a:xfrm>
          <a:prstGeom prst="rect">
            <a:avLst/>
          </a:prstGeom>
          <a:noFill/>
        </p:spPr>
        <p:txBody>
          <a:bodyPr wrap="square" lIns="91440" tIns="45720" rIns="91440" bIns="45720" rtlCol="0" anchor="t">
            <a:spAutoFit/>
          </a:bodyPr>
          <a:lstStyle/>
          <a:p>
            <a:pPr algn="just"/>
            <a:r>
              <a:rPr lang="en-IE" sz="1200" b="1" dirty="0">
                <a:solidFill>
                  <a:schemeClr val="accent2"/>
                </a:solidFill>
                <a:latin typeface="Arial" panose="020B0604020202020204" pitchFamily="34" charset="0"/>
                <a:cs typeface="Arial" panose="020B0604020202020204" pitchFamily="34" charset="0"/>
              </a:rPr>
              <a:t>Costs for non-financial support or support given in-kind (e.g. vouchers) must be declared in other costs categories and not as financial support to third parties.</a:t>
            </a:r>
            <a:endParaRPr lang="en-US" dirty="0"/>
          </a:p>
        </p:txBody>
      </p:sp>
      <p:sp>
        <p:nvSpPr>
          <p:cNvPr id="12" name="Rectangle 11">
            <a:extLst>
              <a:ext uri="{FF2B5EF4-FFF2-40B4-BE49-F238E27FC236}">
                <a16:creationId xmlns:a16="http://schemas.microsoft.com/office/drawing/2014/main" id="{A3C782F2-D9FB-C350-C881-920509B9F641}"/>
              </a:ext>
            </a:extLst>
          </p:cNvPr>
          <p:cNvSpPr/>
          <p:nvPr/>
        </p:nvSpPr>
        <p:spPr>
          <a:xfrm>
            <a:off x="838200" y="1917138"/>
            <a:ext cx="754144" cy="2317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Arial" panose="020B0604020202020204"/>
                <a:ea typeface="+mn-ea"/>
                <a:cs typeface="+mn-cs"/>
              </a:rPr>
              <a:t>Participant</a:t>
            </a:r>
            <a:endParaRPr kumimoji="0" lang="en-GB" sz="2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9BED85BA-EEE8-93A3-11CD-A5AAF97C3CFA}"/>
              </a:ext>
            </a:extLst>
          </p:cNvPr>
          <p:cNvSpPr/>
          <p:nvPr/>
        </p:nvSpPr>
        <p:spPr>
          <a:xfrm>
            <a:off x="3187649" y="2290837"/>
            <a:ext cx="2950590" cy="1569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Financial support to third parties </a:t>
            </a:r>
            <a:b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as part of the action activities</a:t>
            </a:r>
            <a:endParaRPr kumimoji="0" lang="en-IE"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0917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D1. Financial support to third </a:t>
            </a:r>
            <a:r>
              <a:rPr lang="en-US"/>
              <a:t>parties </a:t>
            </a:r>
            <a:endParaRPr lang="en-IE" dirty="0"/>
          </a:p>
        </p:txBody>
      </p:sp>
      <p:sp>
        <p:nvSpPr>
          <p:cNvPr id="5" name="Text Placeholder 4">
            <a:extLst>
              <a:ext uri="{FF2B5EF4-FFF2-40B4-BE49-F238E27FC236}">
                <a16:creationId xmlns:a16="http://schemas.microsoft.com/office/drawing/2014/main" id="{277B3CD7-E698-6664-B7EC-6E0271E2B90F}"/>
              </a:ext>
            </a:extLst>
          </p:cNvPr>
          <p:cNvSpPr>
            <a:spLocks noGrp="1"/>
          </p:cNvSpPr>
          <p:nvPr>
            <p:ph type="body" sz="quarter" idx="17"/>
          </p:nvPr>
        </p:nvSpPr>
        <p:spPr>
          <a:xfrm>
            <a:off x="838200" y="1219713"/>
            <a:ext cx="10515599" cy="5186035"/>
          </a:xfrm>
        </p:spPr>
        <p:txBody>
          <a:bodyPr>
            <a:spAutoFit/>
          </a:bodyPr>
          <a:lstStyle/>
          <a:p>
            <a:r>
              <a:rPr lang="en-US" sz="1800" b="1" dirty="0">
                <a:solidFill>
                  <a:srgbClr val="FF0000"/>
                </a:solidFill>
              </a:rPr>
              <a:t>WHAT TO CHECK?</a:t>
            </a:r>
          </a:p>
          <a:p>
            <a:pPr marL="342900" marR="0" lvl="0" indent="-342900" algn="just" defTabSz="914400" rtl="0" eaLnBrk="1" fontAlgn="auto" latinLnBrk="0" hangingPunct="1">
              <a:lnSpc>
                <a:spcPct val="100000"/>
              </a:lnSpc>
              <a:spcBef>
                <a:spcPts val="0"/>
              </a:spcBef>
              <a:spcAft>
                <a:spcPts val="1800"/>
              </a:spcAft>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Check that the costs for providing financial support to third parties were declared eligible in the Grant Agreement;</a:t>
            </a:r>
          </a:p>
          <a:p>
            <a:pPr marL="342900" marR="0" lvl="0" indent="-342900" algn="just" defTabSz="914400" rtl="0" eaLnBrk="1" fontAlgn="auto" latinLnBrk="0" hangingPunct="1">
              <a:lnSpc>
                <a:spcPct val="100000"/>
              </a:lnSpc>
              <a:spcBef>
                <a:spcPts val="0"/>
              </a:spcBef>
              <a:spcAft>
                <a:spcPts val="1800"/>
              </a:spcAft>
              <a:buClr>
                <a:srgbClr val="4D4D4D"/>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Check that the maximum amount of financial support to each third party is not more than the amount per recipient set out in the Data Sheet or otherwise agreed with the granting authority;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342900" marR="0" lvl="0" indent="-342900" algn="just" defTabSz="914400" rtl="0" eaLnBrk="1" fontAlgn="auto" latinLnBrk="0" hangingPunct="1">
              <a:lnSpc>
                <a:spcPct val="100000"/>
              </a:lnSpc>
              <a:spcBef>
                <a:spcPts val="0"/>
              </a:spcBef>
              <a:spcAft>
                <a:spcPts val="1800"/>
              </a:spcAft>
              <a:buClr>
                <a:srgbClr val="4D4D4D"/>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Check that the support is implemented in accordance with the conditions set out in Annex 1 GA </a:t>
            </a:r>
            <a:r>
              <a:rPr kumimoji="0" lang="en-US" sz="1600" b="0" i="0" u="none" strike="noStrike" kern="1200" cap="none" spc="0" normalizeH="0" baseline="0" noProof="0" dirty="0">
                <a:ln>
                  <a:noFill/>
                </a:ln>
                <a:solidFill>
                  <a:srgbClr val="4D4D4D"/>
                </a:solidFill>
                <a:effectLst/>
                <a:uLnTx/>
                <a:uFillTx/>
                <a:latin typeface="Arial"/>
                <a:ea typeface="+mn-ea"/>
                <a:cs typeface="Arial"/>
              </a:rPr>
              <a:t>and include at least the following minimum conditions</a:t>
            </a:r>
            <a:r>
              <a:rPr kumimoji="0" lang="en-GB" sz="1600" b="0" i="0" u="none" strike="noStrike" kern="1200" cap="none" spc="0" normalizeH="0" baseline="0" noProof="0" dirty="0">
                <a:ln>
                  <a:noFill/>
                </a:ln>
                <a:solidFill>
                  <a:srgbClr val="4D4D4D"/>
                </a:solidFill>
                <a:effectLst/>
                <a:uLnTx/>
                <a:uFillTx/>
                <a:latin typeface="Arial"/>
                <a:ea typeface="+mn-ea"/>
                <a:cs typeface="Arial"/>
              </a:rPr>
              <a:t>;</a:t>
            </a:r>
          </a:p>
          <a:p>
            <a:pPr marL="1347788" marR="0" lvl="4" indent="-342900" algn="just" defTabSz="914400" rtl="0" eaLnBrk="1" fontAlgn="auto" latinLnBrk="0" hangingPunct="1">
              <a:lnSpc>
                <a:spcPct val="100000"/>
              </a:lnSpc>
              <a:spcBef>
                <a:spcPts val="0"/>
              </a:spcBef>
              <a:spcAft>
                <a:spcPts val="1800"/>
              </a:spcAft>
              <a:buClr>
                <a:srgbClr val="4D4D4D"/>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For grants (</a:t>
            </a: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criteria for calculating the exact amount of the financial support, c</a:t>
            </a:r>
            <a:r>
              <a:rPr kumimoji="0" lang="en-US" sz="1600" b="0" i="0" u="none" strike="noStrike" kern="1200" cap="none" spc="0" normalizeH="0" baseline="0" noProof="0" dirty="0">
                <a:ln>
                  <a:noFill/>
                </a:ln>
                <a:solidFill>
                  <a:srgbClr val="4D4D4D"/>
                </a:solidFill>
                <a:effectLst/>
                <a:uLnTx/>
                <a:uFillTx/>
                <a:latin typeface="Arial"/>
                <a:ea typeface="+mn-ea"/>
                <a:cs typeface="Arial"/>
              </a:rPr>
              <a:t>riteria and procedures for giving financial support, the persons or categories of persons that will be supported etc.)</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a:p>
            <a:pPr marL="1347788" marR="0" lvl="4" indent="-342900" algn="just" defTabSz="914400" rtl="0" eaLnBrk="1" fontAlgn="auto" latinLnBrk="0" hangingPunct="1">
              <a:lnSpc>
                <a:spcPct val="100000"/>
              </a:lnSpc>
              <a:spcBef>
                <a:spcPts val="0"/>
              </a:spcBef>
              <a:spcAft>
                <a:spcPts val="1800"/>
              </a:spcAft>
              <a:buClr>
                <a:srgbClr val="4D4D4D"/>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Prizes (eligibility and award criteria, amount of the prize, payment arrangements etc.)</a:t>
            </a:r>
          </a:p>
          <a:p>
            <a:pPr marL="342900" marR="0" lvl="0" indent="-342900" algn="just" defTabSz="914400" rtl="0" eaLnBrk="1" fontAlgn="auto" latinLnBrk="0" hangingPunct="1">
              <a:lnSpc>
                <a:spcPct val="100000"/>
              </a:lnSpc>
              <a:spcBef>
                <a:spcPts val="0"/>
              </a:spcBef>
              <a:spcAft>
                <a:spcPts val="1800"/>
              </a:spcAft>
              <a:buClr>
                <a:srgbClr val="4D4D4D"/>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Check the existence of signed agreements/acceptance forms between the participants and the recipients;</a:t>
            </a:r>
          </a:p>
          <a:p>
            <a:pPr marL="342900" marR="0" lvl="0" indent="-342900" defTabSz="914400" rtl="0" eaLnBrk="1" fontAlgn="auto" latinLnBrk="0" hangingPunct="1">
              <a:lnSpc>
                <a:spcPct val="100000"/>
              </a:lnSpc>
              <a:spcBef>
                <a:spcPts val="0"/>
              </a:spcBef>
              <a:spcAft>
                <a:spcPts val="1800"/>
              </a:spcAft>
              <a:buClr>
                <a:srgbClr val="4D4D4D"/>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Arial"/>
              </a:rPr>
              <a:t>Perform the general checks for eligibility and ineligibility of costs </a:t>
            </a:r>
            <a:r>
              <a:rPr kumimoji="0" lang="en-GB" sz="1600" b="0" i="0" u="none" strike="noStrike" kern="1200" cap="none" spc="0" normalizeH="0" baseline="0" noProof="0" dirty="0">
                <a:ln>
                  <a:noFill/>
                </a:ln>
                <a:solidFill>
                  <a:srgbClr val="4D4D4D"/>
                </a:solidFill>
                <a:effectLst/>
                <a:uLnTx/>
                <a:uFillTx/>
                <a:latin typeface="Arial"/>
                <a:ea typeface="+mn-ea"/>
                <a:cs typeface="Arial"/>
              </a:rPr>
              <a:t>i.e. </a:t>
            </a:r>
            <a:r>
              <a:rPr kumimoji="0" lang="en-US" sz="1600" b="0" i="0" u="none" strike="noStrike" kern="1200" cap="none" spc="0" normalizeH="0" baseline="0" noProof="0" dirty="0">
                <a:ln>
                  <a:noFill/>
                </a:ln>
                <a:solidFill>
                  <a:srgbClr val="4D4D4D"/>
                </a:solidFill>
                <a:effectLst/>
                <a:uLnTx/>
                <a:uFillTx/>
                <a:latin typeface="Arial"/>
                <a:ea typeface="+mn-ea"/>
                <a:cs typeface="Arial"/>
              </a:rPr>
              <a:t>linked to the action and incurred by the participant (proof of payment, no re-invoicing to other entities) during the duration of the action </a:t>
            </a:r>
            <a:br>
              <a:rPr kumimoji="0" lang="en-US" sz="1600" b="0" i="0" u="none" strike="noStrike" kern="1200" cap="none" spc="0" normalizeH="0" baseline="0" noProof="0" dirty="0">
                <a:ln>
                  <a:noFill/>
                </a:ln>
                <a:solidFill>
                  <a:srgbClr val="4D4D4D"/>
                </a:solidFill>
                <a:effectLst/>
                <a:uLnTx/>
                <a:uFillTx/>
                <a:latin typeface="Arial"/>
                <a:ea typeface="+mn-ea"/>
                <a:cs typeface="Arial"/>
              </a:rPr>
            </a:br>
            <a:r>
              <a:rPr kumimoji="0" lang="en-US" sz="1600" b="0" i="0" u="none" strike="noStrike" kern="1200" cap="none" spc="0" normalizeH="0" baseline="0" noProof="0" dirty="0">
                <a:ln>
                  <a:noFill/>
                </a:ln>
                <a:solidFill>
                  <a:srgbClr val="4D4D4D"/>
                </a:solidFill>
                <a:effectLst/>
                <a:uLnTx/>
                <a:uFillTx/>
                <a:latin typeface="Arial"/>
                <a:ea typeface="+mn-ea"/>
                <a:cs typeface="Arial"/>
              </a:rPr>
              <a:t>in accordance with its usual cost accounting practices.</a:t>
            </a:r>
          </a:p>
        </p:txBody>
      </p:sp>
      <p:pic>
        <p:nvPicPr>
          <p:cNvPr id="12" name="Picture 3" descr="C:\Users\Anne\AppData\Local\Microsoft\Windows\Temporary Internet Files\Content.IE5\ATRJ6896\Fotolia_35061180_XS[1].jpg">
            <a:extLst>
              <a:ext uri="{FF2B5EF4-FFF2-40B4-BE49-F238E27FC236}">
                <a16:creationId xmlns:a16="http://schemas.microsoft.com/office/drawing/2014/main" id="{4D4A68CA-8E7D-4C59-C050-21F1911E8A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1211" y="4235220"/>
            <a:ext cx="934589" cy="9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E252F23D-25FC-B9A4-69E8-A8A2B83EC3EA}"/>
              </a:ext>
            </a:extLst>
          </p:cNvPr>
          <p:cNvGrpSpPr/>
          <p:nvPr/>
        </p:nvGrpSpPr>
        <p:grpSpPr>
          <a:xfrm>
            <a:off x="10921800" y="228082"/>
            <a:ext cx="864000" cy="864000"/>
            <a:chOff x="10070085" y="4807760"/>
            <a:chExt cx="864000" cy="864000"/>
          </a:xfrm>
        </p:grpSpPr>
        <p:sp>
          <p:nvSpPr>
            <p:cNvPr id="4" name="Oval 3">
              <a:extLst>
                <a:ext uri="{FF2B5EF4-FFF2-40B4-BE49-F238E27FC236}">
                  <a16:creationId xmlns:a16="http://schemas.microsoft.com/office/drawing/2014/main" id="{DA48FB25-E6EC-2CA5-4AD8-E43EA043BC36}"/>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3CA12D3-C68A-6110-E31C-168DF4838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1529523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D2. Internally invoiced good and services</a:t>
            </a:r>
            <a:endParaRPr lang="en-IE" dirty="0"/>
          </a:p>
        </p:txBody>
      </p:sp>
      <p:pic>
        <p:nvPicPr>
          <p:cNvPr id="8" name="Picture 7">
            <a:extLst>
              <a:ext uri="{FF2B5EF4-FFF2-40B4-BE49-F238E27FC236}">
                <a16:creationId xmlns:a16="http://schemas.microsoft.com/office/drawing/2014/main" id="{52FB725F-4B7C-6D88-8CC2-11E4FF94DA5A}"/>
              </a:ext>
            </a:extLst>
          </p:cNvPr>
          <p:cNvPicPr>
            <a:picLocks noChangeAspect="1"/>
          </p:cNvPicPr>
          <p:nvPr/>
        </p:nvPicPr>
        <p:blipFill rotWithShape="1">
          <a:blip r:embed="rId2"/>
          <a:srcRect l="5742" t="3839" r="10602" b="1465"/>
          <a:stretch/>
        </p:blipFill>
        <p:spPr>
          <a:xfrm>
            <a:off x="1246216" y="2668222"/>
            <a:ext cx="4547630" cy="3008102"/>
          </a:xfrm>
          <a:prstGeom prst="rect">
            <a:avLst/>
          </a:prstGeom>
        </p:spPr>
      </p:pic>
      <p:sp>
        <p:nvSpPr>
          <p:cNvPr id="9" name="TextBox 8">
            <a:extLst>
              <a:ext uri="{FF2B5EF4-FFF2-40B4-BE49-F238E27FC236}">
                <a16:creationId xmlns:a16="http://schemas.microsoft.com/office/drawing/2014/main" id="{DF3FF489-DBE1-2688-0B51-9EE56A4B75F7}"/>
              </a:ext>
            </a:extLst>
          </p:cNvPr>
          <p:cNvSpPr txBox="1"/>
          <p:nvPr/>
        </p:nvSpPr>
        <p:spPr>
          <a:xfrm>
            <a:off x="1159496" y="1202635"/>
            <a:ext cx="10194304" cy="584775"/>
          </a:xfrm>
          <a:prstGeom prst="rect">
            <a:avLst/>
          </a:prstGeom>
          <a:noFill/>
        </p:spPr>
        <p:txBody>
          <a:bodyPr wrap="square" lIns="91440" tIns="45720" rIns="91440" bIns="45720" rtlCol="0" anchor="t">
            <a:spAutoFit/>
          </a:bodyPr>
          <a:lstStyle/>
          <a:p>
            <a:pPr algn="just"/>
            <a:r>
              <a:rPr lang="en-US" sz="1600" dirty="0">
                <a:latin typeface="Arial"/>
                <a:cs typeface="Arial"/>
              </a:rPr>
              <a:t>Costs for goods and services which </a:t>
            </a:r>
            <a:r>
              <a:rPr lang="en-US" sz="1600" b="1" dirty="0">
                <a:latin typeface="Arial"/>
                <a:cs typeface="Arial"/>
              </a:rPr>
              <a:t>are produced or provided within the participant’s </a:t>
            </a:r>
            <a:r>
              <a:rPr lang="en-US" sz="1600" b="1" dirty="0" err="1">
                <a:latin typeface="Arial"/>
                <a:cs typeface="Arial"/>
              </a:rPr>
              <a:t>organisation</a:t>
            </a:r>
            <a:r>
              <a:rPr lang="en-US" sz="1600" b="1" dirty="0">
                <a:latin typeface="Arial"/>
                <a:cs typeface="Arial"/>
              </a:rPr>
              <a:t> directly for the action </a:t>
            </a:r>
            <a:r>
              <a:rPr lang="en-US" sz="1600" dirty="0">
                <a:latin typeface="Arial"/>
                <a:cs typeface="Arial"/>
              </a:rPr>
              <a:t>and the beneficiary values on the basis of their usual cost accounting practices. </a:t>
            </a:r>
            <a:endParaRPr lang="en-IE" sz="1600" dirty="0"/>
          </a:p>
        </p:txBody>
      </p:sp>
      <p:sp>
        <p:nvSpPr>
          <p:cNvPr id="11" name="TextBox 10">
            <a:extLst>
              <a:ext uri="{FF2B5EF4-FFF2-40B4-BE49-F238E27FC236}">
                <a16:creationId xmlns:a16="http://schemas.microsoft.com/office/drawing/2014/main" id="{47D4B16C-0848-0E97-79E0-DF71FD5C89DB}"/>
              </a:ext>
            </a:extLst>
          </p:cNvPr>
          <p:cNvSpPr txBox="1"/>
          <p:nvPr/>
        </p:nvSpPr>
        <p:spPr>
          <a:xfrm rot="19635004">
            <a:off x="271911" y="1310356"/>
            <a:ext cx="1001108" cy="369332"/>
          </a:xfrm>
          <a:prstGeom prst="rect">
            <a:avLst/>
          </a:prstGeom>
          <a:noFill/>
        </p:spPr>
        <p:txBody>
          <a:bodyPr wrap="none" rtlCol="0">
            <a:spAutoFit/>
          </a:bodyPr>
          <a:lstStyle/>
          <a:p>
            <a:r>
              <a:rPr lang="en-US" b="1" dirty="0">
                <a:solidFill>
                  <a:srgbClr val="FF0000"/>
                </a:solidFill>
              </a:rPr>
              <a:t>WHAT?</a:t>
            </a:r>
            <a:endParaRPr lang="en-IE" b="1" dirty="0">
              <a:solidFill>
                <a:srgbClr val="FF0000"/>
              </a:solidFill>
            </a:endParaRPr>
          </a:p>
        </p:txBody>
      </p:sp>
      <p:sp>
        <p:nvSpPr>
          <p:cNvPr id="14" name="TextBox 13">
            <a:extLst>
              <a:ext uri="{FF2B5EF4-FFF2-40B4-BE49-F238E27FC236}">
                <a16:creationId xmlns:a16="http://schemas.microsoft.com/office/drawing/2014/main" id="{DC748986-0B48-F019-6688-C40FFF26CCC0}"/>
              </a:ext>
            </a:extLst>
          </p:cNvPr>
          <p:cNvSpPr txBox="1"/>
          <p:nvPr/>
        </p:nvSpPr>
        <p:spPr>
          <a:xfrm>
            <a:off x="1159496" y="2186736"/>
            <a:ext cx="2192669" cy="369332"/>
          </a:xfrm>
          <a:prstGeom prst="rect">
            <a:avLst/>
          </a:prstGeom>
          <a:noFill/>
        </p:spPr>
        <p:txBody>
          <a:bodyPr wrap="square" rtlCol="0">
            <a:spAutoFit/>
          </a:bodyPr>
          <a:lstStyle/>
          <a:p>
            <a:r>
              <a:rPr lang="en-US" b="1" dirty="0">
                <a:solidFill>
                  <a:schemeClr val="accent2"/>
                </a:solidFill>
              </a:rPr>
              <a:t>EXAMPLES</a:t>
            </a:r>
            <a:r>
              <a:rPr lang="en-US" b="1" dirty="0">
                <a:solidFill>
                  <a:schemeClr val="accent2"/>
                </a:solidFill>
                <a:latin typeface="Arial heading"/>
              </a:rPr>
              <a:t>:</a:t>
            </a:r>
            <a:endParaRPr lang="en-IE" b="1" dirty="0">
              <a:solidFill>
                <a:schemeClr val="accent2"/>
              </a:solidFill>
              <a:latin typeface="Arial heading"/>
            </a:endParaRPr>
          </a:p>
        </p:txBody>
      </p:sp>
      <p:sp>
        <p:nvSpPr>
          <p:cNvPr id="15" name="TextBox 14">
            <a:extLst>
              <a:ext uri="{FF2B5EF4-FFF2-40B4-BE49-F238E27FC236}">
                <a16:creationId xmlns:a16="http://schemas.microsoft.com/office/drawing/2014/main" id="{E59728C6-7CBC-5164-538D-BD8E711F2AB6}"/>
              </a:ext>
            </a:extLst>
          </p:cNvPr>
          <p:cNvSpPr txBox="1"/>
          <p:nvPr/>
        </p:nvSpPr>
        <p:spPr>
          <a:xfrm>
            <a:off x="5958509" y="2447047"/>
            <a:ext cx="5395292" cy="3139321"/>
          </a:xfrm>
          <a:prstGeom prst="rect">
            <a:avLst/>
          </a:prstGeom>
          <a:noFill/>
        </p:spPr>
        <p:txBody>
          <a:bodyPr wrap="square" lIns="91440" tIns="45720" rIns="91440" bIns="45720" rtlCol="0" anchor="t">
            <a:spAutoFit/>
          </a:bodyPr>
          <a:lstStyle/>
          <a:p>
            <a:pPr algn="just">
              <a:spcBef>
                <a:spcPts val="1200"/>
              </a:spcBef>
              <a:defRPr/>
            </a:pPr>
            <a:r>
              <a:rPr kumimoji="0" lang="en-US" sz="1600" b="0" i="0" u="none" strike="noStrike" kern="1200" cap="none" spc="0" normalizeH="0" baseline="0" noProof="0" dirty="0">
                <a:ln>
                  <a:noFill/>
                </a:ln>
                <a:effectLst/>
                <a:uLnTx/>
                <a:uFillTx/>
                <a:latin typeface="Arial"/>
                <a:ea typeface="+mn-ea"/>
                <a:cs typeface="+mn-cs"/>
              </a:rPr>
              <a:t>Wider reliance on </a:t>
            </a:r>
            <a:r>
              <a:rPr lang="en-US" sz="1600" dirty="0">
                <a:latin typeface="Arial"/>
              </a:rPr>
              <a:t>participant’s </a:t>
            </a:r>
            <a:r>
              <a:rPr kumimoji="0" lang="en-US" sz="1600" b="0" i="0" u="none" strike="noStrike" kern="1200" cap="none" spc="0" normalizeH="0" baseline="0" noProof="0" dirty="0">
                <a:ln>
                  <a:noFill/>
                </a:ln>
                <a:effectLst/>
                <a:uLnTx/>
                <a:uFillTx/>
                <a:latin typeface="Arial"/>
                <a:ea typeface="+mn-ea"/>
                <a:cs typeface="+mn-cs"/>
              </a:rPr>
              <a:t>usual cost accounting practices for the unit cost calculation with:</a:t>
            </a:r>
            <a:r>
              <a:rPr lang="en-US" sz="1600" dirty="0">
                <a:latin typeface="Arial"/>
              </a:rPr>
              <a:t> </a:t>
            </a:r>
            <a:endParaRPr kumimoji="0" lang="en-US" sz="1600" b="0" i="0" u="none" strike="noStrike" kern="1200" cap="none" spc="0" normalizeH="0" baseline="0" noProof="0" dirty="0">
              <a:ln>
                <a:noFill/>
              </a:ln>
              <a:effectLst/>
              <a:uLnTx/>
              <a:uFillTx/>
              <a:latin typeface="Arial"/>
              <a:ea typeface="+mn-ea"/>
              <a:cs typeface="+mn-cs"/>
            </a:endParaRPr>
          </a:p>
          <a:p>
            <a:pPr marL="631825" lvl="1" indent="-369888" algn="just">
              <a:spcBef>
                <a:spcPts val="1200"/>
              </a:spcBef>
              <a:buClr>
                <a:schemeClr val="tx1"/>
              </a:buClr>
              <a:buFont typeface="Wingdings" panose="05000000000000000000" pitchFamily="2" charset="2"/>
              <a:buChar char="v"/>
              <a:defRPr/>
            </a:pPr>
            <a:r>
              <a:rPr kumimoji="0" lang="en-US" sz="1600" b="0" i="0" u="none" strike="noStrike" kern="1200" cap="none" spc="0" normalizeH="0" baseline="0" noProof="0" dirty="0">
                <a:ln>
                  <a:noFill/>
                </a:ln>
                <a:effectLst/>
                <a:uLnTx/>
                <a:uFillTx/>
                <a:latin typeface="Arial"/>
                <a:ea typeface="+mn-ea"/>
                <a:cs typeface="+mn-cs"/>
              </a:rPr>
              <a:t>No application of the 25% flat-rate on top of the unit cost </a:t>
            </a:r>
            <a:r>
              <a:rPr kumimoji="0" lang="en-US" sz="1600" b="0" i="1" u="none" strike="noStrike" kern="1200" cap="none" spc="0" normalizeH="0" baseline="0" noProof="0" dirty="0">
                <a:ln>
                  <a:noFill/>
                </a:ln>
                <a:effectLst/>
                <a:uLnTx/>
                <a:uFillTx/>
                <a:latin typeface="Arial"/>
                <a:ea typeface="+mn-ea"/>
                <a:cs typeface="+mn-cs"/>
              </a:rPr>
              <a:t>(H2020 rules)</a:t>
            </a:r>
            <a:r>
              <a:rPr lang="en-US" sz="1600" i="1" dirty="0">
                <a:latin typeface="Arial"/>
              </a:rPr>
              <a:t> </a:t>
            </a:r>
            <a:endParaRPr lang="en-US" sz="1600" b="0" i="1" u="none" strike="noStrike" kern="1200" cap="none" spc="0" normalizeH="0" baseline="0" noProof="0" dirty="0">
              <a:ln>
                <a:noFill/>
              </a:ln>
              <a:effectLst/>
              <a:uLnTx/>
              <a:uFillTx/>
              <a:latin typeface="Arial"/>
              <a:cs typeface="Arial"/>
            </a:endParaRPr>
          </a:p>
          <a:p>
            <a:pPr marL="631825" lvl="1" indent="-369888" algn="just">
              <a:spcBef>
                <a:spcPts val="1200"/>
              </a:spcBef>
              <a:buClr>
                <a:schemeClr val="tx1"/>
              </a:buClr>
              <a:buFont typeface="Wingdings" panose="05000000000000000000" pitchFamily="2" charset="2"/>
              <a:buChar char="v"/>
              <a:defRPr/>
            </a:pPr>
            <a:r>
              <a:rPr kumimoji="0" lang="en-US" sz="1600" b="0" i="0" u="none" strike="noStrike" kern="1200" cap="none" spc="0" normalizeH="0" baseline="0" noProof="0" dirty="0">
                <a:ln>
                  <a:noFill/>
                </a:ln>
                <a:effectLst/>
                <a:uLnTx/>
                <a:uFillTx/>
                <a:latin typeface="Arial"/>
                <a:ea typeface="+mn-ea"/>
                <a:cs typeface="+mn-cs"/>
              </a:rPr>
              <a:t>instead, </a:t>
            </a:r>
            <a:r>
              <a:rPr kumimoji="0" lang="en-US" sz="1600" b="0" i="0" u="sng" strike="noStrike" kern="1200" cap="none" spc="0" normalizeH="0" baseline="0" noProof="0" dirty="0">
                <a:ln>
                  <a:noFill/>
                </a:ln>
                <a:effectLst/>
                <a:uLnTx/>
                <a:uFillTx/>
                <a:latin typeface="Arial"/>
                <a:ea typeface="+mn-ea"/>
                <a:cs typeface="+mn-cs"/>
              </a:rPr>
              <a:t>possibility to accept actual indirect costs</a:t>
            </a:r>
            <a:r>
              <a:rPr kumimoji="0" lang="en-US" sz="1600" b="0" i="0" u="none" strike="noStrike" kern="1200" cap="none" spc="0" normalizeH="0" baseline="0" noProof="0" dirty="0">
                <a:ln>
                  <a:noFill/>
                </a:ln>
                <a:effectLst/>
                <a:uLnTx/>
                <a:uFillTx/>
                <a:latin typeface="Arial"/>
                <a:ea typeface="+mn-ea"/>
                <a:cs typeface="+mn-cs"/>
              </a:rPr>
              <a:t> allocated via beneficiary’s usual key drivers in the unit cost calculation</a:t>
            </a:r>
            <a:r>
              <a:rPr kumimoji="0" lang="en-US" b="0" i="0" u="none" strike="noStrike" kern="1200" cap="none" spc="0" normalizeH="0" baseline="0" noProof="0" dirty="0">
                <a:ln>
                  <a:noFill/>
                </a:ln>
                <a:effectLst/>
                <a:uLnTx/>
                <a:uFillTx/>
                <a:latin typeface="Arial"/>
                <a:ea typeface="+mn-ea"/>
                <a:cs typeface="+mn-cs"/>
              </a:rPr>
              <a:t> </a:t>
            </a:r>
            <a:r>
              <a:rPr kumimoji="0" lang="en-US" sz="1600" b="0" i="1" u="none" strike="noStrike" kern="1200" cap="none" spc="0" normalizeH="0" baseline="0" noProof="0" dirty="0">
                <a:ln>
                  <a:noFill/>
                </a:ln>
                <a:effectLst/>
                <a:uLnTx/>
                <a:uFillTx/>
                <a:latin typeface="Arial"/>
                <a:ea typeface="+mn-ea"/>
                <a:cs typeface="+mn-cs"/>
              </a:rPr>
              <a:t>(</a:t>
            </a:r>
            <a:r>
              <a:rPr lang="en-US" sz="1600" i="1" dirty="0"/>
              <a:t>(e.g. power supply costs allocated to a clean room on the basis of the square meters it occupies, general administrative costs such as those stemming from the HR, legal or accounting departments).</a:t>
            </a:r>
            <a:endParaRPr kumimoji="0" lang="en-US" sz="1600" b="0" i="1" u="none" strike="noStrike" kern="1200" cap="none" spc="0" normalizeH="0" baseline="0" noProof="0" dirty="0">
              <a:ln>
                <a:noFill/>
              </a:ln>
              <a:effectLst/>
              <a:uLnTx/>
              <a:uFillTx/>
              <a:latin typeface="Arial"/>
              <a:ea typeface="+mn-ea"/>
              <a:cs typeface="+mn-cs"/>
            </a:endParaRPr>
          </a:p>
        </p:txBody>
      </p:sp>
      <p:pic>
        <p:nvPicPr>
          <p:cNvPr id="16" name="Picture 7" descr="A picture containing text, clipart&#10;&#10;Description automatically generated">
            <a:extLst>
              <a:ext uri="{FF2B5EF4-FFF2-40B4-BE49-F238E27FC236}">
                <a16:creationId xmlns:a16="http://schemas.microsoft.com/office/drawing/2014/main" id="{32254F18-4C6C-21C8-0191-3A28CEB75F8F}"/>
              </a:ext>
            </a:extLst>
          </p:cNvPr>
          <p:cNvPicPr>
            <a:picLocks noChangeAspect="1"/>
          </p:cNvPicPr>
          <p:nvPr/>
        </p:nvPicPr>
        <p:blipFill>
          <a:blip r:embed="rId3"/>
          <a:stretch>
            <a:fillRect/>
          </a:stretch>
        </p:blipFill>
        <p:spPr>
          <a:xfrm>
            <a:off x="10958555" y="2710233"/>
            <a:ext cx="740692" cy="451098"/>
          </a:xfrm>
          <a:prstGeom prst="rect">
            <a:avLst/>
          </a:prstGeom>
        </p:spPr>
      </p:pic>
      <p:sp>
        <p:nvSpPr>
          <p:cNvPr id="17" name="TextBox 16">
            <a:extLst>
              <a:ext uri="{FF2B5EF4-FFF2-40B4-BE49-F238E27FC236}">
                <a16:creationId xmlns:a16="http://schemas.microsoft.com/office/drawing/2014/main" id="{EC563D69-9B57-ED5C-16CC-4034C647CC64}"/>
              </a:ext>
            </a:extLst>
          </p:cNvPr>
          <p:cNvSpPr txBox="1"/>
          <p:nvPr/>
        </p:nvSpPr>
        <p:spPr>
          <a:xfrm>
            <a:off x="6769842" y="5741728"/>
            <a:ext cx="3109449" cy="830997"/>
          </a:xfrm>
          <a:prstGeom prst="rect">
            <a:avLst/>
          </a:prstGeom>
          <a:noFill/>
        </p:spPr>
        <p:txBody>
          <a:bodyPr wrap="square" rtlCol="0">
            <a:spAutoFit/>
          </a:bodyPr>
          <a:lstStyle/>
          <a:p>
            <a:r>
              <a:rPr lang="en-US" sz="1600" dirty="0"/>
              <a:t>Internally invoiced goods and services do NOT need to be referenced in Annex 1</a:t>
            </a:r>
            <a:endParaRPr lang="en-IE" sz="1600" dirty="0"/>
          </a:p>
        </p:txBody>
      </p:sp>
      <p:pic>
        <p:nvPicPr>
          <p:cNvPr id="19" name="Graphic 18" descr="Comment Important with solid fill">
            <a:extLst>
              <a:ext uri="{FF2B5EF4-FFF2-40B4-BE49-F238E27FC236}">
                <a16:creationId xmlns:a16="http://schemas.microsoft.com/office/drawing/2014/main" id="{307FA6D9-7768-E678-A4A7-58AF73ED08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0990" y="5700026"/>
            <a:ext cx="914400" cy="914400"/>
          </a:xfrm>
          <a:prstGeom prst="rect">
            <a:avLst/>
          </a:prstGeom>
        </p:spPr>
      </p:pic>
    </p:spTree>
    <p:extLst>
      <p:ext uri="{BB962C8B-B14F-4D97-AF65-F5344CB8AC3E}">
        <p14:creationId xmlns:p14="http://schemas.microsoft.com/office/powerpoint/2010/main" val="1942065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D2. Internally invoiced good </a:t>
            </a:r>
            <a:r>
              <a:rPr lang="en-US"/>
              <a:t>and services</a:t>
            </a:r>
            <a:endParaRPr lang="en-IE" dirty="0"/>
          </a:p>
        </p:txBody>
      </p:sp>
      <p:sp>
        <p:nvSpPr>
          <p:cNvPr id="2" name="TextBox 1">
            <a:extLst>
              <a:ext uri="{FF2B5EF4-FFF2-40B4-BE49-F238E27FC236}">
                <a16:creationId xmlns:a16="http://schemas.microsoft.com/office/drawing/2014/main" id="{DB5D958C-1932-A3BA-3D8A-52AC2582C66D}"/>
              </a:ext>
            </a:extLst>
          </p:cNvPr>
          <p:cNvSpPr txBox="1"/>
          <p:nvPr/>
        </p:nvSpPr>
        <p:spPr>
          <a:xfrm rot="18796333">
            <a:off x="292260" y="2514559"/>
            <a:ext cx="1541978" cy="369332"/>
          </a:xfrm>
          <a:prstGeom prst="rect">
            <a:avLst/>
          </a:prstGeom>
          <a:noFill/>
        </p:spPr>
        <p:txBody>
          <a:bodyPr wrap="square" rtlCol="0">
            <a:spAutoFit/>
          </a:bodyPr>
          <a:lstStyle/>
          <a:p>
            <a:r>
              <a:rPr lang="en-US" b="1" dirty="0">
                <a:solidFill>
                  <a:srgbClr val="FF0000"/>
                </a:solidFill>
              </a:rPr>
              <a:t>WHAT NOT?</a:t>
            </a:r>
            <a:endParaRPr lang="en-IE" b="1" dirty="0">
              <a:solidFill>
                <a:srgbClr val="FF0000"/>
              </a:solidFill>
            </a:endParaRPr>
          </a:p>
        </p:txBody>
      </p:sp>
      <p:sp>
        <p:nvSpPr>
          <p:cNvPr id="5" name="TextBox 4">
            <a:extLst>
              <a:ext uri="{FF2B5EF4-FFF2-40B4-BE49-F238E27FC236}">
                <a16:creationId xmlns:a16="http://schemas.microsoft.com/office/drawing/2014/main" id="{3B78517E-8DE5-1390-EA28-B96119FEA019}"/>
              </a:ext>
            </a:extLst>
          </p:cNvPr>
          <p:cNvSpPr txBox="1"/>
          <p:nvPr/>
        </p:nvSpPr>
        <p:spPr>
          <a:xfrm>
            <a:off x="1354603" y="5815917"/>
            <a:ext cx="8741503" cy="338554"/>
          </a:xfrm>
          <a:prstGeom prst="rect">
            <a:avLst/>
          </a:prstGeom>
          <a:noFill/>
        </p:spPr>
        <p:txBody>
          <a:bodyPr wrap="square" rtlCol="0">
            <a:spAutoFit/>
          </a:bodyPr>
          <a:lstStyle/>
          <a:p>
            <a:r>
              <a:rPr lang="en-US" sz="1600" dirty="0">
                <a:solidFill>
                  <a:schemeClr val="accent2"/>
                </a:solidFill>
              </a:rPr>
              <a:t>The costs must be declared </a:t>
            </a:r>
            <a:r>
              <a:rPr lang="en-US" sz="1600" b="1" dirty="0">
                <a:solidFill>
                  <a:schemeClr val="accent2"/>
                </a:solidFill>
              </a:rPr>
              <a:t>as unit costs </a:t>
            </a:r>
            <a:r>
              <a:rPr lang="en-US" sz="1600" dirty="0">
                <a:solidFill>
                  <a:schemeClr val="accent2"/>
                </a:solidFill>
              </a:rPr>
              <a:t>in accordance with usual cost accounting practices.</a:t>
            </a:r>
            <a:endParaRPr lang="en-IE" sz="1600" dirty="0">
              <a:solidFill>
                <a:schemeClr val="accent2"/>
              </a:solidFill>
            </a:endParaRPr>
          </a:p>
        </p:txBody>
      </p:sp>
      <p:pic>
        <p:nvPicPr>
          <p:cNvPr id="12" name="Picture 11">
            <a:extLst>
              <a:ext uri="{FF2B5EF4-FFF2-40B4-BE49-F238E27FC236}">
                <a16:creationId xmlns:a16="http://schemas.microsoft.com/office/drawing/2014/main" id="{4FEBB5F6-0A59-C006-6528-5D3D96536673}"/>
              </a:ext>
            </a:extLst>
          </p:cNvPr>
          <p:cNvPicPr>
            <a:picLocks noChangeAspect="1"/>
          </p:cNvPicPr>
          <p:nvPr/>
        </p:nvPicPr>
        <p:blipFill>
          <a:blip r:embed="rId2"/>
          <a:stretch>
            <a:fillRect/>
          </a:stretch>
        </p:blipFill>
        <p:spPr>
          <a:xfrm>
            <a:off x="2119311" y="4051703"/>
            <a:ext cx="7953375" cy="1219200"/>
          </a:xfrm>
          <a:prstGeom prst="rect">
            <a:avLst/>
          </a:prstGeom>
        </p:spPr>
      </p:pic>
      <p:grpSp>
        <p:nvGrpSpPr>
          <p:cNvPr id="13" name="Group 12">
            <a:extLst>
              <a:ext uri="{FF2B5EF4-FFF2-40B4-BE49-F238E27FC236}">
                <a16:creationId xmlns:a16="http://schemas.microsoft.com/office/drawing/2014/main" id="{0108A3EB-9F26-F7BE-2938-530183AF238C}"/>
              </a:ext>
            </a:extLst>
          </p:cNvPr>
          <p:cNvGrpSpPr/>
          <p:nvPr/>
        </p:nvGrpSpPr>
        <p:grpSpPr>
          <a:xfrm>
            <a:off x="406198" y="5553194"/>
            <a:ext cx="864000" cy="864000"/>
            <a:chOff x="8939436" y="4807760"/>
            <a:chExt cx="864000" cy="864000"/>
          </a:xfrm>
        </p:grpSpPr>
        <p:sp>
          <p:nvSpPr>
            <p:cNvPr id="18" name="Oval 17">
              <a:extLst>
                <a:ext uri="{FF2B5EF4-FFF2-40B4-BE49-F238E27FC236}">
                  <a16:creationId xmlns:a16="http://schemas.microsoft.com/office/drawing/2014/main" id="{4DE2318C-8A82-7733-F95A-4126EE0B209C}"/>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C71D4003-D862-2C50-90C3-AB51E39094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21" name="TextBox 20">
            <a:extLst>
              <a:ext uri="{FF2B5EF4-FFF2-40B4-BE49-F238E27FC236}">
                <a16:creationId xmlns:a16="http://schemas.microsoft.com/office/drawing/2014/main" id="{EA21C841-27CE-57E4-A1B3-926E896F3961}"/>
              </a:ext>
            </a:extLst>
          </p:cNvPr>
          <p:cNvSpPr txBox="1"/>
          <p:nvPr/>
        </p:nvSpPr>
        <p:spPr>
          <a:xfrm>
            <a:off x="838200" y="1175265"/>
            <a:ext cx="10515600" cy="2569934"/>
          </a:xfrm>
          <a:prstGeom prst="rect">
            <a:avLst/>
          </a:prstGeom>
          <a:noFill/>
        </p:spPr>
        <p:txBody>
          <a:bodyPr wrap="square" rtlCol="0">
            <a:spAutoFit/>
          </a:bodyPr>
          <a:lstStyle/>
          <a:p>
            <a:pPr>
              <a:spcBef>
                <a:spcPts val="600"/>
              </a:spcBef>
            </a:pPr>
            <a:r>
              <a:rPr lang="en-US" b="1" dirty="0">
                <a:solidFill>
                  <a:schemeClr val="tx2"/>
                </a:solidFill>
              </a:rPr>
              <a:t>Ineligible costs</a:t>
            </a:r>
          </a:p>
          <a:p>
            <a:pPr marL="285750" marR="0" lvl="0" indent="-285750" algn="just" defTabSz="914400" rtl="0" eaLnBrk="1" fontAlgn="auto" latinLnBrk="0" hangingPunct="1">
              <a:spcBef>
                <a:spcPts val="1800"/>
              </a:spcBef>
              <a:buClr>
                <a:srgbClr val="4D4D4D"/>
              </a:buClr>
              <a:buSzTx/>
              <a:buFont typeface="Wingdings" panose="05000000000000000000" pitchFamily="2" charset="2"/>
              <a:buChar char="v"/>
              <a:tabLst/>
              <a:defRPr/>
            </a:pPr>
            <a:r>
              <a:rPr kumimoji="0" lang="en-US" sz="1400" b="0" i="0" u="none" strike="noStrike" kern="1200" cap="none" spc="0" normalizeH="0" baseline="0" noProof="0" dirty="0">
                <a:ln>
                  <a:noFill/>
                </a:ln>
                <a:solidFill>
                  <a:srgbClr val="4D4D4D"/>
                </a:solidFill>
                <a:effectLst/>
                <a:uLnTx/>
                <a:uFillTx/>
                <a:latin typeface="Arial" panose="020B0604020202020204"/>
                <a:ea typeface="+mn-ea"/>
                <a:cs typeface="+mn-cs"/>
              </a:rPr>
              <a:t>Goods or services purchased, and costs of goods or services internally invoiced which </a:t>
            </a:r>
            <a:r>
              <a:rPr kumimoji="0" lang="en-US" sz="1400" b="1" i="0" u="none" strike="noStrike" kern="1200" cap="none" spc="0" normalizeH="0" baseline="0" noProof="0" dirty="0">
                <a:ln>
                  <a:noFill/>
                </a:ln>
                <a:solidFill>
                  <a:srgbClr val="4D4D4D"/>
                </a:solidFill>
                <a:effectLst/>
                <a:uLnTx/>
                <a:uFillTx/>
                <a:latin typeface="Arial" panose="020B0604020202020204"/>
                <a:ea typeface="+mn-ea"/>
                <a:cs typeface="+mn-cs"/>
              </a:rPr>
              <a:t>are not directly used for the action:</a:t>
            </a:r>
            <a:endParaRPr kumimoji="0" lang="en-US" sz="1400" b="0" i="0" u="none" strike="noStrike" kern="1200" cap="none" spc="0" normalizeH="0" baseline="0" noProof="0" dirty="0">
              <a:ln>
                <a:noFill/>
              </a:ln>
              <a:solidFill>
                <a:srgbClr val="4D4D4D"/>
              </a:solidFill>
              <a:effectLst/>
              <a:uLnTx/>
              <a:uFillTx/>
              <a:latin typeface="Arial" panose="020B0604020202020204"/>
              <a:ea typeface="+mn-ea"/>
              <a:cs typeface="+mn-cs"/>
            </a:endParaRPr>
          </a:p>
          <a:p>
            <a:pPr marL="1200150" marR="0" lvl="2" indent="-285750" algn="just" defTabSz="914400" rtl="0" eaLnBrk="1" fontAlgn="auto" latinLnBrk="0" hangingPunct="1">
              <a:spcBef>
                <a:spcPts val="600"/>
              </a:spcBef>
              <a:buClr>
                <a:srgbClr val="4D4D4D"/>
              </a:buClr>
              <a:buSzTx/>
              <a:buFont typeface="Wingdings" panose="05000000000000000000" pitchFamily="2" charset="2"/>
              <a:buChar char="v"/>
              <a:tabLst/>
              <a:defRPr/>
            </a:pPr>
            <a:r>
              <a:rPr kumimoji="0" lang="en-US" sz="1400" b="0" i="0" u="none" strike="noStrike" kern="1200" cap="none" spc="0" normalizeH="0" baseline="0" noProof="0" dirty="0">
                <a:ln>
                  <a:noFill/>
                </a:ln>
                <a:solidFill>
                  <a:srgbClr val="4D4D4D"/>
                </a:solidFill>
                <a:effectLst/>
                <a:uLnTx/>
                <a:uFillTx/>
                <a:latin typeface="Arial" panose="020B0604020202020204"/>
                <a:ea typeface="+mn-ea"/>
                <a:cs typeface="+mn-cs"/>
              </a:rPr>
              <a:t>bank interests;</a:t>
            </a:r>
            <a:endParaRPr kumimoji="0" lang="en-US" sz="1400" b="0" i="0" u="none" strike="noStrike" kern="1200" cap="none" spc="0" normalizeH="0" baseline="0" noProof="0" dirty="0">
              <a:ln>
                <a:noFill/>
              </a:ln>
              <a:solidFill>
                <a:srgbClr val="4D4D4D"/>
              </a:solidFill>
              <a:effectLst/>
              <a:uLnTx/>
              <a:uFillTx/>
              <a:latin typeface="Arial" panose="020B0604020202020204"/>
              <a:ea typeface="+mn-ea"/>
              <a:cs typeface="Arial"/>
            </a:endParaRPr>
          </a:p>
          <a:p>
            <a:pPr marL="1200150" marR="0" lvl="2" indent="-285750" algn="just" defTabSz="914400" rtl="0" eaLnBrk="1" fontAlgn="auto" latinLnBrk="0" hangingPunct="1">
              <a:spcBef>
                <a:spcPts val="600"/>
              </a:spcBef>
              <a:buClr>
                <a:srgbClr val="4D4D4D"/>
              </a:buClr>
              <a:buSzTx/>
              <a:buFont typeface="Wingdings" panose="05000000000000000000" pitchFamily="2" charset="2"/>
              <a:buChar char="v"/>
              <a:tabLst/>
              <a:defRPr/>
            </a:pPr>
            <a:r>
              <a:rPr kumimoji="0" lang="en-US" sz="1400" b="0" i="0" u="none" strike="noStrike" kern="1200" cap="none" spc="0" normalizeH="0" baseline="0" noProof="0" dirty="0">
                <a:ln>
                  <a:noFill/>
                </a:ln>
                <a:solidFill>
                  <a:srgbClr val="4D4D4D"/>
                </a:solidFill>
                <a:effectLst/>
                <a:uLnTx/>
                <a:uFillTx/>
                <a:latin typeface="Arial" panose="020B0604020202020204"/>
                <a:ea typeface="+mn-ea"/>
                <a:cs typeface="+mn-cs"/>
              </a:rPr>
              <a:t>provisions for future expenses;</a:t>
            </a:r>
            <a:endParaRPr kumimoji="0" lang="en-US" sz="1400" b="0" i="0" u="none" strike="noStrike" kern="1200" cap="none" spc="0" normalizeH="0" baseline="0" noProof="0" dirty="0">
              <a:ln>
                <a:noFill/>
              </a:ln>
              <a:solidFill>
                <a:srgbClr val="4D4D4D"/>
              </a:solidFill>
              <a:effectLst/>
              <a:uLnTx/>
              <a:uFillTx/>
              <a:latin typeface="Arial" panose="020B0604020202020204"/>
              <a:ea typeface="+mn-ea"/>
              <a:cs typeface="Arial"/>
            </a:endParaRPr>
          </a:p>
          <a:p>
            <a:pPr marL="1200150" marR="0" lvl="2" indent="-285750" algn="just" defTabSz="914400" rtl="0" eaLnBrk="1" fontAlgn="auto" latinLnBrk="0" hangingPunct="1">
              <a:spcBef>
                <a:spcPts val="600"/>
              </a:spcBef>
              <a:buClr>
                <a:srgbClr val="4D4D4D"/>
              </a:buClr>
              <a:buSzTx/>
              <a:buFont typeface="Wingdings" panose="05000000000000000000" pitchFamily="2" charset="2"/>
              <a:buChar char="v"/>
              <a:tabLst/>
              <a:defRPr/>
            </a:pPr>
            <a:r>
              <a:rPr kumimoji="0" lang="en-US" sz="1400" b="0" i="0" u="none" strike="noStrike" kern="1200" cap="none" spc="0" normalizeH="0" baseline="0" noProof="0" dirty="0">
                <a:ln>
                  <a:noFill/>
                </a:ln>
                <a:solidFill>
                  <a:srgbClr val="4D4D4D"/>
                </a:solidFill>
                <a:effectLst/>
                <a:uLnTx/>
                <a:uFillTx/>
                <a:latin typeface="Arial" panose="020B0604020202020204"/>
                <a:ea typeface="+mn-ea"/>
                <a:cs typeface="+mn-cs"/>
              </a:rPr>
              <a:t>cost declared under other cost categories (e.g. personnel cost, equipment depreciation cost) any other ineligible costs (see Article 6.3).</a:t>
            </a:r>
          </a:p>
          <a:p>
            <a:pPr marL="285750" marR="0" lvl="0" indent="-285750" algn="just" defTabSz="914400" rtl="0" eaLnBrk="1" fontAlgn="auto" latinLnBrk="0" hangingPunct="1">
              <a:spcBef>
                <a:spcPts val="1800"/>
              </a:spcBef>
              <a:buClr>
                <a:srgbClr val="4D4D4D"/>
              </a:buClr>
              <a:buSzTx/>
              <a:buFont typeface="Wingdings" panose="05000000000000000000" pitchFamily="2" charset="2"/>
              <a:buChar char="v"/>
              <a:tabLst/>
              <a:defRPr/>
            </a:pPr>
            <a:r>
              <a:rPr kumimoji="0" lang="en-US" sz="1400" b="0" i="0" u="none" strike="noStrike" kern="1200" cap="none" spc="0" normalizeH="0" baseline="0" noProof="0" dirty="0">
                <a:ln>
                  <a:noFill/>
                </a:ln>
                <a:solidFill>
                  <a:srgbClr val="4D4D4D"/>
                </a:solidFill>
                <a:effectLst/>
                <a:uLnTx/>
                <a:uFillTx/>
                <a:latin typeface="Arial" panose="020B0604020202020204"/>
                <a:ea typeface="+mn-ea"/>
                <a:cs typeface="+mn-cs"/>
              </a:rPr>
              <a:t>The unit cost must be adjusted to remove: − cost elements that are ineligible under the Grant Agreement (even if they are part of the participant’s usual methodology for determining the unit cost for their internal invoices).</a:t>
            </a:r>
            <a:endParaRPr kumimoji="0" lang="en-IE" sz="1400" b="0" i="0" u="none" strike="noStrike" kern="1200" cap="none" spc="0" normalizeH="0" baseline="0" noProof="0" dirty="0">
              <a:ln>
                <a:noFill/>
              </a:ln>
              <a:solidFill>
                <a:srgbClr val="4D4D4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329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79FCA-1CE9-D812-D39D-331D4BBC857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D2. Internally invoiced good and services</a:t>
            </a:r>
            <a:endParaRPr lang="en-IE" dirty="0"/>
          </a:p>
        </p:txBody>
      </p:sp>
      <p:sp>
        <p:nvSpPr>
          <p:cNvPr id="5" name="Text Placeholder 4">
            <a:extLst>
              <a:ext uri="{FF2B5EF4-FFF2-40B4-BE49-F238E27FC236}">
                <a16:creationId xmlns:a16="http://schemas.microsoft.com/office/drawing/2014/main" id="{277B3CD7-E698-6664-B7EC-6E0271E2B90F}"/>
              </a:ext>
            </a:extLst>
          </p:cNvPr>
          <p:cNvSpPr>
            <a:spLocks noGrp="1"/>
          </p:cNvSpPr>
          <p:nvPr>
            <p:ph type="body" sz="quarter" idx="17"/>
          </p:nvPr>
        </p:nvSpPr>
        <p:spPr>
          <a:xfrm>
            <a:off x="838201" y="1150210"/>
            <a:ext cx="10515599" cy="5186035"/>
          </a:xfrm>
        </p:spPr>
        <p:txBody>
          <a:bodyPr vert="horz" lIns="91440" tIns="45720" rIns="91440" bIns="45720" rtlCol="0" anchor="t">
            <a:spAutoFit/>
          </a:bodyPr>
          <a:lstStyle/>
          <a:p>
            <a:r>
              <a:rPr lang="en-US" sz="1800" b="1" dirty="0">
                <a:solidFill>
                  <a:srgbClr val="FF0000"/>
                </a:solidFill>
              </a:rPr>
              <a:t>WHAT TO CHECK?</a:t>
            </a:r>
          </a:p>
          <a:p>
            <a:pPr marL="342900" indent="-342900" algn="just">
              <a:buClr>
                <a:schemeClr val="tx1"/>
              </a:buClr>
              <a:buFont typeface="Wingdings" panose="05000000000000000000" pitchFamily="2" charset="2"/>
              <a:buChar char="v"/>
            </a:pPr>
            <a:r>
              <a:rPr lang="en-US" sz="1600" dirty="0">
                <a:latin typeface="Arial"/>
                <a:cs typeface="Arial"/>
              </a:rPr>
              <a:t>Check that the sampled internally invoiced goods and services were necessary in connection with the action implementation;</a:t>
            </a:r>
          </a:p>
          <a:p>
            <a:pPr marL="342900" indent="-342900" algn="just">
              <a:buClr>
                <a:schemeClr val="tx1"/>
              </a:buClr>
              <a:buFont typeface="Wingdings" panose="05000000000000000000" pitchFamily="2" charset="2"/>
              <a:buChar char="v"/>
            </a:pPr>
            <a:r>
              <a:rPr lang="en-US" sz="1600" dirty="0">
                <a:latin typeface="Arial"/>
                <a:cs typeface="Arial"/>
              </a:rPr>
              <a:t>Obtain or enquire the methodology and usual accounting practices used to calculate costs of internally invoiced goods and services;</a:t>
            </a:r>
          </a:p>
          <a:p>
            <a:pPr marL="342900" indent="-342900" algn="just">
              <a:buClr>
                <a:schemeClr val="tx1"/>
              </a:buClr>
              <a:buFont typeface="Wingdings" panose="05000000000000000000" pitchFamily="2" charset="2"/>
              <a:buChar char="v"/>
            </a:pPr>
            <a:r>
              <a:rPr lang="en-GB" sz="1600" dirty="0">
                <a:latin typeface="Arial"/>
                <a:ea typeface="Times New Roman" panose="02020603050405020304" pitchFamily="18" charset="0"/>
                <a:cs typeface="Arial"/>
              </a:rPr>
              <a:t>Perform the general checks for eligibility and ineligibility of costs </a:t>
            </a:r>
            <a:r>
              <a:rPr lang="en-US" sz="1600" dirty="0">
                <a:latin typeface="Arial"/>
                <a:cs typeface="Arial"/>
              </a:rPr>
              <a:t>i.e. supporting documents are reconciled with the sampled items claimed, are actually used/produced, are addressed to the participant etc.;</a:t>
            </a:r>
          </a:p>
          <a:p>
            <a:pPr marL="342900" indent="-342900" algn="just">
              <a:buClr>
                <a:schemeClr val="tx1"/>
              </a:buClr>
              <a:buFont typeface="Wingdings" panose="05000000000000000000" pitchFamily="2" charset="2"/>
              <a:buChar char="v"/>
            </a:pPr>
            <a:r>
              <a:rPr lang="en-US" sz="1600" dirty="0">
                <a:latin typeface="Arial"/>
                <a:cs typeface="Arial"/>
              </a:rPr>
              <a:t>Verify that the same unit cost has been applied in a consistent manner in other transactions not involving the EC grants; </a:t>
            </a:r>
            <a:endParaRPr lang="en-US" sz="1600" dirty="0">
              <a:latin typeface="Arial" panose="020B0604020202020204" pitchFamily="34" charset="0"/>
              <a:cs typeface="Arial" panose="020B0604020202020204" pitchFamily="34" charset="0"/>
            </a:endParaRPr>
          </a:p>
          <a:p>
            <a:pPr marL="342900" indent="-342900" algn="just">
              <a:buClr>
                <a:schemeClr val="tx1"/>
              </a:buClr>
              <a:buFont typeface="Wingdings" panose="05000000000000000000" pitchFamily="2" charset="2"/>
              <a:buChar char="v"/>
            </a:pPr>
            <a:r>
              <a:rPr lang="en-US" sz="1600" dirty="0">
                <a:latin typeface="Arial"/>
                <a:cs typeface="Arial"/>
              </a:rPr>
              <a:t>Verify that the commercial price is not used as the unit cost for internal invoices charged to the grant;</a:t>
            </a:r>
          </a:p>
          <a:p>
            <a:pPr marL="342900" indent="-342900" algn="just">
              <a:buClr>
                <a:schemeClr val="tx1"/>
              </a:buClr>
              <a:buFont typeface="Wingdings" panose="05000000000000000000" pitchFamily="2" charset="2"/>
              <a:buChar char="v"/>
            </a:pPr>
            <a:r>
              <a:rPr lang="en-US" sz="1600" dirty="0">
                <a:latin typeface="Arial"/>
                <a:cs typeface="Arial"/>
              </a:rPr>
              <a:t>Verify that the unit cost is calculated using the actual costs recorded in the Participant’s accounts;</a:t>
            </a:r>
          </a:p>
          <a:p>
            <a:pPr marL="342900" indent="-342900" algn="just">
              <a:buClr>
                <a:schemeClr val="tx1"/>
              </a:buClr>
              <a:buFont typeface="Wingdings" panose="05000000000000000000" pitchFamily="2" charset="2"/>
              <a:buChar char="v"/>
            </a:pPr>
            <a:r>
              <a:rPr lang="en-GB" sz="1600" dirty="0">
                <a:latin typeface="Arial"/>
                <a:cs typeface="Arial"/>
              </a:rPr>
              <a:t>Check that the amount per unit, for providing internally the good or service, has been calculated using the actual direct and indirect costs recorded in the participant’s accounts, attributed either by direct measurement or on the basis of cost drivers in line with participant’s accounting practices.</a:t>
            </a:r>
            <a:endParaRPr lang="en-US" sz="1600" dirty="0">
              <a:latin typeface="Arial"/>
              <a:cs typeface="Arial"/>
            </a:endParaRPr>
          </a:p>
        </p:txBody>
      </p:sp>
      <p:pic>
        <p:nvPicPr>
          <p:cNvPr id="12" name="Picture 3" descr="C:\Users\Anne\AppData\Local\Microsoft\Windows\Temporary Internet Files\Content.IE5\ATRJ6896\Fotolia_35061180_XS[1].jpg">
            <a:extLst>
              <a:ext uri="{FF2B5EF4-FFF2-40B4-BE49-F238E27FC236}">
                <a16:creationId xmlns:a16="http://schemas.microsoft.com/office/drawing/2014/main" id="{4D4A68CA-8E7D-4C59-C050-21F1911E8A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6976" y="4314222"/>
            <a:ext cx="934589" cy="9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C147C57-BCE0-D9F6-8BF3-70871B44CC98}"/>
              </a:ext>
            </a:extLst>
          </p:cNvPr>
          <p:cNvGrpSpPr/>
          <p:nvPr/>
        </p:nvGrpSpPr>
        <p:grpSpPr>
          <a:xfrm>
            <a:off x="10921800" y="228082"/>
            <a:ext cx="864000" cy="864000"/>
            <a:chOff x="10070085" y="4807760"/>
            <a:chExt cx="864000" cy="864000"/>
          </a:xfrm>
        </p:grpSpPr>
        <p:sp>
          <p:nvSpPr>
            <p:cNvPr id="4" name="Oval 3">
              <a:extLst>
                <a:ext uri="{FF2B5EF4-FFF2-40B4-BE49-F238E27FC236}">
                  <a16:creationId xmlns:a16="http://schemas.microsoft.com/office/drawing/2014/main" id="{3220FC59-0CDE-21E8-5910-FB7E6C35F5D5}"/>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1BDE5FF-E105-D9B2-492D-6CE794C9F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3683173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EC7A2-0249-2B53-341E-83924EE27F71}"/>
              </a:ext>
            </a:extLst>
          </p:cNvPr>
          <p:cNvSpPr>
            <a:spLocks noGrp="1"/>
          </p:cNvSpPr>
          <p:nvPr>
            <p:ph type="body" sz="quarter" idx="17"/>
          </p:nvPr>
        </p:nvSpPr>
        <p:spPr>
          <a:xfrm>
            <a:off x="838200" y="1510933"/>
            <a:ext cx="4580663" cy="4278094"/>
          </a:xfrm>
        </p:spPr>
        <p:txBody>
          <a:bodyPr wrap="square">
            <a:spAutoFit/>
          </a:bodyPr>
          <a:lstStyle/>
          <a:p>
            <a:pPr>
              <a:spcBef>
                <a:spcPts val="1200"/>
              </a:spcBef>
              <a:spcAft>
                <a:spcPts val="0"/>
              </a:spcAft>
            </a:pPr>
            <a:r>
              <a:rPr lang="en-IE" b="1" dirty="0">
                <a:solidFill>
                  <a:schemeClr val="tx2"/>
                </a:solidFill>
              </a:rPr>
              <a:t>IN-KIND CONTRIBUTIONS AGAINST PAYMENT </a:t>
            </a:r>
          </a:p>
          <a:p>
            <a:pPr marL="285750" marR="0" lvl="1" indent="-285750" algn="just" defTabSz="914400" rtl="0" eaLnBrk="1" fontAlgn="auto" latinLnBrk="0" hangingPunct="1">
              <a:lnSpc>
                <a:spcPct val="100000"/>
              </a:lnSpc>
              <a:spcBef>
                <a:spcPts val="1200"/>
              </a:spcBef>
              <a:spcAft>
                <a:spcPts val="0"/>
              </a:spcAft>
              <a:buClr>
                <a:srgbClr val="4D4D4D"/>
              </a:buClr>
              <a:buSzTx/>
              <a:buFont typeface="Wingdings" panose="05000000000000000000" pitchFamily="2" charset="2"/>
              <a:buChar char="v"/>
              <a:tabLst/>
              <a:defRPr/>
            </a:pP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sym typeface="Wingdings" panose="05000000000000000000" pitchFamily="2" charset="2"/>
              </a:rPr>
              <a:t>No more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sym typeface="Wingdings" panose="05000000000000000000" pitchFamily="2" charset="2"/>
              </a:rPr>
              <a:t>special</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sym typeface="Wingdings" panose="05000000000000000000" pitchFamily="2" charset="2"/>
              </a:rPr>
              <a:t> Article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sym typeface="Wingdings" panose="05000000000000000000" pitchFamily="2" charset="2"/>
              </a:rPr>
              <a:t>corporate</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sym typeface="Wingdings" panose="05000000000000000000" pitchFamily="2" charset="2"/>
              </a:rPr>
              <a:t>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sym typeface="Wingdings" panose="05000000000000000000" pitchFamily="2" charset="2"/>
              </a:rPr>
              <a:t>approach</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sym typeface="Wingdings" panose="05000000000000000000" pitchFamily="2" charset="2"/>
              </a:rPr>
              <a:t>)</a:t>
            </a:r>
          </a:p>
          <a:p>
            <a:pPr marL="285750" marR="0" lvl="1" indent="-285750" algn="just" defTabSz="914400" rtl="0" eaLnBrk="1" fontAlgn="auto" latinLnBrk="0" hangingPunct="1">
              <a:lnSpc>
                <a:spcPct val="100000"/>
              </a:lnSpc>
              <a:spcBef>
                <a:spcPts val="1200"/>
              </a:spcBef>
              <a:spcAft>
                <a:spcPts val="0"/>
              </a:spcAft>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In-kind contributions against payment provided by third parties are declared by the participant in the relevant costs category depending on their nature; (declared under personnel costs, other goods and services etc.);</a:t>
            </a:r>
          </a:p>
          <a:p>
            <a:pPr marL="285750" marR="0" lvl="1" indent="-285750" algn="just" defTabSz="914400" rtl="0" eaLnBrk="1" fontAlgn="auto" latinLnBrk="0" hangingPunct="1">
              <a:lnSpc>
                <a:spcPct val="100000"/>
              </a:lnSpc>
              <a:spcBef>
                <a:spcPts val="1200"/>
              </a:spcBef>
              <a:spcAft>
                <a:spcPts val="0"/>
              </a:spcAft>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Costs fulfil the eligibility conditions set out for the cost category where they were classified based on their nature;</a:t>
            </a:r>
            <a:endParaRPr kumimoji="0" lang="en-IE" sz="1600" b="0" i="0" u="none" strike="noStrike" kern="1200" cap="none" spc="0" normalizeH="0" baseline="0" noProof="0" dirty="0">
              <a:ln>
                <a:noFill/>
              </a:ln>
              <a:solidFill>
                <a:srgbClr val="4D4D4D"/>
              </a:solidFill>
              <a:effectLst/>
              <a:uLnTx/>
              <a:uFillTx/>
              <a:latin typeface="Arial" panose="020B0604020202020204"/>
              <a:ea typeface="+mn-ea"/>
              <a:cs typeface="+mn-cs"/>
            </a:endParaRPr>
          </a:p>
          <a:p>
            <a:pPr marL="285750" marR="0" lvl="1" indent="-285750" algn="just" defTabSz="914400" rtl="0" eaLnBrk="1" fontAlgn="auto" latinLnBrk="0" hangingPunct="1">
              <a:lnSpc>
                <a:spcPct val="100000"/>
              </a:lnSpc>
              <a:spcBef>
                <a:spcPts val="1200"/>
              </a:spcBef>
              <a:spcAft>
                <a:spcPts val="0"/>
              </a:spcAft>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sym typeface="Wingdings" panose="05000000000000000000" pitchFamily="2" charset="2"/>
              </a:rPr>
              <a:t>Indirect costs calculated on top via the 25% flat-rate.</a:t>
            </a:r>
          </a:p>
        </p:txBody>
      </p:sp>
      <p:sp>
        <p:nvSpPr>
          <p:cNvPr id="4" name="Title 2">
            <a:extLst>
              <a:ext uri="{FF2B5EF4-FFF2-40B4-BE49-F238E27FC236}">
                <a16:creationId xmlns:a16="http://schemas.microsoft.com/office/drawing/2014/main" id="{03817C0D-3B35-05A8-4950-756045E8673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In-kind contributions</a:t>
            </a:r>
            <a:endParaRPr lang="en-IE" dirty="0"/>
          </a:p>
        </p:txBody>
      </p:sp>
      <p:pic>
        <p:nvPicPr>
          <p:cNvPr id="5" name="Picture 7" descr="A picture containing text, clipart&#10;&#10;Description automatically generated">
            <a:extLst>
              <a:ext uri="{FF2B5EF4-FFF2-40B4-BE49-F238E27FC236}">
                <a16:creationId xmlns:a16="http://schemas.microsoft.com/office/drawing/2014/main" id="{D249E5BA-EFE9-2619-9504-89ACB5AE8216}"/>
              </a:ext>
            </a:extLst>
          </p:cNvPr>
          <p:cNvPicPr>
            <a:picLocks noChangeAspect="1"/>
          </p:cNvPicPr>
          <p:nvPr/>
        </p:nvPicPr>
        <p:blipFill>
          <a:blip r:embed="rId3"/>
          <a:stretch>
            <a:fillRect/>
          </a:stretch>
        </p:blipFill>
        <p:spPr>
          <a:xfrm>
            <a:off x="126239" y="2237958"/>
            <a:ext cx="740692" cy="451098"/>
          </a:xfrm>
          <a:prstGeom prst="rect">
            <a:avLst/>
          </a:prstGeom>
        </p:spPr>
      </p:pic>
      <p:sp>
        <p:nvSpPr>
          <p:cNvPr id="10" name="TextBox 9">
            <a:extLst>
              <a:ext uri="{FF2B5EF4-FFF2-40B4-BE49-F238E27FC236}">
                <a16:creationId xmlns:a16="http://schemas.microsoft.com/office/drawing/2014/main" id="{60D5C148-F515-333D-FC1D-E84C5C365539}"/>
              </a:ext>
            </a:extLst>
          </p:cNvPr>
          <p:cNvSpPr txBox="1"/>
          <p:nvPr/>
        </p:nvSpPr>
        <p:spPr>
          <a:xfrm>
            <a:off x="6506341" y="1510933"/>
            <a:ext cx="4843667" cy="4431983"/>
          </a:xfrm>
          <a:prstGeom prst="rect">
            <a:avLst/>
          </a:prstGeom>
          <a:noFill/>
        </p:spPr>
        <p:txBody>
          <a:bodyPr wrap="square" rtlCol="0">
            <a:spAutoFit/>
          </a:bodyPr>
          <a:lstStyle/>
          <a:p>
            <a:pPr marL="0" lvl="1" algn="just">
              <a:spcBef>
                <a:spcPts val="1200"/>
              </a:spcBef>
            </a:pPr>
            <a:r>
              <a:rPr lang="fr-BE" sz="2000" b="1" dirty="0">
                <a:solidFill>
                  <a:schemeClr val="tx2"/>
                </a:solidFill>
              </a:rPr>
              <a:t>IN-KIND CONTRIBUTIONS FREE OF CHARGE</a:t>
            </a:r>
          </a:p>
          <a:p>
            <a:pPr marL="285750" marR="0" lvl="1" indent="-285750" algn="just" defTabSz="914400" rtl="0" eaLnBrk="1" fontAlgn="auto" latinLnBrk="0" hangingPunct="1">
              <a:spcBef>
                <a:spcPts val="1200"/>
              </a:spcBef>
              <a:buClr>
                <a:srgbClr val="4D4D4D"/>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rPr>
              <a:t>Specific provisions (Art 6(1) &amp; Art 9(2)) HE MGA (stemming from Horizon Europe specific legal base);</a:t>
            </a:r>
          </a:p>
          <a:p>
            <a:pPr marL="285750" marR="0" lvl="1" indent="-285750" algn="just" defTabSz="914400" rtl="0" eaLnBrk="1" fontAlgn="auto" latinLnBrk="0" hangingPunct="1">
              <a:spcBef>
                <a:spcPts val="1200"/>
              </a:spcBef>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In-kind contribution free of charge are mentioned </a:t>
            </a:r>
            <a:r>
              <a:rPr kumimoji="0" lang="en-US" sz="1600" b="1" i="0" u="none" strike="noStrike" kern="1200" cap="none" spc="0" normalizeH="0" baseline="0" noProof="0" dirty="0">
                <a:ln>
                  <a:noFill/>
                </a:ln>
                <a:solidFill>
                  <a:srgbClr val="931680"/>
                </a:solidFill>
                <a:effectLst/>
                <a:uLnTx/>
                <a:uFillTx/>
                <a:latin typeface="Arial" panose="020B0604020202020204"/>
                <a:ea typeface="+mn-ea"/>
                <a:cs typeface="+mn-cs"/>
              </a:rPr>
              <a:t>in Annex 1 GA </a:t>
            </a: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(or approved in a periodic report; simplified approval procedure);</a:t>
            </a:r>
            <a:endPar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endParaRPr>
          </a:p>
          <a:p>
            <a:pPr marL="285750" marR="0" lvl="1" indent="-285750" algn="just" defTabSz="914400" rtl="0" eaLnBrk="1" fontAlgn="auto" latinLnBrk="0" hangingPunct="1">
              <a:spcBef>
                <a:spcPts val="1200"/>
              </a:spcBef>
              <a:buClr>
                <a:srgbClr val="4D4D4D"/>
              </a:buClr>
              <a:buSzTx/>
              <a:buFont typeface="Wingdings" panose="05000000000000000000" pitchFamily="2" charset="2"/>
              <a:buChar char="v"/>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rPr>
              <a:t>They must be declared under the relevant cost category (i.e. as if they were costs incurred by the participant);</a:t>
            </a:r>
          </a:p>
          <a:p>
            <a:pPr marL="285750" marR="0" lvl="1" indent="-285750" algn="just" defTabSz="914400" rtl="0" eaLnBrk="1" fontAlgn="auto" latinLnBrk="0" hangingPunct="1">
              <a:spcBef>
                <a:spcPts val="1200"/>
              </a:spcBef>
              <a:buClr>
                <a:srgbClr val="4D4D4D"/>
              </a:buClr>
              <a:buSzTx/>
              <a:buFont typeface="Wingdings" panose="05000000000000000000" pitchFamily="2" charset="2"/>
              <a:buChar char="v"/>
              <a:tabLst/>
              <a:defRPr/>
            </a:pP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Only</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 direct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costs</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 must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be</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reported</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a:t>
            </a:r>
            <a:endParaRPr kumimoji="0" lang="fr-BE" sz="1600" b="0" i="0" u="none" strike="noStrike" kern="1200" cap="none" spc="0" normalizeH="0" baseline="0" noProof="0" dirty="0">
              <a:ln>
                <a:noFill/>
              </a:ln>
              <a:solidFill>
                <a:srgbClr val="4D4D4D"/>
              </a:solidFill>
              <a:effectLst/>
              <a:uLnTx/>
              <a:uFillTx/>
              <a:latin typeface="Arial" panose="020B0604020202020204"/>
              <a:ea typeface="+mn-ea"/>
              <a:cs typeface="Arial"/>
            </a:endParaRPr>
          </a:p>
          <a:p>
            <a:pPr marL="285750" marR="0" lvl="1" indent="-285750" algn="just" defTabSz="914400" rtl="0" eaLnBrk="1" fontAlgn="auto" latinLnBrk="0" hangingPunct="1">
              <a:spcBef>
                <a:spcPts val="1200"/>
              </a:spcBef>
              <a:buClr>
                <a:srgbClr val="4D4D4D"/>
              </a:buClr>
              <a:buSzTx/>
              <a:buFont typeface="Wingdings" panose="05000000000000000000" pitchFamily="2" charset="2"/>
              <a:buChar char="v"/>
              <a:tabLst/>
              <a:defRPr/>
            </a:pP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Indirect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costs</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calculated</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 on top via the 25% flat-rate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with</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 exceptions, like for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internal</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 </a:t>
            </a:r>
            <a:r>
              <a:rPr kumimoji="0" lang="fr-BE" sz="1600" b="0" i="0" u="none" strike="noStrike" kern="1200" cap="none" spc="0" normalizeH="0" baseline="0" noProof="0" dirty="0" err="1">
                <a:ln>
                  <a:noFill/>
                </a:ln>
                <a:solidFill>
                  <a:srgbClr val="4D4D4D"/>
                </a:solidFill>
                <a:effectLst/>
                <a:uLnTx/>
                <a:uFillTx/>
                <a:latin typeface="Arial" panose="020B0604020202020204"/>
                <a:ea typeface="+mn-ea"/>
                <a:cs typeface="+mn-cs"/>
              </a:rPr>
              <a:t>invoicing</a:t>
            </a:r>
            <a:r>
              <a:rPr kumimoji="0" lang="fr-BE" sz="1600" b="0" i="0" u="none" strike="noStrike" kern="1200" cap="none" spc="0" normalizeH="0" baseline="0" noProof="0" dirty="0">
                <a:ln>
                  <a:noFill/>
                </a:ln>
                <a:solidFill>
                  <a:srgbClr val="4D4D4D"/>
                </a:solidFill>
                <a:effectLst/>
                <a:uLnTx/>
                <a:uFillTx/>
                <a:latin typeface="Arial" panose="020B0604020202020204"/>
                <a:ea typeface="+mn-ea"/>
                <a:cs typeface="+mn-cs"/>
              </a:rPr>
              <a:t>).</a:t>
            </a:r>
            <a:endPar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E96A8F2D-CD05-A91A-603A-8C682A0B3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8497" y="1227241"/>
            <a:ext cx="972000" cy="972000"/>
          </a:xfrm>
          <a:prstGeom prst="rect">
            <a:avLst/>
          </a:prstGeom>
        </p:spPr>
      </p:pic>
      <p:cxnSp>
        <p:nvCxnSpPr>
          <p:cNvPr id="14" name="Straight Connector 13">
            <a:extLst>
              <a:ext uri="{FF2B5EF4-FFF2-40B4-BE49-F238E27FC236}">
                <a16:creationId xmlns:a16="http://schemas.microsoft.com/office/drawing/2014/main" id="{113EF517-7F9D-305C-5A28-3B1202CE5A84}"/>
              </a:ext>
            </a:extLst>
          </p:cNvPr>
          <p:cNvCxnSpPr>
            <a:cxnSpLocks/>
          </p:cNvCxnSpPr>
          <p:nvPr/>
        </p:nvCxnSpPr>
        <p:spPr>
          <a:xfrm>
            <a:off x="5955070" y="2199241"/>
            <a:ext cx="0" cy="38136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922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nne\AppData\Local\Microsoft\Windows\Temporary Internet Files\Content.IE5\ATRJ6896\Fotolia_35061180_XS[1].jpg">
            <a:extLst>
              <a:ext uri="{FF2B5EF4-FFF2-40B4-BE49-F238E27FC236}">
                <a16:creationId xmlns:a16="http://schemas.microsoft.com/office/drawing/2014/main" id="{5A16A630-B32F-D23D-3738-6508616255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505" y="4904728"/>
            <a:ext cx="934589" cy="9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D9EEC7A2-0249-2B53-341E-83924EE27F71}"/>
              </a:ext>
            </a:extLst>
          </p:cNvPr>
          <p:cNvSpPr>
            <a:spLocks noGrp="1"/>
          </p:cNvSpPr>
          <p:nvPr>
            <p:ph type="body" sz="quarter" idx="17"/>
          </p:nvPr>
        </p:nvSpPr>
        <p:spPr>
          <a:xfrm>
            <a:off x="866931" y="1348202"/>
            <a:ext cx="4257446" cy="2985433"/>
          </a:xfrm>
        </p:spPr>
        <p:txBody>
          <a:bodyPr wrap="square">
            <a:spAutoFit/>
          </a:bodyPr>
          <a:lstStyle/>
          <a:p>
            <a:pPr>
              <a:spcBef>
                <a:spcPts val="1200"/>
              </a:spcBef>
              <a:spcAft>
                <a:spcPts val="0"/>
              </a:spcAft>
            </a:pPr>
            <a:r>
              <a:rPr lang="en-IE" b="1" dirty="0">
                <a:solidFill>
                  <a:schemeClr val="tx2"/>
                </a:solidFill>
              </a:rPr>
              <a:t>IN-KIND CONTRIBUTIONS AGAINST PAYMENT</a:t>
            </a:r>
          </a:p>
          <a:p>
            <a:pPr marL="285750" marR="0" lvl="0" indent="-285750" algn="l" defTabSz="914400" rtl="0" eaLnBrk="1" fontAlgn="auto" latinLnBrk="0" hangingPunct="1">
              <a:lnSpc>
                <a:spcPct val="100000"/>
              </a:lnSpc>
              <a:spcBef>
                <a:spcPts val="1200"/>
              </a:spcBef>
              <a:spcAft>
                <a:spcPts val="0"/>
              </a:spcAft>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Check that in-kind contributions against payment provided by third parties are declared by the participant in the relevant cost category depending on their nature.</a:t>
            </a:r>
          </a:p>
          <a:p>
            <a:pPr marL="285750" marR="0" lvl="0" indent="-285750" algn="l" defTabSz="914400" rtl="0" eaLnBrk="1" fontAlgn="auto" latinLnBrk="0" hangingPunct="1">
              <a:lnSpc>
                <a:spcPct val="100000"/>
              </a:lnSpc>
              <a:spcBef>
                <a:spcPts val="1200"/>
              </a:spcBef>
              <a:spcAft>
                <a:spcPts val="0"/>
              </a:spcAft>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Check that the costs fulfil the eligibility conditions set out for the cost category where they were classified based on their nature.</a:t>
            </a:r>
            <a:endParaRPr lang="en-IE" sz="1600" b="1" dirty="0">
              <a:solidFill>
                <a:schemeClr val="tx2"/>
              </a:solidFill>
            </a:endParaRPr>
          </a:p>
        </p:txBody>
      </p:sp>
      <p:sp>
        <p:nvSpPr>
          <p:cNvPr id="4" name="Title 2">
            <a:extLst>
              <a:ext uri="{FF2B5EF4-FFF2-40B4-BE49-F238E27FC236}">
                <a16:creationId xmlns:a16="http://schemas.microsoft.com/office/drawing/2014/main" id="{03817C0D-3B35-05A8-4950-756045E86738}"/>
              </a:ext>
            </a:extLst>
          </p:cNvPr>
          <p:cNvSpPr>
            <a:spLocks noGrp="1"/>
          </p:cNvSpPr>
          <p:nvPr>
            <p:ph type="title"/>
          </p:nvPr>
        </p:nvSpPr>
        <p:spPr>
          <a:xfrm>
            <a:off x="838200" y="360000"/>
            <a:ext cx="10515600" cy="600164"/>
          </a:xfrm>
        </p:spPr>
        <p:txBody>
          <a:bodyPr vert="horz" wrap="square" lIns="91440" tIns="45720" rIns="91440" bIns="0" rtlCol="0" anchor="b" anchorCtr="0">
            <a:spAutoFit/>
          </a:bodyPr>
          <a:lstStyle/>
          <a:p>
            <a:pPr>
              <a:lnSpc>
                <a:spcPct val="100000"/>
              </a:lnSpc>
            </a:pPr>
            <a:r>
              <a:rPr lang="en-US" dirty="0"/>
              <a:t>In-kind contributions</a:t>
            </a:r>
            <a:endParaRPr lang="en-IE" dirty="0"/>
          </a:p>
        </p:txBody>
      </p:sp>
      <p:sp>
        <p:nvSpPr>
          <p:cNvPr id="10" name="TextBox 9">
            <a:extLst>
              <a:ext uri="{FF2B5EF4-FFF2-40B4-BE49-F238E27FC236}">
                <a16:creationId xmlns:a16="http://schemas.microsoft.com/office/drawing/2014/main" id="{60D5C148-F515-333D-FC1D-E84C5C365539}"/>
              </a:ext>
            </a:extLst>
          </p:cNvPr>
          <p:cNvSpPr txBox="1"/>
          <p:nvPr/>
        </p:nvSpPr>
        <p:spPr>
          <a:xfrm>
            <a:off x="6133032" y="1348202"/>
            <a:ext cx="5220768" cy="4770537"/>
          </a:xfrm>
          <a:prstGeom prst="rect">
            <a:avLst/>
          </a:prstGeom>
          <a:noFill/>
        </p:spPr>
        <p:txBody>
          <a:bodyPr wrap="square" rtlCol="0">
            <a:spAutoFit/>
          </a:bodyPr>
          <a:lstStyle/>
          <a:p>
            <a:pPr marL="0" lvl="1" algn="just">
              <a:spcBef>
                <a:spcPts val="1200"/>
              </a:spcBef>
            </a:pPr>
            <a:r>
              <a:rPr lang="fr-BE" sz="2000" b="1" dirty="0">
                <a:solidFill>
                  <a:schemeClr val="tx2"/>
                </a:solidFill>
              </a:rPr>
              <a:t>IN-KIND CONTRIBUTIONS FREE OF CHARGE</a:t>
            </a:r>
          </a:p>
          <a:p>
            <a:pPr marL="285750" marR="0" lvl="0" indent="-285750" algn="just" defTabSz="914400" rtl="0" eaLnBrk="1" fontAlgn="auto" latinLnBrk="0" hangingPunct="1">
              <a:spcBef>
                <a:spcPts val="1200"/>
              </a:spcBef>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Check that third parties and in-kind contributions are mentioned in Annex 1 GA (or approved in a periodic report; simplified approval procedure)</a:t>
            </a:r>
            <a:endParaRPr kumimoji="0" lang="en-US" sz="1600" b="0" i="0" u="none" strike="noStrike" kern="1200" cap="none" spc="0" normalizeH="0" baseline="0" noProof="0" dirty="0">
              <a:ln>
                <a:noFill/>
              </a:ln>
              <a:solidFill>
                <a:srgbClr val="4D4D4D"/>
              </a:solidFill>
              <a:effectLst/>
              <a:uLnTx/>
              <a:uFillTx/>
              <a:latin typeface="Arial" panose="020B0604020202020204"/>
              <a:ea typeface="+mn-ea"/>
              <a:cs typeface="Arial"/>
            </a:endParaRPr>
          </a:p>
          <a:p>
            <a:pPr marL="285750" marR="0" lvl="0" indent="-285750" algn="just" defTabSz="914400" rtl="0" eaLnBrk="1" fontAlgn="auto" latinLnBrk="0" hangingPunct="1">
              <a:spcBef>
                <a:spcPts val="1200"/>
              </a:spcBef>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Check that costs declared do not exceed the costs incurred by the contributing third party for the in -kind contribution, by obtaining invoices, accounting entries, etc.</a:t>
            </a:r>
            <a:endParaRPr kumimoji="0" lang="en-US" sz="1600" b="0" i="0" u="none" strike="noStrike" kern="1200" cap="none" spc="0" normalizeH="0" baseline="0" noProof="0" dirty="0">
              <a:ln>
                <a:noFill/>
              </a:ln>
              <a:solidFill>
                <a:srgbClr val="4D4D4D"/>
              </a:solidFill>
              <a:effectLst/>
              <a:uLnTx/>
              <a:uFillTx/>
              <a:latin typeface="Arial" panose="020B0604020202020204"/>
              <a:ea typeface="+mn-ea"/>
              <a:cs typeface="Arial"/>
            </a:endParaRPr>
          </a:p>
          <a:p>
            <a:pPr marL="285750" marR="0" lvl="0" indent="-285750" algn="just" defTabSz="914400" rtl="0" eaLnBrk="1" fontAlgn="auto" latinLnBrk="0" hangingPunct="1">
              <a:spcBef>
                <a:spcPts val="1200"/>
              </a:spcBef>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Check that costs of the third party fulfil the eligibility conditions (refer to art. 6.1).</a:t>
            </a:r>
            <a:endParaRPr kumimoji="0" lang="en-US" sz="1600" b="0" i="0" u="none" strike="noStrike" kern="1200" cap="none" spc="0" normalizeH="0" baseline="0" noProof="0" dirty="0">
              <a:ln>
                <a:noFill/>
              </a:ln>
              <a:solidFill>
                <a:srgbClr val="4D4D4D"/>
              </a:solidFill>
              <a:effectLst/>
              <a:uLnTx/>
              <a:uFillTx/>
              <a:latin typeface="Arial" panose="020B0604020202020204"/>
              <a:ea typeface="+mn-ea"/>
              <a:cs typeface="Arial"/>
            </a:endParaRPr>
          </a:p>
          <a:p>
            <a:pPr marL="285750" marR="0" lvl="0" indent="-285750" defTabSz="914400" rtl="0" eaLnBrk="1" fontAlgn="auto" latinLnBrk="0" hangingPunct="1">
              <a:spcBef>
                <a:spcPts val="1200"/>
              </a:spcBef>
              <a:buClr>
                <a:srgbClr val="4D4D4D"/>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Check that there are binding arrangements </a:t>
            </a:r>
            <a:b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between the participants and the third party </a:t>
            </a:r>
            <a:b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and ensure the rights of bodies mentioned </a:t>
            </a:r>
            <a:b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in art. 25 are also ensured towards the third </a:t>
            </a:r>
            <a:b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party giving in-kind contributions.</a:t>
            </a:r>
          </a:p>
        </p:txBody>
      </p:sp>
      <p:cxnSp>
        <p:nvCxnSpPr>
          <p:cNvPr id="14" name="Straight Connector 13">
            <a:extLst>
              <a:ext uri="{FF2B5EF4-FFF2-40B4-BE49-F238E27FC236}">
                <a16:creationId xmlns:a16="http://schemas.microsoft.com/office/drawing/2014/main" id="{113EF517-7F9D-305C-5A28-3B1202CE5A84}"/>
              </a:ext>
            </a:extLst>
          </p:cNvPr>
          <p:cNvCxnSpPr>
            <a:cxnSpLocks/>
          </p:cNvCxnSpPr>
          <p:nvPr/>
        </p:nvCxnSpPr>
        <p:spPr>
          <a:xfrm>
            <a:off x="5628705" y="2116672"/>
            <a:ext cx="0" cy="302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53A6C95-FD46-3C92-24BC-4924C4D77A7B}"/>
              </a:ext>
            </a:extLst>
          </p:cNvPr>
          <p:cNvGrpSpPr/>
          <p:nvPr/>
        </p:nvGrpSpPr>
        <p:grpSpPr>
          <a:xfrm>
            <a:off x="5161411" y="1176414"/>
            <a:ext cx="934589" cy="925043"/>
            <a:chOff x="10070085" y="4807760"/>
            <a:chExt cx="864000" cy="864000"/>
          </a:xfrm>
        </p:grpSpPr>
        <p:sp>
          <p:nvSpPr>
            <p:cNvPr id="7" name="Oval 6">
              <a:extLst>
                <a:ext uri="{FF2B5EF4-FFF2-40B4-BE49-F238E27FC236}">
                  <a16:creationId xmlns:a16="http://schemas.microsoft.com/office/drawing/2014/main" id="{6EFEF262-3EF5-BD24-8E40-2EC51920CC87}"/>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8E4DC0F-E9A5-8DA0-01E0-D512681DA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2985388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800" y="360000"/>
            <a:ext cx="10515600" cy="600164"/>
          </a:xfrm>
        </p:spPr>
        <p:txBody>
          <a:bodyPr vert="horz" wrap="square" lIns="91440" tIns="45720" rIns="91440" bIns="0" rtlCol="0" anchor="b" anchorCtr="0">
            <a:spAutoFit/>
          </a:bodyPr>
          <a:lstStyle/>
          <a:p>
            <a:pPr>
              <a:lnSpc>
                <a:spcPct val="100000"/>
              </a:lnSpc>
            </a:pPr>
            <a:r>
              <a:rPr lang="fr-BE" sz="3600" b="1" dirty="0" err="1">
                <a:solidFill>
                  <a:schemeClr val="accent2"/>
                </a:solidFill>
              </a:rPr>
              <a:t>Looking</a:t>
            </a:r>
            <a:r>
              <a:rPr lang="fr-BE" sz="3600" b="1" dirty="0">
                <a:solidFill>
                  <a:schemeClr val="accent2"/>
                </a:solidFill>
              </a:rPr>
              <a:t> for more information? </a:t>
            </a:r>
            <a:endParaRPr lang="en-GB" sz="3600" b="1" dirty="0">
              <a:solidFill>
                <a:schemeClr val="accent2"/>
              </a:solidFill>
            </a:endParaRPr>
          </a:p>
        </p:txBody>
      </p:sp>
      <p:cxnSp>
        <p:nvCxnSpPr>
          <p:cNvPr id="10" name="Straight Connector 9"/>
          <p:cNvCxnSpPr/>
          <p:nvPr/>
        </p:nvCxnSpPr>
        <p:spPr>
          <a:xfrm flipH="1">
            <a:off x="827791" y="0"/>
            <a:ext cx="3881" cy="13470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6D2CF44-C50F-6D14-254A-39DB283489A1}"/>
              </a:ext>
            </a:extLst>
          </p:cNvPr>
          <p:cNvSpPr txBox="1"/>
          <p:nvPr/>
        </p:nvSpPr>
        <p:spPr>
          <a:xfrm>
            <a:off x="838800" y="5485317"/>
            <a:ext cx="10515600" cy="761747"/>
          </a:xfrm>
          <a:prstGeom prst="rect">
            <a:avLst/>
          </a:prstGeom>
          <a:noFill/>
        </p:spPr>
        <p:txBody>
          <a:bodyPr wrap="square" rtlCol="0">
            <a:spAutoFit/>
          </a:bodyPr>
          <a:lstStyle/>
          <a:p>
            <a:pPr marL="285750" indent="-285750">
              <a:spcBef>
                <a:spcPts val="900"/>
              </a:spcBef>
              <a:buClr>
                <a:srgbClr val="FFC000"/>
              </a:buClr>
              <a:buFont typeface="Wingdings" panose="05000000000000000000" pitchFamily="2" charset="2"/>
              <a:buChar char="q"/>
            </a:pPr>
            <a:r>
              <a:rPr lang="fr-BE" dirty="0"/>
              <a:t>Helpdesk questions:</a:t>
            </a:r>
          </a:p>
          <a:p>
            <a:pPr marL="263525">
              <a:spcBef>
                <a:spcPts val="900"/>
              </a:spcBef>
              <a:buClr>
                <a:srgbClr val="FFC000"/>
              </a:buClr>
            </a:pPr>
            <a:r>
              <a:rPr lang="da-DK" dirty="0" err="1">
                <a:hlinkClick r:id="rId2"/>
              </a:rPr>
              <a:t>Helpdesk</a:t>
            </a:r>
            <a:r>
              <a:rPr lang="da-DK" dirty="0">
                <a:hlinkClick r:id="rId2"/>
              </a:rPr>
              <a:t> &amp; Support Services | EU Funding &amp; Tenders Portal (europa.eu)</a:t>
            </a:r>
            <a:endParaRPr lang="en-IE" dirty="0"/>
          </a:p>
        </p:txBody>
      </p:sp>
      <p:sp>
        <p:nvSpPr>
          <p:cNvPr id="6" name="TextBox 5">
            <a:extLst>
              <a:ext uri="{FF2B5EF4-FFF2-40B4-BE49-F238E27FC236}">
                <a16:creationId xmlns:a16="http://schemas.microsoft.com/office/drawing/2014/main" id="{4E1A6B6E-CAFA-1B75-CC07-5A2B223291F8}"/>
              </a:ext>
            </a:extLst>
          </p:cNvPr>
          <p:cNvSpPr txBox="1"/>
          <p:nvPr/>
        </p:nvSpPr>
        <p:spPr>
          <a:xfrm>
            <a:off x="838800" y="1370773"/>
            <a:ext cx="10515600" cy="761747"/>
          </a:xfrm>
          <a:prstGeom prst="rect">
            <a:avLst/>
          </a:prstGeom>
          <a:noFill/>
        </p:spPr>
        <p:txBody>
          <a:bodyPr wrap="square" lIns="91440" tIns="45720" rIns="91440" bIns="45720" rtlCol="0" anchor="t">
            <a:spAutoFit/>
          </a:bodyPr>
          <a:lstStyle/>
          <a:p>
            <a:pPr marL="285750" indent="-285750">
              <a:spcBef>
                <a:spcPts val="900"/>
              </a:spcBef>
              <a:buClr>
                <a:srgbClr val="FFC000"/>
              </a:buClr>
              <a:buFont typeface="Wingdings" panose="05000000000000000000" pitchFamily="2" charset="2"/>
              <a:buChar char="q"/>
            </a:pPr>
            <a:r>
              <a:rPr lang="fr-BE" dirty="0" err="1"/>
              <a:t>Other</a:t>
            </a:r>
            <a:r>
              <a:rPr lang="fr-BE" dirty="0"/>
              <a:t> </a:t>
            </a:r>
            <a:r>
              <a:rPr lang="fr-BE" dirty="0" err="1"/>
              <a:t>reference</a:t>
            </a:r>
            <a:r>
              <a:rPr lang="fr-BE" dirty="0"/>
              <a:t> documents are </a:t>
            </a:r>
            <a:r>
              <a:rPr lang="fr-BE" dirty="0" err="1"/>
              <a:t>available</a:t>
            </a:r>
            <a:r>
              <a:rPr lang="fr-BE" dirty="0"/>
              <a:t> on the Funding &amp; Tenders Portal: </a:t>
            </a:r>
          </a:p>
          <a:p>
            <a:pPr marL="263525">
              <a:spcBef>
                <a:spcPts val="900"/>
              </a:spcBef>
              <a:buClr>
                <a:srgbClr val="FFC000"/>
              </a:buClr>
            </a:pPr>
            <a:r>
              <a:rPr lang="pt-BR" dirty="0">
                <a:hlinkClick r:id="rId3"/>
              </a:rPr>
              <a:t>Reference Documents | EU Funding &amp; Tenders Portal (europa.eu)</a:t>
            </a:r>
            <a:r>
              <a:rPr lang="fr-BE" dirty="0"/>
              <a:t> </a:t>
            </a:r>
            <a:endParaRPr lang="en-IE" dirty="0"/>
          </a:p>
        </p:txBody>
      </p:sp>
      <p:pic>
        <p:nvPicPr>
          <p:cNvPr id="5" name="Picture 4" descr="A screenshot of a computer&#10;&#10;Description automatically generated">
            <a:extLst>
              <a:ext uri="{FF2B5EF4-FFF2-40B4-BE49-F238E27FC236}">
                <a16:creationId xmlns:a16="http://schemas.microsoft.com/office/drawing/2014/main" id="{A4817D1E-0416-9458-AE74-87C4F06A5135}"/>
              </a:ext>
            </a:extLst>
          </p:cNvPr>
          <p:cNvPicPr>
            <a:picLocks noChangeAspect="1"/>
          </p:cNvPicPr>
          <p:nvPr/>
        </p:nvPicPr>
        <p:blipFill>
          <a:blip r:embed="rId4"/>
          <a:stretch>
            <a:fillRect/>
          </a:stretch>
        </p:blipFill>
        <p:spPr>
          <a:xfrm>
            <a:off x="1207046" y="2307671"/>
            <a:ext cx="7762875" cy="3076534"/>
          </a:xfrm>
          <a:prstGeom prst="rect">
            <a:avLst/>
          </a:prstGeom>
        </p:spPr>
      </p:pic>
    </p:spTree>
    <p:extLst>
      <p:ext uri="{BB962C8B-B14F-4D97-AF65-F5344CB8AC3E}">
        <p14:creationId xmlns:p14="http://schemas.microsoft.com/office/powerpoint/2010/main" val="870038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a:solidFill>
                  <a:schemeClr val="accent4"/>
                </a:solidFill>
              </a:rPr>
              <a:t>Thank you!</a:t>
            </a:r>
          </a:p>
          <a:p>
            <a:pPr algn="ctr"/>
            <a:br>
              <a:rPr lang="en-GB" b="0" kern="0">
                <a:latin typeface="EC Square Sans Pro" panose="020B0506040000020004" pitchFamily="34" charset="0"/>
              </a:rPr>
            </a:br>
            <a:r>
              <a:rPr lang="en-GB" b="0" kern="0">
                <a:latin typeface="EC Square Sans Pro" panose="020B0506040000020004" pitchFamily="34" charset="0"/>
              </a:rPr>
              <a:t> </a:t>
            </a:r>
            <a:br>
              <a:rPr lang="en-GB" b="0" kern="0">
                <a:latin typeface="EC Square Sans Pro" panose="020B0506040000020004" pitchFamily="34" charset="0"/>
              </a:rPr>
            </a:br>
            <a:br>
              <a:rPr lang="en-GB" b="0" kern="0">
                <a:latin typeface="EC Square Sans Pro" panose="020B0506040000020004" pitchFamily="34" charset="0"/>
              </a:rPr>
            </a:br>
            <a:br>
              <a:rPr lang="en-GB" kern="0"/>
            </a:br>
            <a:endParaRPr lang="en-GB" kern="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a:solidFill>
                  <a:schemeClr val="tx2"/>
                </a:solidFill>
                <a:latin typeface="Arial" panose="020B0604020202020204" pitchFamily="34" charset="0"/>
                <a:cs typeface="Arial" panose="020B0604020202020204" pitchFamily="34" charset="0"/>
              </a:rPr>
              <a:t># </a:t>
            </a:r>
            <a:r>
              <a:rPr lang="en-GB" sz="2800" b="1" err="1">
                <a:solidFill>
                  <a:schemeClr val="tx2"/>
                </a:solidFill>
                <a:latin typeface="Arial" panose="020B0604020202020204" pitchFamily="34" charset="0"/>
                <a:cs typeface="Arial" panose="020B0604020202020204" pitchFamily="34" charset="0"/>
              </a:rPr>
              <a:t>HorizonEU</a:t>
            </a:r>
            <a:endParaRPr lang="en-GB" sz="2800" b="1">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a:solidFill>
                  <a:schemeClr val="tx2"/>
                </a:solidFill>
                <a:latin typeface="+mj-lt"/>
                <a:hlinkClick r:id="rId2"/>
              </a:rPr>
              <a:t>http://ec.europa.eu/horizon-europe</a:t>
            </a:r>
            <a:endParaRPr lang="en-GB" sz="1800" b="1">
              <a:solidFill>
                <a:schemeClr val="tx2"/>
              </a:solidFill>
              <a:latin typeface="+mj-lt"/>
            </a:endParaRPr>
          </a:p>
          <a:p>
            <a:pPr algn="ctr"/>
            <a:endParaRPr lang="en-GB" sz="1000" b="0" err="1">
              <a:solidFill>
                <a:schemeClr val="accent3"/>
              </a:solidFill>
            </a:endParaRPr>
          </a:p>
        </p:txBody>
      </p:sp>
    </p:spTree>
    <p:extLst>
      <p:ext uri="{BB962C8B-B14F-4D97-AF65-F5344CB8AC3E}">
        <p14:creationId xmlns:p14="http://schemas.microsoft.com/office/powerpoint/2010/main" val="165866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ED44-6193-C809-F1EF-F7DA18A0A67F}"/>
              </a:ext>
            </a:extLst>
          </p:cNvPr>
          <p:cNvSpPr>
            <a:spLocks noGrp="1"/>
          </p:cNvSpPr>
          <p:nvPr>
            <p:ph type="title"/>
          </p:nvPr>
        </p:nvSpPr>
        <p:spPr>
          <a:xfrm>
            <a:off x="838800" y="360000"/>
            <a:ext cx="10515600" cy="600164"/>
          </a:xfrm>
        </p:spPr>
        <p:txBody>
          <a:bodyPr vert="horz" wrap="square" lIns="91440" tIns="45720" rIns="91440" bIns="0" rtlCol="0" anchor="b" anchorCtr="0">
            <a:spAutoFit/>
          </a:bodyPr>
          <a:lstStyle/>
          <a:p>
            <a:pPr>
              <a:lnSpc>
                <a:spcPct val="100000"/>
              </a:lnSpc>
            </a:pPr>
            <a:r>
              <a:rPr lang="fr-BE" sz="3600" b="1">
                <a:solidFill>
                  <a:schemeClr val="accent2"/>
                </a:solidFill>
              </a:rPr>
              <a:t>Corporate daily</a:t>
            </a:r>
            <a:r>
              <a:rPr lang="fr-BE" sz="3600" b="1" dirty="0">
                <a:solidFill>
                  <a:schemeClr val="accent2"/>
                </a:solidFill>
              </a:rPr>
              <a:t> rate formula</a:t>
            </a:r>
          </a:p>
        </p:txBody>
      </p:sp>
      <p:sp>
        <p:nvSpPr>
          <p:cNvPr id="3" name="Content Placeholder 2">
            <a:extLst>
              <a:ext uri="{FF2B5EF4-FFF2-40B4-BE49-F238E27FC236}">
                <a16:creationId xmlns:a16="http://schemas.microsoft.com/office/drawing/2014/main" id="{DF3465F2-B4AF-632A-4664-2FAE0D1CBD93}"/>
              </a:ext>
            </a:extLst>
          </p:cNvPr>
          <p:cNvSpPr>
            <a:spLocks noGrp="1"/>
          </p:cNvSpPr>
          <p:nvPr>
            <p:ph idx="1"/>
          </p:nvPr>
        </p:nvSpPr>
        <p:spPr>
          <a:xfrm>
            <a:off x="838800" y="1317883"/>
            <a:ext cx="10515600" cy="1089529"/>
          </a:xfrm>
        </p:spPr>
        <p:txBody>
          <a:bodyPr vert="horz" wrap="square" lIns="91440" tIns="45720" rIns="91440" bIns="45720" rtlCol="0" anchor="t">
            <a:spAutoFit/>
          </a:bodyPr>
          <a:lstStyle/>
          <a:p>
            <a:pPr marL="0" indent="0" algn="just">
              <a:buNone/>
            </a:pPr>
            <a:r>
              <a:rPr lang="en-US" sz="2400" dirty="0"/>
              <a:t>Actual personnel cost for employees (or equivalent) are to be calculated </a:t>
            </a:r>
            <a:r>
              <a:rPr lang="en-US" sz="2400" dirty="0">
                <a:ea typeface="+mn-lt"/>
                <a:cs typeface="+mn-lt"/>
              </a:rPr>
              <a:t>(normally once per reporting period</a:t>
            </a:r>
            <a:r>
              <a:rPr lang="en-US" sz="2400" dirty="0"/>
              <a:t>) in accordance with the</a:t>
            </a:r>
            <a:r>
              <a:rPr lang="en-US" sz="2400" dirty="0">
                <a:solidFill>
                  <a:schemeClr val="accent2"/>
                </a:solidFill>
              </a:rPr>
              <a:t> </a:t>
            </a:r>
            <a:r>
              <a:rPr lang="en-US" sz="2400" dirty="0">
                <a:solidFill>
                  <a:schemeClr val="accent2"/>
                </a:solidFill>
                <a:highlight>
                  <a:srgbClr val="00FF00"/>
                </a:highlight>
              </a:rPr>
              <a:t>basic</a:t>
            </a:r>
            <a:r>
              <a:rPr lang="en-US" sz="2400" dirty="0">
                <a:solidFill>
                  <a:srgbClr val="4D4D4D"/>
                </a:solidFill>
                <a:highlight>
                  <a:srgbClr val="00FF00"/>
                </a:highlight>
              </a:rPr>
              <a:t> </a:t>
            </a:r>
            <a:r>
              <a:rPr lang="en-US" sz="2400" dirty="0">
                <a:solidFill>
                  <a:schemeClr val="accent2"/>
                </a:solidFill>
                <a:highlight>
                  <a:srgbClr val="00FF00"/>
                </a:highlight>
              </a:rPr>
              <a:t>formula</a:t>
            </a:r>
            <a:r>
              <a:rPr lang="en-US" sz="2400" dirty="0"/>
              <a:t> set out in art 6.2.A.1 GA and the corresponding AGA section.</a:t>
            </a:r>
            <a:endParaRPr lang="en-IE" sz="2400" dirty="0"/>
          </a:p>
        </p:txBody>
      </p:sp>
      <p:sp>
        <p:nvSpPr>
          <p:cNvPr id="7" name="TextBox 6">
            <a:extLst>
              <a:ext uri="{FF2B5EF4-FFF2-40B4-BE49-F238E27FC236}">
                <a16:creationId xmlns:a16="http://schemas.microsoft.com/office/drawing/2014/main" id="{64245DDD-E2EC-D443-A3D0-3B80AEFF7319}"/>
              </a:ext>
            </a:extLst>
          </p:cNvPr>
          <p:cNvSpPr txBox="1"/>
          <p:nvPr/>
        </p:nvSpPr>
        <p:spPr>
          <a:xfrm>
            <a:off x="10287000" y="0"/>
            <a:ext cx="1905000" cy="646331"/>
          </a:xfrm>
          <a:prstGeom prst="rect">
            <a:avLst/>
          </a:prstGeom>
          <a:solidFill>
            <a:srgbClr val="024B9C"/>
          </a:solidFill>
        </p:spPr>
        <p:txBody>
          <a:bodyPr wrap="square" rtlCol="0">
            <a:spAutoFit/>
          </a:bodyPr>
          <a:lstStyle/>
          <a:p>
            <a:r>
              <a:rPr lang="en-US" dirty="0">
                <a:solidFill>
                  <a:schemeClr val="bg1"/>
                </a:solidFill>
              </a:rPr>
              <a:t>Procedures for A.1 Employees</a:t>
            </a:r>
            <a:endParaRPr lang="en-IE" dirty="0">
              <a:solidFill>
                <a:schemeClr val="bg1"/>
              </a:solidFill>
            </a:endParaRPr>
          </a:p>
        </p:txBody>
      </p:sp>
      <p:grpSp>
        <p:nvGrpSpPr>
          <p:cNvPr id="8" name="Group 1">
            <a:extLst>
              <a:ext uri="{FF2B5EF4-FFF2-40B4-BE49-F238E27FC236}">
                <a16:creationId xmlns:a16="http://schemas.microsoft.com/office/drawing/2014/main" id="{41AE4938-E76A-89A4-3D81-480EE20C7747}"/>
              </a:ext>
            </a:extLst>
          </p:cNvPr>
          <p:cNvGrpSpPr>
            <a:grpSpLocks/>
          </p:cNvGrpSpPr>
          <p:nvPr/>
        </p:nvGrpSpPr>
        <p:grpSpPr bwMode="auto">
          <a:xfrm>
            <a:off x="4365386" y="2608375"/>
            <a:ext cx="7195947" cy="3304714"/>
            <a:chOff x="993" y="4544"/>
            <a:chExt cx="8631" cy="3829"/>
          </a:xfrm>
        </p:grpSpPr>
        <p:sp>
          <p:nvSpPr>
            <p:cNvPr id="9" name="AutoShape 7">
              <a:extLst>
                <a:ext uri="{FF2B5EF4-FFF2-40B4-BE49-F238E27FC236}">
                  <a16:creationId xmlns:a16="http://schemas.microsoft.com/office/drawing/2014/main" id="{6792D3D9-B19C-3E34-387D-8CFE851A6817}"/>
                </a:ext>
              </a:extLst>
            </p:cNvPr>
            <p:cNvSpPr>
              <a:spLocks noChangeArrowheads="1"/>
            </p:cNvSpPr>
            <p:nvPr/>
          </p:nvSpPr>
          <p:spPr bwMode="auto">
            <a:xfrm>
              <a:off x="993" y="4544"/>
              <a:ext cx="8631" cy="3829"/>
            </a:xfrm>
            <a:prstGeom prst="roundRect">
              <a:avLst>
                <a:gd name="adj" fmla="val 16667"/>
              </a:avLst>
            </a:prstGeom>
            <a:solidFill>
              <a:srgbClr val="B5F1C0"/>
            </a:solidFill>
            <a:ln w="38100">
              <a:solidFill>
                <a:srgbClr val="F2F2F2"/>
              </a:solidFill>
              <a:round/>
              <a:headEnd/>
              <a:tailEnd/>
            </a:ln>
            <a:effectLst>
              <a:outerShdw dist="28398" dir="3806097" algn="ctr" rotWithShape="0">
                <a:srgbClr val="525252">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sp>
          <p:nvSpPr>
            <p:cNvPr id="10" name="Rounded Rectangle 10">
              <a:extLst>
                <a:ext uri="{FF2B5EF4-FFF2-40B4-BE49-F238E27FC236}">
                  <a16:creationId xmlns:a16="http://schemas.microsoft.com/office/drawing/2014/main" id="{E007EB56-6AAB-85F9-1242-4F31F839137B}"/>
                </a:ext>
              </a:extLst>
            </p:cNvPr>
            <p:cNvSpPr>
              <a:spLocks noChangeArrowheads="1"/>
            </p:cNvSpPr>
            <p:nvPr/>
          </p:nvSpPr>
          <p:spPr bwMode="auto">
            <a:xfrm>
              <a:off x="1183" y="5475"/>
              <a:ext cx="1575" cy="1998"/>
            </a:xfrm>
            <a:prstGeom prst="roundRect">
              <a:avLst>
                <a:gd name="adj" fmla="val 16667"/>
              </a:avLst>
            </a:prstGeom>
            <a:solidFill>
              <a:srgbClr val="FFFFFF"/>
            </a:solidFill>
            <a:ln w="9525">
              <a:solidFill>
                <a:srgbClr val="7F7F7F"/>
              </a:solidFill>
              <a:round/>
              <a:headEnd/>
              <a:tailEnd/>
            </a:ln>
          </p:spPr>
          <p:txBody>
            <a:bodyPr vert="horz" wrap="square" lIns="91296" tIns="45648" rIns="91296" bIns="4564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Personnel costs</a:t>
              </a:r>
              <a:endParaRPr kumimoji="0" lang="en-US" altLang="en-US" sz="1000" b="0" i="0"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rPr>
                <a:t>To be calculated </a:t>
              </a:r>
              <a:br>
                <a:rPr kumimoji="0" lang="en-US" altLang="en-US" sz="1200" b="0"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rPr>
              </a:br>
              <a:r>
                <a:rPr kumimoji="0" lang="en-US" altLang="en-US" sz="1200" b="0"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rPr>
                <a:t>per person </a:t>
              </a:r>
              <a:br>
                <a:rPr kumimoji="0" lang="en-US" altLang="en-US" sz="1200" b="0"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rPr>
              </a:br>
              <a:r>
                <a:rPr kumimoji="0" lang="en-US" altLang="en-US" sz="1200" b="0"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rPr>
                <a:t>for each reporting period</a:t>
              </a:r>
              <a:endParaRPr kumimoji="0" lang="en-US" altLang="en-US" sz="1200" b="0" i="0" u="none" strike="noStrike" kern="1200" cap="none" spc="0" normalizeH="0" baseline="0" noProof="0" dirty="0">
                <a:ln>
                  <a:noFill/>
                </a:ln>
                <a:solidFill>
                  <a:srgbClr val="4D4D4D"/>
                </a:solidFill>
                <a:effectLst/>
                <a:uLnTx/>
                <a:uFillTx/>
                <a:latin typeface="Arial" panose="020B0604020202020204" pitchFamily="34" charset="0"/>
                <a:ea typeface="+mn-ea"/>
                <a:cs typeface="+mn-cs"/>
              </a:endParaRPr>
            </a:p>
          </p:txBody>
        </p:sp>
        <p:sp>
          <p:nvSpPr>
            <p:cNvPr id="11" name="AutoShape 4">
              <a:extLst>
                <a:ext uri="{FF2B5EF4-FFF2-40B4-BE49-F238E27FC236}">
                  <a16:creationId xmlns:a16="http://schemas.microsoft.com/office/drawing/2014/main" id="{5D48C135-A5B8-501A-ED43-E040CAD91C0F}"/>
                </a:ext>
              </a:extLst>
            </p:cNvPr>
            <p:cNvSpPr>
              <a:spLocks noChangeArrowheads="1"/>
            </p:cNvSpPr>
            <p:nvPr/>
          </p:nvSpPr>
          <p:spPr bwMode="auto">
            <a:xfrm>
              <a:off x="7256" y="4772"/>
              <a:ext cx="2139" cy="3404"/>
            </a:xfrm>
            <a:prstGeom prst="roundRect">
              <a:avLst>
                <a:gd name="adj" fmla="val 16667"/>
              </a:avLst>
            </a:prstGeom>
            <a:solidFill>
              <a:srgbClr val="FFFFFF"/>
            </a:solidFill>
            <a:ln w="9525">
              <a:solidFill>
                <a:srgbClr val="7F7F7F"/>
              </a:solidFill>
              <a:round/>
              <a:headEnd/>
              <a:tailEnd/>
            </a:ln>
          </p:spPr>
          <p:txBody>
            <a:bodyPr vert="horz" wrap="square" lIns="91296" tIns="45648" rIns="91296" bIns="4564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Daily rate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Calibri" panose="020F0502020204030204" pitchFamily="34" charset="0"/>
                </a:rPr>
                <a:t>{</a:t>
              </a:r>
              <a:r>
                <a:rPr kumimoji="0" lang="en-US" altLang="en-US" sz="1200" b="0"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rPr>
                <a:t>actual personnel costs during the months within the reporting period</a:t>
              </a:r>
              <a:r>
                <a:rPr kumimoji="0" lang="en-US" altLang="en-US" sz="1200" b="1" i="1"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Calibri" panose="020F0502020204030204" pitchFamily="34" charset="0"/>
                </a:rPr>
                <a:t>}</a:t>
              </a:r>
              <a:endParaRPr kumimoji="0" lang="en-US" altLang="en-US" sz="1200" b="0" i="0"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rPr>
                <a:t>Divided by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Calibri" panose="020F0502020204030204" pitchFamily="34" charset="0"/>
                </a:rPr>
                <a:t>{</a:t>
              </a:r>
              <a:r>
                <a:rPr kumimoji="0" lang="en-US" altLang="en-US" sz="1200" b="1" i="1"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Calibri" panose="020F0502020204030204" pitchFamily="34" charset="0"/>
                </a:rPr>
                <a:t>maximum declarable day-equivalents</a:t>
              </a:r>
              <a:r>
                <a:rPr kumimoji="0" lang="en-US" altLang="en-US" sz="1200" b="1" i="1"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Calibri" panose="020F0502020204030204" pitchFamily="34" charset="0"/>
                </a:rPr>
                <a:t>}</a:t>
              </a:r>
              <a:endParaRPr kumimoji="0" lang="en-US" altLang="en-US" sz="1200" b="0" i="0" u="none" strike="noStrike" kern="1200" cap="none" spc="0" normalizeH="0" baseline="0" noProof="0" dirty="0">
                <a:ln>
                  <a:noFill/>
                </a:ln>
                <a:solidFill>
                  <a:srgbClr val="4D4D4D"/>
                </a:solidFill>
                <a:effectLst/>
                <a:uLnTx/>
                <a:uFillTx/>
                <a:latin typeface="Arial" panose="020B0604020202020204" pitchFamily="34" charset="0"/>
                <a:ea typeface="+mn-ea"/>
                <a:cs typeface="+mn-cs"/>
              </a:endParaRPr>
            </a:p>
          </p:txBody>
        </p:sp>
        <p:sp>
          <p:nvSpPr>
            <p:cNvPr id="12" name="AutoShape 4">
              <a:extLst>
                <a:ext uri="{FF2B5EF4-FFF2-40B4-BE49-F238E27FC236}">
                  <a16:creationId xmlns:a16="http://schemas.microsoft.com/office/drawing/2014/main" id="{6A9728A8-5900-1398-5490-97E9D9F88B55}"/>
                </a:ext>
              </a:extLst>
            </p:cNvPr>
            <p:cNvSpPr>
              <a:spLocks/>
            </p:cNvSpPr>
            <p:nvPr/>
          </p:nvSpPr>
          <p:spPr bwMode="auto">
            <a:xfrm>
              <a:off x="2840" y="6255"/>
              <a:ext cx="769" cy="438"/>
            </a:xfrm>
            <a:custGeom>
              <a:avLst/>
              <a:gdLst>
                <a:gd name="T0" fmla="*/ 64761 w 488577"/>
                <a:gd name="T1" fmla="*/ 50785 h 246530"/>
                <a:gd name="T2" fmla="*/ 423816 w 488577"/>
                <a:gd name="T3" fmla="*/ 50785 h 246530"/>
                <a:gd name="T4" fmla="*/ 423816 w 488577"/>
                <a:gd name="T5" fmla="*/ 108769 h 246530"/>
                <a:gd name="T6" fmla="*/ 64761 w 488577"/>
                <a:gd name="T7" fmla="*/ 108769 h 246530"/>
                <a:gd name="T8" fmla="*/ 64761 w 488577"/>
                <a:gd name="T9" fmla="*/ 50785 h 246530"/>
                <a:gd name="T10" fmla="*/ 64761 w 488577"/>
                <a:gd name="T11" fmla="*/ 137761 h 246530"/>
                <a:gd name="T12" fmla="*/ 423816 w 488577"/>
                <a:gd name="T13" fmla="*/ 137761 h 246530"/>
                <a:gd name="T14" fmla="*/ 423816 w 488577"/>
                <a:gd name="T15" fmla="*/ 195745 h 246530"/>
                <a:gd name="T16" fmla="*/ 64761 w 488577"/>
                <a:gd name="T17" fmla="*/ 195745 h 246530"/>
                <a:gd name="T18" fmla="*/ 64761 w 488577"/>
                <a:gd name="T19" fmla="*/ 137761 h 246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8577" h="246530">
                  <a:moveTo>
                    <a:pt x="64761" y="50785"/>
                  </a:moveTo>
                  <a:lnTo>
                    <a:pt x="423816" y="50785"/>
                  </a:lnTo>
                  <a:lnTo>
                    <a:pt x="423816" y="108769"/>
                  </a:lnTo>
                  <a:lnTo>
                    <a:pt x="64761" y="108769"/>
                  </a:lnTo>
                  <a:lnTo>
                    <a:pt x="64761" y="50785"/>
                  </a:lnTo>
                  <a:close/>
                  <a:moveTo>
                    <a:pt x="64761" y="137761"/>
                  </a:moveTo>
                  <a:lnTo>
                    <a:pt x="423816" y="137761"/>
                  </a:lnTo>
                  <a:lnTo>
                    <a:pt x="423816" y="195745"/>
                  </a:lnTo>
                  <a:lnTo>
                    <a:pt x="64761" y="195745"/>
                  </a:lnTo>
                  <a:lnTo>
                    <a:pt x="64761" y="137761"/>
                  </a:lnTo>
                  <a:close/>
                </a:path>
              </a:pathLst>
            </a:custGeom>
            <a:solidFill>
              <a:schemeClr val="accent1"/>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31680"/>
                </a:solidFill>
                <a:effectLst/>
                <a:uLnTx/>
                <a:uFillTx/>
                <a:latin typeface="Arial"/>
                <a:ea typeface="+mn-ea"/>
                <a:cs typeface="+mn-cs"/>
              </a:endParaRPr>
            </a:p>
          </p:txBody>
        </p:sp>
        <p:sp>
          <p:nvSpPr>
            <p:cNvPr id="13" name="AutoShape 3">
              <a:extLst>
                <a:ext uri="{FF2B5EF4-FFF2-40B4-BE49-F238E27FC236}">
                  <a16:creationId xmlns:a16="http://schemas.microsoft.com/office/drawing/2014/main" id="{EB0D50CF-99EA-8DAC-0AB2-01E16756644A}"/>
                </a:ext>
              </a:extLst>
            </p:cNvPr>
            <p:cNvSpPr>
              <a:spLocks noChangeArrowheads="1"/>
            </p:cNvSpPr>
            <p:nvPr/>
          </p:nvSpPr>
          <p:spPr bwMode="auto">
            <a:xfrm rot="2700000">
              <a:off x="6373" y="6074"/>
              <a:ext cx="802" cy="800"/>
            </a:xfrm>
            <a:prstGeom prst="plus">
              <a:avLst>
                <a:gd name="adj" fmla="val 4348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sp>
          <p:nvSpPr>
            <p:cNvPr id="14" name="Rounded Rectangle 10">
              <a:extLst>
                <a:ext uri="{FF2B5EF4-FFF2-40B4-BE49-F238E27FC236}">
                  <a16:creationId xmlns:a16="http://schemas.microsoft.com/office/drawing/2014/main" id="{9D35667F-A0B4-9ADD-93CB-FDDD4E1CDB90}"/>
                </a:ext>
              </a:extLst>
            </p:cNvPr>
            <p:cNvSpPr>
              <a:spLocks noChangeArrowheads="1"/>
            </p:cNvSpPr>
            <p:nvPr/>
          </p:nvSpPr>
          <p:spPr bwMode="auto">
            <a:xfrm>
              <a:off x="3691" y="4772"/>
              <a:ext cx="2602" cy="3404"/>
            </a:xfrm>
            <a:prstGeom prst="roundRect">
              <a:avLst>
                <a:gd name="adj" fmla="val 16667"/>
              </a:avLst>
            </a:prstGeom>
            <a:solidFill>
              <a:srgbClr val="FFFFFF"/>
            </a:solidFill>
            <a:ln w="9525">
              <a:solidFill>
                <a:srgbClr val="7F7F7F"/>
              </a:solidFill>
              <a:round/>
              <a:headEnd/>
              <a:tailEnd/>
            </a:ln>
          </p:spPr>
          <p:txBody>
            <a:bodyPr vert="horz" wrap="square" lIns="91296" tIns="45648" rIns="91296" bIns="45648"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ctr">
                <a:defRPr/>
              </a:pPr>
              <a:r>
                <a:rPr kumimoji="0" lang="en-US" altLang="en-US" sz="1400" b="1" i="0" u="none" strike="noStrike" kern="1200" cap="none" spc="0" normalizeH="0" baseline="0" noProof="0" dirty="0">
                  <a:ln>
                    <a:noFill/>
                  </a:ln>
                  <a:solidFill>
                    <a:srgbClr val="000000"/>
                  </a:solidFill>
                  <a:effectLst/>
                  <a:uLnTx/>
                  <a:uFillTx/>
                  <a:latin typeface="Verdana"/>
                  <a:ea typeface="Calibri" panose="020F0502020204030204" pitchFamily="34" charset="0"/>
                  <a:cs typeface="Times New Roman"/>
                </a:rPr>
                <a:t>Day-equivalents</a:t>
              </a:r>
              <a:r>
                <a:rPr lang="en-US" altLang="en-US" sz="1400" b="1" dirty="0">
                  <a:solidFill>
                    <a:srgbClr val="000000"/>
                  </a:solidFill>
                  <a:latin typeface="Verdana"/>
                  <a:ea typeface="Calibri" panose="020F0502020204030204" pitchFamily="34" charset="0"/>
                  <a:cs typeface="Times New Roman"/>
                </a:rPr>
                <a:t> </a:t>
              </a:r>
              <a:endParaRPr lang="en-US" altLang="en-US" sz="1400" b="1"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algn="ctr">
                <a:defRPr/>
              </a:pPr>
              <a:r>
                <a:rPr lang="en-US" altLang="en-US" sz="1400" b="1" dirty="0">
                  <a:solidFill>
                    <a:srgbClr val="000000"/>
                  </a:solidFill>
                  <a:latin typeface="Verdana"/>
                  <a:ea typeface="Calibri" panose="020F0502020204030204" pitchFamily="34" charset="0"/>
                  <a:cs typeface="Times New Roman"/>
                </a:rPr>
                <a:t>worked in the action</a:t>
              </a:r>
              <a:endParaRPr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endParaRPr kumimoji="0" lang="en-US" altLang="en-US" sz="1000" b="0" i="0" u="none" strike="noStrike" kern="1200" cap="none" spc="0" normalizeH="0" baseline="0" noProof="0" dirty="0">
                <a:ln>
                  <a:noFill/>
                </a:ln>
                <a:solidFill>
                  <a:srgbClr val="4D4D4D"/>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altLang="en-US" sz="1200" b="0" i="1" u="none" strike="noStrike" kern="1200" cap="none" spc="0" normalizeH="0" baseline="0" noProof="0" dirty="0">
                  <a:ln>
                    <a:noFill/>
                  </a:ln>
                  <a:solidFill>
                    <a:schemeClr val="accent2"/>
                  </a:solidFill>
                  <a:effectLst/>
                  <a:uLnTx/>
                  <a:uFillTx/>
                  <a:latin typeface="Verdana"/>
                  <a:ea typeface="Calibri" panose="020F0502020204030204" pitchFamily="34" charset="0"/>
                  <a:cs typeface="Calibri"/>
                </a:rPr>
                <a:t>Up to </a:t>
              </a:r>
              <a:r>
                <a:rPr kumimoji="0" lang="en-US" altLang="en-US" sz="1200" b="0" i="1" u="none" strike="noStrike" kern="1200" cap="none" spc="0" normalizeH="0" baseline="0" noProof="0" dirty="0">
                  <a:ln>
                    <a:noFill/>
                  </a:ln>
                  <a:solidFill>
                    <a:srgbClr val="4D4D4D"/>
                  </a:solidFill>
                  <a:effectLst/>
                  <a:uLnTx/>
                  <a:uFillTx/>
                  <a:latin typeface="Verdana"/>
                  <a:ea typeface="Calibri" panose="020F0502020204030204" pitchFamily="34" charset="0"/>
                  <a:cs typeface="Calibri"/>
                </a:rPr>
                <a:t>a declarable maximum of:</a:t>
              </a:r>
              <a:endParaRPr kumimoji="0" lang="en-US" altLang="en-US" sz="1200" b="0" i="0" u="none" strike="noStrike" kern="1200" cap="none" spc="0" normalizeH="0" baseline="0" noProof="0" dirty="0">
                <a:ln>
                  <a:noFill/>
                </a:ln>
                <a:solidFill>
                  <a:srgbClr val="4D4D4D"/>
                </a:solidFill>
                <a:effectLst/>
                <a:uLnTx/>
                <a:uFillTx/>
                <a:latin typeface="Verdana"/>
                <a:ea typeface="Calibri" panose="020F0502020204030204" pitchFamily="34" charset="0"/>
                <a:cs typeface="Calibri"/>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endParaRPr kumimoji="0" lang="en-US" altLang="en-US" sz="1200" b="1" i="1"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Calibri" panose="020F0502020204030204" pitchFamily="34" charset="0"/>
              </a:endParaRPr>
            </a:p>
            <a:p>
              <a:pPr algn="ctr">
                <a:defRPr/>
              </a:pPr>
              <a:r>
                <a:rPr kumimoji="0" lang="en-US" altLang="en-US" sz="1200" b="1" i="1" u="none" strike="noStrike" kern="1200" cap="none" spc="0" normalizeH="0" baseline="0" noProof="0" dirty="0">
                  <a:ln>
                    <a:noFill/>
                  </a:ln>
                  <a:solidFill>
                    <a:srgbClr val="FF0000"/>
                  </a:solidFill>
                  <a:effectLst/>
                  <a:uLnTx/>
                  <a:uFillTx/>
                  <a:latin typeface="Verdana"/>
                  <a:ea typeface="Calibri" panose="020F0502020204030204" pitchFamily="34" charset="0"/>
                  <a:cs typeface="Calibri"/>
                </a:rPr>
                <a:t>{</a:t>
              </a:r>
              <a:r>
                <a:rPr kumimoji="0" lang="en-US" altLang="en-US" sz="1200" b="1" i="1" u="none" strike="noStrike" kern="1200" cap="none" spc="0" normalizeH="0" baseline="0" noProof="0" dirty="0">
                  <a:ln>
                    <a:noFill/>
                  </a:ln>
                  <a:solidFill>
                    <a:srgbClr val="0070C0"/>
                  </a:solidFill>
                  <a:effectLst/>
                  <a:uLnTx/>
                  <a:uFillTx/>
                  <a:latin typeface="Verdana"/>
                  <a:ea typeface="Calibri" panose="020F0502020204030204" pitchFamily="34" charset="0"/>
                  <a:cs typeface="Calibri"/>
                </a:rPr>
                <a:t>(</a:t>
              </a:r>
              <a:r>
                <a:rPr kumimoji="0" lang="en-US" altLang="en-US" sz="1200" b="0" i="0" u="none" strike="noStrike" kern="1200" cap="none" spc="0" normalizeH="0" baseline="0" noProof="0" dirty="0">
                  <a:ln>
                    <a:noFill/>
                  </a:ln>
                  <a:solidFill>
                    <a:srgbClr val="00B050"/>
                  </a:solidFill>
                  <a:effectLst/>
                  <a:uLnTx/>
                  <a:uFillTx/>
                  <a:latin typeface="Verdana"/>
                  <a:ea typeface="Calibri" panose="020F0502020204030204" pitchFamily="34" charset="0"/>
                  <a:cs typeface="Calibri"/>
                </a:rPr>
                <a:t>(</a:t>
              </a:r>
              <a:r>
                <a:rPr kumimoji="0" lang="en-US" altLang="en-US" sz="1200" b="0" i="1" u="none" strike="noStrike" kern="1200" cap="none" spc="0" normalizeH="0" baseline="0" noProof="0" dirty="0">
                  <a:ln>
                    <a:noFill/>
                  </a:ln>
                  <a:solidFill>
                    <a:srgbClr val="4D4D4D"/>
                  </a:solidFill>
                  <a:effectLst/>
                  <a:uLnTx/>
                  <a:uFillTx/>
                  <a:latin typeface="Verdana"/>
                  <a:ea typeface="Calibri" panose="020F0502020204030204" pitchFamily="34" charset="0"/>
                  <a:cs typeface="Calibri"/>
                </a:rPr>
                <a:t>215 / 12</a:t>
              </a:r>
              <a:r>
                <a:rPr kumimoji="0" lang="en-US" altLang="en-US" sz="1200" b="0" i="0" u="none" strike="noStrike" kern="1200" cap="none" spc="0" normalizeH="0" baseline="0" noProof="0" dirty="0">
                  <a:ln>
                    <a:noFill/>
                  </a:ln>
                  <a:solidFill>
                    <a:srgbClr val="00B050"/>
                  </a:solidFill>
                  <a:effectLst/>
                  <a:uLnTx/>
                  <a:uFillTx/>
                  <a:latin typeface="Verdana"/>
                  <a:ea typeface="Calibri" panose="020F0502020204030204" pitchFamily="34" charset="0"/>
                  <a:cs typeface="Calibri"/>
                </a:rPr>
                <a:t>)</a:t>
              </a:r>
              <a:r>
                <a:rPr kumimoji="0" lang="en-US" altLang="en-US" sz="1200" b="0" i="1" u="none" strike="noStrike" kern="1200" cap="none" spc="0" normalizeH="0" baseline="0" noProof="0" dirty="0">
                  <a:ln>
                    <a:noFill/>
                  </a:ln>
                  <a:solidFill>
                    <a:srgbClr val="4D4D4D"/>
                  </a:solidFill>
                  <a:effectLst/>
                  <a:uLnTx/>
                  <a:uFillTx/>
                  <a:latin typeface="Verdana"/>
                  <a:ea typeface="Calibri" panose="020F0502020204030204" pitchFamily="34" charset="0"/>
                  <a:cs typeface="Calibri"/>
                </a:rPr>
                <a:t> multiplied by the </a:t>
              </a:r>
              <a:r>
                <a:rPr kumimoji="0" lang="en-US" altLang="en-US" sz="1200" b="1" i="1" u="none" strike="noStrike" kern="1200" cap="none" spc="0" normalizeH="0" baseline="0" noProof="0" dirty="0">
                  <a:ln>
                    <a:noFill/>
                  </a:ln>
                  <a:solidFill>
                    <a:srgbClr val="4D4D4D"/>
                  </a:solidFill>
                  <a:effectLst/>
                  <a:uLnTx/>
                  <a:uFillTx/>
                  <a:latin typeface="Verdana"/>
                  <a:ea typeface="Calibri" panose="020F0502020204030204" pitchFamily="34" charset="0"/>
                  <a:cs typeface="Calibri"/>
                </a:rPr>
                <a:t>number of months </a:t>
              </a:r>
              <a:r>
                <a:rPr kumimoji="0" lang="en-US" altLang="en-US" sz="1200" b="0" i="1" u="none" strike="noStrike" kern="1200" cap="none" spc="0" normalizeH="0" baseline="0" noProof="0" dirty="0">
                  <a:ln>
                    <a:noFill/>
                  </a:ln>
                  <a:solidFill>
                    <a:srgbClr val="4D4D4D"/>
                  </a:solidFill>
                  <a:effectLst/>
                  <a:uLnTx/>
                  <a:uFillTx/>
                  <a:latin typeface="Verdana"/>
                  <a:ea typeface="Calibri" panose="020F0502020204030204" pitchFamily="34" charset="0"/>
                  <a:cs typeface="Calibri"/>
                </a:rPr>
                <a:t>within the reporting period</a:t>
              </a:r>
              <a:r>
                <a:rPr kumimoji="0" lang="en-US" altLang="en-US" sz="1200" b="1" i="1" u="none" strike="noStrike" kern="1200" cap="none" spc="0" normalizeH="0" baseline="0" noProof="0" dirty="0">
                  <a:ln>
                    <a:noFill/>
                  </a:ln>
                  <a:solidFill>
                    <a:srgbClr val="0070C0"/>
                  </a:solidFill>
                  <a:effectLst/>
                  <a:uLnTx/>
                  <a:uFillTx/>
                  <a:latin typeface="Verdana"/>
                  <a:ea typeface="Calibri" panose="020F0502020204030204" pitchFamily="34" charset="0"/>
                  <a:cs typeface="Calibri"/>
                </a:rPr>
                <a:t>)</a:t>
              </a:r>
              <a:r>
                <a:rPr lang="en-US" altLang="en-US" sz="1200" i="1" dirty="0">
                  <a:solidFill>
                    <a:srgbClr val="0070C0"/>
                  </a:solidFill>
                  <a:latin typeface="Verdana"/>
                  <a:ea typeface="Calibri" panose="020F0502020204030204" pitchFamily="34" charset="0"/>
                  <a:cs typeface="Calibri"/>
                </a:rPr>
                <a:t> </a:t>
              </a:r>
              <a:endParaRPr lang="en-US" altLang="en-US" sz="1200" b="0" i="1" u="none" strike="noStrike" kern="1200" cap="none" spc="0" normalizeH="0" baseline="0" noProof="0" dirty="0">
                <a:ln>
                  <a:noFill/>
                </a:ln>
                <a:solidFill>
                  <a:srgbClr val="0070C0"/>
                </a:solidFill>
                <a:effectLst/>
                <a:uLnTx/>
                <a:uFillTx/>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altLang="en-US" sz="1200" b="0" i="1" u="none" strike="noStrike" kern="1200" cap="none" spc="0" normalizeH="0" baseline="0" noProof="0" dirty="0">
                  <a:ln>
                    <a:noFill/>
                  </a:ln>
                  <a:solidFill>
                    <a:srgbClr val="4D4D4D"/>
                  </a:solidFill>
                  <a:effectLst/>
                  <a:uLnTx/>
                  <a:uFillTx/>
                  <a:latin typeface="Verdana"/>
                  <a:ea typeface="Calibri" panose="020F0502020204030204" pitchFamily="34" charset="0"/>
                  <a:cs typeface="Calibri"/>
                </a:rPr>
                <a:t>multiplied by the working time factor</a:t>
              </a:r>
              <a:r>
                <a:rPr kumimoji="0" lang="en-US" altLang="en-US" sz="1200" b="1" i="1" u="none" strike="noStrike" kern="1200" cap="none" spc="0" normalizeH="0" baseline="0" noProof="0" dirty="0">
                  <a:ln>
                    <a:noFill/>
                  </a:ln>
                  <a:solidFill>
                    <a:srgbClr val="FF0000"/>
                  </a:solidFill>
                  <a:effectLst/>
                  <a:uLnTx/>
                  <a:uFillTx/>
                  <a:latin typeface="Verdana"/>
                  <a:ea typeface="Calibri" panose="020F0502020204030204" pitchFamily="34" charset="0"/>
                  <a:cs typeface="Calibri"/>
                </a:rPr>
                <a:t>}</a:t>
              </a:r>
              <a:endParaRPr kumimoji="0" lang="en-US" altLang="en-US" sz="1200" b="0" i="0" u="none" strike="noStrike" kern="1200" cap="none" spc="0" normalizeH="0" baseline="0" noProof="0" dirty="0">
                <a:ln>
                  <a:noFill/>
                </a:ln>
                <a:solidFill>
                  <a:srgbClr val="4D4D4D"/>
                </a:solidFill>
                <a:effectLst/>
                <a:uLnTx/>
                <a:uFillTx/>
                <a:latin typeface="Verdana"/>
                <a:cs typeface="Calibri"/>
              </a:endParaRPr>
            </a:p>
          </p:txBody>
        </p:sp>
      </p:grpSp>
      <p:sp>
        <p:nvSpPr>
          <p:cNvPr id="15" name="Flowchart: Sequential Access Storage 14">
            <a:extLst>
              <a:ext uri="{FF2B5EF4-FFF2-40B4-BE49-F238E27FC236}">
                <a16:creationId xmlns:a16="http://schemas.microsoft.com/office/drawing/2014/main" id="{DB8A99B0-900A-EF21-2AC5-00768F407E7B}"/>
              </a:ext>
            </a:extLst>
          </p:cNvPr>
          <p:cNvSpPr/>
          <p:nvPr/>
        </p:nvSpPr>
        <p:spPr>
          <a:xfrm>
            <a:off x="630667" y="2805156"/>
            <a:ext cx="3634008" cy="2451210"/>
          </a:xfrm>
          <a:prstGeom prst="flowChartMagneticTap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rPr>
              <a:t>Your task: </a:t>
            </a:r>
            <a:r>
              <a:rPr lang="en-GB" sz="1800" dirty="0">
                <a:solidFill>
                  <a:srgbClr val="000000"/>
                </a:solidFill>
                <a:effectLst/>
                <a:latin typeface="Calibri" panose="020F0502020204030204" pitchFamily="34" charset="0"/>
                <a:ea typeface="Calibri" panose="020F0502020204030204" pitchFamily="34" charset="0"/>
              </a:rPr>
              <a:t>check </a:t>
            </a:r>
            <a:br>
              <a:rPr lang="en-GB" sz="1800" dirty="0">
                <a:solidFill>
                  <a:srgbClr val="000000"/>
                </a:solidFill>
                <a:effectLst/>
                <a:latin typeface="Calibri" panose="020F0502020204030204" pitchFamily="34" charset="0"/>
                <a:ea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rPr>
              <a:t>that the elements for </a:t>
            </a:r>
            <a:br>
              <a:rPr lang="en-GB" sz="1800" dirty="0">
                <a:solidFill>
                  <a:srgbClr val="000000"/>
                </a:solidFill>
                <a:effectLst/>
                <a:latin typeface="Calibri" panose="020F0502020204030204" pitchFamily="34" charset="0"/>
                <a:ea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rPr>
              <a:t>the calculation are correct, </a:t>
            </a:r>
            <a:br>
              <a:rPr lang="en-GB" sz="1800" dirty="0">
                <a:solidFill>
                  <a:srgbClr val="000000"/>
                </a:solidFill>
                <a:effectLst/>
                <a:latin typeface="Calibri" panose="020F0502020204030204" pitchFamily="34" charset="0"/>
                <a:ea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rPr>
              <a:t>in compliance with the rules and the formula has been correctly applied</a:t>
            </a:r>
            <a:endParaRPr lang="en-IE" dirty="0"/>
          </a:p>
        </p:txBody>
      </p:sp>
      <p:cxnSp>
        <p:nvCxnSpPr>
          <p:cNvPr id="4" name="Straight Arrow Connector 3">
            <a:extLst>
              <a:ext uri="{FF2B5EF4-FFF2-40B4-BE49-F238E27FC236}">
                <a16:creationId xmlns:a16="http://schemas.microsoft.com/office/drawing/2014/main" id="{3D1F64F6-A09C-FD8E-11BF-8A736F3CE1CF}"/>
              </a:ext>
            </a:extLst>
          </p:cNvPr>
          <p:cNvCxnSpPr>
            <a:cxnSpLocks/>
          </p:cNvCxnSpPr>
          <p:nvPr/>
        </p:nvCxnSpPr>
        <p:spPr>
          <a:xfrm>
            <a:off x="6864180" y="3680983"/>
            <a:ext cx="1652299"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97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800" y="360000"/>
            <a:ext cx="10515600" cy="600164"/>
          </a:xfrm>
          <a:prstGeom prst="rect">
            <a:avLst/>
          </a:prstGeom>
        </p:spPr>
        <p:txBody>
          <a:bodyPr vert="horz" wrap="square" lIns="91440" tIns="45720" rIns="91440" bIns="0" rtlCol="0" anchor="b" anchorCtr="0">
            <a:spAutoFit/>
          </a:bodyPr>
          <a:lstStyle>
            <a:lvl1pPr>
              <a:lnSpc>
                <a:spcPct val="100000"/>
              </a:lnSpc>
              <a:spcBef>
                <a:spcPct val="0"/>
              </a:spcBef>
              <a:buNone/>
              <a:defRPr sz="3600" b="1">
                <a:solidFill>
                  <a:schemeClr val="accent2"/>
                </a:solidFill>
                <a:latin typeface="+mj-lt"/>
                <a:ea typeface="+mj-ea"/>
                <a:cs typeface="+mj-cs"/>
              </a:defRPr>
            </a:lvl1pPr>
          </a:lstStyle>
          <a:p>
            <a:r>
              <a:rPr lang="fr-BE"/>
              <a:t>Day-equivalents worked</a:t>
            </a:r>
            <a:r>
              <a:rPr lang="fr-BE" dirty="0"/>
              <a:t> in the action</a:t>
            </a:r>
          </a:p>
        </p:txBody>
      </p:sp>
      <p:sp>
        <p:nvSpPr>
          <p:cNvPr id="7" name="AutoShape 7"/>
          <p:cNvSpPr>
            <a:spLocks noChangeArrowheads="1"/>
          </p:cNvSpPr>
          <p:nvPr/>
        </p:nvSpPr>
        <p:spPr bwMode="auto">
          <a:xfrm>
            <a:off x="301397" y="1313575"/>
            <a:ext cx="2647387" cy="3304714"/>
          </a:xfrm>
          <a:prstGeom prst="roundRect">
            <a:avLst>
              <a:gd name="adj" fmla="val 16667"/>
            </a:avLst>
          </a:prstGeom>
          <a:solidFill>
            <a:srgbClr val="B5F1C0"/>
          </a:solidFill>
          <a:ln w="38100">
            <a:solidFill>
              <a:srgbClr val="F2F2F2"/>
            </a:solidFill>
            <a:round/>
            <a:headEnd/>
            <a:tailEnd/>
          </a:ln>
          <a:effectLst>
            <a:outerShdw dist="28398" dir="3806097" algn="ctr" rotWithShape="0">
              <a:srgbClr val="525252">
                <a:alpha val="50000"/>
              </a:srgbClr>
            </a:outerShdw>
          </a:effectLst>
        </p:spPr>
        <p:txBody>
          <a:bodyPr vert="horz" wrap="square" lIns="91440" tIns="45720" rIns="91440" bIns="45720" numCol="1" anchor="t" anchorCtr="0" compatLnSpc="1">
            <a:prstTxWarp prst="textNoShape">
              <a:avLst/>
            </a:prstTxWarp>
          </a:bodyPr>
          <a:lstStyle/>
          <a:p>
            <a:endParaRPr lang="en-GB"/>
          </a:p>
        </p:txBody>
      </p:sp>
      <p:sp>
        <p:nvSpPr>
          <p:cNvPr id="8" name="Rounded Rectangle 10"/>
          <p:cNvSpPr>
            <a:spLocks noChangeArrowheads="1"/>
          </p:cNvSpPr>
          <p:nvPr/>
        </p:nvSpPr>
        <p:spPr bwMode="auto">
          <a:xfrm>
            <a:off x="699164" y="1442637"/>
            <a:ext cx="1758487" cy="3046589"/>
          </a:xfrm>
          <a:prstGeom prst="roundRect">
            <a:avLst>
              <a:gd name="adj" fmla="val 16667"/>
            </a:avLst>
          </a:prstGeom>
          <a:solidFill>
            <a:srgbClr val="FFFFFF"/>
          </a:solidFill>
          <a:ln w="9525">
            <a:solidFill>
              <a:srgbClr val="7F7F7F"/>
            </a:solidFill>
            <a:round/>
            <a:headEnd/>
            <a:tailEnd/>
          </a:ln>
        </p:spPr>
        <p:txBody>
          <a:bodyPr vert="horz" wrap="square" lIns="91296" tIns="45648" rIns="91296" bIns="45648"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ctr"/>
            <a:r>
              <a:rPr lang="en-US" altLang="en-US" sz="1200" b="1">
                <a:solidFill>
                  <a:srgbClr val="000000"/>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Day-equivalents worked in the action</a:t>
            </a:r>
            <a:endParaRPr kumimoji="0" lang="en-US" altLang="en-US" sz="1200" b="1" i="0" u="none" strike="noStrike" cap="none" normalizeH="0" baseline="0">
              <a:ln>
                <a:noFill/>
              </a:ln>
              <a:solidFill>
                <a:srgbClr val="00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9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tab pos="228600" algn="l"/>
              </a:tabLst>
            </a:pP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Up to a declarable </a:t>
            </a:r>
            <a:r>
              <a:rPr kumimoji="0" lang="en-US" altLang="en-US" sz="1100" b="1"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maximum</a:t>
            </a: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 of:</a:t>
            </a:r>
            <a:endParaRPr kumimoji="0" lang="en-US" altLang="en-US" sz="11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100" b="1" i="1" u="none" strike="noStrike" cap="none" normalizeH="0" baseline="0">
              <a:ln>
                <a:noFill/>
              </a:ln>
              <a:solidFill>
                <a:srgbClr val="FF0000"/>
              </a:solidFill>
              <a:effectLst/>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1" i="1" u="none" strike="noStrike" cap="none" normalizeH="0" baseline="0">
                <a:ln>
                  <a:noFill/>
                </a:ln>
                <a:solidFill>
                  <a:srgbClr val="FF0000"/>
                </a:solidFill>
                <a:effectLst/>
                <a:latin typeface="Verdana" panose="020B0604030504040204" pitchFamily="34" charset="0"/>
                <a:ea typeface="Calibri" panose="020F0502020204030204" pitchFamily="34" charset="0"/>
                <a:cs typeface="Calibri" panose="020F0502020204030204" pitchFamily="34" charset="0"/>
              </a:rPr>
              <a:t>{</a:t>
            </a:r>
            <a:r>
              <a:rPr kumimoji="0" lang="en-US" altLang="en-US" sz="1100" b="1" i="1" u="none" strike="noStrike" cap="none" normalizeH="0" baseline="0">
                <a:ln>
                  <a:noFill/>
                </a:ln>
                <a:solidFill>
                  <a:srgbClr val="0070C0"/>
                </a:solidFill>
                <a:effectLst/>
                <a:latin typeface="Verdana" panose="020B0604030504040204" pitchFamily="34" charset="0"/>
                <a:ea typeface="Calibri" panose="020F0502020204030204" pitchFamily="34" charset="0"/>
                <a:cs typeface="Calibri" panose="020F0502020204030204" pitchFamily="34" charset="0"/>
              </a:rPr>
              <a:t>(</a:t>
            </a:r>
            <a:r>
              <a:rPr kumimoji="0" lang="en-US" altLang="en-US" sz="1100" b="0" i="0" u="none" strike="noStrike" cap="none" normalizeH="0" baseline="0">
                <a:ln>
                  <a:noFill/>
                </a:ln>
                <a:solidFill>
                  <a:srgbClr val="00B050"/>
                </a:solidFill>
                <a:effectLst/>
                <a:latin typeface="Verdana" panose="020B0604030504040204" pitchFamily="34" charset="0"/>
                <a:ea typeface="Calibri" panose="020F0502020204030204" pitchFamily="34" charset="0"/>
                <a:cs typeface="Calibri" panose="020F0502020204030204" pitchFamily="34" charset="0"/>
              </a:rPr>
              <a:t>(</a:t>
            </a: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215 / 12</a:t>
            </a:r>
            <a:r>
              <a:rPr kumimoji="0" lang="en-US" altLang="en-US" sz="1100" b="0" i="0" u="none" strike="noStrike" cap="none" normalizeH="0" baseline="0">
                <a:ln>
                  <a:noFill/>
                </a:ln>
                <a:solidFill>
                  <a:srgbClr val="00B050"/>
                </a:solidFill>
                <a:effectLst/>
                <a:latin typeface="Verdana" panose="020B0604030504040204" pitchFamily="34" charset="0"/>
                <a:ea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US" altLang="en-US" sz="1100">
              <a:solidFill>
                <a:srgbClr val="00B050"/>
              </a:solidFill>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 multiplied by the number of months within the reporting period</a:t>
            </a:r>
            <a:r>
              <a:rPr kumimoji="0" lang="en-US" altLang="en-US" sz="1100" b="1" i="1" u="none" strike="noStrike" cap="none" normalizeH="0" baseline="0">
                <a:ln>
                  <a:noFill/>
                </a:ln>
                <a:solidFill>
                  <a:srgbClr val="0070C0"/>
                </a:solidFill>
                <a:effectLst/>
                <a:latin typeface="Verdana" panose="020B0604030504040204" pitchFamily="34" charset="0"/>
                <a:ea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0" i="1" u="none" strike="noStrike" cap="none" normalizeH="0" baseline="0">
                <a:ln>
                  <a:noFill/>
                </a:ln>
                <a:solidFill>
                  <a:srgbClr val="0070C0"/>
                </a:solidFill>
                <a:effectLst/>
                <a:latin typeface="Verdana" panose="020B0604030504040204" pitchFamily="34" charset="0"/>
                <a:ea typeface="Calibri" panose="020F0502020204030204" pitchFamily="34" charset="0"/>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multiplied by the working time factor</a:t>
            </a:r>
            <a:r>
              <a:rPr kumimoji="0" lang="en-US" altLang="en-US" sz="1100" b="1" i="1" u="none" strike="noStrike" cap="none" normalizeH="0" baseline="0">
                <a:ln>
                  <a:noFill/>
                </a:ln>
                <a:solidFill>
                  <a:srgbClr val="FF0000"/>
                </a:solidFill>
                <a:effectLst/>
                <a:latin typeface="Verdana" panose="020B0604030504040204" pitchFamily="34" charset="0"/>
                <a:ea typeface="Calibri" panose="020F0502020204030204" pitchFamily="34" charset="0"/>
                <a:cs typeface="Calibri" panose="020F0502020204030204" pitchFamily="34" charset="0"/>
              </a:rPr>
              <a:t>}</a:t>
            </a:r>
            <a:endParaRPr kumimoji="0" lang="en-US" altLang="en-US" sz="1100" b="0" i="0" u="none" strike="noStrike" cap="none" normalizeH="0" baseline="0">
              <a:ln>
                <a:noFill/>
              </a:ln>
              <a:solidFill>
                <a:schemeClr val="tx1"/>
              </a:solidFill>
              <a:effectLst/>
            </a:endParaRPr>
          </a:p>
        </p:txBody>
      </p:sp>
      <p:sp>
        <p:nvSpPr>
          <p:cNvPr id="4" name="TextBox 3">
            <a:extLst>
              <a:ext uri="{FF2B5EF4-FFF2-40B4-BE49-F238E27FC236}">
                <a16:creationId xmlns:a16="http://schemas.microsoft.com/office/drawing/2014/main" id="{2E3B4578-F8C6-2575-679A-CD08C0E9FD28}"/>
              </a:ext>
            </a:extLst>
          </p:cNvPr>
          <p:cNvSpPr txBox="1"/>
          <p:nvPr/>
        </p:nvSpPr>
        <p:spPr>
          <a:xfrm>
            <a:off x="6909846" y="1313575"/>
            <a:ext cx="4864231" cy="4597003"/>
          </a:xfrm>
          <a:prstGeom prst="wedgeRoundRectCallout">
            <a:avLst>
              <a:gd name="adj1" fmla="val -48345"/>
              <a:gd name="adj2" fmla="val 60950"/>
              <a:gd name="adj3" fmla="val 16667"/>
            </a:avLst>
          </a:prstGeom>
          <a:solidFill>
            <a:srgbClr val="FADFCC"/>
          </a:solidFill>
          <a:effectLst>
            <a:softEdge rad="88900"/>
          </a:effectLst>
          <a:scene3d>
            <a:camera prst="orthographicFront"/>
            <a:lightRig rig="threePt" dir="t"/>
          </a:scene3d>
          <a:sp3d prstMaterial="flat"/>
        </p:spPr>
        <p:txBody>
          <a:bodyPr wrap="square" lIns="36000" tIns="45720" rIns="36000" bIns="45720" rtlCol="0" anchor="t">
            <a:spAutoFit/>
          </a:bodyPr>
          <a:lstStyle/>
          <a:p>
            <a:r>
              <a:rPr lang="en-US" dirty="0">
                <a:solidFill>
                  <a:srgbClr val="931680"/>
                </a:solidFill>
              </a:rPr>
              <a:t> </a:t>
            </a:r>
            <a:r>
              <a:rPr lang="en-US" b="1" dirty="0">
                <a:solidFill>
                  <a:srgbClr val="FF0000"/>
                </a:solidFill>
              </a:rPr>
              <a:t>WHAT TO CHECK?</a:t>
            </a:r>
          </a:p>
          <a:p>
            <a:endParaRPr lang="en-US" b="1" dirty="0">
              <a:solidFill>
                <a:srgbClr val="FF0000"/>
              </a:solidFill>
            </a:endParaRPr>
          </a:p>
          <a:p>
            <a:pPr marL="269875" indent="-269875" fontAlgn="base">
              <a:spcBef>
                <a:spcPts val="600"/>
              </a:spcBef>
              <a:spcAft>
                <a:spcPts val="600"/>
              </a:spcAft>
              <a:buFont typeface="Symbol" panose="05050102010706020507" pitchFamily="18" charset="2"/>
              <a:buChar char=""/>
            </a:pPr>
            <a:r>
              <a:rPr lang="en-GB" sz="1600" dirty="0">
                <a:ea typeface="Calibri"/>
                <a:cs typeface="Calibri"/>
              </a:rPr>
              <a:t>number of</a:t>
            </a:r>
            <a:r>
              <a:rPr lang="en-GB" sz="1600" dirty="0">
                <a:highlight>
                  <a:srgbClr val="FFFF00"/>
                </a:highlight>
                <a:ea typeface="Calibri"/>
                <a:cs typeface="Calibri"/>
              </a:rPr>
              <a:t> day-equivalents </a:t>
            </a:r>
            <a:r>
              <a:rPr lang="en-GB" sz="1600" dirty="0">
                <a:ea typeface="Calibri"/>
                <a:cs typeface="Calibri"/>
              </a:rPr>
              <a:t>worked for the action, </a:t>
            </a:r>
            <a:r>
              <a:rPr lang="en-GB" sz="1600" b="1" dirty="0">
                <a:solidFill>
                  <a:schemeClr val="accent2"/>
                </a:solidFill>
                <a:ea typeface="Calibri"/>
                <a:cs typeface="Calibri"/>
              </a:rPr>
              <a:t>as recorded </a:t>
            </a:r>
            <a:r>
              <a:rPr lang="en-GB" sz="1600" dirty="0">
                <a:ea typeface="Calibri"/>
                <a:cs typeface="Calibri"/>
              </a:rPr>
              <a:t>in the monthly declaration (Commission template) or another reliable time recording system </a:t>
            </a:r>
          </a:p>
          <a:p>
            <a:pPr marL="269875" indent="-269875" fontAlgn="base">
              <a:spcBef>
                <a:spcPts val="600"/>
              </a:spcBef>
              <a:spcAft>
                <a:spcPts val="600"/>
              </a:spcAft>
              <a:buFont typeface="Symbol" panose="05050102010706020507" pitchFamily="18" charset="2"/>
              <a:buChar char=""/>
            </a:pPr>
            <a:r>
              <a:rPr lang="fr-BE" sz="1600" u="sng" dirty="0"/>
              <a:t>Double </a:t>
            </a:r>
            <a:r>
              <a:rPr lang="fr-BE" sz="1600" u="sng" dirty="0" err="1"/>
              <a:t>ceiling</a:t>
            </a:r>
            <a:endParaRPr lang="en-IE" sz="1600" dirty="0">
              <a:ea typeface="Calibri" panose="020F0502020204030204" pitchFamily="34" charset="0"/>
              <a:cs typeface="Times New Roman"/>
            </a:endParaRPr>
          </a:p>
          <a:p>
            <a:pPr marL="285750" indent="-285750" algn="just">
              <a:buFont typeface="Wingdings" panose="05000000000000000000" pitchFamily="2" charset="2"/>
              <a:buChar char="ü"/>
            </a:pPr>
            <a:r>
              <a:rPr lang="fr-BE" sz="1600" dirty="0"/>
              <a:t>Horizontal </a:t>
            </a:r>
            <a:r>
              <a:rPr lang="fr-BE" sz="1600" dirty="0" err="1"/>
              <a:t>ceiling</a:t>
            </a:r>
            <a:r>
              <a:rPr lang="fr-BE" sz="1600" dirty="0"/>
              <a:t>: the </a:t>
            </a:r>
            <a:r>
              <a:rPr lang="fr-BE" sz="1600" dirty="0" err="1"/>
              <a:t>actual</a:t>
            </a:r>
            <a:r>
              <a:rPr lang="fr-BE" sz="1600" dirty="0"/>
              <a:t> </a:t>
            </a:r>
            <a:r>
              <a:rPr lang="fr-BE" sz="1600" dirty="0" err="1"/>
              <a:t>number</a:t>
            </a:r>
            <a:r>
              <a:rPr lang="fr-BE" sz="1600" dirty="0"/>
              <a:t> of </a:t>
            </a:r>
            <a:r>
              <a:rPr lang="fr-BE" sz="1600" dirty="0" err="1"/>
              <a:t>day-equivalents</a:t>
            </a:r>
            <a:r>
              <a:rPr lang="fr-BE" sz="1600" dirty="0"/>
              <a:t> </a:t>
            </a:r>
            <a:r>
              <a:rPr lang="fr-BE" sz="1600" dirty="0" err="1"/>
              <a:t>declared</a:t>
            </a:r>
            <a:r>
              <a:rPr lang="fr-BE" sz="1600" dirty="0"/>
              <a:t> </a:t>
            </a:r>
            <a:r>
              <a:rPr lang="fr-BE" sz="1600" dirty="0" err="1"/>
              <a:t>across</a:t>
            </a:r>
            <a:r>
              <a:rPr lang="fr-BE" sz="1600" dirty="0"/>
              <a:t> EU and Euratom </a:t>
            </a:r>
            <a:r>
              <a:rPr lang="fr-BE" sz="1600" dirty="0" err="1"/>
              <a:t>grants</a:t>
            </a:r>
            <a:r>
              <a:rPr lang="fr-BE" sz="1600" dirty="0"/>
              <a:t> </a:t>
            </a:r>
            <a:r>
              <a:rPr lang="fr-BE" sz="1600" dirty="0" err="1"/>
              <a:t>cannot</a:t>
            </a:r>
            <a:r>
              <a:rPr lang="fr-BE" sz="1600" dirty="0"/>
              <a:t> </a:t>
            </a:r>
            <a:r>
              <a:rPr lang="fr-BE" sz="1600" dirty="0" err="1"/>
              <a:t>be</a:t>
            </a:r>
            <a:r>
              <a:rPr lang="fr-BE" sz="1600" dirty="0"/>
              <a:t> </a:t>
            </a:r>
            <a:r>
              <a:rPr lang="fr-BE" sz="1600" dirty="0" err="1"/>
              <a:t>higher</a:t>
            </a:r>
            <a:r>
              <a:rPr lang="fr-BE" sz="1600" dirty="0"/>
              <a:t> </a:t>
            </a:r>
            <a:r>
              <a:rPr lang="fr-BE" sz="1600" dirty="0" err="1"/>
              <a:t>than</a:t>
            </a:r>
            <a:r>
              <a:rPr lang="fr-BE" sz="1600" dirty="0"/>
              <a:t> </a:t>
            </a:r>
            <a:r>
              <a:rPr lang="fr-BE" sz="1600" b="1" dirty="0">
                <a:solidFill>
                  <a:schemeClr val="accent2"/>
                </a:solidFill>
              </a:rPr>
              <a:t>215 per </a:t>
            </a:r>
            <a:r>
              <a:rPr lang="fr-BE" sz="1600" b="1" dirty="0" err="1">
                <a:solidFill>
                  <a:schemeClr val="accent2"/>
                </a:solidFill>
              </a:rPr>
              <a:t>calendar</a:t>
            </a:r>
            <a:r>
              <a:rPr lang="fr-BE" sz="1600" b="1" dirty="0">
                <a:solidFill>
                  <a:schemeClr val="accent2"/>
                </a:solidFill>
              </a:rPr>
              <a:t> </a:t>
            </a:r>
            <a:r>
              <a:rPr lang="fr-BE" sz="1600" b="1" dirty="0" err="1">
                <a:solidFill>
                  <a:schemeClr val="accent2"/>
                </a:solidFill>
              </a:rPr>
              <a:t>year</a:t>
            </a:r>
            <a:endParaRPr lang="fr-BE" sz="1600" b="1" dirty="0">
              <a:solidFill>
                <a:schemeClr val="accent2"/>
              </a:solidFill>
              <a:cs typeface="Arial"/>
            </a:endParaRPr>
          </a:p>
          <a:p>
            <a:pPr marL="285750" indent="-285750" algn="just">
              <a:buFont typeface="Wingdings" panose="05000000000000000000" pitchFamily="2" charset="2"/>
              <a:buChar char="ü"/>
            </a:pPr>
            <a:r>
              <a:rPr lang="fr-BE" sz="1600" dirty="0"/>
              <a:t>Reporting </a:t>
            </a:r>
            <a:r>
              <a:rPr lang="fr-BE" sz="1600" dirty="0" err="1"/>
              <a:t>period</a:t>
            </a:r>
            <a:r>
              <a:rPr lang="fr-BE" sz="1600" dirty="0"/>
              <a:t> </a:t>
            </a:r>
            <a:r>
              <a:rPr lang="fr-BE" sz="1600" dirty="0" err="1"/>
              <a:t>ceiling</a:t>
            </a:r>
            <a:r>
              <a:rPr lang="fr-BE" sz="1600" dirty="0"/>
              <a:t>: </a:t>
            </a:r>
            <a:r>
              <a:rPr lang="en-US" sz="1600" dirty="0"/>
              <a:t>the number of day-equivalents to be declared is </a:t>
            </a:r>
            <a:r>
              <a:rPr lang="en-US" sz="1600" b="1" dirty="0">
                <a:solidFill>
                  <a:schemeClr val="accent2"/>
                </a:solidFill>
              </a:rPr>
              <a:t>capped at the maximum declarable day-equivalents per reporting period</a:t>
            </a:r>
            <a:endParaRPr lang="en-GB" sz="1600" b="1" dirty="0">
              <a:solidFill>
                <a:schemeClr val="accent2"/>
              </a:solidFill>
            </a:endParaRPr>
          </a:p>
        </p:txBody>
      </p:sp>
      <p:pic>
        <p:nvPicPr>
          <p:cNvPr id="15" name="Picture 14">
            <a:extLst>
              <a:ext uri="{FF2B5EF4-FFF2-40B4-BE49-F238E27FC236}">
                <a16:creationId xmlns:a16="http://schemas.microsoft.com/office/drawing/2014/main" id="{DB178DFE-5588-7C3B-7BAB-C8D453389441}"/>
              </a:ext>
            </a:extLst>
          </p:cNvPr>
          <p:cNvPicPr>
            <a:picLocks noChangeAspect="1"/>
          </p:cNvPicPr>
          <p:nvPr/>
        </p:nvPicPr>
        <p:blipFill>
          <a:blip r:embed="rId3"/>
          <a:stretch>
            <a:fillRect/>
          </a:stretch>
        </p:blipFill>
        <p:spPr>
          <a:xfrm>
            <a:off x="48125" y="5552900"/>
            <a:ext cx="2884424" cy="1267548"/>
          </a:xfrm>
          <a:prstGeom prst="rect">
            <a:avLst/>
          </a:prstGeom>
        </p:spPr>
      </p:pic>
      <p:sp>
        <p:nvSpPr>
          <p:cNvPr id="17" name="Oval 16">
            <a:extLst>
              <a:ext uri="{FF2B5EF4-FFF2-40B4-BE49-F238E27FC236}">
                <a16:creationId xmlns:a16="http://schemas.microsoft.com/office/drawing/2014/main" id="{5C9ADDE3-2F2F-4D00-0942-4BBC39D1A6B2}"/>
              </a:ext>
            </a:extLst>
          </p:cNvPr>
          <p:cNvSpPr/>
          <p:nvPr/>
        </p:nvSpPr>
        <p:spPr>
          <a:xfrm>
            <a:off x="1162550" y="5648873"/>
            <a:ext cx="581025" cy="24764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extLst>
              <a:ext uri="{FF2B5EF4-FFF2-40B4-BE49-F238E27FC236}">
                <a16:creationId xmlns:a16="http://schemas.microsoft.com/office/drawing/2014/main" id="{CBE4DFBC-36EB-B4AB-0844-4CAC27C28C62}"/>
              </a:ext>
            </a:extLst>
          </p:cNvPr>
          <p:cNvSpPr txBox="1"/>
          <p:nvPr/>
        </p:nvSpPr>
        <p:spPr>
          <a:xfrm>
            <a:off x="3753878" y="1345164"/>
            <a:ext cx="2647387" cy="1231106"/>
          </a:xfrm>
          <a:prstGeom prst="rect">
            <a:avLst/>
          </a:prstGeom>
          <a:noFill/>
        </p:spPr>
        <p:txBody>
          <a:bodyPr wrap="square" lIns="91440" tIns="45720" rIns="91440" bIns="45720" rtlCol="0" anchor="t">
            <a:spAutoFit/>
          </a:bodyPr>
          <a:lstStyle/>
          <a:p>
            <a:r>
              <a:rPr lang="de-DE" dirty="0" err="1">
                <a:ea typeface="+mn-lt"/>
                <a:cs typeface="+mn-lt"/>
              </a:rPr>
              <a:t>Article</a:t>
            </a:r>
            <a:r>
              <a:rPr lang="de-DE" dirty="0">
                <a:ea typeface="+mn-lt"/>
                <a:cs typeface="+mn-lt"/>
              </a:rPr>
              <a:t> 20 of </a:t>
            </a:r>
            <a:r>
              <a:rPr lang="de-DE" dirty="0" err="1">
                <a:ea typeface="+mn-lt"/>
                <a:cs typeface="+mn-lt"/>
              </a:rPr>
              <a:t>the</a:t>
            </a:r>
            <a:r>
              <a:rPr lang="de-DE" dirty="0">
                <a:ea typeface="+mn-lt"/>
                <a:cs typeface="+mn-lt"/>
              </a:rPr>
              <a:t> AGA: </a:t>
            </a:r>
            <a:endParaRPr lang="en-US" sz="1200" dirty="0">
              <a:ea typeface="+mn-lt"/>
              <a:cs typeface="+mn-lt"/>
            </a:endParaRPr>
          </a:p>
          <a:p>
            <a:r>
              <a:rPr lang="de-DE" sz="1400" dirty="0" err="1">
                <a:ea typeface="+mn-lt"/>
                <a:cs typeface="+mn-lt"/>
              </a:rPr>
              <a:t>details</a:t>
            </a:r>
            <a:r>
              <a:rPr lang="de-DE" sz="1400" dirty="0">
                <a:ea typeface="+mn-lt"/>
                <a:cs typeface="+mn-lt"/>
              </a:rPr>
              <a:t> on </a:t>
            </a:r>
            <a:r>
              <a:rPr lang="de-DE" sz="1400" dirty="0" err="1">
                <a:ea typeface="+mn-lt"/>
                <a:cs typeface="+mn-lt"/>
              </a:rPr>
              <a:t>the</a:t>
            </a:r>
            <a:r>
              <a:rPr lang="de-DE" sz="1400" dirty="0">
                <a:ea typeface="+mn-lt"/>
                <a:cs typeface="+mn-lt"/>
              </a:rPr>
              <a:t> </a:t>
            </a:r>
            <a:r>
              <a:rPr lang="de-DE" sz="1400" dirty="0" err="1">
                <a:ea typeface="+mn-lt"/>
                <a:cs typeface="+mn-lt"/>
              </a:rPr>
              <a:t>declarations</a:t>
            </a:r>
            <a:r>
              <a:rPr lang="de-DE" sz="1400" dirty="0">
                <a:ea typeface="+mn-lt"/>
                <a:cs typeface="+mn-lt"/>
              </a:rPr>
              <a:t> and </a:t>
            </a:r>
            <a:endParaRPr lang="en-US" sz="1400" dirty="0">
              <a:ea typeface="+mn-lt"/>
              <a:cs typeface="+mn-lt"/>
            </a:endParaRPr>
          </a:p>
          <a:p>
            <a:r>
              <a:rPr lang="de-DE" sz="1400" dirty="0" err="1">
                <a:ea typeface="+mn-lt"/>
                <a:cs typeface="+mn-lt"/>
              </a:rPr>
              <a:t>how</a:t>
            </a:r>
            <a:r>
              <a:rPr lang="de-DE" sz="1400" dirty="0">
                <a:ea typeface="+mn-lt"/>
                <a:cs typeface="+mn-lt"/>
              </a:rPr>
              <a:t> </a:t>
            </a:r>
            <a:r>
              <a:rPr lang="de-DE" sz="1400" dirty="0" err="1">
                <a:ea typeface="+mn-lt"/>
                <a:cs typeface="+mn-lt"/>
              </a:rPr>
              <a:t>to</a:t>
            </a:r>
            <a:r>
              <a:rPr lang="de-DE" sz="1400" dirty="0">
                <a:ea typeface="+mn-lt"/>
                <a:cs typeface="+mn-lt"/>
              </a:rPr>
              <a:t> </a:t>
            </a:r>
            <a:r>
              <a:rPr lang="de-DE" sz="1400" dirty="0" err="1">
                <a:ea typeface="+mn-lt"/>
                <a:cs typeface="+mn-lt"/>
              </a:rPr>
              <a:t>convert</a:t>
            </a:r>
            <a:r>
              <a:rPr lang="de-DE" sz="1400" dirty="0">
                <a:ea typeface="+mn-lt"/>
                <a:cs typeface="+mn-lt"/>
              </a:rPr>
              <a:t> </a:t>
            </a:r>
            <a:r>
              <a:rPr lang="de-DE" sz="1400" dirty="0" err="1">
                <a:ea typeface="+mn-lt"/>
                <a:cs typeface="+mn-lt"/>
              </a:rPr>
              <a:t>the</a:t>
            </a:r>
            <a:r>
              <a:rPr lang="de-DE" sz="1400" dirty="0">
                <a:ea typeface="+mn-lt"/>
                <a:cs typeface="+mn-lt"/>
              </a:rPr>
              <a:t> </a:t>
            </a:r>
            <a:r>
              <a:rPr lang="de-DE" sz="1400" dirty="0" err="1">
                <a:ea typeface="+mn-lt"/>
                <a:cs typeface="+mn-lt"/>
              </a:rPr>
              <a:t>working</a:t>
            </a:r>
            <a:r>
              <a:rPr lang="de-DE" sz="1400" dirty="0">
                <a:ea typeface="+mn-lt"/>
                <a:cs typeface="+mn-lt"/>
              </a:rPr>
              <a:t> time on </a:t>
            </a:r>
            <a:r>
              <a:rPr lang="de-DE" sz="1400" dirty="0" err="1">
                <a:ea typeface="+mn-lt"/>
                <a:cs typeface="+mn-lt"/>
              </a:rPr>
              <a:t>the</a:t>
            </a:r>
            <a:r>
              <a:rPr lang="de-DE" sz="1400" dirty="0">
                <a:ea typeface="+mn-lt"/>
                <a:cs typeface="+mn-lt"/>
              </a:rPr>
              <a:t> </a:t>
            </a:r>
            <a:r>
              <a:rPr lang="de-DE" sz="1400" dirty="0" err="1">
                <a:ea typeface="+mn-lt"/>
                <a:cs typeface="+mn-lt"/>
              </a:rPr>
              <a:t>action</a:t>
            </a:r>
            <a:r>
              <a:rPr lang="de-DE" sz="1400" dirty="0">
                <a:ea typeface="+mn-lt"/>
                <a:cs typeface="+mn-lt"/>
              </a:rPr>
              <a:t> </a:t>
            </a:r>
            <a:r>
              <a:rPr lang="de-DE" sz="1400" dirty="0" err="1">
                <a:ea typeface="+mn-lt"/>
                <a:cs typeface="+mn-lt"/>
              </a:rPr>
              <a:t>into</a:t>
            </a:r>
            <a:r>
              <a:rPr lang="de-DE" sz="1400" dirty="0">
                <a:ea typeface="+mn-lt"/>
                <a:cs typeface="+mn-lt"/>
              </a:rPr>
              <a:t> </a:t>
            </a:r>
            <a:r>
              <a:rPr lang="de-DE" sz="1400" dirty="0" err="1">
                <a:ea typeface="+mn-lt"/>
                <a:cs typeface="+mn-lt"/>
              </a:rPr>
              <a:t>day-equivalents</a:t>
            </a:r>
            <a:endParaRPr lang="de-DE" sz="1400" dirty="0">
              <a:ea typeface="Calibri"/>
              <a:cs typeface="Calibri"/>
            </a:endParaRPr>
          </a:p>
        </p:txBody>
      </p:sp>
      <p:pic>
        <p:nvPicPr>
          <p:cNvPr id="2" name="Picture 1">
            <a:extLst>
              <a:ext uri="{FF2B5EF4-FFF2-40B4-BE49-F238E27FC236}">
                <a16:creationId xmlns:a16="http://schemas.microsoft.com/office/drawing/2014/main" id="{C76BE194-C460-2F3D-7894-E06FC988B91F}"/>
              </a:ext>
            </a:extLst>
          </p:cNvPr>
          <p:cNvPicPr>
            <a:picLocks noChangeAspect="1"/>
          </p:cNvPicPr>
          <p:nvPr/>
        </p:nvPicPr>
        <p:blipFill>
          <a:blip r:embed="rId4"/>
          <a:stretch>
            <a:fillRect/>
          </a:stretch>
        </p:blipFill>
        <p:spPr>
          <a:xfrm rot="10800000">
            <a:off x="6160519" y="2241668"/>
            <a:ext cx="749327" cy="172094"/>
          </a:xfrm>
          <a:prstGeom prst="rect">
            <a:avLst/>
          </a:prstGeom>
        </p:spPr>
      </p:pic>
      <p:pic>
        <p:nvPicPr>
          <p:cNvPr id="21" name="Picture 20">
            <a:extLst>
              <a:ext uri="{FF2B5EF4-FFF2-40B4-BE49-F238E27FC236}">
                <a16:creationId xmlns:a16="http://schemas.microsoft.com/office/drawing/2014/main" id="{86F5DFE4-9552-1A1E-F40C-4C8FDC5616B9}"/>
              </a:ext>
            </a:extLst>
          </p:cNvPr>
          <p:cNvPicPr>
            <a:picLocks noChangeAspect="1"/>
          </p:cNvPicPr>
          <p:nvPr/>
        </p:nvPicPr>
        <p:blipFill>
          <a:blip r:embed="rId5"/>
          <a:stretch>
            <a:fillRect/>
          </a:stretch>
        </p:blipFill>
        <p:spPr>
          <a:xfrm>
            <a:off x="3008785" y="1599642"/>
            <a:ext cx="640135" cy="174496"/>
          </a:xfrm>
          <a:prstGeom prst="rect">
            <a:avLst/>
          </a:prstGeom>
        </p:spPr>
      </p:pic>
      <p:pic>
        <p:nvPicPr>
          <p:cNvPr id="22" name="Picture 21">
            <a:extLst>
              <a:ext uri="{FF2B5EF4-FFF2-40B4-BE49-F238E27FC236}">
                <a16:creationId xmlns:a16="http://schemas.microsoft.com/office/drawing/2014/main" id="{7E4A1780-30A2-916B-AD95-BD751992D69F}"/>
              </a:ext>
            </a:extLst>
          </p:cNvPr>
          <p:cNvPicPr>
            <a:picLocks noChangeAspect="1"/>
          </p:cNvPicPr>
          <p:nvPr/>
        </p:nvPicPr>
        <p:blipFill>
          <a:blip r:embed="rId6"/>
          <a:stretch>
            <a:fillRect/>
          </a:stretch>
        </p:blipFill>
        <p:spPr>
          <a:xfrm>
            <a:off x="7295949" y="4880009"/>
            <a:ext cx="4379495" cy="875898"/>
          </a:xfrm>
          <a:prstGeom prst="rect">
            <a:avLst/>
          </a:prstGeom>
        </p:spPr>
      </p:pic>
      <p:pic>
        <p:nvPicPr>
          <p:cNvPr id="3" name="Picture 2">
            <a:extLst>
              <a:ext uri="{FF2B5EF4-FFF2-40B4-BE49-F238E27FC236}">
                <a16:creationId xmlns:a16="http://schemas.microsoft.com/office/drawing/2014/main" id="{3B852C5B-9D85-36D5-AB97-2F74363863B7}"/>
              </a:ext>
            </a:extLst>
          </p:cNvPr>
          <p:cNvPicPr>
            <a:picLocks noChangeAspect="1"/>
          </p:cNvPicPr>
          <p:nvPr/>
        </p:nvPicPr>
        <p:blipFill>
          <a:blip r:embed="rId7"/>
          <a:stretch>
            <a:fillRect/>
          </a:stretch>
        </p:blipFill>
        <p:spPr>
          <a:xfrm>
            <a:off x="10322992" y="1466016"/>
            <a:ext cx="749327" cy="611439"/>
          </a:xfrm>
          <a:prstGeom prst="rect">
            <a:avLst/>
          </a:prstGeom>
        </p:spPr>
      </p:pic>
      <p:pic>
        <p:nvPicPr>
          <p:cNvPr id="9" name="Picture 8">
            <a:extLst>
              <a:ext uri="{FF2B5EF4-FFF2-40B4-BE49-F238E27FC236}">
                <a16:creationId xmlns:a16="http://schemas.microsoft.com/office/drawing/2014/main" id="{3E8EEF8C-610E-B1A4-8980-CD8527297BB1}"/>
              </a:ext>
            </a:extLst>
          </p:cNvPr>
          <p:cNvPicPr>
            <a:picLocks noChangeAspect="1"/>
          </p:cNvPicPr>
          <p:nvPr/>
        </p:nvPicPr>
        <p:blipFill>
          <a:blip r:embed="rId8"/>
          <a:stretch>
            <a:fillRect/>
          </a:stretch>
        </p:blipFill>
        <p:spPr>
          <a:xfrm rot="5400000">
            <a:off x="930416" y="4996343"/>
            <a:ext cx="1044620" cy="288513"/>
          </a:xfrm>
          <a:prstGeom prst="rect">
            <a:avLst/>
          </a:prstGeom>
        </p:spPr>
      </p:pic>
      <p:sp>
        <p:nvSpPr>
          <p:cNvPr id="10" name="TextBox 9">
            <a:extLst>
              <a:ext uri="{FF2B5EF4-FFF2-40B4-BE49-F238E27FC236}">
                <a16:creationId xmlns:a16="http://schemas.microsoft.com/office/drawing/2014/main" id="{FD7700B2-C7F9-0622-11DA-F621F211BE89}"/>
              </a:ext>
            </a:extLst>
          </p:cNvPr>
          <p:cNvSpPr txBox="1"/>
          <p:nvPr/>
        </p:nvSpPr>
        <p:spPr>
          <a:xfrm>
            <a:off x="10287000" y="0"/>
            <a:ext cx="1905000" cy="646331"/>
          </a:xfrm>
          <a:prstGeom prst="rect">
            <a:avLst/>
          </a:prstGeom>
          <a:solidFill>
            <a:srgbClr val="024B9C"/>
          </a:solidFill>
        </p:spPr>
        <p:txBody>
          <a:bodyPr wrap="square" rtlCol="0">
            <a:spAutoFit/>
          </a:bodyPr>
          <a:lstStyle/>
          <a:p>
            <a:r>
              <a:rPr lang="en-US" dirty="0">
                <a:solidFill>
                  <a:schemeClr val="bg1"/>
                </a:solidFill>
              </a:rPr>
              <a:t>Procedures for A.1 Employees</a:t>
            </a:r>
            <a:endParaRPr lang="en-IE" dirty="0">
              <a:solidFill>
                <a:schemeClr val="bg1"/>
              </a:solidFill>
            </a:endParaRPr>
          </a:p>
        </p:txBody>
      </p:sp>
    </p:spTree>
    <p:extLst>
      <p:ext uri="{BB962C8B-B14F-4D97-AF65-F5344CB8AC3E}">
        <p14:creationId xmlns:p14="http://schemas.microsoft.com/office/powerpoint/2010/main" val="364388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800" y="360000"/>
            <a:ext cx="10515600" cy="600164"/>
          </a:xfrm>
          <a:prstGeom prst="rect">
            <a:avLst/>
          </a:prstGeom>
        </p:spPr>
        <p:txBody>
          <a:bodyPr vert="horz" wrap="square" lIns="91440" tIns="45720" rIns="91440" bIns="0" rtlCol="0" anchor="b" anchorCtr="0">
            <a:spAutoFit/>
          </a:bodyPr>
          <a:lstStyle>
            <a:lvl1pPr>
              <a:lnSpc>
                <a:spcPct val="100000"/>
              </a:lnSpc>
              <a:spcBef>
                <a:spcPct val="0"/>
              </a:spcBef>
              <a:buNone/>
              <a:defRPr sz="3600" b="1">
                <a:solidFill>
                  <a:schemeClr val="accent2"/>
                </a:solidFill>
                <a:latin typeface="+mj-lt"/>
                <a:ea typeface="+mj-ea"/>
                <a:cs typeface="+mj-cs"/>
              </a:defRPr>
            </a:lvl1pPr>
          </a:lstStyle>
          <a:p>
            <a:r>
              <a:rPr lang="fr-BE"/>
              <a:t>Maximum declarable day-equivalents</a:t>
            </a:r>
            <a:endParaRPr lang="fr-BE" dirty="0"/>
          </a:p>
        </p:txBody>
      </p:sp>
      <p:sp>
        <p:nvSpPr>
          <p:cNvPr id="7" name="AutoShape 7"/>
          <p:cNvSpPr>
            <a:spLocks noChangeArrowheads="1"/>
          </p:cNvSpPr>
          <p:nvPr/>
        </p:nvSpPr>
        <p:spPr bwMode="auto">
          <a:xfrm>
            <a:off x="301397" y="1457950"/>
            <a:ext cx="2647387" cy="3304714"/>
          </a:xfrm>
          <a:prstGeom prst="roundRect">
            <a:avLst>
              <a:gd name="adj" fmla="val 16667"/>
            </a:avLst>
          </a:prstGeom>
          <a:solidFill>
            <a:srgbClr val="B5F1C0"/>
          </a:solidFill>
          <a:ln w="38100">
            <a:solidFill>
              <a:srgbClr val="F2F2F2"/>
            </a:solidFill>
            <a:round/>
            <a:headEnd/>
            <a:tailEnd/>
          </a:ln>
          <a:effectLst>
            <a:outerShdw dist="28398" dir="3806097" algn="ctr" rotWithShape="0">
              <a:srgbClr val="525252">
                <a:alpha val="50000"/>
              </a:srgbClr>
            </a:outerShdw>
          </a:effectLst>
        </p:spPr>
        <p:txBody>
          <a:bodyPr vert="horz" wrap="square" lIns="91440" tIns="45720" rIns="91440" bIns="45720" numCol="1" anchor="t" anchorCtr="0" compatLnSpc="1">
            <a:prstTxWarp prst="textNoShape">
              <a:avLst/>
            </a:prstTxWarp>
          </a:bodyPr>
          <a:lstStyle/>
          <a:p>
            <a:endParaRPr lang="en-GB"/>
          </a:p>
        </p:txBody>
      </p:sp>
      <p:sp>
        <p:nvSpPr>
          <p:cNvPr id="8" name="Rounded Rectangle 10"/>
          <p:cNvSpPr>
            <a:spLocks noChangeArrowheads="1"/>
          </p:cNvSpPr>
          <p:nvPr/>
        </p:nvSpPr>
        <p:spPr bwMode="auto">
          <a:xfrm>
            <a:off x="699164" y="1587012"/>
            <a:ext cx="1758487" cy="3046589"/>
          </a:xfrm>
          <a:prstGeom prst="roundRect">
            <a:avLst>
              <a:gd name="adj" fmla="val 16667"/>
            </a:avLst>
          </a:prstGeom>
          <a:solidFill>
            <a:srgbClr val="FFFFFF"/>
          </a:solidFill>
          <a:ln w="9525">
            <a:solidFill>
              <a:srgbClr val="7F7F7F"/>
            </a:solidFill>
            <a:round/>
            <a:headEnd/>
            <a:tailEnd/>
          </a:ln>
        </p:spPr>
        <p:txBody>
          <a:bodyPr vert="horz" wrap="square" lIns="91296" tIns="45648" rIns="91296" bIns="45648"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ctr"/>
            <a:r>
              <a:rPr lang="en-US" altLang="en-US" sz="1200" b="1">
                <a:latin typeface="Verdana" panose="020B0604030504040204" pitchFamily="34" charset="0"/>
                <a:ea typeface="Calibri" panose="020F0502020204030204" pitchFamily="34" charset="0"/>
                <a:cs typeface="Times New Roman" panose="02020603050405020304" pitchFamily="18" charset="0"/>
              </a:rPr>
              <a:t>Day-equivalents worked in the action</a:t>
            </a:r>
            <a:endParaRPr kumimoji="0" lang="en-US" altLang="en-US" sz="1200" b="1" i="0" u="none" strike="noStrike" cap="none" normalizeH="0" baseline="0">
              <a:ln>
                <a:noFill/>
              </a:ln>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900" b="0" i="0" u="none" strike="noStrike" cap="none" normalizeH="0" baseline="0">
              <a:ln>
                <a:noFill/>
              </a:ln>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tab pos="228600" algn="l"/>
              </a:tabLst>
            </a:pPr>
            <a:r>
              <a:rPr kumimoji="0" lang="en-US" altLang="en-US" sz="1100" b="0" i="1" u="none" strike="noStrike" cap="none" normalizeH="0" baseline="0">
                <a:ln>
                  <a:noFill/>
                </a:ln>
                <a:effectLst/>
                <a:latin typeface="Verdana" panose="020B0604030504040204" pitchFamily="34" charset="0"/>
                <a:ea typeface="Calibri" panose="020F0502020204030204" pitchFamily="34" charset="0"/>
                <a:cs typeface="Calibri" panose="020F0502020204030204" pitchFamily="34" charset="0"/>
              </a:rPr>
              <a:t>Up to a declarable </a:t>
            </a:r>
            <a:r>
              <a:rPr kumimoji="0" lang="en-US" altLang="en-US" sz="1100" b="1" i="1" u="none" strike="noStrike" cap="none" normalizeH="0" baseline="0">
                <a:ln>
                  <a:noFill/>
                </a:ln>
                <a:effectLst/>
                <a:latin typeface="Verdana" panose="020B0604030504040204" pitchFamily="34" charset="0"/>
                <a:ea typeface="Calibri" panose="020F0502020204030204" pitchFamily="34" charset="0"/>
                <a:cs typeface="Calibri" panose="020F0502020204030204" pitchFamily="34" charset="0"/>
              </a:rPr>
              <a:t>maximum</a:t>
            </a:r>
            <a:r>
              <a:rPr kumimoji="0" lang="en-US" altLang="en-US" sz="1100" b="0" i="1" u="none" strike="noStrike" cap="none" normalizeH="0" baseline="0">
                <a:ln>
                  <a:noFill/>
                </a:ln>
                <a:effectLst/>
                <a:latin typeface="Verdana" panose="020B0604030504040204" pitchFamily="34" charset="0"/>
                <a:ea typeface="Calibri" panose="020F0502020204030204" pitchFamily="34" charset="0"/>
                <a:cs typeface="Calibri" panose="020F0502020204030204" pitchFamily="34" charset="0"/>
              </a:rPr>
              <a:t> of:</a:t>
            </a:r>
            <a:endParaRPr kumimoji="0" lang="en-US" altLang="en-US" sz="1100" b="0" i="0" u="none" strike="noStrike" cap="none" normalizeH="0" baseline="0">
              <a:ln>
                <a:noFill/>
              </a:ln>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100" b="1" i="1" u="none" strike="noStrike" cap="none" normalizeH="0" baseline="0">
              <a:ln>
                <a:noFill/>
              </a:ln>
              <a:effectLst/>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1" i="1" u="none" strike="noStrike" cap="none" normalizeH="0" baseline="0">
                <a:ln>
                  <a:noFill/>
                </a:ln>
                <a:solidFill>
                  <a:srgbClr val="FF0000"/>
                </a:solidFill>
                <a:effectLst/>
                <a:latin typeface="Verdana" panose="020B0604030504040204" pitchFamily="34" charset="0"/>
                <a:ea typeface="Calibri" panose="020F0502020204030204" pitchFamily="34" charset="0"/>
                <a:cs typeface="Calibri" panose="020F0502020204030204" pitchFamily="34" charset="0"/>
              </a:rPr>
              <a:t>{</a:t>
            </a:r>
            <a:r>
              <a:rPr kumimoji="0" lang="en-US" altLang="en-US" sz="1100" b="1" i="1" u="none" strike="noStrike" cap="none" normalizeH="0" baseline="0">
                <a:ln>
                  <a:noFill/>
                </a:ln>
                <a:solidFill>
                  <a:srgbClr val="0070C0"/>
                </a:solidFill>
                <a:effectLst/>
                <a:latin typeface="Verdana" panose="020B0604030504040204" pitchFamily="34" charset="0"/>
                <a:ea typeface="Calibri" panose="020F0502020204030204" pitchFamily="34" charset="0"/>
                <a:cs typeface="Calibri" panose="020F0502020204030204" pitchFamily="34" charset="0"/>
              </a:rPr>
              <a:t>(</a:t>
            </a:r>
            <a:r>
              <a:rPr kumimoji="0" lang="en-US" altLang="en-US" sz="1100" b="0" i="0" u="none" strike="noStrike" cap="none" normalizeH="0" baseline="0">
                <a:ln>
                  <a:noFill/>
                </a:ln>
                <a:solidFill>
                  <a:srgbClr val="00B050"/>
                </a:solidFill>
                <a:effectLst/>
                <a:latin typeface="Verdana" panose="020B0604030504040204" pitchFamily="34" charset="0"/>
                <a:ea typeface="Calibri" panose="020F0502020204030204" pitchFamily="34" charset="0"/>
                <a:cs typeface="Calibri" panose="020F0502020204030204" pitchFamily="34" charset="0"/>
              </a:rPr>
              <a:t>(</a:t>
            </a: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215 / 12</a:t>
            </a:r>
            <a:r>
              <a:rPr kumimoji="0" lang="en-US" altLang="en-US" sz="1100" b="0" i="0" u="none" strike="noStrike" cap="none" normalizeH="0" baseline="0">
                <a:ln>
                  <a:noFill/>
                </a:ln>
                <a:solidFill>
                  <a:srgbClr val="00B050"/>
                </a:solidFill>
                <a:effectLst/>
                <a:latin typeface="Verdana" panose="020B0604030504040204" pitchFamily="34" charset="0"/>
                <a:ea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US" altLang="en-US" sz="1100">
              <a:solidFill>
                <a:srgbClr val="00B050"/>
              </a:solidFill>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 multiplied by </a:t>
            </a:r>
            <a:r>
              <a:rPr kumimoji="0" lang="en-US" altLang="en-US" sz="1100" b="0" i="1" u="none" strike="noStrike" cap="none" normalizeH="0" baseline="0">
                <a:ln>
                  <a:noFill/>
                </a:ln>
                <a:solidFill>
                  <a:schemeClr val="tx1"/>
                </a:solidFill>
                <a:effectLst/>
                <a:highlight>
                  <a:srgbClr val="00FF00"/>
                </a:highlight>
                <a:latin typeface="Verdana" panose="020B0604030504040204" pitchFamily="34" charset="0"/>
                <a:ea typeface="Calibri" panose="020F0502020204030204" pitchFamily="34" charset="0"/>
                <a:cs typeface="Calibri" panose="020F0502020204030204" pitchFamily="34" charset="0"/>
              </a:rPr>
              <a:t>the number of months </a:t>
            </a: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within the reporting period</a:t>
            </a:r>
            <a:r>
              <a:rPr kumimoji="0" lang="en-US" altLang="en-US" sz="1100" b="1" i="1" u="none" strike="noStrike" cap="none" normalizeH="0" baseline="0">
                <a:ln>
                  <a:noFill/>
                </a:ln>
                <a:solidFill>
                  <a:srgbClr val="0070C0"/>
                </a:solidFill>
                <a:effectLst/>
                <a:latin typeface="Verdana" panose="020B0604030504040204" pitchFamily="34" charset="0"/>
                <a:ea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0" i="1" u="none" strike="noStrike" cap="none" normalizeH="0" baseline="0">
                <a:ln>
                  <a:noFill/>
                </a:ln>
                <a:solidFill>
                  <a:srgbClr val="0070C0"/>
                </a:solidFill>
                <a:effectLst/>
                <a:latin typeface="Verdana" panose="020B0604030504040204" pitchFamily="34" charset="0"/>
                <a:ea typeface="Calibri" panose="020F0502020204030204" pitchFamily="34" charset="0"/>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multiplied by </a:t>
            </a:r>
            <a:r>
              <a:rPr kumimoji="0" lang="en-US" altLang="en-US" sz="1100" b="0" i="1" u="none" strike="noStrike" cap="none" normalizeH="0" baseline="0">
                <a:ln>
                  <a:noFill/>
                </a:ln>
                <a:solidFill>
                  <a:schemeClr val="tx1"/>
                </a:solidFill>
                <a:effectLst/>
                <a:highlight>
                  <a:srgbClr val="00FFFF"/>
                </a:highlight>
                <a:latin typeface="Verdana" panose="020B0604030504040204" pitchFamily="34" charset="0"/>
                <a:ea typeface="Calibri" panose="020F0502020204030204" pitchFamily="34" charset="0"/>
                <a:cs typeface="Calibri" panose="020F0502020204030204" pitchFamily="34" charset="0"/>
              </a:rPr>
              <a:t>the working time </a:t>
            </a:r>
            <a:r>
              <a:rPr kumimoji="0" lang="en-US" altLang="en-US" sz="1100" b="0" i="1" u="none" strike="noStrike" cap="none" normalizeH="0" baseline="0">
                <a:ln>
                  <a:noFill/>
                </a:ln>
                <a:solidFill>
                  <a:schemeClr val="tx1"/>
                </a:solidFill>
                <a:effectLst/>
                <a:latin typeface="Verdana" panose="020B0604030504040204" pitchFamily="34" charset="0"/>
                <a:ea typeface="Calibri" panose="020F0502020204030204" pitchFamily="34" charset="0"/>
                <a:cs typeface="Calibri" panose="020F0502020204030204" pitchFamily="34" charset="0"/>
              </a:rPr>
              <a:t>factor</a:t>
            </a:r>
            <a:r>
              <a:rPr kumimoji="0" lang="en-US" altLang="en-US" sz="1100" b="1" i="1" u="none" strike="noStrike" cap="none" normalizeH="0" baseline="0">
                <a:ln>
                  <a:noFill/>
                </a:ln>
                <a:solidFill>
                  <a:srgbClr val="FF0000"/>
                </a:solidFill>
                <a:effectLst/>
                <a:latin typeface="Verdana" panose="020B0604030504040204" pitchFamily="34" charset="0"/>
                <a:ea typeface="Calibri" panose="020F0502020204030204" pitchFamily="34" charset="0"/>
                <a:cs typeface="Calibri" panose="020F0502020204030204" pitchFamily="34" charset="0"/>
              </a:rPr>
              <a:t>}</a:t>
            </a:r>
            <a:endParaRPr kumimoji="0" lang="en-US" altLang="en-US" sz="1100" b="0" i="0" u="none" strike="noStrike" cap="none" normalizeH="0" baseline="0">
              <a:ln>
                <a:noFill/>
              </a:ln>
              <a:solidFill>
                <a:schemeClr val="tx1"/>
              </a:solidFill>
              <a:effectLst/>
            </a:endParaRPr>
          </a:p>
        </p:txBody>
      </p:sp>
      <p:sp>
        <p:nvSpPr>
          <p:cNvPr id="9" name="Left Arrow 8"/>
          <p:cNvSpPr/>
          <p:nvPr/>
        </p:nvSpPr>
        <p:spPr>
          <a:xfrm>
            <a:off x="2962936" y="2823567"/>
            <a:ext cx="1255145" cy="255638"/>
          </a:xfrm>
          <a:prstGeom prst="leftArrow">
            <a:avLst/>
          </a:prstGeom>
          <a:ln>
            <a:solidFill>
              <a:srgbClr val="56F4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2966250" y="3381397"/>
            <a:ext cx="1265041" cy="255639"/>
          </a:xfrm>
          <a:prstGeom prst="leftArrow">
            <a:avLst/>
          </a:prstGeom>
          <a:ln>
            <a:solidFill>
              <a:srgbClr val="56F4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2961909" y="4133784"/>
            <a:ext cx="1265041" cy="255639"/>
          </a:xfrm>
          <a:prstGeom prst="leftArrow">
            <a:avLst/>
          </a:prstGeom>
          <a:ln>
            <a:solidFill>
              <a:srgbClr val="56F4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235240" y="2766720"/>
            <a:ext cx="2863083" cy="369332"/>
          </a:xfrm>
          <a:prstGeom prst="rect">
            <a:avLst/>
          </a:prstGeom>
          <a:noFill/>
        </p:spPr>
        <p:txBody>
          <a:bodyPr wrap="square" rtlCol="0">
            <a:spAutoFit/>
          </a:bodyPr>
          <a:lstStyle/>
          <a:p>
            <a:r>
              <a:rPr lang="de-DE" dirty="0"/>
              <a:t>Pro-</a:t>
            </a:r>
            <a:r>
              <a:rPr lang="de-DE" dirty="0" err="1"/>
              <a:t>rata</a:t>
            </a:r>
            <a:r>
              <a:rPr lang="de-DE" dirty="0"/>
              <a:t> of 215</a:t>
            </a:r>
            <a:endParaRPr lang="en-US" dirty="0"/>
          </a:p>
        </p:txBody>
      </p:sp>
      <p:sp>
        <p:nvSpPr>
          <p:cNvPr id="13" name="TextBox 12"/>
          <p:cNvSpPr txBox="1"/>
          <p:nvPr/>
        </p:nvSpPr>
        <p:spPr>
          <a:xfrm>
            <a:off x="4235240" y="3186051"/>
            <a:ext cx="2863083" cy="646331"/>
          </a:xfrm>
          <a:prstGeom prst="rect">
            <a:avLst/>
          </a:prstGeom>
          <a:noFill/>
        </p:spPr>
        <p:txBody>
          <a:bodyPr wrap="square" rtlCol="0">
            <a:spAutoFit/>
          </a:bodyPr>
          <a:lstStyle/>
          <a:p>
            <a:r>
              <a:rPr lang="de-DE" dirty="0" err="1"/>
              <a:t>During</a:t>
            </a:r>
            <a:r>
              <a:rPr lang="de-DE" dirty="0"/>
              <a:t> </a:t>
            </a:r>
            <a:r>
              <a:rPr lang="de-DE" dirty="0" err="1"/>
              <a:t>which</a:t>
            </a:r>
            <a:r>
              <a:rPr lang="de-DE" dirty="0"/>
              <a:t> </a:t>
            </a:r>
            <a:r>
              <a:rPr lang="de-DE" dirty="0" err="1"/>
              <a:t>the</a:t>
            </a:r>
            <a:r>
              <a:rPr lang="de-DE" dirty="0"/>
              <a:t> </a:t>
            </a:r>
            <a:r>
              <a:rPr lang="de-DE" dirty="0" err="1"/>
              <a:t>person</a:t>
            </a:r>
            <a:r>
              <a:rPr lang="de-DE" dirty="0"/>
              <a:t> </a:t>
            </a:r>
            <a:r>
              <a:rPr lang="de-DE" dirty="0" err="1"/>
              <a:t>is</a:t>
            </a:r>
            <a:r>
              <a:rPr lang="de-DE" dirty="0"/>
              <a:t> </a:t>
            </a:r>
            <a:r>
              <a:rPr lang="de-DE" dirty="0" err="1"/>
              <a:t>employed</a:t>
            </a:r>
            <a:endParaRPr lang="en-US" dirty="0"/>
          </a:p>
        </p:txBody>
      </p:sp>
      <p:sp>
        <p:nvSpPr>
          <p:cNvPr id="14" name="TextBox 13"/>
          <p:cNvSpPr txBox="1"/>
          <p:nvPr/>
        </p:nvSpPr>
        <p:spPr>
          <a:xfrm>
            <a:off x="4235240" y="3938438"/>
            <a:ext cx="2863083" cy="646331"/>
          </a:xfrm>
          <a:prstGeom prst="rect">
            <a:avLst/>
          </a:prstGeom>
          <a:noFill/>
        </p:spPr>
        <p:txBody>
          <a:bodyPr wrap="square" rtlCol="0">
            <a:spAutoFit/>
          </a:bodyPr>
          <a:lstStyle/>
          <a:p>
            <a:r>
              <a:rPr lang="de-DE" i="1" dirty="0"/>
              <a:t>1</a:t>
            </a:r>
            <a:r>
              <a:rPr lang="de-DE" dirty="0"/>
              <a:t> </a:t>
            </a:r>
            <a:r>
              <a:rPr lang="de-DE" dirty="0" err="1"/>
              <a:t>for</a:t>
            </a:r>
            <a:r>
              <a:rPr lang="de-DE" dirty="0"/>
              <a:t> </a:t>
            </a:r>
            <a:r>
              <a:rPr lang="de-DE" dirty="0" err="1"/>
              <a:t>full</a:t>
            </a:r>
            <a:r>
              <a:rPr lang="de-DE" dirty="0"/>
              <a:t>-time</a:t>
            </a:r>
          </a:p>
          <a:p>
            <a:r>
              <a:rPr lang="de-DE" i="1" dirty="0"/>
              <a:t>0,5</a:t>
            </a:r>
            <a:r>
              <a:rPr lang="de-DE" dirty="0"/>
              <a:t> </a:t>
            </a:r>
            <a:r>
              <a:rPr lang="de-DE" dirty="0" err="1"/>
              <a:t>for</a:t>
            </a:r>
            <a:r>
              <a:rPr lang="de-DE" dirty="0"/>
              <a:t> 50% </a:t>
            </a:r>
            <a:r>
              <a:rPr lang="de-DE" dirty="0" err="1"/>
              <a:t>part</a:t>
            </a:r>
            <a:r>
              <a:rPr lang="de-DE" dirty="0"/>
              <a:t>-time etc.</a:t>
            </a:r>
            <a:endParaRPr lang="en-US" dirty="0"/>
          </a:p>
        </p:txBody>
      </p:sp>
      <p:sp>
        <p:nvSpPr>
          <p:cNvPr id="3" name="Oval 2">
            <a:extLst>
              <a:ext uri="{FF2B5EF4-FFF2-40B4-BE49-F238E27FC236}">
                <a16:creationId xmlns:a16="http://schemas.microsoft.com/office/drawing/2014/main" id="{D49E38A7-8239-1BC3-207F-E38D93114B2E}"/>
              </a:ext>
            </a:extLst>
          </p:cNvPr>
          <p:cNvSpPr/>
          <p:nvPr/>
        </p:nvSpPr>
        <p:spPr>
          <a:xfrm>
            <a:off x="685012" y="2241345"/>
            <a:ext cx="1758487" cy="23717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2E3B4578-F8C6-2575-679A-CD08C0E9FD28}"/>
              </a:ext>
            </a:extLst>
          </p:cNvPr>
          <p:cNvSpPr txBox="1"/>
          <p:nvPr/>
        </p:nvSpPr>
        <p:spPr>
          <a:xfrm>
            <a:off x="7210678" y="1481583"/>
            <a:ext cx="4282158" cy="3405188"/>
          </a:xfrm>
          <a:prstGeom prst="wedgeRoundRectCallout">
            <a:avLst/>
          </a:prstGeom>
          <a:solidFill>
            <a:srgbClr val="FADFCC"/>
          </a:solidFill>
          <a:effectLst>
            <a:softEdge rad="88900"/>
          </a:effectLst>
          <a:scene3d>
            <a:camera prst="orthographicFront"/>
            <a:lightRig rig="threePt" dir="t"/>
          </a:scene3d>
          <a:sp3d prstMaterial="flat"/>
        </p:spPr>
        <p:txBody>
          <a:bodyPr wrap="square" lIns="91440" tIns="45720" rIns="91440" bIns="45720" rtlCol="0" anchor="t">
            <a:spAutoFit/>
          </a:bodyPr>
          <a:lstStyle/>
          <a:p>
            <a:pPr>
              <a:spcBef>
                <a:spcPts val="3000"/>
              </a:spcBef>
            </a:pPr>
            <a:r>
              <a:rPr lang="en-US" b="1" dirty="0">
                <a:solidFill>
                  <a:srgbClr val="FF0000"/>
                </a:solidFill>
              </a:rPr>
              <a:t> WHAT TO CHECK?</a:t>
            </a:r>
            <a:endParaRPr lang="en-GB" sz="1800" dirty="0">
              <a:solidFill>
                <a:srgbClr val="000000"/>
              </a:solidFill>
              <a:effectLst/>
              <a:highlight>
                <a:srgbClr val="00FF00"/>
              </a:highlight>
              <a:latin typeface="Calibri"/>
              <a:ea typeface="Calibri"/>
              <a:cs typeface="Times New Roman"/>
            </a:endParaRPr>
          </a:p>
          <a:p>
            <a:pPr marL="342900" lvl="0" indent="-342900" algn="l" fontAlgn="base">
              <a:spcBef>
                <a:spcPts val="3000"/>
              </a:spcBef>
              <a:buFont typeface="Wingdings" panose="05000000000000000000" pitchFamily="2" charset="2"/>
              <a:buChar char="ü"/>
            </a:pPr>
            <a:r>
              <a:rPr lang="en-GB" sz="1800" dirty="0">
                <a:solidFill>
                  <a:srgbClr val="000000"/>
                </a:solidFill>
                <a:effectLst/>
                <a:highlight>
                  <a:srgbClr val="00FF00"/>
                </a:highlight>
                <a:latin typeface="Calibri"/>
                <a:ea typeface="Calibri"/>
                <a:cs typeface="Times New Roman"/>
              </a:rPr>
              <a:t>number of months </a:t>
            </a:r>
            <a:r>
              <a:rPr lang="en-GB" sz="1800" dirty="0">
                <a:solidFill>
                  <a:srgbClr val="000000"/>
                </a:solidFill>
                <a:effectLst/>
                <a:latin typeface="Calibri"/>
                <a:ea typeface="Calibri"/>
                <a:cs typeface="Times New Roman"/>
              </a:rPr>
              <a:t>of employment during the reporting period, used for the calculation of the maximum declarable-day equivalents</a:t>
            </a:r>
            <a:endParaRPr lang="en-IE" sz="1800" dirty="0">
              <a:effectLst/>
              <a:latin typeface="Calibri"/>
              <a:ea typeface="Calibri"/>
              <a:cs typeface="Times New Roman"/>
            </a:endParaRPr>
          </a:p>
          <a:p>
            <a:pPr marL="342900" lvl="0" indent="-342900" algn="l" fontAlgn="base">
              <a:spcBef>
                <a:spcPts val="3000"/>
              </a:spcBef>
              <a:buFont typeface="Wingdings" panose="05000000000000000000" pitchFamily="2" charset="2"/>
              <a:buChar char="ü"/>
            </a:pPr>
            <a:r>
              <a:rPr lang="en-GB" sz="1800" dirty="0">
                <a:solidFill>
                  <a:srgbClr val="000000"/>
                </a:solidFill>
                <a:effectLst/>
                <a:highlight>
                  <a:srgbClr val="00FFFF"/>
                </a:highlight>
                <a:latin typeface="Calibri"/>
                <a:ea typeface="Calibri" panose="020F0502020204030204" pitchFamily="34" charset="0"/>
                <a:cs typeface="Times New Roman"/>
              </a:rPr>
              <a:t>working-time factor</a:t>
            </a:r>
            <a:r>
              <a:rPr lang="en-GB" sz="1800" dirty="0">
                <a:solidFill>
                  <a:srgbClr val="000000"/>
                </a:solidFill>
                <a:effectLst/>
                <a:latin typeface="Calibri"/>
                <a:ea typeface="Calibri" panose="020F0502020204030204" pitchFamily="34" charset="0"/>
                <a:cs typeface="Times New Roman"/>
              </a:rPr>
              <a:t>, used for the calculation of the maximum declarable-day equivalents</a:t>
            </a:r>
          </a:p>
        </p:txBody>
      </p:sp>
      <p:pic>
        <p:nvPicPr>
          <p:cNvPr id="15" name="Picture 14">
            <a:extLst>
              <a:ext uri="{FF2B5EF4-FFF2-40B4-BE49-F238E27FC236}">
                <a16:creationId xmlns:a16="http://schemas.microsoft.com/office/drawing/2014/main" id="{DB178DFE-5588-7C3B-7BAB-C8D453389441}"/>
              </a:ext>
            </a:extLst>
          </p:cNvPr>
          <p:cNvPicPr>
            <a:picLocks noChangeAspect="1"/>
          </p:cNvPicPr>
          <p:nvPr/>
        </p:nvPicPr>
        <p:blipFill>
          <a:blip r:embed="rId3"/>
          <a:stretch>
            <a:fillRect/>
          </a:stretch>
        </p:blipFill>
        <p:spPr>
          <a:xfrm>
            <a:off x="48125" y="5542327"/>
            <a:ext cx="2884424" cy="1267548"/>
          </a:xfrm>
          <a:prstGeom prst="rect">
            <a:avLst/>
          </a:prstGeom>
        </p:spPr>
      </p:pic>
      <p:sp>
        <p:nvSpPr>
          <p:cNvPr id="16" name="Arrow: Up 15">
            <a:extLst>
              <a:ext uri="{FF2B5EF4-FFF2-40B4-BE49-F238E27FC236}">
                <a16:creationId xmlns:a16="http://schemas.microsoft.com/office/drawing/2014/main" id="{70B9B933-3231-F7AA-E4F0-82F221A1CD56}"/>
              </a:ext>
            </a:extLst>
          </p:cNvPr>
          <p:cNvSpPr/>
          <p:nvPr/>
        </p:nvSpPr>
        <p:spPr>
          <a:xfrm flipH="1">
            <a:off x="1312340" y="4762662"/>
            <a:ext cx="179575" cy="78877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5C9ADDE3-2F2F-4D00-0942-4BBC39D1A6B2}"/>
              </a:ext>
            </a:extLst>
          </p:cNvPr>
          <p:cNvSpPr/>
          <p:nvPr/>
        </p:nvSpPr>
        <p:spPr>
          <a:xfrm>
            <a:off x="1181800" y="5875582"/>
            <a:ext cx="525808" cy="78877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Oval 1">
            <a:extLst>
              <a:ext uri="{FF2B5EF4-FFF2-40B4-BE49-F238E27FC236}">
                <a16:creationId xmlns:a16="http://schemas.microsoft.com/office/drawing/2014/main" id="{7653A9A6-F843-8326-CA3A-926227C32F25}"/>
              </a:ext>
            </a:extLst>
          </p:cNvPr>
          <p:cNvSpPr/>
          <p:nvPr/>
        </p:nvSpPr>
        <p:spPr>
          <a:xfrm>
            <a:off x="2191012" y="6376794"/>
            <a:ext cx="581025" cy="24764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17">
            <a:extLst>
              <a:ext uri="{FF2B5EF4-FFF2-40B4-BE49-F238E27FC236}">
                <a16:creationId xmlns:a16="http://schemas.microsoft.com/office/drawing/2014/main" id="{4AC7D74B-9DF8-662D-27CA-5D6FE7754B3F}"/>
              </a:ext>
            </a:extLst>
          </p:cNvPr>
          <p:cNvPicPr>
            <a:picLocks noChangeAspect="1"/>
          </p:cNvPicPr>
          <p:nvPr/>
        </p:nvPicPr>
        <p:blipFill>
          <a:blip r:embed="rId4"/>
          <a:stretch>
            <a:fillRect/>
          </a:stretch>
        </p:blipFill>
        <p:spPr>
          <a:xfrm>
            <a:off x="10632756" y="1628447"/>
            <a:ext cx="663074" cy="646332"/>
          </a:xfrm>
          <a:prstGeom prst="rect">
            <a:avLst/>
          </a:prstGeom>
        </p:spPr>
      </p:pic>
      <p:sp>
        <p:nvSpPr>
          <p:cNvPr id="19" name="TextBox 18">
            <a:extLst>
              <a:ext uri="{FF2B5EF4-FFF2-40B4-BE49-F238E27FC236}">
                <a16:creationId xmlns:a16="http://schemas.microsoft.com/office/drawing/2014/main" id="{F057401E-FEAB-5782-B858-B896C7FBE1C7}"/>
              </a:ext>
            </a:extLst>
          </p:cNvPr>
          <p:cNvSpPr txBox="1"/>
          <p:nvPr/>
        </p:nvSpPr>
        <p:spPr>
          <a:xfrm>
            <a:off x="10287000" y="0"/>
            <a:ext cx="1905000" cy="646331"/>
          </a:xfrm>
          <a:prstGeom prst="rect">
            <a:avLst/>
          </a:prstGeom>
          <a:solidFill>
            <a:srgbClr val="024B9C"/>
          </a:solidFill>
        </p:spPr>
        <p:txBody>
          <a:bodyPr wrap="square" rtlCol="0">
            <a:spAutoFit/>
          </a:bodyPr>
          <a:lstStyle/>
          <a:p>
            <a:r>
              <a:rPr lang="en-US" dirty="0">
                <a:solidFill>
                  <a:schemeClr val="bg1"/>
                </a:solidFill>
              </a:rPr>
              <a:t>Procedures for A.1 Employees</a:t>
            </a:r>
            <a:endParaRPr lang="en-IE" dirty="0">
              <a:solidFill>
                <a:schemeClr val="bg1"/>
              </a:solidFill>
            </a:endParaRPr>
          </a:p>
        </p:txBody>
      </p:sp>
    </p:spTree>
    <p:extLst>
      <p:ext uri="{BB962C8B-B14F-4D97-AF65-F5344CB8AC3E}">
        <p14:creationId xmlns:p14="http://schemas.microsoft.com/office/powerpoint/2010/main" val="221382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838800" y="1637650"/>
            <a:ext cx="10515600" cy="3601940"/>
          </a:xfrm>
          <a:prstGeom prst="roundRect">
            <a:avLst>
              <a:gd name="adj" fmla="val 16667"/>
            </a:avLst>
          </a:prstGeom>
          <a:solidFill>
            <a:srgbClr val="B5F1C0"/>
          </a:solidFill>
          <a:ln w="38100">
            <a:solidFill>
              <a:srgbClr val="F2F2F2"/>
            </a:solidFill>
            <a:round/>
            <a:headEnd/>
            <a:tailEnd/>
          </a:ln>
          <a:effectLst>
            <a:outerShdw dist="28398" dir="3806097" algn="ctr" rotWithShape="0">
              <a:srgbClr val="525252">
                <a:alpha val="50000"/>
              </a:srgbClr>
            </a:outerShdw>
          </a:effectLst>
        </p:spPr>
        <p:txBody>
          <a:bodyPr vert="horz" wrap="square" lIns="72000" tIns="72000" rIns="72000" bIns="72000" numCol="1" anchor="t" anchorCtr="0" compatLnSpc="1">
            <a:prstTxWarp prst="textNoShape">
              <a:avLst/>
            </a:prstTxWarp>
            <a:spAutoFit/>
          </a:bodyPr>
          <a:lstStyle/>
          <a:p>
            <a:pPr marL="228600" marR="0" lvl="0" indent="0" algn="just"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In the reporting period from 01/01/2022 to 31/03/2023, the employee worked </a:t>
            </a:r>
            <a:r>
              <a:rPr kumimoji="0" lang="en-GB" sz="1800" b="0" i="0" u="sng"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full-time in 2022</a:t>
            </a:r>
            <a:r>
              <a:rPr kumimoji="0" lang="en-GB" sz="1800" b="0" i="0"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 and </a:t>
            </a:r>
            <a:r>
              <a:rPr kumimoji="0" lang="en-GB" sz="1800" b="0" i="0" u="sng"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50% part-time in 2023</a:t>
            </a:r>
            <a:r>
              <a:rPr kumimoji="0" lang="en-GB" sz="1800" b="0" i="0"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 </a:t>
            </a:r>
          </a:p>
          <a:p>
            <a:pPr marL="228600" marR="0" lvl="0" indent="0" algn="just"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The maximum declarable day-equivalents is calculated separately for 2022 and 2023 (because conditions have changed). </a:t>
            </a:r>
          </a:p>
          <a:p>
            <a:pPr marL="228600" marR="0" lvl="0" indent="0" algn="just"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srgbClr val="4D4D4D"/>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300"/>
              </a:spcAft>
              <a:buClrTx/>
              <a:buSzTx/>
              <a:buFontTx/>
              <a:buNone/>
              <a:tabLst/>
              <a:defRPr/>
            </a:pPr>
            <a:r>
              <a:rPr kumimoji="0" lang="en-GB" sz="1800" b="1" i="1" u="none" strike="noStrike" kern="1200" cap="none" spc="0" normalizeH="0" baseline="0" noProof="0" dirty="0">
                <a:ln>
                  <a:noFill/>
                </a:ln>
                <a:solidFill>
                  <a:srgbClr val="931680"/>
                </a:solidFill>
                <a:effectLst/>
                <a:uLnTx/>
                <a:uFillTx/>
                <a:latin typeface="Arial" panose="020B0604020202020204"/>
                <a:ea typeface="Times New Roman" panose="02020603050405020304" pitchFamily="18" charset="0"/>
                <a:cs typeface="Times New Roman" panose="02020603050405020304" pitchFamily="18" charset="0"/>
              </a:rPr>
              <a:t>12 months of full-time work: </a:t>
            </a:r>
            <a:r>
              <a:rPr kumimoji="0" lang="en-GB" sz="1800" b="1" i="1"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Times New Roman" panose="02020603050405020304" pitchFamily="18" charset="0"/>
              </a:rPr>
              <a:t>(</a:t>
            </a:r>
            <a:r>
              <a:rPr kumimoji="0" lang="en-GB" sz="1800" b="0" i="1" u="none" strike="noStrike" kern="1200" cap="none" spc="0" normalizeH="0" baseline="0" noProof="0" dirty="0">
                <a:ln>
                  <a:noFill/>
                </a:ln>
                <a:solidFill>
                  <a:srgbClr val="00B050"/>
                </a:solidFill>
                <a:effectLst/>
                <a:uLnTx/>
                <a:uFillTx/>
                <a:latin typeface="Arial" panose="020B0604020202020204"/>
                <a:ea typeface="Times New Roman" panose="02020603050405020304" pitchFamily="18" charset="0"/>
                <a:cs typeface="Times New Roman" panose="02020603050405020304" pitchFamily="18" charset="0"/>
              </a:rPr>
              <a:t>(</a:t>
            </a:r>
            <a:r>
              <a:rPr kumimoji="0" lang="en-GB" sz="1800" b="0" i="1"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215 / 12</a:t>
            </a:r>
            <a:r>
              <a:rPr kumimoji="0" lang="en-GB" sz="1800" b="0" i="1" u="none" strike="noStrike" kern="1200" cap="none" spc="0" normalizeH="0" baseline="0" noProof="0" dirty="0">
                <a:ln>
                  <a:noFill/>
                </a:ln>
                <a:solidFill>
                  <a:srgbClr val="00B050"/>
                </a:solidFill>
                <a:effectLst/>
                <a:uLnTx/>
                <a:uFillTx/>
                <a:latin typeface="Arial" panose="020B0604020202020204"/>
                <a:ea typeface="Times New Roman" panose="02020603050405020304" pitchFamily="18" charset="0"/>
                <a:cs typeface="Times New Roman" panose="02020603050405020304" pitchFamily="18" charset="0"/>
              </a:rPr>
              <a:t>)</a:t>
            </a:r>
            <a:r>
              <a:rPr kumimoji="0" lang="en-GB" sz="1800" b="1" i="1"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GB" sz="1800" b="0" i="1"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x 12</a:t>
            </a:r>
            <a:r>
              <a:rPr kumimoji="0" lang="en-GB" sz="1800" b="1" i="1"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Times New Roman" panose="02020603050405020304" pitchFamily="18" charset="0"/>
              </a:rPr>
              <a:t>)</a:t>
            </a:r>
            <a:r>
              <a:rPr kumimoji="0" lang="en-GB" sz="1800" b="0" i="1"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 x 1.0 = 215</a:t>
            </a:r>
            <a:endParaRPr kumimoji="0" lang="en-US" sz="2400" b="0" i="0"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300"/>
              </a:spcAft>
              <a:buClrTx/>
              <a:buSzTx/>
              <a:buFontTx/>
              <a:buNone/>
              <a:tabLst/>
              <a:defRPr/>
            </a:pPr>
            <a:r>
              <a:rPr kumimoji="0" lang="en-GB" sz="1800" b="1" i="1" u="none" strike="noStrike" kern="1200" cap="none" spc="0" normalizeH="0" baseline="0" noProof="0" dirty="0">
                <a:ln>
                  <a:noFill/>
                </a:ln>
                <a:solidFill>
                  <a:srgbClr val="931680"/>
                </a:solidFill>
                <a:effectLst/>
                <a:uLnTx/>
                <a:uFillTx/>
                <a:latin typeface="Arial" panose="020B0604020202020204"/>
                <a:ea typeface="Times New Roman" panose="02020603050405020304" pitchFamily="18" charset="0"/>
                <a:cs typeface="Times New Roman" panose="02020603050405020304" pitchFamily="18" charset="0"/>
              </a:rPr>
              <a:t>3 months of part-time work:</a:t>
            </a:r>
            <a:r>
              <a:rPr kumimoji="0" lang="en-GB" sz="1800" b="0" i="1" u="none" strike="noStrike" kern="1200" cap="none" spc="0" normalizeH="0" baseline="0" noProof="0" dirty="0">
                <a:ln>
                  <a:noFill/>
                </a:ln>
                <a:solidFill>
                  <a:srgbClr val="93168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GB" sz="1800" b="1" i="1"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Times New Roman" panose="02020603050405020304" pitchFamily="18" charset="0"/>
              </a:rPr>
              <a:t>(</a:t>
            </a:r>
            <a:r>
              <a:rPr kumimoji="0" lang="en-GB" sz="1800" b="0" i="1" u="none" strike="noStrike" kern="1200" cap="none" spc="0" normalizeH="0" baseline="0" noProof="0" dirty="0">
                <a:ln>
                  <a:noFill/>
                </a:ln>
                <a:solidFill>
                  <a:srgbClr val="00B050"/>
                </a:solidFill>
                <a:effectLst/>
                <a:uLnTx/>
                <a:uFillTx/>
                <a:latin typeface="Arial" panose="020B0604020202020204"/>
                <a:ea typeface="Times New Roman" panose="02020603050405020304" pitchFamily="18" charset="0"/>
                <a:cs typeface="Times New Roman" panose="02020603050405020304" pitchFamily="18" charset="0"/>
              </a:rPr>
              <a:t>(</a:t>
            </a:r>
            <a:r>
              <a:rPr kumimoji="0" lang="en-GB" sz="1800" b="0" i="1"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215 / 12</a:t>
            </a:r>
            <a:r>
              <a:rPr kumimoji="0" lang="en-GB" sz="1800" b="0" i="1" u="none" strike="noStrike" kern="1200" cap="none" spc="0" normalizeH="0" baseline="0" noProof="0" dirty="0">
                <a:ln>
                  <a:noFill/>
                </a:ln>
                <a:solidFill>
                  <a:srgbClr val="00B050"/>
                </a:solidFill>
                <a:effectLst/>
                <a:uLnTx/>
                <a:uFillTx/>
                <a:latin typeface="Arial" panose="020B0604020202020204"/>
                <a:ea typeface="Times New Roman" panose="02020603050405020304" pitchFamily="18" charset="0"/>
                <a:cs typeface="Times New Roman" panose="02020603050405020304" pitchFamily="18" charset="0"/>
              </a:rPr>
              <a:t>)</a:t>
            </a:r>
            <a:r>
              <a:rPr kumimoji="0" lang="en-GB" sz="1800" b="0" i="1"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 x 3</a:t>
            </a:r>
            <a:r>
              <a:rPr kumimoji="0" lang="en-GB" sz="1800" b="1" i="1"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Times New Roman" panose="02020603050405020304" pitchFamily="18" charset="0"/>
              </a:rPr>
              <a:t>)</a:t>
            </a:r>
            <a:r>
              <a:rPr kumimoji="0" lang="en-GB" sz="1800" b="0" i="1"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 x 0.5 = 27</a:t>
            </a:r>
          </a:p>
          <a:p>
            <a:pPr marL="228600" marR="0" lvl="0" indent="0" algn="just" defTabSz="914400" rtl="0" eaLnBrk="1" fontAlgn="auto" latinLnBrk="0" hangingPunct="1">
              <a:lnSpc>
                <a:spcPct val="100000"/>
              </a:lnSpc>
              <a:spcBef>
                <a:spcPts val="0"/>
              </a:spcBef>
              <a:spcAft>
                <a:spcPts val="300"/>
              </a:spcAft>
              <a:buClrTx/>
              <a:buSzTx/>
              <a:buFontTx/>
              <a:buNone/>
              <a:tabLst/>
              <a:defRPr/>
            </a:pPr>
            <a:endParaRPr kumimoji="0" lang="en-GB" sz="1800" b="1" i="1"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300"/>
              </a:spcAft>
              <a:buClrTx/>
              <a:buSzTx/>
              <a:buFontTx/>
              <a:buNone/>
              <a:tabLst/>
              <a:defRPr/>
            </a:pPr>
            <a:r>
              <a:rPr kumimoji="0" lang="en-GB" sz="1800" b="1" i="1" u="none" strike="noStrike" kern="1200" cap="none" spc="0" normalizeH="0" baseline="0" noProof="0" dirty="0">
                <a:ln>
                  <a:noFill/>
                </a:ln>
                <a:solidFill>
                  <a:srgbClr val="931680"/>
                </a:solidFill>
                <a:effectLst/>
                <a:uLnTx/>
                <a:uFillTx/>
                <a:latin typeface="Arial" panose="020B0604020202020204"/>
                <a:ea typeface="Times New Roman" panose="02020603050405020304" pitchFamily="18" charset="0"/>
                <a:cs typeface="Times New Roman" panose="02020603050405020304" pitchFamily="18" charset="0"/>
              </a:rPr>
              <a:t>Total:</a:t>
            </a:r>
            <a:r>
              <a:rPr kumimoji="0" lang="en-GB" sz="1800" b="0" i="1" u="none" strike="noStrike" kern="1200" cap="none" spc="0" normalizeH="0" baseline="0" noProof="0" dirty="0">
                <a:ln>
                  <a:noFill/>
                </a:ln>
                <a:solidFill>
                  <a:srgbClr val="93168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GB" sz="1800" b="0" i="0"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The maximum declarable day-equivalents for the reporting period are therefore: </a:t>
            </a:r>
            <a:br>
              <a:rPr kumimoji="0" lang="en-GB" sz="1800" b="0" i="0" u="none"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br>
            <a:r>
              <a:rPr kumimoji="0" lang="en-GB" sz="1800" b="0" i="1" u="sng" strike="noStrike" kern="1200" cap="none" spc="0" normalizeH="0" baseline="0" noProof="0" dirty="0">
                <a:ln>
                  <a:noFill/>
                </a:ln>
                <a:solidFill>
                  <a:srgbClr val="4D4D4D"/>
                </a:solidFill>
                <a:effectLst/>
                <a:uLnTx/>
                <a:uFillTx/>
                <a:latin typeface="Arial" panose="020B0604020202020204"/>
                <a:ea typeface="Times New Roman" panose="02020603050405020304" pitchFamily="18" charset="0"/>
                <a:cs typeface="Times New Roman" panose="02020603050405020304" pitchFamily="18" charset="0"/>
              </a:rPr>
              <a:t>215 + 27 = 242</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5" name="Title 2"/>
          <p:cNvSpPr>
            <a:spLocks noGrp="1"/>
          </p:cNvSpPr>
          <p:nvPr>
            <p:ph type="title"/>
          </p:nvPr>
        </p:nvSpPr>
        <p:spPr>
          <a:xfrm>
            <a:off x="838800" y="360000"/>
            <a:ext cx="10515600" cy="600158"/>
          </a:xfrm>
        </p:spPr>
        <p:txBody>
          <a:bodyPr vert="horz" wrap="square" lIns="91440" tIns="45720" rIns="91440" bIns="0" rtlCol="0" anchor="b" anchorCtr="0">
            <a:spAutoFit/>
          </a:bodyPr>
          <a:lstStyle/>
          <a:p>
            <a:pPr>
              <a:lnSpc>
                <a:spcPct val="100000"/>
              </a:lnSpc>
            </a:pPr>
            <a:r>
              <a:rPr lang="da-DK" sz="3600" b="1" dirty="0">
                <a:solidFill>
                  <a:schemeClr val="accent2"/>
                </a:solidFill>
              </a:rPr>
              <a:t>Maximum </a:t>
            </a:r>
            <a:r>
              <a:rPr lang="da-DK" sz="3600" b="1" dirty="0" err="1">
                <a:solidFill>
                  <a:schemeClr val="accent2"/>
                </a:solidFill>
              </a:rPr>
              <a:t>declarable</a:t>
            </a:r>
            <a:r>
              <a:rPr lang="da-DK" sz="3600" b="1" dirty="0">
                <a:solidFill>
                  <a:schemeClr val="accent2"/>
                </a:solidFill>
              </a:rPr>
              <a:t> </a:t>
            </a:r>
            <a:r>
              <a:rPr lang="da-DK" sz="3600" b="1" dirty="0" err="1">
                <a:solidFill>
                  <a:schemeClr val="accent2"/>
                </a:solidFill>
              </a:rPr>
              <a:t>day-equivalents</a:t>
            </a:r>
            <a:endParaRPr lang="en-GB" sz="3600" b="1" dirty="0">
              <a:solidFill>
                <a:schemeClr val="accent2"/>
              </a:solidFill>
            </a:endParaRPr>
          </a:p>
        </p:txBody>
      </p:sp>
      <p:sp>
        <p:nvSpPr>
          <p:cNvPr id="7" name="Rectangle 6"/>
          <p:cNvSpPr/>
          <p:nvPr/>
        </p:nvSpPr>
        <p:spPr>
          <a:xfrm>
            <a:off x="838800" y="1109721"/>
            <a:ext cx="132440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a:ln>
                  <a:noFill/>
                </a:ln>
                <a:solidFill>
                  <a:schemeClr val="tx2"/>
                </a:solidFill>
                <a:effectLst/>
                <a:uLnTx/>
                <a:uFillTx/>
                <a:latin typeface="Arial"/>
                <a:ea typeface="Calibri" panose="020F0502020204030204" pitchFamily="34" charset="0"/>
                <a:cs typeface="Calibri" panose="020F0502020204030204" pitchFamily="34" charset="0"/>
              </a:rPr>
              <a:t>Example:</a:t>
            </a:r>
            <a:endParaRPr kumimoji="0" lang="en-GB" sz="2000" b="0" i="0" u="sng" strike="noStrike" kern="1200" cap="none" spc="0" normalizeH="0" baseline="0" noProof="0">
              <a:ln>
                <a:noFill/>
              </a:ln>
              <a:solidFill>
                <a:schemeClr val="tx2"/>
              </a:solidFill>
              <a:effectLst/>
              <a:uLnTx/>
              <a:uFillTx/>
              <a:latin typeface="Arial"/>
              <a:ea typeface="+mn-ea"/>
              <a:cs typeface="+mn-cs"/>
            </a:endParaRPr>
          </a:p>
        </p:txBody>
      </p:sp>
      <p:pic>
        <p:nvPicPr>
          <p:cNvPr id="3" name="Picture 2">
            <a:extLst>
              <a:ext uri="{FF2B5EF4-FFF2-40B4-BE49-F238E27FC236}">
                <a16:creationId xmlns:a16="http://schemas.microsoft.com/office/drawing/2014/main" id="{579B59D1-BCA4-A8F4-1E5D-00CCA131407C}"/>
              </a:ext>
            </a:extLst>
          </p:cNvPr>
          <p:cNvPicPr>
            <a:picLocks noChangeAspect="1"/>
          </p:cNvPicPr>
          <p:nvPr/>
        </p:nvPicPr>
        <p:blipFill>
          <a:blip r:embed="rId3"/>
          <a:stretch>
            <a:fillRect/>
          </a:stretch>
        </p:blipFill>
        <p:spPr>
          <a:xfrm>
            <a:off x="48125" y="5541797"/>
            <a:ext cx="2883658" cy="1268078"/>
          </a:xfrm>
          <a:prstGeom prst="rect">
            <a:avLst/>
          </a:prstGeom>
        </p:spPr>
      </p:pic>
      <p:pic>
        <p:nvPicPr>
          <p:cNvPr id="9" name="Picture 8">
            <a:extLst>
              <a:ext uri="{FF2B5EF4-FFF2-40B4-BE49-F238E27FC236}">
                <a16:creationId xmlns:a16="http://schemas.microsoft.com/office/drawing/2014/main" id="{125E4446-42BE-76A4-C483-ED0F828D5A70}"/>
              </a:ext>
            </a:extLst>
          </p:cNvPr>
          <p:cNvPicPr>
            <a:picLocks noChangeAspect="1"/>
          </p:cNvPicPr>
          <p:nvPr/>
        </p:nvPicPr>
        <p:blipFill>
          <a:blip r:embed="rId4"/>
          <a:stretch>
            <a:fillRect/>
          </a:stretch>
        </p:blipFill>
        <p:spPr>
          <a:xfrm>
            <a:off x="1899573" y="5298054"/>
            <a:ext cx="87548" cy="573299"/>
          </a:xfrm>
          <a:prstGeom prst="rect">
            <a:avLst/>
          </a:prstGeom>
        </p:spPr>
      </p:pic>
      <p:pic>
        <p:nvPicPr>
          <p:cNvPr id="11" name="Picture 10">
            <a:extLst>
              <a:ext uri="{FF2B5EF4-FFF2-40B4-BE49-F238E27FC236}">
                <a16:creationId xmlns:a16="http://schemas.microsoft.com/office/drawing/2014/main" id="{5D4FBC6B-119C-833B-6DE3-CA88ABBFFB1C}"/>
              </a:ext>
            </a:extLst>
          </p:cNvPr>
          <p:cNvPicPr>
            <a:picLocks noChangeAspect="1"/>
          </p:cNvPicPr>
          <p:nvPr/>
        </p:nvPicPr>
        <p:blipFill>
          <a:blip r:embed="rId5"/>
          <a:stretch>
            <a:fillRect/>
          </a:stretch>
        </p:blipFill>
        <p:spPr>
          <a:xfrm>
            <a:off x="2176973" y="6362284"/>
            <a:ext cx="615749" cy="280440"/>
          </a:xfrm>
          <a:prstGeom prst="rect">
            <a:avLst/>
          </a:prstGeom>
        </p:spPr>
      </p:pic>
      <p:pic>
        <p:nvPicPr>
          <p:cNvPr id="10" name="Picture 9">
            <a:extLst>
              <a:ext uri="{FF2B5EF4-FFF2-40B4-BE49-F238E27FC236}">
                <a16:creationId xmlns:a16="http://schemas.microsoft.com/office/drawing/2014/main" id="{2E22C9D1-8BE8-15AC-5837-BC38181DBDC4}"/>
              </a:ext>
            </a:extLst>
          </p:cNvPr>
          <p:cNvPicPr>
            <a:picLocks noChangeAspect="1"/>
          </p:cNvPicPr>
          <p:nvPr/>
        </p:nvPicPr>
        <p:blipFill>
          <a:blip r:embed="rId6"/>
          <a:stretch>
            <a:fillRect/>
          </a:stretch>
        </p:blipFill>
        <p:spPr>
          <a:xfrm>
            <a:off x="1164910" y="5856005"/>
            <a:ext cx="560881" cy="823031"/>
          </a:xfrm>
          <a:prstGeom prst="rect">
            <a:avLst/>
          </a:prstGeom>
        </p:spPr>
      </p:pic>
      <p:sp>
        <p:nvSpPr>
          <p:cNvPr id="8" name="TextBox 7">
            <a:extLst>
              <a:ext uri="{FF2B5EF4-FFF2-40B4-BE49-F238E27FC236}">
                <a16:creationId xmlns:a16="http://schemas.microsoft.com/office/drawing/2014/main" id="{DA1FC9F9-6FF0-BEF7-1A9B-D7307A0A2163}"/>
              </a:ext>
            </a:extLst>
          </p:cNvPr>
          <p:cNvSpPr txBox="1"/>
          <p:nvPr/>
        </p:nvSpPr>
        <p:spPr>
          <a:xfrm>
            <a:off x="10287000" y="0"/>
            <a:ext cx="1905000" cy="646331"/>
          </a:xfrm>
          <a:prstGeom prst="rect">
            <a:avLst/>
          </a:prstGeom>
          <a:solidFill>
            <a:srgbClr val="024B9C"/>
          </a:solidFill>
        </p:spPr>
        <p:txBody>
          <a:bodyPr wrap="square" rtlCol="0">
            <a:spAutoFit/>
          </a:bodyPr>
          <a:lstStyle/>
          <a:p>
            <a:r>
              <a:rPr lang="en-US" dirty="0">
                <a:solidFill>
                  <a:schemeClr val="bg1"/>
                </a:solidFill>
              </a:rPr>
              <a:t>Procedures for A.1 Employees</a:t>
            </a:r>
            <a:endParaRPr lang="en-IE" dirty="0">
              <a:solidFill>
                <a:schemeClr val="bg1"/>
              </a:solidFill>
            </a:endParaRPr>
          </a:p>
        </p:txBody>
      </p:sp>
    </p:spTree>
    <p:extLst>
      <p:ext uri="{BB962C8B-B14F-4D97-AF65-F5344CB8AC3E}">
        <p14:creationId xmlns:p14="http://schemas.microsoft.com/office/powerpoint/2010/main" val="243728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D684B5-42BA-E7BE-277A-E56003936589}"/>
              </a:ext>
            </a:extLst>
          </p:cNvPr>
          <p:cNvSpPr txBox="1"/>
          <p:nvPr/>
        </p:nvSpPr>
        <p:spPr>
          <a:xfrm>
            <a:off x="10287000" y="0"/>
            <a:ext cx="1905000" cy="646331"/>
          </a:xfrm>
          <a:prstGeom prst="rect">
            <a:avLst/>
          </a:prstGeom>
          <a:solidFill>
            <a:srgbClr val="024B9C"/>
          </a:solidFill>
        </p:spPr>
        <p:txBody>
          <a:bodyPr wrap="square" rtlCol="0">
            <a:spAutoFit/>
          </a:bodyPr>
          <a:lstStyle/>
          <a:p>
            <a:r>
              <a:rPr lang="en-US" dirty="0">
                <a:solidFill>
                  <a:schemeClr val="bg1"/>
                </a:solidFill>
              </a:rPr>
              <a:t>Procedures for A.1 Employees</a:t>
            </a:r>
            <a:endParaRPr lang="en-IE" dirty="0">
              <a:solidFill>
                <a:schemeClr val="bg1"/>
              </a:solidFill>
            </a:endParaRPr>
          </a:p>
        </p:txBody>
      </p:sp>
      <p:sp>
        <p:nvSpPr>
          <p:cNvPr id="4" name="Title 2"/>
          <p:cNvSpPr>
            <a:spLocks noGrp="1"/>
          </p:cNvSpPr>
          <p:nvPr>
            <p:ph type="title"/>
          </p:nvPr>
        </p:nvSpPr>
        <p:spPr>
          <a:xfrm>
            <a:off x="838800" y="360000"/>
            <a:ext cx="10515600" cy="600164"/>
          </a:xfrm>
        </p:spPr>
        <p:txBody>
          <a:bodyPr vert="horz" wrap="square" lIns="91440" tIns="45720" rIns="91440" bIns="0" rtlCol="0" anchor="b" anchorCtr="0">
            <a:spAutoFit/>
          </a:bodyPr>
          <a:lstStyle/>
          <a:p>
            <a:pPr>
              <a:lnSpc>
                <a:spcPct val="100000"/>
              </a:lnSpc>
            </a:pPr>
            <a:r>
              <a:rPr lang="da-DK" sz="3600" b="1">
                <a:solidFill>
                  <a:schemeClr val="accent2"/>
                </a:solidFill>
              </a:rPr>
              <a:t>Calculation</a:t>
            </a:r>
            <a:r>
              <a:rPr lang="da-DK" sz="3600" b="1" dirty="0">
                <a:solidFill>
                  <a:schemeClr val="accent2"/>
                </a:solidFill>
              </a:rPr>
              <a:t> of </a:t>
            </a:r>
            <a:r>
              <a:rPr lang="da-DK" sz="3600" b="1">
                <a:solidFill>
                  <a:schemeClr val="accent2"/>
                </a:solidFill>
              </a:rPr>
              <a:t>the daily</a:t>
            </a:r>
            <a:r>
              <a:rPr lang="da-DK" sz="3600" b="1" dirty="0">
                <a:solidFill>
                  <a:schemeClr val="accent2"/>
                </a:solidFill>
              </a:rPr>
              <a:t> rate</a:t>
            </a:r>
          </a:p>
        </p:txBody>
      </p:sp>
      <p:sp>
        <p:nvSpPr>
          <p:cNvPr id="7" name="AutoShape 7"/>
          <p:cNvSpPr>
            <a:spLocks noChangeArrowheads="1"/>
          </p:cNvSpPr>
          <p:nvPr/>
        </p:nvSpPr>
        <p:spPr bwMode="auto">
          <a:xfrm>
            <a:off x="337435" y="1035395"/>
            <a:ext cx="2444505" cy="4066713"/>
          </a:xfrm>
          <a:prstGeom prst="roundRect">
            <a:avLst>
              <a:gd name="adj" fmla="val 16667"/>
            </a:avLst>
          </a:prstGeom>
          <a:solidFill>
            <a:srgbClr val="B5F1C0"/>
          </a:solidFill>
          <a:ln w="38100">
            <a:solidFill>
              <a:srgbClr val="F2F2F2"/>
            </a:solidFill>
            <a:round/>
            <a:headEnd/>
            <a:tailEnd/>
          </a:ln>
          <a:effectLst>
            <a:outerShdw dist="28398" dir="3806097" algn="ctr" rotWithShape="0">
              <a:srgbClr val="525252">
                <a:alpha val="50000"/>
              </a:srgbClr>
            </a:outerShdw>
          </a:effectLst>
        </p:spPr>
        <p:txBody>
          <a:bodyPr vert="horz" wrap="square" lIns="91440" tIns="45720" rIns="91440" bIns="45720" numCol="1" anchor="t" anchorCtr="0" compatLnSpc="1">
            <a:prstTxWarp prst="textNoShape">
              <a:avLst/>
            </a:prstTxWarp>
          </a:bodyPr>
          <a:lstStyle/>
          <a:p>
            <a:endParaRPr lang="en-GB"/>
          </a:p>
        </p:txBody>
      </p:sp>
      <p:sp>
        <p:nvSpPr>
          <p:cNvPr id="8" name="AutoShape 4"/>
          <p:cNvSpPr>
            <a:spLocks noChangeArrowheads="1"/>
          </p:cNvSpPr>
          <p:nvPr/>
        </p:nvSpPr>
        <p:spPr bwMode="auto">
          <a:xfrm>
            <a:off x="618135" y="1364363"/>
            <a:ext cx="1883106" cy="3361240"/>
          </a:xfrm>
          <a:prstGeom prst="roundRect">
            <a:avLst>
              <a:gd name="adj" fmla="val 16667"/>
            </a:avLst>
          </a:prstGeom>
          <a:solidFill>
            <a:srgbClr val="FFFFFF"/>
          </a:solidFill>
          <a:ln w="9525">
            <a:solidFill>
              <a:srgbClr val="7F7F7F"/>
            </a:solidFill>
            <a:round/>
            <a:headEnd/>
            <a:tailEnd/>
          </a:ln>
        </p:spPr>
        <p:txBody>
          <a:bodyPr vert="horz" wrap="square" lIns="36000" tIns="45648" rIns="36000" bIns="4564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Verdana"/>
                <a:ea typeface="Calibri" panose="020F0502020204030204" pitchFamily="34" charset="0"/>
                <a:cs typeface="Times New Roman"/>
              </a:rPr>
              <a:t>Daily rate</a:t>
            </a:r>
            <a:endParaRPr lang="en-US" altLang="en-US" sz="1400" b="1" i="0" u="none" strike="noStrike" cap="none" normalizeH="0" baseline="0" dirty="0">
              <a:ln>
                <a:noFill/>
              </a:ln>
              <a:effectLst/>
              <a:latin typeface="Verdana"/>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0" i="0" u="none" strike="noStrike" cap="none" normalizeH="0" baseline="0" dirty="0">
              <a:ln>
                <a:noFill/>
              </a:ln>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FF0000"/>
                </a:solidFill>
                <a:effectLst/>
                <a:latin typeface="Verdana"/>
                <a:ea typeface="Calibri" panose="020F0502020204030204" pitchFamily="34" charset="0"/>
                <a:cs typeface="Calibri"/>
              </a:rPr>
              <a:t>{</a:t>
            </a:r>
            <a:r>
              <a:rPr kumimoji="0" lang="en-US" altLang="en-US" sz="1400" b="0" i="1" u="none" strike="noStrike" cap="none" normalizeH="0" baseline="0" dirty="0">
                <a:ln>
                  <a:noFill/>
                </a:ln>
                <a:solidFill>
                  <a:schemeClr val="accent2"/>
                </a:solidFill>
                <a:effectLst/>
                <a:latin typeface="Verdana"/>
                <a:ea typeface="Calibri" panose="020F0502020204030204" pitchFamily="34" charset="0"/>
                <a:cs typeface="Calibri"/>
              </a:rPr>
              <a:t>actual personnel costs</a:t>
            </a:r>
            <a:r>
              <a:rPr kumimoji="0" lang="en-US" altLang="en-US" sz="1400" b="0" i="1" u="none" strike="noStrike" cap="none" normalizeH="0" baseline="0" dirty="0">
                <a:ln>
                  <a:noFill/>
                </a:ln>
                <a:effectLst/>
                <a:latin typeface="Verdana"/>
                <a:ea typeface="Calibri" panose="020F0502020204030204" pitchFamily="34" charset="0"/>
                <a:cs typeface="Calibri"/>
              </a:rPr>
              <a:t> during the months within the reporting period</a:t>
            </a:r>
            <a:r>
              <a:rPr kumimoji="0" lang="en-US" altLang="en-US" sz="1400" b="1" i="1" u="none" strike="noStrike" cap="none" normalizeH="0" baseline="0" dirty="0">
                <a:ln>
                  <a:noFill/>
                </a:ln>
                <a:solidFill>
                  <a:srgbClr val="FF0000"/>
                </a:solidFill>
                <a:effectLst/>
                <a:latin typeface="Verdana"/>
                <a:ea typeface="Calibri" panose="020F0502020204030204" pitchFamily="34" charset="0"/>
                <a:cs typeface="Calibri"/>
              </a:rPr>
              <a:t>}</a:t>
            </a:r>
            <a:endParaRPr lang="en-US" altLang="en-US" sz="1400" b="0" i="0" u="none" strike="noStrike" cap="none" normalizeH="0" baseline="0" dirty="0">
              <a:ln>
                <a:noFill/>
              </a:ln>
              <a:effectLst/>
              <a:latin typeface="Verdana"/>
              <a:ea typeface="Calibri" panose="020F0502020204030204" pitchFamily="34" charset="0"/>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0" i="1" u="none" strike="noStrike" cap="none" normalizeH="0" baseline="0" dirty="0">
              <a:ln>
                <a:noFill/>
              </a:ln>
              <a:effectLst/>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effectLst/>
                <a:latin typeface="Verdana"/>
                <a:ea typeface="Calibri" panose="020F0502020204030204" pitchFamily="34" charset="0"/>
                <a:cs typeface="Calibri"/>
              </a:rPr>
              <a:t>Divided by</a:t>
            </a:r>
            <a:endParaRPr lang="en-US" altLang="en-US" sz="1400" b="0" i="1" u="none" strike="noStrike" cap="none" normalizeH="0" baseline="0" dirty="0">
              <a:ln>
                <a:noFill/>
              </a:ln>
              <a:effectLst/>
              <a:latin typeface="Verdana"/>
              <a:ea typeface="Calibri" panose="020F0502020204030204" pitchFamily="34" charset="0"/>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0" i="0" u="none" strike="noStrike" cap="none" normalizeH="0" baseline="0" dirty="0">
              <a:ln>
                <a:noFill/>
              </a:ln>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FF0000"/>
                </a:solidFill>
                <a:effectLst/>
                <a:latin typeface="Verdana"/>
                <a:ea typeface="Calibri" panose="020F0502020204030204" pitchFamily="34" charset="0"/>
                <a:cs typeface="Calibri"/>
              </a:rPr>
              <a:t>{</a:t>
            </a:r>
            <a:r>
              <a:rPr kumimoji="0" lang="en-US" altLang="en-US" sz="1400" b="1" i="1" u="none" strike="noStrike" cap="none" normalizeH="0" baseline="0" dirty="0">
                <a:ln>
                  <a:noFill/>
                </a:ln>
                <a:effectLst/>
                <a:latin typeface="Verdana"/>
                <a:ea typeface="Calibri" panose="020F0502020204030204" pitchFamily="34" charset="0"/>
                <a:cs typeface="Calibri"/>
              </a:rPr>
              <a:t>maximum declarable day-equivalents</a:t>
            </a:r>
            <a:r>
              <a:rPr kumimoji="0" lang="en-US" altLang="en-US" sz="1400" b="1" i="1" u="none" strike="noStrike" cap="none" normalizeH="0" baseline="0" dirty="0">
                <a:ln>
                  <a:noFill/>
                </a:ln>
                <a:solidFill>
                  <a:srgbClr val="FF0000"/>
                </a:solidFill>
                <a:effectLst/>
                <a:latin typeface="Verdana"/>
                <a:ea typeface="Calibri" panose="020F0502020204030204" pitchFamily="34" charset="0"/>
                <a:cs typeface="Calibri"/>
              </a:rPr>
              <a:t>}</a:t>
            </a:r>
            <a:endParaRPr lang="en-US" altLang="en-US" sz="1400" b="0" i="0" u="none" strike="noStrike" cap="none" normalizeH="0" baseline="0" dirty="0">
              <a:ln>
                <a:noFill/>
              </a:ln>
              <a:effectLst/>
              <a:latin typeface="Calibri"/>
              <a:ea typeface="Verdana"/>
              <a:cs typeface="Calibri"/>
            </a:endParaRPr>
          </a:p>
        </p:txBody>
      </p:sp>
      <p:sp>
        <p:nvSpPr>
          <p:cNvPr id="11" name="Rectangle 10"/>
          <p:cNvSpPr/>
          <p:nvPr/>
        </p:nvSpPr>
        <p:spPr>
          <a:xfrm>
            <a:off x="3337348" y="2133681"/>
            <a:ext cx="2794001" cy="375552"/>
          </a:xfrm>
          <a:prstGeom prst="rect">
            <a:avLst/>
          </a:prstGeom>
        </p:spPr>
        <p:txBody>
          <a:bodyPr wrap="square" lIns="91440" tIns="45720" rIns="91440" bIns="45720" anchor="t">
            <a:spAutoFit/>
          </a:bodyPr>
          <a:lstStyle/>
          <a:p>
            <a:pPr>
              <a:lnSpc>
                <a:spcPct val="107000"/>
              </a:lnSpc>
              <a:spcAft>
                <a:spcPts val="800"/>
              </a:spcAft>
            </a:pPr>
            <a:endParaRPr lang="en-GB">
              <a:ea typeface="Calibri" panose="020F0502020204030204" pitchFamily="34" charset="0"/>
              <a:cs typeface="Times New Roman" panose="02020603050405020304" pitchFamily="18" charset="0"/>
            </a:endParaRPr>
          </a:p>
        </p:txBody>
      </p:sp>
      <p:sp>
        <p:nvSpPr>
          <p:cNvPr id="12" name="Rectangle 11"/>
          <p:cNvSpPr/>
          <p:nvPr/>
        </p:nvSpPr>
        <p:spPr>
          <a:xfrm>
            <a:off x="3338520" y="3755111"/>
            <a:ext cx="2282470" cy="369332"/>
          </a:xfrm>
          <a:prstGeom prst="rect">
            <a:avLst/>
          </a:prstGeom>
        </p:spPr>
        <p:txBody>
          <a:bodyPr wrap="square" lIns="91440" tIns="45720" rIns="91440" bIns="45720" anchor="t">
            <a:spAutoFit/>
          </a:bodyPr>
          <a:lstStyle/>
          <a:p>
            <a:endParaRPr lang="en-IE">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35753255-6443-3A06-03A2-F438DF11EF7E}"/>
              </a:ext>
            </a:extLst>
          </p:cNvPr>
          <p:cNvPicPr>
            <a:picLocks noChangeAspect="1"/>
          </p:cNvPicPr>
          <p:nvPr/>
        </p:nvPicPr>
        <p:blipFill>
          <a:blip r:embed="rId2"/>
          <a:stretch>
            <a:fillRect/>
          </a:stretch>
        </p:blipFill>
        <p:spPr>
          <a:xfrm>
            <a:off x="48124" y="5541797"/>
            <a:ext cx="2891019" cy="1268078"/>
          </a:xfrm>
          <a:prstGeom prst="rect">
            <a:avLst/>
          </a:prstGeom>
        </p:spPr>
      </p:pic>
      <p:sp>
        <p:nvSpPr>
          <p:cNvPr id="31" name="Oval 30">
            <a:extLst>
              <a:ext uri="{FF2B5EF4-FFF2-40B4-BE49-F238E27FC236}">
                <a16:creationId xmlns:a16="http://schemas.microsoft.com/office/drawing/2014/main" id="{B78D0C12-0EB1-0F9E-7E10-5F557048756C}"/>
              </a:ext>
            </a:extLst>
          </p:cNvPr>
          <p:cNvSpPr/>
          <p:nvPr/>
        </p:nvSpPr>
        <p:spPr>
          <a:xfrm>
            <a:off x="2238582" y="5671154"/>
            <a:ext cx="442874" cy="24679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Speech Bubble: Rectangle with Corners Rounded 35">
            <a:extLst>
              <a:ext uri="{FF2B5EF4-FFF2-40B4-BE49-F238E27FC236}">
                <a16:creationId xmlns:a16="http://schemas.microsoft.com/office/drawing/2014/main" id="{EF607483-5D27-F542-8875-54ABB59C42C5}"/>
              </a:ext>
            </a:extLst>
          </p:cNvPr>
          <p:cNvSpPr/>
          <p:nvPr/>
        </p:nvSpPr>
        <p:spPr>
          <a:xfrm>
            <a:off x="3049887" y="1182671"/>
            <a:ext cx="3281867" cy="3030617"/>
          </a:xfrm>
          <a:prstGeom prst="wedgeRoundRectCallout">
            <a:avLst>
              <a:gd name="adj1" fmla="val -46711"/>
              <a:gd name="adj2" fmla="val 62792"/>
              <a:gd name="adj3" fmla="val 16667"/>
            </a:avLst>
          </a:prstGeom>
          <a:solidFill>
            <a:srgbClr val="FADFCC"/>
          </a:solidFill>
          <a:effectLst>
            <a:softEdge rad="8890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just"/>
            <a:r>
              <a:rPr lang="en-GB" b="1" dirty="0">
                <a:solidFill>
                  <a:srgbClr val="FF0000"/>
                </a:solidFill>
                <a:cs typeface="Times New Roman"/>
              </a:rPr>
              <a:t> WHAT TO CHECK?</a:t>
            </a:r>
            <a:endParaRPr lang="en-GB" dirty="0"/>
          </a:p>
          <a:p>
            <a:pPr algn="just">
              <a:spcBef>
                <a:spcPts val="1200"/>
              </a:spcBef>
            </a:pPr>
            <a:r>
              <a:rPr lang="en-US" dirty="0">
                <a:solidFill>
                  <a:srgbClr val="000000"/>
                </a:solidFill>
                <a:latin typeface="Calibri"/>
                <a:cs typeface="Times New Roman"/>
              </a:rPr>
              <a:t>Total personnel costs recorded in the Beneficiary’s statutory accounts for the person</a:t>
            </a:r>
            <a:r>
              <a:rPr lang="en-GB" dirty="0">
                <a:solidFill>
                  <a:srgbClr val="000000"/>
                </a:solidFill>
                <a:latin typeface="Calibri"/>
                <a:cs typeface="Times New Roman"/>
              </a:rPr>
              <a:t>, including any eligible components and excluding any ineligible components, during the months within the reporting period. </a:t>
            </a:r>
            <a:endParaRPr lang="en-GB" b="1" dirty="0">
              <a:solidFill>
                <a:srgbClr val="931680"/>
              </a:solidFill>
              <a:latin typeface="Calibri"/>
              <a:cs typeface="Times New Roman"/>
            </a:endParaRPr>
          </a:p>
        </p:txBody>
      </p:sp>
      <p:pic>
        <p:nvPicPr>
          <p:cNvPr id="10" name="Picture 9">
            <a:extLst>
              <a:ext uri="{FF2B5EF4-FFF2-40B4-BE49-F238E27FC236}">
                <a16:creationId xmlns:a16="http://schemas.microsoft.com/office/drawing/2014/main" id="{75C25A31-2159-1907-522B-F2D06182936F}"/>
              </a:ext>
            </a:extLst>
          </p:cNvPr>
          <p:cNvPicPr>
            <a:picLocks noChangeAspect="1"/>
          </p:cNvPicPr>
          <p:nvPr/>
        </p:nvPicPr>
        <p:blipFill>
          <a:blip r:embed="rId3"/>
          <a:stretch>
            <a:fillRect/>
          </a:stretch>
        </p:blipFill>
        <p:spPr>
          <a:xfrm>
            <a:off x="6483079" y="1005262"/>
            <a:ext cx="5328001" cy="4941557"/>
          </a:xfrm>
          <a:prstGeom prst="rect">
            <a:avLst/>
          </a:prstGeom>
        </p:spPr>
      </p:pic>
      <p:pic>
        <p:nvPicPr>
          <p:cNvPr id="6" name="Picture 5">
            <a:extLst>
              <a:ext uri="{FF2B5EF4-FFF2-40B4-BE49-F238E27FC236}">
                <a16:creationId xmlns:a16="http://schemas.microsoft.com/office/drawing/2014/main" id="{E7242C0E-23B4-25E5-73A7-6C95E8A57789}"/>
              </a:ext>
            </a:extLst>
          </p:cNvPr>
          <p:cNvPicPr>
            <a:picLocks noChangeAspect="1"/>
          </p:cNvPicPr>
          <p:nvPr/>
        </p:nvPicPr>
        <p:blipFill>
          <a:blip r:embed="rId4"/>
          <a:stretch>
            <a:fillRect/>
          </a:stretch>
        </p:blipFill>
        <p:spPr>
          <a:xfrm rot="19831418">
            <a:off x="2058721" y="4870989"/>
            <a:ext cx="225572" cy="835224"/>
          </a:xfrm>
          <a:prstGeom prst="rect">
            <a:avLst/>
          </a:prstGeom>
        </p:spPr>
      </p:pic>
      <p:pic>
        <p:nvPicPr>
          <p:cNvPr id="9" name="Picture 8">
            <a:extLst>
              <a:ext uri="{FF2B5EF4-FFF2-40B4-BE49-F238E27FC236}">
                <a16:creationId xmlns:a16="http://schemas.microsoft.com/office/drawing/2014/main" id="{D781E168-1C8A-D1AE-9F54-2D7180D7B14B}"/>
              </a:ext>
            </a:extLst>
          </p:cNvPr>
          <p:cNvPicPr>
            <a:picLocks noChangeAspect="1"/>
          </p:cNvPicPr>
          <p:nvPr/>
        </p:nvPicPr>
        <p:blipFill>
          <a:blip r:embed="rId4"/>
          <a:stretch>
            <a:fillRect/>
          </a:stretch>
        </p:blipFill>
        <p:spPr>
          <a:xfrm rot="5400000">
            <a:off x="6206774" y="3522165"/>
            <a:ext cx="225572" cy="835224"/>
          </a:xfrm>
          <a:prstGeom prst="rect">
            <a:avLst/>
          </a:prstGeom>
        </p:spPr>
      </p:pic>
      <p:pic>
        <p:nvPicPr>
          <p:cNvPr id="13" name="Picture 12">
            <a:extLst>
              <a:ext uri="{FF2B5EF4-FFF2-40B4-BE49-F238E27FC236}">
                <a16:creationId xmlns:a16="http://schemas.microsoft.com/office/drawing/2014/main" id="{AC2F43CC-C5D1-20A1-177A-AB19E221FB50}"/>
              </a:ext>
            </a:extLst>
          </p:cNvPr>
          <p:cNvPicPr>
            <a:picLocks noChangeAspect="1"/>
          </p:cNvPicPr>
          <p:nvPr/>
        </p:nvPicPr>
        <p:blipFill>
          <a:blip r:embed="rId5"/>
          <a:stretch>
            <a:fillRect/>
          </a:stretch>
        </p:blipFill>
        <p:spPr>
          <a:xfrm>
            <a:off x="5901948" y="4136973"/>
            <a:ext cx="859611" cy="865707"/>
          </a:xfrm>
          <a:prstGeom prst="rect">
            <a:avLst/>
          </a:prstGeom>
        </p:spPr>
      </p:pic>
    </p:spTree>
    <p:extLst>
      <p:ext uri="{BB962C8B-B14F-4D97-AF65-F5344CB8AC3E}">
        <p14:creationId xmlns:p14="http://schemas.microsoft.com/office/powerpoint/2010/main" val="201064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9AC2-83F8-DA68-371B-2B490FE12099}"/>
              </a:ext>
            </a:extLst>
          </p:cNvPr>
          <p:cNvSpPr>
            <a:spLocks noGrp="1"/>
          </p:cNvSpPr>
          <p:nvPr>
            <p:ph type="title"/>
          </p:nvPr>
        </p:nvSpPr>
        <p:spPr>
          <a:xfrm>
            <a:off x="838800" y="360000"/>
            <a:ext cx="10515600" cy="600164"/>
          </a:xfrm>
        </p:spPr>
        <p:txBody>
          <a:bodyPr vert="horz" wrap="square" lIns="91440" tIns="45720" rIns="91440" bIns="0" rtlCol="0" anchor="b" anchorCtr="0">
            <a:spAutoFit/>
          </a:bodyPr>
          <a:lstStyle/>
          <a:p>
            <a:pPr>
              <a:lnSpc>
                <a:spcPct val="100000"/>
              </a:lnSpc>
            </a:pPr>
            <a:r>
              <a:rPr lang="en-GB" sz="3600" b="1" dirty="0">
                <a:solidFill>
                  <a:schemeClr val="accent2"/>
                </a:solidFill>
              </a:rPr>
              <a:t>Information/documents to be checked</a:t>
            </a:r>
            <a:endParaRPr lang="en-US" sz="3600" b="1" dirty="0">
              <a:solidFill>
                <a:schemeClr val="accent2"/>
              </a:solidFill>
            </a:endParaRPr>
          </a:p>
        </p:txBody>
      </p:sp>
      <p:grpSp>
        <p:nvGrpSpPr>
          <p:cNvPr id="14" name="Group 13">
            <a:extLst>
              <a:ext uri="{FF2B5EF4-FFF2-40B4-BE49-F238E27FC236}">
                <a16:creationId xmlns:a16="http://schemas.microsoft.com/office/drawing/2014/main" id="{E814070E-BCFE-2904-4FBB-C63415819F0F}"/>
              </a:ext>
            </a:extLst>
          </p:cNvPr>
          <p:cNvGrpSpPr/>
          <p:nvPr/>
        </p:nvGrpSpPr>
        <p:grpSpPr>
          <a:xfrm>
            <a:off x="2101273" y="1819947"/>
            <a:ext cx="8127999" cy="3304792"/>
            <a:chOff x="2101273" y="1819947"/>
            <a:chExt cx="8127999" cy="3304792"/>
          </a:xfrm>
        </p:grpSpPr>
        <p:sp>
          <p:nvSpPr>
            <p:cNvPr id="15" name="Freeform: Shape 14">
              <a:extLst>
                <a:ext uri="{FF2B5EF4-FFF2-40B4-BE49-F238E27FC236}">
                  <a16:creationId xmlns:a16="http://schemas.microsoft.com/office/drawing/2014/main" id="{6D5F68DC-EB4C-6ADD-844D-F9C79C744D5F}"/>
                </a:ext>
              </a:extLst>
            </p:cNvPr>
            <p:cNvSpPr/>
            <p:nvPr/>
          </p:nvSpPr>
          <p:spPr>
            <a:xfrm>
              <a:off x="4885252" y="1819947"/>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solidFill>
                    <a:schemeClr val="tx1"/>
                  </a:solidFill>
                  <a:latin typeface="+mn-lt"/>
                  <a:cs typeface="Calibri"/>
                </a:rPr>
                <a:t>Employment </a:t>
              </a:r>
              <a:r>
                <a:rPr lang="en-GB" sz="1600" kern="1200">
                  <a:solidFill>
                    <a:schemeClr val="accent2"/>
                  </a:solidFill>
                  <a:latin typeface="+mn-lt"/>
                  <a:cs typeface="Calibri"/>
                </a:rPr>
                <a:t>contracts</a:t>
              </a:r>
              <a:r>
                <a:rPr lang="en-GB" sz="1600" kern="1200">
                  <a:solidFill>
                    <a:schemeClr val="tx1"/>
                  </a:solidFill>
                  <a:latin typeface="+mn-lt"/>
                  <a:cs typeface="Calibri"/>
                </a:rPr>
                <a:t> or equivalent</a:t>
              </a:r>
              <a:endParaRPr lang="en-IE" sz="1600" kern="1200">
                <a:solidFill>
                  <a:schemeClr val="tx1"/>
                </a:solidFill>
                <a:latin typeface="+mn-lt"/>
              </a:endParaRPr>
            </a:p>
          </p:txBody>
        </p:sp>
        <p:sp>
          <p:nvSpPr>
            <p:cNvPr id="16" name="Freeform: Shape 15">
              <a:extLst>
                <a:ext uri="{FF2B5EF4-FFF2-40B4-BE49-F238E27FC236}">
                  <a16:creationId xmlns:a16="http://schemas.microsoft.com/office/drawing/2014/main" id="{927C44E5-D369-8367-7618-430393A75AC1}"/>
                </a:ext>
              </a:extLst>
            </p:cNvPr>
            <p:cNvSpPr/>
            <p:nvPr/>
          </p:nvSpPr>
          <p:spPr>
            <a:xfrm>
              <a:off x="4895273" y="360073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5">
                <a:hueOff val="282733"/>
                <a:satOff val="12444"/>
                <a:lumOff val="-5922"/>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solidFill>
                    <a:schemeClr val="accent2"/>
                  </a:solidFill>
                  <a:latin typeface="+mn-lt"/>
                  <a:cs typeface="Calibri"/>
                </a:rPr>
                <a:t>Payslips</a:t>
              </a:r>
              <a:r>
                <a:rPr lang="en-GB" sz="1600" kern="1200">
                  <a:solidFill>
                    <a:schemeClr val="tx1"/>
                  </a:solidFill>
                  <a:latin typeface="+mn-lt"/>
                  <a:cs typeface="Calibri"/>
                </a:rPr>
                <a:t> and documents providing proof of payment (checked at least two salary payments per person per year)</a:t>
              </a:r>
              <a:endParaRPr lang="en-IE" sz="1600" kern="1200">
                <a:solidFill>
                  <a:schemeClr val="tx1"/>
                </a:solidFill>
                <a:latin typeface="+mn-lt"/>
              </a:endParaRPr>
            </a:p>
          </p:txBody>
        </p:sp>
        <p:sp>
          <p:nvSpPr>
            <p:cNvPr id="17" name="Freeform: Shape 16">
              <a:extLst>
                <a:ext uri="{FF2B5EF4-FFF2-40B4-BE49-F238E27FC236}">
                  <a16:creationId xmlns:a16="http://schemas.microsoft.com/office/drawing/2014/main" id="{51519398-5F07-19CB-461F-23F6F8DBFFF0}"/>
                </a:ext>
              </a:extLst>
            </p:cNvPr>
            <p:cNvSpPr/>
            <p:nvPr/>
          </p:nvSpPr>
          <p:spPr>
            <a:xfrm>
              <a:off x="7669232" y="1819947"/>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5">
                <a:hueOff val="565466"/>
                <a:satOff val="24889"/>
                <a:lumOff val="-11844"/>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solidFill>
                    <a:schemeClr val="tx1"/>
                  </a:solidFill>
                  <a:latin typeface="+mn-lt"/>
                  <a:cs typeface="Calibri"/>
                </a:rPr>
                <a:t>Participant's usual </a:t>
              </a:r>
              <a:r>
                <a:rPr lang="en-GB" sz="1600" kern="1200">
                  <a:solidFill>
                    <a:schemeClr val="accent2"/>
                  </a:solidFill>
                  <a:latin typeface="+mn-lt"/>
                  <a:cs typeface="Calibri"/>
                </a:rPr>
                <a:t>policy</a:t>
              </a:r>
              <a:r>
                <a:rPr lang="en-GB" sz="1600" kern="1200">
                  <a:solidFill>
                    <a:schemeClr val="tx1"/>
                  </a:solidFill>
                  <a:latin typeface="+mn-lt"/>
                  <a:cs typeface="Calibri"/>
                </a:rPr>
                <a:t> regarding payroll matters (</a:t>
              </a:r>
              <a:r>
                <a:rPr lang="en-GB" sz="1600" i="1" kern="1200">
                  <a:solidFill>
                    <a:schemeClr val="tx1"/>
                  </a:solidFill>
                  <a:latin typeface="+mn-lt"/>
                  <a:cs typeface="Calibri"/>
                </a:rPr>
                <a:t>e.g. salary policy, overtime policy, variable pay/bonuses)</a:t>
              </a:r>
              <a:endParaRPr lang="en-IE" sz="1600" kern="1200">
                <a:solidFill>
                  <a:schemeClr val="tx1"/>
                </a:solidFill>
                <a:latin typeface="+mn-lt"/>
              </a:endParaRPr>
            </a:p>
          </p:txBody>
        </p:sp>
        <p:sp>
          <p:nvSpPr>
            <p:cNvPr id="18" name="Freeform: Shape 17">
              <a:extLst>
                <a:ext uri="{FF2B5EF4-FFF2-40B4-BE49-F238E27FC236}">
                  <a16:creationId xmlns:a16="http://schemas.microsoft.com/office/drawing/2014/main" id="{DD436A11-9811-D75A-5627-3BEB31CF7B5D}"/>
                </a:ext>
              </a:extLst>
            </p:cNvPr>
            <p:cNvSpPr/>
            <p:nvPr/>
          </p:nvSpPr>
          <p:spPr>
            <a:xfrm>
              <a:off x="2101273" y="360073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5">
                <a:hueOff val="848198"/>
                <a:satOff val="37333"/>
                <a:lumOff val="-17765"/>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solidFill>
                    <a:schemeClr val="tx1"/>
                  </a:solidFill>
                  <a:latin typeface="+mn-lt"/>
                  <a:cs typeface="Calibri"/>
                </a:rPr>
                <a:t>Applicable </a:t>
              </a:r>
              <a:r>
                <a:rPr lang="en-GB" sz="1600" kern="1200">
                  <a:solidFill>
                    <a:schemeClr val="accent2"/>
                  </a:solidFill>
                  <a:latin typeface="+mn-lt"/>
                  <a:cs typeface="Calibri"/>
                </a:rPr>
                <a:t>national law</a:t>
              </a:r>
              <a:r>
                <a:rPr lang="en-GB" sz="1600" kern="1200">
                  <a:solidFill>
                    <a:schemeClr val="tx1"/>
                  </a:solidFill>
                  <a:latin typeface="+mn-lt"/>
                  <a:cs typeface="Calibri"/>
                </a:rPr>
                <a:t> on taxes, labour and social security</a:t>
              </a:r>
              <a:endParaRPr lang="en-IE" sz="1600" kern="1200">
                <a:solidFill>
                  <a:schemeClr val="tx1"/>
                </a:solidFill>
                <a:latin typeface="+mn-lt"/>
              </a:endParaRPr>
            </a:p>
          </p:txBody>
        </p:sp>
        <p:sp>
          <p:nvSpPr>
            <p:cNvPr id="19" name="Freeform: Shape 18">
              <a:extLst>
                <a:ext uri="{FF2B5EF4-FFF2-40B4-BE49-F238E27FC236}">
                  <a16:creationId xmlns:a16="http://schemas.microsoft.com/office/drawing/2014/main" id="{D61A9C24-F7D6-6610-8F7F-A1C0AC1C41FE}"/>
                </a:ext>
              </a:extLst>
            </p:cNvPr>
            <p:cNvSpPr/>
            <p:nvPr/>
          </p:nvSpPr>
          <p:spPr>
            <a:xfrm>
              <a:off x="7689273" y="360073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accent4">
                <a:lumMod val="20000"/>
                <a:lumOff val="80000"/>
              </a:schemeClr>
            </a:solidFill>
            <a:ln>
              <a:solidFill>
                <a:schemeClr val="accent4">
                  <a:lumMod val="20000"/>
                  <a:lumOff val="80000"/>
                </a:schemeClr>
              </a:solidFill>
            </a:ln>
          </p:spPr>
          <p:style>
            <a:lnRef idx="2">
              <a:scrgbClr r="0" g="0" b="0"/>
            </a:lnRef>
            <a:fillRef idx="1">
              <a:scrgbClr r="0" g="0" b="0"/>
            </a:fillRef>
            <a:effectRef idx="0">
              <a:schemeClr val="accent5">
                <a:hueOff val="1130931"/>
                <a:satOff val="49778"/>
                <a:lumOff val="-23687"/>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solidFill>
                    <a:schemeClr val="accent2"/>
                  </a:solidFill>
                  <a:latin typeface="+mn-lt"/>
                  <a:cs typeface="Calibri"/>
                </a:rPr>
                <a:t>Time Records</a:t>
              </a:r>
              <a:r>
                <a:rPr lang="en-GB" sz="1600" kern="1200">
                  <a:solidFill>
                    <a:schemeClr val="tx1"/>
                  </a:solidFill>
                  <a:latin typeface="+mn-lt"/>
                  <a:cs typeface="Calibri"/>
                </a:rPr>
                <a:t> and any other document that supports the personnel costs declared</a:t>
              </a:r>
              <a:endParaRPr lang="en-US" sz="1600" kern="1200">
                <a:solidFill>
                  <a:schemeClr val="tx1"/>
                </a:solidFill>
                <a:latin typeface="+mn-lt"/>
              </a:endParaRPr>
            </a:p>
          </p:txBody>
        </p:sp>
        <p:sp>
          <p:nvSpPr>
            <p:cNvPr id="20" name="Freeform: Shape 19">
              <a:extLst>
                <a:ext uri="{FF2B5EF4-FFF2-40B4-BE49-F238E27FC236}">
                  <a16:creationId xmlns:a16="http://schemas.microsoft.com/office/drawing/2014/main" id="{CC5277A9-3C50-AF7F-9B9D-4C9BEC0E5C05}"/>
                </a:ext>
              </a:extLst>
            </p:cNvPr>
            <p:cNvSpPr/>
            <p:nvPr/>
          </p:nvSpPr>
          <p:spPr>
            <a:xfrm>
              <a:off x="2101273" y="1819947"/>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5">
                <a:hueOff val="1413664"/>
                <a:satOff val="62222"/>
                <a:lumOff val="-29609"/>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dirty="0">
                  <a:solidFill>
                    <a:schemeClr val="tx1"/>
                  </a:solidFill>
                  <a:latin typeface="Arial" panose="020B0604020202020204"/>
                </a:rPr>
                <a:t> </a:t>
              </a:r>
              <a:r>
                <a:rPr lang="en-GB" sz="1600" kern="1200" dirty="0">
                  <a:solidFill>
                    <a:schemeClr val="tx1"/>
                  </a:solidFill>
                </a:rPr>
                <a:t>List of the persons included in the sample indicating the period(s) worked for the action, their position and type of contract</a:t>
              </a:r>
              <a:r>
                <a:rPr lang="en-GB" sz="1600" kern="1200" dirty="0">
                  <a:solidFill>
                    <a:schemeClr val="tx1"/>
                  </a:solidFill>
                  <a:latin typeface="Arial" panose="020B0604020202020204"/>
                </a:rPr>
                <a:t> </a:t>
              </a:r>
              <a:endParaRPr lang="en-US" sz="1600" kern="1200" dirty="0">
                <a:solidFill>
                  <a:schemeClr val="tx1"/>
                </a:solidFill>
              </a:endParaRPr>
            </a:p>
          </p:txBody>
        </p:sp>
      </p:grpSp>
      <p:sp>
        <p:nvSpPr>
          <p:cNvPr id="3" name="Rectangle 2">
            <a:extLst>
              <a:ext uri="{FF2B5EF4-FFF2-40B4-BE49-F238E27FC236}">
                <a16:creationId xmlns:a16="http://schemas.microsoft.com/office/drawing/2014/main" id="{420FFF03-3687-B80C-C02A-829B63FB3B6D}"/>
              </a:ext>
            </a:extLst>
          </p:cNvPr>
          <p:cNvSpPr/>
          <p:nvPr/>
        </p:nvSpPr>
        <p:spPr>
          <a:xfrm>
            <a:off x="2149311" y="5260157"/>
            <a:ext cx="8059918" cy="37707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Calibri" panose="020F0502020204030204" pitchFamily="34" charset="0"/>
                <a:cs typeface="+mn-cs"/>
              </a:rPr>
              <a:t>Data from the accounting system, payroll system and time recording system</a:t>
            </a:r>
            <a:endParaRPr kumimoji="0" lang="en-IE" sz="1600" b="0" i="0" u="none" strike="noStrike" kern="1200" cap="none" spc="0" normalizeH="0" baseline="0" noProof="0" dirty="0">
              <a:ln>
                <a:noFill/>
              </a:ln>
              <a:solidFill>
                <a:srgbClr val="4D4D4D"/>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19C63EC2-B84E-BF03-4527-4C1CA25CF7B3}"/>
              </a:ext>
            </a:extLst>
          </p:cNvPr>
          <p:cNvPicPr>
            <a:picLocks noChangeAspect="1"/>
          </p:cNvPicPr>
          <p:nvPr/>
        </p:nvPicPr>
        <p:blipFill>
          <a:blip r:embed="rId2"/>
          <a:stretch>
            <a:fillRect/>
          </a:stretch>
        </p:blipFill>
        <p:spPr>
          <a:xfrm>
            <a:off x="405946" y="2999194"/>
            <a:ext cx="865707" cy="859611"/>
          </a:xfrm>
          <a:prstGeom prst="rect">
            <a:avLst/>
          </a:prstGeom>
        </p:spPr>
      </p:pic>
      <p:sp>
        <p:nvSpPr>
          <p:cNvPr id="10" name="TextBox 9">
            <a:extLst>
              <a:ext uri="{FF2B5EF4-FFF2-40B4-BE49-F238E27FC236}">
                <a16:creationId xmlns:a16="http://schemas.microsoft.com/office/drawing/2014/main" id="{FA8E5B7B-E9AF-08A7-C3AC-D1C22AB66B79}"/>
              </a:ext>
            </a:extLst>
          </p:cNvPr>
          <p:cNvSpPr txBox="1"/>
          <p:nvPr/>
        </p:nvSpPr>
        <p:spPr>
          <a:xfrm>
            <a:off x="10287000" y="0"/>
            <a:ext cx="1905000" cy="646331"/>
          </a:xfrm>
          <a:prstGeom prst="rect">
            <a:avLst/>
          </a:prstGeom>
          <a:solidFill>
            <a:srgbClr val="024B9C"/>
          </a:solidFill>
        </p:spPr>
        <p:txBody>
          <a:bodyPr wrap="square" rtlCol="0">
            <a:spAutoFit/>
          </a:bodyPr>
          <a:lstStyle/>
          <a:p>
            <a:r>
              <a:rPr lang="en-US" dirty="0">
                <a:solidFill>
                  <a:schemeClr val="bg1"/>
                </a:solidFill>
              </a:rPr>
              <a:t>Procedures for A.1 Employees</a:t>
            </a:r>
            <a:endParaRPr lang="en-IE" dirty="0">
              <a:solidFill>
                <a:schemeClr val="bg1"/>
              </a:solidFill>
            </a:endParaRPr>
          </a:p>
        </p:txBody>
      </p:sp>
    </p:spTree>
    <p:extLst>
      <p:ext uri="{BB962C8B-B14F-4D97-AF65-F5344CB8AC3E}">
        <p14:creationId xmlns:p14="http://schemas.microsoft.com/office/powerpoint/2010/main" val="3439735918"/>
      </p:ext>
    </p:extLst>
  </p:cSld>
  <p:clrMapOvr>
    <a:masterClrMapping/>
  </p:clrMapOvr>
</p:sld>
</file>

<file path=ppt/theme/theme1.xml><?xml version="1.0" encoding="utf-8"?>
<a:theme xmlns:a="http://schemas.openxmlformats.org/drawingml/2006/main" name="Office Theme">
  <a:themeElements>
    <a:clrScheme name="Custom 1">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2_Office Theme">
  <a:themeElements>
    <a:clrScheme name="Custom 1">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8E91CF864FEB4F9C56BEFFEDC93F5E" ma:contentTypeVersion="4" ma:contentTypeDescription="Create a new document." ma:contentTypeScope="" ma:versionID="8c992ebc753e5534f5f65b42a0e07aa3">
  <xsd:schema xmlns:xsd="http://www.w3.org/2001/XMLSchema" xmlns:xs="http://www.w3.org/2001/XMLSchema" xmlns:p="http://schemas.microsoft.com/office/2006/metadata/properties" xmlns:ns2="5bdf1e8f-d451-48bb-b896-c8a5ce43cdbd" targetNamespace="http://schemas.microsoft.com/office/2006/metadata/properties" ma:root="true" ma:fieldsID="0fa56b848943dee792ccae66baabe7ee" ns2:_="">
    <xsd:import namespace="5bdf1e8f-d451-48bb-b896-c8a5ce43cd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f1e8f-d451-48bb-b896-c8a5ce43c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D3E3CE-9CD9-41BC-9A5A-7DDD0AB2CE70}">
  <ds:schemaRefs>
    <ds:schemaRef ds:uri="5bdf1e8f-d451-48bb-b896-c8a5ce43cd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E92E5D0D-A79B-418D-A07D-9F3951B9B6D6}">
  <ds:schemaRefs>
    <ds:schemaRef ds:uri="5bdf1e8f-d451-48bb-b896-c8a5ce43cd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162</TotalTime>
  <Words>5282</Words>
  <Application>Microsoft Office PowerPoint</Application>
  <PresentationFormat>Widescreen</PresentationFormat>
  <Paragraphs>385</Paragraphs>
  <Slides>39</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Arial</vt:lpstr>
      <vt:lpstr>Arial heading</vt:lpstr>
      <vt:lpstr>Calibri</vt:lpstr>
      <vt:lpstr>Calibri Light</vt:lpstr>
      <vt:lpstr>EC Square Sans Pro</vt:lpstr>
      <vt:lpstr>EC Square Sans Pro Light</vt:lpstr>
      <vt:lpstr>Georgia</vt:lpstr>
      <vt:lpstr>Symbol</vt:lpstr>
      <vt:lpstr>Times New Roman</vt:lpstr>
      <vt:lpstr>Verdana</vt:lpstr>
      <vt:lpstr>Wingdings</vt:lpstr>
      <vt:lpstr>Office Theme</vt:lpstr>
      <vt:lpstr>2_Office Theme</vt:lpstr>
      <vt:lpstr>PowerPoint Presentation</vt:lpstr>
      <vt:lpstr>Main features and procedures per sub-category</vt:lpstr>
      <vt:lpstr>What are the categories of personnel? </vt:lpstr>
      <vt:lpstr>Corporate daily rate formula</vt:lpstr>
      <vt:lpstr>PowerPoint Presentation</vt:lpstr>
      <vt:lpstr>PowerPoint Presentation</vt:lpstr>
      <vt:lpstr>Maximum declarable day-equivalents</vt:lpstr>
      <vt:lpstr>Calculation of the daily rate</vt:lpstr>
      <vt:lpstr>Information/documents to be checked</vt:lpstr>
      <vt:lpstr>Main differences with Horizon 2020</vt:lpstr>
      <vt:lpstr>A.1 Employees case 1B Additional procedures for: Project-based remuneration</vt:lpstr>
      <vt:lpstr>Project-based remuneration –  Key features</vt:lpstr>
      <vt:lpstr>Project-based remuneration</vt:lpstr>
      <vt:lpstr>A.1 Employees case 2  Additional procedures for: average personnel costs</vt:lpstr>
      <vt:lpstr>Average personnel costs  Unit costs calculated in accordance with usual cost accounting practices (Case 2)</vt:lpstr>
      <vt:lpstr>A.2: Natural persons working under a direct   contract other than an employment contract  A.3: Seconded persons by a third party against payment  Additional procedures</vt:lpstr>
      <vt:lpstr>Categories A.2 and A.3  A.2: natural persons working under a direct contract other than an employment contract A.3: seconded persons by a third party against payment</vt:lpstr>
      <vt:lpstr>Categories A.2 and A.3</vt:lpstr>
      <vt:lpstr>PowerPoint Presentation</vt:lpstr>
      <vt:lpstr>B1. Subcontracting</vt:lpstr>
      <vt:lpstr>B1. Subcontracting</vt:lpstr>
      <vt:lpstr>B1. Subcontracting</vt:lpstr>
      <vt:lpstr>C1. Travel Costs</vt:lpstr>
      <vt:lpstr>C2. Equipment costs – Options available  in the HE MGA</vt:lpstr>
      <vt:lpstr>C2. Equipment - If depreciation only:</vt:lpstr>
      <vt:lpstr>C2. Equipment - If full cost only:</vt:lpstr>
      <vt:lpstr>C2. Equipment - If depreciation and full cost  for listed equipment:</vt:lpstr>
      <vt:lpstr>C2. Equipment - If full cost and depreciation  for listed equipment:</vt:lpstr>
      <vt:lpstr>C3. Other goods and services</vt:lpstr>
      <vt:lpstr>C3. Other goods and services</vt:lpstr>
      <vt:lpstr>D1. Financial support to third parties </vt:lpstr>
      <vt:lpstr>D1. Financial support to third parties </vt:lpstr>
      <vt:lpstr>D2. Internally invoiced good and services</vt:lpstr>
      <vt:lpstr>D2. Internally invoiced good and services</vt:lpstr>
      <vt:lpstr>D2. Internally invoiced good and services</vt:lpstr>
      <vt:lpstr>In-kind contributions</vt:lpstr>
      <vt:lpstr>In-kind contributions</vt:lpstr>
      <vt:lpstr>Looking for more information?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41</cp:revision>
  <dcterms:created xsi:type="dcterms:W3CDTF">2020-12-04T09:35:19Z</dcterms:created>
  <dcterms:modified xsi:type="dcterms:W3CDTF">2024-06-26T15:19:45Z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0x010100F28E91CF864FEB4F9C56BEFFEDC93F5E</vt:lpwstr>
  </property>
  <property fmtid="{D5CDD505-2E9C-101B-9397-08002B2CF9AE}" pid="3" name="MSIP_Label_6bd9ddd1-4d20-43f6-abfa-fc3c07406f94_Enabled">
    <vt:lpwstr>true</vt:lpwstr>
  </property>
  <property fmtid="{D5CDD505-2E9C-101B-9397-08002B2CF9AE}" pid="4" name="MSIP_Label_6bd9ddd1-4d20-43f6-abfa-fc3c07406f94_SetDate">
    <vt:lpwstr>2023-09-27T13:34:46Z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21c57d6d-d3b9-4f63-bb50-c86e34142fbd</vt:lpwstr>
  </property>
  <property fmtid="{D5CDD505-2E9C-101B-9397-08002B2CF9AE}" pid="9" name="MSIP_Label_6bd9ddd1-4d20-43f6-abfa-fc3c07406f94_ContentBits">
    <vt:lpwstr>0</vt:lpwstr>
  </property>
</Properties>
</file>