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6" r:id="rId5"/>
    <p:sldId id="303" r:id="rId6"/>
    <p:sldId id="757" r:id="rId7"/>
    <p:sldId id="774" r:id="rId8"/>
    <p:sldId id="775" r:id="rId9"/>
    <p:sldId id="696" r:id="rId10"/>
    <p:sldId id="700" r:id="rId11"/>
    <p:sldId id="776" r:id="rId12"/>
    <p:sldId id="7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9CAC13-CA38-2B32-BCB7-E3FC3DB7FCAE}" name="KOULOURI Maria Eirini (RTD)" initials="KME(" userId="S::Maria-Eirini.KOULOURI@ec.europa.eu::591d7e87-414f-40bf-95a5-ba9cb63199f1" providerId="AD"/>
  <p188:author id="{62B88E40-1DCD-E77F-6229-9848F05EB765}" name="CHRYSOSTOMOU Panayiota (RTD)" initials="C(" userId="S::panayiota.chrysostomou1@ec.europa.eu::2a0badd0-e3c3-4131-bc09-ef091cf643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FCC"/>
    <a:srgbClr val="9BD4F0"/>
    <a:srgbClr val="931680"/>
    <a:srgbClr val="024B9C"/>
    <a:srgbClr val="035DC1"/>
    <a:srgbClr val="024EA2"/>
    <a:srgbClr val="004494"/>
    <a:srgbClr val="0356B1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D5C83-797F-4DD4-9BB1-54CE59A5537C}" v="1" dt="2024-06-25T12:28:11.588"/>
    <p1510:client id="{5C582B69-D128-4C3B-B57E-7189693CAE6B}" v="4" dt="2024-06-24T12:52:18.091"/>
    <p1510:client id="{78D29B9D-4279-43F4-A6A0-D4B5195B11A8}" v="102" dt="2024-06-25T08:18:16.689"/>
    <p1510:client id="{FC767914-938A-4BD8-9534-CCF190CE6E31}" v="9" dt="2024-06-25T13:21:51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520DB-5E00-41AA-8B6C-2422562AE54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B46C36E-BD4A-46F5-B727-273826D67FDF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2"/>
              </a:solidFill>
            </a:rPr>
            <a:t>CFS </a:t>
          </a:r>
          <a:r>
            <a:rPr lang="en-US" sz="1600" b="1" dirty="0">
              <a:solidFill>
                <a:schemeClr val="accent2"/>
              </a:solidFill>
              <a:latin typeface="Arial" panose="020B0604020202020204"/>
            </a:rPr>
            <a:t>practitioner</a:t>
          </a:r>
          <a:r>
            <a:rPr lang="en-US" sz="1600" b="1" dirty="0">
              <a:solidFill>
                <a:schemeClr val="accent2"/>
              </a:solidFill>
            </a:rPr>
            <a:t> </a:t>
          </a:r>
          <a:r>
            <a:rPr lang="en-US" sz="1600" b="0" dirty="0">
              <a:solidFill>
                <a:schemeClr val="accent2"/>
              </a:solidFill>
            </a:rPr>
            <a:t>(qualified external auditor)</a:t>
          </a:r>
          <a:endParaRPr lang="en-IE" sz="1600" b="0" dirty="0">
            <a:solidFill>
              <a:schemeClr val="accent2"/>
            </a:solidFill>
          </a:endParaRPr>
        </a:p>
      </dgm:t>
    </dgm:pt>
    <dgm:pt modelId="{2FC4ED01-EA7F-4034-A001-3EC722AFBDFE}" type="parTrans" cxnId="{56BDE814-E1A3-4140-9846-53511EEDAECB}">
      <dgm:prSet/>
      <dgm:spPr/>
      <dgm:t>
        <a:bodyPr/>
        <a:lstStyle/>
        <a:p>
          <a:endParaRPr lang="en-IE"/>
        </a:p>
      </dgm:t>
    </dgm:pt>
    <dgm:pt modelId="{ABE0DF64-A1AB-4E9B-BFDF-9EF78ADDB783}" type="sibTrans" cxnId="{56BDE814-E1A3-4140-9846-53511EEDAECB}">
      <dgm:prSet/>
      <dgm:spPr/>
      <dgm:t>
        <a:bodyPr/>
        <a:lstStyle/>
        <a:p>
          <a:endParaRPr lang="en-IE"/>
        </a:p>
      </dgm:t>
    </dgm:pt>
    <dgm:pt modelId="{752E8BA0-5644-4D46-B078-C38D706EC642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2"/>
              </a:solidFill>
            </a:rPr>
            <a:t>Participants in EU Grants </a:t>
          </a:r>
          <a:r>
            <a:rPr lang="en-US" sz="1600" b="0" dirty="0">
              <a:solidFill>
                <a:schemeClr val="accent2"/>
              </a:solidFill>
            </a:rPr>
            <a:t>(if it is required</a:t>
          </a:r>
          <a:r>
            <a:rPr lang="en-US" sz="1600" dirty="0"/>
            <a:t>)</a:t>
          </a:r>
          <a:endParaRPr lang="en-IE" sz="1600" dirty="0"/>
        </a:p>
      </dgm:t>
    </dgm:pt>
    <dgm:pt modelId="{9D3CB9C2-A7B6-4E47-B50E-D079DC660709}" type="parTrans" cxnId="{81E4169C-FECD-4883-851C-39DE4C5E55EF}">
      <dgm:prSet/>
      <dgm:spPr/>
      <dgm:t>
        <a:bodyPr/>
        <a:lstStyle/>
        <a:p>
          <a:endParaRPr lang="en-IE"/>
        </a:p>
      </dgm:t>
    </dgm:pt>
    <dgm:pt modelId="{D3B83A23-1901-48AF-90DB-7904393E8602}" type="sibTrans" cxnId="{81E4169C-FECD-4883-851C-39DE4C5E55EF}">
      <dgm:prSet/>
      <dgm:spPr/>
      <dgm:t>
        <a:bodyPr/>
        <a:lstStyle/>
        <a:p>
          <a:endParaRPr lang="en-IE"/>
        </a:p>
      </dgm:t>
    </dgm:pt>
    <dgm:pt modelId="{5701F12C-F83A-4120-A2E9-9F5C507264ED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2"/>
              </a:solidFill>
            </a:rPr>
            <a:t>Granting Authority </a:t>
          </a:r>
          <a:r>
            <a:rPr lang="en-US" sz="1600" b="0" dirty="0">
              <a:solidFill>
                <a:schemeClr val="accent2"/>
              </a:solidFill>
            </a:rPr>
            <a:t>(assess the costs declared in FS before payment, ex- ante control)</a:t>
          </a:r>
          <a:endParaRPr lang="en-IE" sz="1600" b="0" dirty="0">
            <a:solidFill>
              <a:schemeClr val="accent2"/>
            </a:solidFill>
          </a:endParaRPr>
        </a:p>
      </dgm:t>
    </dgm:pt>
    <dgm:pt modelId="{F5798BF8-0E92-4005-98F2-ED29D32B8BB5}" type="parTrans" cxnId="{528B0C82-5279-4AAF-8B98-A90A39061B42}">
      <dgm:prSet/>
      <dgm:spPr/>
      <dgm:t>
        <a:bodyPr/>
        <a:lstStyle/>
        <a:p>
          <a:endParaRPr lang="en-IE"/>
        </a:p>
      </dgm:t>
    </dgm:pt>
    <dgm:pt modelId="{09BC492B-C6BA-40C6-BD8A-C5210E67902F}" type="sibTrans" cxnId="{528B0C82-5279-4AAF-8B98-A90A39061B42}">
      <dgm:prSet/>
      <dgm:spPr/>
      <dgm:t>
        <a:bodyPr/>
        <a:lstStyle/>
        <a:p>
          <a:endParaRPr lang="en-IE"/>
        </a:p>
      </dgm:t>
    </dgm:pt>
    <dgm:pt modelId="{683BD190-1A27-4BA2-9FF1-BBFF4C2FF7B5}" type="pres">
      <dgm:prSet presAssocID="{875520DB-5E00-41AA-8B6C-2422562AE54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17FBA3D-8A9F-4E62-8A0A-7EE0BFEA1B9F}" type="pres">
      <dgm:prSet presAssocID="{6B46C36E-BD4A-46F5-B727-273826D67FDF}" presName="Accent1" presStyleCnt="0"/>
      <dgm:spPr/>
    </dgm:pt>
    <dgm:pt modelId="{6DADE1F7-78B9-47A2-9FCE-E7ECCBE5CD94}" type="pres">
      <dgm:prSet presAssocID="{6B46C36E-BD4A-46F5-B727-273826D67FDF}" presName="Accent" presStyleLbl="node1" presStyleIdx="0" presStyleCnt="3" custAng="0"/>
      <dgm:spPr/>
    </dgm:pt>
    <dgm:pt modelId="{410AB35C-A18E-4A03-9D9B-DA85A16CAED7}" type="pres">
      <dgm:prSet presAssocID="{6B46C36E-BD4A-46F5-B727-273826D67FDF}" presName="Parent1" presStyleLbl="revTx" presStyleIdx="0" presStyleCnt="3" custScaleX="168683">
        <dgm:presLayoutVars>
          <dgm:chMax val="1"/>
          <dgm:chPref val="1"/>
          <dgm:bulletEnabled val="1"/>
        </dgm:presLayoutVars>
      </dgm:prSet>
      <dgm:spPr/>
    </dgm:pt>
    <dgm:pt modelId="{CFDEE027-1B94-4A0C-BAC3-08DFE57FF030}" type="pres">
      <dgm:prSet presAssocID="{752E8BA0-5644-4D46-B078-C38D706EC642}" presName="Accent2" presStyleCnt="0"/>
      <dgm:spPr/>
    </dgm:pt>
    <dgm:pt modelId="{5940F253-115F-41B2-9419-11107B401B64}" type="pres">
      <dgm:prSet presAssocID="{752E8BA0-5644-4D46-B078-C38D706EC642}" presName="Accent" presStyleLbl="node1" presStyleIdx="1" presStyleCnt="3"/>
      <dgm:spPr/>
    </dgm:pt>
    <dgm:pt modelId="{0F681A1F-BAE4-4536-BD92-5E83B30B725E}" type="pres">
      <dgm:prSet presAssocID="{752E8BA0-5644-4D46-B078-C38D706EC64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97449A1-CDDB-4AB5-B93F-621EDEA96593}" type="pres">
      <dgm:prSet presAssocID="{5701F12C-F83A-4120-A2E9-9F5C507264ED}" presName="Accent3" presStyleCnt="0"/>
      <dgm:spPr/>
    </dgm:pt>
    <dgm:pt modelId="{1D36F0D9-578C-49BF-84B3-5DEE9C85E6CA}" type="pres">
      <dgm:prSet presAssocID="{5701F12C-F83A-4120-A2E9-9F5C507264ED}" presName="Accent" presStyleLbl="node1" presStyleIdx="2" presStyleCnt="3"/>
      <dgm:spPr/>
    </dgm:pt>
    <dgm:pt modelId="{4F476879-B875-4FD4-8337-2EC3438AD559}" type="pres">
      <dgm:prSet presAssocID="{5701F12C-F83A-4120-A2E9-9F5C507264E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6BDE814-E1A3-4140-9846-53511EEDAECB}" srcId="{875520DB-5E00-41AA-8B6C-2422562AE54D}" destId="{6B46C36E-BD4A-46F5-B727-273826D67FDF}" srcOrd="0" destOrd="0" parTransId="{2FC4ED01-EA7F-4034-A001-3EC722AFBDFE}" sibTransId="{ABE0DF64-A1AB-4E9B-BFDF-9EF78ADDB783}"/>
    <dgm:cxn modelId="{F51BB33E-6B84-4334-92DF-515279960AC3}" type="presOf" srcId="{6B46C36E-BD4A-46F5-B727-273826D67FDF}" destId="{410AB35C-A18E-4A03-9D9B-DA85A16CAED7}" srcOrd="0" destOrd="0" presId="urn:microsoft.com/office/officeart/2009/layout/CircleArrowProcess"/>
    <dgm:cxn modelId="{A52A6B3F-19D6-4927-BB1E-44087A8AC143}" type="presOf" srcId="{752E8BA0-5644-4D46-B078-C38D706EC642}" destId="{0F681A1F-BAE4-4536-BD92-5E83B30B725E}" srcOrd="0" destOrd="0" presId="urn:microsoft.com/office/officeart/2009/layout/CircleArrowProcess"/>
    <dgm:cxn modelId="{8CC1CA6D-3441-408A-8E1D-12C8CA389257}" type="presOf" srcId="{5701F12C-F83A-4120-A2E9-9F5C507264ED}" destId="{4F476879-B875-4FD4-8337-2EC3438AD559}" srcOrd="0" destOrd="0" presId="urn:microsoft.com/office/officeart/2009/layout/CircleArrowProcess"/>
    <dgm:cxn modelId="{A81DFB79-3538-47E8-BC23-8805CBAC5A72}" type="presOf" srcId="{875520DB-5E00-41AA-8B6C-2422562AE54D}" destId="{683BD190-1A27-4BA2-9FF1-BBFF4C2FF7B5}" srcOrd="0" destOrd="0" presId="urn:microsoft.com/office/officeart/2009/layout/CircleArrowProcess"/>
    <dgm:cxn modelId="{528B0C82-5279-4AAF-8B98-A90A39061B42}" srcId="{875520DB-5E00-41AA-8B6C-2422562AE54D}" destId="{5701F12C-F83A-4120-A2E9-9F5C507264ED}" srcOrd="2" destOrd="0" parTransId="{F5798BF8-0E92-4005-98F2-ED29D32B8BB5}" sibTransId="{09BC492B-C6BA-40C6-BD8A-C5210E67902F}"/>
    <dgm:cxn modelId="{81E4169C-FECD-4883-851C-39DE4C5E55EF}" srcId="{875520DB-5E00-41AA-8B6C-2422562AE54D}" destId="{752E8BA0-5644-4D46-B078-C38D706EC642}" srcOrd="1" destOrd="0" parTransId="{9D3CB9C2-A7B6-4E47-B50E-D079DC660709}" sibTransId="{D3B83A23-1901-48AF-90DB-7904393E8602}"/>
    <dgm:cxn modelId="{1A2AD38E-A423-4560-9F2D-70C7FEF70459}" type="presParOf" srcId="{683BD190-1A27-4BA2-9FF1-BBFF4C2FF7B5}" destId="{A17FBA3D-8A9F-4E62-8A0A-7EE0BFEA1B9F}" srcOrd="0" destOrd="0" presId="urn:microsoft.com/office/officeart/2009/layout/CircleArrowProcess"/>
    <dgm:cxn modelId="{7D02FCFB-94E4-4A3C-B99C-13F3A3D17DD2}" type="presParOf" srcId="{A17FBA3D-8A9F-4E62-8A0A-7EE0BFEA1B9F}" destId="{6DADE1F7-78B9-47A2-9FCE-E7ECCBE5CD94}" srcOrd="0" destOrd="0" presId="urn:microsoft.com/office/officeart/2009/layout/CircleArrowProcess"/>
    <dgm:cxn modelId="{32DC8514-9BF3-4169-8D5D-2FDB9459A323}" type="presParOf" srcId="{683BD190-1A27-4BA2-9FF1-BBFF4C2FF7B5}" destId="{410AB35C-A18E-4A03-9D9B-DA85A16CAED7}" srcOrd="1" destOrd="0" presId="urn:microsoft.com/office/officeart/2009/layout/CircleArrowProcess"/>
    <dgm:cxn modelId="{7A57C7C6-0BE6-471E-AECA-8FFD086C6640}" type="presParOf" srcId="{683BD190-1A27-4BA2-9FF1-BBFF4C2FF7B5}" destId="{CFDEE027-1B94-4A0C-BAC3-08DFE57FF030}" srcOrd="2" destOrd="0" presId="urn:microsoft.com/office/officeart/2009/layout/CircleArrowProcess"/>
    <dgm:cxn modelId="{FEA13A54-4873-4736-AB14-1DCEF733DA61}" type="presParOf" srcId="{CFDEE027-1B94-4A0C-BAC3-08DFE57FF030}" destId="{5940F253-115F-41B2-9419-11107B401B64}" srcOrd="0" destOrd="0" presId="urn:microsoft.com/office/officeart/2009/layout/CircleArrowProcess"/>
    <dgm:cxn modelId="{5BEF9B47-A19B-42C0-9290-69EFCB825E32}" type="presParOf" srcId="{683BD190-1A27-4BA2-9FF1-BBFF4C2FF7B5}" destId="{0F681A1F-BAE4-4536-BD92-5E83B30B725E}" srcOrd="3" destOrd="0" presId="urn:microsoft.com/office/officeart/2009/layout/CircleArrowProcess"/>
    <dgm:cxn modelId="{364B4609-D67C-4148-8B95-3AD111DCE494}" type="presParOf" srcId="{683BD190-1A27-4BA2-9FF1-BBFF4C2FF7B5}" destId="{D97449A1-CDDB-4AB5-B93F-621EDEA96593}" srcOrd="4" destOrd="0" presId="urn:microsoft.com/office/officeart/2009/layout/CircleArrowProcess"/>
    <dgm:cxn modelId="{C9BAE838-9307-469C-B387-867D07B2B2D2}" type="presParOf" srcId="{D97449A1-CDDB-4AB5-B93F-621EDEA96593}" destId="{1D36F0D9-578C-49BF-84B3-5DEE9C85E6CA}" srcOrd="0" destOrd="0" presId="urn:microsoft.com/office/officeart/2009/layout/CircleArrowProcess"/>
    <dgm:cxn modelId="{F508CF97-2662-45D0-B594-D405B7B7B696}" type="presParOf" srcId="{683BD190-1A27-4BA2-9FF1-BBFF4C2FF7B5}" destId="{4F476879-B875-4FD4-8337-2EC3438AD55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6BBC4-493B-4BEF-A59C-4843E3365C5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2CC870A0-AC7B-418E-A1B3-F0783DD636D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Threshold</a:t>
          </a:r>
          <a:endParaRPr lang="en-IE" sz="3200">
            <a:solidFill>
              <a:schemeClr val="tx1"/>
            </a:solidFill>
          </a:endParaRPr>
        </a:p>
      </dgm:t>
    </dgm:pt>
    <dgm:pt modelId="{198378FC-8B6C-4878-AB05-DA7271AABF7D}" type="parTrans" cxnId="{4EE9548A-28F6-474D-B84F-944059A8D89F}">
      <dgm:prSet/>
      <dgm:spPr/>
      <dgm:t>
        <a:bodyPr/>
        <a:lstStyle/>
        <a:p>
          <a:endParaRPr lang="en-IE"/>
        </a:p>
      </dgm:t>
    </dgm:pt>
    <dgm:pt modelId="{455AE56C-6CB7-4034-878B-FFEB3686E081}" type="sibTrans" cxnId="{4EE9548A-28F6-474D-B84F-944059A8D89F}">
      <dgm:prSet/>
      <dgm:spPr/>
      <dgm:t>
        <a:bodyPr/>
        <a:lstStyle/>
        <a:p>
          <a:endParaRPr lang="en-IE"/>
        </a:p>
      </dgm:t>
    </dgm:pt>
    <dgm:pt modelId="{DB4EDFE4-BEC9-41FF-8F25-7BB853C9F68E}">
      <dgm:prSet phldrT="[Text]" custT="1"/>
      <dgm:spPr/>
      <dgm:t>
        <a:bodyPr/>
        <a:lstStyle/>
        <a:p>
          <a:r>
            <a:rPr lang="en-IE" sz="1400"/>
            <a:t>Standard threshold (beneficiary-level): requested EU contribution to costs ≥</a:t>
          </a:r>
          <a:r>
            <a:rPr lang="en-IE" sz="1400">
              <a:solidFill>
                <a:schemeClr val="accent2"/>
              </a:solidFill>
            </a:rPr>
            <a:t> EUR 430 000.</a:t>
          </a:r>
        </a:p>
      </dgm:t>
    </dgm:pt>
    <dgm:pt modelId="{95C85F10-11FE-466D-9301-9420962AB1B5}" type="parTrans" cxnId="{4C40D465-729A-4E0B-88BB-035A2756B7E9}">
      <dgm:prSet/>
      <dgm:spPr/>
      <dgm:t>
        <a:bodyPr/>
        <a:lstStyle/>
        <a:p>
          <a:endParaRPr lang="en-IE"/>
        </a:p>
      </dgm:t>
    </dgm:pt>
    <dgm:pt modelId="{ECCB628A-550C-4E9E-82A3-87EA114C280D}" type="sibTrans" cxnId="{4C40D465-729A-4E0B-88BB-035A2756B7E9}">
      <dgm:prSet/>
      <dgm:spPr/>
      <dgm:t>
        <a:bodyPr/>
        <a:lstStyle/>
        <a:p>
          <a:endParaRPr lang="en-IE"/>
        </a:p>
      </dgm:t>
    </dgm:pt>
    <dgm:pt modelId="{1DE55D14-B01E-4DF7-8FA6-EDA6A13E8CA1}">
      <dgm:prSet phldrT="[Text]" custT="1"/>
      <dgm:spPr/>
      <dgm:t>
        <a:bodyPr/>
        <a:lstStyle/>
        <a:p>
          <a:r>
            <a:rPr lang="en-US" sz="1400"/>
            <a:t>Special threshold for beneficiaries with a SPA (see Article 24): requested EU contribution to costs ≥ </a:t>
          </a:r>
          <a:r>
            <a:rPr lang="en-US" sz="1400">
              <a:solidFill>
                <a:schemeClr val="accent2"/>
              </a:solidFill>
            </a:rPr>
            <a:t>EUR 725 000.</a:t>
          </a:r>
          <a:endParaRPr lang="en-IE" sz="1400">
            <a:solidFill>
              <a:schemeClr val="accent2"/>
            </a:solidFill>
          </a:endParaRPr>
        </a:p>
      </dgm:t>
    </dgm:pt>
    <dgm:pt modelId="{B2C15A84-5DA2-4508-BFEF-562DECF89D35}" type="parTrans" cxnId="{3077FE8A-6020-49A2-B7B7-F54BA2C38066}">
      <dgm:prSet/>
      <dgm:spPr/>
      <dgm:t>
        <a:bodyPr/>
        <a:lstStyle/>
        <a:p>
          <a:endParaRPr lang="en-IE"/>
        </a:p>
      </dgm:t>
    </dgm:pt>
    <dgm:pt modelId="{31390240-4A17-4D71-8C10-498983451AE9}" type="sibTrans" cxnId="{3077FE8A-6020-49A2-B7B7-F54BA2C38066}">
      <dgm:prSet/>
      <dgm:spPr/>
      <dgm:t>
        <a:bodyPr/>
        <a:lstStyle/>
        <a:p>
          <a:endParaRPr lang="en-IE"/>
        </a:p>
      </dgm:t>
    </dgm:pt>
    <dgm:pt modelId="{D102F536-EAB8-4AD4-9CB9-D7E5FA3AB1E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Calculation Base</a:t>
          </a:r>
          <a:endParaRPr lang="en-IE" sz="3200">
            <a:solidFill>
              <a:schemeClr val="tx1"/>
            </a:solidFill>
          </a:endParaRPr>
        </a:p>
      </dgm:t>
    </dgm:pt>
    <dgm:pt modelId="{79BB2715-955F-4B02-89BF-BAF1B97FDB27}" type="parTrans" cxnId="{4FD5246E-E289-41C7-9195-E3D1DD5683D7}">
      <dgm:prSet/>
      <dgm:spPr/>
      <dgm:t>
        <a:bodyPr/>
        <a:lstStyle/>
        <a:p>
          <a:endParaRPr lang="en-IE"/>
        </a:p>
      </dgm:t>
    </dgm:pt>
    <dgm:pt modelId="{C447C173-27E4-42AA-BE6B-4FA625B27E99}" type="sibTrans" cxnId="{4FD5246E-E289-41C7-9195-E3D1DD5683D7}">
      <dgm:prSet/>
      <dgm:spPr/>
      <dgm:t>
        <a:bodyPr/>
        <a:lstStyle/>
        <a:p>
          <a:endParaRPr lang="en-IE"/>
        </a:p>
      </dgm:t>
    </dgm:pt>
    <dgm:pt modelId="{4949DA73-3506-42A7-A10E-EEE1A521681B}">
      <dgm:prSet phldrT="[Text]" custT="1"/>
      <dgm:spPr/>
      <dgm:t>
        <a:bodyPr/>
        <a:lstStyle/>
        <a:p>
          <a:r>
            <a:rPr lang="en-US" sz="1400"/>
            <a:t>The CFS threshold depends on </a:t>
          </a:r>
          <a:r>
            <a:rPr lang="en-US" sz="1400">
              <a:solidFill>
                <a:schemeClr val="accent2"/>
              </a:solidFill>
            </a:rPr>
            <a:t>the TOTAL amount of EU contribution</a:t>
          </a:r>
          <a:r>
            <a:rPr lang="en-US" sz="1400"/>
            <a:t> requested.</a:t>
          </a:r>
          <a:endParaRPr lang="en-IE" sz="1400"/>
        </a:p>
      </dgm:t>
    </dgm:pt>
    <dgm:pt modelId="{60832D0D-ED11-4421-971C-0497B13A77C5}" type="parTrans" cxnId="{A1710D97-C77F-4748-8899-54ADE56AFD00}">
      <dgm:prSet/>
      <dgm:spPr/>
      <dgm:t>
        <a:bodyPr/>
        <a:lstStyle/>
        <a:p>
          <a:endParaRPr lang="en-IE"/>
        </a:p>
      </dgm:t>
    </dgm:pt>
    <dgm:pt modelId="{8360FCE6-0B9F-4AA0-BA54-7D7C605A045D}" type="sibTrans" cxnId="{A1710D97-C77F-4748-8899-54ADE56AFD00}">
      <dgm:prSet/>
      <dgm:spPr/>
      <dgm:t>
        <a:bodyPr/>
        <a:lstStyle/>
        <a:p>
          <a:endParaRPr lang="en-IE"/>
        </a:p>
      </dgm:t>
    </dgm:pt>
    <dgm:pt modelId="{3C5B03AC-6EBF-4BCD-8735-C1FF9668395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>
              <a:solidFill>
                <a:schemeClr val="tx1"/>
              </a:solidFill>
            </a:rPr>
            <a:t>Other</a:t>
          </a:r>
          <a:r>
            <a:rPr lang="en-US" sz="3200" baseline="0">
              <a:solidFill>
                <a:schemeClr val="tx1"/>
              </a:solidFill>
            </a:rPr>
            <a:t> provisions</a:t>
          </a:r>
          <a:endParaRPr lang="en-IE" sz="3200">
            <a:solidFill>
              <a:schemeClr val="tx1"/>
            </a:solidFill>
          </a:endParaRPr>
        </a:p>
      </dgm:t>
    </dgm:pt>
    <dgm:pt modelId="{93B35966-D0D0-43B1-ACE2-ECF34904CF8B}" type="parTrans" cxnId="{7B5B3432-52A3-4854-97B5-637F9BDCEF8F}">
      <dgm:prSet/>
      <dgm:spPr/>
      <dgm:t>
        <a:bodyPr/>
        <a:lstStyle/>
        <a:p>
          <a:endParaRPr lang="en-IE"/>
        </a:p>
      </dgm:t>
    </dgm:pt>
    <dgm:pt modelId="{0A097660-C7E9-4AF4-A151-980C35900C33}" type="sibTrans" cxnId="{7B5B3432-52A3-4854-97B5-637F9BDCEF8F}">
      <dgm:prSet/>
      <dgm:spPr/>
      <dgm:t>
        <a:bodyPr/>
        <a:lstStyle/>
        <a:p>
          <a:endParaRPr lang="en-IE"/>
        </a:p>
      </dgm:t>
    </dgm:pt>
    <dgm:pt modelId="{D972E03A-3A2B-4B49-A0C4-49976407D6CD}">
      <dgm:prSet phldrT="[Text]"/>
      <dgm:spPr/>
      <dgm:t>
        <a:bodyPr/>
        <a:lstStyle/>
        <a:p>
          <a:r>
            <a:rPr lang="en-US"/>
            <a:t>The CFS does not affect the granting authority’s right to carry out its own assessment or </a:t>
          </a:r>
          <a:r>
            <a:rPr lang="en-IE"/>
            <a:t>audits on eligibility of costs.</a:t>
          </a:r>
        </a:p>
      </dgm:t>
    </dgm:pt>
    <dgm:pt modelId="{6BABD2B2-F0EB-45D7-86F4-59288555E307}" type="parTrans" cxnId="{E86E37BC-C70F-451B-B0B8-04D42E06E923}">
      <dgm:prSet/>
      <dgm:spPr/>
      <dgm:t>
        <a:bodyPr/>
        <a:lstStyle/>
        <a:p>
          <a:endParaRPr lang="en-IE"/>
        </a:p>
      </dgm:t>
    </dgm:pt>
    <dgm:pt modelId="{8980C92B-D8F2-4BC6-88DD-A7F117ED7D3E}" type="sibTrans" cxnId="{E86E37BC-C70F-451B-B0B8-04D42E06E923}">
      <dgm:prSet/>
      <dgm:spPr/>
      <dgm:t>
        <a:bodyPr/>
        <a:lstStyle/>
        <a:p>
          <a:endParaRPr lang="en-IE"/>
        </a:p>
      </dgm:t>
    </dgm:pt>
    <dgm:pt modelId="{CDB5CF79-8183-48B0-899C-3EDCD4C74C0A}">
      <dgm:prSet phldrT="[Text]"/>
      <dgm:spPr/>
      <dgm:t>
        <a:bodyPr/>
        <a:lstStyle/>
        <a:p>
          <a:r>
            <a:rPr lang="en-US"/>
            <a:t>The costs of a required CFS are eligible under the applicable cost category (usually 6.2.C.3 as </a:t>
          </a:r>
          <a:r>
            <a:rPr lang="en-IE"/>
            <a:t>a cost for services).</a:t>
          </a:r>
        </a:p>
      </dgm:t>
    </dgm:pt>
    <dgm:pt modelId="{F56A580E-133A-493F-9048-0CE89C608DC6}" type="parTrans" cxnId="{A8458B3F-F28B-499D-AA48-A879D4C84CFD}">
      <dgm:prSet/>
      <dgm:spPr/>
      <dgm:t>
        <a:bodyPr/>
        <a:lstStyle/>
        <a:p>
          <a:endParaRPr lang="en-IE"/>
        </a:p>
      </dgm:t>
    </dgm:pt>
    <dgm:pt modelId="{7E8435E8-D044-493B-9FE8-982FF07DB95B}" type="sibTrans" cxnId="{A8458B3F-F28B-499D-AA48-A879D4C84CFD}">
      <dgm:prSet/>
      <dgm:spPr/>
      <dgm:t>
        <a:bodyPr/>
        <a:lstStyle/>
        <a:p>
          <a:endParaRPr lang="en-IE"/>
        </a:p>
      </dgm:t>
    </dgm:pt>
    <dgm:pt modelId="{4B89E1F1-36A2-4BF0-932C-9DE694752A26}">
      <dgm:prSet phldrT="[Text]" custT="1"/>
      <dgm:spPr/>
      <dgm:t>
        <a:bodyPr/>
        <a:lstStyle/>
        <a:p>
          <a:r>
            <a:rPr lang="en-US" sz="1400"/>
            <a:t>Schedule (except for HE EIT KIC Actions): </a:t>
          </a:r>
          <a:r>
            <a:rPr lang="en-US" sz="1400">
              <a:solidFill>
                <a:schemeClr val="accent2"/>
              </a:solidFill>
            </a:rPr>
            <a:t>only at final payment</a:t>
          </a:r>
          <a:r>
            <a:rPr lang="en-US" sz="1400"/>
            <a:t>, if threshold is reached.</a:t>
          </a:r>
          <a:endParaRPr lang="en-IE" sz="1400"/>
        </a:p>
      </dgm:t>
    </dgm:pt>
    <dgm:pt modelId="{54EE0830-08A6-4484-AF46-A187219739E8}" type="parTrans" cxnId="{0C463D1F-0A7A-4ED2-AEF2-44687ECAA2CB}">
      <dgm:prSet/>
      <dgm:spPr/>
      <dgm:t>
        <a:bodyPr/>
        <a:lstStyle/>
        <a:p>
          <a:endParaRPr lang="en-IE"/>
        </a:p>
      </dgm:t>
    </dgm:pt>
    <dgm:pt modelId="{1DD943D6-C127-470E-8278-95BEFA3412F7}" type="sibTrans" cxnId="{0C463D1F-0A7A-4ED2-AEF2-44687ECAA2CB}">
      <dgm:prSet/>
      <dgm:spPr/>
      <dgm:t>
        <a:bodyPr/>
        <a:lstStyle/>
        <a:p>
          <a:endParaRPr lang="en-IE"/>
        </a:p>
      </dgm:t>
    </dgm:pt>
    <dgm:pt modelId="{8387EA4D-2B36-4134-839A-C0E91E133195}" type="pres">
      <dgm:prSet presAssocID="{AB76BBC4-493B-4BEF-A59C-4843E3365C5D}" presName="Name0" presStyleCnt="0">
        <dgm:presLayoutVars>
          <dgm:dir/>
          <dgm:animLvl val="lvl"/>
          <dgm:resizeHandles val="exact"/>
        </dgm:presLayoutVars>
      </dgm:prSet>
      <dgm:spPr/>
    </dgm:pt>
    <dgm:pt modelId="{5D425479-9888-4A86-8249-9AAD70CC2D9F}" type="pres">
      <dgm:prSet presAssocID="{2CC870A0-AC7B-418E-A1B3-F0783DD636D7}" presName="linNode" presStyleCnt="0"/>
      <dgm:spPr/>
    </dgm:pt>
    <dgm:pt modelId="{C31F74D9-F922-42A3-A287-70AA1E4152D7}" type="pres">
      <dgm:prSet presAssocID="{2CC870A0-AC7B-418E-A1B3-F0783DD636D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983C592-12C0-43AC-8A85-20131A688768}" type="pres">
      <dgm:prSet presAssocID="{2CC870A0-AC7B-418E-A1B3-F0783DD636D7}" presName="descendantText" presStyleLbl="alignAccFollowNode1" presStyleIdx="0" presStyleCnt="3" custScaleY="112616" custLinFactNeighborX="-977" custLinFactNeighborY="3162">
        <dgm:presLayoutVars>
          <dgm:bulletEnabled val="1"/>
        </dgm:presLayoutVars>
      </dgm:prSet>
      <dgm:spPr/>
    </dgm:pt>
    <dgm:pt modelId="{A6093065-B86F-4D7E-AAB4-6C6706210C8D}" type="pres">
      <dgm:prSet presAssocID="{455AE56C-6CB7-4034-878B-FFEB3686E081}" presName="sp" presStyleCnt="0"/>
      <dgm:spPr/>
    </dgm:pt>
    <dgm:pt modelId="{85F3F2F8-91CD-45CA-847B-3AF8CA5F0D31}" type="pres">
      <dgm:prSet presAssocID="{D102F536-EAB8-4AD4-9CB9-D7E5FA3AB1E7}" presName="linNode" presStyleCnt="0"/>
      <dgm:spPr/>
    </dgm:pt>
    <dgm:pt modelId="{DFD01250-2D48-4B44-ABFC-475E2B73C2F5}" type="pres">
      <dgm:prSet presAssocID="{D102F536-EAB8-4AD4-9CB9-D7E5FA3AB1E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7E11799-A275-4BA3-9D74-61FE64769E8C}" type="pres">
      <dgm:prSet presAssocID="{D102F536-EAB8-4AD4-9CB9-D7E5FA3AB1E7}" presName="descendantText" presStyleLbl="alignAccFollowNode1" presStyleIdx="1" presStyleCnt="3">
        <dgm:presLayoutVars>
          <dgm:bulletEnabled val="1"/>
        </dgm:presLayoutVars>
      </dgm:prSet>
      <dgm:spPr/>
    </dgm:pt>
    <dgm:pt modelId="{FF0604FA-211C-47A8-8D27-6FEFBAE132B0}" type="pres">
      <dgm:prSet presAssocID="{C447C173-27E4-42AA-BE6B-4FA625B27E99}" presName="sp" presStyleCnt="0"/>
      <dgm:spPr/>
    </dgm:pt>
    <dgm:pt modelId="{FFBEF618-774F-46CE-837D-B7BC077EE30F}" type="pres">
      <dgm:prSet presAssocID="{3C5B03AC-6EBF-4BCD-8735-C1FF96683950}" presName="linNode" presStyleCnt="0"/>
      <dgm:spPr/>
    </dgm:pt>
    <dgm:pt modelId="{80F78B59-158D-480E-870F-A306CECEBB2C}" type="pres">
      <dgm:prSet presAssocID="{3C5B03AC-6EBF-4BCD-8735-C1FF96683950}" presName="parentText" presStyleLbl="node1" presStyleIdx="2" presStyleCnt="3" custLinFactNeighborY="-1814">
        <dgm:presLayoutVars>
          <dgm:chMax val="1"/>
          <dgm:bulletEnabled val="1"/>
        </dgm:presLayoutVars>
      </dgm:prSet>
      <dgm:spPr/>
    </dgm:pt>
    <dgm:pt modelId="{54BDC8E6-49BA-4C4C-B9D7-96006B541FE5}" type="pres">
      <dgm:prSet presAssocID="{3C5B03AC-6EBF-4BCD-8735-C1FF9668395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C463D1F-0A7A-4ED2-AEF2-44687ECAA2CB}" srcId="{D102F536-EAB8-4AD4-9CB9-D7E5FA3AB1E7}" destId="{4B89E1F1-36A2-4BF0-932C-9DE694752A26}" srcOrd="1" destOrd="0" parTransId="{54EE0830-08A6-4484-AF46-A187219739E8}" sibTransId="{1DD943D6-C127-470E-8278-95BEFA3412F7}"/>
    <dgm:cxn modelId="{695E8825-F4B4-4F83-8398-D3B8C63E0173}" type="presOf" srcId="{CDB5CF79-8183-48B0-899C-3EDCD4C74C0A}" destId="{54BDC8E6-49BA-4C4C-B9D7-96006B541FE5}" srcOrd="0" destOrd="1" presId="urn:microsoft.com/office/officeart/2005/8/layout/vList5"/>
    <dgm:cxn modelId="{209CFD28-AF6D-4D80-AEFE-DB8FBA0EF55C}" type="presOf" srcId="{1DE55D14-B01E-4DF7-8FA6-EDA6A13E8CA1}" destId="{5983C592-12C0-43AC-8A85-20131A688768}" srcOrd="0" destOrd="1" presId="urn:microsoft.com/office/officeart/2005/8/layout/vList5"/>
    <dgm:cxn modelId="{7B5B3432-52A3-4854-97B5-637F9BDCEF8F}" srcId="{AB76BBC4-493B-4BEF-A59C-4843E3365C5D}" destId="{3C5B03AC-6EBF-4BCD-8735-C1FF96683950}" srcOrd="2" destOrd="0" parTransId="{93B35966-D0D0-43B1-ACE2-ECF34904CF8B}" sibTransId="{0A097660-C7E9-4AF4-A151-980C35900C33}"/>
    <dgm:cxn modelId="{A8458B3F-F28B-499D-AA48-A879D4C84CFD}" srcId="{3C5B03AC-6EBF-4BCD-8735-C1FF96683950}" destId="{CDB5CF79-8183-48B0-899C-3EDCD4C74C0A}" srcOrd="1" destOrd="0" parTransId="{F56A580E-133A-493F-9048-0CE89C608DC6}" sibTransId="{7E8435E8-D044-493B-9FE8-982FF07DB95B}"/>
    <dgm:cxn modelId="{60E2D05D-43D6-4FB6-8FF3-0B24A00F0DFA}" type="presOf" srcId="{D102F536-EAB8-4AD4-9CB9-D7E5FA3AB1E7}" destId="{DFD01250-2D48-4B44-ABFC-475E2B73C2F5}" srcOrd="0" destOrd="0" presId="urn:microsoft.com/office/officeart/2005/8/layout/vList5"/>
    <dgm:cxn modelId="{2833F45F-D4CD-4500-8097-D9318F18A9D1}" type="presOf" srcId="{D972E03A-3A2B-4B49-A0C4-49976407D6CD}" destId="{54BDC8E6-49BA-4C4C-B9D7-96006B541FE5}" srcOrd="0" destOrd="0" presId="urn:microsoft.com/office/officeart/2005/8/layout/vList5"/>
    <dgm:cxn modelId="{4C40D465-729A-4E0B-88BB-035A2756B7E9}" srcId="{2CC870A0-AC7B-418E-A1B3-F0783DD636D7}" destId="{DB4EDFE4-BEC9-41FF-8F25-7BB853C9F68E}" srcOrd="0" destOrd="0" parTransId="{95C85F10-11FE-466D-9301-9420962AB1B5}" sibTransId="{ECCB628A-550C-4E9E-82A3-87EA114C280D}"/>
    <dgm:cxn modelId="{4FD5246E-E289-41C7-9195-E3D1DD5683D7}" srcId="{AB76BBC4-493B-4BEF-A59C-4843E3365C5D}" destId="{D102F536-EAB8-4AD4-9CB9-D7E5FA3AB1E7}" srcOrd="1" destOrd="0" parTransId="{79BB2715-955F-4B02-89BF-BAF1B97FDB27}" sibTransId="{C447C173-27E4-42AA-BE6B-4FA625B27E99}"/>
    <dgm:cxn modelId="{6476B66E-0FAC-47CD-9199-4C8281D14629}" type="presOf" srcId="{AB76BBC4-493B-4BEF-A59C-4843E3365C5D}" destId="{8387EA4D-2B36-4134-839A-C0E91E133195}" srcOrd="0" destOrd="0" presId="urn:microsoft.com/office/officeart/2005/8/layout/vList5"/>
    <dgm:cxn modelId="{C5719D58-24CC-4545-9D73-692B2EA9F3D8}" type="presOf" srcId="{DB4EDFE4-BEC9-41FF-8F25-7BB853C9F68E}" destId="{5983C592-12C0-43AC-8A85-20131A688768}" srcOrd="0" destOrd="0" presId="urn:microsoft.com/office/officeart/2005/8/layout/vList5"/>
    <dgm:cxn modelId="{4EE9548A-28F6-474D-B84F-944059A8D89F}" srcId="{AB76BBC4-493B-4BEF-A59C-4843E3365C5D}" destId="{2CC870A0-AC7B-418E-A1B3-F0783DD636D7}" srcOrd="0" destOrd="0" parTransId="{198378FC-8B6C-4878-AB05-DA7271AABF7D}" sibTransId="{455AE56C-6CB7-4034-878B-FFEB3686E081}"/>
    <dgm:cxn modelId="{3077FE8A-6020-49A2-B7B7-F54BA2C38066}" srcId="{2CC870A0-AC7B-418E-A1B3-F0783DD636D7}" destId="{1DE55D14-B01E-4DF7-8FA6-EDA6A13E8CA1}" srcOrd="1" destOrd="0" parTransId="{B2C15A84-5DA2-4508-BFEF-562DECF89D35}" sibTransId="{31390240-4A17-4D71-8C10-498983451AE9}"/>
    <dgm:cxn modelId="{A1710D97-C77F-4748-8899-54ADE56AFD00}" srcId="{D102F536-EAB8-4AD4-9CB9-D7E5FA3AB1E7}" destId="{4949DA73-3506-42A7-A10E-EEE1A521681B}" srcOrd="0" destOrd="0" parTransId="{60832D0D-ED11-4421-971C-0497B13A77C5}" sibTransId="{8360FCE6-0B9F-4AA0-BA54-7D7C605A045D}"/>
    <dgm:cxn modelId="{07B154A5-2032-4E56-BC99-539D60DAC09D}" type="presOf" srcId="{2CC870A0-AC7B-418E-A1B3-F0783DD636D7}" destId="{C31F74D9-F922-42A3-A287-70AA1E4152D7}" srcOrd="0" destOrd="0" presId="urn:microsoft.com/office/officeart/2005/8/layout/vList5"/>
    <dgm:cxn modelId="{49424FA8-5A61-4C38-BD57-C2C51D8377C7}" type="presOf" srcId="{3C5B03AC-6EBF-4BCD-8735-C1FF96683950}" destId="{80F78B59-158D-480E-870F-A306CECEBB2C}" srcOrd="0" destOrd="0" presId="urn:microsoft.com/office/officeart/2005/8/layout/vList5"/>
    <dgm:cxn modelId="{E86E37BC-C70F-451B-B0B8-04D42E06E923}" srcId="{3C5B03AC-6EBF-4BCD-8735-C1FF96683950}" destId="{D972E03A-3A2B-4B49-A0C4-49976407D6CD}" srcOrd="0" destOrd="0" parTransId="{6BABD2B2-F0EB-45D7-86F4-59288555E307}" sibTransId="{8980C92B-D8F2-4BC6-88DD-A7F117ED7D3E}"/>
    <dgm:cxn modelId="{6FDC28C5-96C6-4B1B-948A-76BA29A778BB}" type="presOf" srcId="{4949DA73-3506-42A7-A10E-EEE1A521681B}" destId="{D7E11799-A275-4BA3-9D74-61FE64769E8C}" srcOrd="0" destOrd="0" presId="urn:microsoft.com/office/officeart/2005/8/layout/vList5"/>
    <dgm:cxn modelId="{D4A36BFD-4AE7-40F6-A12A-D843D5BEDB34}" type="presOf" srcId="{4B89E1F1-36A2-4BF0-932C-9DE694752A26}" destId="{D7E11799-A275-4BA3-9D74-61FE64769E8C}" srcOrd="0" destOrd="1" presId="urn:microsoft.com/office/officeart/2005/8/layout/vList5"/>
    <dgm:cxn modelId="{298F58EA-7335-4521-A7D7-0E7B8994D56A}" type="presParOf" srcId="{8387EA4D-2B36-4134-839A-C0E91E133195}" destId="{5D425479-9888-4A86-8249-9AAD70CC2D9F}" srcOrd="0" destOrd="0" presId="urn:microsoft.com/office/officeart/2005/8/layout/vList5"/>
    <dgm:cxn modelId="{E0D0A8ED-D888-46D6-BD45-36D57FCA95ED}" type="presParOf" srcId="{5D425479-9888-4A86-8249-9AAD70CC2D9F}" destId="{C31F74D9-F922-42A3-A287-70AA1E4152D7}" srcOrd="0" destOrd="0" presId="urn:microsoft.com/office/officeart/2005/8/layout/vList5"/>
    <dgm:cxn modelId="{30C8F190-41B5-49AB-95CA-A2B5A5451193}" type="presParOf" srcId="{5D425479-9888-4A86-8249-9AAD70CC2D9F}" destId="{5983C592-12C0-43AC-8A85-20131A688768}" srcOrd="1" destOrd="0" presId="urn:microsoft.com/office/officeart/2005/8/layout/vList5"/>
    <dgm:cxn modelId="{564CCA83-65C1-4040-A111-947C4C7B6C9A}" type="presParOf" srcId="{8387EA4D-2B36-4134-839A-C0E91E133195}" destId="{A6093065-B86F-4D7E-AAB4-6C6706210C8D}" srcOrd="1" destOrd="0" presId="urn:microsoft.com/office/officeart/2005/8/layout/vList5"/>
    <dgm:cxn modelId="{25EAD65C-A81A-4CB4-A1C6-E678A751C8B4}" type="presParOf" srcId="{8387EA4D-2B36-4134-839A-C0E91E133195}" destId="{85F3F2F8-91CD-45CA-847B-3AF8CA5F0D31}" srcOrd="2" destOrd="0" presId="urn:microsoft.com/office/officeart/2005/8/layout/vList5"/>
    <dgm:cxn modelId="{4ECC05F3-7D1B-4E8A-969C-654A75B27BB3}" type="presParOf" srcId="{85F3F2F8-91CD-45CA-847B-3AF8CA5F0D31}" destId="{DFD01250-2D48-4B44-ABFC-475E2B73C2F5}" srcOrd="0" destOrd="0" presId="urn:microsoft.com/office/officeart/2005/8/layout/vList5"/>
    <dgm:cxn modelId="{8D016592-95A2-4159-9166-AFB2AFC5DC2A}" type="presParOf" srcId="{85F3F2F8-91CD-45CA-847B-3AF8CA5F0D31}" destId="{D7E11799-A275-4BA3-9D74-61FE64769E8C}" srcOrd="1" destOrd="0" presId="urn:microsoft.com/office/officeart/2005/8/layout/vList5"/>
    <dgm:cxn modelId="{6085FED8-A77C-4A7D-A7BE-5A8EAF4BF7FB}" type="presParOf" srcId="{8387EA4D-2B36-4134-839A-C0E91E133195}" destId="{FF0604FA-211C-47A8-8D27-6FEFBAE132B0}" srcOrd="3" destOrd="0" presId="urn:microsoft.com/office/officeart/2005/8/layout/vList5"/>
    <dgm:cxn modelId="{8339C273-66B5-468E-9DE8-6F72906CE1EF}" type="presParOf" srcId="{8387EA4D-2B36-4134-839A-C0E91E133195}" destId="{FFBEF618-774F-46CE-837D-B7BC077EE30F}" srcOrd="4" destOrd="0" presId="urn:microsoft.com/office/officeart/2005/8/layout/vList5"/>
    <dgm:cxn modelId="{279EEE78-24D1-4177-A654-FF75948D0EC1}" type="presParOf" srcId="{FFBEF618-774F-46CE-837D-B7BC077EE30F}" destId="{80F78B59-158D-480E-870F-A306CECEBB2C}" srcOrd="0" destOrd="0" presId="urn:microsoft.com/office/officeart/2005/8/layout/vList5"/>
    <dgm:cxn modelId="{EEB038E3-7EFD-4AA5-B86A-8280996B86C5}" type="presParOf" srcId="{FFBEF618-774F-46CE-837D-B7BC077EE30F}" destId="{54BDC8E6-49BA-4C4C-B9D7-96006B541FE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DE1F7-78B9-47A2-9FCE-E7ECCBE5CD94}">
      <dsp:nvSpPr>
        <dsp:cNvPr id="0" name=""/>
        <dsp:cNvSpPr/>
      </dsp:nvSpPr>
      <dsp:spPr>
        <a:xfrm>
          <a:off x="1974796" y="0"/>
          <a:ext cx="2426111" cy="24264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AB35C-A18E-4A03-9D9B-DA85A16CAED7}">
      <dsp:nvSpPr>
        <dsp:cNvPr id="0" name=""/>
        <dsp:cNvSpPr/>
      </dsp:nvSpPr>
      <dsp:spPr>
        <a:xfrm>
          <a:off x="2048074" y="876032"/>
          <a:ext cx="2274088" cy="6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2"/>
              </a:solidFill>
            </a:rPr>
            <a:t>CFS </a:t>
          </a:r>
          <a:r>
            <a:rPr lang="en-US" sz="1600" b="1" kern="1200" dirty="0">
              <a:solidFill>
                <a:schemeClr val="accent2"/>
              </a:solidFill>
              <a:latin typeface="Arial" panose="020B0604020202020204"/>
            </a:rPr>
            <a:t>practitioner</a:t>
          </a:r>
          <a:r>
            <a:rPr lang="en-US" sz="1600" b="1" kern="1200" dirty="0">
              <a:solidFill>
                <a:schemeClr val="accent2"/>
              </a:solidFill>
            </a:rPr>
            <a:t> </a:t>
          </a:r>
          <a:r>
            <a:rPr lang="en-US" sz="1600" b="0" kern="1200" dirty="0">
              <a:solidFill>
                <a:schemeClr val="accent2"/>
              </a:solidFill>
            </a:rPr>
            <a:t>(qualified external auditor)</a:t>
          </a:r>
          <a:endParaRPr lang="en-IE" sz="1600" b="0" kern="1200" dirty="0">
            <a:solidFill>
              <a:schemeClr val="accent2"/>
            </a:solidFill>
          </a:endParaRPr>
        </a:p>
      </dsp:txBody>
      <dsp:txXfrm>
        <a:off x="2048074" y="876032"/>
        <a:ext cx="2274088" cy="673910"/>
      </dsp:txXfrm>
    </dsp:sp>
    <dsp:sp modelId="{5940F253-115F-41B2-9419-11107B401B64}">
      <dsp:nvSpPr>
        <dsp:cNvPr id="0" name=""/>
        <dsp:cNvSpPr/>
      </dsp:nvSpPr>
      <dsp:spPr>
        <a:xfrm>
          <a:off x="1300952" y="1394192"/>
          <a:ext cx="2426111" cy="24264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81A1F-BAE4-4536-BD92-5E83B30B725E}">
      <dsp:nvSpPr>
        <dsp:cNvPr id="0" name=""/>
        <dsp:cNvSpPr/>
      </dsp:nvSpPr>
      <dsp:spPr>
        <a:xfrm>
          <a:off x="1839936" y="2278290"/>
          <a:ext cx="1348143" cy="6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Participants in EU Grants </a:t>
          </a:r>
          <a:r>
            <a:rPr lang="en-US" sz="1600" b="0" kern="1200" dirty="0">
              <a:solidFill>
                <a:schemeClr val="accent2"/>
              </a:solidFill>
            </a:rPr>
            <a:t>(if it is required</a:t>
          </a:r>
          <a:r>
            <a:rPr lang="en-US" sz="1600" kern="1200" dirty="0"/>
            <a:t>)</a:t>
          </a:r>
          <a:endParaRPr lang="en-IE" sz="1600" kern="1200" dirty="0"/>
        </a:p>
      </dsp:txBody>
      <dsp:txXfrm>
        <a:off x="1839936" y="2278290"/>
        <a:ext cx="1348143" cy="673910"/>
      </dsp:txXfrm>
    </dsp:sp>
    <dsp:sp modelId="{1D36F0D9-578C-49BF-84B3-5DEE9C85E6CA}">
      <dsp:nvSpPr>
        <dsp:cNvPr id="0" name=""/>
        <dsp:cNvSpPr/>
      </dsp:nvSpPr>
      <dsp:spPr>
        <a:xfrm>
          <a:off x="2147471" y="2955225"/>
          <a:ext cx="2084405" cy="20852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76879-B875-4FD4-8337-2EC3438AD559}">
      <dsp:nvSpPr>
        <dsp:cNvPr id="0" name=""/>
        <dsp:cNvSpPr/>
      </dsp:nvSpPr>
      <dsp:spPr>
        <a:xfrm>
          <a:off x="2514235" y="3682564"/>
          <a:ext cx="1348143" cy="6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/>
              </a:solidFill>
            </a:rPr>
            <a:t>Granting Authority </a:t>
          </a:r>
          <a:r>
            <a:rPr lang="en-US" sz="1600" b="0" kern="1200" dirty="0">
              <a:solidFill>
                <a:schemeClr val="accent2"/>
              </a:solidFill>
            </a:rPr>
            <a:t>(assess the costs declared in FS before payment, ex- ante control)</a:t>
          </a:r>
          <a:endParaRPr lang="en-IE" sz="1600" b="0" kern="1200" dirty="0">
            <a:solidFill>
              <a:schemeClr val="accent2"/>
            </a:solidFill>
          </a:endParaRPr>
        </a:p>
      </dsp:txBody>
      <dsp:txXfrm>
        <a:off x="2514235" y="3682564"/>
        <a:ext cx="1348143" cy="673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3C592-12C0-43AC-8A85-20131A688768}">
      <dsp:nvSpPr>
        <dsp:cNvPr id="0" name=""/>
        <dsp:cNvSpPr/>
      </dsp:nvSpPr>
      <dsp:spPr>
        <a:xfrm rot="5400000">
          <a:off x="4936447" y="-1943703"/>
          <a:ext cx="1124010" cy="520192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400" kern="1200"/>
            <a:t>Standard threshold (beneficiary-level): requested EU contribution to costs ≥</a:t>
          </a:r>
          <a:r>
            <a:rPr lang="en-IE" sz="1400" kern="1200">
              <a:solidFill>
                <a:schemeClr val="accent2"/>
              </a:solidFill>
            </a:rPr>
            <a:t> EUR 430 000.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Special threshold for beneficiaries with a SPA (see Article 24): requested EU contribution to costs ≥ </a:t>
          </a:r>
          <a:r>
            <a:rPr lang="en-US" sz="1400" kern="1200">
              <a:solidFill>
                <a:schemeClr val="accent2"/>
              </a:solidFill>
            </a:rPr>
            <a:t>EUR 725 000.</a:t>
          </a:r>
          <a:endParaRPr lang="en-IE" sz="1400" kern="1200">
            <a:solidFill>
              <a:schemeClr val="accent2"/>
            </a:solidFill>
          </a:endParaRPr>
        </a:p>
      </dsp:txBody>
      <dsp:txXfrm rot="-5400000">
        <a:off x="2897492" y="150122"/>
        <a:ext cx="5147050" cy="1014270"/>
      </dsp:txXfrm>
    </dsp:sp>
    <dsp:sp modelId="{C31F74D9-F922-42A3-A287-70AA1E4152D7}">
      <dsp:nvSpPr>
        <dsp:cNvPr id="0" name=""/>
        <dsp:cNvSpPr/>
      </dsp:nvSpPr>
      <dsp:spPr>
        <a:xfrm>
          <a:off x="0" y="1890"/>
          <a:ext cx="2926080" cy="124761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Threshold</a:t>
          </a:r>
          <a:endParaRPr lang="en-IE" sz="3200" kern="1200">
            <a:solidFill>
              <a:schemeClr val="tx1"/>
            </a:solidFill>
          </a:endParaRPr>
        </a:p>
      </dsp:txBody>
      <dsp:txXfrm>
        <a:off x="60903" y="62793"/>
        <a:ext cx="2804274" cy="1125807"/>
      </dsp:txXfrm>
    </dsp:sp>
    <dsp:sp modelId="{D7E11799-A275-4BA3-9D74-61FE64769E8C}">
      <dsp:nvSpPr>
        <dsp:cNvPr id="0" name=""/>
        <dsp:cNvSpPr/>
      </dsp:nvSpPr>
      <dsp:spPr>
        <a:xfrm rot="5400000">
          <a:off x="5027994" y="-665268"/>
          <a:ext cx="998090" cy="520192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CFS threshold depends on </a:t>
          </a:r>
          <a:r>
            <a:rPr lang="en-US" sz="1400" kern="1200">
              <a:solidFill>
                <a:schemeClr val="accent2"/>
              </a:solidFill>
            </a:rPr>
            <a:t>the TOTAL amount of EU contribution</a:t>
          </a:r>
          <a:r>
            <a:rPr lang="en-US" sz="1400" kern="1200"/>
            <a:t> requested.</a:t>
          </a:r>
          <a:endParaRPr lang="en-IE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Schedule (except for HE EIT KIC Actions): </a:t>
          </a:r>
          <a:r>
            <a:rPr lang="en-US" sz="1400" kern="1200">
              <a:solidFill>
                <a:schemeClr val="accent2"/>
              </a:solidFill>
            </a:rPr>
            <a:t>only at final payment</a:t>
          </a:r>
          <a:r>
            <a:rPr lang="en-US" sz="1400" kern="1200"/>
            <a:t>, if threshold is reached.</a:t>
          </a:r>
          <a:endParaRPr lang="en-IE" sz="1400" kern="1200"/>
        </a:p>
      </dsp:txBody>
      <dsp:txXfrm rot="-5400000">
        <a:off x="2926080" y="1485369"/>
        <a:ext cx="5153197" cy="900644"/>
      </dsp:txXfrm>
    </dsp:sp>
    <dsp:sp modelId="{DFD01250-2D48-4B44-ABFC-475E2B73C2F5}">
      <dsp:nvSpPr>
        <dsp:cNvPr id="0" name=""/>
        <dsp:cNvSpPr/>
      </dsp:nvSpPr>
      <dsp:spPr>
        <a:xfrm>
          <a:off x="0" y="1311884"/>
          <a:ext cx="2926080" cy="124761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Calculation Base</a:t>
          </a:r>
          <a:endParaRPr lang="en-IE" sz="3200" kern="1200">
            <a:solidFill>
              <a:schemeClr val="tx1"/>
            </a:solidFill>
          </a:endParaRPr>
        </a:p>
      </dsp:txBody>
      <dsp:txXfrm>
        <a:off x="60903" y="1372787"/>
        <a:ext cx="2804274" cy="1125807"/>
      </dsp:txXfrm>
    </dsp:sp>
    <dsp:sp modelId="{54BDC8E6-49BA-4C4C-B9D7-96006B541FE5}">
      <dsp:nvSpPr>
        <dsp:cNvPr id="0" name=""/>
        <dsp:cNvSpPr/>
      </dsp:nvSpPr>
      <dsp:spPr>
        <a:xfrm rot="5400000">
          <a:off x="5027994" y="644725"/>
          <a:ext cx="998090" cy="520192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CFS does not affect the granting authority’s right to carry out its own assessment or </a:t>
          </a:r>
          <a:r>
            <a:rPr lang="en-IE" sz="1400" kern="1200"/>
            <a:t>audits on eligibility of costs.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costs of a required CFS are eligible under the applicable cost category (usually 6.2.C.3 as </a:t>
          </a:r>
          <a:r>
            <a:rPr lang="en-IE" sz="1400" kern="1200"/>
            <a:t>a cost for services).</a:t>
          </a:r>
        </a:p>
      </dsp:txBody>
      <dsp:txXfrm rot="-5400000">
        <a:off x="2926080" y="2795363"/>
        <a:ext cx="5153197" cy="900644"/>
      </dsp:txXfrm>
    </dsp:sp>
    <dsp:sp modelId="{80F78B59-158D-480E-870F-A306CECEBB2C}">
      <dsp:nvSpPr>
        <dsp:cNvPr id="0" name=""/>
        <dsp:cNvSpPr/>
      </dsp:nvSpPr>
      <dsp:spPr>
        <a:xfrm>
          <a:off x="0" y="2599247"/>
          <a:ext cx="2926080" cy="124761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Other</a:t>
          </a:r>
          <a:r>
            <a:rPr lang="en-US" sz="3200" kern="1200" baseline="0">
              <a:solidFill>
                <a:schemeClr val="tx1"/>
              </a:solidFill>
            </a:rPr>
            <a:t> provisions</a:t>
          </a:r>
          <a:endParaRPr lang="en-IE" sz="3200" kern="1200">
            <a:solidFill>
              <a:schemeClr val="tx1"/>
            </a:solidFill>
          </a:endParaRPr>
        </a:p>
      </dsp:txBody>
      <dsp:txXfrm>
        <a:off x="60903" y="2660150"/>
        <a:ext cx="2804274" cy="112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0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8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23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07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0"/>
            <a:ext cx="12192000" cy="11259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309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600" y="1552779"/>
            <a:ext cx="11277600" cy="416233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1796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368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400874"/>
            <a:ext cx="11023600" cy="763575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2565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C815C-9010-3BE3-E9CC-17ACCE64B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  <p:sldLayoutId id="214748372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temp-form/report/cfs_en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c.europa.eu/info/funding-tenders/opportunities/docs/2021-2027/common/guidance/aga_en.pdf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61379" y="6099380"/>
            <a:ext cx="3186584" cy="461665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/>
              <a:t>Common Audit Service </a:t>
            </a:r>
          </a:p>
          <a:p>
            <a:pPr>
              <a:spcAft>
                <a:spcPts val="0"/>
              </a:spcAft>
            </a:pPr>
            <a:r>
              <a:rPr lang="en-GB" b="1" dirty="0"/>
              <a:t>DG R&amp;I – European Commission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40880" y="4678130"/>
            <a:ext cx="3717718" cy="923330"/>
          </a:xfr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Certificates on the financial statements (CFS) in Horizon Europe</a:t>
            </a:r>
            <a:endParaRPr lang="en-GB" sz="1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881614" y="5693710"/>
            <a:ext cx="3836251" cy="276999"/>
          </a:xfrm>
        </p:spPr>
        <p:txBody>
          <a:bodyPr>
            <a:spAutoFit/>
          </a:bodyPr>
          <a:lstStyle/>
          <a:p>
            <a:pPr algn="r"/>
            <a:r>
              <a:rPr lang="el-GR" b="1" dirty="0"/>
              <a:t>26 </a:t>
            </a:r>
            <a:r>
              <a:rPr lang="en-US" b="1" dirty="0"/>
              <a:t>June 2024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708287"/>
            <a:ext cx="10156296" cy="2331407"/>
          </a:xfrm>
        </p:spPr>
        <p:txBody>
          <a:bodyPr wrap="square">
            <a:spAutoFit/>
          </a:bodyPr>
          <a:lstStyle/>
          <a:p>
            <a:r>
              <a:rPr lang="en-IE" sz="5500" dirty="0"/>
              <a:t>The Certificate on Financial Statements (CFS) in Horizon Europe</a:t>
            </a:r>
            <a:endParaRPr lang="en-US" sz="5500" cap="all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61665"/>
          </a:xfrm>
        </p:spPr>
        <p:txBody>
          <a:bodyPr>
            <a:spAutoFit/>
          </a:bodyPr>
          <a:lstStyle/>
          <a:p>
            <a:r>
              <a:rPr lang="en-US" dirty="0"/>
              <a:t>new approach and main features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19D18-4CC8-3B72-1F35-596867631E57}"/>
              </a:ext>
            </a:extLst>
          </p:cNvPr>
          <p:cNvSpPr txBox="1"/>
          <p:nvPr/>
        </p:nvSpPr>
        <p:spPr>
          <a:xfrm>
            <a:off x="2962374" y="64886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DISCLAIMER: INFORMATION NOT LEGALLY BINDING</a:t>
            </a:r>
          </a:p>
        </p:txBody>
      </p:sp>
    </p:spTree>
    <p:extLst>
      <p:ext uri="{BB962C8B-B14F-4D97-AF65-F5344CB8AC3E}">
        <p14:creationId xmlns:p14="http://schemas.microsoft.com/office/powerpoint/2010/main" val="288281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73856" y="265504"/>
            <a:ext cx="10843251" cy="544765"/>
          </a:xfrm>
          <a:prstGeom prst="rect">
            <a:avLst/>
          </a:prstGeom>
        </p:spPr>
        <p:txBody>
          <a:bodyPr vert="horz" lIns="91440" tIns="45720" rIns="9144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>
                <a:solidFill>
                  <a:schemeClr val="accent1"/>
                </a:solidFill>
                <a:latin typeface="Calibri Light"/>
                <a:ea typeface="Calibri Light"/>
                <a:cs typeface="Calibri Light"/>
              </a:rPr>
              <a:t>    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16769" y="3730697"/>
            <a:ext cx="473206" cy="67710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A2DDBA-FB4B-A3E2-A17B-02A3740CFBC1}"/>
              </a:ext>
            </a:extLst>
          </p:cNvPr>
          <p:cNvSpPr txBox="1">
            <a:spLocks/>
          </p:cNvSpPr>
          <p:nvPr/>
        </p:nvSpPr>
        <p:spPr>
          <a:xfrm>
            <a:off x="964455" y="597417"/>
            <a:ext cx="10263090" cy="46166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>
                <a:solidFill>
                  <a:schemeClr val="bg1"/>
                </a:solidFill>
                <a:latin typeface="Arial heading"/>
                <a:ea typeface="+mj-lt"/>
                <a:cs typeface="+mj-lt"/>
              </a:rPr>
              <a:t>The Certificate on Financial Statements (CFS)</a:t>
            </a:r>
            <a:endParaRPr lang="en-US" sz="3000" dirty="0">
              <a:solidFill>
                <a:schemeClr val="bg1"/>
              </a:solidFill>
              <a:latin typeface="Arial heading"/>
              <a:cs typeface="Arial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0C5758-B0D1-F486-5878-7514F048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55" y="2308216"/>
            <a:ext cx="10263089" cy="1615827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442913" indent="-442913">
              <a:buFont typeface="Wingdings" panose="020B0604020202020204" pitchFamily="34" charset="0"/>
              <a:buChar char="v"/>
            </a:pPr>
            <a:r>
              <a:rPr lang="en-US" sz="2300" cap="none" dirty="0">
                <a:solidFill>
                  <a:schemeClr val="tx2"/>
                </a:solidFill>
                <a:latin typeface="Arial"/>
                <a:cs typeface="Arial"/>
              </a:rPr>
              <a:t>Terms of reference</a:t>
            </a:r>
          </a:p>
          <a:p>
            <a:pPr marL="442913" indent="-442913">
              <a:buFont typeface="Wingdings" panose="020B0604020202020204" pitchFamily="34" charset="0"/>
              <a:buChar char="v"/>
            </a:pPr>
            <a:r>
              <a:rPr lang="en-US" sz="2300" cap="none" dirty="0">
                <a:solidFill>
                  <a:schemeClr val="tx2"/>
                </a:solidFill>
                <a:latin typeface="Arial"/>
                <a:cs typeface="Arial"/>
              </a:rPr>
              <a:t>Agreed-upon procedures checklist</a:t>
            </a:r>
          </a:p>
          <a:p>
            <a:pPr marL="442913" indent="-442913">
              <a:buFont typeface="Wingdings" panose="020B0604020202020204" pitchFamily="34" charset="0"/>
              <a:buChar char="v"/>
            </a:pPr>
            <a:r>
              <a:rPr lang="en-US" sz="2300" cap="none" dirty="0">
                <a:solidFill>
                  <a:schemeClr val="tx2"/>
                </a:solidFill>
                <a:latin typeface="Arial"/>
                <a:cs typeface="Arial"/>
              </a:rPr>
              <a:t>Agreed-upon procedures report</a:t>
            </a:r>
            <a:endParaRPr lang="en-US" cap="none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0FAE9-6AA4-86B9-69E0-CE4FCC73EE39}"/>
              </a:ext>
            </a:extLst>
          </p:cNvPr>
          <p:cNvSpPr txBox="1"/>
          <p:nvPr/>
        </p:nvSpPr>
        <p:spPr>
          <a:xfrm>
            <a:off x="964456" y="1384887"/>
            <a:ext cx="10263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https://ec.europa.eu/info/funding-tenders/opportunities/docs/2021-2027/common/temp-form/report/cfs_en.docx</a:t>
            </a:r>
            <a:r>
              <a:rPr lang="en-IE" dirty="0"/>
              <a:t> </a:t>
            </a:r>
          </a:p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294C6-C712-82FF-B37A-76B7884F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79245">
            <a:off x="577614" y="1234112"/>
            <a:ext cx="544044" cy="34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11121A-883F-41BD-3776-5115FC8D90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30" y="3093099"/>
            <a:ext cx="3240000" cy="1661993"/>
          </a:xfrm>
        </p:spPr>
        <p:txBody>
          <a:bodyPr vert="horz" lIns="91440" tIns="45720" rIns="91440" bIns="4572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GB" sz="1700" dirty="0">
                <a:solidFill>
                  <a:schemeClr val="tx1">
                    <a:lumMod val="50000"/>
                  </a:schemeClr>
                </a:solidFill>
                <a:effectLst/>
                <a:ea typeface="Calibri"/>
                <a:cs typeface="Times New Roman"/>
              </a:rPr>
              <a:t>The CFS is a report on (factual) findings based </a:t>
            </a:r>
            <a:r>
              <a:rPr lang="en-GB" sz="1700" dirty="0">
                <a:solidFill>
                  <a:srgbClr val="931680"/>
                </a:solidFill>
                <a:effectLst/>
                <a:ea typeface="Calibri"/>
                <a:cs typeface="Times New Roman"/>
              </a:rPr>
              <a:t>on agreed-upon procedures</a:t>
            </a:r>
            <a:r>
              <a:rPr lang="en-GB" sz="17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 </a:t>
            </a:r>
            <a:r>
              <a:rPr lang="en-GB" sz="1700" dirty="0">
                <a:solidFill>
                  <a:schemeClr val="tx1">
                    <a:lumMod val="50000"/>
                  </a:schemeClr>
                </a:solidFill>
                <a:effectLst/>
                <a:ea typeface="Calibri"/>
                <a:cs typeface="Times New Roman"/>
              </a:rPr>
              <a:t>(AUP) regarding the eligibility of costs declared.</a:t>
            </a:r>
            <a:r>
              <a:rPr lang="en-GB" sz="1700" dirty="0">
                <a:solidFill>
                  <a:schemeClr val="accent2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  <a:ea typeface="Calibri"/>
                <a:cs typeface="Times New Roman"/>
              </a:rPr>
              <a:t>It is not an assurance engagement.</a:t>
            </a:r>
            <a:endParaRPr lang="en-IE" sz="1800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0404C46-B37B-D8AB-E19D-285F92EC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0000"/>
            <a:ext cx="10515600" cy="600164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Terms of Reference</a:t>
            </a:r>
            <a:endParaRPr lang="en-I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D3105F-A693-3A09-DC9C-14ACB095F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90364" y="3093099"/>
            <a:ext cx="3240000" cy="1922462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tx1">
                    <a:lumMod val="50000"/>
                  </a:schemeClr>
                </a:solidFill>
                <a:ea typeface="Calibri"/>
                <a:cs typeface="Times New Roman"/>
              </a:rPr>
              <a:t>The purpose of the CFS is to provide the EU granting authority with findings to be able to assess whether </a:t>
            </a:r>
            <a:r>
              <a:rPr lang="en-GB" sz="1700" dirty="0">
                <a:solidFill>
                  <a:srgbClr val="931680"/>
                </a:solidFill>
                <a:ea typeface="Calibri"/>
                <a:cs typeface="Times New Roman"/>
              </a:rPr>
              <a:t>costs declared comply with the conditions set out in the EU grant agreement.</a:t>
            </a:r>
            <a:endParaRPr lang="en-IE" sz="1700" dirty="0">
              <a:solidFill>
                <a:srgbClr val="931680"/>
              </a:solidFill>
              <a:ea typeface="Calibri"/>
              <a:cs typeface="Times New Roman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1BFB38-A9DF-8165-F86B-2F5FF8401C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13800" y="3093099"/>
            <a:ext cx="3240000" cy="2246769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he CFS provider (practitioner) should be a qualified external auditor: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931680"/>
                </a:solidFill>
                <a:latin typeface="Arial"/>
                <a:ea typeface="Calibri"/>
                <a:cs typeface="Arial"/>
              </a:rPr>
              <a:t>‘qualified’: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in compliance with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the provisions of Directive 2006/43/EC.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/>
              <a:ea typeface="Calibri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931680"/>
                </a:solidFill>
                <a:latin typeface="Arial"/>
                <a:ea typeface="Calibri"/>
                <a:cs typeface="Arial"/>
              </a:rPr>
              <a:t>‘external’: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independent from the participant. </a:t>
            </a:r>
            <a:endParaRPr lang="en-IE" sz="1600" dirty="0">
              <a:solidFill>
                <a:schemeClr val="tx1">
                  <a:lumMod val="50000"/>
                </a:schemeClr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B363CA-8EA9-FA15-4225-3039F1301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4" t="16080" r="9783" b="7790"/>
          <a:stretch/>
        </p:blipFill>
        <p:spPr>
          <a:xfrm>
            <a:off x="867189" y="1781025"/>
            <a:ext cx="3211011" cy="87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D79F61-CB04-2285-8A32-B68015AA0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4" r="14431" b="15733"/>
          <a:stretch/>
        </p:blipFill>
        <p:spPr>
          <a:xfrm>
            <a:off x="4814179" y="1781025"/>
            <a:ext cx="2592371" cy="8705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6C8839-B90E-5AD6-507C-12FACB7B88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8" t="2845" r="2610" b="2191"/>
          <a:stretch/>
        </p:blipFill>
        <p:spPr>
          <a:xfrm>
            <a:off x="8137744" y="1634093"/>
            <a:ext cx="3192112" cy="11644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D481C2A-5F77-0E8B-79CC-D64AABB1C398}"/>
              </a:ext>
            </a:extLst>
          </p:cNvPr>
          <p:cNvSpPr txBox="1"/>
          <p:nvPr/>
        </p:nvSpPr>
        <p:spPr>
          <a:xfrm>
            <a:off x="4033527" y="6217573"/>
            <a:ext cx="4520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 Data Sheet Point 4.3 and Article 24.2 and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AGA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E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0F8C637-384E-1863-56B8-2614704D8C49}"/>
              </a:ext>
            </a:extLst>
          </p:cNvPr>
          <p:cNvCxnSpPr>
            <a:cxnSpLocks/>
          </p:cNvCxnSpPr>
          <p:nvPr/>
        </p:nvCxnSpPr>
        <p:spPr>
          <a:xfrm>
            <a:off x="4298647" y="3093099"/>
            <a:ext cx="0" cy="2092325"/>
          </a:xfrm>
          <a:prstGeom prst="line">
            <a:avLst/>
          </a:prstGeom>
          <a:ln w="28575">
            <a:solidFill>
              <a:srgbClr val="9316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D5B573-9C74-1DC7-DC40-89CCE26CFFFC}"/>
              </a:ext>
            </a:extLst>
          </p:cNvPr>
          <p:cNvCxnSpPr>
            <a:cxnSpLocks/>
          </p:cNvCxnSpPr>
          <p:nvPr/>
        </p:nvCxnSpPr>
        <p:spPr>
          <a:xfrm>
            <a:off x="7922081" y="3093099"/>
            <a:ext cx="0" cy="2092325"/>
          </a:xfrm>
          <a:prstGeom prst="line">
            <a:avLst/>
          </a:prstGeom>
          <a:ln w="28575">
            <a:solidFill>
              <a:srgbClr val="9316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06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9E0DD-2569-C549-902E-0DCE6B713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30" y="2838570"/>
            <a:ext cx="3240000" cy="2862322"/>
          </a:xfr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The CFS must be provided for entities that participate as beneficiary or affiliated entities 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(‘participants’)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in EU grants — provided that it is 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required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under the EU grant agreement (GA) and that certain thresholds are met. </a:t>
            </a:r>
            <a:endParaRPr lang="en-IE" dirty="0">
              <a:solidFill>
                <a:schemeClr val="tx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F1954-0AD2-E143-956E-E4F64084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IE" dirty="0"/>
              <a:t>Terms of Reference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800C4DC-890B-E206-7FBB-76ED2F907C6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7325" t="6366" b="6366"/>
          <a:stretch/>
        </p:blipFill>
        <p:spPr>
          <a:xfrm>
            <a:off x="8613863" y="1234302"/>
            <a:ext cx="2189475" cy="126364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E2EF4-9EFE-8B7C-A7DB-FD3749E0C3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88600" y="2838570"/>
            <a:ext cx="3240000" cy="3170099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indent="0" algn="just">
              <a:buNone/>
            </a:pPr>
            <a:r>
              <a:rPr lang="en-US" sz="2000" dirty="0">
                <a:cs typeface="Arial"/>
              </a:rPr>
              <a:t>The CFS is available to the F&amp;T Portal for download. </a:t>
            </a:r>
            <a:r>
              <a:rPr lang="en-GB" sz="2000" dirty="0">
                <a:cs typeface="Arial"/>
              </a:rPr>
              <a:t>The procedures to be carried out by the practitioner are listed in the agreed-upon procedures checklist. The CFS is submitted by the participant in the F&amp;T Portal.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9E0F6-70A1-95A2-12EC-54A818411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56754"/>
              </p:ext>
            </p:extLst>
          </p:nvPr>
        </p:nvGraphicFramePr>
        <p:xfrm>
          <a:off x="3245103" y="1100546"/>
          <a:ext cx="5701860" cy="50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6DE7C1A-C0C7-320A-3020-6626B5270E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68" t="25752" r="3050" b="32859"/>
          <a:stretch/>
        </p:blipFill>
        <p:spPr>
          <a:xfrm>
            <a:off x="868340" y="1598728"/>
            <a:ext cx="3237180" cy="89921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96666-38B9-60FC-8F23-4362C8DE7F73}"/>
              </a:ext>
            </a:extLst>
          </p:cNvPr>
          <p:cNvCxnSpPr>
            <a:cxnSpLocks/>
          </p:cNvCxnSpPr>
          <p:nvPr/>
        </p:nvCxnSpPr>
        <p:spPr>
          <a:xfrm>
            <a:off x="4300908" y="2826786"/>
            <a:ext cx="0" cy="2092325"/>
          </a:xfrm>
          <a:prstGeom prst="line">
            <a:avLst/>
          </a:prstGeom>
          <a:ln w="28575">
            <a:solidFill>
              <a:srgbClr val="9316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4074E2-5B89-C9A7-07C8-C8BF285E7546}"/>
              </a:ext>
            </a:extLst>
          </p:cNvPr>
          <p:cNvCxnSpPr>
            <a:cxnSpLocks/>
          </p:cNvCxnSpPr>
          <p:nvPr/>
        </p:nvCxnSpPr>
        <p:spPr>
          <a:xfrm>
            <a:off x="7891158" y="2838570"/>
            <a:ext cx="0" cy="2092325"/>
          </a:xfrm>
          <a:prstGeom prst="line">
            <a:avLst/>
          </a:prstGeom>
          <a:ln w="28575">
            <a:solidFill>
              <a:srgbClr val="9316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61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F324F6-5827-FA8F-3F24-49578568F4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30" y="1339719"/>
            <a:ext cx="10486869" cy="707886"/>
          </a:xfr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Grant Agreement (Article 24.2 and Data Sheet Point 4.3) and </a:t>
            </a:r>
          </a:p>
          <a:p>
            <a:pPr>
              <a:spcAft>
                <a:spcPts val="0"/>
              </a:spcAft>
            </a:pPr>
            <a:r>
              <a:rPr lang="en-US" dirty="0"/>
              <a:t>Annotated Grant Agreement Article 24.2 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F7414-9CDA-9212-E5AD-3AA8D31A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GA Provisions</a:t>
            </a:r>
            <a:endParaRPr lang="en-IE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FE17F44-CD22-A4D2-D9F0-F11AC7D3B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47464"/>
              </p:ext>
            </p:extLst>
          </p:nvPr>
        </p:nvGraphicFramePr>
        <p:xfrm>
          <a:off x="2032000" y="2266950"/>
          <a:ext cx="8128000" cy="387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472918D-019F-E648-91CB-E3227B9740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048" y="2691859"/>
            <a:ext cx="579170" cy="49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6FD095-57EC-FB18-8EE2-71357A655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741" y="3927745"/>
            <a:ext cx="774259" cy="573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407730-5675-6188-600C-5559D2001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741" y="5262676"/>
            <a:ext cx="774259" cy="585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070DF8-EDD8-69F2-EDF4-324CEB80C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854581">
            <a:off x="9641235" y="2240716"/>
            <a:ext cx="743776" cy="451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51F643-2095-0496-87E7-B45BF6F9BD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876668">
            <a:off x="9643951" y="3566357"/>
            <a:ext cx="74377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72CCF1-36C7-AF03-9ABB-1865A4BAE9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29" y="1368000"/>
            <a:ext cx="10515600" cy="3862596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The following standards apply:</a:t>
            </a: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42913" indent="-442913" algn="just" eaLnBrk="0" fontAlgn="base" hangingPunct="0">
              <a:spcBef>
                <a:spcPts val="18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the International Standard on Related Services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31680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(ISRS) 4400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(revised)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Agreed-upon Procedures Engagements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as issued by the International Auditing and Assurance Standards Board (IAASB)</a:t>
            </a: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42913" indent="-442913" algn="just" eaLnBrk="0" fontAlgn="base" hangingPunct="0">
              <a:spcBef>
                <a:spcPts val="18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International Code of Ethics for Professional Accountants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(including International Independent Standards)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issued by the International Ethics Standards Board for Accountants (IESBA) , including the independence requirements</a:t>
            </a:r>
            <a:endParaRPr kumimoji="0" lang="en-IE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42913" indent="-442913" algn="just" eaLnBrk="0" fontAlgn="base" hangingPunct="0">
              <a:spcBef>
                <a:spcPts val="18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the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International Standard on Quality Control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1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Quality Control for </a:t>
            </a:r>
            <a:r>
              <a:rPr lang="en-GB" altLang="en-US" i="1" dirty="0">
                <a:latin typeface="Arial"/>
                <a:ea typeface="Calibri" panose="020F0502020204030204" pitchFamily="34" charset="0"/>
                <a:cs typeface="Times New Roman"/>
              </a:rPr>
              <a:t>firms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that </a:t>
            </a:r>
            <a:r>
              <a:rPr lang="en-GB" altLang="en-US" i="1" dirty="0">
                <a:latin typeface="Arial"/>
                <a:ea typeface="Calibri" panose="020F0502020204030204" pitchFamily="34" charset="0"/>
                <a:cs typeface="Times New Roman"/>
              </a:rPr>
              <a:t>perform audits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and </a:t>
            </a:r>
            <a:r>
              <a:rPr lang="en-GB" altLang="en-US" i="1" dirty="0">
                <a:latin typeface="Arial"/>
                <a:ea typeface="Calibri" panose="020F0502020204030204" pitchFamily="34" charset="0"/>
                <a:cs typeface="Times New Roman"/>
              </a:rPr>
              <a:t>reviews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of financial statements, and </a:t>
            </a:r>
            <a:r>
              <a:rPr lang="en-GB" altLang="en-US" i="1" dirty="0">
                <a:latin typeface="Arial"/>
                <a:ea typeface="Calibri" panose="020F0502020204030204" pitchFamily="34" charset="0"/>
                <a:cs typeface="Times New Roman"/>
              </a:rPr>
              <a:t>other assurance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and </a:t>
            </a:r>
            <a:r>
              <a:rPr lang="en-GB" altLang="en-US" i="1" dirty="0">
                <a:latin typeface="Arial"/>
                <a:ea typeface="Calibri" panose="020F0502020204030204" pitchFamily="34" charset="0"/>
                <a:cs typeface="Times New Roman"/>
              </a:rPr>
              <a:t>related services engagements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Times New Roman"/>
              </a:rPr>
              <a:t> (or equivalent).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effectLst/>
              <a:latin typeface="Arial"/>
              <a:cs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57CECA-856B-A14C-6C22-D2A3864E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IE"/>
              <a:t>Applicable </a:t>
            </a:r>
            <a:r>
              <a:rPr lang="en-IE" dirty="0"/>
              <a:t>standards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3199B-9A46-90B3-2A94-05B946D53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831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3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E706-F787-8B41-7E78-7A574E65BC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930" y="1330292"/>
            <a:ext cx="10486869" cy="369332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358775" indent="-358775">
              <a:buFont typeface="Wingdings" pitchFamily="34" charset="0"/>
              <a:buChar char="Ø"/>
            </a:pPr>
            <a:r>
              <a:rPr lang="en-GB" sz="1800" dirty="0">
                <a:latin typeface="Arial"/>
                <a:ea typeface="+mn-lt"/>
                <a:cs typeface="+mn-lt"/>
              </a:rPr>
              <a:t>The ‘result’ column in the checklist has three different options of findings:</a:t>
            </a:r>
            <a:endParaRPr lang="en-GB" dirty="0">
              <a:latin typeface="Arial"/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CF76B-7413-2AD9-2A7C-578E816C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Α</a:t>
            </a:r>
            <a:r>
              <a:rPr lang="en-GB" dirty="0"/>
              <a:t>greed-upon </a:t>
            </a:r>
            <a:r>
              <a:rPr lang="en-GB"/>
              <a:t>procedures checklist</a:t>
            </a:r>
            <a:r>
              <a:rPr lang="el-GR"/>
              <a:t> </a:t>
            </a:r>
            <a:r>
              <a:rPr lang="en-GB"/>
              <a:t>-</a:t>
            </a:r>
            <a:r>
              <a:rPr lang="el-GR"/>
              <a:t> </a:t>
            </a:r>
            <a:r>
              <a:rPr lang="en-GB"/>
              <a:t>template</a:t>
            </a:r>
            <a:endParaRPr lang="en-US" dirty="0"/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413EA65E-D882-60FA-C5FB-DE8CC68408FF}"/>
              </a:ext>
            </a:extLst>
          </p:cNvPr>
          <p:cNvSpPr txBox="1"/>
          <p:nvPr/>
        </p:nvSpPr>
        <p:spPr>
          <a:xfrm>
            <a:off x="866929" y="3678475"/>
            <a:ext cx="1048686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5271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lt"/>
                <a:cs typeface="Arial" panose="020B0604020202020204"/>
              </a:rPr>
              <a:t>YES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lt"/>
                <a:cs typeface="Arial" panose="020B0604020202020204"/>
              </a:rPr>
              <a:t>means that the standard finding is confirmed, and that no exception needs to be reported.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lt"/>
              <a:cs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527175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5271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lt"/>
                <a:cs typeface="Arial" panose="020B0604020202020204"/>
              </a:rPr>
              <a:t>NO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lt"/>
                <a:cs typeface="Arial" panose="020B0604020202020204"/>
              </a:rPr>
              <a:t>	means that the standard finding cannot be confirmed and that an exception needs to be reported.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lt"/>
              <a:cs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527175" algn="l"/>
              </a:tabLst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 panose="020B0604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527175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lt"/>
                <a:cs typeface="Arial" panose="020B0604020202020204"/>
              </a:rPr>
              <a:t>N.A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lt"/>
                <a:cs typeface="Arial" panose="020B0604020202020204"/>
              </a:rPr>
              <a:t>.	means that the standard finding is ‘not applicable’ and that the procedure did not have to be carried out. The reasons for the non-application must be obvious, e.g. no cost was declared under a certain category.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79293-46C3-D5AE-DFB6-F6DA1E6FC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72547" y="3768691"/>
            <a:ext cx="640135" cy="176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A92FE-E1E9-F04A-BDC3-EEE03BA7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50" y="4599599"/>
            <a:ext cx="646232" cy="176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C9121-C237-D520-2C81-82BF18125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450" y="5429887"/>
            <a:ext cx="646232" cy="176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097D4-7082-76F0-5C2F-BD8680634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0944" y="230276"/>
            <a:ext cx="865707" cy="859611"/>
          </a:xfrm>
          <a:prstGeom prst="rect">
            <a:avLst/>
          </a:prstGeom>
        </p:spPr>
      </p:pic>
      <p:pic>
        <p:nvPicPr>
          <p:cNvPr id="10" name="Picture 9" descr="A white rectangular object with gray lines&#10;&#10;Description automatically generated">
            <a:extLst>
              <a:ext uri="{FF2B5EF4-FFF2-40B4-BE49-F238E27FC236}">
                <a16:creationId xmlns:a16="http://schemas.microsoft.com/office/drawing/2014/main" id="{72E038DD-6EFC-4CB0-B75F-AEE5C621E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534" y="1974529"/>
            <a:ext cx="10392264" cy="14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054687-02F9-ADE3-88B0-F0B9D00E8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3403" y="1191749"/>
            <a:ext cx="9630397" cy="101566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>
                <a:solidFill>
                  <a:schemeClr val="tx1">
                    <a:lumMod val="50000"/>
                  </a:schemeClr>
                </a:solidFill>
              </a:rPr>
              <a:t>Specific cost categories based on </a:t>
            </a:r>
            <a:r>
              <a:rPr lang="en-US">
                <a:solidFill>
                  <a:schemeClr val="accent2"/>
                </a:solidFill>
              </a:rPr>
              <a:t>unit costs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(other than unit costs in accordance with usual cost accounting practices), </a:t>
            </a:r>
            <a:r>
              <a:rPr lang="en-US">
                <a:solidFill>
                  <a:schemeClr val="accent2"/>
                </a:solidFill>
              </a:rPr>
              <a:t>flat-rates or lump sums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are </a:t>
            </a:r>
            <a:r>
              <a:rPr lang="en-US">
                <a:solidFill>
                  <a:srgbClr val="931680"/>
                </a:solidFill>
              </a:rPr>
              <a:t>NOT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 subject to this report (but these costs are included in the threshold calculation)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C686B-F523-D786-8C2B-5FF3432B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600164"/>
          </a:xfrm>
        </p:spPr>
        <p:txBody>
          <a:bodyPr vert="horz" wrap="square" lIns="91440" tIns="45720" rIns="9144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</a:t>
            </a:r>
            <a:r>
              <a:rPr lang="en-GB" dirty="0"/>
              <a:t>greed-upon procedures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364CE-44F1-046A-CDCA-BF1E77CD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91749"/>
            <a:ext cx="733527" cy="533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055C5F-40EE-1EF2-36E2-AD3EDA132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15" y="3608623"/>
            <a:ext cx="737680" cy="536494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9241DB5-7D25-D4D8-58E0-2B57A6939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94" y="2270235"/>
            <a:ext cx="5956433" cy="1224324"/>
          </a:xfrm>
          <a:prstGeom prst="rect">
            <a:avLst/>
          </a:prstGeom>
        </p:spPr>
      </p:pic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8B27FA73-70E5-D388-C596-95EA80F5F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3" y="2419846"/>
            <a:ext cx="5321313" cy="925102"/>
          </a:xfrm>
          <a:prstGeom prst="rect">
            <a:avLst/>
          </a:prstGeom>
        </p:spPr>
      </p:pic>
      <p:pic>
        <p:nvPicPr>
          <p:cNvPr id="16" name="Picture 15" descr="A close-up of a text&#10;&#10;Description automatically generated">
            <a:extLst>
              <a:ext uri="{FF2B5EF4-FFF2-40B4-BE49-F238E27FC236}">
                <a16:creationId xmlns:a16="http://schemas.microsoft.com/office/drawing/2014/main" id="{E67ABA00-3563-B0D9-F80D-447E41C6FC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1"/>
          <a:stretch/>
        </p:blipFill>
        <p:spPr>
          <a:xfrm>
            <a:off x="1976683" y="4664482"/>
            <a:ext cx="8030696" cy="1857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33C510-0363-8D82-A206-50F2D6F0A0A9}"/>
              </a:ext>
            </a:extLst>
          </p:cNvPr>
          <p:cNvSpPr txBox="1"/>
          <p:nvPr/>
        </p:nvSpPr>
        <p:spPr>
          <a:xfrm>
            <a:off x="1723403" y="3608623"/>
            <a:ext cx="9630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4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findings must be described in sufficient detail 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93168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include the affected amounts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to allow the participant and the EU granting authority to ensure appropriate follow-up.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8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E91CF864FEB4F9C56BEFFEDC93F5E" ma:contentTypeVersion="4" ma:contentTypeDescription="Create a new document." ma:contentTypeScope="" ma:versionID="8c992ebc753e5534f5f65b42a0e07aa3">
  <xsd:schema xmlns:xsd="http://www.w3.org/2001/XMLSchema" xmlns:xs="http://www.w3.org/2001/XMLSchema" xmlns:p="http://schemas.microsoft.com/office/2006/metadata/properties" xmlns:ns2="5bdf1e8f-d451-48bb-b896-c8a5ce43cdbd" targetNamespace="http://schemas.microsoft.com/office/2006/metadata/properties" ma:root="true" ma:fieldsID="0fa56b848943dee792ccae66baabe7ee" ns2:_="">
    <xsd:import namespace="5bdf1e8f-d451-48bb-b896-c8a5ce43c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f1e8f-d451-48bb-b896-c8a5ce43c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6CC188-28D1-4FE6-A063-E8E994099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D3E3CE-9CD9-41BC-9A5A-7DDD0AB2CE70}">
  <ds:schemaRefs>
    <ds:schemaRef ds:uri="5bdf1e8f-d451-48bb-b896-c8a5ce43cd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2E5D0D-A79B-418D-A07D-9F3951B9B6D6}">
  <ds:schemaRefs>
    <ds:schemaRef ds:uri="5bdf1e8f-d451-48bb-b896-c8a5ce43cd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756</Words>
  <Application>Microsoft Office PowerPoint</Application>
  <PresentationFormat>Widescreen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heading</vt:lpstr>
      <vt:lpstr>Calibri</vt:lpstr>
      <vt:lpstr>Calibri Light</vt:lpstr>
      <vt:lpstr>EC Square Sans Pro Light</vt:lpstr>
      <vt:lpstr>Times New Roman</vt:lpstr>
      <vt:lpstr>Verdana</vt:lpstr>
      <vt:lpstr>Wingdings</vt:lpstr>
      <vt:lpstr>Office Theme</vt:lpstr>
      <vt:lpstr>PowerPoint Presentation</vt:lpstr>
      <vt:lpstr>The Certificate on Financial Statements (CFS) in Horizon Europe</vt:lpstr>
      <vt:lpstr>PowerPoint Presentation</vt:lpstr>
      <vt:lpstr>Terms of Reference</vt:lpstr>
      <vt:lpstr>Terms of Reference </vt:lpstr>
      <vt:lpstr>GA Provisions</vt:lpstr>
      <vt:lpstr>Applicable standards</vt:lpstr>
      <vt:lpstr>Αgreed-upon procedures checklist - template</vt:lpstr>
      <vt:lpstr>Agreed-upon procedures report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MARGANNE Olivier (RTD-EXT)</cp:lastModifiedBy>
  <cp:revision>40</cp:revision>
  <dcterms:created xsi:type="dcterms:W3CDTF">2020-12-04T09:35:19Z</dcterms:created>
  <dcterms:modified xsi:type="dcterms:W3CDTF">2024-06-26T15:17:45Z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0x010100F28E91CF864FEB4F9C56BEFFEDC93F5E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2023-09-27T13:34:46Z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21c57d6d-d3b9-4f63-bb50-c86e34142fbd</vt:lpwstr>
  </property>
  <property fmtid="{D5CDD505-2E9C-101B-9397-08002B2CF9AE}" pid="9" name="MSIP_Label_6bd9ddd1-4d20-43f6-abfa-fc3c07406f94_ContentBits">
    <vt:lpwstr>0</vt:lpwstr>
  </property>
</Properties>
</file>