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91" r:id="rId5"/>
  </p:sldMasterIdLst>
  <p:notesMasterIdLst>
    <p:notesMasterId r:id="rId15"/>
  </p:notesMasterIdLst>
  <p:handoutMasterIdLst>
    <p:handoutMasterId r:id="rId16"/>
  </p:handoutMasterIdLst>
  <p:sldIdLst>
    <p:sldId id="300" r:id="rId6"/>
    <p:sldId id="317" r:id="rId7"/>
    <p:sldId id="320" r:id="rId8"/>
    <p:sldId id="298" r:id="rId9"/>
    <p:sldId id="321" r:id="rId10"/>
    <p:sldId id="322" r:id="rId11"/>
    <p:sldId id="323" r:id="rId12"/>
    <p:sldId id="324" r:id="rId13"/>
    <p:sldId id="32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5DC1"/>
    <a:srgbClr val="931680"/>
    <a:srgbClr val="024EA2"/>
    <a:srgbClr val="004494"/>
    <a:srgbClr val="034EA2"/>
    <a:srgbClr val="9BD4F0"/>
    <a:srgbClr val="0356B1"/>
    <a:srgbClr val="024B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B570C3-9802-487E-A97C-AA38BF9A4A0C}" v="3" dt="2023-02-23T15:05:58.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60"/>
  </p:normalViewPr>
  <p:slideViewPr>
    <p:cSldViewPr snapToGrid="0">
      <p:cViewPr varScale="1">
        <p:scale>
          <a:sx n="102" d="100"/>
          <a:sy n="102" d="100"/>
        </p:scale>
        <p:origin x="144" y="288"/>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OKOPOWICZ Izabela (RTD)" userId="9c0833f0-9593-4d9e-8bb1-ead196563586" providerId="ADAL" clId="{F6B570C3-9802-487E-A97C-AA38BF9A4A0C}"/>
    <pc:docChg chg="undo custSel addSld modSld">
      <pc:chgData name="PROKOPOWICZ Izabela (RTD)" userId="9c0833f0-9593-4d9e-8bb1-ead196563586" providerId="ADAL" clId="{F6B570C3-9802-487E-A97C-AA38BF9A4A0C}" dt="2023-02-23T15:07:32.337" v="59" actId="1076"/>
      <pc:docMkLst>
        <pc:docMk/>
      </pc:docMkLst>
      <pc:sldChg chg="modSp mod">
        <pc:chgData name="PROKOPOWICZ Izabela (RTD)" userId="9c0833f0-9593-4d9e-8bb1-ead196563586" providerId="ADAL" clId="{F6B570C3-9802-487E-A97C-AA38BF9A4A0C}" dt="2023-02-23T15:07:13.534" v="57" actId="2711"/>
        <pc:sldMkLst>
          <pc:docMk/>
          <pc:sldMk cId="3146940127" sldId="321"/>
        </pc:sldMkLst>
        <pc:spChg chg="mod">
          <ac:chgData name="PROKOPOWICZ Izabela (RTD)" userId="9c0833f0-9593-4d9e-8bb1-ead196563586" providerId="ADAL" clId="{F6B570C3-9802-487E-A97C-AA38BF9A4A0C}" dt="2023-02-23T15:07:13.534" v="57" actId="2711"/>
          <ac:spMkLst>
            <pc:docMk/>
            <pc:sldMk cId="3146940127" sldId="321"/>
            <ac:spMk id="2" creationId="{8D1D6853-8601-422C-ADFB-9C03559F1425}"/>
          </ac:spMkLst>
        </pc:spChg>
      </pc:sldChg>
      <pc:sldChg chg="modSp mod">
        <pc:chgData name="PROKOPOWICZ Izabela (RTD)" userId="9c0833f0-9593-4d9e-8bb1-ead196563586" providerId="ADAL" clId="{F6B570C3-9802-487E-A97C-AA38BF9A4A0C}" dt="2023-02-23T15:07:32.337" v="59" actId="1076"/>
        <pc:sldMkLst>
          <pc:docMk/>
          <pc:sldMk cId="2758423101" sldId="322"/>
        </pc:sldMkLst>
        <pc:spChg chg="mod">
          <ac:chgData name="PROKOPOWICZ Izabela (RTD)" userId="9c0833f0-9593-4d9e-8bb1-ead196563586" providerId="ADAL" clId="{F6B570C3-9802-487E-A97C-AA38BF9A4A0C}" dt="2023-02-23T15:07:32.337" v="59" actId="1076"/>
          <ac:spMkLst>
            <pc:docMk/>
            <pc:sldMk cId="2758423101" sldId="322"/>
            <ac:spMk id="2" creationId="{BB1BBB7C-5AD0-41A0-A66F-E0F6D6805786}"/>
          </ac:spMkLst>
        </pc:spChg>
        <pc:grpChg chg="mod">
          <ac:chgData name="PROKOPOWICZ Izabela (RTD)" userId="9c0833f0-9593-4d9e-8bb1-ead196563586" providerId="ADAL" clId="{F6B570C3-9802-487E-A97C-AA38BF9A4A0C}" dt="2023-02-23T14:59:52.073" v="1" actId="14100"/>
          <ac:grpSpMkLst>
            <pc:docMk/>
            <pc:sldMk cId="2758423101" sldId="322"/>
            <ac:grpSpMk id="4" creationId="{116AE343-2B6C-49DE-B128-B56C8144A3E8}"/>
          </ac:grpSpMkLst>
        </pc:grpChg>
      </pc:sldChg>
      <pc:sldChg chg="addSp modSp new mod">
        <pc:chgData name="PROKOPOWICZ Izabela (RTD)" userId="9c0833f0-9593-4d9e-8bb1-ead196563586" providerId="ADAL" clId="{F6B570C3-9802-487E-A97C-AA38BF9A4A0C}" dt="2023-02-23T15:02:21.451" v="22" actId="113"/>
        <pc:sldMkLst>
          <pc:docMk/>
          <pc:sldMk cId="1502590132" sldId="323"/>
        </pc:sldMkLst>
        <pc:spChg chg="mod">
          <ac:chgData name="PROKOPOWICZ Izabela (RTD)" userId="9c0833f0-9593-4d9e-8bb1-ead196563586" providerId="ADAL" clId="{F6B570C3-9802-487E-A97C-AA38BF9A4A0C}" dt="2023-02-23T15:02:21.451" v="22" actId="113"/>
          <ac:spMkLst>
            <pc:docMk/>
            <pc:sldMk cId="1502590132" sldId="323"/>
            <ac:spMk id="2" creationId="{38B8EFAF-372A-AAD3-3432-FAE8310564DC}"/>
          </ac:spMkLst>
        </pc:spChg>
        <pc:spChg chg="mod">
          <ac:chgData name="PROKOPOWICZ Izabela (RTD)" userId="9c0833f0-9593-4d9e-8bb1-ead196563586" providerId="ADAL" clId="{F6B570C3-9802-487E-A97C-AA38BF9A4A0C}" dt="2023-02-23T15:00:58.541" v="12" actId="20577"/>
          <ac:spMkLst>
            <pc:docMk/>
            <pc:sldMk cId="1502590132" sldId="323"/>
            <ac:spMk id="3" creationId="{3507172B-F62B-5D6A-A941-8C5A1B9B7736}"/>
          </ac:spMkLst>
        </pc:spChg>
        <pc:spChg chg="mod">
          <ac:chgData name="PROKOPOWICZ Izabela (RTD)" userId="9c0833f0-9593-4d9e-8bb1-ead196563586" providerId="ADAL" clId="{F6B570C3-9802-487E-A97C-AA38BF9A4A0C}" dt="2023-02-23T15:00:08.360" v="3"/>
          <ac:spMkLst>
            <pc:docMk/>
            <pc:sldMk cId="1502590132" sldId="323"/>
            <ac:spMk id="5" creationId="{A4F2E853-19A6-8321-4FE9-F62B54150EE4}"/>
          </ac:spMkLst>
        </pc:spChg>
        <pc:grpChg chg="add mod">
          <ac:chgData name="PROKOPOWICZ Izabela (RTD)" userId="9c0833f0-9593-4d9e-8bb1-ead196563586" providerId="ADAL" clId="{F6B570C3-9802-487E-A97C-AA38BF9A4A0C}" dt="2023-02-23T15:00:08.360" v="3"/>
          <ac:grpSpMkLst>
            <pc:docMk/>
            <pc:sldMk cId="1502590132" sldId="323"/>
            <ac:grpSpMk id="4" creationId="{F317AB96-2A64-AD01-2169-7D43DC1DE058}"/>
          </ac:grpSpMkLst>
        </pc:grpChg>
        <pc:picChg chg="mod">
          <ac:chgData name="PROKOPOWICZ Izabela (RTD)" userId="9c0833f0-9593-4d9e-8bb1-ead196563586" providerId="ADAL" clId="{F6B570C3-9802-487E-A97C-AA38BF9A4A0C}" dt="2023-02-23T15:00:08.360" v="3"/>
          <ac:picMkLst>
            <pc:docMk/>
            <pc:sldMk cId="1502590132" sldId="323"/>
            <ac:picMk id="6" creationId="{23DCBC0D-8561-EF73-798B-209724D1A082}"/>
          </ac:picMkLst>
        </pc:picChg>
      </pc:sldChg>
      <pc:sldChg chg="addSp modSp new mod">
        <pc:chgData name="PROKOPOWICZ Izabela (RTD)" userId="9c0833f0-9593-4d9e-8bb1-ead196563586" providerId="ADAL" clId="{F6B570C3-9802-487E-A97C-AA38BF9A4A0C}" dt="2023-02-23T15:05:41.921" v="47" actId="1076"/>
        <pc:sldMkLst>
          <pc:docMk/>
          <pc:sldMk cId="947420470" sldId="324"/>
        </pc:sldMkLst>
        <pc:spChg chg="mod">
          <ac:chgData name="PROKOPOWICZ Izabela (RTD)" userId="9c0833f0-9593-4d9e-8bb1-ead196563586" providerId="ADAL" clId="{F6B570C3-9802-487E-A97C-AA38BF9A4A0C}" dt="2023-02-23T15:05:41.921" v="47" actId="1076"/>
          <ac:spMkLst>
            <pc:docMk/>
            <pc:sldMk cId="947420470" sldId="324"/>
            <ac:spMk id="2" creationId="{4ADD0D2A-C2D5-690B-F330-8AE8DFB18F1F}"/>
          </ac:spMkLst>
        </pc:spChg>
        <pc:spChg chg="mod">
          <ac:chgData name="PROKOPOWICZ Izabela (RTD)" userId="9c0833f0-9593-4d9e-8bb1-ead196563586" providerId="ADAL" clId="{F6B570C3-9802-487E-A97C-AA38BF9A4A0C}" dt="2023-02-23T15:04:30.681" v="31" actId="1076"/>
          <ac:spMkLst>
            <pc:docMk/>
            <pc:sldMk cId="947420470" sldId="324"/>
            <ac:spMk id="3" creationId="{E08073BB-3B9F-1BA2-5692-3F76997D12FB}"/>
          </ac:spMkLst>
        </pc:spChg>
        <pc:spChg chg="mod">
          <ac:chgData name="PROKOPOWICZ Izabela (RTD)" userId="9c0833f0-9593-4d9e-8bb1-ead196563586" providerId="ADAL" clId="{F6B570C3-9802-487E-A97C-AA38BF9A4A0C}" dt="2023-02-23T15:04:02.649" v="24"/>
          <ac:spMkLst>
            <pc:docMk/>
            <pc:sldMk cId="947420470" sldId="324"/>
            <ac:spMk id="5" creationId="{C8FAD118-2D47-CC65-BBDE-5699AF1D0773}"/>
          </ac:spMkLst>
        </pc:spChg>
        <pc:grpChg chg="add mod">
          <ac:chgData name="PROKOPOWICZ Izabela (RTD)" userId="9c0833f0-9593-4d9e-8bb1-ead196563586" providerId="ADAL" clId="{F6B570C3-9802-487E-A97C-AA38BF9A4A0C}" dt="2023-02-23T15:04:02.649" v="24"/>
          <ac:grpSpMkLst>
            <pc:docMk/>
            <pc:sldMk cId="947420470" sldId="324"/>
            <ac:grpSpMk id="4" creationId="{C9855503-86F9-20CE-37C2-FE3381D366CA}"/>
          </ac:grpSpMkLst>
        </pc:grpChg>
        <pc:picChg chg="mod">
          <ac:chgData name="PROKOPOWICZ Izabela (RTD)" userId="9c0833f0-9593-4d9e-8bb1-ead196563586" providerId="ADAL" clId="{F6B570C3-9802-487E-A97C-AA38BF9A4A0C}" dt="2023-02-23T15:04:02.649" v="24"/>
          <ac:picMkLst>
            <pc:docMk/>
            <pc:sldMk cId="947420470" sldId="324"/>
            <ac:picMk id="6" creationId="{267D1BC0-FDE3-1E58-51DA-87EF0183076C}"/>
          </ac:picMkLst>
        </pc:picChg>
      </pc:sldChg>
      <pc:sldChg chg="addSp modSp new mod">
        <pc:chgData name="PROKOPOWICZ Izabela (RTD)" userId="9c0833f0-9593-4d9e-8bb1-ead196563586" providerId="ADAL" clId="{F6B570C3-9802-487E-A97C-AA38BF9A4A0C}" dt="2023-02-23T15:06:32.969" v="55" actId="255"/>
        <pc:sldMkLst>
          <pc:docMk/>
          <pc:sldMk cId="636635193" sldId="325"/>
        </pc:sldMkLst>
        <pc:spChg chg="mod">
          <ac:chgData name="PROKOPOWICZ Izabela (RTD)" userId="9c0833f0-9593-4d9e-8bb1-ead196563586" providerId="ADAL" clId="{F6B570C3-9802-487E-A97C-AA38BF9A4A0C}" dt="2023-02-23T15:06:32.969" v="55" actId="255"/>
          <ac:spMkLst>
            <pc:docMk/>
            <pc:sldMk cId="636635193" sldId="325"/>
            <ac:spMk id="2" creationId="{9C174423-EC0B-5BE6-87A6-6914E81F9662}"/>
          </ac:spMkLst>
        </pc:spChg>
        <pc:spChg chg="mod">
          <ac:chgData name="PROKOPOWICZ Izabela (RTD)" userId="9c0833f0-9593-4d9e-8bb1-ead196563586" providerId="ADAL" clId="{F6B570C3-9802-487E-A97C-AA38BF9A4A0C}" dt="2023-02-23T15:06:21.992" v="54" actId="1076"/>
          <ac:spMkLst>
            <pc:docMk/>
            <pc:sldMk cId="636635193" sldId="325"/>
            <ac:spMk id="3" creationId="{B5E6E0F3-C674-59E3-4BB2-C2454600D00F}"/>
          </ac:spMkLst>
        </pc:spChg>
        <pc:spChg chg="mod">
          <ac:chgData name="PROKOPOWICZ Izabela (RTD)" userId="9c0833f0-9593-4d9e-8bb1-ead196563586" providerId="ADAL" clId="{F6B570C3-9802-487E-A97C-AA38BF9A4A0C}" dt="2023-02-23T15:05:58.709" v="51"/>
          <ac:spMkLst>
            <pc:docMk/>
            <pc:sldMk cId="636635193" sldId="325"/>
            <ac:spMk id="5" creationId="{A1B75779-A254-22B1-F905-DDB38A267281}"/>
          </ac:spMkLst>
        </pc:spChg>
        <pc:grpChg chg="add mod">
          <ac:chgData name="PROKOPOWICZ Izabela (RTD)" userId="9c0833f0-9593-4d9e-8bb1-ead196563586" providerId="ADAL" clId="{F6B570C3-9802-487E-A97C-AA38BF9A4A0C}" dt="2023-02-23T15:05:58.709" v="51"/>
          <ac:grpSpMkLst>
            <pc:docMk/>
            <pc:sldMk cId="636635193" sldId="325"/>
            <ac:grpSpMk id="4" creationId="{27CCA09B-5D0E-2A54-1DCA-2BAF9D08F233}"/>
          </ac:grpSpMkLst>
        </pc:grpChg>
        <pc:picChg chg="mod">
          <ac:chgData name="PROKOPOWICZ Izabela (RTD)" userId="9c0833f0-9593-4d9e-8bb1-ead196563586" providerId="ADAL" clId="{F6B570C3-9802-487E-A97C-AA38BF9A4A0C}" dt="2023-02-23T15:05:58.709" v="51"/>
          <ac:picMkLst>
            <pc:docMk/>
            <pc:sldMk cId="636635193" sldId="325"/>
            <ac:picMk id="6" creationId="{1E685B9C-4FA4-12AD-A33E-02E55120558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27/02/2023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27/02/2023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3.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5.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6.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7.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Master" Target="../slideMasters/slideMaster2.xml"/><Relationship Id="rId4" Type="http://schemas.openxmlformats.org/officeDocument/2006/relationships/image" Target="../media/image20.png"/></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6" y="0"/>
            <a:ext cx="12192000" cy="6858000"/>
          </a:xfrm>
          <a:prstGeom prst="rect">
            <a:avLst/>
          </a:prstGeom>
        </p:spPr>
      </p:pic>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33893" y="-101625"/>
            <a:ext cx="1763200" cy="1763200"/>
          </a:xfrm>
          <a:prstGeom prst="rect">
            <a:avLst/>
          </a:prstGeom>
        </p:spPr>
      </p:pic>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grpSp>
        <p:nvGrpSpPr>
          <p:cNvPr id="15" name="Group 14"/>
          <p:cNvGrpSpPr/>
          <p:nvPr userDrawn="1"/>
        </p:nvGrpSpPr>
        <p:grpSpPr>
          <a:xfrm>
            <a:off x="5673072" y="6361871"/>
            <a:ext cx="846055" cy="496129"/>
            <a:chOff x="5673072" y="4897884"/>
            <a:chExt cx="846055" cy="496129"/>
          </a:xfrm>
        </p:grpSpPr>
        <p:sp>
          <p:nvSpPr>
            <p:cNvPr id="18" name="Rectangle 17"/>
            <p:cNvSpPr/>
            <p:nvPr userDrawn="1"/>
          </p:nvSpPr>
          <p:spPr>
            <a:xfrm>
              <a:off x="5724681" y="4926090"/>
              <a:ext cx="723886" cy="467923"/>
            </a:xfrm>
            <a:prstGeom prst="rect">
              <a:avLst/>
            </a:prstGeom>
            <a:solidFill>
              <a:srgbClr val="009EE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14" name="TextBox 13"/>
            <p:cNvSpPr txBox="1"/>
            <p:nvPr userDrawn="1"/>
          </p:nvSpPr>
          <p:spPr>
            <a:xfrm>
              <a:off x="5673072" y="4897884"/>
              <a:ext cx="846055" cy="378565"/>
            </a:xfrm>
            <a:prstGeom prst="rect">
              <a:avLst/>
            </a:prstGeom>
            <a:noFill/>
          </p:spPr>
          <p:txBody>
            <a:bodyPr wrap="square" rtlCol="0">
              <a:spAutoFit/>
            </a:bodyPr>
            <a:lstStyle/>
            <a:p>
              <a:r>
                <a:rPr lang="fr-BE" sz="930" b="0" i="1" dirty="0" err="1">
                  <a:solidFill>
                    <a:schemeClr val="bg1"/>
                  </a:solidFill>
                  <a:latin typeface="EC Square Sans Pro Light" panose="020B0506000000020004" pitchFamily="34" charset="0"/>
                </a:rPr>
                <a:t>Research</a:t>
              </a:r>
              <a:r>
                <a:rPr lang="fr-BE" sz="930" b="0" i="1" dirty="0">
                  <a:solidFill>
                    <a:schemeClr val="bg1"/>
                  </a:solidFill>
                  <a:latin typeface="EC Square Sans Pro Light" panose="020B0506000000020004" pitchFamily="34" charset="0"/>
                </a:rPr>
                <a:t> and Innovation </a:t>
              </a:r>
              <a:endParaRPr lang="en-GB" sz="930" b="0" i="1" dirty="0" err="1">
                <a:solidFill>
                  <a:schemeClr val="bg1"/>
                </a:solidFill>
                <a:latin typeface="EC Square Sans Pro Light" panose="020B0506000000020004" pitchFamily="34" charset="0"/>
              </a:endParaRPr>
            </a:p>
          </p:txBody>
        </p:sp>
      </p:gr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104250" y="4224797"/>
            <a:ext cx="1001297" cy="1328882"/>
          </a:xfrm>
          <a:prstGeom prst="rect">
            <a:avLst/>
          </a:prstGeom>
        </p:spPr>
      </p:pic>
      <p:sp>
        <p:nvSpPr>
          <p:cNvPr id="17" name="Text Placeholder 3"/>
          <p:cNvSpPr>
            <a:spLocks noGrp="1"/>
          </p:cNvSpPr>
          <p:nvPr>
            <p:ph type="body" sz="quarter" idx="10" hasCustomPrompt="1"/>
          </p:nvPr>
        </p:nvSpPr>
        <p:spPr>
          <a:xfrm>
            <a:off x="8184423" y="5111579"/>
            <a:ext cx="3186584" cy="216000"/>
          </a:xfrm>
          <a:prstGeom prst="rect">
            <a:avLst/>
          </a:prstGeom>
        </p:spPr>
        <p:txBody>
          <a:bodyPr/>
          <a:lstStyle>
            <a:lvl1pPr marL="0" indent="0">
              <a:buNone/>
              <a:defRPr sz="1200" b="0" i="0" cap="none" baseline="0">
                <a:solidFill>
                  <a:schemeClr val="tx1"/>
                </a:solidFill>
              </a:defRPr>
            </a:lvl1pPr>
            <a:lvl5pPr>
              <a:defRPr/>
            </a:lvl5pPr>
          </a:lstStyle>
          <a:p>
            <a:pPr lvl="0"/>
            <a:r>
              <a:rPr lang="fr-BE" dirty="0"/>
              <a:t>Name of the </a:t>
            </a:r>
            <a:r>
              <a:rPr lang="fr-BE" dirty="0" err="1"/>
              <a:t>Event</a:t>
            </a:r>
            <a:endParaRPr lang="en-GB" dirty="0"/>
          </a:p>
        </p:txBody>
      </p:sp>
      <p:sp>
        <p:nvSpPr>
          <p:cNvPr id="23" name="Text Placeholder 3"/>
          <p:cNvSpPr>
            <a:spLocks noGrp="1"/>
          </p:cNvSpPr>
          <p:nvPr>
            <p:ph type="body" sz="quarter" idx="13" hasCustomPrompt="1"/>
          </p:nvPr>
        </p:nvSpPr>
        <p:spPr>
          <a:xfrm>
            <a:off x="8184423" y="4887597"/>
            <a:ext cx="3186584" cy="216000"/>
          </a:xfrm>
          <a:prstGeom prst="rect">
            <a:avLst/>
          </a:prstGeom>
        </p:spPr>
        <p:txBody>
          <a:bodyPr/>
          <a:lstStyle>
            <a:lvl1pPr marL="0" indent="0">
              <a:buNone/>
              <a:defRPr sz="1200" b="1" i="0" cap="all" baseline="0">
                <a:solidFill>
                  <a:schemeClr val="tx1"/>
                </a:solidFill>
              </a:defRPr>
            </a:lvl1pPr>
            <a:lvl5pPr>
              <a:defRPr/>
            </a:lvl5pPr>
          </a:lstStyle>
          <a:p>
            <a:pPr lvl="0"/>
            <a:r>
              <a:rPr lang="fr-BE" dirty="0"/>
              <a:t>Speaker Name</a:t>
            </a:r>
            <a:endParaRPr lang="en-GB" dirty="0"/>
          </a:p>
        </p:txBody>
      </p:sp>
      <p:sp>
        <p:nvSpPr>
          <p:cNvPr id="25" name="Text Placeholder 3"/>
          <p:cNvSpPr>
            <a:spLocks noGrp="1"/>
          </p:cNvSpPr>
          <p:nvPr>
            <p:ph type="body" sz="quarter" idx="14" hasCustomPrompt="1"/>
          </p:nvPr>
        </p:nvSpPr>
        <p:spPr>
          <a:xfrm>
            <a:off x="8184423" y="5333115"/>
            <a:ext cx="3186584" cy="216000"/>
          </a:xfrm>
          <a:prstGeom prst="rect">
            <a:avLst/>
          </a:prstGeom>
        </p:spPr>
        <p:txBody>
          <a:bodyPr/>
          <a:lstStyle>
            <a:lvl1pPr marL="0" indent="0">
              <a:buNone/>
              <a:defRPr sz="1200" b="0" i="0" cap="none" baseline="0">
                <a:solidFill>
                  <a:schemeClr val="tx1"/>
                </a:solidFill>
              </a:defRPr>
            </a:lvl1pPr>
            <a:lvl5pPr>
              <a:defRPr/>
            </a:lvl5pPr>
          </a:lstStyle>
          <a:p>
            <a:pPr lvl="0"/>
            <a:r>
              <a:rPr lang="fr-BE" dirty="0"/>
              <a:t>Date of the </a:t>
            </a:r>
            <a:r>
              <a:rPr lang="fr-BE" dirty="0" err="1"/>
              <a:t>Event</a:t>
            </a:r>
            <a:endParaRPr lang="en-GB" dirty="0"/>
          </a:p>
        </p:txBody>
      </p:sp>
      <p:sp>
        <p:nvSpPr>
          <p:cNvPr id="19" name="Title 1"/>
          <p:cNvSpPr txBox="1">
            <a:spLocks/>
          </p:cNvSpPr>
          <p:nvPr userDrawn="1"/>
        </p:nvSpPr>
        <p:spPr>
          <a:xfrm>
            <a:off x="8201800" y="3023302"/>
            <a:ext cx="3255743" cy="779392"/>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1900" b="0" kern="1200" baseline="0">
                <a:solidFill>
                  <a:schemeClr val="bg1"/>
                </a:solidFill>
                <a:latin typeface="+mn-lt"/>
                <a:ea typeface="+mj-ea"/>
                <a:cs typeface="+mj-cs"/>
              </a:defRPr>
            </a:lvl1pPr>
          </a:lstStyle>
          <a:p>
            <a:r>
              <a:rPr lang="en-US" b="1" dirty="0">
                <a:solidFill>
                  <a:schemeClr val="tx2"/>
                </a:solidFill>
              </a:rPr>
              <a:t>THE EU</a:t>
            </a:r>
            <a:br>
              <a:rPr lang="en-US" b="1" dirty="0">
                <a:solidFill>
                  <a:schemeClr val="tx2"/>
                </a:solidFill>
              </a:rPr>
            </a:br>
            <a:r>
              <a:rPr lang="en-US" b="1" dirty="0">
                <a:solidFill>
                  <a:schemeClr val="tx2"/>
                </a:solidFill>
              </a:rPr>
              <a:t>RESEARCH &amp; INNOVATION</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1900" b="1" spc="80" baseline="0" dirty="0">
                <a:solidFill>
                  <a:schemeClr val="tx2"/>
                </a:solidFill>
              </a:rPr>
              <a:t>PROGRAMME</a:t>
            </a:r>
            <a:endParaRPr lang="en-GB" sz="1900" spc="80" baseline="0" dirty="0">
              <a:solidFill>
                <a:schemeClr val="tx2"/>
              </a:solidFill>
            </a:endParaRPr>
          </a:p>
        </p:txBody>
      </p:sp>
      <p:sp>
        <p:nvSpPr>
          <p:cNvPr id="21" name="Title 1"/>
          <p:cNvSpPr txBox="1">
            <a:spLocks/>
          </p:cNvSpPr>
          <p:nvPr userDrawn="1"/>
        </p:nvSpPr>
        <p:spPr>
          <a:xfrm>
            <a:off x="8288595" y="3888150"/>
            <a:ext cx="3082412" cy="254774"/>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1900" b="0" kern="1200" baseline="0">
                <a:solidFill>
                  <a:schemeClr val="bg1"/>
                </a:solidFill>
                <a:latin typeface="+mn-lt"/>
                <a:ea typeface="+mj-ea"/>
                <a:cs typeface="+mj-cs"/>
              </a:defRPr>
            </a:lvl1pPr>
          </a:lstStyle>
          <a:p>
            <a:r>
              <a:rPr lang="en-US" b="0" spc="70" baseline="0" dirty="0"/>
              <a:t>2021 – 2027</a:t>
            </a:r>
            <a:endParaRPr lang="en-GB" b="0" spc="70" baseline="0" dirty="0"/>
          </a:p>
        </p:txBody>
      </p:sp>
      <p:cxnSp>
        <p:nvCxnSpPr>
          <p:cNvPr id="27" name="Straight Connector 26"/>
          <p:cNvCxnSpPr/>
          <p:nvPr userDrawn="1"/>
        </p:nvCxnSpPr>
        <p:spPr>
          <a:xfrm>
            <a:off x="8232291" y="4224797"/>
            <a:ext cx="3240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8201800" y="2886814"/>
            <a:ext cx="3240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cxnSp>
        <p:nvCxnSpPr>
          <p:cNvPr id="17" name="Straight Connector 16"/>
          <p:cNvCxnSpPr/>
          <p:nvPr userDrawn="1"/>
        </p:nvCxnSpPr>
        <p:spPr>
          <a:xfrm>
            <a:off x="3340410" y="4264474"/>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13" name="Picture Placeholder 15"/>
          <p:cNvSpPr>
            <a:spLocks noGrp="1"/>
          </p:cNvSpPr>
          <p:nvPr>
            <p:ph type="pic" sz="quarter" idx="11"/>
          </p:nvPr>
        </p:nvSpPr>
        <p:spPr>
          <a:xfrm>
            <a:off x="838200" y="1634669"/>
            <a:ext cx="2304000" cy="2304000"/>
          </a:xfrm>
          <a:prstGeom prst="ellipse">
            <a:avLst/>
          </a:prstGeom>
          <a:solidFill>
            <a:schemeClr val="bg2"/>
          </a:solidFill>
          <a:ln>
            <a:noFill/>
          </a:ln>
          <a:effectLst>
            <a:softEdge rad="0"/>
          </a:effectLst>
        </p:spPr>
      </p:sp>
      <p:sp>
        <p:nvSpPr>
          <p:cNvPr id="14" name="Picture Placeholder 19"/>
          <p:cNvSpPr>
            <a:spLocks noGrp="1"/>
          </p:cNvSpPr>
          <p:nvPr>
            <p:ph type="pic" sz="quarter" idx="17"/>
          </p:nvPr>
        </p:nvSpPr>
        <p:spPr>
          <a:xfrm>
            <a:off x="3575400" y="1634669"/>
            <a:ext cx="2304000" cy="2304000"/>
          </a:xfrm>
          <a:prstGeom prst="ellipse">
            <a:avLst/>
          </a:prstGeom>
          <a:solidFill>
            <a:schemeClr val="bg2"/>
          </a:solidFill>
          <a:ln>
            <a:noFill/>
          </a:ln>
        </p:spPr>
      </p:sp>
      <p:sp>
        <p:nvSpPr>
          <p:cNvPr id="15" name="Picture Placeholder 20"/>
          <p:cNvSpPr>
            <a:spLocks noGrp="1"/>
          </p:cNvSpPr>
          <p:nvPr>
            <p:ph type="pic" sz="quarter" idx="13"/>
          </p:nvPr>
        </p:nvSpPr>
        <p:spPr>
          <a:xfrm>
            <a:off x="6312600" y="1634669"/>
            <a:ext cx="2304000" cy="2304000"/>
          </a:xfrm>
          <a:prstGeom prst="ellipse">
            <a:avLst/>
          </a:prstGeom>
          <a:solidFill>
            <a:schemeClr val="bg2"/>
          </a:solidFill>
          <a:ln>
            <a:noFill/>
          </a:ln>
        </p:spPr>
      </p:sp>
      <p:sp>
        <p:nvSpPr>
          <p:cNvPr id="16" name="Picture Placeholder 21"/>
          <p:cNvSpPr>
            <a:spLocks noGrp="1"/>
          </p:cNvSpPr>
          <p:nvPr>
            <p:ph type="pic" sz="quarter" idx="14"/>
          </p:nvPr>
        </p:nvSpPr>
        <p:spPr>
          <a:xfrm>
            <a:off x="9049800" y="1634669"/>
            <a:ext cx="2304000" cy="2304000"/>
          </a:xfrm>
          <a:prstGeom prst="ellipse">
            <a:avLst/>
          </a:prstGeom>
          <a:solidFill>
            <a:schemeClr val="bg2"/>
          </a:solidFill>
          <a:ln>
            <a:noFill/>
          </a:ln>
        </p:spPr>
      </p:sp>
      <p:sp>
        <p:nvSpPr>
          <p:cNvPr id="24" name="Content Placeholder 25"/>
          <p:cNvSpPr>
            <a:spLocks noGrp="1"/>
          </p:cNvSpPr>
          <p:nvPr>
            <p:ph sz="quarter" idx="20"/>
          </p:nvPr>
        </p:nvSpPr>
        <p:spPr>
          <a:xfrm>
            <a:off x="9049800" y="4260554"/>
            <a:ext cx="2304000" cy="1249363"/>
          </a:xfrm>
        </p:spPr>
        <p:txBody>
          <a:bodyPr/>
          <a:lstStyle>
            <a:lvl1pPr marL="0" indent="0">
              <a:buNone/>
              <a:defRPr sz="2000"/>
            </a:lvl1pPr>
          </a:lstStyle>
          <a:p>
            <a:endParaRPr lang="en-GB" dirty="0"/>
          </a:p>
        </p:txBody>
      </p:sp>
      <p:sp>
        <p:nvSpPr>
          <p:cNvPr id="35" name="Content Placeholder 25"/>
          <p:cNvSpPr>
            <a:spLocks noGrp="1"/>
          </p:cNvSpPr>
          <p:nvPr>
            <p:ph sz="quarter" idx="21"/>
          </p:nvPr>
        </p:nvSpPr>
        <p:spPr>
          <a:xfrm>
            <a:off x="6312600" y="4270487"/>
            <a:ext cx="2304000" cy="1249363"/>
          </a:xfrm>
        </p:spPr>
        <p:txBody>
          <a:bodyPr/>
          <a:lstStyle>
            <a:lvl1pPr marL="0" indent="0">
              <a:buNone/>
              <a:defRPr sz="2000"/>
            </a:lvl1pPr>
          </a:lstStyle>
          <a:p>
            <a:endParaRPr lang="en-GB" dirty="0"/>
          </a:p>
        </p:txBody>
      </p:sp>
      <p:sp>
        <p:nvSpPr>
          <p:cNvPr id="36" name="Content Placeholder 25"/>
          <p:cNvSpPr>
            <a:spLocks noGrp="1"/>
          </p:cNvSpPr>
          <p:nvPr>
            <p:ph sz="quarter" idx="22"/>
          </p:nvPr>
        </p:nvSpPr>
        <p:spPr>
          <a:xfrm>
            <a:off x="3575400" y="4260553"/>
            <a:ext cx="2304000" cy="1249363"/>
          </a:xfrm>
        </p:spPr>
        <p:txBody>
          <a:bodyPr/>
          <a:lstStyle>
            <a:lvl1pPr marL="0" indent="0">
              <a:buNone/>
              <a:defRPr sz="2000"/>
            </a:lvl1pPr>
          </a:lstStyle>
          <a:p>
            <a:endParaRPr lang="en-GB" dirty="0"/>
          </a:p>
        </p:txBody>
      </p:sp>
      <p:sp>
        <p:nvSpPr>
          <p:cNvPr id="37" name="Content Placeholder 25"/>
          <p:cNvSpPr>
            <a:spLocks noGrp="1"/>
          </p:cNvSpPr>
          <p:nvPr>
            <p:ph sz="quarter" idx="23"/>
          </p:nvPr>
        </p:nvSpPr>
        <p:spPr>
          <a:xfrm>
            <a:off x="819624" y="4260552"/>
            <a:ext cx="2304000" cy="1249363"/>
          </a:xfrm>
        </p:spPr>
        <p:txBody>
          <a:bodyPr/>
          <a:lstStyle>
            <a:lvl1pPr marL="0" indent="0">
              <a:buNone/>
              <a:defRPr sz="2000"/>
            </a:lvl1pPr>
          </a:lstStyle>
          <a:p>
            <a:endParaRPr lang="en-GB" dirty="0"/>
          </a:p>
        </p:txBody>
      </p:sp>
      <p:cxnSp>
        <p:nvCxnSpPr>
          <p:cNvPr id="38" name="Straight Connector 37"/>
          <p:cNvCxnSpPr/>
          <p:nvPr userDrawn="1"/>
        </p:nvCxnSpPr>
        <p:spPr>
          <a:xfrm>
            <a:off x="6096000" y="4264474"/>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8851590" y="4254539"/>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1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18" name="Picture 17"/>
          <p:cNvPicPr>
            <a:picLocks noChangeAspect="1"/>
          </p:cNvPicPr>
          <p:nvPr userDrawn="1"/>
        </p:nvPicPr>
        <p:blipFill rotWithShape="1">
          <a:blip r:embed="rId4">
            <a:extLst>
              <a:ext uri="{28A0092B-C50C-407E-A947-70E740481C1C}">
                <a14:useLocalDpi xmlns:a14="http://schemas.microsoft.com/office/drawing/2010/main" val="0"/>
              </a:ext>
            </a:extLst>
          </a:blip>
          <a:srcRect l="29644" t="6053" r="30725" b="6244"/>
          <a:stretch/>
        </p:blipFill>
        <p:spPr>
          <a:xfrm>
            <a:off x="429491" y="4461163"/>
            <a:ext cx="1233054" cy="2161309"/>
          </a:xfrm>
          <a:prstGeom prst="rect">
            <a:avLst/>
          </a:prstGeom>
        </p:spPr>
      </p:pic>
    </p:spTree>
    <p:extLst>
      <p:ext uri="{BB962C8B-B14F-4D97-AF65-F5344CB8AC3E}">
        <p14:creationId xmlns:p14="http://schemas.microsoft.com/office/powerpoint/2010/main" val="36944698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4916" y="4542732"/>
            <a:ext cx="972867" cy="2167279"/>
          </a:xfrm>
          <a:prstGeom prst="rect">
            <a:avLst/>
          </a:prstGeom>
        </p:spPr>
      </p:pic>
    </p:spTree>
    <p:extLst>
      <p:ext uri="{BB962C8B-B14F-4D97-AF65-F5344CB8AC3E}">
        <p14:creationId xmlns:p14="http://schemas.microsoft.com/office/powerpoint/2010/main" val="35420573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08040" y="4593727"/>
            <a:ext cx="2050083" cy="1927550"/>
          </a:xfrm>
          <a:prstGeom prst="rect">
            <a:avLst/>
          </a:prstGeom>
        </p:spPr>
      </p:pic>
    </p:spTree>
    <p:extLst>
      <p:ext uri="{BB962C8B-B14F-4D97-AF65-F5344CB8AC3E}">
        <p14:creationId xmlns:p14="http://schemas.microsoft.com/office/powerpoint/2010/main" val="10214540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6100" y="4639713"/>
            <a:ext cx="969978" cy="1856698"/>
          </a:xfrm>
          <a:prstGeom prst="rect">
            <a:avLst/>
          </a:prstGeom>
        </p:spPr>
      </p:pic>
    </p:spTree>
    <p:extLst>
      <p:ext uri="{BB962C8B-B14F-4D97-AF65-F5344CB8AC3E}">
        <p14:creationId xmlns:p14="http://schemas.microsoft.com/office/powerpoint/2010/main" val="23539077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3770" y="4278124"/>
            <a:ext cx="1540612" cy="2218286"/>
          </a:xfrm>
          <a:prstGeom prst="rect">
            <a:avLst/>
          </a:prstGeom>
        </p:spPr>
      </p:pic>
    </p:spTree>
    <p:extLst>
      <p:ext uri="{BB962C8B-B14F-4D97-AF65-F5344CB8AC3E}">
        <p14:creationId xmlns:p14="http://schemas.microsoft.com/office/powerpoint/2010/main" val="31215221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Rectangle 1"/>
          <p:cNvSpPr/>
          <p:nvPr userDrawn="1"/>
        </p:nvSpPr>
        <p:spPr>
          <a:xfrm>
            <a:off x="-636"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4" name="Rectangle 13"/>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 name="Group 17"/>
          <p:cNvGrpSpPr/>
          <p:nvPr userDrawn="1"/>
        </p:nvGrpSpPr>
        <p:grpSpPr>
          <a:xfrm>
            <a:off x="1849706" y="609539"/>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22" name="Group 21"/>
          <p:cNvGrpSpPr/>
          <p:nvPr userDrawn="1"/>
        </p:nvGrpSpPr>
        <p:grpSpPr>
          <a:xfrm rot="10800000">
            <a:off x="9516557" y="5222468"/>
            <a:ext cx="914400" cy="914400"/>
            <a:chOff x="1849706" y="609539"/>
            <a:chExt cx="914400" cy="914400"/>
          </a:xfrm>
        </p:grpSpPr>
        <p:sp>
          <p:nvSpPr>
            <p:cNvPr id="23" name="Oval 22"/>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849706" y="1523939"/>
            <a:ext cx="8581250" cy="2841196"/>
          </a:xfrm>
        </p:spPr>
        <p:txBody>
          <a:bodyPr wrap="square" anchor="ctr" anchorCtr="0">
            <a:noAutofit/>
          </a:bodyPr>
          <a:lstStyle>
            <a:lvl1pPr algn="l">
              <a:defRPr sz="2800" b="0" baseline="0">
                <a:solidFill>
                  <a:schemeClr val="accent2"/>
                </a:solidFill>
                <a:latin typeface="+mn-lt"/>
              </a:defRPr>
            </a:lvl1pPr>
          </a:lstStyle>
          <a:p>
            <a:r>
              <a:rPr lang="en-US" dirty="0"/>
              <a:t>Insert your quote here</a:t>
            </a:r>
            <a:endParaRPr lang="en-GB" dirty="0"/>
          </a:p>
        </p:txBody>
      </p:sp>
      <p:sp>
        <p:nvSpPr>
          <p:cNvPr id="12" name="Subtitle 2"/>
          <p:cNvSpPr>
            <a:spLocks noGrp="1"/>
          </p:cNvSpPr>
          <p:nvPr>
            <p:ph type="subTitle" idx="1" hasCustomPrompt="1"/>
          </p:nvPr>
        </p:nvSpPr>
        <p:spPr>
          <a:xfrm>
            <a:off x="1850819" y="4645214"/>
            <a:ext cx="8622192" cy="294935"/>
          </a:xfrm>
        </p:spPr>
        <p:txBody>
          <a:bodyPr wrap="none" tIns="0" bIns="0">
            <a:noAutofit/>
          </a:bodyPr>
          <a:lstStyle>
            <a:lvl1pPr marL="0" indent="0" algn="l">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850808" y="4945651"/>
            <a:ext cx="8621874" cy="283576"/>
          </a:xfrm>
        </p:spPr>
        <p:txBody>
          <a:bodyPr wrap="none" tIns="0" bIns="0">
            <a:noAutofit/>
          </a:bodyPr>
          <a:lstStyle>
            <a:lvl1pPr marL="0" indent="0" algn="l">
              <a:buFontTx/>
              <a:buNone/>
              <a:defRPr sz="1800" i="1">
                <a:solidFill>
                  <a:schemeClr val="tx2"/>
                </a:solidFill>
              </a:defRPr>
            </a:lvl1pPr>
          </a:lstStyle>
          <a:p>
            <a:pPr lvl="0"/>
            <a:r>
              <a:rPr lang="en-US" dirty="0"/>
              <a:t>Profession</a:t>
            </a:r>
          </a:p>
        </p:txBody>
      </p:sp>
    </p:spTree>
    <p:extLst>
      <p:ext uri="{BB962C8B-B14F-4D97-AF65-F5344CB8AC3E}">
        <p14:creationId xmlns:p14="http://schemas.microsoft.com/office/powerpoint/2010/main" val="39661132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cxnSp>
        <p:nvCxnSpPr>
          <p:cNvPr id="24" name="Straight Connector 23"/>
          <p:cNvCxnSpPr/>
          <p:nvPr userDrawn="1"/>
        </p:nvCxnSpPr>
        <p:spPr>
          <a:xfrm>
            <a:off x="1905580" y="5205607"/>
            <a:ext cx="98602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885951" y="876300"/>
            <a:ext cx="98602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1374" y="1304763"/>
            <a:ext cx="1276929" cy="1011400"/>
          </a:xfrm>
          <a:prstGeom prst="rect">
            <a:avLst/>
          </a:prstGeom>
        </p:spPr>
      </p:pic>
      <p:pic>
        <p:nvPicPr>
          <p:cNvPr id="17" name="Picture 6" descr="LOGO CE-EN-quadri.eps"/>
          <p:cNvPicPr>
            <a:picLocks noChangeAspect="1"/>
          </p:cNvPicPr>
          <p:nvPr userDrawn="1"/>
        </p:nvPicPr>
        <p:blipFill>
          <a:blip r:embed="rId3" cstate="print"/>
          <a:srcRect/>
          <a:stretch>
            <a:fillRect/>
          </a:stretch>
        </p:blipFill>
        <p:spPr bwMode="auto">
          <a:xfrm>
            <a:off x="4943872" y="548680"/>
            <a:ext cx="2304256" cy="1600050"/>
          </a:xfrm>
          <a:prstGeom prst="rect">
            <a:avLst/>
          </a:prstGeom>
          <a:noFill/>
          <a:ln w="9525">
            <a:noFill/>
            <a:miter lim="800000"/>
            <a:headEnd/>
            <a:tailEnd/>
          </a:ln>
        </p:spPr>
      </p:pic>
      <p:sp>
        <p:nvSpPr>
          <p:cNvPr id="7" name="Subtitle 2"/>
          <p:cNvSpPr txBox="1">
            <a:spLocks/>
          </p:cNvSpPr>
          <p:nvPr/>
        </p:nvSpPr>
        <p:spPr>
          <a:xfrm>
            <a:off x="2455643" y="5916080"/>
            <a:ext cx="8730171" cy="474727"/>
          </a:xfrm>
          <a:prstGeom prst="rect">
            <a:avLst/>
          </a:prstGeom>
        </p:spPr>
        <p:txBody>
          <a:bodyPr wrap="square" lIns="0" tIns="72000" rIns="0" bIns="72000" numCol="1" anchor="t" anchorCtr="0">
            <a:noAutofit/>
          </a:bodyPr>
          <a:lstStyle>
            <a:lvl1pPr marL="342900" indent="-342900" algn="l" rtl="0" eaLnBrk="1" fontAlgn="base" hangingPunct="1">
              <a:spcBef>
                <a:spcPct val="20000"/>
              </a:spcBef>
              <a:spcAft>
                <a:spcPct val="0"/>
              </a:spcAft>
              <a:buClr>
                <a:schemeClr val="bg1"/>
              </a:buClr>
              <a:buChar char="•"/>
              <a:defRPr sz="800" i="0">
                <a:solidFill>
                  <a:schemeClr val="accent2">
                    <a:lumMod val="50000"/>
                  </a:schemeClr>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chemeClr val="accent2">
                    <a:lumMod val="50000"/>
                  </a:schemeClr>
                </a:solidFill>
                <a:latin typeface="+mn-lt"/>
              </a:defRPr>
            </a:lvl2pPr>
            <a:lvl3pPr marL="1143000" indent="-228600" algn="l" rtl="0" eaLnBrk="1" fontAlgn="base" hangingPunct="1">
              <a:spcBef>
                <a:spcPct val="20000"/>
              </a:spcBef>
              <a:spcAft>
                <a:spcPct val="0"/>
              </a:spcAft>
              <a:defRPr sz="1400">
                <a:solidFill>
                  <a:schemeClr val="accent2">
                    <a:lumMod val="50000"/>
                  </a:schemeClr>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0" indent="0" algn="just">
              <a:buNone/>
            </a:pPr>
            <a:r>
              <a:rPr lang="en-US" sz="700" b="1" kern="0" dirty="0">
                <a:solidFill>
                  <a:schemeClr val="tx1"/>
                </a:solidFill>
              </a:rPr>
              <a:t>© European Union 2021</a:t>
            </a:r>
          </a:p>
          <a:p>
            <a:pPr marL="0" indent="0" algn="just">
              <a:buNone/>
            </a:pPr>
            <a:r>
              <a:rPr lang="en-US" sz="600" b="0" kern="0" dirty="0">
                <a:solidFill>
                  <a:schemeClr val="tx1"/>
                </a:solidFill>
              </a:rPr>
              <a:t>Unless otherwise noted the reuse of this presentation is </a:t>
            </a:r>
            <a:r>
              <a:rPr lang="en-US" sz="600" b="0" kern="0" dirty="0" err="1">
                <a:solidFill>
                  <a:schemeClr val="tx1"/>
                </a:solidFill>
              </a:rPr>
              <a:t>authorised</a:t>
            </a:r>
            <a:r>
              <a:rPr lang="en-US" sz="600" b="0" kern="0" dirty="0">
                <a:solidFill>
                  <a:schemeClr val="tx1"/>
                </a:solidFill>
              </a:rPr>
              <a:t> under the </a:t>
            </a:r>
            <a:r>
              <a:rPr lang="en-US" sz="600" b="0" u="sng" kern="0" dirty="0">
                <a:solidFill>
                  <a:schemeClr val="tx1"/>
                </a:solidFill>
              </a:rPr>
              <a:t>CC BY 4.0</a:t>
            </a:r>
            <a:r>
              <a:rPr lang="en-US" sz="600" b="1" kern="0" dirty="0">
                <a:solidFill>
                  <a:schemeClr val="tx1"/>
                </a:solidFill>
              </a:rPr>
              <a:t>  </a:t>
            </a:r>
            <a:r>
              <a:rPr lang="en-US" sz="600" b="0" kern="0" dirty="0">
                <a:solidFill>
                  <a:schemeClr val="tx1"/>
                </a:solidFill>
              </a:rPr>
              <a:t>license. For any use or reproduction of elements that are not owned by the EU, permission may need to be sought directly from the respective right holders.</a:t>
            </a:r>
          </a:p>
          <a:p>
            <a:pPr marL="0" indent="0" algn="just">
              <a:buNone/>
            </a:pPr>
            <a:r>
              <a:rPr lang="en-GB" sz="600" kern="0" dirty="0">
                <a:solidFill>
                  <a:schemeClr val="tx1"/>
                </a:solidFill>
              </a:rPr>
              <a:t>Image credits: © </a:t>
            </a:r>
            <a:r>
              <a:rPr lang="en-GB" sz="600" kern="0" dirty="0" err="1">
                <a:solidFill>
                  <a:schemeClr val="tx1"/>
                </a:solidFill>
              </a:rPr>
              <a:t>ivector</a:t>
            </a:r>
            <a:r>
              <a:rPr lang="en-GB" sz="600" kern="0" dirty="0">
                <a:solidFill>
                  <a:schemeClr val="tx1"/>
                </a:solidFill>
              </a:rPr>
              <a:t> #235536634, #249868181, #251163013, #266009682, #273480523, #362422833, #241215668, #244690530, #245719946, #251163053, #252508849, 2020. Source: Stock.Adobe.com. </a:t>
            </a:r>
            <a:r>
              <a:rPr lang="en-US" sz="600" kern="0" dirty="0">
                <a:solidFill>
                  <a:schemeClr val="tx1"/>
                </a:solidFill>
              </a:rPr>
              <a:t>Icons © </a:t>
            </a:r>
            <a:r>
              <a:rPr lang="en-US" sz="600" kern="0" dirty="0" err="1">
                <a:solidFill>
                  <a:schemeClr val="tx1"/>
                </a:solidFill>
              </a:rPr>
              <a:t>Flaticon</a:t>
            </a:r>
            <a:r>
              <a:rPr lang="en-US" sz="600" kern="0" dirty="0">
                <a:solidFill>
                  <a:schemeClr val="tx1"/>
                </a:solidFill>
              </a:rPr>
              <a:t> – all rights reserved.</a:t>
            </a:r>
            <a:endParaRPr lang="en-GB" sz="600" kern="0" dirty="0">
              <a:solidFill>
                <a:schemeClr val="tx1"/>
              </a:solidFill>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3875" y="5994432"/>
            <a:ext cx="939572" cy="314888"/>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6" y="0"/>
            <a:ext cx="12192000" cy="6858000"/>
          </a:xfrm>
          <a:prstGeom prst="rect">
            <a:avLst/>
          </a:prstGeom>
        </p:spPr>
      </p:pic>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33893" y="-101625"/>
            <a:ext cx="1763200" cy="1763200"/>
          </a:xfrm>
          <a:prstGeom prst="rect">
            <a:avLst/>
          </a:prstGeom>
        </p:spPr>
      </p:pic>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grpSp>
        <p:nvGrpSpPr>
          <p:cNvPr id="15" name="Group 14"/>
          <p:cNvGrpSpPr/>
          <p:nvPr userDrawn="1"/>
        </p:nvGrpSpPr>
        <p:grpSpPr>
          <a:xfrm>
            <a:off x="5673072" y="6361871"/>
            <a:ext cx="846055" cy="496129"/>
            <a:chOff x="5673072" y="4897884"/>
            <a:chExt cx="846055" cy="496129"/>
          </a:xfrm>
        </p:grpSpPr>
        <p:sp>
          <p:nvSpPr>
            <p:cNvPr id="18" name="Rectangle 17"/>
            <p:cNvSpPr/>
            <p:nvPr userDrawn="1"/>
          </p:nvSpPr>
          <p:spPr>
            <a:xfrm>
              <a:off x="5724681" y="4926090"/>
              <a:ext cx="723886" cy="467923"/>
            </a:xfrm>
            <a:prstGeom prst="rect">
              <a:avLst/>
            </a:prstGeom>
            <a:solidFill>
              <a:srgbClr val="009EE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14" name="TextBox 13"/>
            <p:cNvSpPr txBox="1"/>
            <p:nvPr userDrawn="1"/>
          </p:nvSpPr>
          <p:spPr>
            <a:xfrm>
              <a:off x="5673072" y="4897884"/>
              <a:ext cx="846055" cy="378565"/>
            </a:xfrm>
            <a:prstGeom prst="rect">
              <a:avLst/>
            </a:prstGeom>
            <a:noFill/>
          </p:spPr>
          <p:txBody>
            <a:bodyPr wrap="square" rtlCol="0">
              <a:spAutoFit/>
            </a:bodyPr>
            <a:lstStyle/>
            <a:p>
              <a:r>
                <a:rPr lang="fr-BE" sz="930" b="0" i="1" dirty="0" err="1">
                  <a:solidFill>
                    <a:schemeClr val="bg1"/>
                  </a:solidFill>
                  <a:latin typeface="EC Square Sans Pro Light" panose="020B0506000000020004" pitchFamily="34" charset="0"/>
                </a:rPr>
                <a:t>Research</a:t>
              </a:r>
              <a:r>
                <a:rPr lang="fr-BE" sz="930" b="0" i="1" dirty="0">
                  <a:solidFill>
                    <a:schemeClr val="bg1"/>
                  </a:solidFill>
                  <a:latin typeface="EC Square Sans Pro Light" panose="020B0506000000020004" pitchFamily="34" charset="0"/>
                </a:rPr>
                <a:t> and Innovation </a:t>
              </a:r>
              <a:endParaRPr lang="en-GB" sz="930" b="0" i="1" dirty="0" err="1">
                <a:solidFill>
                  <a:schemeClr val="bg1"/>
                </a:solidFill>
                <a:latin typeface="EC Square Sans Pro Light" panose="020B0506000000020004" pitchFamily="34" charset="0"/>
              </a:endParaRPr>
            </a:p>
          </p:txBody>
        </p:sp>
      </p:gr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104250" y="4224797"/>
            <a:ext cx="1001297" cy="1328882"/>
          </a:xfrm>
          <a:prstGeom prst="rect">
            <a:avLst/>
          </a:prstGeom>
        </p:spPr>
      </p:pic>
      <p:sp>
        <p:nvSpPr>
          <p:cNvPr id="17" name="Text Placeholder 3"/>
          <p:cNvSpPr>
            <a:spLocks noGrp="1"/>
          </p:cNvSpPr>
          <p:nvPr>
            <p:ph type="body" sz="quarter" idx="10" hasCustomPrompt="1"/>
          </p:nvPr>
        </p:nvSpPr>
        <p:spPr>
          <a:xfrm>
            <a:off x="8184423" y="5111579"/>
            <a:ext cx="3186584" cy="216000"/>
          </a:xfrm>
          <a:prstGeom prst="rect">
            <a:avLst/>
          </a:prstGeom>
        </p:spPr>
        <p:txBody>
          <a:bodyPr/>
          <a:lstStyle>
            <a:lvl1pPr marL="0" indent="0">
              <a:buNone/>
              <a:defRPr sz="1200" b="0" i="0" cap="none" baseline="0">
                <a:solidFill>
                  <a:schemeClr val="tx1"/>
                </a:solidFill>
              </a:defRPr>
            </a:lvl1pPr>
            <a:lvl5pPr>
              <a:defRPr/>
            </a:lvl5pPr>
          </a:lstStyle>
          <a:p>
            <a:pPr lvl="0"/>
            <a:r>
              <a:rPr lang="fr-BE" dirty="0"/>
              <a:t>Name of the </a:t>
            </a:r>
            <a:r>
              <a:rPr lang="fr-BE" dirty="0" err="1"/>
              <a:t>Event</a:t>
            </a:r>
            <a:endParaRPr lang="en-GB" dirty="0"/>
          </a:p>
        </p:txBody>
      </p:sp>
      <p:sp>
        <p:nvSpPr>
          <p:cNvPr id="23" name="Text Placeholder 3"/>
          <p:cNvSpPr>
            <a:spLocks noGrp="1"/>
          </p:cNvSpPr>
          <p:nvPr>
            <p:ph type="body" sz="quarter" idx="13" hasCustomPrompt="1"/>
          </p:nvPr>
        </p:nvSpPr>
        <p:spPr>
          <a:xfrm>
            <a:off x="8184423" y="4887597"/>
            <a:ext cx="3186584" cy="216000"/>
          </a:xfrm>
          <a:prstGeom prst="rect">
            <a:avLst/>
          </a:prstGeom>
        </p:spPr>
        <p:txBody>
          <a:bodyPr/>
          <a:lstStyle>
            <a:lvl1pPr marL="0" indent="0">
              <a:buNone/>
              <a:defRPr sz="1200" b="1" i="0" cap="all" baseline="0">
                <a:solidFill>
                  <a:schemeClr val="tx1"/>
                </a:solidFill>
              </a:defRPr>
            </a:lvl1pPr>
            <a:lvl5pPr>
              <a:defRPr/>
            </a:lvl5pPr>
          </a:lstStyle>
          <a:p>
            <a:pPr lvl="0"/>
            <a:r>
              <a:rPr lang="fr-BE" dirty="0"/>
              <a:t>Speaker Name</a:t>
            </a:r>
            <a:endParaRPr lang="en-GB" dirty="0"/>
          </a:p>
        </p:txBody>
      </p:sp>
      <p:sp>
        <p:nvSpPr>
          <p:cNvPr id="25" name="Text Placeholder 3"/>
          <p:cNvSpPr>
            <a:spLocks noGrp="1"/>
          </p:cNvSpPr>
          <p:nvPr>
            <p:ph type="body" sz="quarter" idx="14" hasCustomPrompt="1"/>
          </p:nvPr>
        </p:nvSpPr>
        <p:spPr>
          <a:xfrm>
            <a:off x="8184423" y="5333115"/>
            <a:ext cx="3186584" cy="216000"/>
          </a:xfrm>
          <a:prstGeom prst="rect">
            <a:avLst/>
          </a:prstGeom>
        </p:spPr>
        <p:txBody>
          <a:bodyPr/>
          <a:lstStyle>
            <a:lvl1pPr marL="0" indent="0">
              <a:buNone/>
              <a:defRPr sz="1200" b="0" i="0" cap="none" baseline="0">
                <a:solidFill>
                  <a:schemeClr val="tx1"/>
                </a:solidFill>
              </a:defRPr>
            </a:lvl1pPr>
            <a:lvl5pPr>
              <a:defRPr/>
            </a:lvl5pPr>
          </a:lstStyle>
          <a:p>
            <a:pPr lvl="0"/>
            <a:r>
              <a:rPr lang="fr-BE" dirty="0"/>
              <a:t>Date of the </a:t>
            </a:r>
            <a:r>
              <a:rPr lang="fr-BE" dirty="0" err="1"/>
              <a:t>Event</a:t>
            </a:r>
            <a:endParaRPr lang="en-GB" dirty="0"/>
          </a:p>
        </p:txBody>
      </p:sp>
      <p:sp>
        <p:nvSpPr>
          <p:cNvPr id="19" name="Title 1"/>
          <p:cNvSpPr txBox="1">
            <a:spLocks/>
          </p:cNvSpPr>
          <p:nvPr userDrawn="1"/>
        </p:nvSpPr>
        <p:spPr>
          <a:xfrm>
            <a:off x="8201800" y="3023302"/>
            <a:ext cx="3255743" cy="779392"/>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1900" b="0" kern="1200" baseline="0">
                <a:solidFill>
                  <a:schemeClr val="bg1"/>
                </a:solidFill>
                <a:latin typeface="+mn-lt"/>
                <a:ea typeface="+mj-ea"/>
                <a:cs typeface="+mj-cs"/>
              </a:defRPr>
            </a:lvl1pPr>
          </a:lstStyle>
          <a:p>
            <a:r>
              <a:rPr lang="en-US" b="1" dirty="0">
                <a:solidFill>
                  <a:schemeClr val="tx2"/>
                </a:solidFill>
              </a:rPr>
              <a:t>THE EU</a:t>
            </a:r>
            <a:br>
              <a:rPr lang="en-US" b="1" dirty="0">
                <a:solidFill>
                  <a:schemeClr val="tx2"/>
                </a:solidFill>
              </a:rPr>
            </a:br>
            <a:r>
              <a:rPr lang="en-US" b="1" dirty="0">
                <a:solidFill>
                  <a:schemeClr val="tx2"/>
                </a:solidFill>
              </a:rPr>
              <a:t>RESEARCH &amp; INNOVATION</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1900" b="1" spc="80" baseline="0" dirty="0">
                <a:solidFill>
                  <a:schemeClr val="tx2"/>
                </a:solidFill>
              </a:rPr>
              <a:t>PROGRAMME</a:t>
            </a:r>
            <a:endParaRPr lang="en-GB" sz="1900" spc="80" baseline="0" dirty="0">
              <a:solidFill>
                <a:schemeClr val="tx2"/>
              </a:solidFill>
            </a:endParaRPr>
          </a:p>
        </p:txBody>
      </p:sp>
      <p:sp>
        <p:nvSpPr>
          <p:cNvPr id="21" name="Title 1"/>
          <p:cNvSpPr txBox="1">
            <a:spLocks/>
          </p:cNvSpPr>
          <p:nvPr userDrawn="1"/>
        </p:nvSpPr>
        <p:spPr>
          <a:xfrm>
            <a:off x="8288595" y="3888150"/>
            <a:ext cx="3082412" cy="254774"/>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1900" b="0" kern="1200" baseline="0">
                <a:solidFill>
                  <a:schemeClr val="bg1"/>
                </a:solidFill>
                <a:latin typeface="+mn-lt"/>
                <a:ea typeface="+mj-ea"/>
                <a:cs typeface="+mj-cs"/>
              </a:defRPr>
            </a:lvl1pPr>
          </a:lstStyle>
          <a:p>
            <a:r>
              <a:rPr lang="en-US" b="0" spc="70" baseline="0" dirty="0"/>
              <a:t>2021 – 2027</a:t>
            </a:r>
            <a:endParaRPr lang="en-GB" b="0" spc="70" baseline="0" dirty="0"/>
          </a:p>
        </p:txBody>
      </p:sp>
      <p:cxnSp>
        <p:nvCxnSpPr>
          <p:cNvPr id="27" name="Straight Connector 26"/>
          <p:cNvCxnSpPr/>
          <p:nvPr userDrawn="1"/>
        </p:nvCxnSpPr>
        <p:spPr>
          <a:xfrm>
            <a:off x="8232291" y="4224797"/>
            <a:ext cx="3240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8201800" y="2886814"/>
            <a:ext cx="3240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3757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14"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3" name="Straight Connector 2"/>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0162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14"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3" name="Straight Connector 2"/>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528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1523"/>
            <a:ext cx="12189629" cy="6854953"/>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14"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3" name="Straight Connector 2"/>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40225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3205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9266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8190973" cy="277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44650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6997604" cy="2374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6180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7"/>
          <p:cNvSpPr>
            <a:spLocks noGrp="1"/>
          </p:cNvSpPr>
          <p:nvPr>
            <p:ph type="body" sz="quarter" idx="17"/>
          </p:nvPr>
        </p:nvSpPr>
        <p:spPr>
          <a:xfrm>
            <a:off x="866930" y="1368000"/>
            <a:ext cx="10486869" cy="4103410"/>
          </a:xfrm>
        </p:spPr>
        <p:txBody>
          <a:bodyPr/>
          <a:lstStyle>
            <a:lvl1pPr marL="0" indent="0" algn="l">
              <a:buNone/>
              <a:defRPr sz="2000">
                <a:solidFill>
                  <a:schemeClr val="tx1"/>
                </a:solidFill>
              </a:defRPr>
            </a:lvl1pPr>
          </a:lstStyle>
          <a:p>
            <a:endParaRPr lang="en-GB" dirty="0"/>
          </a:p>
        </p:txBody>
      </p:sp>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Tree>
    <p:extLst>
      <p:ext uri="{BB962C8B-B14F-4D97-AF65-F5344CB8AC3E}">
        <p14:creationId xmlns:p14="http://schemas.microsoft.com/office/powerpoint/2010/main" val="4769855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Picture Placeholder 5"/>
          <p:cNvSpPr>
            <a:spLocks noGrp="1"/>
          </p:cNvSpPr>
          <p:nvPr>
            <p:ph type="pic" sz="quarter" idx="14"/>
          </p:nvPr>
        </p:nvSpPr>
        <p:spPr>
          <a:xfrm>
            <a:off x="8225498" y="1800000"/>
            <a:ext cx="3096000" cy="1656000"/>
          </a:xfrm>
          <a:solidFill>
            <a:schemeClr val="bg2"/>
          </a:solidFill>
          <a:ln>
            <a:noFill/>
          </a:ln>
        </p:spPr>
      </p:sp>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
        <p:nvSpPr>
          <p:cNvPr id="10" name="Text Placeholder 7"/>
          <p:cNvSpPr>
            <a:spLocks noGrp="1"/>
          </p:cNvSpPr>
          <p:nvPr>
            <p:ph type="body" sz="quarter" idx="16"/>
          </p:nvPr>
        </p:nvSpPr>
        <p:spPr>
          <a:xfrm>
            <a:off x="937527" y="3746161"/>
            <a:ext cx="3142086" cy="1664689"/>
          </a:xfrm>
        </p:spPr>
        <p:txBody>
          <a:bodyPr/>
          <a:lstStyle>
            <a:lvl1pPr marL="0" indent="0" algn="ctr">
              <a:buNone/>
              <a:defRPr sz="2000"/>
            </a:lvl1pPr>
          </a:lstStyle>
          <a:p>
            <a:endParaRPr lang="en-GB" dirty="0"/>
          </a:p>
        </p:txBody>
      </p:sp>
      <p:cxnSp>
        <p:nvCxnSpPr>
          <p:cNvPr id="17" name="Straight Connector 16"/>
          <p:cNvCxnSpPr/>
          <p:nvPr userDrawn="1"/>
        </p:nvCxnSpPr>
        <p:spPr>
          <a:xfrm>
            <a:off x="4321135" y="3732507"/>
            <a:ext cx="0" cy="169200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7948575" y="3732507"/>
            <a:ext cx="0" cy="169200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1" name="Picture Placeholder 5"/>
          <p:cNvSpPr>
            <a:spLocks noGrp="1"/>
          </p:cNvSpPr>
          <p:nvPr>
            <p:ph type="pic" sz="quarter" idx="19"/>
          </p:nvPr>
        </p:nvSpPr>
        <p:spPr>
          <a:xfrm>
            <a:off x="4548000" y="1800000"/>
            <a:ext cx="3096000" cy="1656000"/>
          </a:xfrm>
          <a:solidFill>
            <a:schemeClr val="bg2"/>
          </a:solidFill>
          <a:ln>
            <a:noFill/>
          </a:ln>
        </p:spPr>
      </p:sp>
      <p:sp>
        <p:nvSpPr>
          <p:cNvPr id="22" name="Picture Placeholder 5"/>
          <p:cNvSpPr>
            <a:spLocks noGrp="1"/>
          </p:cNvSpPr>
          <p:nvPr>
            <p:ph type="pic" sz="quarter" idx="20"/>
          </p:nvPr>
        </p:nvSpPr>
        <p:spPr>
          <a:xfrm>
            <a:off x="937527" y="1800000"/>
            <a:ext cx="3096000" cy="1656000"/>
          </a:xfrm>
          <a:solidFill>
            <a:schemeClr val="bg2"/>
          </a:solidFill>
          <a:ln>
            <a:noFill/>
          </a:ln>
        </p:spPr>
      </p:sp>
      <p:sp>
        <p:nvSpPr>
          <p:cNvPr id="25" name="Text Placeholder 7"/>
          <p:cNvSpPr>
            <a:spLocks noGrp="1"/>
          </p:cNvSpPr>
          <p:nvPr>
            <p:ph type="body" sz="quarter" idx="21"/>
          </p:nvPr>
        </p:nvSpPr>
        <p:spPr>
          <a:xfrm>
            <a:off x="4501914" y="3746161"/>
            <a:ext cx="3142086" cy="1664689"/>
          </a:xfrm>
        </p:spPr>
        <p:txBody>
          <a:bodyPr/>
          <a:lstStyle>
            <a:lvl1pPr marL="0" indent="0" algn="ctr">
              <a:buNone/>
              <a:defRPr sz="2000"/>
            </a:lvl1pPr>
          </a:lstStyle>
          <a:p>
            <a:endParaRPr lang="en-GB" dirty="0"/>
          </a:p>
        </p:txBody>
      </p:sp>
      <p:sp>
        <p:nvSpPr>
          <p:cNvPr id="26" name="Text Placeholder 7"/>
          <p:cNvSpPr>
            <a:spLocks noGrp="1"/>
          </p:cNvSpPr>
          <p:nvPr>
            <p:ph type="body" sz="quarter" idx="22"/>
          </p:nvPr>
        </p:nvSpPr>
        <p:spPr>
          <a:xfrm>
            <a:off x="8202455" y="3746161"/>
            <a:ext cx="3142086" cy="1664689"/>
          </a:xfrm>
        </p:spPr>
        <p:txBody>
          <a:bodyPr/>
          <a:lstStyle>
            <a:lvl1pPr marL="0" indent="0" algn="ctr">
              <a:buNone/>
              <a:defRPr sz="2000"/>
            </a:lvl1pPr>
          </a:lstStyle>
          <a:p>
            <a:endParaRPr lang="en-GB" dirty="0"/>
          </a:p>
        </p:txBody>
      </p:sp>
    </p:spTree>
    <p:extLst>
      <p:ext uri="{BB962C8B-B14F-4D97-AF65-F5344CB8AC3E}">
        <p14:creationId xmlns:p14="http://schemas.microsoft.com/office/powerpoint/2010/main" val="17114665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cxnSp>
        <p:nvCxnSpPr>
          <p:cNvPr id="17" name="Straight Connector 16"/>
          <p:cNvCxnSpPr/>
          <p:nvPr userDrawn="1"/>
        </p:nvCxnSpPr>
        <p:spPr>
          <a:xfrm>
            <a:off x="3340410" y="4264474"/>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13" name="Picture Placeholder 15"/>
          <p:cNvSpPr>
            <a:spLocks noGrp="1"/>
          </p:cNvSpPr>
          <p:nvPr>
            <p:ph type="pic" sz="quarter" idx="11"/>
          </p:nvPr>
        </p:nvSpPr>
        <p:spPr>
          <a:xfrm>
            <a:off x="838200" y="1634669"/>
            <a:ext cx="2304000" cy="2304000"/>
          </a:xfrm>
          <a:prstGeom prst="ellipse">
            <a:avLst/>
          </a:prstGeom>
          <a:solidFill>
            <a:schemeClr val="bg2"/>
          </a:solidFill>
          <a:ln>
            <a:noFill/>
          </a:ln>
          <a:effectLst>
            <a:softEdge rad="0"/>
          </a:effectLst>
        </p:spPr>
      </p:sp>
      <p:sp>
        <p:nvSpPr>
          <p:cNvPr id="14" name="Picture Placeholder 19"/>
          <p:cNvSpPr>
            <a:spLocks noGrp="1"/>
          </p:cNvSpPr>
          <p:nvPr>
            <p:ph type="pic" sz="quarter" idx="17"/>
          </p:nvPr>
        </p:nvSpPr>
        <p:spPr>
          <a:xfrm>
            <a:off x="3575400" y="1634669"/>
            <a:ext cx="2304000" cy="2304000"/>
          </a:xfrm>
          <a:prstGeom prst="ellipse">
            <a:avLst/>
          </a:prstGeom>
          <a:solidFill>
            <a:schemeClr val="bg2"/>
          </a:solidFill>
          <a:ln>
            <a:noFill/>
          </a:ln>
        </p:spPr>
      </p:sp>
      <p:sp>
        <p:nvSpPr>
          <p:cNvPr id="15" name="Picture Placeholder 20"/>
          <p:cNvSpPr>
            <a:spLocks noGrp="1"/>
          </p:cNvSpPr>
          <p:nvPr>
            <p:ph type="pic" sz="quarter" idx="13"/>
          </p:nvPr>
        </p:nvSpPr>
        <p:spPr>
          <a:xfrm>
            <a:off x="6312600" y="1634669"/>
            <a:ext cx="2304000" cy="2304000"/>
          </a:xfrm>
          <a:prstGeom prst="ellipse">
            <a:avLst/>
          </a:prstGeom>
          <a:solidFill>
            <a:schemeClr val="bg2"/>
          </a:solidFill>
          <a:ln>
            <a:noFill/>
          </a:ln>
        </p:spPr>
      </p:sp>
      <p:sp>
        <p:nvSpPr>
          <p:cNvPr id="16" name="Picture Placeholder 21"/>
          <p:cNvSpPr>
            <a:spLocks noGrp="1"/>
          </p:cNvSpPr>
          <p:nvPr>
            <p:ph type="pic" sz="quarter" idx="14"/>
          </p:nvPr>
        </p:nvSpPr>
        <p:spPr>
          <a:xfrm>
            <a:off x="9049800" y="1634669"/>
            <a:ext cx="2304000" cy="2304000"/>
          </a:xfrm>
          <a:prstGeom prst="ellipse">
            <a:avLst/>
          </a:prstGeom>
          <a:solidFill>
            <a:schemeClr val="bg2"/>
          </a:solidFill>
          <a:ln>
            <a:noFill/>
          </a:ln>
        </p:spPr>
      </p:sp>
      <p:sp>
        <p:nvSpPr>
          <p:cNvPr id="24" name="Content Placeholder 25"/>
          <p:cNvSpPr>
            <a:spLocks noGrp="1"/>
          </p:cNvSpPr>
          <p:nvPr>
            <p:ph sz="quarter" idx="20"/>
          </p:nvPr>
        </p:nvSpPr>
        <p:spPr>
          <a:xfrm>
            <a:off x="9049800" y="4260554"/>
            <a:ext cx="2304000" cy="1249363"/>
          </a:xfrm>
        </p:spPr>
        <p:txBody>
          <a:bodyPr/>
          <a:lstStyle>
            <a:lvl1pPr marL="0" indent="0">
              <a:buNone/>
              <a:defRPr sz="2000"/>
            </a:lvl1pPr>
          </a:lstStyle>
          <a:p>
            <a:endParaRPr lang="en-GB" dirty="0"/>
          </a:p>
        </p:txBody>
      </p:sp>
      <p:sp>
        <p:nvSpPr>
          <p:cNvPr id="35" name="Content Placeholder 25"/>
          <p:cNvSpPr>
            <a:spLocks noGrp="1"/>
          </p:cNvSpPr>
          <p:nvPr>
            <p:ph sz="quarter" idx="21"/>
          </p:nvPr>
        </p:nvSpPr>
        <p:spPr>
          <a:xfrm>
            <a:off x="6312600" y="4270487"/>
            <a:ext cx="2304000" cy="1249363"/>
          </a:xfrm>
        </p:spPr>
        <p:txBody>
          <a:bodyPr/>
          <a:lstStyle>
            <a:lvl1pPr marL="0" indent="0">
              <a:buNone/>
              <a:defRPr sz="2000"/>
            </a:lvl1pPr>
          </a:lstStyle>
          <a:p>
            <a:endParaRPr lang="en-GB" dirty="0"/>
          </a:p>
        </p:txBody>
      </p:sp>
      <p:sp>
        <p:nvSpPr>
          <p:cNvPr id="36" name="Content Placeholder 25"/>
          <p:cNvSpPr>
            <a:spLocks noGrp="1"/>
          </p:cNvSpPr>
          <p:nvPr>
            <p:ph sz="quarter" idx="22"/>
          </p:nvPr>
        </p:nvSpPr>
        <p:spPr>
          <a:xfrm>
            <a:off x="3575400" y="4260553"/>
            <a:ext cx="2304000" cy="1249363"/>
          </a:xfrm>
        </p:spPr>
        <p:txBody>
          <a:bodyPr/>
          <a:lstStyle>
            <a:lvl1pPr marL="0" indent="0">
              <a:buNone/>
              <a:defRPr sz="2000"/>
            </a:lvl1pPr>
          </a:lstStyle>
          <a:p>
            <a:endParaRPr lang="en-GB" dirty="0"/>
          </a:p>
        </p:txBody>
      </p:sp>
      <p:sp>
        <p:nvSpPr>
          <p:cNvPr id="37" name="Content Placeholder 25"/>
          <p:cNvSpPr>
            <a:spLocks noGrp="1"/>
          </p:cNvSpPr>
          <p:nvPr>
            <p:ph sz="quarter" idx="23"/>
          </p:nvPr>
        </p:nvSpPr>
        <p:spPr>
          <a:xfrm>
            <a:off x="819624" y="4260552"/>
            <a:ext cx="2304000" cy="1249363"/>
          </a:xfrm>
        </p:spPr>
        <p:txBody>
          <a:bodyPr/>
          <a:lstStyle>
            <a:lvl1pPr marL="0" indent="0">
              <a:buNone/>
              <a:defRPr sz="2000"/>
            </a:lvl1pPr>
          </a:lstStyle>
          <a:p>
            <a:endParaRPr lang="en-GB" dirty="0"/>
          </a:p>
        </p:txBody>
      </p:sp>
      <p:cxnSp>
        <p:nvCxnSpPr>
          <p:cNvPr id="38" name="Straight Connector 37"/>
          <p:cNvCxnSpPr/>
          <p:nvPr userDrawn="1"/>
        </p:nvCxnSpPr>
        <p:spPr>
          <a:xfrm>
            <a:off x="6096000" y="4264474"/>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8851590" y="4254539"/>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0595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18" name="Picture 17"/>
          <p:cNvPicPr>
            <a:picLocks noChangeAspect="1"/>
          </p:cNvPicPr>
          <p:nvPr userDrawn="1"/>
        </p:nvPicPr>
        <p:blipFill rotWithShape="1">
          <a:blip r:embed="rId4">
            <a:extLst>
              <a:ext uri="{28A0092B-C50C-407E-A947-70E740481C1C}">
                <a14:useLocalDpi xmlns:a14="http://schemas.microsoft.com/office/drawing/2010/main" val="0"/>
              </a:ext>
            </a:extLst>
          </a:blip>
          <a:srcRect l="29644" t="6053" r="30725" b="6244"/>
          <a:stretch/>
        </p:blipFill>
        <p:spPr>
          <a:xfrm>
            <a:off x="429491" y="4461163"/>
            <a:ext cx="1233054" cy="2161309"/>
          </a:xfrm>
          <a:prstGeom prst="rect">
            <a:avLst/>
          </a:prstGeom>
        </p:spPr>
      </p:pic>
    </p:spTree>
    <p:extLst>
      <p:ext uri="{BB962C8B-B14F-4D97-AF65-F5344CB8AC3E}">
        <p14:creationId xmlns:p14="http://schemas.microsoft.com/office/powerpoint/2010/main" val="39669969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4916" y="4542732"/>
            <a:ext cx="972867" cy="2167279"/>
          </a:xfrm>
          <a:prstGeom prst="rect">
            <a:avLst/>
          </a:prstGeom>
        </p:spPr>
      </p:pic>
    </p:spTree>
    <p:extLst>
      <p:ext uri="{BB962C8B-B14F-4D97-AF65-F5344CB8AC3E}">
        <p14:creationId xmlns:p14="http://schemas.microsoft.com/office/powerpoint/2010/main" val="31127101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1523"/>
            <a:ext cx="12189629" cy="6854953"/>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14"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3" name="Straight Connector 2"/>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66076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08040" y="4593727"/>
            <a:ext cx="2050083" cy="1927550"/>
          </a:xfrm>
          <a:prstGeom prst="rect">
            <a:avLst/>
          </a:prstGeom>
        </p:spPr>
      </p:pic>
    </p:spTree>
    <p:extLst>
      <p:ext uri="{BB962C8B-B14F-4D97-AF65-F5344CB8AC3E}">
        <p14:creationId xmlns:p14="http://schemas.microsoft.com/office/powerpoint/2010/main" val="38602131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6100" y="4639713"/>
            <a:ext cx="969978" cy="1856698"/>
          </a:xfrm>
          <a:prstGeom prst="rect">
            <a:avLst/>
          </a:prstGeom>
        </p:spPr>
      </p:pic>
    </p:spTree>
    <p:extLst>
      <p:ext uri="{BB962C8B-B14F-4D97-AF65-F5344CB8AC3E}">
        <p14:creationId xmlns:p14="http://schemas.microsoft.com/office/powerpoint/2010/main" val="1336040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dirty="0"/>
              <a:t>Enter your testimonial here</a:t>
            </a:r>
            <a:endParaRPr lang="en-GB" dirty="0"/>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dirty="0"/>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3770" y="4278124"/>
            <a:ext cx="1540612" cy="2218286"/>
          </a:xfrm>
          <a:prstGeom prst="rect">
            <a:avLst/>
          </a:prstGeom>
        </p:spPr>
      </p:pic>
    </p:spTree>
    <p:extLst>
      <p:ext uri="{BB962C8B-B14F-4D97-AF65-F5344CB8AC3E}">
        <p14:creationId xmlns:p14="http://schemas.microsoft.com/office/powerpoint/2010/main" val="16406585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Rectangle 1"/>
          <p:cNvSpPr/>
          <p:nvPr userDrawn="1"/>
        </p:nvSpPr>
        <p:spPr>
          <a:xfrm>
            <a:off x="-636"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4" name="Rectangle 13"/>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 name="Group 17"/>
          <p:cNvGrpSpPr/>
          <p:nvPr userDrawn="1"/>
        </p:nvGrpSpPr>
        <p:grpSpPr>
          <a:xfrm>
            <a:off x="1849706" y="609539"/>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22" name="Group 21"/>
          <p:cNvGrpSpPr/>
          <p:nvPr userDrawn="1"/>
        </p:nvGrpSpPr>
        <p:grpSpPr>
          <a:xfrm rot="10800000">
            <a:off x="9516557" y="5222468"/>
            <a:ext cx="914400" cy="914400"/>
            <a:chOff x="1849706" y="609539"/>
            <a:chExt cx="914400" cy="914400"/>
          </a:xfrm>
        </p:grpSpPr>
        <p:sp>
          <p:nvSpPr>
            <p:cNvPr id="23" name="Oval 22"/>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849706" y="1523939"/>
            <a:ext cx="8581250" cy="2841196"/>
          </a:xfrm>
        </p:spPr>
        <p:txBody>
          <a:bodyPr wrap="square" anchor="ctr" anchorCtr="0">
            <a:noAutofit/>
          </a:bodyPr>
          <a:lstStyle>
            <a:lvl1pPr algn="l">
              <a:defRPr sz="2800" b="0" baseline="0">
                <a:solidFill>
                  <a:schemeClr val="accent2"/>
                </a:solidFill>
                <a:latin typeface="+mn-lt"/>
              </a:defRPr>
            </a:lvl1pPr>
          </a:lstStyle>
          <a:p>
            <a:r>
              <a:rPr lang="en-US" dirty="0"/>
              <a:t>Insert your quote here</a:t>
            </a:r>
            <a:endParaRPr lang="en-GB" dirty="0"/>
          </a:p>
        </p:txBody>
      </p:sp>
      <p:sp>
        <p:nvSpPr>
          <p:cNvPr id="12" name="Subtitle 2"/>
          <p:cNvSpPr>
            <a:spLocks noGrp="1"/>
          </p:cNvSpPr>
          <p:nvPr>
            <p:ph type="subTitle" idx="1" hasCustomPrompt="1"/>
          </p:nvPr>
        </p:nvSpPr>
        <p:spPr>
          <a:xfrm>
            <a:off x="1850819" y="4645214"/>
            <a:ext cx="8622192" cy="294935"/>
          </a:xfrm>
        </p:spPr>
        <p:txBody>
          <a:bodyPr wrap="none" tIns="0" bIns="0">
            <a:noAutofit/>
          </a:bodyPr>
          <a:lstStyle>
            <a:lvl1pPr marL="0" indent="0" algn="l">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speaker</a:t>
            </a:r>
            <a:endParaRPr lang="en-GB"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850808" y="4945651"/>
            <a:ext cx="8621874" cy="283576"/>
          </a:xfrm>
        </p:spPr>
        <p:txBody>
          <a:bodyPr wrap="none" tIns="0" bIns="0">
            <a:noAutofit/>
          </a:bodyPr>
          <a:lstStyle>
            <a:lvl1pPr marL="0" indent="0" algn="l">
              <a:buFontTx/>
              <a:buNone/>
              <a:defRPr sz="1800" i="1">
                <a:solidFill>
                  <a:schemeClr val="tx2"/>
                </a:solidFill>
              </a:defRPr>
            </a:lvl1pPr>
          </a:lstStyle>
          <a:p>
            <a:pPr lvl="0"/>
            <a:r>
              <a:rPr lang="en-US" dirty="0"/>
              <a:t>Profession</a:t>
            </a:r>
          </a:p>
        </p:txBody>
      </p:sp>
    </p:spTree>
    <p:extLst>
      <p:ext uri="{BB962C8B-B14F-4D97-AF65-F5344CB8AC3E}">
        <p14:creationId xmlns:p14="http://schemas.microsoft.com/office/powerpoint/2010/main" val="41398201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cxnSp>
        <p:nvCxnSpPr>
          <p:cNvPr id="24" name="Straight Connector 23"/>
          <p:cNvCxnSpPr/>
          <p:nvPr userDrawn="1"/>
        </p:nvCxnSpPr>
        <p:spPr>
          <a:xfrm>
            <a:off x="1905580" y="5205607"/>
            <a:ext cx="98602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885951" y="876300"/>
            <a:ext cx="98602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1374" y="1304763"/>
            <a:ext cx="1276929" cy="1011400"/>
          </a:xfrm>
          <a:prstGeom prst="rect">
            <a:avLst/>
          </a:prstGeom>
        </p:spPr>
      </p:pic>
      <p:pic>
        <p:nvPicPr>
          <p:cNvPr id="17" name="Picture 6" descr="LOGO CE-EN-quadri.eps"/>
          <p:cNvPicPr>
            <a:picLocks noChangeAspect="1"/>
          </p:cNvPicPr>
          <p:nvPr userDrawn="1"/>
        </p:nvPicPr>
        <p:blipFill>
          <a:blip r:embed="rId3" cstate="print"/>
          <a:srcRect/>
          <a:stretch>
            <a:fillRect/>
          </a:stretch>
        </p:blipFill>
        <p:spPr bwMode="auto">
          <a:xfrm>
            <a:off x="4943872" y="548680"/>
            <a:ext cx="2304256" cy="1600050"/>
          </a:xfrm>
          <a:prstGeom prst="rect">
            <a:avLst/>
          </a:prstGeom>
          <a:noFill/>
          <a:ln w="9525">
            <a:noFill/>
            <a:miter lim="800000"/>
            <a:headEnd/>
            <a:tailEnd/>
          </a:ln>
        </p:spPr>
      </p:pic>
      <p:sp>
        <p:nvSpPr>
          <p:cNvPr id="7" name="Subtitle 2"/>
          <p:cNvSpPr txBox="1">
            <a:spLocks/>
          </p:cNvSpPr>
          <p:nvPr/>
        </p:nvSpPr>
        <p:spPr>
          <a:xfrm>
            <a:off x="2455643" y="5916080"/>
            <a:ext cx="8730171" cy="474727"/>
          </a:xfrm>
          <a:prstGeom prst="rect">
            <a:avLst/>
          </a:prstGeom>
        </p:spPr>
        <p:txBody>
          <a:bodyPr wrap="square" lIns="0" tIns="72000" rIns="0" bIns="72000" numCol="1" anchor="t" anchorCtr="0">
            <a:noAutofit/>
          </a:bodyPr>
          <a:lstStyle>
            <a:lvl1pPr marL="342900" indent="-342900" algn="l" rtl="0" eaLnBrk="1" fontAlgn="base" hangingPunct="1">
              <a:spcBef>
                <a:spcPct val="20000"/>
              </a:spcBef>
              <a:spcAft>
                <a:spcPct val="0"/>
              </a:spcAft>
              <a:buClr>
                <a:schemeClr val="bg1"/>
              </a:buClr>
              <a:buChar char="•"/>
              <a:defRPr sz="800" i="0">
                <a:solidFill>
                  <a:schemeClr val="accent2">
                    <a:lumMod val="50000"/>
                  </a:schemeClr>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chemeClr val="accent2">
                    <a:lumMod val="50000"/>
                  </a:schemeClr>
                </a:solidFill>
                <a:latin typeface="+mn-lt"/>
              </a:defRPr>
            </a:lvl2pPr>
            <a:lvl3pPr marL="1143000" indent="-228600" algn="l" rtl="0" eaLnBrk="1" fontAlgn="base" hangingPunct="1">
              <a:spcBef>
                <a:spcPct val="20000"/>
              </a:spcBef>
              <a:spcAft>
                <a:spcPct val="0"/>
              </a:spcAft>
              <a:defRPr sz="1400">
                <a:solidFill>
                  <a:schemeClr val="accent2">
                    <a:lumMod val="50000"/>
                  </a:schemeClr>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0" indent="0" algn="just">
              <a:buNone/>
            </a:pPr>
            <a:r>
              <a:rPr lang="en-US" sz="700" b="1" kern="0" dirty="0">
                <a:solidFill>
                  <a:schemeClr val="tx1"/>
                </a:solidFill>
              </a:rPr>
              <a:t>© European Union 2021</a:t>
            </a:r>
          </a:p>
          <a:p>
            <a:pPr marL="0" indent="0" algn="just">
              <a:buNone/>
            </a:pPr>
            <a:r>
              <a:rPr lang="en-US" sz="600" b="0" kern="0" dirty="0">
                <a:solidFill>
                  <a:schemeClr val="tx1"/>
                </a:solidFill>
              </a:rPr>
              <a:t>Unless otherwise noted the reuse of this presentation is </a:t>
            </a:r>
            <a:r>
              <a:rPr lang="en-US" sz="600" b="0" kern="0" dirty="0" err="1">
                <a:solidFill>
                  <a:schemeClr val="tx1"/>
                </a:solidFill>
              </a:rPr>
              <a:t>authorised</a:t>
            </a:r>
            <a:r>
              <a:rPr lang="en-US" sz="600" b="0" kern="0" dirty="0">
                <a:solidFill>
                  <a:schemeClr val="tx1"/>
                </a:solidFill>
              </a:rPr>
              <a:t> under the </a:t>
            </a:r>
            <a:r>
              <a:rPr lang="en-US" sz="600" b="0" u="sng" kern="0" dirty="0">
                <a:solidFill>
                  <a:schemeClr val="tx1"/>
                </a:solidFill>
              </a:rPr>
              <a:t>CC BY 4.0</a:t>
            </a:r>
            <a:r>
              <a:rPr lang="en-US" sz="600" b="1" kern="0" dirty="0">
                <a:solidFill>
                  <a:schemeClr val="tx1"/>
                </a:solidFill>
              </a:rPr>
              <a:t>  </a:t>
            </a:r>
            <a:r>
              <a:rPr lang="en-US" sz="600" b="0" kern="0" dirty="0">
                <a:solidFill>
                  <a:schemeClr val="tx1"/>
                </a:solidFill>
              </a:rPr>
              <a:t>license. For any use or reproduction of elements that are not owned by the EU, permission may need to be sought directly from the respective right holders.</a:t>
            </a:r>
          </a:p>
          <a:p>
            <a:pPr marL="0" indent="0" algn="just">
              <a:buNone/>
            </a:pPr>
            <a:r>
              <a:rPr lang="en-GB" sz="600" kern="0" dirty="0">
                <a:solidFill>
                  <a:schemeClr val="tx1"/>
                </a:solidFill>
              </a:rPr>
              <a:t>Image credits: © </a:t>
            </a:r>
            <a:r>
              <a:rPr lang="en-GB" sz="600" kern="0" dirty="0" err="1">
                <a:solidFill>
                  <a:schemeClr val="tx1"/>
                </a:solidFill>
              </a:rPr>
              <a:t>ivector</a:t>
            </a:r>
            <a:r>
              <a:rPr lang="en-GB" sz="600" kern="0" dirty="0">
                <a:solidFill>
                  <a:schemeClr val="tx1"/>
                </a:solidFill>
              </a:rPr>
              <a:t> #235536634, #249868181, #251163013, #266009682, #273480523, #362422833, #241215668, #244690530, #245719946, #251163053, #252508849, 2020. Source: Stock.Adobe.com. </a:t>
            </a:r>
            <a:r>
              <a:rPr lang="en-US" sz="600" kern="0" dirty="0">
                <a:solidFill>
                  <a:schemeClr val="tx1"/>
                </a:solidFill>
              </a:rPr>
              <a:t>Icons © </a:t>
            </a:r>
            <a:r>
              <a:rPr lang="en-US" sz="600" kern="0" dirty="0" err="1">
                <a:solidFill>
                  <a:schemeClr val="tx1"/>
                </a:solidFill>
              </a:rPr>
              <a:t>Flaticon</a:t>
            </a:r>
            <a:r>
              <a:rPr lang="en-US" sz="600" kern="0" dirty="0">
                <a:solidFill>
                  <a:schemeClr val="tx1"/>
                </a:solidFill>
              </a:rPr>
              <a:t> – all rights reserved.</a:t>
            </a:r>
            <a:endParaRPr lang="en-GB" sz="600" kern="0" dirty="0">
              <a:solidFill>
                <a:schemeClr val="tx1"/>
              </a:solidFill>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3875" y="5994432"/>
            <a:ext cx="939572" cy="314888"/>
          </a:xfrm>
          <a:prstGeom prst="rect">
            <a:avLst/>
          </a:prstGeom>
        </p:spPr>
      </p:pic>
    </p:spTree>
    <p:extLst>
      <p:ext uri="{BB962C8B-B14F-4D97-AF65-F5344CB8AC3E}">
        <p14:creationId xmlns:p14="http://schemas.microsoft.com/office/powerpoint/2010/main" val="27359574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38200" y="468000"/>
            <a:ext cx="10515600" cy="600164"/>
          </a:xfrm>
          <a:prstGeom prst="rect">
            <a:avLst/>
          </a:prstGeom>
        </p:spPr>
        <p:txBody>
          <a:bodyPr vert="horz" wrap="square" lIns="91440" tIns="45720" rIns="91440" bIns="0" rtlCol="0" anchor="t" anchorCtr="0">
            <a:noAutofit/>
          </a:bodyPr>
          <a:lstStyle>
            <a:lvl1pPr>
              <a:lnSpc>
                <a:spcPct val="100000"/>
              </a:lnSpc>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Tree>
    <p:extLst>
      <p:ext uri="{BB962C8B-B14F-4D97-AF65-F5344CB8AC3E}">
        <p14:creationId xmlns:p14="http://schemas.microsoft.com/office/powerpoint/2010/main" val="4769103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56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28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8190973" cy="277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1030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dirty="0"/>
              <a:t>Click to edit Master </a:t>
            </a:r>
            <a:br>
              <a:rPr lang="en-US" dirty="0"/>
            </a:br>
            <a:r>
              <a:rPr lang="en-US" dirty="0"/>
              <a:t>title style</a:t>
            </a:r>
            <a:endParaRPr lang="en-GB" dirty="0"/>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10" name="Straight Connector 9"/>
          <p:cNvCxnSpPr/>
          <p:nvPr userDrawn="1"/>
        </p:nvCxnSpPr>
        <p:spPr>
          <a:xfrm>
            <a:off x="1077013" y="1122363"/>
            <a:ext cx="6997604" cy="2374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346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7"/>
          <p:cNvSpPr>
            <a:spLocks noGrp="1"/>
          </p:cNvSpPr>
          <p:nvPr>
            <p:ph type="body" sz="quarter" idx="17"/>
          </p:nvPr>
        </p:nvSpPr>
        <p:spPr>
          <a:xfrm>
            <a:off x="866930" y="1368000"/>
            <a:ext cx="10486869" cy="4103410"/>
          </a:xfrm>
        </p:spPr>
        <p:txBody>
          <a:bodyPr/>
          <a:lstStyle>
            <a:lvl1pPr marL="0" indent="0" algn="l">
              <a:buNone/>
              <a:defRPr sz="2000">
                <a:solidFill>
                  <a:schemeClr val="tx1"/>
                </a:solidFill>
              </a:defRPr>
            </a:lvl1pPr>
          </a:lstStyle>
          <a:p>
            <a:endParaRPr lang="en-GB" dirty="0"/>
          </a:p>
        </p:txBody>
      </p:sp>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Picture Placeholder 5"/>
          <p:cNvSpPr>
            <a:spLocks noGrp="1"/>
          </p:cNvSpPr>
          <p:nvPr>
            <p:ph type="pic" sz="quarter" idx="14"/>
          </p:nvPr>
        </p:nvSpPr>
        <p:spPr>
          <a:xfrm>
            <a:off x="8225498" y="1800000"/>
            <a:ext cx="3096000" cy="1656000"/>
          </a:xfrm>
          <a:solidFill>
            <a:schemeClr val="bg2"/>
          </a:solidFill>
          <a:ln>
            <a:noFill/>
          </a:ln>
        </p:spPr>
      </p:sp>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dirty="0"/>
              <a:t>Click to edit Master title style</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
        <p:nvSpPr>
          <p:cNvPr id="10" name="Text Placeholder 7"/>
          <p:cNvSpPr>
            <a:spLocks noGrp="1"/>
          </p:cNvSpPr>
          <p:nvPr>
            <p:ph type="body" sz="quarter" idx="16"/>
          </p:nvPr>
        </p:nvSpPr>
        <p:spPr>
          <a:xfrm>
            <a:off x="937527" y="3746161"/>
            <a:ext cx="3142086" cy="1664689"/>
          </a:xfrm>
        </p:spPr>
        <p:txBody>
          <a:bodyPr/>
          <a:lstStyle>
            <a:lvl1pPr marL="0" indent="0" algn="ctr">
              <a:buNone/>
              <a:defRPr sz="2000"/>
            </a:lvl1pPr>
          </a:lstStyle>
          <a:p>
            <a:endParaRPr lang="en-GB" dirty="0"/>
          </a:p>
        </p:txBody>
      </p:sp>
      <p:cxnSp>
        <p:nvCxnSpPr>
          <p:cNvPr id="17" name="Straight Connector 16"/>
          <p:cNvCxnSpPr/>
          <p:nvPr userDrawn="1"/>
        </p:nvCxnSpPr>
        <p:spPr>
          <a:xfrm>
            <a:off x="4321135" y="3732507"/>
            <a:ext cx="0" cy="169200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7948575" y="3732507"/>
            <a:ext cx="0" cy="169200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1" name="Picture Placeholder 5"/>
          <p:cNvSpPr>
            <a:spLocks noGrp="1"/>
          </p:cNvSpPr>
          <p:nvPr>
            <p:ph type="pic" sz="quarter" idx="19"/>
          </p:nvPr>
        </p:nvSpPr>
        <p:spPr>
          <a:xfrm>
            <a:off x="4548000" y="1800000"/>
            <a:ext cx="3096000" cy="1656000"/>
          </a:xfrm>
          <a:solidFill>
            <a:schemeClr val="bg2"/>
          </a:solidFill>
          <a:ln>
            <a:noFill/>
          </a:ln>
        </p:spPr>
      </p:sp>
      <p:sp>
        <p:nvSpPr>
          <p:cNvPr id="22" name="Picture Placeholder 5"/>
          <p:cNvSpPr>
            <a:spLocks noGrp="1"/>
          </p:cNvSpPr>
          <p:nvPr>
            <p:ph type="pic" sz="quarter" idx="20"/>
          </p:nvPr>
        </p:nvSpPr>
        <p:spPr>
          <a:xfrm>
            <a:off x="937527" y="1800000"/>
            <a:ext cx="3096000" cy="1656000"/>
          </a:xfrm>
          <a:solidFill>
            <a:schemeClr val="bg2"/>
          </a:solidFill>
          <a:ln>
            <a:noFill/>
          </a:ln>
        </p:spPr>
      </p:sp>
      <p:sp>
        <p:nvSpPr>
          <p:cNvPr id="25" name="Text Placeholder 7"/>
          <p:cNvSpPr>
            <a:spLocks noGrp="1"/>
          </p:cNvSpPr>
          <p:nvPr>
            <p:ph type="body" sz="quarter" idx="21"/>
          </p:nvPr>
        </p:nvSpPr>
        <p:spPr>
          <a:xfrm>
            <a:off x="4501914" y="3746161"/>
            <a:ext cx="3142086" cy="1664689"/>
          </a:xfrm>
        </p:spPr>
        <p:txBody>
          <a:bodyPr/>
          <a:lstStyle>
            <a:lvl1pPr marL="0" indent="0" algn="ctr">
              <a:buNone/>
              <a:defRPr sz="2000"/>
            </a:lvl1pPr>
          </a:lstStyle>
          <a:p>
            <a:endParaRPr lang="en-GB" dirty="0"/>
          </a:p>
        </p:txBody>
      </p:sp>
      <p:sp>
        <p:nvSpPr>
          <p:cNvPr id="26" name="Text Placeholder 7"/>
          <p:cNvSpPr>
            <a:spLocks noGrp="1"/>
          </p:cNvSpPr>
          <p:nvPr>
            <p:ph type="body" sz="quarter" idx="22"/>
          </p:nvPr>
        </p:nvSpPr>
        <p:spPr>
          <a:xfrm>
            <a:off x="8202455" y="3746161"/>
            <a:ext cx="3142086" cy="1664689"/>
          </a:xfrm>
        </p:spPr>
        <p:txBody>
          <a:bodyPr/>
          <a:lstStyle>
            <a:lvl1pPr marL="0" indent="0" algn="ctr">
              <a:buNone/>
              <a:defRPr sz="2000"/>
            </a:lvl1pPr>
          </a:lstStyle>
          <a:p>
            <a:endParaRPr lang="en-GB" dirty="0"/>
          </a:p>
        </p:txBody>
      </p:sp>
    </p:spTree>
    <p:extLst>
      <p:ext uri="{BB962C8B-B14F-4D97-AF65-F5344CB8AC3E}">
        <p14:creationId xmlns:p14="http://schemas.microsoft.com/office/powerpoint/2010/main" val="2185219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theme" Target="../theme/theme2.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79" r:id="rId2"/>
    <p:sldLayoutId id="2147483678" r:id="rId3"/>
    <p:sldLayoutId id="2147483680" r:id="rId4"/>
    <p:sldLayoutId id="2147483681" r:id="rId5"/>
    <p:sldLayoutId id="2147483682" r:id="rId6"/>
    <p:sldLayoutId id="2147483683" r:id="rId7"/>
    <p:sldLayoutId id="2147483650" r:id="rId8"/>
    <p:sldLayoutId id="2147483689" r:id="rId9"/>
    <p:sldLayoutId id="2147483690" r:id="rId10"/>
    <p:sldLayoutId id="2147483672" r:id="rId11"/>
    <p:sldLayoutId id="2147483684" r:id="rId12"/>
    <p:sldLayoutId id="2147483685" r:id="rId13"/>
    <p:sldLayoutId id="2147483686" r:id="rId14"/>
    <p:sldLayoutId id="2147483687" r:id="rId15"/>
    <p:sldLayoutId id="2147483688" r:id="rId16"/>
    <p:sldLayoutId id="2147483649" r:id="rId17"/>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spTree>
    <p:extLst>
      <p:ext uri="{BB962C8B-B14F-4D97-AF65-F5344CB8AC3E}">
        <p14:creationId xmlns:p14="http://schemas.microsoft.com/office/powerpoint/2010/main" val="245062319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Pilot on Blind evaluation </a:t>
            </a:r>
          </a:p>
        </p:txBody>
      </p:sp>
      <p:sp>
        <p:nvSpPr>
          <p:cNvPr id="3" name="Subtitle 2"/>
          <p:cNvSpPr>
            <a:spLocks noGrp="1"/>
          </p:cNvSpPr>
          <p:nvPr>
            <p:ph type="subTitle" idx="1"/>
          </p:nvPr>
        </p:nvSpPr>
        <p:spPr/>
        <p:txBody>
          <a:bodyPr/>
          <a:lstStyle/>
          <a:p>
            <a:r>
              <a:rPr lang="en-GB" dirty="0"/>
              <a:t>Horizon Europe</a:t>
            </a:r>
          </a:p>
        </p:txBody>
      </p:sp>
    </p:spTree>
    <p:extLst>
      <p:ext uri="{BB962C8B-B14F-4D97-AF65-F5344CB8AC3E}">
        <p14:creationId xmlns:p14="http://schemas.microsoft.com/office/powerpoint/2010/main" val="894543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838201" y="1802878"/>
            <a:ext cx="5911392" cy="4001095"/>
          </a:xfrm>
          <a:prstGeom prst="rect">
            <a:avLst/>
          </a:prstGeom>
        </p:spPr>
        <p:txBody>
          <a:bodyPr vert="horz" wrap="square" lIns="90000" tIns="45720" rIns="91440" bIns="45720" rtlCol="0">
            <a:spAutoFit/>
          </a:bodyPr>
          <a:lstStyle>
            <a:defPPr>
              <a:defRPr lang="en-US"/>
            </a:defPPr>
            <a:lvl1pPr marL="0" indent="0" algn="l" defTabSz="914400" rtl="0" eaLnBrk="1" latinLnBrk="0" hangingPunct="1">
              <a:spcAft>
                <a:spcPts val="0"/>
              </a:spcAft>
              <a:buNone/>
              <a:defRPr sz="2000" b="1" kern="1200">
                <a:solidFill>
                  <a:schemeClr val="tx2"/>
                </a:solidFill>
                <a:latin typeface="+mn-lt"/>
                <a:ea typeface="+mn-ea"/>
                <a:cs typeface="+mn-cs"/>
              </a:defRPr>
            </a:lvl1pPr>
            <a:lvl2pPr marL="0" indent="0" algn="l" defTabSz="914400" rtl="0" eaLnBrk="1" latinLnBrk="0" hangingPunct="1">
              <a:buNone/>
              <a:defRPr sz="1800" b="1" kern="1200">
                <a:solidFill>
                  <a:schemeClr val="accent2"/>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1" indent="-342900" algn="just" defTabSz="914400" rtl="0" eaLnBrk="1" fontAlgn="auto" latinLnBrk="0" hangingPunct="1">
              <a:lnSpc>
                <a:spcPct val="100000"/>
              </a:lnSpc>
              <a:spcBef>
                <a:spcPts val="1800"/>
              </a:spcBef>
              <a:buClr>
                <a:srgbClr val="931680"/>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In HE WP 2023-2024, all two-stage calls will be evaluated blindly, except one call for Widening</a:t>
            </a:r>
            <a:r>
              <a:rPr lang="en-US" sz="1600" b="0" dirty="0">
                <a:solidFill>
                  <a:srgbClr val="4D4D4D"/>
                </a:solidFill>
                <a:latin typeface="Arial"/>
              </a:rPr>
              <a:t> </a:t>
            </a:r>
            <a:r>
              <a:rPr kumimoji="0" lang="en-US" sz="1600" b="0" i="0" u="none" strike="noStrike" kern="1200" cap="none" spc="0" normalizeH="0" baseline="0" noProof="0" dirty="0">
                <a:ln>
                  <a:noFill/>
                </a:ln>
                <a:solidFill>
                  <a:srgbClr val="4D4D4D"/>
                </a:solidFill>
                <a:effectLst/>
                <a:uLnTx/>
                <a:uFillTx/>
                <a:latin typeface="Arial"/>
                <a:ea typeface="+mn-ea"/>
                <a:cs typeface="+mn-cs"/>
              </a:rPr>
              <a:t>(legal basis on article 28 of HE Regulation)</a:t>
            </a:r>
          </a:p>
          <a:p>
            <a:pPr marL="342900" marR="0" lvl="1" indent="-342900" algn="just" defTabSz="914400" rtl="0" eaLnBrk="1" fontAlgn="auto" latinLnBrk="0" hangingPunct="1">
              <a:lnSpc>
                <a:spcPct val="100000"/>
              </a:lnSpc>
              <a:spcBef>
                <a:spcPts val="1800"/>
              </a:spcBef>
              <a:buClr>
                <a:srgbClr val="931680"/>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With this pilot we want to tackle some understandable concerns that the evaluation process could be </a:t>
            </a:r>
            <a:r>
              <a:rPr kumimoji="0" lang="en-US" sz="1600" b="1" i="0" u="none" strike="noStrike" kern="1200" cap="none" spc="0" normalizeH="0" baseline="0" noProof="0" dirty="0">
                <a:ln>
                  <a:noFill/>
                </a:ln>
                <a:effectLst/>
                <a:uLnTx/>
                <a:uFillTx/>
                <a:latin typeface="Arial"/>
                <a:ea typeface="+mn-ea"/>
                <a:cs typeface="+mn-cs"/>
              </a:rPr>
              <a:t>perceived</a:t>
            </a:r>
            <a:r>
              <a:rPr kumimoji="0" lang="en-US" sz="1600" b="1" i="0" u="none" strike="noStrike" kern="1200" cap="none" spc="0" normalizeH="0" baseline="0" noProof="0" dirty="0">
                <a:ln>
                  <a:noFill/>
                </a:ln>
                <a:solidFill>
                  <a:srgbClr val="931680"/>
                </a:solidFill>
                <a:effectLst/>
                <a:uLnTx/>
                <a:uFillTx/>
                <a:latin typeface="Arial"/>
                <a:ea typeface="+mn-ea"/>
                <a:cs typeface="+mn-cs"/>
              </a:rPr>
              <a:t> </a:t>
            </a:r>
            <a:r>
              <a:rPr kumimoji="0" lang="en-US" sz="1600" b="0" i="0" u="none" strike="noStrike" kern="1200" cap="none" spc="0" normalizeH="0" baseline="0" noProof="0" dirty="0">
                <a:ln>
                  <a:noFill/>
                </a:ln>
                <a:solidFill>
                  <a:srgbClr val="4D4D4D"/>
                </a:solidFill>
                <a:effectLst/>
                <a:uLnTx/>
                <a:uFillTx/>
                <a:latin typeface="Arial"/>
                <a:ea typeface="+mn-ea"/>
                <a:cs typeface="+mn-cs"/>
              </a:rPr>
              <a:t>as biased towards well-known </a:t>
            </a:r>
            <a:r>
              <a:rPr kumimoji="0" lang="en-US" sz="1600" b="0" i="0" u="none" strike="noStrike" kern="1200" cap="none" spc="0" normalizeH="0" baseline="0" noProof="0" dirty="0" err="1">
                <a:ln>
                  <a:noFill/>
                </a:ln>
                <a:solidFill>
                  <a:srgbClr val="4D4D4D"/>
                </a:solidFill>
                <a:effectLst/>
                <a:uLnTx/>
                <a:uFillTx/>
                <a:latin typeface="Arial"/>
                <a:ea typeface="+mn-ea"/>
                <a:cs typeface="+mn-cs"/>
              </a:rPr>
              <a:t>organisations</a:t>
            </a:r>
            <a:r>
              <a:rPr kumimoji="0" lang="en-US" sz="1600" b="0" i="0" u="none" strike="noStrike" kern="1200" cap="none" spc="0" normalizeH="0" baseline="0" noProof="0" dirty="0">
                <a:ln>
                  <a:noFill/>
                </a:ln>
                <a:solidFill>
                  <a:srgbClr val="4D4D4D"/>
                </a:solidFill>
                <a:effectLst/>
                <a:uLnTx/>
                <a:uFillTx/>
                <a:latin typeface="Arial"/>
                <a:ea typeface="+mn-ea"/>
                <a:cs typeface="+mn-cs"/>
              </a:rPr>
              <a:t> in countries with better performing Research and Innovation systems (a recent independent study has not revealed such a bias). </a:t>
            </a:r>
          </a:p>
          <a:p>
            <a:pPr marL="342900" marR="0" lvl="1" indent="-342900" algn="just" defTabSz="914400" rtl="0" eaLnBrk="1" fontAlgn="auto" latinLnBrk="0" hangingPunct="1">
              <a:lnSpc>
                <a:spcPct val="100000"/>
              </a:lnSpc>
              <a:spcBef>
                <a:spcPts val="1800"/>
              </a:spcBef>
              <a:buClr>
                <a:srgbClr val="931680"/>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The pilot aims to identify whether the </a:t>
            </a:r>
            <a:r>
              <a:rPr kumimoji="0" lang="en-US" sz="1600" i="0" u="none" strike="noStrike" kern="1200" cap="none" spc="0" normalizeH="0" baseline="0" noProof="0" dirty="0">
                <a:ln>
                  <a:noFill/>
                </a:ln>
                <a:effectLst/>
                <a:uLnTx/>
                <a:uFillTx/>
                <a:latin typeface="Arial"/>
                <a:ea typeface="+mn-ea"/>
                <a:cs typeface="+mn-cs"/>
              </a:rPr>
              <a:t>implementation</a:t>
            </a:r>
            <a:r>
              <a:rPr kumimoji="0" lang="en-US" sz="1600" b="0" i="0" u="none" strike="noStrike" kern="1200" cap="none" spc="0" normalizeH="0" baseline="0" noProof="0" dirty="0">
                <a:ln>
                  <a:noFill/>
                </a:ln>
                <a:solidFill>
                  <a:srgbClr val="4D4D4D"/>
                </a:solidFill>
                <a:effectLst/>
                <a:uLnTx/>
                <a:uFillTx/>
                <a:latin typeface="Arial"/>
                <a:ea typeface="+mn-ea"/>
                <a:cs typeface="+mn-cs"/>
              </a:rPr>
              <a:t> of blind evaluation within our legal requirements and operational context creates any difficulties. If this is not the case, it might lead to a modified approach, with a greater use of blind evaluations, which could effectively mitigate the risk of </a:t>
            </a:r>
            <a:r>
              <a:rPr kumimoji="0" lang="en-US" sz="1600" i="0" u="none" strike="noStrike" kern="1200" cap="none" spc="0" normalizeH="0" baseline="0" noProof="0" dirty="0">
                <a:ln>
                  <a:noFill/>
                </a:ln>
                <a:effectLst/>
                <a:uLnTx/>
                <a:uFillTx/>
                <a:latin typeface="Arial"/>
                <a:ea typeface="+mn-ea"/>
                <a:cs typeface="+mn-cs"/>
              </a:rPr>
              <a:t>real, potential or perceived reputational bias</a:t>
            </a:r>
            <a:r>
              <a:rPr kumimoji="0" lang="en-US" sz="1600" b="0" i="0" u="none" strike="noStrike" kern="1200" cap="none" spc="0" normalizeH="0" baseline="0" noProof="0" dirty="0">
                <a:ln>
                  <a:noFill/>
                </a:ln>
                <a:solidFill>
                  <a:srgbClr val="4D4D4D"/>
                </a:solidFill>
                <a:effectLst/>
                <a:uLnTx/>
                <a:uFillTx/>
                <a:latin typeface="Arial"/>
                <a:ea typeface="+mn-ea"/>
                <a:cs typeface="+mn-cs"/>
              </a:rPr>
              <a:t>.</a:t>
            </a:r>
          </a:p>
        </p:txBody>
      </p:sp>
      <p:sp>
        <p:nvSpPr>
          <p:cNvPr id="14" name="Title 1"/>
          <p:cNvSpPr>
            <a:spLocks noGrp="1"/>
          </p:cNvSpPr>
          <p:nvPr>
            <p:ph type="title"/>
          </p:nvPr>
        </p:nvSpPr>
        <p:spPr>
          <a:xfrm>
            <a:off x="1944000" y="432000"/>
            <a:ext cx="9468000" cy="564543"/>
          </a:xfrm>
        </p:spPr>
        <p:txBody>
          <a:bodyPr/>
          <a:lstStyle/>
          <a:p>
            <a:r>
              <a:rPr lang="en-GB" sz="3600" dirty="0"/>
              <a:t>Pilot on Blind evaluation</a:t>
            </a:r>
          </a:p>
        </p:txBody>
      </p:sp>
      <p:grpSp>
        <p:nvGrpSpPr>
          <p:cNvPr id="15" name="Group 14"/>
          <p:cNvGrpSpPr/>
          <p:nvPr/>
        </p:nvGrpSpPr>
        <p:grpSpPr>
          <a:xfrm>
            <a:off x="838200" y="284400"/>
            <a:ext cx="864000" cy="864000"/>
            <a:chOff x="1069009" y="3735593"/>
            <a:chExt cx="864000" cy="864000"/>
          </a:xfrm>
        </p:grpSpPr>
        <p:sp>
          <p:nvSpPr>
            <p:cNvPr id="16" name="Oval 15"/>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pic>
        <p:nvPicPr>
          <p:cNvPr id="7" name="Picture 6">
            <a:extLst>
              <a:ext uri="{FF2B5EF4-FFF2-40B4-BE49-F238E27FC236}">
                <a16:creationId xmlns:a16="http://schemas.microsoft.com/office/drawing/2014/main" id="{D17C8797-D5F5-4174-8BD7-64B085C9E215}"/>
              </a:ext>
            </a:extLst>
          </p:cNvPr>
          <p:cNvPicPr>
            <a:picLocks noChangeAspect="1"/>
          </p:cNvPicPr>
          <p:nvPr/>
        </p:nvPicPr>
        <p:blipFill>
          <a:blip r:embed="rId3"/>
          <a:stretch>
            <a:fillRect/>
          </a:stretch>
        </p:blipFill>
        <p:spPr>
          <a:xfrm>
            <a:off x="6866313" y="2075315"/>
            <a:ext cx="4921130" cy="2707369"/>
          </a:xfrm>
          <a:prstGeom prst="rect">
            <a:avLst/>
          </a:prstGeom>
        </p:spPr>
      </p:pic>
    </p:spTree>
    <p:extLst>
      <p:ext uri="{BB962C8B-B14F-4D97-AF65-F5344CB8AC3E}">
        <p14:creationId xmlns:p14="http://schemas.microsoft.com/office/powerpoint/2010/main" val="13916546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999" y="432000"/>
            <a:ext cx="9468000" cy="564543"/>
          </a:xfrm>
        </p:spPr>
        <p:txBody>
          <a:bodyPr>
            <a:spAutoFit/>
          </a:bodyPr>
          <a:lstStyle/>
          <a:p>
            <a:r>
              <a:rPr lang="en-GB" sz="3600" dirty="0"/>
              <a:t>Key fac</a:t>
            </a:r>
            <a:r>
              <a:rPr lang="en-GB" dirty="0"/>
              <a:t>ts</a:t>
            </a:r>
            <a:endParaRPr lang="en-GB" sz="3600" dirty="0"/>
          </a:p>
        </p:txBody>
      </p:sp>
      <p:sp>
        <p:nvSpPr>
          <p:cNvPr id="6" name="Text Placeholder 2"/>
          <p:cNvSpPr txBox="1">
            <a:spLocks/>
          </p:cNvSpPr>
          <p:nvPr/>
        </p:nvSpPr>
        <p:spPr>
          <a:xfrm>
            <a:off x="838200" y="1567543"/>
            <a:ext cx="10573800" cy="2400657"/>
          </a:xfrm>
          <a:prstGeom prst="rect">
            <a:avLst/>
          </a:prstGeom>
        </p:spPr>
        <p:txBody>
          <a:bodyPr vert="horz" wrap="square" lIns="91440" tIns="45720" rIns="91440" bIns="45720" rtlCol="0">
            <a:spAutoFit/>
          </a:bodyPr>
          <a:lstStyle>
            <a:defPPr>
              <a:defRPr lang="en-US"/>
            </a:defPPr>
            <a:lvl1pPr marL="0" indent="0" algn="l" defTabSz="914400" rtl="0" eaLnBrk="1" latinLnBrk="0" hangingPunct="1">
              <a:spcAft>
                <a:spcPts val="0"/>
              </a:spcAft>
              <a:buNone/>
              <a:defRPr sz="2000" b="1" kern="1200">
                <a:solidFill>
                  <a:schemeClr val="tx2"/>
                </a:solidFill>
                <a:latin typeface="+mn-lt"/>
                <a:ea typeface="+mn-ea"/>
                <a:cs typeface="+mn-cs"/>
              </a:defRPr>
            </a:lvl1pPr>
            <a:lvl2pPr marL="0" indent="0" algn="l" defTabSz="914400" rtl="0" eaLnBrk="1" latinLnBrk="0" hangingPunct="1">
              <a:buNone/>
              <a:defRPr sz="1800" b="1" kern="1200">
                <a:solidFill>
                  <a:schemeClr val="accent2"/>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1" indent="-342900" algn="just">
              <a:spcBef>
                <a:spcPts val="600"/>
              </a:spcBef>
              <a:spcAft>
                <a:spcPts val="600"/>
              </a:spcAft>
              <a:buClr>
                <a:srgbClr val="931680"/>
              </a:buClr>
              <a:buFont typeface="Arial" panose="020B0604020202020204" pitchFamily="34" charset="0"/>
              <a:buChar char="●"/>
              <a:defRPr/>
            </a:pPr>
            <a:r>
              <a:rPr lang="en-US" sz="2000" b="0" dirty="0">
                <a:solidFill>
                  <a:srgbClr val="4D4D4D"/>
                </a:solidFill>
              </a:rPr>
              <a:t>It will be launched in the WP 2023-24</a:t>
            </a:r>
          </a:p>
          <a:p>
            <a:pPr marL="342900" lvl="1" indent="-342900" algn="just">
              <a:spcBef>
                <a:spcPts val="600"/>
              </a:spcBef>
              <a:spcAft>
                <a:spcPts val="600"/>
              </a:spcAft>
              <a:buClr>
                <a:srgbClr val="931680"/>
              </a:buClr>
              <a:buFont typeface="Arial" panose="020B0604020202020204" pitchFamily="34" charset="0"/>
              <a:buChar char="●"/>
              <a:defRPr/>
            </a:pPr>
            <a:r>
              <a:rPr lang="en-US" sz="2000" dirty="0">
                <a:solidFill>
                  <a:srgbClr val="024EA2"/>
                </a:solidFill>
              </a:rPr>
              <a:t>All two-stage calls</a:t>
            </a:r>
            <a:r>
              <a:rPr lang="en-US" sz="2000" b="0" dirty="0">
                <a:solidFill>
                  <a:srgbClr val="4D4D4D"/>
                </a:solidFill>
              </a:rPr>
              <a:t> in 2023 and 2024 should take part in the pilot (except justified cases)</a:t>
            </a:r>
            <a:endParaRPr lang="en-US" b="0" dirty="0">
              <a:solidFill>
                <a:srgbClr val="4D4D4D"/>
              </a:solidFill>
            </a:endParaRPr>
          </a:p>
          <a:p>
            <a:pPr marL="342900" indent="-342900" algn="just">
              <a:spcBef>
                <a:spcPts val="600"/>
              </a:spcBef>
              <a:spcAft>
                <a:spcPts val="600"/>
              </a:spcAft>
              <a:buClr>
                <a:srgbClr val="931680"/>
              </a:buClr>
              <a:buFont typeface="Arial" panose="020B0604020202020204" pitchFamily="34" charset="0"/>
              <a:buChar char="●"/>
              <a:defRPr/>
            </a:pPr>
            <a:r>
              <a:rPr lang="en-IE" b="0" dirty="0">
                <a:solidFill>
                  <a:srgbClr val="4D4D4D"/>
                </a:solidFill>
              </a:rPr>
              <a:t>It will only concern the </a:t>
            </a:r>
            <a:r>
              <a:rPr lang="en-IE" dirty="0">
                <a:solidFill>
                  <a:srgbClr val="024EA2"/>
                </a:solidFill>
              </a:rPr>
              <a:t>first stage application </a:t>
            </a:r>
            <a:r>
              <a:rPr lang="en-IE" b="0" dirty="0">
                <a:solidFill>
                  <a:srgbClr val="4D4D4D"/>
                </a:solidFill>
              </a:rPr>
              <a:t>of two-stage calls</a:t>
            </a:r>
          </a:p>
          <a:p>
            <a:pPr marL="342900" indent="-342900" algn="just">
              <a:spcBef>
                <a:spcPts val="600"/>
              </a:spcBef>
              <a:spcAft>
                <a:spcPts val="600"/>
              </a:spcAft>
              <a:buClr>
                <a:srgbClr val="931680"/>
              </a:buClr>
              <a:buFont typeface="Arial" panose="020B0604020202020204" pitchFamily="34" charset="0"/>
              <a:buChar char="●"/>
              <a:defRPr/>
            </a:pPr>
            <a:r>
              <a:rPr lang="en-IE" dirty="0">
                <a:solidFill>
                  <a:schemeClr val="accent2"/>
                </a:solidFill>
              </a:rPr>
              <a:t>NEW</a:t>
            </a:r>
            <a:r>
              <a:rPr lang="en-IE" b="0" dirty="0">
                <a:solidFill>
                  <a:srgbClr val="4D4D4D"/>
                </a:solidFill>
              </a:rPr>
              <a:t> </a:t>
            </a:r>
            <a:r>
              <a:rPr lang="en-IE" dirty="0">
                <a:solidFill>
                  <a:srgbClr val="4D4D4D"/>
                </a:solidFill>
              </a:rPr>
              <a:t>admissibility criterion</a:t>
            </a:r>
            <a:r>
              <a:rPr lang="en-IE" b="0" dirty="0">
                <a:solidFill>
                  <a:srgbClr val="4D4D4D"/>
                </a:solidFill>
              </a:rPr>
              <a:t>: </a:t>
            </a:r>
            <a:r>
              <a:rPr lang="en-US" b="0" dirty="0">
                <a:solidFill>
                  <a:srgbClr val="4D4D4D"/>
                </a:solidFill>
              </a:rPr>
              <a:t>Applicants submitting a proposal under the blind evaluation pilot must not disclose their </a:t>
            </a:r>
            <a:r>
              <a:rPr lang="en-US" dirty="0" err="1">
                <a:solidFill>
                  <a:schemeClr val="accent2"/>
                </a:solidFill>
              </a:rPr>
              <a:t>organisation</a:t>
            </a:r>
            <a:r>
              <a:rPr lang="en-US" dirty="0">
                <a:solidFill>
                  <a:schemeClr val="accent2"/>
                </a:solidFill>
              </a:rPr>
              <a:t> names, acronyms, logos nor names of personnel</a:t>
            </a:r>
            <a:r>
              <a:rPr lang="en-US" b="0" dirty="0">
                <a:solidFill>
                  <a:srgbClr val="4D4D4D"/>
                </a:solidFill>
              </a:rPr>
              <a:t> in Part B of their first-stage application.</a:t>
            </a:r>
            <a:endParaRPr lang="en-IE" b="0" dirty="0">
              <a:solidFill>
                <a:srgbClr val="4D4D4D"/>
              </a:solidFill>
            </a:endParaRPr>
          </a:p>
        </p:txBody>
      </p:sp>
      <p:grpSp>
        <p:nvGrpSpPr>
          <p:cNvPr id="4" name="Group 3"/>
          <p:cNvGrpSpPr/>
          <p:nvPr/>
        </p:nvGrpSpPr>
        <p:grpSpPr>
          <a:xfrm>
            <a:off x="838200" y="284400"/>
            <a:ext cx="864000" cy="864000"/>
            <a:chOff x="1069009" y="3735593"/>
            <a:chExt cx="864000" cy="864000"/>
          </a:xfrm>
        </p:grpSpPr>
        <p:sp>
          <p:nvSpPr>
            <p:cNvPr id="5" name="Oval 4"/>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grpSp>
        <p:nvGrpSpPr>
          <p:cNvPr id="3" name="Group 2">
            <a:extLst>
              <a:ext uri="{FF2B5EF4-FFF2-40B4-BE49-F238E27FC236}">
                <a16:creationId xmlns:a16="http://schemas.microsoft.com/office/drawing/2014/main" id="{225DCCB4-F655-8E75-5BD0-1E6C3571016B}"/>
              </a:ext>
            </a:extLst>
          </p:cNvPr>
          <p:cNvGrpSpPr/>
          <p:nvPr/>
        </p:nvGrpSpPr>
        <p:grpSpPr>
          <a:xfrm>
            <a:off x="3566318" y="4107200"/>
            <a:ext cx="5059365" cy="1888247"/>
            <a:chOff x="3820684" y="4107200"/>
            <a:chExt cx="5059365" cy="1888247"/>
          </a:xfrm>
        </p:grpSpPr>
        <p:sp>
          <p:nvSpPr>
            <p:cNvPr id="8" name="Rounded Rectangle 7"/>
            <p:cNvSpPr/>
            <p:nvPr/>
          </p:nvSpPr>
          <p:spPr>
            <a:xfrm>
              <a:off x="4252684" y="4609708"/>
              <a:ext cx="4627365" cy="138573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IE" b="1" dirty="0">
                  <a:solidFill>
                    <a:srgbClr val="035DC1"/>
                  </a:solidFill>
                </a:rPr>
                <a:t>No identification data </a:t>
              </a:r>
              <a:r>
                <a:rPr lang="en-IE" dirty="0"/>
                <a:t>can be mentioned by applicants in the proposal’s </a:t>
              </a:r>
              <a:r>
                <a:rPr lang="en-IE" b="1" dirty="0">
                  <a:solidFill>
                    <a:srgbClr val="035DC1"/>
                  </a:solidFill>
                </a:rPr>
                <a:t>Part B</a:t>
              </a:r>
              <a:r>
                <a:rPr lang="en-IE" dirty="0"/>
                <a:t>, otherwise </a:t>
              </a:r>
              <a:r>
                <a:rPr lang="en-IE" b="1" dirty="0">
                  <a:solidFill>
                    <a:srgbClr val="035DC1"/>
                  </a:solidFill>
                </a:rPr>
                <a:t>inadmissible proposal</a:t>
              </a:r>
              <a:endParaRPr lang="en-US" b="1" dirty="0">
                <a:solidFill>
                  <a:srgbClr val="035DC1"/>
                </a:solidFill>
              </a:endParaRPr>
            </a:p>
          </p:txBody>
        </p:sp>
        <p:grpSp>
          <p:nvGrpSpPr>
            <p:cNvPr id="13" name="Group 12"/>
            <p:cNvGrpSpPr/>
            <p:nvPr/>
          </p:nvGrpSpPr>
          <p:grpSpPr>
            <a:xfrm>
              <a:off x="3820684" y="4107200"/>
              <a:ext cx="864000" cy="864000"/>
              <a:chOff x="8939436" y="4807760"/>
              <a:chExt cx="864000" cy="864000"/>
            </a:xfrm>
          </p:grpSpPr>
          <p:sp>
            <p:nvSpPr>
              <p:cNvPr id="14" name="Oval 13"/>
              <p:cNvSpPr/>
              <p:nvPr/>
            </p:nvSpPr>
            <p:spPr>
              <a:xfrm>
                <a:off x="8939436" y="4807760"/>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73671" y="4841995"/>
                <a:ext cx="795530" cy="795530"/>
              </a:xfrm>
              <a:prstGeom prst="rect">
                <a:avLst/>
              </a:prstGeom>
            </p:spPr>
          </p:pic>
        </p:grpSp>
      </p:grpSp>
    </p:spTree>
    <p:extLst>
      <p:ext uri="{BB962C8B-B14F-4D97-AF65-F5344CB8AC3E}">
        <p14:creationId xmlns:p14="http://schemas.microsoft.com/office/powerpoint/2010/main" val="19347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914" y="432000"/>
            <a:ext cx="9468000" cy="564543"/>
          </a:xfrm>
        </p:spPr>
        <p:txBody>
          <a:bodyPr>
            <a:spAutoFit/>
          </a:bodyPr>
          <a:lstStyle/>
          <a:p>
            <a:r>
              <a:rPr lang="en-GB" dirty="0"/>
              <a:t>Process</a:t>
            </a:r>
            <a:endParaRPr lang="en-GB" sz="3600" dirty="0"/>
          </a:p>
        </p:txBody>
      </p:sp>
      <p:sp>
        <p:nvSpPr>
          <p:cNvPr id="6" name="Text Placeholder 2"/>
          <p:cNvSpPr txBox="1">
            <a:spLocks/>
          </p:cNvSpPr>
          <p:nvPr/>
        </p:nvSpPr>
        <p:spPr>
          <a:xfrm>
            <a:off x="838200" y="1368000"/>
            <a:ext cx="7009015" cy="5016758"/>
          </a:xfrm>
          <a:prstGeom prst="rect">
            <a:avLst/>
          </a:prstGeom>
        </p:spPr>
        <p:txBody>
          <a:bodyPr vert="horz" wrap="square" lIns="91440" tIns="45720" rIns="91440" bIns="45720" rtlCol="0">
            <a:spAutoFit/>
          </a:bodyPr>
          <a:lstStyle>
            <a:defPPr>
              <a:defRPr lang="en-US"/>
            </a:defPPr>
            <a:lvl1pPr marL="0" indent="0" algn="l" defTabSz="914400" rtl="0" eaLnBrk="1" latinLnBrk="0" hangingPunct="1">
              <a:spcAft>
                <a:spcPts val="0"/>
              </a:spcAft>
              <a:buNone/>
              <a:defRPr sz="2000" b="1" kern="1200">
                <a:solidFill>
                  <a:schemeClr val="tx2"/>
                </a:solidFill>
                <a:latin typeface="+mn-lt"/>
                <a:ea typeface="+mn-ea"/>
                <a:cs typeface="+mn-cs"/>
              </a:defRPr>
            </a:lvl1pPr>
            <a:lvl2pPr marL="0" indent="0" algn="l" defTabSz="914400" rtl="0" eaLnBrk="1" latinLnBrk="0" hangingPunct="1">
              <a:buNone/>
              <a:defRPr sz="1800" b="1" kern="1200">
                <a:solidFill>
                  <a:schemeClr val="accent2"/>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1" algn="just">
              <a:spcBef>
                <a:spcPts val="1800"/>
              </a:spcBef>
            </a:pPr>
            <a:r>
              <a:rPr lang="en-US" b="0" dirty="0">
                <a:solidFill>
                  <a:schemeClr val="tx1"/>
                </a:solidFill>
              </a:rPr>
              <a:t>The concept of Blind evaluation requires that experts in the SEP evaluation session do not know the consortium structure and the applicant(s) involved.</a:t>
            </a:r>
          </a:p>
          <a:p>
            <a:pPr lvl="1" algn="just">
              <a:spcBef>
                <a:spcPts val="1800"/>
              </a:spcBef>
              <a:buClr>
                <a:schemeClr val="accent2"/>
              </a:buClr>
            </a:pPr>
            <a:r>
              <a:rPr lang="fr-BE" u="sng" dirty="0">
                <a:solidFill>
                  <a:schemeClr val="tx2"/>
                </a:solidFill>
              </a:rPr>
              <a:t>P</a:t>
            </a:r>
            <a:r>
              <a:rPr lang="fr-BE" b="1" u="sng" dirty="0">
                <a:solidFill>
                  <a:schemeClr val="tx2"/>
                </a:solidFill>
              </a:rPr>
              <a:t>art A</a:t>
            </a:r>
          </a:p>
          <a:p>
            <a:pPr marL="342900" lvl="1" indent="-342900" algn="just">
              <a:spcBef>
                <a:spcPts val="600"/>
              </a:spcBef>
              <a:buClr>
                <a:schemeClr val="accent2"/>
              </a:buClr>
              <a:buFont typeface="Arial" panose="020B0604020202020204" pitchFamily="34" charset="0"/>
              <a:buChar char="●"/>
            </a:pPr>
            <a:r>
              <a:rPr lang="fr-BE" b="0" dirty="0">
                <a:solidFill>
                  <a:schemeClr val="tx1"/>
                </a:solidFill>
              </a:rPr>
              <a:t>Once the </a:t>
            </a:r>
            <a:r>
              <a:rPr lang="en-IE" b="0" dirty="0">
                <a:solidFill>
                  <a:schemeClr val="tx1"/>
                </a:solidFill>
              </a:rPr>
              <a:t>evaluation</a:t>
            </a:r>
            <a:r>
              <a:rPr lang="fr-BE" b="0" dirty="0">
                <a:solidFill>
                  <a:schemeClr val="tx1"/>
                </a:solidFill>
              </a:rPr>
              <a:t> session </a:t>
            </a:r>
            <a:r>
              <a:rPr lang="en-IE" b="0" dirty="0">
                <a:solidFill>
                  <a:schemeClr val="tx1"/>
                </a:solidFill>
              </a:rPr>
              <a:t>is</a:t>
            </a:r>
            <a:r>
              <a:rPr lang="fr-BE" b="0" dirty="0">
                <a:solidFill>
                  <a:schemeClr val="tx1"/>
                </a:solidFill>
              </a:rPr>
              <a:t> </a:t>
            </a:r>
            <a:r>
              <a:rPr lang="en-IE" b="0" dirty="0">
                <a:solidFill>
                  <a:schemeClr val="tx1"/>
                </a:solidFill>
              </a:rPr>
              <a:t>accordingly</a:t>
            </a:r>
            <a:r>
              <a:rPr lang="fr-BE" b="0" dirty="0">
                <a:solidFill>
                  <a:schemeClr val="tx1"/>
                </a:solidFill>
              </a:rPr>
              <a:t> </a:t>
            </a:r>
            <a:r>
              <a:rPr lang="en-IE" b="0" dirty="0">
                <a:solidFill>
                  <a:schemeClr val="tx1"/>
                </a:solidFill>
              </a:rPr>
              <a:t>configured</a:t>
            </a:r>
            <a:r>
              <a:rPr lang="fr-BE" b="0" dirty="0">
                <a:solidFill>
                  <a:schemeClr val="tx1"/>
                </a:solidFill>
              </a:rPr>
              <a:t>,</a:t>
            </a:r>
            <a:r>
              <a:rPr lang="fr-BE" dirty="0">
                <a:solidFill>
                  <a:schemeClr val="accent4"/>
                </a:solidFill>
              </a:rPr>
              <a:t> the IT system </a:t>
            </a:r>
            <a:r>
              <a:rPr lang="fr-BE" dirty="0" err="1">
                <a:solidFill>
                  <a:schemeClr val="accent4"/>
                </a:solidFill>
              </a:rPr>
              <a:t>will</a:t>
            </a:r>
            <a:r>
              <a:rPr lang="fr-BE" dirty="0">
                <a:solidFill>
                  <a:schemeClr val="accent4"/>
                </a:solidFill>
              </a:rPr>
              <a:t> </a:t>
            </a:r>
            <a:r>
              <a:rPr lang="fr-BE" dirty="0" err="1">
                <a:solidFill>
                  <a:schemeClr val="accent4"/>
                </a:solidFill>
              </a:rPr>
              <a:t>automatically</a:t>
            </a:r>
            <a:r>
              <a:rPr lang="fr-BE" dirty="0">
                <a:solidFill>
                  <a:schemeClr val="accent4"/>
                </a:solidFill>
              </a:rPr>
              <a:t> </a:t>
            </a:r>
            <a:r>
              <a:rPr lang="fr-BE" dirty="0" err="1">
                <a:solidFill>
                  <a:schemeClr val="accent4"/>
                </a:solidFill>
              </a:rPr>
              <a:t>hide</a:t>
            </a:r>
            <a:r>
              <a:rPr lang="fr-BE" dirty="0">
                <a:solidFill>
                  <a:schemeClr val="accent4"/>
                </a:solidFill>
              </a:rPr>
              <a:t> </a:t>
            </a:r>
            <a:r>
              <a:rPr lang="fr-BE" b="0" dirty="0">
                <a:solidFill>
                  <a:schemeClr val="tx1"/>
                </a:solidFill>
              </a:rPr>
              <a:t>from experts the identification (consortium) data in the </a:t>
            </a:r>
            <a:r>
              <a:rPr lang="fr-BE" b="0" dirty="0" err="1">
                <a:solidFill>
                  <a:schemeClr val="tx1"/>
                </a:solidFill>
              </a:rPr>
              <a:t>Proposal</a:t>
            </a:r>
            <a:r>
              <a:rPr lang="fr-BE" b="0" dirty="0">
                <a:solidFill>
                  <a:schemeClr val="tx1"/>
                </a:solidFill>
              </a:rPr>
              <a:t> Details page.</a:t>
            </a:r>
          </a:p>
          <a:p>
            <a:pPr lvl="1" algn="just">
              <a:spcBef>
                <a:spcPts val="1800"/>
              </a:spcBef>
              <a:buClr>
                <a:schemeClr val="accent2"/>
              </a:buClr>
            </a:pPr>
            <a:r>
              <a:rPr lang="fr-BE" u="sng" dirty="0">
                <a:solidFill>
                  <a:schemeClr val="tx2"/>
                </a:solidFill>
              </a:rPr>
              <a:t>Part B</a:t>
            </a:r>
          </a:p>
          <a:p>
            <a:pPr marL="342900" lvl="1" indent="-342900" algn="just">
              <a:spcBef>
                <a:spcPts val="600"/>
              </a:spcBef>
              <a:buClr>
                <a:schemeClr val="accent2"/>
              </a:buClr>
              <a:buFont typeface="Arial" panose="020B0604020202020204" pitchFamily="34" charset="0"/>
              <a:buChar char="●"/>
            </a:pPr>
            <a:r>
              <a:rPr lang="en-US" b="0" dirty="0">
                <a:solidFill>
                  <a:schemeClr val="tx1"/>
                </a:solidFill>
              </a:rPr>
              <a:t>As it is not possible to hide any information from Part B in the SEP IT tool, </a:t>
            </a:r>
            <a:r>
              <a:rPr lang="en-US" dirty="0">
                <a:solidFill>
                  <a:schemeClr val="accent4"/>
                </a:solidFill>
              </a:rPr>
              <a:t>it is up to the applicant to omit there any identification data in their first-stage application</a:t>
            </a:r>
            <a:r>
              <a:rPr lang="en-US" b="0" dirty="0">
                <a:solidFill>
                  <a:schemeClr val="accent4"/>
                </a:solidFill>
              </a:rPr>
              <a:t>. </a:t>
            </a:r>
          </a:p>
          <a:p>
            <a:pPr marL="342900" lvl="1" indent="-342900" algn="just">
              <a:spcBef>
                <a:spcPts val="600"/>
              </a:spcBef>
              <a:buClr>
                <a:schemeClr val="accent2"/>
              </a:buClr>
              <a:buFont typeface="Arial" panose="020B0604020202020204" pitchFamily="34" charset="0"/>
              <a:buChar char="●"/>
            </a:pPr>
            <a:r>
              <a:rPr lang="en-IE" b="0" dirty="0">
                <a:solidFill>
                  <a:schemeClr val="tx1"/>
                </a:solidFill>
              </a:rPr>
              <a:t>The evaluating officer manually checks whether the applicant included any identification in Part B of the proposal.</a:t>
            </a:r>
          </a:p>
          <a:p>
            <a:pPr marL="342900" lvl="1" indent="-342900" algn="just">
              <a:spcBef>
                <a:spcPts val="600"/>
              </a:spcBef>
              <a:buClr>
                <a:schemeClr val="accent2"/>
              </a:buClr>
              <a:buFont typeface="Arial" panose="020B0604020202020204" pitchFamily="34" charset="0"/>
              <a:buChar char="●"/>
            </a:pPr>
            <a:r>
              <a:rPr lang="en-IE" b="0" dirty="0">
                <a:solidFill>
                  <a:schemeClr val="tx1"/>
                </a:solidFill>
              </a:rPr>
              <a:t>If proposals </a:t>
            </a:r>
            <a:r>
              <a:rPr lang="en-IE" dirty="0">
                <a:solidFill>
                  <a:schemeClr val="accent4"/>
                </a:solidFill>
              </a:rPr>
              <a:t>include any identification </a:t>
            </a:r>
            <a:r>
              <a:rPr lang="en-IE" b="0" dirty="0">
                <a:solidFill>
                  <a:schemeClr val="tx1"/>
                </a:solidFill>
              </a:rPr>
              <a:t>of the applicant in Part B, the proposal will be declared</a:t>
            </a:r>
            <a:r>
              <a:rPr lang="en-IE" dirty="0">
                <a:solidFill>
                  <a:schemeClr val="accent4"/>
                </a:solidFill>
              </a:rPr>
              <a:t> inadmissible.</a:t>
            </a:r>
            <a:endParaRPr lang="fr-BE" dirty="0">
              <a:solidFill>
                <a:schemeClr val="accent4"/>
              </a:solidFill>
            </a:endParaRPr>
          </a:p>
        </p:txBody>
      </p:sp>
      <p:grpSp>
        <p:nvGrpSpPr>
          <p:cNvPr id="22" name="Group 21"/>
          <p:cNvGrpSpPr/>
          <p:nvPr/>
        </p:nvGrpSpPr>
        <p:grpSpPr>
          <a:xfrm>
            <a:off x="838200" y="282797"/>
            <a:ext cx="864000" cy="864000"/>
            <a:chOff x="1069009" y="3735593"/>
            <a:chExt cx="864000" cy="864000"/>
          </a:xfrm>
        </p:grpSpPr>
        <p:sp>
          <p:nvSpPr>
            <p:cNvPr id="23" name="Oval 22"/>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grpSp>
        <p:nvGrpSpPr>
          <p:cNvPr id="11" name="Group 10">
            <a:extLst>
              <a:ext uri="{FF2B5EF4-FFF2-40B4-BE49-F238E27FC236}">
                <a16:creationId xmlns:a16="http://schemas.microsoft.com/office/drawing/2014/main" id="{47C095A3-C6AF-1637-D3CF-012663884E33}"/>
              </a:ext>
            </a:extLst>
          </p:cNvPr>
          <p:cNvGrpSpPr/>
          <p:nvPr/>
        </p:nvGrpSpPr>
        <p:grpSpPr>
          <a:xfrm>
            <a:off x="7882440" y="1992651"/>
            <a:ext cx="3995488" cy="1817739"/>
            <a:chOff x="7939002" y="2058640"/>
            <a:chExt cx="3995488" cy="1817739"/>
          </a:xfrm>
        </p:grpSpPr>
        <p:sp>
          <p:nvSpPr>
            <p:cNvPr id="7" name="Rounded Rectangle 7">
              <a:extLst>
                <a:ext uri="{FF2B5EF4-FFF2-40B4-BE49-F238E27FC236}">
                  <a16:creationId xmlns:a16="http://schemas.microsoft.com/office/drawing/2014/main" id="{BCCFAF27-E127-E0A8-0AAB-4FC7C4FF800B}"/>
                </a:ext>
              </a:extLst>
            </p:cNvPr>
            <p:cNvSpPr/>
            <p:nvPr/>
          </p:nvSpPr>
          <p:spPr>
            <a:xfrm>
              <a:off x="8371002" y="2490640"/>
              <a:ext cx="3563488" cy="138573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IE" b="1" dirty="0">
                  <a:solidFill>
                    <a:srgbClr val="035DC1"/>
                  </a:solidFill>
                </a:rPr>
                <a:t>Call coordinators configure the evaluation session in SEP </a:t>
              </a:r>
              <a:r>
                <a:rPr lang="en-IE" dirty="0"/>
                <a:t>for </a:t>
              </a:r>
              <a:r>
                <a:rPr lang="en-IE" b="1" dirty="0">
                  <a:solidFill>
                    <a:srgbClr val="035DC1"/>
                  </a:solidFill>
                </a:rPr>
                <a:t>blind evaluation</a:t>
              </a:r>
              <a:endParaRPr lang="en-US" b="1" dirty="0">
                <a:solidFill>
                  <a:srgbClr val="035DC1"/>
                </a:solidFill>
              </a:endParaRPr>
            </a:p>
          </p:txBody>
        </p:sp>
        <p:grpSp>
          <p:nvGrpSpPr>
            <p:cNvPr id="8" name="Group 7">
              <a:extLst>
                <a:ext uri="{FF2B5EF4-FFF2-40B4-BE49-F238E27FC236}">
                  <a16:creationId xmlns:a16="http://schemas.microsoft.com/office/drawing/2014/main" id="{6E089590-D738-596D-C89C-3028A2001CB8}"/>
                </a:ext>
              </a:extLst>
            </p:cNvPr>
            <p:cNvGrpSpPr/>
            <p:nvPr/>
          </p:nvGrpSpPr>
          <p:grpSpPr>
            <a:xfrm>
              <a:off x="7939002" y="2058640"/>
              <a:ext cx="864000" cy="864000"/>
              <a:chOff x="8939436" y="4807760"/>
              <a:chExt cx="864000" cy="864000"/>
            </a:xfrm>
          </p:grpSpPr>
          <p:sp>
            <p:nvSpPr>
              <p:cNvPr id="9" name="Oval 8">
                <a:extLst>
                  <a:ext uri="{FF2B5EF4-FFF2-40B4-BE49-F238E27FC236}">
                    <a16:creationId xmlns:a16="http://schemas.microsoft.com/office/drawing/2014/main" id="{73CA7D7F-9436-7DA0-BA59-DD5ADE3D89B0}"/>
                  </a:ext>
                </a:extLst>
              </p:cNvPr>
              <p:cNvSpPr/>
              <p:nvPr/>
            </p:nvSpPr>
            <p:spPr>
              <a:xfrm>
                <a:off x="8939436" y="4807760"/>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E4BF3934-E346-BC84-5010-3DA86EC1C5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73671" y="4841995"/>
                <a:ext cx="795530" cy="795530"/>
              </a:xfrm>
              <a:prstGeom prst="rect">
                <a:avLst/>
              </a:prstGeom>
            </p:spPr>
          </p:pic>
        </p:grpSp>
      </p:grpSp>
    </p:spTree>
    <p:extLst>
      <p:ext uri="{BB962C8B-B14F-4D97-AF65-F5344CB8AC3E}">
        <p14:creationId xmlns:p14="http://schemas.microsoft.com/office/powerpoint/2010/main" val="3959176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D1D6853-8601-422C-ADFB-9C03559F1425}"/>
              </a:ext>
            </a:extLst>
          </p:cNvPr>
          <p:cNvSpPr>
            <a:spLocks noGrp="1"/>
          </p:cNvSpPr>
          <p:nvPr>
            <p:ph type="body" sz="quarter" idx="17"/>
          </p:nvPr>
        </p:nvSpPr>
        <p:spPr>
          <a:xfrm>
            <a:off x="838200" y="1368000"/>
            <a:ext cx="10573799" cy="4939814"/>
          </a:xfrm>
        </p:spPr>
        <p:txBody>
          <a:bodyPr wrap="square">
            <a:spAutoFit/>
          </a:bodyPr>
          <a:lstStyle/>
          <a:p>
            <a:pPr marL="285750" indent="-285750">
              <a:spcBef>
                <a:spcPts val="1800"/>
              </a:spcBef>
              <a:spcAft>
                <a:spcPts val="0"/>
              </a:spcAft>
              <a:buFont typeface="Arial" panose="020B0604020202020204" pitchFamily="34" charset="0"/>
              <a:buChar char="•"/>
            </a:pPr>
            <a:r>
              <a:rPr lang="en-US" dirty="0"/>
              <a:t>Difference between clearly inadmissible proposals and ‘grey-zone’ cases, </a:t>
            </a:r>
            <a:br>
              <a:rPr lang="en-US" dirty="0"/>
            </a:br>
            <a:r>
              <a:rPr lang="en-US" dirty="0"/>
              <a:t>which will be evaluated on a case-by-case basis with the help of the legal team.</a:t>
            </a:r>
          </a:p>
          <a:p>
            <a:pPr marL="285750" indent="-285750">
              <a:spcBef>
                <a:spcPts val="1800"/>
              </a:spcBef>
              <a:spcAft>
                <a:spcPts val="0"/>
              </a:spcAft>
              <a:buFont typeface="Arial" panose="020B0604020202020204" pitchFamily="34" charset="0"/>
              <a:buChar char="•"/>
            </a:pPr>
            <a:r>
              <a:rPr lang="en-US" dirty="0"/>
              <a:t>We expect that there will be admissible proposals where the evaluator could guess </a:t>
            </a:r>
            <a:br>
              <a:rPr lang="en-US" dirty="0"/>
            </a:br>
            <a:r>
              <a:rPr lang="en-US" dirty="0"/>
              <a:t>the identity of the applicant regardless (e.g., small research community). We plan to track those cases and examine to what extent true blind evaluations were possible.</a:t>
            </a:r>
          </a:p>
          <a:p>
            <a:pPr marL="285750" indent="-285750">
              <a:spcBef>
                <a:spcPts val="1800"/>
              </a:spcBef>
              <a:spcAft>
                <a:spcPts val="0"/>
              </a:spcAft>
              <a:buFont typeface="Arial" panose="020B0604020202020204" pitchFamily="34" charset="0"/>
              <a:buChar char="•"/>
            </a:pPr>
            <a:r>
              <a:rPr lang="en-US" dirty="0"/>
              <a:t>Mention of country of the applicant does not necessarily mean that a proposal will be deemed inadmissible. However, in case the applicant is clearly identifiable, the proposal will be inadmissible.</a:t>
            </a:r>
          </a:p>
          <a:p>
            <a:pPr marL="285750" indent="-285750">
              <a:spcBef>
                <a:spcPts val="1800"/>
              </a:spcBef>
              <a:spcAft>
                <a:spcPts val="0"/>
              </a:spcAft>
              <a:buFont typeface="Arial" panose="020B0604020202020204" pitchFamily="34" charset="0"/>
              <a:buChar char="•"/>
            </a:pPr>
            <a:r>
              <a:rPr lang="en-US" dirty="0"/>
              <a:t>Proposals with blacked out names and information are not preferred but accepted.</a:t>
            </a:r>
          </a:p>
          <a:p>
            <a:pPr marL="285750" indent="-285750">
              <a:spcBef>
                <a:spcPts val="1800"/>
              </a:spcBef>
              <a:spcAft>
                <a:spcPts val="0"/>
              </a:spcAft>
              <a:buFont typeface="Arial" panose="020B0604020202020204" pitchFamily="34" charset="0"/>
              <a:buChar char="•"/>
            </a:pPr>
            <a:r>
              <a:rPr lang="en-US" dirty="0"/>
              <a:t>We will also consider the intentionality behind the exposure of identity.</a:t>
            </a:r>
          </a:p>
          <a:p>
            <a:pPr marL="285750" indent="-285750">
              <a:spcBef>
                <a:spcPts val="1800"/>
              </a:spcBef>
              <a:spcAft>
                <a:spcPts val="0"/>
              </a:spcAft>
              <a:buFont typeface="Arial" panose="020B0604020202020204" pitchFamily="34" charset="0"/>
              <a:buChar char="•"/>
            </a:pPr>
            <a:r>
              <a:rPr lang="en-US" dirty="0"/>
              <a:t>The application form template was annotated with more guidance for the applicants regarding the blind evaluation process.</a:t>
            </a:r>
          </a:p>
        </p:txBody>
      </p:sp>
      <p:sp>
        <p:nvSpPr>
          <p:cNvPr id="3" name="Title 2">
            <a:extLst>
              <a:ext uri="{FF2B5EF4-FFF2-40B4-BE49-F238E27FC236}">
                <a16:creationId xmlns:a16="http://schemas.microsoft.com/office/drawing/2014/main" id="{245E6DCE-5331-433A-A4F1-8D1DA0D62EA1}"/>
              </a:ext>
            </a:extLst>
          </p:cNvPr>
          <p:cNvSpPr>
            <a:spLocks noGrp="1"/>
          </p:cNvSpPr>
          <p:nvPr>
            <p:ph type="title"/>
          </p:nvPr>
        </p:nvSpPr>
        <p:spPr>
          <a:xfrm>
            <a:off x="1943999" y="432000"/>
            <a:ext cx="9468000" cy="544765"/>
          </a:xfrm>
        </p:spPr>
        <p:txBody>
          <a:bodyPr vert="horz" lIns="91440" tIns="45720" rIns="91440" bIns="0" rtlCol="0" anchor="b" anchorCtr="0">
            <a:spAutoFit/>
          </a:bodyPr>
          <a:lstStyle/>
          <a:p>
            <a:r>
              <a:rPr lang="en-IE" dirty="0"/>
              <a:t>Important to know</a:t>
            </a:r>
          </a:p>
        </p:txBody>
      </p:sp>
      <p:grpSp>
        <p:nvGrpSpPr>
          <p:cNvPr id="4" name="Group 3">
            <a:extLst>
              <a:ext uri="{FF2B5EF4-FFF2-40B4-BE49-F238E27FC236}">
                <a16:creationId xmlns:a16="http://schemas.microsoft.com/office/drawing/2014/main" id="{88E1A653-CB87-42CC-9C42-D31B43C376A7}"/>
              </a:ext>
            </a:extLst>
          </p:cNvPr>
          <p:cNvGrpSpPr/>
          <p:nvPr/>
        </p:nvGrpSpPr>
        <p:grpSpPr>
          <a:xfrm>
            <a:off x="838200" y="282797"/>
            <a:ext cx="864000" cy="864000"/>
            <a:chOff x="1069009" y="3735593"/>
            <a:chExt cx="864000" cy="864000"/>
          </a:xfrm>
        </p:grpSpPr>
        <p:sp>
          <p:nvSpPr>
            <p:cNvPr id="5" name="Oval 4">
              <a:extLst>
                <a:ext uri="{FF2B5EF4-FFF2-40B4-BE49-F238E27FC236}">
                  <a16:creationId xmlns:a16="http://schemas.microsoft.com/office/drawing/2014/main" id="{7108B6BC-19DA-4DF7-950C-CE64F807E3B8}"/>
                </a:ext>
              </a:extLst>
            </p:cNvPr>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6" name="Picture 5">
              <a:extLst>
                <a:ext uri="{FF2B5EF4-FFF2-40B4-BE49-F238E27FC236}">
                  <a16:creationId xmlns:a16="http://schemas.microsoft.com/office/drawing/2014/main" id="{F2B633AF-9E67-4A53-B36C-45962812F8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spTree>
    <p:extLst>
      <p:ext uri="{BB962C8B-B14F-4D97-AF65-F5344CB8AC3E}">
        <p14:creationId xmlns:p14="http://schemas.microsoft.com/office/powerpoint/2010/main" val="3146940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1BBB7C-5AD0-41A0-A66F-E0F6D6805786}"/>
              </a:ext>
            </a:extLst>
          </p:cNvPr>
          <p:cNvSpPr>
            <a:spLocks noGrp="1"/>
          </p:cNvSpPr>
          <p:nvPr>
            <p:ph type="body" sz="quarter" idx="17"/>
          </p:nvPr>
        </p:nvSpPr>
        <p:spPr>
          <a:xfrm>
            <a:off x="838200" y="1344668"/>
            <a:ext cx="10709635" cy="4970591"/>
          </a:xfrm>
        </p:spPr>
        <p:txBody>
          <a:bodyPr wrap="square">
            <a:spAutoFit/>
          </a:bodyPr>
          <a:lstStyle/>
          <a:p>
            <a:pPr marL="285750" marR="0" indent="-285750">
              <a:spcBef>
                <a:spcPts val="1800"/>
              </a:spcBef>
              <a:spcAft>
                <a:spcPts val="0"/>
              </a:spcAft>
              <a:buFont typeface="Arial" panose="020B0604020202020204" pitchFamily="34" charset="0"/>
              <a:buChar char="•"/>
            </a:pPr>
            <a:r>
              <a:rPr lang="en-IE" sz="1800" i="1" dirty="0">
                <a:effectLst/>
              </a:rPr>
              <a:t>How can experts assess the capacity of the partners to perform the work proposed (implementation)?</a:t>
            </a:r>
          </a:p>
          <a:p>
            <a:pPr marL="263525" marR="0">
              <a:spcBef>
                <a:spcPts val="600"/>
              </a:spcBef>
              <a:spcAft>
                <a:spcPts val="0"/>
              </a:spcAft>
            </a:pPr>
            <a:r>
              <a:rPr lang="en-IE" sz="1800" dirty="0"/>
              <a:t>O</a:t>
            </a:r>
            <a:r>
              <a:rPr lang="en-IE" sz="1800" dirty="0">
                <a:effectLst/>
              </a:rPr>
              <a:t>nly excellence and part of the impact are evaluated in first-stage proposals, we do not evaluate implementation at this stage.</a:t>
            </a:r>
          </a:p>
          <a:p>
            <a:pPr marL="285750" marR="0" indent="-285750">
              <a:spcBef>
                <a:spcPts val="1800"/>
              </a:spcBef>
              <a:spcAft>
                <a:spcPts val="0"/>
              </a:spcAft>
              <a:buFont typeface="Arial" panose="020B0604020202020204" pitchFamily="34" charset="0"/>
              <a:buChar char="•"/>
            </a:pPr>
            <a:r>
              <a:rPr lang="en-IE" sz="1800" i="1" dirty="0">
                <a:effectLst/>
              </a:rPr>
              <a:t>How can applicants support the </a:t>
            </a:r>
            <a:r>
              <a:rPr lang="en-IE" sz="1800" i="1" dirty="0"/>
              <a:t>state </a:t>
            </a:r>
            <a:r>
              <a:rPr lang="en-IE" sz="1800" i="1" dirty="0">
                <a:effectLst/>
              </a:rPr>
              <a:t>of the art or TRL of a proposal without citing their own publications or projects?</a:t>
            </a:r>
          </a:p>
          <a:p>
            <a:pPr marL="263525" marR="0">
              <a:spcBef>
                <a:spcPts val="600"/>
              </a:spcBef>
              <a:spcAft>
                <a:spcPts val="0"/>
              </a:spcAft>
            </a:pPr>
            <a:r>
              <a:rPr lang="en-IE" sz="1800" dirty="0"/>
              <a:t>Applicants </a:t>
            </a:r>
            <a:r>
              <a:rPr lang="en-IE" sz="1800" dirty="0">
                <a:effectLst/>
              </a:rPr>
              <a:t>cannot mention these publications </a:t>
            </a:r>
            <a:r>
              <a:rPr lang="en-IE" sz="1800" dirty="0"/>
              <a:t>as theirs</a:t>
            </a:r>
            <a:r>
              <a:rPr lang="en-IE" sz="1800" dirty="0">
                <a:effectLst/>
              </a:rPr>
              <a:t>, but they can mention them from a neutral point of view.</a:t>
            </a:r>
          </a:p>
          <a:p>
            <a:pPr marL="285750" marR="0" indent="-285750">
              <a:spcBef>
                <a:spcPts val="1800"/>
              </a:spcBef>
              <a:spcAft>
                <a:spcPts val="0"/>
              </a:spcAft>
              <a:buFont typeface="Arial" panose="020B0604020202020204" pitchFamily="34" charset="0"/>
              <a:buChar char="•"/>
            </a:pPr>
            <a:r>
              <a:rPr lang="en-IE" sz="1800" i="1" dirty="0">
                <a:effectLst/>
              </a:rPr>
              <a:t>Can we mention governmental bodies by name in a blind evaluation proposal?</a:t>
            </a:r>
          </a:p>
          <a:p>
            <a:pPr marL="263525" marR="0">
              <a:spcBef>
                <a:spcPts val="600"/>
              </a:spcBef>
              <a:spcAft>
                <a:spcPts val="0"/>
              </a:spcAft>
            </a:pPr>
            <a:r>
              <a:rPr lang="en-IE" sz="1800" dirty="0">
                <a:effectLst/>
              </a:rPr>
              <a:t>If they are beneficiaries, then not. The consortium structure cannot be mentioned in the first stage application. The consortium will be revealed in the second stage application, as the second stage is </a:t>
            </a:r>
            <a:r>
              <a:rPr lang="en-IE" sz="1800" u="sng" dirty="0">
                <a:effectLst/>
              </a:rPr>
              <a:t>not</a:t>
            </a:r>
            <a:r>
              <a:rPr lang="en-IE" sz="1800" dirty="0">
                <a:effectLst/>
              </a:rPr>
              <a:t> evaluated blindly.</a:t>
            </a:r>
          </a:p>
          <a:p>
            <a:pPr marL="285750" marR="0" indent="-285750">
              <a:spcBef>
                <a:spcPts val="1800"/>
              </a:spcBef>
              <a:spcAft>
                <a:spcPts val="0"/>
              </a:spcAft>
              <a:buFont typeface="Arial" panose="020B0604020202020204" pitchFamily="34" charset="0"/>
              <a:buChar char="•"/>
            </a:pPr>
            <a:r>
              <a:rPr lang="en-IE" sz="1800" i="1" dirty="0">
                <a:effectLst/>
              </a:rPr>
              <a:t>How to manage if we have to mention the location of a pilot plot or type of farm, or a climatic area?</a:t>
            </a:r>
          </a:p>
          <a:p>
            <a:pPr marL="263525" marR="0">
              <a:spcBef>
                <a:spcPts val="600"/>
              </a:spcBef>
              <a:spcAft>
                <a:spcPts val="0"/>
              </a:spcAft>
            </a:pPr>
            <a:r>
              <a:rPr lang="en-IE" sz="1800" dirty="0">
                <a:effectLst/>
              </a:rPr>
              <a:t>This could be mentioned (especially when the topic description requires it), </a:t>
            </a:r>
            <a:br>
              <a:rPr lang="en-IE" sz="1800" dirty="0">
                <a:effectLst/>
              </a:rPr>
            </a:br>
            <a:r>
              <a:rPr lang="en-IE" sz="1800" dirty="0">
                <a:effectLst/>
              </a:rPr>
              <a:t>as the applicant does not necessarily have to be from this area.</a:t>
            </a:r>
          </a:p>
        </p:txBody>
      </p:sp>
      <p:sp>
        <p:nvSpPr>
          <p:cNvPr id="3" name="Title 2">
            <a:extLst>
              <a:ext uri="{FF2B5EF4-FFF2-40B4-BE49-F238E27FC236}">
                <a16:creationId xmlns:a16="http://schemas.microsoft.com/office/drawing/2014/main" id="{E485D8C0-2723-4988-91ED-EF0FAA343742}"/>
              </a:ext>
            </a:extLst>
          </p:cNvPr>
          <p:cNvSpPr>
            <a:spLocks noGrp="1"/>
          </p:cNvSpPr>
          <p:nvPr>
            <p:ph type="title"/>
          </p:nvPr>
        </p:nvSpPr>
        <p:spPr>
          <a:xfrm>
            <a:off x="1972280" y="432000"/>
            <a:ext cx="9468000" cy="544765"/>
          </a:xfrm>
        </p:spPr>
        <p:txBody>
          <a:bodyPr>
            <a:spAutoFit/>
          </a:bodyPr>
          <a:lstStyle/>
          <a:p>
            <a:r>
              <a:rPr lang="en-IE" dirty="0"/>
              <a:t>Questions from events</a:t>
            </a:r>
          </a:p>
        </p:txBody>
      </p:sp>
      <p:grpSp>
        <p:nvGrpSpPr>
          <p:cNvPr id="4" name="Group 3">
            <a:extLst>
              <a:ext uri="{FF2B5EF4-FFF2-40B4-BE49-F238E27FC236}">
                <a16:creationId xmlns:a16="http://schemas.microsoft.com/office/drawing/2014/main" id="{116AE343-2B6C-49DE-B128-B56C8144A3E8}"/>
              </a:ext>
            </a:extLst>
          </p:cNvPr>
          <p:cNvGrpSpPr/>
          <p:nvPr/>
        </p:nvGrpSpPr>
        <p:grpSpPr>
          <a:xfrm>
            <a:off x="838200" y="282797"/>
            <a:ext cx="864000" cy="864000"/>
            <a:chOff x="1069009" y="3735593"/>
            <a:chExt cx="864000" cy="864000"/>
          </a:xfrm>
        </p:grpSpPr>
        <p:sp>
          <p:nvSpPr>
            <p:cNvPr id="5" name="Oval 4">
              <a:extLst>
                <a:ext uri="{FF2B5EF4-FFF2-40B4-BE49-F238E27FC236}">
                  <a16:creationId xmlns:a16="http://schemas.microsoft.com/office/drawing/2014/main" id="{6CE65BE6-00B9-45B2-8E15-15A7F9AF7E2D}"/>
                </a:ext>
              </a:extLst>
            </p:cNvPr>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6" name="Picture 5">
              <a:extLst>
                <a:ext uri="{FF2B5EF4-FFF2-40B4-BE49-F238E27FC236}">
                  <a16:creationId xmlns:a16="http://schemas.microsoft.com/office/drawing/2014/main" id="{621D80E2-C729-4021-AB8E-597917EFE4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spTree>
    <p:extLst>
      <p:ext uri="{BB962C8B-B14F-4D97-AF65-F5344CB8AC3E}">
        <p14:creationId xmlns:p14="http://schemas.microsoft.com/office/powerpoint/2010/main" val="2758423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B8EFAF-372A-AAD3-3432-FAE8310564DC}"/>
              </a:ext>
            </a:extLst>
          </p:cNvPr>
          <p:cNvSpPr>
            <a:spLocks noGrp="1"/>
          </p:cNvSpPr>
          <p:nvPr>
            <p:ph type="body" sz="quarter" idx="17"/>
          </p:nvPr>
        </p:nvSpPr>
        <p:spPr>
          <a:xfrm>
            <a:off x="838201" y="1745504"/>
            <a:ext cx="10573800" cy="3631763"/>
          </a:xfrm>
        </p:spPr>
        <p:txBody>
          <a:bodyPr wrap="square">
            <a:spAutoFit/>
          </a:bodyPr>
          <a:lstStyle/>
          <a:p>
            <a:pPr algn="l" rtl="0" fontAlgn="base">
              <a:spcBef>
                <a:spcPts val="3000"/>
              </a:spcBef>
              <a:spcAft>
                <a:spcPts val="0"/>
              </a:spcAft>
            </a:pPr>
            <a:r>
              <a:rPr lang="en-US" b="0" i="0" dirty="0">
                <a:effectLst/>
                <a:latin typeface="+mj-lt"/>
              </a:rPr>
              <a:t>The proposal can include references to participants’ own publications </a:t>
            </a:r>
            <a:br>
              <a:rPr lang="en-US" b="0" i="0" dirty="0">
                <a:effectLst/>
                <a:latin typeface="+mj-lt"/>
              </a:rPr>
            </a:br>
            <a:r>
              <a:rPr lang="en-US" b="0" i="0" dirty="0">
                <a:effectLst/>
                <a:latin typeface="+mj-lt"/>
              </a:rPr>
              <a:t>if there is </a:t>
            </a:r>
            <a:r>
              <a:rPr lang="en-US" b="1" i="0" dirty="0">
                <a:effectLst/>
                <a:latin typeface="+mj-lt"/>
              </a:rPr>
              <a:t>no emphasis </a:t>
            </a:r>
            <a:r>
              <a:rPr lang="en-US" b="0" i="0" dirty="0">
                <a:effectLst/>
                <a:latin typeface="+mj-lt"/>
              </a:rPr>
              <a:t>that the publication is authored by one or more of the proposers.  </a:t>
            </a:r>
          </a:p>
          <a:p>
            <a:pPr algn="l" rtl="0" fontAlgn="base">
              <a:spcBef>
                <a:spcPts val="3000"/>
              </a:spcBef>
              <a:spcAft>
                <a:spcPts val="0"/>
              </a:spcAft>
            </a:pPr>
            <a:r>
              <a:rPr lang="en-US" b="0" i="0" u="sng" dirty="0">
                <a:effectLst/>
                <a:latin typeface="+mj-lt"/>
              </a:rPr>
              <a:t>For example, the following statement will </a:t>
            </a:r>
            <a:r>
              <a:rPr lang="en-US" b="1" i="0" u="sng" dirty="0">
                <a:effectLst/>
                <a:latin typeface="+mj-lt"/>
              </a:rPr>
              <a:t>not be admissible: </a:t>
            </a:r>
          </a:p>
          <a:p>
            <a:pPr algn="l" rtl="0" fontAlgn="base">
              <a:spcBef>
                <a:spcPts val="1200"/>
              </a:spcBef>
              <a:spcAft>
                <a:spcPts val="0"/>
              </a:spcAft>
            </a:pPr>
            <a:r>
              <a:rPr lang="en-US" b="0" i="0" dirty="0">
                <a:effectLst/>
                <a:latin typeface="+mj-lt"/>
              </a:rPr>
              <a:t>‘</a:t>
            </a:r>
            <a:r>
              <a:rPr lang="en-US" b="0" i="1" dirty="0">
                <a:effectLst/>
                <a:latin typeface="+mj-lt"/>
              </a:rPr>
              <a:t>For climate impact, we will use greenhouse gas emission intensities, </a:t>
            </a:r>
            <a:br>
              <a:rPr lang="en-US" b="0" i="1" dirty="0">
                <a:effectLst/>
                <a:latin typeface="+mj-lt"/>
              </a:rPr>
            </a:br>
            <a:r>
              <a:rPr lang="en-US" b="0" i="1" dirty="0">
                <a:effectLst/>
                <a:latin typeface="+mj-lt"/>
              </a:rPr>
              <a:t>following a methodology developed previously by a project partner (</a:t>
            </a:r>
            <a:r>
              <a:rPr lang="en-US" b="0" i="1" dirty="0" err="1">
                <a:effectLst/>
                <a:latin typeface="+mj-lt"/>
              </a:rPr>
              <a:t>Dalin</a:t>
            </a:r>
            <a:r>
              <a:rPr lang="en-US" b="0" i="1" dirty="0">
                <a:effectLst/>
                <a:latin typeface="+mj-lt"/>
              </a:rPr>
              <a:t> et al.)’ </a:t>
            </a:r>
            <a:r>
              <a:rPr lang="en-US" b="0" i="0" dirty="0">
                <a:effectLst/>
                <a:latin typeface="+mj-lt"/>
              </a:rPr>
              <a:t> </a:t>
            </a:r>
          </a:p>
          <a:p>
            <a:pPr algn="l" rtl="0" fontAlgn="base">
              <a:spcBef>
                <a:spcPts val="3000"/>
              </a:spcBef>
              <a:spcAft>
                <a:spcPts val="0"/>
              </a:spcAft>
            </a:pPr>
            <a:r>
              <a:rPr lang="en-US" b="0" i="0" u="sng" dirty="0">
                <a:effectLst/>
                <a:latin typeface="+mj-lt"/>
              </a:rPr>
              <a:t>but the following would be ok: </a:t>
            </a:r>
          </a:p>
          <a:p>
            <a:pPr algn="l" rtl="0" fontAlgn="base">
              <a:spcBef>
                <a:spcPts val="1200"/>
              </a:spcBef>
              <a:spcAft>
                <a:spcPts val="0"/>
              </a:spcAft>
            </a:pPr>
            <a:r>
              <a:rPr lang="en-US" b="0" i="1" dirty="0">
                <a:effectLst/>
                <a:latin typeface="+mj-lt"/>
              </a:rPr>
              <a:t>‘For climate impact, we will use greenhouse gas emission intensities, </a:t>
            </a:r>
            <a:br>
              <a:rPr lang="en-US" b="0" i="1" dirty="0">
                <a:effectLst/>
                <a:latin typeface="+mj-lt"/>
              </a:rPr>
            </a:br>
            <a:r>
              <a:rPr lang="en-US" b="0" i="1" dirty="0">
                <a:effectLst/>
                <a:latin typeface="+mj-lt"/>
              </a:rPr>
              <a:t>following the methodology described in </a:t>
            </a:r>
            <a:r>
              <a:rPr lang="en-US" b="0" i="1" dirty="0" err="1">
                <a:effectLst/>
                <a:latin typeface="+mj-lt"/>
              </a:rPr>
              <a:t>Dalin</a:t>
            </a:r>
            <a:r>
              <a:rPr lang="en-US" b="0" i="1" dirty="0">
                <a:effectLst/>
                <a:latin typeface="+mj-lt"/>
              </a:rPr>
              <a:t> et al.’</a:t>
            </a:r>
            <a:endParaRPr lang="en-US" b="0" i="0" dirty="0">
              <a:effectLst/>
              <a:latin typeface="+mj-lt"/>
            </a:endParaRPr>
          </a:p>
        </p:txBody>
      </p:sp>
      <p:sp>
        <p:nvSpPr>
          <p:cNvPr id="3" name="Title 2">
            <a:extLst>
              <a:ext uri="{FF2B5EF4-FFF2-40B4-BE49-F238E27FC236}">
                <a16:creationId xmlns:a16="http://schemas.microsoft.com/office/drawing/2014/main" id="{3507172B-F62B-5D6A-A941-8C5A1B9B7736}"/>
              </a:ext>
            </a:extLst>
          </p:cNvPr>
          <p:cNvSpPr>
            <a:spLocks noGrp="1"/>
          </p:cNvSpPr>
          <p:nvPr>
            <p:ph type="title"/>
          </p:nvPr>
        </p:nvSpPr>
        <p:spPr>
          <a:xfrm>
            <a:off x="1944000" y="432000"/>
            <a:ext cx="9468000" cy="544765"/>
          </a:xfrm>
        </p:spPr>
        <p:txBody>
          <a:bodyPr>
            <a:spAutoFit/>
          </a:bodyPr>
          <a:lstStyle/>
          <a:p>
            <a:r>
              <a:rPr lang="en-US" dirty="0"/>
              <a:t>How to insert references to publications </a:t>
            </a:r>
            <a:endParaRPr lang="en-IE" dirty="0"/>
          </a:p>
        </p:txBody>
      </p:sp>
      <p:grpSp>
        <p:nvGrpSpPr>
          <p:cNvPr id="4" name="Group 3">
            <a:extLst>
              <a:ext uri="{FF2B5EF4-FFF2-40B4-BE49-F238E27FC236}">
                <a16:creationId xmlns:a16="http://schemas.microsoft.com/office/drawing/2014/main" id="{F317AB96-2A64-AD01-2169-7D43DC1DE058}"/>
              </a:ext>
            </a:extLst>
          </p:cNvPr>
          <p:cNvGrpSpPr/>
          <p:nvPr/>
        </p:nvGrpSpPr>
        <p:grpSpPr>
          <a:xfrm>
            <a:off x="838200" y="282797"/>
            <a:ext cx="864000" cy="864000"/>
            <a:chOff x="1069009" y="3735593"/>
            <a:chExt cx="864000" cy="864000"/>
          </a:xfrm>
        </p:grpSpPr>
        <p:sp>
          <p:nvSpPr>
            <p:cNvPr id="5" name="Oval 4">
              <a:extLst>
                <a:ext uri="{FF2B5EF4-FFF2-40B4-BE49-F238E27FC236}">
                  <a16:creationId xmlns:a16="http://schemas.microsoft.com/office/drawing/2014/main" id="{A4F2E853-19A6-8321-4FE9-F62B54150EE4}"/>
                </a:ext>
              </a:extLst>
            </p:cNvPr>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6" name="Picture 5">
              <a:extLst>
                <a:ext uri="{FF2B5EF4-FFF2-40B4-BE49-F238E27FC236}">
                  <a16:creationId xmlns:a16="http://schemas.microsoft.com/office/drawing/2014/main" id="{23DCBC0D-8561-EF73-798B-209724D1A0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spTree>
    <p:extLst>
      <p:ext uri="{BB962C8B-B14F-4D97-AF65-F5344CB8AC3E}">
        <p14:creationId xmlns:p14="http://schemas.microsoft.com/office/powerpoint/2010/main" val="1502590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ADD0D2A-C2D5-690B-F330-8AE8DFB18F1F}"/>
              </a:ext>
            </a:extLst>
          </p:cNvPr>
          <p:cNvSpPr>
            <a:spLocks noGrp="1"/>
          </p:cNvSpPr>
          <p:nvPr>
            <p:ph type="body" sz="quarter" idx="17"/>
          </p:nvPr>
        </p:nvSpPr>
        <p:spPr>
          <a:xfrm>
            <a:off x="838201" y="1584000"/>
            <a:ext cx="10573799" cy="4401205"/>
          </a:xfrm>
        </p:spPr>
        <p:txBody>
          <a:bodyPr wrap="square">
            <a:spAutoFit/>
          </a:bodyPr>
          <a:lstStyle/>
          <a:p>
            <a:pPr marL="263525" lvl="1" indent="-263525" fontAlgn="base">
              <a:spcBef>
                <a:spcPts val="3000"/>
              </a:spcBef>
              <a:spcAft>
                <a:spcPts val="0"/>
              </a:spcAft>
            </a:pPr>
            <a:r>
              <a:rPr lang="en-US" b="0" i="0" dirty="0">
                <a:effectLst/>
                <a:latin typeface="+mj-lt"/>
              </a:rPr>
              <a:t>‘Most of project’s participants have been involved in the previous H2020 project, NANOCOM...’  </a:t>
            </a:r>
          </a:p>
          <a:p>
            <a:pPr marL="263525" lvl="1" indent="-263525" fontAlgn="base">
              <a:spcBef>
                <a:spcPts val="3000"/>
              </a:spcBef>
              <a:spcAft>
                <a:spcPts val="0"/>
              </a:spcAft>
            </a:pPr>
            <a:r>
              <a:rPr lang="en-US" b="0" i="0" dirty="0">
                <a:effectLst/>
                <a:latin typeface="+mj-lt"/>
              </a:rPr>
              <a:t>‘For climate impact, we will use greenhouse gas emission intensities, </a:t>
            </a:r>
            <a:br>
              <a:rPr lang="en-US" b="0" i="0" dirty="0">
                <a:effectLst/>
                <a:latin typeface="+mj-lt"/>
              </a:rPr>
            </a:br>
            <a:r>
              <a:rPr lang="en-US" b="0" i="0" dirty="0">
                <a:effectLst/>
                <a:latin typeface="+mj-lt"/>
              </a:rPr>
              <a:t>following a methodology developed previously by a project partner (</a:t>
            </a:r>
            <a:r>
              <a:rPr lang="en-US" b="0" i="0" dirty="0" err="1">
                <a:effectLst/>
                <a:latin typeface="+mj-lt"/>
              </a:rPr>
              <a:t>Dalin</a:t>
            </a:r>
            <a:r>
              <a:rPr lang="en-US" b="0" i="0" dirty="0">
                <a:effectLst/>
                <a:latin typeface="+mj-lt"/>
              </a:rPr>
              <a:t> et al.)’  </a:t>
            </a:r>
          </a:p>
          <a:p>
            <a:pPr marL="263525" lvl="1" indent="-263525" fontAlgn="base">
              <a:spcBef>
                <a:spcPts val="3000"/>
              </a:spcBef>
              <a:spcAft>
                <a:spcPts val="0"/>
              </a:spcAft>
            </a:pPr>
            <a:r>
              <a:rPr lang="en-US" b="0" i="0" dirty="0">
                <a:effectLst/>
                <a:latin typeface="+mj-lt"/>
              </a:rPr>
              <a:t>‘This task in WP3 will be based on outputs generated by some participants of the consortium’, (with in the footnote a link to a YouTube video or webpage where participants can be identified) </a:t>
            </a:r>
          </a:p>
          <a:p>
            <a:pPr marL="263525" lvl="1" indent="-263525" fontAlgn="base">
              <a:spcBef>
                <a:spcPts val="3000"/>
              </a:spcBef>
              <a:spcAft>
                <a:spcPts val="0"/>
              </a:spcAft>
            </a:pPr>
            <a:r>
              <a:rPr lang="en-US" b="0" i="0" dirty="0">
                <a:effectLst/>
                <a:latin typeface="+mj-lt"/>
              </a:rPr>
              <a:t>‘The consortium includes the largest research institute in France’ </a:t>
            </a:r>
          </a:p>
          <a:p>
            <a:pPr marL="263525" lvl="1" indent="-263525" fontAlgn="base">
              <a:spcBef>
                <a:spcPts val="3000"/>
              </a:spcBef>
              <a:spcAft>
                <a:spcPts val="0"/>
              </a:spcAft>
            </a:pPr>
            <a:r>
              <a:rPr lang="en-US" b="0" i="0" dirty="0">
                <a:effectLst/>
                <a:latin typeface="+mj-lt"/>
              </a:rPr>
              <a:t>‘Partner 3 is the leading company in Spain for wind turbine installation’ </a:t>
            </a:r>
          </a:p>
        </p:txBody>
      </p:sp>
      <p:sp>
        <p:nvSpPr>
          <p:cNvPr id="3" name="Title 2">
            <a:extLst>
              <a:ext uri="{FF2B5EF4-FFF2-40B4-BE49-F238E27FC236}">
                <a16:creationId xmlns:a16="http://schemas.microsoft.com/office/drawing/2014/main" id="{E08073BB-3B9F-1BA2-5692-3F76997D12FB}"/>
              </a:ext>
            </a:extLst>
          </p:cNvPr>
          <p:cNvSpPr>
            <a:spLocks noGrp="1"/>
          </p:cNvSpPr>
          <p:nvPr>
            <p:ph type="title"/>
          </p:nvPr>
        </p:nvSpPr>
        <p:spPr>
          <a:xfrm>
            <a:off x="1944000" y="180000"/>
            <a:ext cx="9468000" cy="1043363"/>
          </a:xfrm>
        </p:spPr>
        <p:txBody>
          <a:bodyPr>
            <a:spAutoFit/>
          </a:bodyPr>
          <a:lstStyle/>
          <a:p>
            <a:r>
              <a:rPr lang="en-US" dirty="0"/>
              <a:t>Examples of statements </a:t>
            </a:r>
            <a:br>
              <a:rPr lang="en-US" dirty="0"/>
            </a:br>
            <a:r>
              <a:rPr lang="en-US" dirty="0"/>
              <a:t>resulting in inadmissible proposals </a:t>
            </a:r>
            <a:endParaRPr lang="en-IE" dirty="0"/>
          </a:p>
        </p:txBody>
      </p:sp>
      <p:grpSp>
        <p:nvGrpSpPr>
          <p:cNvPr id="4" name="Group 3">
            <a:extLst>
              <a:ext uri="{FF2B5EF4-FFF2-40B4-BE49-F238E27FC236}">
                <a16:creationId xmlns:a16="http://schemas.microsoft.com/office/drawing/2014/main" id="{C9855503-86F9-20CE-37C2-FE3381D366CA}"/>
              </a:ext>
            </a:extLst>
          </p:cNvPr>
          <p:cNvGrpSpPr/>
          <p:nvPr/>
        </p:nvGrpSpPr>
        <p:grpSpPr>
          <a:xfrm>
            <a:off x="838200" y="282797"/>
            <a:ext cx="864000" cy="864000"/>
            <a:chOff x="1069009" y="3735593"/>
            <a:chExt cx="864000" cy="864000"/>
          </a:xfrm>
        </p:grpSpPr>
        <p:sp>
          <p:nvSpPr>
            <p:cNvPr id="5" name="Oval 4">
              <a:extLst>
                <a:ext uri="{FF2B5EF4-FFF2-40B4-BE49-F238E27FC236}">
                  <a16:creationId xmlns:a16="http://schemas.microsoft.com/office/drawing/2014/main" id="{C8FAD118-2D47-CC65-BBDE-5699AF1D0773}"/>
                </a:ext>
              </a:extLst>
            </p:cNvPr>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6" name="Picture 5">
              <a:extLst>
                <a:ext uri="{FF2B5EF4-FFF2-40B4-BE49-F238E27FC236}">
                  <a16:creationId xmlns:a16="http://schemas.microsoft.com/office/drawing/2014/main" id="{267D1BC0-FDE3-1E58-51DA-87EF018307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spTree>
    <p:extLst>
      <p:ext uri="{BB962C8B-B14F-4D97-AF65-F5344CB8AC3E}">
        <p14:creationId xmlns:p14="http://schemas.microsoft.com/office/powerpoint/2010/main" val="947420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C174423-EC0B-5BE6-87A6-6914E81F9662}"/>
              </a:ext>
            </a:extLst>
          </p:cNvPr>
          <p:cNvSpPr>
            <a:spLocks noGrp="1"/>
          </p:cNvSpPr>
          <p:nvPr>
            <p:ph type="body" sz="quarter" idx="17"/>
          </p:nvPr>
        </p:nvSpPr>
        <p:spPr>
          <a:xfrm>
            <a:off x="838200" y="1800819"/>
            <a:ext cx="10573800" cy="3708708"/>
          </a:xfrm>
        </p:spPr>
        <p:txBody>
          <a:bodyPr wrap="square">
            <a:spAutoFit/>
          </a:bodyPr>
          <a:lstStyle/>
          <a:p>
            <a:pPr marL="263525" lvl="1" indent="-263525" fontAlgn="base">
              <a:spcBef>
                <a:spcPts val="3000"/>
              </a:spcBef>
              <a:spcAft>
                <a:spcPts val="0"/>
              </a:spcAft>
            </a:pPr>
            <a:r>
              <a:rPr lang="en-US" b="0" i="0" dirty="0">
                <a:effectLst/>
                <a:latin typeface="+mj-lt"/>
              </a:rPr>
              <a:t>‘Our current research expands our previous findings described in a recently published article (</a:t>
            </a:r>
            <a:r>
              <a:rPr lang="en-US" b="0" i="0" dirty="0" err="1">
                <a:effectLst/>
                <a:latin typeface="+mj-lt"/>
              </a:rPr>
              <a:t>Wiliam</a:t>
            </a:r>
            <a:r>
              <a:rPr lang="en-US" b="0" i="0" dirty="0">
                <a:effectLst/>
                <a:latin typeface="+mj-lt"/>
              </a:rPr>
              <a:t> et al, 2022)’ </a:t>
            </a:r>
          </a:p>
          <a:p>
            <a:pPr marL="263525" lvl="1" indent="-263525" fontAlgn="base">
              <a:spcBef>
                <a:spcPts val="3000"/>
              </a:spcBef>
              <a:spcAft>
                <a:spcPts val="0"/>
              </a:spcAft>
            </a:pPr>
            <a:r>
              <a:rPr lang="en-US" b="0" i="0" dirty="0">
                <a:effectLst/>
                <a:latin typeface="+mj-lt"/>
              </a:rPr>
              <a:t>‘The consortium consists of leaders in the high tech industry, </a:t>
            </a:r>
            <a:br>
              <a:rPr lang="en-US" b="0" i="0" dirty="0">
                <a:effectLst/>
                <a:latin typeface="+mj-lt"/>
              </a:rPr>
            </a:br>
            <a:r>
              <a:rPr lang="en-US" b="0" i="0" dirty="0">
                <a:effectLst/>
                <a:latin typeface="+mj-lt"/>
              </a:rPr>
              <a:t>including the biggest in terms of capital constructor of micro chips’</a:t>
            </a:r>
          </a:p>
          <a:p>
            <a:pPr marL="263525" lvl="1" indent="-263525" fontAlgn="base">
              <a:spcBef>
                <a:spcPts val="3000"/>
              </a:spcBef>
              <a:spcAft>
                <a:spcPts val="0"/>
              </a:spcAft>
            </a:pPr>
            <a:r>
              <a:rPr lang="en-US" b="0" i="0" dirty="0">
                <a:effectLst/>
                <a:latin typeface="+mj-lt"/>
              </a:rPr>
              <a:t>‘The coordinator </a:t>
            </a:r>
            <a:r>
              <a:rPr lang="en-US" b="0" i="0" dirty="0" err="1">
                <a:effectLst/>
                <a:latin typeface="+mj-lt"/>
              </a:rPr>
              <a:t>organisation</a:t>
            </a:r>
            <a:r>
              <a:rPr lang="en-US" b="0" i="0" dirty="0">
                <a:effectLst/>
                <a:latin typeface="+mj-lt"/>
              </a:rPr>
              <a:t> was the one who first introduced the concept of m-RNA </a:t>
            </a:r>
            <a:br>
              <a:rPr lang="en-US" b="0" i="0" dirty="0">
                <a:effectLst/>
                <a:latin typeface="+mj-lt"/>
              </a:rPr>
            </a:br>
            <a:r>
              <a:rPr lang="en-US" b="0" i="0" dirty="0">
                <a:effectLst/>
                <a:latin typeface="+mj-lt"/>
              </a:rPr>
              <a:t>in vaccines’ </a:t>
            </a:r>
          </a:p>
          <a:p>
            <a:pPr marL="263525" lvl="1" indent="-263525" fontAlgn="base">
              <a:spcBef>
                <a:spcPts val="3000"/>
              </a:spcBef>
              <a:spcAft>
                <a:spcPts val="0"/>
              </a:spcAft>
            </a:pPr>
            <a:r>
              <a:rPr lang="en-US" b="0" i="0" dirty="0">
                <a:effectLst/>
                <a:latin typeface="+mj-lt"/>
              </a:rPr>
              <a:t>‘The consortium consists of 2 research </a:t>
            </a:r>
            <a:r>
              <a:rPr lang="en-US" b="0" i="0" dirty="0" err="1">
                <a:effectLst/>
                <a:latin typeface="+mj-lt"/>
              </a:rPr>
              <a:t>centres</a:t>
            </a:r>
            <a:r>
              <a:rPr lang="en-US" b="0" i="0" dirty="0">
                <a:effectLst/>
                <a:latin typeface="+mj-lt"/>
              </a:rPr>
              <a:t> (including an international one based in Geneva) and the oldest university in Belgium’ </a:t>
            </a:r>
          </a:p>
        </p:txBody>
      </p:sp>
      <p:sp>
        <p:nvSpPr>
          <p:cNvPr id="3" name="Title 2">
            <a:extLst>
              <a:ext uri="{FF2B5EF4-FFF2-40B4-BE49-F238E27FC236}">
                <a16:creationId xmlns:a16="http://schemas.microsoft.com/office/drawing/2014/main" id="{B5E6E0F3-C674-59E3-4BB2-C2454600D00F}"/>
              </a:ext>
            </a:extLst>
          </p:cNvPr>
          <p:cNvSpPr>
            <a:spLocks noGrp="1"/>
          </p:cNvSpPr>
          <p:nvPr>
            <p:ph type="title"/>
          </p:nvPr>
        </p:nvSpPr>
        <p:spPr>
          <a:xfrm>
            <a:off x="1944000" y="180000"/>
            <a:ext cx="9468000" cy="1043363"/>
          </a:xfrm>
        </p:spPr>
        <p:txBody>
          <a:bodyPr wrap="square">
            <a:spAutoFit/>
          </a:bodyPr>
          <a:lstStyle/>
          <a:p>
            <a:r>
              <a:rPr lang="en-US" dirty="0"/>
              <a:t>Examples of statements </a:t>
            </a:r>
            <a:br>
              <a:rPr lang="en-US" dirty="0"/>
            </a:br>
            <a:r>
              <a:rPr lang="en-US" dirty="0"/>
              <a:t>resulting in inadmissible proposals</a:t>
            </a:r>
            <a:endParaRPr lang="en-IE" dirty="0"/>
          </a:p>
        </p:txBody>
      </p:sp>
      <p:grpSp>
        <p:nvGrpSpPr>
          <p:cNvPr id="4" name="Group 3">
            <a:extLst>
              <a:ext uri="{FF2B5EF4-FFF2-40B4-BE49-F238E27FC236}">
                <a16:creationId xmlns:a16="http://schemas.microsoft.com/office/drawing/2014/main" id="{27CCA09B-5D0E-2A54-1DCA-2BAF9D08F233}"/>
              </a:ext>
            </a:extLst>
          </p:cNvPr>
          <p:cNvGrpSpPr/>
          <p:nvPr/>
        </p:nvGrpSpPr>
        <p:grpSpPr>
          <a:xfrm>
            <a:off x="838200" y="282797"/>
            <a:ext cx="864000" cy="864000"/>
            <a:chOff x="1069009" y="3735593"/>
            <a:chExt cx="864000" cy="864000"/>
          </a:xfrm>
        </p:grpSpPr>
        <p:sp>
          <p:nvSpPr>
            <p:cNvPr id="5" name="Oval 4">
              <a:extLst>
                <a:ext uri="{FF2B5EF4-FFF2-40B4-BE49-F238E27FC236}">
                  <a16:creationId xmlns:a16="http://schemas.microsoft.com/office/drawing/2014/main" id="{A1B75779-A254-22B1-F905-DDB38A267281}"/>
                </a:ext>
              </a:extLst>
            </p:cNvPr>
            <p:cNvSpPr/>
            <p:nvPr/>
          </p:nvSpPr>
          <p:spPr>
            <a:xfrm>
              <a:off x="1069009" y="3735593"/>
              <a:ext cx="864000" cy="86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pic>
          <p:nvPicPr>
            <p:cNvPr id="6" name="Picture 5">
              <a:extLst>
                <a:ext uri="{FF2B5EF4-FFF2-40B4-BE49-F238E27FC236}">
                  <a16:creationId xmlns:a16="http://schemas.microsoft.com/office/drawing/2014/main" id="{1E685B9C-4FA4-12AD-A33E-02E5512055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768" y="3769828"/>
              <a:ext cx="792482" cy="795530"/>
            </a:xfrm>
            <a:prstGeom prst="rect">
              <a:avLst/>
            </a:prstGeom>
          </p:spPr>
        </p:pic>
      </p:grpSp>
    </p:spTree>
    <p:extLst>
      <p:ext uri="{BB962C8B-B14F-4D97-AF65-F5344CB8AC3E}">
        <p14:creationId xmlns:p14="http://schemas.microsoft.com/office/powerpoint/2010/main" val="636635193"/>
      </p:ext>
    </p:extLst>
  </p:cSld>
  <p:clrMapOvr>
    <a:masterClrMapping/>
  </p:clrMapOvr>
</p:sld>
</file>

<file path=ppt/theme/theme1.xml><?xml version="1.0" encoding="utf-8"?>
<a:theme xmlns:a="http://schemas.openxmlformats.org/drawingml/2006/main" name="Office Theme">
  <a:themeElements>
    <a:clrScheme name="Accent 7">
      <a:dk1>
        <a:srgbClr val="4D4D4D"/>
      </a:dk1>
      <a:lt1>
        <a:srgbClr val="FFFFFF"/>
      </a:lt1>
      <a:dk2>
        <a:srgbClr val="004494"/>
      </a:dk2>
      <a:lt2>
        <a:srgbClr val="D3E8F9"/>
      </a:lt2>
      <a:accent1>
        <a:srgbClr val="F39E0C"/>
      </a:accent1>
      <a:accent2>
        <a:srgbClr val="931680"/>
      </a:accent2>
      <a:accent3>
        <a:srgbClr val="0F5364"/>
      </a:accent3>
      <a:accent4>
        <a:srgbClr val="B0D10E"/>
      </a:accent4>
      <a:accent5>
        <a:srgbClr val="A2D5D0"/>
      </a:accent5>
      <a:accent6>
        <a:srgbClr val="009EE0"/>
      </a:accent6>
      <a:hlink>
        <a:srgbClr val="004494"/>
      </a:hlink>
      <a:folHlink>
        <a:srgbClr val="004494"/>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1_Office Theme">
  <a:themeElements>
    <a:clrScheme name="Accent 7">
      <a:dk1>
        <a:srgbClr val="4D4D4D"/>
      </a:dk1>
      <a:lt1>
        <a:srgbClr val="FFFFFF"/>
      </a:lt1>
      <a:dk2>
        <a:srgbClr val="004494"/>
      </a:dk2>
      <a:lt2>
        <a:srgbClr val="D3E8F9"/>
      </a:lt2>
      <a:accent1>
        <a:srgbClr val="F39E0C"/>
      </a:accent1>
      <a:accent2>
        <a:srgbClr val="931680"/>
      </a:accent2>
      <a:accent3>
        <a:srgbClr val="0F5364"/>
      </a:accent3>
      <a:accent4>
        <a:srgbClr val="B0D10E"/>
      </a:accent4>
      <a:accent5>
        <a:srgbClr val="A2D5D0"/>
      </a:accent5>
      <a:accent6>
        <a:srgbClr val="009EE0"/>
      </a:accent6>
      <a:hlink>
        <a:srgbClr val="004494"/>
      </a:hlink>
      <a:folHlink>
        <a:srgbClr val="004494"/>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4DCC0AC9070440AC8F58F2A787C016" ma:contentTypeVersion="4" ma:contentTypeDescription="Create a new document." ma:contentTypeScope="" ma:versionID="6b6c4d6dcf57ec963e5782d0f234ebca">
  <xsd:schema xmlns:xsd="http://www.w3.org/2001/XMLSchema" xmlns:xs="http://www.w3.org/2001/XMLSchema" xmlns:p="http://schemas.microsoft.com/office/2006/metadata/properties" xmlns:ns2="a1ae7e3d-ea02-4f8b-a6ae-4ba92f54bfa6" xmlns:ns3="39579b5d-f307-4cba-adf0-92bbc0d34603" targetNamespace="http://schemas.microsoft.com/office/2006/metadata/properties" ma:root="true" ma:fieldsID="c3fc4101192be32eca7d01dca346a804" ns2:_="" ns3:_="">
    <xsd:import namespace="a1ae7e3d-ea02-4f8b-a6ae-4ba92f54bfa6"/>
    <xsd:import namespace="39579b5d-f307-4cba-adf0-92bbc0d3460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ae7e3d-ea02-4f8b-a6ae-4ba92f54bf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579b5d-f307-4cba-adf0-92bbc0d3460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069298-C0D5-402C-9391-28E5C9F41A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ae7e3d-ea02-4f8b-a6ae-4ba92f54bfa6"/>
    <ds:schemaRef ds:uri="39579b5d-f307-4cba-adf0-92bbc0d346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2E5D0D-A79B-418D-A07D-9F3951B9B6D6}">
  <ds:schemaRefs>
    <ds:schemaRef ds:uri="a1ae7e3d-ea02-4f8b-a6ae-4ba92f54bfa6"/>
    <ds:schemaRef ds:uri="http://schemas.openxmlformats.org/package/2006/metadata/core-properties"/>
    <ds:schemaRef ds:uri="http://purl.org/dc/elements/1.1/"/>
    <ds:schemaRef ds:uri="http://www.w3.org/XML/1998/namespace"/>
    <ds:schemaRef ds:uri="http://purl.org/dc/terms/"/>
    <ds:schemaRef ds:uri="http://schemas.microsoft.com/office/2006/documentManagement/types"/>
    <ds:schemaRef ds:uri="http://purl.org/dc/dcmitype/"/>
    <ds:schemaRef ds:uri="http://schemas.microsoft.com/office/infopath/2007/PartnerControls"/>
    <ds:schemaRef ds:uri="39579b5d-f307-4cba-adf0-92bbc0d34603"/>
    <ds:schemaRef ds:uri="http://schemas.microsoft.com/office/2006/metadata/properties"/>
  </ds:schemaRefs>
</ds:datastoreItem>
</file>

<file path=customXml/itemProps3.xml><?xml version="1.0" encoding="utf-8"?>
<ds:datastoreItem xmlns:ds="http://schemas.openxmlformats.org/officeDocument/2006/customXml" ds:itemID="{CC6CC188-28D1-4FE6-A063-E8E9940993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5860</TotalTime>
  <Words>1031</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EC Square Sans Pro Light</vt:lpstr>
      <vt:lpstr>Office Theme</vt:lpstr>
      <vt:lpstr>1_Office Theme</vt:lpstr>
      <vt:lpstr>Pilot on Blind evaluation </vt:lpstr>
      <vt:lpstr>Pilot on Blind evaluation</vt:lpstr>
      <vt:lpstr>Key facts</vt:lpstr>
      <vt:lpstr>Process</vt:lpstr>
      <vt:lpstr>Important to know</vt:lpstr>
      <vt:lpstr>Questions from events</vt:lpstr>
      <vt:lpstr>How to insert references to publications </vt:lpstr>
      <vt:lpstr>Examples of statements  resulting in inadmissible proposals </vt:lpstr>
      <vt:lpstr>Examples of statements  resulting in inadmissible proposals</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ZACHARIADOU Eleftheria (RTD-EXT)</dc:creator>
  <cp:lastModifiedBy>MARGANNE Olivier (RTD-EXT)</cp:lastModifiedBy>
  <cp:revision>133</cp:revision>
  <dcterms:created xsi:type="dcterms:W3CDTF">2020-12-04T09:35:19Z</dcterms:created>
  <dcterms:modified xsi:type="dcterms:W3CDTF">2023-02-27T17:17:39Z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0x0101008B4DCC0AC9070440AC8F58F2A787C016</vt:lpwstr>
  </property>
  <property fmtid="{D5CDD505-2E9C-101B-9397-08002B2CF9AE}" pid="3" name="MSIP_Label_6bd9ddd1-4d20-43f6-abfa-fc3c07406f94_Enabled">
    <vt:lpwstr>true</vt:lpwstr>
  </property>
  <property fmtid="{D5CDD505-2E9C-101B-9397-08002B2CF9AE}" pid="4" name="MSIP_Label_6bd9ddd1-4d20-43f6-abfa-fc3c07406f94_SetDate">
    <vt:lpwstr>2023-01-09T14:49:22Z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16e44c64-5035-486a-b9c2-48fb8373cf98</vt:lpwstr>
  </property>
  <property fmtid="{D5CDD505-2E9C-101B-9397-08002B2CF9AE}" pid="9" name="MSIP_Label_6bd9ddd1-4d20-43f6-abfa-fc3c07406f94_ContentBits">
    <vt:lpwstr>0</vt:lpwstr>
  </property>
</Properties>
</file>