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93" r:id="rId2"/>
  </p:sldMasterIdLst>
  <p:notesMasterIdLst>
    <p:notesMasterId r:id="rId15"/>
  </p:notesMasterIdLst>
  <p:handoutMasterIdLst>
    <p:handoutMasterId r:id="rId16"/>
  </p:handoutMasterIdLst>
  <p:sldIdLst>
    <p:sldId id="256" r:id="rId3"/>
    <p:sldId id="453" r:id="rId4"/>
    <p:sldId id="454" r:id="rId5"/>
    <p:sldId id="455" r:id="rId6"/>
    <p:sldId id="456" r:id="rId7"/>
    <p:sldId id="457" r:id="rId8"/>
    <p:sldId id="458" r:id="rId9"/>
    <p:sldId id="459" r:id="rId10"/>
    <p:sldId id="444" r:id="rId11"/>
    <p:sldId id="460" r:id="rId12"/>
    <p:sldId id="466" r:id="rId13"/>
    <p:sldId id="465" r:id="rId14"/>
  </p:sldIdLst>
  <p:sldSz cx="12192000" cy="6858000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003399"/>
    <a:srgbClr val="009999"/>
    <a:srgbClr val="2E97A2"/>
    <a:srgbClr val="CC3300"/>
    <a:srgbClr val="DF41DF"/>
    <a:srgbClr val="D4ECBA"/>
    <a:srgbClr val="FFB9B9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5" autoAdjust="0"/>
    <p:restoredTop sz="96395" autoAdjust="0"/>
  </p:normalViewPr>
  <p:slideViewPr>
    <p:cSldViewPr>
      <p:cViewPr varScale="1">
        <p:scale>
          <a:sx n="110" d="100"/>
          <a:sy n="110" d="100"/>
        </p:scale>
        <p:origin x="38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023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E82AD35-FA8D-465B-ACFE-C9ACBD82B6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87927C5-C0FA-4D0F-AC59-6313840B908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788" y="0"/>
            <a:ext cx="31718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1CB54EAA-88FD-40FB-81DB-81C36C6B20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7013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83EF9A96-0611-451A-9410-6F4BDA3B35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788" y="9117013"/>
            <a:ext cx="31718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774E4609-BAC1-4ACC-8147-07AA13C369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3A7DC54-FB29-45AF-9B6D-09D2FB4144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F82C4FF-DF6B-41B4-B5BB-B174965036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8" y="0"/>
            <a:ext cx="31718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CE6BD76-999C-4181-866F-51828C5E0A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719138"/>
            <a:ext cx="63992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D838F560-D445-4BF3-99E0-0CB0AE1DB0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3425" y="4559300"/>
            <a:ext cx="5849938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10A40E75-0254-448F-BDEF-2D764EBAE4A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7013"/>
            <a:ext cx="31702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C3609ED2-19A4-4B88-BF20-A4CFD9B20D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8" y="9117013"/>
            <a:ext cx="31718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1" tIns="44861" rIns="89721" bIns="448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7765E97-A808-4666-995C-23BF5ACE23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64820A-E910-40D4-8F73-E86F1B34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981075"/>
            <a:ext cx="12240684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27651" y="2565401"/>
            <a:ext cx="6720416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716339"/>
            <a:ext cx="11377083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ABD3C16-7A6E-4132-ADEC-1E182BC8E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551E0C4-4DA4-45A5-88F1-F552B03040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CB27B0AA-AFB7-43F8-AF3D-5681487421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829828E5-6E02-4C66-B782-5BB0B41439B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AFDAAD-8B29-4B41-B3CE-BF784BFF9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70000" y="6589745"/>
            <a:ext cx="619200" cy="268255"/>
          </a:xfrm>
          <a:prstGeom prst="rect">
            <a:avLst/>
          </a:prstGeom>
          <a:solidFill>
            <a:srgbClr val="00BEFF"/>
          </a:solidFill>
          <a:ln w="9525" algn="ctr">
            <a:solidFill>
              <a:srgbClr val="00BE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0" tIns="36000" rIns="54000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IE" altLang="en-US" sz="600" b="0" i="1">
                <a:solidFill>
                  <a:srgbClr val="FFFFFF"/>
                </a:solidFill>
              </a:rPr>
              <a:t> Research and Innovation</a:t>
            </a:r>
            <a:endParaRPr lang="en-GB" altLang="en-US" sz="600" b="0" i="1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1A49575-15AE-4D05-9E76-A7F7732A4A0A}"/>
              </a:ext>
            </a:extLst>
          </p:cNvPr>
          <p:cNvGrpSpPr/>
          <p:nvPr userDrawn="1"/>
        </p:nvGrpSpPr>
        <p:grpSpPr>
          <a:xfrm>
            <a:off x="5372527" y="253504"/>
            <a:ext cx="1446947" cy="999296"/>
            <a:chOff x="5370145" y="253504"/>
            <a:chExt cx="1446947" cy="999296"/>
          </a:xfrm>
        </p:grpSpPr>
        <p:pic>
          <p:nvPicPr>
            <p:cNvPr id="13" name="Picture 6" descr="LOGO CE-EN-quadri.eps">
              <a:extLst>
                <a:ext uri="{FF2B5EF4-FFF2-40B4-BE49-F238E27FC236}">
                  <a16:creationId xmlns:a16="http://schemas.microsoft.com/office/drawing/2014/main" id="{166D69BE-43F7-4573-A22D-E94FBB29562E}"/>
                </a:ext>
              </a:extLst>
            </p:cNvPr>
            <p:cNvPicPr>
              <a:picLocks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0145" y="253504"/>
              <a:ext cx="1446947" cy="998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E93236E0-6BFB-487E-9D39-B8AA1D8858F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7618" y="1216800"/>
              <a:ext cx="619200" cy="36000"/>
            </a:xfrm>
            <a:prstGeom prst="rect">
              <a:avLst/>
            </a:prstGeom>
            <a:solidFill>
              <a:srgbClr val="00B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7600"/>
            </a:p>
          </p:txBody>
        </p:sp>
      </p:grpSp>
    </p:spTree>
    <p:extLst>
      <p:ext uri="{BB962C8B-B14F-4D97-AF65-F5344CB8AC3E}">
        <p14:creationId xmlns:p14="http://schemas.microsoft.com/office/powerpoint/2010/main" val="138296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8FE778-355D-4FA2-861D-0D3DC6560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0F01EE-F524-4134-A0D2-130208A53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02A66A-2B9A-4760-829B-8FE355D0F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C3EAF-EE3F-4522-9D6C-B835E97039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449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0152" y="1339850"/>
            <a:ext cx="2762249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1339850"/>
            <a:ext cx="8089900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0D6CF1-6D84-434D-897B-63369B991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3C54E5-5628-4644-86E2-E13E8E9EDA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242345-9C41-4DA2-9C47-183B8C3CFB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E98B8-1C22-45B6-9500-FC271BC182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344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27051" y="1339850"/>
            <a:ext cx="11055349" cy="46815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73277F8-8325-4183-8894-1C0A4C7FB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ADB05F-085E-454F-AAF0-59E77DF5EB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3162E51-0271-4F9C-B704-C2CFA09BA1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F88ADF-2DB9-4064-B1BF-DD71F60100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277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73203A-18CE-4778-9841-BED82E1C8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981075"/>
            <a:ext cx="12240684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>
            <a:extLst>
              <a:ext uri="{FF2B5EF4-FFF2-40B4-BE49-F238E27FC236}">
                <a16:creationId xmlns:a16="http://schemas.microsoft.com/office/drawing/2014/main" id="{C4B94A58-CBEF-4689-9222-CB535806D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1" y="258764"/>
            <a:ext cx="1915583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2E2700-2EEB-4D66-997C-695000E81782}"/>
              </a:ext>
            </a:extLst>
          </p:cNvPr>
          <p:cNvSpPr/>
          <p:nvPr userDrawn="1"/>
        </p:nvSpPr>
        <p:spPr>
          <a:xfrm>
            <a:off x="5689600" y="6659563"/>
            <a:ext cx="814917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27651" y="2565401"/>
            <a:ext cx="6720416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716339"/>
            <a:ext cx="11377083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2BADAF-49E8-489A-A24C-429470C1A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7239A-531B-411E-A3EC-6CD7CD0227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3C4395-2908-4231-B067-DD0270C833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Verdana" panose="020B0604030504040204" pitchFamily="34" charset="0"/>
              </a:defRPr>
            </a:lvl1pPr>
          </a:lstStyle>
          <a:p>
            <a:fld id="{E3CE34E5-44C8-46D2-B283-412C522CDD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3505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D2507-7A50-4AE8-A565-097712AE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E572D-58EB-4C06-825C-413230C4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0246-F5D7-44AE-90C3-086A6B9A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88767CFE-6956-4AB9-BDFC-F0032EDE74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2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DBB68-6343-463A-A333-19726AE8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6FE83-D315-40C7-BD64-9E51B0A7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C7102-3D4A-45C1-A37B-8E239BC6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228960C5-6E48-456F-BFA6-F636A79797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2998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DB5CF5-3E57-4E94-BA57-092AC7E7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EF169-EC33-4878-976B-A02CECA9E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C9C9A-1841-4D37-9EF5-C92FFE23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5AD345B9-8F8D-4F73-8454-13ADAEAF91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9520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03671-A1A4-4519-AF1B-096BFBF2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55CF7-C44B-4C94-AC1A-2C12678A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215A8-D450-4819-8171-B9973483D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979CA6E-8027-491B-B30D-B1133C8AC6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041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D5932-EEB0-4439-B9C4-868C9B72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60B8F-D0EF-4BBE-B652-962E5304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3B0707-5C97-43A3-A89E-075A86F3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CB564D1-0ACF-4AAE-BC17-D0AB55B1F8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912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7E711-2487-454D-A731-84A74E8C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AC51BC-52F0-412D-8C5D-BED97E8E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BB5FA-2105-491F-BFC2-7DEA641E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E73824E8-5906-464C-8D85-47D2BE6220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2CF2D4-EF0C-4A45-87B5-401B3998C7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00CA1F-B499-432F-9342-2C2A8F9A0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ADAA73-EAFC-4358-842D-8DAAF0214E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E2FFC-F613-41E2-BEF9-7AA0ABD090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294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164F9-0271-471A-84EC-F7B8C206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B4C67-CFCF-4836-B2F3-04C9B47F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8C772-F916-40EB-9154-CDF19F04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811FB13F-AE0E-4B3E-8C94-DA4201D8F8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6956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2647C-F0CB-49D5-9163-03FA78CFE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A30CF-D1F1-4209-8EDB-8442EC7F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A993-3F5D-45E0-97BB-2591C8D8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3CAA59CA-7C06-4FE4-A1AE-8C6AB0CF0A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373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3A34F-889F-47B2-987A-69820A369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C69A1-DC0B-49A7-9FC6-D0F7D43A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49075-BEEA-44A8-AEB0-18472749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78A0848-4098-4D7F-9213-4F4584740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9607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0152" y="1339850"/>
            <a:ext cx="2762249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7051" y="1339850"/>
            <a:ext cx="8089900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D250C-2391-4D45-8D60-81C4090F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DC692-8D38-4DA4-9396-783E6A1F0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4FB59-5D20-4C8E-B204-3DD1429E8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C8AF7945-E0C0-4040-A8C3-36CA122701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18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FAF711-1164-4200-BFF5-FA4BD8874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2C011D-27C8-47DA-99E7-9656CDB99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116268-6122-41E9-9BDE-9FA18D2B3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84C5E-E2F0-488C-898B-3EB6CA3000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26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492376"/>
            <a:ext cx="53848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69E14A-AE65-473F-B8A2-07021FE405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66AF9-2317-4B9C-92BE-29A804DEA5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FD84FC-19FF-4878-ACF1-A5A215F7F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CA843-5FD3-49F1-AAE5-BB1F62E9B3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329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1C6DD4-9B41-4FFE-B667-98E30D84C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873B86B-C73C-41B0-AA48-2E2A8BBC0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EFAE2C-B177-4151-8146-9131FC5DD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5A0D2-1823-4B03-A3CD-482396DC2F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797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CD2AEA-CF9E-49A8-A85F-A47160177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38BC57-D217-4AB5-AA38-9809DAB33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CDEE643-95FA-411F-8B05-AFA3A49D0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6FC30-C6A5-489D-8CDD-43A1B9414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32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4D7C76-CC11-4BD6-AB7A-D5B4DE069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755239-2F9A-4313-AC47-8E1633061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61B678-C8EE-4078-A469-9D981063F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BBFAEA-A2D6-4540-9006-590F02BD62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54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C95FFD-597D-471E-B5FD-97340E6540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FCA73E-5905-486A-BFDB-79B7FE3123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F881E-C76D-41EC-B52B-4802FBE553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29401-524B-4724-9E90-945F0089A8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87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A94994-F2AE-40B1-9096-D7C261074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32071A-F075-4E6E-8D79-39CC2F5C5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5F82AB-96A1-4185-AEA6-D52DF4AACA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83DCE-8920-45EA-B96C-8AF20A5D44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055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FAA95B-D92F-44EF-9AB9-D3EBD0F0D5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70000" y="6589745"/>
            <a:ext cx="619200" cy="268255"/>
          </a:xfrm>
          <a:prstGeom prst="rect">
            <a:avLst/>
          </a:prstGeom>
          <a:solidFill>
            <a:srgbClr val="00BEFF"/>
          </a:solidFill>
          <a:ln w="9525" algn="ctr">
            <a:solidFill>
              <a:srgbClr val="00BE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0" tIns="36000" rIns="54000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IE" altLang="en-US" sz="600" b="0" i="1">
                <a:solidFill>
                  <a:srgbClr val="FFFFFF"/>
                </a:solidFill>
              </a:rPr>
              <a:t> Research and Innovation</a:t>
            </a:r>
            <a:endParaRPr lang="en-GB" altLang="en-US" sz="600" b="0" i="1">
              <a:solidFill>
                <a:srgbClr val="FFFFFF"/>
              </a:solidFill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34B6833-D99C-49A4-A8D7-369C6A118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278F2D-48B0-43ED-B953-5E8266841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76"/>
            <a:ext cx="1097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A099CE-BAA7-4A4B-8A0B-AB46719648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753720-8411-495C-B513-58E0A10474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817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671BF9-3C5F-4BFE-8BDE-E3F54B359D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8815D48D-74B0-4CC6-8C29-9C0B4FA8C04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DB9B2BB-EFF1-4B41-AE6F-D51EC9AFF620}"/>
              </a:ext>
            </a:extLst>
          </p:cNvPr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A04D5D0-00B2-4B88-BFD8-FC5368FBFF56}"/>
              </a:ext>
            </a:extLst>
          </p:cNvPr>
          <p:cNvGrpSpPr/>
          <p:nvPr userDrawn="1"/>
        </p:nvGrpSpPr>
        <p:grpSpPr>
          <a:xfrm>
            <a:off x="5372527" y="253504"/>
            <a:ext cx="1446947" cy="999296"/>
            <a:chOff x="5370145" y="253504"/>
            <a:chExt cx="1446947" cy="999296"/>
          </a:xfrm>
        </p:grpSpPr>
        <p:pic>
          <p:nvPicPr>
            <p:cNvPr id="13" name="Picture 6" descr="LOGO CE-EN-quadri.eps">
              <a:extLst>
                <a:ext uri="{FF2B5EF4-FFF2-40B4-BE49-F238E27FC236}">
                  <a16:creationId xmlns:a16="http://schemas.microsoft.com/office/drawing/2014/main" id="{F5B9C181-B2A9-4472-997C-CD1E0294F580}"/>
                </a:ext>
              </a:extLst>
            </p:cNvPr>
            <p:cNvPicPr>
              <a:picLocks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0145" y="253504"/>
              <a:ext cx="1446947" cy="998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95D64C79-2F3B-483A-8337-94F90563127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667618" y="1216800"/>
              <a:ext cx="619200" cy="36000"/>
            </a:xfrm>
            <a:prstGeom prst="rect">
              <a:avLst/>
            </a:prstGeom>
            <a:solidFill>
              <a:srgbClr val="00BE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7600" b="1">
                  <a:solidFill>
                    <a:srgbClr val="FFD624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76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62" r:id="rId1"/>
    <p:sldLayoutId id="2147487551" r:id="rId2"/>
    <p:sldLayoutId id="2147487552" r:id="rId3"/>
    <p:sldLayoutId id="2147487553" r:id="rId4"/>
    <p:sldLayoutId id="2147487554" r:id="rId5"/>
    <p:sldLayoutId id="2147487555" r:id="rId6"/>
    <p:sldLayoutId id="2147487556" r:id="rId7"/>
    <p:sldLayoutId id="2147487557" r:id="rId8"/>
    <p:sldLayoutId id="2147487558" r:id="rId9"/>
    <p:sldLayoutId id="2147487559" r:id="rId10"/>
    <p:sldLayoutId id="2147487560" r:id="rId11"/>
    <p:sldLayoutId id="2147487561" r:id="rId12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1A5919B-E7F5-4612-A8A8-48FCFA61C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5BA27D-ADF7-4F90-80AA-C20D2E1B8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76"/>
            <a:ext cx="1097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785CC0-86F8-433C-B170-A83CE519AC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E47E91-A977-4AB2-90AE-B63B26281E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B3D12C-870C-4380-9C11-1AB61186C8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CD397C4C-30C8-466A-A030-6113D628741E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8AE4AB-C7ED-4D95-BED7-38B1F97FAC93}"/>
              </a:ext>
            </a:extLst>
          </p:cNvPr>
          <p:cNvSpPr/>
          <p:nvPr/>
        </p:nvSpPr>
        <p:spPr>
          <a:xfrm>
            <a:off x="0" y="0"/>
            <a:ext cx="12192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3E8236-4A5A-4E4E-BDD8-A150350294B2}"/>
              </a:ext>
            </a:extLst>
          </p:cNvPr>
          <p:cNvSpPr/>
          <p:nvPr/>
        </p:nvSpPr>
        <p:spPr>
          <a:xfrm>
            <a:off x="5683251" y="6659564"/>
            <a:ext cx="814916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057" name="Picture 17" descr="LOGO CE_Vertical_EN_NEG_quadri_HR">
            <a:extLst>
              <a:ext uri="{FF2B5EF4-FFF2-40B4-BE49-F238E27FC236}">
                <a16:creationId xmlns:a16="http://schemas.microsoft.com/office/drawing/2014/main" id="{A9CAF473-9AFC-4092-B1EB-7EC5A7AA457F}"/>
              </a:ext>
            </a:extLst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993" y="258764"/>
            <a:ext cx="143401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7563" r:id="rId1"/>
    <p:sldLayoutId id="2147487564" r:id="rId2"/>
    <p:sldLayoutId id="2147487565" r:id="rId3"/>
    <p:sldLayoutId id="2147487566" r:id="rId4"/>
    <p:sldLayoutId id="2147487567" r:id="rId5"/>
    <p:sldLayoutId id="2147487568" r:id="rId6"/>
    <p:sldLayoutId id="2147487569" r:id="rId7"/>
    <p:sldLayoutId id="2147487570" r:id="rId8"/>
    <p:sldLayoutId id="2147487571" r:id="rId9"/>
    <p:sldLayoutId id="2147487572" r:id="rId10"/>
    <p:sldLayoutId id="2147487573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HTML/?uri=CELEX:32021R0695&amp;from=EN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HTML/?uri=CELEX:32021D1221(01)&amp;from=EN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>
            <a:extLst>
              <a:ext uri="{FF2B5EF4-FFF2-40B4-BE49-F238E27FC236}">
                <a16:creationId xmlns:a16="http://schemas.microsoft.com/office/drawing/2014/main" id="{F4BB1AA7-6D5E-4962-A5F3-2496CD610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268539"/>
            <a:ext cx="8675688" cy="223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i="0" dirty="0">
                <a:solidFill>
                  <a:schemeClr val="bg1"/>
                </a:solidFill>
              </a:rPr>
              <a:t>Horizon Europe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i="0" dirty="0">
                <a:solidFill>
                  <a:schemeClr val="bg1"/>
                </a:solidFill>
              </a:rPr>
              <a:t>Mutual Insurance Mechanism (MIM) </a:t>
            </a:r>
            <a:br>
              <a:rPr lang="en-GB" altLang="en-US" i="0" dirty="0">
                <a:solidFill>
                  <a:schemeClr val="bg1"/>
                </a:solidFill>
              </a:rPr>
            </a:br>
            <a:r>
              <a:rPr lang="en-GB" altLang="en-US" i="0" dirty="0">
                <a:solidFill>
                  <a:schemeClr val="bg1"/>
                </a:solidFill>
              </a:rPr>
              <a:t>Coordinators' Day – 04/10/2022</a:t>
            </a:r>
            <a:br>
              <a:rPr lang="en-GB" altLang="en-US" b="0" i="0" dirty="0">
                <a:solidFill>
                  <a:srgbClr val="FF0000"/>
                </a:solidFill>
              </a:rPr>
            </a:br>
            <a:endParaRPr lang="en-GB" altLang="en-US" b="0" i="0" dirty="0">
              <a:solidFill>
                <a:srgbClr val="FF0000"/>
              </a:solidFill>
            </a:endParaRPr>
          </a:p>
        </p:txBody>
      </p:sp>
      <p:sp>
        <p:nvSpPr>
          <p:cNvPr id="17411" name="Line 5">
            <a:extLst>
              <a:ext uri="{FF2B5EF4-FFF2-40B4-BE49-F238E27FC236}">
                <a16:creationId xmlns:a16="http://schemas.microsoft.com/office/drawing/2014/main" id="{99487882-A53D-41D0-9AE8-C3113ABE1B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337" y="5589240"/>
            <a:ext cx="6192687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0" rIns="90000" bIns="0"/>
          <a:lstStyle/>
          <a:p>
            <a:endParaRPr lang="en-IE"/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0641FBE4-48F4-4E44-85D6-F6634F00F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4365625"/>
            <a:ext cx="27717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0" rIns="90000" bIns="0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GB" altLang="en-US" sz="2500" i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7413" name="Rectangle 6">
            <a:extLst>
              <a:ext uri="{FF2B5EF4-FFF2-40B4-BE49-F238E27FC236}">
                <a16:creationId xmlns:a16="http://schemas.microsoft.com/office/drawing/2014/main" id="{B9D0818F-64AF-4C94-BBDC-B5A283CF7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392" y="5676901"/>
            <a:ext cx="6089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0" i="0" dirty="0">
                <a:solidFill>
                  <a:schemeClr val="bg1"/>
                </a:solidFill>
                <a:latin typeface="Segoe Script" panose="030B0504020000000003" pitchFamily="66" charset="0"/>
              </a:rPr>
              <a:t>DG R&amp;I.I2 - Designated service – Mutual Insurance Mechanism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200" b="0" i="0" dirty="0">
                <a:solidFill>
                  <a:schemeClr val="bg1"/>
                </a:solidFill>
                <a:latin typeface="Segoe Script" panose="030B0504020000000003" pitchFamily="66" charset="0"/>
              </a:rPr>
              <a:t>Marijke E. </a:t>
            </a:r>
            <a:r>
              <a:rPr lang="en-GB" altLang="en-US" sz="1200" b="0" i="0" dirty="0" err="1">
                <a:solidFill>
                  <a:schemeClr val="bg1"/>
                </a:solidFill>
                <a:latin typeface="Segoe Script" panose="030B0504020000000003" pitchFamily="66" charset="0"/>
              </a:rPr>
              <a:t>Forsse</a:t>
            </a:r>
            <a:r>
              <a:rPr lang="en-GB" altLang="en-US" sz="1200" b="0" i="0" dirty="0">
                <a:solidFill>
                  <a:schemeClr val="bg1"/>
                </a:solidFill>
                <a:latin typeface="Segoe Script" panose="030B0504020000000003" pitchFamily="66" charset="0"/>
              </a:rPr>
              <a:t> </a:t>
            </a:r>
            <a:r>
              <a:rPr lang="en-GB" altLang="en-US" sz="1200" b="0" i="0" dirty="0" err="1">
                <a:solidFill>
                  <a:schemeClr val="bg1"/>
                </a:solidFill>
                <a:latin typeface="Segoe Script" panose="030B0504020000000003" pitchFamily="66" charset="0"/>
              </a:rPr>
              <a:t>Impens</a:t>
            </a:r>
            <a:r>
              <a:rPr lang="en-GB" altLang="en-US" sz="1200" b="0" i="0" dirty="0">
                <a:solidFill>
                  <a:schemeClr val="bg1"/>
                </a:solidFill>
                <a:latin typeface="Segoe Script" panose="030B0504020000000003" pitchFamily="66" charset="0"/>
              </a:rPr>
              <a:t> </a:t>
            </a:r>
            <a:endParaRPr lang="en-GB" altLang="en-US" sz="1200" b="0" i="0" dirty="0">
              <a:solidFill>
                <a:schemeClr val="bg1"/>
              </a:solidFill>
            </a:endParaRPr>
          </a:p>
        </p:txBody>
      </p:sp>
      <p:sp>
        <p:nvSpPr>
          <p:cNvPr id="17414" name="Slide Number Placeholder 1">
            <a:extLst>
              <a:ext uri="{FF2B5EF4-FFF2-40B4-BE49-F238E27FC236}">
                <a16:creationId xmlns:a16="http://schemas.microsoft.com/office/drawing/2014/main" id="{CFFF46FD-AF27-4E59-86EC-E45CB304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9D0648-ED9E-46DC-A3A8-2DF8CEC0D3EA}" type="slidenum">
              <a:rPr lang="en-GB" altLang="en-US" sz="1400" i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400" i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47FC5D-27F8-4203-8620-88C4C9FACC20}"/>
              </a:ext>
            </a:extLst>
          </p:cNvPr>
          <p:cNvSpPr/>
          <p:nvPr/>
        </p:nvSpPr>
        <p:spPr bwMode="auto">
          <a:xfrm>
            <a:off x="6527676" y="2583431"/>
            <a:ext cx="4032000" cy="35643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tIns="180000" bIns="144000" anchor="ctr">
            <a:spAutoFit/>
          </a:bodyPr>
          <a:lstStyle/>
          <a:p>
            <a:pPr marL="3175" algn="ctr" eaLnBrk="1" hangingPunct="1"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Direct (under conditions)</a:t>
            </a: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payment to coordinator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BBE0E3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purpose 100% accomplished?</a:t>
            </a: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844946-C3ED-4F8F-84F5-F014496AF67D}"/>
              </a:ext>
            </a:extLst>
          </p:cNvPr>
          <p:cNvSpPr/>
          <p:nvPr/>
        </p:nvSpPr>
        <p:spPr bwMode="auto">
          <a:xfrm>
            <a:off x="1631504" y="2583430"/>
            <a:ext cx="4032000" cy="356439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tIns="180000" bIns="144000" anchor="ctr">
            <a:spAutoFit/>
          </a:bodyPr>
          <a:lstStyle/>
          <a:p>
            <a:pPr marL="3175" algn="ctr" eaLnBrk="1" hangingPunct="1"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Indirect (default)</a:t>
            </a: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budget line</a:t>
            </a: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BBE0E3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purpose 100% accomplished</a:t>
            </a:r>
            <a:endParaRPr lang="en-GB" sz="2400" b="0" i="1" dirty="0">
              <a:solidFill>
                <a:srgbClr val="0F5494"/>
              </a:solidFill>
            </a:endParaRPr>
          </a:p>
        </p:txBody>
      </p:sp>
      <p:sp>
        <p:nvSpPr>
          <p:cNvPr id="26628" name="Slide Number Placeholder 1">
            <a:extLst>
              <a:ext uri="{FF2B5EF4-FFF2-40B4-BE49-F238E27FC236}">
                <a16:creationId xmlns:a16="http://schemas.microsoft.com/office/drawing/2014/main" id="{580E6E1E-0C1A-416B-9E35-58EA6FD4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390C72DD-D915-4371-8AA7-ECF26F418C69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75FF2E-1E15-427B-91A5-0A6B56ED9317}"/>
              </a:ext>
            </a:extLst>
          </p:cNvPr>
          <p:cNvSpPr txBox="1">
            <a:spLocks/>
          </p:cNvSpPr>
          <p:nvPr/>
        </p:nvSpPr>
        <p:spPr bwMode="auto">
          <a:xfrm>
            <a:off x="1981200" y="1844675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tabLst>
                <a:tab pos="4038600" algn="ctr"/>
              </a:tabLst>
              <a:defRPr/>
            </a:pPr>
            <a:r>
              <a:rPr lang="en-GB" b="0" kern="0" dirty="0"/>
              <a:t>2 types of interventions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BBD15-C5F0-4C6A-A17F-B86575FA5788}"/>
              </a:ext>
            </a:extLst>
          </p:cNvPr>
          <p:cNvSpPr txBox="1"/>
          <p:nvPr/>
        </p:nvSpPr>
        <p:spPr>
          <a:xfrm>
            <a:off x="4506652" y="2786152"/>
            <a:ext cx="317787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---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transfer of funds 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kumimoji="0" lang="en-GB" sz="24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---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E47FC5D-27F8-4203-8620-88C4C9FACC20}"/>
              </a:ext>
            </a:extLst>
          </p:cNvPr>
          <p:cNvSpPr/>
          <p:nvPr/>
        </p:nvSpPr>
        <p:spPr bwMode="auto">
          <a:xfrm>
            <a:off x="6816080" y="1622180"/>
            <a:ext cx="4032000" cy="4759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tIns="180000" bIns="144000" anchor="ctr">
            <a:spAutoFit/>
          </a:bodyPr>
          <a:lstStyle/>
          <a:p>
            <a:pPr marL="3175" algn="ctr" eaLnBrk="1" hangingPunct="1"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Direct (under conditions)</a:t>
            </a: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depending on timing </a:t>
            </a:r>
            <a:b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</a:b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in the life-cycle project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(to pay for cost not incurred)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project on-going (</a:t>
            </a:r>
            <a:r>
              <a:rPr kumimoji="0" lang="en-GB" sz="1600" b="0" i="1" u="none" strike="noStrike" kern="0" cap="none" spc="0" normalizeH="0" baseline="0" noProof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)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  </a:t>
            </a:r>
          </a:p>
          <a:p>
            <a:pPr marL="400050" marR="0" lvl="0" indent="-4000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LcParenBoth"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consortium agrees (ii)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	amendment (iii)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kumimoji="0" lang="en-GB" sz="16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BBE0E3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  <a:endParaRPr kumimoji="0" lang="en-GB" sz="16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844946-C3ED-4F8F-84F5-F014496AF67D}"/>
              </a:ext>
            </a:extLst>
          </p:cNvPr>
          <p:cNvSpPr/>
          <p:nvPr/>
        </p:nvSpPr>
        <p:spPr bwMode="auto">
          <a:xfrm>
            <a:off x="1343920" y="1622181"/>
            <a:ext cx="4032000" cy="475914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tIns="180000" bIns="144000" anchor="ctr">
            <a:spAutoFit/>
          </a:bodyPr>
          <a:lstStyle/>
          <a:p>
            <a:pPr marL="3175" algn="ctr" eaLnBrk="1" hangingPunct="1"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Indirect (default)</a:t>
            </a:r>
          </a:p>
          <a:p>
            <a:pPr marL="3175" algn="ctr" eaLnBrk="1" hangingPunct="1">
              <a:defRPr/>
            </a:pPr>
            <a:endParaRPr lang="en-GB" sz="24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any time during life-cycle project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1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  <a:p>
            <a:pPr marL="3175" algn="ctr" eaLnBrk="1" hangingPunct="1"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1600" b="0" i="1" kern="0" dirty="0">
              <a:solidFill>
                <a:srgbClr val="0F5494"/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r>
              <a:rPr kumimoji="0" lang="en-GB" sz="1600" b="0" i="1" u="none" strike="noStrike" kern="0" cap="none" spc="0" normalizeH="0" baseline="0" noProof="0" dirty="0">
                <a:ln>
                  <a:noFill/>
                </a:ln>
                <a:solidFill>
                  <a:srgbClr val="BBE0E3">
                    <a:lumMod val="75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</a:t>
            </a:r>
          </a:p>
          <a:p>
            <a:pPr marL="3175" algn="ctr" eaLnBrk="1" hangingPunct="1">
              <a:defRPr/>
            </a:pPr>
            <a:endParaRPr lang="en-GB" sz="1600" b="0" i="1" kern="0" dirty="0">
              <a:solidFill>
                <a:srgbClr val="BBE0E3">
                  <a:lumMod val="75000"/>
                </a:srgbClr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1600" b="0" i="1" kern="0" dirty="0">
              <a:solidFill>
                <a:srgbClr val="BBE0E3">
                  <a:lumMod val="75000"/>
                </a:srgbClr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1600" b="0" i="1" kern="0" dirty="0">
              <a:solidFill>
                <a:srgbClr val="BBE0E3">
                  <a:lumMod val="75000"/>
                </a:srgbClr>
              </a:solidFill>
              <a:latin typeface="Verdana" panose="020B0604030504040204" pitchFamily="34" charset="0"/>
            </a:endParaRPr>
          </a:p>
          <a:p>
            <a:pPr marL="3175" algn="ctr" eaLnBrk="1" hangingPunct="1">
              <a:defRPr/>
            </a:pPr>
            <a:endParaRPr lang="en-GB" sz="1600" b="0" i="1" dirty="0">
              <a:solidFill>
                <a:srgbClr val="0F5494"/>
              </a:solidFill>
            </a:endParaRPr>
          </a:p>
        </p:txBody>
      </p:sp>
      <p:sp>
        <p:nvSpPr>
          <p:cNvPr id="26628" name="Slide Number Placeholder 1">
            <a:extLst>
              <a:ext uri="{FF2B5EF4-FFF2-40B4-BE49-F238E27FC236}">
                <a16:creationId xmlns:a16="http://schemas.microsoft.com/office/drawing/2014/main" id="{580E6E1E-0C1A-416B-9E35-58EA6FD4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390C72DD-D915-4371-8AA7-ECF26F418C69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BBD15-C5F0-4C6A-A17F-B86575FA5788}"/>
              </a:ext>
            </a:extLst>
          </p:cNvPr>
          <p:cNvSpPr txBox="1"/>
          <p:nvPr/>
        </p:nvSpPr>
        <p:spPr>
          <a:xfrm>
            <a:off x="3360106" y="1757129"/>
            <a:ext cx="54717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38600" algn="ctr"/>
              </a:tabLst>
              <a:defRPr/>
            </a:pP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---</a:t>
            </a:r>
          </a:p>
          <a:p>
            <a:pPr marL="0" indent="0" algn="ctr">
              <a:buNone/>
              <a:defRPr/>
            </a:pPr>
            <a:r>
              <a:rPr lang="en-GB" sz="2400" b="0" kern="0" dirty="0">
                <a:solidFill>
                  <a:schemeClr val="accent1">
                    <a:lumMod val="75000"/>
                  </a:schemeClr>
                </a:solidFill>
              </a:rPr>
              <a:t>conditions</a:t>
            </a:r>
          </a:p>
          <a:p>
            <a:pPr marL="0" indent="0" algn="ctr">
              <a:buNone/>
              <a:defRPr/>
            </a:pPr>
            <a:endParaRPr lang="en-GB" sz="2400" b="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GB" sz="2400" b="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GB" sz="2400" b="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GB" sz="2400" b="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GB" sz="2400" b="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GB" sz="2400" b="0" kern="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GB" sz="2400" b="0" kern="0" dirty="0">
                <a:solidFill>
                  <a:schemeClr val="accent1">
                    <a:lumMod val="75000"/>
                  </a:schemeClr>
                </a:solidFill>
              </a:rPr>
              <a:t>supporting documents</a:t>
            </a:r>
          </a:p>
          <a:p>
            <a:pPr marL="0" indent="0" algn="ctr">
              <a:buNone/>
              <a:defRPr/>
            </a:pPr>
            <a:r>
              <a:rPr lang="en-GB" sz="2400" b="0" i="1" kern="0" dirty="0">
                <a:solidFill>
                  <a:srgbClr val="0F5494"/>
                </a:solidFill>
                <a:sym typeface="Wingdings" panose="05000000000000000000" pitchFamily="2" charset="2"/>
              </a:rPr>
              <a:t></a:t>
            </a:r>
            <a:r>
              <a:rPr lang="en-GB" sz="2400" b="0" i="1" kern="0" dirty="0">
                <a:solidFill>
                  <a:srgbClr val="0F5494"/>
                </a:solidFill>
              </a:rPr>
              <a:t> amendment</a:t>
            </a:r>
          </a:p>
          <a:p>
            <a:pPr marL="0" indent="0" algn="ctr">
              <a:buNone/>
              <a:defRPr/>
            </a:pPr>
            <a:r>
              <a:rPr lang="en-GB" sz="2400" b="0" i="1" kern="0" dirty="0">
                <a:solidFill>
                  <a:srgbClr val="0F5494"/>
                </a:solidFill>
                <a:sym typeface="Wingdings" panose="05000000000000000000" pitchFamily="2" charset="2"/>
              </a:rPr>
              <a:t> c</a:t>
            </a:r>
            <a:r>
              <a:rPr lang="en-GB" sz="2400" b="0" i="1" kern="0" dirty="0">
                <a:solidFill>
                  <a:srgbClr val="0F5494"/>
                </a:solidFill>
              </a:rPr>
              <a:t>opy bank statement</a:t>
            </a:r>
          </a:p>
          <a:p>
            <a:pPr marL="0" indent="0" algn="ctr">
              <a:buNone/>
              <a:defRPr/>
            </a:pPr>
            <a:r>
              <a:rPr lang="en-GB" sz="2400" b="0" i="1" kern="0" dirty="0">
                <a:solidFill>
                  <a:srgbClr val="0F5494"/>
                </a:solidFill>
                <a:sym typeface="Wingdings" panose="05000000000000000000" pitchFamily="2" charset="2"/>
              </a:rPr>
              <a:t> court ruling or other (fin. stat.)</a:t>
            </a:r>
            <a:endParaRPr lang="en-GB" sz="2400" b="0" i="1" kern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9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D7F9FA-C949-496D-8782-C2FC6702B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824E8-5906-464C-8D85-47D2BE6220A9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B6AA559-B5E5-4ED3-9920-83BEB93B2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3136900"/>
            <a:ext cx="6696075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3200" b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Thank you!</a:t>
            </a:r>
            <a:endParaRPr lang="en-GB" sz="2800" b="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435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00C235E-6944-4753-AA3C-469312B2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1339850"/>
            <a:ext cx="8229600" cy="928688"/>
          </a:xfrm>
        </p:spPr>
        <p:txBody>
          <a:bodyPr/>
          <a:lstStyle/>
          <a:p>
            <a:r>
              <a:rPr lang="en-GB" altLang="en-US" sz="2800" dirty="0"/>
              <a:t> Coordinators’ Day 2022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C960C11A-88E9-4542-8125-89241AEA7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492376"/>
            <a:ext cx="8229600" cy="3097213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(1) What is the MIM?</a:t>
            </a:r>
          </a:p>
          <a:p>
            <a:pPr marL="0" indent="0">
              <a:buNone/>
            </a:pPr>
            <a:r>
              <a:rPr lang="en-GB" altLang="en-US" dirty="0"/>
              <a:t>(2) When did it start?</a:t>
            </a:r>
          </a:p>
          <a:p>
            <a:pPr marL="0" indent="0">
              <a:buNone/>
            </a:pPr>
            <a:r>
              <a:rPr lang="en-GB" altLang="en-US" dirty="0"/>
              <a:t>(3) Why do we have a MIM?</a:t>
            </a:r>
          </a:p>
          <a:p>
            <a:pPr marL="0" indent="0">
              <a:buNone/>
            </a:pPr>
            <a:r>
              <a:rPr lang="en-GB" altLang="en-US" dirty="0"/>
              <a:t>(4) Who participates?</a:t>
            </a:r>
          </a:p>
          <a:p>
            <a:pPr marL="0" indent="0">
              <a:buNone/>
            </a:pPr>
            <a:r>
              <a:rPr lang="en-GB" altLang="en-US" dirty="0"/>
              <a:t>(5) Where is it?</a:t>
            </a:r>
          </a:p>
          <a:p>
            <a:pPr marL="0" indent="0">
              <a:buNone/>
            </a:pPr>
            <a:r>
              <a:rPr lang="en-GB" altLang="en-US" dirty="0"/>
              <a:t>(6) How does it work?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D2C23E54-0A90-41AC-8845-437E1C34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8F2CC01F-3F52-4585-83F2-52CDE42F99DF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37370B19-8ECC-4C85-91CB-1FDD5B12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ED21FA87-8EFF-4700-8BA8-06474C027432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73EB277F-556B-49B0-AB3A-A2AC5EEC3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84313"/>
            <a:ext cx="8229600" cy="57785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(1) What is the MIM?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6BE33BF-04A5-4F5D-850D-8213F8361DFE}"/>
              </a:ext>
            </a:extLst>
          </p:cNvPr>
          <p:cNvSpPr txBox="1">
            <a:spLocks/>
          </p:cNvSpPr>
          <p:nvPr/>
        </p:nvSpPr>
        <p:spPr bwMode="auto">
          <a:xfrm>
            <a:off x="1981200" y="2406650"/>
            <a:ext cx="822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defRPr/>
            </a:pPr>
            <a:r>
              <a:rPr lang="en-GB" b="0" kern="0" dirty="0"/>
              <a:t>MIM = Mutual Insurance Mechanism¹</a:t>
            </a:r>
          </a:p>
          <a:p>
            <a:pPr marL="0" indent="0">
              <a:buNone/>
              <a:defRPr/>
            </a:pPr>
            <a:endParaRPr lang="en-GB" b="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A02D7A-AFA6-45C9-AC71-4FDA9F5DBFC9}"/>
              </a:ext>
            </a:extLst>
          </p:cNvPr>
          <p:cNvSpPr txBox="1">
            <a:spLocks/>
          </p:cNvSpPr>
          <p:nvPr/>
        </p:nvSpPr>
        <p:spPr bwMode="auto">
          <a:xfrm>
            <a:off x="1919288" y="5989639"/>
            <a:ext cx="8353176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defRPr/>
            </a:pPr>
            <a:r>
              <a:rPr lang="fr-BE" sz="1200" b="0" kern="0" dirty="0"/>
              <a:t>¹ </a:t>
            </a:r>
            <a:r>
              <a:rPr lang="fr-BE" sz="1200" b="0" kern="0" dirty="0">
                <a:hlinkClick r:id="rId2"/>
              </a:rPr>
              <a:t>https://eur-lex.europa.eu/legal-content/EN/TXT/HTML/?uri=CELEX:32021R0695&amp;from=EN</a:t>
            </a:r>
            <a:endParaRPr lang="fr-BE" sz="1200" b="0" kern="0" dirty="0"/>
          </a:p>
          <a:p>
            <a:pPr marL="0" indent="0">
              <a:buNone/>
              <a:defRPr/>
            </a:pPr>
            <a:r>
              <a:rPr lang="fr-BE" sz="800" b="0" kern="0" dirty="0">
                <a:latin typeface="+mj-lt"/>
              </a:rPr>
              <a:t>(</a:t>
            </a:r>
            <a:r>
              <a:rPr lang="en-US" sz="800" dirty="0">
                <a:latin typeface="+mj-lt"/>
              </a:rPr>
              <a:t>REGULATION (EU) 2021/695 OF THE EUROPEAN PARLIAMENT AND OF THE COUNCIL of 28 April 2021 establishing Horizon Europe – Art.37)</a:t>
            </a:r>
          </a:p>
          <a:p>
            <a:pPr marL="0" indent="0">
              <a:buNone/>
              <a:defRPr/>
            </a:pPr>
            <a:endParaRPr lang="fr-BE" sz="1200" b="0" kern="0" dirty="0"/>
          </a:p>
          <a:p>
            <a:pPr marL="0" indent="0">
              <a:buNone/>
              <a:defRPr/>
            </a:pPr>
            <a:endParaRPr lang="fr-BE" sz="1200" b="0" kern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31F26F2-79DA-4514-BEF0-80ABAA978BD6}"/>
              </a:ext>
            </a:extLst>
          </p:cNvPr>
          <p:cNvSpPr txBox="1">
            <a:spLocks/>
          </p:cNvSpPr>
          <p:nvPr/>
        </p:nvSpPr>
        <p:spPr bwMode="auto">
          <a:xfrm>
            <a:off x="1981200" y="3581401"/>
            <a:ext cx="8229600" cy="150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defRPr/>
            </a:pPr>
            <a:r>
              <a:rPr lang="en-GB" b="0" kern="0" dirty="0"/>
              <a:t>purpose 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=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protect the financial interest of the EU Budget</a:t>
            </a:r>
          </a:p>
          <a:p>
            <a:pPr marL="0" indent="0">
              <a:buNone/>
              <a:defRPr/>
            </a:pPr>
            <a:endParaRPr lang="en-GB" b="0" kern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891A34B0-C215-43E4-AB7C-893BFEFB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9E2C4B3A-E251-4347-BEE2-C41DFA9C2038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EF10B828-8C87-41D0-9367-3F34A9DB0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84313"/>
            <a:ext cx="8229600" cy="577850"/>
          </a:xfrm>
        </p:spPr>
        <p:txBody>
          <a:bodyPr/>
          <a:lstStyle/>
          <a:p>
            <a:pPr marL="0" indent="0">
              <a:buNone/>
            </a:pPr>
            <a:r>
              <a:rPr lang="en-GB" altLang="en-US"/>
              <a:t>(2) When did it start?</a:t>
            </a:r>
          </a:p>
          <a:p>
            <a:pPr marL="0" indent="0">
              <a:buNone/>
            </a:pPr>
            <a:endParaRPr lang="fr-BE" altLang="en-US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CF0C2CA-3C7B-490A-8081-F8E02CD25C50}"/>
              </a:ext>
            </a:extLst>
          </p:cNvPr>
          <p:cNvSpPr txBox="1">
            <a:spLocks/>
          </p:cNvSpPr>
          <p:nvPr/>
        </p:nvSpPr>
        <p:spPr>
          <a:xfrm>
            <a:off x="1847528" y="2223070"/>
            <a:ext cx="2736850" cy="1431161"/>
          </a:xfrm>
          <a:prstGeom prst="rect">
            <a:avLst/>
          </a:prstGeom>
          <a:ln w="25400" cap="flat" cmpd="sng" algn="ctr">
            <a:solidFill>
              <a:srgbClr val="024B9C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defRPr/>
            </a:pPr>
            <a:r>
              <a:rPr lang="en-GB" sz="2100" kern="0" dirty="0">
                <a:solidFill>
                  <a:srgbClr val="0F5494"/>
                </a:solidFill>
              </a:rPr>
              <a:t>PGF </a:t>
            </a:r>
            <a:r>
              <a:rPr lang="en-GB" sz="2100" kern="0" dirty="0">
                <a:solidFill>
                  <a:srgbClr val="C00000"/>
                </a:solidFill>
              </a:rPr>
              <a:t>FP7</a:t>
            </a:r>
            <a:r>
              <a:rPr lang="en-GB" sz="2100" u="sng" kern="0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spcBef>
                <a:spcPts val="600"/>
              </a:spcBef>
              <a:defRPr/>
            </a:pPr>
            <a:r>
              <a:rPr lang="en-GB" sz="1400" i="0" kern="0" dirty="0"/>
              <a:t>Projects of the FP7 (Commission, Executive Agencies &amp; EUSPA)</a:t>
            </a:r>
          </a:p>
          <a:p>
            <a:pPr marL="0" indent="0" algn="ctr">
              <a:spcBef>
                <a:spcPts val="600"/>
              </a:spcBef>
              <a:defRPr/>
            </a:pPr>
            <a:r>
              <a:rPr lang="fr-BE" sz="1400" u="sng" kern="0" dirty="0">
                <a:solidFill>
                  <a:srgbClr val="C00000"/>
                </a:solidFill>
              </a:rPr>
              <a:t>2007-2013</a:t>
            </a:r>
            <a:endParaRPr lang="fr-BE" sz="1200" u="sng" kern="0" dirty="0">
              <a:solidFill>
                <a:srgbClr val="C00000"/>
              </a:solidFill>
            </a:endParaRP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8F1CB882-09A3-45D6-B859-AFCF8CBDEA5A}"/>
              </a:ext>
            </a:extLst>
          </p:cNvPr>
          <p:cNvSpPr txBox="1">
            <a:spLocks/>
          </p:cNvSpPr>
          <p:nvPr/>
        </p:nvSpPr>
        <p:spPr>
          <a:xfrm>
            <a:off x="4811775" y="2223864"/>
            <a:ext cx="2613025" cy="1441612"/>
          </a:xfrm>
          <a:prstGeom prst="rect">
            <a:avLst/>
          </a:prstGeom>
          <a:ln>
            <a:solidFill>
              <a:srgbClr val="024B9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8580" tIns="67500" rIns="68580" bIns="34290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685800" indent="-22860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FontTx/>
              <a:buNone/>
              <a:defRPr/>
            </a:pPr>
            <a:r>
              <a:rPr lang="en-GB" altLang="en-US" sz="2100" dirty="0"/>
              <a:t>PGF </a:t>
            </a:r>
            <a:r>
              <a:rPr lang="en-GB" altLang="en-US" sz="2100" dirty="0">
                <a:solidFill>
                  <a:srgbClr val="C00000"/>
                </a:solidFill>
              </a:rPr>
              <a:t>H2020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GB" altLang="en-US" sz="1400" i="0" dirty="0">
                <a:solidFill>
                  <a:srgbClr val="000000"/>
                </a:solidFill>
              </a:rPr>
              <a:t>Projects H2020 (Commission, Executive Agencies &amp; EUSPA &amp; JU)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fr-BE" sz="1400" u="sng" kern="0" dirty="0">
                <a:solidFill>
                  <a:srgbClr val="C00000"/>
                </a:solidFill>
              </a:rPr>
              <a:t>2014-2020</a:t>
            </a:r>
            <a:endParaRPr lang="en-GB" altLang="en-US" sz="1400" i="0" dirty="0">
              <a:solidFill>
                <a:srgbClr val="00000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07775E-FE31-46F8-BD4F-F20A31DFCBAC}"/>
              </a:ext>
            </a:extLst>
          </p:cNvPr>
          <p:cNvSpPr txBox="1">
            <a:spLocks/>
          </p:cNvSpPr>
          <p:nvPr/>
        </p:nvSpPr>
        <p:spPr>
          <a:xfrm>
            <a:off x="7652196" y="2229420"/>
            <a:ext cx="2764283" cy="1441612"/>
          </a:xfrm>
          <a:prstGeom prst="rect">
            <a:avLst/>
          </a:prstGeom>
          <a:ln>
            <a:solidFill>
              <a:srgbClr val="024B9C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580" tIns="67500" rIns="68580" bIns="34290">
            <a:spAutoFit/>
          </a:bodyPr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685800" indent="-22860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chemeClr val="tx2"/>
              </a:buClr>
              <a:buFontTx/>
              <a:buNone/>
              <a:defRPr/>
            </a:pPr>
            <a:r>
              <a:rPr lang="en-GB" altLang="en-US" sz="2100" dirty="0"/>
              <a:t>MIM </a:t>
            </a:r>
            <a:r>
              <a:rPr lang="en-GB" altLang="en-US" sz="2100" dirty="0">
                <a:solidFill>
                  <a:srgbClr val="C00000"/>
                </a:solidFill>
              </a:rPr>
              <a:t>HE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en-GB" altLang="en-US" sz="1400" i="0" dirty="0">
                <a:solidFill>
                  <a:srgbClr val="000000"/>
                </a:solidFill>
              </a:rPr>
              <a:t>Projects HE (Commission, Executive Agencies &amp; EUSPA &amp; JU + art. 185)</a:t>
            </a:r>
          </a:p>
          <a:p>
            <a:pPr algn="ctr" eaLnBrk="1" hangingPunct="1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None/>
              <a:defRPr/>
            </a:pPr>
            <a:r>
              <a:rPr lang="fr-BE" sz="1400" u="sng" kern="0" dirty="0">
                <a:solidFill>
                  <a:srgbClr val="C00000"/>
                </a:solidFill>
              </a:rPr>
              <a:t>2021-2027</a:t>
            </a:r>
            <a:endParaRPr lang="en-GB" altLang="en-US" sz="1400" i="0" dirty="0">
              <a:solidFill>
                <a:srgbClr val="00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54308F8-944D-48F0-A4CF-5B64B3FEC08F}"/>
              </a:ext>
            </a:extLst>
          </p:cNvPr>
          <p:cNvSpPr/>
          <p:nvPr/>
        </p:nvSpPr>
        <p:spPr>
          <a:xfrm>
            <a:off x="4290219" y="4507003"/>
            <a:ext cx="3611562" cy="1842915"/>
          </a:xfrm>
          <a:prstGeom prst="ellipse">
            <a:avLst/>
          </a:prstGeom>
          <a:gradFill>
            <a:gsLst>
              <a:gs pos="8000">
                <a:srgbClr val="FFC000">
                  <a:lumMod val="75000"/>
                </a:srgbClr>
              </a:gs>
              <a:gs pos="57000">
                <a:srgbClr val="1E858B">
                  <a:lumMod val="45000"/>
                  <a:lumOff val="55000"/>
                </a:srgbClr>
              </a:gs>
              <a:gs pos="83000">
                <a:srgbClr val="1E858B">
                  <a:lumMod val="45000"/>
                  <a:lumOff val="55000"/>
                </a:srgbClr>
              </a:gs>
              <a:gs pos="100000">
                <a:srgbClr val="1E858B">
                  <a:lumMod val="30000"/>
                  <a:lumOff val="70000"/>
                </a:srgbClr>
              </a:gs>
            </a:gsLst>
            <a:lin ang="5400000" scaled="1"/>
          </a:gradFill>
          <a:ln w="38100" cap="flat" cmpd="sng" algn="ctr">
            <a:solidFill>
              <a:srgbClr val="D3E8F9">
                <a:lumMod val="25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0" kern="0" dirty="0">
                <a:solidFill>
                  <a:srgbClr val="1E858B">
                    <a:lumMod val="50000"/>
                  </a:srgbClr>
                </a:solidFill>
                <a:latin typeface="Arial"/>
              </a:rPr>
              <a:t>Ex-PGF/MIM     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C0F184E-DEBD-4E60-9813-38D4B8341BEF}"/>
              </a:ext>
            </a:extLst>
          </p:cNvPr>
          <p:cNvCxnSpPr>
            <a:cxnSpLocks/>
            <a:stCxn id="7" idx="2"/>
            <a:endCxn id="10" idx="1"/>
          </p:cNvCxnSpPr>
          <p:nvPr/>
        </p:nvCxnSpPr>
        <p:spPr>
          <a:xfrm>
            <a:off x="3215953" y="3654231"/>
            <a:ext cx="1603167" cy="1122661"/>
          </a:xfrm>
          <a:prstGeom prst="straightConnector1">
            <a:avLst/>
          </a:prstGeom>
          <a:noFill/>
          <a:ln w="76200" cap="flat" cmpd="sng" algn="ctr">
            <a:gradFill>
              <a:gsLst>
                <a:gs pos="0">
                  <a:srgbClr val="FFC000">
                    <a:lumMod val="50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EFAB4EA-80AF-4407-AB11-217ABCD57F5C}"/>
              </a:ext>
            </a:extLst>
          </p:cNvPr>
          <p:cNvCxnSpPr>
            <a:cxnSpLocks/>
            <a:stCxn id="9" idx="2"/>
            <a:endCxn id="10" idx="7"/>
          </p:cNvCxnSpPr>
          <p:nvPr/>
        </p:nvCxnSpPr>
        <p:spPr>
          <a:xfrm flipH="1">
            <a:off x="7372880" y="3671032"/>
            <a:ext cx="1661458" cy="1105860"/>
          </a:xfrm>
          <a:prstGeom prst="straightConnector1">
            <a:avLst/>
          </a:prstGeom>
          <a:noFill/>
          <a:ln w="76200" cap="flat" cmpd="sng" algn="ctr">
            <a:gradFill>
              <a:gsLst>
                <a:gs pos="0">
                  <a:srgbClr val="FFC000">
                    <a:lumMod val="50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1F05C7C-C8A2-4D03-99E9-93E30EDB4982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flipH="1">
            <a:off x="6096000" y="3665476"/>
            <a:ext cx="22288" cy="841527"/>
          </a:xfrm>
          <a:prstGeom prst="straightConnector1">
            <a:avLst/>
          </a:prstGeom>
          <a:noFill/>
          <a:ln w="76200" cap="flat" cmpd="sng" algn="ctr">
            <a:gradFill>
              <a:gsLst>
                <a:gs pos="0">
                  <a:srgbClr val="FFC000">
                    <a:lumMod val="50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208DB2-2258-48D6-9CBA-88A64455E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EDA7949C-DE50-4292-9F9D-D6C81B2ADFCA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1BE362D-C85D-4EA5-B612-DD2FB4B3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84313"/>
            <a:ext cx="8229600" cy="577850"/>
          </a:xfrm>
        </p:spPr>
        <p:txBody>
          <a:bodyPr/>
          <a:lstStyle/>
          <a:p>
            <a:pPr marL="0" indent="0">
              <a:buNone/>
            </a:pPr>
            <a:r>
              <a:rPr lang="en-GB" altLang="en-US"/>
              <a:t>(3) Why do we have a MIM?</a:t>
            </a:r>
          </a:p>
          <a:p>
            <a:pPr marL="0" indent="0">
              <a:buNone/>
            </a:pPr>
            <a:endParaRPr lang="fr-BE" altLang="en-US"/>
          </a:p>
          <a:p>
            <a:pPr marL="0" indent="0">
              <a:buNone/>
            </a:pPr>
            <a:endParaRPr lang="fr-BE" alt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295863-E09F-48AF-A214-BEEB75B004CC}"/>
              </a:ext>
            </a:extLst>
          </p:cNvPr>
          <p:cNvSpPr txBox="1">
            <a:spLocks/>
          </p:cNvSpPr>
          <p:nvPr/>
        </p:nvSpPr>
        <p:spPr bwMode="auto">
          <a:xfrm>
            <a:off x="1981200" y="2406650"/>
            <a:ext cx="82296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defRPr/>
            </a:pPr>
            <a:r>
              <a:rPr lang="en-GB" b="0" kern="0" dirty="0"/>
              <a:t>Simplification &amp; Access SME/Start-up</a:t>
            </a:r>
          </a:p>
          <a:p>
            <a:pPr marL="0" indent="0" algn="ctr">
              <a:buNone/>
              <a:defRPr/>
            </a:pPr>
            <a:endParaRPr lang="en-GB" b="0" kern="0" dirty="0"/>
          </a:p>
          <a:p>
            <a:pPr marL="0" indent="0" algn="ctr">
              <a:buNone/>
              <a:defRPr/>
            </a:pPr>
            <a:r>
              <a:rPr lang="en-GB" b="0" kern="0" dirty="0"/>
              <a:t>Simplification </a:t>
            </a:r>
            <a:r>
              <a:rPr lang="en-GB" b="0" kern="0" dirty="0">
                <a:sym typeface="Wingdings" panose="05000000000000000000" pitchFamily="2" charset="2"/>
              </a:rPr>
              <a:t> administrative management</a:t>
            </a:r>
          </a:p>
          <a:p>
            <a:pPr marL="0" indent="0" algn="ctr">
              <a:buNone/>
              <a:defRPr/>
            </a:pPr>
            <a:r>
              <a:rPr lang="en-GB" b="0" kern="0" dirty="0">
                <a:sym typeface="Wingdings" panose="05000000000000000000" pitchFamily="2" charset="2"/>
              </a:rPr>
              <a:t>SME/Start-up  no bank guarantee required</a:t>
            </a:r>
            <a:endParaRPr lang="en-GB" b="0" kern="0" dirty="0"/>
          </a:p>
          <a:p>
            <a:pPr marL="0" indent="0">
              <a:buNone/>
              <a:defRPr/>
            </a:pPr>
            <a:endParaRPr lang="en-GB" b="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254CF338-D5B7-4858-8E94-EA7DCDBD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211947F7-1F8B-4F39-99E7-1589299AF3DF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432B9EBD-18AC-4039-9819-13EBE14F0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84313"/>
            <a:ext cx="8229600" cy="577850"/>
          </a:xfrm>
        </p:spPr>
        <p:txBody>
          <a:bodyPr/>
          <a:lstStyle/>
          <a:p>
            <a:pPr marL="0" indent="0">
              <a:buNone/>
            </a:pPr>
            <a:r>
              <a:rPr lang="en-GB" altLang="en-US"/>
              <a:t>(4) Who participates?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endParaRPr lang="en-GB" alt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4A08DE7-993C-47C9-B373-B2D8FB30132F}"/>
              </a:ext>
            </a:extLst>
          </p:cNvPr>
          <p:cNvSpPr txBox="1">
            <a:spLocks/>
          </p:cNvSpPr>
          <p:nvPr/>
        </p:nvSpPr>
        <p:spPr bwMode="auto">
          <a:xfrm>
            <a:off x="1981200" y="5989639"/>
            <a:ext cx="82296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defRPr/>
            </a:pPr>
            <a:r>
              <a:rPr lang="en-GB" sz="1200" b="0" kern="0" dirty="0"/>
              <a:t>Note: (a) refers to the decision establishing FP7, (b) refers to the decision establishing H2020 and (c) refers to « funding bodies » which thus far were not covered by the MIM, but can be covered under HE</a:t>
            </a:r>
          </a:p>
          <a:p>
            <a:pPr marL="0" indent="0">
              <a:buNone/>
              <a:defRPr/>
            </a:pPr>
            <a:endParaRPr lang="fr-BE" sz="1200" b="0" kern="0" dirty="0"/>
          </a:p>
        </p:txBody>
      </p:sp>
      <p:pic>
        <p:nvPicPr>
          <p:cNvPr id="22533" name="Picture 1">
            <a:extLst>
              <a:ext uri="{FF2B5EF4-FFF2-40B4-BE49-F238E27FC236}">
                <a16:creationId xmlns:a16="http://schemas.microsoft.com/office/drawing/2014/main" id="{5171BAA7-CDA3-422E-9AE1-7EEEA7FBE5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55" y="1916832"/>
            <a:ext cx="10701692" cy="224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C66D876-545E-4C2C-831A-AECCA970FB16}"/>
              </a:ext>
            </a:extLst>
          </p:cNvPr>
          <p:cNvSpPr txBox="1">
            <a:spLocks/>
          </p:cNvSpPr>
          <p:nvPr/>
        </p:nvSpPr>
        <p:spPr bwMode="auto">
          <a:xfrm>
            <a:off x="1640458" y="4470211"/>
            <a:ext cx="89110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defRPr/>
            </a:pPr>
            <a:r>
              <a:rPr lang="en-GB" b="0" kern="0" dirty="0"/>
              <a:t>Any grant that was already covered by the former PGF and HE grants which stipulate the coverage by the MIM.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1F797B27-8AF3-42F9-95A9-2A773393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9EF81070-37F6-47DD-B2BE-96C93F33A0ED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6AC7FBC9-1F13-4D85-AB17-204B9035F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84313"/>
            <a:ext cx="8229600" cy="577850"/>
          </a:xfrm>
        </p:spPr>
        <p:txBody>
          <a:bodyPr/>
          <a:lstStyle/>
          <a:p>
            <a:pPr marL="0" indent="0">
              <a:buNone/>
            </a:pPr>
            <a:r>
              <a:rPr lang="en-GB" altLang="en-US"/>
              <a:t>(5) Where is it?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endParaRPr lang="en-GB" alt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29AC2C0-8C91-491C-9D5D-1B4238049690}"/>
              </a:ext>
            </a:extLst>
          </p:cNvPr>
          <p:cNvSpPr txBox="1">
            <a:spLocks/>
          </p:cNvSpPr>
          <p:nvPr/>
        </p:nvSpPr>
        <p:spPr bwMode="auto">
          <a:xfrm>
            <a:off x="1981200" y="2406650"/>
            <a:ext cx="82296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defRPr/>
            </a:pPr>
            <a:r>
              <a:rPr lang="en-GB" b="0" kern="0" dirty="0"/>
              <a:t>MIM daily management by Designated Service²</a:t>
            </a:r>
          </a:p>
          <a:p>
            <a:pPr marL="0" indent="0">
              <a:buNone/>
              <a:defRPr/>
            </a:pPr>
            <a:endParaRPr lang="en-GB" b="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852CB27-8AD6-4FC5-945F-01EF6FBA07FC}"/>
              </a:ext>
            </a:extLst>
          </p:cNvPr>
          <p:cNvSpPr txBox="1">
            <a:spLocks/>
          </p:cNvSpPr>
          <p:nvPr/>
        </p:nvSpPr>
        <p:spPr bwMode="auto">
          <a:xfrm>
            <a:off x="3858580" y="6104329"/>
            <a:ext cx="44748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defRPr/>
            </a:pPr>
            <a:r>
              <a:rPr lang="en-GB" sz="1200" b="0" kern="0" dirty="0"/>
              <a:t>² RTD.I.2 – Finances, Public Procurement &amp; Compliance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C885EF10-D026-43CF-B0F7-A1DAF4C1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fld id="{46B35E1D-7927-42F7-A1B4-DAAB2C1FA8A1}" type="slidenum"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en-GB" altLang="en-US" sz="1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A1E03627-826F-4D46-98CB-DF69955D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288" y="1484313"/>
            <a:ext cx="8229600" cy="577850"/>
          </a:xfrm>
        </p:spPr>
        <p:txBody>
          <a:bodyPr/>
          <a:lstStyle/>
          <a:p>
            <a:pPr marL="0" indent="0">
              <a:buNone/>
            </a:pPr>
            <a:r>
              <a:rPr lang="en-GB" altLang="en-US"/>
              <a:t>(6) How does it work³?</a:t>
            </a:r>
          </a:p>
          <a:p>
            <a:pPr marL="0" indent="0">
              <a:buNone/>
            </a:pPr>
            <a:endParaRPr lang="en-GB" altLang="en-US"/>
          </a:p>
          <a:p>
            <a:pPr marL="0" indent="0">
              <a:buNone/>
            </a:pPr>
            <a:endParaRPr lang="en-GB" alt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088BEF3-34EA-49E6-A7A5-1BB50B0AEE41}"/>
              </a:ext>
            </a:extLst>
          </p:cNvPr>
          <p:cNvSpPr txBox="1">
            <a:spLocks/>
          </p:cNvSpPr>
          <p:nvPr/>
        </p:nvSpPr>
        <p:spPr bwMode="auto">
          <a:xfrm>
            <a:off x="1981200" y="2406651"/>
            <a:ext cx="8229600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  <a:defRPr/>
            </a:pPr>
            <a:r>
              <a:rPr lang="en-GB" b="0" kern="0" dirty="0"/>
              <a:t>3 main activities: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Contributions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Reimbursements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Interventions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=</a:t>
            </a:r>
          </a:p>
          <a:p>
            <a:pPr marL="0" indent="0" algn="ctr">
              <a:buNone/>
              <a:defRPr/>
            </a:pPr>
            <a:r>
              <a:rPr lang="en-GB" b="0" kern="0" dirty="0"/>
              <a:t>CRI</a:t>
            </a:r>
          </a:p>
          <a:p>
            <a:pPr marL="0" indent="0" algn="ctr">
              <a:buNone/>
              <a:defRPr/>
            </a:pPr>
            <a:endParaRPr lang="en-GB" b="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F09B2FA-78D9-4305-9F39-00EC95FEEE5B}"/>
              </a:ext>
            </a:extLst>
          </p:cNvPr>
          <p:cNvSpPr txBox="1">
            <a:spLocks/>
          </p:cNvSpPr>
          <p:nvPr/>
        </p:nvSpPr>
        <p:spPr bwMode="auto">
          <a:xfrm>
            <a:off x="1353568" y="5989638"/>
            <a:ext cx="94848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defRPr/>
            </a:pPr>
            <a:r>
              <a:rPr lang="en-GB" sz="1200" b="0" kern="0" dirty="0"/>
              <a:t>³ </a:t>
            </a:r>
            <a:r>
              <a:rPr lang="en-GB" sz="1200" b="0" kern="0" dirty="0">
                <a:hlinkClick r:id="rId2"/>
              </a:rPr>
              <a:t>https://eur-lex.europa.eu/legal-content/EN/TXT/HTML/?uri=CELEX:32021D1221(01)&amp;from=EN</a:t>
            </a:r>
            <a:r>
              <a:rPr lang="en-GB" sz="1200" b="0" kern="0" dirty="0"/>
              <a:t> </a:t>
            </a:r>
            <a:br>
              <a:rPr lang="en-GB" sz="1200" b="0" kern="0" dirty="0"/>
            </a:br>
            <a:r>
              <a:rPr lang="en-GB" sz="800" b="0" kern="0" dirty="0">
                <a:latin typeface="+mj-lt"/>
              </a:rPr>
              <a:t>(</a:t>
            </a:r>
            <a:r>
              <a:rPr lang="en-GB" sz="800" dirty="0"/>
              <a:t>COMMISSION DECISION of 20 December 2021 on the financial management of the mutual insurance mechanism established under Regulation (EU) 2021/695 </a:t>
            </a:r>
            <a:br>
              <a:rPr lang="en-GB" sz="800" dirty="0"/>
            </a:br>
            <a:r>
              <a:rPr lang="en-GB" sz="800" dirty="0"/>
              <a:t>of the European Parliament and of the Council for actions under the Seventh Framework Programme, Horizon 2020, Horizon Europe and Euratom Programmes)</a:t>
            </a:r>
            <a:endParaRPr lang="en-GB" sz="8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>
            <a:extLst>
              <a:ext uri="{FF2B5EF4-FFF2-40B4-BE49-F238E27FC236}">
                <a16:creationId xmlns:a16="http://schemas.microsoft.com/office/drawing/2014/main" id="{56D391B6-2754-4D8D-B2EC-299630CC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937738A-F57A-4B83-BDBB-705B0C545F16}" type="slidenum">
              <a:rPr lang="en-GB" altLang="en-US" sz="1400" i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en-US" sz="1400" i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81460A5-DF9D-43F4-91FA-896A1B885654}"/>
              </a:ext>
            </a:extLst>
          </p:cNvPr>
          <p:cNvSpPr/>
          <p:nvPr/>
        </p:nvSpPr>
        <p:spPr>
          <a:xfrm>
            <a:off x="4386263" y="2101850"/>
            <a:ext cx="3419475" cy="3252788"/>
          </a:xfrm>
          <a:prstGeom prst="ellipse">
            <a:avLst/>
          </a:prstGeom>
          <a:gradFill>
            <a:gsLst>
              <a:gs pos="25000">
                <a:srgbClr val="1EC08A">
                  <a:lumMod val="40000"/>
                  <a:lumOff val="60000"/>
                </a:srgbClr>
              </a:gs>
              <a:gs pos="66000">
                <a:srgbClr val="1E858B">
                  <a:lumMod val="90000"/>
                </a:srgbClr>
              </a:gs>
              <a:gs pos="45000">
                <a:srgbClr val="1E858B">
                  <a:lumMod val="45000"/>
                  <a:lumOff val="55000"/>
                </a:srgbClr>
              </a:gs>
              <a:gs pos="100000">
                <a:srgbClr val="1E858B">
                  <a:lumMod val="30000"/>
                  <a:lumOff val="7000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800" b="0" kern="0" dirty="0">
              <a:solidFill>
                <a:srgbClr val="FFFFFF"/>
              </a:solidFill>
              <a:latin typeface="Arial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800" b="0" kern="0" dirty="0">
                <a:solidFill>
                  <a:schemeClr val="accent2"/>
                </a:solidFill>
                <a:latin typeface="Arial"/>
              </a:rPr>
              <a:t>INTEREST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AB7CB7-296F-422E-A232-3CB72271C94F}"/>
              </a:ext>
            </a:extLst>
          </p:cNvPr>
          <p:cNvSpPr/>
          <p:nvPr/>
        </p:nvSpPr>
        <p:spPr>
          <a:xfrm>
            <a:off x="4907756" y="2589213"/>
            <a:ext cx="2376488" cy="2278063"/>
          </a:xfrm>
          <a:prstGeom prst="ellipse">
            <a:avLst/>
          </a:prstGeom>
          <a:gradFill>
            <a:gsLst>
              <a:gs pos="34000">
                <a:srgbClr val="0356B1">
                  <a:lumMod val="75000"/>
                </a:srgbClr>
              </a:gs>
              <a:gs pos="74000">
                <a:srgbClr val="1E858B">
                  <a:lumMod val="45000"/>
                  <a:lumOff val="55000"/>
                </a:srgbClr>
              </a:gs>
              <a:gs pos="83000">
                <a:srgbClr val="1E858B">
                  <a:lumMod val="45000"/>
                  <a:lumOff val="55000"/>
                </a:srgbClr>
              </a:gs>
              <a:gs pos="100000">
                <a:srgbClr val="1E858B">
                  <a:lumMod val="30000"/>
                  <a:lumOff val="70000"/>
                </a:srgbClr>
              </a:gs>
            </a:gsLst>
            <a:lin ang="5400000" scaled="1"/>
          </a:gra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000" b="0" kern="0" dirty="0">
                <a:solidFill>
                  <a:srgbClr val="FFFFFF"/>
                </a:solidFill>
                <a:latin typeface="Arial"/>
              </a:rPr>
              <a:t>CAPITAL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E8544D5-0518-4B6E-8ED5-DB2476C0045B}"/>
              </a:ext>
            </a:extLst>
          </p:cNvPr>
          <p:cNvSpPr/>
          <p:nvPr/>
        </p:nvSpPr>
        <p:spPr>
          <a:xfrm>
            <a:off x="1448533" y="1622426"/>
            <a:ext cx="2736279" cy="1084263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4BC5DE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kern="0" dirty="0">
                <a:solidFill>
                  <a:srgbClr val="0F5494"/>
                </a:solidFill>
                <a:latin typeface="Arial"/>
              </a:rPr>
              <a:t>CONTRIBUTION</a:t>
            </a:r>
          </a:p>
          <a:p>
            <a:pPr marL="171450" indent="-1714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b="0" kern="0" dirty="0">
                <a:solidFill>
                  <a:srgbClr val="0F5494"/>
                </a:solidFill>
                <a:latin typeface="Arial"/>
              </a:rPr>
              <a:t>5% Max. EU GA amount</a:t>
            </a:r>
          </a:p>
          <a:p>
            <a:pPr marL="171450" indent="-1714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b="0" kern="0" dirty="0">
                <a:solidFill>
                  <a:srgbClr val="0F5494"/>
                </a:solidFill>
                <a:latin typeface="Arial"/>
              </a:rPr>
              <a:t>Paid with 1</a:t>
            </a:r>
            <a:r>
              <a:rPr lang="en-GB" sz="1600" b="0" kern="0" baseline="30000" dirty="0">
                <a:solidFill>
                  <a:srgbClr val="0F5494"/>
                </a:solidFill>
                <a:latin typeface="Arial"/>
              </a:rPr>
              <a:t>st</a:t>
            </a:r>
            <a:r>
              <a:rPr lang="en-GB" sz="1600" b="0" kern="0" dirty="0">
                <a:solidFill>
                  <a:srgbClr val="0F5494"/>
                </a:solidFill>
                <a:latin typeface="Arial"/>
              </a:rPr>
              <a:t> PF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AB5C13-1933-4ADE-AF7B-5C534C957936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184812" y="2164558"/>
            <a:ext cx="1263117" cy="1048418"/>
          </a:xfrm>
          <a:prstGeom prst="straightConnector1">
            <a:avLst/>
          </a:prstGeom>
          <a:noFill/>
          <a:ln w="38100" cap="flat" cmpd="sng" algn="ctr">
            <a:gradFill>
              <a:gsLst>
                <a:gs pos="0">
                  <a:srgbClr val="FFC000">
                    <a:lumMod val="75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DEF91EFA-3009-4329-9D62-EC8449826727}"/>
              </a:ext>
            </a:extLst>
          </p:cNvPr>
          <p:cNvSpPr/>
          <p:nvPr/>
        </p:nvSpPr>
        <p:spPr>
          <a:xfrm>
            <a:off x="7905526" y="4498698"/>
            <a:ext cx="2554288" cy="1464231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4BC5DE"/>
            </a:solidFill>
            <a:prstDash val="solid"/>
            <a:miter lim="800000"/>
          </a:ln>
          <a:effectLst/>
        </p:spPr>
        <p:txBody>
          <a:bodyPr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i="1" kern="0" dirty="0">
                <a:solidFill>
                  <a:srgbClr val="C00000"/>
                </a:solidFill>
                <a:latin typeface="Arial"/>
              </a:rPr>
              <a:t>Interest generated from the capital invested on the financial markets –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i="1" kern="0" dirty="0">
                <a:solidFill>
                  <a:srgbClr val="C00000"/>
                </a:solidFill>
                <a:latin typeface="Arial"/>
              </a:rPr>
              <a:t>MIM Asset Manager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i="1" kern="0" dirty="0">
                <a:solidFill>
                  <a:srgbClr val="C00000"/>
                </a:solidFill>
                <a:latin typeface="Arial"/>
              </a:rPr>
              <a:t>(DG BUDG)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1F053E5-E679-4E9A-A57A-B4DD92FA8636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7205728" y="4634759"/>
            <a:ext cx="699798" cy="596055"/>
          </a:xfrm>
          <a:prstGeom prst="straightConnector1">
            <a:avLst/>
          </a:prstGeom>
          <a:noFill/>
          <a:ln w="38100" cap="flat" cmpd="sng" algn="ctr">
            <a:gradFill>
              <a:gsLst>
                <a:gs pos="0">
                  <a:srgbClr val="FFC000">
                    <a:lumMod val="75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909DFF5E-A6B7-4A95-9F59-E17F39BA2B55}"/>
              </a:ext>
            </a:extLst>
          </p:cNvPr>
          <p:cNvSpPr/>
          <p:nvPr/>
        </p:nvSpPr>
        <p:spPr>
          <a:xfrm>
            <a:off x="1343472" y="4337250"/>
            <a:ext cx="2946401" cy="1191816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4BC5DE"/>
            </a:solidFill>
            <a:prstDash val="solid"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kern="0" dirty="0">
                <a:solidFill>
                  <a:srgbClr val="0F5494"/>
                </a:solidFill>
                <a:latin typeface="Arial"/>
              </a:rPr>
              <a:t>REIMBURSEMENT (=release of the contribution)</a:t>
            </a:r>
          </a:p>
          <a:p>
            <a:pPr marL="171450" indent="-171450" algn="ctr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b="0" kern="0" dirty="0">
                <a:solidFill>
                  <a:srgbClr val="FF0000"/>
                </a:solidFill>
                <a:latin typeface="Arial"/>
              </a:rPr>
              <a:t>ALWAYS</a:t>
            </a:r>
            <a:r>
              <a:rPr lang="en-GB" sz="1600" b="0" kern="0" dirty="0">
                <a:solidFill>
                  <a:srgbClr val="0F5494"/>
                </a:solidFill>
                <a:latin typeface="Arial"/>
              </a:rPr>
              <a:t> at the payment of the balance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3DD6A02-EE6D-4882-8C08-F5DFDFBDE6B1}"/>
              </a:ext>
            </a:extLst>
          </p:cNvPr>
          <p:cNvSpPr/>
          <p:nvPr/>
        </p:nvSpPr>
        <p:spPr>
          <a:xfrm>
            <a:off x="1343472" y="6016627"/>
            <a:ext cx="1323975" cy="244475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4BC5DE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600" b="0" kern="0" dirty="0">
                <a:solidFill>
                  <a:srgbClr val="0F5494"/>
                </a:solidFill>
                <a:latin typeface="Arial"/>
              </a:rPr>
              <a:t>Consortium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ED98AC8-70E3-4420-A123-CA9FF2AB03D5}"/>
              </a:ext>
            </a:extLst>
          </p:cNvPr>
          <p:cNvSpPr/>
          <p:nvPr/>
        </p:nvSpPr>
        <p:spPr>
          <a:xfrm>
            <a:off x="2965898" y="6016627"/>
            <a:ext cx="1323975" cy="244475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4BC5DE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600" b="0" kern="0" dirty="0">
                <a:solidFill>
                  <a:srgbClr val="0F5494"/>
                </a:solidFill>
                <a:latin typeface="Arial"/>
              </a:rPr>
              <a:t>Budget Line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4389D40-04AE-4E13-8A9A-79A73E6D701C}"/>
              </a:ext>
            </a:extLst>
          </p:cNvPr>
          <p:cNvCxnSpPr>
            <a:cxnSpLocks/>
            <a:endCxn id="23" idx="3"/>
          </p:cNvCxnSpPr>
          <p:nvPr/>
        </p:nvCxnSpPr>
        <p:spPr>
          <a:xfrm flipH="1">
            <a:off x="4289873" y="4229447"/>
            <a:ext cx="1051209" cy="703711"/>
          </a:xfrm>
          <a:prstGeom prst="straightConnector1">
            <a:avLst/>
          </a:prstGeom>
          <a:noFill/>
          <a:ln w="38100" cap="flat" cmpd="sng" algn="ctr">
            <a:gradFill>
              <a:gsLst>
                <a:gs pos="0">
                  <a:srgbClr val="FFC000">
                    <a:lumMod val="75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  <p:cxnSp>
        <p:nvCxnSpPr>
          <p:cNvPr id="25613" name="Straight Arrow Connector 26">
            <a:extLst>
              <a:ext uri="{FF2B5EF4-FFF2-40B4-BE49-F238E27FC236}">
                <a16:creationId xmlns:a16="http://schemas.microsoft.com/office/drawing/2014/main" id="{5AD32DD8-895C-4088-A994-B3B605EA4E78}"/>
              </a:ext>
            </a:extLst>
          </p:cNvPr>
          <p:cNvCxnSpPr>
            <a:cxnSpLocks noChangeShapeType="1"/>
            <a:stCxn id="23" idx="2"/>
            <a:endCxn id="24" idx="0"/>
          </p:cNvCxnSpPr>
          <p:nvPr/>
        </p:nvCxnSpPr>
        <p:spPr bwMode="auto">
          <a:xfrm flipH="1">
            <a:off x="2005460" y="5529066"/>
            <a:ext cx="811213" cy="487561"/>
          </a:xfrm>
          <a:prstGeom prst="straightConnector1">
            <a:avLst/>
          </a:prstGeom>
          <a:noFill/>
          <a:ln w="6350" algn="ctr">
            <a:solidFill>
              <a:srgbClr val="1E858B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4" name="Straight Arrow Connector 27">
            <a:extLst>
              <a:ext uri="{FF2B5EF4-FFF2-40B4-BE49-F238E27FC236}">
                <a16:creationId xmlns:a16="http://schemas.microsoft.com/office/drawing/2014/main" id="{69CA1BCA-EE73-495E-909B-5889D8A78C48}"/>
              </a:ext>
            </a:extLst>
          </p:cNvPr>
          <p:cNvCxnSpPr>
            <a:cxnSpLocks noChangeShapeType="1"/>
            <a:stCxn id="23" idx="2"/>
            <a:endCxn id="25" idx="0"/>
          </p:cNvCxnSpPr>
          <p:nvPr/>
        </p:nvCxnSpPr>
        <p:spPr bwMode="auto">
          <a:xfrm>
            <a:off x="2816673" y="5529066"/>
            <a:ext cx="811213" cy="487561"/>
          </a:xfrm>
          <a:prstGeom prst="straightConnector1">
            <a:avLst/>
          </a:prstGeom>
          <a:noFill/>
          <a:ln w="6350" algn="ctr">
            <a:solidFill>
              <a:srgbClr val="1E858B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F271BF7-A81E-4F5A-96C4-105B4DC2E828}"/>
              </a:ext>
            </a:extLst>
          </p:cNvPr>
          <p:cNvSpPr/>
          <p:nvPr/>
        </p:nvSpPr>
        <p:spPr>
          <a:xfrm>
            <a:off x="7631220" y="1234009"/>
            <a:ext cx="3187700" cy="1258887"/>
          </a:xfrm>
          <a:prstGeom prst="roundRect">
            <a:avLst/>
          </a:prstGeom>
          <a:solidFill>
            <a:srgbClr val="FFFFFF"/>
          </a:solidFill>
          <a:ln w="12700" cap="flat" cmpd="sng" algn="ctr">
            <a:solidFill>
              <a:srgbClr val="4BC5DE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2000" b="0" kern="0" dirty="0">
                <a:solidFill>
                  <a:srgbClr val="0F5494"/>
                </a:solidFill>
                <a:latin typeface="Arial"/>
              </a:rPr>
              <a:t>INTERVENTION MIM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47786E0-F327-41EF-96A6-1FA52491BAE6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6744072" y="1863453"/>
            <a:ext cx="887148" cy="629443"/>
          </a:xfrm>
          <a:prstGeom prst="straightConnector1">
            <a:avLst/>
          </a:prstGeom>
          <a:noFill/>
          <a:ln w="38100" cap="flat" cmpd="sng" algn="ctr">
            <a:gradFill>
              <a:gsLst>
                <a:gs pos="0">
                  <a:srgbClr val="FFC000">
                    <a:lumMod val="75000"/>
                  </a:srgbClr>
                </a:gs>
                <a:gs pos="74000">
                  <a:srgbClr val="1E858B">
                    <a:lumMod val="45000"/>
                    <a:lumOff val="55000"/>
                  </a:srgbClr>
                </a:gs>
                <a:gs pos="83000">
                  <a:srgbClr val="1E858B">
                    <a:lumMod val="45000"/>
                    <a:lumOff val="55000"/>
                  </a:srgbClr>
                </a:gs>
                <a:gs pos="100000">
                  <a:srgbClr val="1E858B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  <a:tailEnd type="triangle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10878</TotalTime>
  <Words>609</Words>
  <Application>Microsoft Office PowerPoint</Application>
  <PresentationFormat>Widescreen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Segoe Script</vt:lpstr>
      <vt:lpstr>Verdana</vt:lpstr>
      <vt:lpstr>Wingdings</vt:lpstr>
      <vt:lpstr>Slide_Master</vt:lpstr>
      <vt:lpstr>blank</vt:lpstr>
      <vt:lpstr>PowerPoint Presentation</vt:lpstr>
      <vt:lpstr> Coordinators’ Day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MARGANNE Olivier (RTD-EXT)</cp:lastModifiedBy>
  <cp:revision>714</cp:revision>
  <cp:lastPrinted>2022-10-03T16:05:03Z</cp:lastPrinted>
  <dcterms:created xsi:type="dcterms:W3CDTF">2011-10-28T10:25:18Z</dcterms:created>
  <dcterms:modified xsi:type="dcterms:W3CDTF">2022-10-04T15:27:31Z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2022-10-03T21:53:53Z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96ca8c86-43da-438c-8de6-01692739e607</vt:lpwstr>
  </property>
  <property fmtid="{D5CDD505-2E9C-101B-9397-08002B2CF9AE}" pid="8" name="MSIP_Label_6bd9ddd1-4d20-43f6-abfa-fc3c07406f94_ContentBits">
    <vt:lpwstr>0</vt:lpwstr>
  </property>
</Properties>
</file>