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316" r:id="rId6"/>
    <p:sldId id="369" r:id="rId7"/>
    <p:sldId id="415" r:id="rId8"/>
    <p:sldId id="393" r:id="rId9"/>
    <p:sldId id="301" r:id="rId10"/>
    <p:sldId id="396" r:id="rId11"/>
    <p:sldId id="397" r:id="rId12"/>
    <p:sldId id="403" r:id="rId13"/>
    <p:sldId id="401" r:id="rId14"/>
    <p:sldId id="398" r:id="rId15"/>
    <p:sldId id="402" r:id="rId16"/>
    <p:sldId id="407" r:id="rId17"/>
    <p:sldId id="408" r:id="rId18"/>
    <p:sldId id="409" r:id="rId19"/>
    <p:sldId id="410" r:id="rId20"/>
    <p:sldId id="412" r:id="rId21"/>
    <p:sldId id="405" r:id="rId22"/>
    <p:sldId id="411" r:id="rId23"/>
    <p:sldId id="419" r:id="rId24"/>
    <p:sldId id="418" r:id="rId25"/>
    <p:sldId id="417" r:id="rId26"/>
    <p:sldId id="404" r:id="rId27"/>
    <p:sldId id="399" r:id="rId28"/>
    <p:sldId id="413" r:id="rId29"/>
    <p:sldId id="406" r:id="rId30"/>
    <p:sldId id="420" r:id="rId31"/>
    <p:sldId id="395" r:id="rId32"/>
    <p:sldId id="3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91CD"/>
    <a:srgbClr val="024EA2"/>
    <a:srgbClr val="004494"/>
    <a:srgbClr val="035DC1"/>
    <a:srgbClr val="1B10F0"/>
    <a:srgbClr val="0356B1"/>
    <a:srgbClr val="024B9C"/>
    <a:srgbClr val="28B6D8"/>
    <a:srgbClr val="034EA2"/>
    <a:srgbClr val="931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007" autoAdjust="0"/>
  </p:normalViewPr>
  <p:slideViewPr>
    <p:cSldViewPr snapToGrid="0">
      <p:cViewPr>
        <p:scale>
          <a:sx n="100" d="100"/>
          <a:sy n="100" d="100"/>
        </p:scale>
        <p:origin x="216" y="16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4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ebgate.ec.europa.eu/funding-tenders-opportunities/pages/viewpage.action?pageId=8913118#Reportingprocess%E2%80%94terminatedbeneficiary-Processdescriptionandstep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unding-tenders-opportunities/display/IT/How+to+launch+an+amendment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ebgate.ec.europa.eu/funding-tenders-opportunities/display/OM/Amendment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c.europa.eu/info/funding-tenders/opportunities/portal/screen/how-to-participate/reference-documents;programCode=HORIZON" TargetMode="External"/><Relationship Id="rId5" Type="http://schemas.openxmlformats.org/officeDocument/2006/relationships/hyperlink" Target="https://ec.europa.eu/info/funding-tenders/opportunities/docs/2021-2027/common/guidance/om_en.pdf" TargetMode="External"/><Relationship Id="rId4" Type="http://schemas.openxmlformats.org/officeDocument/2006/relationships/hyperlink" Target="https://webgate.ec.europa.eu/funding-tenders-opportunities/display/IT/How+to+prepare+an+amendmen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84423" y="4815487"/>
            <a:ext cx="3186584" cy="461665"/>
          </a:xfrm>
        </p:spPr>
        <p:txBody>
          <a:bodyPr>
            <a:spAutoFit/>
          </a:bodyPr>
          <a:lstStyle/>
          <a:p>
            <a:r>
              <a:rPr lang="en-US" b="1" dirty="0"/>
              <a:t>Amendments (AMD) – </a:t>
            </a:r>
            <a:br>
              <a:rPr lang="en-US" b="1" dirty="0"/>
            </a:br>
            <a:r>
              <a:rPr lang="en-US" b="1" dirty="0"/>
              <a:t>The business process and IT tools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184423" y="5888000"/>
            <a:ext cx="3186584" cy="276999"/>
          </a:xfrm>
        </p:spPr>
        <p:txBody>
          <a:bodyPr>
            <a:spAutoFit/>
          </a:bodyPr>
          <a:lstStyle/>
          <a:p>
            <a:r>
              <a:rPr lang="en-GB" i="1" dirty="0">
                <a:cs typeface="Arial"/>
              </a:rPr>
              <a:t>October 4, 2022</a:t>
            </a:r>
            <a:endParaRPr lang="en-GB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84423" y="5579033"/>
            <a:ext cx="3186584" cy="27699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fr-BE" dirty="0" err="1"/>
              <a:t>Coordinators</a:t>
            </a:r>
            <a:r>
              <a:rPr lang="fr-BE" dirty="0"/>
              <a:t>’ </a:t>
            </a:r>
            <a:r>
              <a:rPr lang="fr-BE" dirty="0" err="1"/>
              <a:t>day</a:t>
            </a:r>
            <a:r>
              <a:rPr lang="fr-BE" dirty="0"/>
              <a:t> – Grant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4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509728"/>
            <a:ext cx="9470136" cy="564543"/>
          </a:xfrm>
        </p:spPr>
        <p:txBody>
          <a:bodyPr anchor="t" anchorCtr="0">
            <a:spAutoFit/>
          </a:bodyPr>
          <a:lstStyle/>
          <a:p>
            <a:r>
              <a:rPr lang="en-GB" sz="3600" dirty="0"/>
              <a:t>AMD clauses (AT…)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28001" y="1354888"/>
            <a:ext cx="10514135" cy="1232439"/>
          </a:xfrm>
          <a:prstGeom prst="rect">
            <a:avLst/>
          </a:prstGeom>
          <a:ln w="28575">
            <a:noFill/>
            <a:prstDash val="sysDot"/>
          </a:ln>
        </p:spPr>
        <p:txBody>
          <a:bodyPr vert="horz" lIns="91440" tIns="108000" rIns="91440" bIns="45720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000" dirty="0">
                <a:solidFill>
                  <a:schemeClr val="tx2"/>
                </a:solidFill>
              </a:rPr>
              <a:t>New list of amendment clauses for the MFF 21-27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000" dirty="0">
                <a:solidFill>
                  <a:schemeClr val="tx2"/>
                </a:solidFill>
              </a:rPr>
              <a:t>New: Some clauses can be marked as </a:t>
            </a:r>
            <a:r>
              <a:rPr lang="en-IE" sz="2000" i="1" dirty="0">
                <a:solidFill>
                  <a:schemeClr val="tx2"/>
                </a:solidFill>
              </a:rPr>
              <a:t>Error Amendment </a:t>
            </a:r>
            <a:r>
              <a:rPr lang="en-IE" sz="2000" dirty="0">
                <a:solidFill>
                  <a:schemeClr val="tx2"/>
                </a:solidFill>
              </a:rPr>
              <a:t>(EU officer only can activate the flag)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6817" y="2587327"/>
            <a:ext cx="1380308" cy="3634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775" y="2630065"/>
            <a:ext cx="6900435" cy="4000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11" name="Oval 10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4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288000"/>
            <a:ext cx="9627564" cy="987963"/>
          </a:xfrm>
        </p:spPr>
        <p:txBody>
          <a:bodyPr anchor="t" anchorCtr="0">
            <a:spAutoFit/>
          </a:bodyPr>
          <a:lstStyle/>
          <a:p>
            <a:r>
              <a:rPr lang="en-IE" dirty="0"/>
              <a:t>Prepare a request for amendment </a:t>
            </a:r>
            <a:br>
              <a:rPr lang="en-IE" dirty="0"/>
            </a:br>
            <a:r>
              <a:rPr lang="en-IE" sz="3200" dirty="0"/>
              <a:t>Example: Beneficiary termination (AT4)</a:t>
            </a:r>
            <a:endParaRPr lang="en-US" sz="3200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9419"/>
            <a:ext cx="10058400" cy="2401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49" y="3741148"/>
            <a:ext cx="104775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546" y="4147984"/>
            <a:ext cx="4786228" cy="17485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1" name="Straight Arrow Connector 10"/>
          <p:cNvCxnSpPr>
            <a:cxnSpLocks/>
            <a:stCxn id="8" idx="1"/>
            <a:endCxn id="13" idx="3"/>
          </p:cNvCxnSpPr>
          <p:nvPr/>
        </p:nvCxnSpPr>
        <p:spPr>
          <a:xfrm flipH="1" flipV="1">
            <a:off x="4039415" y="5022251"/>
            <a:ext cx="92213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4560586"/>
            <a:ext cx="2972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Affiliated Entities </a:t>
            </a:r>
            <a:br>
              <a:rPr lang="en-IE" dirty="0"/>
            </a:br>
            <a:r>
              <a:rPr lang="en-IE" dirty="0"/>
              <a:t>are automatically removed </a:t>
            </a:r>
            <a:br>
              <a:rPr lang="en-IE" dirty="0"/>
            </a:br>
            <a:r>
              <a:rPr lang="en-IE" dirty="0"/>
              <a:t>in case of BEN 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288000"/>
            <a:ext cx="9627564" cy="987963"/>
          </a:xfrm>
        </p:spPr>
        <p:txBody>
          <a:bodyPr anchor="t" anchorCtr="0">
            <a:spAutoFit/>
          </a:bodyPr>
          <a:lstStyle/>
          <a:p>
            <a:r>
              <a:rPr lang="en-IE" dirty="0"/>
              <a:t>Prepare a request for amendment </a:t>
            </a:r>
            <a:br>
              <a:rPr lang="en-IE" dirty="0"/>
            </a:br>
            <a:r>
              <a:rPr lang="en-IE" sz="3200" dirty="0"/>
              <a:t>Example: Beneficiary termination (AT4)</a:t>
            </a:r>
            <a:endParaRPr lang="en-US" sz="3200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829689" y="1577971"/>
            <a:ext cx="5848348" cy="1200329"/>
          </a:xfrm>
          <a:prstGeom prst="rect">
            <a:avLst/>
          </a:prstGeom>
          <a:noFill/>
          <a:ln w="19050">
            <a:solidFill>
              <a:srgbClr val="024EA2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/>
              <a:t>Exit date </a:t>
            </a:r>
            <a:r>
              <a:rPr lang="en-IE" dirty="0"/>
              <a:t>(End of work date): it marks the date on which the participant actually stops working on the action. </a:t>
            </a:r>
            <a:br>
              <a:rPr lang="en-IE" dirty="0"/>
            </a:br>
            <a:r>
              <a:rPr lang="en-IE" dirty="0"/>
              <a:t>It will be added to the list of participants in the Data Sheet (point 2)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2217" y="4884724"/>
            <a:ext cx="485775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The </a:t>
            </a:r>
            <a:r>
              <a:rPr lang="en-IE" b="1" dirty="0"/>
              <a:t>termination date </a:t>
            </a:r>
            <a:r>
              <a:rPr lang="en-IE" dirty="0"/>
              <a:t>will be automatically calculated after the selection of the exit date. Since it can be only in the future, it will be </a:t>
            </a:r>
            <a:br>
              <a:rPr lang="en-IE" dirty="0"/>
            </a:br>
            <a:r>
              <a:rPr lang="en-IE" dirty="0"/>
              <a:t>a fixed date or the entry into force of the AMD, whichever is the latest.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382" y="2924175"/>
            <a:ext cx="5414962" cy="29883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5971197" y="4832527"/>
            <a:ext cx="5068628" cy="2155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30" y="1685925"/>
            <a:ext cx="4429125" cy="30527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2" name="Rounded Rectangle 21"/>
          <p:cNvSpPr/>
          <p:nvPr/>
        </p:nvSpPr>
        <p:spPr>
          <a:xfrm>
            <a:off x="758702" y="2481943"/>
            <a:ext cx="2385719" cy="101703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cxnSpLocks/>
            <a:stCxn id="22" idx="3"/>
            <a:endCxn id="8" idx="1"/>
          </p:cNvCxnSpPr>
          <p:nvPr/>
        </p:nvCxnSpPr>
        <p:spPr>
          <a:xfrm>
            <a:off x="3144421" y="2990462"/>
            <a:ext cx="2826776" cy="1949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288000"/>
            <a:ext cx="9627564" cy="987963"/>
          </a:xfrm>
        </p:spPr>
        <p:txBody>
          <a:bodyPr anchor="t" anchorCtr="0">
            <a:spAutoFit/>
          </a:bodyPr>
          <a:lstStyle/>
          <a:p>
            <a:r>
              <a:rPr lang="en-IE" dirty="0"/>
              <a:t>Prepare a request for amendment </a:t>
            </a:r>
            <a:br>
              <a:rPr lang="en-IE" dirty="0"/>
            </a:br>
            <a:r>
              <a:rPr lang="en-IE" sz="3200" dirty="0"/>
              <a:t>Example: Beneficiary termination (AT4)</a:t>
            </a:r>
            <a:endParaRPr lang="en-US" sz="3200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326880" y="3766185"/>
            <a:ext cx="2690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Based on the changes encoded, AT4 will be automatically flagged in Amendment Information tab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2" y="1463447"/>
            <a:ext cx="8314024" cy="5051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982708" y="6259014"/>
            <a:ext cx="7961811" cy="2547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944519" y="5253174"/>
            <a:ext cx="535577" cy="1005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3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288000"/>
            <a:ext cx="9627564" cy="987963"/>
          </a:xfrm>
        </p:spPr>
        <p:txBody>
          <a:bodyPr anchor="t" anchorCtr="0">
            <a:spAutoFit/>
          </a:bodyPr>
          <a:lstStyle/>
          <a:p>
            <a:r>
              <a:rPr lang="en-IE" dirty="0"/>
              <a:t>Prepare a request for amendment </a:t>
            </a:r>
            <a:br>
              <a:rPr lang="en-IE" dirty="0"/>
            </a:br>
            <a:r>
              <a:rPr lang="en-IE" sz="3200" dirty="0"/>
              <a:t>Example: Beneficiary termination (AT4)</a:t>
            </a:r>
            <a:endParaRPr lang="en-US" sz="3200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" y="1700144"/>
            <a:ext cx="11310178" cy="33435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56484" y="2276515"/>
            <a:ext cx="1933870" cy="600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288000"/>
            <a:ext cx="9627564" cy="987963"/>
          </a:xfrm>
        </p:spPr>
        <p:txBody>
          <a:bodyPr anchor="t" anchorCtr="0">
            <a:spAutoFit/>
          </a:bodyPr>
          <a:lstStyle/>
          <a:p>
            <a:r>
              <a:rPr lang="en-IE" dirty="0"/>
              <a:t>Prepare a request for amendment </a:t>
            </a:r>
            <a:br>
              <a:rPr lang="en-IE" dirty="0"/>
            </a:br>
            <a:r>
              <a:rPr lang="en-IE" sz="3200" dirty="0"/>
              <a:t>Example: Beneficiary termination (AT4)</a:t>
            </a:r>
            <a:endParaRPr lang="en-US" sz="3200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7" y="1503781"/>
            <a:ext cx="10541725" cy="39813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5137" y="5533208"/>
            <a:ext cx="1054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Beneficiary termination triggers the </a:t>
            </a:r>
            <a:r>
              <a:rPr lang="en-IE" dirty="0">
                <a:hlinkClick r:id="rId4"/>
              </a:rPr>
              <a:t>termination reporting process</a:t>
            </a:r>
            <a:r>
              <a:rPr lang="en-IE" dirty="0"/>
              <a:t> (technical and financial). </a:t>
            </a:r>
            <a:br>
              <a:rPr lang="en-IE" dirty="0"/>
            </a:br>
            <a:r>
              <a:rPr lang="en-IE" dirty="0"/>
              <a:t>A notification is sent to COO and BEN as they both have to provide their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288000"/>
            <a:ext cx="9627564" cy="987963"/>
          </a:xfrm>
        </p:spPr>
        <p:txBody>
          <a:bodyPr anchor="t" anchorCtr="0">
            <a:spAutoFit/>
          </a:bodyPr>
          <a:lstStyle/>
          <a:p>
            <a:r>
              <a:rPr lang="en-IE" dirty="0"/>
              <a:t>Prepare a request for amendment </a:t>
            </a:r>
            <a:br>
              <a:rPr lang="en-IE" dirty="0"/>
            </a:br>
            <a:r>
              <a:rPr lang="en-IE" sz="3200" dirty="0"/>
              <a:t>Example: Change of Annex 1 (AT21)</a:t>
            </a:r>
            <a:endParaRPr lang="en-US" sz="3200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5" y="1993569"/>
            <a:ext cx="10943931" cy="2404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8000" y="1354981"/>
            <a:ext cx="1077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Due to changes in the consortium composition or in the project plan and/or activities, Annex 1 has to be updated to reflect those changes. For example, changes in WPs’ structure, reassignment of tasks to a different or new BEN, etc.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7477" y="3930346"/>
            <a:ext cx="4812598" cy="2927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0707871" y="3212978"/>
            <a:ext cx="860094" cy="2160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  <a:stCxn id="7" idx="2"/>
            <a:endCxn id="9" idx="0"/>
          </p:cNvCxnSpPr>
          <p:nvPr/>
        </p:nvCxnSpPr>
        <p:spPr>
          <a:xfrm flipH="1">
            <a:off x="9623776" y="3428999"/>
            <a:ext cx="1514142" cy="501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236" y="3906012"/>
            <a:ext cx="4469067" cy="31036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19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sp>
        <p:nvSpPr>
          <p:cNvPr id="8" name="Title 2"/>
          <p:cNvSpPr txBox="1">
            <a:spLocks/>
          </p:cNvSpPr>
          <p:nvPr/>
        </p:nvSpPr>
        <p:spPr>
          <a:xfrm>
            <a:off x="1872000" y="288000"/>
            <a:ext cx="9627564" cy="987963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Prepare a request for amendment </a:t>
            </a:r>
            <a:br>
              <a:rPr lang="en-IE" dirty="0"/>
            </a:br>
            <a:r>
              <a:rPr lang="en-IE" sz="3200" dirty="0"/>
              <a:t>Example: Change of Annex 1 (AT21)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3" y="1730164"/>
            <a:ext cx="10703853" cy="2776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073" y="4772841"/>
            <a:ext cx="10567852" cy="646331"/>
          </a:xfrm>
          <a:prstGeom prst="rect">
            <a:avLst/>
          </a:prstGeom>
          <a:noFill/>
          <a:ln>
            <a:solidFill>
              <a:srgbClr val="024EA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Updated Annex 1 part B has to be uploaded as a single PDF document. Delete the previous version and upload the new one, reflecting changes having an impact on the description of the action (part B).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489365"/>
          </a:xfrm>
        </p:spPr>
        <p:txBody>
          <a:bodyPr anchor="t" anchorCtr="0">
            <a:spAutoFit/>
          </a:bodyPr>
          <a:lstStyle/>
          <a:p>
            <a:r>
              <a:rPr lang="en-IE" sz="3200" dirty="0"/>
              <a:t>Send to EU for revision (“lock for review” step)</a:t>
            </a:r>
            <a:endParaRPr lang="en-US" sz="3200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113" y="1500188"/>
            <a:ext cx="7115175" cy="12525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Down Arrow 12"/>
          <p:cNvSpPr/>
          <p:nvPr/>
        </p:nvSpPr>
        <p:spPr>
          <a:xfrm>
            <a:off x="3645626" y="2830144"/>
            <a:ext cx="862149" cy="876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307" y="5529264"/>
            <a:ext cx="7062787" cy="5143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471887" y="3281430"/>
            <a:ext cx="4386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The </a:t>
            </a:r>
            <a:r>
              <a:rPr lang="en-IE" dirty="0" err="1"/>
              <a:t>PCoCo</a:t>
            </a:r>
            <a:r>
              <a:rPr lang="en-IE" dirty="0"/>
              <a:t>/</a:t>
            </a:r>
            <a:r>
              <a:rPr lang="en-IE" dirty="0" err="1"/>
              <a:t>CoCo</a:t>
            </a:r>
            <a:r>
              <a:rPr lang="en-IE" dirty="0"/>
              <a:t> performs the action. </a:t>
            </a:r>
            <a:br>
              <a:rPr lang="en-IE" dirty="0"/>
            </a:br>
            <a:r>
              <a:rPr lang="en-IE" dirty="0"/>
              <a:t>As soon as the request is locked, </a:t>
            </a:r>
            <a:br>
              <a:rPr lang="en-IE" dirty="0"/>
            </a:br>
            <a:r>
              <a:rPr lang="en-IE" dirty="0"/>
              <a:t>a PDF is generated. </a:t>
            </a:r>
            <a:br>
              <a:rPr lang="en-IE" dirty="0"/>
            </a:br>
            <a:r>
              <a:rPr lang="en-IE" dirty="0"/>
              <a:t>The process will move to “prepared” step. </a:t>
            </a:r>
          </a:p>
          <a:p>
            <a:r>
              <a:rPr lang="en-IE" dirty="0"/>
              <a:t>At this point, the request can be sent </a:t>
            </a:r>
            <a:br>
              <a:rPr lang="en-IE" dirty="0"/>
            </a:br>
            <a:r>
              <a:rPr lang="en-IE" dirty="0"/>
              <a:t>to the EU for revision.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4341" y="5755645"/>
            <a:ext cx="696807" cy="300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606" y="3784394"/>
            <a:ext cx="4558188" cy="8001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Down Arrow 22"/>
          <p:cNvSpPr/>
          <p:nvPr/>
        </p:nvSpPr>
        <p:spPr>
          <a:xfrm>
            <a:off x="3665220" y="4661913"/>
            <a:ext cx="822960" cy="789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D6BAC00F-FC19-495B-B8C3-7973FEF32D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36451" y="2550725"/>
            <a:ext cx="532319" cy="615315"/>
            <a:chOff x="3198" y="1344"/>
            <a:chExt cx="453" cy="523"/>
          </a:xfrm>
        </p:grpSpPr>
        <p:sp>
          <p:nvSpPr>
            <p:cNvPr id="19" name="AutoShape 5">
              <a:extLst>
                <a:ext uri="{FF2B5EF4-FFF2-40B4-BE49-F238E27FC236}">
                  <a16:creationId xmlns:a16="http://schemas.microsoft.com/office/drawing/2014/main" id="{1A106DB0-D1EE-4D2D-B2CD-2A20D874D5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CoCo</a:t>
              </a:r>
            </a:p>
          </p:txBody>
        </p:sp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82B70F83-48D7-4EA8-ADB3-D41E94620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21" name="AutoShape 7">
                <a:extLst>
                  <a:ext uri="{FF2B5EF4-FFF2-40B4-BE49-F238E27FC236}">
                    <a16:creationId xmlns:a16="http://schemas.microsoft.com/office/drawing/2014/main" id="{82843530-E2F5-4ADA-8EC1-1010D9FC4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Oval 8">
                <a:extLst>
                  <a:ext uri="{FF2B5EF4-FFF2-40B4-BE49-F238E27FC236}">
                    <a16:creationId xmlns:a16="http://schemas.microsoft.com/office/drawing/2014/main" id="{D38CFA26-2AF4-4798-BC38-BB878842C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25" name="Group 185">
            <a:extLst>
              <a:ext uri="{FF2B5EF4-FFF2-40B4-BE49-F238E27FC236}">
                <a16:creationId xmlns:a16="http://schemas.microsoft.com/office/drawing/2014/main" id="{D0E17B7F-2DEF-4240-BB70-2480143FEB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51119" y="2550725"/>
            <a:ext cx="533824" cy="616487"/>
            <a:chOff x="2810" y="391"/>
            <a:chExt cx="453" cy="526"/>
          </a:xfrm>
        </p:grpSpPr>
        <p:sp>
          <p:nvSpPr>
            <p:cNvPr id="26" name="AutoShape 19">
              <a:extLst>
                <a:ext uri="{FF2B5EF4-FFF2-40B4-BE49-F238E27FC236}">
                  <a16:creationId xmlns:a16="http://schemas.microsoft.com/office/drawing/2014/main" id="{C40A8B57-369C-45C2-A627-C953B2EB05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11" y="565"/>
              <a:ext cx="251" cy="453"/>
            </a:xfrm>
            <a:prstGeom prst="flowChartDelay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PCoCo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27" name="Group 187">
              <a:extLst>
                <a:ext uri="{FF2B5EF4-FFF2-40B4-BE49-F238E27FC236}">
                  <a16:creationId xmlns:a16="http://schemas.microsoft.com/office/drawing/2014/main" id="{ADC11296-1FF6-46B1-8004-48F5DF5AA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9" y="391"/>
              <a:ext cx="318" cy="364"/>
              <a:chOff x="2879" y="391"/>
              <a:chExt cx="318" cy="364"/>
            </a:xfrm>
          </p:grpSpPr>
          <p:grpSp>
            <p:nvGrpSpPr>
              <p:cNvPr id="28" name="Group 21">
                <a:extLst>
                  <a:ext uri="{FF2B5EF4-FFF2-40B4-BE49-F238E27FC236}">
                    <a16:creationId xmlns:a16="http://schemas.microsoft.com/office/drawing/2014/main" id="{471A0662-8B99-4EE2-9E17-430B0B7937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9" y="391"/>
                <a:ext cx="318" cy="364"/>
                <a:chOff x="1065" y="2023"/>
                <a:chExt cx="318" cy="364"/>
              </a:xfrm>
            </p:grpSpPr>
            <p:sp>
              <p:nvSpPr>
                <p:cNvPr id="31" name="AutoShape 22">
                  <a:extLst>
                    <a:ext uri="{FF2B5EF4-FFF2-40B4-BE49-F238E27FC236}">
                      <a16:creationId xmlns:a16="http://schemas.microsoft.com/office/drawing/2014/main" id="{F3767D57-53F8-41B7-91E0-BE845E8AF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111" y="2296"/>
                  <a:ext cx="227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E2C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GB" sz="18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2" name="Oval 23">
                  <a:extLst>
                    <a:ext uri="{FF2B5EF4-FFF2-40B4-BE49-F238E27FC236}">
                      <a16:creationId xmlns:a16="http://schemas.microsoft.com/office/drawing/2014/main" id="{7B8C8089-965B-4992-BF35-552BBB7B1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5" y="2023"/>
                  <a:ext cx="318" cy="318"/>
                </a:xfrm>
                <a:prstGeom prst="ellipse">
                  <a:avLst/>
                </a:prstGeom>
                <a:solidFill>
                  <a:srgbClr val="FFE2C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t" anchorCtr="1"/>
                <a:lstStyle/>
                <a:p>
                  <a:pPr algn="ctr"/>
                  <a:endParaRPr lang="en-GB" sz="2400" dirty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29" name="AutoShape 24">
                <a:extLst>
                  <a:ext uri="{FF2B5EF4-FFF2-40B4-BE49-F238E27FC236}">
                    <a16:creationId xmlns:a16="http://schemas.microsoft.com/office/drawing/2014/main" id="{DAF33CDD-A0AE-4B98-93AB-A74729519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391"/>
                <a:ext cx="314" cy="272"/>
              </a:xfrm>
              <a:custGeom>
                <a:avLst/>
                <a:gdLst>
                  <a:gd name="G0" fmla="+- 17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70"/>
                  <a:gd name="G18" fmla="*/ 17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17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17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315 w 21600"/>
                  <a:gd name="T15" fmla="*/ 10800 h 21600"/>
                  <a:gd name="T16" fmla="*/ 10800 w 21600"/>
                  <a:gd name="T17" fmla="*/ 10630 h 21600"/>
                  <a:gd name="T18" fmla="*/ 16285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630" y="10800"/>
                    </a:moveTo>
                    <a:cubicBezTo>
                      <a:pt x="10630" y="10706"/>
                      <a:pt x="10706" y="10630"/>
                      <a:pt x="10800" y="10630"/>
                    </a:cubicBezTo>
                    <a:cubicBezTo>
                      <a:pt x="10893" y="10629"/>
                      <a:pt x="10969" y="10706"/>
                      <a:pt x="1097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1"/>
              <a:lstStyle/>
              <a:p>
                <a:pPr algn="ctr">
                  <a:lnSpc>
                    <a:spcPct val="80000"/>
                  </a:lnSpc>
                  <a:defRPr/>
                </a:pPr>
                <a:endParaRPr lang="en-GB" sz="1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30" name="AutoShape 25">
                <a:extLst>
                  <a:ext uri="{FF2B5EF4-FFF2-40B4-BE49-F238E27FC236}">
                    <a16:creationId xmlns:a16="http://schemas.microsoft.com/office/drawing/2014/main" id="{3769223D-19BF-406A-A782-FE78007A4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16" y="366"/>
                <a:ext cx="46" cy="317"/>
              </a:xfrm>
              <a:prstGeom prst="moon">
                <a:avLst>
                  <a:gd name="adj" fmla="val 70588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23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Sign &amp; submit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987603" y="1767149"/>
            <a:ext cx="4745633" cy="1661993"/>
          </a:xfrm>
          <a:prstGeom prst="rect">
            <a:avLst/>
          </a:prstGeom>
          <a:noFill/>
          <a:ln>
            <a:solidFill>
              <a:srgbClr val="004494"/>
            </a:solidFill>
          </a:ln>
        </p:spPr>
        <p:txBody>
          <a:bodyPr wrap="square" rtlCol="0">
            <a:spAutoFit/>
          </a:bodyPr>
          <a:lstStyle/>
          <a:p>
            <a:r>
              <a:rPr lang="en-IE" sz="1700" dirty="0"/>
              <a:t>The Project legal signatory signs the request. The flow moves to “Submitted” step.</a:t>
            </a:r>
          </a:p>
          <a:p>
            <a:r>
              <a:rPr lang="en-IE" sz="1700" dirty="0">
                <a:solidFill>
                  <a:srgbClr val="FF0000"/>
                </a:solidFill>
              </a:rPr>
              <a:t>!</a:t>
            </a:r>
            <a:r>
              <a:rPr lang="en-IE" sz="1700" dirty="0"/>
              <a:t> When adding a new BEN, </a:t>
            </a:r>
            <a:r>
              <a:rPr lang="en-IE" sz="1700" dirty="0" err="1"/>
              <a:t>DoH</a:t>
            </a:r>
            <a:r>
              <a:rPr lang="en-IE" sz="1700" dirty="0"/>
              <a:t> and Accession forms must be signed before the AMD request is submitted. </a:t>
            </a:r>
            <a:br>
              <a:rPr lang="en-IE" sz="1700" dirty="0"/>
            </a:br>
            <a:r>
              <a:rPr lang="en-IE" sz="1700" dirty="0"/>
              <a:t>After submission, no correction is possible.</a:t>
            </a:r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1257300" y="1318416"/>
            <a:ext cx="1052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The EU assess your request. If approved, the COO LEAR receives a notification to sign the AMD.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276" y="1767149"/>
            <a:ext cx="5328745" cy="15476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257300" y="3519903"/>
            <a:ext cx="10525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If the EU sends the request back for revision, the </a:t>
            </a:r>
            <a:r>
              <a:rPr lang="en-IE" dirty="0" err="1"/>
              <a:t>PCoCo</a:t>
            </a:r>
            <a:r>
              <a:rPr lang="en-IE" dirty="0"/>
              <a:t>/</a:t>
            </a:r>
            <a:r>
              <a:rPr lang="en-IE" dirty="0" err="1"/>
              <a:t>CoCo</a:t>
            </a:r>
            <a:r>
              <a:rPr lang="en-IE" dirty="0"/>
              <a:t> receives a notification explaining </a:t>
            </a:r>
            <a:br>
              <a:rPr lang="en-IE" dirty="0"/>
            </a:br>
            <a:r>
              <a:rPr lang="en-IE" dirty="0"/>
              <a:t>the reasons for rejection. A new loop (prepare, lock, revise) is launched.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ED2AB9-103A-4D81-B105-977A3964C105}"/>
              </a:ext>
            </a:extLst>
          </p:cNvPr>
          <p:cNvGrpSpPr/>
          <p:nvPr/>
        </p:nvGrpSpPr>
        <p:grpSpPr>
          <a:xfrm>
            <a:off x="933449" y="4171954"/>
            <a:ext cx="8139603" cy="2532664"/>
            <a:chOff x="933449" y="4171954"/>
            <a:chExt cx="8139603" cy="25326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49" y="4171954"/>
              <a:ext cx="8139603" cy="253266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942973" y="4453168"/>
              <a:ext cx="1628777" cy="2251450"/>
            </a:xfrm>
            <a:prstGeom prst="rect">
              <a:avLst/>
            </a:prstGeom>
            <a:solidFill>
              <a:srgbClr val="51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Free photo Check Ok Check Mark Tick Mark Yes Correct Green - Max Pixe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5" y="1346036"/>
            <a:ext cx="329200" cy="321719"/>
          </a:xfrm>
          <a:prstGeom prst="rect">
            <a:avLst/>
          </a:prstGeom>
        </p:spPr>
      </p:pic>
      <p:pic>
        <p:nvPicPr>
          <p:cNvPr id="26" name="Picture 25" descr="X Marks The Spot Free Stock Photo - Public Domain Picture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025" y="3571875"/>
            <a:ext cx="276225" cy="2762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08BD5E2-7D90-4071-8996-CE7EBB85A609}"/>
              </a:ext>
            </a:extLst>
          </p:cNvPr>
          <p:cNvGrpSpPr>
            <a:grpSpLocks noChangeAspect="1"/>
          </p:cNvGrpSpPr>
          <p:nvPr/>
        </p:nvGrpSpPr>
        <p:grpSpPr>
          <a:xfrm>
            <a:off x="6492344" y="1767149"/>
            <a:ext cx="532317" cy="618256"/>
            <a:chOff x="5380383" y="5801921"/>
            <a:chExt cx="560387" cy="650796"/>
          </a:xfrm>
          <a:effectLst/>
        </p:grpSpPr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70913E55-D6F5-4FF1-B480-3B911D1F70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05773" y="6017719"/>
              <a:ext cx="309608" cy="560387"/>
            </a:xfrm>
            <a:prstGeom prst="flowChartDelay">
              <a:avLst/>
            </a:prstGeom>
            <a:solidFill>
              <a:srgbClr val="FFD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PLSIGN</a:t>
              </a:r>
              <a:endParaRPr lang="en-GB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0">
              <a:extLst>
                <a:ext uri="{FF2B5EF4-FFF2-40B4-BE49-F238E27FC236}">
                  <a16:creationId xmlns:a16="http://schemas.microsoft.com/office/drawing/2014/main" id="{30A60970-78F3-4C72-A93F-BD696B384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2648" y="5801921"/>
              <a:ext cx="393384" cy="450789"/>
              <a:chOff x="1065" y="2023"/>
              <a:chExt cx="318" cy="364"/>
            </a:xfrm>
          </p:grpSpPr>
          <p:sp>
            <p:nvSpPr>
              <p:cNvPr id="21" name="AutoShape 11">
                <a:extLst>
                  <a:ext uri="{FF2B5EF4-FFF2-40B4-BE49-F238E27FC236}">
                    <a16:creationId xmlns:a16="http://schemas.microsoft.com/office/drawing/2014/main" id="{ADEAB2D6-B351-4DD2-9108-795FF1E49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Oval 12">
                <a:extLst>
                  <a:ext uri="{FF2B5EF4-FFF2-40B4-BE49-F238E27FC236}">
                    <a16:creationId xmlns:a16="http://schemas.microsoft.com/office/drawing/2014/main" id="{752C855C-2895-409A-8731-2C853C7CA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9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509728"/>
            <a:ext cx="9470136" cy="564543"/>
          </a:xfrm>
        </p:spPr>
        <p:txBody>
          <a:bodyPr anchor="t" anchorCtr="0">
            <a:spAutoFit/>
          </a:bodyPr>
          <a:lstStyle/>
          <a:p>
            <a:r>
              <a:rPr lang="en-GB" sz="3600" dirty="0"/>
              <a:t>Amendments – key business features </a:t>
            </a:r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4807760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sp>
        <p:nvSpPr>
          <p:cNvPr id="8" name="Text Placeholder 2"/>
          <p:cNvSpPr txBox="1">
            <a:spLocks/>
          </p:cNvSpPr>
          <p:nvPr/>
        </p:nvSpPr>
        <p:spPr>
          <a:xfrm>
            <a:off x="828001" y="1658619"/>
            <a:ext cx="10514135" cy="3540763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08000" rIns="91440" bIns="45720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000" dirty="0">
                <a:solidFill>
                  <a:schemeClr val="tx2"/>
                </a:solidFill>
              </a:rPr>
              <a:t>Process cycle fully managed online (via F&amp;T Portal)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chemeClr val="tx2"/>
                </a:solidFill>
              </a:rPr>
              <a:t>Can be requested by both parties (Consortium/EU)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000" dirty="0">
                <a:solidFill>
                  <a:schemeClr val="tx2"/>
                </a:solidFill>
              </a:rPr>
              <a:t>Revision by the EU (before signature &amp; submission) – mandatory step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000" dirty="0">
                <a:solidFill>
                  <a:schemeClr val="tx2"/>
                </a:solidFill>
              </a:rPr>
              <a:t>Time-bound process: 45-day time limit for the receiving party to sign 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000" dirty="0">
                <a:solidFill>
                  <a:schemeClr val="tx2"/>
                </a:solidFill>
              </a:rPr>
              <a:t>Collaborative process, but only the Coordinator (COO) signs &amp; submits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000" dirty="0">
                <a:solidFill>
                  <a:schemeClr val="tx2"/>
                </a:solidFill>
              </a:rPr>
              <a:t>Requests submitted after the signature of the GA and before the end date of the project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000" dirty="0">
                <a:solidFill>
                  <a:schemeClr val="tx2"/>
                </a:solidFill>
              </a:rPr>
              <a:t>Withdrawal possible (</a:t>
            </a:r>
            <a:r>
              <a:rPr lang="en-IE" sz="2000" i="1" dirty="0">
                <a:solidFill>
                  <a:schemeClr val="tx2"/>
                </a:solidFill>
              </a:rPr>
              <a:t>before the counter-signature</a:t>
            </a:r>
            <a:r>
              <a:rPr lang="en-IE" sz="2000" dirty="0">
                <a:solidFill>
                  <a:schemeClr val="tx2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EU assessment and validation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41" y="1544803"/>
            <a:ext cx="9088118" cy="36295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31068" y="5234670"/>
            <a:ext cx="8529861" cy="64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45-day time limit starts when the flow moves to “Submitted” step. </a:t>
            </a:r>
            <a:br>
              <a:rPr lang="en-IE" dirty="0"/>
            </a:br>
            <a:r>
              <a:rPr lang="en-IE" dirty="0"/>
              <a:t>Time elapse and process history are always available.</a:t>
            </a:r>
          </a:p>
        </p:txBody>
      </p:sp>
      <p:sp>
        <p:nvSpPr>
          <p:cNvPr id="7" name="Oval 6"/>
          <p:cNvSpPr/>
          <p:nvPr/>
        </p:nvSpPr>
        <p:spPr>
          <a:xfrm>
            <a:off x="7811110" y="2022188"/>
            <a:ext cx="717070" cy="6930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Amendment signed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500" y="1277482"/>
            <a:ext cx="7719675" cy="23002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9" y="2862498"/>
            <a:ext cx="7681823" cy="3621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57703" y="3064900"/>
            <a:ext cx="2381794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4494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/>
              <a:t>Process documents available: </a:t>
            </a:r>
          </a:p>
          <a:p>
            <a:pPr marL="180975" indent="-180975">
              <a:buFontTx/>
              <a:buChar char="-"/>
            </a:pPr>
            <a:r>
              <a:rPr lang="en-IE" sz="1600" dirty="0"/>
              <a:t>consolidated AMD</a:t>
            </a:r>
          </a:p>
          <a:p>
            <a:pPr marL="180975" indent="-180975">
              <a:buFontTx/>
              <a:buChar char="-"/>
            </a:pPr>
            <a:r>
              <a:rPr lang="en-IE" sz="1600" dirty="0"/>
              <a:t>single files composing the AMD request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8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91BD11-111B-43C6-A58A-97E104B21EDB}"/>
              </a:ext>
            </a:extLst>
          </p:cNvPr>
          <p:cNvGrpSpPr/>
          <p:nvPr/>
        </p:nvGrpSpPr>
        <p:grpSpPr>
          <a:xfrm>
            <a:off x="844549" y="1346200"/>
            <a:ext cx="8439151" cy="5162550"/>
            <a:chOff x="844549" y="1289050"/>
            <a:chExt cx="8439151" cy="51625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4549" y="1289050"/>
              <a:ext cx="8439151" cy="516255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927100" y="2527300"/>
              <a:ext cx="1670049" cy="2721610"/>
            </a:xfrm>
            <a:prstGeom prst="rect">
              <a:avLst/>
            </a:prstGeom>
            <a:solidFill>
              <a:srgbClr val="51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Rejection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517475" y="2921727"/>
            <a:ext cx="2217325" cy="923330"/>
          </a:xfrm>
          <a:prstGeom prst="rect">
            <a:avLst/>
          </a:prstGeom>
          <a:noFill/>
          <a:ln>
            <a:solidFill>
              <a:srgbClr val="024EA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Rejection is notified in writing and within the 45-day deadline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B3FC0-00DB-461F-9649-5E14967492A8}"/>
              </a:ext>
            </a:extLst>
          </p:cNvPr>
          <p:cNvGrpSpPr/>
          <p:nvPr/>
        </p:nvGrpSpPr>
        <p:grpSpPr>
          <a:xfrm>
            <a:off x="574609" y="1462629"/>
            <a:ext cx="8740608" cy="3316224"/>
            <a:chOff x="266700" y="1322664"/>
            <a:chExt cx="8740608" cy="3316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"/>
            <a:stretch/>
          </p:blipFill>
          <p:spPr>
            <a:xfrm>
              <a:off x="266700" y="1322664"/>
              <a:ext cx="8740608" cy="331622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glow rad="139700">
                <a:schemeClr val="bg2">
                  <a:lumMod val="20000"/>
                  <a:lumOff val="80000"/>
                  <a:alpha val="40000"/>
                </a:scheme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48342" y="2660876"/>
              <a:ext cx="1742395" cy="1978011"/>
            </a:xfrm>
            <a:prstGeom prst="rect">
              <a:avLst/>
            </a:prstGeom>
            <a:solidFill>
              <a:srgbClr val="51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Cancellation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6" y="3458209"/>
            <a:ext cx="4683443" cy="13463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bg2">
                <a:lumMod val="20000"/>
                <a:lumOff val="8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568" y="5225730"/>
            <a:ext cx="2581276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bg2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7105" y="5133853"/>
            <a:ext cx="6131379" cy="135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bg2">
                <a:lumMod val="20000"/>
                <a:lumOff val="8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0314" y="5655140"/>
            <a:ext cx="2937784" cy="830997"/>
          </a:xfrm>
          <a:prstGeom prst="rect">
            <a:avLst/>
          </a:prstGeom>
          <a:noFill/>
          <a:ln>
            <a:solidFill>
              <a:srgbClr val="024E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dirty="0"/>
              <a:t>A cancelled AMD is filed </a:t>
            </a:r>
            <a:br>
              <a:rPr lang="en-IE" sz="1600" dirty="0"/>
            </a:br>
            <a:r>
              <a:rPr lang="en-IE" sz="1600" dirty="0"/>
              <a:t>under “Archived processes”. </a:t>
            </a:r>
            <a:br>
              <a:rPr lang="en-IE" sz="1600" dirty="0"/>
            </a:br>
            <a:r>
              <a:rPr lang="en-IE" sz="1600" dirty="0"/>
              <a:t>It can’t be edited nor resumed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591869" y="2532687"/>
            <a:ext cx="2155372" cy="1077218"/>
          </a:xfrm>
          <a:prstGeom prst="rect">
            <a:avLst/>
          </a:prstGeom>
          <a:solidFill>
            <a:schemeClr val="bg1"/>
          </a:solidFill>
          <a:ln>
            <a:solidFill>
              <a:srgbClr val="024E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dirty="0"/>
              <a:t>An AMD request </a:t>
            </a:r>
            <a:br>
              <a:rPr lang="en-IE" sz="1600" dirty="0"/>
            </a:br>
            <a:r>
              <a:rPr lang="en-IE" sz="1600" dirty="0"/>
              <a:t>can be cancelled </a:t>
            </a:r>
            <a:br>
              <a:rPr lang="en-IE" sz="1600" dirty="0"/>
            </a:br>
            <a:r>
              <a:rPr lang="en-IE" sz="1600" dirty="0"/>
              <a:t>before it is signed </a:t>
            </a:r>
            <a:br>
              <a:rPr lang="en-IE" sz="1600" dirty="0"/>
            </a:br>
            <a:r>
              <a:rPr lang="en-IE" sz="1600" dirty="0"/>
              <a:t>by the Coordinator</a:t>
            </a:r>
          </a:p>
        </p:txBody>
      </p:sp>
    </p:spTree>
    <p:extLst>
      <p:ext uri="{BB962C8B-B14F-4D97-AF65-F5344CB8AC3E}">
        <p14:creationId xmlns:p14="http://schemas.microsoft.com/office/powerpoint/2010/main" val="30106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Withdrawal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1026" name="Picture 2" descr="AMDC_Beneficiary_PLSIGN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1677052"/>
            <a:ext cx="8540750" cy="16129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999" y="3749039"/>
            <a:ext cx="10536687" cy="923330"/>
          </a:xfrm>
          <a:prstGeom prst="rect">
            <a:avLst/>
          </a:prstGeom>
          <a:noFill/>
          <a:ln>
            <a:solidFill>
              <a:srgbClr val="024B9C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After signature and submission of the Amendment request, and </a:t>
            </a:r>
            <a:r>
              <a:rPr lang="en-IE" b="1" dirty="0"/>
              <a:t>before counter-signature</a:t>
            </a:r>
            <a:r>
              <a:rPr lang="en-IE" dirty="0"/>
              <a:t>, </a:t>
            </a:r>
            <a:br>
              <a:rPr lang="en-IE" dirty="0"/>
            </a:br>
            <a:r>
              <a:rPr lang="en-IE" dirty="0"/>
              <a:t>only the </a:t>
            </a:r>
            <a:r>
              <a:rPr lang="en-IE" dirty="0" err="1"/>
              <a:t>PLSign</a:t>
            </a:r>
            <a:r>
              <a:rPr lang="en-IE" dirty="0"/>
              <a:t> can withdraw the request. The EU services will be notified. The AMD will be filed </a:t>
            </a:r>
            <a:br>
              <a:rPr lang="en-IE" dirty="0"/>
            </a:br>
            <a:r>
              <a:rPr lang="en-IE" dirty="0"/>
              <a:t>under “Archived Process” in the system. If withdrawn, it can be resumed, edited and resubmitted.</a:t>
            </a:r>
          </a:p>
        </p:txBody>
      </p:sp>
    </p:spTree>
    <p:extLst>
      <p:ext uri="{BB962C8B-B14F-4D97-AF65-F5344CB8AC3E}">
        <p14:creationId xmlns:p14="http://schemas.microsoft.com/office/powerpoint/2010/main" val="27903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EU-initiated AMD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4" y="2868754"/>
            <a:ext cx="7851410" cy="398924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15351" y="2211977"/>
            <a:ext cx="3189006" cy="2862322"/>
          </a:xfrm>
          <a:prstGeom prst="rect">
            <a:avLst/>
          </a:prstGeom>
          <a:noFill/>
          <a:ln>
            <a:solidFill>
              <a:srgbClr val="035DC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In case of an EU-initiated AMD, the </a:t>
            </a:r>
            <a:r>
              <a:rPr lang="en-IE" dirty="0" err="1"/>
              <a:t>PLSign</a:t>
            </a:r>
            <a:r>
              <a:rPr lang="en-IE" dirty="0"/>
              <a:t> and the </a:t>
            </a:r>
            <a:r>
              <a:rPr lang="en-IE" dirty="0" err="1"/>
              <a:t>PCoCo</a:t>
            </a:r>
            <a:r>
              <a:rPr lang="en-IE" dirty="0"/>
              <a:t>/</a:t>
            </a:r>
            <a:r>
              <a:rPr lang="en-IE" dirty="0" err="1"/>
              <a:t>CoCo</a:t>
            </a:r>
            <a:r>
              <a:rPr lang="en-IE" dirty="0"/>
              <a:t> will receive </a:t>
            </a:r>
            <a:br>
              <a:rPr lang="en-IE" dirty="0"/>
            </a:br>
            <a:r>
              <a:rPr lang="en-IE" dirty="0"/>
              <a:t>a notification with the request to sign the amendment </a:t>
            </a:r>
            <a:br>
              <a:rPr lang="en-IE" dirty="0"/>
            </a:br>
            <a:r>
              <a:rPr lang="en-IE" dirty="0"/>
              <a:t>or, if in disagreement, </a:t>
            </a:r>
            <a:br>
              <a:rPr lang="en-IE" dirty="0"/>
            </a:br>
            <a:r>
              <a:rPr lang="en-IE" dirty="0"/>
              <a:t>to inform the EU within </a:t>
            </a:r>
            <a:br>
              <a:rPr lang="en-IE" dirty="0"/>
            </a:br>
            <a:r>
              <a:rPr lang="en-IE" dirty="0"/>
              <a:t>the same deadline (45 days) </a:t>
            </a:r>
            <a:br>
              <a:rPr lang="en-IE" dirty="0"/>
            </a:br>
            <a:r>
              <a:rPr lang="en-IE" dirty="0"/>
              <a:t>together with the reasons why.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44" y="1409702"/>
            <a:ext cx="7851410" cy="14914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76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509728"/>
            <a:ext cx="9680275" cy="564543"/>
          </a:xfrm>
        </p:spPr>
        <p:txBody>
          <a:bodyPr anchor="t" anchorCtr="0">
            <a:noAutofit/>
          </a:bodyPr>
          <a:lstStyle/>
          <a:p>
            <a:r>
              <a:rPr lang="en-GB" dirty="0"/>
              <a:t>Takeaway messages</a:t>
            </a:r>
            <a:endParaRPr lang="en-GB" sz="3600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4807760"/>
            <a:chExt cx="864000" cy="864000"/>
          </a:xfrm>
        </p:grpSpPr>
        <p:sp>
          <p:nvSpPr>
            <p:cNvPr id="11" name="Oval 10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sp>
        <p:nvSpPr>
          <p:cNvPr id="13" name="Text Placeholder 2"/>
          <p:cNvSpPr txBox="1">
            <a:spLocks/>
          </p:cNvSpPr>
          <p:nvPr/>
        </p:nvSpPr>
        <p:spPr>
          <a:xfrm>
            <a:off x="749280" y="1429840"/>
            <a:ext cx="10693440" cy="4448704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72000" rIns="91440" bIns="72000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200" b="0" dirty="0">
                <a:solidFill>
                  <a:schemeClr val="tx1"/>
                </a:solidFill>
              </a:rPr>
              <a:t>Check out guidance material and reference documents in advance;</a:t>
            </a:r>
          </a:p>
          <a:p>
            <a:pPr marL="342900" lvl="1" indent="-3429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200" b="0" dirty="0">
                <a:solidFill>
                  <a:schemeClr val="tx1"/>
                </a:solidFill>
              </a:rPr>
              <a:t>Before you start, request the validation of legal entities if need be;</a:t>
            </a:r>
          </a:p>
          <a:p>
            <a:pPr marL="342900" lvl="1" indent="-3429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200" b="0" dirty="0">
                <a:solidFill>
                  <a:schemeClr val="tx1"/>
                </a:solidFill>
              </a:rPr>
              <a:t>Define what has to be changed, what is needed;</a:t>
            </a:r>
          </a:p>
          <a:p>
            <a:pPr marL="342900" lvl="1" indent="-3429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200" b="0" dirty="0">
                <a:solidFill>
                  <a:schemeClr val="tx1"/>
                </a:solidFill>
              </a:rPr>
              <a:t>Prepare lean requests. Consider urgency and reduce complexity, whenever possible;</a:t>
            </a:r>
          </a:p>
          <a:p>
            <a:pPr marL="342900" lvl="1" indent="-3429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2200" b="0" dirty="0">
                <a:solidFill>
                  <a:schemeClr val="tx1"/>
                </a:solidFill>
              </a:rPr>
              <a:t>Use a concise and clear language in the formulation of the justification. List all the changes requested in a structured way and </a:t>
            </a:r>
            <a:r>
              <a:rPr lang="en-IE" sz="2200" dirty="0">
                <a:solidFill>
                  <a:schemeClr val="tx1"/>
                </a:solidFill>
              </a:rPr>
              <a:t>in line with the changes introduced in the system;</a:t>
            </a:r>
          </a:p>
          <a:p>
            <a:pPr marL="342900" lvl="1" indent="-3429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200" b="0" dirty="0">
                <a:solidFill>
                  <a:schemeClr val="tx1"/>
                </a:solidFill>
              </a:rPr>
              <a:t>Collaborate with the Project Officer. Consult with them in case of doubts, discuss with them the appropriate way to proceed before launching an amendment; </a:t>
            </a:r>
          </a:p>
          <a:p>
            <a:pPr marL="342900" lvl="1" indent="-3429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200" b="0" dirty="0">
                <a:solidFill>
                  <a:schemeClr val="tx1"/>
                </a:solidFill>
              </a:rPr>
              <a:t>Be transparent in case you face difficulties; try to come up with a plan if need be</a:t>
            </a:r>
          </a:p>
        </p:txBody>
      </p:sp>
    </p:spTree>
    <p:extLst>
      <p:ext uri="{BB962C8B-B14F-4D97-AF65-F5344CB8AC3E}">
        <p14:creationId xmlns:p14="http://schemas.microsoft.com/office/powerpoint/2010/main" val="2727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72000" y="508727"/>
            <a:ext cx="9629001" cy="564543"/>
          </a:xfrm>
        </p:spPr>
        <p:txBody>
          <a:bodyPr/>
          <a:lstStyle/>
          <a:p>
            <a:r>
              <a:rPr lang="en-US" dirty="0"/>
              <a:t>IT Tools - Guidance documents</a:t>
            </a:r>
            <a:endParaRPr lang="en-GB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838933" y="1781063"/>
            <a:ext cx="10514135" cy="3295875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08000" rIns="91440" bIns="108000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Amendments - Online Manual - Funding Tenders Opportunities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(process overview)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How to launch an amendment - IT How To - Funding Tenders Opportunities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 of AT clauses published at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How to prepare an amendment - IT How To - Funding Tenders Opportunities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Online Manual</a:t>
            </a: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(last update 15.09.22)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ClrTx/>
              <a:buSzTx/>
              <a:buFontTx/>
              <a:buNone/>
              <a:tabLst/>
              <a:defRPr/>
            </a:pP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Amendment Guide</a:t>
            </a: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(soon available)</a:t>
            </a: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4807760"/>
            <a:chExt cx="864000" cy="864000"/>
          </a:xfrm>
        </p:grpSpPr>
        <p:sp>
          <p:nvSpPr>
            <p:cNvPr id="9" name="Oval 8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9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509728"/>
            <a:ext cx="9470136" cy="564543"/>
          </a:xfrm>
        </p:spPr>
        <p:txBody>
          <a:bodyPr anchor="t" anchorCtr="0">
            <a:spAutoFit/>
          </a:bodyPr>
          <a:lstStyle/>
          <a:p>
            <a:r>
              <a:rPr lang="en-GB" sz="3600" dirty="0"/>
              <a:t>Amendment Request</a:t>
            </a:r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4807760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sp>
        <p:nvSpPr>
          <p:cNvPr id="8" name="Text Placeholder 2"/>
          <p:cNvSpPr txBox="1">
            <a:spLocks/>
          </p:cNvSpPr>
          <p:nvPr/>
        </p:nvSpPr>
        <p:spPr>
          <a:xfrm>
            <a:off x="828001" y="1966395"/>
            <a:ext cx="10514135" cy="2925210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08000" rIns="91440" bIns="45720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IE" sz="2000" dirty="0">
                <a:solidFill>
                  <a:schemeClr val="tx2"/>
                </a:solidFill>
              </a:rPr>
              <a:t>It consists of a structured set of information and documents including: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</a:rPr>
              <a:t>Changes encoded in the </a:t>
            </a:r>
            <a:r>
              <a:rPr lang="en-IE" sz="2000" dirty="0" err="1">
                <a:solidFill>
                  <a:schemeClr val="tx2"/>
                </a:solidFill>
              </a:rPr>
              <a:t>eGrants</a:t>
            </a:r>
            <a:r>
              <a:rPr lang="en-IE" sz="2000" dirty="0">
                <a:solidFill>
                  <a:schemeClr val="tx2"/>
                </a:solidFill>
              </a:rPr>
              <a:t> Management System (F&amp;T Portal);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000" u="sng" dirty="0">
                <a:solidFill>
                  <a:schemeClr val="tx2"/>
                </a:solidFill>
              </a:rPr>
              <a:t>Request letter</a:t>
            </a:r>
            <a:r>
              <a:rPr lang="en-IE" sz="2000" dirty="0">
                <a:solidFill>
                  <a:schemeClr val="tx2"/>
                </a:solidFill>
              </a:rPr>
              <a:t>: list of changes requested, reasons and list of supporting documents, if any;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000" u="sng" dirty="0">
                <a:solidFill>
                  <a:schemeClr val="tx2"/>
                </a:solidFill>
              </a:rPr>
              <a:t>Amendment core</a:t>
            </a:r>
            <a:r>
              <a:rPr lang="en-IE" sz="2000" dirty="0">
                <a:solidFill>
                  <a:schemeClr val="tx2"/>
                </a:solidFill>
              </a:rPr>
              <a:t>: legal document listing the clauses amending the GA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</a:rPr>
              <a:t>Supporting documents: updated GA Data sheet, Annex 1 (if AT21), Annex 2 (if AT41) …</a:t>
            </a:r>
          </a:p>
        </p:txBody>
      </p:sp>
    </p:spTree>
    <p:extLst>
      <p:ext uri="{BB962C8B-B14F-4D97-AF65-F5344CB8AC3E}">
        <p14:creationId xmlns:p14="http://schemas.microsoft.com/office/powerpoint/2010/main" val="18059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72000" y="509728"/>
            <a:ext cx="9680275" cy="517065"/>
          </a:xfrm>
        </p:spPr>
        <p:txBody>
          <a:bodyPr anchor="t" anchorCtr="0">
            <a:spAutoFit/>
          </a:bodyPr>
          <a:lstStyle/>
          <a:p>
            <a:r>
              <a:rPr lang="en-GB" sz="3400" dirty="0"/>
              <a:t>Amendment Process – Consortium requested</a:t>
            </a:r>
          </a:p>
        </p:txBody>
      </p:sp>
      <p:grpSp>
        <p:nvGrpSpPr>
          <p:cNvPr id="39" name="Group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2641504"/>
            <a:chExt cx="864000" cy="864000"/>
          </a:xfrm>
        </p:grpSpPr>
        <p:sp>
          <p:nvSpPr>
            <p:cNvPr id="40" name="Oval 39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682819" y="3639498"/>
            <a:ext cx="14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i="1" dirty="0">
                <a:solidFill>
                  <a:srgbClr val="034EA2"/>
                </a:solidFill>
              </a:rPr>
              <a:t>limit for withdrawal</a:t>
            </a:r>
            <a:endParaRPr lang="en-US" sz="1600" b="1" i="1" dirty="0">
              <a:solidFill>
                <a:srgbClr val="034EA2"/>
              </a:solidFill>
            </a:endParaRPr>
          </a:p>
        </p:txBody>
      </p:sp>
      <p:cxnSp>
        <p:nvCxnSpPr>
          <p:cNvPr id="4" name="Straight Arrow Connector 3"/>
          <p:cNvCxnSpPr>
            <a:cxnSpLocks/>
            <a:endCxn id="2" idx="0"/>
          </p:cNvCxnSpPr>
          <p:nvPr/>
        </p:nvCxnSpPr>
        <p:spPr>
          <a:xfrm>
            <a:off x="9384819" y="3109587"/>
            <a:ext cx="0" cy="529911"/>
          </a:xfrm>
          <a:prstGeom prst="straightConnector1">
            <a:avLst/>
          </a:prstGeom>
          <a:ln>
            <a:solidFill>
              <a:srgbClr val="034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endCxn id="45" idx="0"/>
          </p:cNvCxnSpPr>
          <p:nvPr/>
        </p:nvCxnSpPr>
        <p:spPr>
          <a:xfrm>
            <a:off x="5802794" y="3084867"/>
            <a:ext cx="0" cy="1340034"/>
          </a:xfrm>
          <a:prstGeom prst="straightConnector1">
            <a:avLst/>
          </a:prstGeom>
          <a:ln>
            <a:solidFill>
              <a:srgbClr val="034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ent-Up Arrow 15"/>
          <p:cNvSpPr/>
          <p:nvPr/>
        </p:nvSpPr>
        <p:spPr>
          <a:xfrm flipH="1">
            <a:off x="2922770" y="3505200"/>
            <a:ext cx="1350694" cy="1214706"/>
          </a:xfrm>
          <a:prstGeom prst="bentUpArrow">
            <a:avLst>
              <a:gd name="adj1" fmla="val 16374"/>
              <a:gd name="adj2" fmla="val 25000"/>
              <a:gd name="adj3" fmla="val 2578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>
            <a:off x="7332116" y="4224273"/>
            <a:ext cx="1529321" cy="1786002"/>
          </a:xfrm>
          <a:prstGeom prst="bentUpArrow">
            <a:avLst>
              <a:gd name="adj1" fmla="val 13584"/>
              <a:gd name="adj2" fmla="val 20377"/>
              <a:gd name="adj3" fmla="val 21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cxnSpLocks/>
            <a:endCxn id="20" idx="0"/>
          </p:cNvCxnSpPr>
          <p:nvPr/>
        </p:nvCxnSpPr>
        <p:spPr>
          <a:xfrm>
            <a:off x="7594544" y="3109587"/>
            <a:ext cx="0" cy="529911"/>
          </a:xfrm>
          <a:prstGeom prst="straightConnector1">
            <a:avLst/>
          </a:prstGeom>
          <a:ln>
            <a:solidFill>
              <a:srgbClr val="034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92544" y="3639498"/>
            <a:ext cx="14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i="1" dirty="0">
                <a:solidFill>
                  <a:srgbClr val="034EA2"/>
                </a:solidFill>
              </a:rPr>
              <a:t>limit for cancellation</a:t>
            </a:r>
            <a:endParaRPr lang="en-US" sz="1600" b="1" i="1" dirty="0">
              <a:solidFill>
                <a:srgbClr val="034EA2"/>
              </a:solidFill>
            </a:endParaRPr>
          </a:p>
        </p:txBody>
      </p:sp>
      <p:sp>
        <p:nvSpPr>
          <p:cNvPr id="64" name="object 24" descr="6. Signature of the accession forms (beneficiaries)"/>
          <p:cNvSpPr/>
          <p:nvPr/>
        </p:nvSpPr>
        <p:spPr>
          <a:xfrm>
            <a:off x="9391534" y="1777587"/>
            <a:ext cx="2160000" cy="1332000"/>
          </a:xfrm>
          <a:custGeom>
            <a:avLst/>
            <a:gdLst/>
            <a:ahLst/>
            <a:cxnLst/>
            <a:rect l="l" t="t" r="r" b="b"/>
            <a:pathLst>
              <a:path w="1390014" h="554989">
                <a:moveTo>
                  <a:pt x="1112519" y="0"/>
                </a:moveTo>
                <a:lnTo>
                  <a:pt x="0" y="0"/>
                </a:lnTo>
                <a:lnTo>
                  <a:pt x="277367" y="277367"/>
                </a:lnTo>
                <a:lnTo>
                  <a:pt x="0" y="554735"/>
                </a:lnTo>
                <a:lnTo>
                  <a:pt x="1112519" y="554735"/>
                </a:lnTo>
                <a:lnTo>
                  <a:pt x="1389888" y="277367"/>
                </a:lnTo>
                <a:lnTo>
                  <a:pt x="1112519" y="0"/>
                </a:lnTo>
                <a:close/>
              </a:path>
            </a:pathLst>
          </a:custGeom>
          <a:solidFill>
            <a:srgbClr val="800000"/>
          </a:solidFill>
          <a:ln w="38100">
            <a:solidFill>
              <a:schemeClr val="bg1"/>
            </a:solidFill>
          </a:ln>
        </p:spPr>
        <p:txBody>
          <a:bodyPr wrap="square" lIns="7200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EU 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object 36" descr="5. Signature of the agreement (European Commission)"/>
          <p:cNvSpPr/>
          <p:nvPr/>
        </p:nvSpPr>
        <p:spPr>
          <a:xfrm>
            <a:off x="7607500" y="1777587"/>
            <a:ext cx="2232000" cy="1332000"/>
          </a:xfrm>
          <a:custGeom>
            <a:avLst/>
            <a:gdLst/>
            <a:ahLst/>
            <a:cxnLst/>
            <a:rect l="l" t="t" r="r" b="b"/>
            <a:pathLst>
              <a:path w="1388745" h="554989">
                <a:moveTo>
                  <a:pt x="1110995" y="0"/>
                </a:moveTo>
                <a:lnTo>
                  <a:pt x="0" y="0"/>
                </a:lnTo>
                <a:lnTo>
                  <a:pt x="277367" y="277368"/>
                </a:lnTo>
                <a:lnTo>
                  <a:pt x="0" y="554736"/>
                </a:lnTo>
                <a:lnTo>
                  <a:pt x="1110995" y="554736"/>
                </a:lnTo>
                <a:lnTo>
                  <a:pt x="1388363" y="277368"/>
                </a:lnTo>
                <a:lnTo>
                  <a:pt x="1110995" y="0"/>
                </a:lnTo>
                <a:close/>
              </a:path>
            </a:pathLst>
          </a:custGeom>
          <a:solidFill>
            <a:srgbClr val="2C2C89"/>
          </a:solidFill>
          <a:ln w="38100">
            <a:solidFill>
              <a:schemeClr val="bg1"/>
            </a:solidFill>
          </a:ln>
        </p:spPr>
        <p:txBody>
          <a:bodyPr wrap="square" lIns="7200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Signature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en-I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PLsign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submit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bject 24" descr="4. Signature of the agreement (coordinator)"/>
          <p:cNvSpPr/>
          <p:nvPr/>
        </p:nvSpPr>
        <p:spPr>
          <a:xfrm>
            <a:off x="5823465" y="1777587"/>
            <a:ext cx="2232000" cy="1332000"/>
          </a:xfrm>
          <a:custGeom>
            <a:avLst/>
            <a:gdLst/>
            <a:ahLst/>
            <a:cxnLst/>
            <a:rect l="l" t="t" r="r" b="b"/>
            <a:pathLst>
              <a:path w="1390014" h="554989">
                <a:moveTo>
                  <a:pt x="1112519" y="0"/>
                </a:moveTo>
                <a:lnTo>
                  <a:pt x="0" y="0"/>
                </a:lnTo>
                <a:lnTo>
                  <a:pt x="277367" y="277367"/>
                </a:lnTo>
                <a:lnTo>
                  <a:pt x="0" y="554735"/>
                </a:lnTo>
                <a:lnTo>
                  <a:pt x="1112519" y="554735"/>
                </a:lnTo>
                <a:lnTo>
                  <a:pt x="1389888" y="277367"/>
                </a:lnTo>
                <a:lnTo>
                  <a:pt x="1112519" y="0"/>
                </a:lnTo>
                <a:close/>
              </a:path>
            </a:pathLst>
          </a:custGeom>
          <a:solidFill>
            <a:srgbClr val="800000"/>
          </a:solidFill>
          <a:ln w="38100">
            <a:solidFill>
              <a:schemeClr val="bg1"/>
            </a:solidFill>
          </a:ln>
        </p:spPr>
        <p:txBody>
          <a:bodyPr wrap="square" lIns="7200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4.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EU revision</a:t>
            </a:r>
          </a:p>
        </p:txBody>
      </p:sp>
      <p:sp>
        <p:nvSpPr>
          <p:cNvPr id="53" name="object 20" descr="3. Review of grant data: further iterations possible (completion and/or correction of grant data). Ex-ante checks, reservation of funds, preparation of award decision."/>
          <p:cNvSpPr/>
          <p:nvPr/>
        </p:nvSpPr>
        <p:spPr>
          <a:xfrm>
            <a:off x="4106105" y="1777587"/>
            <a:ext cx="2160000" cy="1332000"/>
          </a:xfrm>
          <a:custGeom>
            <a:avLst/>
            <a:gdLst/>
            <a:ahLst/>
            <a:cxnLst/>
            <a:rect l="l" t="t" r="r" b="b"/>
            <a:pathLst>
              <a:path w="1388745" h="554989">
                <a:moveTo>
                  <a:pt x="1110995" y="0"/>
                </a:moveTo>
                <a:lnTo>
                  <a:pt x="0" y="0"/>
                </a:lnTo>
                <a:lnTo>
                  <a:pt x="277368" y="277367"/>
                </a:lnTo>
                <a:lnTo>
                  <a:pt x="0" y="554735"/>
                </a:lnTo>
                <a:lnTo>
                  <a:pt x="1110995" y="554735"/>
                </a:lnTo>
                <a:lnTo>
                  <a:pt x="1388364" y="277367"/>
                </a:lnTo>
                <a:lnTo>
                  <a:pt x="1110995" y="0"/>
                </a:lnTo>
                <a:close/>
              </a:path>
            </a:pathLst>
          </a:custGeom>
          <a:solidFill>
            <a:srgbClr val="2C2C89"/>
          </a:solidFill>
          <a:ln w="38100">
            <a:solidFill>
              <a:schemeClr val="bg1"/>
            </a:solidFill>
          </a:ln>
        </p:spPr>
        <p:txBody>
          <a:bodyPr wrap="square" lIns="7200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Lock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review</a:t>
            </a:r>
          </a:p>
        </p:txBody>
      </p:sp>
      <p:sp>
        <p:nvSpPr>
          <p:cNvPr id="46" name="object 16" descr="2. Grant preparation (coordinator &amp; beneficiaries): validation of participants, setting the identity access management (IAM) roles for each beneficiary, and signature of the 'Declaration of honour' by each beneficiary (e-signature)."/>
          <p:cNvSpPr/>
          <p:nvPr/>
        </p:nvSpPr>
        <p:spPr>
          <a:xfrm>
            <a:off x="2417320" y="1777587"/>
            <a:ext cx="2160000" cy="1332000"/>
          </a:xfrm>
          <a:custGeom>
            <a:avLst/>
            <a:gdLst/>
            <a:ahLst/>
            <a:cxnLst/>
            <a:rect l="l" t="t" r="r" b="b"/>
            <a:pathLst>
              <a:path w="1390014" h="554989">
                <a:moveTo>
                  <a:pt x="1112520" y="0"/>
                </a:moveTo>
                <a:lnTo>
                  <a:pt x="0" y="0"/>
                </a:lnTo>
                <a:lnTo>
                  <a:pt x="277368" y="277367"/>
                </a:lnTo>
                <a:lnTo>
                  <a:pt x="0" y="554735"/>
                </a:lnTo>
                <a:lnTo>
                  <a:pt x="1112520" y="554735"/>
                </a:lnTo>
                <a:lnTo>
                  <a:pt x="1389888" y="277367"/>
                </a:lnTo>
                <a:lnTo>
                  <a:pt x="1112520" y="0"/>
                </a:lnTo>
                <a:close/>
              </a:path>
            </a:pathLst>
          </a:custGeom>
          <a:solidFill>
            <a:srgbClr val="800000"/>
          </a:solidFill>
          <a:ln w="38100">
            <a:solidFill>
              <a:schemeClr val="bg1"/>
            </a:solidFill>
          </a:ln>
        </p:spPr>
        <p:txBody>
          <a:bodyPr wrap="square" lIns="72000" tIns="0" rIns="0" bIns="0" rtlCol="0" anchor="ctr" anchorCtr="1"/>
          <a:lstStyle/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Prepare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object 20" descr="1. Invitation for grant preparation"/>
          <p:cNvSpPr/>
          <p:nvPr/>
        </p:nvSpPr>
        <p:spPr>
          <a:xfrm>
            <a:off x="728535" y="1777587"/>
            <a:ext cx="2160000" cy="1332000"/>
          </a:xfrm>
          <a:custGeom>
            <a:avLst/>
            <a:gdLst/>
            <a:ahLst/>
            <a:cxnLst/>
            <a:rect l="l" t="t" r="r" b="b"/>
            <a:pathLst>
              <a:path w="1388745" h="554989">
                <a:moveTo>
                  <a:pt x="1110995" y="0"/>
                </a:moveTo>
                <a:lnTo>
                  <a:pt x="0" y="0"/>
                </a:lnTo>
                <a:lnTo>
                  <a:pt x="277368" y="277367"/>
                </a:lnTo>
                <a:lnTo>
                  <a:pt x="0" y="554735"/>
                </a:lnTo>
                <a:lnTo>
                  <a:pt x="1110995" y="554735"/>
                </a:lnTo>
                <a:lnTo>
                  <a:pt x="1388364" y="277367"/>
                </a:lnTo>
                <a:lnTo>
                  <a:pt x="1110995" y="0"/>
                </a:lnTo>
                <a:close/>
              </a:path>
            </a:pathLst>
          </a:custGeom>
          <a:solidFill>
            <a:srgbClr val="2C2C89"/>
          </a:solidFill>
          <a:ln w="38100">
            <a:solidFill>
              <a:schemeClr val="bg1"/>
            </a:solidFill>
          </a:ln>
        </p:spPr>
        <p:txBody>
          <a:bodyPr wrap="square" lIns="72000" tIns="0" rIns="0" bIns="0" rtlCol="0" anchor="ctr" anchorCtr="1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Launch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73470" y="4424901"/>
            <a:ext cx="3058647" cy="1868955"/>
          </a:xfrm>
          <a:prstGeom prst="rect">
            <a:avLst/>
          </a:prstGeom>
          <a:ln w="9144">
            <a:solidFill>
              <a:srgbClr val="2C2C89"/>
            </a:solidFill>
          </a:ln>
        </p:spPr>
        <p:txBody>
          <a:bodyPr vert="horz" wrap="square" lIns="72000" tIns="72000" rIns="72000" bIns="72000" rtlCol="0">
            <a:spAutoFit/>
          </a:bodyPr>
          <a:lstStyle/>
          <a:p>
            <a:pPr marL="342900" marR="294640" indent="-342900">
              <a:lnSpc>
                <a:spcPct val="100000"/>
              </a:lnSpc>
              <a:buAutoNum type="arabicPeriod"/>
            </a:pPr>
            <a:r>
              <a:rPr lang="en-IE" sz="1600" b="1" dirty="0">
                <a:solidFill>
                  <a:srgbClr val="034EA2"/>
                </a:solidFill>
                <a:latin typeface="+mj-lt"/>
                <a:ea typeface="Verdana" panose="020B0604030504040204" pitchFamily="34" charset="0"/>
                <a:cs typeface="Verdana"/>
              </a:rPr>
              <a:t>If sent back, the COO encodes the changes required and resubmits for review </a:t>
            </a:r>
          </a:p>
          <a:p>
            <a:pPr marL="342900" marR="294640" indent="-342900">
              <a:lnSpc>
                <a:spcPct val="100000"/>
              </a:lnSpc>
              <a:buAutoNum type="arabicPeriod"/>
            </a:pPr>
            <a:endParaRPr lang="en-IE" sz="1600" b="1" dirty="0">
              <a:solidFill>
                <a:srgbClr val="034EA2"/>
              </a:solidFill>
              <a:latin typeface="+mj-lt"/>
              <a:ea typeface="Verdana" panose="020B0604030504040204" pitchFamily="34" charset="0"/>
              <a:cs typeface="Verdana"/>
            </a:endParaRPr>
          </a:p>
          <a:p>
            <a:pPr marL="342900" marR="294640" indent="-342900">
              <a:lnSpc>
                <a:spcPct val="100000"/>
              </a:lnSpc>
              <a:buAutoNum type="arabicPeriod"/>
            </a:pPr>
            <a:r>
              <a:rPr lang="en-IE" sz="1600" b="1" dirty="0">
                <a:solidFill>
                  <a:srgbClr val="034EA2"/>
                </a:solidFill>
                <a:latin typeface="+mj-lt"/>
                <a:ea typeface="Verdana" panose="020B0604030504040204" pitchFamily="34" charset="0"/>
                <a:cs typeface="Verdana"/>
              </a:rPr>
              <a:t>If validated, the COO can sign and submit</a:t>
            </a:r>
            <a:endParaRPr sz="1600" dirty="0">
              <a:solidFill>
                <a:srgbClr val="034EA2"/>
              </a:solidFill>
              <a:latin typeface="+mj-lt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929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2" y="1880998"/>
            <a:ext cx="10156297" cy="1749286"/>
          </a:xfrm>
        </p:spPr>
        <p:txBody>
          <a:bodyPr/>
          <a:lstStyle/>
          <a:p>
            <a:r>
              <a:rPr lang="en-GB" dirty="0"/>
              <a:t>Amendments IT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7758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828000" y="1510875"/>
            <a:ext cx="10525799" cy="400110"/>
          </a:xfrm>
        </p:spPr>
        <p:txBody>
          <a:bodyPr wrap="square">
            <a:spAutoFit/>
          </a:bodyPr>
          <a:lstStyle/>
          <a:p>
            <a:r>
              <a:rPr lang="en-IE" dirty="0"/>
              <a:t>Log in to the F&amp;T Portal </a:t>
            </a:r>
            <a:r>
              <a:rPr lang="en-IE" dirty="0">
                <a:sym typeface="Wingdings" panose="05000000000000000000" pitchFamily="2" charset="2"/>
              </a:rPr>
              <a:t></a:t>
            </a:r>
            <a:r>
              <a:rPr lang="en-IE" dirty="0"/>
              <a:t> My projects </a:t>
            </a:r>
            <a:r>
              <a:rPr lang="en-IE" dirty="0">
                <a:sym typeface="Wingdings" panose="05000000000000000000" pitchFamily="2" charset="2"/>
              </a:rPr>
              <a:t></a:t>
            </a:r>
            <a:r>
              <a:rPr lang="en-IE" dirty="0"/>
              <a:t> Manage Project (Actions menu)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Launch a request for amendment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5" y="2035454"/>
            <a:ext cx="11061150" cy="2400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1514" y="5017454"/>
            <a:ext cx="4409086" cy="646331"/>
          </a:xfrm>
          <a:prstGeom prst="rect">
            <a:avLst/>
          </a:prstGeom>
          <a:noFill/>
          <a:ln w="28575">
            <a:solidFill>
              <a:srgbClr val="034EA2"/>
            </a:solidFill>
          </a:ln>
        </p:spPr>
        <p:txBody>
          <a:bodyPr wrap="square" rtlCol="0">
            <a:spAutoFit/>
          </a:bodyPr>
          <a:lstStyle/>
          <a:p>
            <a:r>
              <a:rPr lang="en-IE" b="1" i="1" dirty="0"/>
              <a:t>Only the Primary </a:t>
            </a:r>
            <a:r>
              <a:rPr lang="en-IE" b="1" i="1" dirty="0" err="1"/>
              <a:t>COordinator</a:t>
            </a:r>
            <a:r>
              <a:rPr lang="en-IE" b="1" i="1" dirty="0"/>
              <a:t> </a:t>
            </a:r>
            <a:r>
              <a:rPr lang="en-IE" b="1" i="1" dirty="0" err="1"/>
              <a:t>COntact</a:t>
            </a:r>
            <a:r>
              <a:rPr lang="en-IE" b="1" i="1" dirty="0"/>
              <a:t> can launch an amendment request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137060" y="6488668"/>
            <a:ext cx="8771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Disclaimer: The following screenshots are used for demonstration purposes only. </a:t>
            </a:r>
          </a:p>
        </p:txBody>
      </p:sp>
      <p:grpSp>
        <p:nvGrpSpPr>
          <p:cNvPr id="11" name="Group 185">
            <a:extLst>
              <a:ext uri="{FF2B5EF4-FFF2-40B4-BE49-F238E27FC236}">
                <a16:creationId xmlns:a16="http://schemas.microsoft.com/office/drawing/2014/main" id="{3765B8E5-1C9F-4A1D-92CC-74F6920BBA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83769" y="5032375"/>
            <a:ext cx="533824" cy="616487"/>
            <a:chOff x="2810" y="391"/>
            <a:chExt cx="453" cy="526"/>
          </a:xfrm>
        </p:grpSpPr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191CE1AF-7376-430D-99F2-8E3D802700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11" y="565"/>
              <a:ext cx="251" cy="453"/>
            </a:xfrm>
            <a:prstGeom prst="flowChartDelay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PCoCo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13" name="Group 187">
              <a:extLst>
                <a:ext uri="{FF2B5EF4-FFF2-40B4-BE49-F238E27FC236}">
                  <a16:creationId xmlns:a16="http://schemas.microsoft.com/office/drawing/2014/main" id="{76A1D83C-0A70-49E2-AA4D-C82E7AA426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9" y="391"/>
              <a:ext cx="318" cy="364"/>
              <a:chOff x="2879" y="391"/>
              <a:chExt cx="318" cy="364"/>
            </a:xfrm>
          </p:grpSpPr>
          <p:grpSp>
            <p:nvGrpSpPr>
              <p:cNvPr id="14" name="Group 21">
                <a:extLst>
                  <a:ext uri="{FF2B5EF4-FFF2-40B4-BE49-F238E27FC236}">
                    <a16:creationId xmlns:a16="http://schemas.microsoft.com/office/drawing/2014/main" id="{9D8B3970-F9DA-4EBC-B49A-40FB96B1D5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9" y="391"/>
                <a:ext cx="318" cy="364"/>
                <a:chOff x="1065" y="2023"/>
                <a:chExt cx="318" cy="364"/>
              </a:xfrm>
            </p:grpSpPr>
            <p:sp>
              <p:nvSpPr>
                <p:cNvPr id="17" name="AutoShape 22">
                  <a:extLst>
                    <a:ext uri="{FF2B5EF4-FFF2-40B4-BE49-F238E27FC236}">
                      <a16:creationId xmlns:a16="http://schemas.microsoft.com/office/drawing/2014/main" id="{52DF468E-C0E4-4DEA-81A0-5E0C4E3B7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111" y="2296"/>
                  <a:ext cx="227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E2C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GB" sz="18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Oval 23">
                  <a:extLst>
                    <a:ext uri="{FF2B5EF4-FFF2-40B4-BE49-F238E27FC236}">
                      <a16:creationId xmlns:a16="http://schemas.microsoft.com/office/drawing/2014/main" id="{1FE014DE-AEB9-4CBC-A524-824C23FD9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5" y="2023"/>
                  <a:ext cx="318" cy="318"/>
                </a:xfrm>
                <a:prstGeom prst="ellipse">
                  <a:avLst/>
                </a:prstGeom>
                <a:solidFill>
                  <a:srgbClr val="FFE2C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t" anchorCtr="1"/>
                <a:lstStyle/>
                <a:p>
                  <a:pPr algn="ctr"/>
                  <a:endParaRPr lang="en-GB" sz="2400" dirty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15" name="AutoShape 24">
                <a:extLst>
                  <a:ext uri="{FF2B5EF4-FFF2-40B4-BE49-F238E27FC236}">
                    <a16:creationId xmlns:a16="http://schemas.microsoft.com/office/drawing/2014/main" id="{0E3C1497-6E3B-4CC9-AFDF-25FE601BE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391"/>
                <a:ext cx="314" cy="272"/>
              </a:xfrm>
              <a:custGeom>
                <a:avLst/>
                <a:gdLst>
                  <a:gd name="G0" fmla="+- 17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70"/>
                  <a:gd name="G18" fmla="*/ 17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17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17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315 w 21600"/>
                  <a:gd name="T15" fmla="*/ 10800 h 21600"/>
                  <a:gd name="T16" fmla="*/ 10800 w 21600"/>
                  <a:gd name="T17" fmla="*/ 10630 h 21600"/>
                  <a:gd name="T18" fmla="*/ 16285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630" y="10800"/>
                    </a:moveTo>
                    <a:cubicBezTo>
                      <a:pt x="10630" y="10706"/>
                      <a:pt x="10706" y="10630"/>
                      <a:pt x="10800" y="10630"/>
                    </a:cubicBezTo>
                    <a:cubicBezTo>
                      <a:pt x="10893" y="10629"/>
                      <a:pt x="10969" y="10706"/>
                      <a:pt x="1097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1"/>
              <a:lstStyle/>
              <a:p>
                <a:pPr algn="ctr">
                  <a:lnSpc>
                    <a:spcPct val="80000"/>
                  </a:lnSpc>
                  <a:defRPr/>
                </a:pPr>
                <a:endParaRPr lang="en-GB" sz="1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" name="AutoShape 25">
                <a:extLst>
                  <a:ext uri="{FF2B5EF4-FFF2-40B4-BE49-F238E27FC236}">
                    <a16:creationId xmlns:a16="http://schemas.microsoft.com/office/drawing/2014/main" id="{4579B34A-2FD5-4758-A36A-5BD9C3FB0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16" y="366"/>
                <a:ext cx="46" cy="317"/>
              </a:xfrm>
              <a:prstGeom prst="moon">
                <a:avLst>
                  <a:gd name="adj" fmla="val 70588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12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Launch a request for amendment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5" y="1386197"/>
            <a:ext cx="5922620" cy="52869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709160" y="2514651"/>
            <a:ext cx="1704704" cy="286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4450" y="3243263"/>
            <a:ext cx="6843713" cy="35766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413864" y="2819970"/>
            <a:ext cx="267787" cy="1020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505994" y="3840480"/>
            <a:ext cx="5976257" cy="7576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788" y="1514475"/>
            <a:ext cx="4600576" cy="1214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7" name="Straight Arrow Connector 16"/>
          <p:cNvCxnSpPr>
            <a:cxnSpLocks/>
            <a:stCxn id="10" idx="3"/>
          </p:cNvCxnSpPr>
          <p:nvPr/>
        </p:nvCxnSpPr>
        <p:spPr>
          <a:xfrm flipV="1">
            <a:off x="6413864" y="2514651"/>
            <a:ext cx="1244236" cy="14312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90427" y="2864584"/>
            <a:ext cx="451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>
                <a:solidFill>
                  <a:schemeClr val="accent1"/>
                </a:solidFill>
              </a:rPr>
              <a:t>Latest legal data option by default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9106" y="1204172"/>
            <a:ext cx="461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Previous rejected or withdrawn AMD available</a:t>
            </a:r>
            <a:endParaRPr lang="en-US" sz="1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859" y="2050069"/>
            <a:ext cx="33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4689" y="3536616"/>
            <a:ext cx="37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Prepare a request for amendment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333375" y="1390650"/>
            <a:ext cx="5318032" cy="15674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55" y="2374301"/>
            <a:ext cx="9088873" cy="43380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058586" y="2167935"/>
            <a:ext cx="1175657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50771" y="3970138"/>
            <a:ext cx="2518102" cy="201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92256" y="5588666"/>
            <a:ext cx="979670" cy="231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cxnSpLocks/>
            <a:stCxn id="13" idx="1"/>
            <a:endCxn id="10" idx="3"/>
          </p:cNvCxnSpPr>
          <p:nvPr/>
        </p:nvCxnSpPr>
        <p:spPr>
          <a:xfrm flipH="1" flipV="1">
            <a:off x="2723952" y="5704220"/>
            <a:ext cx="26830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952" y="5550331"/>
            <a:ext cx="2448000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IE" sz="1400" dirty="0"/>
              <a:t>List of available AMD clauses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cxnSpLocks/>
            <a:stCxn id="2" idx="1"/>
          </p:cNvCxnSpPr>
          <p:nvPr/>
        </p:nvCxnSpPr>
        <p:spPr>
          <a:xfrm flipH="1">
            <a:off x="2352675" y="4071105"/>
            <a:ext cx="698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5952" y="3931244"/>
            <a:ext cx="24767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This justification will be included in the request letter which will be automatically generated by the system as a single PDF document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43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2000" y="511200"/>
            <a:ext cx="9627565" cy="544765"/>
          </a:xfrm>
        </p:spPr>
        <p:txBody>
          <a:bodyPr anchor="t" anchorCtr="0">
            <a:spAutoFit/>
          </a:bodyPr>
          <a:lstStyle/>
          <a:p>
            <a:r>
              <a:rPr lang="en-IE" dirty="0"/>
              <a:t>AMD clauses (AT…)</a:t>
            </a:r>
            <a:endParaRPr lang="en-US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8000" y="360000"/>
            <a:ext cx="864000" cy="864000"/>
            <a:chOff x="10070085" y="3724632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070085" y="3724632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3758867"/>
              <a:ext cx="795530" cy="79553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90" y="2521132"/>
            <a:ext cx="6053372" cy="3320415"/>
          </a:xfrm>
          <a:prstGeom prst="rect">
            <a:avLst/>
          </a:prstGeom>
          <a:ln w="28575">
            <a:solidFill>
              <a:srgbClr val="034EA2"/>
            </a:solidFill>
            <a:prstDash val="solid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3" y="2228170"/>
            <a:ext cx="5050527" cy="4480424"/>
          </a:xfrm>
          <a:prstGeom prst="rect">
            <a:avLst/>
          </a:prstGeom>
          <a:ln w="28575">
            <a:solidFill>
              <a:srgbClr val="034EA2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59893" y="2228170"/>
            <a:ext cx="578168" cy="1827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8077" y="2449014"/>
            <a:ext cx="807973" cy="289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88077" y="3284799"/>
            <a:ext cx="636523" cy="2869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88078" y="4130008"/>
            <a:ext cx="1274698" cy="2315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88077" y="4919869"/>
            <a:ext cx="1561264" cy="3068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2" idx="0"/>
            <a:endCxn id="17" idx="1"/>
          </p:cNvCxnSpPr>
          <p:nvPr/>
        </p:nvCxnSpPr>
        <p:spPr>
          <a:xfrm flipV="1">
            <a:off x="748977" y="1661118"/>
            <a:ext cx="1366117" cy="5670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96051" y="1724352"/>
            <a:ext cx="5244312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/>
              <a:t>One single AMD request might include several changes, as a consequence several AMD clauses</a:t>
            </a:r>
            <a:r>
              <a:rPr lang="en-IE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5094" y="1245619"/>
            <a:ext cx="339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Based on changes to the GA, </a:t>
            </a:r>
            <a:br>
              <a:rPr lang="en-IE" sz="1600" dirty="0"/>
            </a:br>
            <a:r>
              <a:rPr lang="en-IE" sz="1600" dirty="0"/>
              <a:t>the system will automatically select the appropriate AMD clause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89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55D25FF87B6184F91879E72AB28E5AE" ma:contentTypeVersion="15" ma:contentTypeDescription="Create a new document." ma:contentTypeScope="" ma:versionID="1475fab287fa8a93e3d3059a8ecebb65">
  <xsd:schema xmlns:xsd="http://www.w3.org/2001/XMLSchema" xmlns:xs="http://www.w3.org/2001/XMLSchema" xmlns:p="http://schemas.microsoft.com/office/2006/metadata/properties" xmlns:ns3="http://schemas.microsoft.com/sharepoint/v4" xmlns:ns4="aa4db51b-e8a9-4026-8a86-c53de6a39483" targetNamespace="http://schemas.microsoft.com/office/2006/metadata/properties" ma:root="true" ma:fieldsID="9b4ce2fe2314a4c67fd82d8ae2ccd804" ns3:_="" ns4:_="">
    <xsd:import namespace="http://schemas.microsoft.com/sharepoint/v4"/>
    <xsd:import namespace="aa4db51b-e8a9-4026-8a86-c53de6a39483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db51b-e8a9-4026-8a86-c53de6a39483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 ma:index="5" ma:displayName="Subject"/>
        <xsd:element ref="dc:description" minOccurs="0" maxOccurs="1" ma:index="6" ma:displayName="Comments"/>
        <xsd:element name="keywords" minOccurs="0" maxOccurs="1" type="xsd:string" ma:index="4" ma:displayName="Keywords"/>
        <xsd:element ref="dc:language" minOccurs="0" maxOccurs="1"/>
        <xsd:element name="category" minOccurs="0" maxOccurs="1" type="xsd:string" ma:index="3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aa4db51b-e8a9-4026-8a86-c53de6a39483">ECCSC-137315752-8853</_dlc_DocId>
    <_dlc_DocIdUrl xmlns="aa4db51b-e8a9-4026-8a86-c53de6a39483">
      <Url>https://myintracomm-collab.ec.europa.eu/networks/H2020CSC/CIC_B3/_layouts/15/DocIdRedir.aspx?ID=ECCSC-137315752-8853</Url>
      <Description>ECCSC-137315752-8853</Description>
    </_dlc_DocIdUrl>
  </documentManagement>
</p:properties>
</file>

<file path=customXml/itemProps1.xml><?xml version="1.0" encoding="utf-8"?>
<ds:datastoreItem xmlns:ds="http://schemas.openxmlformats.org/officeDocument/2006/customXml" ds:itemID="{FF45B8BD-4C30-4ADA-AFA3-77F973675DC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9F7D1E8-42C2-4F6C-9E7B-B91BF851B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aa4db51b-e8a9-4026-8a86-c53de6a39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92E5D0D-A79B-418D-A07D-9F3951B9B6D6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a4db51b-e8a9-4026-8a86-c53de6a3948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10068</TotalTime>
  <Words>1327</Words>
  <Application>Microsoft Office PowerPoint</Application>
  <PresentationFormat>Widescreen</PresentationFormat>
  <Paragraphs>110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EC Square Sans Pro Light</vt:lpstr>
      <vt:lpstr>Verdana</vt:lpstr>
      <vt:lpstr>Office Theme</vt:lpstr>
      <vt:lpstr>PowerPoint Presentation</vt:lpstr>
      <vt:lpstr>Amendments – key business features </vt:lpstr>
      <vt:lpstr>Amendment Request</vt:lpstr>
      <vt:lpstr>Amendment Process – Consortium requested</vt:lpstr>
      <vt:lpstr>Amendments IT Tools</vt:lpstr>
      <vt:lpstr>Launch a request for amendment</vt:lpstr>
      <vt:lpstr>Launch a request for amendment</vt:lpstr>
      <vt:lpstr>Prepare a request for amendment</vt:lpstr>
      <vt:lpstr>AMD clauses (AT…)</vt:lpstr>
      <vt:lpstr>AMD clauses (AT…)</vt:lpstr>
      <vt:lpstr>Prepare a request for amendment  Example: Beneficiary termination (AT4)</vt:lpstr>
      <vt:lpstr>Prepare a request for amendment  Example: Beneficiary termination (AT4)</vt:lpstr>
      <vt:lpstr>Prepare a request for amendment  Example: Beneficiary termination (AT4)</vt:lpstr>
      <vt:lpstr>Prepare a request for amendment  Example: Beneficiary termination (AT4)</vt:lpstr>
      <vt:lpstr>Prepare a request for amendment  Example: Beneficiary termination (AT4)</vt:lpstr>
      <vt:lpstr>Prepare a request for amendment  Example: Change of Annex 1 (AT21)</vt:lpstr>
      <vt:lpstr>PowerPoint Presentation</vt:lpstr>
      <vt:lpstr>Send to EU for revision (“lock for review” step)</vt:lpstr>
      <vt:lpstr>Sign &amp; submit</vt:lpstr>
      <vt:lpstr>EU assessment and validation</vt:lpstr>
      <vt:lpstr>Amendment signed</vt:lpstr>
      <vt:lpstr>Rejection</vt:lpstr>
      <vt:lpstr>Cancellation</vt:lpstr>
      <vt:lpstr>Withdrawal</vt:lpstr>
      <vt:lpstr>EU-initiated AMD</vt:lpstr>
      <vt:lpstr>Takeaway messages</vt:lpstr>
      <vt:lpstr>IT Tools - Guidance documents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MARGANNE Olivier (RTD-EXT)</cp:lastModifiedBy>
  <cp:revision>486</cp:revision>
  <dcterms:created xsi:type="dcterms:W3CDTF">2020-12-04T09:35:19Z</dcterms:created>
  <dcterms:modified xsi:type="dcterms:W3CDTF">2022-10-03T12:34:29Z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0x010100258AA79CEB83498886A3A0868112325000C55D25FF87B6184F91879E72AB28E5AE</vt:lpwstr>
  </property>
  <property fmtid="{D5CDD505-2E9C-101B-9397-08002B2CF9AE}" pid="3" name="_dlc_DocIdItemGuid">
    <vt:lpwstr>5444eadd-fab6-4f11-abfc-7125f06e0e9a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2022-06-13T20:09:20Z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99ff490d-aacd-4547-9eeb-40af9c7a825f</vt:lpwstr>
  </property>
  <property fmtid="{D5CDD505-2E9C-101B-9397-08002B2CF9AE}" pid="10" name="MSIP_Label_6bd9ddd1-4d20-43f6-abfa-fc3c07406f94_ContentBits">
    <vt:lpwstr>0</vt:lpwstr>
  </property>
</Properties>
</file>