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0"/>
  </p:notesMasterIdLst>
  <p:handoutMasterIdLst>
    <p:handoutMasterId r:id="rId31"/>
  </p:handoutMasterIdLst>
  <p:sldIdLst>
    <p:sldId id="316" r:id="rId6"/>
    <p:sldId id="369" r:id="rId7"/>
    <p:sldId id="300" r:id="rId8"/>
    <p:sldId id="381" r:id="rId9"/>
    <p:sldId id="392" r:id="rId10"/>
    <p:sldId id="382" r:id="rId11"/>
    <p:sldId id="346" r:id="rId12"/>
    <p:sldId id="370" r:id="rId13"/>
    <p:sldId id="393" r:id="rId14"/>
    <p:sldId id="384" r:id="rId15"/>
    <p:sldId id="301" r:id="rId16"/>
    <p:sldId id="360" r:id="rId17"/>
    <p:sldId id="385" r:id="rId18"/>
    <p:sldId id="357" r:id="rId19"/>
    <p:sldId id="386" r:id="rId20"/>
    <p:sldId id="387" r:id="rId21"/>
    <p:sldId id="388" r:id="rId22"/>
    <p:sldId id="389" r:id="rId23"/>
    <p:sldId id="390" r:id="rId24"/>
    <p:sldId id="342" r:id="rId25"/>
    <p:sldId id="368" r:id="rId26"/>
    <p:sldId id="391" r:id="rId27"/>
    <p:sldId id="358" r:id="rId28"/>
    <p:sldId id="35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31680"/>
    <a:srgbClr val="004494"/>
    <a:srgbClr val="034EA2"/>
    <a:srgbClr val="9BD4F0"/>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9" autoAdjust="0"/>
    <p:restoredTop sz="94660"/>
  </p:normalViewPr>
  <p:slideViewPr>
    <p:cSldViewPr snapToGrid="0">
      <p:cViewPr varScale="1">
        <p:scale>
          <a:sx n="100" d="100"/>
          <a:sy n="100" d="100"/>
        </p:scale>
        <p:origin x="84" y="312"/>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13/06/2022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13/06/2022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a:solidFill>
                    <a:schemeClr val="bg1"/>
                  </a:solidFill>
                  <a:latin typeface="EC Square Sans Pro Light" panose="020B0506000000020004" pitchFamily="34" charset="0"/>
                </a:rPr>
                <a:t>Research</a:t>
              </a:r>
              <a:r>
                <a:rPr lang="fr-BE" sz="930" b="0" i="1" dirty="0">
                  <a:solidFill>
                    <a:schemeClr val="bg1"/>
                  </a:solidFill>
                  <a:latin typeface="EC Square Sans Pro Light" panose="020B0506000000020004" pitchFamily="34" charset="0"/>
                </a:rPr>
                <a:t> and Innovation </a:t>
              </a:r>
              <a:endParaRPr lang="en-GB" sz="930" b="0" i="1" dirty="0"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Name of the </a:t>
            </a:r>
            <a:r>
              <a:rPr lang="fr-BE" dirty="0" err="1"/>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Date of the </a:t>
            </a:r>
            <a:r>
              <a:rPr lang="fr-BE" dirty="0" err="1"/>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 EU</a:t>
            </a:r>
            <a:br>
              <a:rPr lang="en-US" b="1" dirty="0">
                <a:solidFill>
                  <a:schemeClr val="tx2"/>
                </a:solidFill>
              </a:rPr>
            </a:br>
            <a:r>
              <a:rPr lang="en-US" b="1" dirty="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a:solidFill>
                  <a:schemeClr val="tx2"/>
                </a:solidFill>
              </a:rPr>
              <a:t>PROGRAMME</a:t>
            </a:r>
            <a:endParaRPr lang="en-GB" sz="1900" spc="80" baseline="0" dirty="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966113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#252508849, 2020. Source: Stock.Adobe.com. </a:t>
            </a:r>
            <a:r>
              <a:rPr lang="en-US" sz="600" kern="0" dirty="0">
                <a:solidFill>
                  <a:schemeClr val="tx1"/>
                </a:solidFill>
              </a:rPr>
              <a:t>Icons ©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2185219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Grant Agreement Preparation (GAP) – Overview</a:t>
            </a:r>
            <a:endParaRPr lang="en-GB" dirty="0"/>
          </a:p>
        </p:txBody>
      </p:sp>
      <p:sp>
        <p:nvSpPr>
          <p:cNvPr id="4" name="Text Placeholder 3"/>
          <p:cNvSpPr>
            <a:spLocks noGrp="1"/>
          </p:cNvSpPr>
          <p:nvPr>
            <p:ph type="body" sz="quarter" idx="14"/>
          </p:nvPr>
        </p:nvSpPr>
        <p:spPr>
          <a:xfrm>
            <a:off x="8184423" y="5591908"/>
            <a:ext cx="3186584" cy="216000"/>
          </a:xfrm>
        </p:spPr>
        <p:txBody>
          <a:bodyPr/>
          <a:lstStyle/>
          <a:p>
            <a:r>
              <a:rPr lang="en-GB" dirty="0"/>
              <a:t>27/05/2022</a:t>
            </a:r>
          </a:p>
        </p:txBody>
      </p:sp>
    </p:spTree>
    <p:extLst>
      <p:ext uri="{BB962C8B-B14F-4D97-AF65-F5344CB8AC3E}">
        <p14:creationId xmlns:p14="http://schemas.microsoft.com/office/powerpoint/2010/main" val="650432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72000" y="509728"/>
            <a:ext cx="9680275" cy="564543"/>
          </a:xfrm>
        </p:spPr>
        <p:txBody>
          <a:bodyPr/>
          <a:lstStyle/>
          <a:p>
            <a:r>
              <a:rPr lang="en-GB" sz="3600" dirty="0"/>
              <a:t>GAP: No negotiation</a:t>
            </a:r>
          </a:p>
        </p:txBody>
      </p:sp>
      <p:grpSp>
        <p:nvGrpSpPr>
          <p:cNvPr id="8" name="Group 7">
            <a:extLst>
              <a:ext uri="{C183D7F6-B498-43B3-948B-1728B52AA6E4}">
                <adec:decorative xmlns:adec="http://schemas.microsoft.com/office/drawing/2017/decorative" val="1"/>
              </a:ext>
            </a:extLst>
          </p:cNvPr>
          <p:cNvGrpSpPr/>
          <p:nvPr/>
        </p:nvGrpSpPr>
        <p:grpSpPr>
          <a:xfrm>
            <a:off x="828000" y="360000"/>
            <a:ext cx="864000" cy="864000"/>
            <a:chOff x="7805857" y="2641504"/>
            <a:chExt cx="864000" cy="864000"/>
          </a:xfrm>
        </p:grpSpPr>
        <p:sp>
          <p:nvSpPr>
            <p:cNvPr id="9" name="Oval 8"/>
            <p:cNvSpPr/>
            <p:nvPr/>
          </p:nvSpPr>
          <p:spPr>
            <a:xfrm>
              <a:off x="7805857" y="2641504"/>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1616" y="2677263"/>
              <a:ext cx="792482" cy="792482"/>
            </a:xfrm>
            <a:prstGeom prst="rect">
              <a:avLst/>
            </a:prstGeom>
          </p:spPr>
        </p:pic>
      </p:grpSp>
      <p:sp>
        <p:nvSpPr>
          <p:cNvPr id="11" name="Text Placeholder 2"/>
          <p:cNvSpPr txBox="1">
            <a:spLocks/>
          </p:cNvSpPr>
          <p:nvPr/>
        </p:nvSpPr>
        <p:spPr>
          <a:xfrm>
            <a:off x="828001" y="1478872"/>
            <a:ext cx="8792250" cy="5125813"/>
          </a:xfrm>
          <a:prstGeom prst="rect">
            <a:avLst/>
          </a:prstGeom>
          <a:ln w="28575">
            <a:solidFill>
              <a:schemeClr val="accent4"/>
            </a:solidFill>
            <a:prstDash val="sysDot"/>
          </a:ln>
        </p:spPr>
        <p:txBody>
          <a:bodyPr vert="horz" wrap="square" lIns="91440" tIns="108000" rIns="91440" bIns="4572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600"/>
              </a:spcBef>
              <a:buClr>
                <a:schemeClr val="accent2"/>
              </a:buClr>
            </a:pPr>
            <a:r>
              <a:rPr lang="en-US" sz="2000" dirty="0">
                <a:solidFill>
                  <a:schemeClr val="tx2"/>
                </a:solidFill>
              </a:rPr>
              <a:t>Your proposal is taken ‘as is’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Proposals are evaluated based on merit and not on their potential </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The Grant Agreement (GA) is prepared on the basis of the proposal selected for funding</a:t>
            </a:r>
          </a:p>
          <a:p>
            <a:pPr lvl="1">
              <a:spcBef>
                <a:spcPts val="600"/>
              </a:spcBef>
              <a:buClr>
                <a:schemeClr val="accent2"/>
              </a:buClr>
            </a:pPr>
            <a:r>
              <a:rPr lang="en-US" sz="2000" dirty="0">
                <a:solidFill>
                  <a:schemeClr val="tx2"/>
                </a:solidFill>
              </a:rPr>
              <a:t>BUT this does not mean ‘no change at all’</a:t>
            </a:r>
          </a:p>
          <a:p>
            <a:pPr lvl="1">
              <a:spcBef>
                <a:spcPts val="600"/>
              </a:spcBef>
              <a:buClr>
                <a:schemeClr val="accent2"/>
              </a:buClr>
            </a:pPr>
            <a:r>
              <a:rPr lang="en-US" sz="2000" b="0" dirty="0">
                <a:solidFill>
                  <a:schemeClr val="tx1"/>
                </a:solidFill>
              </a:rPr>
              <a:t>Changes that may be necessary:</a:t>
            </a:r>
          </a:p>
          <a:p>
            <a:pPr marL="990600" lvl="2" indent="-361950">
              <a:spcBef>
                <a:spcPts val="600"/>
              </a:spcBef>
              <a:buClr>
                <a:schemeClr val="accent2"/>
              </a:buClr>
              <a:buFont typeface="Arial" panose="020B0604020202020204" pitchFamily="34" charset="0"/>
              <a:buChar char="●"/>
            </a:pPr>
            <a:r>
              <a:rPr lang="en-US" sz="2200" b="0" dirty="0">
                <a:solidFill>
                  <a:schemeClr val="tx1"/>
                </a:solidFill>
              </a:rPr>
              <a:t>Changes to meet legal and financial requirements</a:t>
            </a:r>
          </a:p>
          <a:p>
            <a:pPr marL="990600" lvl="2" indent="-361950">
              <a:spcBef>
                <a:spcPts val="600"/>
              </a:spcBef>
              <a:buClr>
                <a:schemeClr val="accent2"/>
              </a:buClr>
              <a:buFont typeface="Arial" panose="020B0604020202020204" pitchFamily="34" charset="0"/>
              <a:buChar char="●"/>
            </a:pPr>
            <a:r>
              <a:rPr lang="en-US" sz="2200" b="0" dirty="0">
                <a:solidFill>
                  <a:schemeClr val="tx1"/>
                </a:solidFill>
              </a:rPr>
              <a:t>Requirements resulting from ethics review or security scrutiny</a:t>
            </a:r>
          </a:p>
          <a:p>
            <a:pPr marL="990600" lvl="2" indent="-361950">
              <a:spcBef>
                <a:spcPts val="600"/>
              </a:spcBef>
              <a:buClr>
                <a:schemeClr val="accent2"/>
              </a:buClr>
              <a:buFont typeface="Arial" panose="020B0604020202020204" pitchFamily="34" charset="0"/>
              <a:buChar char="●"/>
            </a:pPr>
            <a:r>
              <a:rPr lang="en-US" sz="2200" b="0" dirty="0">
                <a:solidFill>
                  <a:schemeClr val="tx1"/>
                </a:solidFill>
              </a:rPr>
              <a:t>Due to removal of participant (if agreed by EU) </a:t>
            </a:r>
          </a:p>
          <a:p>
            <a:pPr marL="990600" lvl="2" indent="-361950">
              <a:spcBef>
                <a:spcPts val="600"/>
              </a:spcBef>
              <a:buClr>
                <a:schemeClr val="accent2"/>
              </a:buClr>
              <a:buFont typeface="Arial" panose="020B0604020202020204" pitchFamily="34" charset="0"/>
              <a:buChar char="●"/>
            </a:pPr>
            <a:r>
              <a:rPr lang="en-US" sz="2200" b="0" dirty="0">
                <a:solidFill>
                  <a:schemeClr val="tx1"/>
                </a:solidFill>
              </a:rPr>
              <a:t>Correction of clerical errors and obvious inconsistencies </a:t>
            </a:r>
          </a:p>
          <a:p>
            <a:pPr lvl="1">
              <a:spcBef>
                <a:spcPts val="600"/>
              </a:spcBef>
              <a:buClr>
                <a:schemeClr val="accent2"/>
              </a:buClr>
            </a:pPr>
            <a:r>
              <a:rPr lang="en-US" sz="2000" dirty="0">
                <a:solidFill>
                  <a:schemeClr val="tx2"/>
                </a:solidFill>
              </a:rPr>
              <a:t>No negotiation does not mean no control </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Eligibility and viability checks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Anti-fraud measures and risk-based controls are carried out</a:t>
            </a:r>
          </a:p>
        </p:txBody>
      </p:sp>
      <p:sp>
        <p:nvSpPr>
          <p:cNvPr id="12" name="TextBox 11"/>
          <p:cNvSpPr txBox="1"/>
          <p:nvPr/>
        </p:nvSpPr>
        <p:spPr>
          <a:xfrm flipH="1">
            <a:off x="9915524" y="2274838"/>
            <a:ext cx="1954061" cy="2308324"/>
          </a:xfrm>
          <a:prstGeom prst="rect">
            <a:avLst/>
          </a:prstGeom>
          <a:noFill/>
          <a:ln>
            <a:solidFill>
              <a:schemeClr val="accent1"/>
            </a:solidFill>
          </a:ln>
        </p:spPr>
        <p:txBody>
          <a:bodyPr wrap="square" rtlCol="0">
            <a:spAutoFit/>
          </a:bodyPr>
          <a:lstStyle/>
          <a:p>
            <a:r>
              <a:rPr lang="en-US" sz="1600" dirty="0"/>
              <a:t>Non-compliance, serious breach or negligence of the applicable rules  evokes the termination of grant preparation and the rejection of the proposal</a:t>
            </a:r>
            <a:endParaRPr lang="fr-BE" sz="1600" dirty="0"/>
          </a:p>
        </p:txBody>
      </p:sp>
    </p:spTree>
    <p:extLst>
      <p:ext uri="{BB962C8B-B14F-4D97-AF65-F5344CB8AC3E}">
        <p14:creationId xmlns:p14="http://schemas.microsoft.com/office/powerpoint/2010/main" val="1333847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012" y="1880998"/>
            <a:ext cx="10156297" cy="1749286"/>
          </a:xfrm>
        </p:spPr>
        <p:txBody>
          <a:bodyPr/>
          <a:lstStyle/>
          <a:p>
            <a:r>
              <a:rPr lang="en-US" dirty="0"/>
              <a:t>Roles and access management</a:t>
            </a:r>
            <a:endParaRPr lang="en-GB" dirty="0"/>
          </a:p>
        </p:txBody>
      </p:sp>
      <p:sp>
        <p:nvSpPr>
          <p:cNvPr id="3" name="Subtitle 2"/>
          <p:cNvSpPr>
            <a:spLocks noGrp="1"/>
          </p:cNvSpPr>
          <p:nvPr>
            <p:ph type="subTitle" idx="1"/>
          </p:nvPr>
        </p:nvSpPr>
        <p:spPr/>
        <p:txBody>
          <a:bodyPr/>
          <a:lstStyle/>
          <a:p>
            <a:r>
              <a:rPr lang="en-GB" dirty="0"/>
              <a:t>Horizon Europe</a:t>
            </a:r>
          </a:p>
        </p:txBody>
      </p:sp>
    </p:spTree>
    <p:extLst>
      <p:ext uri="{BB962C8B-B14F-4D97-AF65-F5344CB8AC3E}">
        <p14:creationId xmlns:p14="http://schemas.microsoft.com/office/powerpoint/2010/main" val="775835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000" y="555448"/>
            <a:ext cx="9617365" cy="473104"/>
          </a:xfrm>
        </p:spPr>
        <p:txBody>
          <a:bodyPr/>
          <a:lstStyle/>
          <a:p>
            <a:r>
              <a:rPr lang="en-GB" dirty="0"/>
              <a:t>Identity and Access Management</a:t>
            </a:r>
            <a:endParaRPr lang="fr-BE" dirty="0"/>
          </a:p>
        </p:txBody>
      </p:sp>
      <p:sp>
        <p:nvSpPr>
          <p:cNvPr id="7" name="Text Placeholder 2"/>
          <p:cNvSpPr txBox="1">
            <a:spLocks/>
          </p:cNvSpPr>
          <p:nvPr/>
        </p:nvSpPr>
        <p:spPr>
          <a:xfrm>
            <a:off x="828000" y="4174796"/>
            <a:ext cx="10535325" cy="1884662"/>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1200"/>
              </a:spcBef>
              <a:buClr>
                <a:schemeClr val="accent2"/>
              </a:buClr>
            </a:pPr>
            <a:r>
              <a:rPr lang="en-US" sz="2000" dirty="0">
                <a:solidFill>
                  <a:schemeClr val="tx2"/>
                </a:solidFill>
              </a:rPr>
              <a:t>Based on a "chain of trust" enabling e-signature</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The role of the Legal Entity </a:t>
            </a:r>
            <a:r>
              <a:rPr lang="en-US" sz="2000" b="0" dirty="0" err="1">
                <a:solidFill>
                  <a:schemeClr val="tx1"/>
                </a:solidFill>
              </a:rPr>
              <a:t>Authorised</a:t>
            </a:r>
            <a:r>
              <a:rPr lang="en-US" sz="2000" b="0" dirty="0">
                <a:solidFill>
                  <a:schemeClr val="tx1"/>
                </a:solidFill>
              </a:rPr>
              <a:t> Representative (LEAR)</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Identity and Access Management (IAM) + EU Login</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Enacting e-signature: Legal Signatory (LSIGN) and Financial Signatory (FSIGN)</a:t>
            </a:r>
          </a:p>
          <a:p>
            <a:pPr lvl="1">
              <a:buClr>
                <a:schemeClr val="accent2"/>
              </a:buClr>
            </a:pPr>
            <a:endParaRPr lang="en-US" sz="2000" b="0" dirty="0">
              <a:solidFill>
                <a:schemeClr val="tx1"/>
              </a:solidFill>
            </a:endParaRPr>
          </a:p>
        </p:txBody>
      </p:sp>
      <p:pic>
        <p:nvPicPr>
          <p:cNvPr id="12" name="Picture 11" descr="Identity and access management: authentication is based on EU login.The minimum configuration needed for access management: 1 legal representative per organisation, 1 primary coordinator contact, 1 contact per beneficiary and 1 person authorised to sign legal and financial documents."/>
          <p:cNvPicPr>
            <a:picLocks noChangeAspect="1"/>
          </p:cNvPicPr>
          <p:nvPr/>
        </p:nvPicPr>
        <p:blipFill>
          <a:blip r:embed="rId2"/>
          <a:stretch>
            <a:fillRect/>
          </a:stretch>
        </p:blipFill>
        <p:spPr>
          <a:xfrm>
            <a:off x="1414462" y="1489874"/>
            <a:ext cx="9363075" cy="2423625"/>
          </a:xfrm>
          <a:prstGeom prst="rect">
            <a:avLst/>
          </a:prstGeom>
        </p:spPr>
      </p:pic>
      <p:grpSp>
        <p:nvGrpSpPr>
          <p:cNvPr id="13" name="Group 12">
            <a:extLst>
              <a:ext uri="{C183D7F6-B498-43B3-948B-1728B52AA6E4}">
                <adec:decorative xmlns:adec="http://schemas.microsoft.com/office/drawing/2017/decorative" val="1"/>
              </a:ext>
            </a:extLst>
          </p:cNvPr>
          <p:cNvGrpSpPr/>
          <p:nvPr/>
        </p:nvGrpSpPr>
        <p:grpSpPr>
          <a:xfrm>
            <a:off x="828000" y="360000"/>
            <a:ext cx="864000" cy="864000"/>
            <a:chOff x="7805857" y="1558376"/>
            <a:chExt cx="864000" cy="864000"/>
          </a:xfrm>
        </p:grpSpPr>
        <p:sp>
          <p:nvSpPr>
            <p:cNvPr id="14" name="Oval 13"/>
            <p:cNvSpPr/>
            <p:nvPr/>
          </p:nvSpPr>
          <p:spPr>
            <a:xfrm>
              <a:off x="7805857" y="1558376"/>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0092" y="1565315"/>
              <a:ext cx="795530" cy="795530"/>
            </a:xfrm>
            <a:prstGeom prst="rect">
              <a:avLst/>
            </a:prstGeom>
          </p:spPr>
        </p:pic>
      </p:grpSp>
    </p:spTree>
    <p:extLst>
      <p:ext uri="{BB962C8B-B14F-4D97-AF65-F5344CB8AC3E}">
        <p14:creationId xmlns:p14="http://schemas.microsoft.com/office/powerpoint/2010/main" val="14967243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4">
            <a:extLst>
              <a:ext uri="{C183D7F6-B498-43B3-948B-1728B52AA6E4}">
                <adec:decorative xmlns:adec="http://schemas.microsoft.com/office/drawing/2017/decorative" val="1"/>
              </a:ext>
            </a:extLst>
          </p:cNvPr>
          <p:cNvGrpSpPr/>
          <p:nvPr/>
        </p:nvGrpSpPr>
        <p:grpSpPr>
          <a:xfrm>
            <a:off x="694926" y="1297614"/>
            <a:ext cx="5401074" cy="5462747"/>
            <a:chOff x="96011" y="1711502"/>
            <a:chExt cx="4361688" cy="4940808"/>
          </a:xfrm>
        </p:grpSpPr>
        <p:sp>
          <p:nvSpPr>
            <p:cNvPr id="5" name="object 5"/>
            <p:cNvSpPr/>
            <p:nvPr/>
          </p:nvSpPr>
          <p:spPr>
            <a:xfrm>
              <a:off x="96011" y="1711502"/>
              <a:ext cx="4361688" cy="4940808"/>
            </a:xfrm>
            <a:prstGeom prst="rect">
              <a:avLst/>
            </a:prstGeom>
            <a:blipFill>
              <a:blip r:embed="rId2" cstate="print"/>
              <a:stretch>
                <a:fillRect/>
              </a:stretch>
            </a:blipFill>
          </p:spPr>
          <p:txBody>
            <a:bodyPr wrap="square" lIns="0" tIns="0" rIns="0" bIns="0" rtlCol="0"/>
            <a:lstStyle/>
            <a:p>
              <a:endParaRPr/>
            </a:p>
          </p:txBody>
        </p:sp>
        <p:sp>
          <p:nvSpPr>
            <p:cNvPr id="6" name="object 6" descr="role configuration and sequence of events for grant signature" title="role configuration"/>
            <p:cNvSpPr/>
            <p:nvPr/>
          </p:nvSpPr>
          <p:spPr>
            <a:xfrm>
              <a:off x="291083" y="1906524"/>
              <a:ext cx="3791712" cy="43708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584198" y="2600706"/>
              <a:ext cx="2499360" cy="3728085"/>
            </a:xfrm>
            <a:custGeom>
              <a:avLst/>
              <a:gdLst/>
              <a:ahLst/>
              <a:cxnLst/>
              <a:rect l="l" t="t" r="r" b="b"/>
              <a:pathLst>
                <a:path w="2499360" h="3728085">
                  <a:moveTo>
                    <a:pt x="0" y="842772"/>
                  </a:moveTo>
                  <a:lnTo>
                    <a:pt x="2499360" y="842772"/>
                  </a:lnTo>
                  <a:lnTo>
                    <a:pt x="2499360" y="0"/>
                  </a:lnTo>
                  <a:lnTo>
                    <a:pt x="0" y="0"/>
                  </a:lnTo>
                  <a:lnTo>
                    <a:pt x="0" y="842772"/>
                  </a:lnTo>
                  <a:close/>
                </a:path>
                <a:path w="2499360" h="3728085">
                  <a:moveTo>
                    <a:pt x="106679" y="2938272"/>
                  </a:moveTo>
                  <a:lnTo>
                    <a:pt x="1249680" y="2938272"/>
                  </a:lnTo>
                  <a:lnTo>
                    <a:pt x="1249680" y="1575816"/>
                  </a:lnTo>
                  <a:lnTo>
                    <a:pt x="106679" y="1575816"/>
                  </a:lnTo>
                  <a:lnTo>
                    <a:pt x="106679" y="2938272"/>
                  </a:lnTo>
                  <a:close/>
                </a:path>
                <a:path w="2499360" h="3728085">
                  <a:moveTo>
                    <a:pt x="1295400" y="3727704"/>
                  </a:moveTo>
                  <a:lnTo>
                    <a:pt x="2499360" y="3727704"/>
                  </a:lnTo>
                  <a:lnTo>
                    <a:pt x="2499360" y="2650236"/>
                  </a:lnTo>
                  <a:lnTo>
                    <a:pt x="1295400" y="2650236"/>
                  </a:lnTo>
                  <a:lnTo>
                    <a:pt x="1295400" y="3727704"/>
                  </a:lnTo>
                  <a:close/>
                </a:path>
              </a:pathLst>
            </a:custGeom>
            <a:ln w="25908">
              <a:solidFill>
                <a:srgbClr val="FF0000"/>
              </a:solidFill>
            </a:ln>
          </p:spPr>
          <p:txBody>
            <a:bodyPr wrap="square" lIns="0" tIns="0" rIns="0" bIns="0" rtlCol="0"/>
            <a:lstStyle/>
            <a:p>
              <a:endParaRPr/>
            </a:p>
          </p:txBody>
        </p:sp>
      </p:grpSp>
      <p:sp>
        <p:nvSpPr>
          <p:cNvPr id="8" name="Title 2"/>
          <p:cNvSpPr>
            <a:spLocks noGrp="1"/>
          </p:cNvSpPr>
          <p:nvPr>
            <p:ph type="title"/>
          </p:nvPr>
        </p:nvSpPr>
        <p:spPr>
          <a:xfrm>
            <a:off x="1872000" y="528152"/>
            <a:ext cx="9617365" cy="473104"/>
          </a:xfrm>
        </p:spPr>
        <p:txBody>
          <a:bodyPr/>
          <a:lstStyle/>
          <a:p>
            <a:r>
              <a:rPr lang="en-GB" dirty="0"/>
              <a:t>Electronic signature – role configuration</a:t>
            </a:r>
            <a:endParaRPr lang="fr-BE" dirty="0"/>
          </a:p>
        </p:txBody>
      </p:sp>
      <p:grpSp>
        <p:nvGrpSpPr>
          <p:cNvPr id="9" name="Group 8">
            <a:extLst>
              <a:ext uri="{C183D7F6-B498-43B3-948B-1728B52AA6E4}">
                <adec:decorative xmlns:adec="http://schemas.microsoft.com/office/drawing/2017/decorative" val="1"/>
              </a:ext>
            </a:extLst>
          </p:cNvPr>
          <p:cNvGrpSpPr/>
          <p:nvPr/>
        </p:nvGrpSpPr>
        <p:grpSpPr>
          <a:xfrm>
            <a:off x="828000" y="360000"/>
            <a:ext cx="864000" cy="864000"/>
            <a:chOff x="7805857" y="1558376"/>
            <a:chExt cx="864000" cy="864000"/>
          </a:xfrm>
        </p:grpSpPr>
        <p:sp>
          <p:nvSpPr>
            <p:cNvPr id="10" name="Oval 9"/>
            <p:cNvSpPr/>
            <p:nvPr/>
          </p:nvSpPr>
          <p:spPr>
            <a:xfrm>
              <a:off x="7805857" y="1558376"/>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0092" y="1565315"/>
              <a:ext cx="795530" cy="795530"/>
            </a:xfrm>
            <a:prstGeom prst="rect">
              <a:avLst/>
            </a:prstGeom>
          </p:spPr>
        </p:pic>
      </p:grpSp>
      <p:sp>
        <p:nvSpPr>
          <p:cNvPr id="12" name="Text Placeholder 2"/>
          <p:cNvSpPr txBox="1">
            <a:spLocks/>
          </p:cNvSpPr>
          <p:nvPr/>
        </p:nvSpPr>
        <p:spPr>
          <a:xfrm>
            <a:off x="6680682" y="1646588"/>
            <a:ext cx="4572609" cy="4079372"/>
          </a:xfrm>
          <a:prstGeom prst="rect">
            <a:avLst/>
          </a:prstGeom>
          <a:ln w="28575">
            <a:solidFill>
              <a:schemeClr val="accent4"/>
            </a:solidFill>
            <a:prstDash val="sysDot"/>
          </a:ln>
        </p:spPr>
        <p:txBody>
          <a:bodyPr vert="horz" wrap="square" lIns="91440" tIns="108000" rIns="91440" bIns="4572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600"/>
              </a:spcBef>
              <a:buClr>
                <a:schemeClr val="accent2"/>
              </a:buClr>
            </a:pPr>
            <a:r>
              <a:rPr lang="en-US" sz="2000" dirty="0">
                <a:solidFill>
                  <a:schemeClr val="tx2"/>
                </a:solidFill>
              </a:rPr>
              <a:t>Declaration of </a:t>
            </a:r>
            <a:r>
              <a:rPr lang="en-US" sz="2000" dirty="0" err="1">
                <a:solidFill>
                  <a:schemeClr val="tx2"/>
                </a:solidFill>
              </a:rPr>
              <a:t>honour</a:t>
            </a:r>
            <a:endParaRPr lang="en-US" sz="2000" dirty="0">
              <a:solidFill>
                <a:schemeClr val="tx2"/>
              </a:solidFill>
            </a:endParaRP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The coordinator and each beneficiary, enacted by the LSIGN</a:t>
            </a:r>
          </a:p>
          <a:p>
            <a:pPr lvl="1">
              <a:spcBef>
                <a:spcPts val="600"/>
              </a:spcBef>
              <a:buClr>
                <a:schemeClr val="accent2"/>
              </a:buClr>
            </a:pPr>
            <a:endParaRPr lang="en-US" sz="2000" b="0" dirty="0">
              <a:solidFill>
                <a:schemeClr val="tx1"/>
              </a:solidFill>
            </a:endParaRPr>
          </a:p>
          <a:p>
            <a:pPr lvl="1">
              <a:buClr>
                <a:schemeClr val="accent2"/>
              </a:buClr>
            </a:pPr>
            <a:r>
              <a:rPr lang="en-US" sz="2000" dirty="0">
                <a:solidFill>
                  <a:schemeClr val="tx2"/>
                </a:solidFill>
              </a:rPr>
              <a:t>Grant Agreement </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Coordinator signs first, represented by the LSIGN</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EU / EC Agency signs next</a:t>
            </a:r>
          </a:p>
          <a:p>
            <a:pPr marL="342900" lvl="1" indent="-342900">
              <a:spcBef>
                <a:spcPts val="600"/>
              </a:spcBef>
              <a:buClr>
                <a:schemeClr val="accent2"/>
              </a:buClr>
              <a:buFont typeface="Arial" panose="020B0604020202020204" pitchFamily="34" charset="0"/>
              <a:buChar char="●"/>
            </a:pPr>
            <a:endParaRPr lang="en-US" sz="2000" b="0" dirty="0">
              <a:solidFill>
                <a:schemeClr val="tx1"/>
              </a:solidFill>
            </a:endParaRPr>
          </a:p>
          <a:p>
            <a:pPr lvl="1">
              <a:spcBef>
                <a:spcPts val="600"/>
              </a:spcBef>
              <a:buClr>
                <a:schemeClr val="accent2"/>
              </a:buClr>
            </a:pPr>
            <a:r>
              <a:rPr lang="en-US" sz="2000" dirty="0">
                <a:solidFill>
                  <a:schemeClr val="tx2"/>
                </a:solidFill>
              </a:rPr>
              <a:t>Accession Forms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Each beneficiary – by the LSIGN</a:t>
            </a:r>
          </a:p>
        </p:txBody>
      </p:sp>
    </p:spTree>
    <p:extLst>
      <p:ext uri="{BB962C8B-B14F-4D97-AF65-F5344CB8AC3E}">
        <p14:creationId xmlns:p14="http://schemas.microsoft.com/office/powerpoint/2010/main" val="187694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013" y="1852061"/>
            <a:ext cx="8688779" cy="1749286"/>
          </a:xfrm>
        </p:spPr>
        <p:txBody>
          <a:bodyPr/>
          <a:lstStyle/>
          <a:p>
            <a:r>
              <a:rPr lang="en-GB" dirty="0"/>
              <a:t>New elements required in HE</a:t>
            </a:r>
            <a:endParaRPr lang="fr-BE" dirty="0"/>
          </a:p>
        </p:txBody>
      </p:sp>
      <p:sp>
        <p:nvSpPr>
          <p:cNvPr id="3" name="Subtitle 2"/>
          <p:cNvSpPr>
            <a:spLocks noGrp="1"/>
          </p:cNvSpPr>
          <p:nvPr>
            <p:ph type="subTitle" idx="1"/>
          </p:nvPr>
        </p:nvSpPr>
        <p:spPr/>
        <p:txBody>
          <a:bodyPr/>
          <a:lstStyle/>
          <a:p>
            <a:r>
              <a:rPr lang="en-GB" dirty="0"/>
              <a:t>Horizon Europe</a:t>
            </a:r>
            <a:endParaRPr lang="fr-BE" dirty="0"/>
          </a:p>
        </p:txBody>
      </p:sp>
      <p:sp>
        <p:nvSpPr>
          <p:cNvPr id="4" name="Rectangle 3"/>
          <p:cNvSpPr/>
          <p:nvPr/>
        </p:nvSpPr>
        <p:spPr>
          <a:xfrm>
            <a:off x="1077012" y="3960983"/>
            <a:ext cx="4781550" cy="707886"/>
          </a:xfrm>
          <a:prstGeom prst="rect">
            <a:avLst/>
          </a:prstGeom>
        </p:spPr>
        <p:txBody>
          <a:bodyPr wrap="square">
            <a:spAutoFit/>
          </a:bodyPr>
          <a:lstStyle/>
          <a:p>
            <a:r>
              <a:rPr lang="en-US" sz="2000" b="1" dirty="0">
                <a:solidFill>
                  <a:schemeClr val="accent2"/>
                </a:solidFill>
              </a:rPr>
              <a:t>Tasks to be performed by your LEAR (required during the GAP)</a:t>
            </a:r>
            <a:endParaRPr lang="en-GB" sz="2000" b="1" dirty="0">
              <a:solidFill>
                <a:schemeClr val="accent2"/>
              </a:solidFill>
            </a:endParaRPr>
          </a:p>
        </p:txBody>
      </p:sp>
    </p:spTree>
    <p:extLst>
      <p:ext uri="{BB962C8B-B14F-4D97-AF65-F5344CB8AC3E}">
        <p14:creationId xmlns:p14="http://schemas.microsoft.com/office/powerpoint/2010/main" val="3200148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essing my organisation details in the portal: how to modify the organisation details. First, log in the portal, then select my organisation, then the actions button (for this organisation) and finally select from the menu &quot;modify organisation&quot;."/>
          <p:cNvPicPr>
            <a:picLocks noChangeAspect="1"/>
          </p:cNvPicPr>
          <p:nvPr/>
        </p:nvPicPr>
        <p:blipFill>
          <a:blip r:embed="rId2"/>
          <a:stretch>
            <a:fillRect/>
          </a:stretch>
        </p:blipFill>
        <p:spPr>
          <a:xfrm>
            <a:off x="872434" y="1339965"/>
            <a:ext cx="5103081" cy="3352293"/>
          </a:xfrm>
          <a:prstGeom prst="rect">
            <a:avLst/>
          </a:prstGeom>
        </p:spPr>
      </p:pic>
      <p:grpSp>
        <p:nvGrpSpPr>
          <p:cNvPr id="5" name="Group 4">
            <a:extLst>
              <a:ext uri="{C183D7F6-B498-43B3-948B-1728B52AA6E4}">
                <adec:decorative xmlns:adec="http://schemas.microsoft.com/office/drawing/2017/decorative" val="1"/>
              </a:ext>
            </a:extLst>
          </p:cNvPr>
          <p:cNvGrpSpPr/>
          <p:nvPr/>
        </p:nvGrpSpPr>
        <p:grpSpPr>
          <a:xfrm>
            <a:off x="828000" y="360000"/>
            <a:ext cx="864000" cy="864000"/>
            <a:chOff x="6673743" y="2690721"/>
            <a:chExt cx="864000" cy="864000"/>
          </a:xfrm>
        </p:grpSpPr>
        <p:sp>
          <p:nvSpPr>
            <p:cNvPr id="6" name="Oval 5"/>
            <p:cNvSpPr/>
            <p:nvPr/>
          </p:nvSpPr>
          <p:spPr>
            <a:xfrm>
              <a:off x="6673743" y="2690721"/>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7978" y="2726480"/>
              <a:ext cx="795530" cy="792482"/>
            </a:xfrm>
            <a:prstGeom prst="rect">
              <a:avLst/>
            </a:prstGeom>
          </p:spPr>
        </p:pic>
      </p:grpSp>
      <p:sp>
        <p:nvSpPr>
          <p:cNvPr id="8" name="Title 2"/>
          <p:cNvSpPr>
            <a:spLocks noGrp="1"/>
          </p:cNvSpPr>
          <p:nvPr>
            <p:ph type="title"/>
          </p:nvPr>
        </p:nvSpPr>
        <p:spPr>
          <a:xfrm>
            <a:off x="1872000" y="555448"/>
            <a:ext cx="9617365" cy="473104"/>
          </a:xfrm>
        </p:spPr>
        <p:txBody>
          <a:bodyPr/>
          <a:lstStyle/>
          <a:p>
            <a:r>
              <a:rPr lang="en-GB" dirty="0"/>
              <a:t>Declaring a gender equality plan</a:t>
            </a:r>
            <a:endParaRPr lang="fr-BE" dirty="0"/>
          </a:p>
        </p:txBody>
      </p:sp>
      <p:pic>
        <p:nvPicPr>
          <p:cNvPr id="12" name="Picture 11" descr="declaring the gender equality for an organization&#10;&#10;In the legal data section, select edit organisation, then the &quot;change GEP&quot; button at the bottom of the page."/>
          <p:cNvPicPr>
            <a:picLocks noChangeAspect="1"/>
          </p:cNvPicPr>
          <p:nvPr/>
        </p:nvPicPr>
        <p:blipFill>
          <a:blip r:embed="rId4"/>
          <a:stretch>
            <a:fillRect/>
          </a:stretch>
        </p:blipFill>
        <p:spPr>
          <a:xfrm>
            <a:off x="6993334" y="1296241"/>
            <a:ext cx="4503341" cy="4599734"/>
          </a:xfrm>
          <a:prstGeom prst="rect">
            <a:avLst/>
          </a:prstGeom>
        </p:spPr>
      </p:pic>
      <p:sp>
        <p:nvSpPr>
          <p:cNvPr id="13" name="Text Placeholder 2"/>
          <p:cNvSpPr txBox="1">
            <a:spLocks/>
          </p:cNvSpPr>
          <p:nvPr/>
        </p:nvSpPr>
        <p:spPr>
          <a:xfrm>
            <a:off x="872434" y="4808223"/>
            <a:ext cx="5861742" cy="1909548"/>
          </a:xfrm>
          <a:prstGeom prst="rect">
            <a:avLst/>
          </a:prstGeom>
          <a:solidFill>
            <a:schemeClr val="bg1"/>
          </a:solidFill>
          <a:ln w="28575">
            <a:solidFill>
              <a:schemeClr val="accent4"/>
            </a:solidFill>
            <a:prstDash val="sysDot"/>
          </a:ln>
        </p:spPr>
        <p:txBody>
          <a:bodyPr vert="horz" wrap="square" lIns="91440" tIns="108000" rIns="91440" bIns="4572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Aft>
                <a:spcPts val="600"/>
              </a:spcAft>
              <a:buClr>
                <a:schemeClr val="accent2"/>
              </a:buClr>
            </a:pPr>
            <a:r>
              <a:rPr lang="en-US" sz="1300" dirty="0">
                <a:solidFill>
                  <a:schemeClr val="tx2"/>
                </a:solidFill>
              </a:rPr>
              <a:t>Declaring a Gender Equality Plan in participant register </a:t>
            </a:r>
          </a:p>
          <a:p>
            <a:pPr lvl="1">
              <a:spcAft>
                <a:spcPts val="600"/>
              </a:spcAft>
              <a:buClr>
                <a:schemeClr val="accent2"/>
              </a:buClr>
            </a:pPr>
            <a:r>
              <a:rPr lang="en-US" sz="1300" b="0" dirty="0">
                <a:solidFill>
                  <a:schemeClr val="tx1"/>
                </a:solidFill>
              </a:rPr>
              <a:t>If you are from a </a:t>
            </a:r>
            <a:r>
              <a:rPr lang="en-US" sz="1300" dirty="0"/>
              <a:t>concerned </a:t>
            </a:r>
            <a:r>
              <a:rPr lang="en-US" sz="1300" dirty="0" err="1"/>
              <a:t>organisation</a:t>
            </a:r>
            <a:r>
              <a:rPr lang="en-US" sz="1300" dirty="0"/>
              <a:t> that requires a GEP </a:t>
            </a:r>
            <a:r>
              <a:rPr lang="en-US" sz="1300" b="0" dirty="0">
                <a:solidFill>
                  <a:schemeClr val="tx1"/>
                </a:solidFill>
              </a:rPr>
              <a:t>to participate, then:</a:t>
            </a:r>
          </a:p>
          <a:p>
            <a:pPr marL="266700" lvl="1" indent="-266700">
              <a:buClr>
                <a:schemeClr val="accent2"/>
              </a:buClr>
              <a:buFont typeface="Arial" panose="020B0604020202020204" pitchFamily="34" charset="0"/>
              <a:buChar char="●"/>
            </a:pPr>
            <a:r>
              <a:rPr lang="en-US" sz="1300" b="0" dirty="0">
                <a:solidFill>
                  <a:schemeClr val="tx1"/>
                </a:solidFill>
              </a:rPr>
              <a:t>you log in the F&amp;T portal</a:t>
            </a:r>
          </a:p>
          <a:p>
            <a:pPr marL="266700" lvl="1" indent="-266700">
              <a:buClr>
                <a:schemeClr val="accent2"/>
              </a:buClr>
              <a:buFont typeface="Arial" panose="020B0604020202020204" pitchFamily="34" charset="0"/>
              <a:buChar char="●"/>
            </a:pPr>
            <a:r>
              <a:rPr lang="en-US" sz="1300" b="0" dirty="0">
                <a:solidFill>
                  <a:schemeClr val="tx1"/>
                </a:solidFill>
              </a:rPr>
              <a:t>Select My </a:t>
            </a:r>
            <a:r>
              <a:rPr lang="en-US" sz="1300" b="0" dirty="0" err="1">
                <a:solidFill>
                  <a:schemeClr val="tx1"/>
                </a:solidFill>
              </a:rPr>
              <a:t>Organisation</a:t>
            </a:r>
            <a:r>
              <a:rPr lang="en-US" sz="1300" b="0" dirty="0">
                <a:solidFill>
                  <a:schemeClr val="tx1"/>
                </a:solidFill>
              </a:rPr>
              <a:t> (step 1)</a:t>
            </a:r>
          </a:p>
          <a:p>
            <a:pPr marL="266700" lvl="1" indent="-266700">
              <a:buClr>
                <a:schemeClr val="accent2"/>
              </a:buClr>
              <a:buFont typeface="Arial" panose="020B0604020202020204" pitchFamily="34" charset="0"/>
              <a:buChar char="●"/>
            </a:pPr>
            <a:r>
              <a:rPr lang="en-US" sz="1300" b="0" dirty="0">
                <a:solidFill>
                  <a:schemeClr val="tx1"/>
                </a:solidFill>
              </a:rPr>
              <a:t>Select actions (Step 2) </a:t>
            </a:r>
            <a:r>
              <a:rPr lang="en-US" sz="1300" b="0" dirty="0">
                <a:solidFill>
                  <a:schemeClr val="tx1"/>
                </a:solidFill>
                <a:sym typeface="Wingdings" panose="05000000000000000000" pitchFamily="2" charset="2"/>
              </a:rPr>
              <a:t></a:t>
            </a:r>
            <a:r>
              <a:rPr lang="en-US" sz="1300" b="0" dirty="0">
                <a:solidFill>
                  <a:schemeClr val="tx1"/>
                </a:solidFill>
              </a:rPr>
              <a:t> Modify </a:t>
            </a:r>
            <a:r>
              <a:rPr lang="en-US" sz="1300" b="0" dirty="0" err="1">
                <a:solidFill>
                  <a:schemeClr val="tx1"/>
                </a:solidFill>
              </a:rPr>
              <a:t>organisation</a:t>
            </a:r>
            <a:r>
              <a:rPr lang="en-US" sz="1300" b="0" dirty="0">
                <a:solidFill>
                  <a:schemeClr val="tx1"/>
                </a:solidFill>
              </a:rPr>
              <a:t> (step 3)</a:t>
            </a:r>
          </a:p>
          <a:p>
            <a:pPr marL="266700" lvl="1" indent="-266700">
              <a:buClr>
                <a:schemeClr val="accent2"/>
              </a:buClr>
              <a:buFont typeface="Arial" panose="020B0604020202020204" pitchFamily="34" charset="0"/>
              <a:buChar char="●"/>
            </a:pPr>
            <a:r>
              <a:rPr lang="en-US" sz="1300" b="0" dirty="0">
                <a:solidFill>
                  <a:schemeClr val="tx1"/>
                </a:solidFill>
              </a:rPr>
              <a:t>Select the tab </a:t>
            </a:r>
            <a:r>
              <a:rPr lang="en-US" sz="1300" b="0" dirty="0">
                <a:solidFill>
                  <a:schemeClr val="tx1"/>
                </a:solidFill>
                <a:sym typeface="Wingdings" panose="05000000000000000000" pitchFamily="2" charset="2"/>
              </a:rPr>
              <a:t></a:t>
            </a:r>
            <a:r>
              <a:rPr lang="en-US" sz="1300" b="0" dirty="0">
                <a:solidFill>
                  <a:schemeClr val="tx1"/>
                </a:solidFill>
              </a:rPr>
              <a:t> legal information (step 4)</a:t>
            </a:r>
          </a:p>
          <a:p>
            <a:pPr marL="266700" lvl="1" indent="-266700">
              <a:buClr>
                <a:schemeClr val="accent2"/>
              </a:buClr>
              <a:buFont typeface="Arial" panose="020B0604020202020204" pitchFamily="34" charset="0"/>
              <a:buChar char="●"/>
            </a:pPr>
            <a:r>
              <a:rPr lang="en-US" sz="1300" b="0" dirty="0">
                <a:solidFill>
                  <a:schemeClr val="tx1"/>
                </a:solidFill>
              </a:rPr>
              <a:t>Select edit legal information (step 5) </a:t>
            </a:r>
            <a:r>
              <a:rPr lang="en-US" sz="1300" b="0" dirty="0">
                <a:solidFill>
                  <a:schemeClr val="tx1"/>
                </a:solidFill>
                <a:sym typeface="Wingdings" panose="05000000000000000000" pitchFamily="2" charset="2"/>
              </a:rPr>
              <a:t></a:t>
            </a:r>
            <a:r>
              <a:rPr lang="en-US" sz="1300" b="0" dirty="0">
                <a:solidFill>
                  <a:schemeClr val="tx1"/>
                </a:solidFill>
              </a:rPr>
              <a:t> change GEP (Step 6)</a:t>
            </a:r>
          </a:p>
        </p:txBody>
      </p:sp>
    </p:spTree>
    <p:extLst>
      <p:ext uri="{BB962C8B-B14F-4D97-AF65-F5344CB8AC3E}">
        <p14:creationId xmlns:p14="http://schemas.microsoft.com/office/powerpoint/2010/main" val="15271828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C183D7F6-B498-43B3-948B-1728B52AA6E4}">
                <adec:decorative xmlns:adec="http://schemas.microsoft.com/office/drawing/2017/decorative" val="1"/>
              </a:ext>
            </a:extLst>
          </p:cNvPr>
          <p:cNvGrpSpPr/>
          <p:nvPr/>
        </p:nvGrpSpPr>
        <p:grpSpPr>
          <a:xfrm>
            <a:off x="828000" y="360000"/>
            <a:ext cx="864000" cy="864000"/>
            <a:chOff x="6673743" y="2690721"/>
            <a:chExt cx="864000" cy="864000"/>
          </a:xfrm>
        </p:grpSpPr>
        <p:sp>
          <p:nvSpPr>
            <p:cNvPr id="6" name="Oval 5"/>
            <p:cNvSpPr/>
            <p:nvPr/>
          </p:nvSpPr>
          <p:spPr>
            <a:xfrm>
              <a:off x="6673743" y="2690721"/>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7978" y="2726480"/>
              <a:ext cx="795530" cy="792482"/>
            </a:xfrm>
            <a:prstGeom prst="rect">
              <a:avLst/>
            </a:prstGeom>
          </p:spPr>
        </p:pic>
      </p:grpSp>
      <p:sp>
        <p:nvSpPr>
          <p:cNvPr id="8" name="Title 2"/>
          <p:cNvSpPr>
            <a:spLocks noGrp="1"/>
          </p:cNvSpPr>
          <p:nvPr>
            <p:ph type="title"/>
          </p:nvPr>
        </p:nvSpPr>
        <p:spPr>
          <a:xfrm>
            <a:off x="1872000" y="555448"/>
            <a:ext cx="9617365" cy="473104"/>
          </a:xfrm>
        </p:spPr>
        <p:txBody>
          <a:bodyPr/>
          <a:lstStyle/>
          <a:p>
            <a:r>
              <a:rPr lang="en-GB" dirty="0"/>
              <a:t>Declaring a gender equality plan</a:t>
            </a:r>
            <a:endParaRPr lang="fr-BE" dirty="0"/>
          </a:p>
        </p:txBody>
      </p:sp>
      <p:sp>
        <p:nvSpPr>
          <p:cNvPr id="13" name="Text Placeholder 2"/>
          <p:cNvSpPr txBox="1">
            <a:spLocks/>
          </p:cNvSpPr>
          <p:nvPr/>
        </p:nvSpPr>
        <p:spPr>
          <a:xfrm>
            <a:off x="5882289" y="1332000"/>
            <a:ext cx="5471510" cy="4725703"/>
          </a:xfrm>
          <a:prstGeom prst="rect">
            <a:avLst/>
          </a:prstGeom>
          <a:solidFill>
            <a:schemeClr val="bg1"/>
          </a:solidFill>
          <a:ln w="28575">
            <a:solidFill>
              <a:schemeClr val="accent4"/>
            </a:solidFill>
            <a:prstDash val="sysDot"/>
          </a:ln>
        </p:spPr>
        <p:txBody>
          <a:bodyPr vert="horz" wrap="square" lIns="91440" tIns="108000" rIns="91440" bIns="4572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Aft>
                <a:spcPts val="600"/>
              </a:spcAft>
              <a:buClr>
                <a:schemeClr val="accent2"/>
              </a:buClr>
              <a:defRPr/>
            </a:pPr>
            <a:r>
              <a:rPr lang="en-US" sz="1600" dirty="0">
                <a:solidFill>
                  <a:schemeClr val="tx2"/>
                </a:solidFill>
              </a:rPr>
              <a:t>Declaring a Gender Equality Plan in participant register: </a:t>
            </a:r>
          </a:p>
          <a:p>
            <a:pPr marL="342900" lvl="1" indent="-342900">
              <a:spcBef>
                <a:spcPts val="600"/>
              </a:spcBef>
              <a:buClr>
                <a:schemeClr val="accent2"/>
              </a:buClr>
              <a:buFont typeface="Arial" panose="020B0604020202020204" pitchFamily="34" charset="0"/>
              <a:buChar char="●"/>
              <a:defRPr/>
            </a:pPr>
            <a:r>
              <a:rPr lang="en-US" sz="1600" b="0" dirty="0">
                <a:solidFill>
                  <a:schemeClr val="tx1"/>
                </a:solidFill>
              </a:rPr>
              <a:t>In the wizard that opens, you need to select yes to the first question: </a:t>
            </a:r>
            <a:r>
              <a:rPr lang="en-US" sz="1600" dirty="0"/>
              <a:t>does your </a:t>
            </a:r>
            <a:r>
              <a:rPr lang="en-US" sz="1600" dirty="0" err="1"/>
              <a:t>organisation</a:t>
            </a:r>
            <a:r>
              <a:rPr lang="en-US" sz="1600" dirty="0"/>
              <a:t> have a gender equality plan?</a:t>
            </a:r>
          </a:p>
          <a:p>
            <a:pPr marL="342900" lvl="1" indent="-342900">
              <a:spcBef>
                <a:spcPts val="600"/>
              </a:spcBef>
              <a:buClr>
                <a:schemeClr val="accent2"/>
              </a:buClr>
              <a:buFont typeface="Arial" panose="020B0604020202020204" pitchFamily="34" charset="0"/>
              <a:buChar char="●"/>
              <a:defRPr/>
            </a:pPr>
            <a:r>
              <a:rPr lang="en-US" sz="1600" b="0" dirty="0">
                <a:solidFill>
                  <a:schemeClr val="tx1"/>
                </a:solidFill>
              </a:rPr>
              <a:t>Then you need to carefully read all the required criteria and answer the </a:t>
            </a:r>
            <a:r>
              <a:rPr lang="en-US" sz="1600" dirty="0"/>
              <a:t>subsequent questions</a:t>
            </a:r>
          </a:p>
          <a:p>
            <a:pPr marL="342900" lvl="1" indent="-342900">
              <a:spcBef>
                <a:spcPts val="600"/>
              </a:spcBef>
              <a:buClr>
                <a:schemeClr val="accent2"/>
              </a:buClr>
              <a:buFont typeface="Arial" panose="020B0604020202020204" pitchFamily="34" charset="0"/>
              <a:buChar char="●"/>
              <a:defRPr/>
            </a:pPr>
            <a:r>
              <a:rPr lang="en-US" sz="1600" b="0" dirty="0">
                <a:solidFill>
                  <a:schemeClr val="tx1"/>
                </a:solidFill>
              </a:rPr>
              <a:t>Failure to fulfil one of the required criteria (at least the top 4 ones) is equivalent to not having a gender equality plan </a:t>
            </a:r>
            <a:r>
              <a:rPr lang="en-US" sz="1600" b="0" dirty="0">
                <a:solidFill>
                  <a:schemeClr val="tx1"/>
                </a:solidFill>
                <a:sym typeface="Wingdings" panose="05000000000000000000" pitchFamily="2" charset="2"/>
              </a:rPr>
              <a:t></a:t>
            </a:r>
            <a:r>
              <a:rPr lang="en-US" sz="1600" b="0" dirty="0">
                <a:solidFill>
                  <a:schemeClr val="tx1"/>
                </a:solidFill>
              </a:rPr>
              <a:t> the initial question (if you have a GEP) will be automatically set to ‘No’. </a:t>
            </a:r>
          </a:p>
          <a:p>
            <a:pPr marL="342900" lvl="1" indent="-342900">
              <a:spcBef>
                <a:spcPts val="600"/>
              </a:spcBef>
              <a:buClr>
                <a:schemeClr val="accent2"/>
              </a:buClr>
              <a:buFont typeface="Arial" panose="020B0604020202020204" pitchFamily="34" charset="0"/>
              <a:buChar char="●"/>
              <a:defRPr/>
            </a:pPr>
            <a:r>
              <a:rPr lang="en-US" sz="1600" b="0" dirty="0">
                <a:solidFill>
                  <a:schemeClr val="tx1"/>
                </a:solidFill>
              </a:rPr>
              <a:t>Please read all the relevant information and answer carefully; Failure to provide the Gender Equality Plan if/when requested, may lead to exclusion from the list of successful applicants, or – in case of signed grant – may lead to grant termination and/or recoveries of amounts paid.</a:t>
            </a:r>
          </a:p>
        </p:txBody>
      </p:sp>
      <p:pic>
        <p:nvPicPr>
          <p:cNvPr id="9" name="Picture 8" descr="Answering the GEP questionnaire: in order to declare having a GEP, you need to answer &quot;yes&quot; to the first question, and then the sub-criteria that the GEP fulfils. You need to cover at least the first basic criteria. If one of them is answered with &quot;no&quot;, then the basic question of having a GEP turns to no."/>
          <p:cNvPicPr>
            <a:picLocks noChangeAspect="1"/>
          </p:cNvPicPr>
          <p:nvPr/>
        </p:nvPicPr>
        <p:blipFill>
          <a:blip r:embed="rId3"/>
          <a:stretch>
            <a:fillRect/>
          </a:stretch>
        </p:blipFill>
        <p:spPr>
          <a:xfrm>
            <a:off x="872434" y="1332000"/>
            <a:ext cx="4517193" cy="5301451"/>
          </a:xfrm>
          <a:prstGeom prst="rect">
            <a:avLst/>
          </a:prstGeom>
        </p:spPr>
      </p:pic>
    </p:spTree>
    <p:extLst>
      <p:ext uri="{BB962C8B-B14F-4D97-AF65-F5344CB8AC3E}">
        <p14:creationId xmlns:p14="http://schemas.microsoft.com/office/powerpoint/2010/main" val="12746295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1872000" y="555448"/>
            <a:ext cx="9617365" cy="473104"/>
          </a:xfrm>
        </p:spPr>
        <p:txBody>
          <a:bodyPr/>
          <a:lstStyle/>
          <a:p>
            <a:r>
              <a:rPr lang="en-GB" dirty="0"/>
              <a:t>International Organisation status</a:t>
            </a:r>
          </a:p>
        </p:txBody>
      </p:sp>
      <p:grpSp>
        <p:nvGrpSpPr>
          <p:cNvPr id="8" name="Group 7">
            <a:extLst>
              <a:ext uri="{C183D7F6-B498-43B3-948B-1728B52AA6E4}">
                <adec:decorative xmlns:adec="http://schemas.microsoft.com/office/drawing/2017/decorative" val="1"/>
              </a:ext>
            </a:extLst>
          </p:cNvPr>
          <p:cNvGrpSpPr/>
          <p:nvPr/>
        </p:nvGrpSpPr>
        <p:grpSpPr>
          <a:xfrm>
            <a:off x="828000" y="360000"/>
            <a:ext cx="864000" cy="864000"/>
            <a:chOff x="4476543" y="4813894"/>
            <a:chExt cx="864000" cy="864000"/>
          </a:xfrm>
        </p:grpSpPr>
        <p:sp>
          <p:nvSpPr>
            <p:cNvPr id="9" name="Oval 8"/>
            <p:cNvSpPr/>
            <p:nvPr/>
          </p:nvSpPr>
          <p:spPr>
            <a:xfrm>
              <a:off x="4476543" y="4813894"/>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0778" y="4879278"/>
              <a:ext cx="795530" cy="792482"/>
            </a:xfrm>
            <a:prstGeom prst="rect">
              <a:avLst/>
            </a:prstGeom>
          </p:spPr>
        </p:pic>
      </p:grpSp>
      <p:sp>
        <p:nvSpPr>
          <p:cNvPr id="11" name="Text Placeholder 2"/>
          <p:cNvSpPr txBox="1">
            <a:spLocks/>
          </p:cNvSpPr>
          <p:nvPr/>
        </p:nvSpPr>
        <p:spPr>
          <a:xfrm>
            <a:off x="828000" y="1584370"/>
            <a:ext cx="10468650" cy="4192668"/>
          </a:xfrm>
          <a:prstGeom prst="rect">
            <a:avLst/>
          </a:prstGeom>
          <a:ln w="28575" cmpd="sng">
            <a:solidFill>
              <a:schemeClr val="accent4"/>
            </a:solidFill>
            <a:prstDash val="sysDot"/>
          </a:ln>
        </p:spPr>
        <p:txBody>
          <a:bodyPr vert="horz" lIns="91440" tIns="144000" rIns="91440" bIns="4572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2400"/>
              </a:spcBef>
              <a:buClr>
                <a:schemeClr val="accent2"/>
              </a:buClr>
              <a:defRPr/>
            </a:pPr>
            <a:r>
              <a:rPr lang="en-GB" sz="2000" dirty="0">
                <a:solidFill>
                  <a:schemeClr val="tx2"/>
                </a:solidFill>
              </a:rPr>
              <a:t>Setting correctly the International Organisation status (important for HE – action to be performed by the organisation LEAR) </a:t>
            </a:r>
          </a:p>
          <a:p>
            <a:pPr marL="342900" lvl="1" indent="-342900">
              <a:spcBef>
                <a:spcPts val="2400"/>
              </a:spcBef>
              <a:buClr>
                <a:schemeClr val="accent2"/>
              </a:buClr>
              <a:buFont typeface="Arial" panose="020B0604020202020204" pitchFamily="34" charset="0"/>
              <a:buChar char="●"/>
              <a:defRPr/>
            </a:pPr>
            <a:r>
              <a:rPr lang="en-GB" sz="2000" b="0" dirty="0">
                <a:solidFill>
                  <a:schemeClr val="tx1"/>
                </a:solidFill>
              </a:rPr>
              <a:t>If you have already declared that your organisation does not have status of ‘International Organisation’, then no action is necessary </a:t>
            </a:r>
          </a:p>
          <a:p>
            <a:pPr marL="342900" lvl="1" indent="-342900">
              <a:spcBef>
                <a:spcPts val="2400"/>
              </a:spcBef>
              <a:buClr>
                <a:schemeClr val="accent2"/>
              </a:buClr>
              <a:buFont typeface="Arial" panose="020B0604020202020204" pitchFamily="34" charset="0"/>
              <a:buChar char="●"/>
              <a:defRPr/>
            </a:pPr>
            <a:r>
              <a:rPr lang="en-GB" sz="2000" b="0" dirty="0">
                <a:solidFill>
                  <a:schemeClr val="tx1"/>
                </a:solidFill>
              </a:rPr>
              <a:t>If your organisation is already validated, and has the status of International Organisation (status subject to validation), then you need to indicate if your organisation is also ‘International European Research Organisation’ (IERO)</a:t>
            </a:r>
          </a:p>
          <a:p>
            <a:pPr marL="342900" lvl="1" indent="-342900">
              <a:spcBef>
                <a:spcPts val="2400"/>
              </a:spcBef>
              <a:buClr>
                <a:schemeClr val="accent2"/>
              </a:buClr>
              <a:buFont typeface="Arial" panose="020B0604020202020204" pitchFamily="34" charset="0"/>
              <a:buChar char="●"/>
              <a:defRPr/>
            </a:pPr>
            <a:r>
              <a:rPr lang="en-GB" sz="2000" b="0" dirty="0">
                <a:solidFill>
                  <a:schemeClr val="tx1"/>
                </a:solidFill>
              </a:rPr>
              <a:t>If your organisation will be validated as part of your participation for the first time in a project, then REA validation services will also ask you to set the IO status (if you haven’t done already) </a:t>
            </a:r>
          </a:p>
        </p:txBody>
      </p:sp>
    </p:spTree>
    <p:extLst>
      <p:ext uri="{BB962C8B-B14F-4D97-AF65-F5344CB8AC3E}">
        <p14:creationId xmlns:p14="http://schemas.microsoft.com/office/powerpoint/2010/main" val="118977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Defining the international organisation status: the international organisation status is important for several actions in Horizon programme; therefore you need to answer even in cases where it is clear that the answer is a no. Again, like before, you need to do this from the section &quot;legal information&quot; of &quot;My organisation&quot; in the portal."/>
          <p:cNvPicPr>
            <a:picLocks noChangeAspect="1"/>
          </p:cNvPicPr>
          <p:nvPr/>
        </p:nvPicPr>
        <p:blipFill rotWithShape="1">
          <a:blip r:embed="rId2" cstate="print">
            <a:extLst>
              <a:ext uri="{28A0092B-C50C-407E-A947-70E740481C1C}">
                <a14:useLocalDpi xmlns:a14="http://schemas.microsoft.com/office/drawing/2010/main" val="0"/>
              </a:ext>
            </a:extLst>
          </a:blip>
          <a:srcRect t="1" b="652"/>
          <a:stretch/>
        </p:blipFill>
        <p:spPr bwMode="auto">
          <a:xfrm>
            <a:off x="848979" y="1473789"/>
            <a:ext cx="10494042" cy="5076360"/>
          </a:xfrm>
          <a:prstGeom prst="rect">
            <a:avLst/>
          </a:prstGeom>
          <a:noFill/>
          <a:ln>
            <a:noFill/>
          </a:ln>
        </p:spPr>
      </p:pic>
      <p:sp>
        <p:nvSpPr>
          <p:cNvPr id="5" name="Title 2"/>
          <p:cNvSpPr>
            <a:spLocks noGrp="1"/>
          </p:cNvSpPr>
          <p:nvPr>
            <p:ph type="title"/>
          </p:nvPr>
        </p:nvSpPr>
        <p:spPr>
          <a:xfrm>
            <a:off x="1872000" y="585073"/>
            <a:ext cx="9617365" cy="473104"/>
          </a:xfrm>
        </p:spPr>
        <p:txBody>
          <a:bodyPr/>
          <a:lstStyle/>
          <a:p>
            <a:r>
              <a:rPr lang="en-GB" dirty="0"/>
              <a:t>International Organisational status</a:t>
            </a:r>
          </a:p>
        </p:txBody>
      </p:sp>
      <p:grpSp>
        <p:nvGrpSpPr>
          <p:cNvPr id="6" name="Group 5">
            <a:extLst>
              <a:ext uri="{C183D7F6-B498-43B3-948B-1728B52AA6E4}">
                <adec:decorative xmlns:adec="http://schemas.microsoft.com/office/drawing/2017/decorative" val="1"/>
              </a:ext>
            </a:extLst>
          </p:cNvPr>
          <p:cNvGrpSpPr/>
          <p:nvPr/>
        </p:nvGrpSpPr>
        <p:grpSpPr>
          <a:xfrm>
            <a:off x="828000" y="360000"/>
            <a:ext cx="864000" cy="864000"/>
            <a:chOff x="4476543" y="4813894"/>
            <a:chExt cx="864000" cy="864000"/>
          </a:xfrm>
        </p:grpSpPr>
        <p:sp>
          <p:nvSpPr>
            <p:cNvPr id="7" name="Oval 6"/>
            <p:cNvSpPr/>
            <p:nvPr/>
          </p:nvSpPr>
          <p:spPr>
            <a:xfrm>
              <a:off x="4476543" y="4813894"/>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0778" y="4879278"/>
              <a:ext cx="795530" cy="792482"/>
            </a:xfrm>
            <a:prstGeom prst="rect">
              <a:avLst/>
            </a:prstGeom>
          </p:spPr>
        </p:pic>
      </p:grpSp>
      <p:pic>
        <p:nvPicPr>
          <p:cNvPr id="9" name="Picture 8">
            <a:extLst>
              <a:ext uri="{FF2B5EF4-FFF2-40B4-BE49-F238E27FC236}">
                <a16:creationId xmlns:a16="http://schemas.microsoft.com/office/drawing/2014/main" id="{C45E0E9A-2931-487E-882C-4E4DA8D855D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Tree>
    <p:extLst>
      <p:ext uri="{BB962C8B-B14F-4D97-AF65-F5344CB8AC3E}">
        <p14:creationId xmlns:p14="http://schemas.microsoft.com/office/powerpoint/2010/main" val="31269625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Technical aspects</a:t>
            </a:r>
            <a:endParaRPr lang="fr-BE" dirty="0"/>
          </a:p>
        </p:txBody>
      </p:sp>
    </p:spTree>
    <p:extLst>
      <p:ext uri="{BB962C8B-B14F-4D97-AF65-F5344CB8AC3E}">
        <p14:creationId xmlns:p14="http://schemas.microsoft.com/office/powerpoint/2010/main" val="3011873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509728"/>
            <a:ext cx="9470136" cy="564543"/>
          </a:xfrm>
        </p:spPr>
        <p:txBody>
          <a:bodyPr/>
          <a:lstStyle/>
          <a:p>
            <a:r>
              <a:rPr lang="en-GB" sz="3600" dirty="0"/>
              <a:t>Outline</a:t>
            </a:r>
          </a:p>
        </p:txBody>
      </p:sp>
      <p:grpSp>
        <p:nvGrpSpPr>
          <p:cNvPr id="4" name="Group 3">
            <a:extLst>
              <a:ext uri="{C183D7F6-B498-43B3-948B-1728B52AA6E4}">
                <adec:decorative xmlns:adec="http://schemas.microsoft.com/office/drawing/2017/decorative" val="1"/>
              </a:ext>
            </a:extLst>
          </p:cNvPr>
          <p:cNvGrpSpPr/>
          <p:nvPr/>
        </p:nvGrpSpPr>
        <p:grpSpPr>
          <a:xfrm>
            <a:off x="828000" y="360000"/>
            <a:ext cx="864000" cy="864000"/>
            <a:chOff x="10070085" y="4807760"/>
            <a:chExt cx="864000" cy="864000"/>
          </a:xfrm>
        </p:grpSpPr>
        <p:sp>
          <p:nvSpPr>
            <p:cNvPr id="5" name="Oval 4"/>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
        <p:nvSpPr>
          <p:cNvPr id="8" name="Text Placeholder 2"/>
          <p:cNvSpPr txBox="1">
            <a:spLocks/>
          </p:cNvSpPr>
          <p:nvPr/>
        </p:nvSpPr>
        <p:spPr>
          <a:xfrm>
            <a:off x="828001" y="1637742"/>
            <a:ext cx="10514135" cy="2037111"/>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spcBef>
                <a:spcPts val="1200"/>
              </a:spcBef>
              <a:buClr>
                <a:schemeClr val="accent2"/>
              </a:buClr>
              <a:buFont typeface="Arial" panose="020B0604020202020204" pitchFamily="34" charset="0"/>
              <a:buChar char="●"/>
            </a:pPr>
            <a:r>
              <a:rPr lang="en-US" sz="2000" dirty="0">
                <a:solidFill>
                  <a:schemeClr val="tx2"/>
                </a:solidFill>
              </a:rPr>
              <a:t>Introduction to the Grant Agreement Preparation </a:t>
            </a:r>
          </a:p>
          <a:p>
            <a:pPr marL="342900" lvl="1" indent="-342900">
              <a:spcBef>
                <a:spcPts val="1200"/>
              </a:spcBef>
              <a:buClr>
                <a:schemeClr val="accent2"/>
              </a:buClr>
              <a:buFont typeface="Arial" panose="020B0604020202020204" pitchFamily="34" charset="0"/>
              <a:buChar char="●"/>
            </a:pPr>
            <a:r>
              <a:rPr lang="en-US" sz="2000" dirty="0">
                <a:solidFill>
                  <a:schemeClr val="tx2"/>
                </a:solidFill>
              </a:rPr>
              <a:t>Roles and access management</a:t>
            </a:r>
          </a:p>
          <a:p>
            <a:pPr marL="342900" lvl="1" indent="-342900">
              <a:spcBef>
                <a:spcPts val="1200"/>
              </a:spcBef>
              <a:buClr>
                <a:schemeClr val="accent2"/>
              </a:buClr>
              <a:buFont typeface="Arial" panose="020B0604020202020204" pitchFamily="34" charset="0"/>
              <a:buChar char="●"/>
            </a:pPr>
            <a:r>
              <a:rPr lang="en-US" sz="2000" dirty="0">
                <a:solidFill>
                  <a:schemeClr val="tx2"/>
                </a:solidFill>
              </a:rPr>
              <a:t>New elements required in Horizon Europe</a:t>
            </a:r>
          </a:p>
          <a:p>
            <a:pPr marL="342900" lvl="1" indent="-342900">
              <a:spcBef>
                <a:spcPts val="1200"/>
              </a:spcBef>
              <a:buClr>
                <a:schemeClr val="accent2"/>
              </a:buClr>
              <a:buFont typeface="Arial" panose="020B0604020202020204" pitchFamily="34" charset="0"/>
              <a:buChar char="●"/>
            </a:pPr>
            <a:r>
              <a:rPr lang="en-US" sz="2000" dirty="0">
                <a:solidFill>
                  <a:schemeClr val="tx2"/>
                </a:solidFill>
              </a:rPr>
              <a:t>Technical aspects</a:t>
            </a:r>
          </a:p>
        </p:txBody>
      </p:sp>
    </p:spTree>
    <p:extLst>
      <p:ext uri="{BB962C8B-B14F-4D97-AF65-F5344CB8AC3E}">
        <p14:creationId xmlns:p14="http://schemas.microsoft.com/office/powerpoint/2010/main" val="1346260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872000" y="508727"/>
            <a:ext cx="9629001" cy="564543"/>
          </a:xfrm>
        </p:spPr>
        <p:txBody>
          <a:bodyPr/>
          <a:lstStyle/>
          <a:p>
            <a:r>
              <a:rPr lang="en-US" dirty="0"/>
              <a:t>IT system for grant management</a:t>
            </a:r>
            <a:endParaRPr lang="en-GB" dirty="0"/>
          </a:p>
        </p:txBody>
      </p:sp>
      <p:grpSp>
        <p:nvGrpSpPr>
          <p:cNvPr id="9" name="Group 8" descr="Managing a project in the portal: select the project, then from the &quot;actions&quot; menu, select &quot;manage project&quot;."/>
          <p:cNvGrpSpPr/>
          <p:nvPr/>
        </p:nvGrpSpPr>
        <p:grpSpPr>
          <a:xfrm>
            <a:off x="485775" y="1504526"/>
            <a:ext cx="11220450" cy="4552950"/>
            <a:chOff x="434017" y="1514051"/>
            <a:chExt cx="11220450" cy="4552950"/>
          </a:xfrm>
        </p:grpSpPr>
        <p:grpSp>
          <p:nvGrpSpPr>
            <p:cNvPr id="7" name="Group 6"/>
            <p:cNvGrpSpPr/>
            <p:nvPr/>
          </p:nvGrpSpPr>
          <p:grpSpPr>
            <a:xfrm>
              <a:off x="434017" y="1514051"/>
              <a:ext cx="11220450" cy="4552950"/>
              <a:chOff x="434017" y="1514051"/>
              <a:chExt cx="11220450" cy="4552950"/>
            </a:xfrm>
          </p:grpSpPr>
          <p:pic>
            <p:nvPicPr>
              <p:cNvPr id="5" name="Picture 4"/>
              <p:cNvPicPr>
                <a:picLocks noChangeAspect="1"/>
              </p:cNvPicPr>
              <p:nvPr/>
            </p:nvPicPr>
            <p:blipFill>
              <a:blip r:embed="rId2"/>
              <a:stretch>
                <a:fillRect/>
              </a:stretch>
            </p:blipFill>
            <p:spPr>
              <a:xfrm>
                <a:off x="434017" y="1514051"/>
                <a:ext cx="11220450" cy="4552950"/>
              </a:xfrm>
              <a:prstGeom prst="rect">
                <a:avLst/>
              </a:prstGeom>
            </p:spPr>
          </p:pic>
          <p:sp>
            <p:nvSpPr>
              <p:cNvPr id="3" name="TextBox 2"/>
              <p:cNvSpPr txBox="1"/>
              <p:nvPr/>
            </p:nvSpPr>
            <p:spPr>
              <a:xfrm>
                <a:off x="7789652" y="1514051"/>
                <a:ext cx="2751827" cy="422694"/>
              </a:xfrm>
              <a:prstGeom prst="rect">
                <a:avLst/>
              </a:prstGeom>
              <a:solidFill>
                <a:schemeClr val="bg1"/>
              </a:solidFill>
            </p:spPr>
            <p:txBody>
              <a:bodyPr wrap="square" rtlCol="0">
                <a:spAutoFit/>
              </a:bodyPr>
              <a:lstStyle/>
              <a:p>
                <a:endParaRPr lang="fr-BE" dirty="0"/>
              </a:p>
            </p:txBody>
          </p:sp>
        </p:grpSp>
        <p:sp>
          <p:nvSpPr>
            <p:cNvPr id="8" name="Rectangle 7"/>
            <p:cNvSpPr/>
            <p:nvPr/>
          </p:nvSpPr>
          <p:spPr>
            <a:xfrm>
              <a:off x="2441752" y="4169644"/>
              <a:ext cx="1043320" cy="100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p:nvSpPr>
          <p:spPr>
            <a:xfrm>
              <a:off x="5173450" y="4169644"/>
              <a:ext cx="632127" cy="100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p:nvSpPr>
          <p:spPr>
            <a:xfrm>
              <a:off x="8503246" y="4169644"/>
              <a:ext cx="218060" cy="100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1" name="Rectangle 10"/>
          <p:cNvSpPr/>
          <p:nvPr/>
        </p:nvSpPr>
        <p:spPr>
          <a:xfrm>
            <a:off x="10300715" y="4579547"/>
            <a:ext cx="1033273" cy="2393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16" name="Group 15">
            <a:extLst>
              <a:ext uri="{C183D7F6-B498-43B3-948B-1728B52AA6E4}">
                <adec:decorative xmlns:adec="http://schemas.microsoft.com/office/drawing/2017/decorative" val="1"/>
              </a:ext>
            </a:extLst>
          </p:cNvPr>
          <p:cNvGrpSpPr/>
          <p:nvPr/>
        </p:nvGrpSpPr>
        <p:grpSpPr>
          <a:xfrm>
            <a:off x="828000" y="360000"/>
            <a:ext cx="864000" cy="864000"/>
            <a:chOff x="10070085" y="3724632"/>
            <a:chExt cx="864000" cy="864000"/>
          </a:xfrm>
        </p:grpSpPr>
        <p:sp>
          <p:nvSpPr>
            <p:cNvPr id="17" name="Oval 16"/>
            <p:cNvSpPr/>
            <p:nvPr/>
          </p:nvSpPr>
          <p:spPr>
            <a:xfrm>
              <a:off x="10070085" y="3724632"/>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320" y="3758867"/>
              <a:ext cx="795530" cy="795530"/>
            </a:xfrm>
            <a:prstGeom prst="rect">
              <a:avLst/>
            </a:prstGeom>
          </p:spPr>
        </p:pic>
      </p:grpSp>
    </p:spTree>
    <p:extLst>
      <p:ext uri="{BB962C8B-B14F-4D97-AF65-F5344CB8AC3E}">
        <p14:creationId xmlns:p14="http://schemas.microsoft.com/office/powerpoint/2010/main" val="2455235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872000" y="555448"/>
            <a:ext cx="9617365" cy="473104"/>
          </a:xfrm>
        </p:spPr>
        <p:txBody>
          <a:bodyPr/>
          <a:lstStyle/>
          <a:p>
            <a:r>
              <a:rPr lang="en-GB" dirty="0"/>
              <a:t>Grant management service</a:t>
            </a:r>
            <a:endParaRPr lang="fr-BE" dirty="0"/>
          </a:p>
        </p:txBody>
      </p:sp>
      <p:grpSp>
        <p:nvGrpSpPr>
          <p:cNvPr id="19" name="Group 18">
            <a:extLst>
              <a:ext uri="{C183D7F6-B498-43B3-948B-1728B52AA6E4}">
                <adec:decorative xmlns:adec="http://schemas.microsoft.com/office/drawing/2017/decorative" val="1"/>
              </a:ext>
            </a:extLst>
          </p:cNvPr>
          <p:cNvGrpSpPr/>
          <p:nvPr/>
        </p:nvGrpSpPr>
        <p:grpSpPr>
          <a:xfrm>
            <a:off x="828000" y="360000"/>
            <a:ext cx="864000" cy="864000"/>
            <a:chOff x="10070085" y="3724632"/>
            <a:chExt cx="864000" cy="864000"/>
          </a:xfrm>
        </p:grpSpPr>
        <p:sp>
          <p:nvSpPr>
            <p:cNvPr id="20" name="Oval 19"/>
            <p:cNvSpPr/>
            <p:nvPr/>
          </p:nvSpPr>
          <p:spPr>
            <a:xfrm>
              <a:off x="10070085" y="3724632"/>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3758867"/>
              <a:ext cx="795530" cy="795530"/>
            </a:xfrm>
            <a:prstGeom prst="rect">
              <a:avLst/>
            </a:prstGeom>
          </p:spPr>
        </p:pic>
      </p:grpSp>
      <p:pic>
        <p:nvPicPr>
          <p:cNvPr id="16" name="Picture 15" descr="Overview of the management menu: on the left, there is a box with the overview data of the project. Below it, the latest legal data can be accessed, as well as the active processes and document library. In the main page, the metro line of the process can be consulted; below, a link to access the data needed to prepare the grant. The declaration of honour can be signed using the link. Also signature is automatic. "/>
          <p:cNvPicPr>
            <a:picLocks noChangeAspect="1"/>
          </p:cNvPicPr>
          <p:nvPr/>
        </p:nvPicPr>
        <p:blipFill rotWithShape="1">
          <a:blip r:embed="rId3"/>
          <a:srcRect b="2818"/>
          <a:stretch/>
        </p:blipFill>
        <p:spPr>
          <a:xfrm>
            <a:off x="1717537" y="1406703"/>
            <a:ext cx="8756925" cy="4822648"/>
          </a:xfrm>
          <a:prstGeom prst="rect">
            <a:avLst/>
          </a:prstGeom>
        </p:spPr>
      </p:pic>
      <p:pic>
        <p:nvPicPr>
          <p:cNvPr id="7" name="Picture 6">
            <a:extLst>
              <a:ext uri="{FF2B5EF4-FFF2-40B4-BE49-F238E27FC236}">
                <a16:creationId xmlns:a16="http://schemas.microsoft.com/office/drawing/2014/main" id="{3567B115-F487-40C6-B2A4-2A94F1592C4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Tree>
    <p:extLst>
      <p:ext uri="{BB962C8B-B14F-4D97-AF65-F5344CB8AC3E}">
        <p14:creationId xmlns:p14="http://schemas.microsoft.com/office/powerpoint/2010/main" val="3805395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872000" y="555448"/>
            <a:ext cx="9617365" cy="473104"/>
          </a:xfrm>
        </p:spPr>
        <p:txBody>
          <a:bodyPr/>
          <a:lstStyle/>
          <a:p>
            <a:r>
              <a:rPr lang="en-GB" dirty="0"/>
              <a:t>Grant management screens</a:t>
            </a:r>
            <a:endParaRPr lang="fr-BE" dirty="0"/>
          </a:p>
        </p:txBody>
      </p:sp>
      <p:pic>
        <p:nvPicPr>
          <p:cNvPr id="8" name="Picture 7" descr="Overview of the screen: the main screens where data needs to be entered. These are: project information, beneficiaries, general information, reporting periods, Grant information, Grant options, financial info, legal and financial info, associated partners, researchers, work packages, deliverables, milestones, reviews, critical risks, ethics, and security."/>
          <p:cNvPicPr>
            <a:picLocks noChangeAspect="1"/>
          </p:cNvPicPr>
          <p:nvPr/>
        </p:nvPicPr>
        <p:blipFill>
          <a:blip r:embed="rId2"/>
          <a:stretch>
            <a:fillRect/>
          </a:stretch>
        </p:blipFill>
        <p:spPr>
          <a:xfrm>
            <a:off x="211147" y="1680441"/>
            <a:ext cx="11769705" cy="1524000"/>
          </a:xfrm>
          <a:prstGeom prst="rect">
            <a:avLst/>
          </a:prstGeom>
        </p:spPr>
      </p:pic>
      <p:pic>
        <p:nvPicPr>
          <p:cNvPr id="9" name="Picture 8" descr="Explanation of icons: green check means &quot;OK&quot;; red X means &quot;blocking error&quot;; blue i means &quot;for information only&quot;; yellow exclamation mark means &quot;missing information&quot; (not blocking)."/>
          <p:cNvPicPr>
            <a:picLocks noChangeAspect="1"/>
          </p:cNvPicPr>
          <p:nvPr/>
        </p:nvPicPr>
        <p:blipFill>
          <a:blip r:embed="rId3"/>
          <a:stretch>
            <a:fillRect/>
          </a:stretch>
        </p:blipFill>
        <p:spPr>
          <a:xfrm>
            <a:off x="839646" y="4143376"/>
            <a:ext cx="4714764" cy="2138358"/>
          </a:xfrm>
          <a:prstGeom prst="rect">
            <a:avLst/>
          </a:prstGeom>
        </p:spPr>
      </p:pic>
      <p:sp>
        <p:nvSpPr>
          <p:cNvPr id="10" name="Rectangle 9"/>
          <p:cNvSpPr/>
          <p:nvPr/>
        </p:nvSpPr>
        <p:spPr>
          <a:xfrm>
            <a:off x="858696" y="3614514"/>
            <a:ext cx="2313454" cy="369332"/>
          </a:xfrm>
          <a:prstGeom prst="rect">
            <a:avLst/>
          </a:prstGeom>
        </p:spPr>
        <p:txBody>
          <a:bodyPr wrap="none">
            <a:spAutoFit/>
          </a:bodyPr>
          <a:lstStyle/>
          <a:p>
            <a:r>
              <a:rPr lang="en-US" dirty="0">
                <a:solidFill>
                  <a:srgbClr val="931680"/>
                </a:solidFill>
              </a:rPr>
              <a:t>Legend </a:t>
            </a:r>
            <a:r>
              <a:rPr lang="en-150" dirty="0">
                <a:solidFill>
                  <a:srgbClr val="931680"/>
                </a:solidFill>
              </a:rPr>
              <a:t>–</a:t>
            </a:r>
            <a:r>
              <a:rPr lang="en-US" dirty="0">
                <a:solidFill>
                  <a:srgbClr val="931680"/>
                </a:solidFill>
              </a:rPr>
              <a:t> icons used</a:t>
            </a:r>
            <a:endParaRPr lang="en-GB" dirty="0"/>
          </a:p>
        </p:txBody>
      </p:sp>
      <p:grpSp>
        <p:nvGrpSpPr>
          <p:cNvPr id="11" name="Group 10">
            <a:extLst>
              <a:ext uri="{C183D7F6-B498-43B3-948B-1728B52AA6E4}">
                <adec:decorative xmlns:adec="http://schemas.microsoft.com/office/drawing/2017/decorative" val="1"/>
              </a:ext>
            </a:extLst>
          </p:cNvPr>
          <p:cNvGrpSpPr/>
          <p:nvPr/>
        </p:nvGrpSpPr>
        <p:grpSpPr>
          <a:xfrm>
            <a:off x="828000" y="360000"/>
            <a:ext cx="864000" cy="864000"/>
            <a:chOff x="7802194" y="3722623"/>
            <a:chExt cx="864000" cy="864000"/>
          </a:xfrm>
        </p:grpSpPr>
        <p:sp>
          <p:nvSpPr>
            <p:cNvPr id="12" name="Oval 11"/>
            <p:cNvSpPr/>
            <p:nvPr/>
          </p:nvSpPr>
          <p:spPr>
            <a:xfrm>
              <a:off x="7802194" y="3722623"/>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7953" y="3758382"/>
              <a:ext cx="792482" cy="792482"/>
            </a:xfrm>
            <a:prstGeom prst="rect">
              <a:avLst/>
            </a:prstGeom>
          </p:spPr>
        </p:pic>
      </p:grpSp>
    </p:spTree>
    <p:extLst>
      <p:ext uri="{BB962C8B-B14F-4D97-AF65-F5344CB8AC3E}">
        <p14:creationId xmlns:p14="http://schemas.microsoft.com/office/powerpoint/2010/main" val="1868764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509728"/>
            <a:ext cx="9680275" cy="564543"/>
          </a:xfrm>
        </p:spPr>
        <p:txBody>
          <a:bodyPr/>
          <a:lstStyle/>
          <a:p>
            <a:r>
              <a:rPr lang="en-GB" dirty="0"/>
              <a:t>Points for attention</a:t>
            </a:r>
            <a:endParaRPr lang="en-GB" sz="3600" dirty="0"/>
          </a:p>
        </p:txBody>
      </p:sp>
      <p:sp>
        <p:nvSpPr>
          <p:cNvPr id="14" name="Text Placeholder 2"/>
          <p:cNvSpPr txBox="1">
            <a:spLocks/>
          </p:cNvSpPr>
          <p:nvPr/>
        </p:nvSpPr>
        <p:spPr>
          <a:xfrm>
            <a:off x="828001" y="1541224"/>
            <a:ext cx="10515600" cy="2478934"/>
          </a:xfrm>
          <a:prstGeom prst="rect">
            <a:avLst/>
          </a:prstGeom>
          <a:ln w="28575">
            <a:solidFill>
              <a:schemeClr val="accent4"/>
            </a:solidFill>
            <a:prstDash val="sysDot"/>
          </a:ln>
        </p:spPr>
        <p:txBody>
          <a:bodyPr vert="horz" wrap="square" lIns="91440" tIns="108000" rIns="91440" bIns="4572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spcBef>
                <a:spcPts val="600"/>
              </a:spcBef>
              <a:buClr>
                <a:schemeClr val="accent2"/>
              </a:buClr>
              <a:buFont typeface="Arial" panose="020B0604020202020204" pitchFamily="34" charset="0"/>
              <a:buChar char="●"/>
            </a:pPr>
            <a:r>
              <a:rPr lang="en-US" b="0" dirty="0">
                <a:solidFill>
                  <a:schemeClr val="tx1"/>
                </a:solidFill>
              </a:rPr>
              <a:t>‘Avoid repetitions: i.e. no duplication between work plan tables (Part A) and free text (Part B)</a:t>
            </a:r>
          </a:p>
          <a:p>
            <a:pPr marL="342900" lvl="1" indent="-342900">
              <a:spcBef>
                <a:spcPts val="600"/>
              </a:spcBef>
              <a:buClr>
                <a:schemeClr val="accent2"/>
              </a:buClr>
              <a:buFont typeface="Arial" panose="020B0604020202020204" pitchFamily="34" charset="0"/>
              <a:buChar char="●"/>
            </a:pPr>
            <a:r>
              <a:rPr lang="en-US" b="0" dirty="0">
                <a:solidFill>
                  <a:schemeClr val="tx1"/>
                </a:solidFill>
              </a:rPr>
              <a:t>The results of the ethics review and security scrutiny must be implemented in the grant agreement</a:t>
            </a:r>
          </a:p>
          <a:p>
            <a:pPr marL="1076325" lvl="2" indent="-361950">
              <a:spcBef>
                <a:spcPts val="600"/>
              </a:spcBef>
              <a:buClr>
                <a:schemeClr val="accent2"/>
              </a:buClr>
              <a:buFont typeface="Arial" panose="020B0604020202020204" pitchFamily="34" charset="0"/>
              <a:buChar char="●"/>
            </a:pPr>
            <a:r>
              <a:rPr lang="en-US" sz="1800" b="0" dirty="0">
                <a:solidFill>
                  <a:schemeClr val="tx1"/>
                </a:solidFill>
              </a:rPr>
              <a:t>'Ethics requirements' (if any) are binding</a:t>
            </a:r>
          </a:p>
          <a:p>
            <a:pPr marL="1076325" lvl="2" indent="-361950">
              <a:spcBef>
                <a:spcPts val="600"/>
              </a:spcBef>
              <a:buClr>
                <a:schemeClr val="accent2"/>
              </a:buClr>
              <a:buFont typeface="Arial" panose="020B0604020202020204" pitchFamily="34" charset="0"/>
              <a:buChar char="●"/>
            </a:pPr>
            <a:r>
              <a:rPr lang="en-US" sz="1800" b="0" dirty="0">
                <a:solidFill>
                  <a:schemeClr val="tx1"/>
                </a:solidFill>
              </a:rPr>
              <a:t>'Ethics requirements' may necessitate changes in the </a:t>
            </a:r>
            <a:r>
              <a:rPr lang="en-US" sz="1800" b="0" dirty="0" err="1">
                <a:solidFill>
                  <a:schemeClr val="tx1"/>
                </a:solidFill>
              </a:rPr>
              <a:t>DoA</a:t>
            </a:r>
            <a:r>
              <a:rPr lang="en-US" sz="1800" b="0" dirty="0">
                <a:solidFill>
                  <a:schemeClr val="tx1"/>
                </a:solidFill>
              </a:rPr>
              <a:t> before the grant can be signed.</a:t>
            </a:r>
          </a:p>
          <a:p>
            <a:pPr marL="1076325" lvl="2" indent="-361950">
              <a:spcBef>
                <a:spcPts val="600"/>
              </a:spcBef>
              <a:buClr>
                <a:schemeClr val="accent2"/>
              </a:buClr>
              <a:buFont typeface="Arial" panose="020B0604020202020204" pitchFamily="34" charset="0"/>
              <a:buChar char="●"/>
            </a:pPr>
            <a:r>
              <a:rPr lang="en-US" sz="1800" b="0" dirty="0">
                <a:solidFill>
                  <a:schemeClr val="tx1"/>
                </a:solidFill>
              </a:rPr>
              <a:t>'Ethics requirements' may ask for local/national certificates to be submitted after grant signature.</a:t>
            </a:r>
          </a:p>
          <a:p>
            <a:pPr marL="1076325" lvl="2" indent="-361950">
              <a:spcBef>
                <a:spcPts val="600"/>
              </a:spcBef>
              <a:buClr>
                <a:schemeClr val="accent2"/>
              </a:buClr>
              <a:buFont typeface="Arial" panose="020B0604020202020204" pitchFamily="34" charset="0"/>
              <a:buChar char="●"/>
            </a:pPr>
            <a:r>
              <a:rPr lang="en-US" sz="1800" b="0" dirty="0">
                <a:solidFill>
                  <a:schemeClr val="tx1"/>
                </a:solidFill>
              </a:rPr>
              <a:t>Similarly for security scrutiny</a:t>
            </a:r>
            <a:endParaRPr lang="en-US" sz="2000" b="0" dirty="0">
              <a:solidFill>
                <a:schemeClr val="tx1"/>
              </a:solidFill>
            </a:endParaRPr>
          </a:p>
        </p:txBody>
      </p:sp>
      <p:grpSp>
        <p:nvGrpSpPr>
          <p:cNvPr id="10" name="Group 9">
            <a:extLst>
              <a:ext uri="{C183D7F6-B498-43B3-948B-1728B52AA6E4}">
                <adec:decorative xmlns:adec="http://schemas.microsoft.com/office/drawing/2017/decorative" val="1"/>
              </a:ext>
            </a:extLst>
          </p:cNvPr>
          <p:cNvGrpSpPr/>
          <p:nvPr/>
        </p:nvGrpSpPr>
        <p:grpSpPr>
          <a:xfrm>
            <a:off x="828000" y="360000"/>
            <a:ext cx="864000" cy="864000"/>
            <a:chOff x="10070085" y="4807760"/>
            <a:chExt cx="864000" cy="864000"/>
          </a:xfrm>
        </p:grpSpPr>
        <p:sp>
          <p:nvSpPr>
            <p:cNvPr id="11" name="Oval 10"/>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
        <p:nvSpPr>
          <p:cNvPr id="13" name="Text Placeholder 2"/>
          <p:cNvSpPr txBox="1">
            <a:spLocks/>
          </p:cNvSpPr>
          <p:nvPr/>
        </p:nvSpPr>
        <p:spPr>
          <a:xfrm>
            <a:off x="828000" y="4186097"/>
            <a:ext cx="10515601" cy="1801323"/>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600"/>
              </a:spcBef>
              <a:buClr>
                <a:schemeClr val="accent2"/>
              </a:buClr>
            </a:pPr>
            <a:r>
              <a:rPr lang="en-US" sz="2000" dirty="0">
                <a:solidFill>
                  <a:schemeClr val="tx2"/>
                </a:solidFill>
              </a:rPr>
              <a:t>Takeaway messages: </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Pay attention to deadlines; be proactive</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Be transparent in case you face difficulties; try to come up with a plan (if needed)</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Collaborate with the Project Officer</a:t>
            </a:r>
          </a:p>
        </p:txBody>
      </p:sp>
    </p:spTree>
    <p:extLst>
      <p:ext uri="{BB962C8B-B14F-4D97-AF65-F5344CB8AC3E}">
        <p14:creationId xmlns:p14="http://schemas.microsoft.com/office/powerpoint/2010/main" val="1964354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219845"/>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a:solidFill>
                  <a:schemeClr val="accent4"/>
                </a:solidFill>
              </a:rPr>
              <a:t>Thank you!</a:t>
            </a: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 </a:t>
            </a:r>
            <a:r>
              <a:rPr lang="en-GB" sz="2800" b="1" dirty="0" err="1">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dirty="0">
                <a:solidFill>
                  <a:schemeClr val="tx2"/>
                </a:solidFill>
                <a:latin typeface="+mj-lt"/>
                <a:hlinkClick r:id="rId2"/>
              </a:rPr>
              <a:t>http://ec.europa.eu/horizon-europe</a:t>
            </a:r>
            <a:endParaRPr lang="en-GB" sz="1800" b="1" dirty="0">
              <a:solidFill>
                <a:schemeClr val="tx2"/>
              </a:solidFill>
              <a:latin typeface="+mj-lt"/>
            </a:endParaRPr>
          </a:p>
          <a:p>
            <a:pPr algn="ctr"/>
            <a:endParaRPr lang="en-GB" sz="1000" b="0" dirty="0" err="1">
              <a:solidFill>
                <a:schemeClr val="accent3"/>
              </a:solidFill>
            </a:endParaRPr>
          </a:p>
        </p:txBody>
      </p:sp>
    </p:spTree>
    <p:extLst>
      <p:ext uri="{BB962C8B-B14F-4D97-AF65-F5344CB8AC3E}">
        <p14:creationId xmlns:p14="http://schemas.microsoft.com/office/powerpoint/2010/main" val="2505607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Introduction to the Grant Agreement Preparation</a:t>
            </a:r>
          </a:p>
        </p:txBody>
      </p:sp>
      <p:sp>
        <p:nvSpPr>
          <p:cNvPr id="3" name="Subtitle 2"/>
          <p:cNvSpPr>
            <a:spLocks noGrp="1"/>
          </p:cNvSpPr>
          <p:nvPr>
            <p:ph type="subTitle" idx="1"/>
          </p:nvPr>
        </p:nvSpPr>
        <p:spPr/>
        <p:txBody>
          <a:bodyPr/>
          <a:lstStyle/>
          <a:p>
            <a:r>
              <a:rPr lang="en-GB" dirty="0"/>
              <a:t>Horizon Europe</a:t>
            </a:r>
          </a:p>
        </p:txBody>
      </p:sp>
    </p:spTree>
    <p:extLst>
      <p:ext uri="{BB962C8B-B14F-4D97-AF65-F5344CB8AC3E}">
        <p14:creationId xmlns:p14="http://schemas.microsoft.com/office/powerpoint/2010/main" val="894543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The grant management lifecycle: here we present an overview of the project lifecycle. the steps are: call publication, call opening, submission of proposal, evaluation, grant agreement preparation and signature, prefinancing, submission of deliverables, submission of periodic reports and then payment of balance."/>
          <p:cNvPicPr>
            <a:picLocks noChangeAspect="1"/>
          </p:cNvPicPr>
          <p:nvPr/>
        </p:nvPicPr>
        <p:blipFill>
          <a:blip r:embed="rId2"/>
          <a:stretch>
            <a:fillRect/>
          </a:stretch>
        </p:blipFill>
        <p:spPr>
          <a:xfrm>
            <a:off x="0" y="938215"/>
            <a:ext cx="12282202" cy="5374005"/>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48706" y="212666"/>
            <a:ext cx="1486491" cy="1451098"/>
          </a:xfrm>
          <a:prstGeom prst="rect">
            <a:avLst/>
          </a:prstGeom>
        </p:spPr>
      </p:pic>
      <p:grpSp>
        <p:nvGrpSpPr>
          <p:cNvPr id="9" name="Group 8">
            <a:extLst>
              <a:ext uri="{C183D7F6-B498-43B3-948B-1728B52AA6E4}">
                <adec:decorative xmlns:adec="http://schemas.microsoft.com/office/drawing/2017/decorative" val="1"/>
              </a:ext>
            </a:extLst>
          </p:cNvPr>
          <p:cNvGrpSpPr/>
          <p:nvPr/>
        </p:nvGrpSpPr>
        <p:grpSpPr>
          <a:xfrm>
            <a:off x="828000" y="360000"/>
            <a:ext cx="864000" cy="864000"/>
            <a:chOff x="2145287" y="1558376"/>
            <a:chExt cx="864000" cy="864000"/>
          </a:xfrm>
        </p:grpSpPr>
        <p:sp>
          <p:nvSpPr>
            <p:cNvPr id="10" name="Oval 9"/>
            <p:cNvSpPr/>
            <p:nvPr/>
          </p:nvSpPr>
          <p:spPr>
            <a:xfrm>
              <a:off x="2145287"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1046" y="1611719"/>
              <a:ext cx="792482" cy="795530"/>
            </a:xfrm>
            <a:prstGeom prst="rect">
              <a:avLst/>
            </a:prstGeom>
          </p:spPr>
        </p:pic>
      </p:grpSp>
      <p:sp>
        <p:nvSpPr>
          <p:cNvPr id="12" name="Title 1"/>
          <p:cNvSpPr txBox="1">
            <a:spLocks/>
          </p:cNvSpPr>
          <p:nvPr/>
        </p:nvSpPr>
        <p:spPr>
          <a:xfrm>
            <a:off x="1872000" y="509728"/>
            <a:ext cx="9680275" cy="564543"/>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fr-BE" dirty="0"/>
              <a:t>Grant Management </a:t>
            </a:r>
            <a:r>
              <a:rPr lang="fr-BE" dirty="0" err="1"/>
              <a:t>Lifecycle</a:t>
            </a:r>
            <a:r>
              <a:rPr lang="fr-BE" dirty="0"/>
              <a:t> (1) </a:t>
            </a:r>
            <a:endParaRPr lang="en-GB" dirty="0"/>
          </a:p>
        </p:txBody>
      </p:sp>
      <p:pic>
        <p:nvPicPr>
          <p:cNvPr id="13" name="Picture 12">
            <a:extLst>
              <a:ext uri="{FF2B5EF4-FFF2-40B4-BE49-F238E27FC236}">
                <a16:creationId xmlns:a16="http://schemas.microsoft.com/office/drawing/2014/main" id="{9E4EA0CE-DAD6-4A48-9863-AC7A31519F31}"/>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Tree>
    <p:extLst>
      <p:ext uri="{BB962C8B-B14F-4D97-AF65-F5344CB8AC3E}">
        <p14:creationId xmlns:p14="http://schemas.microsoft.com/office/powerpoint/2010/main" val="1253966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148166" y="216462"/>
            <a:ext cx="1486491" cy="1451098"/>
          </a:xfrm>
          <a:prstGeom prst="rect">
            <a:avLst/>
          </a:prstGeom>
        </p:spPr>
      </p:pic>
      <p:grpSp>
        <p:nvGrpSpPr>
          <p:cNvPr id="9" name="Group 8">
            <a:extLst>
              <a:ext uri="{C183D7F6-B498-43B3-948B-1728B52AA6E4}">
                <adec:decorative xmlns:adec="http://schemas.microsoft.com/office/drawing/2017/decorative" val="1"/>
              </a:ext>
            </a:extLst>
          </p:cNvPr>
          <p:cNvGrpSpPr/>
          <p:nvPr/>
        </p:nvGrpSpPr>
        <p:grpSpPr>
          <a:xfrm>
            <a:off x="828000" y="360000"/>
            <a:ext cx="864000" cy="864000"/>
            <a:chOff x="2145287" y="1558376"/>
            <a:chExt cx="864000" cy="864000"/>
          </a:xfrm>
        </p:grpSpPr>
        <p:sp>
          <p:nvSpPr>
            <p:cNvPr id="10" name="Oval 9"/>
            <p:cNvSpPr/>
            <p:nvPr/>
          </p:nvSpPr>
          <p:spPr>
            <a:xfrm>
              <a:off x="2145287"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1046" y="1611719"/>
              <a:ext cx="792482" cy="795530"/>
            </a:xfrm>
            <a:prstGeom prst="rect">
              <a:avLst/>
            </a:prstGeom>
          </p:spPr>
        </p:pic>
      </p:grpSp>
      <p:sp>
        <p:nvSpPr>
          <p:cNvPr id="12" name="Title 1"/>
          <p:cNvSpPr txBox="1">
            <a:spLocks/>
          </p:cNvSpPr>
          <p:nvPr/>
        </p:nvSpPr>
        <p:spPr>
          <a:xfrm>
            <a:off x="1872000" y="1008000"/>
            <a:ext cx="9680275" cy="564543"/>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fr-BE" dirty="0"/>
              <a:t>Grant Management </a:t>
            </a:r>
            <a:r>
              <a:rPr lang="fr-BE" dirty="0" err="1"/>
              <a:t>Lifecycle</a:t>
            </a:r>
            <a:r>
              <a:rPr lang="fr-BE" dirty="0"/>
              <a:t> (2) </a:t>
            </a:r>
          </a:p>
          <a:p>
            <a:r>
              <a:rPr lang="fr-BE" dirty="0"/>
              <a:t> </a:t>
            </a:r>
            <a:r>
              <a:rPr lang="fr-BE" sz="2800" dirty="0" err="1">
                <a:solidFill>
                  <a:srgbClr val="FFC000"/>
                </a:solidFill>
              </a:rPr>
              <a:t>amendments</a:t>
            </a:r>
            <a:r>
              <a:rPr lang="fr-BE" sz="2800" dirty="0">
                <a:solidFill>
                  <a:srgbClr val="FFC000"/>
                </a:solidFill>
              </a:rPr>
              <a:t>/</a:t>
            </a:r>
            <a:r>
              <a:rPr lang="fr-BE" sz="2800" dirty="0" err="1">
                <a:solidFill>
                  <a:srgbClr val="FFC000"/>
                </a:solidFill>
              </a:rPr>
              <a:t>reviews</a:t>
            </a:r>
            <a:endParaRPr lang="en-GB" sz="2800" dirty="0">
              <a:solidFill>
                <a:srgbClr val="FFC000"/>
              </a:solidFill>
            </a:endParaRPr>
          </a:p>
        </p:txBody>
      </p:sp>
      <p:pic>
        <p:nvPicPr>
          <p:cNvPr id="13" name="Picture 12" descr="Grant management lifecycle (second part): an additional overview of two side processes: amendments and reviews."/>
          <p:cNvPicPr>
            <a:picLocks noChangeAspect="1"/>
          </p:cNvPicPr>
          <p:nvPr/>
        </p:nvPicPr>
        <p:blipFill>
          <a:blip r:embed="rId4"/>
          <a:stretch>
            <a:fillRect/>
          </a:stretch>
        </p:blipFill>
        <p:spPr>
          <a:xfrm>
            <a:off x="547916" y="1707501"/>
            <a:ext cx="10984230" cy="4299204"/>
          </a:xfrm>
          <a:prstGeom prst="rect">
            <a:avLst/>
          </a:prstGeom>
        </p:spPr>
      </p:pic>
    </p:spTree>
    <p:extLst>
      <p:ext uri="{BB962C8B-B14F-4D97-AF65-F5344CB8AC3E}">
        <p14:creationId xmlns:p14="http://schemas.microsoft.com/office/powerpoint/2010/main" val="18944350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1872000" y="509728"/>
            <a:ext cx="9470136" cy="564543"/>
          </a:xfrm>
        </p:spPr>
        <p:txBody>
          <a:bodyPr/>
          <a:lstStyle/>
          <a:p>
            <a:r>
              <a:rPr lang="en-GB" sz="3600" dirty="0"/>
              <a:t>Principles</a:t>
            </a:r>
          </a:p>
        </p:txBody>
      </p:sp>
      <p:grpSp>
        <p:nvGrpSpPr>
          <p:cNvPr id="5" name="Group 4">
            <a:extLst>
              <a:ext uri="{C183D7F6-B498-43B3-948B-1728B52AA6E4}">
                <adec:decorative xmlns:adec="http://schemas.microsoft.com/office/drawing/2017/decorative" val="1"/>
              </a:ext>
            </a:extLst>
          </p:cNvPr>
          <p:cNvGrpSpPr/>
          <p:nvPr/>
        </p:nvGrpSpPr>
        <p:grpSpPr>
          <a:xfrm>
            <a:off x="828000" y="360000"/>
            <a:ext cx="864000" cy="864000"/>
            <a:chOff x="10070085" y="4807760"/>
            <a:chExt cx="864000" cy="864000"/>
          </a:xfrm>
        </p:grpSpPr>
        <p:sp>
          <p:nvSpPr>
            <p:cNvPr id="6" name="Oval 5"/>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
        <p:nvSpPr>
          <p:cNvPr id="8" name="Text Placeholder 2"/>
          <p:cNvSpPr txBox="1">
            <a:spLocks/>
          </p:cNvSpPr>
          <p:nvPr/>
        </p:nvSpPr>
        <p:spPr>
          <a:xfrm>
            <a:off x="838200" y="1430708"/>
            <a:ext cx="10515600" cy="5047730"/>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1200"/>
              </a:spcBef>
              <a:buClr>
                <a:schemeClr val="accent2"/>
              </a:buClr>
            </a:pPr>
            <a:r>
              <a:rPr lang="en-US" sz="2000" dirty="0">
                <a:solidFill>
                  <a:schemeClr val="tx2"/>
                </a:solidFill>
              </a:rPr>
              <a:t>Single gateway for all exchanges: Funding and Tenders Portal</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Deep integration of IT tools and services in the portal</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Uniform experience </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Common business processes</a:t>
            </a:r>
          </a:p>
          <a:p>
            <a:pPr lvl="1">
              <a:spcBef>
                <a:spcPts val="1200"/>
              </a:spcBef>
              <a:buClr>
                <a:schemeClr val="accent2"/>
              </a:buClr>
            </a:pPr>
            <a:endParaRPr lang="en-US" sz="900" b="0" dirty="0">
              <a:solidFill>
                <a:schemeClr val="tx1"/>
              </a:solidFill>
            </a:endParaRPr>
          </a:p>
          <a:p>
            <a:pPr lvl="1">
              <a:spcBef>
                <a:spcPts val="1200"/>
              </a:spcBef>
              <a:buClr>
                <a:schemeClr val="accent2"/>
              </a:buClr>
            </a:pPr>
            <a:r>
              <a:rPr lang="en-US" sz="2000" dirty="0">
                <a:solidFill>
                  <a:schemeClr val="tx2"/>
                </a:solidFill>
              </a:rPr>
              <a:t>Electronic-only paperless process flows</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Digital sealing of documents</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Digital signature on all formal documents replacing blue-ink signatures</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Single, common document repository</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Full traceability and audit trail ensured  (who-what-when)</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Predefined business rules in the IT suite ensure compliance</a:t>
            </a:r>
          </a:p>
          <a:p>
            <a:pPr lvl="1">
              <a:spcBef>
                <a:spcPts val="1200"/>
              </a:spcBef>
              <a:buClr>
                <a:schemeClr val="accent2"/>
              </a:buClr>
            </a:pPr>
            <a:endParaRPr lang="en-US" sz="2000" b="0" dirty="0">
              <a:solidFill>
                <a:schemeClr val="tx1"/>
              </a:solidFill>
            </a:endParaRPr>
          </a:p>
        </p:txBody>
      </p:sp>
      <p:pic>
        <p:nvPicPr>
          <p:cNvPr id="9" name="Picture 8">
            <a:extLst>
              <a:ext uri="{FF2B5EF4-FFF2-40B4-BE49-F238E27FC236}">
                <a16:creationId xmlns:a16="http://schemas.microsoft.com/office/drawing/2014/main" id="{99511D0A-C282-4B36-94CF-6CFB8A2A715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Tree>
    <p:extLst>
      <p:ext uri="{BB962C8B-B14F-4D97-AF65-F5344CB8AC3E}">
        <p14:creationId xmlns:p14="http://schemas.microsoft.com/office/powerpoint/2010/main" val="3079284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509728"/>
            <a:ext cx="9680275" cy="564543"/>
          </a:xfrm>
        </p:spPr>
        <p:txBody>
          <a:bodyPr/>
          <a:lstStyle/>
          <a:p>
            <a:r>
              <a:rPr lang="en-GB" sz="3600" dirty="0"/>
              <a:t>GAP: a </a:t>
            </a:r>
            <a:r>
              <a:rPr lang="en-GB" sz="3600" dirty="0" err="1"/>
              <a:t>timebound</a:t>
            </a:r>
            <a:r>
              <a:rPr lang="en-GB" sz="3600" dirty="0"/>
              <a:t> process</a:t>
            </a:r>
          </a:p>
        </p:txBody>
      </p:sp>
      <p:grpSp>
        <p:nvGrpSpPr>
          <p:cNvPr id="3" name="Group 2" descr="Time frame for the Grant agreement signature: the overall time frame from call submission deadline until the signature of the grant agreement should be eight months maximum."/>
          <p:cNvGrpSpPr/>
          <p:nvPr/>
        </p:nvGrpSpPr>
        <p:grpSpPr>
          <a:xfrm>
            <a:off x="723447" y="1494915"/>
            <a:ext cx="10745105" cy="3387258"/>
            <a:chOff x="177163" y="1435101"/>
            <a:chExt cx="11825175" cy="3228205"/>
          </a:xfrm>
        </p:grpSpPr>
        <p:pic>
          <p:nvPicPr>
            <p:cNvPr id="54" name="Picture 53"/>
            <p:cNvPicPr>
              <a:picLocks noChangeAspect="1"/>
            </p:cNvPicPr>
            <p:nvPr/>
          </p:nvPicPr>
          <p:blipFill>
            <a:blip r:embed="rId2"/>
            <a:stretch>
              <a:fillRect/>
            </a:stretch>
          </p:blipFill>
          <p:spPr>
            <a:xfrm>
              <a:off x="177163" y="1435101"/>
              <a:ext cx="11825175" cy="3228205"/>
            </a:xfrm>
            <a:prstGeom prst="rect">
              <a:avLst/>
            </a:prstGeom>
          </p:spPr>
        </p:pic>
        <p:sp>
          <p:nvSpPr>
            <p:cNvPr id="55" name="object 25"/>
            <p:cNvSpPr txBox="1"/>
            <p:nvPr/>
          </p:nvSpPr>
          <p:spPr>
            <a:xfrm>
              <a:off x="4417394" y="2335867"/>
              <a:ext cx="3681032" cy="320601"/>
            </a:xfrm>
            <a:prstGeom prst="rect">
              <a:avLst/>
            </a:prstGeom>
          </p:spPr>
          <p:txBody>
            <a:bodyPr vert="horz" wrap="square" lIns="0" tIns="12700" rIns="0" bIns="0" rtlCol="0">
              <a:spAutoFit/>
            </a:bodyPr>
            <a:lstStyle/>
            <a:p>
              <a:pPr marL="12700" algn="ctr">
                <a:lnSpc>
                  <a:spcPct val="100000"/>
                </a:lnSpc>
                <a:spcBef>
                  <a:spcPts val="100"/>
                </a:spcBef>
              </a:pPr>
              <a:r>
                <a:rPr sz="2000" b="1" spc="-5" dirty="0">
                  <a:solidFill>
                    <a:srgbClr val="800000"/>
                  </a:solidFill>
                  <a:latin typeface="Verdana"/>
                  <a:cs typeface="Verdana"/>
                </a:rPr>
                <a:t>fully electronic</a:t>
              </a:r>
              <a:r>
                <a:rPr sz="2000" b="1" spc="-35" dirty="0">
                  <a:solidFill>
                    <a:srgbClr val="800000"/>
                  </a:solidFill>
                  <a:latin typeface="Verdana"/>
                  <a:cs typeface="Verdana"/>
                </a:rPr>
                <a:t> </a:t>
              </a:r>
              <a:r>
                <a:rPr sz="2000" b="1" spc="-5" dirty="0">
                  <a:solidFill>
                    <a:srgbClr val="800000"/>
                  </a:solidFill>
                  <a:latin typeface="Verdana"/>
                  <a:cs typeface="Verdana"/>
                </a:rPr>
                <a:t>process</a:t>
              </a:r>
              <a:endParaRPr sz="2000" dirty="0">
                <a:latin typeface="Verdana"/>
                <a:cs typeface="Verdana"/>
              </a:endParaRPr>
            </a:p>
          </p:txBody>
        </p:sp>
      </p:grpSp>
      <p:sp>
        <p:nvSpPr>
          <p:cNvPr id="56" name="Text Placeholder 2"/>
          <p:cNvSpPr txBox="1">
            <a:spLocks/>
          </p:cNvSpPr>
          <p:nvPr/>
        </p:nvSpPr>
        <p:spPr>
          <a:xfrm>
            <a:off x="828001" y="5153089"/>
            <a:ext cx="8947595" cy="1394359"/>
          </a:xfrm>
          <a:prstGeom prst="rect">
            <a:avLst/>
          </a:prstGeom>
          <a:solidFill>
            <a:schemeClr val="bg1"/>
          </a:solidFill>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3525" lvl="1" indent="-263525">
              <a:buClr>
                <a:schemeClr val="accent2"/>
              </a:buClr>
              <a:buFont typeface="Arial" panose="020B0604020202020204" pitchFamily="34" charset="0"/>
              <a:buChar char="●"/>
            </a:pPr>
            <a:r>
              <a:rPr lang="en-US" sz="1200" b="0" dirty="0">
                <a:solidFill>
                  <a:schemeClr val="tx1"/>
                </a:solidFill>
              </a:rPr>
              <a:t>The GA preparation – the conclusion of the grant agreement is subject to time limits – </a:t>
            </a:r>
            <a:r>
              <a:rPr lang="en-US" sz="1200" dirty="0"/>
              <a:t>strict deadlines </a:t>
            </a:r>
            <a:r>
              <a:rPr lang="en-US" sz="1200" b="0" dirty="0">
                <a:solidFill>
                  <a:schemeClr val="tx1"/>
                </a:solidFill>
              </a:rPr>
              <a:t>(this is a regulatory requirement – </a:t>
            </a:r>
            <a:r>
              <a:rPr lang="en-US" sz="1200" b="0" dirty="0" err="1">
                <a:solidFill>
                  <a:schemeClr val="tx1"/>
                </a:solidFill>
              </a:rPr>
              <a:t>Fin.Reg</a:t>
            </a:r>
            <a:r>
              <a:rPr lang="en-US" sz="1200" b="0" dirty="0">
                <a:solidFill>
                  <a:schemeClr val="tx1"/>
                </a:solidFill>
              </a:rPr>
              <a:t>, ΗΕ reg. –exceptions for actions managed by ERCEA)</a:t>
            </a:r>
          </a:p>
          <a:p>
            <a:pPr marL="263525" lvl="1" indent="-263525">
              <a:buClr>
                <a:schemeClr val="accent2"/>
              </a:buClr>
              <a:buFont typeface="Arial" panose="020B0604020202020204" pitchFamily="34" charset="0"/>
              <a:buChar char="●"/>
            </a:pPr>
            <a:r>
              <a:rPr lang="en-US" sz="1200" b="0" dirty="0">
                <a:solidFill>
                  <a:schemeClr val="tx1"/>
                </a:solidFill>
              </a:rPr>
              <a:t>The invitation letter specifies deadlines applicable for the GAP</a:t>
            </a:r>
          </a:p>
          <a:p>
            <a:pPr marL="895350" lvl="2" indent="-358775">
              <a:buClr>
                <a:schemeClr val="accent2"/>
              </a:buClr>
              <a:buFont typeface="Arial" panose="020B0604020202020204" pitchFamily="34" charset="0"/>
              <a:buChar char="●"/>
            </a:pPr>
            <a:r>
              <a:rPr lang="en-US" sz="1200" b="0" dirty="0">
                <a:solidFill>
                  <a:schemeClr val="tx1"/>
                </a:solidFill>
              </a:rPr>
              <a:t>Align yourself with the applicable deadlines and make diligent efforts to comply with the dates set</a:t>
            </a:r>
          </a:p>
          <a:p>
            <a:pPr marL="895350" lvl="2" indent="-358775">
              <a:buClr>
                <a:schemeClr val="accent2"/>
              </a:buClr>
              <a:buFont typeface="Arial" panose="020B0604020202020204" pitchFamily="34" charset="0"/>
              <a:buChar char="●"/>
            </a:pPr>
            <a:r>
              <a:rPr lang="en-US" sz="1200" b="0" dirty="0">
                <a:solidFill>
                  <a:schemeClr val="tx1"/>
                </a:solidFill>
              </a:rPr>
              <a:t>Notify the EU services if you encounter delays</a:t>
            </a:r>
          </a:p>
          <a:p>
            <a:pPr marL="895350" lvl="2" indent="-358775">
              <a:buClr>
                <a:schemeClr val="accent2"/>
              </a:buClr>
              <a:buFont typeface="Arial" panose="020B0604020202020204" pitchFamily="34" charset="0"/>
              <a:buChar char="●"/>
            </a:pPr>
            <a:r>
              <a:rPr lang="en-US" sz="1200" b="0" dirty="0">
                <a:solidFill>
                  <a:schemeClr val="tx1"/>
                </a:solidFill>
              </a:rPr>
              <a:t>The non-respect of the deadlines may lead to the termination of grant preparation (rejection).</a:t>
            </a:r>
          </a:p>
        </p:txBody>
      </p:sp>
      <p:grpSp>
        <p:nvGrpSpPr>
          <p:cNvPr id="57" name="Group 56">
            <a:extLst>
              <a:ext uri="{C183D7F6-B498-43B3-948B-1728B52AA6E4}">
                <adec:decorative xmlns:adec="http://schemas.microsoft.com/office/drawing/2017/decorative" val="1"/>
              </a:ext>
            </a:extLst>
          </p:cNvPr>
          <p:cNvGrpSpPr/>
          <p:nvPr/>
        </p:nvGrpSpPr>
        <p:grpSpPr>
          <a:xfrm>
            <a:off x="828000" y="360000"/>
            <a:ext cx="864000" cy="864000"/>
            <a:chOff x="1069009" y="3735593"/>
            <a:chExt cx="864000" cy="864000"/>
          </a:xfrm>
        </p:grpSpPr>
        <p:sp>
          <p:nvSpPr>
            <p:cNvPr id="58" name="Oval 57"/>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Tree>
    <p:extLst>
      <p:ext uri="{BB962C8B-B14F-4D97-AF65-F5344CB8AC3E}">
        <p14:creationId xmlns:p14="http://schemas.microsoft.com/office/powerpoint/2010/main" val="2462108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509728"/>
            <a:ext cx="9680275" cy="564543"/>
          </a:xfrm>
        </p:spPr>
        <p:txBody>
          <a:bodyPr/>
          <a:lstStyle/>
          <a:p>
            <a:r>
              <a:rPr lang="en-GB" sz="3600" dirty="0"/>
              <a:t>GAP: Timing</a:t>
            </a:r>
          </a:p>
        </p:txBody>
      </p:sp>
      <p:grpSp>
        <p:nvGrpSpPr>
          <p:cNvPr id="7" name="Group 6">
            <a:extLst>
              <a:ext uri="{C183D7F6-B498-43B3-948B-1728B52AA6E4}">
                <adec:decorative xmlns:adec="http://schemas.microsoft.com/office/drawing/2017/decorative" val="1"/>
              </a:ext>
            </a:extLst>
          </p:cNvPr>
          <p:cNvGrpSpPr/>
          <p:nvPr/>
        </p:nvGrpSpPr>
        <p:grpSpPr>
          <a:xfrm>
            <a:off x="828000" y="360000"/>
            <a:ext cx="864000" cy="864000"/>
            <a:chOff x="3411458" y="4807760"/>
            <a:chExt cx="864000" cy="864000"/>
          </a:xfrm>
        </p:grpSpPr>
        <p:sp>
          <p:nvSpPr>
            <p:cNvPr id="8" name="Oval 7"/>
            <p:cNvSpPr/>
            <p:nvPr/>
          </p:nvSpPr>
          <p:spPr>
            <a:xfrm>
              <a:off x="3411458"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693" y="4841995"/>
              <a:ext cx="795530" cy="795530"/>
            </a:xfrm>
            <a:prstGeom prst="rect">
              <a:avLst/>
            </a:prstGeom>
          </p:spPr>
        </p:pic>
      </p:grpSp>
      <p:grpSp>
        <p:nvGrpSpPr>
          <p:cNvPr id="51" name="Group 50" descr="Indicative timing for the grant agreement preparation: the main phases of the grant agreement preparation should last around one month."/>
          <p:cNvGrpSpPr/>
          <p:nvPr/>
        </p:nvGrpSpPr>
        <p:grpSpPr>
          <a:xfrm>
            <a:off x="1779282" y="1787440"/>
            <a:ext cx="8633437" cy="3879198"/>
            <a:chOff x="1307521" y="2417348"/>
            <a:chExt cx="8633437" cy="3879198"/>
          </a:xfrm>
        </p:grpSpPr>
        <p:sp>
          <p:nvSpPr>
            <p:cNvPr id="52" name="TextBox 51"/>
            <p:cNvSpPr txBox="1"/>
            <p:nvPr/>
          </p:nvSpPr>
          <p:spPr>
            <a:xfrm>
              <a:off x="7037528" y="3172906"/>
              <a:ext cx="214033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lumMod val="65000"/>
                      <a:lumOff val="35000"/>
                    </a:srgbClr>
                  </a:solidFill>
                  <a:effectLst/>
                  <a:uLnTx/>
                  <a:uFillTx/>
                  <a:latin typeface="Arial"/>
                  <a:ea typeface="+mn-ea"/>
                  <a:cs typeface="+mn-cs"/>
                </a:rPr>
                <a:t>3 months max.</a:t>
              </a:r>
            </a:p>
          </p:txBody>
        </p:sp>
        <p:sp>
          <p:nvSpPr>
            <p:cNvPr id="53" name="TextBox 52"/>
            <p:cNvSpPr txBox="1"/>
            <p:nvPr/>
          </p:nvSpPr>
          <p:spPr>
            <a:xfrm>
              <a:off x="1307521" y="2438598"/>
              <a:ext cx="1296509" cy="646331"/>
            </a:xfrm>
            <a:prstGeom prst="rect">
              <a:avLst/>
            </a:prstGeom>
            <a:noFill/>
            <a:ln w="28575">
              <a:solidFill>
                <a:schemeClr val="bg2"/>
              </a:solidFill>
            </a:ln>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Invitation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 ESR</a:t>
              </a:r>
            </a:p>
          </p:txBody>
        </p:sp>
        <p:cxnSp>
          <p:nvCxnSpPr>
            <p:cNvPr id="54" name="Straight Connector 53"/>
            <p:cNvCxnSpPr/>
            <p:nvPr/>
          </p:nvCxnSpPr>
          <p:spPr bwMode="auto">
            <a:xfrm>
              <a:off x="1905050" y="3154288"/>
              <a:ext cx="0" cy="1929571"/>
            </a:xfrm>
            <a:prstGeom prst="line">
              <a:avLst/>
            </a:prstGeom>
            <a:noFill/>
            <a:ln w="57150" cap="flat" cmpd="sng" algn="ctr">
              <a:solidFill>
                <a:schemeClr val="bg2"/>
              </a:solidFill>
              <a:prstDash val="sysDot"/>
              <a:round/>
              <a:headEnd type="none" w="med" len="med"/>
              <a:tailEnd type="none" w="med" len="med"/>
            </a:ln>
            <a:effectLst/>
          </p:spPr>
        </p:cxnSp>
        <p:sp>
          <p:nvSpPr>
            <p:cNvPr id="55" name="TextBox 54"/>
            <p:cNvSpPr txBox="1"/>
            <p:nvPr/>
          </p:nvSpPr>
          <p:spPr>
            <a:xfrm>
              <a:off x="8457778" y="2417348"/>
              <a:ext cx="1483180" cy="646331"/>
            </a:xfrm>
            <a:prstGeom prst="rect">
              <a:avLst/>
            </a:prstGeom>
            <a:noFill/>
            <a:ln w="28575">
              <a:solidFill>
                <a:schemeClr val="bg2"/>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Grant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signature</a:t>
              </a:r>
            </a:p>
          </p:txBody>
        </p:sp>
        <p:cxnSp>
          <p:nvCxnSpPr>
            <p:cNvPr id="56" name="Straight Connector 55"/>
            <p:cNvCxnSpPr/>
            <p:nvPr/>
          </p:nvCxnSpPr>
          <p:spPr bwMode="auto">
            <a:xfrm>
              <a:off x="9203678" y="3154288"/>
              <a:ext cx="0" cy="1929571"/>
            </a:xfrm>
            <a:prstGeom prst="line">
              <a:avLst/>
            </a:prstGeom>
            <a:noFill/>
            <a:ln w="57150" cap="flat" cmpd="sng" algn="ctr">
              <a:solidFill>
                <a:schemeClr val="bg2"/>
              </a:solidFill>
              <a:prstDash val="sysDot"/>
              <a:round/>
              <a:headEnd type="none" w="med" len="med"/>
              <a:tailEnd type="none" w="med" len="med"/>
            </a:ln>
            <a:effectLst/>
          </p:spPr>
        </p:cxnSp>
        <p:sp>
          <p:nvSpPr>
            <p:cNvPr id="57" name="Right Arrow 56"/>
            <p:cNvSpPr/>
            <p:nvPr/>
          </p:nvSpPr>
          <p:spPr bwMode="auto">
            <a:xfrm>
              <a:off x="2005535" y="3550261"/>
              <a:ext cx="7200000" cy="180000"/>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58" name="Rectangle 57"/>
            <p:cNvSpPr/>
            <p:nvPr/>
          </p:nvSpPr>
          <p:spPr bwMode="auto">
            <a:xfrm>
              <a:off x="8651387" y="3481958"/>
              <a:ext cx="84151" cy="27176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59" name="Rectangle 58"/>
            <p:cNvSpPr/>
            <p:nvPr/>
          </p:nvSpPr>
          <p:spPr bwMode="auto">
            <a:xfrm>
              <a:off x="8846393" y="3481958"/>
              <a:ext cx="84151" cy="27176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60" name="Rectangle 59"/>
            <p:cNvSpPr/>
            <p:nvPr/>
          </p:nvSpPr>
          <p:spPr bwMode="auto">
            <a:xfrm>
              <a:off x="8458929" y="3481958"/>
              <a:ext cx="84151" cy="27176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61" name="Rectangle 60"/>
            <p:cNvSpPr/>
            <p:nvPr/>
          </p:nvSpPr>
          <p:spPr bwMode="auto">
            <a:xfrm>
              <a:off x="8270329" y="3481958"/>
              <a:ext cx="84151" cy="27176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62" name="TextBox 61"/>
            <p:cNvSpPr txBox="1"/>
            <p:nvPr/>
          </p:nvSpPr>
          <p:spPr>
            <a:xfrm>
              <a:off x="2683435" y="3861048"/>
              <a:ext cx="123783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3 weeks</a:t>
              </a:r>
            </a:p>
          </p:txBody>
        </p:sp>
        <p:sp>
          <p:nvSpPr>
            <p:cNvPr id="63" name="TextBox 62"/>
            <p:cNvSpPr txBox="1"/>
            <p:nvPr/>
          </p:nvSpPr>
          <p:spPr>
            <a:xfrm>
              <a:off x="4660404" y="3861048"/>
              <a:ext cx="131478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~1 week</a:t>
              </a:r>
            </a:p>
          </p:txBody>
        </p:sp>
        <p:sp>
          <p:nvSpPr>
            <p:cNvPr id="64" name="TextBox 63"/>
            <p:cNvSpPr txBox="1"/>
            <p:nvPr/>
          </p:nvSpPr>
          <p:spPr>
            <a:xfrm>
              <a:off x="6225530" y="3861048"/>
              <a:ext cx="123783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2 weeks</a:t>
              </a:r>
            </a:p>
          </p:txBody>
        </p:sp>
        <p:cxnSp>
          <p:nvCxnSpPr>
            <p:cNvPr id="65" name="Straight Connector 64"/>
            <p:cNvCxnSpPr/>
            <p:nvPr/>
          </p:nvCxnSpPr>
          <p:spPr bwMode="auto">
            <a:xfrm>
              <a:off x="5971406" y="3683497"/>
              <a:ext cx="0" cy="1617711"/>
            </a:xfrm>
            <a:prstGeom prst="line">
              <a:avLst/>
            </a:prstGeom>
            <a:noFill/>
            <a:ln w="57150" cap="flat" cmpd="sng" algn="ctr">
              <a:solidFill>
                <a:schemeClr val="bg2"/>
              </a:solidFill>
              <a:prstDash val="sysDot"/>
              <a:round/>
              <a:headEnd type="none" w="med" len="med"/>
              <a:tailEnd type="stealth" w="med" len="med"/>
            </a:ln>
            <a:effectLst/>
          </p:spPr>
        </p:cxnSp>
        <p:cxnSp>
          <p:nvCxnSpPr>
            <p:cNvPr id="66" name="Straight Connector 65"/>
            <p:cNvCxnSpPr/>
            <p:nvPr/>
          </p:nvCxnSpPr>
          <p:spPr bwMode="auto">
            <a:xfrm>
              <a:off x="7826598" y="3683497"/>
              <a:ext cx="15544" cy="1617711"/>
            </a:xfrm>
            <a:prstGeom prst="line">
              <a:avLst/>
            </a:prstGeom>
            <a:noFill/>
            <a:ln w="57150" cap="flat" cmpd="sng" algn="ctr">
              <a:solidFill>
                <a:schemeClr val="bg2"/>
              </a:solidFill>
              <a:prstDash val="sysDot"/>
              <a:round/>
              <a:headEnd type="none" w="med" len="med"/>
              <a:tailEnd type="stealth" w="med" len="med"/>
            </a:ln>
            <a:effectLst/>
          </p:spPr>
        </p:cxnSp>
        <p:cxnSp>
          <p:nvCxnSpPr>
            <p:cNvPr id="67" name="Straight Connector 66"/>
            <p:cNvCxnSpPr/>
            <p:nvPr/>
          </p:nvCxnSpPr>
          <p:spPr bwMode="auto">
            <a:xfrm flipH="1">
              <a:off x="4680790" y="3683497"/>
              <a:ext cx="7172" cy="1617711"/>
            </a:xfrm>
            <a:prstGeom prst="line">
              <a:avLst/>
            </a:prstGeom>
            <a:noFill/>
            <a:ln w="57150" cap="flat" cmpd="sng" algn="ctr">
              <a:solidFill>
                <a:schemeClr val="bg2"/>
              </a:solidFill>
              <a:prstDash val="sysDot"/>
              <a:round/>
              <a:headEnd type="none" w="med" len="med"/>
              <a:tailEnd type="stealth" w="med" len="med"/>
            </a:ln>
            <a:effectLst/>
          </p:spPr>
        </p:cxnSp>
        <p:sp>
          <p:nvSpPr>
            <p:cNvPr id="68" name="TextBox 67"/>
            <p:cNvSpPr txBox="1"/>
            <p:nvPr/>
          </p:nvSpPr>
          <p:spPr>
            <a:xfrm>
              <a:off x="4083279" y="5380348"/>
              <a:ext cx="1144993" cy="646331"/>
            </a:xfrm>
            <a:prstGeom prst="rect">
              <a:avLst/>
            </a:prstGeom>
            <a:noFill/>
            <a:ln w="28575">
              <a:solidFill>
                <a:schemeClr val="bg2"/>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submit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GA data</a:t>
              </a: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69" name="TextBox 68"/>
            <p:cNvSpPr txBox="1"/>
            <p:nvPr/>
          </p:nvSpPr>
          <p:spPr>
            <a:xfrm>
              <a:off x="7343370" y="5373216"/>
              <a:ext cx="1114408" cy="923330"/>
            </a:xfrm>
            <a:prstGeom prst="rect">
              <a:avLst/>
            </a:prstGeom>
            <a:noFill/>
            <a:ln w="28575">
              <a:solidFill>
                <a:schemeClr val="bg2"/>
              </a:solidFill>
            </a:ln>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submit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GA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(final)</a:t>
              </a: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70" name="TextBox 69"/>
            <p:cNvSpPr txBox="1"/>
            <p:nvPr/>
          </p:nvSpPr>
          <p:spPr>
            <a:xfrm>
              <a:off x="5425554" y="5373216"/>
              <a:ext cx="1346844" cy="923330"/>
            </a:xfrm>
            <a:prstGeom prst="rect">
              <a:avLst/>
            </a:prstGeom>
            <a:noFill/>
            <a:ln w="28575">
              <a:solidFill>
                <a:schemeClr val="bg2"/>
              </a:solidFill>
            </a:ln>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remaining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(if any)</a:t>
              </a: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71" name="Right Arrow 70" title="consortium"/>
            <p:cNvSpPr/>
            <p:nvPr/>
          </p:nvSpPr>
          <p:spPr bwMode="auto">
            <a:xfrm>
              <a:off x="1955776" y="4281076"/>
              <a:ext cx="2700000" cy="804108"/>
            </a:xfrm>
            <a:prstGeom prst="rightArrow">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F5494"/>
                  </a:solidFill>
                  <a:effectLst/>
                  <a:uLnTx/>
                  <a:uFillTx/>
                  <a:latin typeface="Verdana" pitchFamily="34" charset="0"/>
                  <a:ea typeface="+mn-ea"/>
                  <a:cs typeface="+mn-cs"/>
                </a:rPr>
                <a:t>   consortium</a:t>
              </a:r>
              <a:endPar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72" name="Right Arrow 71" title="consortium"/>
            <p:cNvSpPr/>
            <p:nvPr/>
          </p:nvSpPr>
          <p:spPr bwMode="auto">
            <a:xfrm>
              <a:off x="6019031" y="4281076"/>
              <a:ext cx="1798042" cy="804108"/>
            </a:xfrm>
            <a:prstGeom prst="rightArrow">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F5494"/>
                  </a:solidFill>
                  <a:effectLst/>
                  <a:uLnTx/>
                  <a:uFillTx/>
                  <a:latin typeface="Verdana" pitchFamily="34" charset="0"/>
                  <a:ea typeface="+mn-ea"/>
                  <a:cs typeface="+mn-cs"/>
                </a:rPr>
                <a:t>consortium</a:t>
              </a:r>
              <a:endPar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73" name="Right Arrow 72" title="consortium"/>
            <p:cNvSpPr/>
            <p:nvPr/>
          </p:nvSpPr>
          <p:spPr bwMode="auto">
            <a:xfrm>
              <a:off x="4732411" y="4279751"/>
              <a:ext cx="1188000" cy="804108"/>
            </a:xfrm>
            <a:prstGeom prst="rightArrow">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F5494"/>
                  </a:solidFill>
                  <a:effectLst/>
                  <a:uLnTx/>
                  <a:uFillTx/>
                  <a:latin typeface="Verdana" pitchFamily="34" charset="0"/>
                  <a:ea typeface="+mn-ea"/>
                  <a:cs typeface="+mn-cs"/>
                </a:rPr>
                <a:t>PO</a:t>
              </a:r>
              <a:endPar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74" name="Rectangle 73"/>
            <p:cNvSpPr/>
            <p:nvPr/>
          </p:nvSpPr>
          <p:spPr>
            <a:xfrm>
              <a:off x="3225043" y="2464180"/>
              <a:ext cx="539073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altLang="en-US" sz="2000" b="0" i="0" u="none" strike="noStrike" kern="0" cap="none" spc="0" normalizeH="0" baseline="0" noProof="0" dirty="0">
                  <a:ln>
                    <a:noFill/>
                  </a:ln>
                  <a:solidFill>
                    <a:srgbClr val="0F5494"/>
                  </a:solidFill>
                  <a:effectLst/>
                  <a:uLnTx/>
                  <a:uFillTx/>
                  <a:latin typeface="Verdana"/>
                  <a:ea typeface="+mn-ea"/>
                  <a:cs typeface="+mn-cs"/>
                </a:rPr>
                <a:t>Grant agreement data (GA data)</a:t>
              </a:r>
              <a:endParaRPr kumimoji="0" lang="en-GB" sz="2000" b="0" i="0" u="none" strike="noStrike" kern="1200" cap="none" spc="0" normalizeH="0" baseline="0" noProof="0" dirty="0">
                <a:ln>
                  <a:noFill/>
                </a:ln>
                <a:solidFill>
                  <a:srgbClr val="4D4D4D"/>
                </a:solidFill>
                <a:effectLst/>
                <a:uLnTx/>
                <a:uFillTx/>
                <a:latin typeface="Arial"/>
                <a:ea typeface="+mn-ea"/>
                <a:cs typeface="+mn-cs"/>
              </a:endParaRPr>
            </a:p>
          </p:txBody>
        </p:sp>
      </p:grpSp>
    </p:spTree>
    <p:extLst>
      <p:ext uri="{BB962C8B-B14F-4D97-AF65-F5344CB8AC3E}">
        <p14:creationId xmlns:p14="http://schemas.microsoft.com/office/powerpoint/2010/main" val="2267058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72000" y="509728"/>
            <a:ext cx="9680275" cy="564543"/>
          </a:xfrm>
        </p:spPr>
        <p:txBody>
          <a:bodyPr/>
          <a:lstStyle/>
          <a:p>
            <a:r>
              <a:rPr lang="en-GB" sz="3600" dirty="0"/>
              <a:t>GAP: The main steps in the process</a:t>
            </a:r>
          </a:p>
        </p:txBody>
      </p:sp>
      <p:grpSp>
        <p:nvGrpSpPr>
          <p:cNvPr id="39" name="Group 38">
            <a:extLst>
              <a:ext uri="{C183D7F6-B498-43B3-948B-1728B52AA6E4}">
                <adec:decorative xmlns:adec="http://schemas.microsoft.com/office/drawing/2017/decorative" val="1"/>
              </a:ext>
            </a:extLst>
          </p:cNvPr>
          <p:cNvGrpSpPr/>
          <p:nvPr/>
        </p:nvGrpSpPr>
        <p:grpSpPr>
          <a:xfrm>
            <a:off x="828000" y="360000"/>
            <a:ext cx="864000" cy="864000"/>
            <a:chOff x="10070085" y="2641504"/>
            <a:chExt cx="864000" cy="864000"/>
          </a:xfrm>
        </p:grpSpPr>
        <p:sp>
          <p:nvSpPr>
            <p:cNvPr id="40" name="Oval 39"/>
            <p:cNvSpPr/>
            <p:nvPr/>
          </p:nvSpPr>
          <p:spPr>
            <a:xfrm>
              <a:off x="10070085" y="2641504"/>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2675739"/>
              <a:ext cx="795530" cy="795530"/>
            </a:xfrm>
            <a:prstGeom prst="rect">
              <a:avLst/>
            </a:prstGeom>
          </p:spPr>
        </p:pic>
      </p:grpSp>
      <p:sp>
        <p:nvSpPr>
          <p:cNvPr id="43" name="object 6">
            <a:extLst>
              <a:ext uri="{C183D7F6-B498-43B3-948B-1728B52AA6E4}">
                <adec:decorative xmlns:adec="http://schemas.microsoft.com/office/drawing/2017/decorative" val="1"/>
              </a:ext>
            </a:extLst>
          </p:cNvPr>
          <p:cNvSpPr txBox="1"/>
          <p:nvPr/>
        </p:nvSpPr>
        <p:spPr>
          <a:xfrm>
            <a:off x="270857" y="3499726"/>
            <a:ext cx="3217064" cy="2397749"/>
          </a:xfrm>
          <a:prstGeom prst="rect">
            <a:avLst/>
          </a:prstGeom>
          <a:ln w="9144">
            <a:solidFill>
              <a:srgbClr val="C00000"/>
            </a:solidFill>
          </a:ln>
        </p:spPr>
        <p:txBody>
          <a:bodyPr vert="horz" wrap="square" lIns="72000" tIns="72000" rIns="72000" bIns="72000" rtlCol="0">
            <a:spAutoFit/>
          </a:bodyPr>
          <a:lstStyle/>
          <a:p>
            <a:pPr>
              <a:lnSpc>
                <a:spcPct val="100000"/>
              </a:lnSpc>
            </a:pPr>
            <a:r>
              <a:rPr sz="1600" b="1" spc="-5" dirty="0">
                <a:solidFill>
                  <a:srgbClr val="800000"/>
                </a:solidFill>
                <a:latin typeface="Verdana" panose="020B0604030504040204" pitchFamily="34" charset="0"/>
                <a:ea typeface="Verdana" panose="020B0604030504040204" pitchFamily="34" charset="0"/>
                <a:cs typeface="Verdana"/>
              </a:rPr>
              <a:t>Validation </a:t>
            </a:r>
            <a:r>
              <a:rPr sz="1600" b="1" dirty="0">
                <a:solidFill>
                  <a:srgbClr val="800000"/>
                </a:solidFill>
                <a:latin typeface="Verdana" panose="020B0604030504040204" pitchFamily="34" charset="0"/>
                <a:ea typeface="Verdana" panose="020B0604030504040204" pitchFamily="34" charset="0"/>
                <a:cs typeface="Verdana"/>
              </a:rPr>
              <a:t>of</a:t>
            </a:r>
            <a:r>
              <a:rPr sz="1600" b="1" spc="-15" dirty="0">
                <a:solidFill>
                  <a:srgbClr val="800000"/>
                </a:solidFill>
                <a:latin typeface="Verdana" panose="020B0604030504040204" pitchFamily="34" charset="0"/>
                <a:ea typeface="Verdana" panose="020B0604030504040204" pitchFamily="34" charset="0"/>
                <a:cs typeface="Verdana"/>
              </a:rPr>
              <a:t> </a:t>
            </a:r>
            <a:r>
              <a:rPr sz="1600" b="1" spc="-5" dirty="0">
                <a:solidFill>
                  <a:srgbClr val="800000"/>
                </a:solidFill>
                <a:latin typeface="Verdana" panose="020B0604030504040204" pitchFamily="34" charset="0"/>
                <a:ea typeface="Verdana" panose="020B0604030504040204" pitchFamily="34" charset="0"/>
                <a:cs typeface="Verdana"/>
              </a:rPr>
              <a:t>participants</a:t>
            </a:r>
            <a:endParaRPr sz="1600" dirty="0">
              <a:latin typeface="Verdana" panose="020B0604030504040204" pitchFamily="34" charset="0"/>
              <a:ea typeface="Verdana" panose="020B0604030504040204" pitchFamily="34" charset="0"/>
              <a:cs typeface="Verdana"/>
            </a:endParaRPr>
          </a:p>
          <a:p>
            <a:pPr>
              <a:lnSpc>
                <a:spcPct val="100000"/>
              </a:lnSpc>
            </a:pPr>
            <a:endParaRPr sz="1600" dirty="0">
              <a:latin typeface="Verdana" panose="020B0604030504040204" pitchFamily="34" charset="0"/>
              <a:ea typeface="Verdana" panose="020B0604030504040204" pitchFamily="34" charset="0"/>
              <a:cs typeface="Verdana"/>
            </a:endParaRPr>
          </a:p>
          <a:p>
            <a:pPr>
              <a:lnSpc>
                <a:spcPct val="100000"/>
              </a:lnSpc>
            </a:pPr>
            <a:r>
              <a:rPr sz="1600" b="1" spc="-5" dirty="0">
                <a:solidFill>
                  <a:srgbClr val="800000"/>
                </a:solidFill>
                <a:latin typeface="Verdana" panose="020B0604030504040204" pitchFamily="34" charset="0"/>
                <a:ea typeface="Verdana" panose="020B0604030504040204" pitchFamily="34" charset="0"/>
                <a:cs typeface="Verdana"/>
              </a:rPr>
              <a:t>Setting </a:t>
            </a:r>
            <a:r>
              <a:rPr lang="en-US" sz="1600" b="1" spc="-5" dirty="0">
                <a:solidFill>
                  <a:srgbClr val="800000"/>
                </a:solidFill>
                <a:latin typeface="Verdana" panose="020B0604030504040204" pitchFamily="34" charset="0"/>
                <a:ea typeface="Verdana" panose="020B0604030504040204" pitchFamily="34" charset="0"/>
                <a:cs typeface="Verdana"/>
              </a:rPr>
              <a:t>identity access management (</a:t>
            </a:r>
            <a:r>
              <a:rPr sz="1600" b="1" spc="-5" dirty="0">
                <a:solidFill>
                  <a:srgbClr val="800000"/>
                </a:solidFill>
                <a:latin typeface="Verdana" panose="020B0604030504040204" pitchFamily="34" charset="0"/>
                <a:ea typeface="Verdana" panose="020B0604030504040204" pitchFamily="34" charset="0"/>
                <a:cs typeface="Verdana"/>
              </a:rPr>
              <a:t>IAM</a:t>
            </a:r>
            <a:r>
              <a:rPr lang="en-US" sz="1600" b="1" spc="-5" dirty="0">
                <a:solidFill>
                  <a:srgbClr val="800000"/>
                </a:solidFill>
                <a:latin typeface="Verdana" panose="020B0604030504040204" pitchFamily="34" charset="0"/>
                <a:ea typeface="Verdana" panose="020B0604030504040204" pitchFamily="34" charset="0"/>
                <a:cs typeface="Verdana"/>
              </a:rPr>
              <a:t>)</a:t>
            </a:r>
            <a:r>
              <a:rPr sz="1600" b="1" spc="-5" dirty="0">
                <a:solidFill>
                  <a:srgbClr val="800000"/>
                </a:solidFill>
                <a:latin typeface="Verdana" panose="020B0604030504040204" pitchFamily="34" charset="0"/>
                <a:ea typeface="Verdana" panose="020B0604030504040204" pitchFamily="34" charset="0"/>
                <a:cs typeface="Verdana"/>
              </a:rPr>
              <a:t> roles </a:t>
            </a:r>
            <a:r>
              <a:rPr sz="1600" spc="-5" dirty="0">
                <a:solidFill>
                  <a:srgbClr val="800000"/>
                </a:solidFill>
                <a:latin typeface="Verdana" panose="020B0604030504040204" pitchFamily="34" charset="0"/>
                <a:ea typeface="Verdana" panose="020B0604030504040204" pitchFamily="34" charset="0"/>
                <a:cs typeface="Verdana"/>
              </a:rPr>
              <a:t>(each</a:t>
            </a:r>
            <a:r>
              <a:rPr sz="1600" spc="-35" dirty="0">
                <a:solidFill>
                  <a:srgbClr val="800000"/>
                </a:solidFill>
                <a:latin typeface="Verdana" panose="020B0604030504040204" pitchFamily="34" charset="0"/>
                <a:ea typeface="Verdana" panose="020B0604030504040204" pitchFamily="34" charset="0"/>
                <a:cs typeface="Verdana"/>
              </a:rPr>
              <a:t> </a:t>
            </a:r>
            <a:r>
              <a:rPr sz="1600" spc="-5" dirty="0">
                <a:solidFill>
                  <a:srgbClr val="800000"/>
                </a:solidFill>
                <a:latin typeface="Verdana" panose="020B0604030504040204" pitchFamily="34" charset="0"/>
                <a:ea typeface="Verdana" panose="020B0604030504040204" pitchFamily="34" charset="0"/>
                <a:cs typeface="Verdana"/>
              </a:rPr>
              <a:t>ben)</a:t>
            </a:r>
            <a:endParaRPr sz="1600" dirty="0">
              <a:latin typeface="Verdana" panose="020B0604030504040204" pitchFamily="34" charset="0"/>
              <a:ea typeface="Verdana" panose="020B0604030504040204" pitchFamily="34" charset="0"/>
              <a:cs typeface="Verdana"/>
            </a:endParaRPr>
          </a:p>
          <a:p>
            <a:pPr>
              <a:lnSpc>
                <a:spcPct val="100000"/>
              </a:lnSpc>
            </a:pPr>
            <a:endParaRPr sz="1600" dirty="0">
              <a:latin typeface="Verdana" panose="020B0604030504040204" pitchFamily="34" charset="0"/>
              <a:ea typeface="Verdana" panose="020B0604030504040204" pitchFamily="34" charset="0"/>
              <a:cs typeface="Verdana"/>
            </a:endParaRPr>
          </a:p>
          <a:p>
            <a:pPr marR="90805">
              <a:lnSpc>
                <a:spcPct val="100000"/>
              </a:lnSpc>
            </a:pPr>
            <a:r>
              <a:rPr sz="1600" b="1" spc="-5" dirty="0">
                <a:solidFill>
                  <a:srgbClr val="800000"/>
                </a:solidFill>
                <a:latin typeface="Verdana" panose="020B0604030504040204" pitchFamily="34" charset="0"/>
                <a:ea typeface="Verdana" panose="020B0604030504040204" pitchFamily="34" charset="0"/>
                <a:cs typeface="Verdana"/>
              </a:rPr>
              <a:t>Signature </a:t>
            </a:r>
            <a:r>
              <a:rPr sz="1600" b="1" dirty="0">
                <a:solidFill>
                  <a:srgbClr val="800000"/>
                </a:solidFill>
                <a:latin typeface="Verdana" panose="020B0604030504040204" pitchFamily="34" charset="0"/>
                <a:ea typeface="Verdana" panose="020B0604030504040204" pitchFamily="34" charset="0"/>
                <a:cs typeface="Verdana"/>
              </a:rPr>
              <a:t>of the </a:t>
            </a:r>
            <a:r>
              <a:rPr sz="1600" b="1" spc="-5" dirty="0">
                <a:solidFill>
                  <a:srgbClr val="800000"/>
                </a:solidFill>
                <a:latin typeface="Verdana" panose="020B0604030504040204" pitchFamily="34" charset="0"/>
                <a:ea typeface="Verdana" panose="020B0604030504040204" pitchFamily="34" charset="0"/>
                <a:cs typeface="Verdana"/>
              </a:rPr>
              <a:t>'Declaration </a:t>
            </a:r>
            <a:r>
              <a:rPr sz="1600" b="1" dirty="0">
                <a:solidFill>
                  <a:srgbClr val="800000"/>
                </a:solidFill>
                <a:latin typeface="Verdana" panose="020B0604030504040204" pitchFamily="34" charset="0"/>
                <a:ea typeface="Verdana" panose="020B0604030504040204" pitchFamily="34" charset="0"/>
                <a:cs typeface="Verdana"/>
              </a:rPr>
              <a:t>of honour' </a:t>
            </a:r>
            <a:br>
              <a:rPr lang="fr-BE" sz="1600" b="1" dirty="0">
                <a:solidFill>
                  <a:srgbClr val="800000"/>
                </a:solidFill>
                <a:latin typeface="Verdana" panose="020B0604030504040204" pitchFamily="34" charset="0"/>
                <a:ea typeface="Verdana" panose="020B0604030504040204" pitchFamily="34" charset="0"/>
                <a:cs typeface="Verdana"/>
              </a:rPr>
            </a:br>
            <a:r>
              <a:rPr sz="1600" spc="-5" dirty="0">
                <a:solidFill>
                  <a:srgbClr val="800000"/>
                </a:solidFill>
                <a:latin typeface="Verdana" panose="020B0604030504040204" pitchFamily="34" charset="0"/>
                <a:ea typeface="Verdana" panose="020B0604030504040204" pitchFamily="34" charset="0"/>
                <a:cs typeface="Verdana"/>
              </a:rPr>
              <a:t>(e-signature, each ben)</a:t>
            </a:r>
            <a:endParaRPr sz="1600" dirty="0">
              <a:latin typeface="Verdana" panose="020B0604030504040204" pitchFamily="34" charset="0"/>
              <a:ea typeface="Verdana" panose="020B0604030504040204" pitchFamily="34" charset="0"/>
              <a:cs typeface="Verdana"/>
            </a:endParaRPr>
          </a:p>
        </p:txBody>
      </p:sp>
      <p:sp>
        <p:nvSpPr>
          <p:cNvPr id="44" name="object 7">
            <a:extLst>
              <a:ext uri="{C183D7F6-B498-43B3-948B-1728B52AA6E4}">
                <adec:decorative xmlns:adec="http://schemas.microsoft.com/office/drawing/2017/decorative" val="1"/>
              </a:ext>
            </a:extLst>
          </p:cNvPr>
          <p:cNvSpPr txBox="1"/>
          <p:nvPr/>
        </p:nvSpPr>
        <p:spPr>
          <a:xfrm>
            <a:off x="3672975" y="3517901"/>
            <a:ext cx="3368849" cy="2361398"/>
          </a:xfrm>
          <a:prstGeom prst="rect">
            <a:avLst/>
          </a:prstGeom>
          <a:ln w="9144">
            <a:solidFill>
              <a:srgbClr val="2C2C89"/>
            </a:solidFill>
          </a:ln>
        </p:spPr>
        <p:txBody>
          <a:bodyPr vert="horz" wrap="square" lIns="72000" tIns="72000" rIns="72000" bIns="72000" rtlCol="0">
            <a:spAutoFit/>
          </a:bodyPr>
          <a:lstStyle/>
          <a:p>
            <a:pPr marL="179388" marR="293370" indent="-179388">
              <a:lnSpc>
                <a:spcPct val="100000"/>
              </a:lnSpc>
            </a:pPr>
            <a:r>
              <a:rPr sz="1600" b="1" dirty="0">
                <a:solidFill>
                  <a:srgbClr val="2C2C89"/>
                </a:solidFill>
                <a:latin typeface="Verdana" panose="020B0604030504040204" pitchFamily="34" charset="0"/>
                <a:ea typeface="Verdana" panose="020B0604030504040204" pitchFamily="34" charset="0"/>
                <a:cs typeface="Verdana"/>
              </a:rPr>
              <a:t>*</a:t>
            </a:r>
            <a:r>
              <a:rPr lang="fr-BE" sz="1600" b="1" dirty="0">
                <a:solidFill>
                  <a:srgbClr val="2C2C89"/>
                </a:solidFill>
                <a:latin typeface="Verdana" panose="020B0604030504040204" pitchFamily="34" charset="0"/>
                <a:ea typeface="Verdana" panose="020B0604030504040204" pitchFamily="34" charset="0"/>
                <a:cs typeface="Verdana"/>
              </a:rPr>
              <a:t>	</a:t>
            </a:r>
            <a:r>
              <a:rPr sz="1600" b="1" dirty="0">
                <a:solidFill>
                  <a:srgbClr val="2C2C89"/>
                </a:solidFill>
                <a:latin typeface="Verdana" panose="020B0604030504040204" pitchFamily="34" charset="0"/>
                <a:ea typeface="Verdana" panose="020B0604030504040204" pitchFamily="34" charset="0"/>
                <a:cs typeface="Verdana"/>
              </a:rPr>
              <a:t>further iterations</a:t>
            </a:r>
            <a:r>
              <a:rPr sz="1600" b="1" spc="-105" dirty="0">
                <a:solidFill>
                  <a:srgbClr val="2C2C89"/>
                </a:solidFill>
                <a:latin typeface="Verdana" panose="020B0604030504040204" pitchFamily="34" charset="0"/>
                <a:ea typeface="Verdana" panose="020B0604030504040204" pitchFamily="34" charset="0"/>
                <a:cs typeface="Verdana"/>
              </a:rPr>
              <a:t> </a:t>
            </a:r>
            <a:r>
              <a:rPr sz="1600" b="1" spc="-5" dirty="0">
                <a:solidFill>
                  <a:srgbClr val="2C2C89"/>
                </a:solidFill>
                <a:latin typeface="Verdana" panose="020B0604030504040204" pitchFamily="34" charset="0"/>
                <a:ea typeface="Verdana" panose="020B0604030504040204" pitchFamily="34" charset="0"/>
                <a:cs typeface="Verdana"/>
              </a:rPr>
              <a:t>possible </a:t>
            </a:r>
            <a:br>
              <a:rPr lang="fr-BE" sz="1600" b="1" spc="-5" dirty="0">
                <a:solidFill>
                  <a:srgbClr val="2C2C89"/>
                </a:solidFill>
                <a:latin typeface="Verdana" panose="020B0604030504040204" pitchFamily="34" charset="0"/>
                <a:ea typeface="Verdana" panose="020B0604030504040204" pitchFamily="34" charset="0"/>
                <a:cs typeface="Verdana"/>
              </a:rPr>
            </a:br>
            <a:r>
              <a:rPr sz="1600" b="1" spc="-5" dirty="0">
                <a:solidFill>
                  <a:srgbClr val="2C2C89"/>
                </a:solidFill>
                <a:latin typeface="Verdana" panose="020B0604030504040204" pitchFamily="34" charset="0"/>
                <a:ea typeface="Verdana" panose="020B0604030504040204" pitchFamily="34" charset="0"/>
                <a:cs typeface="Verdana"/>
              </a:rPr>
              <a:t>(completion/correction </a:t>
            </a:r>
            <a:r>
              <a:rPr sz="1600" b="1" dirty="0">
                <a:solidFill>
                  <a:srgbClr val="2C2C89"/>
                </a:solidFill>
                <a:latin typeface="Verdana" panose="020B0604030504040204" pitchFamily="34" charset="0"/>
                <a:ea typeface="Verdana" panose="020B0604030504040204" pitchFamily="34" charset="0"/>
                <a:cs typeface="Verdana"/>
              </a:rPr>
              <a:t>of </a:t>
            </a:r>
            <a:r>
              <a:rPr sz="1600" b="1" spc="-5" dirty="0">
                <a:solidFill>
                  <a:srgbClr val="2C2C89"/>
                </a:solidFill>
                <a:latin typeface="Verdana" panose="020B0604030504040204" pitchFamily="34" charset="0"/>
                <a:ea typeface="Verdana" panose="020B0604030504040204" pitchFamily="34" charset="0"/>
                <a:cs typeface="Verdana"/>
              </a:rPr>
              <a:t>grant</a:t>
            </a:r>
            <a:r>
              <a:rPr lang="fr-BE" sz="1600" b="1" spc="-10" dirty="0">
                <a:solidFill>
                  <a:srgbClr val="2C2C89"/>
                </a:solidFill>
                <a:latin typeface="Verdana" panose="020B0604030504040204" pitchFamily="34" charset="0"/>
                <a:ea typeface="Verdana" panose="020B0604030504040204" pitchFamily="34" charset="0"/>
                <a:cs typeface="Verdana"/>
              </a:rPr>
              <a:t> </a:t>
            </a:r>
            <a:r>
              <a:rPr sz="1600" b="1" spc="-5" dirty="0">
                <a:solidFill>
                  <a:srgbClr val="2C2C89"/>
                </a:solidFill>
                <a:latin typeface="Verdana" panose="020B0604030504040204" pitchFamily="34" charset="0"/>
                <a:ea typeface="Verdana" panose="020B0604030504040204" pitchFamily="34" charset="0"/>
                <a:cs typeface="Verdana"/>
              </a:rPr>
              <a:t>data)</a:t>
            </a:r>
            <a:endParaRPr sz="1600" dirty="0">
              <a:latin typeface="Verdana" panose="020B0604030504040204" pitchFamily="34" charset="0"/>
              <a:ea typeface="Verdana" panose="020B0604030504040204" pitchFamily="34" charset="0"/>
              <a:cs typeface="Verdana"/>
            </a:endParaRPr>
          </a:p>
          <a:p>
            <a:pPr>
              <a:lnSpc>
                <a:spcPct val="100000"/>
              </a:lnSpc>
            </a:pPr>
            <a:endParaRPr sz="1600" dirty="0">
              <a:latin typeface="Verdana" panose="020B0604030504040204" pitchFamily="34" charset="0"/>
              <a:ea typeface="Verdana" panose="020B0604030504040204" pitchFamily="34" charset="0"/>
              <a:cs typeface="Verdana"/>
            </a:endParaRPr>
          </a:p>
          <a:p>
            <a:pPr marR="257810">
              <a:lnSpc>
                <a:spcPct val="100000"/>
              </a:lnSpc>
            </a:pPr>
            <a:r>
              <a:rPr sz="1600" b="1" dirty="0">
                <a:solidFill>
                  <a:srgbClr val="2C2C89"/>
                </a:solidFill>
                <a:latin typeface="Verdana" panose="020B0604030504040204" pitchFamily="34" charset="0"/>
                <a:ea typeface="Verdana" panose="020B0604030504040204" pitchFamily="34" charset="0"/>
                <a:cs typeface="Verdana"/>
              </a:rPr>
              <a:t>Ex-ante checks,</a:t>
            </a:r>
            <a:r>
              <a:rPr sz="1600" b="1" spc="-90" dirty="0">
                <a:solidFill>
                  <a:srgbClr val="2C2C89"/>
                </a:solidFill>
                <a:latin typeface="Verdana" panose="020B0604030504040204" pitchFamily="34" charset="0"/>
                <a:ea typeface="Verdana" panose="020B0604030504040204" pitchFamily="34" charset="0"/>
                <a:cs typeface="Verdana"/>
              </a:rPr>
              <a:t> </a:t>
            </a:r>
            <a:r>
              <a:rPr sz="1600" b="1" spc="-5" dirty="0">
                <a:solidFill>
                  <a:srgbClr val="2C2C89"/>
                </a:solidFill>
                <a:latin typeface="Verdana" panose="020B0604030504040204" pitchFamily="34" charset="0"/>
                <a:ea typeface="Verdana" panose="020B0604030504040204" pitchFamily="34" charset="0"/>
                <a:cs typeface="Verdana"/>
              </a:rPr>
              <a:t>reservation </a:t>
            </a:r>
            <a:r>
              <a:rPr sz="1600" b="1" dirty="0">
                <a:solidFill>
                  <a:srgbClr val="2C2C89"/>
                </a:solidFill>
                <a:latin typeface="Verdana" panose="020B0604030504040204" pitchFamily="34" charset="0"/>
                <a:ea typeface="Verdana" panose="020B0604030504040204" pitchFamily="34" charset="0"/>
                <a:cs typeface="Verdana"/>
              </a:rPr>
              <a:t>of funds, </a:t>
            </a:r>
            <a:r>
              <a:rPr sz="1600" b="1" spc="-5" dirty="0">
                <a:solidFill>
                  <a:srgbClr val="2C2C89"/>
                </a:solidFill>
                <a:latin typeface="Verdana" panose="020B0604030504040204" pitchFamily="34" charset="0"/>
                <a:ea typeface="Verdana" panose="020B0604030504040204" pitchFamily="34" charset="0"/>
                <a:cs typeface="Verdana"/>
              </a:rPr>
              <a:t>preparation </a:t>
            </a:r>
            <a:r>
              <a:rPr sz="1600" b="1" dirty="0">
                <a:solidFill>
                  <a:srgbClr val="2C2C89"/>
                </a:solidFill>
                <a:latin typeface="Verdana" panose="020B0604030504040204" pitchFamily="34" charset="0"/>
                <a:ea typeface="Verdana" panose="020B0604030504040204" pitchFamily="34" charset="0"/>
                <a:cs typeface="Verdana"/>
              </a:rPr>
              <a:t>of </a:t>
            </a:r>
            <a:r>
              <a:rPr sz="1600" b="1" spc="-5" dirty="0">
                <a:solidFill>
                  <a:srgbClr val="2C2C89"/>
                </a:solidFill>
                <a:latin typeface="Verdana" panose="020B0604030504040204" pitchFamily="34" charset="0"/>
                <a:ea typeface="Verdana" panose="020B0604030504040204" pitchFamily="34" charset="0"/>
                <a:cs typeface="Verdana"/>
              </a:rPr>
              <a:t>award</a:t>
            </a:r>
            <a:r>
              <a:rPr sz="1600" b="1" dirty="0">
                <a:solidFill>
                  <a:srgbClr val="2C2C89"/>
                </a:solidFill>
                <a:latin typeface="Verdana" panose="020B0604030504040204" pitchFamily="34" charset="0"/>
                <a:ea typeface="Verdana" panose="020B0604030504040204" pitchFamily="34" charset="0"/>
                <a:cs typeface="Verdana"/>
              </a:rPr>
              <a:t> </a:t>
            </a:r>
            <a:r>
              <a:rPr sz="1600" b="1" spc="-5" dirty="0">
                <a:solidFill>
                  <a:srgbClr val="2C2C89"/>
                </a:solidFill>
                <a:latin typeface="Verdana" panose="020B0604030504040204" pitchFamily="34" charset="0"/>
                <a:ea typeface="Verdana" panose="020B0604030504040204" pitchFamily="34" charset="0"/>
                <a:cs typeface="Verdana"/>
              </a:rPr>
              <a:t>decision</a:t>
            </a:r>
            <a:endParaRPr sz="1600" dirty="0">
              <a:latin typeface="Verdana" panose="020B0604030504040204" pitchFamily="34" charset="0"/>
              <a:ea typeface="Verdana" panose="020B0604030504040204" pitchFamily="34" charset="0"/>
              <a:cs typeface="Verdana"/>
            </a:endParaRPr>
          </a:p>
        </p:txBody>
      </p:sp>
      <p:sp>
        <p:nvSpPr>
          <p:cNvPr id="45" name="object 8">
            <a:extLst>
              <a:ext uri="{C183D7F6-B498-43B3-948B-1728B52AA6E4}">
                <adec:decorative xmlns:adec="http://schemas.microsoft.com/office/drawing/2017/decorative" val="1"/>
              </a:ext>
            </a:extLst>
          </p:cNvPr>
          <p:cNvSpPr txBox="1"/>
          <p:nvPr/>
        </p:nvSpPr>
        <p:spPr>
          <a:xfrm>
            <a:off x="9898145" y="3517901"/>
            <a:ext cx="2031214" cy="1130291"/>
          </a:xfrm>
          <a:prstGeom prst="rect">
            <a:avLst/>
          </a:prstGeom>
          <a:ln w="9144">
            <a:solidFill>
              <a:srgbClr val="2C2C89"/>
            </a:solidFill>
          </a:ln>
        </p:spPr>
        <p:txBody>
          <a:bodyPr vert="horz" wrap="square" lIns="72000" tIns="72000" rIns="72000" bIns="72000" rtlCol="0">
            <a:spAutoFit/>
          </a:bodyPr>
          <a:lstStyle/>
          <a:p>
            <a:pPr marL="358775" marR="294640" indent="-358775">
              <a:lnSpc>
                <a:spcPct val="100000"/>
              </a:lnSpc>
            </a:pPr>
            <a:r>
              <a:rPr sz="1600" b="1" dirty="0">
                <a:solidFill>
                  <a:srgbClr val="2C2C89"/>
                </a:solidFill>
                <a:latin typeface="Verdana" panose="020B0604030504040204" pitchFamily="34" charset="0"/>
                <a:ea typeface="Verdana" panose="020B0604030504040204" pitchFamily="34" charset="0"/>
                <a:cs typeface="Verdana"/>
              </a:rPr>
              <a:t>** If </a:t>
            </a:r>
            <a:r>
              <a:rPr sz="1600" b="1" spc="-5" dirty="0">
                <a:solidFill>
                  <a:srgbClr val="2C2C89"/>
                </a:solidFill>
                <a:latin typeface="Verdana" panose="020B0604030504040204" pitchFamily="34" charset="0"/>
                <a:ea typeface="Verdana" panose="020B0604030504040204" pitchFamily="34" charset="0"/>
                <a:cs typeface="Verdana"/>
              </a:rPr>
              <a:t>and as  defined in</a:t>
            </a:r>
            <a:r>
              <a:rPr sz="1600" b="1" spc="-60" dirty="0">
                <a:solidFill>
                  <a:srgbClr val="2C2C89"/>
                </a:solidFill>
                <a:latin typeface="Verdana" panose="020B0604030504040204" pitchFamily="34" charset="0"/>
                <a:ea typeface="Verdana" panose="020B0604030504040204" pitchFamily="34" charset="0"/>
                <a:cs typeface="Verdana"/>
              </a:rPr>
              <a:t> </a:t>
            </a:r>
            <a:r>
              <a:rPr sz="1600" b="1" dirty="0">
                <a:solidFill>
                  <a:srgbClr val="2C2C89"/>
                </a:solidFill>
                <a:latin typeface="Verdana" panose="020B0604030504040204" pitchFamily="34" charset="0"/>
                <a:ea typeface="Verdana" panose="020B0604030504040204" pitchFamily="34" charset="0"/>
                <a:cs typeface="Verdana"/>
              </a:rPr>
              <a:t>the </a:t>
            </a:r>
            <a:r>
              <a:rPr sz="1600" b="1" spc="-5" dirty="0">
                <a:solidFill>
                  <a:srgbClr val="2C2C89"/>
                </a:solidFill>
                <a:latin typeface="Verdana" panose="020B0604030504040204" pitchFamily="34" charset="0"/>
                <a:ea typeface="Verdana" panose="020B0604030504040204" pitchFamily="34" charset="0"/>
                <a:cs typeface="Verdana"/>
              </a:rPr>
              <a:t>grant  agreement</a:t>
            </a:r>
            <a:endParaRPr sz="1600" dirty="0">
              <a:latin typeface="Verdana" panose="020B0604030504040204" pitchFamily="34" charset="0"/>
              <a:ea typeface="Verdana" panose="020B0604030504040204" pitchFamily="34" charset="0"/>
              <a:cs typeface="Verdana"/>
            </a:endParaRPr>
          </a:p>
        </p:txBody>
      </p:sp>
      <p:sp>
        <p:nvSpPr>
          <p:cNvPr id="46" name="object 16" descr="2. Grant preparation (coordinator &amp; beneficiaries): validation of participants, setting the identity access management (IAM) roles for each beneficiary, and signature of the 'Declaration of honour' by each beneficiary (e-signature)."/>
          <p:cNvSpPr/>
          <p:nvPr/>
        </p:nvSpPr>
        <p:spPr>
          <a:xfrm>
            <a:off x="1746818" y="1778934"/>
            <a:ext cx="2124000" cy="1332000"/>
          </a:xfrm>
          <a:custGeom>
            <a:avLst/>
            <a:gdLst/>
            <a:ahLst/>
            <a:cxnLst/>
            <a:rect l="l" t="t" r="r" b="b"/>
            <a:pathLst>
              <a:path w="1390014" h="554989">
                <a:moveTo>
                  <a:pt x="1112520" y="0"/>
                </a:moveTo>
                <a:lnTo>
                  <a:pt x="0" y="0"/>
                </a:lnTo>
                <a:lnTo>
                  <a:pt x="277368" y="277367"/>
                </a:lnTo>
                <a:lnTo>
                  <a:pt x="0" y="554735"/>
                </a:lnTo>
                <a:lnTo>
                  <a:pt x="1112520" y="554735"/>
                </a:lnTo>
                <a:lnTo>
                  <a:pt x="1389888" y="277367"/>
                </a:lnTo>
                <a:lnTo>
                  <a:pt x="1112520" y="0"/>
                </a:lnTo>
                <a:close/>
              </a:path>
            </a:pathLst>
          </a:custGeom>
          <a:solidFill>
            <a:srgbClr val="800000"/>
          </a:solidFill>
          <a:ln w="38100">
            <a:solidFill>
              <a:schemeClr val="bg1"/>
            </a:solidFill>
          </a:ln>
        </p:spPr>
        <p:txBody>
          <a:bodyPr wrap="square" lIns="72000" tIns="0" rIns="0" bIns="0" rtlCol="0" anchor="ctr" anchorCtr="1"/>
          <a:lstStyle/>
          <a:p>
            <a:pPr algn="ctr"/>
            <a:r>
              <a:rPr kumimoji="0" lang="en-US" sz="1800" b="0" i="0" u="none" strike="noStrike" kern="1200" cap="none" spc="0" normalizeH="0" baseline="0" noProof="0" dirty="0">
                <a:ln>
                  <a:noFill/>
                </a:ln>
                <a:solidFill>
                  <a:srgbClr val="FFFFFF"/>
                </a:solidFill>
                <a:effectLst/>
                <a:uLnTx/>
                <a:uFillTx/>
                <a:latin typeface="Arial"/>
                <a:ea typeface="+mn-ea"/>
                <a:cs typeface="+mn-cs"/>
              </a:rPr>
              <a:t>2. Grant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preparation (</a:t>
            </a:r>
            <a:r>
              <a:rPr kumimoji="0" lang="en-US" sz="1800" b="0" i="0" u="none" strike="noStrike" kern="1200" cap="none" spc="0" normalizeH="0" baseline="0" noProof="0" dirty="0" err="1">
                <a:ln>
                  <a:noFill/>
                </a:ln>
                <a:solidFill>
                  <a:srgbClr val="FFFFFF"/>
                </a:solidFill>
                <a:effectLst/>
                <a:uLnTx/>
                <a:uFillTx/>
                <a:latin typeface="Arial"/>
                <a:ea typeface="+mn-ea"/>
                <a:cs typeface="+mn-cs"/>
              </a:rPr>
              <a:t>Coo+Ben</a:t>
            </a:r>
            <a:r>
              <a:rPr kumimoji="0" lang="en-US" sz="1800" b="0" i="0" u="none" strike="noStrike" kern="1200" cap="none" spc="0" normalizeH="0" baseline="0" noProof="0" dirty="0">
                <a:ln>
                  <a:noFill/>
                </a:ln>
                <a:solidFill>
                  <a:srgbClr val="FFFFFF"/>
                </a:solidFill>
                <a:effectLst/>
                <a:uLnTx/>
                <a:uFillTx/>
                <a:latin typeface="Arial"/>
                <a:ea typeface="+mn-ea"/>
                <a:cs typeface="+mn-cs"/>
              </a:rPr>
              <a:t>)</a:t>
            </a:r>
            <a:endParaRPr sz="1600" dirty="0">
              <a:latin typeface="Verdana" panose="020B0604030504040204" pitchFamily="34" charset="0"/>
              <a:ea typeface="Verdana" panose="020B0604030504040204" pitchFamily="34" charset="0"/>
            </a:endParaRPr>
          </a:p>
        </p:txBody>
      </p:sp>
      <p:sp>
        <p:nvSpPr>
          <p:cNvPr id="68" name="object 24" descr="4. Signature of the agreement (coordinator)"/>
          <p:cNvSpPr/>
          <p:nvPr/>
        </p:nvSpPr>
        <p:spPr>
          <a:xfrm>
            <a:off x="5038112" y="1778934"/>
            <a:ext cx="2124000" cy="1332000"/>
          </a:xfrm>
          <a:custGeom>
            <a:avLst/>
            <a:gdLst/>
            <a:ahLst/>
            <a:cxnLst/>
            <a:rect l="l" t="t" r="r" b="b"/>
            <a:pathLst>
              <a:path w="1390014" h="554989">
                <a:moveTo>
                  <a:pt x="1112519" y="0"/>
                </a:moveTo>
                <a:lnTo>
                  <a:pt x="0" y="0"/>
                </a:lnTo>
                <a:lnTo>
                  <a:pt x="277367" y="277367"/>
                </a:lnTo>
                <a:lnTo>
                  <a:pt x="0" y="554735"/>
                </a:lnTo>
                <a:lnTo>
                  <a:pt x="1112519" y="554735"/>
                </a:lnTo>
                <a:lnTo>
                  <a:pt x="1389888" y="277367"/>
                </a:lnTo>
                <a:lnTo>
                  <a:pt x="1112519" y="0"/>
                </a:lnTo>
                <a:close/>
              </a:path>
            </a:pathLst>
          </a:custGeom>
          <a:solidFill>
            <a:srgbClr val="800000"/>
          </a:solidFill>
          <a:ln w="38100">
            <a:solidFill>
              <a:schemeClr val="bg1"/>
            </a:solidFill>
          </a:ln>
        </p:spPr>
        <p:txBody>
          <a:bodyPr wrap="square" lIns="7200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4. Signature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of the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agreement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(COO)</a:t>
            </a:r>
          </a:p>
        </p:txBody>
      </p:sp>
      <p:sp>
        <p:nvSpPr>
          <p:cNvPr id="66" name="object 36" descr="5. Signature of the agreement (European Commission)"/>
          <p:cNvSpPr/>
          <p:nvPr/>
        </p:nvSpPr>
        <p:spPr>
          <a:xfrm>
            <a:off x="6683759" y="1778934"/>
            <a:ext cx="2124000" cy="1332000"/>
          </a:xfrm>
          <a:custGeom>
            <a:avLst/>
            <a:gdLst/>
            <a:ahLst/>
            <a:cxnLst/>
            <a:rect l="l" t="t" r="r" b="b"/>
            <a:pathLst>
              <a:path w="1388745" h="554989">
                <a:moveTo>
                  <a:pt x="1110995" y="0"/>
                </a:moveTo>
                <a:lnTo>
                  <a:pt x="0" y="0"/>
                </a:lnTo>
                <a:lnTo>
                  <a:pt x="277367" y="277368"/>
                </a:lnTo>
                <a:lnTo>
                  <a:pt x="0" y="554736"/>
                </a:lnTo>
                <a:lnTo>
                  <a:pt x="1110995" y="554736"/>
                </a:lnTo>
                <a:lnTo>
                  <a:pt x="1388363" y="277368"/>
                </a:lnTo>
                <a:lnTo>
                  <a:pt x="1110995" y="0"/>
                </a:lnTo>
                <a:close/>
              </a:path>
            </a:pathLst>
          </a:custGeom>
          <a:solidFill>
            <a:srgbClr val="2C2C89"/>
          </a:solidFill>
          <a:ln w="38100">
            <a:solidFill>
              <a:schemeClr val="bg1"/>
            </a:solidFill>
          </a:ln>
        </p:spPr>
        <p:txBody>
          <a:bodyPr wrap="square" lIns="7200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5. Signature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of the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agreement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l-GR" sz="1800" b="0" i="0" u="none" strike="noStrike" kern="1200" cap="none" spc="0" normalizeH="0" baseline="0" noProof="0" dirty="0">
                <a:ln>
                  <a:noFill/>
                </a:ln>
                <a:solidFill>
                  <a:srgbClr val="FFFFFF"/>
                </a:solidFill>
                <a:effectLst/>
                <a:uLnTx/>
                <a:uFillTx/>
                <a:latin typeface="Arial"/>
                <a:ea typeface="+mn-ea"/>
                <a:cs typeface="+mn-cs"/>
              </a:rPr>
              <a:t>(</a:t>
            </a:r>
            <a:r>
              <a:rPr kumimoji="0" lang="en-US" sz="1800" b="0" i="0" u="none" strike="noStrike" kern="1200" cap="none" spc="0" normalizeH="0" baseline="0" noProof="0" dirty="0">
                <a:ln>
                  <a:noFill/>
                </a:ln>
                <a:solidFill>
                  <a:srgbClr val="FFFFFF"/>
                </a:solidFill>
                <a:effectLst/>
                <a:uLnTx/>
                <a:uFillTx/>
                <a:latin typeface="Arial"/>
                <a:ea typeface="+mn-ea"/>
                <a:cs typeface="+mn-cs"/>
              </a:rPr>
              <a:t>EU</a:t>
            </a:r>
            <a:r>
              <a:rPr kumimoji="0" lang="el-GR" sz="1800" b="0" i="0" u="none" strike="noStrike" kern="1200" cap="none" spc="0" normalizeH="0" baseline="0" noProof="0" dirty="0">
                <a:ln>
                  <a:noFill/>
                </a:ln>
                <a:solidFill>
                  <a:srgbClr val="FFFFFF"/>
                </a:solidFill>
                <a:effectLst/>
                <a:uLnTx/>
                <a:uFillTx/>
                <a:latin typeface="Arial"/>
                <a:ea typeface="+mn-ea"/>
                <a:cs typeface="+mn-cs"/>
              </a:rPr>
              <a:t>)</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 name="object 20" descr="1. Invitation for grant preparation"/>
          <p:cNvSpPr/>
          <p:nvPr/>
        </p:nvSpPr>
        <p:spPr>
          <a:xfrm>
            <a:off x="101171" y="1778934"/>
            <a:ext cx="2124000" cy="1332000"/>
          </a:xfrm>
          <a:custGeom>
            <a:avLst/>
            <a:gdLst/>
            <a:ahLst/>
            <a:cxnLst/>
            <a:rect l="l" t="t" r="r" b="b"/>
            <a:pathLst>
              <a:path w="1388745" h="554989">
                <a:moveTo>
                  <a:pt x="1110995" y="0"/>
                </a:moveTo>
                <a:lnTo>
                  <a:pt x="0" y="0"/>
                </a:lnTo>
                <a:lnTo>
                  <a:pt x="277368" y="277367"/>
                </a:lnTo>
                <a:lnTo>
                  <a:pt x="0" y="554735"/>
                </a:lnTo>
                <a:lnTo>
                  <a:pt x="1110995" y="554735"/>
                </a:lnTo>
                <a:lnTo>
                  <a:pt x="1388364" y="277367"/>
                </a:lnTo>
                <a:lnTo>
                  <a:pt x="1110995" y="0"/>
                </a:lnTo>
                <a:close/>
              </a:path>
            </a:pathLst>
          </a:custGeom>
          <a:solidFill>
            <a:srgbClr val="2C2C89"/>
          </a:solidFill>
          <a:ln w="38100">
            <a:solidFill>
              <a:schemeClr val="bg1"/>
            </a:solidFill>
          </a:ln>
        </p:spPr>
        <p:txBody>
          <a:bodyPr wrap="square" lIns="72000" tIns="0" rIns="0" bIns="0" rtlCol="0" anchor="ctr" anchorCtr="1"/>
          <a:lstStyle/>
          <a:p>
            <a:pPr marR="0" lvl="0" algn="ctr"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Invitation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GB" sz="1800" b="0" i="0" u="none" strike="noStrike" kern="1200" cap="none" spc="0" normalizeH="0" baseline="0" noProof="0" dirty="0">
                <a:ln>
                  <a:noFill/>
                </a:ln>
                <a:solidFill>
                  <a:srgbClr val="FFFFFF"/>
                </a:solidFill>
                <a:effectLst/>
                <a:uLnTx/>
                <a:uFillTx/>
                <a:latin typeface="Arial"/>
                <a:ea typeface="+mn-ea"/>
                <a:cs typeface="+mn-cs"/>
              </a:rPr>
              <a:t>for grant </a:t>
            </a:r>
            <a:br>
              <a:rPr kumimoji="0" lang="en-GB" sz="1800" b="0" i="0" u="none" strike="noStrike" kern="1200" cap="none" spc="0" normalizeH="0" baseline="0" noProof="0" dirty="0">
                <a:ln>
                  <a:noFill/>
                </a:ln>
                <a:solidFill>
                  <a:srgbClr val="FFFFFF"/>
                </a:solidFill>
                <a:effectLst/>
                <a:uLnTx/>
                <a:uFillTx/>
                <a:latin typeface="Arial"/>
                <a:ea typeface="+mn-ea"/>
                <a:cs typeface="+mn-cs"/>
              </a:rPr>
            </a:br>
            <a:r>
              <a:rPr kumimoji="0" lang="en-GB" sz="1800" b="0" i="0" u="none" strike="noStrike" kern="1200" cap="none" spc="0" normalizeH="0" baseline="0" noProof="0" dirty="0">
                <a:ln>
                  <a:noFill/>
                </a:ln>
                <a:solidFill>
                  <a:srgbClr val="FFFFFF"/>
                </a:solidFill>
                <a:effectLst/>
                <a:uLnTx/>
                <a:uFillTx/>
                <a:latin typeface="Arial"/>
                <a:ea typeface="+mn-ea"/>
                <a:cs typeface="+mn-cs"/>
              </a:rPr>
              <a:t>preparation</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object 20" descr="3. Review of grant data: further iterations possible (completion and/or correction of grant data). Ex-ante checks, reservation of funds, preparation of award decision."/>
          <p:cNvSpPr/>
          <p:nvPr/>
        </p:nvSpPr>
        <p:spPr>
          <a:xfrm>
            <a:off x="3392465" y="1778934"/>
            <a:ext cx="2124000" cy="1332000"/>
          </a:xfrm>
          <a:custGeom>
            <a:avLst/>
            <a:gdLst/>
            <a:ahLst/>
            <a:cxnLst/>
            <a:rect l="l" t="t" r="r" b="b"/>
            <a:pathLst>
              <a:path w="1388745" h="554989">
                <a:moveTo>
                  <a:pt x="1110995" y="0"/>
                </a:moveTo>
                <a:lnTo>
                  <a:pt x="0" y="0"/>
                </a:lnTo>
                <a:lnTo>
                  <a:pt x="277368" y="277367"/>
                </a:lnTo>
                <a:lnTo>
                  <a:pt x="0" y="554735"/>
                </a:lnTo>
                <a:lnTo>
                  <a:pt x="1110995" y="554735"/>
                </a:lnTo>
                <a:lnTo>
                  <a:pt x="1388364" y="277367"/>
                </a:lnTo>
                <a:lnTo>
                  <a:pt x="1110995" y="0"/>
                </a:lnTo>
                <a:close/>
              </a:path>
            </a:pathLst>
          </a:custGeom>
          <a:solidFill>
            <a:srgbClr val="2C2C89"/>
          </a:solidFill>
          <a:ln w="38100">
            <a:solidFill>
              <a:schemeClr val="bg1"/>
            </a:solidFill>
          </a:ln>
        </p:spPr>
        <p:txBody>
          <a:bodyPr wrap="square" lIns="7200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3. Review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of Grant data</a:t>
            </a:r>
          </a:p>
        </p:txBody>
      </p:sp>
      <p:sp>
        <p:nvSpPr>
          <p:cNvPr id="57" name="object 20" descr="7. Payment of pre-financing, if and as  defined in the grant agreement."/>
          <p:cNvSpPr/>
          <p:nvPr/>
        </p:nvSpPr>
        <p:spPr>
          <a:xfrm>
            <a:off x="9975053" y="1778934"/>
            <a:ext cx="2124000" cy="1332000"/>
          </a:xfrm>
          <a:custGeom>
            <a:avLst/>
            <a:gdLst/>
            <a:ahLst/>
            <a:cxnLst/>
            <a:rect l="l" t="t" r="r" b="b"/>
            <a:pathLst>
              <a:path w="1388745" h="554989">
                <a:moveTo>
                  <a:pt x="1110995" y="0"/>
                </a:moveTo>
                <a:lnTo>
                  <a:pt x="0" y="0"/>
                </a:lnTo>
                <a:lnTo>
                  <a:pt x="277368" y="277367"/>
                </a:lnTo>
                <a:lnTo>
                  <a:pt x="0" y="554735"/>
                </a:lnTo>
                <a:lnTo>
                  <a:pt x="1110995" y="554735"/>
                </a:lnTo>
                <a:lnTo>
                  <a:pt x="1388364" y="277367"/>
                </a:lnTo>
                <a:lnTo>
                  <a:pt x="1110995" y="0"/>
                </a:lnTo>
                <a:close/>
              </a:path>
            </a:pathLst>
          </a:custGeom>
          <a:solidFill>
            <a:srgbClr val="2C2C89"/>
          </a:solidFill>
          <a:ln w="38100">
            <a:solidFill>
              <a:schemeClr val="bg1"/>
            </a:solidFill>
          </a:ln>
        </p:spPr>
        <p:txBody>
          <a:bodyPr wrap="square" lIns="7200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7. Payment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of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pre-financing </a:t>
            </a:r>
          </a:p>
        </p:txBody>
      </p:sp>
      <p:sp>
        <p:nvSpPr>
          <p:cNvPr id="64" name="object 24" descr="6. Signature of the accession forms (beneficiaries)"/>
          <p:cNvSpPr/>
          <p:nvPr/>
        </p:nvSpPr>
        <p:spPr>
          <a:xfrm>
            <a:off x="8329406" y="1778934"/>
            <a:ext cx="2124000" cy="1332000"/>
          </a:xfrm>
          <a:custGeom>
            <a:avLst/>
            <a:gdLst/>
            <a:ahLst/>
            <a:cxnLst/>
            <a:rect l="l" t="t" r="r" b="b"/>
            <a:pathLst>
              <a:path w="1390014" h="554989">
                <a:moveTo>
                  <a:pt x="1112519" y="0"/>
                </a:moveTo>
                <a:lnTo>
                  <a:pt x="0" y="0"/>
                </a:lnTo>
                <a:lnTo>
                  <a:pt x="277367" y="277367"/>
                </a:lnTo>
                <a:lnTo>
                  <a:pt x="0" y="554735"/>
                </a:lnTo>
                <a:lnTo>
                  <a:pt x="1112519" y="554735"/>
                </a:lnTo>
                <a:lnTo>
                  <a:pt x="1389888" y="277367"/>
                </a:lnTo>
                <a:lnTo>
                  <a:pt x="1112519" y="0"/>
                </a:lnTo>
                <a:close/>
              </a:path>
            </a:pathLst>
          </a:custGeom>
          <a:solidFill>
            <a:srgbClr val="800000"/>
          </a:solidFill>
          <a:ln w="38100">
            <a:solidFill>
              <a:schemeClr val="bg1"/>
            </a:solidFill>
          </a:ln>
        </p:spPr>
        <p:txBody>
          <a:bodyPr wrap="square" lIns="7200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FFFFFF"/>
                </a:solidFill>
                <a:effectLst/>
                <a:uLnTx/>
                <a:uFillTx/>
                <a:latin typeface="Arial"/>
                <a:ea typeface="+mn-ea"/>
                <a:cs typeface="+mn-cs"/>
              </a:rPr>
              <a:t>6.</a:t>
            </a:r>
            <a:r>
              <a:rPr kumimoji="0" lang="en-US" sz="1800" b="0" i="0" u="none" strike="noStrike" kern="1200" cap="none" spc="0" normalizeH="0" baseline="0" noProof="0" dirty="0">
                <a:ln>
                  <a:noFill/>
                </a:ln>
                <a:solidFill>
                  <a:srgbClr val="FFFFFF"/>
                </a:solidFill>
                <a:effectLst/>
                <a:uLnTx/>
                <a:uFillTx/>
                <a:latin typeface="Arial"/>
                <a:ea typeface="+mn-ea"/>
                <a:cs typeface="+mn-cs"/>
              </a:rPr>
              <a:t> Signature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of the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accession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forms (Ben)</a:t>
            </a:r>
          </a:p>
        </p:txBody>
      </p:sp>
      <p:cxnSp>
        <p:nvCxnSpPr>
          <p:cNvPr id="61" name="Straight Connector 60">
            <a:extLst>
              <a:ext uri="{C183D7F6-B498-43B3-948B-1728B52AA6E4}">
                <adec:decorative xmlns:adec="http://schemas.microsoft.com/office/drawing/2017/decorative" val="1"/>
              </a:ext>
            </a:extLst>
          </p:cNvPr>
          <p:cNvCxnSpPr>
            <a:cxnSpLocks/>
            <a:endCxn id="43" idx="0"/>
          </p:cNvCxnSpPr>
          <p:nvPr/>
        </p:nvCxnSpPr>
        <p:spPr>
          <a:xfrm flipH="1">
            <a:off x="1879389" y="3109587"/>
            <a:ext cx="812486" cy="390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C183D7F6-B498-43B3-948B-1728B52AA6E4}">
                <adec:decorative xmlns:adec="http://schemas.microsoft.com/office/drawing/2017/decorative" val="1"/>
              </a:ext>
            </a:extLst>
          </p:cNvPr>
          <p:cNvCxnSpPr>
            <a:cxnSpLocks/>
            <a:endCxn id="44" idx="0"/>
          </p:cNvCxnSpPr>
          <p:nvPr/>
        </p:nvCxnSpPr>
        <p:spPr>
          <a:xfrm>
            <a:off x="4496587" y="3109587"/>
            <a:ext cx="860813" cy="408314"/>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C183D7F6-B498-43B3-948B-1728B52AA6E4}">
                <adec:decorative xmlns:adec="http://schemas.microsoft.com/office/drawing/2017/decorative" val="1"/>
              </a:ext>
            </a:extLst>
          </p:cNvPr>
          <p:cNvCxnSpPr>
            <a:cxnSpLocks/>
            <a:endCxn id="45" idx="0"/>
          </p:cNvCxnSpPr>
          <p:nvPr/>
        </p:nvCxnSpPr>
        <p:spPr>
          <a:xfrm>
            <a:off x="10913752" y="3109587"/>
            <a:ext cx="0" cy="408314"/>
          </a:xfrm>
          <a:prstGeom prst="line">
            <a:avLst/>
          </a:prstGeom>
          <a:ln>
            <a:solidFill>
              <a:srgbClr val="0044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9205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EC Document" ma:contentTypeID="0x010100258AA79CEB83498886A3A0868112325000C55D25FF87B6184F91879E72AB28E5AE" ma:contentTypeVersion="15" ma:contentTypeDescription="Create a new document." ma:contentTypeScope="" ma:versionID="1475fab287fa8a93e3d3059a8ecebb65">
  <xsd:schema xmlns:xsd="http://www.w3.org/2001/XMLSchema" xmlns:xs="http://www.w3.org/2001/XMLSchema" xmlns:p="http://schemas.microsoft.com/office/2006/metadata/properties" xmlns:ns3="http://schemas.microsoft.com/sharepoint/v4" xmlns:ns4="aa4db51b-e8a9-4026-8a86-c53de6a39483" targetNamespace="http://schemas.microsoft.com/office/2006/metadata/properties" ma:root="true" ma:fieldsID="9b4ce2fe2314a4c67fd82d8ae2ccd804" ns3:_="" ns4:_="">
    <xsd:import namespace="http://schemas.microsoft.com/sharepoint/v4"/>
    <xsd:import namespace="aa4db51b-e8a9-4026-8a86-c53de6a39483"/>
    <xsd:element name="properties">
      <xsd:complexType>
        <xsd:sequence>
          <xsd:element name="documentManagement">
            <xsd:complexType>
              <xsd:all>
                <xsd:element ref="ns3:IconOverlay"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4db51b-e8a9-4026-8a86-c53de6a39483"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ma:index="5" ma:displayName="Subject"/>
        <xsd:element ref="dc:description" minOccurs="0" maxOccurs="1" ma:index="6" ma:displayName="Comments"/>
        <xsd:element name="keywords" minOccurs="0" maxOccurs="1" type="xsd:string" ma:index="4" ma:displayName="Keywords"/>
        <xsd:element ref="dc:language" minOccurs="0" maxOccurs="1"/>
        <xsd:element name="category" minOccurs="0" maxOccurs="1" type="xsd:string" ma:index="3"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aa4db51b-e8a9-4026-8a86-c53de6a39483">ECCSC-137315752-8853</_dlc_DocId>
    <_dlc_DocIdUrl xmlns="aa4db51b-e8a9-4026-8a86-c53de6a39483">
      <Url>https://myintracomm-collab.ec.europa.eu/networks/H2020CSC/CIC_B3/_layouts/15/DocIdRedir.aspx?ID=ECCSC-137315752-8853</Url>
      <Description>ECCSC-137315752-8853</Description>
    </_dlc_DocIdUrl>
  </documentManagement>
</p:properties>
</file>

<file path=customXml/itemProps1.xml><?xml version="1.0" encoding="utf-8"?>
<ds:datastoreItem xmlns:ds="http://schemas.openxmlformats.org/officeDocument/2006/customXml" ds:itemID="{FF45B8BD-4C30-4ADA-AFA3-77F973675DC9}">
  <ds:schemaRefs>
    <ds:schemaRef ds:uri="http://schemas.microsoft.com/sharepoint/events"/>
  </ds:schemaRefs>
</ds:datastoreItem>
</file>

<file path=customXml/itemProps2.xml><?xml version="1.0" encoding="utf-8"?>
<ds:datastoreItem xmlns:ds="http://schemas.openxmlformats.org/officeDocument/2006/customXml" ds:itemID="{D9F7D1E8-42C2-4F6C-9E7B-B91BF851B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aa4db51b-e8a9-4026-8a86-c53de6a39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6CC188-28D1-4FE6-A063-E8E9940993EB}">
  <ds:schemaRefs>
    <ds:schemaRef ds:uri="http://schemas.microsoft.com/sharepoint/v3/contenttype/forms"/>
  </ds:schemaRefs>
</ds:datastoreItem>
</file>

<file path=customXml/itemProps4.xml><?xml version="1.0" encoding="utf-8"?>
<ds:datastoreItem xmlns:ds="http://schemas.openxmlformats.org/officeDocument/2006/customXml" ds:itemID="{E92E5D0D-A79B-418D-A07D-9F3951B9B6D6}">
  <ds:schemaRefs>
    <ds:schemaRef ds:uri="http://schemas.microsoft.com/sharepoint/v4"/>
    <ds:schemaRef ds:uri="http://purl.org/dc/terms/"/>
    <ds:schemaRef ds:uri="http://schemas.openxmlformats.org/package/2006/metadata/core-properties"/>
    <ds:schemaRef ds:uri="http://purl.org/dc/dcmitype/"/>
    <ds:schemaRef ds:uri="aa4db51b-e8a9-4026-8a86-c53de6a39483"/>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6563</TotalTime>
  <Words>1160</Words>
  <Application>Microsoft Office PowerPoint</Application>
  <PresentationFormat>Widescreen</PresentationFormat>
  <Paragraphs>143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EC Square Sans Pro Light</vt:lpstr>
      <vt:lpstr>Verdana</vt:lpstr>
      <vt:lpstr>Office Theme</vt:lpstr>
      <vt:lpstr>PowerPoint Presentation</vt:lpstr>
      <vt:lpstr>Outline</vt:lpstr>
      <vt:lpstr>Introduction to the Grant Agreement Preparation</vt:lpstr>
      <vt:lpstr>PowerPoint Presentation</vt:lpstr>
      <vt:lpstr>PowerPoint Presentation</vt:lpstr>
      <vt:lpstr>Principles</vt:lpstr>
      <vt:lpstr>GAP: a timebound process</vt:lpstr>
      <vt:lpstr>GAP: Timing</vt:lpstr>
      <vt:lpstr>GAP: The main steps in the process</vt:lpstr>
      <vt:lpstr>GAP: No negotiation</vt:lpstr>
      <vt:lpstr>Roles and access management</vt:lpstr>
      <vt:lpstr>Identity and Access Management</vt:lpstr>
      <vt:lpstr>Electronic signature – role configuration</vt:lpstr>
      <vt:lpstr>New elements required in HE</vt:lpstr>
      <vt:lpstr>Declaring a gender equality plan</vt:lpstr>
      <vt:lpstr>Declaring a gender equality plan</vt:lpstr>
      <vt:lpstr>International Organisation status</vt:lpstr>
      <vt:lpstr>International Organisational status</vt:lpstr>
      <vt:lpstr>Technical aspects</vt:lpstr>
      <vt:lpstr>IT system for grant management</vt:lpstr>
      <vt:lpstr>Grant management service</vt:lpstr>
      <vt:lpstr>Grant management screens</vt:lpstr>
      <vt:lpstr>Points for attention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MARGANNE Olivier (RTD-EXT)</cp:lastModifiedBy>
  <cp:revision>292</cp:revision>
  <dcterms:created xsi:type="dcterms:W3CDTF">2020-12-04T09:35:19Z</dcterms:created>
  <dcterms:modified xsi:type="dcterms:W3CDTF">2022-06-13T21:11:35Z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0x010100258AA79CEB83498886A3A0868112325000C55D25FF87B6184F91879E72AB28E5AE</vt:lpwstr>
  </property>
  <property fmtid="{D5CDD505-2E9C-101B-9397-08002B2CF9AE}" pid="3" name="_dlc_DocIdItemGuid">
    <vt:lpwstr>5444eadd-fab6-4f11-abfc-7125f06e0e9a</vt:lpwstr>
  </property>
  <property fmtid="{D5CDD505-2E9C-101B-9397-08002B2CF9AE}" pid="4" name="MSIP_Label_6bd9ddd1-4d20-43f6-abfa-fc3c07406f94_Enabled">
    <vt:lpwstr>true</vt:lpwstr>
  </property>
  <property fmtid="{D5CDD505-2E9C-101B-9397-08002B2CF9AE}" pid="5" name="MSIP_Label_6bd9ddd1-4d20-43f6-abfa-fc3c07406f94_SetDate">
    <vt:lpwstr>2022-06-13T20:09:20Z</vt:lpwstr>
  </property>
  <property fmtid="{D5CDD505-2E9C-101B-9397-08002B2CF9AE}" pid="6" name="MSIP_Label_6bd9ddd1-4d20-43f6-abfa-fc3c07406f94_Method">
    <vt:lpwstr>Standard</vt:lpwstr>
  </property>
  <property fmtid="{D5CDD505-2E9C-101B-9397-08002B2CF9AE}" pid="7" name="MSIP_Label_6bd9ddd1-4d20-43f6-abfa-fc3c07406f94_Name">
    <vt:lpwstr>Commission Use</vt:lpwstr>
  </property>
  <property fmtid="{D5CDD505-2E9C-101B-9397-08002B2CF9AE}" pid="8" name="MSIP_Label_6bd9ddd1-4d20-43f6-abfa-fc3c07406f94_SiteId">
    <vt:lpwstr>b24c8b06-522c-46fe-9080-70926f8dddb1</vt:lpwstr>
  </property>
  <property fmtid="{D5CDD505-2E9C-101B-9397-08002B2CF9AE}" pid="9" name="MSIP_Label_6bd9ddd1-4d20-43f6-abfa-fc3c07406f94_ActionId">
    <vt:lpwstr>99ff490d-aacd-4547-9eeb-40af9c7a825f</vt:lpwstr>
  </property>
  <property fmtid="{D5CDD505-2E9C-101B-9397-08002B2CF9AE}" pid="10" name="MSIP_Label_6bd9ddd1-4d20-43f6-abfa-fc3c07406f94_ContentBits">
    <vt:lpwstr>0</vt:lpwstr>
  </property>
</Properties>
</file>