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7"/>
  </p:notesMasterIdLst>
  <p:handoutMasterIdLst>
    <p:handoutMasterId r:id="rId38"/>
  </p:handoutMasterIdLst>
  <p:sldIdLst>
    <p:sldId id="316" r:id="rId6"/>
    <p:sldId id="369" r:id="rId7"/>
    <p:sldId id="300" r:id="rId8"/>
    <p:sldId id="346" r:id="rId9"/>
    <p:sldId id="381" r:id="rId10"/>
    <p:sldId id="321" r:id="rId11"/>
    <p:sldId id="301" r:id="rId12"/>
    <p:sldId id="360" r:id="rId13"/>
    <p:sldId id="366" r:id="rId14"/>
    <p:sldId id="367" r:id="rId15"/>
    <p:sldId id="361" r:id="rId16"/>
    <p:sldId id="357" r:id="rId17"/>
    <p:sldId id="342" r:id="rId18"/>
    <p:sldId id="368" r:id="rId19"/>
    <p:sldId id="374" r:id="rId20"/>
    <p:sldId id="375" r:id="rId21"/>
    <p:sldId id="376" r:id="rId22"/>
    <p:sldId id="377" r:id="rId23"/>
    <p:sldId id="378" r:id="rId24"/>
    <p:sldId id="380" r:id="rId25"/>
    <p:sldId id="379" r:id="rId26"/>
    <p:sldId id="373" r:id="rId27"/>
    <p:sldId id="362" r:id="rId28"/>
    <p:sldId id="363" r:id="rId29"/>
    <p:sldId id="323" r:id="rId30"/>
    <p:sldId id="364" r:id="rId31"/>
    <p:sldId id="365" r:id="rId32"/>
    <p:sldId id="371" r:id="rId33"/>
    <p:sldId id="372" r:id="rId34"/>
    <p:sldId id="358" r:id="rId35"/>
    <p:sldId id="35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31680"/>
    <a:srgbClr val="004494"/>
    <a:srgbClr val="034EA2"/>
    <a:srgbClr val="9BD4F0"/>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9" autoAdjust="0"/>
    <p:restoredTop sz="94660"/>
  </p:normalViewPr>
  <p:slideViewPr>
    <p:cSldViewPr snapToGrid="0">
      <p:cViewPr varScale="1">
        <p:scale>
          <a:sx n="110" d="100"/>
          <a:sy n="110" d="100"/>
        </p:scale>
        <p:origin x="552" y="138"/>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26/01/2022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26/01/2022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dirty="0" err="1">
                  <a:solidFill>
                    <a:schemeClr val="bg1"/>
                  </a:solidFill>
                  <a:latin typeface="EC Square Sans Pro Light" panose="020B0506000000020004" pitchFamily="34" charset="0"/>
                </a:rPr>
                <a:t>Research</a:t>
              </a:r>
              <a:r>
                <a:rPr lang="fr-BE" sz="930" b="0" i="1" dirty="0">
                  <a:solidFill>
                    <a:schemeClr val="bg1"/>
                  </a:solidFill>
                  <a:latin typeface="EC Square Sans Pro Light" panose="020B0506000000020004" pitchFamily="34" charset="0"/>
                </a:rPr>
                <a:t> and Innovation </a:t>
              </a:r>
              <a:endParaRPr lang="en-GB" sz="930" b="0" i="1" dirty="0"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Name of the </a:t>
            </a:r>
            <a:r>
              <a:rPr lang="fr-BE" dirty="0" err="1"/>
              <a:t>Event</a:t>
            </a:r>
            <a:endParaRPr lang="en-GB" dirty="0"/>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dirty="0"/>
              <a:t>Speaker Name</a:t>
            </a:r>
            <a:endParaRPr lang="en-GB" dirty="0"/>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Date of the </a:t>
            </a:r>
            <a:r>
              <a:rPr lang="fr-BE" dirty="0" err="1"/>
              <a:t>Event</a:t>
            </a:r>
            <a:endParaRPr lang="en-GB" dirty="0"/>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 EU</a:t>
            </a:r>
            <a:br>
              <a:rPr lang="en-US" b="1" dirty="0">
                <a:solidFill>
                  <a:schemeClr val="tx2"/>
                </a:solidFill>
              </a:rPr>
            </a:br>
            <a:r>
              <a:rPr lang="en-US" b="1" dirty="0">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dirty="0">
                <a:solidFill>
                  <a:schemeClr val="tx2"/>
                </a:solidFill>
              </a:rPr>
              <a:t>PROGRAMME</a:t>
            </a:r>
            <a:endParaRPr lang="en-GB" sz="1900" spc="80" baseline="0" dirty="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dirty="0"/>
              <a:t>2021 – 2027</a:t>
            </a:r>
            <a:endParaRPr lang="en-GB" b="0" spc="70" baseline="0" dirty="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8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dirty="0"/>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dirty="0"/>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dirty="0"/>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dirty="0"/>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113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542057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21454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3539077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31215221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966113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#252508849, 2020. Source: Stock.Adobe.com. </a:t>
            </a:r>
            <a:r>
              <a:rPr lang="en-US" sz="600" kern="0" dirty="0">
                <a:solidFill>
                  <a:schemeClr val="tx1"/>
                </a:solidFill>
              </a:rPr>
              <a:t>Icons ©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788699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903938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8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07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69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280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30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46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042341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dirty="0"/>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dirty="0"/>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dirty="0"/>
          </a:p>
        </p:txBody>
      </p:sp>
    </p:spTree>
    <p:extLst>
      <p:ext uri="{BB962C8B-B14F-4D97-AF65-F5344CB8AC3E}">
        <p14:creationId xmlns:p14="http://schemas.microsoft.com/office/powerpoint/2010/main" val="2185219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78" r:id="rId3"/>
    <p:sldLayoutId id="2147483680" r:id="rId4"/>
    <p:sldLayoutId id="2147483681" r:id="rId5"/>
    <p:sldLayoutId id="2147483682" r:id="rId6"/>
    <p:sldLayoutId id="2147483683" r:id="rId7"/>
    <p:sldLayoutId id="2147483650" r:id="rId8"/>
    <p:sldLayoutId id="2147483689" r:id="rId9"/>
    <p:sldLayoutId id="2147483690" r:id="rId10"/>
    <p:sldLayoutId id="2147483672" r:id="rId11"/>
    <p:sldLayoutId id="2147483684" r:id="rId12"/>
    <p:sldLayoutId id="2147483685" r:id="rId13"/>
    <p:sldLayoutId id="2147483686" r:id="rId14"/>
    <p:sldLayoutId id="2147483687" r:id="rId15"/>
    <p:sldLayoutId id="2147483688" r:id="rId16"/>
    <p:sldLayoutId id="2147483649" r:id="rId17"/>
    <p:sldLayoutId id="2147483691" r:id="rId18"/>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1.png"/><Relationship Id="rId2"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4.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1.png"/><Relationship Id="rId1" Type="http://schemas.openxmlformats.org/officeDocument/2006/relationships/slideLayout" Target="../slideLayouts/slideLayout8.xml"/><Relationship Id="rId4" Type="http://schemas.openxmlformats.org/officeDocument/2006/relationships/hyperlink" Target="https://webgate.ec.europa.eu/funding-tenders-opportunities/display/IT/Bank+account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2.png"/><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6.png"/><Relationship Id="rId1" Type="http://schemas.openxmlformats.org/officeDocument/2006/relationships/slideLayout" Target="../slideLayouts/slideLayout8.xml"/><Relationship Id="rId5" Type="http://schemas.openxmlformats.org/officeDocument/2006/relationships/image" Target="../media/image57.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8.png"/><Relationship Id="rId1" Type="http://schemas.openxmlformats.org/officeDocument/2006/relationships/slideLayout" Target="../slideLayouts/slideLayout18.xml"/><Relationship Id="rId5" Type="http://schemas.openxmlformats.org/officeDocument/2006/relationships/image" Target="../media/image59.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0.png"/><Relationship Id="rId1" Type="http://schemas.openxmlformats.org/officeDocument/2006/relationships/slideLayout" Target="../slideLayouts/slideLayout18.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8.xml"/><Relationship Id="rId6" Type="http://schemas.openxmlformats.org/officeDocument/2006/relationships/image" Target="../media/image55.png"/><Relationship Id="rId5" Type="http://schemas.openxmlformats.org/officeDocument/2006/relationships/image" Target="../media/image65.png"/><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6.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youtube.com/watch?v=QJtGzWmBQBw" TargetMode="External"/><Relationship Id="rId3" Type="http://schemas.openxmlformats.org/officeDocument/2006/relationships/hyperlink" Target="https://ec.europa.eu/research/participants/docs/h2020-funding-guide/other/event210324.htm" TargetMode="External"/><Relationship Id="rId7" Type="http://schemas.openxmlformats.org/officeDocument/2006/relationships/hyperlink" Target="https://ec.europa.eu/research/participants/docs/h2020-funding-guide/other/event210622.htm" TargetMode="External"/><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hyperlink" Target="https://ec.europa.eu/research/participants/docs/h2020-funding-guide/other/event210609.htm" TargetMode="External"/><Relationship Id="rId11" Type="http://schemas.openxmlformats.org/officeDocument/2006/relationships/hyperlink" Target="https://ec.europa.eu/info/funding-tenders/opportunities/portal/screen/home" TargetMode="External"/><Relationship Id="rId5" Type="http://schemas.openxmlformats.org/officeDocument/2006/relationships/hyperlink" Target="https://ec.europa.eu/research/participants/docs/h2020-funding-guide/other/event210527.htm" TargetMode="External"/><Relationship Id="rId10" Type="http://schemas.openxmlformats.org/officeDocument/2006/relationships/hyperlink" Target="https://ec.europa.eu/info/research-and-innovation/events/upcoming-events/horizon-europe-info-days_en" TargetMode="External"/><Relationship Id="rId4" Type="http://schemas.openxmlformats.org/officeDocument/2006/relationships/hyperlink" Target="https://ec.europa.eu/research/participants/docs/h2020-funding-guide/other/event210421.htm" TargetMode="External"/><Relationship Id="rId9" Type="http://schemas.openxmlformats.org/officeDocument/2006/relationships/hyperlink" Target="https://www.youtube.com/watch?v=OyG7UcjkFBs"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Grant Agreement Preparation (GAP) – Description of the action</a:t>
            </a:r>
            <a:endParaRPr lang="en-GB" dirty="0"/>
          </a:p>
        </p:txBody>
      </p:sp>
      <p:sp>
        <p:nvSpPr>
          <p:cNvPr id="4" name="Text Placeholder 3"/>
          <p:cNvSpPr>
            <a:spLocks noGrp="1"/>
          </p:cNvSpPr>
          <p:nvPr>
            <p:ph type="body" sz="quarter" idx="14"/>
          </p:nvPr>
        </p:nvSpPr>
        <p:spPr>
          <a:xfrm>
            <a:off x="8184423" y="5591908"/>
            <a:ext cx="3186584" cy="216000"/>
          </a:xfrm>
        </p:spPr>
        <p:txBody>
          <a:bodyPr/>
          <a:lstStyle/>
          <a:p>
            <a:r>
              <a:rPr lang="en-GB" dirty="0"/>
              <a:t>26 JANUARY 2022</a:t>
            </a:r>
          </a:p>
        </p:txBody>
      </p:sp>
    </p:spTree>
    <p:extLst>
      <p:ext uri="{BB962C8B-B14F-4D97-AF65-F5344CB8AC3E}">
        <p14:creationId xmlns:p14="http://schemas.microsoft.com/office/powerpoint/2010/main" val="6504324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823798" y="1294712"/>
            <a:ext cx="10486869" cy="4537012"/>
          </a:xfrm>
          <a:ln w="28575" cmpd="sng">
            <a:solidFill>
              <a:schemeClr val="accent4"/>
            </a:solidFill>
            <a:prstDash val="sysDot"/>
          </a:ln>
        </p:spPr>
        <p:txBody>
          <a:bodyPr/>
          <a:lstStyle/>
          <a:p>
            <a:pPr>
              <a:spcAft>
                <a:spcPts val="600"/>
              </a:spcAft>
            </a:pPr>
            <a:r>
              <a:rPr lang="en-GB" b="1" dirty="0">
                <a:solidFill>
                  <a:schemeClr val="tx2"/>
                </a:solidFill>
              </a:rPr>
              <a:t>Instructions:</a:t>
            </a:r>
          </a:p>
          <a:p>
            <a:pPr marL="342900" lvl="1" indent="-342900">
              <a:spcBef>
                <a:spcPts val="600"/>
              </a:spcBef>
              <a:spcAft>
                <a:spcPts val="0"/>
              </a:spcAft>
              <a:buClr>
                <a:schemeClr val="accent2"/>
              </a:buClr>
              <a:buFont typeface="Arial" panose="020B0604020202020204" pitchFamily="34" charset="0"/>
              <a:buChar char="●"/>
            </a:pPr>
            <a:r>
              <a:rPr lang="en-US" sz="1400" b="1" dirty="0">
                <a:solidFill>
                  <a:schemeClr val="accent2"/>
                </a:solidFill>
              </a:rPr>
              <a:t>START</a:t>
            </a:r>
            <a:r>
              <a:rPr lang="en-US" sz="1400" dirty="0"/>
              <a:t> from Part B of your proposal. Use the version that was submitted for evaluation. </a:t>
            </a:r>
          </a:p>
          <a:p>
            <a:pPr marL="342900" lvl="1" indent="-342900">
              <a:spcBef>
                <a:spcPts val="600"/>
              </a:spcBef>
              <a:spcAft>
                <a:spcPts val="0"/>
              </a:spcAft>
              <a:buClr>
                <a:schemeClr val="accent2"/>
              </a:buClr>
              <a:buFont typeface="Arial" panose="020B0604020202020204" pitchFamily="34" charset="0"/>
              <a:buChar char="●"/>
            </a:pPr>
            <a:r>
              <a:rPr lang="en-US" sz="1400" b="1" dirty="0">
                <a:solidFill>
                  <a:schemeClr val="accent2"/>
                </a:solidFill>
              </a:rPr>
              <a:t>REMOVE</a:t>
            </a:r>
            <a:r>
              <a:rPr lang="en-US" sz="1400" dirty="0"/>
              <a:t> the cover page, if any.</a:t>
            </a:r>
          </a:p>
          <a:p>
            <a:pPr marL="342900" lvl="1" indent="-342900">
              <a:spcBef>
                <a:spcPts val="600"/>
              </a:spcBef>
              <a:spcAft>
                <a:spcPts val="0"/>
              </a:spcAft>
              <a:buClr>
                <a:schemeClr val="accent2"/>
              </a:buClr>
              <a:buFont typeface="Arial" panose="020B0604020202020204" pitchFamily="34" charset="0"/>
              <a:buChar char="●"/>
            </a:pPr>
            <a:r>
              <a:rPr lang="en-US" sz="1400" b="1" dirty="0">
                <a:solidFill>
                  <a:schemeClr val="accent2"/>
                </a:solidFill>
              </a:rPr>
              <a:t>DELETE</a:t>
            </a:r>
            <a:r>
              <a:rPr lang="en-US" sz="1400" dirty="0"/>
              <a:t> the header, if any.</a:t>
            </a:r>
          </a:p>
          <a:p>
            <a:pPr marL="342900" lvl="1" indent="-342900">
              <a:spcBef>
                <a:spcPts val="600"/>
              </a:spcBef>
              <a:spcAft>
                <a:spcPts val="0"/>
              </a:spcAft>
              <a:buClr>
                <a:schemeClr val="accent2"/>
              </a:buClr>
              <a:buFont typeface="Arial" panose="020B0604020202020204" pitchFamily="34" charset="0"/>
              <a:buChar char="●"/>
            </a:pPr>
            <a:r>
              <a:rPr lang="en-US" sz="1400" b="1" dirty="0">
                <a:solidFill>
                  <a:schemeClr val="accent2"/>
                </a:solidFill>
              </a:rPr>
              <a:t>REPLACE</a:t>
            </a:r>
            <a:r>
              <a:rPr lang="en-US" sz="1400" dirty="0"/>
              <a:t> the footer with the following information ‘[Proposal number] [Proposal acronym] – Part B – [Page number (starting at 1 for Part B)]’. </a:t>
            </a:r>
          </a:p>
          <a:p>
            <a:pPr marL="342900" lvl="1" indent="-342900">
              <a:spcBef>
                <a:spcPts val="600"/>
              </a:spcBef>
              <a:spcAft>
                <a:spcPts val="0"/>
              </a:spcAft>
              <a:buClr>
                <a:schemeClr val="accent2"/>
              </a:buClr>
              <a:buFont typeface="Arial" panose="020B0604020202020204" pitchFamily="34" charset="0"/>
              <a:buChar char="●"/>
            </a:pPr>
            <a:r>
              <a:rPr lang="en-US" sz="1400" b="1" dirty="0">
                <a:solidFill>
                  <a:schemeClr val="accent2"/>
                </a:solidFill>
              </a:rPr>
              <a:t>REMOVE</a:t>
            </a:r>
            <a:r>
              <a:rPr lang="en-US" sz="1400" dirty="0"/>
              <a:t> the list of participants. This is included in Part A. </a:t>
            </a:r>
          </a:p>
          <a:p>
            <a:pPr marL="342900" lvl="1" indent="-342900">
              <a:spcBef>
                <a:spcPts val="600"/>
              </a:spcBef>
              <a:spcAft>
                <a:spcPts val="0"/>
              </a:spcAft>
              <a:buClr>
                <a:schemeClr val="accent2"/>
              </a:buClr>
              <a:buFont typeface="Arial" panose="020B0604020202020204" pitchFamily="34" charset="0"/>
              <a:buChar char="●"/>
            </a:pPr>
            <a:r>
              <a:rPr lang="en-US" sz="1400" b="1" dirty="0">
                <a:solidFill>
                  <a:schemeClr val="accent2"/>
                </a:solidFill>
              </a:rPr>
              <a:t>REMOVE</a:t>
            </a:r>
            <a:r>
              <a:rPr lang="en-US" sz="1400" dirty="0"/>
              <a:t> tables 3.1a (list of work packages), 3.1b (work packages descriptions), 3.1c (list of deliverables), 3.1d (list of milestones), 3.1e (critical risks for implementation) and 3.1f (summary of staff effort) from section 3.1 (they are encoded in the screens and included in Part A). Keep tables 3.1g, 3.1h, 3.1i and 3.1j (and any other table linked to specific types of actions). </a:t>
            </a:r>
          </a:p>
          <a:p>
            <a:pPr marL="342900" lvl="1" indent="-342900">
              <a:spcBef>
                <a:spcPts val="600"/>
              </a:spcBef>
              <a:spcAft>
                <a:spcPts val="0"/>
              </a:spcAft>
              <a:buClr>
                <a:schemeClr val="accent2"/>
              </a:buClr>
              <a:buFont typeface="Arial" panose="020B0604020202020204" pitchFamily="34" charset="0"/>
              <a:buChar char="●"/>
            </a:pPr>
            <a:r>
              <a:rPr lang="en-US" sz="1400" b="1" dirty="0">
                <a:solidFill>
                  <a:schemeClr val="accent2"/>
                </a:solidFill>
              </a:rPr>
              <a:t>CREATE</a:t>
            </a:r>
            <a:r>
              <a:rPr lang="en-US" sz="1400" dirty="0"/>
              <a:t> a section 4 ‘ethics self-assessment’ and copy into this section the ethics self-assessment you included in the proposal Part A. </a:t>
            </a:r>
          </a:p>
          <a:p>
            <a:pPr marL="342900" lvl="1" indent="-342900">
              <a:spcBef>
                <a:spcPts val="600"/>
              </a:spcBef>
              <a:spcAft>
                <a:spcPts val="0"/>
              </a:spcAft>
              <a:buClr>
                <a:schemeClr val="accent2"/>
              </a:buClr>
              <a:buFont typeface="Arial" panose="020B0604020202020204" pitchFamily="34" charset="0"/>
              <a:buChar char="●"/>
            </a:pPr>
            <a:r>
              <a:rPr lang="en-US" sz="1400" b="1" dirty="0">
                <a:solidFill>
                  <a:schemeClr val="accent2"/>
                </a:solidFill>
              </a:rPr>
              <a:t>ADD</a:t>
            </a:r>
            <a:r>
              <a:rPr lang="en-US" sz="1400" dirty="0"/>
              <a:t> a table with the history of changes. Specify all changes compared to your proposal. Changes should be described concisely. You do not need to include minor changes that do not modify the substance of the </a:t>
            </a:r>
            <a:r>
              <a:rPr lang="en-US" sz="1400" dirty="0" err="1"/>
              <a:t>DoA</a:t>
            </a:r>
            <a:r>
              <a:rPr lang="en-US" sz="1400" dirty="0"/>
              <a:t> (e.g. correction of spelling and grammar, changes in formatting).</a:t>
            </a:r>
          </a:p>
          <a:p>
            <a:pPr marL="342900" lvl="1" indent="-342900">
              <a:spcBef>
                <a:spcPts val="600"/>
              </a:spcBef>
              <a:spcAft>
                <a:spcPts val="0"/>
              </a:spcAft>
              <a:buClr>
                <a:schemeClr val="accent2"/>
              </a:buClr>
              <a:buFont typeface="Arial" panose="020B0604020202020204" pitchFamily="34" charset="0"/>
              <a:buChar char="●"/>
            </a:pPr>
            <a:r>
              <a:rPr lang="en-US" sz="1400" b="1" dirty="0">
                <a:solidFill>
                  <a:schemeClr val="accent2"/>
                </a:solidFill>
              </a:rPr>
              <a:t>ADD</a:t>
            </a:r>
            <a:r>
              <a:rPr lang="en-US" sz="1400" dirty="0"/>
              <a:t> a table of contents with page numbers (or update the existing table of contents).</a:t>
            </a:r>
            <a:endParaRPr lang="fr-BE" sz="1400" dirty="0"/>
          </a:p>
        </p:txBody>
      </p:sp>
      <p:sp>
        <p:nvSpPr>
          <p:cNvPr id="3" name="Title 2"/>
          <p:cNvSpPr>
            <a:spLocks noGrp="1"/>
          </p:cNvSpPr>
          <p:nvPr>
            <p:ph type="title"/>
          </p:nvPr>
        </p:nvSpPr>
        <p:spPr>
          <a:xfrm>
            <a:off x="1872000" y="483617"/>
            <a:ext cx="9861429" cy="544765"/>
          </a:xfrm>
        </p:spPr>
        <p:txBody>
          <a:bodyPr>
            <a:noAutofit/>
          </a:bodyPr>
          <a:lstStyle/>
          <a:p>
            <a:r>
              <a:rPr lang="en-GB" dirty="0"/>
              <a:t>Description of the Action – Part B </a:t>
            </a:r>
            <a:endParaRPr lang="fr-BE" dirty="0"/>
          </a:p>
        </p:txBody>
      </p:sp>
      <p:grpSp>
        <p:nvGrpSpPr>
          <p:cNvPr id="4" name="Group 3"/>
          <p:cNvGrpSpPr/>
          <p:nvPr/>
        </p:nvGrpSpPr>
        <p:grpSpPr>
          <a:xfrm>
            <a:off x="864000" y="324000"/>
            <a:ext cx="864000" cy="864000"/>
            <a:chOff x="7834029" y="4807760"/>
            <a:chExt cx="864000" cy="864000"/>
          </a:xfrm>
        </p:grpSpPr>
        <p:sp>
          <p:nvSpPr>
            <p:cNvPr id="5" name="Oval 4"/>
            <p:cNvSpPr/>
            <p:nvPr/>
          </p:nvSpPr>
          <p:spPr>
            <a:xfrm>
              <a:off x="7834029" y="480776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68264" y="4841995"/>
              <a:ext cx="795530" cy="795530"/>
            </a:xfrm>
            <a:prstGeom prst="rect">
              <a:avLst/>
            </a:prstGeom>
          </p:spPr>
        </p:pic>
      </p:grpSp>
      <p:sp>
        <p:nvSpPr>
          <p:cNvPr id="7" name="TextBox 6"/>
          <p:cNvSpPr txBox="1"/>
          <p:nvPr/>
        </p:nvSpPr>
        <p:spPr>
          <a:xfrm>
            <a:off x="1323844" y="6100045"/>
            <a:ext cx="8527114" cy="523220"/>
          </a:xfrm>
          <a:prstGeom prst="rect">
            <a:avLst/>
          </a:prstGeom>
          <a:noFill/>
        </p:spPr>
        <p:txBody>
          <a:bodyPr wrap="square" rtlCol="0">
            <a:spAutoFit/>
          </a:bodyPr>
          <a:lstStyle/>
          <a:p>
            <a:r>
              <a:rPr lang="en-US" sz="1400" dirty="0"/>
              <a:t>Use the submitted version of the proposal. All changes need to be discussed and agreed with the EU Project Officer. Substantial changes to the proposal are NOT allowed.</a:t>
            </a:r>
          </a:p>
        </p:txBody>
      </p:sp>
      <p:grpSp>
        <p:nvGrpSpPr>
          <p:cNvPr id="8" name="Group 7"/>
          <p:cNvGrpSpPr/>
          <p:nvPr/>
        </p:nvGrpSpPr>
        <p:grpSpPr>
          <a:xfrm>
            <a:off x="628369" y="6027171"/>
            <a:ext cx="668968" cy="668968"/>
            <a:chOff x="8939436" y="4807760"/>
            <a:chExt cx="864000" cy="864000"/>
          </a:xfrm>
        </p:grpSpPr>
        <p:sp>
          <p:nvSpPr>
            <p:cNvPr id="9" name="Oval 8"/>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73671" y="4841995"/>
              <a:ext cx="795530" cy="795530"/>
            </a:xfrm>
            <a:prstGeom prst="rect">
              <a:avLst/>
            </a:prstGeom>
          </p:spPr>
        </p:pic>
      </p:grpSp>
    </p:spTree>
    <p:extLst>
      <p:ext uri="{BB962C8B-B14F-4D97-AF65-F5344CB8AC3E}">
        <p14:creationId xmlns:p14="http://schemas.microsoft.com/office/powerpoint/2010/main" val="25812564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000" y="468000"/>
            <a:ext cx="9617365" cy="544765"/>
          </a:xfrm>
        </p:spPr>
        <p:txBody>
          <a:bodyPr>
            <a:noAutofit/>
          </a:bodyPr>
          <a:lstStyle/>
          <a:p>
            <a:r>
              <a:rPr lang="en-GB" dirty="0"/>
              <a:t>Other points to pay attention to</a:t>
            </a:r>
            <a:endParaRPr lang="fr-BE" dirty="0"/>
          </a:p>
        </p:txBody>
      </p:sp>
      <p:sp>
        <p:nvSpPr>
          <p:cNvPr id="9" name="Text Placeholder 2"/>
          <p:cNvSpPr txBox="1">
            <a:spLocks/>
          </p:cNvSpPr>
          <p:nvPr/>
        </p:nvSpPr>
        <p:spPr>
          <a:xfrm>
            <a:off x="867821" y="1453934"/>
            <a:ext cx="10381024" cy="4739831"/>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buClr>
                <a:schemeClr val="accent2"/>
              </a:buClr>
            </a:pPr>
            <a:r>
              <a:rPr lang="en-US" sz="2000" dirty="0">
                <a:solidFill>
                  <a:schemeClr val="tx2"/>
                </a:solidFill>
              </a:rPr>
              <a:t>Ethics review and security scrutiny</a:t>
            </a:r>
          </a:p>
          <a:p>
            <a:pPr marL="342900" lvl="1" indent="-342900">
              <a:buClr>
                <a:schemeClr val="accent2"/>
              </a:buClr>
              <a:buFont typeface="Arial" panose="020B0604020202020204" pitchFamily="34" charset="0"/>
              <a:buChar char="●"/>
            </a:pPr>
            <a:r>
              <a:rPr lang="en-US" sz="2000" b="0" dirty="0">
                <a:solidFill>
                  <a:schemeClr val="tx1"/>
                </a:solidFill>
              </a:rPr>
              <a:t>The proposals are subject to an </a:t>
            </a:r>
            <a:r>
              <a:rPr lang="en-US" sz="2000" dirty="0"/>
              <a:t>ethics review </a:t>
            </a:r>
            <a:r>
              <a:rPr lang="en-US" sz="2000" b="0" dirty="0">
                <a:solidFill>
                  <a:schemeClr val="tx1"/>
                </a:solidFill>
              </a:rPr>
              <a:t>and may be subject to </a:t>
            </a:r>
            <a:r>
              <a:rPr lang="en-US" sz="2000" dirty="0"/>
              <a:t>security scrutiny</a:t>
            </a:r>
            <a:r>
              <a:rPr lang="en-US" sz="2000" b="0" dirty="0">
                <a:solidFill>
                  <a:schemeClr val="tx1"/>
                </a:solidFill>
              </a:rPr>
              <a:t>. </a:t>
            </a:r>
          </a:p>
          <a:p>
            <a:pPr marL="342900" lvl="1" indent="-342900">
              <a:buClr>
                <a:schemeClr val="accent2"/>
              </a:buClr>
              <a:buFont typeface="Arial" panose="020B0604020202020204" pitchFamily="34" charset="0"/>
              <a:buChar char="●"/>
            </a:pPr>
            <a:r>
              <a:rPr lang="en-US" sz="2000" b="0" dirty="0">
                <a:solidFill>
                  <a:schemeClr val="tx1"/>
                </a:solidFill>
              </a:rPr>
              <a:t>The results of the ethics review and/or a security scrutiny must be implemented in the grant agreement</a:t>
            </a:r>
          </a:p>
          <a:p>
            <a:pPr marL="342900" lvl="1" indent="-342900">
              <a:buClr>
                <a:schemeClr val="accent2"/>
              </a:buClr>
              <a:buFont typeface="Arial" panose="020B0604020202020204" pitchFamily="34" charset="0"/>
              <a:buChar char="●"/>
            </a:pPr>
            <a:r>
              <a:rPr lang="en-US" sz="2000" dirty="0"/>
              <a:t>'Ethics requirements'</a:t>
            </a:r>
            <a:r>
              <a:rPr lang="en-US" sz="2000" b="0" dirty="0">
                <a:solidFill>
                  <a:schemeClr val="tx1"/>
                </a:solidFill>
              </a:rPr>
              <a:t> are binding, they must be entered by the PO in Part A (</a:t>
            </a:r>
            <a:r>
              <a:rPr lang="en-US" sz="2000" b="0" dirty="0" err="1">
                <a:solidFill>
                  <a:schemeClr val="tx1"/>
                </a:solidFill>
              </a:rPr>
              <a:t>DoA</a:t>
            </a:r>
            <a:r>
              <a:rPr lang="en-US" sz="2000" b="0" dirty="0">
                <a:solidFill>
                  <a:schemeClr val="tx1"/>
                </a:solidFill>
              </a:rPr>
              <a:t>) </a:t>
            </a:r>
          </a:p>
          <a:p>
            <a:pPr marL="342900" lvl="1" indent="-342900">
              <a:buClr>
                <a:schemeClr val="accent2"/>
              </a:buClr>
              <a:buFont typeface="Arial" panose="020B0604020202020204" pitchFamily="34" charset="0"/>
              <a:buChar char="●"/>
            </a:pPr>
            <a:r>
              <a:rPr lang="en-US" sz="2000" b="0" dirty="0">
                <a:solidFill>
                  <a:schemeClr val="tx1"/>
                </a:solidFill>
              </a:rPr>
              <a:t>Coordinator needs to update the ethics section in Part B (</a:t>
            </a:r>
            <a:r>
              <a:rPr lang="en-US" sz="2000" b="0" dirty="0" err="1">
                <a:solidFill>
                  <a:schemeClr val="tx1"/>
                </a:solidFill>
              </a:rPr>
              <a:t>DoA</a:t>
            </a:r>
            <a:r>
              <a:rPr lang="en-US" sz="2000" b="0" dirty="0">
                <a:solidFill>
                  <a:schemeClr val="tx1"/>
                </a:solidFill>
              </a:rPr>
              <a:t>) to ensure that any 'ethics requirements' are met</a:t>
            </a:r>
          </a:p>
          <a:p>
            <a:pPr marL="342900" lvl="1" indent="-342900">
              <a:buClr>
                <a:schemeClr val="accent2"/>
              </a:buClr>
              <a:buFont typeface="Arial" panose="020B0604020202020204" pitchFamily="34" charset="0"/>
              <a:buChar char="●"/>
            </a:pPr>
            <a:r>
              <a:rPr lang="en-US" sz="2000" b="0" dirty="0">
                <a:solidFill>
                  <a:schemeClr val="tx1"/>
                </a:solidFill>
              </a:rPr>
              <a:t>There may be 'ethics requirements' that need to be met before the grant can be signed</a:t>
            </a:r>
          </a:p>
          <a:p>
            <a:pPr marL="342900" lvl="1" indent="-342900">
              <a:buClr>
                <a:schemeClr val="accent2"/>
              </a:buClr>
              <a:buFont typeface="Arial" panose="020B0604020202020204" pitchFamily="34" charset="0"/>
              <a:buChar char="●"/>
            </a:pPr>
            <a:r>
              <a:rPr lang="en-US" sz="2000" b="0" dirty="0">
                <a:solidFill>
                  <a:schemeClr val="tx1"/>
                </a:solidFill>
              </a:rPr>
              <a:t>Similarly for security scrutiny</a:t>
            </a:r>
          </a:p>
          <a:p>
            <a:pPr lvl="1">
              <a:buClr>
                <a:schemeClr val="accent2"/>
              </a:buClr>
            </a:pPr>
            <a:endParaRPr lang="en-US" sz="2000" b="0" dirty="0">
              <a:solidFill>
                <a:schemeClr val="tx1"/>
              </a:solidFill>
            </a:endParaRPr>
          </a:p>
          <a:p>
            <a:pPr lvl="1">
              <a:buClr>
                <a:schemeClr val="accent2"/>
              </a:buClr>
            </a:pPr>
            <a:r>
              <a:rPr lang="en-US" sz="2000" dirty="0">
                <a:solidFill>
                  <a:schemeClr val="tx2"/>
                </a:solidFill>
              </a:rPr>
              <a:t>One final point…</a:t>
            </a:r>
          </a:p>
          <a:p>
            <a:pPr marL="342900" lvl="1" indent="-342900">
              <a:buClr>
                <a:schemeClr val="accent2"/>
              </a:buClr>
              <a:buFont typeface="Arial" panose="020B0604020202020204" pitchFamily="34" charset="0"/>
              <a:buChar char="●"/>
            </a:pPr>
            <a:r>
              <a:rPr lang="en-US" sz="2000" b="0" dirty="0">
                <a:solidFill>
                  <a:schemeClr val="tx1"/>
                </a:solidFill>
              </a:rPr>
              <a:t>Avoid repetition of information</a:t>
            </a:r>
          </a:p>
          <a:p>
            <a:pPr marL="1257300" lvl="2" indent="-342900">
              <a:buClr>
                <a:schemeClr val="accent2"/>
              </a:buClr>
              <a:buFont typeface="Arial" panose="020B0604020202020204" pitchFamily="34" charset="0"/>
              <a:buChar char="●"/>
            </a:pPr>
            <a:r>
              <a:rPr lang="en-US" dirty="0"/>
              <a:t>E.g., no duplication between work plan tables (Part A) and free text (Part B)</a:t>
            </a:r>
          </a:p>
          <a:p>
            <a:pPr marL="1257300" lvl="2" indent="-342900">
              <a:buClr>
                <a:schemeClr val="accent2"/>
              </a:buClr>
              <a:buFont typeface="Arial" panose="020B0604020202020204" pitchFamily="34" charset="0"/>
              <a:buChar char="●"/>
            </a:pPr>
            <a:r>
              <a:rPr lang="en-US" dirty="0"/>
              <a:t>All information should appear in one, findable, place only</a:t>
            </a:r>
          </a:p>
          <a:p>
            <a:pPr marL="342900" lvl="1" indent="-342900">
              <a:buClr>
                <a:schemeClr val="accent2"/>
              </a:buClr>
              <a:buFont typeface="Arial" panose="020B0604020202020204" pitchFamily="34" charset="0"/>
              <a:buChar char="●"/>
            </a:pPr>
            <a:endParaRPr lang="en-US" sz="2000" b="0" dirty="0">
              <a:solidFill>
                <a:schemeClr val="tx1"/>
              </a:solidFill>
            </a:endParaRPr>
          </a:p>
        </p:txBody>
      </p:sp>
      <p:grpSp>
        <p:nvGrpSpPr>
          <p:cNvPr id="11" name="Group 10"/>
          <p:cNvGrpSpPr/>
          <p:nvPr/>
        </p:nvGrpSpPr>
        <p:grpSpPr>
          <a:xfrm>
            <a:off x="864000" y="324000"/>
            <a:ext cx="864000" cy="864000"/>
            <a:chOff x="6673743" y="3724632"/>
            <a:chExt cx="864000" cy="864000"/>
          </a:xfrm>
        </p:grpSpPr>
        <p:sp>
          <p:nvSpPr>
            <p:cNvPr id="12" name="Oval 11"/>
            <p:cNvSpPr/>
            <p:nvPr/>
          </p:nvSpPr>
          <p:spPr>
            <a:xfrm>
              <a:off x="6673743" y="3724632"/>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07978" y="3750253"/>
              <a:ext cx="795530" cy="795530"/>
            </a:xfrm>
            <a:prstGeom prst="rect">
              <a:avLst/>
            </a:prstGeom>
          </p:spPr>
        </p:pic>
      </p:grpSp>
    </p:spTree>
    <p:extLst>
      <p:ext uri="{BB962C8B-B14F-4D97-AF65-F5344CB8AC3E}">
        <p14:creationId xmlns:p14="http://schemas.microsoft.com/office/powerpoint/2010/main" val="1649778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IT tools walkthrough</a:t>
            </a:r>
            <a:endParaRPr lang="fr-BE" dirty="0"/>
          </a:p>
        </p:txBody>
      </p:sp>
      <p:sp>
        <p:nvSpPr>
          <p:cNvPr id="3" name="Subtitle 2"/>
          <p:cNvSpPr>
            <a:spLocks noGrp="1"/>
          </p:cNvSpPr>
          <p:nvPr>
            <p:ph type="subTitle" idx="1"/>
          </p:nvPr>
        </p:nvSpPr>
        <p:spPr/>
        <p:txBody>
          <a:bodyPr/>
          <a:lstStyle/>
          <a:p>
            <a:r>
              <a:rPr lang="en-GB" dirty="0"/>
              <a:t>Horizon Europe</a:t>
            </a:r>
            <a:endParaRPr lang="fr-BE" dirty="0"/>
          </a:p>
        </p:txBody>
      </p:sp>
    </p:spTree>
    <p:extLst>
      <p:ext uri="{BB962C8B-B14F-4D97-AF65-F5344CB8AC3E}">
        <p14:creationId xmlns:p14="http://schemas.microsoft.com/office/powerpoint/2010/main" val="3200148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872000" y="468000"/>
            <a:ext cx="9629001" cy="564543"/>
          </a:xfrm>
        </p:spPr>
        <p:txBody>
          <a:bodyPr/>
          <a:lstStyle/>
          <a:p>
            <a:r>
              <a:rPr lang="en-US" dirty="0"/>
              <a:t>IT system for grant management</a:t>
            </a:r>
            <a:endParaRPr lang="en-GB" dirty="0"/>
          </a:p>
        </p:txBody>
      </p:sp>
      <p:grpSp>
        <p:nvGrpSpPr>
          <p:cNvPr id="9" name="Group 8"/>
          <p:cNvGrpSpPr/>
          <p:nvPr/>
        </p:nvGrpSpPr>
        <p:grpSpPr>
          <a:xfrm>
            <a:off x="434017" y="1514051"/>
            <a:ext cx="11220450" cy="4552950"/>
            <a:chOff x="434017" y="1514051"/>
            <a:chExt cx="11220450" cy="4552950"/>
          </a:xfrm>
        </p:grpSpPr>
        <p:grpSp>
          <p:nvGrpSpPr>
            <p:cNvPr id="7" name="Group 6"/>
            <p:cNvGrpSpPr/>
            <p:nvPr/>
          </p:nvGrpSpPr>
          <p:grpSpPr>
            <a:xfrm>
              <a:off x="434017" y="1514051"/>
              <a:ext cx="11220450" cy="4552950"/>
              <a:chOff x="434017" y="1514051"/>
              <a:chExt cx="11220450" cy="4552950"/>
            </a:xfrm>
          </p:grpSpPr>
          <p:pic>
            <p:nvPicPr>
              <p:cNvPr id="5" name="Picture 4"/>
              <p:cNvPicPr>
                <a:picLocks noChangeAspect="1"/>
              </p:cNvPicPr>
              <p:nvPr/>
            </p:nvPicPr>
            <p:blipFill>
              <a:blip r:embed="rId2"/>
              <a:stretch>
                <a:fillRect/>
              </a:stretch>
            </p:blipFill>
            <p:spPr>
              <a:xfrm>
                <a:off x="434017" y="1514051"/>
                <a:ext cx="11220450" cy="4552950"/>
              </a:xfrm>
              <a:prstGeom prst="rect">
                <a:avLst/>
              </a:prstGeom>
            </p:spPr>
          </p:pic>
          <p:sp>
            <p:nvSpPr>
              <p:cNvPr id="3" name="TextBox 2"/>
              <p:cNvSpPr txBox="1"/>
              <p:nvPr/>
            </p:nvSpPr>
            <p:spPr>
              <a:xfrm>
                <a:off x="7789652" y="1514051"/>
                <a:ext cx="2751827" cy="422694"/>
              </a:xfrm>
              <a:prstGeom prst="rect">
                <a:avLst/>
              </a:prstGeom>
              <a:solidFill>
                <a:schemeClr val="bg1"/>
              </a:solidFill>
            </p:spPr>
            <p:txBody>
              <a:bodyPr wrap="square" rtlCol="0">
                <a:spAutoFit/>
              </a:bodyPr>
              <a:lstStyle/>
              <a:p>
                <a:endParaRPr lang="fr-BE" dirty="0"/>
              </a:p>
            </p:txBody>
          </p:sp>
        </p:grpSp>
        <p:sp>
          <p:nvSpPr>
            <p:cNvPr id="8" name="Rectangle 7"/>
            <p:cNvSpPr/>
            <p:nvPr/>
          </p:nvSpPr>
          <p:spPr>
            <a:xfrm>
              <a:off x="2441752" y="4169644"/>
              <a:ext cx="1043320" cy="100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p:cNvSpPr/>
            <p:nvPr/>
          </p:nvSpPr>
          <p:spPr>
            <a:xfrm>
              <a:off x="5173450" y="4169644"/>
              <a:ext cx="632127" cy="100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p:nvSpPr>
          <p:spPr>
            <a:xfrm>
              <a:off x="8503246" y="4169644"/>
              <a:ext cx="218060" cy="100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1" name="Rectangle 10"/>
          <p:cNvSpPr/>
          <p:nvPr/>
        </p:nvSpPr>
        <p:spPr>
          <a:xfrm>
            <a:off x="10186415" y="4579547"/>
            <a:ext cx="1033273" cy="23934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16" name="Group 15"/>
          <p:cNvGrpSpPr/>
          <p:nvPr/>
        </p:nvGrpSpPr>
        <p:grpSpPr>
          <a:xfrm>
            <a:off x="864000" y="324000"/>
            <a:ext cx="864000" cy="864000"/>
            <a:chOff x="10070085" y="3724632"/>
            <a:chExt cx="864000" cy="864000"/>
          </a:xfrm>
        </p:grpSpPr>
        <p:sp>
          <p:nvSpPr>
            <p:cNvPr id="17" name="Oval 16"/>
            <p:cNvSpPr/>
            <p:nvPr/>
          </p:nvSpPr>
          <p:spPr>
            <a:xfrm>
              <a:off x="10070085" y="3724632"/>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04320" y="3758867"/>
              <a:ext cx="795530" cy="795530"/>
            </a:xfrm>
            <a:prstGeom prst="rect">
              <a:avLst/>
            </a:prstGeom>
          </p:spPr>
        </p:pic>
      </p:grpSp>
    </p:spTree>
    <p:extLst>
      <p:ext uri="{BB962C8B-B14F-4D97-AF65-F5344CB8AC3E}">
        <p14:creationId xmlns:p14="http://schemas.microsoft.com/office/powerpoint/2010/main" val="24552350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000" y="468000"/>
            <a:ext cx="9617365" cy="544765"/>
          </a:xfrm>
        </p:spPr>
        <p:txBody>
          <a:bodyPr>
            <a:noAutofit/>
          </a:bodyPr>
          <a:lstStyle/>
          <a:p>
            <a:r>
              <a:rPr lang="en-GB" dirty="0"/>
              <a:t>Grant management service</a:t>
            </a:r>
            <a:endParaRPr lang="fr-BE" dirty="0"/>
          </a:p>
        </p:txBody>
      </p:sp>
      <p:grpSp>
        <p:nvGrpSpPr>
          <p:cNvPr id="19" name="Group 18"/>
          <p:cNvGrpSpPr/>
          <p:nvPr/>
        </p:nvGrpSpPr>
        <p:grpSpPr>
          <a:xfrm>
            <a:off x="864000" y="324000"/>
            <a:ext cx="864000" cy="864000"/>
            <a:chOff x="10070085" y="3724632"/>
            <a:chExt cx="864000" cy="864000"/>
          </a:xfrm>
        </p:grpSpPr>
        <p:sp>
          <p:nvSpPr>
            <p:cNvPr id="20" name="Oval 19"/>
            <p:cNvSpPr/>
            <p:nvPr/>
          </p:nvSpPr>
          <p:spPr>
            <a:xfrm>
              <a:off x="10070085" y="3724632"/>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04320" y="3758867"/>
              <a:ext cx="795530" cy="795530"/>
            </a:xfrm>
            <a:prstGeom prst="rect">
              <a:avLst/>
            </a:prstGeom>
          </p:spPr>
        </p:pic>
      </p:grpSp>
      <p:grpSp>
        <p:nvGrpSpPr>
          <p:cNvPr id="24" name="Group 23"/>
          <p:cNvGrpSpPr/>
          <p:nvPr/>
        </p:nvGrpSpPr>
        <p:grpSpPr>
          <a:xfrm>
            <a:off x="2823982" y="1263192"/>
            <a:ext cx="6181725" cy="5458120"/>
            <a:chOff x="2823982" y="1272619"/>
            <a:chExt cx="6181725" cy="5458120"/>
          </a:xfrm>
        </p:grpSpPr>
        <p:grpSp>
          <p:nvGrpSpPr>
            <p:cNvPr id="15" name="Group 14"/>
            <p:cNvGrpSpPr/>
            <p:nvPr/>
          </p:nvGrpSpPr>
          <p:grpSpPr>
            <a:xfrm>
              <a:off x="2823982" y="1272619"/>
              <a:ext cx="6181725" cy="5458120"/>
              <a:chOff x="2823982" y="1272619"/>
              <a:chExt cx="6181725" cy="545812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23982" y="1272619"/>
                <a:ext cx="6181725" cy="5458120"/>
              </a:xfrm>
              <a:prstGeom prst="rect">
                <a:avLst/>
              </a:prstGeom>
            </p:spPr>
          </p:pic>
          <p:pic>
            <p:nvPicPr>
              <p:cNvPr id="10" name="Picture 9"/>
              <p:cNvPicPr>
                <a:picLocks noChangeAspect="1"/>
              </p:cNvPicPr>
              <p:nvPr/>
            </p:nvPicPr>
            <p:blipFill>
              <a:blip r:embed="rId4"/>
              <a:stretch>
                <a:fillRect/>
              </a:stretch>
            </p:blipFill>
            <p:spPr>
              <a:xfrm>
                <a:off x="7883824" y="2165230"/>
                <a:ext cx="966878" cy="189782"/>
              </a:xfrm>
              <a:prstGeom prst="rect">
                <a:avLst/>
              </a:prstGeom>
            </p:spPr>
          </p:pic>
          <p:pic>
            <p:nvPicPr>
              <p:cNvPr id="11" name="Picture 10"/>
              <p:cNvPicPr>
                <a:picLocks noChangeAspect="1"/>
              </p:cNvPicPr>
              <p:nvPr/>
            </p:nvPicPr>
            <p:blipFill>
              <a:blip r:embed="rId5"/>
              <a:stretch>
                <a:fillRect/>
              </a:stretch>
            </p:blipFill>
            <p:spPr>
              <a:xfrm>
                <a:off x="4692680" y="2814098"/>
                <a:ext cx="983501" cy="93965"/>
              </a:xfrm>
              <a:prstGeom prst="rect">
                <a:avLst/>
              </a:prstGeom>
            </p:spPr>
          </p:pic>
          <p:pic>
            <p:nvPicPr>
              <p:cNvPr id="12" name="Picture 11"/>
              <p:cNvPicPr>
                <a:picLocks noChangeAspect="1"/>
              </p:cNvPicPr>
              <p:nvPr/>
            </p:nvPicPr>
            <p:blipFill>
              <a:blip r:embed="rId4"/>
              <a:stretch>
                <a:fillRect/>
              </a:stretch>
            </p:blipFill>
            <p:spPr>
              <a:xfrm>
                <a:off x="2955265" y="4525992"/>
                <a:ext cx="966878" cy="149525"/>
              </a:xfrm>
              <a:prstGeom prst="rect">
                <a:avLst/>
              </a:prstGeom>
            </p:spPr>
          </p:pic>
          <p:pic>
            <p:nvPicPr>
              <p:cNvPr id="13" name="Picture 12"/>
              <p:cNvPicPr>
                <a:picLocks noChangeAspect="1"/>
              </p:cNvPicPr>
              <p:nvPr/>
            </p:nvPicPr>
            <p:blipFill>
              <a:blip r:embed="rId4"/>
              <a:stretch>
                <a:fillRect/>
              </a:stretch>
            </p:blipFill>
            <p:spPr>
              <a:xfrm>
                <a:off x="3334828" y="3717985"/>
                <a:ext cx="659202" cy="138023"/>
              </a:xfrm>
              <a:prstGeom prst="rect">
                <a:avLst/>
              </a:prstGeom>
            </p:spPr>
          </p:pic>
          <p:pic>
            <p:nvPicPr>
              <p:cNvPr id="14" name="Picture 13"/>
              <p:cNvPicPr>
                <a:picLocks noChangeAspect="1"/>
              </p:cNvPicPr>
              <p:nvPr/>
            </p:nvPicPr>
            <p:blipFill>
              <a:blip r:embed="rId4"/>
              <a:stretch>
                <a:fillRect/>
              </a:stretch>
            </p:blipFill>
            <p:spPr>
              <a:xfrm>
                <a:off x="3334828" y="3419379"/>
                <a:ext cx="555326" cy="151957"/>
              </a:xfrm>
              <a:prstGeom prst="rect">
                <a:avLst/>
              </a:prstGeom>
            </p:spPr>
          </p:pic>
        </p:grpSp>
        <p:sp>
          <p:nvSpPr>
            <p:cNvPr id="22" name="Rectangle 21"/>
            <p:cNvSpPr/>
            <p:nvPr/>
          </p:nvSpPr>
          <p:spPr>
            <a:xfrm>
              <a:off x="4441223" y="3084129"/>
              <a:ext cx="1674905" cy="23934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3" name="Picture 22"/>
            <p:cNvPicPr>
              <a:picLocks noChangeAspect="1"/>
            </p:cNvPicPr>
            <p:nvPr/>
          </p:nvPicPr>
          <p:blipFill>
            <a:blip r:embed="rId6"/>
            <a:stretch>
              <a:fillRect/>
            </a:stretch>
          </p:blipFill>
          <p:spPr>
            <a:xfrm>
              <a:off x="2917223" y="5630173"/>
              <a:ext cx="1524000" cy="256731"/>
            </a:xfrm>
            <a:prstGeom prst="rect">
              <a:avLst/>
            </a:prstGeom>
          </p:spPr>
        </p:pic>
      </p:grpSp>
    </p:spTree>
    <p:extLst>
      <p:ext uri="{BB962C8B-B14F-4D97-AF65-F5344CB8AC3E}">
        <p14:creationId xmlns:p14="http://schemas.microsoft.com/office/powerpoint/2010/main" val="38053951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000" y="468000"/>
            <a:ext cx="9617365" cy="544765"/>
          </a:xfrm>
        </p:spPr>
        <p:txBody>
          <a:bodyPr>
            <a:noAutofit/>
          </a:bodyPr>
          <a:lstStyle/>
          <a:p>
            <a:r>
              <a:rPr lang="en-GB" dirty="0"/>
              <a:t>Beneficiaries</a:t>
            </a:r>
            <a:endParaRPr lang="fr-BE" dirty="0"/>
          </a:p>
        </p:txBody>
      </p:sp>
      <p:grpSp>
        <p:nvGrpSpPr>
          <p:cNvPr id="5" name="Group 4"/>
          <p:cNvGrpSpPr/>
          <p:nvPr/>
        </p:nvGrpSpPr>
        <p:grpSpPr>
          <a:xfrm>
            <a:off x="509587" y="1332485"/>
            <a:ext cx="11172825" cy="4667250"/>
            <a:chOff x="535466" y="1098830"/>
            <a:chExt cx="11172825" cy="4667250"/>
          </a:xfrm>
        </p:grpSpPr>
        <p:grpSp>
          <p:nvGrpSpPr>
            <p:cNvPr id="4" name="Group 3"/>
            <p:cNvGrpSpPr/>
            <p:nvPr/>
          </p:nvGrpSpPr>
          <p:grpSpPr>
            <a:xfrm>
              <a:off x="535466" y="1098830"/>
              <a:ext cx="11172825" cy="4667250"/>
              <a:chOff x="535466" y="1098830"/>
              <a:chExt cx="11172825" cy="4667250"/>
            </a:xfrm>
          </p:grpSpPr>
          <p:pic>
            <p:nvPicPr>
              <p:cNvPr id="2" name="Picture 1"/>
              <p:cNvPicPr>
                <a:picLocks noChangeAspect="1"/>
              </p:cNvPicPr>
              <p:nvPr/>
            </p:nvPicPr>
            <p:blipFill>
              <a:blip r:embed="rId2"/>
              <a:stretch>
                <a:fillRect/>
              </a:stretch>
            </p:blipFill>
            <p:spPr>
              <a:xfrm>
                <a:off x="535466" y="1098830"/>
                <a:ext cx="11172825" cy="4667250"/>
              </a:xfrm>
              <a:prstGeom prst="rect">
                <a:avLst/>
              </a:prstGeom>
            </p:spPr>
          </p:pic>
          <p:pic>
            <p:nvPicPr>
              <p:cNvPr id="35" name="Picture 34"/>
              <p:cNvPicPr>
                <a:picLocks noChangeAspect="1"/>
              </p:cNvPicPr>
              <p:nvPr/>
            </p:nvPicPr>
            <p:blipFill>
              <a:blip r:embed="rId3"/>
              <a:stretch>
                <a:fillRect/>
              </a:stretch>
            </p:blipFill>
            <p:spPr>
              <a:xfrm>
                <a:off x="3942272" y="2838091"/>
                <a:ext cx="2087591" cy="2777705"/>
              </a:xfrm>
              <a:prstGeom prst="rect">
                <a:avLst/>
              </a:prstGeom>
            </p:spPr>
          </p:pic>
          <p:pic>
            <p:nvPicPr>
              <p:cNvPr id="36" name="Picture 35"/>
              <p:cNvPicPr>
                <a:picLocks noChangeAspect="1"/>
              </p:cNvPicPr>
              <p:nvPr/>
            </p:nvPicPr>
            <p:blipFill>
              <a:blip r:embed="rId3"/>
              <a:stretch>
                <a:fillRect/>
              </a:stretch>
            </p:blipFill>
            <p:spPr>
              <a:xfrm>
                <a:off x="9753601" y="2838091"/>
                <a:ext cx="261668" cy="2777705"/>
              </a:xfrm>
              <a:prstGeom prst="rect">
                <a:avLst/>
              </a:prstGeom>
            </p:spPr>
          </p:pic>
          <p:pic>
            <p:nvPicPr>
              <p:cNvPr id="37" name="Picture 36"/>
              <p:cNvPicPr>
                <a:picLocks noChangeAspect="1"/>
              </p:cNvPicPr>
              <p:nvPr/>
            </p:nvPicPr>
            <p:blipFill>
              <a:blip r:embed="rId3"/>
              <a:stretch>
                <a:fillRect/>
              </a:stretch>
            </p:blipFill>
            <p:spPr>
              <a:xfrm>
                <a:off x="8672424" y="2838090"/>
                <a:ext cx="57508" cy="2777705"/>
              </a:xfrm>
              <a:prstGeom prst="rect">
                <a:avLst/>
              </a:prstGeom>
            </p:spPr>
          </p:pic>
          <p:pic>
            <p:nvPicPr>
              <p:cNvPr id="38" name="Picture 37"/>
              <p:cNvPicPr>
                <a:picLocks noChangeAspect="1"/>
              </p:cNvPicPr>
              <p:nvPr/>
            </p:nvPicPr>
            <p:blipFill>
              <a:blip r:embed="rId3"/>
              <a:stretch>
                <a:fillRect/>
              </a:stretch>
            </p:blipFill>
            <p:spPr>
              <a:xfrm>
                <a:off x="1474766" y="2838089"/>
                <a:ext cx="261668" cy="2777705"/>
              </a:xfrm>
              <a:prstGeom prst="rect">
                <a:avLst/>
              </a:prstGeom>
            </p:spPr>
          </p:pic>
        </p:grpSp>
        <p:pic>
          <p:nvPicPr>
            <p:cNvPr id="39" name="Picture 38"/>
            <p:cNvPicPr>
              <a:picLocks noChangeAspect="1"/>
            </p:cNvPicPr>
            <p:nvPr/>
          </p:nvPicPr>
          <p:blipFill>
            <a:blip r:embed="rId4"/>
            <a:stretch>
              <a:fillRect/>
            </a:stretch>
          </p:blipFill>
          <p:spPr>
            <a:xfrm>
              <a:off x="583086" y="1455887"/>
              <a:ext cx="1019175" cy="133350"/>
            </a:xfrm>
            <a:prstGeom prst="rect">
              <a:avLst/>
            </a:prstGeom>
          </p:spPr>
        </p:pic>
      </p:grpSp>
      <p:grpSp>
        <p:nvGrpSpPr>
          <p:cNvPr id="40" name="Group 39"/>
          <p:cNvGrpSpPr/>
          <p:nvPr/>
        </p:nvGrpSpPr>
        <p:grpSpPr>
          <a:xfrm>
            <a:off x="864000" y="324000"/>
            <a:ext cx="864000" cy="864000"/>
            <a:chOff x="7805857" y="1558376"/>
            <a:chExt cx="864000" cy="864000"/>
          </a:xfrm>
        </p:grpSpPr>
        <p:sp>
          <p:nvSpPr>
            <p:cNvPr id="41" name="Oval 40"/>
            <p:cNvSpPr/>
            <p:nvPr/>
          </p:nvSpPr>
          <p:spPr>
            <a:xfrm>
              <a:off x="7805857" y="1558376"/>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Picture 4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40092" y="1565315"/>
              <a:ext cx="795530" cy="795530"/>
            </a:xfrm>
            <a:prstGeom prst="rect">
              <a:avLst/>
            </a:prstGeom>
          </p:spPr>
        </p:pic>
      </p:grpSp>
    </p:spTree>
    <p:extLst>
      <p:ext uri="{BB962C8B-B14F-4D97-AF65-F5344CB8AC3E}">
        <p14:creationId xmlns:p14="http://schemas.microsoft.com/office/powerpoint/2010/main" val="27754950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5999919" y="2536926"/>
            <a:ext cx="4986234" cy="1824374"/>
          </a:xfrm>
          <a:prstGeom prst="rect">
            <a:avLst/>
          </a:prstGeom>
          <a:solidFill>
            <a:schemeClr val="bg1"/>
          </a:solidFill>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spcBef>
                <a:spcPts val="600"/>
              </a:spcBef>
              <a:buClr>
                <a:schemeClr val="accent2"/>
              </a:buClr>
              <a:buFont typeface="Arial" panose="020B0604020202020204" pitchFamily="34" charset="0"/>
              <a:buChar char="●"/>
            </a:pPr>
            <a:r>
              <a:rPr lang="en-US" sz="1200" b="0" dirty="0">
                <a:solidFill>
                  <a:schemeClr val="tx1"/>
                </a:solidFill>
              </a:rPr>
              <a:t>Coordinator/beneficiary Partner Summary is automatically listed after receiving the invitation letter.  </a:t>
            </a:r>
          </a:p>
          <a:p>
            <a:pPr marL="342900" lvl="1" indent="-342900">
              <a:spcBef>
                <a:spcPts val="600"/>
              </a:spcBef>
              <a:buClr>
                <a:schemeClr val="accent2"/>
              </a:buClr>
              <a:buFont typeface="Arial" panose="020B0604020202020204" pitchFamily="34" charset="0"/>
              <a:buChar char="●"/>
            </a:pPr>
            <a:r>
              <a:rPr lang="en-US" sz="1200" b="0" dirty="0">
                <a:solidFill>
                  <a:schemeClr val="tx1"/>
                </a:solidFill>
              </a:rPr>
              <a:t>The </a:t>
            </a:r>
            <a:r>
              <a:rPr lang="en-US" sz="1200" dirty="0"/>
              <a:t>department </a:t>
            </a:r>
            <a:r>
              <a:rPr lang="en-US" sz="1200" b="0" dirty="0">
                <a:solidFill>
                  <a:schemeClr val="tx1"/>
                </a:solidFill>
              </a:rPr>
              <a:t>needs to be added  (mandatory for all beneficiaries, except for Affiliated Entities)</a:t>
            </a:r>
          </a:p>
          <a:p>
            <a:pPr marL="342900" lvl="1" indent="-342900">
              <a:spcBef>
                <a:spcPts val="600"/>
              </a:spcBef>
              <a:buClr>
                <a:schemeClr val="accent2"/>
              </a:buClr>
              <a:buFont typeface="Arial" panose="020B0604020202020204" pitchFamily="34" charset="0"/>
              <a:buChar char="●"/>
            </a:pPr>
            <a:r>
              <a:rPr lang="en-US" sz="1200" b="0" dirty="0">
                <a:solidFill>
                  <a:schemeClr val="tx1"/>
                </a:solidFill>
              </a:rPr>
              <a:t>For HE calls (from 2022 onwards) having a </a:t>
            </a:r>
            <a:r>
              <a:rPr lang="en-US" sz="1200" dirty="0"/>
              <a:t>Gender Equality Plan </a:t>
            </a:r>
            <a:r>
              <a:rPr lang="en-US" sz="1200" b="0" dirty="0">
                <a:solidFill>
                  <a:schemeClr val="tx1"/>
                </a:solidFill>
              </a:rPr>
              <a:t>is necessary (for public bodies, research organizations and higher education institutions) before signing the GA  (existence of the plan has to be declared in the portal organizational data)</a:t>
            </a:r>
          </a:p>
        </p:txBody>
      </p:sp>
      <p:grpSp>
        <p:nvGrpSpPr>
          <p:cNvPr id="17" name="Group 16"/>
          <p:cNvGrpSpPr/>
          <p:nvPr/>
        </p:nvGrpSpPr>
        <p:grpSpPr>
          <a:xfrm>
            <a:off x="1296000" y="1327030"/>
            <a:ext cx="4152014" cy="5342625"/>
            <a:chOff x="1285336" y="1066801"/>
            <a:chExt cx="4152014" cy="5342625"/>
          </a:xfrm>
        </p:grpSpPr>
        <p:grpSp>
          <p:nvGrpSpPr>
            <p:cNvPr id="11" name="Group 10"/>
            <p:cNvGrpSpPr/>
            <p:nvPr/>
          </p:nvGrpSpPr>
          <p:grpSpPr>
            <a:xfrm>
              <a:off x="1285336" y="1066801"/>
              <a:ext cx="4152014" cy="5342625"/>
              <a:chOff x="838200" y="1066801"/>
              <a:chExt cx="4599150" cy="5748067"/>
            </a:xfrm>
          </p:grpSpPr>
          <p:grpSp>
            <p:nvGrpSpPr>
              <p:cNvPr id="8" name="Group 7"/>
              <p:cNvGrpSpPr/>
              <p:nvPr/>
            </p:nvGrpSpPr>
            <p:grpSpPr>
              <a:xfrm>
                <a:off x="838200" y="1066801"/>
                <a:ext cx="4599150" cy="4566248"/>
                <a:chOff x="838200" y="1196196"/>
                <a:chExt cx="5804140" cy="5462720"/>
              </a:xfrm>
            </p:grpSpPr>
            <p:pic>
              <p:nvPicPr>
                <p:cNvPr id="4" name="Picture 3"/>
                <p:cNvPicPr>
                  <a:picLocks noChangeAspect="1"/>
                </p:cNvPicPr>
                <p:nvPr/>
              </p:nvPicPr>
              <p:blipFill>
                <a:blip r:embed="rId2"/>
                <a:stretch>
                  <a:fillRect/>
                </a:stretch>
              </p:blipFill>
              <p:spPr>
                <a:xfrm>
                  <a:off x="838200" y="1196196"/>
                  <a:ext cx="5804140" cy="5462720"/>
                </a:xfrm>
                <a:prstGeom prst="rect">
                  <a:avLst/>
                </a:prstGeom>
              </p:spPr>
            </p:pic>
            <p:pic>
              <p:nvPicPr>
                <p:cNvPr id="5" name="Picture 4"/>
                <p:cNvPicPr>
                  <a:picLocks noChangeAspect="1"/>
                </p:cNvPicPr>
                <p:nvPr/>
              </p:nvPicPr>
              <p:blipFill>
                <a:blip r:embed="rId3"/>
                <a:stretch>
                  <a:fillRect/>
                </a:stretch>
              </p:blipFill>
              <p:spPr>
                <a:xfrm>
                  <a:off x="893634" y="1512835"/>
                  <a:ext cx="832552" cy="108932"/>
                </a:xfrm>
                <a:prstGeom prst="rect">
                  <a:avLst/>
                </a:prstGeom>
              </p:spPr>
            </p:pic>
            <p:pic>
              <p:nvPicPr>
                <p:cNvPr id="6" name="Picture 5"/>
                <p:cNvPicPr>
                  <a:picLocks noChangeAspect="1"/>
                </p:cNvPicPr>
                <p:nvPr/>
              </p:nvPicPr>
              <p:blipFill>
                <a:blip r:embed="rId4"/>
                <a:stretch>
                  <a:fillRect/>
                </a:stretch>
              </p:blipFill>
              <p:spPr>
                <a:xfrm>
                  <a:off x="2521160" y="1512834"/>
                  <a:ext cx="1369353" cy="401677"/>
                </a:xfrm>
                <a:prstGeom prst="rect">
                  <a:avLst/>
                </a:prstGeom>
              </p:spPr>
            </p:pic>
            <p:pic>
              <p:nvPicPr>
                <p:cNvPr id="7" name="Picture 6"/>
                <p:cNvPicPr>
                  <a:picLocks noChangeAspect="1"/>
                </p:cNvPicPr>
                <p:nvPr/>
              </p:nvPicPr>
              <p:blipFill>
                <a:blip r:embed="rId5"/>
                <a:stretch>
                  <a:fillRect/>
                </a:stretch>
              </p:blipFill>
              <p:spPr>
                <a:xfrm>
                  <a:off x="2319427" y="2475781"/>
                  <a:ext cx="1010369" cy="1673526"/>
                </a:xfrm>
                <a:prstGeom prst="rect">
                  <a:avLst/>
                </a:prstGeom>
              </p:spPr>
            </p:pic>
          </p:grpSp>
          <p:pic>
            <p:nvPicPr>
              <p:cNvPr id="10" name="Picture 9"/>
              <p:cNvPicPr>
                <a:picLocks noChangeAspect="1"/>
              </p:cNvPicPr>
              <p:nvPr/>
            </p:nvPicPr>
            <p:blipFill>
              <a:blip r:embed="rId6"/>
              <a:stretch>
                <a:fillRect/>
              </a:stretch>
            </p:blipFill>
            <p:spPr>
              <a:xfrm>
                <a:off x="882125" y="5387868"/>
                <a:ext cx="3463775" cy="1427000"/>
              </a:xfrm>
              <a:prstGeom prst="rect">
                <a:avLst/>
              </a:prstGeom>
            </p:spPr>
          </p:pic>
        </p:grpSp>
        <p:sp>
          <p:nvSpPr>
            <p:cNvPr id="12" name="Rectangle 11"/>
            <p:cNvSpPr/>
            <p:nvPr/>
          </p:nvSpPr>
          <p:spPr>
            <a:xfrm>
              <a:off x="1392803" y="4818284"/>
              <a:ext cx="1096445" cy="23934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3" name="Title 2"/>
          <p:cNvSpPr>
            <a:spLocks noGrp="1"/>
          </p:cNvSpPr>
          <p:nvPr>
            <p:ph type="title"/>
          </p:nvPr>
        </p:nvSpPr>
        <p:spPr>
          <a:xfrm>
            <a:off x="1872000" y="468000"/>
            <a:ext cx="9617365" cy="544765"/>
          </a:xfrm>
        </p:spPr>
        <p:txBody>
          <a:bodyPr>
            <a:noAutofit/>
          </a:bodyPr>
          <a:lstStyle/>
          <a:p>
            <a:r>
              <a:rPr lang="en-GB" dirty="0"/>
              <a:t>Partner summary</a:t>
            </a:r>
            <a:endParaRPr lang="fr-BE" dirty="0"/>
          </a:p>
        </p:txBody>
      </p:sp>
      <p:grpSp>
        <p:nvGrpSpPr>
          <p:cNvPr id="18" name="Group 17"/>
          <p:cNvGrpSpPr/>
          <p:nvPr/>
        </p:nvGrpSpPr>
        <p:grpSpPr>
          <a:xfrm>
            <a:off x="864000" y="324000"/>
            <a:ext cx="864000" cy="864000"/>
            <a:chOff x="10070085" y="4807760"/>
            <a:chExt cx="864000" cy="864000"/>
          </a:xfrm>
        </p:grpSpPr>
        <p:sp>
          <p:nvSpPr>
            <p:cNvPr id="19" name="Oval 18"/>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104320" y="4841995"/>
              <a:ext cx="795530" cy="795530"/>
            </a:xfrm>
            <a:prstGeom prst="rect">
              <a:avLst/>
            </a:prstGeom>
          </p:spPr>
        </p:pic>
      </p:grpSp>
    </p:spTree>
    <p:extLst>
      <p:ext uri="{BB962C8B-B14F-4D97-AF65-F5344CB8AC3E}">
        <p14:creationId xmlns:p14="http://schemas.microsoft.com/office/powerpoint/2010/main" val="3999463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41838" y="1273146"/>
            <a:ext cx="9508323" cy="4786836"/>
            <a:chOff x="1341838" y="1217150"/>
            <a:chExt cx="9508323" cy="4786836"/>
          </a:xfrm>
        </p:grpSpPr>
        <p:pic>
          <p:nvPicPr>
            <p:cNvPr id="4" name="Picture 3"/>
            <p:cNvPicPr>
              <a:picLocks noChangeAspect="1"/>
            </p:cNvPicPr>
            <p:nvPr/>
          </p:nvPicPr>
          <p:blipFill>
            <a:blip r:embed="rId2"/>
            <a:stretch>
              <a:fillRect/>
            </a:stretch>
          </p:blipFill>
          <p:spPr>
            <a:xfrm>
              <a:off x="1341838" y="1217150"/>
              <a:ext cx="9508323" cy="4786836"/>
            </a:xfrm>
            <a:prstGeom prst="rect">
              <a:avLst/>
            </a:prstGeom>
          </p:spPr>
        </p:pic>
        <p:pic>
          <p:nvPicPr>
            <p:cNvPr id="5" name="Picture 4"/>
            <p:cNvPicPr>
              <a:picLocks noChangeAspect="1"/>
            </p:cNvPicPr>
            <p:nvPr/>
          </p:nvPicPr>
          <p:blipFill>
            <a:blip r:embed="rId3"/>
            <a:stretch>
              <a:fillRect/>
            </a:stretch>
          </p:blipFill>
          <p:spPr>
            <a:xfrm>
              <a:off x="1368092" y="1512835"/>
              <a:ext cx="964414" cy="126185"/>
            </a:xfrm>
            <a:prstGeom prst="rect">
              <a:avLst/>
            </a:prstGeom>
          </p:spPr>
        </p:pic>
        <p:pic>
          <p:nvPicPr>
            <p:cNvPr id="6" name="Picture 5"/>
            <p:cNvPicPr>
              <a:picLocks noChangeAspect="1"/>
            </p:cNvPicPr>
            <p:nvPr/>
          </p:nvPicPr>
          <p:blipFill>
            <a:blip r:embed="rId4"/>
            <a:stretch>
              <a:fillRect/>
            </a:stretch>
          </p:blipFill>
          <p:spPr>
            <a:xfrm>
              <a:off x="3019245" y="1512835"/>
              <a:ext cx="1156937" cy="424469"/>
            </a:xfrm>
            <a:prstGeom prst="rect">
              <a:avLst/>
            </a:prstGeom>
          </p:spPr>
        </p:pic>
      </p:grpSp>
      <p:sp>
        <p:nvSpPr>
          <p:cNvPr id="8" name="Title 2"/>
          <p:cNvSpPr>
            <a:spLocks noGrp="1"/>
          </p:cNvSpPr>
          <p:nvPr>
            <p:ph type="title"/>
          </p:nvPr>
        </p:nvSpPr>
        <p:spPr>
          <a:xfrm>
            <a:off x="1872000" y="468000"/>
            <a:ext cx="9617365" cy="544765"/>
          </a:xfrm>
        </p:spPr>
        <p:txBody>
          <a:bodyPr>
            <a:noAutofit/>
          </a:bodyPr>
          <a:lstStyle/>
          <a:p>
            <a:r>
              <a:rPr lang="en-GB" dirty="0"/>
              <a:t>Financial information</a:t>
            </a:r>
            <a:endParaRPr lang="fr-BE" dirty="0"/>
          </a:p>
        </p:txBody>
      </p:sp>
      <p:grpSp>
        <p:nvGrpSpPr>
          <p:cNvPr id="12" name="Group 11"/>
          <p:cNvGrpSpPr/>
          <p:nvPr/>
        </p:nvGrpSpPr>
        <p:grpSpPr>
          <a:xfrm>
            <a:off x="864000" y="324000"/>
            <a:ext cx="864000" cy="864000"/>
            <a:chOff x="4409515" y="2641504"/>
            <a:chExt cx="864000" cy="864000"/>
          </a:xfrm>
        </p:grpSpPr>
        <p:sp>
          <p:nvSpPr>
            <p:cNvPr id="13" name="Oval 12"/>
            <p:cNvSpPr/>
            <p:nvPr/>
          </p:nvSpPr>
          <p:spPr>
            <a:xfrm>
              <a:off x="4409515"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98223" y="2700771"/>
              <a:ext cx="745467" cy="745467"/>
            </a:xfrm>
            <a:prstGeom prst="rect">
              <a:avLst/>
            </a:prstGeom>
          </p:spPr>
        </p:pic>
      </p:grpSp>
      <p:sp>
        <p:nvSpPr>
          <p:cNvPr id="15" name="Text Placeholder 2"/>
          <p:cNvSpPr txBox="1">
            <a:spLocks/>
          </p:cNvSpPr>
          <p:nvPr/>
        </p:nvSpPr>
        <p:spPr>
          <a:xfrm>
            <a:off x="1393971" y="6145128"/>
            <a:ext cx="7882426" cy="583476"/>
          </a:xfrm>
          <a:prstGeom prst="rect">
            <a:avLst/>
          </a:prstGeom>
          <a:solidFill>
            <a:schemeClr val="bg1"/>
          </a:solidFill>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buClr>
                <a:schemeClr val="accent2"/>
              </a:buClr>
              <a:buFont typeface="Arial" panose="020B0604020202020204" pitchFamily="34" charset="0"/>
              <a:buChar char="●"/>
            </a:pPr>
            <a:r>
              <a:rPr lang="en-US" sz="1200" b="0" dirty="0">
                <a:solidFill>
                  <a:schemeClr val="tx1"/>
                </a:solidFill>
              </a:rPr>
              <a:t>Coordinator/beneficiary financial Information is automatically listed after receiving the invitation letter (from proposal). </a:t>
            </a:r>
          </a:p>
        </p:txBody>
      </p:sp>
    </p:spTree>
    <p:extLst>
      <p:ext uri="{BB962C8B-B14F-4D97-AF65-F5344CB8AC3E}">
        <p14:creationId xmlns:p14="http://schemas.microsoft.com/office/powerpoint/2010/main" val="21188391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p:cNvSpPr>
            <a:spLocks noGrp="1"/>
          </p:cNvSpPr>
          <p:nvPr>
            <p:ph type="title"/>
          </p:nvPr>
        </p:nvSpPr>
        <p:spPr>
          <a:xfrm>
            <a:off x="1872000" y="468000"/>
            <a:ext cx="9617365" cy="544765"/>
          </a:xfrm>
        </p:spPr>
        <p:txBody>
          <a:bodyPr>
            <a:noAutofit/>
          </a:bodyPr>
          <a:lstStyle/>
          <a:p>
            <a:r>
              <a:rPr lang="en-GB" dirty="0"/>
              <a:t>Project representatives</a:t>
            </a:r>
            <a:endParaRPr lang="fr-BE" dirty="0"/>
          </a:p>
        </p:txBody>
      </p:sp>
      <p:grpSp>
        <p:nvGrpSpPr>
          <p:cNvPr id="18" name="Group 17"/>
          <p:cNvGrpSpPr/>
          <p:nvPr/>
        </p:nvGrpSpPr>
        <p:grpSpPr>
          <a:xfrm>
            <a:off x="864000" y="324000"/>
            <a:ext cx="864000" cy="864000"/>
            <a:chOff x="2201123" y="3724632"/>
            <a:chExt cx="864000" cy="864000"/>
          </a:xfrm>
        </p:grpSpPr>
        <p:sp>
          <p:nvSpPr>
            <p:cNvPr id="19" name="Oval 18"/>
            <p:cNvSpPr/>
            <p:nvPr/>
          </p:nvSpPr>
          <p:spPr>
            <a:xfrm>
              <a:off x="2201123" y="3724632"/>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86425" y="3809934"/>
              <a:ext cx="693397" cy="693397"/>
            </a:xfrm>
            <a:prstGeom prst="rect">
              <a:avLst/>
            </a:prstGeom>
          </p:spPr>
        </p:pic>
      </p:grpSp>
      <p:sp>
        <p:nvSpPr>
          <p:cNvPr id="21" name="Text Placeholder 2"/>
          <p:cNvSpPr txBox="1">
            <a:spLocks/>
          </p:cNvSpPr>
          <p:nvPr/>
        </p:nvSpPr>
        <p:spPr>
          <a:xfrm>
            <a:off x="588781" y="5295212"/>
            <a:ext cx="9360319" cy="1291921"/>
          </a:xfrm>
          <a:prstGeom prst="rect">
            <a:avLst/>
          </a:prstGeom>
          <a:solidFill>
            <a:schemeClr val="bg1"/>
          </a:solidFill>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buClr>
                <a:schemeClr val="accent2"/>
              </a:buClr>
              <a:buFont typeface="Arial" panose="020B0604020202020204" pitchFamily="34" charset="0"/>
              <a:buChar char="●"/>
            </a:pPr>
            <a:r>
              <a:rPr lang="en-US" sz="1200" b="0" dirty="0">
                <a:solidFill>
                  <a:schemeClr val="tx1"/>
                </a:solidFill>
              </a:rPr>
              <a:t>If no Project Representatives are listed, please complete in the </a:t>
            </a:r>
            <a:r>
              <a:rPr lang="en-US" sz="1200" dirty="0"/>
              <a:t>roles management section of the Funding &amp; Tenders Portal</a:t>
            </a:r>
            <a:r>
              <a:rPr lang="en-US" sz="1200" b="0" dirty="0">
                <a:solidFill>
                  <a:schemeClr val="tx1"/>
                </a:solidFill>
              </a:rPr>
              <a:t>.</a:t>
            </a:r>
          </a:p>
          <a:p>
            <a:pPr marL="342900" lvl="1" indent="-342900">
              <a:buClr>
                <a:schemeClr val="accent2"/>
              </a:buClr>
              <a:buFont typeface="Arial" panose="020B0604020202020204" pitchFamily="34" charset="0"/>
              <a:buChar char="●"/>
            </a:pPr>
            <a:r>
              <a:rPr lang="en-US" sz="1200" b="0" dirty="0">
                <a:solidFill>
                  <a:schemeClr val="tx1"/>
                </a:solidFill>
              </a:rPr>
              <a:t>Check all information and update, if necessary, in the </a:t>
            </a:r>
            <a:r>
              <a:rPr lang="en-US" sz="1200" dirty="0"/>
              <a:t>roles management section of the Funding &amp; Tenders Portal</a:t>
            </a:r>
            <a:r>
              <a:rPr lang="en-US" sz="1200" b="0" dirty="0">
                <a:solidFill>
                  <a:schemeClr val="tx1"/>
                </a:solidFill>
              </a:rPr>
              <a:t>. </a:t>
            </a:r>
          </a:p>
          <a:p>
            <a:pPr marL="342900" lvl="1" indent="-342900">
              <a:buClr>
                <a:schemeClr val="accent2"/>
              </a:buClr>
              <a:buFont typeface="Arial" panose="020B0604020202020204" pitchFamily="34" charset="0"/>
              <a:buChar char="●"/>
            </a:pPr>
            <a:r>
              <a:rPr lang="en-US" sz="1200" b="0" dirty="0">
                <a:solidFill>
                  <a:schemeClr val="tx1"/>
                </a:solidFill>
              </a:rPr>
              <a:t>Both Coordinators and beneficiaries should, as soon as they have been invited, nominate in the Funding &amp; Tenders Portal, their Legal Entity Appointed Representative (LEAR) and Project Legal Signatory (PLSIGN). Once this has been done, the PLSIGN who will appear in the Grant Agreement has to be selected in this screen. Please note that all other PLSIGNs can sign the Grant Agreement. </a:t>
            </a:r>
          </a:p>
        </p:txBody>
      </p:sp>
      <p:grpSp>
        <p:nvGrpSpPr>
          <p:cNvPr id="24" name="Group 23"/>
          <p:cNvGrpSpPr/>
          <p:nvPr/>
        </p:nvGrpSpPr>
        <p:grpSpPr>
          <a:xfrm>
            <a:off x="585787" y="1377530"/>
            <a:ext cx="11020425" cy="3714750"/>
            <a:chOff x="620458" y="1554041"/>
            <a:chExt cx="11020425" cy="3714750"/>
          </a:xfrm>
        </p:grpSpPr>
        <p:grpSp>
          <p:nvGrpSpPr>
            <p:cNvPr id="13" name="Group 12"/>
            <p:cNvGrpSpPr/>
            <p:nvPr/>
          </p:nvGrpSpPr>
          <p:grpSpPr>
            <a:xfrm>
              <a:off x="620458" y="1554041"/>
              <a:ext cx="11020425" cy="3714750"/>
              <a:chOff x="585787" y="1571625"/>
              <a:chExt cx="11020425" cy="3714750"/>
            </a:xfrm>
          </p:grpSpPr>
          <p:pic>
            <p:nvPicPr>
              <p:cNvPr id="4" name="Picture 3"/>
              <p:cNvPicPr>
                <a:picLocks noChangeAspect="1"/>
              </p:cNvPicPr>
              <p:nvPr/>
            </p:nvPicPr>
            <p:blipFill>
              <a:blip r:embed="rId3"/>
              <a:stretch>
                <a:fillRect/>
              </a:stretch>
            </p:blipFill>
            <p:spPr>
              <a:xfrm>
                <a:off x="585787" y="1571625"/>
                <a:ext cx="11020425" cy="3714750"/>
              </a:xfrm>
              <a:prstGeom prst="rect">
                <a:avLst/>
              </a:prstGeom>
            </p:spPr>
          </p:pic>
          <p:pic>
            <p:nvPicPr>
              <p:cNvPr id="5" name="Picture 4"/>
              <p:cNvPicPr>
                <a:picLocks noChangeAspect="1"/>
              </p:cNvPicPr>
              <p:nvPr/>
            </p:nvPicPr>
            <p:blipFill>
              <a:blip r:embed="rId4"/>
              <a:stretch>
                <a:fillRect/>
              </a:stretch>
            </p:blipFill>
            <p:spPr>
              <a:xfrm>
                <a:off x="3243532" y="3464384"/>
                <a:ext cx="1061049" cy="124206"/>
              </a:xfrm>
              <a:prstGeom prst="rect">
                <a:avLst/>
              </a:prstGeom>
            </p:spPr>
          </p:pic>
          <p:pic>
            <p:nvPicPr>
              <p:cNvPr id="6" name="Picture 5"/>
              <p:cNvPicPr>
                <a:picLocks noChangeAspect="1"/>
              </p:cNvPicPr>
              <p:nvPr/>
            </p:nvPicPr>
            <p:blipFill>
              <a:blip r:embed="rId4"/>
              <a:stretch>
                <a:fillRect/>
              </a:stretch>
            </p:blipFill>
            <p:spPr>
              <a:xfrm>
                <a:off x="5901277" y="3464384"/>
                <a:ext cx="1061049" cy="124206"/>
              </a:xfrm>
              <a:prstGeom prst="rect">
                <a:avLst/>
              </a:prstGeom>
            </p:spPr>
          </p:pic>
          <p:pic>
            <p:nvPicPr>
              <p:cNvPr id="7" name="Picture 6"/>
              <p:cNvPicPr>
                <a:picLocks noChangeAspect="1"/>
              </p:cNvPicPr>
              <p:nvPr/>
            </p:nvPicPr>
            <p:blipFill>
              <a:blip r:embed="rId4"/>
              <a:stretch>
                <a:fillRect/>
              </a:stretch>
            </p:blipFill>
            <p:spPr>
              <a:xfrm>
                <a:off x="8028497" y="3464384"/>
                <a:ext cx="1061049" cy="124206"/>
              </a:xfrm>
              <a:prstGeom prst="rect">
                <a:avLst/>
              </a:prstGeom>
            </p:spPr>
          </p:pic>
          <p:pic>
            <p:nvPicPr>
              <p:cNvPr id="8" name="Picture 7"/>
              <p:cNvPicPr>
                <a:picLocks noChangeAspect="1"/>
              </p:cNvPicPr>
              <p:nvPr/>
            </p:nvPicPr>
            <p:blipFill>
              <a:blip r:embed="rId4"/>
              <a:stretch>
                <a:fillRect/>
              </a:stretch>
            </p:blipFill>
            <p:spPr>
              <a:xfrm>
                <a:off x="9817354" y="3464384"/>
                <a:ext cx="1061049" cy="124206"/>
              </a:xfrm>
              <a:prstGeom prst="rect">
                <a:avLst/>
              </a:prstGeom>
            </p:spPr>
          </p:pic>
          <p:pic>
            <p:nvPicPr>
              <p:cNvPr id="9" name="Picture 8"/>
              <p:cNvPicPr>
                <a:picLocks noChangeAspect="1"/>
              </p:cNvPicPr>
              <p:nvPr/>
            </p:nvPicPr>
            <p:blipFill>
              <a:blip r:embed="rId4"/>
              <a:stretch>
                <a:fillRect/>
              </a:stretch>
            </p:blipFill>
            <p:spPr>
              <a:xfrm>
                <a:off x="1843178" y="4255137"/>
                <a:ext cx="667110" cy="618787"/>
              </a:xfrm>
              <a:prstGeom prst="rect">
                <a:avLst/>
              </a:prstGeom>
            </p:spPr>
          </p:pic>
          <p:pic>
            <p:nvPicPr>
              <p:cNvPr id="10" name="Picture 9"/>
              <p:cNvPicPr>
                <a:picLocks noChangeAspect="1"/>
              </p:cNvPicPr>
              <p:nvPr/>
            </p:nvPicPr>
            <p:blipFill>
              <a:blip r:embed="rId4"/>
              <a:stretch>
                <a:fillRect/>
              </a:stretch>
            </p:blipFill>
            <p:spPr>
              <a:xfrm>
                <a:off x="4574876" y="4255137"/>
                <a:ext cx="667110" cy="618787"/>
              </a:xfrm>
              <a:prstGeom prst="rect">
                <a:avLst/>
              </a:prstGeom>
            </p:spPr>
          </p:pic>
          <p:pic>
            <p:nvPicPr>
              <p:cNvPr id="11" name="Picture 10"/>
              <p:cNvPicPr>
                <a:picLocks noChangeAspect="1"/>
              </p:cNvPicPr>
              <p:nvPr/>
            </p:nvPicPr>
            <p:blipFill>
              <a:blip r:embed="rId4"/>
              <a:stretch>
                <a:fillRect/>
              </a:stretch>
            </p:blipFill>
            <p:spPr>
              <a:xfrm>
                <a:off x="7171427" y="4255137"/>
                <a:ext cx="667110" cy="618787"/>
              </a:xfrm>
              <a:prstGeom prst="rect">
                <a:avLst/>
              </a:prstGeom>
            </p:spPr>
          </p:pic>
          <p:pic>
            <p:nvPicPr>
              <p:cNvPr id="12" name="Picture 11"/>
              <p:cNvPicPr>
                <a:picLocks noChangeAspect="1"/>
              </p:cNvPicPr>
              <p:nvPr/>
            </p:nvPicPr>
            <p:blipFill>
              <a:blip r:embed="rId4"/>
              <a:stretch>
                <a:fillRect/>
              </a:stretch>
            </p:blipFill>
            <p:spPr>
              <a:xfrm>
                <a:off x="9570062" y="4246147"/>
                <a:ext cx="1143945" cy="618787"/>
              </a:xfrm>
              <a:prstGeom prst="rect">
                <a:avLst/>
              </a:prstGeom>
            </p:spPr>
          </p:pic>
        </p:grpSp>
        <p:pic>
          <p:nvPicPr>
            <p:cNvPr id="22" name="Picture 21"/>
            <p:cNvPicPr>
              <a:picLocks noChangeAspect="1"/>
            </p:cNvPicPr>
            <p:nvPr/>
          </p:nvPicPr>
          <p:blipFill>
            <a:blip r:embed="rId5"/>
            <a:stretch>
              <a:fillRect/>
            </a:stretch>
          </p:blipFill>
          <p:spPr>
            <a:xfrm>
              <a:off x="686719" y="1935529"/>
              <a:ext cx="964414" cy="126185"/>
            </a:xfrm>
            <a:prstGeom prst="rect">
              <a:avLst/>
            </a:prstGeom>
          </p:spPr>
        </p:pic>
        <p:pic>
          <p:nvPicPr>
            <p:cNvPr id="23" name="Picture 22"/>
            <p:cNvPicPr>
              <a:picLocks noChangeAspect="1"/>
            </p:cNvPicPr>
            <p:nvPr/>
          </p:nvPicPr>
          <p:blipFill>
            <a:blip r:embed="rId6"/>
            <a:stretch>
              <a:fillRect/>
            </a:stretch>
          </p:blipFill>
          <p:spPr>
            <a:xfrm>
              <a:off x="2592764" y="1935529"/>
              <a:ext cx="1587481" cy="505746"/>
            </a:xfrm>
            <a:prstGeom prst="rect">
              <a:avLst/>
            </a:prstGeom>
          </p:spPr>
        </p:pic>
      </p:grpSp>
    </p:spTree>
    <p:extLst>
      <p:ext uri="{BB962C8B-B14F-4D97-AF65-F5344CB8AC3E}">
        <p14:creationId xmlns:p14="http://schemas.microsoft.com/office/powerpoint/2010/main" val="2888391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57516" y="3125281"/>
            <a:ext cx="6252680" cy="3522173"/>
          </a:xfrm>
          <a:prstGeom prst="rect">
            <a:avLst/>
          </a:prstGeom>
        </p:spPr>
      </p:pic>
      <p:grpSp>
        <p:nvGrpSpPr>
          <p:cNvPr id="11" name="Group 10"/>
          <p:cNvGrpSpPr/>
          <p:nvPr/>
        </p:nvGrpSpPr>
        <p:grpSpPr>
          <a:xfrm>
            <a:off x="1532792" y="1241343"/>
            <a:ext cx="9126415" cy="1719390"/>
            <a:chOff x="1248120" y="1343046"/>
            <a:chExt cx="9126415" cy="1719390"/>
          </a:xfrm>
        </p:grpSpPr>
        <p:pic>
          <p:nvPicPr>
            <p:cNvPr id="4" name="Picture 3"/>
            <p:cNvPicPr>
              <a:picLocks noChangeAspect="1"/>
            </p:cNvPicPr>
            <p:nvPr/>
          </p:nvPicPr>
          <p:blipFill>
            <a:blip r:embed="rId3"/>
            <a:stretch>
              <a:fillRect/>
            </a:stretch>
          </p:blipFill>
          <p:spPr>
            <a:xfrm>
              <a:off x="1248120" y="1343046"/>
              <a:ext cx="9126415" cy="1719390"/>
            </a:xfrm>
            <a:prstGeom prst="rect">
              <a:avLst/>
            </a:prstGeom>
          </p:spPr>
        </p:pic>
        <p:pic>
          <p:nvPicPr>
            <p:cNvPr id="6" name="Picture 5"/>
            <p:cNvPicPr>
              <a:picLocks noChangeAspect="1"/>
            </p:cNvPicPr>
            <p:nvPr/>
          </p:nvPicPr>
          <p:blipFill>
            <a:blip r:embed="rId4"/>
            <a:stretch>
              <a:fillRect/>
            </a:stretch>
          </p:blipFill>
          <p:spPr>
            <a:xfrm>
              <a:off x="1282622" y="1693989"/>
              <a:ext cx="1124147" cy="147085"/>
            </a:xfrm>
            <a:prstGeom prst="rect">
              <a:avLst/>
            </a:prstGeom>
          </p:spPr>
        </p:pic>
        <p:pic>
          <p:nvPicPr>
            <p:cNvPr id="7" name="Picture 6"/>
            <p:cNvPicPr>
              <a:picLocks noChangeAspect="1"/>
            </p:cNvPicPr>
            <p:nvPr/>
          </p:nvPicPr>
          <p:blipFill>
            <a:blip r:embed="rId5"/>
            <a:stretch>
              <a:fillRect/>
            </a:stretch>
          </p:blipFill>
          <p:spPr>
            <a:xfrm>
              <a:off x="2696281" y="1734626"/>
              <a:ext cx="1194231" cy="380463"/>
            </a:xfrm>
            <a:prstGeom prst="rect">
              <a:avLst/>
            </a:prstGeom>
          </p:spPr>
        </p:pic>
        <p:pic>
          <p:nvPicPr>
            <p:cNvPr id="8" name="Picture 7"/>
            <p:cNvPicPr>
              <a:picLocks noChangeAspect="1"/>
            </p:cNvPicPr>
            <p:nvPr/>
          </p:nvPicPr>
          <p:blipFill>
            <a:blip r:embed="rId6"/>
            <a:stretch>
              <a:fillRect/>
            </a:stretch>
          </p:blipFill>
          <p:spPr>
            <a:xfrm>
              <a:off x="3010618" y="2791185"/>
              <a:ext cx="1492371" cy="101169"/>
            </a:xfrm>
            <a:prstGeom prst="rect">
              <a:avLst/>
            </a:prstGeom>
          </p:spPr>
        </p:pic>
        <p:pic>
          <p:nvPicPr>
            <p:cNvPr id="9" name="Picture 8"/>
            <p:cNvPicPr>
              <a:picLocks noChangeAspect="1"/>
            </p:cNvPicPr>
            <p:nvPr/>
          </p:nvPicPr>
          <p:blipFill>
            <a:blip r:embed="rId6"/>
            <a:stretch>
              <a:fillRect/>
            </a:stretch>
          </p:blipFill>
          <p:spPr>
            <a:xfrm>
              <a:off x="5699184" y="2794108"/>
              <a:ext cx="347933" cy="98246"/>
            </a:xfrm>
            <a:prstGeom prst="rect">
              <a:avLst/>
            </a:prstGeom>
          </p:spPr>
        </p:pic>
        <p:pic>
          <p:nvPicPr>
            <p:cNvPr id="10" name="Picture 9"/>
            <p:cNvPicPr>
              <a:picLocks noChangeAspect="1"/>
            </p:cNvPicPr>
            <p:nvPr/>
          </p:nvPicPr>
          <p:blipFill>
            <a:blip r:embed="rId6"/>
            <a:stretch>
              <a:fillRect/>
            </a:stretch>
          </p:blipFill>
          <p:spPr>
            <a:xfrm>
              <a:off x="1890621" y="2792646"/>
              <a:ext cx="347933" cy="98246"/>
            </a:xfrm>
            <a:prstGeom prst="rect">
              <a:avLst/>
            </a:prstGeom>
          </p:spPr>
        </p:pic>
      </p:grpSp>
      <p:sp>
        <p:nvSpPr>
          <p:cNvPr id="12" name="Title 2"/>
          <p:cNvSpPr>
            <a:spLocks noGrp="1"/>
          </p:cNvSpPr>
          <p:nvPr>
            <p:ph type="title"/>
          </p:nvPr>
        </p:nvSpPr>
        <p:spPr>
          <a:xfrm>
            <a:off x="1872000" y="468000"/>
            <a:ext cx="9617365" cy="544765"/>
          </a:xfrm>
        </p:spPr>
        <p:txBody>
          <a:bodyPr>
            <a:noAutofit/>
          </a:bodyPr>
          <a:lstStyle/>
          <a:p>
            <a:r>
              <a:rPr lang="en-GB" dirty="0"/>
              <a:t>Affiliated entities</a:t>
            </a:r>
            <a:endParaRPr lang="fr-BE" dirty="0"/>
          </a:p>
        </p:txBody>
      </p:sp>
      <p:grpSp>
        <p:nvGrpSpPr>
          <p:cNvPr id="16" name="Group 15"/>
          <p:cNvGrpSpPr/>
          <p:nvPr/>
        </p:nvGrpSpPr>
        <p:grpSpPr>
          <a:xfrm>
            <a:off x="864000" y="324000"/>
            <a:ext cx="864000" cy="864000"/>
            <a:chOff x="2145287" y="1558376"/>
            <a:chExt cx="864000" cy="864000"/>
          </a:xfrm>
        </p:grpSpPr>
        <p:sp>
          <p:nvSpPr>
            <p:cNvPr id="17" name="Oval 16"/>
            <p:cNvSpPr/>
            <p:nvPr/>
          </p:nvSpPr>
          <p:spPr>
            <a:xfrm>
              <a:off x="2145287" y="1558376"/>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181046" y="1611719"/>
              <a:ext cx="792482" cy="795530"/>
            </a:xfrm>
            <a:prstGeom prst="rect">
              <a:avLst/>
            </a:prstGeom>
          </p:spPr>
        </p:pic>
      </p:grpSp>
    </p:spTree>
    <p:extLst>
      <p:ext uri="{BB962C8B-B14F-4D97-AF65-F5344CB8AC3E}">
        <p14:creationId xmlns:p14="http://schemas.microsoft.com/office/powerpoint/2010/main" val="23974500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664" y="455918"/>
            <a:ext cx="9470136" cy="600164"/>
          </a:xfrm>
        </p:spPr>
        <p:txBody>
          <a:bodyPr anchor="t" anchorCtr="0">
            <a:noAutofit/>
          </a:bodyPr>
          <a:lstStyle/>
          <a:p>
            <a:pPr>
              <a:lnSpc>
                <a:spcPct val="100000"/>
              </a:lnSpc>
            </a:pPr>
            <a:r>
              <a:rPr lang="en-GB" sz="3600" dirty="0"/>
              <a:t>Outline</a:t>
            </a:r>
          </a:p>
        </p:txBody>
      </p:sp>
      <p:grpSp>
        <p:nvGrpSpPr>
          <p:cNvPr id="4" name="Group 3"/>
          <p:cNvGrpSpPr/>
          <p:nvPr/>
        </p:nvGrpSpPr>
        <p:grpSpPr>
          <a:xfrm>
            <a:off x="864000" y="324000"/>
            <a:ext cx="864000" cy="864000"/>
            <a:chOff x="10070085" y="4807760"/>
            <a:chExt cx="864000" cy="864000"/>
          </a:xfrm>
        </p:grpSpPr>
        <p:sp>
          <p:nvSpPr>
            <p:cNvPr id="5" name="Oval 4"/>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04320" y="4841995"/>
              <a:ext cx="795530" cy="795530"/>
            </a:xfrm>
            <a:prstGeom prst="rect">
              <a:avLst/>
            </a:prstGeom>
          </p:spPr>
        </p:pic>
      </p:grpSp>
      <p:sp>
        <p:nvSpPr>
          <p:cNvPr id="8" name="Text Placeholder 2"/>
          <p:cNvSpPr txBox="1">
            <a:spLocks/>
          </p:cNvSpPr>
          <p:nvPr/>
        </p:nvSpPr>
        <p:spPr>
          <a:xfrm>
            <a:off x="872435" y="1637742"/>
            <a:ext cx="10515600" cy="2373541"/>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b="0" dirty="0">
              <a:solidFill>
                <a:schemeClr val="tx1"/>
              </a:solidFill>
            </a:endParaRPr>
          </a:p>
          <a:p>
            <a:pPr marL="342900" lvl="1" indent="-342900">
              <a:spcBef>
                <a:spcPts val="1200"/>
              </a:spcBef>
              <a:buClr>
                <a:schemeClr val="accent2"/>
              </a:buClr>
              <a:buFont typeface="Arial" panose="020B0604020202020204" pitchFamily="34" charset="0"/>
              <a:buChar char="●"/>
            </a:pPr>
            <a:r>
              <a:rPr lang="en-US" sz="2000" dirty="0">
                <a:solidFill>
                  <a:schemeClr val="tx2"/>
                </a:solidFill>
              </a:rPr>
              <a:t>Introduction to the Grant Agreement Preparation (GAP)</a:t>
            </a:r>
          </a:p>
          <a:p>
            <a:pPr marL="342900" lvl="1" indent="-342900">
              <a:spcBef>
                <a:spcPts val="1200"/>
              </a:spcBef>
              <a:buClr>
                <a:schemeClr val="accent2"/>
              </a:buClr>
              <a:buFont typeface="Arial" panose="020B0604020202020204" pitchFamily="34" charset="0"/>
              <a:buChar char="●"/>
            </a:pPr>
            <a:r>
              <a:rPr lang="en-US" sz="2000" dirty="0">
                <a:solidFill>
                  <a:schemeClr val="tx2"/>
                </a:solidFill>
              </a:rPr>
              <a:t>The Description of the Action</a:t>
            </a:r>
          </a:p>
          <a:p>
            <a:pPr marL="342900" lvl="1" indent="-342900">
              <a:spcBef>
                <a:spcPts val="1200"/>
              </a:spcBef>
              <a:buClr>
                <a:schemeClr val="accent2"/>
              </a:buClr>
              <a:buFont typeface="Arial" panose="020B0604020202020204" pitchFamily="34" charset="0"/>
              <a:buChar char="●"/>
            </a:pPr>
            <a:r>
              <a:rPr lang="en-US" sz="2000" dirty="0">
                <a:solidFill>
                  <a:schemeClr val="tx2"/>
                </a:solidFill>
              </a:rPr>
              <a:t>IT tools walkthrough </a:t>
            </a:r>
            <a:endParaRPr lang="fr-BE" sz="2000" dirty="0">
              <a:solidFill>
                <a:schemeClr val="tx2"/>
              </a:solidFill>
            </a:endParaRPr>
          </a:p>
        </p:txBody>
      </p:sp>
    </p:spTree>
    <p:extLst>
      <p:ext uri="{BB962C8B-B14F-4D97-AF65-F5344CB8AC3E}">
        <p14:creationId xmlns:p14="http://schemas.microsoft.com/office/powerpoint/2010/main" val="13462604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086928" y="5299119"/>
            <a:ext cx="9678838" cy="1321137"/>
          </a:xfrm>
          <a:prstGeom prst="rect">
            <a:avLst/>
          </a:prstGeom>
          <a:solidFill>
            <a:schemeClr val="bg1"/>
          </a:solidFill>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buClr>
                <a:schemeClr val="accent2"/>
              </a:buClr>
              <a:buFont typeface="Arial" panose="020B0604020202020204" pitchFamily="34" charset="0"/>
              <a:buChar char="●"/>
            </a:pPr>
            <a:r>
              <a:rPr lang="en-US" sz="1200" b="0" dirty="0">
                <a:solidFill>
                  <a:schemeClr val="tx1"/>
                </a:solidFill>
              </a:rPr>
              <a:t>Data prefilled with proposal information</a:t>
            </a:r>
          </a:p>
          <a:p>
            <a:pPr marL="342900" lvl="1" indent="-342900">
              <a:buClr>
                <a:schemeClr val="accent2"/>
              </a:buClr>
              <a:buFont typeface="Arial" panose="020B0604020202020204" pitchFamily="34" charset="0"/>
              <a:buChar char="●"/>
            </a:pPr>
            <a:r>
              <a:rPr lang="en-US" sz="1200" b="0" dirty="0">
                <a:solidFill>
                  <a:schemeClr val="tx1"/>
                </a:solidFill>
              </a:rPr>
              <a:t>Associated partners do not sign the grant agreement and cannot declare costs </a:t>
            </a:r>
          </a:p>
          <a:p>
            <a:pPr marL="342900" lvl="1" indent="-342900">
              <a:buClr>
                <a:schemeClr val="accent2"/>
              </a:buClr>
              <a:buFont typeface="Arial" panose="020B0604020202020204" pitchFamily="34" charset="0"/>
              <a:buChar char="●"/>
            </a:pPr>
            <a:r>
              <a:rPr lang="en-US" sz="1200" b="0" dirty="0">
                <a:solidFill>
                  <a:schemeClr val="tx1"/>
                </a:solidFill>
              </a:rPr>
              <a:t>They will be allowed to be WP leaders (currently not possible)</a:t>
            </a:r>
          </a:p>
          <a:p>
            <a:pPr marL="342900" lvl="1" indent="-342900">
              <a:buClr>
                <a:schemeClr val="accent2"/>
              </a:buClr>
              <a:buFont typeface="Arial" panose="020B0604020202020204" pitchFamily="34" charset="0"/>
              <a:buChar char="●"/>
            </a:pPr>
            <a:r>
              <a:rPr lang="en-US" sz="1200" b="0" dirty="0">
                <a:solidFill>
                  <a:schemeClr val="tx1"/>
                </a:solidFill>
              </a:rPr>
              <a:t>Budget table in GA (Annex 2) will not include any information of the budget of AP. Information is included in the proposal and if needed, some information can also be included in </a:t>
            </a:r>
            <a:r>
              <a:rPr lang="en-US" sz="1200" b="0" dirty="0" err="1">
                <a:solidFill>
                  <a:schemeClr val="tx1"/>
                </a:solidFill>
              </a:rPr>
              <a:t>DoA</a:t>
            </a:r>
            <a:r>
              <a:rPr lang="en-US" sz="1200" b="0" dirty="0">
                <a:solidFill>
                  <a:schemeClr val="tx1"/>
                </a:solidFill>
              </a:rPr>
              <a:t> - part B </a:t>
            </a:r>
          </a:p>
          <a:p>
            <a:pPr marL="342900" lvl="1" indent="-342900">
              <a:buClr>
                <a:schemeClr val="accent2"/>
              </a:buClr>
              <a:buFont typeface="Arial" panose="020B0604020202020204" pitchFamily="34" charset="0"/>
              <a:buChar char="●"/>
            </a:pPr>
            <a:r>
              <a:rPr lang="en-US" sz="1200" b="0" dirty="0">
                <a:solidFill>
                  <a:schemeClr val="tx1"/>
                </a:solidFill>
              </a:rPr>
              <a:t>Coordinator will be able to enter researchers in the researcher table for AP</a:t>
            </a:r>
          </a:p>
          <a:p>
            <a:pPr marL="342900" lvl="1" indent="-342900">
              <a:buClr>
                <a:schemeClr val="accent2"/>
              </a:buClr>
              <a:buFont typeface="Arial" panose="020B0604020202020204" pitchFamily="34" charset="0"/>
              <a:buChar char="●"/>
            </a:pPr>
            <a:endParaRPr lang="en-US" sz="1200" b="0" dirty="0">
              <a:solidFill>
                <a:schemeClr val="tx1"/>
              </a:solidFill>
            </a:endParaRPr>
          </a:p>
        </p:txBody>
      </p:sp>
      <p:sp>
        <p:nvSpPr>
          <p:cNvPr id="6" name="Title 2"/>
          <p:cNvSpPr>
            <a:spLocks noGrp="1"/>
          </p:cNvSpPr>
          <p:nvPr>
            <p:ph type="title"/>
          </p:nvPr>
        </p:nvSpPr>
        <p:spPr>
          <a:xfrm>
            <a:off x="1872000" y="468000"/>
            <a:ext cx="9617365" cy="544765"/>
          </a:xfrm>
        </p:spPr>
        <p:txBody>
          <a:bodyPr>
            <a:spAutoFit/>
          </a:bodyPr>
          <a:lstStyle/>
          <a:p>
            <a:r>
              <a:rPr lang="en-GB" dirty="0"/>
              <a:t>Associated partners</a:t>
            </a:r>
            <a:endParaRPr lang="fr-BE" dirty="0"/>
          </a:p>
        </p:txBody>
      </p:sp>
      <p:grpSp>
        <p:nvGrpSpPr>
          <p:cNvPr id="10" name="Group 9"/>
          <p:cNvGrpSpPr/>
          <p:nvPr/>
        </p:nvGrpSpPr>
        <p:grpSpPr>
          <a:xfrm>
            <a:off x="864000" y="324000"/>
            <a:ext cx="864000" cy="864000"/>
            <a:chOff x="5597465" y="3720615"/>
            <a:chExt cx="864000" cy="864000"/>
          </a:xfrm>
        </p:grpSpPr>
        <p:sp>
          <p:nvSpPr>
            <p:cNvPr id="11" name="Oval 10"/>
            <p:cNvSpPr/>
            <p:nvPr/>
          </p:nvSpPr>
          <p:spPr>
            <a:xfrm>
              <a:off x="5597465" y="3720615"/>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31700" y="3754850"/>
              <a:ext cx="795530" cy="795530"/>
            </a:xfrm>
            <a:prstGeom prst="rect">
              <a:avLst/>
            </a:prstGeom>
          </p:spPr>
        </p:pic>
      </p:grpSp>
      <p:pic>
        <p:nvPicPr>
          <p:cNvPr id="2" name="Picture 1"/>
          <p:cNvPicPr>
            <a:picLocks noChangeAspect="1"/>
          </p:cNvPicPr>
          <p:nvPr/>
        </p:nvPicPr>
        <p:blipFill>
          <a:blip r:embed="rId3"/>
          <a:stretch>
            <a:fillRect/>
          </a:stretch>
        </p:blipFill>
        <p:spPr>
          <a:xfrm>
            <a:off x="1685925" y="1222235"/>
            <a:ext cx="8820150" cy="3943350"/>
          </a:xfrm>
          <a:prstGeom prst="rect">
            <a:avLst/>
          </a:prstGeom>
        </p:spPr>
      </p:pic>
    </p:spTree>
    <p:extLst>
      <p:ext uri="{BB962C8B-B14F-4D97-AF65-F5344CB8AC3E}">
        <p14:creationId xmlns:p14="http://schemas.microsoft.com/office/powerpoint/2010/main" val="3108019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872000" y="468000"/>
            <a:ext cx="9617365" cy="544765"/>
          </a:xfrm>
        </p:spPr>
        <p:txBody>
          <a:bodyPr>
            <a:noAutofit/>
          </a:bodyPr>
          <a:lstStyle/>
          <a:p>
            <a:r>
              <a:rPr lang="en-GB" dirty="0"/>
              <a:t>Back account (coo only)</a:t>
            </a:r>
            <a:endParaRPr lang="fr-BE" dirty="0"/>
          </a:p>
        </p:txBody>
      </p:sp>
      <p:grpSp>
        <p:nvGrpSpPr>
          <p:cNvPr id="5" name="Group 4"/>
          <p:cNvGrpSpPr/>
          <p:nvPr/>
        </p:nvGrpSpPr>
        <p:grpSpPr>
          <a:xfrm>
            <a:off x="864000" y="324000"/>
            <a:ext cx="864000" cy="864000"/>
            <a:chOff x="4409515" y="2641504"/>
            <a:chExt cx="864000" cy="864000"/>
          </a:xfrm>
        </p:grpSpPr>
        <p:sp>
          <p:nvSpPr>
            <p:cNvPr id="6" name="Oval 5"/>
            <p:cNvSpPr/>
            <p:nvPr/>
          </p:nvSpPr>
          <p:spPr>
            <a:xfrm>
              <a:off x="4409515"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98223" y="2700771"/>
              <a:ext cx="745467" cy="745467"/>
            </a:xfrm>
            <a:prstGeom prst="rect">
              <a:avLst/>
            </a:prstGeom>
          </p:spPr>
        </p:pic>
      </p:grpSp>
      <p:pic>
        <p:nvPicPr>
          <p:cNvPr id="8" name="Picture 7"/>
          <p:cNvPicPr>
            <a:picLocks noChangeAspect="1"/>
          </p:cNvPicPr>
          <p:nvPr/>
        </p:nvPicPr>
        <p:blipFill>
          <a:blip r:embed="rId3"/>
          <a:stretch>
            <a:fillRect/>
          </a:stretch>
        </p:blipFill>
        <p:spPr>
          <a:xfrm>
            <a:off x="2308649" y="1339705"/>
            <a:ext cx="7574701" cy="4552550"/>
          </a:xfrm>
          <a:prstGeom prst="rect">
            <a:avLst/>
          </a:prstGeom>
        </p:spPr>
      </p:pic>
      <p:sp>
        <p:nvSpPr>
          <p:cNvPr id="9" name="Text Placeholder 2"/>
          <p:cNvSpPr txBox="1">
            <a:spLocks/>
          </p:cNvSpPr>
          <p:nvPr/>
        </p:nvSpPr>
        <p:spPr>
          <a:xfrm>
            <a:off x="2308648" y="6029782"/>
            <a:ext cx="7574701" cy="583476"/>
          </a:xfrm>
          <a:prstGeom prst="rect">
            <a:avLst/>
          </a:prstGeom>
          <a:solidFill>
            <a:schemeClr val="bg1"/>
          </a:solidFill>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buClr>
                <a:schemeClr val="accent2"/>
              </a:buClr>
              <a:buFont typeface="Arial" panose="020B0604020202020204" pitchFamily="34" charset="0"/>
              <a:buChar char="●"/>
            </a:pPr>
            <a:r>
              <a:rPr lang="en-US" sz="1200" b="0" dirty="0">
                <a:solidFill>
                  <a:schemeClr val="tx1"/>
                </a:solidFill>
              </a:rPr>
              <a:t>Select your bank account from the list of accounts already registered in the Participant Register. </a:t>
            </a:r>
            <a:br>
              <a:rPr lang="en-US" sz="1200" b="0" dirty="0">
                <a:solidFill>
                  <a:schemeClr val="tx1"/>
                </a:solidFill>
              </a:rPr>
            </a:br>
            <a:r>
              <a:rPr lang="en-US" sz="1200" b="0" dirty="0">
                <a:solidFill>
                  <a:schemeClr val="tx1"/>
                </a:solidFill>
              </a:rPr>
              <a:t>For more information about how to register a bank account in the Participant Register, please click </a:t>
            </a:r>
            <a:r>
              <a:rPr lang="en-US" sz="1200" b="0" dirty="0">
                <a:solidFill>
                  <a:schemeClr val="tx1"/>
                </a:solidFill>
                <a:hlinkClick r:id="rId4"/>
              </a:rPr>
              <a:t>here</a:t>
            </a:r>
            <a:r>
              <a:rPr lang="en-US" sz="1200" b="0" dirty="0">
                <a:solidFill>
                  <a:schemeClr val="tx1"/>
                </a:solidFill>
              </a:rPr>
              <a:t>.  </a:t>
            </a:r>
          </a:p>
        </p:txBody>
      </p:sp>
    </p:spTree>
    <p:extLst>
      <p:ext uri="{BB962C8B-B14F-4D97-AF65-F5344CB8AC3E}">
        <p14:creationId xmlns:p14="http://schemas.microsoft.com/office/powerpoint/2010/main" val="2471174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43286" y="1264106"/>
            <a:ext cx="8705427" cy="4163234"/>
          </a:xfrm>
          <a:prstGeom prst="rect">
            <a:avLst/>
          </a:prstGeom>
        </p:spPr>
      </p:pic>
      <p:sp>
        <p:nvSpPr>
          <p:cNvPr id="5" name="Title 2"/>
          <p:cNvSpPr>
            <a:spLocks noGrp="1"/>
          </p:cNvSpPr>
          <p:nvPr>
            <p:ph type="title"/>
          </p:nvPr>
        </p:nvSpPr>
        <p:spPr>
          <a:xfrm>
            <a:off x="1872000" y="468000"/>
            <a:ext cx="9617365" cy="544765"/>
          </a:xfrm>
        </p:spPr>
        <p:txBody>
          <a:bodyPr>
            <a:noAutofit/>
          </a:bodyPr>
          <a:lstStyle/>
          <a:p>
            <a:r>
              <a:rPr lang="en-GB" dirty="0"/>
              <a:t>Researchers</a:t>
            </a:r>
            <a:endParaRPr lang="fr-BE" dirty="0"/>
          </a:p>
        </p:txBody>
      </p:sp>
      <p:grpSp>
        <p:nvGrpSpPr>
          <p:cNvPr id="9" name="Group 8"/>
          <p:cNvGrpSpPr/>
          <p:nvPr/>
        </p:nvGrpSpPr>
        <p:grpSpPr>
          <a:xfrm>
            <a:off x="864000" y="324000"/>
            <a:ext cx="864000" cy="864000"/>
            <a:chOff x="3277401" y="1558376"/>
            <a:chExt cx="864000" cy="864000"/>
          </a:xfrm>
        </p:grpSpPr>
        <p:sp>
          <p:nvSpPr>
            <p:cNvPr id="10" name="Oval 9"/>
            <p:cNvSpPr/>
            <p:nvPr/>
          </p:nvSpPr>
          <p:spPr>
            <a:xfrm>
              <a:off x="3277401" y="1558376"/>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11636" y="1586530"/>
              <a:ext cx="795530" cy="795530"/>
            </a:xfrm>
            <a:prstGeom prst="rect">
              <a:avLst/>
            </a:prstGeom>
          </p:spPr>
        </p:pic>
      </p:grpSp>
      <p:sp>
        <p:nvSpPr>
          <p:cNvPr id="12" name="Text Placeholder 2"/>
          <p:cNvSpPr txBox="1">
            <a:spLocks/>
          </p:cNvSpPr>
          <p:nvPr/>
        </p:nvSpPr>
        <p:spPr>
          <a:xfrm>
            <a:off x="1743286" y="5597640"/>
            <a:ext cx="7882426" cy="1040675"/>
          </a:xfrm>
          <a:prstGeom prst="rect">
            <a:avLst/>
          </a:prstGeom>
          <a:solidFill>
            <a:schemeClr val="bg1"/>
          </a:solidFill>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buClr>
                <a:schemeClr val="accent2"/>
              </a:buClr>
              <a:buFont typeface="Arial" panose="020B0604020202020204" pitchFamily="34" charset="0"/>
              <a:buChar char="●"/>
            </a:pPr>
            <a:r>
              <a:rPr lang="en-US" sz="1200" b="0" dirty="0">
                <a:solidFill>
                  <a:schemeClr val="tx1"/>
                </a:solidFill>
              </a:rPr>
              <a:t>Listing the researchers funded by the action is obligatory under HE; each beneficiary enters their own  </a:t>
            </a:r>
          </a:p>
          <a:p>
            <a:pPr marL="342900" lvl="1" indent="-342900">
              <a:buClr>
                <a:schemeClr val="accent2"/>
              </a:buClr>
              <a:buFont typeface="Arial" panose="020B0604020202020204" pitchFamily="34" charset="0"/>
              <a:buChar char="●"/>
            </a:pPr>
            <a:r>
              <a:rPr lang="en-US" sz="1200" b="0" dirty="0">
                <a:solidFill>
                  <a:schemeClr val="tx1"/>
                </a:solidFill>
              </a:rPr>
              <a:t>Option A: Complete manually all the mandatory data fields </a:t>
            </a:r>
          </a:p>
          <a:p>
            <a:pPr marL="342900" lvl="1" indent="-342900">
              <a:buClr>
                <a:schemeClr val="accent2"/>
              </a:buClr>
              <a:buFont typeface="Arial" panose="020B0604020202020204" pitchFamily="34" charset="0"/>
              <a:buChar char="●"/>
            </a:pPr>
            <a:r>
              <a:rPr lang="en-US" sz="1200" b="0" dirty="0">
                <a:solidFill>
                  <a:schemeClr val="tx1"/>
                </a:solidFill>
              </a:rPr>
              <a:t>Option B: Retrieve the researcher's personal data (the ones made public, using the information provided by the researcher in the My Person Profile section of the F&amp;T Portal) </a:t>
            </a:r>
          </a:p>
          <a:p>
            <a:pPr marL="342900" lvl="1" indent="-342900">
              <a:buClr>
                <a:schemeClr val="accent2"/>
              </a:buClr>
              <a:buFont typeface="Arial" panose="020B0604020202020204" pitchFamily="34" charset="0"/>
              <a:buChar char="●"/>
            </a:pPr>
            <a:r>
              <a:rPr lang="en-US" sz="1200" b="0" dirty="0">
                <a:solidFill>
                  <a:schemeClr val="tx1"/>
                </a:solidFill>
              </a:rPr>
              <a:t>Removal of researchers listed in proposal only conditional (subject to EU agreement)</a:t>
            </a:r>
          </a:p>
          <a:p>
            <a:pPr marL="342900" lvl="1" indent="-342900">
              <a:buClr>
                <a:schemeClr val="accent2"/>
              </a:buClr>
              <a:buFont typeface="Arial" panose="020B0604020202020204" pitchFamily="34" charset="0"/>
              <a:buChar char="●"/>
            </a:pPr>
            <a:endParaRPr lang="en-US" sz="1200" b="0" dirty="0">
              <a:solidFill>
                <a:schemeClr val="tx1"/>
              </a:solidFill>
            </a:endParaRPr>
          </a:p>
        </p:txBody>
      </p:sp>
    </p:spTree>
    <p:extLst>
      <p:ext uri="{BB962C8B-B14F-4D97-AF65-F5344CB8AC3E}">
        <p14:creationId xmlns:p14="http://schemas.microsoft.com/office/powerpoint/2010/main" val="193627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000" y="468000"/>
            <a:ext cx="9617365" cy="544765"/>
          </a:xfrm>
        </p:spPr>
        <p:txBody>
          <a:bodyPr>
            <a:noAutofit/>
          </a:bodyPr>
          <a:lstStyle/>
          <a:p>
            <a:r>
              <a:rPr lang="en-GB" dirty="0"/>
              <a:t>Work Packages</a:t>
            </a:r>
            <a:endParaRPr lang="fr-BE" dirty="0"/>
          </a:p>
        </p:txBody>
      </p:sp>
      <p:sp>
        <p:nvSpPr>
          <p:cNvPr id="13" name="Text Placeholder 2"/>
          <p:cNvSpPr txBox="1">
            <a:spLocks/>
          </p:cNvSpPr>
          <p:nvPr/>
        </p:nvSpPr>
        <p:spPr>
          <a:xfrm>
            <a:off x="2766363" y="5843204"/>
            <a:ext cx="6659275" cy="819284"/>
          </a:xfrm>
          <a:prstGeom prst="rect">
            <a:avLst/>
          </a:prstGeom>
          <a:solidFill>
            <a:schemeClr val="bg1"/>
          </a:solidFill>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buClr>
                <a:schemeClr val="accent2"/>
              </a:buClr>
              <a:buFont typeface="Arial" panose="020B0604020202020204" pitchFamily="34" charset="0"/>
              <a:buChar char="●"/>
            </a:pPr>
            <a:r>
              <a:rPr lang="en-US" sz="1200" b="0" dirty="0">
                <a:solidFill>
                  <a:schemeClr val="tx1"/>
                </a:solidFill>
              </a:rPr>
              <a:t>The Project Work Packages are not automatically listed after receiving the invitation letter.  </a:t>
            </a:r>
          </a:p>
          <a:p>
            <a:pPr marL="342900" lvl="1" indent="-342900">
              <a:buClr>
                <a:schemeClr val="accent2"/>
              </a:buClr>
              <a:buFont typeface="Arial" panose="020B0604020202020204" pitchFamily="34" charset="0"/>
              <a:buChar char="●"/>
            </a:pPr>
            <a:r>
              <a:rPr lang="en-US" sz="1200" b="0" dirty="0">
                <a:solidFill>
                  <a:schemeClr val="tx1"/>
                </a:solidFill>
              </a:rPr>
              <a:t>Complete all necessary work packages</a:t>
            </a:r>
          </a:p>
          <a:p>
            <a:pPr marL="342900" lvl="1" indent="-342900">
              <a:buClr>
                <a:schemeClr val="accent2"/>
              </a:buClr>
              <a:buFont typeface="Arial" panose="020B0604020202020204" pitchFamily="34" charset="0"/>
              <a:buChar char="●"/>
            </a:pPr>
            <a:r>
              <a:rPr lang="en-US" sz="1200" b="0" dirty="0">
                <a:solidFill>
                  <a:schemeClr val="tx1"/>
                </a:solidFill>
              </a:rPr>
              <a:t>You can change the order of the work packages by </a:t>
            </a:r>
            <a:r>
              <a:rPr lang="en-US" sz="1200" dirty="0"/>
              <a:t>dragging and dropping</a:t>
            </a:r>
            <a:r>
              <a:rPr lang="en-US" sz="1200" b="0" dirty="0">
                <a:solidFill>
                  <a:schemeClr val="tx1"/>
                </a:solidFill>
              </a:rPr>
              <a:t>.</a:t>
            </a:r>
          </a:p>
        </p:txBody>
      </p:sp>
      <p:grpSp>
        <p:nvGrpSpPr>
          <p:cNvPr id="31" name="Group 30"/>
          <p:cNvGrpSpPr/>
          <p:nvPr/>
        </p:nvGrpSpPr>
        <p:grpSpPr>
          <a:xfrm>
            <a:off x="504825" y="1283985"/>
            <a:ext cx="11182350" cy="4381500"/>
            <a:chOff x="373861" y="1283985"/>
            <a:chExt cx="11182350" cy="4381500"/>
          </a:xfrm>
        </p:grpSpPr>
        <p:pic>
          <p:nvPicPr>
            <p:cNvPr id="8" name="Picture 7"/>
            <p:cNvPicPr>
              <a:picLocks noChangeAspect="1"/>
            </p:cNvPicPr>
            <p:nvPr/>
          </p:nvPicPr>
          <p:blipFill>
            <a:blip r:embed="rId2"/>
            <a:stretch>
              <a:fillRect/>
            </a:stretch>
          </p:blipFill>
          <p:spPr>
            <a:xfrm>
              <a:off x="373861" y="1283985"/>
              <a:ext cx="11182350" cy="4381500"/>
            </a:xfrm>
            <a:prstGeom prst="rect">
              <a:avLst/>
            </a:prstGeom>
          </p:spPr>
        </p:pic>
        <p:pic>
          <p:nvPicPr>
            <p:cNvPr id="10" name="Picture 9"/>
            <p:cNvPicPr>
              <a:picLocks noChangeAspect="1"/>
            </p:cNvPicPr>
            <p:nvPr/>
          </p:nvPicPr>
          <p:blipFill>
            <a:blip r:embed="rId3"/>
            <a:stretch>
              <a:fillRect/>
            </a:stretch>
          </p:blipFill>
          <p:spPr>
            <a:xfrm>
              <a:off x="2251495" y="2914649"/>
              <a:ext cx="1772818" cy="268497"/>
            </a:xfrm>
            <a:prstGeom prst="rect">
              <a:avLst/>
            </a:prstGeom>
          </p:spPr>
        </p:pic>
        <p:pic>
          <p:nvPicPr>
            <p:cNvPr id="14" name="Picture 13"/>
            <p:cNvPicPr>
              <a:picLocks noChangeAspect="1"/>
            </p:cNvPicPr>
            <p:nvPr/>
          </p:nvPicPr>
          <p:blipFill>
            <a:blip r:embed="rId3"/>
            <a:stretch>
              <a:fillRect/>
            </a:stretch>
          </p:blipFill>
          <p:spPr>
            <a:xfrm>
              <a:off x="2681288" y="3238177"/>
              <a:ext cx="1343025" cy="114300"/>
            </a:xfrm>
            <a:prstGeom prst="rect">
              <a:avLst/>
            </a:prstGeom>
          </p:spPr>
        </p:pic>
        <p:pic>
          <p:nvPicPr>
            <p:cNvPr id="15" name="Picture 14"/>
            <p:cNvPicPr>
              <a:picLocks noChangeAspect="1"/>
            </p:cNvPicPr>
            <p:nvPr/>
          </p:nvPicPr>
          <p:blipFill>
            <a:blip r:embed="rId3"/>
            <a:stretch>
              <a:fillRect/>
            </a:stretch>
          </p:blipFill>
          <p:spPr>
            <a:xfrm>
              <a:off x="2251495" y="3381630"/>
              <a:ext cx="1772818" cy="206959"/>
            </a:xfrm>
            <a:prstGeom prst="rect">
              <a:avLst/>
            </a:prstGeom>
          </p:spPr>
        </p:pic>
        <p:pic>
          <p:nvPicPr>
            <p:cNvPr id="16" name="Picture 15"/>
            <p:cNvPicPr>
              <a:picLocks noChangeAspect="1"/>
            </p:cNvPicPr>
            <p:nvPr/>
          </p:nvPicPr>
          <p:blipFill>
            <a:blip r:embed="rId3"/>
            <a:stretch>
              <a:fillRect/>
            </a:stretch>
          </p:blipFill>
          <p:spPr>
            <a:xfrm>
              <a:off x="2336230" y="3604132"/>
              <a:ext cx="1623295" cy="138153"/>
            </a:xfrm>
            <a:prstGeom prst="rect">
              <a:avLst/>
            </a:prstGeom>
          </p:spPr>
        </p:pic>
        <p:pic>
          <p:nvPicPr>
            <p:cNvPr id="17" name="Picture 16"/>
            <p:cNvPicPr>
              <a:picLocks noChangeAspect="1"/>
            </p:cNvPicPr>
            <p:nvPr/>
          </p:nvPicPr>
          <p:blipFill>
            <a:blip r:embed="rId3"/>
            <a:stretch>
              <a:fillRect/>
            </a:stretch>
          </p:blipFill>
          <p:spPr>
            <a:xfrm>
              <a:off x="2336230" y="3766529"/>
              <a:ext cx="1483159" cy="126226"/>
            </a:xfrm>
            <a:prstGeom prst="rect">
              <a:avLst/>
            </a:prstGeom>
          </p:spPr>
        </p:pic>
        <p:pic>
          <p:nvPicPr>
            <p:cNvPr id="18" name="Picture 17"/>
            <p:cNvPicPr>
              <a:picLocks noChangeAspect="1"/>
            </p:cNvPicPr>
            <p:nvPr/>
          </p:nvPicPr>
          <p:blipFill>
            <a:blip r:embed="rId3"/>
            <a:stretch>
              <a:fillRect/>
            </a:stretch>
          </p:blipFill>
          <p:spPr>
            <a:xfrm>
              <a:off x="2476364" y="3931470"/>
              <a:ext cx="1343025" cy="114300"/>
            </a:xfrm>
            <a:prstGeom prst="rect">
              <a:avLst/>
            </a:prstGeom>
          </p:spPr>
        </p:pic>
        <p:pic>
          <p:nvPicPr>
            <p:cNvPr id="19" name="Picture 18"/>
            <p:cNvPicPr>
              <a:picLocks noChangeAspect="1"/>
            </p:cNvPicPr>
            <p:nvPr/>
          </p:nvPicPr>
          <p:blipFill>
            <a:blip r:embed="rId3"/>
            <a:stretch>
              <a:fillRect/>
            </a:stretch>
          </p:blipFill>
          <p:spPr>
            <a:xfrm>
              <a:off x="2616500" y="4081675"/>
              <a:ext cx="1202889" cy="102374"/>
            </a:xfrm>
            <a:prstGeom prst="rect">
              <a:avLst/>
            </a:prstGeom>
          </p:spPr>
        </p:pic>
        <p:pic>
          <p:nvPicPr>
            <p:cNvPr id="20" name="Picture 19"/>
            <p:cNvPicPr>
              <a:picLocks noChangeAspect="1"/>
            </p:cNvPicPr>
            <p:nvPr/>
          </p:nvPicPr>
          <p:blipFill>
            <a:blip r:embed="rId3"/>
            <a:stretch>
              <a:fillRect/>
            </a:stretch>
          </p:blipFill>
          <p:spPr>
            <a:xfrm>
              <a:off x="2406296" y="4256331"/>
              <a:ext cx="1553229" cy="153029"/>
            </a:xfrm>
            <a:prstGeom prst="rect">
              <a:avLst/>
            </a:prstGeom>
          </p:spPr>
        </p:pic>
        <p:pic>
          <p:nvPicPr>
            <p:cNvPr id="21" name="Picture 20"/>
            <p:cNvPicPr>
              <a:picLocks noChangeAspect="1"/>
            </p:cNvPicPr>
            <p:nvPr/>
          </p:nvPicPr>
          <p:blipFill>
            <a:blip r:embed="rId3"/>
            <a:stretch>
              <a:fillRect/>
            </a:stretch>
          </p:blipFill>
          <p:spPr>
            <a:xfrm>
              <a:off x="5798423" y="3381227"/>
              <a:ext cx="301875" cy="156354"/>
            </a:xfrm>
            <a:prstGeom prst="rect">
              <a:avLst/>
            </a:prstGeom>
          </p:spPr>
        </p:pic>
        <p:pic>
          <p:nvPicPr>
            <p:cNvPr id="22" name="Picture 21"/>
            <p:cNvPicPr>
              <a:picLocks noChangeAspect="1"/>
            </p:cNvPicPr>
            <p:nvPr/>
          </p:nvPicPr>
          <p:blipFill>
            <a:blip r:embed="rId3"/>
            <a:stretch>
              <a:fillRect/>
            </a:stretch>
          </p:blipFill>
          <p:spPr>
            <a:xfrm>
              <a:off x="5811391" y="2918332"/>
              <a:ext cx="301875" cy="152400"/>
            </a:xfrm>
            <a:prstGeom prst="rect">
              <a:avLst/>
            </a:prstGeom>
          </p:spPr>
        </p:pic>
        <p:pic>
          <p:nvPicPr>
            <p:cNvPr id="23" name="Picture 22"/>
            <p:cNvPicPr>
              <a:picLocks noChangeAspect="1"/>
            </p:cNvPicPr>
            <p:nvPr/>
          </p:nvPicPr>
          <p:blipFill>
            <a:blip r:embed="rId3"/>
            <a:stretch>
              <a:fillRect/>
            </a:stretch>
          </p:blipFill>
          <p:spPr>
            <a:xfrm>
              <a:off x="5755192" y="3215496"/>
              <a:ext cx="301875" cy="156354"/>
            </a:xfrm>
            <a:prstGeom prst="rect">
              <a:avLst/>
            </a:prstGeom>
          </p:spPr>
        </p:pic>
        <p:pic>
          <p:nvPicPr>
            <p:cNvPr id="24" name="Picture 23"/>
            <p:cNvPicPr>
              <a:picLocks noChangeAspect="1"/>
            </p:cNvPicPr>
            <p:nvPr/>
          </p:nvPicPr>
          <p:blipFill>
            <a:blip r:embed="rId3"/>
            <a:stretch>
              <a:fillRect/>
            </a:stretch>
          </p:blipFill>
          <p:spPr>
            <a:xfrm>
              <a:off x="5811390" y="3579460"/>
              <a:ext cx="301875" cy="156354"/>
            </a:xfrm>
            <a:prstGeom prst="rect">
              <a:avLst/>
            </a:prstGeom>
          </p:spPr>
        </p:pic>
        <p:pic>
          <p:nvPicPr>
            <p:cNvPr id="25" name="Picture 24"/>
            <p:cNvPicPr>
              <a:picLocks noChangeAspect="1"/>
            </p:cNvPicPr>
            <p:nvPr/>
          </p:nvPicPr>
          <p:blipFill>
            <a:blip r:embed="rId3"/>
            <a:stretch>
              <a:fillRect/>
            </a:stretch>
          </p:blipFill>
          <p:spPr>
            <a:xfrm>
              <a:off x="5820015" y="3742285"/>
              <a:ext cx="301875" cy="156354"/>
            </a:xfrm>
            <a:prstGeom prst="rect">
              <a:avLst/>
            </a:prstGeom>
          </p:spPr>
        </p:pic>
        <p:pic>
          <p:nvPicPr>
            <p:cNvPr id="26" name="Picture 25"/>
            <p:cNvPicPr>
              <a:picLocks noChangeAspect="1"/>
            </p:cNvPicPr>
            <p:nvPr/>
          </p:nvPicPr>
          <p:blipFill>
            <a:blip r:embed="rId3"/>
            <a:stretch>
              <a:fillRect/>
            </a:stretch>
          </p:blipFill>
          <p:spPr>
            <a:xfrm>
              <a:off x="5802762" y="3894932"/>
              <a:ext cx="301875" cy="156354"/>
            </a:xfrm>
            <a:prstGeom prst="rect">
              <a:avLst/>
            </a:prstGeom>
          </p:spPr>
        </p:pic>
        <p:pic>
          <p:nvPicPr>
            <p:cNvPr id="27" name="Picture 26"/>
            <p:cNvPicPr>
              <a:picLocks noChangeAspect="1"/>
            </p:cNvPicPr>
            <p:nvPr/>
          </p:nvPicPr>
          <p:blipFill>
            <a:blip r:embed="rId3"/>
            <a:stretch>
              <a:fillRect/>
            </a:stretch>
          </p:blipFill>
          <p:spPr>
            <a:xfrm>
              <a:off x="5809815" y="4215071"/>
              <a:ext cx="301875" cy="156354"/>
            </a:xfrm>
            <a:prstGeom prst="rect">
              <a:avLst/>
            </a:prstGeom>
          </p:spPr>
        </p:pic>
        <p:pic>
          <p:nvPicPr>
            <p:cNvPr id="28" name="Picture 27"/>
            <p:cNvPicPr>
              <a:picLocks noChangeAspect="1"/>
            </p:cNvPicPr>
            <p:nvPr/>
          </p:nvPicPr>
          <p:blipFill>
            <a:blip r:embed="rId3"/>
            <a:stretch>
              <a:fillRect/>
            </a:stretch>
          </p:blipFill>
          <p:spPr>
            <a:xfrm>
              <a:off x="5755192" y="4422681"/>
              <a:ext cx="301875" cy="156354"/>
            </a:xfrm>
            <a:prstGeom prst="rect">
              <a:avLst/>
            </a:prstGeom>
          </p:spPr>
        </p:pic>
        <p:pic>
          <p:nvPicPr>
            <p:cNvPr id="29" name="Picture 28"/>
            <p:cNvPicPr>
              <a:picLocks noChangeAspect="1"/>
            </p:cNvPicPr>
            <p:nvPr/>
          </p:nvPicPr>
          <p:blipFill>
            <a:blip r:embed="rId3"/>
            <a:stretch>
              <a:fillRect/>
            </a:stretch>
          </p:blipFill>
          <p:spPr>
            <a:xfrm>
              <a:off x="5786932" y="4057757"/>
              <a:ext cx="301875" cy="156354"/>
            </a:xfrm>
            <a:prstGeom prst="rect">
              <a:avLst/>
            </a:prstGeom>
          </p:spPr>
        </p:pic>
        <p:pic>
          <p:nvPicPr>
            <p:cNvPr id="30" name="Picture 29"/>
            <p:cNvPicPr>
              <a:picLocks noChangeAspect="1"/>
            </p:cNvPicPr>
            <p:nvPr/>
          </p:nvPicPr>
          <p:blipFill>
            <a:blip r:embed="rId4"/>
            <a:stretch>
              <a:fillRect/>
            </a:stretch>
          </p:blipFill>
          <p:spPr>
            <a:xfrm>
              <a:off x="436442" y="1654295"/>
              <a:ext cx="1019175" cy="133350"/>
            </a:xfrm>
            <a:prstGeom prst="rect">
              <a:avLst/>
            </a:prstGeom>
          </p:spPr>
        </p:pic>
      </p:grpSp>
      <p:grpSp>
        <p:nvGrpSpPr>
          <p:cNvPr id="32" name="Group 31"/>
          <p:cNvGrpSpPr/>
          <p:nvPr/>
        </p:nvGrpSpPr>
        <p:grpSpPr>
          <a:xfrm>
            <a:off x="864000" y="324000"/>
            <a:ext cx="864000" cy="864000"/>
            <a:chOff x="7805857" y="3724632"/>
            <a:chExt cx="864000" cy="864000"/>
          </a:xfrm>
        </p:grpSpPr>
        <p:sp>
          <p:nvSpPr>
            <p:cNvPr id="33" name="Oval 32"/>
            <p:cNvSpPr/>
            <p:nvPr/>
          </p:nvSpPr>
          <p:spPr>
            <a:xfrm>
              <a:off x="7805857" y="3724632"/>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41616" y="3758867"/>
              <a:ext cx="792482" cy="795530"/>
            </a:xfrm>
            <a:prstGeom prst="rect">
              <a:avLst/>
            </a:prstGeom>
          </p:spPr>
        </p:pic>
      </p:grpSp>
    </p:spTree>
    <p:extLst>
      <p:ext uri="{BB962C8B-B14F-4D97-AF65-F5344CB8AC3E}">
        <p14:creationId xmlns:p14="http://schemas.microsoft.com/office/powerpoint/2010/main" val="4244591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000" y="468000"/>
            <a:ext cx="9617365" cy="544765"/>
          </a:xfrm>
        </p:spPr>
        <p:txBody>
          <a:bodyPr>
            <a:noAutofit/>
          </a:bodyPr>
          <a:lstStyle/>
          <a:p>
            <a:r>
              <a:rPr lang="en-GB" dirty="0"/>
              <a:t>Deliverables</a:t>
            </a:r>
            <a:endParaRPr lang="fr-BE" dirty="0"/>
          </a:p>
        </p:txBody>
      </p:sp>
      <p:grpSp>
        <p:nvGrpSpPr>
          <p:cNvPr id="10" name="Group 9"/>
          <p:cNvGrpSpPr/>
          <p:nvPr/>
        </p:nvGrpSpPr>
        <p:grpSpPr>
          <a:xfrm>
            <a:off x="864000" y="324000"/>
            <a:ext cx="864000" cy="864000"/>
            <a:chOff x="8934066" y="2641504"/>
            <a:chExt cx="864000" cy="864000"/>
          </a:xfrm>
        </p:grpSpPr>
        <p:sp>
          <p:nvSpPr>
            <p:cNvPr id="11" name="Oval 10"/>
            <p:cNvSpPr/>
            <p:nvPr/>
          </p:nvSpPr>
          <p:spPr>
            <a:xfrm>
              <a:off x="8934066"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48688" y="2656126"/>
              <a:ext cx="834757" cy="834757"/>
            </a:xfrm>
            <a:prstGeom prst="rect">
              <a:avLst/>
            </a:prstGeom>
          </p:spPr>
        </p:pic>
      </p:grpSp>
      <p:grpSp>
        <p:nvGrpSpPr>
          <p:cNvPr id="13" name="Group 12"/>
          <p:cNvGrpSpPr/>
          <p:nvPr/>
        </p:nvGrpSpPr>
        <p:grpSpPr>
          <a:xfrm>
            <a:off x="561975" y="1243012"/>
            <a:ext cx="11068050" cy="4371975"/>
            <a:chOff x="561975" y="1243012"/>
            <a:chExt cx="11068050" cy="4371975"/>
          </a:xfrm>
        </p:grpSpPr>
        <p:pic>
          <p:nvPicPr>
            <p:cNvPr id="2" name="Picture 1"/>
            <p:cNvPicPr>
              <a:picLocks noChangeAspect="1"/>
            </p:cNvPicPr>
            <p:nvPr/>
          </p:nvPicPr>
          <p:blipFill>
            <a:blip r:embed="rId3"/>
            <a:stretch>
              <a:fillRect/>
            </a:stretch>
          </p:blipFill>
          <p:spPr>
            <a:xfrm>
              <a:off x="561975" y="1243012"/>
              <a:ext cx="11068050" cy="4371975"/>
            </a:xfrm>
            <a:prstGeom prst="rect">
              <a:avLst/>
            </a:prstGeom>
          </p:spPr>
        </p:pic>
        <p:pic>
          <p:nvPicPr>
            <p:cNvPr id="7" name="Picture 6"/>
            <p:cNvPicPr>
              <a:picLocks noChangeAspect="1"/>
            </p:cNvPicPr>
            <p:nvPr/>
          </p:nvPicPr>
          <p:blipFill>
            <a:blip r:embed="rId4"/>
            <a:stretch>
              <a:fillRect/>
            </a:stretch>
          </p:blipFill>
          <p:spPr>
            <a:xfrm>
              <a:off x="609109" y="1610264"/>
              <a:ext cx="960899" cy="166778"/>
            </a:xfrm>
            <a:prstGeom prst="rect">
              <a:avLst/>
            </a:prstGeom>
          </p:spPr>
        </p:pic>
        <p:pic>
          <p:nvPicPr>
            <p:cNvPr id="15" name="Picture 14"/>
            <p:cNvPicPr>
              <a:picLocks noChangeAspect="1"/>
            </p:cNvPicPr>
            <p:nvPr/>
          </p:nvPicPr>
          <p:blipFill>
            <a:blip r:embed="rId5"/>
            <a:stretch>
              <a:fillRect/>
            </a:stretch>
          </p:blipFill>
          <p:spPr>
            <a:xfrm>
              <a:off x="3416061" y="2976113"/>
              <a:ext cx="1772818" cy="2303253"/>
            </a:xfrm>
            <a:prstGeom prst="rect">
              <a:avLst/>
            </a:prstGeom>
          </p:spPr>
        </p:pic>
        <p:pic>
          <p:nvPicPr>
            <p:cNvPr id="17" name="Picture 16"/>
            <p:cNvPicPr>
              <a:picLocks noChangeAspect="1"/>
            </p:cNvPicPr>
            <p:nvPr/>
          </p:nvPicPr>
          <p:blipFill>
            <a:blip r:embed="rId5"/>
            <a:stretch>
              <a:fillRect/>
            </a:stretch>
          </p:blipFill>
          <p:spPr>
            <a:xfrm>
              <a:off x="6829244" y="2947356"/>
              <a:ext cx="132271" cy="2303253"/>
            </a:xfrm>
            <a:prstGeom prst="rect">
              <a:avLst/>
            </a:prstGeom>
          </p:spPr>
        </p:pic>
      </p:grpSp>
      <p:sp>
        <p:nvSpPr>
          <p:cNvPr id="18" name="Text Placeholder 2"/>
          <p:cNvSpPr txBox="1">
            <a:spLocks/>
          </p:cNvSpPr>
          <p:nvPr/>
        </p:nvSpPr>
        <p:spPr>
          <a:xfrm>
            <a:off x="2768718" y="5777214"/>
            <a:ext cx="6654565" cy="911279"/>
          </a:xfrm>
          <a:prstGeom prst="rect">
            <a:avLst/>
          </a:prstGeom>
          <a:solidFill>
            <a:schemeClr val="bg1"/>
          </a:solidFill>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buClr>
                <a:schemeClr val="accent2"/>
              </a:buClr>
              <a:buFont typeface="Arial" panose="020B0604020202020204" pitchFamily="34" charset="0"/>
              <a:buChar char="●"/>
            </a:pPr>
            <a:r>
              <a:rPr lang="en-US" sz="1200" b="0" dirty="0">
                <a:solidFill>
                  <a:schemeClr val="tx1"/>
                </a:solidFill>
              </a:rPr>
              <a:t>Deliverables are not automatically listed</a:t>
            </a:r>
          </a:p>
          <a:p>
            <a:pPr marL="342900" lvl="1" indent="-342900">
              <a:buClr>
                <a:schemeClr val="accent2"/>
              </a:buClr>
              <a:buFont typeface="Arial" panose="020B0604020202020204" pitchFamily="34" charset="0"/>
              <a:buChar char="●"/>
            </a:pPr>
            <a:r>
              <a:rPr lang="en-US" sz="1200" b="0" dirty="0">
                <a:solidFill>
                  <a:schemeClr val="tx1"/>
                </a:solidFill>
              </a:rPr>
              <a:t>All deliverables in proposal need to be included with the same details</a:t>
            </a:r>
          </a:p>
          <a:p>
            <a:pPr marL="342900" lvl="1" indent="-342900">
              <a:buClr>
                <a:schemeClr val="accent2"/>
              </a:buClr>
              <a:buFont typeface="Arial" panose="020B0604020202020204" pitchFamily="34" charset="0"/>
              <a:buChar char="●"/>
            </a:pPr>
            <a:r>
              <a:rPr lang="en-US" sz="1200" b="0" dirty="0">
                <a:solidFill>
                  <a:schemeClr val="tx1"/>
                </a:solidFill>
              </a:rPr>
              <a:t>Select appropriate Dissemination status (Public, Sensitive (limited under conditions in GA), EU classified (EU-restricted/EU-confidential/EU-secret).</a:t>
            </a:r>
          </a:p>
        </p:txBody>
      </p:sp>
    </p:spTree>
    <p:extLst>
      <p:ext uri="{BB962C8B-B14F-4D97-AF65-F5344CB8AC3E}">
        <p14:creationId xmlns:p14="http://schemas.microsoft.com/office/powerpoint/2010/main" val="3042536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00" y="468000"/>
            <a:ext cx="9615841" cy="564543"/>
          </a:xfrm>
        </p:spPr>
        <p:txBody>
          <a:bodyPr>
            <a:noAutofit/>
          </a:bodyPr>
          <a:lstStyle/>
          <a:p>
            <a:r>
              <a:rPr lang="en-GB" sz="3600" dirty="0"/>
              <a:t>Milestones</a:t>
            </a:r>
          </a:p>
        </p:txBody>
      </p:sp>
      <p:sp>
        <p:nvSpPr>
          <p:cNvPr id="12" name="Text Placeholder 2"/>
          <p:cNvSpPr txBox="1">
            <a:spLocks/>
          </p:cNvSpPr>
          <p:nvPr/>
        </p:nvSpPr>
        <p:spPr>
          <a:xfrm>
            <a:off x="2462323" y="5896857"/>
            <a:ext cx="7267354" cy="590203"/>
          </a:xfrm>
          <a:prstGeom prst="rect">
            <a:avLst/>
          </a:prstGeom>
          <a:solidFill>
            <a:schemeClr val="bg1"/>
          </a:solidFill>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buClr>
                <a:schemeClr val="accent2"/>
              </a:buClr>
              <a:buFont typeface="Arial" panose="020B0604020202020204" pitchFamily="34" charset="0"/>
              <a:buChar char="●"/>
            </a:pPr>
            <a:r>
              <a:rPr lang="en-US" sz="1200" b="0" dirty="0">
                <a:solidFill>
                  <a:schemeClr val="tx1"/>
                </a:solidFill>
              </a:rPr>
              <a:t>Milestones are not automatically listed</a:t>
            </a:r>
          </a:p>
          <a:p>
            <a:pPr marL="342900" lvl="1" indent="-342900">
              <a:buClr>
                <a:schemeClr val="accent2"/>
              </a:buClr>
              <a:buFont typeface="Arial" panose="020B0604020202020204" pitchFamily="34" charset="0"/>
              <a:buChar char="●"/>
            </a:pPr>
            <a:r>
              <a:rPr lang="en-US" sz="1200" b="0" dirty="0">
                <a:solidFill>
                  <a:schemeClr val="tx1"/>
                </a:solidFill>
              </a:rPr>
              <a:t>All milestones in proposal need to be included with the same details</a:t>
            </a:r>
          </a:p>
        </p:txBody>
      </p:sp>
      <p:grpSp>
        <p:nvGrpSpPr>
          <p:cNvPr id="14" name="Group 13"/>
          <p:cNvGrpSpPr/>
          <p:nvPr/>
        </p:nvGrpSpPr>
        <p:grpSpPr>
          <a:xfrm>
            <a:off x="509588" y="1276350"/>
            <a:ext cx="11172825" cy="4305300"/>
            <a:chOff x="509587" y="1276350"/>
            <a:chExt cx="11172825" cy="4305300"/>
          </a:xfrm>
        </p:grpSpPr>
        <p:pic>
          <p:nvPicPr>
            <p:cNvPr id="3" name="Picture 2"/>
            <p:cNvPicPr>
              <a:picLocks noChangeAspect="1"/>
            </p:cNvPicPr>
            <p:nvPr/>
          </p:nvPicPr>
          <p:blipFill>
            <a:blip r:embed="rId2"/>
            <a:stretch>
              <a:fillRect/>
            </a:stretch>
          </p:blipFill>
          <p:spPr>
            <a:xfrm>
              <a:off x="509587" y="1276350"/>
              <a:ext cx="11172825" cy="4305300"/>
            </a:xfrm>
            <a:prstGeom prst="rect">
              <a:avLst/>
            </a:prstGeom>
          </p:spPr>
        </p:pic>
        <p:pic>
          <p:nvPicPr>
            <p:cNvPr id="9" name="Picture 8"/>
            <p:cNvPicPr>
              <a:picLocks noChangeAspect="1"/>
            </p:cNvPicPr>
            <p:nvPr/>
          </p:nvPicPr>
          <p:blipFill>
            <a:blip r:embed="rId3"/>
            <a:stretch>
              <a:fillRect/>
            </a:stretch>
          </p:blipFill>
          <p:spPr>
            <a:xfrm>
              <a:off x="1666441" y="3001992"/>
              <a:ext cx="1772818" cy="2329133"/>
            </a:xfrm>
            <a:prstGeom prst="rect">
              <a:avLst/>
            </a:prstGeom>
          </p:spPr>
        </p:pic>
        <p:pic>
          <p:nvPicPr>
            <p:cNvPr id="10" name="Picture 9"/>
            <p:cNvPicPr>
              <a:picLocks noChangeAspect="1"/>
            </p:cNvPicPr>
            <p:nvPr/>
          </p:nvPicPr>
          <p:blipFill>
            <a:blip r:embed="rId3"/>
            <a:stretch>
              <a:fillRect/>
            </a:stretch>
          </p:blipFill>
          <p:spPr>
            <a:xfrm>
              <a:off x="6737230" y="3001992"/>
              <a:ext cx="2639683" cy="2329133"/>
            </a:xfrm>
            <a:prstGeom prst="rect">
              <a:avLst/>
            </a:prstGeom>
          </p:spPr>
        </p:pic>
        <p:pic>
          <p:nvPicPr>
            <p:cNvPr id="11" name="Picture 10"/>
            <p:cNvPicPr>
              <a:picLocks noChangeAspect="1"/>
            </p:cNvPicPr>
            <p:nvPr/>
          </p:nvPicPr>
          <p:blipFill>
            <a:blip r:embed="rId3"/>
            <a:stretch>
              <a:fillRect/>
            </a:stretch>
          </p:blipFill>
          <p:spPr>
            <a:xfrm>
              <a:off x="4132053" y="2950232"/>
              <a:ext cx="120770" cy="2389517"/>
            </a:xfrm>
            <a:prstGeom prst="rect">
              <a:avLst/>
            </a:prstGeom>
          </p:spPr>
        </p:pic>
        <p:pic>
          <p:nvPicPr>
            <p:cNvPr id="13" name="Picture 12"/>
            <p:cNvPicPr>
              <a:picLocks noChangeAspect="1"/>
            </p:cNvPicPr>
            <p:nvPr/>
          </p:nvPicPr>
          <p:blipFill>
            <a:blip r:embed="rId4"/>
            <a:stretch>
              <a:fillRect/>
            </a:stretch>
          </p:blipFill>
          <p:spPr>
            <a:xfrm>
              <a:off x="552717" y="1610263"/>
              <a:ext cx="1060421" cy="184051"/>
            </a:xfrm>
            <a:prstGeom prst="rect">
              <a:avLst/>
            </a:prstGeom>
          </p:spPr>
        </p:pic>
      </p:grpSp>
      <p:grpSp>
        <p:nvGrpSpPr>
          <p:cNvPr id="15" name="Group 14"/>
          <p:cNvGrpSpPr/>
          <p:nvPr/>
        </p:nvGrpSpPr>
        <p:grpSpPr>
          <a:xfrm>
            <a:off x="864000" y="324000"/>
            <a:ext cx="864000" cy="864000"/>
            <a:chOff x="2145287" y="2641504"/>
            <a:chExt cx="864000" cy="864000"/>
          </a:xfrm>
        </p:grpSpPr>
        <p:sp>
          <p:nvSpPr>
            <p:cNvPr id="16" name="Oval 15"/>
            <p:cNvSpPr/>
            <p:nvPr/>
          </p:nvSpPr>
          <p:spPr>
            <a:xfrm>
              <a:off x="2145287" y="2641504"/>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61936" y="2725689"/>
              <a:ext cx="695631" cy="695631"/>
            </a:xfrm>
            <a:prstGeom prst="rect">
              <a:avLst/>
            </a:prstGeom>
          </p:spPr>
        </p:pic>
      </p:grpSp>
    </p:spTree>
    <p:extLst>
      <p:ext uri="{BB962C8B-B14F-4D97-AF65-F5344CB8AC3E}">
        <p14:creationId xmlns:p14="http://schemas.microsoft.com/office/powerpoint/2010/main" val="2776834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872000" y="468000"/>
            <a:ext cx="9615841" cy="600164"/>
          </a:xfrm>
        </p:spPr>
        <p:txBody>
          <a:bodyPr>
            <a:noAutofit/>
          </a:bodyPr>
          <a:lstStyle/>
          <a:p>
            <a:r>
              <a:rPr lang="en-GB" sz="3600" dirty="0"/>
              <a:t>Critical risks</a:t>
            </a:r>
          </a:p>
        </p:txBody>
      </p:sp>
      <p:grpSp>
        <p:nvGrpSpPr>
          <p:cNvPr id="6" name="Group 5"/>
          <p:cNvGrpSpPr/>
          <p:nvPr/>
        </p:nvGrpSpPr>
        <p:grpSpPr>
          <a:xfrm>
            <a:off x="538163" y="1285875"/>
            <a:ext cx="11115675" cy="4286250"/>
            <a:chOff x="538162" y="1285875"/>
            <a:chExt cx="11115675" cy="4286250"/>
          </a:xfrm>
        </p:grpSpPr>
        <p:pic>
          <p:nvPicPr>
            <p:cNvPr id="2" name="Picture 1"/>
            <p:cNvPicPr>
              <a:picLocks noChangeAspect="1"/>
            </p:cNvPicPr>
            <p:nvPr/>
          </p:nvPicPr>
          <p:blipFill>
            <a:blip r:embed="rId2"/>
            <a:stretch>
              <a:fillRect/>
            </a:stretch>
          </p:blipFill>
          <p:spPr>
            <a:xfrm>
              <a:off x="538162" y="1285875"/>
              <a:ext cx="11115675" cy="4286250"/>
            </a:xfrm>
            <a:prstGeom prst="rect">
              <a:avLst/>
            </a:prstGeom>
          </p:spPr>
        </p:pic>
        <p:pic>
          <p:nvPicPr>
            <p:cNvPr id="19" name="Picture 18"/>
            <p:cNvPicPr>
              <a:picLocks noChangeAspect="1"/>
            </p:cNvPicPr>
            <p:nvPr/>
          </p:nvPicPr>
          <p:blipFill>
            <a:blip r:embed="rId3"/>
            <a:stretch>
              <a:fillRect/>
            </a:stretch>
          </p:blipFill>
          <p:spPr>
            <a:xfrm>
              <a:off x="569969" y="1610263"/>
              <a:ext cx="1060421" cy="184051"/>
            </a:xfrm>
            <a:prstGeom prst="rect">
              <a:avLst/>
            </a:prstGeom>
          </p:spPr>
        </p:pic>
        <p:pic>
          <p:nvPicPr>
            <p:cNvPr id="21" name="Picture 20"/>
            <p:cNvPicPr>
              <a:picLocks noChangeAspect="1"/>
            </p:cNvPicPr>
            <p:nvPr/>
          </p:nvPicPr>
          <p:blipFill>
            <a:blip r:embed="rId4"/>
            <a:stretch>
              <a:fillRect/>
            </a:stretch>
          </p:blipFill>
          <p:spPr>
            <a:xfrm>
              <a:off x="3355675" y="2967487"/>
              <a:ext cx="2031612" cy="2303253"/>
            </a:xfrm>
            <a:prstGeom prst="rect">
              <a:avLst/>
            </a:prstGeom>
          </p:spPr>
        </p:pic>
        <p:pic>
          <p:nvPicPr>
            <p:cNvPr id="25" name="Picture 24"/>
            <p:cNvPicPr>
              <a:picLocks noChangeAspect="1"/>
            </p:cNvPicPr>
            <p:nvPr/>
          </p:nvPicPr>
          <p:blipFill>
            <a:blip r:embed="rId4"/>
            <a:stretch>
              <a:fillRect/>
            </a:stretch>
          </p:blipFill>
          <p:spPr>
            <a:xfrm>
              <a:off x="6806241" y="2967487"/>
              <a:ext cx="2941607" cy="2363638"/>
            </a:xfrm>
            <a:prstGeom prst="rect">
              <a:avLst/>
            </a:prstGeom>
          </p:spPr>
        </p:pic>
      </p:grpSp>
      <p:sp>
        <p:nvSpPr>
          <p:cNvPr id="28" name="Text Placeholder 2"/>
          <p:cNvSpPr txBox="1">
            <a:spLocks/>
          </p:cNvSpPr>
          <p:nvPr/>
        </p:nvSpPr>
        <p:spPr>
          <a:xfrm>
            <a:off x="3403435" y="5896857"/>
            <a:ext cx="5385131" cy="590203"/>
          </a:xfrm>
          <a:prstGeom prst="rect">
            <a:avLst/>
          </a:prstGeom>
          <a:solidFill>
            <a:schemeClr val="bg1"/>
          </a:solidFill>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buClr>
                <a:schemeClr val="accent2"/>
              </a:buClr>
              <a:buFont typeface="Arial" panose="020B0604020202020204" pitchFamily="34" charset="0"/>
              <a:buChar char="●"/>
            </a:pPr>
            <a:r>
              <a:rPr lang="en-US" sz="1200" b="0" dirty="0">
                <a:solidFill>
                  <a:schemeClr val="tx1"/>
                </a:solidFill>
              </a:rPr>
              <a:t>Critical risks are not automatically listed</a:t>
            </a:r>
          </a:p>
          <a:p>
            <a:pPr marL="342900" lvl="1" indent="-342900">
              <a:buClr>
                <a:schemeClr val="accent2"/>
              </a:buClr>
              <a:buFont typeface="Arial" panose="020B0604020202020204" pitchFamily="34" charset="0"/>
              <a:buChar char="●"/>
            </a:pPr>
            <a:r>
              <a:rPr lang="en-US" sz="1200" b="0" dirty="0">
                <a:solidFill>
                  <a:schemeClr val="tx1"/>
                </a:solidFill>
              </a:rPr>
              <a:t>All critical risks in proposal need to be included with the same details</a:t>
            </a:r>
          </a:p>
        </p:txBody>
      </p:sp>
      <p:grpSp>
        <p:nvGrpSpPr>
          <p:cNvPr id="30" name="Group 29"/>
          <p:cNvGrpSpPr/>
          <p:nvPr/>
        </p:nvGrpSpPr>
        <p:grpSpPr>
          <a:xfrm>
            <a:off x="864000" y="324000"/>
            <a:ext cx="864000" cy="864000"/>
            <a:chOff x="5541629" y="1558376"/>
            <a:chExt cx="864000" cy="864000"/>
          </a:xfrm>
        </p:grpSpPr>
        <p:sp>
          <p:nvSpPr>
            <p:cNvPr id="31" name="Oval 30"/>
            <p:cNvSpPr/>
            <p:nvPr/>
          </p:nvSpPr>
          <p:spPr>
            <a:xfrm>
              <a:off x="5541629" y="1558376"/>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26678" y="1650110"/>
              <a:ext cx="686632" cy="684000"/>
            </a:xfrm>
            <a:prstGeom prst="rect">
              <a:avLst/>
            </a:prstGeom>
          </p:spPr>
        </p:pic>
      </p:grpSp>
    </p:spTree>
    <p:extLst>
      <p:ext uri="{BB962C8B-B14F-4D97-AF65-F5344CB8AC3E}">
        <p14:creationId xmlns:p14="http://schemas.microsoft.com/office/powerpoint/2010/main" val="418364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872000" y="468000"/>
            <a:ext cx="9615841" cy="600164"/>
          </a:xfrm>
        </p:spPr>
        <p:txBody>
          <a:bodyPr>
            <a:noAutofit/>
          </a:bodyPr>
          <a:lstStyle/>
          <a:p>
            <a:r>
              <a:rPr lang="en-GB" sz="3600" dirty="0"/>
              <a:t>Ethics</a:t>
            </a:r>
          </a:p>
        </p:txBody>
      </p:sp>
      <p:grpSp>
        <p:nvGrpSpPr>
          <p:cNvPr id="5" name="Group 4"/>
          <p:cNvGrpSpPr/>
          <p:nvPr/>
        </p:nvGrpSpPr>
        <p:grpSpPr>
          <a:xfrm>
            <a:off x="1219649" y="1296235"/>
            <a:ext cx="9752702" cy="4235013"/>
            <a:chOff x="2199736" y="1329906"/>
            <a:chExt cx="9363075" cy="4368365"/>
          </a:xfrm>
        </p:grpSpPr>
        <p:pic>
          <p:nvPicPr>
            <p:cNvPr id="4" name="Picture 3"/>
            <p:cNvPicPr>
              <a:picLocks noChangeAspect="1"/>
            </p:cNvPicPr>
            <p:nvPr/>
          </p:nvPicPr>
          <p:blipFill>
            <a:blip r:embed="rId2"/>
            <a:stretch>
              <a:fillRect/>
            </a:stretch>
          </p:blipFill>
          <p:spPr>
            <a:xfrm>
              <a:off x="2199736" y="1329906"/>
              <a:ext cx="9363075" cy="4368365"/>
            </a:xfrm>
            <a:prstGeom prst="rect">
              <a:avLst/>
            </a:prstGeom>
          </p:spPr>
        </p:pic>
        <p:pic>
          <p:nvPicPr>
            <p:cNvPr id="8" name="Picture 7"/>
            <p:cNvPicPr>
              <a:picLocks noChangeAspect="1"/>
            </p:cNvPicPr>
            <p:nvPr/>
          </p:nvPicPr>
          <p:blipFill>
            <a:blip r:embed="rId3"/>
            <a:stretch>
              <a:fillRect/>
            </a:stretch>
          </p:blipFill>
          <p:spPr>
            <a:xfrm>
              <a:off x="2260122" y="1627515"/>
              <a:ext cx="912458" cy="106396"/>
            </a:xfrm>
            <a:prstGeom prst="rect">
              <a:avLst/>
            </a:prstGeom>
          </p:spPr>
        </p:pic>
      </p:grpSp>
      <p:sp>
        <p:nvSpPr>
          <p:cNvPr id="11" name="Text Placeholder 2"/>
          <p:cNvSpPr txBox="1">
            <a:spLocks/>
          </p:cNvSpPr>
          <p:nvPr/>
        </p:nvSpPr>
        <p:spPr>
          <a:xfrm>
            <a:off x="1203690" y="5639483"/>
            <a:ext cx="8722735" cy="1078551"/>
          </a:xfrm>
          <a:prstGeom prst="rect">
            <a:avLst/>
          </a:prstGeom>
          <a:solidFill>
            <a:schemeClr val="bg1"/>
          </a:solidFill>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3525" lvl="1" indent="-263525">
              <a:buClr>
                <a:schemeClr val="accent2"/>
              </a:buClr>
              <a:buFont typeface="Arial" panose="020B0604020202020204" pitchFamily="34" charset="0"/>
              <a:buChar char="●"/>
            </a:pPr>
            <a:r>
              <a:rPr lang="en-US" sz="1200" b="0" dirty="0">
                <a:solidFill>
                  <a:schemeClr val="tx1"/>
                </a:solidFill>
              </a:rPr>
              <a:t>Ethics screen is available as read only</a:t>
            </a:r>
          </a:p>
          <a:p>
            <a:pPr marL="263525" lvl="1" indent="-263525">
              <a:buClr>
                <a:schemeClr val="accent2"/>
              </a:buClr>
              <a:buFont typeface="Arial" panose="020B0604020202020204" pitchFamily="34" charset="0"/>
              <a:buChar char="●"/>
            </a:pPr>
            <a:r>
              <a:rPr lang="en-US" sz="1200" b="0" dirty="0">
                <a:solidFill>
                  <a:schemeClr val="tx1"/>
                </a:solidFill>
              </a:rPr>
              <a:t>Before a final Opinion is encoded by Ethics experts in the Ethics evaluation process, at times, additional information may be requested from the applicant.  </a:t>
            </a:r>
          </a:p>
          <a:p>
            <a:pPr marL="263525" lvl="1" indent="-263525">
              <a:buClr>
                <a:schemeClr val="accent2"/>
              </a:buClr>
              <a:buFont typeface="Arial" panose="020B0604020202020204" pitchFamily="34" charset="0"/>
              <a:buChar char="●"/>
            </a:pPr>
            <a:r>
              <a:rPr lang="en-US" sz="1200" b="0" dirty="0">
                <a:solidFill>
                  <a:schemeClr val="tx1"/>
                </a:solidFill>
              </a:rPr>
              <a:t>The Consortium or its representative has to upload the  requested information in Grant Management application in the Funding &amp; Tenders Portal, under section ‘Additional Information request’</a:t>
            </a:r>
          </a:p>
        </p:txBody>
      </p:sp>
      <p:grpSp>
        <p:nvGrpSpPr>
          <p:cNvPr id="12" name="Group 11"/>
          <p:cNvGrpSpPr/>
          <p:nvPr/>
        </p:nvGrpSpPr>
        <p:grpSpPr>
          <a:xfrm>
            <a:off x="864000" y="324000"/>
            <a:ext cx="864000" cy="864000"/>
            <a:chOff x="6673743" y="2690721"/>
            <a:chExt cx="864000" cy="864000"/>
          </a:xfrm>
        </p:grpSpPr>
        <p:sp>
          <p:nvSpPr>
            <p:cNvPr id="13" name="Oval 12"/>
            <p:cNvSpPr/>
            <p:nvPr/>
          </p:nvSpPr>
          <p:spPr>
            <a:xfrm>
              <a:off x="6673743" y="2690721"/>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07978" y="2726480"/>
              <a:ext cx="795530" cy="792482"/>
            </a:xfrm>
            <a:prstGeom prst="rect">
              <a:avLst/>
            </a:prstGeom>
          </p:spPr>
        </p:pic>
      </p:grpSp>
    </p:spTree>
    <p:extLst>
      <p:ext uri="{BB962C8B-B14F-4D97-AF65-F5344CB8AC3E}">
        <p14:creationId xmlns:p14="http://schemas.microsoft.com/office/powerpoint/2010/main" val="3501694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872000" y="468000"/>
            <a:ext cx="9615841" cy="564543"/>
          </a:xfrm>
        </p:spPr>
        <p:txBody>
          <a:bodyPr>
            <a:noAutofit/>
          </a:bodyPr>
          <a:lstStyle/>
          <a:p>
            <a:r>
              <a:rPr lang="en-GB" sz="3600" dirty="0"/>
              <a:t>Security (NEW!)</a:t>
            </a:r>
          </a:p>
        </p:txBody>
      </p:sp>
      <p:grpSp>
        <p:nvGrpSpPr>
          <p:cNvPr id="9" name="Group 8"/>
          <p:cNvGrpSpPr/>
          <p:nvPr/>
        </p:nvGrpSpPr>
        <p:grpSpPr>
          <a:xfrm>
            <a:off x="864000" y="324000"/>
            <a:ext cx="864000" cy="864000"/>
            <a:chOff x="3774146" y="692189"/>
            <a:chExt cx="6311686" cy="6114123"/>
          </a:xfrm>
        </p:grpSpPr>
        <p:grpSp>
          <p:nvGrpSpPr>
            <p:cNvPr id="10" name="Group 9"/>
            <p:cNvGrpSpPr/>
            <p:nvPr/>
          </p:nvGrpSpPr>
          <p:grpSpPr>
            <a:xfrm>
              <a:off x="3774146" y="692189"/>
              <a:ext cx="6311686" cy="6114123"/>
              <a:chOff x="4465351" y="3720675"/>
              <a:chExt cx="891918" cy="864000"/>
            </a:xfrm>
          </p:grpSpPr>
          <p:sp>
            <p:nvSpPr>
              <p:cNvPr id="13" name="Oval 12"/>
              <p:cNvSpPr/>
              <p:nvPr/>
            </p:nvSpPr>
            <p:spPr>
              <a:xfrm>
                <a:off x="4465351" y="3720675"/>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64787" y="3734868"/>
                <a:ext cx="792482" cy="795530"/>
              </a:xfrm>
              <a:prstGeom prst="rect">
                <a:avLst/>
              </a:prstGeom>
            </p:spPr>
          </p:pic>
        </p:gr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17992" y="2430399"/>
              <a:ext cx="914400" cy="283845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50326" y="3098389"/>
              <a:ext cx="2705100" cy="2209800"/>
            </a:xfrm>
            <a:prstGeom prst="rect">
              <a:avLst/>
            </a:prstGeom>
          </p:spPr>
        </p:pic>
      </p:grpSp>
      <p:grpSp>
        <p:nvGrpSpPr>
          <p:cNvPr id="16" name="Group 15"/>
          <p:cNvGrpSpPr/>
          <p:nvPr/>
        </p:nvGrpSpPr>
        <p:grpSpPr>
          <a:xfrm>
            <a:off x="557213" y="1287852"/>
            <a:ext cx="11077575" cy="4610100"/>
            <a:chOff x="557212" y="1287852"/>
            <a:chExt cx="11077575" cy="4610100"/>
          </a:xfrm>
        </p:grpSpPr>
        <p:pic>
          <p:nvPicPr>
            <p:cNvPr id="4" name="Picture 3"/>
            <p:cNvPicPr>
              <a:picLocks noChangeAspect="1"/>
            </p:cNvPicPr>
            <p:nvPr/>
          </p:nvPicPr>
          <p:blipFill>
            <a:blip r:embed="rId5"/>
            <a:stretch>
              <a:fillRect/>
            </a:stretch>
          </p:blipFill>
          <p:spPr>
            <a:xfrm>
              <a:off x="557212" y="1287852"/>
              <a:ext cx="11077575" cy="4610100"/>
            </a:xfrm>
            <a:prstGeom prst="rect">
              <a:avLst/>
            </a:prstGeom>
          </p:spPr>
        </p:pic>
        <p:pic>
          <p:nvPicPr>
            <p:cNvPr id="15" name="Picture 14"/>
            <p:cNvPicPr>
              <a:picLocks noChangeAspect="1"/>
            </p:cNvPicPr>
            <p:nvPr/>
          </p:nvPicPr>
          <p:blipFill>
            <a:blip r:embed="rId6"/>
            <a:stretch>
              <a:fillRect/>
            </a:stretch>
          </p:blipFill>
          <p:spPr>
            <a:xfrm>
              <a:off x="589111" y="1649146"/>
              <a:ext cx="950428" cy="103148"/>
            </a:xfrm>
            <a:prstGeom prst="rect">
              <a:avLst/>
            </a:prstGeom>
          </p:spPr>
        </p:pic>
      </p:grpSp>
    </p:spTree>
    <p:extLst>
      <p:ext uri="{BB962C8B-B14F-4D97-AF65-F5344CB8AC3E}">
        <p14:creationId xmlns:p14="http://schemas.microsoft.com/office/powerpoint/2010/main" val="4041466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47725" y="1359468"/>
            <a:ext cx="10496550" cy="3914775"/>
            <a:chOff x="770087" y="1359468"/>
            <a:chExt cx="10496550" cy="3914775"/>
          </a:xfrm>
        </p:grpSpPr>
        <p:pic>
          <p:nvPicPr>
            <p:cNvPr id="5" name="Picture 4"/>
            <p:cNvPicPr>
              <a:picLocks noChangeAspect="1"/>
            </p:cNvPicPr>
            <p:nvPr/>
          </p:nvPicPr>
          <p:blipFill>
            <a:blip r:embed="rId2"/>
            <a:stretch>
              <a:fillRect/>
            </a:stretch>
          </p:blipFill>
          <p:spPr>
            <a:xfrm>
              <a:off x="770087" y="1359468"/>
              <a:ext cx="10496550" cy="3914775"/>
            </a:xfrm>
            <a:prstGeom prst="rect">
              <a:avLst/>
            </a:prstGeom>
          </p:spPr>
        </p:pic>
        <p:pic>
          <p:nvPicPr>
            <p:cNvPr id="6" name="Picture 5"/>
            <p:cNvPicPr>
              <a:picLocks noChangeAspect="1"/>
            </p:cNvPicPr>
            <p:nvPr/>
          </p:nvPicPr>
          <p:blipFill>
            <a:blip r:embed="rId3"/>
            <a:stretch>
              <a:fillRect/>
            </a:stretch>
          </p:blipFill>
          <p:spPr>
            <a:xfrm>
              <a:off x="822034" y="1692278"/>
              <a:ext cx="950428" cy="103148"/>
            </a:xfrm>
            <a:prstGeom prst="rect">
              <a:avLst/>
            </a:prstGeom>
          </p:spPr>
        </p:pic>
      </p:grpSp>
      <p:sp>
        <p:nvSpPr>
          <p:cNvPr id="8" name="Rectangle 7"/>
          <p:cNvSpPr/>
          <p:nvPr/>
        </p:nvSpPr>
        <p:spPr>
          <a:xfrm>
            <a:off x="1297248" y="2321501"/>
            <a:ext cx="1674905" cy="23934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1094174" y="3403204"/>
            <a:ext cx="1877979" cy="23934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Title 1"/>
          <p:cNvSpPr>
            <a:spLocks noGrp="1"/>
          </p:cNvSpPr>
          <p:nvPr>
            <p:ph type="title"/>
          </p:nvPr>
        </p:nvSpPr>
        <p:spPr>
          <a:xfrm>
            <a:off x="1872000" y="468000"/>
            <a:ext cx="9615841" cy="564543"/>
          </a:xfrm>
        </p:spPr>
        <p:txBody>
          <a:bodyPr>
            <a:noAutofit/>
          </a:bodyPr>
          <a:lstStyle/>
          <a:p>
            <a:r>
              <a:rPr lang="en-GB" sz="3600" dirty="0"/>
              <a:t>Part B of </a:t>
            </a:r>
            <a:r>
              <a:rPr lang="en-GB" sz="3600" dirty="0" err="1"/>
              <a:t>DoA</a:t>
            </a:r>
            <a:endParaRPr lang="en-GB" sz="3600" dirty="0"/>
          </a:p>
        </p:txBody>
      </p:sp>
      <p:grpSp>
        <p:nvGrpSpPr>
          <p:cNvPr id="17" name="Group 16"/>
          <p:cNvGrpSpPr/>
          <p:nvPr/>
        </p:nvGrpSpPr>
        <p:grpSpPr>
          <a:xfrm>
            <a:off x="864000" y="324000"/>
            <a:ext cx="864000" cy="864000"/>
            <a:chOff x="7805857" y="3724632"/>
            <a:chExt cx="864000" cy="864000"/>
          </a:xfrm>
        </p:grpSpPr>
        <p:sp>
          <p:nvSpPr>
            <p:cNvPr id="18" name="Oval 17"/>
            <p:cNvSpPr/>
            <p:nvPr/>
          </p:nvSpPr>
          <p:spPr>
            <a:xfrm>
              <a:off x="7805857" y="3724632"/>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41616" y="3758867"/>
              <a:ext cx="792482" cy="795530"/>
            </a:xfrm>
            <a:prstGeom prst="rect">
              <a:avLst/>
            </a:prstGeom>
          </p:spPr>
        </p:pic>
      </p:grpSp>
      <p:sp>
        <p:nvSpPr>
          <p:cNvPr id="20" name="Text Placeholder 2"/>
          <p:cNvSpPr txBox="1">
            <a:spLocks/>
          </p:cNvSpPr>
          <p:nvPr/>
        </p:nvSpPr>
        <p:spPr>
          <a:xfrm>
            <a:off x="2239022" y="5383140"/>
            <a:ext cx="7713956" cy="1324208"/>
          </a:xfrm>
          <a:prstGeom prst="rect">
            <a:avLst/>
          </a:prstGeom>
          <a:solidFill>
            <a:schemeClr val="bg1"/>
          </a:solidFill>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buClr>
                <a:schemeClr val="accent2"/>
              </a:buClr>
            </a:pPr>
            <a:r>
              <a:rPr lang="en-US" sz="1200" dirty="0">
                <a:solidFill>
                  <a:schemeClr val="tx2"/>
                </a:solidFill>
              </a:rPr>
              <a:t>Check instructions on slide 10 of this presentation</a:t>
            </a:r>
          </a:p>
          <a:p>
            <a:pPr marL="342900" lvl="1" indent="-342900">
              <a:buClr>
                <a:schemeClr val="accent2"/>
              </a:buClr>
              <a:buFont typeface="Arial" panose="020B0604020202020204" pitchFamily="34" charset="0"/>
              <a:buChar char="●"/>
            </a:pPr>
            <a:r>
              <a:rPr lang="en-US" sz="1200" b="0" dirty="0">
                <a:solidFill>
                  <a:schemeClr val="tx1"/>
                </a:solidFill>
              </a:rPr>
              <a:t>Before uploading the part B, please remove the cover pages, the list of participants and add a history of changes. Changes need to be described concisely. Please add also a table of contents and page numbers. </a:t>
            </a:r>
          </a:p>
          <a:p>
            <a:pPr marL="342900" lvl="1" indent="-342900">
              <a:buClr>
                <a:schemeClr val="accent2"/>
              </a:buClr>
              <a:buFont typeface="Arial" panose="020B0604020202020204" pitchFamily="34" charset="0"/>
              <a:buChar char="●"/>
            </a:pPr>
            <a:r>
              <a:rPr lang="en-US" sz="1200" b="0" dirty="0">
                <a:solidFill>
                  <a:schemeClr val="tx1"/>
                </a:solidFill>
              </a:rPr>
              <a:t>Please remove also, deliverables, milestones, risks and work packages as these are included in part A</a:t>
            </a:r>
          </a:p>
          <a:p>
            <a:pPr marL="342900" lvl="1" indent="-342900">
              <a:buClr>
                <a:schemeClr val="accent2"/>
              </a:buClr>
              <a:buFont typeface="Arial" panose="020B0604020202020204" pitchFamily="34" charset="0"/>
              <a:buChar char="●"/>
            </a:pPr>
            <a:r>
              <a:rPr lang="en-US" sz="1200" b="0" dirty="0">
                <a:solidFill>
                  <a:schemeClr val="tx1"/>
                </a:solidFill>
              </a:rPr>
              <a:t>After creating the pdf, you may upload in the documents section</a:t>
            </a:r>
          </a:p>
          <a:p>
            <a:pPr marL="342900" lvl="1" indent="-342900">
              <a:buClr>
                <a:schemeClr val="accent2"/>
              </a:buClr>
              <a:buFont typeface="Arial" panose="020B0604020202020204" pitchFamily="34" charset="0"/>
              <a:buChar char="●"/>
            </a:pPr>
            <a:r>
              <a:rPr lang="en-US" sz="1200" b="0" dirty="0">
                <a:solidFill>
                  <a:schemeClr val="tx1"/>
                </a:solidFill>
              </a:rPr>
              <a:t>Avoid repetition of information</a:t>
            </a:r>
          </a:p>
        </p:txBody>
      </p:sp>
    </p:spTree>
    <p:extLst>
      <p:ext uri="{BB962C8B-B14F-4D97-AF65-F5344CB8AC3E}">
        <p14:creationId xmlns:p14="http://schemas.microsoft.com/office/powerpoint/2010/main" val="33500707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Introduction to the Grant Agreement Preparation</a:t>
            </a:r>
          </a:p>
        </p:txBody>
      </p:sp>
      <p:sp>
        <p:nvSpPr>
          <p:cNvPr id="3" name="Subtitle 2"/>
          <p:cNvSpPr>
            <a:spLocks noGrp="1"/>
          </p:cNvSpPr>
          <p:nvPr>
            <p:ph type="subTitle" idx="1"/>
          </p:nvPr>
        </p:nvSpPr>
        <p:spPr/>
        <p:txBody>
          <a:bodyPr/>
          <a:lstStyle/>
          <a:p>
            <a:r>
              <a:rPr lang="en-GB" dirty="0"/>
              <a:t>Horizon Europe</a:t>
            </a:r>
          </a:p>
        </p:txBody>
      </p:sp>
    </p:spTree>
    <p:extLst>
      <p:ext uri="{BB962C8B-B14F-4D97-AF65-F5344CB8AC3E}">
        <p14:creationId xmlns:p14="http://schemas.microsoft.com/office/powerpoint/2010/main" val="894543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00" y="468000"/>
            <a:ext cx="9680275" cy="564543"/>
          </a:xfrm>
        </p:spPr>
        <p:txBody>
          <a:bodyPr/>
          <a:lstStyle/>
          <a:p>
            <a:r>
              <a:rPr lang="en-GB" dirty="0"/>
              <a:t>For m</a:t>
            </a:r>
            <a:r>
              <a:rPr lang="en-GB" sz="3600" dirty="0"/>
              <a:t>ore information…</a:t>
            </a:r>
          </a:p>
        </p:txBody>
      </p:sp>
      <p:grpSp>
        <p:nvGrpSpPr>
          <p:cNvPr id="7" name="Group 6"/>
          <p:cNvGrpSpPr/>
          <p:nvPr/>
        </p:nvGrpSpPr>
        <p:grpSpPr>
          <a:xfrm>
            <a:off x="864000" y="324000"/>
            <a:ext cx="864000" cy="864000"/>
            <a:chOff x="3411458" y="4807760"/>
            <a:chExt cx="864000" cy="864000"/>
          </a:xfrm>
        </p:grpSpPr>
        <p:sp>
          <p:nvSpPr>
            <p:cNvPr id="8" name="Oval 7"/>
            <p:cNvSpPr/>
            <p:nvPr/>
          </p:nvSpPr>
          <p:spPr>
            <a:xfrm>
              <a:off x="3411458" y="480776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45693" y="4841995"/>
              <a:ext cx="795530" cy="795530"/>
            </a:xfrm>
            <a:prstGeom prst="rect">
              <a:avLst/>
            </a:prstGeom>
          </p:spPr>
        </p:pic>
      </p:grpSp>
      <p:sp>
        <p:nvSpPr>
          <p:cNvPr id="14" name="Text Placeholder 2"/>
          <p:cNvSpPr txBox="1">
            <a:spLocks/>
          </p:cNvSpPr>
          <p:nvPr/>
        </p:nvSpPr>
        <p:spPr>
          <a:xfrm>
            <a:off x="838199" y="1312624"/>
            <a:ext cx="10515600" cy="4192064"/>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000" dirty="0">
                <a:solidFill>
                  <a:schemeClr val="tx2"/>
                </a:solidFill>
              </a:rPr>
              <a:t>… check recorded webinars:</a:t>
            </a:r>
          </a:p>
          <a:p>
            <a:pPr lvl="1"/>
            <a:endParaRPr lang="en-US" sz="1600" dirty="0">
              <a:solidFill>
                <a:schemeClr val="tx2"/>
              </a:solidFill>
            </a:endParaRPr>
          </a:p>
          <a:p>
            <a:pPr marL="342900" lvl="1" indent="-342900">
              <a:spcBef>
                <a:spcPts val="600"/>
              </a:spcBef>
              <a:buClr>
                <a:schemeClr val="accent2"/>
              </a:buClr>
              <a:buFont typeface="Arial" panose="020B0604020202020204" pitchFamily="34" charset="0"/>
              <a:buChar char="●"/>
            </a:pPr>
            <a:r>
              <a:rPr lang="en-US" sz="1600" dirty="0"/>
              <a:t>‘How to prepare a successful proposal in Horizon Europe’</a:t>
            </a:r>
            <a:r>
              <a:rPr lang="en-US" sz="1600" b="0" dirty="0">
                <a:solidFill>
                  <a:schemeClr val="tx1"/>
                </a:solidFill>
              </a:rPr>
              <a:t> (24 March 2021). See recorded session </a:t>
            </a:r>
            <a:r>
              <a:rPr lang="en-US" sz="1600" b="0" dirty="0">
                <a:solidFill>
                  <a:schemeClr val="tx1"/>
                </a:solidFill>
                <a:hlinkClick r:id="rId3"/>
              </a:rPr>
              <a:t>here</a:t>
            </a:r>
            <a:r>
              <a:rPr lang="en-US" sz="1600" b="0" dirty="0">
                <a:solidFill>
                  <a:schemeClr val="tx1"/>
                </a:solidFill>
              </a:rPr>
              <a:t>.</a:t>
            </a:r>
          </a:p>
          <a:p>
            <a:pPr marL="342900" lvl="1" indent="-342900">
              <a:spcBef>
                <a:spcPts val="600"/>
              </a:spcBef>
              <a:buClr>
                <a:schemeClr val="accent2"/>
              </a:buClr>
              <a:buFont typeface="Arial" panose="020B0604020202020204" pitchFamily="34" charset="0"/>
              <a:buChar char="●"/>
            </a:pPr>
            <a:r>
              <a:rPr lang="en-US" sz="1600" b="0" dirty="0">
                <a:solidFill>
                  <a:schemeClr val="tx1"/>
                </a:solidFill>
              </a:rPr>
              <a:t>‘</a:t>
            </a:r>
            <a:r>
              <a:rPr lang="en-US" sz="1600" dirty="0"/>
              <a:t>A successful proposal for Horizon Europe: Scientific-technical excellence is key, but don’t forget the other aspects</a:t>
            </a:r>
            <a:r>
              <a:rPr lang="en-US" sz="1600" b="0" dirty="0">
                <a:solidFill>
                  <a:schemeClr val="tx1"/>
                </a:solidFill>
              </a:rPr>
              <a:t>’ (21 April 2021). </a:t>
            </a:r>
            <a:r>
              <a:rPr lang="en-US" sz="1600" b="0" dirty="0">
                <a:solidFill>
                  <a:schemeClr val="tx1"/>
                </a:solidFill>
                <a:hlinkClick r:id="rId4"/>
              </a:rPr>
              <a:t>Recorded session</a:t>
            </a:r>
            <a:endParaRPr lang="en-US" sz="1600" b="0" dirty="0">
              <a:solidFill>
                <a:schemeClr val="tx1"/>
              </a:solidFill>
            </a:endParaRPr>
          </a:p>
          <a:p>
            <a:pPr marL="342900" lvl="1" indent="-342900">
              <a:spcBef>
                <a:spcPts val="600"/>
              </a:spcBef>
              <a:buClr>
                <a:schemeClr val="accent2"/>
              </a:buClr>
              <a:buFont typeface="Arial" panose="020B0604020202020204" pitchFamily="34" charset="0"/>
              <a:buChar char="●"/>
            </a:pPr>
            <a:r>
              <a:rPr lang="en-US" sz="1600" dirty="0"/>
              <a:t>‘The Funding &amp; Tenders Portal for beginners’ </a:t>
            </a:r>
            <a:r>
              <a:rPr lang="en-US" sz="1600" b="0" dirty="0">
                <a:solidFill>
                  <a:schemeClr val="tx1"/>
                </a:solidFill>
              </a:rPr>
              <a:t>(27 May 2021). </a:t>
            </a:r>
            <a:r>
              <a:rPr lang="en-US" sz="1600" b="0" dirty="0">
                <a:solidFill>
                  <a:schemeClr val="tx1"/>
                </a:solidFill>
                <a:hlinkClick r:id="rId5"/>
              </a:rPr>
              <a:t>Recorded session</a:t>
            </a:r>
            <a:endParaRPr lang="en-US" sz="1600" b="0" dirty="0">
              <a:solidFill>
                <a:schemeClr val="tx1"/>
              </a:solidFill>
            </a:endParaRPr>
          </a:p>
          <a:p>
            <a:pPr marL="342900" lvl="1" indent="-342900">
              <a:spcBef>
                <a:spcPts val="600"/>
              </a:spcBef>
              <a:buClr>
                <a:schemeClr val="accent2"/>
              </a:buClr>
              <a:buFont typeface="Arial" panose="020B0604020202020204" pitchFamily="34" charset="0"/>
              <a:buChar char="●"/>
            </a:pPr>
            <a:r>
              <a:rPr lang="en-US" sz="1600" dirty="0"/>
              <a:t>‘All you need to know on D&amp;E under Horizon Europe’ </a:t>
            </a:r>
            <a:r>
              <a:rPr lang="en-US" sz="1600" b="0" dirty="0">
                <a:solidFill>
                  <a:schemeClr val="tx1"/>
                </a:solidFill>
              </a:rPr>
              <a:t>(9 June 2021). </a:t>
            </a:r>
            <a:r>
              <a:rPr lang="en-US" sz="1600" b="0" dirty="0">
                <a:solidFill>
                  <a:schemeClr val="tx1"/>
                </a:solidFill>
                <a:hlinkClick r:id="rId6"/>
              </a:rPr>
              <a:t>Recorded session</a:t>
            </a:r>
            <a:endParaRPr lang="en-US" sz="1600" b="0" dirty="0">
              <a:solidFill>
                <a:schemeClr val="tx1"/>
              </a:solidFill>
            </a:endParaRPr>
          </a:p>
          <a:p>
            <a:pPr marL="342900" lvl="1" indent="-342900">
              <a:spcBef>
                <a:spcPts val="600"/>
              </a:spcBef>
              <a:buClr>
                <a:schemeClr val="accent2"/>
              </a:buClr>
              <a:buFont typeface="Arial" panose="020B0604020202020204" pitchFamily="34" charset="0"/>
              <a:buChar char="●"/>
            </a:pPr>
            <a:r>
              <a:rPr lang="en-US" sz="1600" dirty="0"/>
              <a:t>‘How to prepare a successful innovation procurement proposal for Horizon Europe’ </a:t>
            </a:r>
            <a:r>
              <a:rPr lang="en-US" sz="1600" b="0" dirty="0">
                <a:solidFill>
                  <a:schemeClr val="tx1"/>
                </a:solidFill>
              </a:rPr>
              <a:t>(22 June 2021). </a:t>
            </a:r>
            <a:r>
              <a:rPr lang="en-US" sz="1600" b="0" dirty="0">
                <a:solidFill>
                  <a:schemeClr val="tx1"/>
                </a:solidFill>
                <a:hlinkClick r:id="rId7"/>
              </a:rPr>
              <a:t>Recorded session</a:t>
            </a:r>
            <a:endParaRPr lang="en-US" sz="1600" b="0" dirty="0">
              <a:solidFill>
                <a:schemeClr val="tx1"/>
              </a:solidFill>
            </a:endParaRPr>
          </a:p>
          <a:p>
            <a:pPr marL="342900" lvl="1" indent="-342900">
              <a:spcBef>
                <a:spcPts val="600"/>
              </a:spcBef>
              <a:buClr>
                <a:schemeClr val="accent2"/>
              </a:buClr>
              <a:buFont typeface="Arial" panose="020B0604020202020204" pitchFamily="34" charset="0"/>
              <a:buChar char="●"/>
            </a:pPr>
            <a:r>
              <a:rPr lang="en-US" sz="1600" dirty="0"/>
              <a:t>‘Horizon Europe: key changes to the Ethics Appraisal Process’ </a:t>
            </a:r>
            <a:r>
              <a:rPr lang="en-US" sz="1600" b="0" dirty="0">
                <a:solidFill>
                  <a:schemeClr val="tx1"/>
                </a:solidFill>
              </a:rPr>
              <a:t>(18 July 2021). </a:t>
            </a:r>
            <a:r>
              <a:rPr lang="en-US" sz="1600" b="0" dirty="0">
                <a:solidFill>
                  <a:schemeClr val="tx1"/>
                </a:solidFill>
                <a:hlinkClick r:id="rId8"/>
              </a:rPr>
              <a:t>Recorded session</a:t>
            </a:r>
            <a:endParaRPr lang="en-US" sz="1600" b="0" dirty="0">
              <a:solidFill>
                <a:schemeClr val="tx1"/>
              </a:solidFill>
            </a:endParaRPr>
          </a:p>
          <a:p>
            <a:pPr marL="342900" lvl="1" indent="-342900">
              <a:spcBef>
                <a:spcPts val="600"/>
              </a:spcBef>
              <a:buClr>
                <a:schemeClr val="accent2"/>
              </a:buClr>
              <a:buFont typeface="Arial" panose="020B0604020202020204" pitchFamily="34" charset="0"/>
              <a:buChar char="●"/>
            </a:pPr>
            <a:r>
              <a:rPr lang="en-US" sz="1600" dirty="0"/>
              <a:t>R&amp;I Days 2021: workshop on ‘Tips and tricks while writing your HE proposal’ </a:t>
            </a:r>
            <a:r>
              <a:rPr lang="en-US" sz="1600" b="0" dirty="0">
                <a:solidFill>
                  <a:schemeClr val="tx1"/>
                </a:solidFill>
              </a:rPr>
              <a:t>(23 June 2021). </a:t>
            </a:r>
            <a:r>
              <a:rPr lang="en-US" sz="1600" b="0" dirty="0">
                <a:solidFill>
                  <a:schemeClr val="tx1"/>
                </a:solidFill>
                <a:hlinkClick r:id="rId9"/>
              </a:rPr>
              <a:t>Recorded session</a:t>
            </a:r>
            <a:endParaRPr lang="en-US" sz="1600" b="0" dirty="0">
              <a:solidFill>
                <a:schemeClr val="tx1"/>
              </a:solidFill>
            </a:endParaRPr>
          </a:p>
          <a:p>
            <a:pPr marL="342900" lvl="1" indent="-342900">
              <a:spcBef>
                <a:spcPts val="600"/>
              </a:spcBef>
              <a:buClr>
                <a:schemeClr val="accent2"/>
              </a:buClr>
              <a:buFont typeface="Arial" panose="020B0604020202020204" pitchFamily="34" charset="0"/>
              <a:buChar char="●"/>
            </a:pPr>
            <a:r>
              <a:rPr lang="en-US" sz="1600" dirty="0"/>
              <a:t>Thematic info-days per cluster </a:t>
            </a:r>
            <a:r>
              <a:rPr lang="en-US" sz="1600" b="0" dirty="0">
                <a:solidFill>
                  <a:schemeClr val="tx1"/>
                </a:solidFill>
              </a:rPr>
              <a:t>(June – July 2021). </a:t>
            </a:r>
            <a:r>
              <a:rPr lang="en-US" sz="1600" b="0" dirty="0">
                <a:solidFill>
                  <a:schemeClr val="tx1"/>
                </a:solidFill>
                <a:hlinkClick r:id="rId10"/>
              </a:rPr>
              <a:t>Event page</a:t>
            </a:r>
            <a:endParaRPr lang="en-US" sz="1600" b="0" dirty="0">
              <a:solidFill>
                <a:schemeClr val="tx1"/>
              </a:solidFill>
            </a:endParaRPr>
          </a:p>
          <a:p>
            <a:pPr marL="342900" lvl="1" indent="-342900">
              <a:spcBef>
                <a:spcPts val="600"/>
              </a:spcBef>
              <a:buClr>
                <a:schemeClr val="accent2"/>
              </a:buClr>
              <a:buFont typeface="Arial" panose="020B0604020202020204" pitchFamily="34" charset="0"/>
              <a:buChar char="●"/>
            </a:pPr>
            <a:endParaRPr lang="en-US" sz="2000" b="0" dirty="0">
              <a:solidFill>
                <a:schemeClr val="tx1"/>
              </a:solidFill>
            </a:endParaRPr>
          </a:p>
          <a:p>
            <a:pPr marL="342900" lvl="1" indent="-342900">
              <a:spcBef>
                <a:spcPts val="600"/>
              </a:spcBef>
              <a:buClr>
                <a:schemeClr val="accent2"/>
              </a:buClr>
              <a:buFont typeface="Arial" panose="020B0604020202020204" pitchFamily="34" charset="0"/>
              <a:buChar char="●"/>
            </a:pPr>
            <a:endParaRPr lang="en-US" sz="2000" b="0" dirty="0">
              <a:solidFill>
                <a:schemeClr val="tx1"/>
              </a:solidFill>
            </a:endParaRPr>
          </a:p>
          <a:p>
            <a:pPr lvl="1"/>
            <a:endParaRPr lang="fr-BE" sz="2000" b="0" dirty="0">
              <a:solidFill>
                <a:schemeClr val="tx1"/>
              </a:solidFill>
            </a:endParaRPr>
          </a:p>
        </p:txBody>
      </p:sp>
      <p:sp>
        <p:nvSpPr>
          <p:cNvPr id="3" name="TextBox 2"/>
          <p:cNvSpPr txBox="1"/>
          <p:nvPr/>
        </p:nvSpPr>
        <p:spPr>
          <a:xfrm>
            <a:off x="1639289" y="5823596"/>
            <a:ext cx="7811035" cy="646331"/>
          </a:xfrm>
          <a:prstGeom prst="rect">
            <a:avLst/>
          </a:prstGeom>
          <a:noFill/>
        </p:spPr>
        <p:txBody>
          <a:bodyPr wrap="square" rtlCol="0">
            <a:spAutoFit/>
          </a:bodyPr>
          <a:lstStyle/>
          <a:p>
            <a:r>
              <a:rPr lang="en-US" dirty="0"/>
              <a:t>Check the news section of the F&amp;T Portal regularly: </a:t>
            </a:r>
            <a:r>
              <a:rPr lang="en-US" dirty="0">
                <a:hlinkClick r:id="rId11"/>
              </a:rPr>
              <a:t>https://ec.europa.eu/info/funding-tenders/opportunities/portal/screen/home</a:t>
            </a:r>
            <a:endParaRPr lang="fr-BE" dirty="0"/>
          </a:p>
        </p:txBody>
      </p:sp>
    </p:spTree>
    <p:extLst>
      <p:ext uri="{BB962C8B-B14F-4D97-AF65-F5344CB8AC3E}">
        <p14:creationId xmlns:p14="http://schemas.microsoft.com/office/powerpoint/2010/main" val="1964354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219845"/>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a:solidFill>
                  <a:schemeClr val="accent4"/>
                </a:solidFill>
              </a:rPr>
              <a:t>Thank you!</a:t>
            </a:r>
          </a:p>
          <a:p>
            <a:pPr algn="ctr"/>
            <a:br>
              <a:rPr lang="en-GB" b="0" kern="0" dirty="0">
                <a:latin typeface="EC Square Sans Pro" panose="020B0506040000020004" pitchFamily="34" charset="0"/>
              </a:rPr>
            </a:br>
            <a:r>
              <a:rPr lang="en-GB" b="0" kern="0" dirty="0">
                <a:latin typeface="EC Square Sans Pro" panose="020B0506040000020004" pitchFamily="34" charset="0"/>
              </a:rPr>
              <a:t> </a:t>
            </a:r>
            <a:br>
              <a:rPr lang="en-GB" b="0" kern="0" dirty="0">
                <a:latin typeface="EC Square Sans Pro" panose="020B0506040000020004" pitchFamily="34" charset="0"/>
              </a:rPr>
            </a:br>
            <a:br>
              <a:rPr lang="en-GB" b="0" kern="0" dirty="0">
                <a:latin typeface="EC Square Sans Pro" panose="020B0506040000020004" pitchFamily="34" charset="0"/>
              </a:rPr>
            </a:br>
            <a:br>
              <a:rPr lang="en-GB" kern="0" dirty="0"/>
            </a:br>
            <a:endParaRPr lang="en-GB" kern="0" dirty="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 </a:t>
            </a:r>
            <a:r>
              <a:rPr lang="en-GB" sz="2800" b="1" dirty="0" err="1">
                <a:solidFill>
                  <a:schemeClr val="tx2"/>
                </a:solidFill>
                <a:latin typeface="Arial" panose="020B0604020202020204" pitchFamily="34" charset="0"/>
                <a:cs typeface="Arial" panose="020B0604020202020204" pitchFamily="34" charset="0"/>
              </a:rPr>
              <a:t>HorizonEU</a:t>
            </a:r>
            <a:endParaRPr lang="en-GB"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dirty="0">
                <a:solidFill>
                  <a:schemeClr val="tx2"/>
                </a:solidFill>
                <a:latin typeface="+mj-lt"/>
                <a:hlinkClick r:id="rId2"/>
              </a:rPr>
              <a:t>http://ec.europa.eu/horizon-europe</a:t>
            </a:r>
            <a:endParaRPr lang="en-GB" sz="1800" b="1" dirty="0">
              <a:solidFill>
                <a:schemeClr val="tx2"/>
              </a:solidFill>
              <a:latin typeface="+mj-lt"/>
            </a:endParaRPr>
          </a:p>
          <a:p>
            <a:pPr algn="ctr"/>
            <a:endParaRPr lang="en-GB" sz="1000" b="0" dirty="0" err="1">
              <a:solidFill>
                <a:schemeClr val="accent3"/>
              </a:solidFill>
            </a:endParaRPr>
          </a:p>
        </p:txBody>
      </p:sp>
    </p:spTree>
    <p:extLst>
      <p:ext uri="{BB962C8B-B14F-4D97-AF65-F5344CB8AC3E}">
        <p14:creationId xmlns:p14="http://schemas.microsoft.com/office/powerpoint/2010/main" val="2505607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00" y="475200"/>
            <a:ext cx="9680275" cy="564543"/>
          </a:xfrm>
        </p:spPr>
        <p:txBody>
          <a:bodyPr vert="horz" lIns="91440" tIns="45720" rIns="91440" bIns="0" rtlCol="0" anchor="b" anchorCtr="0">
            <a:noAutofit/>
          </a:bodyPr>
          <a:lstStyle/>
          <a:p>
            <a:pPr>
              <a:lnSpc>
                <a:spcPct val="100000"/>
              </a:lnSpc>
            </a:pPr>
            <a:r>
              <a:rPr lang="en-GB" dirty="0"/>
              <a:t>GAP: the process sequence</a:t>
            </a:r>
          </a:p>
        </p:txBody>
      </p:sp>
      <p:grpSp>
        <p:nvGrpSpPr>
          <p:cNvPr id="10" name="Group 9"/>
          <p:cNvGrpSpPr/>
          <p:nvPr/>
        </p:nvGrpSpPr>
        <p:grpSpPr>
          <a:xfrm>
            <a:off x="847725" y="1537270"/>
            <a:ext cx="10639425" cy="4606356"/>
            <a:chOff x="253208" y="1916832"/>
            <a:chExt cx="8843167" cy="4720506"/>
          </a:xfrm>
        </p:grpSpPr>
        <p:grpSp>
          <p:nvGrpSpPr>
            <p:cNvPr id="11" name="Group 9"/>
            <p:cNvGrpSpPr>
              <a:grpSpLocks/>
            </p:cNvGrpSpPr>
            <p:nvPr/>
          </p:nvGrpSpPr>
          <p:grpSpPr bwMode="auto">
            <a:xfrm>
              <a:off x="852488" y="2286000"/>
              <a:ext cx="6954837" cy="3876675"/>
              <a:chOff x="738188" y="2994025"/>
              <a:chExt cx="6954837" cy="2863850"/>
            </a:xfrm>
          </p:grpSpPr>
          <p:cxnSp>
            <p:nvCxnSpPr>
              <p:cNvPr id="48" name="Straight Connector 47"/>
              <p:cNvCxnSpPr/>
              <p:nvPr/>
            </p:nvCxnSpPr>
            <p:spPr bwMode="auto">
              <a:xfrm>
                <a:off x="738188" y="2994025"/>
                <a:ext cx="6350" cy="2823977"/>
              </a:xfrm>
              <a:prstGeom prst="line">
                <a:avLst/>
              </a:prstGeom>
              <a:ln w="9525">
                <a:solidFill>
                  <a:srgbClr val="800000"/>
                </a:solidFill>
                <a:prstDash val="dash"/>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bwMode="auto">
              <a:xfrm>
                <a:off x="3900488" y="2994025"/>
                <a:ext cx="0" cy="2863850"/>
              </a:xfrm>
              <a:prstGeom prst="line">
                <a:avLst/>
              </a:prstGeom>
              <a:ln w="9525">
                <a:solidFill>
                  <a:srgbClr val="800000"/>
                </a:solidFill>
                <a:prstDash val="dash"/>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bwMode="auto">
              <a:xfrm>
                <a:off x="7686675" y="2994025"/>
                <a:ext cx="6350" cy="2823977"/>
              </a:xfrm>
              <a:prstGeom prst="line">
                <a:avLst/>
              </a:prstGeom>
              <a:ln w="9525">
                <a:solidFill>
                  <a:srgbClr val="800000"/>
                </a:solidFill>
                <a:prstDash val="dash"/>
              </a:ln>
            </p:spPr>
            <p:style>
              <a:lnRef idx="1">
                <a:schemeClr val="dk1"/>
              </a:lnRef>
              <a:fillRef idx="0">
                <a:schemeClr val="dk1"/>
              </a:fillRef>
              <a:effectRef idx="0">
                <a:schemeClr val="dk1"/>
              </a:effectRef>
              <a:fontRef idx="minor">
                <a:schemeClr val="tx1"/>
              </a:fontRef>
            </p:style>
          </p:cxnSp>
        </p:grpSp>
        <p:sp>
          <p:nvSpPr>
            <p:cNvPr id="12" name="Rounded Rectangle 11"/>
            <p:cNvSpPr/>
            <p:nvPr/>
          </p:nvSpPr>
          <p:spPr bwMode="auto">
            <a:xfrm>
              <a:off x="2243138" y="4625975"/>
              <a:ext cx="1762122" cy="252000"/>
            </a:xfrm>
            <a:prstGeom prst="roundRect">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13" name="Rounded Rectangle 12"/>
            <p:cNvSpPr/>
            <p:nvPr/>
          </p:nvSpPr>
          <p:spPr bwMode="auto">
            <a:xfrm>
              <a:off x="4038598" y="4625975"/>
              <a:ext cx="1836000" cy="252000"/>
            </a:xfrm>
            <a:prstGeom prst="roundRect">
              <a:avLst/>
            </a:prstGeom>
            <a:solidFill>
              <a:srgbClr val="CC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14" name="Rounded Rectangle 13"/>
            <p:cNvSpPr/>
            <p:nvPr/>
          </p:nvSpPr>
          <p:spPr bwMode="auto">
            <a:xfrm>
              <a:off x="947738" y="4625975"/>
              <a:ext cx="161925" cy="252000"/>
            </a:xfrm>
            <a:prstGeom prst="roundRect">
              <a:avLst/>
            </a:prstGeom>
            <a:solidFill>
              <a:srgbClr val="CC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15" name="Rounded Rectangle 14"/>
            <p:cNvSpPr/>
            <p:nvPr/>
          </p:nvSpPr>
          <p:spPr bwMode="auto">
            <a:xfrm>
              <a:off x="538163" y="4625975"/>
              <a:ext cx="323850" cy="252000"/>
            </a:xfrm>
            <a:prstGeom prst="roundRect">
              <a:avLst/>
            </a:prstGeom>
            <a:solidFill>
              <a:srgbClr val="CC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16" name="Rounded Rectangle 15"/>
            <p:cNvSpPr/>
            <p:nvPr/>
          </p:nvSpPr>
          <p:spPr bwMode="auto">
            <a:xfrm>
              <a:off x="1824038" y="4625975"/>
              <a:ext cx="161925" cy="252000"/>
            </a:xfrm>
            <a:prstGeom prst="roundRect">
              <a:avLst/>
            </a:prstGeom>
            <a:solidFill>
              <a:srgbClr val="CC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17" name="Rounded Rectangle 16"/>
            <p:cNvSpPr/>
            <p:nvPr/>
          </p:nvSpPr>
          <p:spPr bwMode="auto">
            <a:xfrm>
              <a:off x="1385888" y="4625975"/>
              <a:ext cx="161925" cy="252000"/>
            </a:xfrm>
            <a:prstGeom prst="roundRect">
              <a:avLst/>
            </a:prstGeom>
            <a:solidFill>
              <a:srgbClr val="CC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18" name="Rounded Rectangle 17"/>
            <p:cNvSpPr/>
            <p:nvPr/>
          </p:nvSpPr>
          <p:spPr bwMode="auto">
            <a:xfrm>
              <a:off x="1604963" y="4625975"/>
              <a:ext cx="161925" cy="252000"/>
            </a:xfrm>
            <a:prstGeom prst="roundRect">
              <a:avLst/>
            </a:prstGeom>
            <a:solidFill>
              <a:srgbClr val="CC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19" name="Rounded Rectangle 18"/>
            <p:cNvSpPr/>
            <p:nvPr/>
          </p:nvSpPr>
          <p:spPr bwMode="auto">
            <a:xfrm>
              <a:off x="2043113" y="4625975"/>
              <a:ext cx="161925" cy="252000"/>
            </a:xfrm>
            <a:prstGeom prst="roundRect">
              <a:avLst/>
            </a:prstGeom>
            <a:solidFill>
              <a:srgbClr val="CC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20" name="TextBox 19"/>
            <p:cNvSpPr txBox="1">
              <a:spLocks noChangeArrowheads="1"/>
            </p:cNvSpPr>
            <p:nvPr/>
          </p:nvSpPr>
          <p:spPr bwMode="auto">
            <a:xfrm>
              <a:off x="2160588" y="4856163"/>
              <a:ext cx="18256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800000"/>
                  </a:solidFill>
                  <a:effectLst/>
                  <a:uLnTx/>
                  <a:uFillTx/>
                  <a:latin typeface="Verdana" pitchFamily="34" charset="0"/>
                  <a:ea typeface="+mn-ea"/>
                  <a:cs typeface="+mn-cs"/>
                </a:rPr>
                <a:t>Preparatory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000" b="0" i="0" u="none" strike="noStrike" kern="1200" cap="none" spc="0" normalizeH="0" baseline="0" noProof="0" dirty="0">
                  <a:ln>
                    <a:noFill/>
                  </a:ln>
                  <a:solidFill>
                    <a:srgbClr val="800000"/>
                  </a:solidFill>
                  <a:effectLst/>
                  <a:uLnTx/>
                  <a:uFillTx/>
                  <a:latin typeface="Verdana" pitchFamily="34" charset="0"/>
                  <a:ea typeface="+mn-ea"/>
                  <a:cs typeface="+mn-cs"/>
                </a:rPr>
                <a:t>(Before or at an early stage of grant preparation)</a:t>
              </a:r>
            </a:p>
          </p:txBody>
        </p:sp>
        <p:sp>
          <p:nvSpPr>
            <p:cNvPr id="21" name="TextBox 31"/>
            <p:cNvSpPr txBox="1">
              <a:spLocks noChangeArrowheads="1"/>
            </p:cNvSpPr>
            <p:nvPr/>
          </p:nvSpPr>
          <p:spPr bwMode="auto">
            <a:xfrm>
              <a:off x="868363" y="4856163"/>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800000"/>
                  </a:solidFill>
                  <a:effectLst/>
                  <a:uLnTx/>
                  <a:uFillTx/>
                  <a:latin typeface="Verdana" pitchFamily="34" charset="0"/>
                  <a:ea typeface="+mn-ea"/>
                  <a:cs typeface="+mn-cs"/>
                </a:rPr>
                <a:t>Evaluation</a:t>
              </a:r>
            </a:p>
          </p:txBody>
        </p:sp>
        <p:sp>
          <p:nvSpPr>
            <p:cNvPr id="22" name="TextBox 21"/>
            <p:cNvSpPr txBox="1"/>
            <p:nvPr/>
          </p:nvSpPr>
          <p:spPr>
            <a:xfrm>
              <a:off x="3954463" y="4856163"/>
              <a:ext cx="2000250" cy="120015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800000"/>
                  </a:solidFill>
                  <a:effectLst/>
                  <a:uLnTx/>
                  <a:uFillTx/>
                  <a:latin typeface="Arial"/>
                  <a:ea typeface="+mn-ea"/>
                  <a:cs typeface="+mn-cs"/>
                </a:rPr>
                <a:t>Grant preparation:</a:t>
              </a:r>
            </a:p>
            <a:p>
              <a:pPr marL="180975" marR="0" lvl="0" indent="-1809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srgbClr val="800000"/>
                  </a:solidFill>
                  <a:effectLst/>
                  <a:uLnTx/>
                  <a:uFillTx/>
                  <a:latin typeface="Arial"/>
                  <a:ea typeface="+mn-ea"/>
                  <a:cs typeface="+mn-cs"/>
                </a:rPr>
                <a:t>Interaction with beneficiaries</a:t>
              </a:r>
            </a:p>
            <a:p>
              <a:pPr marL="180975" marR="0" lvl="0" indent="-1809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srgbClr val="800000"/>
                  </a:solidFill>
                  <a:effectLst/>
                  <a:uLnTx/>
                  <a:uFillTx/>
                  <a:latin typeface="Arial"/>
                  <a:ea typeface="+mn-ea"/>
                  <a:cs typeface="+mn-cs"/>
                </a:rPr>
                <a:t>Drafting of GAP report</a:t>
              </a:r>
            </a:p>
            <a:p>
              <a:pPr marL="180975" marR="0" lvl="0" indent="-1809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srgbClr val="800000"/>
                  </a:solidFill>
                  <a:effectLst/>
                  <a:uLnTx/>
                  <a:uFillTx/>
                  <a:latin typeface="Arial"/>
                  <a:ea typeface="+mn-ea"/>
                  <a:cs typeface="+mn-cs"/>
                </a:rPr>
                <a:t>Internal approval</a:t>
              </a:r>
            </a:p>
          </p:txBody>
        </p:sp>
        <p:sp>
          <p:nvSpPr>
            <p:cNvPr id="23" name="Rounded Rectangle 22"/>
            <p:cNvSpPr/>
            <p:nvPr/>
          </p:nvSpPr>
          <p:spPr bwMode="auto">
            <a:xfrm>
              <a:off x="5916613" y="4625975"/>
              <a:ext cx="1624012" cy="252000"/>
            </a:xfrm>
            <a:prstGeom prst="roundRect">
              <a:avLst/>
            </a:prstGeom>
            <a:solidFill>
              <a:srgbClr val="9933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24" name="TextBox 35"/>
            <p:cNvSpPr txBox="1">
              <a:spLocks noChangeArrowheads="1"/>
            </p:cNvSpPr>
            <p:nvPr/>
          </p:nvSpPr>
          <p:spPr bwMode="auto">
            <a:xfrm>
              <a:off x="5840413" y="4306888"/>
              <a:ext cx="1512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800000"/>
                  </a:solidFill>
                  <a:effectLst/>
                  <a:uLnTx/>
                  <a:uFillTx/>
                  <a:latin typeface="Verdana" pitchFamily="34" charset="0"/>
                  <a:ea typeface="+mn-ea"/>
                  <a:cs typeface="+mn-cs"/>
                </a:rPr>
                <a:t>Award decision </a:t>
              </a:r>
            </a:p>
          </p:txBody>
        </p:sp>
        <p:sp>
          <p:nvSpPr>
            <p:cNvPr id="25" name="Rounded Rectangle 24"/>
            <p:cNvSpPr/>
            <p:nvPr/>
          </p:nvSpPr>
          <p:spPr bwMode="auto">
            <a:xfrm>
              <a:off x="5916613" y="5299075"/>
              <a:ext cx="1862137" cy="252000"/>
            </a:xfrm>
            <a:prstGeom prst="roundRect">
              <a:avLst/>
            </a:prstGeom>
            <a:solidFill>
              <a:srgbClr val="9933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26" name="TextBox 38"/>
            <p:cNvSpPr txBox="1">
              <a:spLocks noChangeArrowheads="1"/>
            </p:cNvSpPr>
            <p:nvPr/>
          </p:nvSpPr>
          <p:spPr bwMode="auto">
            <a:xfrm>
              <a:off x="5840413" y="4856163"/>
              <a:ext cx="1585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800000"/>
                  </a:solidFill>
                  <a:effectLst/>
                  <a:uLnTx/>
                  <a:uFillTx/>
                  <a:latin typeface="Verdana" pitchFamily="34" charset="0"/>
                  <a:ea typeface="+mn-ea"/>
                  <a:cs typeface="+mn-cs"/>
                </a:rPr>
                <a:t>Budgetary commitment</a:t>
              </a:r>
            </a:p>
          </p:txBody>
        </p:sp>
        <p:sp>
          <p:nvSpPr>
            <p:cNvPr id="27" name="TextBox 39"/>
            <p:cNvSpPr txBox="1">
              <a:spLocks noChangeArrowheads="1"/>
            </p:cNvSpPr>
            <p:nvPr/>
          </p:nvSpPr>
          <p:spPr bwMode="auto">
            <a:xfrm>
              <a:off x="5840413" y="5535613"/>
              <a:ext cx="1585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800000"/>
                  </a:solidFill>
                  <a:effectLst/>
                  <a:uLnTx/>
                  <a:uFillTx/>
                  <a:latin typeface="Verdana" pitchFamily="34" charset="0"/>
                  <a:ea typeface="+mn-ea"/>
                  <a:cs typeface="+mn-cs"/>
                </a:rPr>
                <a:t>Grant signature</a:t>
              </a:r>
            </a:p>
          </p:txBody>
        </p:sp>
        <p:cxnSp>
          <p:nvCxnSpPr>
            <p:cNvPr id="28" name="Straight Connector 27"/>
            <p:cNvCxnSpPr/>
            <p:nvPr/>
          </p:nvCxnSpPr>
          <p:spPr bwMode="auto">
            <a:xfrm>
              <a:off x="7288213" y="4094163"/>
              <a:ext cx="0" cy="444500"/>
            </a:xfrm>
            <a:prstGeom prst="line">
              <a:avLst/>
            </a:prstGeom>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bwMode="auto">
            <a:xfrm>
              <a:off x="7573963" y="4673600"/>
              <a:ext cx="0" cy="523875"/>
            </a:xfrm>
            <a:prstGeom prst="line">
              <a:avLst/>
            </a:prstGeom>
            <a:ln/>
          </p:spPr>
          <p:style>
            <a:lnRef idx="1">
              <a:schemeClr val="dk1"/>
            </a:lnRef>
            <a:fillRef idx="0">
              <a:schemeClr val="dk1"/>
            </a:fillRef>
            <a:effectRef idx="0">
              <a:schemeClr val="dk1"/>
            </a:effectRef>
            <a:fontRef idx="minor">
              <a:schemeClr val="tx1"/>
            </a:fontRef>
          </p:style>
        </p:cxnSp>
        <p:sp>
          <p:nvSpPr>
            <p:cNvPr id="30" name="Rounded Rectangle 29"/>
            <p:cNvSpPr/>
            <p:nvPr/>
          </p:nvSpPr>
          <p:spPr bwMode="auto">
            <a:xfrm>
              <a:off x="7839075" y="4625975"/>
              <a:ext cx="1008063" cy="252000"/>
            </a:xfrm>
            <a:prstGeom prst="round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31" name="TextBox 45"/>
            <p:cNvSpPr txBox="1">
              <a:spLocks noChangeArrowheads="1"/>
            </p:cNvSpPr>
            <p:nvPr/>
          </p:nvSpPr>
          <p:spPr bwMode="auto">
            <a:xfrm>
              <a:off x="7753350" y="4856163"/>
              <a:ext cx="1343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800000"/>
                  </a:solidFill>
                  <a:effectLst/>
                  <a:uLnTx/>
                  <a:uFillTx/>
                  <a:latin typeface="Verdana" pitchFamily="34" charset="0"/>
                  <a:ea typeface="+mn-ea"/>
                  <a:cs typeface="+mn-cs"/>
                </a:rPr>
                <a:t>Pre-financing</a:t>
              </a:r>
            </a:p>
          </p:txBody>
        </p:sp>
        <p:sp>
          <p:nvSpPr>
            <p:cNvPr id="32" name="Rounded Rectangle 31"/>
            <p:cNvSpPr/>
            <p:nvPr/>
          </p:nvSpPr>
          <p:spPr bwMode="auto">
            <a:xfrm>
              <a:off x="5916613" y="4083050"/>
              <a:ext cx="1346200" cy="252000"/>
            </a:xfrm>
            <a:prstGeom prst="roundRect">
              <a:avLst/>
            </a:prstGeom>
            <a:solidFill>
              <a:srgbClr val="9933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F5494"/>
                </a:solidFill>
                <a:effectLst/>
                <a:uLnTx/>
                <a:uFillTx/>
                <a:latin typeface="Arial"/>
                <a:ea typeface="+mn-ea"/>
                <a:cs typeface="+mn-cs"/>
              </a:endParaRPr>
            </a:p>
          </p:txBody>
        </p:sp>
        <p:sp>
          <p:nvSpPr>
            <p:cNvPr id="33" name="Rounded Rectangle 32"/>
            <p:cNvSpPr/>
            <p:nvPr/>
          </p:nvSpPr>
          <p:spPr bwMode="auto">
            <a:xfrm>
              <a:off x="1166813" y="4635500"/>
              <a:ext cx="161925" cy="252000"/>
            </a:xfrm>
            <a:prstGeom prst="roundRect">
              <a:avLst/>
            </a:prstGeom>
            <a:solidFill>
              <a:srgbClr val="CC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34" name="Down Arrow 33"/>
            <p:cNvSpPr/>
            <p:nvPr/>
          </p:nvSpPr>
          <p:spPr bwMode="auto">
            <a:xfrm>
              <a:off x="661988" y="3926360"/>
              <a:ext cx="430404" cy="475237"/>
            </a:xfrm>
            <a:prstGeom prst="downArrow">
              <a:avLst/>
            </a:prstGeom>
            <a:solidFill>
              <a:srgbClr val="FFC00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38100" h="63500"/>
              <a:contourClr>
                <a:schemeClr val="tx1"/>
              </a:contourClr>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F5494"/>
                </a:solidFill>
                <a:effectLst/>
                <a:uLnTx/>
                <a:uFillTx/>
                <a:latin typeface="Arial"/>
                <a:ea typeface="+mn-ea"/>
                <a:cs typeface="+mn-cs"/>
              </a:endParaRPr>
            </a:p>
          </p:txBody>
        </p:sp>
        <p:sp>
          <p:nvSpPr>
            <p:cNvPr id="35" name="Down Arrow 34"/>
            <p:cNvSpPr/>
            <p:nvPr/>
          </p:nvSpPr>
          <p:spPr bwMode="auto">
            <a:xfrm>
              <a:off x="2062163" y="3926360"/>
              <a:ext cx="430404" cy="475237"/>
            </a:xfrm>
            <a:prstGeom prst="downArrow">
              <a:avLst/>
            </a:prstGeom>
            <a:solidFill>
              <a:srgbClr val="FFC00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38100" h="63500"/>
              <a:contourClr>
                <a:schemeClr val="tx1"/>
              </a:contourClr>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F5494"/>
                </a:solidFill>
                <a:effectLst/>
                <a:uLnTx/>
                <a:uFillTx/>
                <a:latin typeface="Arial"/>
                <a:ea typeface="+mn-ea"/>
                <a:cs typeface="+mn-cs"/>
              </a:endParaRPr>
            </a:p>
          </p:txBody>
        </p:sp>
        <p:sp>
          <p:nvSpPr>
            <p:cNvPr id="36" name="Down Arrow 35"/>
            <p:cNvSpPr/>
            <p:nvPr/>
          </p:nvSpPr>
          <p:spPr bwMode="auto">
            <a:xfrm>
              <a:off x="3802063" y="3926360"/>
              <a:ext cx="430404" cy="475237"/>
            </a:xfrm>
            <a:prstGeom prst="downArrow">
              <a:avLst/>
            </a:prstGeom>
            <a:solidFill>
              <a:srgbClr val="FFC00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38100" h="63500"/>
              <a:contourClr>
                <a:schemeClr val="tx1"/>
              </a:contourClr>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F5494"/>
                </a:solidFill>
                <a:effectLst/>
                <a:uLnTx/>
                <a:uFillTx/>
                <a:latin typeface="Arial"/>
                <a:ea typeface="+mn-ea"/>
                <a:cs typeface="+mn-cs"/>
              </a:endParaRPr>
            </a:p>
          </p:txBody>
        </p:sp>
        <p:sp>
          <p:nvSpPr>
            <p:cNvPr id="37" name="Left-Right Arrow 36"/>
            <p:cNvSpPr/>
            <p:nvPr/>
          </p:nvSpPr>
          <p:spPr bwMode="auto">
            <a:xfrm>
              <a:off x="862013" y="2590800"/>
              <a:ext cx="3133723" cy="609600"/>
            </a:xfrm>
            <a:prstGeom prst="lef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400" b="0" i="0" u="none" strike="noStrike" kern="1200" cap="none" spc="0" normalizeH="0" baseline="0" noProof="0" dirty="0">
                <a:ln>
                  <a:noFill/>
                </a:ln>
                <a:solidFill>
                  <a:srgbClr val="800000"/>
                </a:solidFill>
                <a:effectLst/>
                <a:uLnTx/>
                <a:uFillTx/>
                <a:latin typeface="Arial"/>
                <a:ea typeface="+mn-ea"/>
                <a:cs typeface="+mn-cs"/>
              </a:endParaRPr>
            </a:p>
            <a:p>
              <a:pPr marL="3175"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800000"/>
                  </a:solidFill>
                  <a:effectLst/>
                  <a:uLnTx/>
                  <a:uFillTx/>
                  <a:latin typeface="Arial"/>
                  <a:ea typeface="+mn-ea"/>
                  <a:cs typeface="+mn-cs"/>
                </a:rPr>
                <a:t>5 months max</a:t>
              </a:r>
            </a:p>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F5494"/>
                </a:solidFill>
                <a:effectLst/>
                <a:uLnTx/>
                <a:uFillTx/>
                <a:latin typeface="Arial"/>
                <a:ea typeface="+mn-ea"/>
                <a:cs typeface="+mn-cs"/>
              </a:endParaRPr>
            </a:p>
          </p:txBody>
        </p:sp>
        <p:sp>
          <p:nvSpPr>
            <p:cNvPr id="38" name="Left-Right Arrow 37"/>
            <p:cNvSpPr/>
            <p:nvPr/>
          </p:nvSpPr>
          <p:spPr bwMode="auto">
            <a:xfrm>
              <a:off x="862013" y="1916832"/>
              <a:ext cx="6938963" cy="609600"/>
            </a:xfrm>
            <a:prstGeom prst="lef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400" b="0" i="0" u="none" strike="noStrike" kern="1200" cap="none" spc="0" normalizeH="0" baseline="0" noProof="0" dirty="0">
                <a:ln>
                  <a:noFill/>
                </a:ln>
                <a:solidFill>
                  <a:srgbClr val="800000"/>
                </a:solidFill>
                <a:effectLst/>
                <a:uLnTx/>
                <a:uFillTx/>
                <a:latin typeface="Arial"/>
                <a:ea typeface="+mn-ea"/>
                <a:cs typeface="+mn-cs"/>
              </a:endParaRPr>
            </a:p>
            <a:p>
              <a:pPr marL="3175"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800000"/>
                  </a:solidFill>
                  <a:effectLst/>
                  <a:uLnTx/>
                  <a:uFillTx/>
                  <a:latin typeface="Arial"/>
                  <a:ea typeface="+mn-ea"/>
                  <a:cs typeface="+mn-cs"/>
                </a:rPr>
                <a:t>8 months max</a:t>
              </a:r>
            </a:p>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F5494"/>
                </a:solidFill>
                <a:effectLst/>
                <a:uLnTx/>
                <a:uFillTx/>
                <a:latin typeface="Arial"/>
                <a:ea typeface="+mn-ea"/>
                <a:cs typeface="+mn-cs"/>
              </a:endParaRPr>
            </a:p>
          </p:txBody>
        </p:sp>
        <p:sp>
          <p:nvSpPr>
            <p:cNvPr id="39" name="Rounded Rectangle 38"/>
            <p:cNvSpPr/>
            <p:nvPr/>
          </p:nvSpPr>
          <p:spPr bwMode="auto">
            <a:xfrm>
              <a:off x="253208" y="3264892"/>
              <a:ext cx="1237455" cy="556221"/>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800000"/>
                  </a:solidFill>
                  <a:effectLst/>
                  <a:uLnTx/>
                  <a:uFillTx/>
                  <a:latin typeface="Arial"/>
                  <a:ea typeface="+mn-ea"/>
                  <a:cs typeface="+mn-cs"/>
                </a:rPr>
                <a:t>Call deadline</a:t>
              </a:r>
            </a:p>
          </p:txBody>
        </p:sp>
        <p:sp>
          <p:nvSpPr>
            <p:cNvPr id="40" name="Rounded Rectangle 39"/>
            <p:cNvSpPr/>
            <p:nvPr/>
          </p:nvSpPr>
          <p:spPr bwMode="auto">
            <a:xfrm>
              <a:off x="1663400" y="3264892"/>
              <a:ext cx="1237455" cy="556221"/>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800000"/>
                  </a:solidFill>
                  <a:effectLst/>
                  <a:uLnTx/>
                  <a:uFillTx/>
                  <a:latin typeface="Arial"/>
                  <a:ea typeface="+mn-ea"/>
                  <a:cs typeface="+mn-cs"/>
                </a:rPr>
                <a:t>Evaluation report ready</a:t>
              </a:r>
            </a:p>
          </p:txBody>
        </p:sp>
        <p:sp>
          <p:nvSpPr>
            <p:cNvPr id="41" name="Rounded Rectangle 40"/>
            <p:cNvSpPr/>
            <p:nvPr/>
          </p:nvSpPr>
          <p:spPr bwMode="auto">
            <a:xfrm>
              <a:off x="3082132" y="3264892"/>
              <a:ext cx="1850232" cy="556221"/>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800000"/>
                  </a:solidFill>
                  <a:effectLst/>
                  <a:uLnTx/>
                  <a:uFillTx/>
                  <a:latin typeface="Arial"/>
                  <a:ea typeface="+mn-ea"/>
                  <a:cs typeface="+mn-cs"/>
                </a:rPr>
                <a:t>Info to beneficiaries: ESR (+ Invitation)</a:t>
              </a:r>
            </a:p>
          </p:txBody>
        </p:sp>
        <p:sp>
          <p:nvSpPr>
            <p:cNvPr id="42" name="Rounded Rectangle 41"/>
            <p:cNvSpPr/>
            <p:nvPr/>
          </p:nvSpPr>
          <p:spPr bwMode="auto">
            <a:xfrm>
              <a:off x="6968332" y="3274417"/>
              <a:ext cx="1675605" cy="556221"/>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800000"/>
                  </a:solidFill>
                  <a:effectLst/>
                  <a:uLnTx/>
                  <a:uFillTx/>
                  <a:latin typeface="Arial"/>
                  <a:ea typeface="+mn-ea"/>
                  <a:cs typeface="+mn-cs"/>
                </a:rPr>
                <a:t>Grant signature</a:t>
              </a:r>
            </a:p>
          </p:txBody>
        </p:sp>
        <p:sp>
          <p:nvSpPr>
            <p:cNvPr id="43" name="Down Arrow 42"/>
            <p:cNvSpPr/>
            <p:nvPr/>
          </p:nvSpPr>
          <p:spPr bwMode="auto">
            <a:xfrm>
              <a:off x="7592123" y="3926360"/>
              <a:ext cx="430404" cy="475237"/>
            </a:xfrm>
            <a:prstGeom prst="downArrow">
              <a:avLst/>
            </a:prstGeom>
            <a:solidFill>
              <a:srgbClr val="FFC00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38100" h="63500"/>
              <a:contourClr>
                <a:schemeClr val="tx1"/>
              </a:contourClr>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F5494"/>
                </a:solidFill>
                <a:effectLst/>
                <a:uLnTx/>
                <a:uFillTx/>
                <a:latin typeface="Arial"/>
                <a:ea typeface="+mn-ea"/>
                <a:cs typeface="+mn-cs"/>
              </a:endParaRPr>
            </a:p>
          </p:txBody>
        </p:sp>
        <p:sp>
          <p:nvSpPr>
            <p:cNvPr id="44" name="Rounded Rectangle 43"/>
            <p:cNvSpPr/>
            <p:nvPr/>
          </p:nvSpPr>
          <p:spPr bwMode="auto">
            <a:xfrm>
              <a:off x="7833815" y="5298653"/>
              <a:ext cx="1008063" cy="252000"/>
            </a:xfrm>
            <a:prstGeom prst="roundRect">
              <a:avLst/>
            </a:prstGeom>
            <a:solidFill>
              <a:srgbClr val="CC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45" name="TextBox 45"/>
            <p:cNvSpPr txBox="1">
              <a:spLocks noChangeArrowheads="1"/>
            </p:cNvSpPr>
            <p:nvPr/>
          </p:nvSpPr>
          <p:spPr bwMode="auto">
            <a:xfrm>
              <a:off x="7748588" y="5529263"/>
              <a:ext cx="1343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800000"/>
                  </a:solidFill>
                  <a:effectLst/>
                  <a:uLnTx/>
                  <a:uFillTx/>
                  <a:latin typeface="Verdana" pitchFamily="34" charset="0"/>
                  <a:ea typeface="+mn-ea"/>
                  <a:cs typeface="+mn-cs"/>
                </a:rPr>
                <a:t>Accession forms</a:t>
              </a:r>
            </a:p>
          </p:txBody>
        </p:sp>
        <p:sp>
          <p:nvSpPr>
            <p:cNvPr id="46" name="Rounded Rectangle 45"/>
            <p:cNvSpPr/>
            <p:nvPr/>
          </p:nvSpPr>
          <p:spPr bwMode="auto">
            <a:xfrm>
              <a:off x="5382419" y="6108879"/>
              <a:ext cx="989781" cy="252000"/>
            </a:xfrm>
            <a:prstGeom prst="roundRect">
              <a:avLst/>
            </a:prstGeom>
            <a:solidFill>
              <a:srgbClr val="9933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F5494"/>
                </a:solidFill>
                <a:effectLst/>
                <a:uLnTx/>
                <a:uFillTx/>
                <a:latin typeface="Arial"/>
                <a:ea typeface="+mn-ea"/>
                <a:cs typeface="+mn-cs"/>
              </a:endParaRPr>
            </a:p>
          </p:txBody>
        </p:sp>
        <p:sp>
          <p:nvSpPr>
            <p:cNvPr id="47" name="TextBox 35"/>
            <p:cNvSpPr txBox="1">
              <a:spLocks noChangeArrowheads="1"/>
            </p:cNvSpPr>
            <p:nvPr/>
          </p:nvSpPr>
          <p:spPr bwMode="auto">
            <a:xfrm>
              <a:off x="5251450" y="6361113"/>
              <a:ext cx="1250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err="1">
                  <a:ln>
                    <a:noFill/>
                  </a:ln>
                  <a:solidFill>
                    <a:srgbClr val="800000"/>
                  </a:solidFill>
                  <a:effectLst/>
                  <a:uLnTx/>
                  <a:uFillTx/>
                  <a:latin typeface="Verdana" pitchFamily="34" charset="0"/>
                  <a:ea typeface="+mn-ea"/>
                  <a:cs typeface="+mn-cs"/>
                </a:rPr>
                <a:t>Comitology</a:t>
              </a:r>
              <a:endParaRPr kumimoji="0" lang="en-GB" altLang="en-US" sz="1200" b="0" i="0" u="none" strike="noStrike" kern="1200" cap="none" spc="0" normalizeH="0" baseline="0" noProof="0" dirty="0">
                <a:ln>
                  <a:noFill/>
                </a:ln>
                <a:solidFill>
                  <a:srgbClr val="800000"/>
                </a:solidFill>
                <a:effectLst/>
                <a:uLnTx/>
                <a:uFillTx/>
                <a:latin typeface="Verdana" pitchFamily="34" charset="0"/>
                <a:ea typeface="+mn-ea"/>
                <a:cs typeface="+mn-cs"/>
              </a:endParaRPr>
            </a:p>
          </p:txBody>
        </p:sp>
      </p:grpSp>
      <p:grpSp>
        <p:nvGrpSpPr>
          <p:cNvPr id="51" name="Group 50"/>
          <p:cNvGrpSpPr/>
          <p:nvPr/>
        </p:nvGrpSpPr>
        <p:grpSpPr>
          <a:xfrm>
            <a:off x="864000" y="324000"/>
            <a:ext cx="864000" cy="864000"/>
            <a:chOff x="6673743" y="3724632"/>
            <a:chExt cx="864000" cy="864000"/>
          </a:xfrm>
        </p:grpSpPr>
        <p:sp>
          <p:nvSpPr>
            <p:cNvPr id="52" name="Oval 51"/>
            <p:cNvSpPr/>
            <p:nvPr/>
          </p:nvSpPr>
          <p:spPr>
            <a:xfrm>
              <a:off x="6673743" y="3724632"/>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09502" y="3758867"/>
              <a:ext cx="792482" cy="795530"/>
            </a:xfrm>
            <a:prstGeom prst="rect">
              <a:avLst/>
            </a:prstGeom>
          </p:spPr>
        </p:pic>
      </p:grpSp>
    </p:spTree>
    <p:extLst>
      <p:ext uri="{BB962C8B-B14F-4D97-AF65-F5344CB8AC3E}">
        <p14:creationId xmlns:p14="http://schemas.microsoft.com/office/powerpoint/2010/main" val="2462108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00" y="473728"/>
            <a:ext cx="9680275" cy="564543"/>
          </a:xfrm>
        </p:spPr>
        <p:txBody>
          <a:bodyPr/>
          <a:lstStyle/>
          <a:p>
            <a:r>
              <a:rPr lang="en-GB" sz="3600" dirty="0"/>
              <a:t>GAP: Timing</a:t>
            </a:r>
          </a:p>
        </p:txBody>
      </p:sp>
      <p:grpSp>
        <p:nvGrpSpPr>
          <p:cNvPr id="7" name="Group 6"/>
          <p:cNvGrpSpPr/>
          <p:nvPr/>
        </p:nvGrpSpPr>
        <p:grpSpPr>
          <a:xfrm>
            <a:off x="864000" y="324000"/>
            <a:ext cx="864000" cy="864000"/>
            <a:chOff x="3411458" y="4807760"/>
            <a:chExt cx="864000" cy="864000"/>
          </a:xfrm>
        </p:grpSpPr>
        <p:sp>
          <p:nvSpPr>
            <p:cNvPr id="8" name="Oval 7"/>
            <p:cNvSpPr/>
            <p:nvPr/>
          </p:nvSpPr>
          <p:spPr>
            <a:xfrm>
              <a:off x="3411458" y="480776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45693" y="4841995"/>
              <a:ext cx="795530" cy="795530"/>
            </a:xfrm>
            <a:prstGeom prst="rect">
              <a:avLst/>
            </a:prstGeom>
          </p:spPr>
        </p:pic>
      </p:grpSp>
      <p:grpSp>
        <p:nvGrpSpPr>
          <p:cNvPr id="3" name="Group 2">
            <a:extLst>
              <a:ext uri="{FF2B5EF4-FFF2-40B4-BE49-F238E27FC236}">
                <a16:creationId xmlns:a16="http://schemas.microsoft.com/office/drawing/2014/main" id="{1128D7B8-8720-428B-9131-F81DD3F1AD59}"/>
              </a:ext>
            </a:extLst>
          </p:cNvPr>
          <p:cNvGrpSpPr/>
          <p:nvPr/>
        </p:nvGrpSpPr>
        <p:grpSpPr>
          <a:xfrm>
            <a:off x="1566313" y="1891137"/>
            <a:ext cx="8633437" cy="3879198"/>
            <a:chOff x="1566313" y="1891137"/>
            <a:chExt cx="8633437" cy="3879198"/>
          </a:xfrm>
        </p:grpSpPr>
        <p:sp>
          <p:nvSpPr>
            <p:cNvPr id="52" name="TextBox 51"/>
            <p:cNvSpPr txBox="1"/>
            <p:nvPr/>
          </p:nvSpPr>
          <p:spPr>
            <a:xfrm>
              <a:off x="7296320" y="2646695"/>
              <a:ext cx="214033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lumMod val="65000"/>
                      <a:lumOff val="35000"/>
                    </a:srgbClr>
                  </a:solidFill>
                  <a:effectLst/>
                  <a:uLnTx/>
                  <a:uFillTx/>
                  <a:latin typeface="Arial"/>
                  <a:ea typeface="+mn-ea"/>
                  <a:cs typeface="+mn-cs"/>
                </a:rPr>
                <a:t>3 months max.</a:t>
              </a:r>
            </a:p>
          </p:txBody>
        </p:sp>
        <p:sp>
          <p:nvSpPr>
            <p:cNvPr id="53" name="TextBox 52"/>
            <p:cNvSpPr txBox="1"/>
            <p:nvPr/>
          </p:nvSpPr>
          <p:spPr>
            <a:xfrm>
              <a:off x="1566313" y="1891137"/>
              <a:ext cx="1296509" cy="646331"/>
            </a:xfrm>
            <a:prstGeom prst="rect">
              <a:avLst/>
            </a:prstGeom>
            <a:noFill/>
            <a:ln w="28575">
              <a:solidFill>
                <a:schemeClr val="bg2"/>
              </a:solidFill>
            </a:ln>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Invitation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 ESR</a:t>
              </a:r>
            </a:p>
          </p:txBody>
        </p:sp>
        <p:cxnSp>
          <p:nvCxnSpPr>
            <p:cNvPr id="54" name="Straight Connector 53"/>
            <p:cNvCxnSpPr>
              <a:cxnSpLocks/>
            </p:cNvCxnSpPr>
            <p:nvPr/>
          </p:nvCxnSpPr>
          <p:spPr bwMode="auto">
            <a:xfrm>
              <a:off x="2163842" y="2628077"/>
              <a:ext cx="0" cy="1929571"/>
            </a:xfrm>
            <a:prstGeom prst="line">
              <a:avLst/>
            </a:prstGeom>
            <a:noFill/>
            <a:ln w="57150" cap="flat" cmpd="sng" algn="ctr">
              <a:solidFill>
                <a:schemeClr val="bg2"/>
              </a:solidFill>
              <a:prstDash val="sysDot"/>
              <a:round/>
              <a:headEnd type="none" w="med" len="med"/>
              <a:tailEnd type="none" w="med" len="med"/>
            </a:ln>
            <a:effectLst/>
          </p:spPr>
        </p:cxnSp>
        <p:sp>
          <p:nvSpPr>
            <p:cNvPr id="55" name="TextBox 54"/>
            <p:cNvSpPr txBox="1"/>
            <p:nvPr/>
          </p:nvSpPr>
          <p:spPr>
            <a:xfrm>
              <a:off x="8716570" y="1891137"/>
              <a:ext cx="1483180" cy="646331"/>
            </a:xfrm>
            <a:prstGeom prst="rect">
              <a:avLst/>
            </a:prstGeom>
            <a:noFill/>
            <a:ln w="28575">
              <a:solidFill>
                <a:schemeClr val="bg2"/>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Grant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signature</a:t>
              </a:r>
            </a:p>
          </p:txBody>
        </p:sp>
        <p:cxnSp>
          <p:nvCxnSpPr>
            <p:cNvPr id="56" name="Straight Connector 55"/>
            <p:cNvCxnSpPr>
              <a:cxnSpLocks/>
            </p:cNvCxnSpPr>
            <p:nvPr/>
          </p:nvCxnSpPr>
          <p:spPr bwMode="auto">
            <a:xfrm>
              <a:off x="9462470" y="2628077"/>
              <a:ext cx="0" cy="1929571"/>
            </a:xfrm>
            <a:prstGeom prst="line">
              <a:avLst/>
            </a:prstGeom>
            <a:noFill/>
            <a:ln w="57150" cap="flat" cmpd="sng" algn="ctr">
              <a:solidFill>
                <a:schemeClr val="bg2"/>
              </a:solidFill>
              <a:prstDash val="sysDot"/>
              <a:round/>
              <a:headEnd type="none" w="med" len="med"/>
              <a:tailEnd type="none" w="med" len="med"/>
            </a:ln>
            <a:effectLst/>
          </p:spPr>
        </p:cxnSp>
        <p:sp>
          <p:nvSpPr>
            <p:cNvPr id="57" name="Right Arrow 56"/>
            <p:cNvSpPr/>
            <p:nvPr/>
          </p:nvSpPr>
          <p:spPr bwMode="auto">
            <a:xfrm>
              <a:off x="2163842" y="3024050"/>
              <a:ext cx="7300485" cy="182512"/>
            </a:xfrm>
            <a:prstGeom prst="right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mn-ea"/>
                <a:cs typeface="+mn-cs"/>
              </a:endParaRPr>
            </a:p>
          </p:txBody>
        </p:sp>
        <p:sp>
          <p:nvSpPr>
            <p:cNvPr id="58" name="Rectangle 57"/>
            <p:cNvSpPr/>
            <p:nvPr/>
          </p:nvSpPr>
          <p:spPr bwMode="auto">
            <a:xfrm>
              <a:off x="8910179" y="2955747"/>
              <a:ext cx="84151" cy="27176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mn-ea"/>
                <a:cs typeface="+mn-cs"/>
              </a:endParaRPr>
            </a:p>
          </p:txBody>
        </p:sp>
        <p:sp>
          <p:nvSpPr>
            <p:cNvPr id="59" name="Rectangle 58"/>
            <p:cNvSpPr/>
            <p:nvPr/>
          </p:nvSpPr>
          <p:spPr bwMode="auto">
            <a:xfrm>
              <a:off x="9105185" y="2955747"/>
              <a:ext cx="84151" cy="27176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mn-ea"/>
                <a:cs typeface="+mn-cs"/>
              </a:endParaRPr>
            </a:p>
          </p:txBody>
        </p:sp>
        <p:sp>
          <p:nvSpPr>
            <p:cNvPr id="60" name="Rectangle 59"/>
            <p:cNvSpPr/>
            <p:nvPr/>
          </p:nvSpPr>
          <p:spPr bwMode="auto">
            <a:xfrm>
              <a:off x="8717721" y="2955747"/>
              <a:ext cx="84151" cy="27176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mn-ea"/>
                <a:cs typeface="+mn-cs"/>
              </a:endParaRPr>
            </a:p>
          </p:txBody>
        </p:sp>
        <p:sp>
          <p:nvSpPr>
            <p:cNvPr id="61" name="Rectangle 60"/>
            <p:cNvSpPr/>
            <p:nvPr/>
          </p:nvSpPr>
          <p:spPr bwMode="auto">
            <a:xfrm>
              <a:off x="8529121" y="2955747"/>
              <a:ext cx="84151" cy="27176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mn-ea"/>
                <a:cs typeface="+mn-cs"/>
              </a:endParaRPr>
            </a:p>
          </p:txBody>
        </p:sp>
        <p:sp>
          <p:nvSpPr>
            <p:cNvPr id="62" name="TextBox 61"/>
            <p:cNvSpPr txBox="1"/>
            <p:nvPr/>
          </p:nvSpPr>
          <p:spPr>
            <a:xfrm>
              <a:off x="2160061" y="3334837"/>
              <a:ext cx="278669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3 weeks</a:t>
              </a:r>
            </a:p>
          </p:txBody>
        </p:sp>
        <p:sp>
          <p:nvSpPr>
            <p:cNvPr id="63" name="TextBox 62"/>
            <p:cNvSpPr txBox="1"/>
            <p:nvPr/>
          </p:nvSpPr>
          <p:spPr>
            <a:xfrm>
              <a:off x="4946754" y="3334837"/>
              <a:ext cx="128005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~1 week</a:t>
              </a:r>
            </a:p>
          </p:txBody>
        </p:sp>
        <p:sp>
          <p:nvSpPr>
            <p:cNvPr id="64" name="TextBox 63"/>
            <p:cNvSpPr txBox="1"/>
            <p:nvPr/>
          </p:nvSpPr>
          <p:spPr>
            <a:xfrm>
              <a:off x="6226808" y="3334837"/>
              <a:ext cx="185672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2 weeks</a:t>
              </a:r>
            </a:p>
          </p:txBody>
        </p:sp>
        <p:cxnSp>
          <p:nvCxnSpPr>
            <p:cNvPr id="65" name="Straight Connector 64"/>
            <p:cNvCxnSpPr/>
            <p:nvPr/>
          </p:nvCxnSpPr>
          <p:spPr bwMode="auto">
            <a:xfrm>
              <a:off x="6230198" y="3157286"/>
              <a:ext cx="0" cy="1617711"/>
            </a:xfrm>
            <a:prstGeom prst="line">
              <a:avLst/>
            </a:prstGeom>
            <a:noFill/>
            <a:ln w="57150" cap="flat" cmpd="sng" algn="ctr">
              <a:solidFill>
                <a:schemeClr val="bg2"/>
              </a:solidFill>
              <a:prstDash val="sysDot"/>
              <a:round/>
              <a:headEnd type="none" w="med" len="med"/>
              <a:tailEnd type="stealth" w="med" len="med"/>
            </a:ln>
            <a:effectLst/>
          </p:spPr>
        </p:cxnSp>
        <p:cxnSp>
          <p:nvCxnSpPr>
            <p:cNvPr id="66" name="Straight Connector 65"/>
            <p:cNvCxnSpPr/>
            <p:nvPr/>
          </p:nvCxnSpPr>
          <p:spPr bwMode="auto">
            <a:xfrm>
              <a:off x="8085390" y="3157286"/>
              <a:ext cx="15544" cy="1617711"/>
            </a:xfrm>
            <a:prstGeom prst="line">
              <a:avLst/>
            </a:prstGeom>
            <a:noFill/>
            <a:ln w="57150" cap="flat" cmpd="sng" algn="ctr">
              <a:solidFill>
                <a:schemeClr val="bg2"/>
              </a:solidFill>
              <a:prstDash val="sysDot"/>
              <a:round/>
              <a:headEnd type="none" w="med" len="med"/>
              <a:tailEnd type="stealth" w="med" len="med"/>
            </a:ln>
            <a:effectLst/>
          </p:spPr>
        </p:cxnSp>
        <p:cxnSp>
          <p:nvCxnSpPr>
            <p:cNvPr id="67" name="Straight Connector 66"/>
            <p:cNvCxnSpPr/>
            <p:nvPr/>
          </p:nvCxnSpPr>
          <p:spPr bwMode="auto">
            <a:xfrm flipH="1">
              <a:off x="4939582" y="3157286"/>
              <a:ext cx="7172" cy="1617711"/>
            </a:xfrm>
            <a:prstGeom prst="line">
              <a:avLst/>
            </a:prstGeom>
            <a:noFill/>
            <a:ln w="57150" cap="flat" cmpd="sng" algn="ctr">
              <a:solidFill>
                <a:schemeClr val="bg2"/>
              </a:solidFill>
              <a:prstDash val="sysDot"/>
              <a:round/>
              <a:headEnd type="none" w="med" len="med"/>
              <a:tailEnd type="stealth" w="med" len="med"/>
            </a:ln>
            <a:effectLst/>
          </p:spPr>
        </p:cxnSp>
        <p:sp>
          <p:nvSpPr>
            <p:cNvPr id="68" name="TextBox 67"/>
            <p:cNvSpPr txBox="1"/>
            <p:nvPr/>
          </p:nvSpPr>
          <p:spPr>
            <a:xfrm>
              <a:off x="4381582" y="4847005"/>
              <a:ext cx="1116000" cy="646331"/>
            </a:xfrm>
            <a:prstGeom prst="rect">
              <a:avLst/>
            </a:prstGeom>
            <a:noFill/>
            <a:ln w="28575">
              <a:solidFill>
                <a:schemeClr val="bg2"/>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submit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D4D4D"/>
                  </a:solidFill>
                  <a:effectLst/>
                  <a:uLnTx/>
                  <a:uFillTx/>
                  <a:latin typeface="Arial"/>
                  <a:ea typeface="+mn-ea"/>
                  <a:cs typeface="+mn-cs"/>
                </a:rPr>
                <a:t>GA data</a:t>
              </a: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69" name="TextBox 68"/>
            <p:cNvSpPr txBox="1"/>
            <p:nvPr/>
          </p:nvSpPr>
          <p:spPr>
            <a:xfrm>
              <a:off x="7543729" y="4847005"/>
              <a:ext cx="1114408" cy="923330"/>
            </a:xfrm>
            <a:prstGeom prst="rect">
              <a:avLst/>
            </a:prstGeom>
            <a:noFill/>
            <a:ln w="28575">
              <a:solidFill>
                <a:schemeClr val="bg2"/>
              </a:solidFill>
            </a:ln>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submit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GA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D4D4D"/>
                  </a:solidFill>
                  <a:effectLst/>
                  <a:uLnTx/>
                  <a:uFillTx/>
                  <a:latin typeface="Arial"/>
                  <a:ea typeface="+mn-ea"/>
                  <a:cs typeface="+mn-cs"/>
                </a:rPr>
                <a:t>(final)</a:t>
              </a: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70" name="TextBox 69"/>
            <p:cNvSpPr txBox="1"/>
            <p:nvPr/>
          </p:nvSpPr>
          <p:spPr>
            <a:xfrm>
              <a:off x="5666178" y="4847005"/>
              <a:ext cx="1116000" cy="923330"/>
            </a:xfrm>
            <a:prstGeom prst="rect">
              <a:avLst/>
            </a:prstGeom>
            <a:noFill/>
            <a:ln w="28575">
              <a:solidFill>
                <a:schemeClr val="bg2"/>
              </a:solidFill>
            </a:ln>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remaining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D4D4D"/>
                  </a:solidFill>
                  <a:effectLst/>
                  <a:uLnTx/>
                  <a:uFillTx/>
                  <a:latin typeface="Arial"/>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D4D4D"/>
                  </a:solidFill>
                  <a:effectLst/>
                  <a:uLnTx/>
                  <a:uFillTx/>
                  <a:latin typeface="Arial"/>
                  <a:ea typeface="+mn-ea"/>
                  <a:cs typeface="+mn-cs"/>
                </a:rPr>
                <a:t>(if any)</a:t>
              </a: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71" name="Right Arrow 70" title="consortium"/>
            <p:cNvSpPr/>
            <p:nvPr/>
          </p:nvSpPr>
          <p:spPr bwMode="auto">
            <a:xfrm>
              <a:off x="2194897" y="3754202"/>
              <a:ext cx="2744685" cy="804108"/>
            </a:xfrm>
            <a:prstGeom prst="rightArrow">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F5494"/>
                  </a:solidFill>
                  <a:effectLst/>
                  <a:uLnTx/>
                  <a:uFillTx/>
                  <a:latin typeface="Verdana" pitchFamily="34" charset="0"/>
                  <a:ea typeface="+mn-ea"/>
                  <a:cs typeface="+mn-cs"/>
                </a:rPr>
                <a:t>   consortium</a:t>
              </a:r>
              <a:endPar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72" name="Right Arrow 71" title="consortium"/>
            <p:cNvSpPr/>
            <p:nvPr/>
          </p:nvSpPr>
          <p:spPr bwMode="auto">
            <a:xfrm>
              <a:off x="6259014" y="3754202"/>
              <a:ext cx="1841183" cy="804108"/>
            </a:xfrm>
            <a:prstGeom prst="rightArrow">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F5494"/>
                  </a:solidFill>
                  <a:effectLst/>
                  <a:uLnTx/>
                  <a:uFillTx/>
                  <a:latin typeface="Verdana" pitchFamily="34" charset="0"/>
                  <a:ea typeface="+mn-ea"/>
                  <a:cs typeface="+mn-cs"/>
                </a:rPr>
                <a:t>consortium</a:t>
              </a:r>
              <a:endPar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73" name="Right Arrow 72" title="consortium"/>
            <p:cNvSpPr/>
            <p:nvPr/>
          </p:nvSpPr>
          <p:spPr bwMode="auto">
            <a:xfrm>
              <a:off x="4981590" y="3754202"/>
              <a:ext cx="1254053" cy="804108"/>
            </a:xfrm>
            <a:prstGeom prst="rightArrow">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175"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F5494"/>
                  </a:solidFill>
                  <a:effectLst/>
                  <a:uLnTx/>
                  <a:uFillTx/>
                  <a:latin typeface="Verdana" pitchFamily="34" charset="0"/>
                  <a:ea typeface="+mn-ea"/>
                  <a:cs typeface="+mn-cs"/>
                </a:rPr>
                <a:t>PO</a:t>
              </a:r>
              <a:endPar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74" name="Rectangle 73"/>
            <p:cNvSpPr/>
            <p:nvPr/>
          </p:nvSpPr>
          <p:spPr>
            <a:xfrm>
              <a:off x="3483835" y="2014247"/>
              <a:ext cx="523273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altLang="en-US" sz="2000" b="0" i="0" u="none" strike="noStrike" kern="0" cap="none" spc="0" normalizeH="0" baseline="0" noProof="0" dirty="0">
                  <a:ln>
                    <a:noFill/>
                  </a:ln>
                  <a:solidFill>
                    <a:srgbClr val="0F5494"/>
                  </a:solidFill>
                  <a:effectLst/>
                  <a:uLnTx/>
                  <a:uFillTx/>
                  <a:latin typeface="Verdana"/>
                  <a:ea typeface="+mn-ea"/>
                  <a:cs typeface="+mn-cs"/>
                </a:rPr>
                <a:t>Grant agreement data (GA data)</a:t>
              </a:r>
              <a:endParaRPr kumimoji="0" lang="en-GB" sz="2000" b="0" i="0" u="none" strike="noStrike" kern="1200" cap="none" spc="0" normalizeH="0" baseline="0" noProof="0" dirty="0">
                <a:ln>
                  <a:noFill/>
                </a:ln>
                <a:solidFill>
                  <a:srgbClr val="4D4D4D"/>
                </a:solidFill>
                <a:effectLst/>
                <a:uLnTx/>
                <a:uFillTx/>
                <a:latin typeface="Arial"/>
                <a:ea typeface="+mn-ea"/>
                <a:cs typeface="+mn-cs"/>
              </a:endParaRPr>
            </a:p>
          </p:txBody>
        </p:sp>
      </p:grpSp>
    </p:spTree>
    <p:extLst>
      <p:ext uri="{BB962C8B-B14F-4D97-AF65-F5344CB8AC3E}">
        <p14:creationId xmlns:p14="http://schemas.microsoft.com/office/powerpoint/2010/main" val="515101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00" y="451540"/>
            <a:ext cx="9470136" cy="600164"/>
          </a:xfrm>
        </p:spPr>
        <p:txBody>
          <a:bodyPr vert="horz" lIns="91440" tIns="45720" rIns="91440" bIns="0" rtlCol="0" anchor="b" anchorCtr="0">
            <a:noAutofit/>
          </a:bodyPr>
          <a:lstStyle/>
          <a:p>
            <a:pPr>
              <a:lnSpc>
                <a:spcPct val="100000"/>
              </a:lnSpc>
            </a:pPr>
            <a:r>
              <a:rPr lang="en-GB" dirty="0"/>
              <a:t>Structure of the Grant Agreement</a:t>
            </a:r>
          </a:p>
        </p:txBody>
      </p:sp>
      <p:grpSp>
        <p:nvGrpSpPr>
          <p:cNvPr id="4" name="Group 3"/>
          <p:cNvGrpSpPr/>
          <p:nvPr/>
        </p:nvGrpSpPr>
        <p:grpSpPr>
          <a:xfrm>
            <a:off x="864000" y="324000"/>
            <a:ext cx="864000" cy="864000"/>
            <a:chOff x="10070085" y="4807760"/>
            <a:chExt cx="864000" cy="864000"/>
          </a:xfrm>
        </p:grpSpPr>
        <p:sp>
          <p:nvSpPr>
            <p:cNvPr id="5" name="Oval 4"/>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04320" y="4841995"/>
              <a:ext cx="795530" cy="795530"/>
            </a:xfrm>
            <a:prstGeom prst="rect">
              <a:avLst/>
            </a:prstGeom>
          </p:spPr>
        </p:pic>
      </p:grpSp>
      <p:cxnSp>
        <p:nvCxnSpPr>
          <p:cNvPr id="13" name="Straight Connector 12"/>
          <p:cNvCxnSpPr>
            <a:cxnSpLocks/>
            <a:endCxn id="11" idx="0"/>
          </p:cNvCxnSpPr>
          <p:nvPr/>
        </p:nvCxnSpPr>
        <p:spPr bwMode="auto">
          <a:xfrm>
            <a:off x="2256232" y="4341976"/>
            <a:ext cx="0" cy="588765"/>
          </a:xfrm>
          <a:prstGeom prst="line">
            <a:avLst/>
          </a:prstGeom>
          <a:noFill/>
          <a:ln w="57150" cap="flat" cmpd="sng" algn="ctr">
            <a:solidFill>
              <a:schemeClr val="bg2"/>
            </a:solidFill>
            <a:prstDash val="sysDot"/>
            <a:round/>
            <a:headEnd type="none" w="med" len="med"/>
            <a:tailEnd type="stealth" w="med" len="med"/>
          </a:ln>
          <a:effectLst/>
        </p:spPr>
      </p:cxnSp>
      <p:cxnSp>
        <p:nvCxnSpPr>
          <p:cNvPr id="17" name="Straight Connector 16"/>
          <p:cNvCxnSpPr>
            <a:cxnSpLocks/>
            <a:endCxn id="15" idx="0"/>
          </p:cNvCxnSpPr>
          <p:nvPr/>
        </p:nvCxnSpPr>
        <p:spPr bwMode="auto">
          <a:xfrm>
            <a:off x="5178558" y="4341976"/>
            <a:ext cx="0" cy="588765"/>
          </a:xfrm>
          <a:prstGeom prst="line">
            <a:avLst/>
          </a:prstGeom>
          <a:noFill/>
          <a:ln w="57150" cap="flat" cmpd="sng" algn="ctr">
            <a:solidFill>
              <a:schemeClr val="bg2"/>
            </a:solidFill>
            <a:prstDash val="sysDot"/>
            <a:round/>
            <a:headEnd type="none" w="med" len="med"/>
            <a:tailEnd type="stealth" w="med" len="med"/>
          </a:ln>
          <a:effectLst/>
        </p:spPr>
      </p:cxnSp>
      <p:cxnSp>
        <p:nvCxnSpPr>
          <p:cNvPr id="18" name="Straight Connector 17"/>
          <p:cNvCxnSpPr>
            <a:cxnSpLocks/>
            <a:endCxn id="16" idx="0"/>
          </p:cNvCxnSpPr>
          <p:nvPr/>
        </p:nvCxnSpPr>
        <p:spPr bwMode="auto">
          <a:xfrm>
            <a:off x="7666001" y="4341976"/>
            <a:ext cx="0" cy="588765"/>
          </a:xfrm>
          <a:prstGeom prst="line">
            <a:avLst/>
          </a:prstGeom>
          <a:noFill/>
          <a:ln w="57150" cap="flat" cmpd="sng" algn="ctr">
            <a:solidFill>
              <a:schemeClr val="bg2"/>
            </a:solidFill>
            <a:prstDash val="sysDot"/>
            <a:round/>
            <a:headEnd type="none" w="med" len="med"/>
            <a:tailEnd type="stealth" w="med" len="med"/>
          </a:ln>
          <a:effectLst/>
        </p:spPr>
      </p:cxnSp>
      <p:cxnSp>
        <p:nvCxnSpPr>
          <p:cNvPr id="19" name="Straight Connector 18"/>
          <p:cNvCxnSpPr>
            <a:cxnSpLocks/>
            <a:endCxn id="20" idx="0"/>
          </p:cNvCxnSpPr>
          <p:nvPr/>
        </p:nvCxnSpPr>
        <p:spPr bwMode="auto">
          <a:xfrm>
            <a:off x="9779143" y="4341976"/>
            <a:ext cx="0" cy="588765"/>
          </a:xfrm>
          <a:prstGeom prst="line">
            <a:avLst/>
          </a:prstGeom>
          <a:noFill/>
          <a:ln w="57150" cap="flat" cmpd="sng" algn="ctr">
            <a:solidFill>
              <a:schemeClr val="bg2"/>
            </a:solidFill>
            <a:prstDash val="sysDot"/>
            <a:round/>
            <a:headEnd type="none" w="med" len="med"/>
            <a:tailEnd type="stealth" w="med" len="med"/>
          </a:ln>
          <a:effectLst/>
        </p:spPr>
      </p:cxnSp>
      <p:grpSp>
        <p:nvGrpSpPr>
          <p:cNvPr id="47" name="Group 46"/>
          <p:cNvGrpSpPr/>
          <p:nvPr/>
        </p:nvGrpSpPr>
        <p:grpSpPr>
          <a:xfrm>
            <a:off x="1138309" y="4930741"/>
            <a:ext cx="9915382" cy="1015663"/>
            <a:chOff x="707366" y="5138748"/>
            <a:chExt cx="9915382" cy="1015663"/>
          </a:xfrm>
        </p:grpSpPr>
        <p:sp>
          <p:nvSpPr>
            <p:cNvPr id="11" name="TextBox 10"/>
            <p:cNvSpPr txBox="1"/>
            <p:nvPr/>
          </p:nvSpPr>
          <p:spPr>
            <a:xfrm>
              <a:off x="707366" y="5138748"/>
              <a:ext cx="2235846" cy="1015663"/>
            </a:xfrm>
            <a:prstGeom prst="rect">
              <a:avLst/>
            </a:prstGeom>
            <a:noFill/>
            <a:ln w="28575">
              <a:solidFill>
                <a:schemeClr val="bg2"/>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Data sheet + core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grant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D4D4D"/>
                  </a:solidFill>
                  <a:effectLst/>
                  <a:uLnTx/>
                  <a:uFillTx/>
                  <a:latin typeface="Arial"/>
                  <a:ea typeface="+mn-ea"/>
                  <a:cs typeface="+mn-cs"/>
                </a:rPr>
                <a:t>agreement</a:t>
              </a:r>
              <a:endParaRPr kumimoji="0" lang="en-GB" sz="2000" b="0" i="0" u="none" strike="noStrike" kern="1200" cap="none" spc="0" normalizeH="0" baseline="0" noProof="0" dirty="0">
                <a:ln>
                  <a:noFill/>
                </a:ln>
                <a:solidFill>
                  <a:srgbClr val="4D4D4D"/>
                </a:solidFill>
                <a:effectLst/>
                <a:uLnTx/>
                <a:uFillTx/>
                <a:latin typeface="Arial"/>
                <a:ea typeface="+mn-ea"/>
                <a:cs typeface="+mn-cs"/>
              </a:endParaRPr>
            </a:p>
          </p:txBody>
        </p:sp>
        <p:sp>
          <p:nvSpPr>
            <p:cNvPr id="15" name="TextBox 14"/>
            <p:cNvSpPr txBox="1"/>
            <p:nvPr/>
          </p:nvSpPr>
          <p:spPr>
            <a:xfrm>
              <a:off x="3098766" y="5138748"/>
              <a:ext cx="3297698" cy="1015663"/>
            </a:xfrm>
            <a:prstGeom prst="rect">
              <a:avLst/>
            </a:prstGeom>
            <a:noFill/>
            <a:ln w="28575">
              <a:solidFill>
                <a:schemeClr val="bg2"/>
              </a:solidFill>
            </a:ln>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Annex 1,</a:t>
              </a:r>
              <a:endParaRPr kumimoji="0" lang="en-US" sz="20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D4D4D"/>
                  </a:solidFill>
                  <a:effectLst/>
                  <a:uLnTx/>
                  <a:uFillTx/>
                  <a:latin typeface="Arial"/>
                  <a:ea typeface="+mn-ea"/>
                  <a:cs typeface="+mn-cs"/>
                </a:rPr>
                <a:t>description of the action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D4D4D"/>
                  </a:solidFill>
                  <a:effectLst/>
                  <a:uLnTx/>
                  <a:uFillTx/>
                  <a:latin typeface="Arial"/>
                  <a:ea typeface="+mn-ea"/>
                  <a:cs typeface="+mn-cs"/>
                </a:rPr>
                <a:t>(project description)</a:t>
              </a:r>
              <a:endParaRPr kumimoji="0" lang="en-GB" sz="2000" b="0" i="0" u="none" strike="noStrike" kern="1200" cap="none" spc="0" normalizeH="0" baseline="0" noProof="0" dirty="0">
                <a:ln>
                  <a:noFill/>
                </a:ln>
                <a:solidFill>
                  <a:srgbClr val="4D4D4D"/>
                </a:solidFill>
                <a:effectLst/>
                <a:uLnTx/>
                <a:uFillTx/>
                <a:latin typeface="Arial"/>
                <a:ea typeface="+mn-ea"/>
                <a:cs typeface="+mn-cs"/>
              </a:endParaRPr>
            </a:p>
          </p:txBody>
        </p:sp>
        <p:sp>
          <p:nvSpPr>
            <p:cNvPr id="16" name="TextBox 15"/>
            <p:cNvSpPr txBox="1"/>
            <p:nvPr/>
          </p:nvSpPr>
          <p:spPr>
            <a:xfrm>
              <a:off x="6552018" y="5138748"/>
              <a:ext cx="1366080" cy="1015663"/>
            </a:xfrm>
            <a:prstGeom prst="rect">
              <a:avLst/>
            </a:prstGeom>
            <a:noFill/>
            <a:ln w="28575">
              <a:solidFill>
                <a:schemeClr val="bg2"/>
              </a:solidFill>
            </a:ln>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Annex 2,</a:t>
              </a:r>
              <a:endParaRPr kumimoji="0" lang="en-US" sz="20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4D4D4D"/>
                  </a:solidFill>
                  <a:latin typeface="Arial"/>
                </a:rPr>
                <a:t>e</a:t>
              </a:r>
              <a:r>
                <a:rPr kumimoji="0" lang="en-US" sz="2000" b="0" i="0" u="none" strike="noStrike" kern="1200" cap="none" spc="0" normalizeH="0" baseline="0" noProof="0" dirty="0" err="1">
                  <a:ln>
                    <a:noFill/>
                  </a:ln>
                  <a:solidFill>
                    <a:srgbClr val="4D4D4D"/>
                  </a:solidFill>
                  <a:effectLst/>
                  <a:uLnTx/>
                  <a:uFillTx/>
                  <a:latin typeface="Arial"/>
                  <a:ea typeface="+mn-ea"/>
                  <a:cs typeface="+mn-cs"/>
                </a:rPr>
                <a:t>stimated</a:t>
              </a:r>
              <a:r>
                <a:rPr kumimoji="0" lang="en-US" sz="2000" b="0" i="0" u="none" strike="noStrike" kern="1200" cap="none" spc="0" normalizeH="0" baseline="0" noProof="0" dirty="0">
                  <a:ln>
                    <a:noFill/>
                  </a:ln>
                  <a:solidFill>
                    <a:srgbClr val="4D4D4D"/>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D4D4D"/>
                  </a:solidFill>
                  <a:effectLst/>
                  <a:uLnTx/>
                  <a:uFillTx/>
                  <a:latin typeface="Arial"/>
                  <a:ea typeface="+mn-ea"/>
                  <a:cs typeface="+mn-cs"/>
                </a:rPr>
                <a:t>budget</a:t>
              </a:r>
              <a:endParaRPr kumimoji="0" lang="en-GB" sz="2000" b="0" i="0" u="none" strike="noStrike" kern="1200" cap="none" spc="0" normalizeH="0" baseline="0" noProof="0" dirty="0">
                <a:ln>
                  <a:noFill/>
                </a:ln>
                <a:solidFill>
                  <a:srgbClr val="4D4D4D"/>
                </a:solidFill>
                <a:effectLst/>
                <a:uLnTx/>
                <a:uFillTx/>
                <a:latin typeface="Arial"/>
                <a:ea typeface="+mn-ea"/>
                <a:cs typeface="+mn-cs"/>
              </a:endParaRPr>
            </a:p>
          </p:txBody>
        </p:sp>
        <p:sp>
          <p:nvSpPr>
            <p:cNvPr id="20" name="TextBox 19"/>
            <p:cNvSpPr txBox="1"/>
            <p:nvPr/>
          </p:nvSpPr>
          <p:spPr>
            <a:xfrm>
              <a:off x="8073652" y="5138748"/>
              <a:ext cx="2549096" cy="1015663"/>
            </a:xfrm>
            <a:prstGeom prst="rect">
              <a:avLst/>
            </a:prstGeom>
            <a:noFill/>
            <a:ln w="28575">
              <a:solidFill>
                <a:schemeClr val="bg2"/>
              </a:solidFill>
            </a:ln>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Other </a:t>
              </a:r>
              <a:r>
                <a:rPr kumimoji="0" lang="en-US" sz="2000" b="0" i="0" u="none" strike="noStrike" kern="1200" cap="none" spc="0" normalizeH="0" baseline="0" noProof="0" dirty="0">
                  <a:ln>
                    <a:noFill/>
                  </a:ln>
                  <a:solidFill>
                    <a:srgbClr val="4D4D4D"/>
                  </a:solidFill>
                  <a:effectLst/>
                  <a:uLnTx/>
                  <a:uFillTx/>
                  <a:latin typeface="Arial"/>
                  <a:ea typeface="+mn-ea"/>
                  <a:cs typeface="+mn-cs"/>
                </a:rPr>
                <a:t>Annexes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D4D4D"/>
                  </a:solidFill>
                  <a:effectLst/>
                  <a:uLnTx/>
                  <a:uFillTx/>
                  <a:latin typeface="Arial"/>
                  <a:ea typeface="+mn-ea"/>
                  <a:cs typeface="+mn-cs"/>
                </a:rPr>
                <a:t>(e.g. annex 5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D4D4D"/>
                  </a:solidFill>
                  <a:effectLst/>
                  <a:uLnTx/>
                  <a:uFillTx/>
                  <a:latin typeface="Arial"/>
                  <a:ea typeface="+mn-ea"/>
                  <a:cs typeface="+mn-cs"/>
                </a:rPr>
                <a:t>specific rules</a:t>
              </a:r>
              <a:r>
                <a:rPr kumimoji="0" lang="en-US" sz="2000" b="0" i="0" u="none" strike="noStrike" kern="1200" cap="none" spc="0" normalizeH="0" noProof="0" dirty="0">
                  <a:ln>
                    <a:noFill/>
                  </a:ln>
                  <a:solidFill>
                    <a:srgbClr val="4D4D4D"/>
                  </a:solidFill>
                  <a:effectLst/>
                  <a:uLnTx/>
                  <a:uFillTx/>
                  <a:latin typeface="Arial"/>
                  <a:ea typeface="+mn-ea"/>
                  <a:cs typeface="+mn-cs"/>
                </a:rPr>
                <a:t> for HE)</a:t>
              </a:r>
              <a:endParaRPr kumimoji="0" lang="en-GB" sz="2000" b="0" i="0" u="none" strike="noStrike" kern="1200" cap="none" spc="0" normalizeH="0" baseline="0" noProof="0" dirty="0">
                <a:ln>
                  <a:noFill/>
                </a:ln>
                <a:solidFill>
                  <a:srgbClr val="4D4D4D"/>
                </a:solidFill>
                <a:effectLst/>
                <a:uLnTx/>
                <a:uFillTx/>
                <a:latin typeface="Arial"/>
                <a:ea typeface="+mn-ea"/>
                <a:cs typeface="+mn-cs"/>
              </a:endParaRPr>
            </a:p>
          </p:txBody>
        </p:sp>
      </p:grpSp>
      <p:cxnSp>
        <p:nvCxnSpPr>
          <p:cNvPr id="14" name="Straight Connector 13"/>
          <p:cNvCxnSpPr>
            <a:cxnSpLocks/>
            <a:stCxn id="21" idx="2"/>
          </p:cNvCxnSpPr>
          <p:nvPr/>
        </p:nvCxnSpPr>
        <p:spPr bwMode="auto">
          <a:xfrm flipH="1">
            <a:off x="3879718" y="1832330"/>
            <a:ext cx="4072" cy="467260"/>
          </a:xfrm>
          <a:prstGeom prst="line">
            <a:avLst/>
          </a:prstGeom>
          <a:noFill/>
          <a:ln w="57150" cap="flat" cmpd="sng" algn="ctr">
            <a:solidFill>
              <a:schemeClr val="bg2"/>
            </a:solidFill>
            <a:prstDash val="sysDot"/>
            <a:round/>
            <a:headEnd type="none" w="med" len="med"/>
            <a:tailEnd type="stealth" w="med" len="med"/>
          </a:ln>
          <a:effectLst/>
        </p:spPr>
      </p:cxnSp>
      <p:sp>
        <p:nvSpPr>
          <p:cNvPr id="21" name="TextBox 20"/>
          <p:cNvSpPr txBox="1"/>
          <p:nvPr/>
        </p:nvSpPr>
        <p:spPr>
          <a:xfrm>
            <a:off x="2198274" y="1432220"/>
            <a:ext cx="3371031" cy="400110"/>
          </a:xfrm>
          <a:prstGeom prst="rect">
            <a:avLst/>
          </a:prstGeom>
          <a:solidFill>
            <a:srgbClr val="FFC000"/>
          </a:solidFill>
          <a:ln w="28575">
            <a:solidFill>
              <a:schemeClr val="bg2"/>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2"/>
                </a:solidFill>
              </a:rPr>
              <a:t>Consortium</a:t>
            </a:r>
          </a:p>
        </p:txBody>
      </p:sp>
      <p:sp>
        <p:nvSpPr>
          <p:cNvPr id="22" name="TextBox 21"/>
          <p:cNvSpPr txBox="1"/>
          <p:nvPr/>
        </p:nvSpPr>
        <p:spPr>
          <a:xfrm>
            <a:off x="6622694" y="1419427"/>
            <a:ext cx="3155007" cy="400110"/>
          </a:xfrm>
          <a:prstGeom prst="rect">
            <a:avLst/>
          </a:prstGeom>
          <a:solidFill>
            <a:srgbClr val="FFC000"/>
          </a:solidFill>
          <a:ln w="28575">
            <a:solidFill>
              <a:schemeClr val="bg2"/>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2"/>
                </a:solidFill>
              </a:rPr>
              <a:t>Project Officer</a:t>
            </a:r>
          </a:p>
        </p:txBody>
      </p:sp>
      <p:cxnSp>
        <p:nvCxnSpPr>
          <p:cNvPr id="23" name="Straight Connector 22"/>
          <p:cNvCxnSpPr>
            <a:cxnSpLocks/>
            <a:stCxn id="22" idx="2"/>
          </p:cNvCxnSpPr>
          <p:nvPr/>
        </p:nvCxnSpPr>
        <p:spPr bwMode="auto">
          <a:xfrm>
            <a:off x="8200198" y="1819537"/>
            <a:ext cx="0" cy="480103"/>
          </a:xfrm>
          <a:prstGeom prst="line">
            <a:avLst/>
          </a:prstGeom>
          <a:noFill/>
          <a:ln w="57150" cap="flat" cmpd="sng" algn="ctr">
            <a:solidFill>
              <a:schemeClr val="bg2"/>
            </a:solidFill>
            <a:prstDash val="sysDot"/>
            <a:round/>
            <a:headEnd type="none" w="med" len="med"/>
            <a:tailEnd type="stealth" w="med" len="med"/>
          </a:ln>
          <a:effectLst/>
        </p:spPr>
      </p:cxnSp>
      <p:grpSp>
        <p:nvGrpSpPr>
          <p:cNvPr id="48" name="Group 47"/>
          <p:cNvGrpSpPr/>
          <p:nvPr/>
        </p:nvGrpSpPr>
        <p:grpSpPr>
          <a:xfrm>
            <a:off x="1331269" y="2299590"/>
            <a:ext cx="9529462" cy="2044386"/>
            <a:chOff x="1400206" y="2420888"/>
            <a:chExt cx="9529462" cy="2044386"/>
          </a:xfrm>
        </p:grpSpPr>
        <p:sp>
          <p:nvSpPr>
            <p:cNvPr id="12" name="TextBox 11"/>
            <p:cNvSpPr txBox="1"/>
            <p:nvPr/>
          </p:nvSpPr>
          <p:spPr>
            <a:xfrm>
              <a:off x="1400206" y="2420888"/>
              <a:ext cx="9529462" cy="707886"/>
            </a:xfrm>
            <a:prstGeom prst="rect">
              <a:avLst/>
            </a:prstGeom>
            <a:noFill/>
            <a:ln w="28575">
              <a:solidFill>
                <a:schemeClr val="bg2"/>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sum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scientific/technical, budgetary, administrative, and legal information on your project</a:t>
              </a:r>
            </a:p>
          </p:txBody>
        </p:sp>
        <p:grpSp>
          <p:nvGrpSpPr>
            <p:cNvPr id="41" name="Group 40"/>
            <p:cNvGrpSpPr/>
            <p:nvPr/>
          </p:nvGrpSpPr>
          <p:grpSpPr>
            <a:xfrm>
              <a:off x="6335994" y="3434126"/>
              <a:ext cx="216024" cy="64882"/>
              <a:chOff x="6113298" y="3732784"/>
              <a:chExt cx="216024" cy="64882"/>
            </a:xfrm>
          </p:grpSpPr>
          <p:cxnSp>
            <p:nvCxnSpPr>
              <p:cNvPr id="25" name="Straight Connector 24"/>
              <p:cNvCxnSpPr/>
              <p:nvPr/>
            </p:nvCxnSpPr>
            <p:spPr bwMode="auto">
              <a:xfrm>
                <a:off x="6113298" y="3732784"/>
                <a:ext cx="216024" cy="0"/>
              </a:xfrm>
              <a:prstGeom prst="line">
                <a:avLst/>
              </a:prstGeom>
              <a:noFill/>
              <a:ln w="381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6113298" y="3797666"/>
                <a:ext cx="216024" cy="0"/>
              </a:xfrm>
              <a:prstGeom prst="line">
                <a:avLst/>
              </a:prstGeom>
              <a:noFill/>
              <a:ln w="38100" cap="flat" cmpd="sng" algn="ctr">
                <a:solidFill>
                  <a:schemeClr val="tx1"/>
                </a:solidFill>
                <a:prstDash val="solid"/>
                <a:round/>
                <a:headEnd type="none" w="med" len="med"/>
                <a:tailEnd type="none" w="med" len="med"/>
              </a:ln>
              <a:effectLst/>
            </p:spPr>
          </p:cxnSp>
        </p:grpSp>
        <p:cxnSp>
          <p:nvCxnSpPr>
            <p:cNvPr id="32" name="Straight Connector 31"/>
            <p:cNvCxnSpPr>
              <a:cxnSpLocks/>
              <a:stCxn id="12" idx="2"/>
              <a:endCxn id="36" idx="0"/>
            </p:cNvCxnSpPr>
            <p:nvPr/>
          </p:nvCxnSpPr>
          <p:spPr bwMode="auto">
            <a:xfrm>
              <a:off x="6164937" y="3128774"/>
              <a:ext cx="1" cy="659392"/>
            </a:xfrm>
            <a:prstGeom prst="line">
              <a:avLst/>
            </a:prstGeom>
            <a:noFill/>
            <a:ln w="57150" cap="flat" cmpd="sng" algn="ctr">
              <a:solidFill>
                <a:schemeClr val="bg2"/>
              </a:solidFill>
              <a:prstDash val="solid"/>
              <a:round/>
              <a:headEnd type="none" w="med" len="med"/>
              <a:tailEnd type="none" w="med" len="med"/>
            </a:ln>
            <a:effectLst/>
          </p:spPr>
        </p:cxnSp>
        <p:sp>
          <p:nvSpPr>
            <p:cNvPr id="36" name="TextBox 35"/>
            <p:cNvSpPr txBox="1"/>
            <p:nvPr/>
          </p:nvSpPr>
          <p:spPr>
            <a:xfrm>
              <a:off x="2062619" y="3788166"/>
              <a:ext cx="8204637" cy="677108"/>
            </a:xfrm>
            <a:prstGeom prst="rect">
              <a:avLst/>
            </a:prstGeom>
            <a:solidFill>
              <a:srgbClr val="FFC000"/>
            </a:solidFill>
            <a:ln w="28575">
              <a:solidFill>
                <a:schemeClr val="bg2"/>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F5494"/>
                </a:solidFill>
                <a:effectLst/>
                <a:uLnTx/>
                <a:uFillTx/>
                <a:latin typeface="Arial"/>
                <a:ea typeface="+mn-ea"/>
                <a:cs typeface="+mn-cs"/>
              </a:endParaRPr>
            </a:p>
            <a:p>
              <a:pPr algn="ctr">
                <a:defRPr/>
              </a:pPr>
              <a:r>
                <a:rPr lang="en-GB" sz="2000" b="1" dirty="0">
                  <a:solidFill>
                    <a:schemeClr val="accent2"/>
                  </a:solidFill>
                </a:rPr>
                <a:t>GRANT AGREEMENT DATA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F5494"/>
                </a:solidFill>
                <a:effectLst/>
                <a:uLnTx/>
                <a:uFillTx/>
                <a:latin typeface="Arial"/>
                <a:ea typeface="+mn-ea"/>
                <a:cs typeface="+mn-cs"/>
              </a:endParaRPr>
            </a:p>
          </p:txBody>
        </p:sp>
      </p:grpSp>
    </p:spTree>
    <p:extLst>
      <p:ext uri="{BB962C8B-B14F-4D97-AF65-F5344CB8AC3E}">
        <p14:creationId xmlns:p14="http://schemas.microsoft.com/office/powerpoint/2010/main" val="618977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Description of the Action</a:t>
            </a:r>
            <a:endParaRPr lang="en-GB" dirty="0"/>
          </a:p>
        </p:txBody>
      </p:sp>
      <p:sp>
        <p:nvSpPr>
          <p:cNvPr id="3" name="Subtitle 2"/>
          <p:cNvSpPr>
            <a:spLocks noGrp="1"/>
          </p:cNvSpPr>
          <p:nvPr>
            <p:ph type="subTitle" idx="1"/>
          </p:nvPr>
        </p:nvSpPr>
        <p:spPr/>
        <p:txBody>
          <a:bodyPr/>
          <a:lstStyle/>
          <a:p>
            <a:r>
              <a:rPr lang="en-GB" dirty="0"/>
              <a:t>Horizon Europe</a:t>
            </a:r>
          </a:p>
        </p:txBody>
      </p:sp>
    </p:spTree>
    <p:extLst>
      <p:ext uri="{BB962C8B-B14F-4D97-AF65-F5344CB8AC3E}">
        <p14:creationId xmlns:p14="http://schemas.microsoft.com/office/powerpoint/2010/main" val="775835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000" y="455918"/>
            <a:ext cx="9617365" cy="600164"/>
          </a:xfrm>
        </p:spPr>
        <p:txBody>
          <a:bodyPr vert="horz" lIns="91440" tIns="45720" rIns="91440" bIns="0" rtlCol="0" anchor="b" anchorCtr="0">
            <a:noAutofit/>
          </a:bodyPr>
          <a:lstStyle/>
          <a:p>
            <a:pPr>
              <a:lnSpc>
                <a:spcPct val="100000"/>
              </a:lnSpc>
            </a:pPr>
            <a:r>
              <a:rPr lang="en-GB" dirty="0"/>
              <a:t>Description of the Action </a:t>
            </a:r>
            <a:endParaRPr lang="fr-BE" dirty="0"/>
          </a:p>
        </p:txBody>
      </p:sp>
      <p:grpSp>
        <p:nvGrpSpPr>
          <p:cNvPr id="4" name="Group 3"/>
          <p:cNvGrpSpPr/>
          <p:nvPr/>
        </p:nvGrpSpPr>
        <p:grpSpPr>
          <a:xfrm>
            <a:off x="864000" y="324000"/>
            <a:ext cx="864000" cy="864000"/>
            <a:chOff x="10070085" y="2641504"/>
            <a:chExt cx="864000" cy="864000"/>
          </a:xfrm>
        </p:grpSpPr>
        <p:sp>
          <p:nvSpPr>
            <p:cNvPr id="5" name="Oval 4"/>
            <p:cNvSpPr/>
            <p:nvPr/>
          </p:nvSpPr>
          <p:spPr>
            <a:xfrm>
              <a:off x="10070085" y="2641504"/>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04320" y="2675739"/>
              <a:ext cx="795530" cy="795530"/>
            </a:xfrm>
            <a:prstGeom prst="rect">
              <a:avLst/>
            </a:prstGeom>
          </p:spPr>
        </p:pic>
      </p:grpSp>
      <p:sp>
        <p:nvSpPr>
          <p:cNvPr id="7" name="Text Placeholder 2"/>
          <p:cNvSpPr txBox="1">
            <a:spLocks/>
          </p:cNvSpPr>
          <p:nvPr/>
        </p:nvSpPr>
        <p:spPr>
          <a:xfrm>
            <a:off x="872435" y="1810272"/>
            <a:ext cx="10515600" cy="3210302"/>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spcBef>
                <a:spcPts val="1200"/>
              </a:spcBef>
              <a:buClr>
                <a:schemeClr val="accent2"/>
              </a:buClr>
              <a:buFont typeface="Arial" panose="020B0604020202020204" pitchFamily="34" charset="0"/>
              <a:buChar char="●"/>
            </a:pPr>
            <a:r>
              <a:rPr lang="en-US" sz="2000" b="0" dirty="0">
                <a:solidFill>
                  <a:schemeClr val="tx1"/>
                </a:solidFill>
              </a:rPr>
              <a:t>The </a:t>
            </a:r>
            <a:r>
              <a:rPr lang="en-US" sz="2000" dirty="0"/>
              <a:t>Description of the Action </a:t>
            </a:r>
            <a:r>
              <a:rPr lang="en-US" sz="2000" b="0" dirty="0">
                <a:solidFill>
                  <a:schemeClr val="tx1"/>
                </a:solidFill>
              </a:rPr>
              <a:t>(</a:t>
            </a:r>
            <a:r>
              <a:rPr lang="en-US" sz="2000" b="0" dirty="0" err="1">
                <a:solidFill>
                  <a:schemeClr val="tx1"/>
                </a:solidFill>
              </a:rPr>
              <a:t>DoA</a:t>
            </a:r>
            <a:r>
              <a:rPr lang="en-US" sz="2000" b="0" dirty="0">
                <a:solidFill>
                  <a:schemeClr val="tx1"/>
                </a:solidFill>
              </a:rPr>
              <a:t>) is Annex 1 to the Grant Agreement</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It contains the details of </a:t>
            </a:r>
            <a:r>
              <a:rPr lang="en-US" sz="2000" dirty="0"/>
              <a:t>how the project will be carried out</a:t>
            </a:r>
            <a:r>
              <a:rPr lang="en-US" sz="2000" b="0" dirty="0">
                <a:solidFill>
                  <a:schemeClr val="tx1"/>
                </a:solidFill>
              </a:rPr>
              <a:t>. </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It consists of 2 parts, which must be generated from the submitted proposal:</a:t>
            </a:r>
          </a:p>
          <a:p>
            <a:pPr marL="1257300" lvl="2" indent="-342900">
              <a:spcBef>
                <a:spcPts val="1200"/>
              </a:spcBef>
              <a:buClr>
                <a:schemeClr val="accent2"/>
              </a:buClr>
              <a:buFont typeface="Arial" panose="020B0604020202020204" pitchFamily="34" charset="0"/>
              <a:buChar char="●"/>
            </a:pPr>
            <a:r>
              <a:rPr lang="en-US" sz="1800" b="1" dirty="0">
                <a:solidFill>
                  <a:schemeClr val="accent2"/>
                </a:solidFill>
              </a:rPr>
              <a:t>Part A </a:t>
            </a:r>
            <a:r>
              <a:rPr lang="en-US" sz="1800" dirty="0"/>
              <a:t>contains structured tables with project information. It is generated by the IT system, based on the information you enter into the Portal Grant Preparation screens. It is </a:t>
            </a:r>
            <a:r>
              <a:rPr lang="en-US" sz="1800" b="0" dirty="0">
                <a:solidFill>
                  <a:schemeClr val="tx1"/>
                </a:solidFill>
              </a:rPr>
              <a:t>partially pre-filled with proposal data. </a:t>
            </a:r>
          </a:p>
          <a:p>
            <a:pPr marL="1257300" lvl="2" indent="-342900">
              <a:spcBef>
                <a:spcPts val="1200"/>
              </a:spcBef>
              <a:buClr>
                <a:schemeClr val="accent2"/>
              </a:buClr>
              <a:buFont typeface="Arial" panose="020B0604020202020204" pitchFamily="34" charset="0"/>
              <a:buChar char="●"/>
            </a:pPr>
            <a:r>
              <a:rPr lang="en-US" sz="1800" b="1" dirty="0">
                <a:solidFill>
                  <a:schemeClr val="accent2"/>
                </a:solidFill>
              </a:rPr>
              <a:t>Part B </a:t>
            </a:r>
            <a:r>
              <a:rPr lang="en-US" sz="1800" dirty="0"/>
              <a:t>is a narrative description on the work to be carried out. </a:t>
            </a:r>
            <a:r>
              <a:rPr lang="en-US" sz="1800" b="0" dirty="0">
                <a:solidFill>
                  <a:schemeClr val="tx1"/>
                </a:solidFill>
              </a:rPr>
              <a:t>It must closely follow the </a:t>
            </a:r>
            <a:r>
              <a:rPr lang="en-US" sz="1800" dirty="0"/>
              <a:t>proposal</a:t>
            </a:r>
            <a:r>
              <a:rPr lang="en-US" sz="1800" b="0" dirty="0">
                <a:solidFill>
                  <a:schemeClr val="tx1"/>
                </a:solidFill>
              </a:rPr>
              <a:t> part B and must be uploaded as a PDF.</a:t>
            </a:r>
          </a:p>
          <a:p>
            <a:pPr lvl="1">
              <a:buClr>
                <a:schemeClr val="accent2"/>
              </a:buClr>
            </a:pPr>
            <a:endParaRPr lang="en-US" sz="2000" b="0" dirty="0">
              <a:solidFill>
                <a:schemeClr val="tx1"/>
              </a:solidFill>
            </a:endParaRPr>
          </a:p>
        </p:txBody>
      </p:sp>
      <p:sp>
        <p:nvSpPr>
          <p:cNvPr id="8" name="TextBox 7"/>
          <p:cNvSpPr txBox="1"/>
          <p:nvPr/>
        </p:nvSpPr>
        <p:spPr>
          <a:xfrm>
            <a:off x="1667965" y="5431511"/>
            <a:ext cx="9619448" cy="646331"/>
          </a:xfrm>
          <a:prstGeom prst="rect">
            <a:avLst/>
          </a:prstGeom>
          <a:noFill/>
        </p:spPr>
        <p:txBody>
          <a:bodyPr wrap="square" rtlCol="0">
            <a:spAutoFit/>
          </a:bodyPr>
          <a:lstStyle/>
          <a:p>
            <a:r>
              <a:rPr lang="en-US" dirty="0"/>
              <a:t>Coordinator will be able to download the </a:t>
            </a:r>
            <a:r>
              <a:rPr lang="en-US" dirty="0" err="1"/>
              <a:t>DoA</a:t>
            </a:r>
            <a:r>
              <a:rPr lang="en-US" dirty="0"/>
              <a:t> template (instructions) from the Portal at the time of grant preparation invitation.</a:t>
            </a:r>
          </a:p>
        </p:txBody>
      </p:sp>
      <p:grpSp>
        <p:nvGrpSpPr>
          <p:cNvPr id="9" name="Group 8"/>
          <p:cNvGrpSpPr/>
          <p:nvPr/>
        </p:nvGrpSpPr>
        <p:grpSpPr>
          <a:xfrm>
            <a:off x="838200" y="5420192"/>
            <a:ext cx="668968" cy="668968"/>
            <a:chOff x="8939436" y="4807760"/>
            <a:chExt cx="864000" cy="864000"/>
          </a:xfrm>
        </p:grpSpPr>
        <p:sp>
          <p:nvSpPr>
            <p:cNvPr id="10" name="Oval 9"/>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73671" y="4841995"/>
              <a:ext cx="795530" cy="795530"/>
            </a:xfrm>
            <a:prstGeom prst="rect">
              <a:avLst/>
            </a:prstGeom>
          </p:spPr>
        </p:pic>
      </p:grpSp>
    </p:spTree>
    <p:extLst>
      <p:ext uri="{BB962C8B-B14F-4D97-AF65-F5344CB8AC3E}">
        <p14:creationId xmlns:p14="http://schemas.microsoft.com/office/powerpoint/2010/main" val="14967243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872000" y="475200"/>
            <a:ext cx="9615841" cy="564543"/>
          </a:xfrm>
        </p:spPr>
        <p:txBody>
          <a:bodyPr/>
          <a:lstStyle/>
          <a:p>
            <a:r>
              <a:rPr lang="en-GB" sz="3600" dirty="0"/>
              <a:t>Description of the Action – Part A</a:t>
            </a:r>
          </a:p>
        </p:txBody>
      </p:sp>
      <p:grpSp>
        <p:nvGrpSpPr>
          <p:cNvPr id="10" name="Group 9"/>
          <p:cNvGrpSpPr/>
          <p:nvPr/>
        </p:nvGrpSpPr>
        <p:grpSpPr>
          <a:xfrm>
            <a:off x="864000" y="324000"/>
            <a:ext cx="864000" cy="864000"/>
            <a:chOff x="7805857" y="3724632"/>
            <a:chExt cx="864000" cy="864000"/>
          </a:xfrm>
        </p:grpSpPr>
        <p:sp>
          <p:nvSpPr>
            <p:cNvPr id="11" name="Oval 10"/>
            <p:cNvSpPr/>
            <p:nvPr/>
          </p:nvSpPr>
          <p:spPr>
            <a:xfrm>
              <a:off x="7805857" y="3724632"/>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41616" y="3758867"/>
              <a:ext cx="792482" cy="795530"/>
            </a:xfrm>
            <a:prstGeom prst="rect">
              <a:avLst/>
            </a:prstGeom>
          </p:spPr>
        </p:pic>
      </p:grpSp>
      <p:sp>
        <p:nvSpPr>
          <p:cNvPr id="13" name="Text Placeholder 2"/>
          <p:cNvSpPr txBox="1">
            <a:spLocks/>
          </p:cNvSpPr>
          <p:nvPr/>
        </p:nvSpPr>
        <p:spPr>
          <a:xfrm>
            <a:off x="971783" y="1673524"/>
            <a:ext cx="6990398" cy="4433977"/>
          </a:xfrm>
          <a:prstGeom prst="rect">
            <a:avLst/>
          </a:prstGeom>
          <a:ln w="28575" cmpd="sng">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600"/>
              </a:spcBef>
              <a:buClr>
                <a:schemeClr val="accent2"/>
              </a:buClr>
              <a:defRPr/>
            </a:pPr>
            <a:r>
              <a:rPr lang="en-US" sz="2000" dirty="0">
                <a:solidFill>
                  <a:schemeClr val="tx2"/>
                </a:solidFill>
              </a:rPr>
              <a:t>Part A of the Description of the Action (</a:t>
            </a:r>
            <a:r>
              <a:rPr lang="en-US" sz="2000" dirty="0" err="1">
                <a:solidFill>
                  <a:schemeClr val="tx2"/>
                </a:solidFill>
              </a:rPr>
              <a:t>DoA</a:t>
            </a:r>
            <a:r>
              <a:rPr lang="en-US" sz="2000" dirty="0">
                <a:solidFill>
                  <a:schemeClr val="tx2"/>
                </a:solidFill>
              </a:rPr>
              <a:t>) </a:t>
            </a:r>
            <a:r>
              <a:rPr lang="en-US" b="0" dirty="0">
                <a:solidFill>
                  <a:schemeClr val="tx1"/>
                </a:solidFill>
              </a:rPr>
              <a:t>must be completed directly on the Portal Grant Preparation screens. </a:t>
            </a:r>
          </a:p>
          <a:p>
            <a:pPr lvl="1">
              <a:spcBef>
                <a:spcPts val="600"/>
              </a:spcBef>
              <a:spcAft>
                <a:spcPts val="600"/>
              </a:spcAft>
              <a:buClr>
                <a:schemeClr val="accent2"/>
              </a:buClr>
              <a:defRPr/>
            </a:pPr>
            <a:r>
              <a:rPr lang="en-US" b="0" dirty="0">
                <a:solidFill>
                  <a:schemeClr val="tx1"/>
                </a:solidFill>
              </a:rPr>
              <a:t>It will include:</a:t>
            </a:r>
          </a:p>
          <a:p>
            <a:pPr marL="342900" lvl="1" indent="-342900">
              <a:spcBef>
                <a:spcPts val="600"/>
              </a:spcBef>
              <a:buClr>
                <a:schemeClr val="accent2"/>
              </a:buClr>
              <a:buFont typeface="Arial" panose="020B0604020202020204" pitchFamily="34" charset="0"/>
              <a:buChar char="●"/>
              <a:defRPr/>
            </a:pPr>
            <a:r>
              <a:rPr lang="en-US" b="0" dirty="0">
                <a:solidFill>
                  <a:schemeClr val="tx1"/>
                </a:solidFill>
              </a:rPr>
              <a:t>COVER PAGE</a:t>
            </a:r>
          </a:p>
          <a:p>
            <a:pPr marL="342900" lvl="1" indent="-342900">
              <a:spcBef>
                <a:spcPts val="600"/>
              </a:spcBef>
              <a:buClr>
                <a:schemeClr val="accent2"/>
              </a:buClr>
              <a:buFont typeface="Arial" panose="020B0604020202020204" pitchFamily="34" charset="0"/>
              <a:buChar char="●"/>
              <a:defRPr/>
            </a:pPr>
            <a:r>
              <a:rPr lang="en-US" b="0" dirty="0">
                <a:solidFill>
                  <a:schemeClr val="tx1"/>
                </a:solidFill>
              </a:rPr>
              <a:t>TABLE OF CONTENTS</a:t>
            </a:r>
          </a:p>
          <a:p>
            <a:pPr marL="342900" lvl="1" indent="-342900">
              <a:spcBef>
                <a:spcPts val="600"/>
              </a:spcBef>
              <a:buClr>
                <a:schemeClr val="accent2"/>
              </a:buClr>
              <a:buFont typeface="Arial" panose="020B0604020202020204" pitchFamily="34" charset="0"/>
              <a:buChar char="●"/>
              <a:defRPr/>
            </a:pPr>
            <a:r>
              <a:rPr lang="en-US" b="0" dirty="0">
                <a:solidFill>
                  <a:schemeClr val="tx1"/>
                </a:solidFill>
              </a:rPr>
              <a:t>Project summary (automated – based on proposal abstract)</a:t>
            </a:r>
          </a:p>
          <a:p>
            <a:pPr marL="342900" lvl="1" indent="-342900">
              <a:spcBef>
                <a:spcPts val="600"/>
              </a:spcBef>
              <a:buClr>
                <a:schemeClr val="accent2"/>
              </a:buClr>
              <a:buFont typeface="Arial" panose="020B0604020202020204" pitchFamily="34" charset="0"/>
              <a:buChar char="●"/>
              <a:defRPr/>
            </a:pPr>
            <a:r>
              <a:rPr lang="en-US" b="0" dirty="0">
                <a:solidFill>
                  <a:schemeClr val="tx1"/>
                </a:solidFill>
              </a:rPr>
              <a:t>List of participants (automated – based on proposal information)</a:t>
            </a:r>
          </a:p>
          <a:p>
            <a:pPr marL="342900" lvl="1" indent="-342900">
              <a:spcBef>
                <a:spcPts val="600"/>
              </a:spcBef>
              <a:buClr>
                <a:schemeClr val="accent2"/>
              </a:buClr>
              <a:buFont typeface="Arial" panose="020B0604020202020204" pitchFamily="34" charset="0"/>
              <a:buChar char="●"/>
              <a:defRPr/>
            </a:pPr>
            <a:r>
              <a:rPr lang="en-US" b="0" dirty="0">
                <a:solidFill>
                  <a:schemeClr val="tx1"/>
                </a:solidFill>
              </a:rPr>
              <a:t>List of work packages (based on proposal table 3.1b)</a:t>
            </a:r>
          </a:p>
          <a:p>
            <a:pPr marL="342900" lvl="1" indent="-342900">
              <a:spcBef>
                <a:spcPts val="600"/>
              </a:spcBef>
              <a:buClr>
                <a:schemeClr val="accent2"/>
              </a:buClr>
              <a:buFont typeface="Arial" panose="020B0604020202020204" pitchFamily="34" charset="0"/>
              <a:buChar char="●"/>
              <a:defRPr/>
            </a:pPr>
            <a:r>
              <a:rPr lang="en-US" b="0" dirty="0">
                <a:solidFill>
                  <a:schemeClr val="tx1"/>
                </a:solidFill>
              </a:rPr>
              <a:t>Staff effort (based on proposal table 3.1f)</a:t>
            </a:r>
          </a:p>
          <a:p>
            <a:pPr marL="342900" lvl="1" indent="-342900">
              <a:spcBef>
                <a:spcPts val="600"/>
              </a:spcBef>
              <a:buClr>
                <a:schemeClr val="accent2"/>
              </a:buClr>
              <a:buFont typeface="Arial" panose="020B0604020202020204" pitchFamily="34" charset="0"/>
              <a:buChar char="●"/>
              <a:defRPr/>
            </a:pPr>
            <a:r>
              <a:rPr lang="en-US" b="0" dirty="0">
                <a:solidFill>
                  <a:schemeClr val="tx1"/>
                </a:solidFill>
              </a:rPr>
              <a:t>List of deliverables (based on proposal table 3.1c)</a:t>
            </a:r>
          </a:p>
          <a:p>
            <a:pPr marL="342900" lvl="1" indent="-342900">
              <a:spcBef>
                <a:spcPts val="600"/>
              </a:spcBef>
              <a:buClr>
                <a:schemeClr val="accent2"/>
              </a:buClr>
              <a:buFont typeface="Arial" panose="020B0604020202020204" pitchFamily="34" charset="0"/>
              <a:buChar char="●"/>
              <a:defRPr/>
            </a:pPr>
            <a:r>
              <a:rPr lang="en-US" b="0" dirty="0">
                <a:solidFill>
                  <a:schemeClr val="tx1"/>
                </a:solidFill>
              </a:rPr>
              <a:t>List of milestones (based on proposal table 3.1d) </a:t>
            </a:r>
          </a:p>
          <a:p>
            <a:pPr marL="342900" lvl="1" indent="-342900">
              <a:spcBef>
                <a:spcPts val="600"/>
              </a:spcBef>
              <a:buClr>
                <a:schemeClr val="accent2"/>
              </a:buClr>
              <a:buFont typeface="Arial" panose="020B0604020202020204" pitchFamily="34" charset="0"/>
              <a:buChar char="●"/>
              <a:defRPr/>
            </a:pPr>
            <a:r>
              <a:rPr lang="en-US" b="0" dirty="0">
                <a:solidFill>
                  <a:schemeClr val="tx1"/>
                </a:solidFill>
              </a:rPr>
              <a:t>List of critical risks (based on proposal table 3.1e)</a:t>
            </a:r>
          </a:p>
        </p:txBody>
      </p:sp>
      <p:sp>
        <p:nvSpPr>
          <p:cNvPr id="15" name="TextBox 14"/>
          <p:cNvSpPr txBox="1"/>
          <p:nvPr/>
        </p:nvSpPr>
        <p:spPr>
          <a:xfrm>
            <a:off x="8226820" y="2943402"/>
            <a:ext cx="3735236" cy="1200329"/>
          </a:xfrm>
          <a:prstGeom prst="rect">
            <a:avLst/>
          </a:prstGeom>
          <a:noFill/>
        </p:spPr>
        <p:txBody>
          <a:bodyPr wrap="square" rtlCol="0">
            <a:spAutoFit/>
          </a:bodyPr>
          <a:lstStyle/>
          <a:p>
            <a:r>
              <a:rPr lang="en-US" dirty="0"/>
              <a:t>All changes need to be discussed and agreed with the EU Project Officer. Substantial changes to the proposal are NOT allowed.</a:t>
            </a:r>
          </a:p>
        </p:txBody>
      </p:sp>
      <p:grpSp>
        <p:nvGrpSpPr>
          <p:cNvPr id="16" name="Group 15"/>
          <p:cNvGrpSpPr/>
          <p:nvPr/>
        </p:nvGrpSpPr>
        <p:grpSpPr>
          <a:xfrm>
            <a:off x="9759954" y="1961001"/>
            <a:ext cx="668968" cy="668968"/>
            <a:chOff x="8939436" y="4807760"/>
            <a:chExt cx="864000" cy="864000"/>
          </a:xfrm>
        </p:grpSpPr>
        <p:sp>
          <p:nvSpPr>
            <p:cNvPr id="17" name="Oval 16"/>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73671" y="4841995"/>
              <a:ext cx="795530" cy="795530"/>
            </a:xfrm>
            <a:prstGeom prst="rect">
              <a:avLst/>
            </a:prstGeom>
          </p:spPr>
        </p:pic>
      </p:grpSp>
    </p:spTree>
    <p:extLst>
      <p:ext uri="{BB962C8B-B14F-4D97-AF65-F5344CB8AC3E}">
        <p14:creationId xmlns:p14="http://schemas.microsoft.com/office/powerpoint/2010/main" val="11542398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C Document" ma:contentTypeID="0x010100258AA79CEB83498886A3A0868112325000C55D25FF87B6184F91879E72AB28E5AE" ma:contentTypeVersion="15" ma:contentTypeDescription="Create a new document." ma:contentTypeScope="" ma:versionID="1475fab287fa8a93e3d3059a8ecebb65">
  <xsd:schema xmlns:xsd="http://www.w3.org/2001/XMLSchema" xmlns:xs="http://www.w3.org/2001/XMLSchema" xmlns:p="http://schemas.microsoft.com/office/2006/metadata/properties" xmlns:ns3="http://schemas.microsoft.com/sharepoint/v4" xmlns:ns4="aa4db51b-e8a9-4026-8a86-c53de6a39483" targetNamespace="http://schemas.microsoft.com/office/2006/metadata/properties" ma:root="true" ma:fieldsID="9b4ce2fe2314a4c67fd82d8ae2ccd804" ns3:_="" ns4:_="">
    <xsd:import namespace="http://schemas.microsoft.com/sharepoint/v4"/>
    <xsd:import namespace="aa4db51b-e8a9-4026-8a86-c53de6a39483"/>
    <xsd:element name="properties">
      <xsd:complexType>
        <xsd:sequence>
          <xsd:element name="documentManagement">
            <xsd:complexType>
              <xsd:all>
                <xsd:element ref="ns3:IconOverlay"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4db51b-e8a9-4026-8a86-c53de6a39483"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ma:index="5" ma:displayName="Subject"/>
        <xsd:element ref="dc:description" minOccurs="0" maxOccurs="1" ma:index="6" ma:displayName="Comments"/>
        <xsd:element name="keywords" minOccurs="0" maxOccurs="1" type="xsd:string" ma:index="4" ma:displayName="Keywords"/>
        <xsd:element ref="dc:language" minOccurs="0" maxOccurs="1"/>
        <xsd:element name="category" minOccurs="0" maxOccurs="1" type="xsd:string" ma:index="3"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aa4db51b-e8a9-4026-8a86-c53de6a39483">ECCSC-137315752-8853</_dlc_DocId>
    <_dlc_DocIdUrl xmlns="aa4db51b-e8a9-4026-8a86-c53de6a39483">
      <Url>https://myintracomm-collab.ec.europa.eu/networks/H2020CSC/CIC_B3/_layouts/15/DocIdRedir.aspx?ID=ECCSC-137315752-8853</Url>
      <Description>ECCSC-137315752-8853</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F7D1E8-42C2-4F6C-9E7B-B91BF851B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aa4db51b-e8a9-4026-8a86-c53de6a394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45B8BD-4C30-4ADA-AFA3-77F973675DC9}">
  <ds:schemaRefs>
    <ds:schemaRef ds:uri="http://schemas.microsoft.com/sharepoint/events"/>
  </ds:schemaRefs>
</ds:datastoreItem>
</file>

<file path=customXml/itemProps3.xml><?xml version="1.0" encoding="utf-8"?>
<ds:datastoreItem xmlns:ds="http://schemas.openxmlformats.org/officeDocument/2006/customXml" ds:itemID="{E92E5D0D-A79B-418D-A07D-9F3951B9B6D6}">
  <ds:schemaRefs>
    <ds:schemaRef ds:uri="http://schemas.microsoft.com/office/2006/documentManagement/types"/>
    <ds:schemaRef ds:uri="aa4db51b-e8a9-4026-8a86-c53de6a39483"/>
    <ds:schemaRef ds:uri="http://purl.org/dc/elements/1.1/"/>
    <ds:schemaRef ds:uri="http://purl.org/dc/terms/"/>
    <ds:schemaRef ds:uri="http://purl.org/dc/dcmitype/"/>
    <ds:schemaRef ds:uri="http://schemas.microsoft.com/sharepoint/v4"/>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CC6CC188-28D1-4FE6-A063-E8E9940993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6152</TotalTime>
  <Words>1852</Words>
  <Application>Microsoft Office PowerPoint</Application>
  <PresentationFormat>Widescreen</PresentationFormat>
  <Paragraphs>189</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EC Square Sans Pro</vt:lpstr>
      <vt:lpstr>EC Square Sans Pro Light</vt:lpstr>
      <vt:lpstr>Verdana</vt:lpstr>
      <vt:lpstr>Wingdings</vt:lpstr>
      <vt:lpstr>Office Theme</vt:lpstr>
      <vt:lpstr>PowerPoint Presentation</vt:lpstr>
      <vt:lpstr>Outline</vt:lpstr>
      <vt:lpstr>Introduction to the Grant Agreement Preparation</vt:lpstr>
      <vt:lpstr>GAP: the process sequence</vt:lpstr>
      <vt:lpstr>GAP: Timing</vt:lpstr>
      <vt:lpstr>Structure of the Grant Agreement</vt:lpstr>
      <vt:lpstr>The Description of the Action</vt:lpstr>
      <vt:lpstr>Description of the Action </vt:lpstr>
      <vt:lpstr>Description of the Action – Part A</vt:lpstr>
      <vt:lpstr>Description of the Action – Part B </vt:lpstr>
      <vt:lpstr>Other points to pay attention to</vt:lpstr>
      <vt:lpstr>IT tools walkthrough</vt:lpstr>
      <vt:lpstr>IT system for grant management</vt:lpstr>
      <vt:lpstr>Grant management service</vt:lpstr>
      <vt:lpstr>Beneficiaries</vt:lpstr>
      <vt:lpstr>Partner summary</vt:lpstr>
      <vt:lpstr>Financial information</vt:lpstr>
      <vt:lpstr>Project representatives</vt:lpstr>
      <vt:lpstr>Affiliated entities</vt:lpstr>
      <vt:lpstr>Associated partners</vt:lpstr>
      <vt:lpstr>Back account (coo only)</vt:lpstr>
      <vt:lpstr>Researchers</vt:lpstr>
      <vt:lpstr>Work Packages</vt:lpstr>
      <vt:lpstr>Deliverables</vt:lpstr>
      <vt:lpstr>Milestones</vt:lpstr>
      <vt:lpstr>Critical risks</vt:lpstr>
      <vt:lpstr>Ethics</vt:lpstr>
      <vt:lpstr>Security (NEW!)</vt:lpstr>
      <vt:lpstr>Part B of DoA</vt:lpstr>
      <vt:lpstr>For more information…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MARGANNE Olivier (RTD-EXT)</cp:lastModifiedBy>
  <cp:revision>277</cp:revision>
  <dcterms:created xsi:type="dcterms:W3CDTF">2020-12-04T09:35:19Z</dcterms:created>
  <dcterms:modified xsi:type="dcterms:W3CDTF">2022-01-25T23:20:55Z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0x010100258AA79CEB83498886A3A0868112325000C55D25FF87B6184F91879E72AB28E5AE</vt:lpwstr>
  </property>
  <property fmtid="{D5CDD505-2E9C-101B-9397-08002B2CF9AE}" pid="3" name="_dlc_DocIdItemGuid">
    <vt:lpwstr>5444eadd-fab6-4f11-abfc-7125f06e0e9a</vt:lpwstr>
  </property>
  <property fmtid="{D5CDD505-2E9C-101B-9397-08002B2CF9AE}" pid="4" name="MSIP_Label_6bd9ddd1-4d20-43f6-abfa-fc3c07406f94_Enabled">
    <vt:lpwstr>true</vt:lpwstr>
  </property>
  <property fmtid="{D5CDD505-2E9C-101B-9397-08002B2CF9AE}" pid="5" name="MSIP_Label_6bd9ddd1-4d20-43f6-abfa-fc3c07406f94_SetDate">
    <vt:lpwstr>2022-01-25T20:47:23Z</vt:lpwstr>
  </property>
  <property fmtid="{D5CDD505-2E9C-101B-9397-08002B2CF9AE}" pid="6" name="MSIP_Label_6bd9ddd1-4d20-43f6-abfa-fc3c07406f94_Method">
    <vt:lpwstr>Standard</vt:lpwstr>
  </property>
  <property fmtid="{D5CDD505-2E9C-101B-9397-08002B2CF9AE}" pid="7" name="MSIP_Label_6bd9ddd1-4d20-43f6-abfa-fc3c07406f94_Name">
    <vt:lpwstr>Commission Use</vt:lpwstr>
  </property>
  <property fmtid="{D5CDD505-2E9C-101B-9397-08002B2CF9AE}" pid="8" name="MSIP_Label_6bd9ddd1-4d20-43f6-abfa-fc3c07406f94_SiteId">
    <vt:lpwstr>b24c8b06-522c-46fe-9080-70926f8dddb1</vt:lpwstr>
  </property>
  <property fmtid="{D5CDD505-2E9C-101B-9397-08002B2CF9AE}" pid="9" name="MSIP_Label_6bd9ddd1-4d20-43f6-abfa-fc3c07406f94_ActionId">
    <vt:lpwstr>72fa56a9-db70-40d8-83b6-b6db705db1dd</vt:lpwstr>
  </property>
  <property fmtid="{D5CDD505-2E9C-101B-9397-08002B2CF9AE}" pid="10" name="MSIP_Label_6bd9ddd1-4d20-43f6-abfa-fc3c07406f94_ContentBits">
    <vt:lpwstr>0</vt:lpwstr>
  </property>
</Properties>
</file>