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21"/>
  </p:notesMasterIdLst>
  <p:sldIdLst>
    <p:sldId id="344" r:id="rId6"/>
    <p:sldId id="610" r:id="rId7"/>
    <p:sldId id="602" r:id="rId8"/>
    <p:sldId id="651" r:id="rId9"/>
    <p:sldId id="604" r:id="rId10"/>
    <p:sldId id="724" r:id="rId11"/>
    <p:sldId id="321" r:id="rId12"/>
    <p:sldId id="723" r:id="rId13"/>
    <p:sldId id="727" r:id="rId14"/>
    <p:sldId id="730" r:id="rId15"/>
    <p:sldId id="607" r:id="rId16"/>
    <p:sldId id="603" r:id="rId17"/>
    <p:sldId id="729" r:id="rId18"/>
    <p:sldId id="620" r:id="rId19"/>
    <p:sldId id="601" r:id="rId20"/>
  </p:sldIdLst>
  <p:sldSz cx="17340263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Calibri"/>
      </a:defRPr>
    </a:lvl1pPr>
    <a:lvl2pPr indent="228600" algn="ctr" defTabSz="584200">
      <a:defRPr sz="3600">
        <a:latin typeface="+mn-lt"/>
        <a:ea typeface="+mn-ea"/>
        <a:cs typeface="+mn-cs"/>
        <a:sym typeface="Calibri"/>
      </a:defRPr>
    </a:lvl2pPr>
    <a:lvl3pPr indent="457200" algn="ctr" defTabSz="584200">
      <a:defRPr sz="3600">
        <a:latin typeface="+mn-lt"/>
        <a:ea typeface="+mn-ea"/>
        <a:cs typeface="+mn-cs"/>
        <a:sym typeface="Calibri"/>
      </a:defRPr>
    </a:lvl3pPr>
    <a:lvl4pPr indent="685800" algn="ctr" defTabSz="584200">
      <a:defRPr sz="3600">
        <a:latin typeface="+mn-lt"/>
        <a:ea typeface="+mn-ea"/>
        <a:cs typeface="+mn-cs"/>
        <a:sym typeface="Calibri"/>
      </a:defRPr>
    </a:lvl4pPr>
    <a:lvl5pPr indent="914400" algn="ctr" defTabSz="584200">
      <a:defRPr sz="3600">
        <a:latin typeface="+mn-lt"/>
        <a:ea typeface="+mn-ea"/>
        <a:cs typeface="+mn-cs"/>
        <a:sym typeface="Calibri"/>
      </a:defRPr>
    </a:lvl5pPr>
    <a:lvl6pPr indent="1143000" algn="ctr" defTabSz="584200">
      <a:defRPr sz="3600">
        <a:latin typeface="+mn-lt"/>
        <a:ea typeface="+mn-ea"/>
        <a:cs typeface="+mn-cs"/>
        <a:sym typeface="Calibri"/>
      </a:defRPr>
    </a:lvl6pPr>
    <a:lvl7pPr indent="1371600" algn="ctr" defTabSz="584200">
      <a:defRPr sz="3600">
        <a:latin typeface="+mn-lt"/>
        <a:ea typeface="+mn-ea"/>
        <a:cs typeface="+mn-cs"/>
        <a:sym typeface="Calibri"/>
      </a:defRPr>
    </a:lvl7pPr>
    <a:lvl8pPr indent="1600200" algn="ctr" defTabSz="584200">
      <a:defRPr sz="3600">
        <a:latin typeface="+mn-lt"/>
        <a:ea typeface="+mn-ea"/>
        <a:cs typeface="+mn-cs"/>
        <a:sym typeface="Calibri"/>
      </a:defRPr>
    </a:lvl8pPr>
    <a:lvl9pPr indent="1828800" algn="ctr" defTabSz="584200">
      <a:defRPr sz="3600"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154"/>
    <a:srgbClr val="FF5E00"/>
    <a:srgbClr val="03034C"/>
    <a:srgbClr val="EE7F00"/>
    <a:srgbClr val="3A3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5BC694-4EF8-4B66-AB70-041503CB3FAC}" v="75" dt="2021-09-30T07:43:25.919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08" y="114"/>
      </p:cViewPr>
      <p:guideLst>
        <p:guide orient="horz" pos="3072"/>
        <p:guide pos="54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ia Melasecche" userId="88c81c02-5f9a-477b-ab72-c3238f1db7fc" providerId="ADAL" clId="{F35BC694-4EF8-4B66-AB70-041503CB3FAC}"/>
    <pc:docChg chg="modSld">
      <pc:chgData name="Alessia Melasecche" userId="88c81c02-5f9a-477b-ab72-c3238f1db7fc" providerId="ADAL" clId="{F35BC694-4EF8-4B66-AB70-041503CB3FAC}" dt="2021-09-30T07:48:37.162" v="278" actId="20577"/>
      <pc:docMkLst>
        <pc:docMk/>
      </pc:docMkLst>
      <pc:sldChg chg="modSp mod">
        <pc:chgData name="Alessia Melasecche" userId="88c81c02-5f9a-477b-ab72-c3238f1db7fc" providerId="ADAL" clId="{F35BC694-4EF8-4B66-AB70-041503CB3FAC}" dt="2021-09-30T07:42:14.614" v="187" actId="20577"/>
        <pc:sldMkLst>
          <pc:docMk/>
          <pc:sldMk cId="1884148805" sldId="321"/>
        </pc:sldMkLst>
        <pc:spChg chg="mod">
          <ac:chgData name="Alessia Melasecche" userId="88c81c02-5f9a-477b-ab72-c3238f1db7fc" providerId="ADAL" clId="{F35BC694-4EF8-4B66-AB70-041503CB3FAC}" dt="2021-09-30T07:42:14.614" v="187" actId="20577"/>
          <ac:spMkLst>
            <pc:docMk/>
            <pc:sldMk cId="1884148805" sldId="321"/>
            <ac:spMk id="9" creationId="{5D4428BF-8689-4D2A-B718-89DACCAFB178}"/>
          </ac:spMkLst>
        </pc:spChg>
      </pc:sldChg>
      <pc:sldChg chg="modSp mod">
        <pc:chgData name="Alessia Melasecche" userId="88c81c02-5f9a-477b-ab72-c3238f1db7fc" providerId="ADAL" clId="{F35BC694-4EF8-4B66-AB70-041503CB3FAC}" dt="2021-09-30T07:48:23.320" v="274" actId="20577"/>
        <pc:sldMkLst>
          <pc:docMk/>
          <pc:sldMk cId="2782349078" sldId="602"/>
        </pc:sldMkLst>
        <pc:spChg chg="mod">
          <ac:chgData name="Alessia Melasecche" userId="88c81c02-5f9a-477b-ab72-c3238f1db7fc" providerId="ADAL" clId="{F35BC694-4EF8-4B66-AB70-041503CB3FAC}" dt="2021-09-30T07:48:23.320" v="274" actId="20577"/>
          <ac:spMkLst>
            <pc:docMk/>
            <pc:sldMk cId="2782349078" sldId="602"/>
            <ac:spMk id="3" creationId="{B9977ABC-9965-4491-BD34-D3C06586F69F}"/>
          </ac:spMkLst>
        </pc:spChg>
      </pc:sldChg>
      <pc:sldChg chg="modSp mod">
        <pc:chgData name="Alessia Melasecche" userId="88c81c02-5f9a-477b-ab72-c3238f1db7fc" providerId="ADAL" clId="{F35BC694-4EF8-4B66-AB70-041503CB3FAC}" dt="2021-09-30T07:43:19.472" v="215" actId="20577"/>
        <pc:sldMkLst>
          <pc:docMk/>
          <pc:sldMk cId="3492353624" sldId="603"/>
        </pc:sldMkLst>
        <pc:spChg chg="mod">
          <ac:chgData name="Alessia Melasecche" userId="88c81c02-5f9a-477b-ab72-c3238f1db7fc" providerId="ADAL" clId="{F35BC694-4EF8-4B66-AB70-041503CB3FAC}" dt="2021-09-30T07:43:19.472" v="215" actId="20577"/>
          <ac:spMkLst>
            <pc:docMk/>
            <pc:sldMk cId="3492353624" sldId="603"/>
            <ac:spMk id="6" creationId="{916D1177-396A-4DD3-80E0-472A95D2E72F}"/>
          </ac:spMkLst>
        </pc:spChg>
        <pc:spChg chg="mod">
          <ac:chgData name="Alessia Melasecche" userId="88c81c02-5f9a-477b-ab72-c3238f1db7fc" providerId="ADAL" clId="{F35BC694-4EF8-4B66-AB70-041503CB3FAC}" dt="2021-09-30T07:42:58.568" v="203" actId="20577"/>
          <ac:spMkLst>
            <pc:docMk/>
            <pc:sldMk cId="3492353624" sldId="603"/>
            <ac:spMk id="8" creationId="{6612D640-C141-4437-884B-C6C536D57850}"/>
          </ac:spMkLst>
        </pc:spChg>
      </pc:sldChg>
      <pc:sldChg chg="modSp mod">
        <pc:chgData name="Alessia Melasecche" userId="88c81c02-5f9a-477b-ab72-c3238f1db7fc" providerId="ADAL" clId="{F35BC694-4EF8-4B66-AB70-041503CB3FAC}" dt="2021-09-30T07:36:19.581" v="140" actId="20577"/>
        <pc:sldMkLst>
          <pc:docMk/>
          <pc:sldMk cId="114854651" sldId="607"/>
        </pc:sldMkLst>
        <pc:spChg chg="mod">
          <ac:chgData name="Alessia Melasecche" userId="88c81c02-5f9a-477b-ab72-c3238f1db7fc" providerId="ADAL" clId="{F35BC694-4EF8-4B66-AB70-041503CB3FAC}" dt="2021-09-30T07:33:57.712" v="68" actId="20577"/>
          <ac:spMkLst>
            <pc:docMk/>
            <pc:sldMk cId="114854651" sldId="607"/>
            <ac:spMk id="7" creationId="{7C9CE226-508F-496C-B1FC-F5797E513FA0}"/>
          </ac:spMkLst>
        </pc:spChg>
        <pc:spChg chg="mod">
          <ac:chgData name="Alessia Melasecche" userId="88c81c02-5f9a-477b-ab72-c3238f1db7fc" providerId="ADAL" clId="{F35BC694-4EF8-4B66-AB70-041503CB3FAC}" dt="2021-09-30T07:35:09.059" v="135" actId="113"/>
          <ac:spMkLst>
            <pc:docMk/>
            <pc:sldMk cId="114854651" sldId="607"/>
            <ac:spMk id="8" creationId="{5BA1AF8E-59F0-4AE0-AFC2-255CD0C3268F}"/>
          </ac:spMkLst>
        </pc:spChg>
        <pc:spChg chg="mod">
          <ac:chgData name="Alessia Melasecche" userId="88c81c02-5f9a-477b-ab72-c3238f1db7fc" providerId="ADAL" clId="{F35BC694-4EF8-4B66-AB70-041503CB3FAC}" dt="2021-09-30T07:36:19.581" v="140" actId="20577"/>
          <ac:spMkLst>
            <pc:docMk/>
            <pc:sldMk cId="114854651" sldId="607"/>
            <ac:spMk id="9" creationId="{C363BBA4-F8D2-4D6C-94FD-958BF24A558F}"/>
          </ac:spMkLst>
        </pc:spChg>
      </pc:sldChg>
      <pc:sldChg chg="modSp mod">
        <pc:chgData name="Alessia Melasecche" userId="88c81c02-5f9a-477b-ab72-c3238f1db7fc" providerId="ADAL" clId="{F35BC694-4EF8-4B66-AB70-041503CB3FAC}" dt="2021-09-30T07:47:46.680" v="256" actId="20577"/>
        <pc:sldMkLst>
          <pc:docMk/>
          <pc:sldMk cId="3602632456" sldId="610"/>
        </pc:sldMkLst>
        <pc:spChg chg="mod">
          <ac:chgData name="Alessia Melasecche" userId="88c81c02-5f9a-477b-ab72-c3238f1db7fc" providerId="ADAL" clId="{F35BC694-4EF8-4B66-AB70-041503CB3FAC}" dt="2021-09-30T07:47:46.680" v="256" actId="20577"/>
          <ac:spMkLst>
            <pc:docMk/>
            <pc:sldMk cId="3602632456" sldId="610"/>
            <ac:spMk id="8" creationId="{00000000-0000-0000-0000-000000000000}"/>
          </ac:spMkLst>
        </pc:spChg>
      </pc:sldChg>
      <pc:sldChg chg="modSp mod">
        <pc:chgData name="Alessia Melasecche" userId="88c81c02-5f9a-477b-ab72-c3238f1db7fc" providerId="ADAL" clId="{F35BC694-4EF8-4B66-AB70-041503CB3FAC}" dt="2021-09-30T07:48:37.162" v="278" actId="20577"/>
        <pc:sldMkLst>
          <pc:docMk/>
          <pc:sldMk cId="1096438821" sldId="651"/>
        </pc:sldMkLst>
        <pc:spChg chg="mod">
          <ac:chgData name="Alessia Melasecche" userId="88c81c02-5f9a-477b-ab72-c3238f1db7fc" providerId="ADAL" clId="{F35BC694-4EF8-4B66-AB70-041503CB3FAC}" dt="2021-09-30T07:48:37.162" v="278" actId="20577"/>
          <ac:spMkLst>
            <pc:docMk/>
            <pc:sldMk cId="1096438821" sldId="651"/>
            <ac:spMk id="4" creationId="{C968AB52-8179-412E-A608-34DD35F7B8C0}"/>
          </ac:spMkLst>
        </pc:spChg>
      </pc:sldChg>
      <pc:sldChg chg="modSp mod">
        <pc:chgData name="Alessia Melasecche" userId="88c81c02-5f9a-477b-ab72-c3238f1db7fc" providerId="ADAL" clId="{F35BC694-4EF8-4B66-AB70-041503CB3FAC}" dt="2021-09-30T07:43:12.230" v="211" actId="20577"/>
        <pc:sldMkLst>
          <pc:docMk/>
          <pc:sldMk cId="2783255198" sldId="724"/>
        </pc:sldMkLst>
        <pc:spChg chg="mod">
          <ac:chgData name="Alessia Melasecche" userId="88c81c02-5f9a-477b-ab72-c3238f1db7fc" providerId="ADAL" clId="{F35BC694-4EF8-4B66-AB70-041503CB3FAC}" dt="2021-09-30T07:42:06.789" v="183" actId="20577"/>
          <ac:spMkLst>
            <pc:docMk/>
            <pc:sldMk cId="2783255198" sldId="724"/>
            <ac:spMk id="2" creationId="{00000000-0000-0000-0000-000000000000}"/>
          </ac:spMkLst>
        </pc:spChg>
        <pc:spChg chg="mod">
          <ac:chgData name="Alessia Melasecche" userId="88c81c02-5f9a-477b-ab72-c3238f1db7fc" providerId="ADAL" clId="{F35BC694-4EF8-4B66-AB70-041503CB3FAC}" dt="2021-09-30T07:41:38.528" v="175" actId="20577"/>
          <ac:spMkLst>
            <pc:docMk/>
            <pc:sldMk cId="2783255198" sldId="724"/>
            <ac:spMk id="5" creationId="{34888645-FEC9-4440-B035-900628B87AF4}"/>
          </ac:spMkLst>
        </pc:spChg>
        <pc:spChg chg="mod">
          <ac:chgData name="Alessia Melasecche" userId="88c81c02-5f9a-477b-ab72-c3238f1db7fc" providerId="ADAL" clId="{F35BC694-4EF8-4B66-AB70-041503CB3FAC}" dt="2021-09-30T07:43:12.230" v="211" actId="20577"/>
          <ac:spMkLst>
            <pc:docMk/>
            <pc:sldMk cId="2783255198" sldId="724"/>
            <ac:spMk id="6" creationId="{58AC5203-8C2D-4B22-AD06-F4E49B370C29}"/>
          </ac:spMkLst>
        </pc:spChg>
        <pc:spChg chg="mod">
          <ac:chgData name="Alessia Melasecche" userId="88c81c02-5f9a-477b-ab72-c3238f1db7fc" providerId="ADAL" clId="{F35BC694-4EF8-4B66-AB70-041503CB3FAC}" dt="2021-09-30T07:41:52.128" v="179" actId="20577"/>
          <ac:spMkLst>
            <pc:docMk/>
            <pc:sldMk cId="2783255198" sldId="724"/>
            <ac:spMk id="8" creationId="{6612D640-C141-4437-884B-C6C536D57850}"/>
          </ac:spMkLst>
        </pc:spChg>
      </pc:sldChg>
      <pc:sldChg chg="modSp mod">
        <pc:chgData name="Alessia Melasecche" userId="88c81c02-5f9a-477b-ab72-c3238f1db7fc" providerId="ADAL" clId="{F35BC694-4EF8-4B66-AB70-041503CB3FAC}" dt="2021-09-30T07:46:29.507" v="231" actId="20577"/>
        <pc:sldMkLst>
          <pc:docMk/>
          <pc:sldMk cId="287180803" sldId="727"/>
        </pc:sldMkLst>
        <pc:spChg chg="mod">
          <ac:chgData name="Alessia Melasecche" userId="88c81c02-5f9a-477b-ab72-c3238f1db7fc" providerId="ADAL" clId="{F35BC694-4EF8-4B66-AB70-041503CB3FAC}" dt="2021-09-30T07:46:29.507" v="231" actId="20577"/>
          <ac:spMkLst>
            <pc:docMk/>
            <pc:sldMk cId="287180803" sldId="727"/>
            <ac:spMk id="3" creationId="{F9FC181D-52F5-4B88-80FB-9F360003E77D}"/>
          </ac:spMkLst>
        </pc:spChg>
      </pc:sldChg>
      <pc:sldChg chg="modSp mod">
        <pc:chgData name="Alessia Melasecche" userId="88c81c02-5f9a-477b-ab72-c3238f1db7fc" providerId="ADAL" clId="{F35BC694-4EF8-4B66-AB70-041503CB3FAC}" dt="2021-09-30T07:43:25.919" v="217" actId="20577"/>
        <pc:sldMkLst>
          <pc:docMk/>
          <pc:sldMk cId="1531999728" sldId="729"/>
        </pc:sldMkLst>
        <pc:spChg chg="mod">
          <ac:chgData name="Alessia Melasecche" userId="88c81c02-5f9a-477b-ab72-c3238f1db7fc" providerId="ADAL" clId="{F35BC694-4EF8-4B66-AB70-041503CB3FAC}" dt="2021-09-30T07:43:25.919" v="217" actId="20577"/>
          <ac:spMkLst>
            <pc:docMk/>
            <pc:sldMk cId="1531999728" sldId="729"/>
            <ac:spMk id="7" creationId="{44C057E7-AEF3-4401-B13A-BEF0B5418FA0}"/>
          </ac:spMkLst>
        </pc:spChg>
      </pc:sldChg>
      <pc:sldChg chg="modSp mod">
        <pc:chgData name="Alessia Melasecche" userId="88c81c02-5f9a-477b-ab72-c3238f1db7fc" providerId="ADAL" clId="{F35BC694-4EF8-4B66-AB70-041503CB3FAC}" dt="2021-09-30T07:47:25.299" v="252" actId="20577"/>
        <pc:sldMkLst>
          <pc:docMk/>
          <pc:sldMk cId="3259033941" sldId="730"/>
        </pc:sldMkLst>
        <pc:spChg chg="mod">
          <ac:chgData name="Alessia Melasecche" userId="88c81c02-5f9a-477b-ab72-c3238f1db7fc" providerId="ADAL" clId="{F35BC694-4EF8-4B66-AB70-041503CB3FAC}" dt="2021-09-30T07:47:25.299" v="252" actId="20577"/>
          <ac:spMkLst>
            <pc:docMk/>
            <pc:sldMk cId="3259033941" sldId="730"/>
            <ac:spMk id="3" creationId="{B9977ABC-9965-4491-BD34-D3C06586F69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61134450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9192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24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7125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4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7125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61411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23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r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21259" y="166061"/>
            <a:ext cx="5472608" cy="213616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0"/>
          <p:cNvSpPr>
            <a:spLocks noGrp="1"/>
          </p:cNvSpPr>
          <p:nvPr>
            <p:ph type="body" idx="1" hasCustomPrompt="1"/>
          </p:nvPr>
        </p:nvSpPr>
        <p:spPr>
          <a:xfrm>
            <a:off x="1916989" y="4411899"/>
            <a:ext cx="13787330" cy="412187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  <a:lvl2pPr marL="342917" indent="-342917">
              <a:spcBef>
                <a:spcPts val="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</a:defRPr>
            </a:lvl2pPr>
            <a:lvl3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3pPr>
            <a:lvl4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4pPr>
            <a:lvl5pPr marL="0" indent="0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Body Level One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Body Level Five</a:t>
            </a:r>
          </a:p>
        </p:txBody>
      </p:sp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1901379" y="2302224"/>
            <a:ext cx="13802940" cy="1892636"/>
          </a:xfrm>
          <a:prstGeom prst="rect">
            <a:avLst/>
          </a:prstGeom>
        </p:spPr>
        <p:txBody>
          <a:bodyPr anchor="ctr" anchorCtr="0"/>
          <a:lstStyle>
            <a:lvl1pPr>
              <a:defRPr sz="48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it-IT" sz="4800">
                <a:solidFill>
                  <a:srgbClr val="384F5A"/>
                </a:solidFill>
              </a:rPr>
              <a:t>Fare clic per modificare lo stile del titolo dello schema</a:t>
            </a:r>
            <a:endParaRPr sz="4800">
              <a:solidFill>
                <a:srgbClr val="384F5A"/>
              </a:solidFill>
            </a:endParaRPr>
          </a:p>
        </p:txBody>
      </p:sp>
      <p:pic>
        <p:nvPicPr>
          <p:cNvPr id="15" name="pasted-image.pdf">
            <a:extLst>
              <a:ext uri="{FF2B5EF4-FFF2-40B4-BE49-F238E27FC236}">
                <a16:creationId xmlns:a16="http://schemas.microsoft.com/office/drawing/2014/main" id="{9484A37B-4E7A-4BF4-BB77-CB3B403BDE78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55731" y="412304"/>
            <a:ext cx="7193948" cy="946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E39042A7-B9FD-4C41-97CF-513A3D82609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22183" y="8750817"/>
            <a:ext cx="3724978" cy="744993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1270039" y="444503"/>
            <a:ext cx="14800185" cy="1593057"/>
          </a:xfrm>
          <a:prstGeom prst="rect">
            <a:avLst/>
          </a:prstGeom>
        </p:spPr>
        <p:txBody>
          <a:bodyPr anchor="ctr" anchorCtr="0"/>
          <a:lstStyle>
            <a:lvl1pPr>
              <a:defRPr b="1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it-IT" sz="3600">
                <a:solidFill>
                  <a:srgbClr val="384F5A"/>
                </a:solidFill>
              </a:rPr>
              <a:t>Fare clic per modificare lo stile del titolo dello schema</a:t>
            </a:r>
            <a:endParaRPr sz="3600">
              <a:solidFill>
                <a:srgbClr val="384F5A"/>
              </a:solidFill>
            </a:endParaRPr>
          </a:p>
        </p:txBody>
      </p:sp>
      <p:sp>
        <p:nvSpPr>
          <p:cNvPr id="39" name="Shape 39"/>
          <p:cNvSpPr>
            <a:spLocks noGrp="1"/>
          </p:cNvSpPr>
          <p:nvPr>
            <p:ph type="body" idx="1" hasCustomPrompt="1"/>
          </p:nvPr>
        </p:nvSpPr>
        <p:spPr>
          <a:xfrm>
            <a:off x="1270039" y="2603500"/>
            <a:ext cx="14800185" cy="5978565"/>
          </a:xfrm>
          <a:prstGeom prst="rect">
            <a:avLst/>
          </a:prstGeom>
        </p:spPr>
        <p:txBody>
          <a:bodyPr/>
          <a:lstStyle>
            <a:lvl1pPr marL="296348" indent="-296348">
              <a:spcBef>
                <a:spcPts val="800"/>
              </a:spcBef>
              <a:buSzPct val="7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  <a:lvl2pPr marL="740870" indent="-296348">
              <a:spcBef>
                <a:spcPts val="800"/>
              </a:spcBef>
              <a:buSzPct val="7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2pPr>
            <a:lvl3pPr marL="1185392" indent="-296348">
              <a:spcBef>
                <a:spcPts val="800"/>
              </a:spcBef>
              <a:buSzPct val="6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3pPr>
            <a:lvl4pPr marL="1629914" indent="-296348">
              <a:spcBef>
                <a:spcPts val="800"/>
              </a:spcBef>
              <a:buSzPct val="6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4pPr>
            <a:lvl5pPr marL="2074437" indent="-296348">
              <a:spcBef>
                <a:spcPts val="800"/>
              </a:spcBef>
              <a:buSzPct val="5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it-IT" sz="2400">
                <a:solidFill>
                  <a:srgbClr val="384F5A"/>
                </a:solidFill>
              </a:rPr>
              <a:t> </a:t>
            </a:r>
            <a:r>
              <a:rPr sz="2400">
                <a:solidFill>
                  <a:srgbClr val="384F5A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it-IT" sz="2400">
                <a:solidFill>
                  <a:srgbClr val="384F5A"/>
                </a:solidFill>
              </a:rPr>
              <a:t> </a:t>
            </a:r>
            <a:r>
              <a:rPr sz="2400">
                <a:solidFill>
                  <a:srgbClr val="384F5A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it-IT" sz="2400">
                <a:solidFill>
                  <a:srgbClr val="384F5A"/>
                </a:solidFill>
              </a:rPr>
              <a:t> </a:t>
            </a:r>
            <a:r>
              <a:rPr sz="2400">
                <a:solidFill>
                  <a:srgbClr val="384F5A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it-IT" sz="2400">
                <a:solidFill>
                  <a:srgbClr val="384F5A"/>
                </a:solidFill>
              </a:rPr>
              <a:t> </a:t>
            </a:r>
            <a:r>
              <a:rPr sz="2400">
                <a:solidFill>
                  <a:srgbClr val="384F5A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it-IT" sz="2400">
                <a:solidFill>
                  <a:srgbClr val="384F5A"/>
                </a:solidFill>
              </a:rPr>
              <a:t> </a:t>
            </a:r>
            <a:r>
              <a:rPr sz="2400">
                <a:solidFill>
                  <a:srgbClr val="384F5A"/>
                </a:solidFill>
              </a:rPr>
              <a:t>Body Level Five</a:t>
            </a:r>
          </a:p>
        </p:txBody>
      </p:sp>
      <p:pic>
        <p:nvPicPr>
          <p:cNvPr id="40" name="pasted-image.pd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5195" y="8608862"/>
            <a:ext cx="2617595" cy="1021745"/>
          </a:xfrm>
          <a:prstGeom prst="rect">
            <a:avLst/>
          </a:prstGeom>
          <a:ln w="12700">
            <a:miter lim="400000"/>
          </a:ln>
        </p:spPr>
      </p:pic>
      <p:sp>
        <p:nvSpPr>
          <p:cNvPr id="42" name="Shape 42"/>
          <p:cNvSpPr>
            <a:spLocks noGrp="1"/>
          </p:cNvSpPr>
          <p:nvPr>
            <p:ph type="sldNum" sz="quarter" idx="2"/>
          </p:nvPr>
        </p:nvSpPr>
        <p:spPr>
          <a:xfrm>
            <a:off x="16149517" y="8944196"/>
            <a:ext cx="720080" cy="476086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rgbClr val="000154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defRPr>
            </a:lvl1pPr>
          </a:lstStyle>
          <a:p>
            <a:fld id="{86CB4B4D-7CA3-9044-876B-883B54F8677D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11" name="pasted-image.pdf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6315" y="375000"/>
            <a:ext cx="7193948" cy="9469391"/>
          </a:xfrm>
          <a:prstGeom prst="rect">
            <a:avLst/>
          </a:prstGeom>
          <a:ln w="12700">
            <a:miter lim="400000"/>
          </a:ln>
        </p:spPr>
      </p:pic>
      <p:pic>
        <p:nvPicPr>
          <p:cNvPr id="43" name="pasted-image.pd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9657404"/>
            <a:ext cx="17340263" cy="97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body" idx="1" hasCustomPrompt="1"/>
          </p:nvPr>
        </p:nvSpPr>
        <p:spPr>
          <a:xfrm>
            <a:off x="5994115" y="2068489"/>
            <a:ext cx="10524888" cy="5688632"/>
          </a:xfrm>
          <a:prstGeom prst="rect">
            <a:avLst/>
          </a:prstGeom>
        </p:spPr>
        <p:txBody>
          <a:bodyPr/>
          <a:lstStyle>
            <a:lvl1pPr marL="0" indent="0" algn="r" defTabSz="543332">
              <a:spcBef>
                <a:spcPts val="700"/>
              </a:spcBef>
              <a:buNone/>
              <a:defRPr sz="1800">
                <a:solidFill>
                  <a:srgbClr val="000000"/>
                </a:solidFill>
                <a:latin typeface="Raleway" panose="020B0503030101060003" pitchFamily="34" charset="0"/>
              </a:defRPr>
            </a:lvl1pPr>
          </a:lstStyle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600" b="1" err="1">
                <a:solidFill>
                  <a:srgbClr val="FFFFFF"/>
                </a:solidFill>
              </a:rPr>
              <a:t>Name</a:t>
            </a:r>
            <a:r>
              <a:rPr lang="it-IT" sz="3600" b="1">
                <a:solidFill>
                  <a:srgbClr val="FFFFFF"/>
                </a:solidFill>
              </a:rPr>
              <a:t> </a:t>
            </a:r>
            <a:r>
              <a:rPr lang="it-IT" sz="3600" b="1" err="1">
                <a:solidFill>
                  <a:srgbClr val="FFFFFF"/>
                </a:solidFill>
              </a:rPr>
              <a:t>Surname</a:t>
            </a:r>
            <a:endParaRPr lang="it-IT" sz="3600" b="1">
              <a:solidFill>
                <a:srgbClr val="FFFFFF"/>
              </a:solidFill>
            </a:endParaRPr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endParaRPr lang="it-IT" sz="3600" b="1"/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200" b="1">
                <a:solidFill>
                  <a:schemeClr val="bg1"/>
                </a:solidFill>
              </a:rPr>
              <a:t>username@horizonresultsbooster.eu</a:t>
            </a:r>
            <a:endParaRPr lang="it-IT" sz="3200" b="1"/>
          </a:p>
          <a:p>
            <a:pPr marL="0" lvl="0" indent="0" defTabSz="543332">
              <a:spcBef>
                <a:spcPts val="700"/>
              </a:spcBef>
              <a:buNone/>
              <a:defRPr>
                <a:solidFill>
                  <a:srgbClr val="000000"/>
                </a:solidFill>
              </a:defRPr>
            </a:pPr>
            <a:r>
              <a:rPr lang="it-IT" sz="3200" b="1">
                <a:solidFill>
                  <a:srgbClr val="FFFFFF"/>
                </a:solidFill>
              </a:rPr>
              <a:t>www.horizonresultbooster.eu</a:t>
            </a:r>
          </a:p>
          <a:p>
            <a:pPr lvl="0">
              <a:defRPr>
                <a:solidFill>
                  <a:srgbClr val="000000"/>
                </a:solidFill>
              </a:defRPr>
            </a:pP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META PPT_tlo.pd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7325520" cy="974712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5717804" y="2428528"/>
            <a:ext cx="10801199" cy="52636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 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 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 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 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en-US" sz="2400">
                <a:solidFill>
                  <a:srgbClr val="384F5A"/>
                </a:solidFill>
              </a:rPr>
              <a:t> Body Level Five</a:t>
            </a:r>
          </a:p>
        </p:txBody>
      </p:sp>
      <p:pic>
        <p:nvPicPr>
          <p:cNvPr id="5" name="pasted-image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71919" y="7973144"/>
            <a:ext cx="4022748" cy="1443508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253308" y="448316"/>
            <a:ext cx="15265696" cy="15819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Title Text</a:t>
            </a:r>
          </a:p>
        </p:txBody>
      </p:sp>
      <p:pic>
        <p:nvPicPr>
          <p:cNvPr id="12" name="Immagine 11" descr="Immagine che contiene computer&#10;&#10;Descrizione generata automaticamente">
            <a:extLst>
              <a:ext uri="{FF2B5EF4-FFF2-40B4-BE49-F238E27FC236}">
                <a16:creationId xmlns:a16="http://schemas.microsoft.com/office/drawing/2014/main" id="{A9176AB3-A203-4C3F-AD03-2E0BED557C1B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0893" y="8045443"/>
            <a:ext cx="2868110" cy="12428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 spd="med"/>
  <p:hf hdr="0" ftr="0" dt="0"/>
  <p:txStyles>
    <p:titleStyle>
      <a:lvl1pPr defTabSz="584229" eaLnBrk="1" hangingPunct="1">
        <a:defRPr sz="3600" baseline="0">
          <a:solidFill>
            <a:srgbClr val="FFFFFF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1pPr>
      <a:lvl2pPr indent="228611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2pPr>
      <a:lvl3pPr indent="457223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3pPr>
      <a:lvl4pPr indent="685835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4pPr>
      <a:lvl5pPr indent="914446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5pPr>
      <a:lvl6pPr indent="1143057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6pPr>
      <a:lvl7pPr indent="1371668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7pPr>
      <a:lvl8pPr indent="1600280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8pPr>
      <a:lvl9pPr indent="1828892" defTabSz="584229" eaLnBrk="1" hangingPunct="1">
        <a:defRPr sz="3600">
          <a:solidFill>
            <a:srgbClr val="FFFFFF"/>
          </a:solidFill>
          <a:latin typeface="+mn-lt"/>
          <a:ea typeface="+mn-ea"/>
          <a:cs typeface="+mn-cs"/>
          <a:sym typeface="Calibri"/>
        </a:defRPr>
      </a:lvl9pPr>
    </p:titleStyle>
    <p:bodyStyle>
      <a:lvl1pPr marL="220446" indent="-220446" defTabSz="584229" eaLnBrk="1" hangingPunct="1">
        <a:spcBef>
          <a:spcPts val="1800"/>
        </a:spcBef>
        <a:buSzPct val="75000"/>
        <a:buFont typeface="Segoe UI" panose="020B0502040204020203" pitchFamily="34" charset="0"/>
        <a:buChar char="●"/>
        <a:defRPr sz="2400"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1pPr>
      <a:lvl2pPr marL="563363" indent="-220446" defTabSz="584229" eaLnBrk="1" hangingPunct="1">
        <a:spcBef>
          <a:spcPts val="1800"/>
        </a:spcBef>
        <a:buSzPct val="65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2pPr>
      <a:lvl3pPr marL="906281" indent="-220446" defTabSz="584229" eaLnBrk="1" hangingPunct="1">
        <a:spcBef>
          <a:spcPts val="1800"/>
        </a:spcBef>
        <a:buSzPct val="60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3pPr>
      <a:lvl4pPr marL="1249198" indent="-220446" defTabSz="584229" eaLnBrk="1" hangingPunct="1">
        <a:spcBef>
          <a:spcPts val="1800"/>
        </a:spcBef>
        <a:buSzPct val="55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4pPr>
      <a:lvl5pPr marL="1592114" indent="-220446" defTabSz="584229" eaLnBrk="1" hangingPunct="1">
        <a:spcBef>
          <a:spcPts val="1800"/>
        </a:spcBef>
        <a:buSzPct val="50000"/>
        <a:buFont typeface="Segoe UI" panose="020B0502040204020203" pitchFamily="34" charset="0"/>
        <a:buChar char="●"/>
        <a:defRPr>
          <a:solidFill>
            <a:srgbClr val="3A3A3C"/>
          </a:solidFill>
          <a:latin typeface="Verdana" panose="020B0604030504040204" pitchFamily="34" charset="0"/>
          <a:ea typeface="Verdana" panose="020B0604030504040204" pitchFamily="34" charset="0"/>
          <a:cs typeface="Segoe UI" panose="020B0502040204020203" pitchFamily="34" charset="0"/>
          <a:sym typeface="Calibri"/>
        </a:defRPr>
      </a:lvl5pPr>
      <a:lvl6pPr marL="1935032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6pPr>
      <a:lvl7pPr marL="2277949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7pPr>
      <a:lvl8pPr marL="2620866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8pPr>
      <a:lvl9pPr marL="2963783" indent="-220446" defTabSz="584229" eaLnBrk="1" hangingPunct="1">
        <a:spcBef>
          <a:spcPts val="1800"/>
        </a:spcBef>
        <a:buSzPct val="75000"/>
        <a:buChar char="•"/>
        <a:defRPr>
          <a:solidFill>
            <a:srgbClr val="FFFFFF"/>
          </a:solidFill>
          <a:latin typeface="+mn-lt"/>
          <a:ea typeface="+mn-ea"/>
          <a:cs typeface="+mn-cs"/>
          <a:sym typeface="Calibri"/>
        </a:defRPr>
      </a:lvl9pPr>
    </p:bodyStyle>
    <p:otherStyle>
      <a:lvl1pPr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228611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457223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685835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914446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1143057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1371668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1600280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1828892" algn="ctr" defTabSz="584229" eaLnBrk="1" hangingPunct="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72" userDrawn="1">
          <p15:clr>
            <a:srgbClr val="F26B43"/>
          </p15:clr>
        </p15:guide>
        <p15:guide id="2" pos="54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71">
            <a:extLst>
              <a:ext uri="{FF2B5EF4-FFF2-40B4-BE49-F238E27FC236}">
                <a16:creationId xmlns:a16="http://schemas.microsoft.com/office/drawing/2014/main" id="{67DDD09D-E34E-40F9-A3F3-D67B292804A2}"/>
              </a:ext>
            </a:extLst>
          </p:cNvPr>
          <p:cNvSpPr txBox="1">
            <a:spLocks/>
          </p:cNvSpPr>
          <p:nvPr/>
        </p:nvSpPr>
        <p:spPr>
          <a:xfrm>
            <a:off x="1904158" y="6224077"/>
            <a:ext cx="4686845" cy="936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 lnSpcReduction="10000"/>
          </a:bodyPr>
          <a:lstStyle>
            <a:lvl1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1pPr>
            <a:lvl2pPr marL="342917" indent="-342917" defTabSz="584229" eaLnBrk="1" hangingPunct="1">
              <a:spcBef>
                <a:spcPts val="0"/>
              </a:spcBef>
              <a:buSzPct val="75000"/>
              <a:buFontTx/>
              <a:buBlip>
                <a:blip r:embed="rId2"/>
              </a:buBlip>
              <a:defRPr sz="2400">
                <a:solidFill>
                  <a:srgbClr val="384F5A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2pPr>
            <a:lvl3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3pPr>
            <a:lvl4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4pPr>
            <a:lvl5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l"/>
            <a:r>
              <a:rPr lang="it-IT" sz="3200" b="1" dirty="0">
                <a:solidFill>
                  <a:srgbClr val="000154"/>
                </a:solidFill>
                <a:latin typeface="+mn-lt"/>
              </a:rPr>
              <a:t>Andrea Di Anselmo</a:t>
            </a:r>
            <a:endParaRPr lang="en-US" sz="3200" b="1" dirty="0">
              <a:solidFill>
                <a:srgbClr val="000154"/>
              </a:solidFill>
              <a:latin typeface="+mn-lt"/>
            </a:endParaRPr>
          </a:p>
          <a:p>
            <a:pPr algn="l"/>
            <a:r>
              <a:rPr lang="en-US" sz="3200" b="1" dirty="0">
                <a:solidFill>
                  <a:srgbClr val="000154"/>
                </a:solidFill>
                <a:latin typeface="+mn-lt"/>
              </a:rPr>
              <a:t>05.10.2021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2F5119-730F-4E0F-9F41-58861FB9E220}"/>
              </a:ext>
            </a:extLst>
          </p:cNvPr>
          <p:cNvSpPr txBox="1"/>
          <p:nvPr/>
        </p:nvSpPr>
        <p:spPr>
          <a:xfrm>
            <a:off x="1008088" y="2575150"/>
            <a:ext cx="96948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b="0" i="0" u="none" strike="noStrike" baseline="0" dirty="0">
                <a:solidFill>
                  <a:srgbClr val="000154"/>
                </a:solidFill>
                <a:latin typeface="Calibri" panose="020F0502020204030204" pitchFamily="34" charset="0"/>
              </a:rPr>
              <a:t> </a:t>
            </a:r>
            <a:r>
              <a:rPr lang="en-US" b="1" i="0" u="none" strike="noStrike" baseline="0" dirty="0">
                <a:solidFill>
                  <a:srgbClr val="000154"/>
                </a:solidFill>
                <a:latin typeface="Calibri" panose="020F0502020204030204" pitchFamily="34" charset="0"/>
              </a:rPr>
              <a:t>Info Session on the Horizon Results Booster </a:t>
            </a:r>
            <a:endParaRPr lang="en-US" b="0" i="0" u="none" strike="noStrike" baseline="0" dirty="0">
              <a:solidFill>
                <a:srgbClr val="000154"/>
              </a:solidFill>
              <a:latin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F166C6C-0CA3-4D8D-ABFA-1E59B5449EE6}"/>
              </a:ext>
            </a:extLst>
          </p:cNvPr>
          <p:cNvSpPr txBox="1"/>
          <p:nvPr/>
        </p:nvSpPr>
        <p:spPr>
          <a:xfrm>
            <a:off x="1581585" y="4091970"/>
            <a:ext cx="13746647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4800" b="1" dirty="0">
                <a:solidFill>
                  <a:srgbClr val="FF5E00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Service 1 Module C - Assisting projects to improve their existing exploitation strategy (PDES C)</a:t>
            </a:r>
          </a:p>
        </p:txBody>
      </p:sp>
    </p:spTree>
    <p:extLst>
      <p:ext uri="{BB962C8B-B14F-4D97-AF65-F5344CB8AC3E}">
        <p14:creationId xmlns:p14="http://schemas.microsoft.com/office/powerpoint/2010/main" val="334701851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FB3897-3929-48EF-B4D2-A812C74E8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39" y="444503"/>
            <a:ext cx="14800185" cy="1009543"/>
          </a:xfrm>
        </p:spPr>
        <p:txBody>
          <a:bodyPr/>
          <a:lstStyle/>
          <a:p>
            <a:r>
              <a:rPr lang="en-US" altLang="en-US" sz="4300" dirty="0">
                <a:solidFill>
                  <a:srgbClr val="000154"/>
                </a:solidFill>
                <a:latin typeface="+mn-lt"/>
              </a:rPr>
              <a:t>Main Elements</a:t>
            </a:r>
            <a:endParaRPr lang="it-IT" sz="43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977ABC-9965-4491-BD34-D3C06586F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0904" y="1574443"/>
            <a:ext cx="14169830" cy="7435121"/>
          </a:xfrm>
        </p:spPr>
        <p:txBody>
          <a:bodyPr>
            <a:normAutofit/>
          </a:bodyPr>
          <a:lstStyle/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Focus</a:t>
            </a:r>
            <a:r>
              <a:rPr lang="en-US" altLang="en-US" sz="3600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on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1</a:t>
            </a:r>
            <a:r>
              <a:rPr lang="en-US" altLang="en-US" sz="3600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KER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The service delivery lasts for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2 months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For the KER </a:t>
            </a:r>
            <a:r>
              <a:rPr lang="en-US" altLang="en-US" sz="3600" b="1" dirty="0">
                <a:solidFill>
                  <a:srgbClr val="000154"/>
                </a:solidFill>
                <a:latin typeface="+mn-lt"/>
              </a:rPr>
              <a:t>owner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/s, the Coordinator and the Exploitation Team, but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all Partners 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are suggested to participate and contribute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Best if organized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after the midterm 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of a project life – after a PDES C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The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Final Report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provides inputs for planning future use</a:t>
            </a:r>
            <a:r>
              <a:rPr lang="en-US" altLang="en-US" sz="3600" dirty="0">
                <a:solidFill>
                  <a:srgbClr val="03034C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:</a:t>
            </a:r>
          </a:p>
          <a:p>
            <a:pPr marL="1098572" lvl="3" indent="-571500" algn="just">
              <a:spcBef>
                <a:spcPts val="0"/>
              </a:spcBef>
              <a:spcAft>
                <a:spcPts val="18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Characterisation table, Lean/Value Proposition Canvas, Exploitation Roadmap, Recommendations</a:t>
            </a:r>
            <a:endParaRPr lang="en-US" altLang="en-US" sz="3600" b="1" dirty="0">
              <a:solidFill>
                <a:srgbClr val="FF5E00"/>
              </a:solidFill>
              <a:latin typeface="+mn-lt"/>
              <a:ea typeface="Arial Unicode MS" panose="020B0604020202020204" pitchFamily="34" charset="-128"/>
              <a:cs typeface="Helvetica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F9C440-A7B4-4230-9B19-32AEC4B455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10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9033941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5826B-571B-496F-872A-8C08A3D15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39" y="444503"/>
            <a:ext cx="14800185" cy="543865"/>
          </a:xfrm>
        </p:spPr>
        <p:txBody>
          <a:bodyPr>
            <a:normAutofit fontScale="90000"/>
          </a:bodyPr>
          <a:lstStyle/>
          <a:p>
            <a:pPr algn="l">
              <a:spcBef>
                <a:spcPct val="0"/>
              </a:spcBef>
            </a:pPr>
            <a:r>
              <a:rPr lang="it-IT" sz="4300" dirty="0">
                <a:solidFill>
                  <a:srgbClr val="000154"/>
                </a:solidFill>
                <a:latin typeface="+mn-lt"/>
              </a:rPr>
              <a:t>Activities</a:t>
            </a:r>
            <a:endParaRPr lang="en-GB" sz="43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62436B-37FD-48FF-836A-45D8D0548F4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7C9CE226-508F-496C-B1FC-F5797E513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919" y="1380634"/>
            <a:ext cx="5181478" cy="73867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28600" algn="l"/>
              </a:tabLst>
            </a:pPr>
            <a:r>
              <a:rPr lang="en-GB" sz="2800" b="1" dirty="0">
                <a:solidFill>
                  <a:srgbClr val="FF5E00"/>
                </a:solidFill>
                <a:latin typeface="+mn-lt"/>
                <a:cs typeface="Times New Roman" panose="02020603050405020304" pitchFamily="18" charset="0"/>
              </a:rPr>
              <a:t>Step 1 - Preparing the delivery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cs typeface="Times New Roman" panose="02020603050405020304" pitchFamily="18" charset="0"/>
              </a:rPr>
              <a:t>Maturity self-assessment (BOSAT)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b="1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Customisation</a:t>
            </a: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(Service Delivery Plan - SDP)</a:t>
            </a:r>
            <a:endParaRPr lang="en-GB" dirty="0">
              <a:solidFill>
                <a:srgbClr val="00015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Sharing </a:t>
            </a:r>
            <a:r>
              <a:rPr lang="en-GB" b="1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guidelines</a:t>
            </a: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GB" b="1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tools</a:t>
            </a: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54050" lvl="3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BPD First Set of Guidelines</a:t>
            </a:r>
          </a:p>
          <a:p>
            <a:pPr marL="654050" lvl="3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Business Plan Structure (KER Form + Exploitation Roadmap)</a:t>
            </a:r>
          </a:p>
          <a:p>
            <a:pPr marL="654050" lvl="3" indent="-3429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Lean Canvas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5BA1AF8E-59F0-4AE0-AFC2-255CD0C3268F}"/>
              </a:ext>
            </a:extLst>
          </p:cNvPr>
          <p:cNvSpPr txBox="1">
            <a:spLocks/>
          </p:cNvSpPr>
          <p:nvPr/>
        </p:nvSpPr>
        <p:spPr>
          <a:xfrm>
            <a:off x="5894790" y="1317748"/>
            <a:ext cx="4320480" cy="74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28600" algn="l"/>
              </a:tabLst>
            </a:pPr>
            <a:r>
              <a:rPr lang="en-GB" sz="2800" b="1" dirty="0">
                <a:solidFill>
                  <a:srgbClr val="FF5E00"/>
                </a:solidFill>
                <a:latin typeface="+mn-lt"/>
                <a:cs typeface="Times New Roman" panose="02020603050405020304" pitchFamily="18" charset="0"/>
              </a:rPr>
              <a:t>Step 2 - Delivery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Webinar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the Lean Canvas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BPD -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workshop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Intro on business planning</a:t>
            </a:r>
            <a:endParaRPr lang="en-GB" dirty="0">
              <a:solidFill>
                <a:srgbClr val="00015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Lean Canvas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Revenue streams and costs structure</a:t>
            </a: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Exploitation Roadmap</a:t>
            </a: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Unique Value Proposition Canvas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/Javelin Board</a:t>
            </a:r>
          </a:p>
          <a:p>
            <a:pPr marL="677863" lvl="3" indent="-457200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endParaRPr lang="en-GB" b="1" dirty="0">
              <a:solidFill>
                <a:srgbClr val="000154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Segoe UI" panose="020B0502040204020203" pitchFamily="34" charset="0"/>
              <a:buNone/>
            </a:pPr>
            <a:endParaRPr lang="en-GB" dirty="0"/>
          </a:p>
        </p:txBody>
      </p:sp>
      <p:sp>
        <p:nvSpPr>
          <p:cNvPr id="9" name="Segnaposto testo 2">
            <a:extLst>
              <a:ext uri="{FF2B5EF4-FFF2-40B4-BE49-F238E27FC236}">
                <a16:creationId xmlns:a16="http://schemas.microsoft.com/office/drawing/2014/main" id="{C363BBA4-F8D2-4D6C-94FD-958BF24A558F}"/>
              </a:ext>
            </a:extLst>
          </p:cNvPr>
          <p:cNvSpPr txBox="1">
            <a:spLocks/>
          </p:cNvSpPr>
          <p:nvPr/>
        </p:nvSpPr>
        <p:spPr>
          <a:xfrm>
            <a:off x="10540663" y="1317748"/>
            <a:ext cx="6328934" cy="7449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 typeface="Segoe UI" panose="020B0502040204020203" pitchFamily="34" charset="0"/>
              <a:buChar char="●"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228600" algn="l"/>
              </a:tabLst>
            </a:pPr>
            <a:r>
              <a:rPr lang="en-GB" sz="2800" b="1" dirty="0">
                <a:solidFill>
                  <a:srgbClr val="FF5E00"/>
                </a:solidFill>
                <a:latin typeface="+mn-lt"/>
                <a:cs typeface="Times New Roman" panose="02020603050405020304" pitchFamily="18" charset="0"/>
              </a:rPr>
              <a:t>Step 3 – Finalising the service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2286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Session to address less developed aspects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How to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reach out early adopters 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Use/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Business model &amp;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revenues and costs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Financial needs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Next steps 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- Implementation </a:t>
            </a: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roadmap</a:t>
            </a:r>
            <a:r>
              <a:rPr lang="en-GB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563563" lvl="3" indent="-342900" algn="just">
              <a:spcBef>
                <a:spcPts val="120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b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Reporting</a:t>
            </a:r>
          </a:p>
          <a:p>
            <a:pPr marL="220663" lvl="3" indent="0" algn="just">
              <a:spcBef>
                <a:spcPts val="0"/>
              </a:spcBef>
              <a:buNone/>
              <a:tabLst>
                <a:tab pos="1828800" algn="l"/>
              </a:tabLst>
            </a:pPr>
            <a:r>
              <a:rPr lang="en-GB" b="1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Comments</a:t>
            </a: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the materials produced (Characterisation table, Lean/UVP Canvas and Exploitation Roadmap); </a:t>
            </a:r>
            <a:r>
              <a:rPr lang="en-GB" b="1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how to prepare-finalise the plan, including: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access to </a:t>
            </a:r>
            <a:r>
              <a:rPr lang="en-GB" b="1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/incubators</a:t>
            </a:r>
          </a:p>
          <a:p>
            <a:pPr marL="563563" lvl="3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accessing </a:t>
            </a:r>
            <a:r>
              <a:rPr lang="en-GB" b="1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008086" lvl="4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contacts with risk investors or business angels’ networks</a:t>
            </a:r>
          </a:p>
          <a:p>
            <a:pPr marL="1008086" lvl="4" indent="-342900" algn="just">
              <a:spcBef>
                <a:spcPts val="0"/>
              </a:spcBef>
              <a:buFont typeface="Wingdings" panose="05000000000000000000" pitchFamily="2" charset="2"/>
              <a:buChar char="§"/>
              <a:tabLst>
                <a:tab pos="1828800" algn="l"/>
              </a:tabLst>
            </a:pPr>
            <a:r>
              <a:rPr lang="en-GB" i="1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use of crowdfunding platforms or debt instruments.</a:t>
            </a:r>
          </a:p>
        </p:txBody>
      </p:sp>
    </p:spTree>
    <p:extLst>
      <p:ext uri="{BB962C8B-B14F-4D97-AF65-F5344CB8AC3E}">
        <p14:creationId xmlns:p14="http://schemas.microsoft.com/office/powerpoint/2010/main" val="114854651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5975" y="228479"/>
            <a:ext cx="14800185" cy="903905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GB" sz="4300" dirty="0">
                <a:solidFill>
                  <a:srgbClr val="000154"/>
                </a:solidFill>
                <a:latin typeface="+mn-lt"/>
              </a:rPr>
              <a:t>BPD- workshop - Agenda</a:t>
            </a:r>
            <a:endParaRPr lang="en-US" altLang="en-US" sz="43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t-IT" smtClean="0"/>
              <a:t>12</a:t>
            </a:fld>
            <a:endParaRPr lang="it-IT" dirty="0"/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6612D640-C141-4437-884B-C6C536D57850}"/>
              </a:ext>
            </a:extLst>
          </p:cNvPr>
          <p:cNvSpPr txBox="1">
            <a:spLocks/>
          </p:cNvSpPr>
          <p:nvPr/>
        </p:nvSpPr>
        <p:spPr>
          <a:xfrm>
            <a:off x="795975" y="1449277"/>
            <a:ext cx="16155077" cy="6129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9:30 – 10:00, Ice breaking  </a:t>
            </a:r>
          </a:p>
          <a:p>
            <a:pPr marL="360363" indent="0" algn="just">
              <a:spcBef>
                <a:spcPts val="0"/>
              </a:spcBef>
              <a:buNone/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Pre-meeting with the Coordinator, Welcome, Presenting the day</a:t>
            </a:r>
            <a:endParaRPr lang="en-GB" sz="2800" b="1" dirty="0">
              <a:solidFill>
                <a:srgbClr val="ED7D31"/>
              </a:solidFill>
            </a:endParaRP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10:00 – 11:00, Towards an effective Exploitation Strategy: The business planning process</a:t>
            </a:r>
          </a:p>
          <a:p>
            <a:pPr marL="360363" indent="0" algn="just">
              <a:spcBef>
                <a:spcPts val="0"/>
              </a:spcBef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Introducing Business planning “Business plan is a journey”,  Q&amp;A session;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11:00 – 11:30, Coffee Break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11:30 – 13:00, Towards an effective exploitation plan</a:t>
            </a:r>
          </a:p>
          <a:p>
            <a:pPr marL="360363" indent="0" algn="just">
              <a:spcBef>
                <a:spcPts val="0"/>
              </a:spcBef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Working on the Lean Canvas and on the first draft of the Business Plan structure template.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13:00 – 14:00, Lunch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14:00 – 15:00, The Exploitation Roadmap</a:t>
            </a:r>
          </a:p>
          <a:p>
            <a:pPr marL="360363" indent="0" algn="just">
              <a:spcBef>
                <a:spcPts val="0"/>
              </a:spcBef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Discussing the key actions to be performed after the project’s end.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15:00 – 15:30, Sharing results open discussion – wrap-up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15:30 end of meeting.</a:t>
            </a: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916D1177-396A-4DD3-80E0-472A95D2E72F}"/>
              </a:ext>
            </a:extLst>
          </p:cNvPr>
          <p:cNvSpPr txBox="1">
            <a:spLocks/>
          </p:cNvSpPr>
          <p:nvPr/>
        </p:nvSpPr>
        <p:spPr>
          <a:xfrm>
            <a:off x="813281" y="7895308"/>
            <a:ext cx="8060232" cy="968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539750" indent="-266700" algn="l"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* All time slots are in Central European Timing (CET). </a:t>
            </a:r>
          </a:p>
        </p:txBody>
      </p:sp>
    </p:spTree>
    <p:extLst>
      <p:ext uri="{BB962C8B-B14F-4D97-AF65-F5344CB8AC3E}">
        <p14:creationId xmlns:p14="http://schemas.microsoft.com/office/powerpoint/2010/main" val="3492353624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1F5ABF-A989-4575-99C9-C80DBE1A251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13</a:t>
            </a:fld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DA01BE5-B5A3-4BA7-9B25-2FD91795F3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979" y="2080259"/>
            <a:ext cx="13624548" cy="6002820"/>
          </a:xfrm>
          <a:prstGeom prst="rect">
            <a:avLst/>
          </a:prstGeom>
        </p:spPr>
      </p:pic>
      <p:sp>
        <p:nvSpPr>
          <p:cNvPr id="7" name="Titolo 1">
            <a:extLst>
              <a:ext uri="{FF2B5EF4-FFF2-40B4-BE49-F238E27FC236}">
                <a16:creationId xmlns:a16="http://schemas.microsoft.com/office/drawing/2014/main" id="{44C057E7-AEF3-4401-B13A-BEF0B5418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186" y="445228"/>
            <a:ext cx="12565233" cy="975913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rgbClr val="000154"/>
                </a:solidFill>
                <a:latin typeface="+mn-lt"/>
              </a:rPr>
              <a:t>Summary table - Delivery steps</a:t>
            </a:r>
          </a:p>
        </p:txBody>
      </p:sp>
    </p:spTree>
    <p:extLst>
      <p:ext uri="{BB962C8B-B14F-4D97-AF65-F5344CB8AC3E}">
        <p14:creationId xmlns:p14="http://schemas.microsoft.com/office/powerpoint/2010/main" val="1531999728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ree image confusion">
            <a:extLst>
              <a:ext uri="{FF2B5EF4-FFF2-40B4-BE49-F238E27FC236}">
                <a16:creationId xmlns:a16="http://schemas.microsoft.com/office/drawing/2014/main" id="{F837A220-5E41-40A1-9A09-7F4D8ECE0A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4007"/>
            <a:ext cx="17340263" cy="8457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60CB06A-D348-4C22-9308-222A1F220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0038" y="2062138"/>
            <a:ext cx="14800186" cy="4361531"/>
          </a:xfrm>
        </p:spPr>
        <p:txBody>
          <a:bodyPr/>
          <a:lstStyle/>
          <a:p>
            <a:pPr marL="0" indent="0" algn="l">
              <a:buNone/>
              <a:defRPr/>
            </a:pPr>
            <a:r>
              <a:rPr lang="en-GB" sz="6600" b="1" dirty="0">
                <a:solidFill>
                  <a:srgbClr val="EE7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do not really understand something unless you can explain it to your grandmother</a:t>
            </a:r>
          </a:p>
          <a:p>
            <a:pPr marL="0" indent="0" algn="l">
              <a:buNone/>
              <a:defRPr/>
            </a:pPr>
            <a:r>
              <a:rPr lang="en-GB" sz="6600" b="1" dirty="0">
                <a:solidFill>
                  <a:srgbClr val="EE7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(A. Einstein)</a:t>
            </a:r>
          </a:p>
        </p:txBody>
      </p:sp>
    </p:spTree>
    <p:extLst>
      <p:ext uri="{BB962C8B-B14F-4D97-AF65-F5344CB8AC3E}">
        <p14:creationId xmlns:p14="http://schemas.microsoft.com/office/powerpoint/2010/main" val="3472801685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186">
            <a:extLst>
              <a:ext uri="{FF2B5EF4-FFF2-40B4-BE49-F238E27FC236}">
                <a16:creationId xmlns:a16="http://schemas.microsoft.com/office/drawing/2014/main" id="{AF17D957-58FF-4130-9DD7-37FC44685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50051" y="3004592"/>
            <a:ext cx="8568952" cy="266429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it-IT" sz="3600" b="1" dirty="0">
                <a:solidFill>
                  <a:schemeClr val="bg1"/>
                </a:solidFill>
                <a:latin typeface="+mn-lt"/>
              </a:rPr>
              <a:t>Andrea Di Anselmo</a:t>
            </a:r>
          </a:p>
          <a:p>
            <a:pPr>
              <a:defRPr>
                <a:solidFill>
                  <a:srgbClr val="000000"/>
                </a:solidFill>
              </a:defRPr>
            </a:pPr>
            <a:endParaRPr lang="it-IT" sz="3200" b="1" dirty="0">
              <a:solidFill>
                <a:schemeClr val="bg1"/>
              </a:solidFill>
              <a:latin typeface="+mn-lt"/>
            </a:endParaRPr>
          </a:p>
          <a:p>
            <a:pPr>
              <a:defRPr>
                <a:solidFill>
                  <a:srgbClr val="000000"/>
                </a:solidFill>
              </a:defRPr>
            </a:pPr>
            <a:r>
              <a:rPr lang="it-IT" sz="3200" b="1" dirty="0">
                <a:solidFill>
                  <a:schemeClr val="bg1"/>
                </a:solidFill>
                <a:latin typeface="+mn-lt"/>
              </a:rPr>
              <a:t>a.dianselmo@meta-group.com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it-IT" sz="3200" b="1" dirty="0">
                <a:solidFill>
                  <a:schemeClr val="bg1"/>
                </a:solidFill>
                <a:latin typeface="+mn-lt"/>
              </a:rPr>
              <a:t>www.horizonresultsbooster.eu</a:t>
            </a:r>
            <a:endParaRPr sz="3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2"/>
          </p:nvPr>
        </p:nvSpPr>
        <p:spPr>
          <a:xfrm>
            <a:off x="16149517" y="9044608"/>
            <a:ext cx="720080" cy="375673"/>
          </a:xfrm>
        </p:spPr>
        <p:txBody>
          <a:bodyPr/>
          <a:lstStyle/>
          <a:p>
            <a:pPr lvl="0"/>
            <a:fld id="{86CB4B4D-7CA3-9044-876B-883B54F8677D}" type="slidenum">
              <a:rPr lang="it-IT" sz="2400" smtClean="0">
                <a:latin typeface="+mn-lt"/>
              </a:rPr>
              <a:t>2</a:t>
            </a:fld>
            <a:endParaRPr lang="it-IT" sz="2400">
              <a:latin typeface="+mn-lt"/>
            </a:endParaRPr>
          </a:p>
        </p:txBody>
      </p:sp>
      <p:sp>
        <p:nvSpPr>
          <p:cNvPr id="8" name="Segnaposto testo 3"/>
          <p:cNvSpPr txBox="1">
            <a:spLocks/>
          </p:cNvSpPr>
          <p:nvPr/>
        </p:nvSpPr>
        <p:spPr>
          <a:xfrm>
            <a:off x="1103474" y="2582184"/>
            <a:ext cx="7566657" cy="4589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457200" lvl="1" indent="-45720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ct val="75000"/>
            </a:pPr>
            <a:r>
              <a:rPr lang="en-US" altLang="en-US" sz="3600" dirty="0">
                <a:solidFill>
                  <a:srgbClr val="00206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Responding to  specific </a:t>
            </a:r>
            <a:r>
              <a:rPr lang="en-US" altLang="en-US" sz="3600" b="1" dirty="0">
                <a:solidFill>
                  <a:srgbClr val="FF5E0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needs,</a:t>
            </a:r>
            <a:r>
              <a:rPr lang="en-US" altLang="en-US" sz="3600" dirty="0"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3600" dirty="0">
                <a:solidFill>
                  <a:srgbClr val="00206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to the </a:t>
            </a:r>
            <a:r>
              <a:rPr lang="en-US" altLang="en-US" sz="3600" b="1" dirty="0">
                <a:solidFill>
                  <a:srgbClr val="FF5E0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demand</a:t>
            </a:r>
            <a:r>
              <a:rPr lang="en-US" altLang="en-US" sz="3600" dirty="0">
                <a:solidFill>
                  <a:srgbClr val="00206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 of a well-defined group of </a:t>
            </a:r>
            <a:r>
              <a:rPr lang="en-US" altLang="en-US" sz="3600" dirty="0">
                <a:ea typeface="Arial Unicode MS" panose="020B0604020202020204" pitchFamily="34" charset="-128"/>
                <a:cs typeface="Helvetica" panose="020B0604020202020204" pitchFamily="34" charset="0"/>
              </a:rPr>
              <a:t>“</a:t>
            </a:r>
            <a:r>
              <a:rPr lang="en-US" altLang="en-US" sz="3600" b="1" dirty="0">
                <a:solidFill>
                  <a:srgbClr val="FF5E0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Customers”</a:t>
            </a:r>
          </a:p>
          <a:p>
            <a:pPr marL="0" lvl="1" indent="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ct val="75000"/>
              <a:buNone/>
            </a:pPr>
            <a:endParaRPr lang="en-US" altLang="en-US" sz="3600" b="1" dirty="0">
              <a:solidFill>
                <a:srgbClr val="FF5E00"/>
              </a:solidFill>
              <a:ea typeface="Arial Unicode MS" panose="020B0604020202020204" pitchFamily="34" charset="-128"/>
              <a:cs typeface="Helvetica" panose="020B0604020202020204" pitchFamily="34" charset="0"/>
            </a:endParaRPr>
          </a:p>
          <a:p>
            <a:pPr marL="457200" lvl="1" indent="-457200" algn="l">
              <a:lnSpc>
                <a:spcPct val="105000"/>
              </a:lnSpc>
              <a:spcBef>
                <a:spcPts val="0"/>
              </a:spcBef>
              <a:spcAft>
                <a:spcPts val="1200"/>
              </a:spcAft>
              <a:buSzPct val="75000"/>
            </a:pPr>
            <a:r>
              <a:rPr lang="en-US" altLang="en-US" sz="3600" dirty="0">
                <a:solidFill>
                  <a:srgbClr val="002060"/>
                </a:solidFill>
              </a:rPr>
              <a:t>Selected by the Partners for</a:t>
            </a:r>
            <a:r>
              <a:rPr lang="en-US" altLang="en-US" sz="3600" dirty="0"/>
              <a:t> </a:t>
            </a:r>
            <a:r>
              <a:rPr lang="en-US" altLang="en-US" sz="3600" b="1" dirty="0">
                <a:solidFill>
                  <a:srgbClr val="FF5E00"/>
                </a:solidFill>
              </a:rPr>
              <a:t>use</a:t>
            </a:r>
            <a:r>
              <a:rPr lang="en-US" altLang="en-US" sz="3600" dirty="0"/>
              <a:t> </a:t>
            </a:r>
            <a:r>
              <a:rPr lang="en-US" altLang="en-US" sz="3600" dirty="0">
                <a:solidFill>
                  <a:srgbClr val="002060"/>
                </a:solidFill>
              </a:rPr>
              <a:t>and/or </a:t>
            </a:r>
            <a:r>
              <a:rPr lang="en-US" altLang="en-US" sz="3600" b="1" dirty="0">
                <a:solidFill>
                  <a:srgbClr val="FF5E00"/>
                </a:solidFill>
                <a:ea typeface="Arial Unicode MS" panose="020B0604020202020204" pitchFamily="34" charset="-128"/>
                <a:cs typeface="Helvetica" panose="020B0604020202020204" pitchFamily="34" charset="0"/>
              </a:rPr>
              <a:t>market</a:t>
            </a:r>
            <a:r>
              <a:rPr lang="en-US" altLang="en-US" sz="3600" dirty="0"/>
              <a:t> </a:t>
            </a:r>
            <a:r>
              <a:rPr lang="en-US" altLang="en-US" sz="3600" dirty="0">
                <a:solidFill>
                  <a:srgbClr val="002060"/>
                </a:solidFill>
              </a:rPr>
              <a:t>introduction</a:t>
            </a:r>
          </a:p>
        </p:txBody>
      </p:sp>
      <p:sp>
        <p:nvSpPr>
          <p:cNvPr id="10" name="Rettangolo 9"/>
          <p:cNvSpPr/>
          <p:nvPr/>
        </p:nvSpPr>
        <p:spPr>
          <a:xfrm>
            <a:off x="10398323" y="2582184"/>
            <a:ext cx="4577009" cy="4934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l" defTabSz="584229">
              <a:spcBef>
                <a:spcPts val="800"/>
              </a:spcBef>
              <a:buSzPct val="75000"/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</a:rPr>
              <a:t>A product or process…</a:t>
            </a:r>
          </a:p>
          <a:p>
            <a:pPr marL="457200" lvl="1" indent="-457200" algn="l" defTabSz="584229">
              <a:spcBef>
                <a:spcPts val="800"/>
              </a:spcBef>
              <a:buSzPct val="75000"/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</a:rPr>
              <a:t>A new service…</a:t>
            </a:r>
          </a:p>
          <a:p>
            <a:pPr marL="457200" lvl="1" indent="-457200" algn="l" defTabSz="584229">
              <a:spcBef>
                <a:spcPts val="800"/>
              </a:spcBef>
              <a:buSzPct val="75000"/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</a:rPr>
              <a:t>New standard…</a:t>
            </a:r>
          </a:p>
          <a:p>
            <a:pPr marL="457200" lvl="1" indent="-457200" algn="l" defTabSz="584229">
              <a:spcBef>
                <a:spcPts val="800"/>
              </a:spcBef>
              <a:buSzPct val="75000"/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</a:rPr>
              <a:t>New training courses…</a:t>
            </a:r>
          </a:p>
          <a:p>
            <a:pPr marL="457200" lvl="1" indent="-457200" algn="l" defTabSz="584229">
              <a:spcBef>
                <a:spcPts val="800"/>
              </a:spcBef>
              <a:buSzPct val="75000"/>
              <a:buBlip>
                <a:blip r:embed="rId3"/>
              </a:buBlip>
            </a:pPr>
            <a:r>
              <a:rPr lang="en-US" dirty="0">
                <a:solidFill>
                  <a:srgbClr val="002060"/>
                </a:solidFill>
              </a:rPr>
              <a:t>Input for a new project…</a:t>
            </a: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11" name="Segnaposto testo 3"/>
          <p:cNvSpPr txBox="1">
            <a:spLocks/>
          </p:cNvSpPr>
          <p:nvPr/>
        </p:nvSpPr>
        <p:spPr>
          <a:xfrm>
            <a:off x="2078230" y="1808561"/>
            <a:ext cx="5832648" cy="7736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lvl="1" indent="0" algn="l">
              <a:buSzPct val="75000"/>
              <a:buNone/>
            </a:pPr>
            <a:endParaRPr lang="en-US" altLang="en-US" sz="3600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650DF2DF-BD6F-4BF4-A21B-9564379CF5E9}"/>
              </a:ext>
            </a:extLst>
          </p:cNvPr>
          <p:cNvSpPr txBox="1">
            <a:spLocks/>
          </p:cNvSpPr>
          <p:nvPr/>
        </p:nvSpPr>
        <p:spPr>
          <a:xfrm>
            <a:off x="634407" y="333320"/>
            <a:ext cx="16235190" cy="163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Autofit/>
          </a:bodyPr>
          <a:lstStyle>
            <a:lvl1pPr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1pPr>
            <a:lvl2pPr indent="160729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2pPr>
            <a:lvl3pPr indent="321457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3pPr>
            <a:lvl4pPr indent="482186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4pPr>
            <a:lvl5pPr indent="642915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5pPr>
            <a:lvl6pPr indent="803643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6pPr>
            <a:lvl7pPr indent="964372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7pPr>
            <a:lvl8pPr indent="1125101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8pPr>
            <a:lvl9pPr indent="1285829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l" defTabSz="584229">
              <a:spcBef>
                <a:spcPct val="0"/>
              </a:spcBef>
            </a:pPr>
            <a:r>
              <a:rPr lang="en-US" altLang="en-US" sz="4000" b="1" dirty="0">
                <a:solidFill>
                  <a:srgbClr val="000154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The Key Exploitable Result (KER) is the hero!</a:t>
            </a:r>
          </a:p>
        </p:txBody>
      </p:sp>
    </p:spTree>
    <p:extLst>
      <p:ext uri="{BB962C8B-B14F-4D97-AF65-F5344CB8AC3E}">
        <p14:creationId xmlns:p14="http://schemas.microsoft.com/office/powerpoint/2010/main" val="3602632456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977ABC-9965-4491-BD34-D3C06586F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0039" y="1873976"/>
            <a:ext cx="14169830" cy="7435121"/>
          </a:xfrm>
        </p:spPr>
        <p:txBody>
          <a:bodyPr>
            <a:normAutofit fontScale="55000" lnSpcReduction="20000"/>
          </a:bodyPr>
          <a:lstStyle/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The actual seminar lasts for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one day/two half days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For the KER owners, the Coordinator and the Exploitation Team, but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all Partners 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are suggested to participate and contribute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Best if </a:t>
            </a:r>
            <a:r>
              <a:rPr lang="en-US" altLang="en-US" sz="58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organized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before the midterm 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of a project life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Opportunity to discuss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Exploitation Plan next steps 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and have an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insight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on KERs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Focus</a:t>
            </a:r>
            <a:r>
              <a:rPr lang="en-US" altLang="en-US" sz="5400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on a</a:t>
            </a:r>
            <a:r>
              <a:rPr lang="en-US" altLang="en-US" sz="5400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maximum 3</a:t>
            </a:r>
            <a:r>
              <a:rPr lang="en-US" altLang="en-US" sz="5400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KERs</a:t>
            </a:r>
          </a:p>
          <a:p>
            <a:pPr marL="654050" lvl="2" indent="-571500" algn="just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The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Final Report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provides inputs for making the most out of the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exploitation activities</a:t>
            </a: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in the project’s </a:t>
            </a:r>
            <a:r>
              <a:rPr lang="en-US" altLang="en-US" sz="54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work plan</a:t>
            </a:r>
            <a:r>
              <a:rPr lang="en-US" altLang="en-US" sz="5400" dirty="0">
                <a:solidFill>
                  <a:srgbClr val="03034C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:</a:t>
            </a:r>
          </a:p>
          <a:p>
            <a:pPr marL="1098572" lvl="3" indent="-571500" algn="just">
              <a:spcBef>
                <a:spcPts val="0"/>
              </a:spcBef>
              <a:spcAft>
                <a:spcPts val="1800"/>
              </a:spcAft>
              <a:buClr>
                <a:srgbClr val="000154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54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Characterisation table, Priority map, Exploitation Roadmap, Recommendations</a:t>
            </a:r>
            <a:endParaRPr lang="en-US" altLang="en-US" sz="5400" b="1" dirty="0">
              <a:solidFill>
                <a:srgbClr val="FF5E00"/>
              </a:solidFill>
              <a:latin typeface="+mn-lt"/>
              <a:ea typeface="Arial Unicode MS" panose="020B0604020202020204" pitchFamily="34" charset="-128"/>
              <a:cs typeface="Helvetica" panose="020B0604020202020204" pitchFamily="34" charset="0"/>
            </a:endParaRPr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F9C440-A7B4-4230-9B19-32AEC4B4558C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7E35E112-395A-4B8B-ADEC-3798AD5E6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861" y="280919"/>
            <a:ext cx="14800185" cy="1593057"/>
          </a:xfrm>
        </p:spPr>
        <p:txBody>
          <a:bodyPr/>
          <a:lstStyle/>
          <a:p>
            <a:r>
              <a:rPr lang="en-US" altLang="en-US" sz="4000" dirty="0">
                <a:solidFill>
                  <a:srgbClr val="000154"/>
                </a:solidFill>
                <a:latin typeface="+mn-lt"/>
              </a:rPr>
              <a:t>The Exploitation Strategy Seminar (ESS) is the core of the PDES- C</a:t>
            </a:r>
            <a:endParaRPr lang="it-IT" sz="4000" dirty="0">
              <a:solidFill>
                <a:srgbClr val="000154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234907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53BDF-A85D-4B58-A14A-C8A5C476B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154"/>
                </a:solidFill>
                <a:latin typeface="+mn-lt"/>
              </a:rPr>
              <a:t>Approach</a:t>
            </a:r>
            <a:endParaRPr lang="en-GB" sz="40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968AB52-8179-412E-A608-34DD35F7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70265" y="1887502"/>
            <a:ext cx="14797476" cy="5978596"/>
          </a:xfrm>
        </p:spPr>
        <p:txBody>
          <a:bodyPr vert="horz" lIns="130048" tIns="65024" rIns="130048" bIns="65024" rtlCol="0" anchor="ctr">
            <a:normAutofit/>
          </a:bodyPr>
          <a:lstStyle>
            <a:lvl1pPr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1pPr>
            <a:lvl2pPr indent="160729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2pPr>
            <a:lvl3pPr indent="321457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3pPr>
            <a:lvl4pPr indent="482186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4pPr>
            <a:lvl5pPr indent="642915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5pPr>
            <a:lvl6pPr indent="803643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6pPr>
            <a:lvl7pPr indent="964372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7pPr>
            <a:lvl8pPr indent="1125101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8pPr>
            <a:lvl9pPr indent="1285829" algn="ctr" defTabSz="410751">
              <a:defRPr sz="2531"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l">
              <a:spcBef>
                <a:spcPts val="0"/>
              </a:spcBef>
              <a:spcAft>
                <a:spcPts val="853"/>
              </a:spcAft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Focus</a:t>
            </a:r>
            <a:r>
              <a:rPr lang="en-GB" sz="3600" dirty="0">
                <a:ea typeface="Times New Roman" panose="02020603050405020304" pitchFamily="18" charset="0"/>
              </a:rPr>
              <a:t> </a:t>
            </a:r>
            <a:r>
              <a:rPr lang="en-GB" sz="3600" b="1" dirty="0">
                <a:solidFill>
                  <a:srgbClr val="FF5E00"/>
                </a:solidFill>
              </a:rPr>
              <a:t>not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on the </a:t>
            </a:r>
            <a:r>
              <a:rPr lang="en-GB" sz="3600" b="1" dirty="0">
                <a:solidFill>
                  <a:srgbClr val="FF5E00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scientific dimension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but on the key </a:t>
            </a:r>
            <a:r>
              <a:rPr lang="en-GB" sz="3600" b="1" dirty="0">
                <a:solidFill>
                  <a:srgbClr val="FF5E00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features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 related with its </a:t>
            </a:r>
            <a:r>
              <a:rPr lang="en-GB" sz="3600" b="1" dirty="0">
                <a:solidFill>
                  <a:srgbClr val="FF5E00"/>
                </a:solidFill>
              </a:rPr>
              <a:t>use</a:t>
            </a:r>
            <a:r>
              <a:rPr lang="en-GB" sz="3600" dirty="0">
                <a:ea typeface="Times New Roman" panose="02020603050405020304" pitchFamily="18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with a </a:t>
            </a:r>
            <a:r>
              <a:rPr lang="en-GB" sz="3600" b="1" dirty="0">
                <a:solidFill>
                  <a:srgbClr val="FF5E00"/>
                </a:solidFill>
              </a:rPr>
              <a:t>problem oriented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(demand driven) approach.</a:t>
            </a:r>
          </a:p>
          <a:p>
            <a:pPr algn="l">
              <a:spcBef>
                <a:spcPts val="256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Concentrate  on how to </a:t>
            </a:r>
            <a:r>
              <a:rPr lang="en-GB" sz="3600" b="1" dirty="0">
                <a:solidFill>
                  <a:srgbClr val="FF5E00"/>
                </a:solidFill>
              </a:rPr>
              <a:t>increase the TRL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after the project is </a:t>
            </a:r>
            <a:r>
              <a:rPr lang="en-GB" sz="3600" b="1" dirty="0">
                <a:solidFill>
                  <a:srgbClr val="FF5E00"/>
                </a:solidFill>
              </a:rPr>
              <a:t>ended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due to </a:t>
            </a:r>
            <a:r>
              <a:rPr lang="en-GB" sz="3600" b="1" dirty="0">
                <a:solidFill>
                  <a:srgbClr val="FF5E00"/>
                </a:solidFill>
              </a:rPr>
              <a:t>lack of resources</a:t>
            </a:r>
            <a:r>
              <a:rPr lang="en-GB" sz="3600" dirty="0">
                <a:ea typeface="Times New Roman" panose="02020603050405020304" pitchFamily="18" charset="0"/>
              </a:rPr>
              <a:t>.</a:t>
            </a:r>
          </a:p>
          <a:p>
            <a:pPr algn="l">
              <a:spcBef>
                <a:spcPts val="2560"/>
              </a:spcBef>
              <a:buClr>
                <a:srgbClr val="002060"/>
              </a:buClr>
              <a:buFont typeface="Wingdings" panose="05000000000000000000" pitchFamily="2" charset="2"/>
              <a:buChar char="§"/>
              <a:defRPr/>
            </a:pPr>
            <a:r>
              <a:rPr lang="en-GB" sz="3600" b="1" dirty="0">
                <a:solidFill>
                  <a:srgbClr val="FF5E00"/>
                </a:solidFill>
              </a:rPr>
              <a:t>Key ingredients</a:t>
            </a:r>
            <a:r>
              <a:rPr lang="en-GB" sz="3600">
                <a:ea typeface="Times New Roman" panose="02020603050405020304" pitchFamily="18" charset="0"/>
              </a:rPr>
              <a:t>: </a:t>
            </a:r>
            <a:r>
              <a:rPr lang="en-GB" sz="360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Unique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V</a:t>
            </a:r>
            <a:r>
              <a:rPr lang="en-GB" sz="360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alue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proposition - </a:t>
            </a:r>
            <a:r>
              <a:rPr lang="en-GB" sz="3600" b="1" dirty="0">
                <a:solidFill>
                  <a:srgbClr val="FF5E00"/>
                </a:solidFill>
              </a:rPr>
              <a:t>UVP, Use model, Early adopters</a:t>
            </a:r>
            <a:r>
              <a:rPr lang="en-GB" sz="3600" dirty="0">
                <a:ea typeface="Times New Roman" panose="02020603050405020304" pitchFamily="18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(target audiences for dissemination).</a:t>
            </a:r>
          </a:p>
          <a:p>
            <a:pPr algn="l">
              <a:spcBef>
                <a:spcPts val="0"/>
              </a:spcBef>
              <a:spcAft>
                <a:spcPts val="853"/>
              </a:spcAft>
              <a:buFont typeface="Wingdings" panose="05000000000000000000" pitchFamily="2" charset="2"/>
              <a:buChar char="§"/>
              <a:defRPr/>
            </a:pPr>
            <a:endParaRPr lang="en-GB" sz="3413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438821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70038" y="489474"/>
            <a:ext cx="14800185" cy="1379301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rgbClr val="000154"/>
                </a:solidFill>
                <a:latin typeface="+mn-lt"/>
              </a:rPr>
              <a:t>Objectives for the seminar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1325875" y="2472097"/>
            <a:ext cx="13592780" cy="5172886"/>
          </a:xfrm>
        </p:spPr>
        <p:txBody>
          <a:bodyPr>
            <a:normAutofit/>
          </a:bodyPr>
          <a:lstStyle/>
          <a:p>
            <a:pPr marL="571500" lvl="1" indent="-298450" algn="l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Introduce</a:t>
            </a:r>
            <a:r>
              <a:rPr lang="en-US" altLang="en-US" sz="3600" b="1" dirty="0">
                <a:solidFill>
                  <a:srgbClr val="03034C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:</a:t>
            </a:r>
            <a:r>
              <a:rPr lang="en-US" altLang="en-US" sz="3600" dirty="0"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impact, KERs</a:t>
            </a:r>
            <a:r>
              <a:rPr lang="en-US" altLang="en-US" sz="3600" b="1" dirty="0">
                <a:solidFill>
                  <a:srgbClr val="EE7F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,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use and their 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relationship</a:t>
            </a:r>
          </a:p>
          <a:p>
            <a:pPr marL="571500" lvl="1" indent="-298450" algn="l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Focus</a:t>
            </a:r>
            <a:r>
              <a:rPr lang="en-US" altLang="en-US" sz="3600" dirty="0"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: 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on KERs and discuss:</a:t>
            </a:r>
          </a:p>
          <a:p>
            <a:pPr marL="989013" lvl="1" indent="-298450" algn="just" defTabSz="719138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Problems</a:t>
            </a:r>
            <a:r>
              <a:rPr lang="en-GB" sz="3600" b="1" dirty="0">
                <a:solidFill>
                  <a:srgbClr val="EE7F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addressed - </a:t>
            </a: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alternative solutions </a:t>
            </a:r>
            <a:r>
              <a:rPr lang="en-GB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- </a:t>
            </a: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unique value proposition</a:t>
            </a:r>
            <a:r>
              <a:rPr lang="en-GB" sz="3600" b="1" dirty="0">
                <a:solidFill>
                  <a:srgbClr val="EE7F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- novel </a:t>
            </a: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solution</a:t>
            </a:r>
            <a:r>
              <a:rPr lang="en-GB" sz="3600" b="1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and</a:t>
            </a:r>
            <a:r>
              <a:rPr lang="en-GB" sz="3600" b="1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use model</a:t>
            </a:r>
          </a:p>
          <a:p>
            <a:pPr marL="989013" lvl="1" indent="-298450" algn="l" defTabSz="719138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GB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Risks</a:t>
            </a:r>
            <a:r>
              <a:rPr lang="en-GB" sz="3600" b="1" dirty="0">
                <a:solidFill>
                  <a:srgbClr val="EE7F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</a:t>
            </a:r>
            <a:r>
              <a:rPr lang="en-GB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related to the use of results (possibly) and</a:t>
            </a:r>
          </a:p>
          <a:p>
            <a:pPr marL="989013" lvl="1" indent="-298450" algn="l" defTabSz="719138">
              <a:spcBef>
                <a:spcPts val="0"/>
              </a:spcBef>
              <a:spcAft>
                <a:spcPts val="180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§"/>
            </a:pP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First actions</a:t>
            </a:r>
            <a:r>
              <a:rPr lang="en-US" altLang="en-US" sz="3600" dirty="0">
                <a:solidFill>
                  <a:srgbClr val="000154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 after the </a:t>
            </a:r>
            <a:r>
              <a:rPr lang="en-US" altLang="en-US" sz="3600" b="1" dirty="0">
                <a:solidFill>
                  <a:srgbClr val="FF5E00"/>
                </a:solidFill>
                <a:latin typeface="+mn-lt"/>
                <a:ea typeface="Arial Unicode MS" panose="020B0604020202020204" pitchFamily="34" charset="-128"/>
                <a:cs typeface="Helvetica" panose="020B0604020202020204" pitchFamily="34" charset="0"/>
              </a:rPr>
              <a:t>project’s end</a:t>
            </a: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t-IT" sz="2400" smtClean="0">
                <a:latin typeface="+mn-lt"/>
              </a:rPr>
              <a:t>5</a:t>
            </a:fld>
            <a:endParaRPr lang="it-IT" sz="24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04707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5975" y="228479"/>
            <a:ext cx="14800185" cy="903905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fr-BE" sz="4800" dirty="0">
                <a:solidFill>
                  <a:srgbClr val="000154"/>
                </a:solidFill>
                <a:latin typeface="+mn-lt"/>
              </a:rPr>
              <a:t>ESS Agenda</a:t>
            </a:r>
            <a:endParaRPr lang="en-US" altLang="en-US" sz="48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it-IT" smtClean="0"/>
              <a:t>6</a:t>
            </a:fld>
            <a:endParaRPr lang="it-IT" dirty="0"/>
          </a:p>
        </p:txBody>
      </p:sp>
      <p:sp>
        <p:nvSpPr>
          <p:cNvPr id="5" name="Segnaposto testo 5">
            <a:extLst>
              <a:ext uri="{FF2B5EF4-FFF2-40B4-BE49-F238E27FC236}">
                <a16:creationId xmlns:a16="http://schemas.microsoft.com/office/drawing/2014/main" id="{34888645-FEC9-4440-B035-900628B87AF4}"/>
              </a:ext>
            </a:extLst>
          </p:cNvPr>
          <p:cNvSpPr txBox="1">
            <a:spLocks/>
          </p:cNvSpPr>
          <p:nvPr/>
        </p:nvSpPr>
        <p:spPr>
          <a:xfrm>
            <a:off x="795975" y="1492424"/>
            <a:ext cx="6576986" cy="3544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spcAft>
                <a:spcPts val="0"/>
              </a:spcAft>
              <a:buNone/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Day 1 </a:t>
            </a:r>
          </a:p>
          <a:p>
            <a:pPr marL="0" indent="0" algn="just">
              <a:spcAft>
                <a:spcPts val="0"/>
              </a:spcAft>
              <a:buNone/>
              <a:tabLst>
                <a:tab pos="1866900" algn="l"/>
              </a:tabLst>
            </a:pPr>
            <a:endParaRPr lang="en-GB" b="1" dirty="0">
              <a:solidFill>
                <a:srgbClr val="ED7D31"/>
              </a:solidFill>
            </a:endParaRPr>
          </a:p>
          <a:p>
            <a:pPr algn="just">
              <a:spcAft>
                <a:spcPts val="0"/>
              </a:spcAft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(One hour) - Introducing Exploitation</a:t>
            </a:r>
          </a:p>
          <a:p>
            <a:pPr marL="273050" indent="0" algn="l"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Definitions of Exploitation, Key Exploitable Results, Exploitation vs Dissemination, Exploitation Plan;</a:t>
            </a:r>
          </a:p>
          <a:p>
            <a:pPr marL="273050" indent="0" algn="l"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Q&amp;As.</a:t>
            </a:r>
          </a:p>
        </p:txBody>
      </p:sp>
      <p:sp>
        <p:nvSpPr>
          <p:cNvPr id="8" name="Segnaposto testo 5">
            <a:extLst>
              <a:ext uri="{FF2B5EF4-FFF2-40B4-BE49-F238E27FC236}">
                <a16:creationId xmlns:a16="http://schemas.microsoft.com/office/drawing/2014/main" id="{6612D640-C141-4437-884B-C6C536D57850}"/>
              </a:ext>
            </a:extLst>
          </p:cNvPr>
          <p:cNvSpPr txBox="1">
            <a:spLocks/>
          </p:cNvSpPr>
          <p:nvPr/>
        </p:nvSpPr>
        <p:spPr>
          <a:xfrm>
            <a:off x="8022059" y="1492424"/>
            <a:ext cx="8522229" cy="6992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0" indent="0" algn="just">
              <a:spcAft>
                <a:spcPts val="0"/>
              </a:spcAft>
              <a:buNone/>
            </a:pPr>
            <a:r>
              <a:rPr lang="en-GB" sz="2800" b="1" dirty="0">
                <a:solidFill>
                  <a:srgbClr val="FF5E00"/>
                </a:solidFill>
              </a:rPr>
              <a:t>Day 2</a:t>
            </a:r>
          </a:p>
          <a:p>
            <a:pPr marL="0" indent="0" algn="just">
              <a:spcAft>
                <a:spcPts val="0"/>
              </a:spcAft>
              <a:buNone/>
            </a:pPr>
            <a:endParaRPr lang="en-GB" b="1" dirty="0">
              <a:solidFill>
                <a:srgbClr val="ED7D31"/>
              </a:solidFill>
            </a:endParaRP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09.00 : 10.30 -  Working session for KER1</a:t>
            </a: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Discuss for KER1 the Characterisation Table, the Risk Map and the Exploitation Roadmap.</a:t>
            </a: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10.30 : 11-00 -  Break</a:t>
            </a: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11.00 : 12:30 - Working session for KER2</a:t>
            </a: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Discuss for KER2 the Characterisation Table, the Risk Map and the Exploitation Roadmap.</a:t>
            </a: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12.30 : 13-30 -  Lunch break</a:t>
            </a: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13.30 : 15:00 - Working session for KER3</a:t>
            </a: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Discuss for KER3 the Characterisation Table, the Risk Map and the Exploitation Roadmap.</a:t>
            </a:r>
          </a:p>
          <a:p>
            <a:pPr algn="just">
              <a:tabLst>
                <a:tab pos="1866900" algn="l"/>
              </a:tabLst>
            </a:pPr>
            <a:r>
              <a:rPr lang="en-GB" sz="2800" b="1" dirty="0">
                <a:solidFill>
                  <a:srgbClr val="FF5E00"/>
                </a:solidFill>
              </a:rPr>
              <a:t>15.00 : 15:30 – Closing</a:t>
            </a: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  <a:p>
            <a:pPr marL="273050" indent="0" algn="l">
              <a:spcAft>
                <a:spcPts val="0"/>
              </a:spcAft>
              <a:buNone/>
              <a:tabLst>
                <a:tab pos="1866900" algn="l"/>
              </a:tabLst>
            </a:pP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58AC5203-8C2D-4B22-AD06-F4E49B370C29}"/>
              </a:ext>
            </a:extLst>
          </p:cNvPr>
          <p:cNvSpPr txBox="1">
            <a:spLocks/>
          </p:cNvSpPr>
          <p:nvPr/>
        </p:nvSpPr>
        <p:spPr>
          <a:xfrm>
            <a:off x="795975" y="7288685"/>
            <a:ext cx="6576986" cy="972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Autofit/>
          </a:bodyPr>
          <a:lstStyle>
            <a:lvl1pPr marL="296348" indent="-296348" defTabSz="584229" eaLnBrk="1" hangingPunct="1">
              <a:spcBef>
                <a:spcPts val="800"/>
              </a:spcBef>
              <a:buSzPct val="7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40870" indent="-296348" defTabSz="584229" eaLnBrk="1" hangingPunct="1">
              <a:spcBef>
                <a:spcPts val="800"/>
              </a:spcBef>
              <a:buSzPct val="7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185392" indent="-296348" defTabSz="584229" eaLnBrk="1" hangingPunct="1">
              <a:spcBef>
                <a:spcPts val="800"/>
              </a:spcBef>
              <a:buSzPct val="6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629914" indent="-296348" defTabSz="584229" eaLnBrk="1" hangingPunct="1">
              <a:spcBef>
                <a:spcPts val="800"/>
              </a:spcBef>
              <a:buSzPct val="60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074437" indent="-296348" defTabSz="584229" eaLnBrk="1" hangingPunct="1">
              <a:spcBef>
                <a:spcPts val="800"/>
              </a:spcBef>
              <a:buSzPct val="55000"/>
              <a:buFontTx/>
              <a:buBlip>
                <a:blip r:embed="rId3"/>
              </a:buBlip>
              <a:defRPr sz="2400">
                <a:solidFill>
                  <a:srgbClr val="384F5A"/>
                </a:solidFill>
                <a:latin typeface="+mn-lt"/>
                <a:ea typeface="+mn-ea"/>
                <a:cs typeface="+mn-cs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73050" indent="0" algn="l">
              <a:buNone/>
              <a:tabLst>
                <a:tab pos="1866900" algn="l"/>
              </a:tabLst>
            </a:pPr>
            <a:r>
              <a:rPr lang="en-GB" sz="2800" dirty="0">
                <a:solidFill>
                  <a:srgbClr val="000154"/>
                </a:solidFill>
                <a:ea typeface="Verdana" panose="020B0604030504040204" pitchFamily="34" charset="0"/>
                <a:cs typeface="Helvetica" panose="020B0604020202020204" pitchFamily="34" charset="0"/>
              </a:rPr>
              <a:t>*All slots are intended to be agreed in Central European Timing (CET)</a:t>
            </a:r>
          </a:p>
          <a:p>
            <a:pPr marL="273050" indent="0" algn="l">
              <a:buNone/>
              <a:tabLst>
                <a:tab pos="1866900" algn="l"/>
              </a:tabLst>
            </a:pPr>
            <a:endParaRPr lang="en-GB" sz="2800" dirty="0">
              <a:solidFill>
                <a:srgbClr val="000154"/>
              </a:solidFill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5198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1F5ABF-A989-4575-99C9-C80DBE1A2513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7</a:t>
            </a:fld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931ECC8-72BC-493C-985E-77442813354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5235" y="1374070"/>
            <a:ext cx="11012142" cy="7005459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5D4428BF-8689-4D2A-B718-89DACCAFB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5235" y="205385"/>
            <a:ext cx="12565233" cy="975913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altLang="en-US" sz="4000" dirty="0">
                <a:solidFill>
                  <a:srgbClr val="000154"/>
                </a:solidFill>
                <a:latin typeface="+mn-lt"/>
              </a:rPr>
              <a:t>Summary table - Delivery steps</a:t>
            </a:r>
          </a:p>
        </p:txBody>
      </p:sp>
    </p:spTree>
    <p:extLst>
      <p:ext uri="{BB962C8B-B14F-4D97-AF65-F5344CB8AC3E}">
        <p14:creationId xmlns:p14="http://schemas.microsoft.com/office/powerpoint/2010/main" val="188414880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71">
            <a:extLst>
              <a:ext uri="{FF2B5EF4-FFF2-40B4-BE49-F238E27FC236}">
                <a16:creationId xmlns:a16="http://schemas.microsoft.com/office/drawing/2014/main" id="{67DDD09D-E34E-40F9-A3F3-D67B292804A2}"/>
              </a:ext>
            </a:extLst>
          </p:cNvPr>
          <p:cNvSpPr txBox="1">
            <a:spLocks/>
          </p:cNvSpPr>
          <p:nvPr/>
        </p:nvSpPr>
        <p:spPr>
          <a:xfrm>
            <a:off x="1483481" y="6493899"/>
            <a:ext cx="4686845" cy="936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 lnSpcReduction="10000"/>
          </a:bodyPr>
          <a:lstStyle>
            <a:lvl1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1pPr>
            <a:lvl2pPr marL="342917" indent="-342917" defTabSz="584229" eaLnBrk="1" hangingPunct="1">
              <a:spcBef>
                <a:spcPts val="0"/>
              </a:spcBef>
              <a:buSzPct val="75000"/>
              <a:buFontTx/>
              <a:buBlip>
                <a:blip r:embed="rId2"/>
              </a:buBlip>
              <a:defRPr sz="2400">
                <a:solidFill>
                  <a:srgbClr val="384F5A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2pPr>
            <a:lvl3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3pPr>
            <a:lvl4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4pPr>
            <a:lvl5pPr marL="0" indent="0" defTabSz="584229" eaLnBrk="1" hangingPunct="1">
              <a:spcBef>
                <a:spcPts val="0"/>
              </a:spcBef>
              <a:buSzPct val="75000"/>
              <a:buFont typeface="Arial" panose="020B0604020202020204" pitchFamily="34" charset="0"/>
              <a:buNone/>
              <a:defRPr sz="2400">
                <a:solidFill>
                  <a:srgbClr val="3A3A3C"/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  <a:sym typeface="Calibri"/>
              </a:defRPr>
            </a:lvl5pPr>
            <a:lvl6pPr marL="1935032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6pPr>
            <a:lvl7pPr marL="2277949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7pPr>
            <a:lvl8pPr marL="2620866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8pPr>
            <a:lvl9pPr marL="2963783" indent="-220446" defTabSz="584229" eaLnBrk="1" hangingPunct="1">
              <a:spcBef>
                <a:spcPts val="1800"/>
              </a:spcBef>
              <a:buSzPct val="75000"/>
              <a:buChar char="•"/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algn="l"/>
            <a:r>
              <a:rPr lang="it-IT" sz="3200" b="1" dirty="0">
                <a:solidFill>
                  <a:srgbClr val="000154"/>
                </a:solidFill>
                <a:latin typeface="+mn-lt"/>
              </a:rPr>
              <a:t>Andrea Di Anselmo</a:t>
            </a:r>
            <a:endParaRPr lang="en-US" sz="3200" b="1" dirty="0">
              <a:solidFill>
                <a:srgbClr val="000154"/>
              </a:solidFill>
              <a:latin typeface="+mn-lt"/>
            </a:endParaRPr>
          </a:p>
          <a:p>
            <a:pPr algn="l"/>
            <a:r>
              <a:rPr lang="en-US" sz="3200" b="1" dirty="0">
                <a:solidFill>
                  <a:srgbClr val="000154"/>
                </a:solidFill>
                <a:latin typeface="+mn-lt"/>
              </a:rPr>
              <a:t>05.10.2021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3E2F5119-730F-4E0F-9F41-58861FB9E220}"/>
              </a:ext>
            </a:extLst>
          </p:cNvPr>
          <p:cNvSpPr txBox="1"/>
          <p:nvPr/>
        </p:nvSpPr>
        <p:spPr>
          <a:xfrm>
            <a:off x="1322882" y="2930433"/>
            <a:ext cx="96948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en-US" sz="3600" b="1" i="0" u="none" strike="noStrike" baseline="0" dirty="0">
                <a:solidFill>
                  <a:srgbClr val="000154"/>
                </a:solidFill>
                <a:latin typeface="Calibri" panose="020F0502020204030204" pitchFamily="34" charset="0"/>
              </a:rPr>
              <a:t>Info Session on the Horizon Results Booster </a:t>
            </a:r>
            <a:endParaRPr lang="en-US" sz="3600" b="0" i="0" u="none" strike="noStrike" baseline="0" dirty="0">
              <a:solidFill>
                <a:srgbClr val="000154"/>
              </a:solidFill>
              <a:latin typeface="Calibri" panose="020F0502020204030204" pitchFamily="34" charset="0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3B5C5B9-1C63-4D8A-98A9-81652D14CD5D}"/>
              </a:ext>
            </a:extLst>
          </p:cNvPr>
          <p:cNvSpPr txBox="1"/>
          <p:nvPr/>
        </p:nvSpPr>
        <p:spPr>
          <a:xfrm>
            <a:off x="1322881" y="4439736"/>
            <a:ext cx="11454655" cy="83099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/>
            <a:r>
              <a:rPr lang="it-IT" sz="4800" b="1" dirty="0">
                <a:solidFill>
                  <a:srgbClr val="FF5E00"/>
                </a:solidFill>
                <a:ea typeface="Verdana" panose="020B0604030504040204" pitchFamily="34" charset="0"/>
                <a:cs typeface="Segoe UI" panose="020B0502040204020203" pitchFamily="34" charset="0"/>
              </a:rPr>
              <a:t>Service 2 - Business Plan Development</a:t>
            </a:r>
          </a:p>
        </p:txBody>
      </p:sp>
    </p:spTree>
    <p:extLst>
      <p:ext uri="{BB962C8B-B14F-4D97-AF65-F5344CB8AC3E}">
        <p14:creationId xmlns:p14="http://schemas.microsoft.com/office/powerpoint/2010/main" val="152473836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45826B-571B-496F-872A-8C08A3D15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spcBef>
                <a:spcPct val="0"/>
              </a:spcBef>
            </a:pPr>
            <a:r>
              <a:rPr lang="it-IT" sz="4800" dirty="0">
                <a:solidFill>
                  <a:srgbClr val="000154"/>
                </a:solidFill>
                <a:latin typeface="+mn-lt"/>
              </a:rPr>
              <a:t>Activities</a:t>
            </a:r>
            <a:endParaRPr lang="en-GB" sz="4800" dirty="0">
              <a:solidFill>
                <a:srgbClr val="000154"/>
              </a:solidFill>
              <a:latin typeface="+mn-lt"/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9FC181D-52F5-4B88-80FB-9F360003E7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504" y="2037561"/>
            <a:ext cx="14800185" cy="6776656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Support to partners for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having a structured business/exploitation plan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(in the case the result will not be commercialized) for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 (one) KER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400" dirty="0">
              <a:solidFill>
                <a:srgbClr val="000154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3400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Support is </a:t>
            </a:r>
            <a:r>
              <a:rPr lang="en-GB" sz="3400" b="1" dirty="0">
                <a:solidFill>
                  <a:srgbClr val="FF5E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customised</a:t>
            </a:r>
            <a:r>
              <a:rPr lang="en-GB" sz="3400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according to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maturity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of the KER selected.</a:t>
            </a:r>
            <a:endParaRPr lang="it-IT" sz="3400" dirty="0">
              <a:solidFill>
                <a:srgbClr val="000154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295275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If a draft business/exploitation plan is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, the Experts will help you to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review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it,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prepare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implementation roadmap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provide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for its finalisation.</a:t>
            </a:r>
            <a:endParaRPr lang="it-IT" sz="3400" dirty="0">
              <a:solidFill>
                <a:srgbClr val="000154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0725" indent="-295275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If the KER is </a:t>
            </a:r>
            <a:r>
              <a:rPr lang="en-GB" sz="3400" dirty="0">
                <a:solidFill>
                  <a:srgbClr val="000154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just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characterised (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 draft available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), the Experts will support you in identifying the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information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to be collected and validated for drafting the plan, </a:t>
            </a:r>
            <a:r>
              <a:rPr lang="en-GB" sz="3400" b="1" dirty="0">
                <a:solidFill>
                  <a:srgbClr val="FF5E0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discussing use/business model 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and provide </a:t>
            </a:r>
            <a:r>
              <a:rPr lang="en-GB" sz="3400" b="1" dirty="0">
                <a:solidFill>
                  <a:srgbClr val="FF5E0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recommendations</a:t>
            </a:r>
            <a:r>
              <a:rPr lang="en-GB" sz="3400" dirty="0">
                <a:solidFill>
                  <a:srgbClr val="000154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on how to prepare it</a:t>
            </a:r>
            <a:r>
              <a:rPr lang="en-GB" sz="34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3400" dirty="0"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062436B-37FD-48FF-836A-45D8D0548F4F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it-IT" smtClean="0"/>
              <a:pPr/>
              <a:t>9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180803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resentazione standard1" id="{EC084CCE-D7DC-4008-BD77-3EE5F8F34BC5}" vid="{84DAA335-9951-4BF6-B4D9-41AF18AABB49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48CE3C84390446BCA15E64CB82C9DD" ma:contentTypeVersion="566" ma:contentTypeDescription="Create a new document." ma:contentTypeScope="" ma:versionID="b48030b8ac48ba6a3212b8fe585bb39a">
  <xsd:schema xmlns:xsd="http://www.w3.org/2001/XMLSchema" xmlns:xs="http://www.w3.org/2001/XMLSchema" xmlns:p="http://schemas.microsoft.com/office/2006/metadata/properties" xmlns:ns2="1b1345fc-e85c-4616-ba4c-847f2527d986" xmlns:ns3="85c02c45-5798-4af9-a839-28cb9cc0a8bf" targetNamespace="http://schemas.microsoft.com/office/2006/metadata/properties" ma:root="true" ma:fieldsID="bb9c2aeb379de75c17d0e7a8f7506928" ns2:_="" ns3:_="">
    <xsd:import namespace="1b1345fc-e85c-4616-ba4c-847f2527d986"/>
    <xsd:import namespace="85c02c45-5798-4af9-a839-28cb9cc0a8b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3:TaxCatchAll" minOccurs="0"/>
                <xsd:element ref="ns3:_dlc_DocId" minOccurs="0"/>
                <xsd:element ref="ns3:_dlc_DocIdUrl" minOccurs="0"/>
                <xsd:element ref="ns3:_dlc_DocIdPersistId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1345fc-e85c-4616-ba4c-847f2527d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c02c45-5798-4af9-a839-28cb9cc0a8b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10d1c4a7-6e6c-4f5c-82ee-bbd57a0986cf}" ma:internalName="TaxCatchAll" ma:showField="CatchAllData" ma:web="85c02c45-5798-4af9-a839-28cb9cc0a8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85c02c45-5798-4af9-a839-28cb9cc0a8bf">JZENU2HJ3JAC-787007954-290</_dlc_DocId>
    <_dlc_DocIdUrl xmlns="85c02c45-5798-4af9-a839-28cb9cc0a8bf">
      <Url>https://metagroupsrl.sharepoint.com/filesystem/_layouts/15/DocIdRedir.aspx?ID=JZENU2HJ3JAC-787007954-290</Url>
      <Description>JZENU2HJ3JAC-787007954-290</Description>
    </_dlc_DocIdUrl>
    <TaxCatchAll xmlns="85c02c45-5798-4af9-a839-28cb9cc0a8bf"/>
  </documentManagement>
</p:properties>
</file>

<file path=customXml/itemProps1.xml><?xml version="1.0" encoding="utf-8"?>
<ds:datastoreItem xmlns:ds="http://schemas.openxmlformats.org/officeDocument/2006/customXml" ds:itemID="{C6483E12-DFE6-4058-8D11-B38DCC8C3DC0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C621A87-5B6D-435F-92EB-CD292C9133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E4372-0736-43BC-A90A-F6456F9331E8}">
  <ds:schemaRefs>
    <ds:schemaRef ds:uri="1b1345fc-e85c-4616-ba4c-847f2527d986"/>
    <ds:schemaRef ds:uri="85c02c45-5798-4af9-a839-28cb9cc0a8b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4.xml><?xml version="1.0" encoding="utf-8"?>
<ds:datastoreItem xmlns:ds="http://schemas.openxmlformats.org/officeDocument/2006/customXml" ds:itemID="{EABBE2FB-7BEA-448B-81D3-A1CEC319BEC9}">
  <ds:schemaRefs>
    <ds:schemaRef ds:uri="1b1345fc-e85c-4616-ba4c-847f2527d986"/>
    <ds:schemaRef ds:uri="85c02c45-5798-4af9-a839-28cb9cc0a8bf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HRB_presentation (1)</Template>
  <TotalTime>1173</TotalTime>
  <Words>969</Words>
  <Application>Microsoft Office PowerPoint</Application>
  <PresentationFormat>Custom</PresentationFormat>
  <Paragraphs>125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Arial Unicode MS</vt:lpstr>
      <vt:lpstr>Calibri</vt:lpstr>
      <vt:lpstr>Helvetica</vt:lpstr>
      <vt:lpstr>Helvetica Neue</vt:lpstr>
      <vt:lpstr>Raleway</vt:lpstr>
      <vt:lpstr>Segoe UI</vt:lpstr>
      <vt:lpstr>Times New Roman</vt:lpstr>
      <vt:lpstr>Verdana</vt:lpstr>
      <vt:lpstr>Wingdings</vt:lpstr>
      <vt:lpstr>White</vt:lpstr>
      <vt:lpstr>PowerPoint Presentation</vt:lpstr>
      <vt:lpstr>PowerPoint Presentation</vt:lpstr>
      <vt:lpstr>The Exploitation Strategy Seminar (ESS) is the core of the PDES- C</vt:lpstr>
      <vt:lpstr>Approach</vt:lpstr>
      <vt:lpstr>Objectives for the seminar</vt:lpstr>
      <vt:lpstr>ESS Agenda</vt:lpstr>
      <vt:lpstr>Summary table - Delivery steps</vt:lpstr>
      <vt:lpstr>PowerPoint Presentation</vt:lpstr>
      <vt:lpstr>Activities</vt:lpstr>
      <vt:lpstr>Main Elements</vt:lpstr>
      <vt:lpstr>Activities</vt:lpstr>
      <vt:lpstr>BPD- workshop - Agenda</vt:lpstr>
      <vt:lpstr>Summary table - Delivery steps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Presentation</dc:title>
  <dc:creator>Andrea</dc:creator>
  <cp:lastModifiedBy>MARGANNE Olivier (RTD-EXT)</cp:lastModifiedBy>
  <cp:revision>21</cp:revision>
  <dcterms:created xsi:type="dcterms:W3CDTF">2020-07-08T08:15:41Z</dcterms:created>
  <dcterms:modified xsi:type="dcterms:W3CDTF">2021-10-05T07:40:15Z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8029cdb1-450a-4d9f-9095-8bb0949f0b7f</vt:lpwstr>
  </property>
  <property fmtid="{D5CDD505-2E9C-101B-9397-08002B2CF9AE}" pid="3" name="ContentTypeId">
    <vt:lpwstr>0x0101000548CE3C84390446BCA15E64CB82C9DD</vt:lpwstr>
  </property>
  <property fmtid="{D5CDD505-2E9C-101B-9397-08002B2CF9AE}" pid="4" name="Order">
    <vt:r8>29000</vt:r8>
  </property>
</Properties>
</file>