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2"/>
    <p:sldId id="288" r:id="rId3"/>
    <p:sldId id="296" r:id="rId4"/>
    <p:sldId id="28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5494"/>
    <a:srgbClr val="416484"/>
    <a:srgbClr val="0074BF"/>
    <a:srgbClr val="000154"/>
    <a:srgbClr val="000056"/>
    <a:srgbClr val="010157"/>
    <a:srgbClr val="00ADEF"/>
    <a:srgbClr val="FCB711"/>
    <a:srgbClr val="F2883A"/>
    <a:srgbClr val="FE5D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83901" autoAdjust="0"/>
  </p:normalViewPr>
  <p:slideViewPr>
    <p:cSldViewPr snapToGrid="0">
      <p:cViewPr varScale="1">
        <p:scale>
          <a:sx n="140" d="100"/>
          <a:sy n="140" d="100"/>
        </p:scale>
        <p:origin x="1108" y="76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506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341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141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91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jp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210" y="1767367"/>
            <a:ext cx="8244901" cy="29585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077976" y="5890240"/>
            <a:ext cx="3544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dirty="0">
                <a:solidFill>
                  <a:srgbClr val="FFC000"/>
                </a:solidFill>
                <a:latin typeface="EC Square Sans Cond Pro" panose="020B0506040000020004" pitchFamily="34" charset="0"/>
              </a:rPr>
              <a:t>RTD.G.6 </a:t>
            </a:r>
            <a:endParaRPr lang="fr-BE" sz="1400" dirty="0" smtClean="0">
              <a:solidFill>
                <a:srgbClr val="FFC000"/>
              </a:solidFill>
              <a:latin typeface="EC Square Sans Cond Pro" panose="020B0506040000020004" pitchFamily="34" charset="0"/>
            </a:endParaRPr>
          </a:p>
          <a:p>
            <a:r>
              <a:rPr lang="fr-BE" sz="1400" dirty="0" smtClean="0">
                <a:solidFill>
                  <a:srgbClr val="FFC000"/>
                </a:solidFill>
                <a:latin typeface="EC Square Sans Cond Pro" panose="020B0506040000020004" pitchFamily="34" charset="0"/>
              </a:rPr>
              <a:t>Common </a:t>
            </a:r>
            <a:r>
              <a:rPr lang="fr-BE" sz="1400" dirty="0">
                <a:solidFill>
                  <a:srgbClr val="FFC000"/>
                </a:solidFill>
                <a:latin typeface="EC Square Sans Cond Pro" panose="020B0506040000020004" pitchFamily="34" charset="0"/>
              </a:rPr>
              <a:t>Knowledge and Data Management Service</a:t>
            </a:r>
            <a:endParaRPr lang="en-GB" sz="1400" dirty="0">
              <a:solidFill>
                <a:srgbClr val="FFC000"/>
              </a:solidFill>
              <a:latin typeface="EC Square Sans Cond Pro" panose="020B05060400000200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783" y="4725937"/>
            <a:ext cx="1578093" cy="1580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495600" y="548681"/>
            <a:ext cx="7920880" cy="720601"/>
          </a:xfrm>
        </p:spPr>
        <p:txBody>
          <a:bodyPr/>
          <a:lstStyle/>
          <a:p>
            <a:r>
              <a:rPr lang="fr-B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fr-BE" dirty="0" smtClean="0">
                <a:latin typeface="Arial" panose="020B0604020202020204" pitchFamily="34" charset="0"/>
                <a:cs typeface="Arial" panose="020B0604020202020204" pitchFamily="34" charset="0"/>
              </a:rPr>
              <a:t> the Horizon </a:t>
            </a:r>
            <a:r>
              <a:rPr lang="fr-B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fr-BE" dirty="0" smtClean="0">
                <a:latin typeface="Arial" panose="020B0604020202020204" pitchFamily="34" charset="0"/>
                <a:cs typeface="Arial" panose="020B0604020202020204" pitchFamily="34" charset="0"/>
              </a:rPr>
              <a:t> Booster?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21913" y="2126465"/>
            <a:ext cx="7927036" cy="3312368"/>
          </a:xfrm>
        </p:spPr>
        <p:txBody>
          <a:bodyPr/>
          <a:lstStyle/>
          <a:p>
            <a:pPr marL="0" indent="0" algn="just">
              <a:buClr>
                <a:srgbClr val="F2883A"/>
              </a:buClr>
              <a:buNone/>
            </a:pPr>
            <a:r>
              <a:rPr lang="en-US" sz="200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offered by the European Commission to beneficiaries</a:t>
            </a:r>
          </a:p>
          <a:p>
            <a:pPr algn="just">
              <a:buClr>
                <a:srgbClr val="F2883A"/>
              </a:buClr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better disseminate </a:t>
            </a:r>
            <a:r>
              <a:rPr lang="en-US" sz="200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000" dirty="0" err="1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valorise</a:t>
            </a:r>
            <a:r>
              <a:rPr lang="en-US" sz="200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your project’s results </a:t>
            </a:r>
            <a:endParaRPr lang="en-US" sz="2000" dirty="0" smtClean="0">
              <a:solidFill>
                <a:srgbClr val="0F54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2883A"/>
              </a:buClr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increase your exploitation potential</a:t>
            </a:r>
          </a:p>
          <a:p>
            <a:pPr algn="just">
              <a:buClr>
                <a:srgbClr val="F2883A"/>
              </a:buClr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improve your access to the market</a:t>
            </a:r>
          </a:p>
          <a:p>
            <a:pPr algn="just">
              <a:buClr>
                <a:srgbClr val="F2883A"/>
              </a:buClr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you implement your dissemination and exploitation strategy</a:t>
            </a:r>
            <a:endParaRPr lang="en-US" sz="800" dirty="0">
              <a:solidFill>
                <a:srgbClr val="0F54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Clr>
                <a:srgbClr val="F2883A"/>
              </a:buClr>
              <a:buNone/>
            </a:pPr>
            <a:r>
              <a:rPr lang="en-US" sz="220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=&gt; To </a:t>
            </a:r>
            <a:r>
              <a:rPr lang="en-US" sz="220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</a:t>
            </a:r>
            <a:r>
              <a:rPr lang="en-US" sz="220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</a:t>
            </a:r>
            <a:r>
              <a:rPr lang="en-US" sz="220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 of </a:t>
            </a:r>
            <a:r>
              <a:rPr lang="en-US" sz="220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&amp; Innovation </a:t>
            </a:r>
            <a:r>
              <a:rPr lang="en-US" sz="220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results to </a:t>
            </a:r>
            <a:r>
              <a:rPr lang="en-US" sz="2200" b="1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makers, industry and </a:t>
            </a:r>
            <a:r>
              <a:rPr lang="en-US" sz="2200" b="1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society and maximize impact</a:t>
            </a:r>
            <a:endParaRPr lang="en-US" sz="2200" dirty="0">
              <a:solidFill>
                <a:srgbClr val="0F54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83432" y="2256430"/>
            <a:ext cx="1258193" cy="1300194"/>
          </a:xfrm>
          <a:prstGeom prst="rect">
            <a:avLst/>
          </a:prstGeom>
          <a:solidFill>
            <a:srgbClr val="FCB7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err="1" smtClean="0"/>
              <a:t>Boost</a:t>
            </a:r>
            <a:r>
              <a:rPr lang="fr-BE" b="1" dirty="0" smtClean="0"/>
              <a:t> </a:t>
            </a:r>
            <a:r>
              <a:rPr lang="fr-BE" b="1" dirty="0" err="1" smtClean="0"/>
              <a:t>your</a:t>
            </a:r>
            <a:r>
              <a:rPr lang="fr-BE" b="1" dirty="0" smtClean="0"/>
              <a:t> impact!</a:t>
            </a:r>
            <a:endParaRPr lang="en-GB" b="1" dirty="0"/>
          </a:p>
        </p:txBody>
      </p:sp>
      <p:sp>
        <p:nvSpPr>
          <p:cNvPr id="2" name="Right Triangle 1"/>
          <p:cNvSpPr/>
          <p:nvPr/>
        </p:nvSpPr>
        <p:spPr>
          <a:xfrm rot="5400000">
            <a:off x="10476011" y="3565398"/>
            <a:ext cx="1291004" cy="1258193"/>
          </a:xfrm>
          <a:prstGeom prst="rtTriangle">
            <a:avLst/>
          </a:prstGeom>
          <a:solidFill>
            <a:srgbClr val="F288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Triangle 6"/>
          <p:cNvSpPr/>
          <p:nvPr/>
        </p:nvSpPr>
        <p:spPr>
          <a:xfrm rot="16200000">
            <a:off x="9199746" y="2272938"/>
            <a:ext cx="1300194" cy="1267177"/>
          </a:xfrm>
          <a:prstGeom prst="rtTriangle">
            <a:avLst/>
          </a:prstGeom>
          <a:solidFill>
            <a:srgbClr val="FE5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415"/>
          <a:stretch/>
        </p:blipFill>
        <p:spPr>
          <a:xfrm>
            <a:off x="316672" y="5873162"/>
            <a:ext cx="897825" cy="85718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-38103"/>
            <a:ext cx="12192000" cy="1741714"/>
          </a:xfrm>
          <a:prstGeom prst="rect">
            <a:avLst/>
          </a:prstGeom>
          <a:solidFill>
            <a:srgbClr val="034E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4400" dirty="0" err="1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fr-BE" sz="4400" dirty="0">
                <a:latin typeface="Arial" panose="020B0604020202020204" pitchFamily="34" charset="0"/>
                <a:cs typeface="Arial" panose="020B0604020202020204" pitchFamily="34" charset="0"/>
              </a:rPr>
              <a:t> the Horizon </a:t>
            </a:r>
            <a:r>
              <a:rPr lang="fr-BE" sz="44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fr-BE" sz="4400" dirty="0">
                <a:latin typeface="Arial" panose="020B0604020202020204" pitchFamily="34" charset="0"/>
                <a:cs typeface="Arial" panose="020B0604020202020204" pitchFamily="34" charset="0"/>
              </a:rPr>
              <a:t> Booster?</a:t>
            </a:r>
            <a:endParaRPr lang="en-GB" sz="44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983902" y="-38103"/>
            <a:ext cx="0" cy="1269282"/>
          </a:xfrm>
          <a:prstGeom prst="line">
            <a:avLst/>
          </a:prstGeom>
          <a:ln w="28575">
            <a:solidFill>
              <a:srgbClr val="FCB7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9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495600" y="548681"/>
            <a:ext cx="7920880" cy="720601"/>
          </a:xfrm>
        </p:spPr>
        <p:txBody>
          <a:bodyPr/>
          <a:lstStyle/>
          <a:p>
            <a:r>
              <a:rPr lang="fr-B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fr-BE" dirty="0" smtClean="0">
                <a:latin typeface="Arial" panose="020B0604020202020204" pitchFamily="34" charset="0"/>
                <a:cs typeface="Arial" panose="020B0604020202020204" pitchFamily="34" charset="0"/>
              </a:rPr>
              <a:t> the Horizon </a:t>
            </a:r>
            <a:r>
              <a:rPr lang="fr-B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fr-BE" dirty="0" smtClean="0">
                <a:latin typeface="Arial" panose="020B0604020202020204" pitchFamily="34" charset="0"/>
                <a:cs typeface="Arial" panose="020B0604020202020204" pitchFamily="34" charset="0"/>
              </a:rPr>
              <a:t> Booster?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37071" y="2132202"/>
            <a:ext cx="8259177" cy="3312368"/>
          </a:xfrm>
        </p:spPr>
        <p:txBody>
          <a:bodyPr/>
          <a:lstStyle/>
          <a:p>
            <a:pPr algn="just">
              <a:buClr>
                <a:srgbClr val="F2883A"/>
              </a:buClr>
              <a:buFont typeface="Wingdings" panose="05000000000000000000" pitchFamily="2" charset="2"/>
              <a:buChar char="ü"/>
            </a:pPr>
            <a:r>
              <a:rPr lang="en-GB" sz="2000" kern="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set of 3 tailor-made </a:t>
            </a:r>
            <a:r>
              <a:rPr lang="en-GB" sz="2000" kern="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services </a:t>
            </a:r>
            <a:r>
              <a:rPr lang="en-GB" sz="2000" kern="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beneficiaries</a:t>
            </a:r>
          </a:p>
          <a:p>
            <a:pPr lvl="1" algn="just">
              <a:buClr>
                <a:srgbClr val="F2883A"/>
              </a:buClr>
              <a:buFont typeface="Wingdings" panose="05000000000000000000" pitchFamily="2" charset="2"/>
              <a:buChar char="ü"/>
            </a:pPr>
            <a:r>
              <a:rPr lang="en-GB" sz="180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Clustering </a:t>
            </a:r>
            <a:r>
              <a:rPr lang="en-GB" sz="180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R&amp;I </a:t>
            </a:r>
            <a:r>
              <a:rPr lang="en-GB" sz="180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projects, in </a:t>
            </a:r>
            <a:r>
              <a:rPr lang="en-GB" sz="180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portfolio of </a:t>
            </a:r>
            <a:r>
              <a:rPr lang="en-GB" sz="180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similar/complementary </a:t>
            </a:r>
            <a:r>
              <a:rPr lang="en-GB" sz="180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en-GB" sz="180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lvl="1" algn="just">
              <a:buClr>
                <a:srgbClr val="F2883A"/>
              </a:buClr>
              <a:buFont typeface="Wingdings" panose="05000000000000000000" pitchFamily="2" charset="2"/>
              <a:buChar char="ü"/>
            </a:pPr>
            <a:r>
              <a:rPr lang="en-GB" sz="180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</a:t>
            </a:r>
            <a:r>
              <a:rPr lang="en-GB" sz="180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exploitation </a:t>
            </a:r>
            <a:r>
              <a:rPr lang="en-GB" sz="180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</a:p>
          <a:p>
            <a:pPr lvl="1" algn="just">
              <a:buClr>
                <a:srgbClr val="F2883A"/>
              </a:buClr>
              <a:buFont typeface="Wingdings" panose="05000000000000000000" pitchFamily="2" charset="2"/>
              <a:buChar char="ü"/>
            </a:pPr>
            <a:r>
              <a:rPr lang="en-GB" sz="180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access </a:t>
            </a:r>
            <a:r>
              <a:rPr lang="en-GB" sz="1800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1800" dirty="0" smtClean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endParaRPr lang="en-GB" sz="1800" dirty="0">
              <a:solidFill>
                <a:srgbClr val="0F54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2883A"/>
              </a:buClr>
              <a:buFont typeface="Wingdings" panose="05000000000000000000" pitchFamily="2" charset="2"/>
              <a:buChar char="ü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415"/>
          <a:stretch/>
        </p:blipFill>
        <p:spPr>
          <a:xfrm>
            <a:off x="316672" y="5873162"/>
            <a:ext cx="897825" cy="85718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-38103"/>
            <a:ext cx="12192000" cy="1741714"/>
          </a:xfrm>
          <a:prstGeom prst="rect">
            <a:avLst/>
          </a:prstGeom>
          <a:solidFill>
            <a:srgbClr val="034E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fr-BE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BE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4400" dirty="0">
                <a:latin typeface="Arial" panose="020B0604020202020204" pitchFamily="34" charset="0"/>
                <a:cs typeface="Arial" panose="020B0604020202020204" pitchFamily="34" charset="0"/>
              </a:rPr>
              <a:t>the Horizon </a:t>
            </a:r>
            <a:r>
              <a:rPr lang="fr-BE" sz="44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fr-BE" sz="4400" dirty="0">
                <a:latin typeface="Arial" panose="020B0604020202020204" pitchFamily="34" charset="0"/>
                <a:cs typeface="Arial" panose="020B0604020202020204" pitchFamily="34" charset="0"/>
              </a:rPr>
              <a:t> Booster?</a:t>
            </a:r>
            <a:endParaRPr lang="en-GB" sz="44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983902" y="-38103"/>
            <a:ext cx="0" cy="1269282"/>
          </a:xfrm>
          <a:prstGeom prst="line">
            <a:avLst/>
          </a:prstGeom>
          <a:ln w="28575">
            <a:solidFill>
              <a:srgbClr val="FCB7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4553314" y="4822770"/>
            <a:ext cx="1653056" cy="1907575"/>
            <a:chOff x="2574177" y="51790"/>
            <a:chExt cx="951249" cy="1093390"/>
          </a:xfrm>
          <a:solidFill>
            <a:srgbClr val="000154"/>
          </a:solidFill>
        </p:grpSpPr>
        <p:sp>
          <p:nvSpPr>
            <p:cNvPr id="21" name="Hexagon 20"/>
            <p:cNvSpPr/>
            <p:nvPr/>
          </p:nvSpPr>
          <p:spPr>
            <a:xfrm rot="5400000">
              <a:off x="2503107" y="122860"/>
              <a:ext cx="1093390" cy="951249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Hexagon 4"/>
            <p:cNvSpPr txBox="1"/>
            <p:nvPr/>
          </p:nvSpPr>
          <p:spPr>
            <a:xfrm>
              <a:off x="2671352" y="236845"/>
              <a:ext cx="761594" cy="68796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algn="ctr"/>
              <a:r>
                <a:rPr lang="en-GB" sz="1400" b="1" dirty="0"/>
                <a:t>Business Plan Development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102722" y="4445877"/>
            <a:ext cx="1668856" cy="1894469"/>
            <a:chOff x="2574177" y="51790"/>
            <a:chExt cx="951249" cy="1093390"/>
          </a:xfrm>
          <a:solidFill>
            <a:srgbClr val="00ADEF"/>
          </a:solidFill>
        </p:grpSpPr>
        <p:sp>
          <p:nvSpPr>
            <p:cNvPr id="12" name="Hexagon 11"/>
            <p:cNvSpPr/>
            <p:nvPr/>
          </p:nvSpPr>
          <p:spPr>
            <a:xfrm rot="5400000">
              <a:off x="2503107" y="122860"/>
              <a:ext cx="1093390" cy="951249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Hexagon 4"/>
            <p:cNvSpPr txBox="1"/>
            <p:nvPr/>
          </p:nvSpPr>
          <p:spPr>
            <a:xfrm>
              <a:off x="2652078" y="246564"/>
              <a:ext cx="829189" cy="68796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algn="ctr"/>
              <a:r>
                <a:rPr lang="en-GB" sz="1400" b="1" dirty="0"/>
                <a:t>Portfolio Dissemination &amp; Exploitation Strategy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022460" y="4445877"/>
            <a:ext cx="1647561" cy="1894469"/>
            <a:chOff x="2574177" y="51790"/>
            <a:chExt cx="951249" cy="1093390"/>
          </a:xfrm>
          <a:solidFill>
            <a:srgbClr val="0074BF"/>
          </a:solidFill>
        </p:grpSpPr>
        <p:sp>
          <p:nvSpPr>
            <p:cNvPr id="24" name="Hexagon 23"/>
            <p:cNvSpPr/>
            <p:nvPr/>
          </p:nvSpPr>
          <p:spPr>
            <a:xfrm rot="5400000">
              <a:off x="2503107" y="122860"/>
              <a:ext cx="1093390" cy="951249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Hexagon 4"/>
            <p:cNvSpPr txBox="1"/>
            <p:nvPr/>
          </p:nvSpPr>
          <p:spPr>
            <a:xfrm>
              <a:off x="2669005" y="250763"/>
              <a:ext cx="761594" cy="68796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algn="ctr"/>
              <a:r>
                <a:rPr lang="en-GB" sz="1400" b="1" dirty="0"/>
                <a:t>Go To Market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693985" y="2079010"/>
            <a:ext cx="1197764" cy="1168266"/>
          </a:xfrm>
          <a:prstGeom prst="rect">
            <a:avLst/>
          </a:prstGeom>
          <a:solidFill>
            <a:srgbClr val="FCB7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600" b="1" dirty="0" smtClean="0"/>
              <a:t>Free of charge</a:t>
            </a:r>
            <a:endParaRPr lang="en-GB" sz="1600" b="1" dirty="0"/>
          </a:p>
        </p:txBody>
      </p:sp>
      <p:sp>
        <p:nvSpPr>
          <p:cNvPr id="17" name="Right Triangle 16"/>
          <p:cNvSpPr/>
          <p:nvPr/>
        </p:nvSpPr>
        <p:spPr>
          <a:xfrm rot="5400000">
            <a:off x="10734830" y="3241810"/>
            <a:ext cx="1160005" cy="1170940"/>
          </a:xfrm>
          <a:prstGeom prst="rtTriangle">
            <a:avLst/>
          </a:prstGeom>
          <a:solidFill>
            <a:srgbClr val="F288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Triangle 17"/>
          <p:cNvSpPr/>
          <p:nvPr/>
        </p:nvSpPr>
        <p:spPr>
          <a:xfrm rot="16200000">
            <a:off x="9524382" y="2059984"/>
            <a:ext cx="1168266" cy="1206318"/>
          </a:xfrm>
          <a:prstGeom prst="rtTriangle">
            <a:avLst/>
          </a:prstGeom>
          <a:solidFill>
            <a:srgbClr val="FE5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92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82" t="20492" r="11617" b="16590"/>
          <a:stretch/>
        </p:blipFill>
        <p:spPr>
          <a:xfrm>
            <a:off x="8908074" y="4760473"/>
            <a:ext cx="1360714" cy="1143001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 bwMode="auto">
          <a:xfrm>
            <a:off x="2495600" y="548681"/>
            <a:ext cx="7920880" cy="72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endParaRPr lang="en-GB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827315" y="1952415"/>
            <a:ext cx="10863943" cy="2005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Font typeface="Arial" pitchFamily="34" charset="0"/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sz="2000" i="0" kern="0" dirty="0">
                <a:latin typeface="Arial" panose="020B0604020202020204" pitchFamily="34" charset="0"/>
                <a:cs typeface="Arial" panose="020B0604020202020204" pitchFamily="34" charset="0"/>
              </a:rPr>
              <a:t>The Horizon Results Booster </a:t>
            </a:r>
            <a:r>
              <a:rPr lang="en-US" sz="2000" i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2000" i="0" kern="0" dirty="0">
                <a:latin typeface="Arial" panose="020B0604020202020204" pitchFamily="34" charset="0"/>
                <a:cs typeface="Arial" panose="020B0604020202020204" pitchFamily="34" charset="0"/>
              </a:rPr>
              <a:t>run under a </a:t>
            </a:r>
            <a:r>
              <a:rPr lang="en-US" sz="2000" i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framework </a:t>
            </a:r>
            <a:r>
              <a:rPr lang="en-US" sz="2000" i="0" kern="0" dirty="0">
                <a:latin typeface="Arial" panose="020B0604020202020204" pitchFamily="34" charset="0"/>
                <a:cs typeface="Arial" panose="020B0604020202020204" pitchFamily="34" charset="0"/>
              </a:rPr>
              <a:t>contract </a:t>
            </a:r>
            <a:r>
              <a:rPr lang="en-US" sz="2000" i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managed by the Commission</a:t>
            </a:r>
          </a:p>
          <a:p>
            <a:pPr marL="0" indent="0">
              <a:buNone/>
            </a:pPr>
            <a:endParaRPr lang="en-US" sz="2000" i="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i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i="0" kern="0" dirty="0">
                <a:latin typeface="Arial" panose="020B0604020202020204" pitchFamily="34" charset="0"/>
                <a:cs typeface="Arial" panose="020B0604020202020204" pitchFamily="34" charset="0"/>
              </a:rPr>
              <a:t>Booster services are implemented by external consultants under </a:t>
            </a:r>
            <a:r>
              <a:rPr lang="en-US" sz="2000" b="1" i="0" kern="0" dirty="0">
                <a:latin typeface="Arial" panose="020B0604020202020204" pitchFamily="34" charset="0"/>
                <a:cs typeface="Arial" panose="020B0604020202020204" pitchFamily="34" charset="0"/>
              </a:rPr>
              <a:t>confidentiality agreement </a:t>
            </a:r>
            <a:r>
              <a:rPr lang="en-US" sz="2000" i="0" kern="0" dirty="0">
                <a:latin typeface="Arial" panose="020B0604020202020204" pitchFamily="34" charset="0"/>
                <a:cs typeface="Arial" panose="020B0604020202020204" pitchFamily="34" charset="0"/>
              </a:rPr>
              <a:t>and are </a:t>
            </a:r>
            <a:r>
              <a:rPr lang="en-US" sz="2000" b="1" i="0" kern="0" dirty="0">
                <a:latin typeface="Arial" panose="020B0604020202020204" pitchFamily="34" charset="0"/>
                <a:cs typeface="Arial" panose="020B0604020202020204" pitchFamily="34" charset="0"/>
              </a:rPr>
              <a:t>available </a:t>
            </a:r>
            <a:r>
              <a:rPr lang="en-US" sz="2000" b="1" i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for FP7 and H2020 and future Horizon Europe beneficiaries</a:t>
            </a:r>
            <a:endParaRPr lang="en-US" sz="2000" b="1" i="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528" y="3977045"/>
            <a:ext cx="2256144" cy="7501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528" y="5140256"/>
            <a:ext cx="3178151" cy="73195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665" y="3957972"/>
            <a:ext cx="2513834" cy="63474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8074" y="3895380"/>
            <a:ext cx="2265522" cy="10289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0152" y="5140256"/>
            <a:ext cx="1463452" cy="56286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3802" y="0"/>
            <a:ext cx="12192000" cy="1741714"/>
          </a:xfrm>
          <a:prstGeom prst="rect">
            <a:avLst/>
          </a:prstGeom>
          <a:solidFill>
            <a:srgbClr val="034E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4400" kern="0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fr-BE" sz="4400" kern="0" dirty="0">
                <a:latin typeface="Arial" panose="020B0604020202020204" pitchFamily="34" charset="0"/>
                <a:cs typeface="Arial" panose="020B0604020202020204" pitchFamily="34" charset="0"/>
              </a:rPr>
              <a:t> the Horizon </a:t>
            </a:r>
            <a:r>
              <a:rPr lang="fr-BE" sz="4400" kern="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fr-BE" sz="44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4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Booster</a:t>
            </a:r>
            <a:endParaRPr lang="en-GB" sz="44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983902" y="-38103"/>
            <a:ext cx="0" cy="1269282"/>
          </a:xfrm>
          <a:prstGeom prst="line">
            <a:avLst/>
          </a:prstGeom>
          <a:ln w="28575">
            <a:solidFill>
              <a:srgbClr val="FCB7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07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48CE3C84390446BCA15E64CB82C9DD" ma:contentTypeVersion="566" ma:contentTypeDescription="Create a new document." ma:contentTypeScope="" ma:versionID="b48030b8ac48ba6a3212b8fe585bb39a">
  <xsd:schema xmlns:xsd="http://www.w3.org/2001/XMLSchema" xmlns:xs="http://www.w3.org/2001/XMLSchema" xmlns:p="http://schemas.microsoft.com/office/2006/metadata/properties" xmlns:ns2="1b1345fc-e85c-4616-ba4c-847f2527d986" xmlns:ns3="85c02c45-5798-4af9-a839-28cb9cc0a8bf" targetNamespace="http://schemas.microsoft.com/office/2006/metadata/properties" ma:root="true" ma:fieldsID="bb9c2aeb379de75c17d0e7a8f7506928" ns2:_="" ns3:_="">
    <xsd:import namespace="1b1345fc-e85c-4616-ba4c-847f2527d986"/>
    <xsd:import namespace="85c02c45-5798-4af9-a839-28cb9cc0a8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3:TaxCatchAll" minOccurs="0"/>
                <xsd:element ref="ns3:_dlc_DocId" minOccurs="0"/>
                <xsd:element ref="ns3:_dlc_DocIdUrl" minOccurs="0"/>
                <xsd:element ref="ns3:_dlc_DocIdPersistId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1345fc-e85c-4616-ba4c-847f2527d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c02c45-5798-4af9-a839-28cb9cc0a8b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0d1c4a7-6e6c-4f5c-82ee-bbd57a0986cf}" ma:internalName="TaxCatchAll" ma:showField="CatchAllData" ma:web="85c02c45-5798-4af9-a839-28cb9cc0a8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1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c02c45-5798-4af9-a839-28cb9cc0a8bf"/>
  </documentManagement>
</p:properties>
</file>

<file path=customXml/itemProps1.xml><?xml version="1.0" encoding="utf-8"?>
<ds:datastoreItem xmlns:ds="http://schemas.openxmlformats.org/officeDocument/2006/customXml" ds:itemID="{B4B49050-45AB-46CD-AD67-1E310316F5D3}"/>
</file>

<file path=customXml/itemProps2.xml><?xml version="1.0" encoding="utf-8"?>
<ds:datastoreItem xmlns:ds="http://schemas.openxmlformats.org/officeDocument/2006/customXml" ds:itemID="{A5926CFA-D9A5-4944-B4D8-B9E6B7C0F7E2}"/>
</file>

<file path=customXml/itemProps3.xml><?xml version="1.0" encoding="utf-8"?>
<ds:datastoreItem xmlns:ds="http://schemas.openxmlformats.org/officeDocument/2006/customXml" ds:itemID="{F632F5EF-7748-47D4-8187-EDF275EE9395}"/>
</file>

<file path=customXml/itemProps4.xml><?xml version="1.0" encoding="utf-8"?>
<ds:datastoreItem xmlns:ds="http://schemas.openxmlformats.org/officeDocument/2006/customXml" ds:itemID="{4CC4C97C-3AE2-4072-8E61-01DE2371A8EC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398</TotalTime>
  <Words>181</Words>
  <Application>Microsoft Office PowerPoint</Application>
  <PresentationFormat>Widescreen</PresentationFormat>
  <Paragraphs>29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EC Square Sans Cond Pro</vt:lpstr>
      <vt:lpstr>Wingdings</vt:lpstr>
      <vt:lpstr>Office Theme</vt:lpstr>
      <vt:lpstr>PowerPoint Presentation</vt:lpstr>
      <vt:lpstr>Why the Horizon Results Booster?</vt:lpstr>
      <vt:lpstr>Why the Horizon Results Booster?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CIESLIK Cathy (RTD)</dc:creator>
  <cp:lastModifiedBy>CIESLIK Cathy (RTD)</cp:lastModifiedBy>
  <cp:revision>33</cp:revision>
  <dcterms:created xsi:type="dcterms:W3CDTF">2021-10-01T17:45:22Z</dcterms:created>
  <dcterms:modified xsi:type="dcterms:W3CDTF">2021-10-04T12:28:24Z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0x0101000548CE3C84390446BCA15E64CB82C9DD</vt:lpwstr>
  </property>
</Properties>
</file>