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9"/>
  </p:notesMasterIdLst>
  <p:handoutMasterIdLst>
    <p:handoutMasterId r:id="rId40"/>
  </p:handoutMasterIdLst>
  <p:sldIdLst>
    <p:sldId id="316" r:id="rId6"/>
    <p:sldId id="348" r:id="rId7"/>
    <p:sldId id="349" r:id="rId8"/>
    <p:sldId id="350" r:id="rId9"/>
    <p:sldId id="351" r:id="rId10"/>
    <p:sldId id="300" r:id="rId11"/>
    <p:sldId id="321" r:id="rId12"/>
    <p:sldId id="319" r:id="rId13"/>
    <p:sldId id="301" r:id="rId14"/>
    <p:sldId id="323" r:id="rId15"/>
    <p:sldId id="372" r:id="rId16"/>
    <p:sldId id="326" r:id="rId17"/>
    <p:sldId id="327" r:id="rId18"/>
    <p:sldId id="352" r:id="rId19"/>
    <p:sldId id="363" r:id="rId20"/>
    <p:sldId id="353" r:id="rId21"/>
    <p:sldId id="362" r:id="rId22"/>
    <p:sldId id="357" r:id="rId23"/>
    <p:sldId id="359" r:id="rId24"/>
    <p:sldId id="360" r:id="rId25"/>
    <p:sldId id="302" r:id="rId26"/>
    <p:sldId id="364" r:id="rId27"/>
    <p:sldId id="368" r:id="rId28"/>
    <p:sldId id="367" r:id="rId29"/>
    <p:sldId id="366" r:id="rId30"/>
    <p:sldId id="365" r:id="rId31"/>
    <p:sldId id="369" r:id="rId32"/>
    <p:sldId id="370" r:id="rId33"/>
    <p:sldId id="371" r:id="rId34"/>
    <p:sldId id="373" r:id="rId35"/>
    <p:sldId id="347" r:id="rId36"/>
    <p:sldId id="340" r:id="rId37"/>
    <p:sldId id="27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31680"/>
    <a:srgbClr val="004494"/>
    <a:srgbClr val="034EA2"/>
    <a:srgbClr val="9BD4F0"/>
    <a:srgbClr val="0356B1"/>
    <a:srgbClr val="024EA2"/>
    <a:srgbClr val="024B9C"/>
    <a:srgbClr val="035D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05" autoAdjust="0"/>
    <p:restoredTop sz="94660"/>
  </p:normalViewPr>
  <p:slideViewPr>
    <p:cSldViewPr snapToGrid="0">
      <p:cViewPr varScale="1">
        <p:scale>
          <a:sx n="65" d="100"/>
          <a:sy n="65" d="100"/>
        </p:scale>
        <p:origin x="12" y="198"/>
      </p:cViewPr>
      <p:guideLst>
        <p:guide orient="horz" pos="2092"/>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21/06/2021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21/06/2021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lgn="ctr" defTabSz="920750">
              <a:defRPr b="1" i="1">
                <a:solidFill>
                  <a:schemeClr val="tx1"/>
                </a:solidFill>
                <a:latin typeface="Trebuchet MS" panose="020B0603020202020204" pitchFamily="34" charset="0"/>
              </a:defRPr>
            </a:lvl1pPr>
            <a:lvl2pPr marL="742950" indent="-285750" algn="ctr" defTabSz="920750">
              <a:defRPr b="1" i="1">
                <a:solidFill>
                  <a:schemeClr val="tx1"/>
                </a:solidFill>
                <a:latin typeface="Trebuchet MS" panose="020B0603020202020204" pitchFamily="34" charset="0"/>
              </a:defRPr>
            </a:lvl2pPr>
            <a:lvl3pPr marL="1143000" indent="-228600" algn="ctr" defTabSz="920750">
              <a:defRPr b="1" i="1">
                <a:solidFill>
                  <a:schemeClr val="tx1"/>
                </a:solidFill>
                <a:latin typeface="Trebuchet MS" panose="020B0603020202020204" pitchFamily="34" charset="0"/>
              </a:defRPr>
            </a:lvl3pPr>
            <a:lvl4pPr marL="1600200" indent="-228600" algn="ctr" defTabSz="920750">
              <a:defRPr b="1" i="1">
                <a:solidFill>
                  <a:schemeClr val="tx1"/>
                </a:solidFill>
                <a:latin typeface="Trebuchet MS" panose="020B0603020202020204" pitchFamily="34" charset="0"/>
              </a:defRPr>
            </a:lvl4pPr>
            <a:lvl5pPr marL="2057400" indent="-228600" algn="ctr" defTabSz="920750">
              <a:defRPr b="1" i="1">
                <a:solidFill>
                  <a:schemeClr val="tx1"/>
                </a:solidFill>
                <a:latin typeface="Trebuchet MS" panose="020B0603020202020204" pitchFamily="34" charset="0"/>
              </a:defRPr>
            </a:lvl5pPr>
            <a:lvl6pPr marL="2514600" indent="-228600" algn="ctr" defTabSz="920750" eaLnBrk="0" fontAlgn="base" hangingPunct="0">
              <a:spcBef>
                <a:spcPct val="0"/>
              </a:spcBef>
              <a:spcAft>
                <a:spcPct val="0"/>
              </a:spcAft>
              <a:defRPr b="1" i="1">
                <a:solidFill>
                  <a:schemeClr val="tx1"/>
                </a:solidFill>
                <a:latin typeface="Trebuchet MS" panose="020B0603020202020204" pitchFamily="34" charset="0"/>
              </a:defRPr>
            </a:lvl6pPr>
            <a:lvl7pPr marL="2971800" indent="-228600" algn="ctr" defTabSz="920750" eaLnBrk="0" fontAlgn="base" hangingPunct="0">
              <a:spcBef>
                <a:spcPct val="0"/>
              </a:spcBef>
              <a:spcAft>
                <a:spcPct val="0"/>
              </a:spcAft>
              <a:defRPr b="1" i="1">
                <a:solidFill>
                  <a:schemeClr val="tx1"/>
                </a:solidFill>
                <a:latin typeface="Trebuchet MS" panose="020B0603020202020204" pitchFamily="34" charset="0"/>
              </a:defRPr>
            </a:lvl7pPr>
            <a:lvl8pPr marL="3429000" indent="-228600" algn="ctr" defTabSz="920750" eaLnBrk="0" fontAlgn="base" hangingPunct="0">
              <a:spcBef>
                <a:spcPct val="0"/>
              </a:spcBef>
              <a:spcAft>
                <a:spcPct val="0"/>
              </a:spcAft>
              <a:defRPr b="1" i="1">
                <a:solidFill>
                  <a:schemeClr val="tx1"/>
                </a:solidFill>
                <a:latin typeface="Trebuchet MS" panose="020B0603020202020204" pitchFamily="34" charset="0"/>
              </a:defRPr>
            </a:lvl8pPr>
            <a:lvl9pPr marL="3886200" indent="-228600" algn="ctr" defTabSz="920750" eaLnBrk="0" fontAlgn="base" hangingPunct="0">
              <a:spcBef>
                <a:spcPct val="0"/>
              </a:spcBef>
              <a:spcAft>
                <a:spcPct val="0"/>
              </a:spcAft>
              <a:defRPr b="1" i="1">
                <a:solidFill>
                  <a:schemeClr val="tx1"/>
                </a:solidFill>
                <a:latin typeface="Trebuchet MS" panose="020B0603020202020204" pitchFamily="34" charset="0"/>
              </a:defRPr>
            </a:lvl9pPr>
          </a:lstStyle>
          <a:p>
            <a:pPr algn="r"/>
            <a:fld id="{FE3ADFC9-2FE9-49BB-B4DC-34F93459FD42}" type="slidenum">
              <a:rPr lang="en-GB" altLang="en-US" b="0" i="0">
                <a:latin typeface="Times" panose="02020603050405020304" pitchFamily="18" charset="0"/>
              </a:rPr>
              <a:pPr algn="r"/>
              <a:t>3</a:t>
            </a:fld>
            <a:endParaRPr lang="en-GB" altLang="en-US" b="0" i="0">
              <a:latin typeface="Times" panose="02020603050405020304" pitchFamily="18" charset="0"/>
            </a:endParaRPr>
          </a:p>
        </p:txBody>
      </p:sp>
      <p:sp>
        <p:nvSpPr>
          <p:cNvPr id="11267" name="Rectangle 2"/>
          <p:cNvSpPr>
            <a:spLocks noRot="1" noChangeArrowheads="1" noTextEdit="1"/>
          </p:cNvSpPr>
          <p:nvPr>
            <p:ph type="sldImg"/>
          </p:nvPr>
        </p:nvSpPr>
        <p:spPr>
          <a:ln/>
        </p:spPr>
      </p:sp>
      <p:sp>
        <p:nvSpPr>
          <p:cNvPr id="11268" name="Rectangle 3"/>
          <p:cNvSpPr>
            <a:spLocks noGrp="1" noChangeArrowheads="1"/>
          </p:cNvSpPr>
          <p:nvPr>
            <p:ph type="body" idx="1"/>
          </p:nvPr>
        </p:nvSpPr>
        <p:spPr>
          <a:xfrm>
            <a:off x="917575" y="4705350"/>
            <a:ext cx="5048250" cy="4457700"/>
          </a:xfrm>
          <a:noFill/>
        </p:spPr>
        <p:txBody>
          <a:bodyPr/>
          <a:lstStyle/>
          <a:p>
            <a:r>
              <a:rPr lang="en-GB" altLang="en-US" smtClean="0">
                <a:latin typeface="Times" panose="02020603050405020304" pitchFamily="18" charset="0"/>
              </a:rPr>
              <a:t>Health</a:t>
            </a:r>
          </a:p>
          <a:p>
            <a:r>
              <a:rPr lang="en-GB" altLang="en-US" smtClean="0">
                <a:latin typeface="Times" panose="02020603050405020304" pitchFamily="18" charset="0"/>
              </a:rPr>
              <a:t>Inclusion</a:t>
            </a:r>
          </a:p>
          <a:p>
            <a:r>
              <a:rPr lang="en-GB" altLang="en-US" smtClean="0">
                <a:latin typeface="Times" panose="02020603050405020304" pitchFamily="18" charset="0"/>
              </a:rPr>
              <a:t>Government</a:t>
            </a:r>
          </a:p>
          <a:p>
            <a:r>
              <a:rPr lang="en-GB" altLang="en-US" smtClean="0">
                <a:latin typeface="Times" panose="02020603050405020304" pitchFamily="18" charset="0"/>
              </a:rPr>
              <a:t>Security</a:t>
            </a:r>
          </a:p>
          <a:p>
            <a:r>
              <a:rPr lang="en-GB" altLang="en-US" smtClean="0">
                <a:latin typeface="Times" panose="02020603050405020304" pitchFamily="18" charset="0"/>
              </a:rPr>
              <a:t>eInfrastructure</a:t>
            </a:r>
          </a:p>
        </p:txBody>
      </p:sp>
    </p:spTree>
    <p:extLst>
      <p:ext uri="{BB962C8B-B14F-4D97-AF65-F5344CB8AC3E}">
        <p14:creationId xmlns:p14="http://schemas.microsoft.com/office/powerpoint/2010/main" val="177015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lgn="ctr" defTabSz="920750">
              <a:defRPr b="1" i="1">
                <a:solidFill>
                  <a:schemeClr val="tx1"/>
                </a:solidFill>
                <a:latin typeface="Trebuchet MS" panose="020B0603020202020204" pitchFamily="34" charset="0"/>
              </a:defRPr>
            </a:lvl1pPr>
            <a:lvl2pPr marL="742950" indent="-285750" algn="ctr" defTabSz="920750">
              <a:defRPr b="1" i="1">
                <a:solidFill>
                  <a:schemeClr val="tx1"/>
                </a:solidFill>
                <a:latin typeface="Trebuchet MS" panose="020B0603020202020204" pitchFamily="34" charset="0"/>
              </a:defRPr>
            </a:lvl2pPr>
            <a:lvl3pPr marL="1143000" indent="-228600" algn="ctr" defTabSz="920750">
              <a:defRPr b="1" i="1">
                <a:solidFill>
                  <a:schemeClr val="tx1"/>
                </a:solidFill>
                <a:latin typeface="Trebuchet MS" panose="020B0603020202020204" pitchFamily="34" charset="0"/>
              </a:defRPr>
            </a:lvl3pPr>
            <a:lvl4pPr marL="1600200" indent="-228600" algn="ctr" defTabSz="920750">
              <a:defRPr b="1" i="1">
                <a:solidFill>
                  <a:schemeClr val="tx1"/>
                </a:solidFill>
                <a:latin typeface="Trebuchet MS" panose="020B0603020202020204" pitchFamily="34" charset="0"/>
              </a:defRPr>
            </a:lvl4pPr>
            <a:lvl5pPr marL="2057400" indent="-228600" algn="ctr" defTabSz="920750">
              <a:defRPr b="1" i="1">
                <a:solidFill>
                  <a:schemeClr val="tx1"/>
                </a:solidFill>
                <a:latin typeface="Trebuchet MS" panose="020B0603020202020204" pitchFamily="34" charset="0"/>
              </a:defRPr>
            </a:lvl5pPr>
            <a:lvl6pPr marL="2514600" indent="-228600" algn="ctr" defTabSz="920750" eaLnBrk="0" fontAlgn="base" hangingPunct="0">
              <a:spcBef>
                <a:spcPct val="0"/>
              </a:spcBef>
              <a:spcAft>
                <a:spcPct val="0"/>
              </a:spcAft>
              <a:defRPr b="1" i="1">
                <a:solidFill>
                  <a:schemeClr val="tx1"/>
                </a:solidFill>
                <a:latin typeface="Trebuchet MS" panose="020B0603020202020204" pitchFamily="34" charset="0"/>
              </a:defRPr>
            </a:lvl6pPr>
            <a:lvl7pPr marL="2971800" indent="-228600" algn="ctr" defTabSz="920750" eaLnBrk="0" fontAlgn="base" hangingPunct="0">
              <a:spcBef>
                <a:spcPct val="0"/>
              </a:spcBef>
              <a:spcAft>
                <a:spcPct val="0"/>
              </a:spcAft>
              <a:defRPr b="1" i="1">
                <a:solidFill>
                  <a:schemeClr val="tx1"/>
                </a:solidFill>
                <a:latin typeface="Trebuchet MS" panose="020B0603020202020204" pitchFamily="34" charset="0"/>
              </a:defRPr>
            </a:lvl7pPr>
            <a:lvl8pPr marL="3429000" indent="-228600" algn="ctr" defTabSz="920750" eaLnBrk="0" fontAlgn="base" hangingPunct="0">
              <a:spcBef>
                <a:spcPct val="0"/>
              </a:spcBef>
              <a:spcAft>
                <a:spcPct val="0"/>
              </a:spcAft>
              <a:defRPr b="1" i="1">
                <a:solidFill>
                  <a:schemeClr val="tx1"/>
                </a:solidFill>
                <a:latin typeface="Trebuchet MS" panose="020B0603020202020204" pitchFamily="34" charset="0"/>
              </a:defRPr>
            </a:lvl8pPr>
            <a:lvl9pPr marL="3886200" indent="-228600" algn="ctr" defTabSz="920750" eaLnBrk="0" fontAlgn="base" hangingPunct="0">
              <a:spcBef>
                <a:spcPct val="0"/>
              </a:spcBef>
              <a:spcAft>
                <a:spcPct val="0"/>
              </a:spcAft>
              <a:defRPr b="1" i="1">
                <a:solidFill>
                  <a:schemeClr val="tx1"/>
                </a:solidFill>
                <a:latin typeface="Trebuchet MS" panose="020B0603020202020204" pitchFamily="34" charset="0"/>
              </a:defRPr>
            </a:lvl9pPr>
          </a:lstStyle>
          <a:p>
            <a:pPr algn="r"/>
            <a:fld id="{906BC888-1950-4923-AE3D-813DA5DEA313}" type="slidenum">
              <a:rPr lang="en-GB" altLang="en-US" b="0" i="0">
                <a:latin typeface="Times" panose="02020603050405020304" pitchFamily="18" charset="0"/>
              </a:rPr>
              <a:pPr algn="r"/>
              <a:t>20</a:t>
            </a:fld>
            <a:endParaRPr lang="en-GB" altLang="en-US" b="0" i="0">
              <a:latin typeface="Times" panose="02020603050405020304" pitchFamily="18" charset="0"/>
            </a:endParaRPr>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xfrm>
            <a:off x="917575" y="4705350"/>
            <a:ext cx="5048250" cy="4457700"/>
          </a:xfrm>
          <a:noFill/>
        </p:spPr>
        <p:txBody>
          <a:bodyPr/>
          <a:lstStyle/>
          <a:p>
            <a:r>
              <a:rPr lang="en-GB" altLang="en-US" smtClean="0">
                <a:latin typeface="Times" panose="02020603050405020304" pitchFamily="18" charset="0"/>
              </a:rPr>
              <a:t>Health</a:t>
            </a:r>
          </a:p>
          <a:p>
            <a:r>
              <a:rPr lang="en-GB" altLang="en-US" smtClean="0">
                <a:latin typeface="Times" panose="02020603050405020304" pitchFamily="18" charset="0"/>
              </a:rPr>
              <a:t>Inclusion</a:t>
            </a:r>
          </a:p>
          <a:p>
            <a:r>
              <a:rPr lang="en-GB" altLang="en-US" smtClean="0">
                <a:latin typeface="Times" panose="02020603050405020304" pitchFamily="18" charset="0"/>
              </a:rPr>
              <a:t>Government</a:t>
            </a:r>
          </a:p>
          <a:p>
            <a:r>
              <a:rPr lang="en-GB" altLang="en-US" smtClean="0">
                <a:latin typeface="Times" panose="02020603050405020304" pitchFamily="18" charset="0"/>
              </a:rPr>
              <a:t>Security</a:t>
            </a:r>
          </a:p>
          <a:p>
            <a:r>
              <a:rPr lang="en-GB" altLang="en-US" smtClean="0">
                <a:latin typeface="Times" panose="02020603050405020304" pitchFamily="18" charset="0"/>
              </a:rPr>
              <a:t>eInfrastructure</a:t>
            </a:r>
          </a:p>
        </p:txBody>
      </p:sp>
    </p:spTree>
    <p:extLst>
      <p:ext uri="{BB962C8B-B14F-4D97-AF65-F5344CB8AC3E}">
        <p14:creationId xmlns:p14="http://schemas.microsoft.com/office/powerpoint/2010/main" val="2264009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xfrm>
            <a:off x="674688" y="4683125"/>
            <a:ext cx="5368925" cy="4432300"/>
          </a:xfrm>
          <a:noFill/>
        </p:spPr>
        <p:txBody>
          <a:bodyPr/>
          <a:lstStyle/>
          <a:p>
            <a:r>
              <a:rPr lang="en-GB" altLang="en-US" dirty="0" smtClean="0">
                <a:latin typeface="Times" panose="02020603050405020304" pitchFamily="18" charset="0"/>
              </a:rPr>
              <a:t>Group of European procurers</a:t>
            </a:r>
          </a:p>
          <a:p>
            <a:pPr lvl="1"/>
            <a:r>
              <a:rPr lang="en-GB" altLang="en-US" dirty="0" smtClean="0">
                <a:latin typeface="Times" panose="02020603050405020304" pitchFamily="18" charset="0"/>
              </a:rPr>
              <a:t>Pool public demand and specify needs</a:t>
            </a:r>
          </a:p>
          <a:p>
            <a:pPr lvl="1"/>
            <a:r>
              <a:rPr lang="en-GB" altLang="en-US" dirty="0" smtClean="0">
                <a:latin typeface="Times" panose="02020603050405020304" pitchFamily="18" charset="0"/>
              </a:rPr>
              <a:t>Manage procurement process</a:t>
            </a:r>
          </a:p>
          <a:p>
            <a:pPr lvl="1"/>
            <a:r>
              <a:rPr lang="en-GB" altLang="en-US" dirty="0" smtClean="0">
                <a:latin typeface="Times" panose="02020603050405020304" pitchFamily="18" charset="0"/>
              </a:rPr>
              <a:t>Share risks and benefits together and with suppliers </a:t>
            </a:r>
          </a:p>
          <a:p>
            <a:pPr lvl="2"/>
            <a:r>
              <a:rPr lang="en-GB" altLang="en-US" dirty="0" smtClean="0">
                <a:latin typeface="Times" panose="02020603050405020304" pitchFamily="18" charset="0"/>
              </a:rPr>
              <a:t>Cost shared, IPR shared, knowledge shared</a:t>
            </a:r>
          </a:p>
          <a:p>
            <a:r>
              <a:rPr lang="en-GB" altLang="en-US" dirty="0" smtClean="0">
                <a:latin typeface="Times" panose="02020603050405020304" pitchFamily="18" charset="0"/>
              </a:rPr>
              <a:t>Compatible with procurement directives and state aid</a:t>
            </a:r>
          </a:p>
          <a:p>
            <a:pPr lvl="1"/>
            <a:r>
              <a:rPr lang="en-GB" altLang="en-US" dirty="0" smtClean="0">
                <a:latin typeface="Times" panose="02020603050405020304" pitchFamily="18" charset="0"/>
              </a:rPr>
              <a:t>Exception to procurement directives</a:t>
            </a:r>
          </a:p>
          <a:p>
            <a:pPr lvl="2"/>
            <a:r>
              <a:rPr lang="en-GB" altLang="en-US" dirty="0" smtClean="0">
                <a:latin typeface="Times" panose="02020603050405020304" pitchFamily="18" charset="0"/>
              </a:rPr>
              <a:t>Legally defined as procurement of ‘R&amp;D Services’</a:t>
            </a:r>
          </a:p>
          <a:p>
            <a:r>
              <a:rPr lang="en-GB" altLang="en-US" dirty="0" smtClean="0">
                <a:latin typeface="Times" panose="02020603050405020304" pitchFamily="18" charset="0"/>
              </a:rPr>
              <a:t>Possibility to restrict to ‘European wide offers’</a:t>
            </a:r>
          </a:p>
          <a:p>
            <a:r>
              <a:rPr lang="en-GB" altLang="en-US" dirty="0" smtClean="0">
                <a:latin typeface="Times" panose="02020603050405020304" pitchFamily="18" charset="0"/>
              </a:rPr>
              <a:t>Possibility to apply at European and Member States level</a:t>
            </a:r>
          </a:p>
          <a:p>
            <a:r>
              <a:rPr lang="en-GB" altLang="en-US" dirty="0" smtClean="0">
                <a:latin typeface="Times" panose="02020603050405020304" pitchFamily="18" charset="0"/>
              </a:rPr>
              <a:t>Need for incentive to support the framework</a:t>
            </a:r>
          </a:p>
          <a:p>
            <a:endParaRPr lang="en-GB" altLang="en-US" dirty="0" smtClean="0">
              <a:latin typeface="Times" panose="02020603050405020304" pitchFamily="18" charset="0"/>
            </a:endParaRPr>
          </a:p>
        </p:txBody>
      </p:sp>
    </p:spTree>
    <p:extLst>
      <p:ext uri="{BB962C8B-B14F-4D97-AF65-F5344CB8AC3E}">
        <p14:creationId xmlns:p14="http://schemas.microsoft.com/office/powerpoint/2010/main" val="804186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Rot="1" noChangeArrowheads="1" noTextEdit="1"/>
          </p:cNvSpPr>
          <p:nvPr>
            <p:ph type="sldImg"/>
          </p:nvPr>
        </p:nvSpPr>
        <p:spPr>
          <a:ln/>
        </p:spPr>
      </p:sp>
      <p:sp>
        <p:nvSpPr>
          <p:cNvPr id="58371" name="Rectangle 3"/>
          <p:cNvSpPr>
            <a:spLocks noGrp="1" noChangeArrowheads="1"/>
          </p:cNvSpPr>
          <p:nvPr>
            <p:ph type="body" idx="1"/>
          </p:nvPr>
        </p:nvSpPr>
        <p:spPr>
          <a:xfrm>
            <a:off x="690563" y="4706938"/>
            <a:ext cx="5502275" cy="4456112"/>
          </a:xfrm>
          <a:noFill/>
        </p:spPr>
        <p:txBody>
          <a:bodyPr/>
          <a:lstStyle/>
          <a:p>
            <a:r>
              <a:rPr lang="en-GB" altLang="en-US" smtClean="0">
                <a:latin typeface="Times" panose="02020603050405020304" pitchFamily="18" charset="0"/>
              </a:rPr>
              <a:t>Group of European procurers</a:t>
            </a:r>
          </a:p>
          <a:p>
            <a:pPr lvl="1"/>
            <a:r>
              <a:rPr lang="en-GB" altLang="en-US" smtClean="0">
                <a:latin typeface="Times" panose="02020603050405020304" pitchFamily="18" charset="0"/>
              </a:rPr>
              <a:t>Pool public demand and specify needs</a:t>
            </a:r>
          </a:p>
          <a:p>
            <a:pPr lvl="1"/>
            <a:r>
              <a:rPr lang="en-GB" altLang="en-US" smtClean="0">
                <a:latin typeface="Times" panose="02020603050405020304" pitchFamily="18" charset="0"/>
              </a:rPr>
              <a:t>Manage procurement process</a:t>
            </a:r>
          </a:p>
          <a:p>
            <a:pPr lvl="1"/>
            <a:r>
              <a:rPr lang="en-GB" altLang="en-US" smtClean="0">
                <a:latin typeface="Times" panose="02020603050405020304" pitchFamily="18" charset="0"/>
              </a:rPr>
              <a:t>Share risks and benefits together and with suppliers </a:t>
            </a:r>
          </a:p>
          <a:p>
            <a:pPr lvl="2"/>
            <a:r>
              <a:rPr lang="en-GB" altLang="en-US" smtClean="0">
                <a:latin typeface="Times" panose="02020603050405020304" pitchFamily="18" charset="0"/>
              </a:rPr>
              <a:t>Cost shared, IPR shared, knowledge shared</a:t>
            </a:r>
          </a:p>
          <a:p>
            <a:r>
              <a:rPr lang="en-GB" altLang="en-US" smtClean="0">
                <a:latin typeface="Times" panose="02020603050405020304" pitchFamily="18" charset="0"/>
              </a:rPr>
              <a:t>Compatible with procurement directives and state aid</a:t>
            </a:r>
          </a:p>
          <a:p>
            <a:pPr lvl="1"/>
            <a:r>
              <a:rPr lang="en-GB" altLang="en-US" smtClean="0">
                <a:latin typeface="Times" panose="02020603050405020304" pitchFamily="18" charset="0"/>
              </a:rPr>
              <a:t>Exception to procurement directives</a:t>
            </a:r>
          </a:p>
          <a:p>
            <a:pPr lvl="2"/>
            <a:r>
              <a:rPr lang="en-GB" altLang="en-US" smtClean="0">
                <a:latin typeface="Times" panose="02020603050405020304" pitchFamily="18" charset="0"/>
              </a:rPr>
              <a:t>Legally defined as procurement of ‘R&amp;D Services’</a:t>
            </a:r>
          </a:p>
          <a:p>
            <a:r>
              <a:rPr lang="en-GB" altLang="en-US" smtClean="0">
                <a:latin typeface="Times" panose="02020603050405020304" pitchFamily="18" charset="0"/>
              </a:rPr>
              <a:t>Possibility to restrict to ‘European wide offers’</a:t>
            </a:r>
          </a:p>
          <a:p>
            <a:r>
              <a:rPr lang="en-GB" altLang="en-US" smtClean="0">
                <a:latin typeface="Times" panose="02020603050405020304" pitchFamily="18" charset="0"/>
              </a:rPr>
              <a:t>Possibility to apply at European and Member States level</a:t>
            </a:r>
          </a:p>
          <a:p>
            <a:r>
              <a:rPr lang="en-GB" altLang="en-US" smtClean="0">
                <a:latin typeface="Times" panose="02020603050405020304" pitchFamily="18" charset="0"/>
              </a:rPr>
              <a:t>Need for incentive to support the framework</a:t>
            </a:r>
          </a:p>
          <a:p>
            <a:endParaRPr lang="en-GB" altLang="en-US" smtClean="0">
              <a:latin typeface="Times" panose="02020603050405020304" pitchFamily="18" charset="0"/>
            </a:endParaRPr>
          </a:p>
        </p:txBody>
      </p:sp>
    </p:spTree>
    <p:extLst>
      <p:ext uri="{BB962C8B-B14F-4D97-AF65-F5344CB8AC3E}">
        <p14:creationId xmlns:p14="http://schemas.microsoft.com/office/powerpoint/2010/main" val="2445460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xfrm>
            <a:off x="674688" y="4683125"/>
            <a:ext cx="5368925" cy="4432300"/>
          </a:xfrm>
          <a:noFill/>
        </p:spPr>
        <p:txBody>
          <a:bodyPr/>
          <a:lstStyle/>
          <a:p>
            <a:r>
              <a:rPr lang="en-GB" altLang="en-US" dirty="0" smtClean="0">
                <a:latin typeface="Times" panose="02020603050405020304" pitchFamily="18" charset="0"/>
              </a:rPr>
              <a:t>Group of European procurers</a:t>
            </a:r>
          </a:p>
          <a:p>
            <a:pPr lvl="1"/>
            <a:r>
              <a:rPr lang="en-GB" altLang="en-US" dirty="0" smtClean="0">
                <a:latin typeface="Times" panose="02020603050405020304" pitchFamily="18" charset="0"/>
              </a:rPr>
              <a:t>Pool public demand and specify needs</a:t>
            </a:r>
          </a:p>
          <a:p>
            <a:pPr lvl="1"/>
            <a:r>
              <a:rPr lang="en-GB" altLang="en-US" dirty="0" smtClean="0">
                <a:latin typeface="Times" panose="02020603050405020304" pitchFamily="18" charset="0"/>
              </a:rPr>
              <a:t>Manage procurement process</a:t>
            </a:r>
          </a:p>
          <a:p>
            <a:pPr lvl="1"/>
            <a:r>
              <a:rPr lang="en-GB" altLang="en-US" dirty="0" smtClean="0">
                <a:latin typeface="Times" panose="02020603050405020304" pitchFamily="18" charset="0"/>
              </a:rPr>
              <a:t>Share risks and benefits together and with suppliers </a:t>
            </a:r>
          </a:p>
          <a:p>
            <a:pPr lvl="2"/>
            <a:r>
              <a:rPr lang="en-GB" altLang="en-US" dirty="0" smtClean="0">
                <a:latin typeface="Times" panose="02020603050405020304" pitchFamily="18" charset="0"/>
              </a:rPr>
              <a:t>Cost shared, IPR shared, knowledge shared</a:t>
            </a:r>
          </a:p>
          <a:p>
            <a:r>
              <a:rPr lang="en-GB" altLang="en-US" dirty="0" smtClean="0">
                <a:latin typeface="Times" panose="02020603050405020304" pitchFamily="18" charset="0"/>
              </a:rPr>
              <a:t>Compatible with procurement directives and state aid</a:t>
            </a:r>
          </a:p>
          <a:p>
            <a:pPr lvl="1"/>
            <a:r>
              <a:rPr lang="en-GB" altLang="en-US" dirty="0" smtClean="0">
                <a:latin typeface="Times" panose="02020603050405020304" pitchFamily="18" charset="0"/>
              </a:rPr>
              <a:t>Exception to procurement directives</a:t>
            </a:r>
          </a:p>
          <a:p>
            <a:pPr lvl="2"/>
            <a:r>
              <a:rPr lang="en-GB" altLang="en-US" dirty="0" smtClean="0">
                <a:latin typeface="Times" panose="02020603050405020304" pitchFamily="18" charset="0"/>
              </a:rPr>
              <a:t>Legally defined as procurement of ‘R&amp;D Services’</a:t>
            </a:r>
          </a:p>
          <a:p>
            <a:r>
              <a:rPr lang="en-GB" altLang="en-US" dirty="0" smtClean="0">
                <a:latin typeface="Times" panose="02020603050405020304" pitchFamily="18" charset="0"/>
              </a:rPr>
              <a:t>Possibility to restrict to ‘European wide offers’</a:t>
            </a:r>
          </a:p>
          <a:p>
            <a:r>
              <a:rPr lang="en-GB" altLang="en-US" dirty="0" smtClean="0">
                <a:latin typeface="Times" panose="02020603050405020304" pitchFamily="18" charset="0"/>
              </a:rPr>
              <a:t>Possibility to apply at European and Member States level</a:t>
            </a:r>
          </a:p>
          <a:p>
            <a:r>
              <a:rPr lang="en-GB" altLang="en-US" dirty="0" smtClean="0">
                <a:latin typeface="Times" panose="02020603050405020304" pitchFamily="18" charset="0"/>
              </a:rPr>
              <a:t>Need for incentive to support the framework</a:t>
            </a:r>
          </a:p>
          <a:p>
            <a:endParaRPr lang="en-GB" altLang="en-US" dirty="0" smtClean="0">
              <a:latin typeface="Times" panose="02020603050405020304" pitchFamily="18" charset="0"/>
            </a:endParaRPr>
          </a:p>
        </p:txBody>
      </p:sp>
    </p:spTree>
    <p:extLst>
      <p:ext uri="{BB962C8B-B14F-4D97-AF65-F5344CB8AC3E}">
        <p14:creationId xmlns:p14="http://schemas.microsoft.com/office/powerpoint/2010/main" val="941613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xfrm>
            <a:off x="674688" y="4683125"/>
            <a:ext cx="5368925" cy="4432300"/>
          </a:xfrm>
          <a:noFill/>
        </p:spPr>
        <p:txBody>
          <a:bodyPr/>
          <a:lstStyle/>
          <a:p>
            <a:r>
              <a:rPr lang="en-GB" altLang="en-US" dirty="0" smtClean="0">
                <a:latin typeface="Times" panose="02020603050405020304" pitchFamily="18" charset="0"/>
              </a:rPr>
              <a:t>Group of European procurers</a:t>
            </a:r>
          </a:p>
          <a:p>
            <a:pPr lvl="1"/>
            <a:r>
              <a:rPr lang="en-GB" altLang="en-US" dirty="0" smtClean="0">
                <a:latin typeface="Times" panose="02020603050405020304" pitchFamily="18" charset="0"/>
              </a:rPr>
              <a:t>Pool public demand and specify needs</a:t>
            </a:r>
          </a:p>
          <a:p>
            <a:pPr lvl="1"/>
            <a:r>
              <a:rPr lang="en-GB" altLang="en-US" dirty="0" smtClean="0">
                <a:latin typeface="Times" panose="02020603050405020304" pitchFamily="18" charset="0"/>
              </a:rPr>
              <a:t>Manage procurement process</a:t>
            </a:r>
          </a:p>
          <a:p>
            <a:pPr lvl="1"/>
            <a:r>
              <a:rPr lang="en-GB" altLang="en-US" dirty="0" smtClean="0">
                <a:latin typeface="Times" panose="02020603050405020304" pitchFamily="18" charset="0"/>
              </a:rPr>
              <a:t>Share risks and benefits together and with suppliers </a:t>
            </a:r>
          </a:p>
          <a:p>
            <a:pPr lvl="2"/>
            <a:r>
              <a:rPr lang="en-GB" altLang="en-US" dirty="0" smtClean="0">
                <a:latin typeface="Times" panose="02020603050405020304" pitchFamily="18" charset="0"/>
              </a:rPr>
              <a:t>Cost shared, IPR shared, knowledge shared</a:t>
            </a:r>
          </a:p>
          <a:p>
            <a:r>
              <a:rPr lang="en-GB" altLang="en-US" dirty="0" smtClean="0">
                <a:latin typeface="Times" panose="02020603050405020304" pitchFamily="18" charset="0"/>
              </a:rPr>
              <a:t>Compatible with procurement directives and state aid</a:t>
            </a:r>
          </a:p>
          <a:p>
            <a:pPr lvl="1"/>
            <a:r>
              <a:rPr lang="en-GB" altLang="en-US" dirty="0" smtClean="0">
                <a:latin typeface="Times" panose="02020603050405020304" pitchFamily="18" charset="0"/>
              </a:rPr>
              <a:t>Exception to procurement directives</a:t>
            </a:r>
          </a:p>
          <a:p>
            <a:pPr lvl="2"/>
            <a:r>
              <a:rPr lang="en-GB" altLang="en-US" dirty="0" smtClean="0">
                <a:latin typeface="Times" panose="02020603050405020304" pitchFamily="18" charset="0"/>
              </a:rPr>
              <a:t>Legally defined as procurement of ‘R&amp;D Services’</a:t>
            </a:r>
          </a:p>
          <a:p>
            <a:r>
              <a:rPr lang="en-GB" altLang="en-US" dirty="0" smtClean="0">
                <a:latin typeface="Times" panose="02020603050405020304" pitchFamily="18" charset="0"/>
              </a:rPr>
              <a:t>Possibility to restrict to ‘European wide offers’</a:t>
            </a:r>
          </a:p>
          <a:p>
            <a:r>
              <a:rPr lang="en-GB" altLang="en-US" dirty="0" smtClean="0">
                <a:latin typeface="Times" panose="02020603050405020304" pitchFamily="18" charset="0"/>
              </a:rPr>
              <a:t>Possibility to apply at European and Member States level</a:t>
            </a:r>
          </a:p>
          <a:p>
            <a:r>
              <a:rPr lang="en-GB" altLang="en-US" dirty="0" smtClean="0">
                <a:latin typeface="Times" panose="02020603050405020304" pitchFamily="18" charset="0"/>
              </a:rPr>
              <a:t>Need for incentive to support the framework</a:t>
            </a:r>
          </a:p>
          <a:p>
            <a:endParaRPr lang="en-GB" altLang="en-US" dirty="0" smtClean="0">
              <a:latin typeface="Times" panose="02020603050405020304" pitchFamily="18" charset="0"/>
            </a:endParaRPr>
          </a:p>
        </p:txBody>
      </p:sp>
    </p:spTree>
    <p:extLst>
      <p:ext uri="{BB962C8B-B14F-4D97-AF65-F5344CB8AC3E}">
        <p14:creationId xmlns:p14="http://schemas.microsoft.com/office/powerpoint/2010/main" val="352296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xfrm>
            <a:off x="674688" y="4683125"/>
            <a:ext cx="5368925" cy="4432300"/>
          </a:xfrm>
          <a:noFill/>
        </p:spPr>
        <p:txBody>
          <a:bodyPr/>
          <a:lstStyle/>
          <a:p>
            <a:r>
              <a:rPr lang="en-GB" altLang="en-US" dirty="0" smtClean="0">
                <a:latin typeface="Times" panose="02020603050405020304" pitchFamily="18" charset="0"/>
              </a:rPr>
              <a:t>Group of European procurers</a:t>
            </a:r>
          </a:p>
          <a:p>
            <a:pPr lvl="1"/>
            <a:r>
              <a:rPr lang="en-GB" altLang="en-US" dirty="0" smtClean="0">
                <a:latin typeface="Times" panose="02020603050405020304" pitchFamily="18" charset="0"/>
              </a:rPr>
              <a:t>Pool public demand and specify needs</a:t>
            </a:r>
          </a:p>
          <a:p>
            <a:pPr lvl="1"/>
            <a:r>
              <a:rPr lang="en-GB" altLang="en-US" dirty="0" smtClean="0">
                <a:latin typeface="Times" panose="02020603050405020304" pitchFamily="18" charset="0"/>
              </a:rPr>
              <a:t>Manage procurement process</a:t>
            </a:r>
          </a:p>
          <a:p>
            <a:pPr lvl="1"/>
            <a:r>
              <a:rPr lang="en-GB" altLang="en-US" dirty="0" smtClean="0">
                <a:latin typeface="Times" panose="02020603050405020304" pitchFamily="18" charset="0"/>
              </a:rPr>
              <a:t>Share risks and benefits together and with suppliers </a:t>
            </a:r>
          </a:p>
          <a:p>
            <a:pPr lvl="2"/>
            <a:r>
              <a:rPr lang="en-GB" altLang="en-US" dirty="0" smtClean="0">
                <a:latin typeface="Times" panose="02020603050405020304" pitchFamily="18" charset="0"/>
              </a:rPr>
              <a:t>Cost shared, IPR shared, knowledge shared</a:t>
            </a:r>
          </a:p>
          <a:p>
            <a:r>
              <a:rPr lang="en-GB" altLang="en-US" dirty="0" smtClean="0">
                <a:latin typeface="Times" panose="02020603050405020304" pitchFamily="18" charset="0"/>
              </a:rPr>
              <a:t>Compatible with procurement directives and state aid</a:t>
            </a:r>
          </a:p>
          <a:p>
            <a:pPr lvl="1"/>
            <a:r>
              <a:rPr lang="en-GB" altLang="en-US" dirty="0" smtClean="0">
                <a:latin typeface="Times" panose="02020603050405020304" pitchFamily="18" charset="0"/>
              </a:rPr>
              <a:t>Exception to procurement directives</a:t>
            </a:r>
          </a:p>
          <a:p>
            <a:pPr lvl="2"/>
            <a:r>
              <a:rPr lang="en-GB" altLang="en-US" dirty="0" smtClean="0">
                <a:latin typeface="Times" panose="02020603050405020304" pitchFamily="18" charset="0"/>
              </a:rPr>
              <a:t>Legally defined as procurement of ‘R&amp;D Services’</a:t>
            </a:r>
          </a:p>
          <a:p>
            <a:r>
              <a:rPr lang="en-GB" altLang="en-US" dirty="0" smtClean="0">
                <a:latin typeface="Times" panose="02020603050405020304" pitchFamily="18" charset="0"/>
              </a:rPr>
              <a:t>Possibility to restrict to ‘European wide offers’</a:t>
            </a:r>
          </a:p>
          <a:p>
            <a:r>
              <a:rPr lang="en-GB" altLang="en-US" dirty="0" smtClean="0">
                <a:latin typeface="Times" panose="02020603050405020304" pitchFamily="18" charset="0"/>
              </a:rPr>
              <a:t>Possibility to apply at European and Member States level</a:t>
            </a:r>
          </a:p>
          <a:p>
            <a:r>
              <a:rPr lang="en-GB" altLang="en-US" dirty="0" smtClean="0">
                <a:latin typeface="Times" panose="02020603050405020304" pitchFamily="18" charset="0"/>
              </a:rPr>
              <a:t>Need for incentive to support the framework</a:t>
            </a:r>
          </a:p>
          <a:p>
            <a:endParaRPr lang="en-GB" altLang="en-US" dirty="0" smtClean="0">
              <a:latin typeface="Times" panose="02020603050405020304" pitchFamily="18" charset="0"/>
            </a:endParaRPr>
          </a:p>
        </p:txBody>
      </p:sp>
    </p:spTree>
    <p:extLst>
      <p:ext uri="{BB962C8B-B14F-4D97-AF65-F5344CB8AC3E}">
        <p14:creationId xmlns:p14="http://schemas.microsoft.com/office/powerpoint/2010/main" val="806444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xfrm>
            <a:off x="674688" y="4683125"/>
            <a:ext cx="5368925" cy="4432300"/>
          </a:xfrm>
          <a:noFill/>
        </p:spPr>
        <p:txBody>
          <a:bodyPr/>
          <a:lstStyle/>
          <a:p>
            <a:r>
              <a:rPr lang="en-GB" altLang="en-US" dirty="0" smtClean="0">
                <a:latin typeface="Times" panose="02020603050405020304" pitchFamily="18" charset="0"/>
              </a:rPr>
              <a:t>Group of European procurers</a:t>
            </a:r>
          </a:p>
          <a:p>
            <a:pPr lvl="1"/>
            <a:r>
              <a:rPr lang="en-GB" altLang="en-US" dirty="0" smtClean="0">
                <a:latin typeface="Times" panose="02020603050405020304" pitchFamily="18" charset="0"/>
              </a:rPr>
              <a:t>Pool public demand and specify needs</a:t>
            </a:r>
          </a:p>
          <a:p>
            <a:pPr lvl="1"/>
            <a:r>
              <a:rPr lang="en-GB" altLang="en-US" dirty="0" smtClean="0">
                <a:latin typeface="Times" panose="02020603050405020304" pitchFamily="18" charset="0"/>
              </a:rPr>
              <a:t>Manage procurement process</a:t>
            </a:r>
          </a:p>
          <a:p>
            <a:pPr lvl="1"/>
            <a:r>
              <a:rPr lang="en-GB" altLang="en-US" dirty="0" smtClean="0">
                <a:latin typeface="Times" panose="02020603050405020304" pitchFamily="18" charset="0"/>
              </a:rPr>
              <a:t>Share risks and benefits together and with suppliers </a:t>
            </a:r>
          </a:p>
          <a:p>
            <a:pPr lvl="2"/>
            <a:r>
              <a:rPr lang="en-GB" altLang="en-US" dirty="0" smtClean="0">
                <a:latin typeface="Times" panose="02020603050405020304" pitchFamily="18" charset="0"/>
              </a:rPr>
              <a:t>Cost shared, IPR shared, knowledge shared</a:t>
            </a:r>
          </a:p>
          <a:p>
            <a:r>
              <a:rPr lang="en-GB" altLang="en-US" dirty="0" smtClean="0">
                <a:latin typeface="Times" panose="02020603050405020304" pitchFamily="18" charset="0"/>
              </a:rPr>
              <a:t>Compatible with procurement directives and state aid</a:t>
            </a:r>
          </a:p>
          <a:p>
            <a:pPr lvl="1"/>
            <a:r>
              <a:rPr lang="en-GB" altLang="en-US" dirty="0" smtClean="0">
                <a:latin typeface="Times" panose="02020603050405020304" pitchFamily="18" charset="0"/>
              </a:rPr>
              <a:t>Exception to procurement directives</a:t>
            </a:r>
          </a:p>
          <a:p>
            <a:pPr lvl="2"/>
            <a:r>
              <a:rPr lang="en-GB" altLang="en-US" dirty="0" smtClean="0">
                <a:latin typeface="Times" panose="02020603050405020304" pitchFamily="18" charset="0"/>
              </a:rPr>
              <a:t>Legally defined as procurement of ‘R&amp;D Services’</a:t>
            </a:r>
          </a:p>
          <a:p>
            <a:r>
              <a:rPr lang="en-GB" altLang="en-US" dirty="0" smtClean="0">
                <a:latin typeface="Times" panose="02020603050405020304" pitchFamily="18" charset="0"/>
              </a:rPr>
              <a:t>Possibility to restrict to ‘European wide offers’</a:t>
            </a:r>
          </a:p>
          <a:p>
            <a:r>
              <a:rPr lang="en-GB" altLang="en-US" dirty="0" smtClean="0">
                <a:latin typeface="Times" panose="02020603050405020304" pitchFamily="18" charset="0"/>
              </a:rPr>
              <a:t>Possibility to apply at European and Member States level</a:t>
            </a:r>
          </a:p>
          <a:p>
            <a:r>
              <a:rPr lang="en-GB" altLang="en-US" dirty="0" smtClean="0">
                <a:latin typeface="Times" panose="02020603050405020304" pitchFamily="18" charset="0"/>
              </a:rPr>
              <a:t>Need for incentive to support the framework</a:t>
            </a:r>
          </a:p>
          <a:p>
            <a:endParaRPr lang="en-GB" altLang="en-US" dirty="0" smtClean="0">
              <a:latin typeface="Times" panose="02020603050405020304" pitchFamily="18" charset="0"/>
            </a:endParaRPr>
          </a:p>
        </p:txBody>
      </p:sp>
    </p:spTree>
    <p:extLst>
      <p:ext uri="{BB962C8B-B14F-4D97-AF65-F5344CB8AC3E}">
        <p14:creationId xmlns:p14="http://schemas.microsoft.com/office/powerpoint/2010/main" val="1148964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xfrm>
            <a:off x="674688" y="4683125"/>
            <a:ext cx="5368925" cy="4432300"/>
          </a:xfrm>
          <a:noFill/>
        </p:spPr>
        <p:txBody>
          <a:bodyPr/>
          <a:lstStyle/>
          <a:p>
            <a:r>
              <a:rPr lang="en-GB" altLang="en-US" dirty="0" smtClean="0">
                <a:latin typeface="Times" panose="02020603050405020304" pitchFamily="18" charset="0"/>
              </a:rPr>
              <a:t>Group of European procurers</a:t>
            </a:r>
          </a:p>
          <a:p>
            <a:pPr lvl="1"/>
            <a:r>
              <a:rPr lang="en-GB" altLang="en-US" dirty="0" smtClean="0">
                <a:latin typeface="Times" panose="02020603050405020304" pitchFamily="18" charset="0"/>
              </a:rPr>
              <a:t>Pool public demand and specify needs</a:t>
            </a:r>
          </a:p>
          <a:p>
            <a:pPr lvl="1"/>
            <a:r>
              <a:rPr lang="en-GB" altLang="en-US" dirty="0" smtClean="0">
                <a:latin typeface="Times" panose="02020603050405020304" pitchFamily="18" charset="0"/>
              </a:rPr>
              <a:t>Manage procurement process</a:t>
            </a:r>
          </a:p>
          <a:p>
            <a:pPr lvl="1"/>
            <a:r>
              <a:rPr lang="en-GB" altLang="en-US" dirty="0" smtClean="0">
                <a:latin typeface="Times" panose="02020603050405020304" pitchFamily="18" charset="0"/>
              </a:rPr>
              <a:t>Share risks and benefits together and with suppliers </a:t>
            </a:r>
          </a:p>
          <a:p>
            <a:pPr lvl="2"/>
            <a:r>
              <a:rPr lang="en-GB" altLang="en-US" dirty="0" smtClean="0">
                <a:latin typeface="Times" panose="02020603050405020304" pitchFamily="18" charset="0"/>
              </a:rPr>
              <a:t>Cost shared, IPR shared, knowledge shared</a:t>
            </a:r>
          </a:p>
          <a:p>
            <a:r>
              <a:rPr lang="en-GB" altLang="en-US" dirty="0" smtClean="0">
                <a:latin typeface="Times" panose="02020603050405020304" pitchFamily="18" charset="0"/>
              </a:rPr>
              <a:t>Compatible with procurement directives and state aid</a:t>
            </a:r>
          </a:p>
          <a:p>
            <a:pPr lvl="1"/>
            <a:r>
              <a:rPr lang="en-GB" altLang="en-US" dirty="0" smtClean="0">
                <a:latin typeface="Times" panose="02020603050405020304" pitchFamily="18" charset="0"/>
              </a:rPr>
              <a:t>Exception to procurement directives</a:t>
            </a:r>
          </a:p>
          <a:p>
            <a:pPr lvl="2"/>
            <a:r>
              <a:rPr lang="en-GB" altLang="en-US" dirty="0" smtClean="0">
                <a:latin typeface="Times" panose="02020603050405020304" pitchFamily="18" charset="0"/>
              </a:rPr>
              <a:t>Legally defined as procurement of ‘R&amp;D Services’</a:t>
            </a:r>
          </a:p>
          <a:p>
            <a:r>
              <a:rPr lang="en-GB" altLang="en-US" dirty="0" smtClean="0">
                <a:latin typeface="Times" panose="02020603050405020304" pitchFamily="18" charset="0"/>
              </a:rPr>
              <a:t>Possibility to restrict to ‘European wide offers’</a:t>
            </a:r>
          </a:p>
          <a:p>
            <a:r>
              <a:rPr lang="en-GB" altLang="en-US" dirty="0" smtClean="0">
                <a:latin typeface="Times" panose="02020603050405020304" pitchFamily="18" charset="0"/>
              </a:rPr>
              <a:t>Possibility to apply at European and Member States level</a:t>
            </a:r>
          </a:p>
          <a:p>
            <a:r>
              <a:rPr lang="en-GB" altLang="en-US" dirty="0" smtClean="0">
                <a:latin typeface="Times" panose="02020603050405020304" pitchFamily="18" charset="0"/>
              </a:rPr>
              <a:t>Need for incentive to support the framework</a:t>
            </a:r>
          </a:p>
          <a:p>
            <a:endParaRPr lang="en-GB" altLang="en-US" dirty="0" smtClean="0">
              <a:latin typeface="Times" panose="02020603050405020304" pitchFamily="18" charset="0"/>
            </a:endParaRPr>
          </a:p>
        </p:txBody>
      </p:sp>
    </p:spTree>
    <p:extLst>
      <p:ext uri="{BB962C8B-B14F-4D97-AF65-F5344CB8AC3E}">
        <p14:creationId xmlns:p14="http://schemas.microsoft.com/office/powerpoint/2010/main" val="69183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xfrm>
            <a:off x="674688" y="4683125"/>
            <a:ext cx="5368925" cy="4432300"/>
          </a:xfrm>
          <a:noFill/>
        </p:spPr>
        <p:txBody>
          <a:bodyPr/>
          <a:lstStyle/>
          <a:p>
            <a:r>
              <a:rPr lang="en-GB" altLang="en-US" dirty="0" smtClean="0">
                <a:latin typeface="Times" panose="02020603050405020304" pitchFamily="18" charset="0"/>
              </a:rPr>
              <a:t>Group of European procurers</a:t>
            </a:r>
          </a:p>
          <a:p>
            <a:pPr lvl="1"/>
            <a:r>
              <a:rPr lang="en-GB" altLang="en-US" dirty="0" smtClean="0">
                <a:latin typeface="Times" panose="02020603050405020304" pitchFamily="18" charset="0"/>
              </a:rPr>
              <a:t>Pool public demand and specify needs</a:t>
            </a:r>
          </a:p>
          <a:p>
            <a:pPr lvl="1"/>
            <a:r>
              <a:rPr lang="en-GB" altLang="en-US" dirty="0" smtClean="0">
                <a:latin typeface="Times" panose="02020603050405020304" pitchFamily="18" charset="0"/>
              </a:rPr>
              <a:t>Manage procurement process</a:t>
            </a:r>
          </a:p>
          <a:p>
            <a:pPr lvl="1"/>
            <a:r>
              <a:rPr lang="en-GB" altLang="en-US" dirty="0" smtClean="0">
                <a:latin typeface="Times" panose="02020603050405020304" pitchFamily="18" charset="0"/>
              </a:rPr>
              <a:t>Share risks and benefits together and with suppliers </a:t>
            </a:r>
          </a:p>
          <a:p>
            <a:pPr lvl="2"/>
            <a:r>
              <a:rPr lang="en-GB" altLang="en-US" dirty="0" smtClean="0">
                <a:latin typeface="Times" panose="02020603050405020304" pitchFamily="18" charset="0"/>
              </a:rPr>
              <a:t>Cost shared, IPR shared, knowledge shared</a:t>
            </a:r>
          </a:p>
          <a:p>
            <a:r>
              <a:rPr lang="en-GB" altLang="en-US" dirty="0" smtClean="0">
                <a:latin typeface="Times" panose="02020603050405020304" pitchFamily="18" charset="0"/>
              </a:rPr>
              <a:t>Compatible with procurement directives and state aid</a:t>
            </a:r>
          </a:p>
          <a:p>
            <a:pPr lvl="1"/>
            <a:r>
              <a:rPr lang="en-GB" altLang="en-US" dirty="0" smtClean="0">
                <a:latin typeface="Times" panose="02020603050405020304" pitchFamily="18" charset="0"/>
              </a:rPr>
              <a:t>Exception to procurement directives</a:t>
            </a:r>
          </a:p>
          <a:p>
            <a:pPr lvl="2"/>
            <a:r>
              <a:rPr lang="en-GB" altLang="en-US" dirty="0" smtClean="0">
                <a:latin typeface="Times" panose="02020603050405020304" pitchFamily="18" charset="0"/>
              </a:rPr>
              <a:t>Legally defined as procurement of ‘R&amp;D Services’</a:t>
            </a:r>
          </a:p>
          <a:p>
            <a:r>
              <a:rPr lang="en-GB" altLang="en-US" dirty="0" smtClean="0">
                <a:latin typeface="Times" panose="02020603050405020304" pitchFamily="18" charset="0"/>
              </a:rPr>
              <a:t>Possibility to restrict to ‘European wide offers’</a:t>
            </a:r>
          </a:p>
          <a:p>
            <a:r>
              <a:rPr lang="en-GB" altLang="en-US" dirty="0" smtClean="0">
                <a:latin typeface="Times" panose="02020603050405020304" pitchFamily="18" charset="0"/>
              </a:rPr>
              <a:t>Possibility to apply at European and Member States level</a:t>
            </a:r>
          </a:p>
          <a:p>
            <a:r>
              <a:rPr lang="en-GB" altLang="en-US" dirty="0" smtClean="0">
                <a:latin typeface="Times" panose="02020603050405020304" pitchFamily="18" charset="0"/>
              </a:rPr>
              <a:t>Need for incentive to support the framework</a:t>
            </a:r>
          </a:p>
          <a:p>
            <a:endParaRPr lang="en-GB" altLang="en-US" dirty="0" smtClean="0">
              <a:latin typeface="Times" panose="02020603050405020304" pitchFamily="18" charset="0"/>
            </a:endParaRPr>
          </a:p>
        </p:txBody>
      </p:sp>
    </p:spTree>
    <p:extLst>
      <p:ext uri="{BB962C8B-B14F-4D97-AF65-F5344CB8AC3E}">
        <p14:creationId xmlns:p14="http://schemas.microsoft.com/office/powerpoint/2010/main" val="29237432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xfrm>
            <a:off x="674688" y="4683125"/>
            <a:ext cx="5368925" cy="4432300"/>
          </a:xfrm>
          <a:noFill/>
        </p:spPr>
        <p:txBody>
          <a:bodyPr/>
          <a:lstStyle/>
          <a:p>
            <a:r>
              <a:rPr lang="en-GB" altLang="en-US" dirty="0" smtClean="0">
                <a:latin typeface="Times" panose="02020603050405020304" pitchFamily="18" charset="0"/>
              </a:rPr>
              <a:t>Group of European procurers</a:t>
            </a:r>
          </a:p>
          <a:p>
            <a:pPr lvl="1"/>
            <a:r>
              <a:rPr lang="en-GB" altLang="en-US" dirty="0" smtClean="0">
                <a:latin typeface="Times" panose="02020603050405020304" pitchFamily="18" charset="0"/>
              </a:rPr>
              <a:t>Pool public demand and specify needs</a:t>
            </a:r>
          </a:p>
          <a:p>
            <a:pPr lvl="1"/>
            <a:r>
              <a:rPr lang="en-GB" altLang="en-US" dirty="0" smtClean="0">
                <a:latin typeface="Times" panose="02020603050405020304" pitchFamily="18" charset="0"/>
              </a:rPr>
              <a:t>Manage procurement process</a:t>
            </a:r>
          </a:p>
          <a:p>
            <a:pPr lvl="1"/>
            <a:r>
              <a:rPr lang="en-GB" altLang="en-US" dirty="0" smtClean="0">
                <a:latin typeface="Times" panose="02020603050405020304" pitchFamily="18" charset="0"/>
              </a:rPr>
              <a:t>Share risks and benefits together and with suppliers </a:t>
            </a:r>
          </a:p>
          <a:p>
            <a:pPr lvl="2"/>
            <a:r>
              <a:rPr lang="en-GB" altLang="en-US" dirty="0" smtClean="0">
                <a:latin typeface="Times" panose="02020603050405020304" pitchFamily="18" charset="0"/>
              </a:rPr>
              <a:t>Cost shared, IPR shared, knowledge shared</a:t>
            </a:r>
          </a:p>
          <a:p>
            <a:r>
              <a:rPr lang="en-GB" altLang="en-US" dirty="0" smtClean="0">
                <a:latin typeface="Times" panose="02020603050405020304" pitchFamily="18" charset="0"/>
              </a:rPr>
              <a:t>Compatible with procurement directives and state aid</a:t>
            </a:r>
          </a:p>
          <a:p>
            <a:pPr lvl="1"/>
            <a:r>
              <a:rPr lang="en-GB" altLang="en-US" dirty="0" smtClean="0">
                <a:latin typeface="Times" panose="02020603050405020304" pitchFamily="18" charset="0"/>
              </a:rPr>
              <a:t>Exception to procurement directives</a:t>
            </a:r>
          </a:p>
          <a:p>
            <a:pPr lvl="2"/>
            <a:r>
              <a:rPr lang="en-GB" altLang="en-US" dirty="0" smtClean="0">
                <a:latin typeface="Times" panose="02020603050405020304" pitchFamily="18" charset="0"/>
              </a:rPr>
              <a:t>Legally defined as procurement of ‘R&amp;D Services’</a:t>
            </a:r>
          </a:p>
          <a:p>
            <a:r>
              <a:rPr lang="en-GB" altLang="en-US" dirty="0" smtClean="0">
                <a:latin typeface="Times" panose="02020603050405020304" pitchFamily="18" charset="0"/>
              </a:rPr>
              <a:t>Possibility to restrict to ‘European wide offers’</a:t>
            </a:r>
          </a:p>
          <a:p>
            <a:r>
              <a:rPr lang="en-GB" altLang="en-US" dirty="0" smtClean="0">
                <a:latin typeface="Times" panose="02020603050405020304" pitchFamily="18" charset="0"/>
              </a:rPr>
              <a:t>Possibility to apply at European and Member States level</a:t>
            </a:r>
          </a:p>
          <a:p>
            <a:r>
              <a:rPr lang="en-GB" altLang="en-US" dirty="0" smtClean="0">
                <a:latin typeface="Times" panose="02020603050405020304" pitchFamily="18" charset="0"/>
              </a:rPr>
              <a:t>Need for incentive to support the framework</a:t>
            </a:r>
          </a:p>
          <a:p>
            <a:endParaRPr lang="en-GB" altLang="en-US" dirty="0" smtClean="0">
              <a:latin typeface="Times" panose="02020603050405020304" pitchFamily="18" charset="0"/>
            </a:endParaRPr>
          </a:p>
        </p:txBody>
      </p:sp>
    </p:spTree>
    <p:extLst>
      <p:ext uri="{BB962C8B-B14F-4D97-AF65-F5344CB8AC3E}">
        <p14:creationId xmlns:p14="http://schemas.microsoft.com/office/powerpoint/2010/main" val="2565370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lgn="ctr" defTabSz="920750">
              <a:defRPr b="1" i="1">
                <a:solidFill>
                  <a:schemeClr val="tx1"/>
                </a:solidFill>
                <a:latin typeface="Trebuchet MS" panose="020B0603020202020204" pitchFamily="34" charset="0"/>
              </a:defRPr>
            </a:lvl1pPr>
            <a:lvl2pPr marL="742950" indent="-285750" algn="ctr" defTabSz="920750">
              <a:defRPr b="1" i="1">
                <a:solidFill>
                  <a:schemeClr val="tx1"/>
                </a:solidFill>
                <a:latin typeface="Trebuchet MS" panose="020B0603020202020204" pitchFamily="34" charset="0"/>
              </a:defRPr>
            </a:lvl2pPr>
            <a:lvl3pPr marL="1143000" indent="-228600" algn="ctr" defTabSz="920750">
              <a:defRPr b="1" i="1">
                <a:solidFill>
                  <a:schemeClr val="tx1"/>
                </a:solidFill>
                <a:latin typeface="Trebuchet MS" panose="020B0603020202020204" pitchFamily="34" charset="0"/>
              </a:defRPr>
            </a:lvl3pPr>
            <a:lvl4pPr marL="1600200" indent="-228600" algn="ctr" defTabSz="920750">
              <a:defRPr b="1" i="1">
                <a:solidFill>
                  <a:schemeClr val="tx1"/>
                </a:solidFill>
                <a:latin typeface="Trebuchet MS" panose="020B0603020202020204" pitchFamily="34" charset="0"/>
              </a:defRPr>
            </a:lvl4pPr>
            <a:lvl5pPr marL="2057400" indent="-228600" algn="ctr" defTabSz="920750">
              <a:defRPr b="1" i="1">
                <a:solidFill>
                  <a:schemeClr val="tx1"/>
                </a:solidFill>
                <a:latin typeface="Trebuchet MS" panose="020B0603020202020204" pitchFamily="34" charset="0"/>
              </a:defRPr>
            </a:lvl5pPr>
            <a:lvl6pPr marL="2514600" indent="-228600" algn="ctr" defTabSz="920750" eaLnBrk="0" fontAlgn="base" hangingPunct="0">
              <a:spcBef>
                <a:spcPct val="0"/>
              </a:spcBef>
              <a:spcAft>
                <a:spcPct val="0"/>
              </a:spcAft>
              <a:defRPr b="1" i="1">
                <a:solidFill>
                  <a:schemeClr val="tx1"/>
                </a:solidFill>
                <a:latin typeface="Trebuchet MS" panose="020B0603020202020204" pitchFamily="34" charset="0"/>
              </a:defRPr>
            </a:lvl6pPr>
            <a:lvl7pPr marL="2971800" indent="-228600" algn="ctr" defTabSz="920750" eaLnBrk="0" fontAlgn="base" hangingPunct="0">
              <a:spcBef>
                <a:spcPct val="0"/>
              </a:spcBef>
              <a:spcAft>
                <a:spcPct val="0"/>
              </a:spcAft>
              <a:defRPr b="1" i="1">
                <a:solidFill>
                  <a:schemeClr val="tx1"/>
                </a:solidFill>
                <a:latin typeface="Trebuchet MS" panose="020B0603020202020204" pitchFamily="34" charset="0"/>
              </a:defRPr>
            </a:lvl7pPr>
            <a:lvl8pPr marL="3429000" indent="-228600" algn="ctr" defTabSz="920750" eaLnBrk="0" fontAlgn="base" hangingPunct="0">
              <a:spcBef>
                <a:spcPct val="0"/>
              </a:spcBef>
              <a:spcAft>
                <a:spcPct val="0"/>
              </a:spcAft>
              <a:defRPr b="1" i="1">
                <a:solidFill>
                  <a:schemeClr val="tx1"/>
                </a:solidFill>
                <a:latin typeface="Trebuchet MS" panose="020B0603020202020204" pitchFamily="34" charset="0"/>
              </a:defRPr>
            </a:lvl8pPr>
            <a:lvl9pPr marL="3886200" indent="-228600" algn="ctr" defTabSz="920750" eaLnBrk="0" fontAlgn="base" hangingPunct="0">
              <a:spcBef>
                <a:spcPct val="0"/>
              </a:spcBef>
              <a:spcAft>
                <a:spcPct val="0"/>
              </a:spcAft>
              <a:defRPr b="1" i="1">
                <a:solidFill>
                  <a:schemeClr val="tx1"/>
                </a:solidFill>
                <a:latin typeface="Trebuchet MS" panose="020B0603020202020204" pitchFamily="34" charset="0"/>
              </a:defRPr>
            </a:lvl9pPr>
          </a:lstStyle>
          <a:p>
            <a:pPr algn="r"/>
            <a:fld id="{AED300B8-6657-4A6B-BC3C-59B4E4A6DA35}" type="slidenum">
              <a:rPr lang="en-GB" altLang="en-US" b="0" i="0">
                <a:latin typeface="Times" panose="02020603050405020304" pitchFamily="18" charset="0"/>
              </a:rPr>
              <a:pPr algn="r"/>
              <a:t>4</a:t>
            </a:fld>
            <a:endParaRPr lang="en-GB" altLang="en-US" b="0" i="0">
              <a:latin typeface="Times" panose="02020603050405020304" pitchFamily="18" charset="0"/>
            </a:endParaRPr>
          </a:p>
        </p:txBody>
      </p:sp>
      <p:sp>
        <p:nvSpPr>
          <p:cNvPr id="13315" name="Rectangle 2"/>
          <p:cNvSpPr>
            <a:spLocks noRot="1" noChangeArrowheads="1" noTextEdit="1"/>
          </p:cNvSpPr>
          <p:nvPr>
            <p:ph type="sldImg"/>
          </p:nvPr>
        </p:nvSpPr>
        <p:spPr>
          <a:ln/>
        </p:spPr>
      </p:sp>
      <p:sp>
        <p:nvSpPr>
          <p:cNvPr id="13316" name="Rectangle 3"/>
          <p:cNvSpPr>
            <a:spLocks noGrp="1" noChangeArrowheads="1"/>
          </p:cNvSpPr>
          <p:nvPr>
            <p:ph type="body" idx="1"/>
          </p:nvPr>
        </p:nvSpPr>
        <p:spPr>
          <a:xfrm>
            <a:off x="917575" y="4705350"/>
            <a:ext cx="5048250" cy="4457700"/>
          </a:xfrm>
          <a:noFill/>
        </p:spPr>
        <p:txBody>
          <a:bodyPr/>
          <a:lstStyle/>
          <a:p>
            <a:r>
              <a:rPr lang="en-GB" altLang="en-US" smtClean="0">
                <a:latin typeface="Times" panose="02020603050405020304" pitchFamily="18" charset="0"/>
              </a:rPr>
              <a:t>Health</a:t>
            </a:r>
          </a:p>
          <a:p>
            <a:r>
              <a:rPr lang="en-GB" altLang="en-US" smtClean="0">
                <a:latin typeface="Times" panose="02020603050405020304" pitchFamily="18" charset="0"/>
              </a:rPr>
              <a:t>Inclusion</a:t>
            </a:r>
          </a:p>
          <a:p>
            <a:r>
              <a:rPr lang="en-GB" altLang="en-US" smtClean="0">
                <a:latin typeface="Times" panose="02020603050405020304" pitchFamily="18" charset="0"/>
              </a:rPr>
              <a:t>Government</a:t>
            </a:r>
          </a:p>
          <a:p>
            <a:r>
              <a:rPr lang="en-GB" altLang="en-US" smtClean="0">
                <a:latin typeface="Times" panose="02020603050405020304" pitchFamily="18" charset="0"/>
              </a:rPr>
              <a:t>Security</a:t>
            </a:r>
          </a:p>
          <a:p>
            <a:r>
              <a:rPr lang="en-GB" altLang="en-US" smtClean="0">
                <a:latin typeface="Times" panose="02020603050405020304" pitchFamily="18" charset="0"/>
              </a:rPr>
              <a:t>eInfrastructure</a:t>
            </a:r>
          </a:p>
        </p:txBody>
      </p:sp>
    </p:spTree>
    <p:extLst>
      <p:ext uri="{BB962C8B-B14F-4D97-AF65-F5344CB8AC3E}">
        <p14:creationId xmlns:p14="http://schemas.microsoft.com/office/powerpoint/2010/main" val="1705473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lgn="ctr" defTabSz="920750">
              <a:defRPr b="1" i="1">
                <a:solidFill>
                  <a:schemeClr val="tx1"/>
                </a:solidFill>
                <a:latin typeface="Trebuchet MS" panose="020B0603020202020204" pitchFamily="34" charset="0"/>
              </a:defRPr>
            </a:lvl1pPr>
            <a:lvl2pPr marL="742950" indent="-285750" algn="ctr" defTabSz="920750">
              <a:defRPr b="1" i="1">
                <a:solidFill>
                  <a:schemeClr val="tx1"/>
                </a:solidFill>
                <a:latin typeface="Trebuchet MS" panose="020B0603020202020204" pitchFamily="34" charset="0"/>
              </a:defRPr>
            </a:lvl2pPr>
            <a:lvl3pPr marL="1143000" indent="-228600" algn="ctr" defTabSz="920750">
              <a:defRPr b="1" i="1">
                <a:solidFill>
                  <a:schemeClr val="tx1"/>
                </a:solidFill>
                <a:latin typeface="Trebuchet MS" panose="020B0603020202020204" pitchFamily="34" charset="0"/>
              </a:defRPr>
            </a:lvl3pPr>
            <a:lvl4pPr marL="1600200" indent="-228600" algn="ctr" defTabSz="920750">
              <a:defRPr b="1" i="1">
                <a:solidFill>
                  <a:schemeClr val="tx1"/>
                </a:solidFill>
                <a:latin typeface="Trebuchet MS" panose="020B0603020202020204" pitchFamily="34" charset="0"/>
              </a:defRPr>
            </a:lvl4pPr>
            <a:lvl5pPr marL="2057400" indent="-228600" algn="ctr" defTabSz="920750">
              <a:defRPr b="1" i="1">
                <a:solidFill>
                  <a:schemeClr val="tx1"/>
                </a:solidFill>
                <a:latin typeface="Trebuchet MS" panose="020B0603020202020204" pitchFamily="34" charset="0"/>
              </a:defRPr>
            </a:lvl5pPr>
            <a:lvl6pPr marL="2514600" indent="-228600" algn="ctr" defTabSz="920750" eaLnBrk="0" fontAlgn="base" hangingPunct="0">
              <a:spcBef>
                <a:spcPct val="0"/>
              </a:spcBef>
              <a:spcAft>
                <a:spcPct val="0"/>
              </a:spcAft>
              <a:defRPr b="1" i="1">
                <a:solidFill>
                  <a:schemeClr val="tx1"/>
                </a:solidFill>
                <a:latin typeface="Trebuchet MS" panose="020B0603020202020204" pitchFamily="34" charset="0"/>
              </a:defRPr>
            </a:lvl6pPr>
            <a:lvl7pPr marL="2971800" indent="-228600" algn="ctr" defTabSz="920750" eaLnBrk="0" fontAlgn="base" hangingPunct="0">
              <a:spcBef>
                <a:spcPct val="0"/>
              </a:spcBef>
              <a:spcAft>
                <a:spcPct val="0"/>
              </a:spcAft>
              <a:defRPr b="1" i="1">
                <a:solidFill>
                  <a:schemeClr val="tx1"/>
                </a:solidFill>
                <a:latin typeface="Trebuchet MS" panose="020B0603020202020204" pitchFamily="34" charset="0"/>
              </a:defRPr>
            </a:lvl7pPr>
            <a:lvl8pPr marL="3429000" indent="-228600" algn="ctr" defTabSz="920750" eaLnBrk="0" fontAlgn="base" hangingPunct="0">
              <a:spcBef>
                <a:spcPct val="0"/>
              </a:spcBef>
              <a:spcAft>
                <a:spcPct val="0"/>
              </a:spcAft>
              <a:defRPr b="1" i="1">
                <a:solidFill>
                  <a:schemeClr val="tx1"/>
                </a:solidFill>
                <a:latin typeface="Trebuchet MS" panose="020B0603020202020204" pitchFamily="34" charset="0"/>
              </a:defRPr>
            </a:lvl8pPr>
            <a:lvl9pPr marL="3886200" indent="-228600" algn="ctr" defTabSz="920750" eaLnBrk="0" fontAlgn="base" hangingPunct="0">
              <a:spcBef>
                <a:spcPct val="0"/>
              </a:spcBef>
              <a:spcAft>
                <a:spcPct val="0"/>
              </a:spcAft>
              <a:defRPr b="1" i="1">
                <a:solidFill>
                  <a:schemeClr val="tx1"/>
                </a:solidFill>
                <a:latin typeface="Trebuchet MS" panose="020B0603020202020204" pitchFamily="34" charset="0"/>
              </a:defRPr>
            </a:lvl9pPr>
          </a:lstStyle>
          <a:p>
            <a:pPr algn="r"/>
            <a:fld id="{02CF300B-C21D-44F8-803F-2FD721136374}" type="slidenum">
              <a:rPr lang="en-GB" altLang="en-US" b="0" i="0">
                <a:latin typeface="Times" panose="02020603050405020304" pitchFamily="18" charset="0"/>
              </a:rPr>
              <a:pPr algn="r"/>
              <a:t>5</a:t>
            </a:fld>
            <a:endParaRPr lang="en-GB" altLang="en-US" b="0" i="0">
              <a:latin typeface="Times" panose="02020603050405020304" pitchFamily="18" charset="0"/>
            </a:endParaRPr>
          </a:p>
        </p:txBody>
      </p:sp>
      <p:sp>
        <p:nvSpPr>
          <p:cNvPr id="15363" name="Rectangle 2"/>
          <p:cNvSpPr>
            <a:spLocks noRot="1" noChangeArrowheads="1" noTextEdit="1"/>
          </p:cNvSpPr>
          <p:nvPr>
            <p:ph type="sldImg"/>
          </p:nvPr>
        </p:nvSpPr>
        <p:spPr>
          <a:ln/>
        </p:spPr>
      </p:sp>
      <p:sp>
        <p:nvSpPr>
          <p:cNvPr id="15364" name="Rectangle 3"/>
          <p:cNvSpPr>
            <a:spLocks noGrp="1" noChangeArrowheads="1"/>
          </p:cNvSpPr>
          <p:nvPr>
            <p:ph type="body" idx="1"/>
          </p:nvPr>
        </p:nvSpPr>
        <p:spPr>
          <a:xfrm>
            <a:off x="917575" y="4705350"/>
            <a:ext cx="5048250" cy="4457700"/>
          </a:xfrm>
          <a:noFill/>
        </p:spPr>
        <p:txBody>
          <a:bodyPr/>
          <a:lstStyle/>
          <a:p>
            <a:r>
              <a:rPr lang="en-GB" altLang="en-US" smtClean="0">
                <a:latin typeface="Times" panose="02020603050405020304" pitchFamily="18" charset="0"/>
              </a:rPr>
              <a:t>Health</a:t>
            </a:r>
          </a:p>
          <a:p>
            <a:r>
              <a:rPr lang="en-GB" altLang="en-US" smtClean="0">
                <a:latin typeface="Times" panose="02020603050405020304" pitchFamily="18" charset="0"/>
              </a:rPr>
              <a:t>Inclusion</a:t>
            </a:r>
          </a:p>
          <a:p>
            <a:r>
              <a:rPr lang="en-GB" altLang="en-US" smtClean="0">
                <a:latin typeface="Times" panose="02020603050405020304" pitchFamily="18" charset="0"/>
              </a:rPr>
              <a:t>Government</a:t>
            </a:r>
          </a:p>
          <a:p>
            <a:r>
              <a:rPr lang="en-GB" altLang="en-US" smtClean="0">
                <a:latin typeface="Times" panose="02020603050405020304" pitchFamily="18" charset="0"/>
              </a:rPr>
              <a:t>Security</a:t>
            </a:r>
          </a:p>
          <a:p>
            <a:r>
              <a:rPr lang="en-GB" altLang="en-US" smtClean="0">
                <a:latin typeface="Times" panose="02020603050405020304" pitchFamily="18" charset="0"/>
              </a:rPr>
              <a:t>eInfrastructure</a:t>
            </a:r>
          </a:p>
        </p:txBody>
      </p:sp>
    </p:spTree>
    <p:extLst>
      <p:ext uri="{BB962C8B-B14F-4D97-AF65-F5344CB8AC3E}">
        <p14:creationId xmlns:p14="http://schemas.microsoft.com/office/powerpoint/2010/main" val="2552645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dirty="0" smtClean="0"/>
          </a:p>
        </p:txBody>
      </p:sp>
      <p:sp>
        <p:nvSpPr>
          <p:cNvPr id="51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b="1" i="1">
                <a:solidFill>
                  <a:schemeClr val="tx1"/>
                </a:solidFill>
                <a:latin typeface="Trebuchet MS" panose="020B0603020202020204" pitchFamily="34" charset="0"/>
              </a:defRPr>
            </a:lvl1pPr>
            <a:lvl2pPr marL="749300" indent="-287338" defTabSz="919163">
              <a:defRPr b="1" i="1">
                <a:solidFill>
                  <a:schemeClr val="tx1"/>
                </a:solidFill>
                <a:latin typeface="Trebuchet MS" panose="020B0603020202020204" pitchFamily="34" charset="0"/>
              </a:defRPr>
            </a:lvl2pPr>
            <a:lvl3pPr marL="1152525" indent="-230188" defTabSz="919163">
              <a:defRPr b="1" i="1">
                <a:solidFill>
                  <a:schemeClr val="tx1"/>
                </a:solidFill>
                <a:latin typeface="Trebuchet MS" panose="020B0603020202020204" pitchFamily="34" charset="0"/>
              </a:defRPr>
            </a:lvl3pPr>
            <a:lvl4pPr marL="1614488" indent="-230188" defTabSz="919163">
              <a:defRPr b="1" i="1">
                <a:solidFill>
                  <a:schemeClr val="tx1"/>
                </a:solidFill>
                <a:latin typeface="Trebuchet MS" panose="020B0603020202020204" pitchFamily="34" charset="0"/>
              </a:defRPr>
            </a:lvl4pPr>
            <a:lvl5pPr marL="2074863" indent="-230188" defTabSz="919163">
              <a:defRPr b="1" i="1">
                <a:solidFill>
                  <a:schemeClr val="tx1"/>
                </a:solidFill>
                <a:latin typeface="Trebuchet MS" panose="020B0603020202020204" pitchFamily="34" charset="0"/>
              </a:defRPr>
            </a:lvl5pPr>
            <a:lvl6pPr marL="2532063" indent="-230188" defTabSz="919163" eaLnBrk="0" fontAlgn="base" hangingPunct="0">
              <a:spcBef>
                <a:spcPct val="0"/>
              </a:spcBef>
              <a:spcAft>
                <a:spcPct val="0"/>
              </a:spcAft>
              <a:defRPr b="1" i="1">
                <a:solidFill>
                  <a:schemeClr val="tx1"/>
                </a:solidFill>
                <a:latin typeface="Trebuchet MS" panose="020B0603020202020204" pitchFamily="34" charset="0"/>
              </a:defRPr>
            </a:lvl6pPr>
            <a:lvl7pPr marL="2989263" indent="-230188" defTabSz="919163" eaLnBrk="0" fontAlgn="base" hangingPunct="0">
              <a:spcBef>
                <a:spcPct val="0"/>
              </a:spcBef>
              <a:spcAft>
                <a:spcPct val="0"/>
              </a:spcAft>
              <a:defRPr b="1" i="1">
                <a:solidFill>
                  <a:schemeClr val="tx1"/>
                </a:solidFill>
                <a:latin typeface="Trebuchet MS" panose="020B0603020202020204" pitchFamily="34" charset="0"/>
              </a:defRPr>
            </a:lvl7pPr>
            <a:lvl8pPr marL="3446463" indent="-230188" defTabSz="919163" eaLnBrk="0" fontAlgn="base" hangingPunct="0">
              <a:spcBef>
                <a:spcPct val="0"/>
              </a:spcBef>
              <a:spcAft>
                <a:spcPct val="0"/>
              </a:spcAft>
              <a:defRPr b="1" i="1">
                <a:solidFill>
                  <a:schemeClr val="tx1"/>
                </a:solidFill>
                <a:latin typeface="Trebuchet MS" panose="020B0603020202020204" pitchFamily="34" charset="0"/>
              </a:defRPr>
            </a:lvl8pPr>
            <a:lvl9pPr marL="3903663" indent="-230188" defTabSz="919163" eaLnBrk="0" fontAlgn="base" hangingPunct="0">
              <a:spcBef>
                <a:spcPct val="0"/>
              </a:spcBef>
              <a:spcAft>
                <a:spcPct val="0"/>
              </a:spcAft>
              <a:defRPr b="1" i="1">
                <a:solidFill>
                  <a:schemeClr val="tx1"/>
                </a:solidFill>
                <a:latin typeface="Trebuchet MS" panose="020B0603020202020204" pitchFamily="34" charset="0"/>
              </a:defRPr>
            </a:lvl9pPr>
          </a:lstStyle>
          <a:p>
            <a:fld id="{540D6F55-35B6-47D8-83CD-B8849D5794AA}" type="slidenum">
              <a:rPr lang="en-GB" altLang="en-US" b="0" i="0" smtClean="0">
                <a:latin typeface="Times" panose="02020603050405020304" pitchFamily="18" charset="0"/>
              </a:rPr>
              <a:pPr/>
              <a:t>11</a:t>
            </a:fld>
            <a:endParaRPr lang="en-GB" altLang="en-US" b="0" i="0" smtClean="0">
              <a:latin typeface="Times" panose="02020603050405020304" pitchFamily="18" charset="0"/>
            </a:endParaRPr>
          </a:p>
        </p:txBody>
      </p:sp>
    </p:spTree>
    <p:extLst>
      <p:ext uri="{BB962C8B-B14F-4D97-AF65-F5344CB8AC3E}">
        <p14:creationId xmlns:p14="http://schemas.microsoft.com/office/powerpoint/2010/main" val="3161002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lgn="ctr" defTabSz="920750">
              <a:defRPr b="1" i="1">
                <a:solidFill>
                  <a:schemeClr val="tx1"/>
                </a:solidFill>
                <a:latin typeface="Trebuchet MS" panose="020B0603020202020204" pitchFamily="34" charset="0"/>
              </a:defRPr>
            </a:lvl1pPr>
            <a:lvl2pPr marL="742950" indent="-285750" algn="ctr" defTabSz="920750">
              <a:defRPr b="1" i="1">
                <a:solidFill>
                  <a:schemeClr val="tx1"/>
                </a:solidFill>
                <a:latin typeface="Trebuchet MS" panose="020B0603020202020204" pitchFamily="34" charset="0"/>
              </a:defRPr>
            </a:lvl2pPr>
            <a:lvl3pPr marL="1143000" indent="-228600" algn="ctr" defTabSz="920750">
              <a:defRPr b="1" i="1">
                <a:solidFill>
                  <a:schemeClr val="tx1"/>
                </a:solidFill>
                <a:latin typeface="Trebuchet MS" panose="020B0603020202020204" pitchFamily="34" charset="0"/>
              </a:defRPr>
            </a:lvl3pPr>
            <a:lvl4pPr marL="1600200" indent="-228600" algn="ctr" defTabSz="920750">
              <a:defRPr b="1" i="1">
                <a:solidFill>
                  <a:schemeClr val="tx1"/>
                </a:solidFill>
                <a:latin typeface="Trebuchet MS" panose="020B0603020202020204" pitchFamily="34" charset="0"/>
              </a:defRPr>
            </a:lvl4pPr>
            <a:lvl5pPr marL="2057400" indent="-228600" algn="ctr" defTabSz="920750">
              <a:defRPr b="1" i="1">
                <a:solidFill>
                  <a:schemeClr val="tx1"/>
                </a:solidFill>
                <a:latin typeface="Trebuchet MS" panose="020B0603020202020204" pitchFamily="34" charset="0"/>
              </a:defRPr>
            </a:lvl5pPr>
            <a:lvl6pPr marL="2514600" indent="-228600" algn="ctr" defTabSz="920750" eaLnBrk="0" fontAlgn="base" hangingPunct="0">
              <a:spcBef>
                <a:spcPct val="0"/>
              </a:spcBef>
              <a:spcAft>
                <a:spcPct val="0"/>
              </a:spcAft>
              <a:defRPr b="1" i="1">
                <a:solidFill>
                  <a:schemeClr val="tx1"/>
                </a:solidFill>
                <a:latin typeface="Trebuchet MS" panose="020B0603020202020204" pitchFamily="34" charset="0"/>
              </a:defRPr>
            </a:lvl6pPr>
            <a:lvl7pPr marL="2971800" indent="-228600" algn="ctr" defTabSz="920750" eaLnBrk="0" fontAlgn="base" hangingPunct="0">
              <a:spcBef>
                <a:spcPct val="0"/>
              </a:spcBef>
              <a:spcAft>
                <a:spcPct val="0"/>
              </a:spcAft>
              <a:defRPr b="1" i="1">
                <a:solidFill>
                  <a:schemeClr val="tx1"/>
                </a:solidFill>
                <a:latin typeface="Trebuchet MS" panose="020B0603020202020204" pitchFamily="34" charset="0"/>
              </a:defRPr>
            </a:lvl7pPr>
            <a:lvl8pPr marL="3429000" indent="-228600" algn="ctr" defTabSz="920750" eaLnBrk="0" fontAlgn="base" hangingPunct="0">
              <a:spcBef>
                <a:spcPct val="0"/>
              </a:spcBef>
              <a:spcAft>
                <a:spcPct val="0"/>
              </a:spcAft>
              <a:defRPr b="1" i="1">
                <a:solidFill>
                  <a:schemeClr val="tx1"/>
                </a:solidFill>
                <a:latin typeface="Trebuchet MS" panose="020B0603020202020204" pitchFamily="34" charset="0"/>
              </a:defRPr>
            </a:lvl8pPr>
            <a:lvl9pPr marL="3886200" indent="-228600" algn="ctr" defTabSz="920750" eaLnBrk="0" fontAlgn="base" hangingPunct="0">
              <a:spcBef>
                <a:spcPct val="0"/>
              </a:spcBef>
              <a:spcAft>
                <a:spcPct val="0"/>
              </a:spcAft>
              <a:defRPr b="1" i="1">
                <a:solidFill>
                  <a:schemeClr val="tx1"/>
                </a:solidFill>
                <a:latin typeface="Trebuchet MS" panose="020B0603020202020204" pitchFamily="34" charset="0"/>
              </a:defRPr>
            </a:lvl9pPr>
          </a:lstStyle>
          <a:p>
            <a:pPr algn="r"/>
            <a:fld id="{683EC875-B1A1-4716-826E-974D6DD48795}" type="slidenum">
              <a:rPr lang="en-GB" altLang="en-US" b="0" i="0">
                <a:latin typeface="Times" panose="02020603050405020304" pitchFamily="18" charset="0"/>
              </a:rPr>
              <a:pPr algn="r"/>
              <a:t>14</a:t>
            </a:fld>
            <a:endParaRPr lang="en-GB" altLang="en-US" b="0" i="0">
              <a:latin typeface="Times" panose="02020603050405020304" pitchFamily="18" charset="0"/>
            </a:endParaRPr>
          </a:p>
        </p:txBody>
      </p:sp>
      <p:sp>
        <p:nvSpPr>
          <p:cNvPr id="27651" name="Rectangle 2"/>
          <p:cNvSpPr>
            <a:spLocks noRot="1" noChangeArrowheads="1" noTextEdit="1"/>
          </p:cNvSpPr>
          <p:nvPr>
            <p:ph type="sldImg"/>
          </p:nvPr>
        </p:nvSpPr>
        <p:spPr>
          <a:ln/>
        </p:spPr>
      </p:sp>
      <p:sp>
        <p:nvSpPr>
          <p:cNvPr id="27652" name="Rectangle 3"/>
          <p:cNvSpPr>
            <a:spLocks noGrp="1" noChangeArrowheads="1"/>
          </p:cNvSpPr>
          <p:nvPr>
            <p:ph type="body" idx="1"/>
          </p:nvPr>
        </p:nvSpPr>
        <p:spPr>
          <a:xfrm>
            <a:off x="917575" y="4705350"/>
            <a:ext cx="5048250" cy="4457700"/>
          </a:xfrm>
          <a:noFill/>
        </p:spPr>
        <p:txBody>
          <a:bodyPr/>
          <a:lstStyle/>
          <a:p>
            <a:r>
              <a:rPr lang="en-GB" altLang="en-US" smtClean="0">
                <a:latin typeface="Times" panose="02020603050405020304" pitchFamily="18" charset="0"/>
              </a:rPr>
              <a:t>Health</a:t>
            </a:r>
          </a:p>
          <a:p>
            <a:r>
              <a:rPr lang="en-GB" altLang="en-US" smtClean="0">
                <a:latin typeface="Times" panose="02020603050405020304" pitchFamily="18" charset="0"/>
              </a:rPr>
              <a:t>Inclusion</a:t>
            </a:r>
          </a:p>
          <a:p>
            <a:r>
              <a:rPr lang="en-GB" altLang="en-US" smtClean="0">
                <a:latin typeface="Times" panose="02020603050405020304" pitchFamily="18" charset="0"/>
              </a:rPr>
              <a:t>Government</a:t>
            </a:r>
          </a:p>
          <a:p>
            <a:r>
              <a:rPr lang="en-GB" altLang="en-US" smtClean="0">
                <a:latin typeface="Times" panose="02020603050405020304" pitchFamily="18" charset="0"/>
              </a:rPr>
              <a:t>Security</a:t>
            </a:r>
          </a:p>
          <a:p>
            <a:r>
              <a:rPr lang="en-GB" altLang="en-US" smtClean="0">
                <a:latin typeface="Times" panose="02020603050405020304" pitchFamily="18" charset="0"/>
              </a:rPr>
              <a:t>eInfrastructure</a:t>
            </a:r>
          </a:p>
        </p:txBody>
      </p:sp>
    </p:spTree>
    <p:extLst>
      <p:ext uri="{BB962C8B-B14F-4D97-AF65-F5344CB8AC3E}">
        <p14:creationId xmlns:p14="http://schemas.microsoft.com/office/powerpoint/2010/main" val="3605693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lgn="ctr" defTabSz="920750">
              <a:defRPr b="1" i="1">
                <a:solidFill>
                  <a:schemeClr val="tx1"/>
                </a:solidFill>
                <a:latin typeface="Trebuchet MS" panose="020B0603020202020204" pitchFamily="34" charset="0"/>
              </a:defRPr>
            </a:lvl1pPr>
            <a:lvl2pPr marL="742950" indent="-285750" algn="ctr" defTabSz="920750">
              <a:defRPr b="1" i="1">
                <a:solidFill>
                  <a:schemeClr val="tx1"/>
                </a:solidFill>
                <a:latin typeface="Trebuchet MS" panose="020B0603020202020204" pitchFamily="34" charset="0"/>
              </a:defRPr>
            </a:lvl2pPr>
            <a:lvl3pPr marL="1143000" indent="-228600" algn="ctr" defTabSz="920750">
              <a:defRPr b="1" i="1">
                <a:solidFill>
                  <a:schemeClr val="tx1"/>
                </a:solidFill>
                <a:latin typeface="Trebuchet MS" panose="020B0603020202020204" pitchFamily="34" charset="0"/>
              </a:defRPr>
            </a:lvl3pPr>
            <a:lvl4pPr marL="1600200" indent="-228600" algn="ctr" defTabSz="920750">
              <a:defRPr b="1" i="1">
                <a:solidFill>
                  <a:schemeClr val="tx1"/>
                </a:solidFill>
                <a:latin typeface="Trebuchet MS" panose="020B0603020202020204" pitchFamily="34" charset="0"/>
              </a:defRPr>
            </a:lvl4pPr>
            <a:lvl5pPr marL="2057400" indent="-228600" algn="ctr" defTabSz="920750">
              <a:defRPr b="1" i="1">
                <a:solidFill>
                  <a:schemeClr val="tx1"/>
                </a:solidFill>
                <a:latin typeface="Trebuchet MS" panose="020B0603020202020204" pitchFamily="34" charset="0"/>
              </a:defRPr>
            </a:lvl5pPr>
            <a:lvl6pPr marL="2514600" indent="-228600" algn="ctr" defTabSz="920750" eaLnBrk="0" fontAlgn="base" hangingPunct="0">
              <a:spcBef>
                <a:spcPct val="0"/>
              </a:spcBef>
              <a:spcAft>
                <a:spcPct val="0"/>
              </a:spcAft>
              <a:defRPr b="1" i="1">
                <a:solidFill>
                  <a:schemeClr val="tx1"/>
                </a:solidFill>
                <a:latin typeface="Trebuchet MS" panose="020B0603020202020204" pitchFamily="34" charset="0"/>
              </a:defRPr>
            </a:lvl6pPr>
            <a:lvl7pPr marL="2971800" indent="-228600" algn="ctr" defTabSz="920750" eaLnBrk="0" fontAlgn="base" hangingPunct="0">
              <a:spcBef>
                <a:spcPct val="0"/>
              </a:spcBef>
              <a:spcAft>
                <a:spcPct val="0"/>
              </a:spcAft>
              <a:defRPr b="1" i="1">
                <a:solidFill>
                  <a:schemeClr val="tx1"/>
                </a:solidFill>
                <a:latin typeface="Trebuchet MS" panose="020B0603020202020204" pitchFamily="34" charset="0"/>
              </a:defRPr>
            </a:lvl7pPr>
            <a:lvl8pPr marL="3429000" indent="-228600" algn="ctr" defTabSz="920750" eaLnBrk="0" fontAlgn="base" hangingPunct="0">
              <a:spcBef>
                <a:spcPct val="0"/>
              </a:spcBef>
              <a:spcAft>
                <a:spcPct val="0"/>
              </a:spcAft>
              <a:defRPr b="1" i="1">
                <a:solidFill>
                  <a:schemeClr val="tx1"/>
                </a:solidFill>
                <a:latin typeface="Trebuchet MS" panose="020B0603020202020204" pitchFamily="34" charset="0"/>
              </a:defRPr>
            </a:lvl8pPr>
            <a:lvl9pPr marL="3886200" indent="-228600" algn="ctr" defTabSz="920750" eaLnBrk="0" fontAlgn="base" hangingPunct="0">
              <a:spcBef>
                <a:spcPct val="0"/>
              </a:spcBef>
              <a:spcAft>
                <a:spcPct val="0"/>
              </a:spcAft>
              <a:defRPr b="1" i="1">
                <a:solidFill>
                  <a:schemeClr val="tx1"/>
                </a:solidFill>
                <a:latin typeface="Trebuchet MS" panose="020B0603020202020204" pitchFamily="34" charset="0"/>
              </a:defRPr>
            </a:lvl9pPr>
          </a:lstStyle>
          <a:p>
            <a:pPr algn="r"/>
            <a:fld id="{27DEA144-0444-4E5B-A8A3-DB0F3F385358}" type="slidenum">
              <a:rPr lang="en-GB" altLang="en-US" b="0" i="0">
                <a:latin typeface="Times" panose="02020603050405020304" pitchFamily="18" charset="0"/>
              </a:rPr>
              <a:pPr algn="r"/>
              <a:t>16</a:t>
            </a:fld>
            <a:endParaRPr lang="en-GB" altLang="en-US" b="0" i="0">
              <a:latin typeface="Times" panose="02020603050405020304" pitchFamily="18" charset="0"/>
            </a:endParaRPr>
          </a:p>
        </p:txBody>
      </p:sp>
      <p:sp>
        <p:nvSpPr>
          <p:cNvPr id="35843" name="Rectangle 2"/>
          <p:cNvSpPr>
            <a:spLocks noRot="1" noChangeArrowheads="1" noTextEdit="1"/>
          </p:cNvSpPr>
          <p:nvPr>
            <p:ph type="sldImg"/>
          </p:nvPr>
        </p:nvSpPr>
        <p:spPr>
          <a:ln/>
        </p:spPr>
      </p:sp>
      <p:sp>
        <p:nvSpPr>
          <p:cNvPr id="35844" name="Rectangle 3"/>
          <p:cNvSpPr>
            <a:spLocks noGrp="1" noChangeArrowheads="1"/>
          </p:cNvSpPr>
          <p:nvPr>
            <p:ph type="body" idx="1"/>
          </p:nvPr>
        </p:nvSpPr>
        <p:spPr>
          <a:xfrm>
            <a:off x="917575" y="4705350"/>
            <a:ext cx="5048250" cy="4457700"/>
          </a:xfrm>
          <a:noFill/>
        </p:spPr>
        <p:txBody>
          <a:bodyPr/>
          <a:lstStyle/>
          <a:p>
            <a:r>
              <a:rPr lang="en-GB" altLang="en-US" smtClean="0">
                <a:latin typeface="Times" panose="02020603050405020304" pitchFamily="18" charset="0"/>
              </a:rPr>
              <a:t>Health</a:t>
            </a:r>
          </a:p>
          <a:p>
            <a:r>
              <a:rPr lang="en-GB" altLang="en-US" smtClean="0">
                <a:latin typeface="Times" panose="02020603050405020304" pitchFamily="18" charset="0"/>
              </a:rPr>
              <a:t>Inclusion</a:t>
            </a:r>
          </a:p>
          <a:p>
            <a:r>
              <a:rPr lang="en-GB" altLang="en-US" smtClean="0">
                <a:latin typeface="Times" panose="02020603050405020304" pitchFamily="18" charset="0"/>
              </a:rPr>
              <a:t>Government</a:t>
            </a:r>
          </a:p>
          <a:p>
            <a:r>
              <a:rPr lang="en-GB" altLang="en-US" smtClean="0">
                <a:latin typeface="Times" panose="02020603050405020304" pitchFamily="18" charset="0"/>
              </a:rPr>
              <a:t>Security</a:t>
            </a:r>
          </a:p>
          <a:p>
            <a:r>
              <a:rPr lang="en-GB" altLang="en-US" smtClean="0">
                <a:latin typeface="Times" panose="02020603050405020304" pitchFamily="18" charset="0"/>
              </a:rPr>
              <a:t>eInfrastructure</a:t>
            </a:r>
          </a:p>
        </p:txBody>
      </p:sp>
    </p:spTree>
    <p:extLst>
      <p:ext uri="{BB962C8B-B14F-4D97-AF65-F5344CB8AC3E}">
        <p14:creationId xmlns:p14="http://schemas.microsoft.com/office/powerpoint/2010/main" val="530516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lgn="ctr" defTabSz="920750">
              <a:defRPr b="1" i="1">
                <a:solidFill>
                  <a:schemeClr val="tx1"/>
                </a:solidFill>
                <a:latin typeface="Trebuchet MS" panose="020B0603020202020204" pitchFamily="34" charset="0"/>
              </a:defRPr>
            </a:lvl1pPr>
            <a:lvl2pPr marL="742950" indent="-285750" algn="ctr" defTabSz="920750">
              <a:defRPr b="1" i="1">
                <a:solidFill>
                  <a:schemeClr val="tx1"/>
                </a:solidFill>
                <a:latin typeface="Trebuchet MS" panose="020B0603020202020204" pitchFamily="34" charset="0"/>
              </a:defRPr>
            </a:lvl2pPr>
            <a:lvl3pPr marL="1143000" indent="-228600" algn="ctr" defTabSz="920750">
              <a:defRPr b="1" i="1">
                <a:solidFill>
                  <a:schemeClr val="tx1"/>
                </a:solidFill>
                <a:latin typeface="Trebuchet MS" panose="020B0603020202020204" pitchFamily="34" charset="0"/>
              </a:defRPr>
            </a:lvl3pPr>
            <a:lvl4pPr marL="1600200" indent="-228600" algn="ctr" defTabSz="920750">
              <a:defRPr b="1" i="1">
                <a:solidFill>
                  <a:schemeClr val="tx1"/>
                </a:solidFill>
                <a:latin typeface="Trebuchet MS" panose="020B0603020202020204" pitchFamily="34" charset="0"/>
              </a:defRPr>
            </a:lvl4pPr>
            <a:lvl5pPr marL="2057400" indent="-228600" algn="ctr" defTabSz="920750">
              <a:defRPr b="1" i="1">
                <a:solidFill>
                  <a:schemeClr val="tx1"/>
                </a:solidFill>
                <a:latin typeface="Trebuchet MS" panose="020B0603020202020204" pitchFamily="34" charset="0"/>
              </a:defRPr>
            </a:lvl5pPr>
            <a:lvl6pPr marL="2514600" indent="-228600" algn="ctr" defTabSz="920750" eaLnBrk="0" fontAlgn="base" hangingPunct="0">
              <a:spcBef>
                <a:spcPct val="0"/>
              </a:spcBef>
              <a:spcAft>
                <a:spcPct val="0"/>
              </a:spcAft>
              <a:defRPr b="1" i="1">
                <a:solidFill>
                  <a:schemeClr val="tx1"/>
                </a:solidFill>
                <a:latin typeface="Trebuchet MS" panose="020B0603020202020204" pitchFamily="34" charset="0"/>
              </a:defRPr>
            </a:lvl6pPr>
            <a:lvl7pPr marL="2971800" indent="-228600" algn="ctr" defTabSz="920750" eaLnBrk="0" fontAlgn="base" hangingPunct="0">
              <a:spcBef>
                <a:spcPct val="0"/>
              </a:spcBef>
              <a:spcAft>
                <a:spcPct val="0"/>
              </a:spcAft>
              <a:defRPr b="1" i="1">
                <a:solidFill>
                  <a:schemeClr val="tx1"/>
                </a:solidFill>
                <a:latin typeface="Trebuchet MS" panose="020B0603020202020204" pitchFamily="34" charset="0"/>
              </a:defRPr>
            </a:lvl7pPr>
            <a:lvl8pPr marL="3429000" indent="-228600" algn="ctr" defTabSz="920750" eaLnBrk="0" fontAlgn="base" hangingPunct="0">
              <a:spcBef>
                <a:spcPct val="0"/>
              </a:spcBef>
              <a:spcAft>
                <a:spcPct val="0"/>
              </a:spcAft>
              <a:defRPr b="1" i="1">
                <a:solidFill>
                  <a:schemeClr val="tx1"/>
                </a:solidFill>
                <a:latin typeface="Trebuchet MS" panose="020B0603020202020204" pitchFamily="34" charset="0"/>
              </a:defRPr>
            </a:lvl8pPr>
            <a:lvl9pPr marL="3886200" indent="-228600" algn="ctr" defTabSz="920750" eaLnBrk="0" fontAlgn="base" hangingPunct="0">
              <a:spcBef>
                <a:spcPct val="0"/>
              </a:spcBef>
              <a:spcAft>
                <a:spcPct val="0"/>
              </a:spcAft>
              <a:defRPr b="1" i="1">
                <a:solidFill>
                  <a:schemeClr val="tx1"/>
                </a:solidFill>
                <a:latin typeface="Trebuchet MS" panose="020B0603020202020204" pitchFamily="34" charset="0"/>
              </a:defRPr>
            </a:lvl9pPr>
          </a:lstStyle>
          <a:p>
            <a:pPr algn="r"/>
            <a:fld id="{77EB9111-ECD7-4473-BCD9-EB10FA5707EC}" type="slidenum">
              <a:rPr lang="en-GB" altLang="en-US" b="0" i="0">
                <a:latin typeface="Times" panose="02020603050405020304" pitchFamily="18" charset="0"/>
              </a:rPr>
              <a:pPr algn="r"/>
              <a:t>17</a:t>
            </a:fld>
            <a:endParaRPr lang="en-GB" altLang="en-US" b="0" i="0">
              <a:latin typeface="Times" panose="02020603050405020304" pitchFamily="18" charset="0"/>
            </a:endParaRPr>
          </a:p>
        </p:txBody>
      </p:sp>
      <p:sp>
        <p:nvSpPr>
          <p:cNvPr id="37891" name="Rectangle 2"/>
          <p:cNvSpPr>
            <a:spLocks noRot="1" noChangeArrowheads="1" noTextEdit="1"/>
          </p:cNvSpPr>
          <p:nvPr>
            <p:ph type="sldImg"/>
          </p:nvPr>
        </p:nvSpPr>
        <p:spPr>
          <a:ln/>
        </p:spPr>
      </p:sp>
      <p:sp>
        <p:nvSpPr>
          <p:cNvPr id="37892" name="Rectangle 3"/>
          <p:cNvSpPr>
            <a:spLocks noGrp="1" noChangeArrowheads="1"/>
          </p:cNvSpPr>
          <p:nvPr>
            <p:ph type="body" idx="1"/>
          </p:nvPr>
        </p:nvSpPr>
        <p:spPr>
          <a:xfrm>
            <a:off x="917575" y="4705350"/>
            <a:ext cx="5048250" cy="4457700"/>
          </a:xfrm>
          <a:noFill/>
        </p:spPr>
        <p:txBody>
          <a:bodyPr/>
          <a:lstStyle/>
          <a:p>
            <a:r>
              <a:rPr lang="en-GB" altLang="en-US" smtClean="0">
                <a:latin typeface="Times" panose="02020603050405020304" pitchFamily="18" charset="0"/>
              </a:rPr>
              <a:t>Health</a:t>
            </a:r>
          </a:p>
          <a:p>
            <a:r>
              <a:rPr lang="en-GB" altLang="en-US" smtClean="0">
                <a:latin typeface="Times" panose="02020603050405020304" pitchFamily="18" charset="0"/>
              </a:rPr>
              <a:t>Inclusion</a:t>
            </a:r>
          </a:p>
          <a:p>
            <a:r>
              <a:rPr lang="en-GB" altLang="en-US" smtClean="0">
                <a:latin typeface="Times" panose="02020603050405020304" pitchFamily="18" charset="0"/>
              </a:rPr>
              <a:t>Government</a:t>
            </a:r>
          </a:p>
          <a:p>
            <a:r>
              <a:rPr lang="en-GB" altLang="en-US" smtClean="0">
                <a:latin typeface="Times" panose="02020603050405020304" pitchFamily="18" charset="0"/>
              </a:rPr>
              <a:t>Security</a:t>
            </a:r>
          </a:p>
          <a:p>
            <a:r>
              <a:rPr lang="en-GB" altLang="en-US" smtClean="0">
                <a:latin typeface="Times" panose="02020603050405020304" pitchFamily="18" charset="0"/>
              </a:rPr>
              <a:t>eInfrastructure</a:t>
            </a:r>
          </a:p>
        </p:txBody>
      </p:sp>
    </p:spTree>
    <p:extLst>
      <p:ext uri="{BB962C8B-B14F-4D97-AF65-F5344CB8AC3E}">
        <p14:creationId xmlns:p14="http://schemas.microsoft.com/office/powerpoint/2010/main" val="2227619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lgn="ctr" defTabSz="920750">
              <a:defRPr b="1" i="1">
                <a:solidFill>
                  <a:schemeClr val="tx1"/>
                </a:solidFill>
                <a:latin typeface="Trebuchet MS" panose="020B0603020202020204" pitchFamily="34" charset="0"/>
              </a:defRPr>
            </a:lvl1pPr>
            <a:lvl2pPr marL="742950" indent="-285750" algn="ctr" defTabSz="920750">
              <a:defRPr b="1" i="1">
                <a:solidFill>
                  <a:schemeClr val="tx1"/>
                </a:solidFill>
                <a:latin typeface="Trebuchet MS" panose="020B0603020202020204" pitchFamily="34" charset="0"/>
              </a:defRPr>
            </a:lvl2pPr>
            <a:lvl3pPr marL="1143000" indent="-228600" algn="ctr" defTabSz="920750">
              <a:defRPr b="1" i="1">
                <a:solidFill>
                  <a:schemeClr val="tx1"/>
                </a:solidFill>
                <a:latin typeface="Trebuchet MS" panose="020B0603020202020204" pitchFamily="34" charset="0"/>
              </a:defRPr>
            </a:lvl3pPr>
            <a:lvl4pPr marL="1600200" indent="-228600" algn="ctr" defTabSz="920750">
              <a:defRPr b="1" i="1">
                <a:solidFill>
                  <a:schemeClr val="tx1"/>
                </a:solidFill>
                <a:latin typeface="Trebuchet MS" panose="020B0603020202020204" pitchFamily="34" charset="0"/>
              </a:defRPr>
            </a:lvl4pPr>
            <a:lvl5pPr marL="2057400" indent="-228600" algn="ctr" defTabSz="920750">
              <a:defRPr b="1" i="1">
                <a:solidFill>
                  <a:schemeClr val="tx1"/>
                </a:solidFill>
                <a:latin typeface="Trebuchet MS" panose="020B0603020202020204" pitchFamily="34" charset="0"/>
              </a:defRPr>
            </a:lvl5pPr>
            <a:lvl6pPr marL="2514600" indent="-228600" algn="ctr" defTabSz="920750" eaLnBrk="0" fontAlgn="base" hangingPunct="0">
              <a:spcBef>
                <a:spcPct val="0"/>
              </a:spcBef>
              <a:spcAft>
                <a:spcPct val="0"/>
              </a:spcAft>
              <a:defRPr b="1" i="1">
                <a:solidFill>
                  <a:schemeClr val="tx1"/>
                </a:solidFill>
                <a:latin typeface="Trebuchet MS" panose="020B0603020202020204" pitchFamily="34" charset="0"/>
              </a:defRPr>
            </a:lvl6pPr>
            <a:lvl7pPr marL="2971800" indent="-228600" algn="ctr" defTabSz="920750" eaLnBrk="0" fontAlgn="base" hangingPunct="0">
              <a:spcBef>
                <a:spcPct val="0"/>
              </a:spcBef>
              <a:spcAft>
                <a:spcPct val="0"/>
              </a:spcAft>
              <a:defRPr b="1" i="1">
                <a:solidFill>
                  <a:schemeClr val="tx1"/>
                </a:solidFill>
                <a:latin typeface="Trebuchet MS" panose="020B0603020202020204" pitchFamily="34" charset="0"/>
              </a:defRPr>
            </a:lvl7pPr>
            <a:lvl8pPr marL="3429000" indent="-228600" algn="ctr" defTabSz="920750" eaLnBrk="0" fontAlgn="base" hangingPunct="0">
              <a:spcBef>
                <a:spcPct val="0"/>
              </a:spcBef>
              <a:spcAft>
                <a:spcPct val="0"/>
              </a:spcAft>
              <a:defRPr b="1" i="1">
                <a:solidFill>
                  <a:schemeClr val="tx1"/>
                </a:solidFill>
                <a:latin typeface="Trebuchet MS" panose="020B0603020202020204" pitchFamily="34" charset="0"/>
              </a:defRPr>
            </a:lvl8pPr>
            <a:lvl9pPr marL="3886200" indent="-228600" algn="ctr" defTabSz="920750" eaLnBrk="0" fontAlgn="base" hangingPunct="0">
              <a:spcBef>
                <a:spcPct val="0"/>
              </a:spcBef>
              <a:spcAft>
                <a:spcPct val="0"/>
              </a:spcAft>
              <a:defRPr b="1" i="1">
                <a:solidFill>
                  <a:schemeClr val="tx1"/>
                </a:solidFill>
                <a:latin typeface="Trebuchet MS" panose="020B0603020202020204" pitchFamily="34" charset="0"/>
              </a:defRPr>
            </a:lvl9pPr>
          </a:lstStyle>
          <a:p>
            <a:pPr algn="r"/>
            <a:fld id="{7FF40EB0-957C-461C-98D1-A450D11EB192}" type="slidenum">
              <a:rPr lang="en-GB" altLang="en-US" b="0" i="0">
                <a:latin typeface="Times" panose="02020603050405020304" pitchFamily="18" charset="0"/>
              </a:rPr>
              <a:pPr algn="r"/>
              <a:t>18</a:t>
            </a:fld>
            <a:endParaRPr lang="en-GB" altLang="en-US" b="0" i="0">
              <a:latin typeface="Times" panose="02020603050405020304" pitchFamily="18" charset="0"/>
            </a:endParaRPr>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xfrm>
            <a:off x="917575" y="4705350"/>
            <a:ext cx="5048250" cy="4457700"/>
          </a:xfrm>
          <a:noFill/>
        </p:spPr>
        <p:txBody>
          <a:bodyPr/>
          <a:lstStyle/>
          <a:p>
            <a:r>
              <a:rPr lang="en-GB" altLang="en-US" smtClean="0">
                <a:latin typeface="Times" panose="02020603050405020304" pitchFamily="18" charset="0"/>
              </a:rPr>
              <a:t>Health</a:t>
            </a:r>
          </a:p>
          <a:p>
            <a:r>
              <a:rPr lang="en-GB" altLang="en-US" smtClean="0">
                <a:latin typeface="Times" panose="02020603050405020304" pitchFamily="18" charset="0"/>
              </a:rPr>
              <a:t>Inclusion</a:t>
            </a:r>
          </a:p>
          <a:p>
            <a:r>
              <a:rPr lang="en-GB" altLang="en-US" smtClean="0">
                <a:latin typeface="Times" panose="02020603050405020304" pitchFamily="18" charset="0"/>
              </a:rPr>
              <a:t>Government</a:t>
            </a:r>
          </a:p>
          <a:p>
            <a:r>
              <a:rPr lang="en-GB" altLang="en-US" smtClean="0">
                <a:latin typeface="Times" panose="02020603050405020304" pitchFamily="18" charset="0"/>
              </a:rPr>
              <a:t>Security</a:t>
            </a:r>
          </a:p>
          <a:p>
            <a:r>
              <a:rPr lang="en-GB" altLang="en-US" smtClean="0">
                <a:latin typeface="Times" panose="02020603050405020304" pitchFamily="18" charset="0"/>
              </a:rPr>
              <a:t>eInfrastructure</a:t>
            </a:r>
          </a:p>
        </p:txBody>
      </p:sp>
    </p:spTree>
    <p:extLst>
      <p:ext uri="{BB962C8B-B14F-4D97-AF65-F5344CB8AC3E}">
        <p14:creationId xmlns:p14="http://schemas.microsoft.com/office/powerpoint/2010/main" val="1254817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lgn="ctr" defTabSz="920750">
              <a:defRPr b="1" i="1">
                <a:solidFill>
                  <a:schemeClr val="tx1"/>
                </a:solidFill>
                <a:latin typeface="Trebuchet MS" panose="020B0603020202020204" pitchFamily="34" charset="0"/>
              </a:defRPr>
            </a:lvl1pPr>
            <a:lvl2pPr marL="742950" indent="-285750" algn="ctr" defTabSz="920750">
              <a:defRPr b="1" i="1">
                <a:solidFill>
                  <a:schemeClr val="tx1"/>
                </a:solidFill>
                <a:latin typeface="Trebuchet MS" panose="020B0603020202020204" pitchFamily="34" charset="0"/>
              </a:defRPr>
            </a:lvl2pPr>
            <a:lvl3pPr marL="1143000" indent="-228600" algn="ctr" defTabSz="920750">
              <a:defRPr b="1" i="1">
                <a:solidFill>
                  <a:schemeClr val="tx1"/>
                </a:solidFill>
                <a:latin typeface="Trebuchet MS" panose="020B0603020202020204" pitchFamily="34" charset="0"/>
              </a:defRPr>
            </a:lvl3pPr>
            <a:lvl4pPr marL="1600200" indent="-228600" algn="ctr" defTabSz="920750">
              <a:defRPr b="1" i="1">
                <a:solidFill>
                  <a:schemeClr val="tx1"/>
                </a:solidFill>
                <a:latin typeface="Trebuchet MS" panose="020B0603020202020204" pitchFamily="34" charset="0"/>
              </a:defRPr>
            </a:lvl4pPr>
            <a:lvl5pPr marL="2057400" indent="-228600" algn="ctr" defTabSz="920750">
              <a:defRPr b="1" i="1">
                <a:solidFill>
                  <a:schemeClr val="tx1"/>
                </a:solidFill>
                <a:latin typeface="Trebuchet MS" panose="020B0603020202020204" pitchFamily="34" charset="0"/>
              </a:defRPr>
            </a:lvl5pPr>
            <a:lvl6pPr marL="2514600" indent="-228600" algn="ctr" defTabSz="920750" eaLnBrk="0" fontAlgn="base" hangingPunct="0">
              <a:spcBef>
                <a:spcPct val="0"/>
              </a:spcBef>
              <a:spcAft>
                <a:spcPct val="0"/>
              </a:spcAft>
              <a:defRPr b="1" i="1">
                <a:solidFill>
                  <a:schemeClr val="tx1"/>
                </a:solidFill>
                <a:latin typeface="Trebuchet MS" panose="020B0603020202020204" pitchFamily="34" charset="0"/>
              </a:defRPr>
            </a:lvl6pPr>
            <a:lvl7pPr marL="2971800" indent="-228600" algn="ctr" defTabSz="920750" eaLnBrk="0" fontAlgn="base" hangingPunct="0">
              <a:spcBef>
                <a:spcPct val="0"/>
              </a:spcBef>
              <a:spcAft>
                <a:spcPct val="0"/>
              </a:spcAft>
              <a:defRPr b="1" i="1">
                <a:solidFill>
                  <a:schemeClr val="tx1"/>
                </a:solidFill>
                <a:latin typeface="Trebuchet MS" panose="020B0603020202020204" pitchFamily="34" charset="0"/>
              </a:defRPr>
            </a:lvl7pPr>
            <a:lvl8pPr marL="3429000" indent="-228600" algn="ctr" defTabSz="920750" eaLnBrk="0" fontAlgn="base" hangingPunct="0">
              <a:spcBef>
                <a:spcPct val="0"/>
              </a:spcBef>
              <a:spcAft>
                <a:spcPct val="0"/>
              </a:spcAft>
              <a:defRPr b="1" i="1">
                <a:solidFill>
                  <a:schemeClr val="tx1"/>
                </a:solidFill>
                <a:latin typeface="Trebuchet MS" panose="020B0603020202020204" pitchFamily="34" charset="0"/>
              </a:defRPr>
            </a:lvl8pPr>
            <a:lvl9pPr marL="3886200" indent="-228600" algn="ctr" defTabSz="920750" eaLnBrk="0" fontAlgn="base" hangingPunct="0">
              <a:spcBef>
                <a:spcPct val="0"/>
              </a:spcBef>
              <a:spcAft>
                <a:spcPct val="0"/>
              </a:spcAft>
              <a:defRPr b="1" i="1">
                <a:solidFill>
                  <a:schemeClr val="tx1"/>
                </a:solidFill>
                <a:latin typeface="Trebuchet MS" panose="020B0603020202020204" pitchFamily="34" charset="0"/>
              </a:defRPr>
            </a:lvl9pPr>
          </a:lstStyle>
          <a:p>
            <a:pPr algn="r"/>
            <a:fld id="{BF31983E-3C36-46B0-9C7C-D6079FA0A086}" type="slidenum">
              <a:rPr lang="en-GB" altLang="en-US" b="0" i="0">
                <a:latin typeface="Times" panose="02020603050405020304" pitchFamily="18" charset="0"/>
              </a:rPr>
              <a:pPr algn="r"/>
              <a:t>19</a:t>
            </a:fld>
            <a:endParaRPr lang="en-GB" altLang="en-US" b="0" i="0">
              <a:latin typeface="Times" panose="02020603050405020304" pitchFamily="18" charset="0"/>
            </a:endParaRPr>
          </a:p>
        </p:txBody>
      </p:sp>
      <p:sp>
        <p:nvSpPr>
          <p:cNvPr id="48131" name="Rectangle 2"/>
          <p:cNvSpPr>
            <a:spLocks noRot="1" noChangeArrowheads="1" noTextEdit="1"/>
          </p:cNvSpPr>
          <p:nvPr>
            <p:ph type="sldImg"/>
          </p:nvPr>
        </p:nvSpPr>
        <p:spPr>
          <a:ln/>
        </p:spPr>
      </p:sp>
      <p:sp>
        <p:nvSpPr>
          <p:cNvPr id="48132" name="Rectangle 3"/>
          <p:cNvSpPr>
            <a:spLocks noGrp="1" noChangeArrowheads="1"/>
          </p:cNvSpPr>
          <p:nvPr>
            <p:ph type="body" idx="1"/>
          </p:nvPr>
        </p:nvSpPr>
        <p:spPr>
          <a:xfrm>
            <a:off x="917575" y="4705350"/>
            <a:ext cx="5048250" cy="4457700"/>
          </a:xfrm>
          <a:noFill/>
        </p:spPr>
        <p:txBody>
          <a:bodyPr/>
          <a:lstStyle/>
          <a:p>
            <a:r>
              <a:rPr lang="en-GB" altLang="en-US" smtClean="0">
                <a:latin typeface="Times" panose="02020603050405020304" pitchFamily="18" charset="0"/>
              </a:rPr>
              <a:t>Health</a:t>
            </a:r>
          </a:p>
          <a:p>
            <a:r>
              <a:rPr lang="en-GB" altLang="en-US" smtClean="0">
                <a:latin typeface="Times" panose="02020603050405020304" pitchFamily="18" charset="0"/>
              </a:rPr>
              <a:t>Inclusion</a:t>
            </a:r>
          </a:p>
          <a:p>
            <a:r>
              <a:rPr lang="en-GB" altLang="en-US" smtClean="0">
                <a:latin typeface="Times" panose="02020603050405020304" pitchFamily="18" charset="0"/>
              </a:rPr>
              <a:t>Government</a:t>
            </a:r>
          </a:p>
          <a:p>
            <a:r>
              <a:rPr lang="en-GB" altLang="en-US" smtClean="0">
                <a:latin typeface="Times" panose="02020603050405020304" pitchFamily="18" charset="0"/>
              </a:rPr>
              <a:t>Security</a:t>
            </a:r>
          </a:p>
          <a:p>
            <a:r>
              <a:rPr lang="en-GB" altLang="en-US" smtClean="0">
                <a:latin typeface="Times" panose="02020603050405020304" pitchFamily="18" charset="0"/>
              </a:rPr>
              <a:t>eInfrastructure</a:t>
            </a:r>
          </a:p>
        </p:txBody>
      </p:sp>
    </p:spTree>
    <p:extLst>
      <p:ext uri="{BB962C8B-B14F-4D97-AF65-F5344CB8AC3E}">
        <p14:creationId xmlns:p14="http://schemas.microsoft.com/office/powerpoint/2010/main" val="442651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6" y="0"/>
            <a:ext cx="12192000" cy="6858000"/>
          </a:xfrm>
          <a:prstGeom prst="rect">
            <a:avLst/>
          </a:prstGeom>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3893" y="-101625"/>
            <a:ext cx="1763200" cy="1763200"/>
          </a:xfrm>
          <a:prstGeom prst="rect">
            <a:avLst/>
          </a:prstGeom>
        </p:spPr>
      </p:pic>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grpSp>
        <p:nvGrpSpPr>
          <p:cNvPr id="15" name="Group 14"/>
          <p:cNvGrpSpPr/>
          <p:nvPr userDrawn="1"/>
        </p:nvGrpSpPr>
        <p:grpSpPr>
          <a:xfrm>
            <a:off x="5673072" y="6361871"/>
            <a:ext cx="846055" cy="496129"/>
            <a:chOff x="5673072" y="4897884"/>
            <a:chExt cx="846055" cy="496129"/>
          </a:xfrm>
        </p:grpSpPr>
        <p:sp>
          <p:nvSpPr>
            <p:cNvPr id="18" name="Rectangle 17"/>
            <p:cNvSpPr/>
            <p:nvPr userDrawn="1"/>
          </p:nvSpPr>
          <p:spPr>
            <a:xfrm>
              <a:off x="5724681" y="4926090"/>
              <a:ext cx="723886" cy="467923"/>
            </a:xfrm>
            <a:prstGeom prst="rect">
              <a:avLst/>
            </a:prstGeom>
            <a:solidFill>
              <a:srgbClr val="009EE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14" name="TextBox 13"/>
            <p:cNvSpPr txBox="1"/>
            <p:nvPr userDrawn="1"/>
          </p:nvSpPr>
          <p:spPr>
            <a:xfrm>
              <a:off x="5673072" y="4897884"/>
              <a:ext cx="846055" cy="378565"/>
            </a:xfrm>
            <a:prstGeom prst="rect">
              <a:avLst/>
            </a:prstGeom>
            <a:noFill/>
          </p:spPr>
          <p:txBody>
            <a:bodyPr wrap="square" rtlCol="0">
              <a:spAutoFit/>
            </a:bodyPr>
            <a:lstStyle/>
            <a:p>
              <a:r>
                <a:rPr lang="fr-BE" sz="930" b="0" i="1" dirty="0" err="1" smtClean="0">
                  <a:solidFill>
                    <a:schemeClr val="bg1"/>
                  </a:solidFill>
                  <a:latin typeface="EC Square Sans Pro Light" panose="020B0506000000020004" pitchFamily="34" charset="0"/>
                </a:rPr>
                <a:t>Research</a:t>
              </a:r>
              <a:r>
                <a:rPr lang="fr-BE" sz="930" b="0" i="1" dirty="0" smtClean="0">
                  <a:solidFill>
                    <a:schemeClr val="bg1"/>
                  </a:solidFill>
                  <a:latin typeface="EC Square Sans Pro Light" panose="020B0506000000020004" pitchFamily="34" charset="0"/>
                </a:rPr>
                <a:t> and Innovation </a:t>
              </a:r>
              <a:endParaRPr lang="en-GB" sz="930" b="0" i="1" dirty="0" err="1" smtClean="0">
                <a:solidFill>
                  <a:schemeClr val="bg1"/>
                </a:solidFill>
                <a:latin typeface="EC Square Sans Pro Light" panose="020B0506000000020004" pitchFamily="34" charset="0"/>
              </a:endParaRPr>
            </a:p>
          </p:txBody>
        </p:sp>
      </p:gr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04250" y="4224797"/>
            <a:ext cx="1001297" cy="1328882"/>
          </a:xfrm>
          <a:prstGeom prst="rect">
            <a:avLst/>
          </a:prstGeom>
        </p:spPr>
      </p:pic>
      <p:sp>
        <p:nvSpPr>
          <p:cNvPr id="17" name="Text Placeholder 3"/>
          <p:cNvSpPr>
            <a:spLocks noGrp="1"/>
          </p:cNvSpPr>
          <p:nvPr>
            <p:ph type="body" sz="quarter" idx="10" hasCustomPrompt="1"/>
          </p:nvPr>
        </p:nvSpPr>
        <p:spPr>
          <a:xfrm>
            <a:off x="8184423" y="5111579"/>
            <a:ext cx="3186584" cy="216000"/>
          </a:xfrm>
          <a:prstGeom prst="rect">
            <a:avLst/>
          </a:prstGeom>
        </p:spPr>
        <p:txBody>
          <a:bodyPr/>
          <a:lstStyle>
            <a:lvl1pPr marL="0" indent="0">
              <a:buNone/>
              <a:defRPr sz="1200" b="0" i="0" cap="none" baseline="0">
                <a:solidFill>
                  <a:schemeClr val="tx1"/>
                </a:solidFill>
              </a:defRPr>
            </a:lvl1pPr>
            <a:lvl5pPr>
              <a:defRPr/>
            </a:lvl5pPr>
          </a:lstStyle>
          <a:p>
            <a:pPr lvl="0"/>
            <a:r>
              <a:rPr lang="fr-BE" dirty="0" smtClean="0"/>
              <a:t>Name of the </a:t>
            </a:r>
            <a:r>
              <a:rPr lang="fr-BE" dirty="0" err="1" smtClean="0"/>
              <a:t>Event</a:t>
            </a:r>
            <a:endParaRPr lang="en-GB" dirty="0"/>
          </a:p>
        </p:txBody>
      </p:sp>
      <p:sp>
        <p:nvSpPr>
          <p:cNvPr id="23" name="Text Placeholder 3"/>
          <p:cNvSpPr>
            <a:spLocks noGrp="1"/>
          </p:cNvSpPr>
          <p:nvPr>
            <p:ph type="body" sz="quarter" idx="13" hasCustomPrompt="1"/>
          </p:nvPr>
        </p:nvSpPr>
        <p:spPr>
          <a:xfrm>
            <a:off x="8184423" y="4887597"/>
            <a:ext cx="3186584" cy="216000"/>
          </a:xfrm>
          <a:prstGeom prst="rect">
            <a:avLst/>
          </a:prstGeom>
        </p:spPr>
        <p:txBody>
          <a:bodyPr/>
          <a:lstStyle>
            <a:lvl1pPr marL="0" indent="0">
              <a:buNone/>
              <a:defRPr sz="1200" b="1" i="0" cap="all" baseline="0">
                <a:solidFill>
                  <a:schemeClr val="tx1"/>
                </a:solidFill>
              </a:defRPr>
            </a:lvl1pPr>
            <a:lvl5pPr>
              <a:defRPr/>
            </a:lvl5pPr>
          </a:lstStyle>
          <a:p>
            <a:pPr lvl="0"/>
            <a:r>
              <a:rPr lang="fr-BE" dirty="0" smtClean="0"/>
              <a:t>Speaker Name</a:t>
            </a:r>
            <a:endParaRPr lang="en-GB" dirty="0"/>
          </a:p>
        </p:txBody>
      </p:sp>
      <p:sp>
        <p:nvSpPr>
          <p:cNvPr id="25" name="Text Placeholder 3"/>
          <p:cNvSpPr>
            <a:spLocks noGrp="1"/>
          </p:cNvSpPr>
          <p:nvPr>
            <p:ph type="body" sz="quarter" idx="14" hasCustomPrompt="1"/>
          </p:nvPr>
        </p:nvSpPr>
        <p:spPr>
          <a:xfrm>
            <a:off x="8184423" y="5333115"/>
            <a:ext cx="3186584" cy="216000"/>
          </a:xfrm>
          <a:prstGeom prst="rect">
            <a:avLst/>
          </a:prstGeom>
        </p:spPr>
        <p:txBody>
          <a:bodyPr/>
          <a:lstStyle>
            <a:lvl1pPr marL="0" indent="0">
              <a:buNone/>
              <a:defRPr sz="1200" b="0" i="0" cap="none" baseline="0">
                <a:solidFill>
                  <a:schemeClr val="tx1"/>
                </a:solidFill>
              </a:defRPr>
            </a:lvl1pPr>
            <a:lvl5pPr>
              <a:defRPr/>
            </a:lvl5pPr>
          </a:lstStyle>
          <a:p>
            <a:pPr lvl="0"/>
            <a:r>
              <a:rPr lang="fr-BE" dirty="0" smtClean="0"/>
              <a:t>Date of the </a:t>
            </a:r>
            <a:r>
              <a:rPr lang="fr-BE" dirty="0" err="1" smtClean="0"/>
              <a:t>Event</a:t>
            </a:r>
            <a:endParaRPr lang="en-GB" dirty="0"/>
          </a:p>
        </p:txBody>
      </p:sp>
      <p:sp>
        <p:nvSpPr>
          <p:cNvPr id="19" name="Title 1"/>
          <p:cNvSpPr txBox="1">
            <a:spLocks/>
          </p:cNvSpPr>
          <p:nvPr userDrawn="1"/>
        </p:nvSpPr>
        <p:spPr>
          <a:xfrm>
            <a:off x="8201800" y="3023302"/>
            <a:ext cx="3255743"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1" dirty="0" smtClean="0">
                <a:solidFill>
                  <a:schemeClr val="tx2"/>
                </a:solidFill>
              </a:rPr>
              <a:t>THE EU</a:t>
            </a:r>
            <a:br>
              <a:rPr lang="en-US" b="1" dirty="0" smtClean="0">
                <a:solidFill>
                  <a:schemeClr val="tx2"/>
                </a:solidFill>
              </a:rPr>
            </a:br>
            <a:r>
              <a:rPr lang="en-US" b="1" dirty="0" smtClean="0">
                <a:solidFill>
                  <a:schemeClr val="tx2"/>
                </a:solidFill>
              </a:rPr>
              <a:t>RESEARCH &amp; INNOVATION</a:t>
            </a:r>
          </a:p>
          <a:p>
            <a:pPr marL="0" marR="0" lvl="0" indent="0" algn="ctr" defTabSz="914400" rtl="0" eaLnBrk="1" fontAlgn="auto" latinLnBrk="0" hangingPunct="1">
              <a:lnSpc>
                <a:spcPct val="90000"/>
              </a:lnSpc>
              <a:spcBef>
                <a:spcPct val="0"/>
              </a:spcBef>
              <a:spcAft>
                <a:spcPts val="0"/>
              </a:spcAft>
              <a:buClrTx/>
              <a:buSzTx/>
              <a:buFontTx/>
              <a:buNone/>
              <a:tabLst/>
              <a:defRPr/>
            </a:pPr>
            <a:r>
              <a:rPr lang="en-US" sz="1900" b="1" spc="80" baseline="0" dirty="0" smtClean="0">
                <a:solidFill>
                  <a:schemeClr val="tx2"/>
                </a:solidFill>
              </a:rPr>
              <a:t>PROGRAMME</a:t>
            </a:r>
            <a:endParaRPr lang="en-GB" sz="1900" spc="80" baseline="0" dirty="0" smtClean="0">
              <a:solidFill>
                <a:schemeClr val="tx2"/>
              </a:solidFill>
            </a:endParaRPr>
          </a:p>
        </p:txBody>
      </p:sp>
      <p:sp>
        <p:nvSpPr>
          <p:cNvPr id="21" name="Title 1"/>
          <p:cNvSpPr txBox="1">
            <a:spLocks/>
          </p:cNvSpPr>
          <p:nvPr userDrawn="1"/>
        </p:nvSpPr>
        <p:spPr>
          <a:xfrm>
            <a:off x="8288595" y="3888150"/>
            <a:ext cx="3082412" cy="254774"/>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0" spc="70" baseline="0" dirty="0" smtClean="0"/>
              <a:t>2021 – 2027</a:t>
            </a:r>
            <a:endParaRPr lang="en-GB" b="0" spc="70" baseline="0" dirty="0"/>
          </a:p>
        </p:txBody>
      </p:sp>
      <p:cxnSp>
        <p:nvCxnSpPr>
          <p:cNvPr id="27" name="Straight Connector 26"/>
          <p:cNvCxnSpPr/>
          <p:nvPr userDrawn="1"/>
        </p:nvCxnSpPr>
        <p:spPr>
          <a:xfrm>
            <a:off x="8232291" y="4224797"/>
            <a:ext cx="324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8201800" y="2886814"/>
            <a:ext cx="324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2183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dirty="0" smtClean="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cxnSp>
        <p:nvCxnSpPr>
          <p:cNvPr id="17" name="Straight Connector 16"/>
          <p:cNvCxnSpPr/>
          <p:nvPr userDrawn="1"/>
        </p:nvCxnSpPr>
        <p:spPr>
          <a:xfrm>
            <a:off x="3340410" y="4264474"/>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3" name="Picture Placeholder 15"/>
          <p:cNvSpPr>
            <a:spLocks noGrp="1"/>
          </p:cNvSpPr>
          <p:nvPr>
            <p:ph type="pic" sz="quarter" idx="11"/>
          </p:nvPr>
        </p:nvSpPr>
        <p:spPr>
          <a:xfrm>
            <a:off x="838200" y="1634669"/>
            <a:ext cx="2304000" cy="2304000"/>
          </a:xfrm>
          <a:prstGeom prst="ellipse">
            <a:avLst/>
          </a:prstGeom>
          <a:solidFill>
            <a:schemeClr val="bg2"/>
          </a:solidFill>
          <a:ln>
            <a:noFill/>
          </a:ln>
          <a:effectLst>
            <a:softEdge rad="0"/>
          </a:effectLst>
        </p:spPr>
      </p:sp>
      <p:sp>
        <p:nvSpPr>
          <p:cNvPr id="14" name="Picture Placeholder 19"/>
          <p:cNvSpPr>
            <a:spLocks noGrp="1"/>
          </p:cNvSpPr>
          <p:nvPr>
            <p:ph type="pic" sz="quarter" idx="17"/>
          </p:nvPr>
        </p:nvSpPr>
        <p:spPr>
          <a:xfrm>
            <a:off x="3575400" y="1634669"/>
            <a:ext cx="2304000" cy="2304000"/>
          </a:xfrm>
          <a:prstGeom prst="ellipse">
            <a:avLst/>
          </a:prstGeom>
          <a:solidFill>
            <a:schemeClr val="bg2"/>
          </a:solidFill>
          <a:ln>
            <a:noFill/>
          </a:ln>
        </p:spPr>
      </p:sp>
      <p:sp>
        <p:nvSpPr>
          <p:cNvPr id="15" name="Picture Placeholder 20"/>
          <p:cNvSpPr>
            <a:spLocks noGrp="1"/>
          </p:cNvSpPr>
          <p:nvPr>
            <p:ph type="pic" sz="quarter" idx="13"/>
          </p:nvPr>
        </p:nvSpPr>
        <p:spPr>
          <a:xfrm>
            <a:off x="6312600" y="1634669"/>
            <a:ext cx="2304000" cy="2304000"/>
          </a:xfrm>
          <a:prstGeom prst="ellipse">
            <a:avLst/>
          </a:prstGeom>
          <a:solidFill>
            <a:schemeClr val="bg2"/>
          </a:solidFill>
          <a:ln>
            <a:noFill/>
          </a:ln>
        </p:spPr>
      </p:sp>
      <p:sp>
        <p:nvSpPr>
          <p:cNvPr id="16" name="Picture Placeholder 21"/>
          <p:cNvSpPr>
            <a:spLocks noGrp="1"/>
          </p:cNvSpPr>
          <p:nvPr>
            <p:ph type="pic" sz="quarter" idx="14"/>
          </p:nvPr>
        </p:nvSpPr>
        <p:spPr>
          <a:xfrm>
            <a:off x="9049800" y="1634669"/>
            <a:ext cx="2304000" cy="2304000"/>
          </a:xfrm>
          <a:prstGeom prst="ellipse">
            <a:avLst/>
          </a:prstGeom>
          <a:solidFill>
            <a:schemeClr val="bg2"/>
          </a:solidFill>
          <a:ln>
            <a:noFill/>
          </a:ln>
        </p:spPr>
      </p:sp>
      <p:sp>
        <p:nvSpPr>
          <p:cNvPr id="24" name="Content Placeholder 25"/>
          <p:cNvSpPr>
            <a:spLocks noGrp="1"/>
          </p:cNvSpPr>
          <p:nvPr>
            <p:ph sz="quarter" idx="20"/>
          </p:nvPr>
        </p:nvSpPr>
        <p:spPr>
          <a:xfrm>
            <a:off x="9049800" y="4260554"/>
            <a:ext cx="2304000" cy="1249363"/>
          </a:xfrm>
        </p:spPr>
        <p:txBody>
          <a:bodyPr/>
          <a:lstStyle>
            <a:lvl1pPr marL="0" indent="0">
              <a:buNone/>
              <a:defRPr sz="2000"/>
            </a:lvl1pPr>
          </a:lstStyle>
          <a:p>
            <a:endParaRPr lang="en-GB" dirty="0"/>
          </a:p>
        </p:txBody>
      </p:sp>
      <p:sp>
        <p:nvSpPr>
          <p:cNvPr id="35" name="Content Placeholder 25"/>
          <p:cNvSpPr>
            <a:spLocks noGrp="1"/>
          </p:cNvSpPr>
          <p:nvPr>
            <p:ph sz="quarter" idx="21"/>
          </p:nvPr>
        </p:nvSpPr>
        <p:spPr>
          <a:xfrm>
            <a:off x="6312600" y="4270487"/>
            <a:ext cx="2304000" cy="1249363"/>
          </a:xfrm>
        </p:spPr>
        <p:txBody>
          <a:bodyPr/>
          <a:lstStyle>
            <a:lvl1pPr marL="0" indent="0">
              <a:buNone/>
              <a:defRPr sz="2000"/>
            </a:lvl1pPr>
          </a:lstStyle>
          <a:p>
            <a:endParaRPr lang="en-GB" dirty="0"/>
          </a:p>
        </p:txBody>
      </p:sp>
      <p:sp>
        <p:nvSpPr>
          <p:cNvPr id="36" name="Content Placeholder 25"/>
          <p:cNvSpPr>
            <a:spLocks noGrp="1"/>
          </p:cNvSpPr>
          <p:nvPr>
            <p:ph sz="quarter" idx="22"/>
          </p:nvPr>
        </p:nvSpPr>
        <p:spPr>
          <a:xfrm>
            <a:off x="3575400" y="4260553"/>
            <a:ext cx="2304000" cy="1249363"/>
          </a:xfrm>
        </p:spPr>
        <p:txBody>
          <a:bodyPr/>
          <a:lstStyle>
            <a:lvl1pPr marL="0" indent="0">
              <a:buNone/>
              <a:defRPr sz="2000"/>
            </a:lvl1pPr>
          </a:lstStyle>
          <a:p>
            <a:endParaRPr lang="en-GB" dirty="0"/>
          </a:p>
        </p:txBody>
      </p:sp>
      <p:sp>
        <p:nvSpPr>
          <p:cNvPr id="37" name="Content Placeholder 25"/>
          <p:cNvSpPr>
            <a:spLocks noGrp="1"/>
          </p:cNvSpPr>
          <p:nvPr>
            <p:ph sz="quarter" idx="23"/>
          </p:nvPr>
        </p:nvSpPr>
        <p:spPr>
          <a:xfrm>
            <a:off x="819624" y="4260552"/>
            <a:ext cx="2304000" cy="1249363"/>
          </a:xfrm>
        </p:spPr>
        <p:txBody>
          <a:bodyPr/>
          <a:lstStyle>
            <a:lvl1pPr marL="0" indent="0">
              <a:buNone/>
              <a:defRPr sz="2000"/>
            </a:lvl1pPr>
          </a:lstStyle>
          <a:p>
            <a:endParaRPr lang="en-GB" dirty="0"/>
          </a:p>
        </p:txBody>
      </p:sp>
      <p:cxnSp>
        <p:nvCxnSpPr>
          <p:cNvPr id="38" name="Straight Connector 37"/>
          <p:cNvCxnSpPr/>
          <p:nvPr userDrawn="1"/>
        </p:nvCxnSpPr>
        <p:spPr>
          <a:xfrm>
            <a:off x="6096000" y="4264474"/>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8851590" y="4254539"/>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1130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smtClean="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smtClean="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18" name="Picture 17"/>
          <p:cNvPicPr>
            <a:picLocks noChangeAspect="1"/>
          </p:cNvPicPr>
          <p:nvPr userDrawn="1"/>
        </p:nvPicPr>
        <p:blipFill rotWithShape="1">
          <a:blip r:embed="rId4">
            <a:extLst>
              <a:ext uri="{28A0092B-C50C-407E-A947-70E740481C1C}">
                <a14:useLocalDpi xmlns:a14="http://schemas.microsoft.com/office/drawing/2010/main" val="0"/>
              </a:ext>
            </a:extLst>
          </a:blip>
          <a:srcRect l="29644" t="6053" r="30725" b="6244"/>
          <a:stretch/>
        </p:blipFill>
        <p:spPr>
          <a:xfrm>
            <a:off x="429491" y="4461163"/>
            <a:ext cx="1233054" cy="2161309"/>
          </a:xfrm>
          <a:prstGeom prst="rect">
            <a:avLst/>
          </a:prstGeom>
        </p:spPr>
      </p:pic>
    </p:spTree>
    <p:extLst>
      <p:ext uri="{BB962C8B-B14F-4D97-AF65-F5344CB8AC3E}">
        <p14:creationId xmlns:p14="http://schemas.microsoft.com/office/powerpoint/2010/main" val="36944698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smtClean="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smtClean="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4916" y="4542732"/>
            <a:ext cx="972867" cy="2167279"/>
          </a:xfrm>
          <a:prstGeom prst="rect">
            <a:avLst/>
          </a:prstGeom>
        </p:spPr>
      </p:pic>
    </p:spTree>
    <p:extLst>
      <p:ext uri="{BB962C8B-B14F-4D97-AF65-F5344CB8AC3E}">
        <p14:creationId xmlns:p14="http://schemas.microsoft.com/office/powerpoint/2010/main" val="35420573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smtClean="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smtClean="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8040" y="4593727"/>
            <a:ext cx="2050083" cy="1927550"/>
          </a:xfrm>
          <a:prstGeom prst="rect">
            <a:avLst/>
          </a:prstGeom>
        </p:spPr>
      </p:pic>
    </p:spTree>
    <p:extLst>
      <p:ext uri="{BB962C8B-B14F-4D97-AF65-F5344CB8AC3E}">
        <p14:creationId xmlns:p14="http://schemas.microsoft.com/office/powerpoint/2010/main" val="10214540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smtClean="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smtClean="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6100" y="4639713"/>
            <a:ext cx="969978" cy="1856698"/>
          </a:xfrm>
          <a:prstGeom prst="rect">
            <a:avLst/>
          </a:prstGeom>
        </p:spPr>
      </p:pic>
    </p:spTree>
    <p:extLst>
      <p:ext uri="{BB962C8B-B14F-4D97-AF65-F5344CB8AC3E}">
        <p14:creationId xmlns:p14="http://schemas.microsoft.com/office/powerpoint/2010/main" val="23539077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smtClean="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smtClean="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3770" y="4278124"/>
            <a:ext cx="1540612" cy="2218286"/>
          </a:xfrm>
          <a:prstGeom prst="rect">
            <a:avLst/>
          </a:prstGeom>
        </p:spPr>
      </p:pic>
    </p:spTree>
    <p:extLst>
      <p:ext uri="{BB962C8B-B14F-4D97-AF65-F5344CB8AC3E}">
        <p14:creationId xmlns:p14="http://schemas.microsoft.com/office/powerpoint/2010/main" val="31215221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849706" y="1523939"/>
            <a:ext cx="8581250" cy="2841196"/>
          </a:xfrm>
        </p:spPr>
        <p:txBody>
          <a:bodyPr wrap="square" anchor="ctr" anchorCtr="0">
            <a:noAutofit/>
          </a:bodyPr>
          <a:lstStyle>
            <a:lvl1pPr algn="l">
              <a:defRPr sz="2800" b="0" baseline="0">
                <a:solidFill>
                  <a:schemeClr val="accent2"/>
                </a:solidFill>
                <a:latin typeface="+mn-lt"/>
              </a:defRPr>
            </a:lvl1pPr>
          </a:lstStyle>
          <a:p>
            <a:r>
              <a:rPr lang="en-US" dirty="0" smtClean="0"/>
              <a:t>Insert your quote here</a:t>
            </a:r>
            <a:endParaRPr lang="en-GB" dirty="0"/>
          </a:p>
        </p:txBody>
      </p:sp>
      <p:sp>
        <p:nvSpPr>
          <p:cNvPr id="12" name="Subtitle 2"/>
          <p:cNvSpPr>
            <a:spLocks noGrp="1"/>
          </p:cNvSpPr>
          <p:nvPr>
            <p:ph type="subTitle" idx="1" hasCustomPrompt="1"/>
          </p:nvPr>
        </p:nvSpPr>
        <p:spPr>
          <a:xfrm>
            <a:off x="1850819" y="4645214"/>
            <a:ext cx="8622192"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Name of speaker</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850808" y="4945651"/>
            <a:ext cx="8621874" cy="283576"/>
          </a:xfrm>
        </p:spPr>
        <p:txBody>
          <a:bodyPr wrap="none" tIns="0" bIns="0">
            <a:noAutofit/>
          </a:bodyPr>
          <a:lstStyle>
            <a:lvl1pPr marL="0" indent="0" algn="l">
              <a:buFontTx/>
              <a:buNone/>
              <a:defRPr sz="1800" i="1">
                <a:solidFill>
                  <a:schemeClr val="tx2"/>
                </a:solidFill>
              </a:defRPr>
            </a:lvl1pPr>
          </a:lstStyle>
          <a:p>
            <a:pPr lvl="0"/>
            <a:r>
              <a:rPr lang="en-US" dirty="0" smtClean="0"/>
              <a:t>Profession</a:t>
            </a:r>
          </a:p>
        </p:txBody>
      </p:sp>
    </p:spTree>
    <p:extLst>
      <p:ext uri="{BB962C8B-B14F-4D97-AF65-F5344CB8AC3E}">
        <p14:creationId xmlns:p14="http://schemas.microsoft.com/office/powerpoint/2010/main" val="39661132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cxnSp>
        <p:nvCxnSpPr>
          <p:cNvPr id="24" name="Straight Connector 23"/>
          <p:cNvCxnSpPr/>
          <p:nvPr userDrawn="1"/>
        </p:nvCxnSpPr>
        <p:spPr>
          <a:xfrm>
            <a:off x="1905580" y="5205607"/>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885951" y="876300"/>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1374" y="1304763"/>
            <a:ext cx="1276929" cy="1011400"/>
          </a:xfrm>
          <a:prstGeom prst="rect">
            <a:avLst/>
          </a:prstGeom>
        </p:spPr>
      </p:pic>
      <p:pic>
        <p:nvPicPr>
          <p:cNvPr id="17" name="Picture 6" descr="LOGO CE-EN-quadri.eps"/>
          <p:cNvPicPr>
            <a:picLocks noChangeAspect="1"/>
          </p:cNvPicPr>
          <p:nvPr userDrawn="1"/>
        </p:nvPicPr>
        <p:blipFill>
          <a:blip r:embed="rId3" cstate="print"/>
          <a:srcRect/>
          <a:stretch>
            <a:fillRect/>
          </a:stretch>
        </p:blipFill>
        <p:spPr bwMode="auto">
          <a:xfrm>
            <a:off x="4943872" y="548680"/>
            <a:ext cx="2304256" cy="1600050"/>
          </a:xfrm>
          <a:prstGeom prst="rect">
            <a:avLst/>
          </a:prstGeom>
          <a:noFill/>
          <a:ln w="9525">
            <a:noFill/>
            <a:miter lim="800000"/>
            <a:headEnd/>
            <a:tailEnd/>
          </a:ln>
        </p:spPr>
      </p:pic>
      <p:sp>
        <p:nvSpPr>
          <p:cNvPr id="7" name="Subtitle 2"/>
          <p:cNvSpPr txBox="1">
            <a:spLocks/>
          </p:cNvSpPr>
          <p:nvPr/>
        </p:nvSpPr>
        <p:spPr>
          <a:xfrm>
            <a:off x="2455643" y="5916080"/>
            <a:ext cx="8730171" cy="474727"/>
          </a:xfrm>
          <a:prstGeom prst="rect">
            <a:avLst/>
          </a:prstGeom>
        </p:spPr>
        <p:txBody>
          <a:bodyPr wrap="square" lIns="0" tIns="72000" rIns="0" bIns="72000" numCol="1" anchor="t" anchorCtr="0">
            <a:noAutofit/>
          </a:bodyPr>
          <a:lstStyle>
            <a:lvl1pPr marL="342900" indent="-342900" algn="l" rtl="0" eaLnBrk="1" fontAlgn="base" hangingPunct="1">
              <a:spcBef>
                <a:spcPct val="20000"/>
              </a:spcBef>
              <a:spcAft>
                <a:spcPct val="0"/>
              </a:spcAft>
              <a:buClr>
                <a:schemeClr val="bg1"/>
              </a:buClr>
              <a:buChar char="•"/>
              <a:defRPr sz="800" i="0">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just">
              <a:buNone/>
            </a:pPr>
            <a:r>
              <a:rPr lang="en-US" sz="700" b="1" kern="0" dirty="0" smtClean="0">
                <a:solidFill>
                  <a:schemeClr val="tx1"/>
                </a:solidFill>
              </a:rPr>
              <a:t>© European Union 2021</a:t>
            </a:r>
          </a:p>
          <a:p>
            <a:pPr marL="0" indent="0" algn="just">
              <a:buNone/>
            </a:pPr>
            <a:r>
              <a:rPr lang="en-US" sz="600" b="0" kern="0" dirty="0" smtClean="0">
                <a:solidFill>
                  <a:schemeClr val="tx1"/>
                </a:solidFill>
              </a:rPr>
              <a:t>Unless otherwise noted the reuse of this presentation is </a:t>
            </a:r>
            <a:r>
              <a:rPr lang="en-US" sz="600" b="0" kern="0" dirty="0" err="1" smtClean="0">
                <a:solidFill>
                  <a:schemeClr val="tx1"/>
                </a:solidFill>
              </a:rPr>
              <a:t>authorised</a:t>
            </a:r>
            <a:r>
              <a:rPr lang="en-US" sz="600" b="0" kern="0" dirty="0" smtClean="0">
                <a:solidFill>
                  <a:schemeClr val="tx1"/>
                </a:solidFill>
              </a:rPr>
              <a:t> under the </a:t>
            </a:r>
            <a:r>
              <a:rPr lang="en-US" sz="600" b="0" u="sng" kern="0" dirty="0" smtClean="0">
                <a:solidFill>
                  <a:schemeClr val="tx1"/>
                </a:solidFill>
              </a:rPr>
              <a:t>CC BY 4.0</a:t>
            </a:r>
            <a:r>
              <a:rPr lang="en-US" sz="600" b="1" kern="0" dirty="0" smtClean="0">
                <a:solidFill>
                  <a:schemeClr val="tx1"/>
                </a:solidFill>
              </a:rPr>
              <a:t>  </a:t>
            </a:r>
            <a:r>
              <a:rPr lang="en-US" sz="600" b="0" kern="0" dirty="0" smtClean="0">
                <a:solidFill>
                  <a:schemeClr val="tx1"/>
                </a:solidFill>
              </a:rPr>
              <a:t>license. For any use or reproduction of elements that are not owned by the EU, permission may need to be sought directly from the respective right holders.</a:t>
            </a:r>
          </a:p>
          <a:p>
            <a:pPr marL="0" indent="0" algn="just">
              <a:buNone/>
            </a:pPr>
            <a:r>
              <a:rPr lang="en-GB" sz="600" kern="0" dirty="0" smtClean="0">
                <a:solidFill>
                  <a:schemeClr val="tx1"/>
                </a:solidFill>
              </a:rPr>
              <a:t>Image credits: © </a:t>
            </a:r>
            <a:r>
              <a:rPr lang="en-GB" sz="600" kern="0" dirty="0" err="1">
                <a:solidFill>
                  <a:schemeClr val="tx1"/>
                </a:solidFill>
              </a:rPr>
              <a:t>ivector</a:t>
            </a:r>
            <a:r>
              <a:rPr lang="en-GB" sz="600" kern="0" dirty="0">
                <a:solidFill>
                  <a:schemeClr val="tx1"/>
                </a:solidFill>
              </a:rPr>
              <a:t> #235536634, #249868181, #251163013, #266009682, #273480523, #362422833, #241215668, #244690530, #245719946, #251163053, #</a:t>
            </a:r>
            <a:r>
              <a:rPr lang="en-GB" sz="600" kern="0" dirty="0" smtClean="0">
                <a:solidFill>
                  <a:schemeClr val="tx1"/>
                </a:solidFill>
              </a:rPr>
              <a:t>252508849, 2020. </a:t>
            </a:r>
            <a:r>
              <a:rPr lang="en-GB" sz="600" kern="0" dirty="0">
                <a:solidFill>
                  <a:schemeClr val="tx1"/>
                </a:solidFill>
              </a:rPr>
              <a:t>Source: </a:t>
            </a:r>
            <a:r>
              <a:rPr lang="en-GB" sz="600" kern="0" dirty="0" smtClean="0">
                <a:solidFill>
                  <a:schemeClr val="tx1"/>
                </a:solidFill>
              </a:rPr>
              <a:t>Stock.Adobe.com. </a:t>
            </a:r>
            <a:r>
              <a:rPr lang="en-US" sz="600" kern="0" dirty="0" smtClean="0">
                <a:solidFill>
                  <a:schemeClr val="tx1"/>
                </a:solidFill>
              </a:rPr>
              <a:t>Icons </a:t>
            </a:r>
            <a:r>
              <a:rPr lang="en-US" sz="600" kern="0" dirty="0">
                <a:solidFill>
                  <a:schemeClr val="tx1"/>
                </a:solidFill>
              </a:rPr>
              <a:t>© </a:t>
            </a:r>
            <a:r>
              <a:rPr lang="en-US" sz="600" kern="0" dirty="0" err="1">
                <a:solidFill>
                  <a:schemeClr val="tx1"/>
                </a:solidFill>
              </a:rPr>
              <a:t>Flaticon</a:t>
            </a:r>
            <a:r>
              <a:rPr lang="en-US" sz="600" kern="0" dirty="0">
                <a:solidFill>
                  <a:schemeClr val="tx1"/>
                </a:solidFill>
              </a:rPr>
              <a:t> – all rights reserved.</a:t>
            </a:r>
            <a:endParaRPr lang="en-GB" sz="600" kern="0" dirty="0">
              <a:solidFill>
                <a:schemeClr val="tx1"/>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3875" y="5994432"/>
            <a:ext cx="939572" cy="314888"/>
          </a:xfrm>
          <a:prstGeom prst="rect">
            <a:avLst/>
          </a:prstGeom>
        </p:spPr>
      </p:pic>
    </p:spTree>
    <p:extLst>
      <p:ext uri="{BB962C8B-B14F-4D97-AF65-F5344CB8AC3E}">
        <p14:creationId xmlns:p14="http://schemas.microsoft.com/office/powerpoint/2010/main" val="37886990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468000"/>
            <a:ext cx="10515600" cy="600164"/>
          </a:xfrm>
          <a:prstGeom prst="rect">
            <a:avLst/>
          </a:prstGeom>
        </p:spPr>
        <p:txBody>
          <a:bodyPr vert="horz" wrap="square" lIns="91440" tIns="45720" rIns="91440" bIns="0" rtlCol="0" anchor="t" anchorCtr="0">
            <a:noAutofit/>
          </a:bodyPr>
          <a:lstStyle>
            <a:lvl1pPr>
              <a:lnSpc>
                <a:spcPct val="100000"/>
              </a:lnSpc>
              <a:defRPr sz="3600" b="1">
                <a:solidFill>
                  <a:schemeClr val="accent2"/>
                </a:solidFill>
              </a:defRPr>
            </a:lvl1pPr>
          </a:lstStyle>
          <a:p>
            <a:r>
              <a:rPr lang="en-US" dirty="0" smtClean="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29039382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r>
              <a:rPr lang="fr-FR" altLang="en-US"/>
              <a:t>••• </a:t>
            </a:r>
            <a:fld id="{7830BCD9-A368-43FD-91D1-607AD06906E7}" type="slidenum">
              <a:rPr lang="fr-FR" altLang="en-US">
                <a:solidFill>
                  <a:srgbClr val="0F5494"/>
                </a:solidFill>
              </a:rPr>
              <a:pPr>
                <a:defRPr/>
              </a:pPr>
              <a:t>‹#›</a:t>
            </a:fld>
            <a:endParaRPr lang="fr-FR" altLang="en-US">
              <a:solidFill>
                <a:srgbClr val="0F5494"/>
              </a:solidFill>
            </a:endParaRPr>
          </a:p>
        </p:txBody>
      </p:sp>
    </p:spTree>
    <p:extLst>
      <p:ext uri="{BB962C8B-B14F-4D97-AF65-F5344CB8AC3E}">
        <p14:creationId xmlns:p14="http://schemas.microsoft.com/office/powerpoint/2010/main" val="3044355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smtClean="0"/>
              <a:t>Click to edit Master </a:t>
            </a:r>
            <a:br>
              <a:rPr lang="en-US" dirty="0" smtClean="0"/>
            </a:br>
            <a:r>
              <a:rPr lang="en-US" dirty="0" smtClean="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282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505362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1523"/>
            <a:ext cx="12189629" cy="6854953"/>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smtClean="0"/>
              <a:t>Click to edit Master </a:t>
            </a:r>
            <a:br>
              <a:rPr lang="en-US" dirty="0" smtClean="0"/>
            </a:br>
            <a:r>
              <a:rPr lang="en-US" dirty="0" smtClean="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66076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smtClean="0"/>
              <a:t>Click to edit Master </a:t>
            </a:r>
            <a:br>
              <a:rPr lang="en-US" dirty="0" smtClean="0"/>
            </a:br>
            <a:r>
              <a:rPr lang="en-US" dirty="0" smtClean="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15695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smtClean="0"/>
              <a:t>Click to edit Master </a:t>
            </a:r>
            <a:br>
              <a:rPr lang="en-US" dirty="0" smtClean="0"/>
            </a:br>
            <a:r>
              <a:rPr lang="en-US" dirty="0" smtClean="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72800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smtClean="0"/>
              <a:t>Click to edit Master </a:t>
            </a:r>
            <a:br>
              <a:rPr lang="en-US" dirty="0" smtClean="0"/>
            </a:br>
            <a:r>
              <a:rPr lang="en-US" dirty="0" smtClean="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cxnSp>
        <p:nvCxnSpPr>
          <p:cNvPr id="10" name="Straight Connector 9"/>
          <p:cNvCxnSpPr/>
          <p:nvPr userDrawn="1"/>
        </p:nvCxnSpPr>
        <p:spPr>
          <a:xfrm>
            <a:off x="1077013" y="1122363"/>
            <a:ext cx="8190973" cy="277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0303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smtClean="0"/>
              <a:t>Click to edit Master </a:t>
            </a:r>
            <a:br>
              <a:rPr lang="en-US" dirty="0" smtClean="0"/>
            </a:br>
            <a:r>
              <a:rPr lang="en-US" dirty="0" smtClean="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cxnSp>
        <p:nvCxnSpPr>
          <p:cNvPr id="10" name="Straight Connector 9"/>
          <p:cNvCxnSpPr/>
          <p:nvPr userDrawn="1"/>
        </p:nvCxnSpPr>
        <p:spPr>
          <a:xfrm>
            <a:off x="1077013" y="1122363"/>
            <a:ext cx="6997604" cy="237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3463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ext Placeholder 7"/>
          <p:cNvSpPr>
            <a:spLocks noGrp="1"/>
          </p:cNvSpPr>
          <p:nvPr>
            <p:ph type="body" sz="quarter" idx="17"/>
          </p:nvPr>
        </p:nvSpPr>
        <p:spPr>
          <a:xfrm>
            <a:off x="866930" y="1368000"/>
            <a:ext cx="10486869" cy="4103410"/>
          </a:xfrm>
        </p:spPr>
        <p:txBody>
          <a:bodyPr/>
          <a:lstStyle>
            <a:lvl1pPr marL="0" indent="0" algn="l">
              <a:buNone/>
              <a:defRPr sz="2000">
                <a:solidFill>
                  <a:schemeClr val="tx1"/>
                </a:solidFill>
              </a:defRPr>
            </a:lvl1pPr>
          </a:lstStyle>
          <a:p>
            <a:endParaRPr lang="en-GB" dirty="0"/>
          </a:p>
        </p:txBody>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dirty="0" smtClean="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30423415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Picture Placeholder 5"/>
          <p:cNvSpPr>
            <a:spLocks noGrp="1"/>
          </p:cNvSpPr>
          <p:nvPr>
            <p:ph type="pic" sz="quarter" idx="14"/>
          </p:nvPr>
        </p:nvSpPr>
        <p:spPr>
          <a:xfrm>
            <a:off x="8225498" y="1800000"/>
            <a:ext cx="3096000" cy="1656000"/>
          </a:xfrm>
          <a:solidFill>
            <a:schemeClr val="bg2"/>
          </a:solidFill>
          <a:ln>
            <a:noFill/>
          </a:ln>
        </p:spPr>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dirty="0" smtClean="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
        <p:nvSpPr>
          <p:cNvPr id="10" name="Text Placeholder 7"/>
          <p:cNvSpPr>
            <a:spLocks noGrp="1"/>
          </p:cNvSpPr>
          <p:nvPr>
            <p:ph type="body" sz="quarter" idx="16"/>
          </p:nvPr>
        </p:nvSpPr>
        <p:spPr>
          <a:xfrm>
            <a:off x="937527" y="3746161"/>
            <a:ext cx="3142086" cy="1664689"/>
          </a:xfrm>
        </p:spPr>
        <p:txBody>
          <a:bodyPr/>
          <a:lstStyle>
            <a:lvl1pPr marL="0" indent="0" algn="ctr">
              <a:buNone/>
              <a:defRPr sz="2000"/>
            </a:lvl1pPr>
          </a:lstStyle>
          <a:p>
            <a:endParaRPr lang="en-GB" dirty="0"/>
          </a:p>
        </p:txBody>
      </p:sp>
      <p:cxnSp>
        <p:nvCxnSpPr>
          <p:cNvPr id="17" name="Straight Connector 16"/>
          <p:cNvCxnSpPr/>
          <p:nvPr userDrawn="1"/>
        </p:nvCxnSpPr>
        <p:spPr>
          <a:xfrm>
            <a:off x="4321135" y="3732507"/>
            <a:ext cx="0" cy="169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7948575" y="3732507"/>
            <a:ext cx="0" cy="169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1" name="Picture Placeholder 5"/>
          <p:cNvSpPr>
            <a:spLocks noGrp="1"/>
          </p:cNvSpPr>
          <p:nvPr>
            <p:ph type="pic" sz="quarter" idx="19"/>
          </p:nvPr>
        </p:nvSpPr>
        <p:spPr>
          <a:xfrm>
            <a:off x="4548000" y="1800000"/>
            <a:ext cx="3096000" cy="1656000"/>
          </a:xfrm>
          <a:solidFill>
            <a:schemeClr val="bg2"/>
          </a:solidFill>
          <a:ln>
            <a:noFill/>
          </a:ln>
        </p:spPr>
      </p:sp>
      <p:sp>
        <p:nvSpPr>
          <p:cNvPr id="22" name="Picture Placeholder 5"/>
          <p:cNvSpPr>
            <a:spLocks noGrp="1"/>
          </p:cNvSpPr>
          <p:nvPr>
            <p:ph type="pic" sz="quarter" idx="20"/>
          </p:nvPr>
        </p:nvSpPr>
        <p:spPr>
          <a:xfrm>
            <a:off x="937527" y="1800000"/>
            <a:ext cx="3096000" cy="1656000"/>
          </a:xfrm>
          <a:solidFill>
            <a:schemeClr val="bg2"/>
          </a:solidFill>
          <a:ln>
            <a:noFill/>
          </a:ln>
        </p:spPr>
      </p:sp>
      <p:sp>
        <p:nvSpPr>
          <p:cNvPr id="25" name="Text Placeholder 7"/>
          <p:cNvSpPr>
            <a:spLocks noGrp="1"/>
          </p:cNvSpPr>
          <p:nvPr>
            <p:ph type="body" sz="quarter" idx="21"/>
          </p:nvPr>
        </p:nvSpPr>
        <p:spPr>
          <a:xfrm>
            <a:off x="4501914" y="3746161"/>
            <a:ext cx="3142086" cy="1664689"/>
          </a:xfrm>
        </p:spPr>
        <p:txBody>
          <a:bodyPr/>
          <a:lstStyle>
            <a:lvl1pPr marL="0" indent="0" algn="ctr">
              <a:buNone/>
              <a:defRPr sz="2000"/>
            </a:lvl1pPr>
          </a:lstStyle>
          <a:p>
            <a:endParaRPr lang="en-GB" dirty="0"/>
          </a:p>
        </p:txBody>
      </p:sp>
      <p:sp>
        <p:nvSpPr>
          <p:cNvPr id="26" name="Text Placeholder 7"/>
          <p:cNvSpPr>
            <a:spLocks noGrp="1"/>
          </p:cNvSpPr>
          <p:nvPr>
            <p:ph type="body" sz="quarter" idx="22"/>
          </p:nvPr>
        </p:nvSpPr>
        <p:spPr>
          <a:xfrm>
            <a:off x="8202455" y="3746161"/>
            <a:ext cx="3142086" cy="1664689"/>
          </a:xfrm>
        </p:spPr>
        <p:txBody>
          <a:bodyPr/>
          <a:lstStyle>
            <a:lvl1pPr marL="0" indent="0" algn="ctr">
              <a:buNone/>
              <a:defRPr sz="2000"/>
            </a:lvl1pPr>
          </a:lstStyle>
          <a:p>
            <a:endParaRPr lang="en-GB" dirty="0"/>
          </a:p>
        </p:txBody>
      </p:sp>
    </p:spTree>
    <p:extLst>
      <p:ext uri="{BB962C8B-B14F-4D97-AF65-F5344CB8AC3E}">
        <p14:creationId xmlns:p14="http://schemas.microsoft.com/office/powerpoint/2010/main" val="21852195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79" r:id="rId2"/>
    <p:sldLayoutId id="2147483678" r:id="rId3"/>
    <p:sldLayoutId id="2147483680" r:id="rId4"/>
    <p:sldLayoutId id="2147483681" r:id="rId5"/>
    <p:sldLayoutId id="2147483682" r:id="rId6"/>
    <p:sldLayoutId id="2147483683" r:id="rId7"/>
    <p:sldLayoutId id="2147483650" r:id="rId8"/>
    <p:sldLayoutId id="2147483689" r:id="rId9"/>
    <p:sldLayoutId id="2147483690" r:id="rId10"/>
    <p:sldLayoutId id="2147483672" r:id="rId11"/>
    <p:sldLayoutId id="2147483684" r:id="rId12"/>
    <p:sldLayoutId id="2147483685" r:id="rId13"/>
    <p:sldLayoutId id="2147483686" r:id="rId14"/>
    <p:sldLayoutId id="2147483687" r:id="rId15"/>
    <p:sldLayoutId id="2147483688" r:id="rId16"/>
    <p:sldLayoutId id="2147483649" r:id="rId17"/>
    <p:sldLayoutId id="2147483691" r:id="rId18"/>
    <p:sldLayoutId id="2147483692" r:id="rId19"/>
    <p:sldLayoutId id="2147483693" r:id="rId20"/>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hyperlink" Target="https://ec.europa.eu/research/participants/docs/h2020-funding-guide/other/event210324.htm" TargetMode="External"/><Relationship Id="rId7"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hyperlink" Target="https://ec.europa.eu/research/participants/docs/h2020-funding-guide/other/event210527.htm" TargetMode="External"/><Relationship Id="rId5" Type="http://schemas.openxmlformats.org/officeDocument/2006/relationships/hyperlink" Target="https://ec.europa.eu/research/participants/docs/h2020-funding-guide/other/event210421.htm" TargetMode="External"/><Relationship Id="rId4" Type="http://schemas.openxmlformats.org/officeDocument/2006/relationships/hyperlink" Target="https://ec.europa.eu/research/participants/docs/h2020-funding-guide/other/event210609.htm"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hyperlink" Target="https://ec.europa.eu/info/funding-tenders/opportunities/docs/2021-2027/common/guidance/om_en.pdf" TargetMode="External"/><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35.png"/><Relationship Id="rId4" Type="http://schemas.openxmlformats.org/officeDocument/2006/relationships/hyperlink" Target="https://ec.europa.eu/info/funding-tenders/opportunities/docs/2021-2027/horizon/wp-call/2021-2022/wp-13-general-annexes_horizon-2021-2022_en.pdf"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18.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20.xml"/><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20.xml"/><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8" Type="http://schemas.openxmlformats.org/officeDocument/2006/relationships/hyperlink" Target="https://ec.europa.eu/digital-single-market/en/news/innovation-procurement-initiatives-around-europe" TargetMode="External"/><Relationship Id="rId3" Type="http://schemas.openxmlformats.org/officeDocument/2006/relationships/hyperlink" Target="https://ec.europa.eu/info/funding-tenders/opportunities/portal/screen/opportunities/topic-search" TargetMode="External"/><Relationship Id="rId7" Type="http://schemas.openxmlformats.org/officeDocument/2006/relationships/hyperlink" Target="https://ec.europa.eu/info/funding-tenders/opportunities/portal/screen/how-to-participate/partner-search" TargetMode="External"/><Relationship Id="rId12"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hyperlink" Target="https://ec.europa.eu/digital-single-market/en/eu-funded-projects" TargetMode="External"/><Relationship Id="rId11" Type="http://schemas.openxmlformats.org/officeDocument/2006/relationships/hyperlink" Target="https://ec.europa.eu/info/funding-tenders/opportunities/portal/screen/support/ncp" TargetMode="External"/><Relationship Id="rId5" Type="http://schemas.openxmlformats.org/officeDocument/2006/relationships/hyperlink" Target="https://www.linkedin.com/groups/12467827/" TargetMode="External"/><Relationship Id="rId10" Type="http://schemas.openxmlformats.org/officeDocument/2006/relationships/hyperlink" Target="http://www.ideal-ist.eu/" TargetMode="External"/><Relationship Id="rId4" Type="http://schemas.openxmlformats.org/officeDocument/2006/relationships/hyperlink" Target="https://procurement-forum.eu/" TargetMode="External"/><Relationship Id="rId9" Type="http://schemas.openxmlformats.org/officeDocument/2006/relationships/hyperlink" Target="https://procure2innovate.eu/home/"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ec.europa.eu/info/funding-tenders/opportunities/portal/screen/work-as-an-expert" TargetMode="External"/><Relationship Id="rId1" Type="http://schemas.openxmlformats.org/officeDocument/2006/relationships/slideLayout" Target="../slideLayouts/slideLayout8.xml"/><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1.xml"/><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2" Type="http://schemas.openxmlformats.org/officeDocument/2006/relationships/hyperlink" Target="http://ec.europa.eu/horizon-europe" TargetMode="Externa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8" Type="http://schemas.openxmlformats.org/officeDocument/2006/relationships/hyperlink" Target="mailto:marlene.grauer@bme.de" TargetMode="External"/><Relationship Id="rId13" Type="http://schemas.openxmlformats.org/officeDocument/2006/relationships/hyperlink" Target="mailto:Eva.Buchinger@ait.ac.at" TargetMode="External"/><Relationship Id="rId18" Type="http://schemas.openxmlformats.org/officeDocument/2006/relationships/hyperlink" Target="mailto:sigrid.rajalo@mkm.ee" TargetMode="External"/><Relationship Id="rId26" Type="http://schemas.openxmlformats.org/officeDocument/2006/relationships/hyperlink" Target="mailto:luis.ferreira@ani.pt" TargetMode="External"/><Relationship Id="rId3" Type="http://schemas.openxmlformats.org/officeDocument/2006/relationships/hyperlink" Target="https://ec.europa.eu/digital-single-market/en/news/benchmarking-national-innovation-procurement-policy-frameworks-across-europe" TargetMode="External"/><Relationship Id="rId21" Type="http://schemas.openxmlformats.org/officeDocument/2006/relationships/hyperlink" Target="mailto:thomas.murray@djei.ie" TargetMode="External"/><Relationship Id="rId34" Type="http://schemas.openxmlformats.org/officeDocument/2006/relationships/image" Target="../media/image22.png"/><Relationship Id="rId7" Type="http://schemas.openxmlformats.org/officeDocument/2006/relationships/hyperlink" Target="mailto:susanne.kurz@bme.de" TargetMode="External"/><Relationship Id="rId12" Type="http://schemas.openxmlformats.org/officeDocument/2006/relationships/hyperlink" Target="mailto:silke.guggenbichler@ioeb.at" TargetMode="External"/><Relationship Id="rId17" Type="http://schemas.openxmlformats.org/officeDocument/2006/relationships/hyperlink" Target="mailto:Aldo.Valba@eas.ee" TargetMode="External"/><Relationship Id="rId25" Type="http://schemas.openxmlformats.org/officeDocument/2006/relationships/hyperlink" Target="mailto:eanastasopoulou@eprocurement.gov.gr" TargetMode="External"/><Relationship Id="rId33" Type="http://schemas.openxmlformats.org/officeDocument/2006/relationships/hyperlink" Target="mailto:PerMun@erst.dk" TargetMode="External"/><Relationship Id="rId2" Type="http://schemas.openxmlformats.org/officeDocument/2006/relationships/notesSlide" Target="../notesSlides/notesSlide2.xml"/><Relationship Id="rId16" Type="http://schemas.openxmlformats.org/officeDocument/2006/relationships/hyperlink" Target="mailto:Tiiu.Treier@eas.ee" TargetMode="External"/><Relationship Id="rId20" Type="http://schemas.openxmlformats.org/officeDocument/2006/relationships/hyperlink" Target="mailto:baldwin.henderson@pianoo.nl" TargetMode="External"/><Relationship Id="rId29" Type="http://schemas.openxmlformats.org/officeDocument/2006/relationships/hyperlink" Target="mailto:%20Johan.Englund@Difi.no" TargetMode="External"/><Relationship Id="rId1" Type="http://schemas.openxmlformats.org/officeDocument/2006/relationships/slideLayout" Target="../slideLayouts/slideLayout19.xml"/><Relationship Id="rId6" Type="http://schemas.openxmlformats.org/officeDocument/2006/relationships/hyperlink" Target="mailto:Johanna.Enberg@uhmynd.se" TargetMode="External"/><Relationship Id="rId11" Type="http://schemas.openxmlformats.org/officeDocument/2006/relationships/hyperlink" Target="mailto:miguel.ortiz@cdti.es" TargetMode="External"/><Relationship Id="rId24" Type="http://schemas.openxmlformats.org/officeDocument/2006/relationships/hyperlink" Target="mailto:ktzanetopoulos@eprocurement.gov.gr" TargetMode="External"/><Relationship Id="rId32" Type="http://schemas.openxmlformats.org/officeDocument/2006/relationships/hyperlink" Target="mailto:aurelija.kazlauskiene@ukmin.lt" TargetMode="External"/><Relationship Id="rId5" Type="http://schemas.openxmlformats.org/officeDocument/2006/relationships/hyperlink" Target="mailto:nina.widmark@VINNOVA.se" TargetMode="External"/><Relationship Id="rId15" Type="http://schemas.openxmlformats.org/officeDocument/2006/relationships/hyperlink" Target="mailto:sara.bedin@appaltoprecommerciale.it" TargetMode="External"/><Relationship Id="rId23" Type="http://schemas.openxmlformats.org/officeDocument/2006/relationships/hyperlink" Target="mailto:Paul.Maguire@enterprise-ireland.com" TargetMode="External"/><Relationship Id="rId28" Type="http://schemas.openxmlformats.org/officeDocument/2006/relationships/hyperlink" Target="mailto:Pascal.Verheye@vlaio.be" TargetMode="External"/><Relationship Id="rId10" Type="http://schemas.openxmlformats.org/officeDocument/2006/relationships/hyperlink" Target="mailto:mu@zenit.de" TargetMode="External"/><Relationship Id="rId19" Type="http://schemas.openxmlformats.org/officeDocument/2006/relationships/hyperlink" Target="mailto:Floris.denBoer@PIANOo.nl" TargetMode="External"/><Relationship Id="rId31" Type="http://schemas.openxmlformats.org/officeDocument/2006/relationships/hyperlink" Target="mailto:sigute.stankeviciute@mita.lt" TargetMode="External"/><Relationship Id="rId4" Type="http://schemas.openxmlformats.org/officeDocument/2006/relationships/hyperlink" Target="https://www.hankintakeino.fi/en" TargetMode="External"/><Relationship Id="rId9" Type="http://schemas.openxmlformats.org/officeDocument/2006/relationships/hyperlink" Target="mailto:jc@zenit.de" TargetMode="External"/><Relationship Id="rId14" Type="http://schemas.openxmlformats.org/officeDocument/2006/relationships/hyperlink" Target="mailto:lidia.capparelli@consip.it" TargetMode="External"/><Relationship Id="rId22" Type="http://schemas.openxmlformats.org/officeDocument/2006/relationships/hyperlink" Target="mailto:mary@procureti.com" TargetMode="External"/><Relationship Id="rId27" Type="http://schemas.openxmlformats.org/officeDocument/2006/relationships/hyperlink" Target="mailto:christophe.veys@vlaanderen.be" TargetMode="External"/><Relationship Id="rId30" Type="http://schemas.openxmlformats.org/officeDocument/2006/relationships/hyperlink" Target="mailto:%20idaskaaret.laustsen@nho.no"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9.xml"/><Relationship Id="rId5" Type="http://schemas.openxmlformats.org/officeDocument/2006/relationships/hyperlink" Target="https://ec.europa.eu/info/research-and-innovation/strategy/strategy-2020-2024/our-digital-future/european-research-infrastructures/eric_en" TargetMode="External"/><Relationship Id="rId4" Type="http://schemas.openxmlformats.org/officeDocument/2006/relationships/hyperlink" Target="https://ec.europa.eu/regional_policy/en/policy/cooperation/european-territorial/egtc/"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c.europa.eu/info/funding-tenders/opportunities/portal/screen/home" TargetMode="External"/><Relationship Id="rId2" Type="http://schemas.openxmlformats.org/officeDocument/2006/relationships/image" Target="../media/image24.png"/><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hyperlink" Target="https://ec.europa.eu/info/funding-tenders/opportunities/docs/2021-2027/horizon/temp-form/af/af_he-ppi_en.pdf" TargetMode="External"/><Relationship Id="rId4" Type="http://schemas.openxmlformats.org/officeDocument/2006/relationships/hyperlink" Target="https://ec.europa.eu/info/funding-tenders/opportunities/docs/2021-2027/horizon/temp-form/af/af_he-pcp_en.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p:cNvSpPr>
            <a:spLocks noGrp="1"/>
          </p:cNvSpPr>
          <p:nvPr>
            <p:ph type="body" sz="quarter" idx="13"/>
          </p:nvPr>
        </p:nvSpPr>
        <p:spPr>
          <a:xfrm>
            <a:off x="8184423" y="4497710"/>
            <a:ext cx="3186584" cy="548743"/>
          </a:xfrm>
        </p:spPr>
        <p:txBody>
          <a:bodyPr/>
          <a:lstStyle/>
          <a:p>
            <a:pPr>
              <a:spcAft>
                <a:spcPts val="600"/>
              </a:spcAft>
            </a:pPr>
            <a:r>
              <a:rPr lang="en-GB" dirty="0" smtClean="0"/>
              <a:t>LIEVE BOS</a:t>
            </a:r>
          </a:p>
          <a:p>
            <a:pPr>
              <a:spcAft>
                <a:spcPts val="600"/>
              </a:spcAft>
            </a:pPr>
            <a:endParaRPr lang="en-GB" sz="800" dirty="0" smtClean="0"/>
          </a:p>
          <a:p>
            <a:pPr>
              <a:spcAft>
                <a:spcPts val="600"/>
              </a:spcAft>
            </a:pPr>
            <a:r>
              <a:rPr lang="en-IE" dirty="0" smtClean="0">
                <a:solidFill>
                  <a:srgbClr val="931680"/>
                </a:solidFill>
              </a:rPr>
              <a:t>SUBMISSION AND EVALUATION</a:t>
            </a:r>
            <a:r>
              <a:rPr lang="en-IE" dirty="0" smtClean="0">
                <a:solidFill>
                  <a:srgbClr val="931680"/>
                </a:solidFill>
              </a:rPr>
              <a:t>            </a:t>
            </a:r>
            <a:endParaRPr lang="en-GB" dirty="0">
              <a:solidFill>
                <a:srgbClr val="931680"/>
              </a:solidFill>
            </a:endParaRPr>
          </a:p>
          <a:p>
            <a:pPr>
              <a:spcAft>
                <a:spcPts val="600"/>
              </a:spcAft>
            </a:pPr>
            <a:endParaRPr lang="en-GB" dirty="0" smtClean="0"/>
          </a:p>
          <a:p>
            <a:endParaRPr lang="en-GB" dirty="0"/>
          </a:p>
        </p:txBody>
      </p:sp>
      <p:sp>
        <p:nvSpPr>
          <p:cNvPr id="12" name="Text Placeholder 3"/>
          <p:cNvSpPr>
            <a:spLocks noGrp="1"/>
          </p:cNvSpPr>
          <p:nvPr>
            <p:ph type="body" sz="quarter" idx="14"/>
          </p:nvPr>
        </p:nvSpPr>
        <p:spPr>
          <a:xfrm>
            <a:off x="8184423" y="6114424"/>
            <a:ext cx="3186584" cy="216000"/>
          </a:xfrm>
        </p:spPr>
        <p:txBody>
          <a:bodyPr/>
          <a:lstStyle/>
          <a:p>
            <a:r>
              <a:rPr lang="en-GB" dirty="0" smtClean="0"/>
              <a:t>22 June 2021</a:t>
            </a:r>
            <a:endParaRPr lang="en-GB" dirty="0"/>
          </a:p>
        </p:txBody>
      </p:sp>
      <p:sp>
        <p:nvSpPr>
          <p:cNvPr id="13" name="Text Placeholder 1"/>
          <p:cNvSpPr txBox="1">
            <a:spLocks/>
          </p:cNvSpPr>
          <p:nvPr/>
        </p:nvSpPr>
        <p:spPr>
          <a:xfrm>
            <a:off x="8184423" y="5617298"/>
            <a:ext cx="3186584" cy="21600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1200" b="0" i="0" kern="1200" cap="none"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mtClean="0"/>
              <a:t>How to prepare a successful innovation procurement proposal in Horizon Europe</a:t>
            </a:r>
            <a:endParaRPr lang="en-GB" dirty="0"/>
          </a:p>
        </p:txBody>
      </p:sp>
    </p:spTree>
    <p:extLst>
      <p:ext uri="{BB962C8B-B14F-4D97-AF65-F5344CB8AC3E}">
        <p14:creationId xmlns:p14="http://schemas.microsoft.com/office/powerpoint/2010/main" val="6504324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06708" y="5978769"/>
            <a:ext cx="2222695" cy="721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737958" y="482860"/>
            <a:ext cx="9615841" cy="564543"/>
          </a:xfrm>
        </p:spPr>
        <p:txBody>
          <a:bodyPr/>
          <a:lstStyle/>
          <a:p>
            <a:r>
              <a:rPr lang="en-GB" sz="3600" dirty="0" smtClean="0"/>
              <a:t>Evaluation (award) criteria</a:t>
            </a:r>
            <a:endParaRPr lang="en-GB" sz="3600" dirty="0"/>
          </a:p>
        </p:txBody>
      </p:sp>
      <p:sp>
        <p:nvSpPr>
          <p:cNvPr id="6" name="Text Placeholder 2"/>
          <p:cNvSpPr txBox="1">
            <a:spLocks/>
          </p:cNvSpPr>
          <p:nvPr/>
        </p:nvSpPr>
        <p:spPr>
          <a:xfrm>
            <a:off x="838199" y="2638749"/>
            <a:ext cx="10515600" cy="2749174"/>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endParaRPr lang="en-US" sz="2000" b="0" dirty="0">
              <a:solidFill>
                <a:schemeClr val="tx1"/>
              </a:solidFill>
            </a:endParaRPr>
          </a:p>
          <a:p>
            <a:pPr lvl="1"/>
            <a:endParaRPr lang="en-US" sz="1600" dirty="0" smtClean="0">
              <a:solidFill>
                <a:schemeClr val="tx2"/>
              </a:solidFill>
            </a:endParaRPr>
          </a:p>
          <a:p>
            <a:pPr lvl="1"/>
            <a:r>
              <a:rPr lang="en-US" sz="2000" dirty="0" smtClean="0">
                <a:solidFill>
                  <a:schemeClr val="tx2"/>
                </a:solidFill>
              </a:rPr>
              <a:t>Handling of cross-cutting objectives in PCP and PPI actions </a:t>
            </a:r>
          </a:p>
          <a:p>
            <a:pPr lvl="1"/>
            <a:endParaRPr lang="en-US" sz="1000" b="0" dirty="0" smtClean="0">
              <a:solidFill>
                <a:schemeClr val="tx1"/>
              </a:solidFill>
            </a:endParaRPr>
          </a:p>
          <a:p>
            <a:pPr marL="342900" lvl="1" indent="-342900">
              <a:buClr>
                <a:schemeClr val="accent2"/>
              </a:buClr>
              <a:buFont typeface="Arial" panose="020B0604020202020204" pitchFamily="34" charset="0"/>
              <a:buChar char="●"/>
            </a:pPr>
            <a:r>
              <a:rPr lang="en-US" sz="2000" b="0" dirty="0" smtClean="0">
                <a:solidFill>
                  <a:schemeClr val="tx1"/>
                </a:solidFill>
              </a:rPr>
              <a:t>Integration of the </a:t>
            </a:r>
            <a:r>
              <a:rPr lang="en-US" sz="2000" dirty="0" smtClean="0">
                <a:solidFill>
                  <a:srgbClr val="931680"/>
                </a:solidFill>
              </a:rPr>
              <a:t>Gender dimension</a:t>
            </a:r>
            <a:r>
              <a:rPr lang="en-US" sz="2000" b="0" dirty="0" smtClean="0">
                <a:solidFill>
                  <a:schemeClr val="tx1"/>
                </a:solidFill>
              </a:rPr>
              <a:t> </a:t>
            </a:r>
            <a:r>
              <a:rPr lang="en-US" sz="2000" b="0" dirty="0">
                <a:solidFill>
                  <a:schemeClr val="tx1"/>
                </a:solidFill>
              </a:rPr>
              <a:t>and </a:t>
            </a:r>
            <a:r>
              <a:rPr lang="en-US" sz="2000" dirty="0" smtClean="0">
                <a:solidFill>
                  <a:srgbClr val="931680"/>
                </a:solidFill>
              </a:rPr>
              <a:t>Interdisciplinary </a:t>
            </a:r>
            <a:r>
              <a:rPr lang="en-US" sz="2000" dirty="0">
                <a:solidFill>
                  <a:srgbClr val="931680"/>
                </a:solidFill>
              </a:rPr>
              <a:t>approaches </a:t>
            </a:r>
            <a:r>
              <a:rPr lang="en-US" sz="2000" b="0" dirty="0" smtClean="0">
                <a:solidFill>
                  <a:schemeClr val="tx1"/>
                </a:solidFill>
              </a:rPr>
              <a:t>in the R&amp;I content of the proposal, full use of </a:t>
            </a:r>
            <a:r>
              <a:rPr lang="en-US" sz="2000" dirty="0" smtClean="0"/>
              <a:t>Open </a:t>
            </a:r>
            <a:r>
              <a:rPr lang="en-US" sz="2000" dirty="0" smtClean="0"/>
              <a:t>Science </a:t>
            </a:r>
            <a:r>
              <a:rPr lang="en-US" sz="2000" b="0" dirty="0" smtClean="0">
                <a:solidFill>
                  <a:schemeClr val="tx1"/>
                </a:solidFill>
              </a:rPr>
              <a:t>practices: are typically not required</a:t>
            </a:r>
          </a:p>
          <a:p>
            <a:pPr marL="342900" lvl="1" indent="-342900">
              <a:buClr>
                <a:schemeClr val="accent2"/>
              </a:buClr>
              <a:buFont typeface="Arial" panose="020B0604020202020204" pitchFamily="34" charset="0"/>
              <a:buChar char="●"/>
            </a:pPr>
            <a:r>
              <a:rPr lang="en-US" sz="2000" dirty="0" smtClean="0">
                <a:solidFill>
                  <a:srgbClr val="931680"/>
                </a:solidFill>
              </a:rPr>
              <a:t>Data management plan </a:t>
            </a:r>
            <a:r>
              <a:rPr lang="en-US" sz="2000" b="0" dirty="0" smtClean="0">
                <a:solidFill>
                  <a:schemeClr val="tx1"/>
                </a:solidFill>
              </a:rPr>
              <a:t>is required</a:t>
            </a:r>
          </a:p>
          <a:p>
            <a:pPr marL="342900" lvl="1" indent="-342900">
              <a:buClr>
                <a:schemeClr val="accent2"/>
              </a:buClr>
              <a:buFont typeface="Arial" panose="020B0604020202020204" pitchFamily="34" charset="0"/>
              <a:buChar char="●"/>
            </a:pPr>
            <a:r>
              <a:rPr lang="en-US" sz="2000" dirty="0" smtClean="0">
                <a:solidFill>
                  <a:srgbClr val="931680"/>
                </a:solidFill>
              </a:rPr>
              <a:t>Do no significant harm </a:t>
            </a:r>
            <a:r>
              <a:rPr lang="en-US" sz="2000" b="0" dirty="0" smtClean="0">
                <a:solidFill>
                  <a:schemeClr val="tx1"/>
                </a:solidFill>
              </a:rPr>
              <a:t>principle applies</a:t>
            </a:r>
            <a:endParaRPr lang="en-US" sz="2000" b="0" dirty="0" smtClean="0">
              <a:solidFill>
                <a:schemeClr val="tx1"/>
              </a:solidFill>
            </a:endParaRPr>
          </a:p>
        </p:txBody>
      </p:sp>
      <p:grpSp>
        <p:nvGrpSpPr>
          <p:cNvPr id="4" name="Group 3"/>
          <p:cNvGrpSpPr/>
          <p:nvPr/>
        </p:nvGrpSpPr>
        <p:grpSpPr>
          <a:xfrm>
            <a:off x="838200" y="333131"/>
            <a:ext cx="864000" cy="864000"/>
            <a:chOff x="1069009" y="3735593"/>
            <a:chExt cx="864000" cy="864000"/>
          </a:xfrm>
        </p:grpSpPr>
        <p:sp>
          <p:nvSpPr>
            <p:cNvPr id="5" name="Oval 4"/>
            <p:cNvSpPr/>
            <p:nvPr/>
          </p:nvSpPr>
          <p:spPr>
            <a:xfrm>
              <a:off x="1069009" y="3735593"/>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768" y="3769828"/>
              <a:ext cx="792482" cy="795530"/>
            </a:xfrm>
            <a:prstGeom prst="rect">
              <a:avLst/>
            </a:prstGeom>
          </p:spPr>
        </p:pic>
      </p:grpSp>
      <p:sp>
        <p:nvSpPr>
          <p:cNvPr id="8" name="Text Placeholder 2"/>
          <p:cNvSpPr txBox="1">
            <a:spLocks/>
          </p:cNvSpPr>
          <p:nvPr/>
        </p:nvSpPr>
        <p:spPr>
          <a:xfrm>
            <a:off x="873959" y="1460289"/>
            <a:ext cx="10515600" cy="1572359"/>
          </a:xfrm>
          <a:prstGeom prst="rect">
            <a:avLst/>
          </a:prstGeom>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GB" sz="2000" dirty="0">
                <a:solidFill>
                  <a:schemeClr val="tx2"/>
                </a:solidFill>
              </a:rPr>
              <a:t>Same criteria as in </a:t>
            </a:r>
            <a:r>
              <a:rPr lang="en-GB" sz="2000" dirty="0" smtClean="0">
                <a:solidFill>
                  <a:schemeClr val="tx2"/>
                </a:solidFill>
              </a:rPr>
              <a:t>H2020</a:t>
            </a:r>
            <a:endParaRPr lang="en-GB" sz="2000" dirty="0">
              <a:solidFill>
                <a:schemeClr val="tx2"/>
              </a:solidFill>
            </a:endParaRPr>
          </a:p>
          <a:p>
            <a:pPr lvl="1"/>
            <a:r>
              <a:rPr lang="en-US" sz="2000" b="0" dirty="0" smtClean="0">
                <a:solidFill>
                  <a:schemeClr val="tx1"/>
                </a:solidFill>
              </a:rPr>
              <a:t> </a:t>
            </a:r>
            <a:r>
              <a:rPr lang="en-US" sz="2000" b="0" dirty="0">
                <a:solidFill>
                  <a:schemeClr val="tx1"/>
                </a:solidFill>
              </a:rPr>
              <a:t>‘</a:t>
            </a:r>
            <a:r>
              <a:rPr lang="en-US" sz="2000" dirty="0"/>
              <a:t>Excellence</a:t>
            </a:r>
            <a:r>
              <a:rPr lang="en-US" sz="2000" b="0" dirty="0">
                <a:solidFill>
                  <a:schemeClr val="tx1"/>
                </a:solidFill>
              </a:rPr>
              <a:t>’, ‘</a:t>
            </a:r>
            <a:r>
              <a:rPr lang="en-US" sz="2000" dirty="0"/>
              <a:t>Impact</a:t>
            </a:r>
            <a:r>
              <a:rPr lang="en-US" sz="2000" b="0" dirty="0">
                <a:solidFill>
                  <a:schemeClr val="tx1"/>
                </a:solidFill>
              </a:rPr>
              <a:t>’ and ‘</a:t>
            </a:r>
            <a:r>
              <a:rPr lang="en-US" sz="2000" dirty="0"/>
              <a:t>Quality and efficiency of the implementation</a:t>
            </a:r>
            <a:r>
              <a:rPr lang="en-US" sz="2000" b="0" dirty="0" smtClean="0">
                <a:solidFill>
                  <a:schemeClr val="tx1"/>
                </a:solidFill>
              </a:rPr>
              <a:t>’.</a:t>
            </a:r>
            <a:endParaRPr lang="en-US" sz="1000" b="0" dirty="0" smtClean="0">
              <a:solidFill>
                <a:schemeClr val="tx1"/>
              </a:solidFill>
            </a:endParaRPr>
          </a:p>
          <a:p>
            <a:pPr lvl="1"/>
            <a:endParaRPr lang="en-US" sz="1000" b="0" dirty="0" smtClean="0">
              <a:solidFill>
                <a:schemeClr val="tx1"/>
              </a:solidFill>
            </a:endParaRPr>
          </a:p>
          <a:p>
            <a:pPr lvl="1"/>
            <a:r>
              <a:rPr lang="en-US" sz="2000" dirty="0" smtClean="0">
                <a:solidFill>
                  <a:schemeClr val="tx2"/>
                </a:solidFill>
              </a:rPr>
              <a:t>But adapted </a:t>
            </a:r>
            <a:r>
              <a:rPr lang="en-US" sz="2000" dirty="0">
                <a:solidFill>
                  <a:schemeClr val="tx2"/>
                </a:solidFill>
              </a:rPr>
              <a:t>following lessons learnt</a:t>
            </a:r>
          </a:p>
          <a:p>
            <a:pPr lvl="1"/>
            <a:r>
              <a:rPr lang="en-US" sz="2000" b="0" dirty="0">
                <a:solidFill>
                  <a:schemeClr val="tx1"/>
                </a:solidFill>
              </a:rPr>
              <a:t>The number of ‘</a:t>
            </a:r>
            <a:r>
              <a:rPr lang="en-US" sz="2000" dirty="0"/>
              <a:t>aspects to be taken into account</a:t>
            </a:r>
            <a:r>
              <a:rPr lang="en-US" sz="2000" b="0" dirty="0">
                <a:solidFill>
                  <a:schemeClr val="tx1"/>
                </a:solidFill>
              </a:rPr>
              <a:t>’ have been </a:t>
            </a:r>
            <a:r>
              <a:rPr lang="en-US" sz="2000" dirty="0"/>
              <a:t>reduced</a:t>
            </a:r>
            <a:endParaRPr lang="en-US" sz="2000" b="0" dirty="0">
              <a:solidFill>
                <a:schemeClr val="tx1"/>
              </a:solidFill>
            </a:endParaRPr>
          </a:p>
          <a:p>
            <a:pPr lvl="1"/>
            <a:endParaRPr lang="en-US" sz="1400" b="0" dirty="0">
              <a:solidFill>
                <a:schemeClr val="tx1"/>
              </a:solidFill>
            </a:endParaRPr>
          </a:p>
        </p:txBody>
      </p:sp>
      <p:sp>
        <p:nvSpPr>
          <p:cNvPr id="9" name="Title 1"/>
          <p:cNvSpPr txBox="1">
            <a:spLocks/>
          </p:cNvSpPr>
          <p:nvPr/>
        </p:nvSpPr>
        <p:spPr>
          <a:xfrm>
            <a:off x="1920839" y="5364353"/>
            <a:ext cx="4212676" cy="564543"/>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r>
              <a:rPr lang="en-GB" dirty="0" smtClean="0">
                <a:solidFill>
                  <a:schemeClr val="accent1"/>
                </a:solidFill>
              </a:rPr>
              <a:t>Ethics review</a:t>
            </a:r>
            <a:endParaRPr lang="en-GB" dirty="0">
              <a:solidFill>
                <a:schemeClr val="accent1"/>
              </a:solidFill>
            </a:endParaRPr>
          </a:p>
        </p:txBody>
      </p:sp>
      <p:grpSp>
        <p:nvGrpSpPr>
          <p:cNvPr id="10" name="Group 9"/>
          <p:cNvGrpSpPr/>
          <p:nvPr/>
        </p:nvGrpSpPr>
        <p:grpSpPr>
          <a:xfrm>
            <a:off x="1056838" y="5214624"/>
            <a:ext cx="864000" cy="864000"/>
            <a:chOff x="6673743" y="2690721"/>
            <a:chExt cx="864000" cy="864000"/>
          </a:xfrm>
        </p:grpSpPr>
        <p:sp>
          <p:nvSpPr>
            <p:cNvPr id="11" name="Oval 10"/>
            <p:cNvSpPr/>
            <p:nvPr/>
          </p:nvSpPr>
          <p:spPr>
            <a:xfrm>
              <a:off x="6673743" y="2690721"/>
              <a:ext cx="864000" cy="86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5797" y="2710428"/>
              <a:ext cx="795530" cy="792482"/>
            </a:xfrm>
            <a:prstGeom prst="rect">
              <a:avLst/>
            </a:prstGeom>
          </p:spPr>
        </p:pic>
      </p:grpSp>
      <p:sp>
        <p:nvSpPr>
          <p:cNvPr id="13" name="Title 1"/>
          <p:cNvSpPr txBox="1">
            <a:spLocks/>
          </p:cNvSpPr>
          <p:nvPr/>
        </p:nvSpPr>
        <p:spPr>
          <a:xfrm>
            <a:off x="7121482" y="5364847"/>
            <a:ext cx="9615841" cy="564543"/>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r>
              <a:rPr lang="en-GB" dirty="0" smtClean="0">
                <a:solidFill>
                  <a:schemeClr val="accent4"/>
                </a:solidFill>
              </a:rPr>
              <a:t>Security scrutiny</a:t>
            </a:r>
            <a:endParaRPr lang="en-GB" dirty="0">
              <a:solidFill>
                <a:schemeClr val="accent4"/>
              </a:solidFill>
            </a:endParaRPr>
          </a:p>
        </p:txBody>
      </p:sp>
      <p:grpSp>
        <p:nvGrpSpPr>
          <p:cNvPr id="14" name="Group 13"/>
          <p:cNvGrpSpPr/>
          <p:nvPr/>
        </p:nvGrpSpPr>
        <p:grpSpPr>
          <a:xfrm>
            <a:off x="6275953" y="5217090"/>
            <a:ext cx="864000" cy="864000"/>
            <a:chOff x="3774146" y="692189"/>
            <a:chExt cx="6311686" cy="6114123"/>
          </a:xfrm>
        </p:grpSpPr>
        <p:grpSp>
          <p:nvGrpSpPr>
            <p:cNvPr id="15" name="Group 14"/>
            <p:cNvGrpSpPr/>
            <p:nvPr/>
          </p:nvGrpSpPr>
          <p:grpSpPr>
            <a:xfrm>
              <a:off x="3774146" y="692189"/>
              <a:ext cx="6311686" cy="6114123"/>
              <a:chOff x="4465351" y="3720675"/>
              <a:chExt cx="891918" cy="864000"/>
            </a:xfrm>
          </p:grpSpPr>
          <p:sp>
            <p:nvSpPr>
              <p:cNvPr id="18" name="Oval 17"/>
              <p:cNvSpPr/>
              <p:nvPr/>
            </p:nvSpPr>
            <p:spPr>
              <a:xfrm>
                <a:off x="4465351" y="3720675"/>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4787" y="3734868"/>
                <a:ext cx="792482" cy="795530"/>
              </a:xfrm>
              <a:prstGeom prst="rect">
                <a:avLst/>
              </a:prstGeom>
            </p:spPr>
          </p:pic>
        </p:grpSp>
        <p:pic>
          <p:nvPicPr>
            <p:cNvPr id="16" name="Picture 15"/>
            <p:cNvPicPr>
              <a:picLocks noChangeAspect="1"/>
            </p:cNvPicPr>
            <p:nvPr/>
          </p:nvPicPr>
          <p:blipFill>
            <a:blip r:embed="rId5"/>
            <a:stretch>
              <a:fillRect/>
            </a:stretch>
          </p:blipFill>
          <p:spPr>
            <a:xfrm>
              <a:off x="8317992" y="2430399"/>
              <a:ext cx="914400" cy="2838450"/>
            </a:xfrm>
            <a:prstGeom prst="rect">
              <a:avLst/>
            </a:prstGeom>
          </p:spPr>
        </p:pic>
        <p:pic>
          <p:nvPicPr>
            <p:cNvPr id="17" name="Picture 16"/>
            <p:cNvPicPr>
              <a:picLocks noChangeAspect="1"/>
            </p:cNvPicPr>
            <p:nvPr/>
          </p:nvPicPr>
          <p:blipFill>
            <a:blip r:embed="rId6"/>
            <a:stretch>
              <a:fillRect/>
            </a:stretch>
          </p:blipFill>
          <p:spPr>
            <a:xfrm>
              <a:off x="5550326" y="3098389"/>
              <a:ext cx="2705100" cy="2209800"/>
            </a:xfrm>
            <a:prstGeom prst="rect">
              <a:avLst/>
            </a:prstGeom>
          </p:spPr>
        </p:pic>
      </p:grpSp>
      <p:sp>
        <p:nvSpPr>
          <p:cNvPr id="20" name="Text Placeholder 2"/>
          <p:cNvSpPr txBox="1">
            <a:spLocks/>
          </p:cNvSpPr>
          <p:nvPr/>
        </p:nvSpPr>
        <p:spPr>
          <a:xfrm>
            <a:off x="916012" y="6075934"/>
            <a:ext cx="10515600" cy="980215"/>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US" sz="2000" b="0" dirty="0" smtClean="0">
                <a:solidFill>
                  <a:schemeClr val="tx1"/>
                </a:solidFill>
              </a:rPr>
              <a:t>Your self-assessment in application form triggers whether in-depth reviews are needed.</a:t>
            </a:r>
          </a:p>
        </p:txBody>
      </p:sp>
      <p:sp>
        <p:nvSpPr>
          <p:cNvPr id="21" name="Text Placeholder 2"/>
          <p:cNvSpPr txBox="1">
            <a:spLocks/>
          </p:cNvSpPr>
          <p:nvPr/>
        </p:nvSpPr>
        <p:spPr>
          <a:xfrm>
            <a:off x="838199" y="5114580"/>
            <a:ext cx="10593412" cy="1511301"/>
          </a:xfrm>
          <a:prstGeom prst="rect">
            <a:avLst/>
          </a:prstGeom>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endParaRPr lang="en-US" sz="2000" b="0" dirty="0">
              <a:solidFill>
                <a:schemeClr val="tx1"/>
              </a:solidFill>
            </a:endParaRPr>
          </a:p>
        </p:txBody>
      </p:sp>
      <p:sp>
        <p:nvSpPr>
          <p:cNvPr id="22" name="TextBox 21"/>
          <p:cNvSpPr txBox="1"/>
          <p:nvPr/>
        </p:nvSpPr>
        <p:spPr>
          <a:xfrm>
            <a:off x="79164" y="2454083"/>
            <a:ext cx="723275" cy="369332"/>
          </a:xfrm>
          <a:prstGeom prst="rect">
            <a:avLst/>
          </a:prstGeom>
          <a:noFill/>
        </p:spPr>
        <p:txBody>
          <a:bodyPr wrap="none" rtlCol="0">
            <a:spAutoFit/>
          </a:bodyPr>
          <a:lstStyle/>
          <a:p>
            <a:r>
              <a:rPr lang="en-US" dirty="0" smtClean="0">
                <a:solidFill>
                  <a:srgbClr val="FF0000"/>
                </a:solidFill>
              </a:rPr>
              <a:t>NEW</a:t>
            </a:r>
            <a:endParaRPr lang="en-GB" dirty="0">
              <a:solidFill>
                <a:srgbClr val="FF0000"/>
              </a:solidFill>
            </a:endParaRPr>
          </a:p>
        </p:txBody>
      </p:sp>
      <p:sp>
        <p:nvSpPr>
          <p:cNvPr id="23" name="TextBox 22"/>
          <p:cNvSpPr txBox="1"/>
          <p:nvPr/>
        </p:nvSpPr>
        <p:spPr>
          <a:xfrm>
            <a:off x="79164" y="3971352"/>
            <a:ext cx="723275" cy="369332"/>
          </a:xfrm>
          <a:prstGeom prst="rect">
            <a:avLst/>
          </a:prstGeom>
          <a:noFill/>
        </p:spPr>
        <p:txBody>
          <a:bodyPr wrap="none" rtlCol="0">
            <a:spAutoFit/>
          </a:bodyPr>
          <a:lstStyle/>
          <a:p>
            <a:r>
              <a:rPr lang="en-US" dirty="0" smtClean="0">
                <a:solidFill>
                  <a:srgbClr val="FF0000"/>
                </a:solidFill>
              </a:rPr>
              <a:t>NEW</a:t>
            </a:r>
            <a:endParaRPr lang="en-GB" dirty="0">
              <a:solidFill>
                <a:srgbClr val="FF0000"/>
              </a:solidFill>
            </a:endParaRPr>
          </a:p>
        </p:txBody>
      </p:sp>
      <p:sp>
        <p:nvSpPr>
          <p:cNvPr id="24" name="TextBox 23"/>
          <p:cNvSpPr txBox="1"/>
          <p:nvPr/>
        </p:nvSpPr>
        <p:spPr>
          <a:xfrm>
            <a:off x="8562506" y="5162355"/>
            <a:ext cx="723275" cy="369332"/>
          </a:xfrm>
          <a:prstGeom prst="rect">
            <a:avLst/>
          </a:prstGeom>
          <a:noFill/>
        </p:spPr>
        <p:txBody>
          <a:bodyPr wrap="none" rtlCol="0">
            <a:spAutoFit/>
          </a:bodyPr>
          <a:lstStyle/>
          <a:p>
            <a:r>
              <a:rPr lang="en-US" dirty="0" smtClean="0">
                <a:solidFill>
                  <a:srgbClr val="FF0000"/>
                </a:solidFill>
              </a:rPr>
              <a:t>NEW</a:t>
            </a:r>
            <a:endParaRPr lang="en-GB" dirty="0">
              <a:solidFill>
                <a:srgbClr val="FF0000"/>
              </a:solidFill>
            </a:endParaRPr>
          </a:p>
        </p:txBody>
      </p:sp>
    </p:spTree>
    <p:extLst>
      <p:ext uri="{BB962C8B-B14F-4D97-AF65-F5344CB8AC3E}">
        <p14:creationId xmlns:p14="http://schemas.microsoft.com/office/powerpoint/2010/main" val="27768348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1958863" y="354195"/>
            <a:ext cx="11055023" cy="782357"/>
          </a:xfrm>
        </p:spPr>
        <p:txBody>
          <a:bodyPr/>
          <a:lstStyle/>
          <a:p>
            <a:r>
              <a:rPr lang="fr-BE" sz="3600" b="1" dirty="0" err="1" smtClean="0">
                <a:solidFill>
                  <a:srgbClr val="931680"/>
                </a:solidFill>
              </a:rPr>
              <a:t>Previous</a:t>
            </a:r>
            <a:r>
              <a:rPr lang="fr-BE" sz="3600" b="1" dirty="0" smtClean="0">
                <a:solidFill>
                  <a:srgbClr val="931680"/>
                </a:solidFill>
              </a:rPr>
              <a:t> Horizon Europe </a:t>
            </a:r>
            <a:r>
              <a:rPr lang="fr-BE" sz="3600" b="1" dirty="0" err="1" smtClean="0">
                <a:solidFill>
                  <a:srgbClr val="931680"/>
                </a:solidFill>
              </a:rPr>
              <a:t>webinars</a:t>
            </a:r>
            <a:endParaRPr lang="en-GB" sz="3600" b="1" dirty="0">
              <a:solidFill>
                <a:srgbClr val="931680"/>
              </a:solidFill>
            </a:endParaRPr>
          </a:p>
        </p:txBody>
      </p:sp>
      <p:sp>
        <p:nvSpPr>
          <p:cNvPr id="7" name="TextBox 6"/>
          <p:cNvSpPr txBox="1"/>
          <p:nvPr/>
        </p:nvSpPr>
        <p:spPr>
          <a:xfrm>
            <a:off x="10558463" y="320547"/>
            <a:ext cx="195148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1" i="0" u="none" strike="noStrike" kern="1200" cap="none" spc="0" normalizeH="0" baseline="0" noProof="0" dirty="0" smtClean="0">
                <a:ln>
                  <a:noFill/>
                </a:ln>
                <a:solidFill>
                  <a:srgbClr val="FFFFFF"/>
                </a:solidFill>
                <a:effectLst/>
                <a:uLnTx/>
                <a:uFillTx/>
                <a:latin typeface="Arial"/>
                <a:ea typeface="+mn-ea"/>
                <a:cs typeface="+mn-cs"/>
              </a:rPr>
              <a:t>PCP / PPI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1" i="0" u="none" strike="noStrike" kern="1200" cap="none" spc="0" normalizeH="0" baseline="0" noProof="0" dirty="0" smtClean="0">
                <a:ln>
                  <a:noFill/>
                </a:ln>
                <a:solidFill>
                  <a:srgbClr val="FFFFFF"/>
                </a:solidFill>
                <a:effectLst/>
                <a:uLnTx/>
                <a:uFillTx/>
                <a:latin typeface="Arial"/>
                <a:ea typeface="+mn-ea"/>
                <a:cs typeface="+mn-cs"/>
              </a:rPr>
              <a:t>actions</a:t>
            </a:r>
            <a:endParaRPr kumimoji="0" lang="en-GB" sz="1800" b="1" i="0" u="none" strike="noStrike" kern="1200" cap="none" spc="0" normalizeH="0" baseline="0" noProof="0" dirty="0">
              <a:ln>
                <a:noFill/>
              </a:ln>
              <a:solidFill>
                <a:srgbClr val="FFFFFF"/>
              </a:solidFill>
              <a:effectLst/>
              <a:uLnTx/>
              <a:uFillTx/>
              <a:latin typeface="Arial"/>
              <a:ea typeface="+mn-ea"/>
              <a:cs typeface="+mn-cs"/>
            </a:endParaRPr>
          </a:p>
        </p:txBody>
      </p:sp>
      <p:sp>
        <p:nvSpPr>
          <p:cNvPr id="9" name="Content Placeholder 2"/>
          <p:cNvSpPr>
            <a:spLocks noGrp="1"/>
          </p:cNvSpPr>
          <p:nvPr>
            <p:ph sz="half" idx="1"/>
          </p:nvPr>
        </p:nvSpPr>
        <p:spPr>
          <a:xfrm>
            <a:off x="1333931" y="1960842"/>
            <a:ext cx="10903540" cy="2374900"/>
          </a:xfrm>
        </p:spPr>
        <p:txBody>
          <a:bodyPr/>
          <a:lstStyle/>
          <a:p>
            <a:r>
              <a:rPr lang="en-US" sz="2000" u="sng" dirty="0">
                <a:hlinkClick r:id="rId3"/>
              </a:rPr>
              <a:t>How to prepare a successful proposal in Horizon </a:t>
            </a:r>
            <a:r>
              <a:rPr lang="en-US" sz="2000" u="sng" dirty="0" smtClean="0">
                <a:hlinkClick r:id="rId3"/>
              </a:rPr>
              <a:t>Europe</a:t>
            </a:r>
            <a:endParaRPr lang="en-US" sz="2000" u="sng" dirty="0" smtClean="0"/>
          </a:p>
          <a:p>
            <a:pPr lvl="1"/>
            <a:r>
              <a:rPr lang="en-US" dirty="0" smtClean="0"/>
              <a:t>More info about RIA, IA, CSA actions, types of costs, MGA, evaluation procedure etc. </a:t>
            </a:r>
            <a:endParaRPr lang="en-US" dirty="0" smtClean="0">
              <a:hlinkClick r:id="rId4"/>
            </a:endParaRPr>
          </a:p>
          <a:p>
            <a:r>
              <a:rPr lang="en-US" sz="2000" u="sng" dirty="0" smtClean="0">
                <a:hlinkClick r:id="rId5"/>
              </a:rPr>
              <a:t>A </a:t>
            </a:r>
            <a:r>
              <a:rPr lang="en-US" sz="2000" u="sng" dirty="0">
                <a:hlinkClick r:id="rId5"/>
              </a:rPr>
              <a:t>successful proposal for Horizon Europe: Scientific-technical excellence is key, but don’t forget the other </a:t>
            </a:r>
            <a:r>
              <a:rPr lang="en-US" sz="2000" u="sng" dirty="0" smtClean="0">
                <a:hlinkClick r:id="rId5"/>
              </a:rPr>
              <a:t>aspects</a:t>
            </a:r>
            <a:endParaRPr lang="en-US" sz="2000" u="sng" dirty="0" smtClean="0"/>
          </a:p>
          <a:p>
            <a:pPr lvl="1"/>
            <a:r>
              <a:rPr lang="en-US" dirty="0" smtClean="0"/>
              <a:t>Info about Gender dimension, Open Science, </a:t>
            </a:r>
            <a:r>
              <a:rPr lang="en-US" dirty="0" err="1" smtClean="0"/>
              <a:t>Interdisciplinarity</a:t>
            </a:r>
            <a:r>
              <a:rPr lang="en-US" dirty="0" smtClean="0"/>
              <a:t>, DNSH principle etc. </a:t>
            </a:r>
            <a:endParaRPr lang="en-US" dirty="0"/>
          </a:p>
          <a:p>
            <a:r>
              <a:rPr lang="en-US" sz="2000" u="sng" dirty="0">
                <a:hlinkClick r:id="rId4"/>
              </a:rPr>
              <a:t>Dissemination &amp; Communication in Horizon </a:t>
            </a:r>
            <a:r>
              <a:rPr lang="en-US" sz="2000" u="sng" dirty="0" smtClean="0">
                <a:hlinkClick r:id="rId4"/>
              </a:rPr>
              <a:t>Europe</a:t>
            </a:r>
            <a:endParaRPr lang="en-US" sz="2000" u="sng" dirty="0" smtClean="0">
              <a:hlinkClick r:id="rId6"/>
            </a:endParaRPr>
          </a:p>
          <a:p>
            <a:r>
              <a:rPr lang="en-US" sz="2000" u="sng" dirty="0" smtClean="0">
                <a:hlinkClick r:id="rId6"/>
              </a:rPr>
              <a:t>The </a:t>
            </a:r>
            <a:r>
              <a:rPr lang="en-US" sz="2000" u="sng" dirty="0">
                <a:hlinkClick r:id="rId6"/>
              </a:rPr>
              <a:t>Funding &amp; Tenders Portal for beginners</a:t>
            </a:r>
            <a:endParaRPr lang="en-US" sz="2000" dirty="0"/>
          </a:p>
          <a:p>
            <a:endParaRPr lang="en-US" dirty="0"/>
          </a:p>
          <a:p>
            <a:pPr marL="361950" lvl="2" indent="-361950">
              <a:spcBef>
                <a:spcPts val="0"/>
              </a:spcBef>
              <a:spcAft>
                <a:spcPts val="300"/>
              </a:spcAft>
              <a:buClr>
                <a:srgbClr val="931680"/>
              </a:buClr>
              <a:defRPr/>
            </a:pPr>
            <a:endParaRPr lang="en-GB" sz="1600" dirty="0"/>
          </a:p>
        </p:txBody>
      </p:sp>
      <p:grpSp>
        <p:nvGrpSpPr>
          <p:cNvPr id="5" name="Group 4"/>
          <p:cNvGrpSpPr/>
          <p:nvPr/>
        </p:nvGrpSpPr>
        <p:grpSpPr>
          <a:xfrm>
            <a:off x="901931" y="354195"/>
            <a:ext cx="864000" cy="864000"/>
            <a:chOff x="5541629" y="1558376"/>
            <a:chExt cx="864000" cy="864000"/>
          </a:xfrm>
        </p:grpSpPr>
        <p:sp>
          <p:nvSpPr>
            <p:cNvPr id="6" name="Oval 5"/>
            <p:cNvSpPr/>
            <p:nvPr/>
          </p:nvSpPr>
          <p:spPr>
            <a:xfrm>
              <a:off x="5541629" y="1558376"/>
              <a:ext cx="864000" cy="86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75864" y="1592611"/>
              <a:ext cx="795530" cy="795530"/>
            </a:xfrm>
            <a:prstGeom prst="rect">
              <a:avLst/>
            </a:prstGeom>
          </p:spPr>
        </p:pic>
      </p:grpSp>
    </p:spTree>
    <p:extLst>
      <p:ext uri="{BB962C8B-B14F-4D97-AF65-F5344CB8AC3E}">
        <p14:creationId xmlns:p14="http://schemas.microsoft.com/office/powerpoint/2010/main" val="28300190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000" y="468000"/>
            <a:ext cx="9639689" cy="473104"/>
          </a:xfrm>
        </p:spPr>
        <p:txBody>
          <a:bodyPr anchor="t" anchorCtr="0">
            <a:noAutofit/>
          </a:bodyPr>
          <a:lstStyle/>
          <a:p>
            <a:r>
              <a:rPr lang="en-GB" dirty="0"/>
              <a:t>Evaluation criteria </a:t>
            </a:r>
            <a:r>
              <a:rPr lang="en-GB" dirty="0" smtClean="0"/>
              <a:t>(PCP </a:t>
            </a:r>
            <a:r>
              <a:rPr lang="en-GB" dirty="0"/>
              <a:t>and </a:t>
            </a:r>
            <a:r>
              <a:rPr lang="en-GB" dirty="0" smtClean="0"/>
              <a:t>PPI actions</a:t>
            </a:r>
            <a:r>
              <a:rPr lang="en-GB" dirty="0"/>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000" y="288000"/>
            <a:ext cx="972000" cy="972000"/>
          </a:xfrm>
          <a:prstGeom prst="rect">
            <a:avLst/>
          </a:prstGeom>
        </p:spPr>
      </p:pic>
      <p:sp>
        <p:nvSpPr>
          <p:cNvPr id="11" name="TextBox 10"/>
          <p:cNvSpPr txBox="1"/>
          <p:nvPr/>
        </p:nvSpPr>
        <p:spPr>
          <a:xfrm>
            <a:off x="8249296" y="1393946"/>
            <a:ext cx="2920452" cy="4616648"/>
          </a:xfrm>
          <a:prstGeom prst="rect">
            <a:avLst/>
          </a:prstGeom>
          <a:solidFill>
            <a:schemeClr val="accent5"/>
          </a:solidFill>
          <a:ln>
            <a:noFill/>
          </a:ln>
        </p:spPr>
        <p:txBody>
          <a:bodyPr wrap="square" rtlCol="0">
            <a:spAutoFit/>
          </a:bodyPr>
          <a:lstStyle/>
          <a:p>
            <a:pPr algn="ctr">
              <a:defRPr/>
            </a:pPr>
            <a:r>
              <a:rPr lang="en-GB" b="1" cap="all" dirty="0" smtClean="0">
                <a:solidFill>
                  <a:schemeClr val="accent2"/>
                </a:solidFill>
              </a:rPr>
              <a:t>Quality and efficiency of the implementation</a:t>
            </a:r>
          </a:p>
          <a:p>
            <a:pPr algn="ctr">
              <a:defRPr/>
            </a:pPr>
            <a:endParaRPr lang="en-GB" b="1" cap="all" dirty="0" smtClean="0">
              <a:solidFill>
                <a:schemeClr val="accent2"/>
              </a:solidFill>
            </a:endParaRPr>
          </a:p>
          <a:p>
            <a:pPr marL="285750" indent="-285750">
              <a:buFont typeface="Wingdings" panose="05000000000000000000" pitchFamily="2" charset="2"/>
              <a:buChar char="ü"/>
              <a:defRPr/>
            </a:pPr>
            <a:r>
              <a:rPr lang="en-US" sz="1600" dirty="0" smtClean="0">
                <a:solidFill>
                  <a:srgbClr val="FFFFFF"/>
                </a:solidFill>
              </a:rPr>
              <a:t>Quality </a:t>
            </a:r>
            <a:r>
              <a:rPr lang="en-US" sz="1600" dirty="0">
                <a:solidFill>
                  <a:srgbClr val="FFFFFF"/>
                </a:solidFill>
              </a:rPr>
              <a:t>and effectiveness of the </a:t>
            </a:r>
            <a:r>
              <a:rPr lang="en-US" sz="1600" b="1" dirty="0">
                <a:solidFill>
                  <a:schemeClr val="accent2"/>
                </a:solidFill>
              </a:rPr>
              <a:t>work plan</a:t>
            </a:r>
            <a:r>
              <a:rPr lang="en-US" sz="1600" dirty="0">
                <a:solidFill>
                  <a:srgbClr val="FFFFFF"/>
                </a:solidFill>
              </a:rPr>
              <a:t>, assessment of risks, and appropriateness of the effort assigned to work packages, and the resources overall</a:t>
            </a:r>
            <a:r>
              <a:rPr lang="en-US" sz="1600" dirty="0" smtClean="0">
                <a:solidFill>
                  <a:srgbClr val="FFFFFF"/>
                </a:solidFill>
              </a:rPr>
              <a:t>.</a:t>
            </a:r>
          </a:p>
          <a:p>
            <a:pPr marL="285750" indent="-285750">
              <a:buFont typeface="Wingdings" panose="05000000000000000000" pitchFamily="2" charset="2"/>
              <a:buChar char="ü"/>
              <a:defRPr/>
            </a:pPr>
            <a:endParaRPr lang="en-US" sz="1600" dirty="0" smtClean="0">
              <a:solidFill>
                <a:srgbClr val="FFFFFF"/>
              </a:solidFill>
            </a:endParaRPr>
          </a:p>
          <a:p>
            <a:pPr marL="285750" indent="-285750">
              <a:buFont typeface="Wingdings" panose="05000000000000000000" pitchFamily="2" charset="2"/>
              <a:buChar char="ü"/>
              <a:defRPr/>
            </a:pPr>
            <a:r>
              <a:rPr lang="en-US" sz="1600" dirty="0">
                <a:solidFill>
                  <a:srgbClr val="FFFFFF"/>
                </a:solidFill>
              </a:rPr>
              <a:t>Capacity and</a:t>
            </a:r>
            <a:r>
              <a:rPr lang="en-US" sz="1600" b="1" dirty="0">
                <a:solidFill>
                  <a:schemeClr val="accent2"/>
                </a:solidFill>
              </a:rPr>
              <a:t> </a:t>
            </a:r>
            <a:r>
              <a:rPr lang="en-US" sz="1600" dirty="0">
                <a:solidFill>
                  <a:srgbClr val="FFFFFF"/>
                </a:solidFill>
              </a:rPr>
              <a:t>role of each </a:t>
            </a:r>
            <a:r>
              <a:rPr lang="en-US" sz="1600" b="1" dirty="0">
                <a:solidFill>
                  <a:schemeClr val="accent2"/>
                </a:solidFill>
              </a:rPr>
              <a:t>participant</a:t>
            </a:r>
            <a:r>
              <a:rPr lang="en-US" sz="1600" dirty="0">
                <a:solidFill>
                  <a:srgbClr val="FFFFFF"/>
                </a:solidFill>
              </a:rPr>
              <a:t>, and extent to which the </a:t>
            </a:r>
            <a:r>
              <a:rPr lang="en-US" sz="1600" b="1" dirty="0">
                <a:solidFill>
                  <a:schemeClr val="accent2"/>
                </a:solidFill>
              </a:rPr>
              <a:t>consortium</a:t>
            </a:r>
            <a:r>
              <a:rPr lang="en-US" sz="1600" dirty="0">
                <a:solidFill>
                  <a:srgbClr val="FFFFFF"/>
                </a:solidFill>
              </a:rPr>
              <a:t> as a whole brings together the necessary expertise</a:t>
            </a:r>
            <a:r>
              <a:rPr lang="en-US" sz="1600" dirty="0" smtClean="0">
                <a:solidFill>
                  <a:srgbClr val="FFFFFF"/>
                </a:solidFill>
              </a:rPr>
              <a:t>.</a:t>
            </a:r>
            <a:endParaRPr lang="en-US" sz="1600" dirty="0">
              <a:solidFill>
                <a:srgbClr val="FFFFFF"/>
              </a:solidFill>
            </a:endParaRPr>
          </a:p>
          <a:p>
            <a:pPr algn="ctr">
              <a:defRPr/>
            </a:pPr>
            <a:endParaRPr lang="en-GB" sz="1400" dirty="0" smtClean="0">
              <a:solidFill>
                <a:srgbClr val="FFFFFF"/>
              </a:solidFill>
            </a:endParaRPr>
          </a:p>
        </p:txBody>
      </p:sp>
      <p:sp>
        <p:nvSpPr>
          <p:cNvPr id="12" name="TextBox 11"/>
          <p:cNvSpPr txBox="1"/>
          <p:nvPr/>
        </p:nvSpPr>
        <p:spPr>
          <a:xfrm>
            <a:off x="828000" y="1399226"/>
            <a:ext cx="2745194" cy="4555093"/>
          </a:xfrm>
          <a:prstGeom prst="rect">
            <a:avLst/>
          </a:prstGeom>
          <a:solidFill>
            <a:schemeClr val="accent5"/>
          </a:solidFill>
          <a:ln>
            <a:noFill/>
          </a:ln>
        </p:spPr>
        <p:txBody>
          <a:bodyPr wrap="square" rtlCol="0">
            <a:spAutoFit/>
          </a:bodyPr>
          <a:lstStyle/>
          <a:p>
            <a:pPr algn="ctr">
              <a:defRPr/>
            </a:pPr>
            <a:r>
              <a:rPr lang="en-GB" b="1" cap="all" dirty="0" smtClean="0">
                <a:solidFill>
                  <a:schemeClr val="accent2"/>
                </a:solidFill>
              </a:rPr>
              <a:t>Excellence</a:t>
            </a:r>
          </a:p>
          <a:p>
            <a:pPr>
              <a:defRPr/>
            </a:pPr>
            <a:endParaRPr lang="en-US" sz="1600" dirty="0" smtClean="0">
              <a:solidFill>
                <a:schemeClr val="bg1"/>
              </a:solidFill>
            </a:endParaRPr>
          </a:p>
          <a:p>
            <a:pPr marL="285750" indent="-285750">
              <a:buFont typeface="Wingdings" panose="05000000000000000000" pitchFamily="2" charset="2"/>
              <a:buChar char="ü"/>
              <a:defRPr/>
            </a:pPr>
            <a:r>
              <a:rPr lang="en-US" sz="1600" dirty="0" smtClean="0">
                <a:solidFill>
                  <a:schemeClr val="bg1"/>
                </a:solidFill>
              </a:rPr>
              <a:t>Clarity </a:t>
            </a:r>
            <a:r>
              <a:rPr lang="en-US" sz="1600" dirty="0">
                <a:solidFill>
                  <a:schemeClr val="bg1"/>
                </a:solidFill>
              </a:rPr>
              <a:t>and pertinence of the </a:t>
            </a:r>
            <a:r>
              <a:rPr lang="en-US" sz="1600" b="1" dirty="0">
                <a:solidFill>
                  <a:srgbClr val="931680"/>
                </a:solidFill>
              </a:rPr>
              <a:t>objectives</a:t>
            </a:r>
            <a:r>
              <a:rPr lang="en-US" sz="1600" dirty="0">
                <a:solidFill>
                  <a:schemeClr val="bg1"/>
                </a:solidFill>
              </a:rPr>
              <a:t> and the extent to which they are ambitious, and go beyond the state of the art in terms of the degree of innovation that is needed to satisfy the </a:t>
            </a:r>
            <a:r>
              <a:rPr lang="en-US" sz="1600" b="1" dirty="0">
                <a:solidFill>
                  <a:srgbClr val="931680"/>
                </a:solidFill>
              </a:rPr>
              <a:t>procurement need</a:t>
            </a:r>
            <a:r>
              <a:rPr lang="en-US" sz="1600" dirty="0">
                <a:solidFill>
                  <a:schemeClr val="bg1"/>
                </a:solidFill>
              </a:rPr>
              <a:t>. </a:t>
            </a:r>
            <a:endParaRPr lang="en-US" sz="1600" dirty="0" smtClean="0">
              <a:solidFill>
                <a:schemeClr val="bg1"/>
              </a:solidFill>
            </a:endParaRPr>
          </a:p>
          <a:p>
            <a:pPr marL="285750" indent="-285750">
              <a:buFont typeface="Wingdings" panose="05000000000000000000" pitchFamily="2" charset="2"/>
              <a:buChar char="ü"/>
              <a:defRPr/>
            </a:pPr>
            <a:endParaRPr lang="en-US" sz="1600" dirty="0" smtClean="0">
              <a:solidFill>
                <a:schemeClr val="bg1"/>
              </a:solidFill>
            </a:endParaRPr>
          </a:p>
          <a:p>
            <a:pPr marL="285750" indent="-285750">
              <a:buFont typeface="Wingdings" panose="05000000000000000000" pitchFamily="2" charset="2"/>
              <a:buChar char="ü"/>
              <a:defRPr/>
            </a:pPr>
            <a:r>
              <a:rPr lang="en-US" sz="1600" dirty="0" smtClean="0">
                <a:solidFill>
                  <a:schemeClr val="bg1"/>
                </a:solidFill>
              </a:rPr>
              <a:t>Soundness </a:t>
            </a:r>
            <a:r>
              <a:rPr lang="en-US" sz="1600" dirty="0">
                <a:solidFill>
                  <a:schemeClr val="bg1"/>
                </a:solidFill>
              </a:rPr>
              <a:t>of the proposed </a:t>
            </a:r>
            <a:r>
              <a:rPr lang="en-US" sz="1600" b="1" dirty="0">
                <a:solidFill>
                  <a:srgbClr val="931680"/>
                </a:solidFill>
              </a:rPr>
              <a:t>methodology</a:t>
            </a:r>
            <a:r>
              <a:rPr lang="en-US" sz="1600" dirty="0">
                <a:solidFill>
                  <a:schemeClr val="bg1"/>
                </a:solidFill>
              </a:rPr>
              <a:t>, taking into account the underlying concepts and assumptions</a:t>
            </a:r>
            <a:r>
              <a:rPr lang="en-US" sz="1600" dirty="0" smtClean="0">
                <a:solidFill>
                  <a:schemeClr val="bg1"/>
                </a:solidFill>
              </a:rPr>
              <a:t>.</a:t>
            </a:r>
          </a:p>
          <a:p>
            <a:pPr marL="285750" indent="-285750">
              <a:buFont typeface="Wingdings" panose="05000000000000000000" pitchFamily="2" charset="2"/>
              <a:buChar char="ü"/>
              <a:defRPr/>
            </a:pPr>
            <a:endParaRPr lang="en-US" sz="1600" dirty="0" smtClean="0">
              <a:solidFill>
                <a:schemeClr val="bg1"/>
              </a:solidFill>
            </a:endParaRPr>
          </a:p>
        </p:txBody>
      </p:sp>
      <p:sp>
        <p:nvSpPr>
          <p:cNvPr id="13" name="TextBox 12"/>
          <p:cNvSpPr txBox="1"/>
          <p:nvPr/>
        </p:nvSpPr>
        <p:spPr>
          <a:xfrm>
            <a:off x="3789837" y="1393946"/>
            <a:ext cx="4242816" cy="4585871"/>
          </a:xfrm>
          <a:prstGeom prst="rect">
            <a:avLst/>
          </a:prstGeom>
          <a:solidFill>
            <a:schemeClr val="accent5"/>
          </a:solidFill>
          <a:ln>
            <a:noFill/>
          </a:ln>
        </p:spPr>
        <p:txBody>
          <a:bodyPr wrap="square" rtlCol="0">
            <a:spAutoFit/>
          </a:bodyPr>
          <a:lstStyle/>
          <a:p>
            <a:pPr algn="ctr">
              <a:defRPr/>
            </a:pPr>
            <a:r>
              <a:rPr lang="en-GB" b="1" cap="all" dirty="0" smtClean="0">
                <a:solidFill>
                  <a:schemeClr val="accent2"/>
                </a:solidFill>
              </a:rPr>
              <a:t>IMPACT</a:t>
            </a:r>
          </a:p>
          <a:p>
            <a:pPr algn="ctr">
              <a:defRPr/>
            </a:pPr>
            <a:endParaRPr lang="en-GB" b="1" cap="all" dirty="0" smtClean="0">
              <a:solidFill>
                <a:schemeClr val="bg1"/>
              </a:solidFill>
            </a:endParaRPr>
          </a:p>
          <a:p>
            <a:pPr marL="285750" indent="-285750">
              <a:buFont typeface="Wingdings" panose="05000000000000000000" pitchFamily="2" charset="2"/>
              <a:buChar char="ü"/>
              <a:defRPr/>
            </a:pPr>
            <a:r>
              <a:rPr lang="en-US" sz="1600" dirty="0">
                <a:solidFill>
                  <a:schemeClr val="bg1"/>
                </a:solidFill>
              </a:rPr>
              <a:t>Credibility of the </a:t>
            </a:r>
            <a:r>
              <a:rPr lang="en-US" sz="1600" b="1" dirty="0">
                <a:solidFill>
                  <a:schemeClr val="accent2"/>
                </a:solidFill>
              </a:rPr>
              <a:t>pathways</a:t>
            </a:r>
            <a:r>
              <a:rPr lang="en-US" sz="1600" dirty="0">
                <a:solidFill>
                  <a:schemeClr val="bg1"/>
                </a:solidFill>
              </a:rPr>
              <a:t> to achieve the expected </a:t>
            </a:r>
            <a:r>
              <a:rPr lang="en-US" sz="1600" b="1" dirty="0">
                <a:solidFill>
                  <a:schemeClr val="accent2"/>
                </a:solidFill>
              </a:rPr>
              <a:t>outcomes and impacts </a:t>
            </a:r>
            <a:r>
              <a:rPr lang="en-US" sz="1600" dirty="0">
                <a:solidFill>
                  <a:schemeClr val="bg1"/>
                </a:solidFill>
              </a:rPr>
              <a:t>specified in the work </a:t>
            </a:r>
            <a:r>
              <a:rPr lang="en-US" sz="1600" dirty="0" err="1" smtClean="0">
                <a:solidFill>
                  <a:schemeClr val="bg1"/>
                </a:solidFill>
              </a:rPr>
              <a:t>programme</a:t>
            </a:r>
            <a:r>
              <a:rPr lang="en-US" sz="1600" dirty="0" smtClean="0">
                <a:solidFill>
                  <a:schemeClr val="bg1"/>
                </a:solidFill>
              </a:rPr>
              <a:t>.</a:t>
            </a:r>
            <a:endParaRPr lang="en-US" sz="1600" dirty="0" smtClean="0">
              <a:solidFill>
                <a:schemeClr val="bg1"/>
              </a:solidFill>
            </a:endParaRPr>
          </a:p>
          <a:p>
            <a:pPr marL="285750" indent="-285750">
              <a:buFont typeface="Wingdings" panose="05000000000000000000" pitchFamily="2" charset="2"/>
              <a:buChar char="ü"/>
              <a:defRPr/>
            </a:pPr>
            <a:endParaRPr lang="en-US" sz="1600" dirty="0" smtClean="0">
              <a:solidFill>
                <a:schemeClr val="bg1"/>
              </a:solidFill>
            </a:endParaRPr>
          </a:p>
          <a:p>
            <a:pPr marL="285750" indent="-285750">
              <a:buFont typeface="Wingdings" panose="05000000000000000000" pitchFamily="2" charset="2"/>
              <a:buChar char="ü"/>
              <a:defRPr/>
            </a:pPr>
            <a:r>
              <a:rPr lang="en-US" sz="1600" dirty="0">
                <a:solidFill>
                  <a:schemeClr val="bg1"/>
                </a:solidFill>
              </a:rPr>
              <a:t>Suitability and quality of the </a:t>
            </a:r>
            <a:r>
              <a:rPr lang="en-US" sz="1600" b="1" dirty="0">
                <a:solidFill>
                  <a:schemeClr val="accent2"/>
                </a:solidFill>
              </a:rPr>
              <a:t>measures to maximize expected outcomes and impacts</a:t>
            </a:r>
            <a:r>
              <a:rPr lang="en-US" sz="1600" dirty="0">
                <a:solidFill>
                  <a:schemeClr val="bg1"/>
                </a:solidFill>
              </a:rPr>
              <a:t>, as set out in the dissemination and </a:t>
            </a:r>
            <a:r>
              <a:rPr lang="en-US" sz="1600" dirty="0" smtClean="0">
                <a:solidFill>
                  <a:schemeClr val="bg1"/>
                </a:solidFill>
              </a:rPr>
              <a:t>exploitation* </a:t>
            </a:r>
            <a:r>
              <a:rPr lang="en-US" sz="1600" dirty="0">
                <a:solidFill>
                  <a:schemeClr val="bg1"/>
                </a:solidFill>
              </a:rPr>
              <a:t>plan, including communication activities</a:t>
            </a:r>
            <a:r>
              <a:rPr lang="en-US" sz="1600" dirty="0" smtClean="0">
                <a:solidFill>
                  <a:schemeClr val="bg1"/>
                </a:solidFill>
              </a:rPr>
              <a:t>.</a:t>
            </a:r>
          </a:p>
          <a:p>
            <a:pPr>
              <a:defRPr/>
            </a:pPr>
            <a:endParaRPr lang="en-US" sz="1600" dirty="0" smtClean="0">
              <a:solidFill>
                <a:schemeClr val="bg1"/>
              </a:solidFill>
            </a:endParaRPr>
          </a:p>
          <a:p>
            <a:pPr>
              <a:defRPr/>
            </a:pPr>
            <a:r>
              <a:rPr lang="en-US" sz="1600" dirty="0" smtClean="0">
                <a:solidFill>
                  <a:schemeClr val="bg1"/>
                </a:solidFill>
              </a:rPr>
              <a:t>*</a:t>
            </a:r>
            <a:r>
              <a:rPr lang="en-US" dirty="0">
                <a:solidFill>
                  <a:schemeClr val="bg1"/>
                </a:solidFill>
              </a:rPr>
              <a:t> </a:t>
            </a:r>
            <a:r>
              <a:rPr lang="en-US" sz="1300" dirty="0">
                <a:solidFill>
                  <a:schemeClr val="bg1"/>
                </a:solidFill>
              </a:rPr>
              <a:t>For PCP actions and PPI actions, the exploitation of results by the beneficiaries means primarily </a:t>
            </a:r>
            <a:r>
              <a:rPr lang="en-US" sz="1300" b="1" dirty="0">
                <a:solidFill>
                  <a:srgbClr val="931680"/>
                </a:solidFill>
              </a:rPr>
              <a:t>the use that is made of the innovative solutions by the </a:t>
            </a:r>
            <a:r>
              <a:rPr lang="en-US" sz="1300" b="1" dirty="0" smtClean="0">
                <a:solidFill>
                  <a:srgbClr val="931680"/>
                </a:solidFill>
              </a:rPr>
              <a:t>procurers / end-users</a:t>
            </a:r>
            <a:r>
              <a:rPr lang="en-US" sz="1300" dirty="0">
                <a:solidFill>
                  <a:schemeClr val="bg1"/>
                </a:solidFill>
              </a:rPr>
              <a:t>. The manufacturing and sale of the innovative solutions are performed by the suppliers of the solutions, which are not beneficiaries but subcontractors</a:t>
            </a:r>
            <a:endParaRPr lang="en-GB" sz="1300" dirty="0">
              <a:solidFill>
                <a:schemeClr val="bg1"/>
              </a:solidFill>
            </a:endParaRPr>
          </a:p>
        </p:txBody>
      </p:sp>
      <p:sp>
        <p:nvSpPr>
          <p:cNvPr id="3" name="TextBox 2"/>
          <p:cNvSpPr txBox="1"/>
          <p:nvPr/>
        </p:nvSpPr>
        <p:spPr>
          <a:xfrm>
            <a:off x="1460649" y="6278764"/>
            <a:ext cx="8144949" cy="276999"/>
          </a:xfrm>
          <a:prstGeom prst="rect">
            <a:avLst/>
          </a:prstGeom>
          <a:noFill/>
        </p:spPr>
        <p:txBody>
          <a:bodyPr wrap="square" rtlCol="0">
            <a:spAutoFit/>
          </a:bodyPr>
          <a:lstStyle/>
          <a:p>
            <a:r>
              <a:rPr lang="en-GB" sz="1200" i="1" dirty="0" smtClean="0"/>
              <a:t>Proposals aspects are assessed to </a:t>
            </a:r>
            <a:r>
              <a:rPr lang="en-GB" sz="1200" i="1" dirty="0"/>
              <a:t>the extent that the proposed work is within the scope of the work programme topic</a:t>
            </a:r>
            <a:endParaRPr lang="fr-BE" sz="1200" dirty="0"/>
          </a:p>
        </p:txBody>
      </p:sp>
      <p:sp>
        <p:nvSpPr>
          <p:cNvPr id="8" name="TextBox 7"/>
          <p:cNvSpPr txBox="1"/>
          <p:nvPr/>
        </p:nvSpPr>
        <p:spPr>
          <a:xfrm>
            <a:off x="0" y="3339325"/>
            <a:ext cx="723275" cy="369332"/>
          </a:xfrm>
          <a:prstGeom prst="rect">
            <a:avLst/>
          </a:prstGeom>
          <a:noFill/>
        </p:spPr>
        <p:txBody>
          <a:bodyPr wrap="none" rtlCol="0">
            <a:spAutoFit/>
          </a:bodyPr>
          <a:lstStyle/>
          <a:p>
            <a:r>
              <a:rPr lang="en-US" dirty="0" smtClean="0">
                <a:solidFill>
                  <a:srgbClr val="FF0000"/>
                </a:solidFill>
              </a:rPr>
              <a:t>NEW</a:t>
            </a:r>
            <a:endParaRPr lang="en-GB" dirty="0">
              <a:solidFill>
                <a:srgbClr val="FF0000"/>
              </a:solidFill>
            </a:endParaRPr>
          </a:p>
        </p:txBody>
      </p:sp>
    </p:spTree>
    <p:extLst>
      <p:ext uri="{BB962C8B-B14F-4D97-AF65-F5344CB8AC3E}">
        <p14:creationId xmlns:p14="http://schemas.microsoft.com/office/powerpoint/2010/main" val="16499452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838200" y="2377143"/>
            <a:ext cx="10863020" cy="813330"/>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p:cNvSpPr txBox="1">
            <a:spLocks/>
          </p:cNvSpPr>
          <p:nvPr/>
        </p:nvSpPr>
        <p:spPr>
          <a:xfrm>
            <a:off x="838200" y="3955792"/>
            <a:ext cx="2520000" cy="2009580"/>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spcBef>
                <a:spcPts val="600"/>
              </a:spcBef>
              <a:spcAft>
                <a:spcPts val="600"/>
              </a:spcAft>
              <a:buClr>
                <a:srgbClr val="FBC400"/>
              </a:buClr>
              <a:defRPr/>
            </a:pPr>
            <a:r>
              <a:rPr lang="en-US" sz="1400" b="0" dirty="0" smtClean="0">
                <a:solidFill>
                  <a:srgbClr val="878685">
                    <a:lumMod val="50000"/>
                  </a:srgbClr>
                </a:solidFill>
              </a:rPr>
              <a:t>Experts assess proposals </a:t>
            </a:r>
            <a:r>
              <a:rPr lang="en-US" sz="1400" dirty="0">
                <a:solidFill>
                  <a:schemeClr val="accent2"/>
                </a:solidFill>
              </a:rPr>
              <a:t>individually</a:t>
            </a:r>
            <a:r>
              <a:rPr lang="en-US" sz="1400" b="0" dirty="0" smtClean="0">
                <a:solidFill>
                  <a:srgbClr val="878685">
                    <a:lumMod val="50000"/>
                  </a:srgbClr>
                </a:solidFill>
              </a:rPr>
              <a:t>.</a:t>
            </a:r>
            <a:r>
              <a:rPr lang="en-US" sz="1400" b="0" dirty="0">
                <a:solidFill>
                  <a:srgbClr val="878685">
                    <a:lumMod val="50000"/>
                  </a:srgbClr>
                </a:solidFill>
              </a:rPr>
              <a:t> Minimum of three experts per proposal (but often more than three). </a:t>
            </a:r>
            <a:endParaRPr lang="en-US" sz="1400" b="0" dirty="0" smtClean="0">
              <a:solidFill>
                <a:srgbClr val="878685">
                  <a:lumMod val="50000"/>
                </a:srgbClr>
              </a:solidFill>
            </a:endParaRPr>
          </a:p>
        </p:txBody>
      </p:sp>
      <p:sp>
        <p:nvSpPr>
          <p:cNvPr id="13" name="Text Placeholder 2"/>
          <p:cNvSpPr txBox="1">
            <a:spLocks/>
          </p:cNvSpPr>
          <p:nvPr/>
        </p:nvSpPr>
        <p:spPr>
          <a:xfrm>
            <a:off x="3503400" y="3955791"/>
            <a:ext cx="2520000" cy="2336521"/>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sz="1400" b="0" spc="-50" dirty="0" smtClean="0">
                <a:solidFill>
                  <a:schemeClr val="tx1"/>
                </a:solidFill>
              </a:rPr>
              <a:t>All individual experts discuss together </a:t>
            </a:r>
            <a:r>
              <a:rPr lang="en-US" sz="1400" b="0" spc="-50" dirty="0" smtClean="0">
                <a:solidFill>
                  <a:schemeClr val="tx1"/>
                </a:solidFill>
              </a:rPr>
              <a:t>to </a:t>
            </a:r>
            <a:r>
              <a:rPr lang="en-US" sz="1400" b="0" spc="-50" dirty="0">
                <a:solidFill>
                  <a:schemeClr val="tx1"/>
                </a:solidFill>
              </a:rPr>
              <a:t>agree on a </a:t>
            </a:r>
            <a:r>
              <a:rPr lang="en-US" sz="1400" dirty="0">
                <a:solidFill>
                  <a:schemeClr val="accent2"/>
                </a:solidFill>
              </a:rPr>
              <a:t>common position</a:t>
            </a:r>
            <a:r>
              <a:rPr lang="en-US" sz="1400" b="0" spc="-50" dirty="0">
                <a:solidFill>
                  <a:schemeClr val="tx1"/>
                </a:solidFill>
              </a:rPr>
              <a:t>, including comments and </a:t>
            </a:r>
            <a:r>
              <a:rPr lang="en-US" sz="1400" b="0" spc="-50" dirty="0" smtClean="0">
                <a:solidFill>
                  <a:schemeClr val="tx1"/>
                </a:solidFill>
              </a:rPr>
              <a:t>scores for each proposal. </a:t>
            </a:r>
            <a:endParaRPr lang="en-GB" sz="1400" b="0" spc="-50" dirty="0">
              <a:solidFill>
                <a:schemeClr val="tx1"/>
              </a:solidFill>
            </a:endParaRPr>
          </a:p>
        </p:txBody>
      </p:sp>
      <p:sp>
        <p:nvSpPr>
          <p:cNvPr id="15" name="Text Placeholder 2"/>
          <p:cNvSpPr txBox="1">
            <a:spLocks/>
          </p:cNvSpPr>
          <p:nvPr/>
        </p:nvSpPr>
        <p:spPr>
          <a:xfrm>
            <a:off x="6168600" y="3955791"/>
            <a:ext cx="2520000" cy="2765049"/>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spcAft>
                <a:spcPts val="600"/>
              </a:spcAft>
              <a:defRPr/>
            </a:pPr>
            <a:r>
              <a:rPr lang="en-US" sz="1400" b="0" dirty="0" smtClean="0">
                <a:solidFill>
                  <a:schemeClr val="tx1"/>
                </a:solidFill>
              </a:rPr>
              <a:t>The panel of experts reach </a:t>
            </a:r>
            <a:r>
              <a:rPr lang="en-US" sz="1400" b="0" dirty="0">
                <a:solidFill>
                  <a:schemeClr val="tx1"/>
                </a:solidFill>
              </a:rPr>
              <a:t>an </a:t>
            </a:r>
            <a:r>
              <a:rPr lang="en-US" sz="1400" dirty="0">
                <a:solidFill>
                  <a:schemeClr val="accent2"/>
                </a:solidFill>
              </a:rPr>
              <a:t>agreement</a:t>
            </a:r>
            <a:r>
              <a:rPr lang="en-US" sz="1400" b="0" dirty="0">
                <a:solidFill>
                  <a:schemeClr val="tx1"/>
                </a:solidFill>
              </a:rPr>
              <a:t> on the scores and comments for all proposals within a call, checking </a:t>
            </a:r>
            <a:r>
              <a:rPr lang="en-US" sz="1400" dirty="0">
                <a:solidFill>
                  <a:schemeClr val="accent2"/>
                </a:solidFill>
              </a:rPr>
              <a:t>consistency across the evaluations</a:t>
            </a:r>
            <a:r>
              <a:rPr lang="en-US" sz="1400" b="0" dirty="0" smtClean="0">
                <a:solidFill>
                  <a:schemeClr val="tx1"/>
                </a:solidFill>
              </a:rPr>
              <a:t>.</a:t>
            </a:r>
          </a:p>
          <a:p>
            <a:pPr>
              <a:spcBef>
                <a:spcPts val="600"/>
              </a:spcBef>
              <a:spcAft>
                <a:spcPts val="600"/>
              </a:spcAft>
              <a:defRPr/>
            </a:pPr>
            <a:r>
              <a:rPr lang="en-US" sz="1400" b="0" dirty="0" smtClean="0">
                <a:solidFill>
                  <a:schemeClr val="tx1"/>
                </a:solidFill>
              </a:rPr>
              <a:t>if </a:t>
            </a:r>
            <a:r>
              <a:rPr lang="en-US" sz="1400" b="0" dirty="0">
                <a:solidFill>
                  <a:schemeClr val="tx1"/>
                </a:solidFill>
              </a:rPr>
              <a:t>necessary, </a:t>
            </a:r>
            <a:r>
              <a:rPr lang="en-US" sz="1400" b="0" dirty="0" smtClean="0">
                <a:solidFill>
                  <a:schemeClr val="tx1"/>
                </a:solidFill>
              </a:rPr>
              <a:t>resolve </a:t>
            </a:r>
            <a:r>
              <a:rPr lang="en-US" sz="1400" b="0" dirty="0">
                <a:solidFill>
                  <a:schemeClr val="tx1"/>
                </a:solidFill>
              </a:rPr>
              <a:t>cases where evaluators were unable to </a:t>
            </a:r>
            <a:r>
              <a:rPr lang="en-US" sz="1400" b="0" dirty="0" smtClean="0">
                <a:solidFill>
                  <a:schemeClr val="tx1"/>
                </a:solidFill>
              </a:rPr>
              <a:t>agree.</a:t>
            </a:r>
            <a:endParaRPr lang="en-US" sz="1400" b="0" dirty="0">
              <a:solidFill>
                <a:schemeClr val="tx1"/>
              </a:solidFill>
            </a:endParaRPr>
          </a:p>
          <a:p>
            <a:pPr>
              <a:spcBef>
                <a:spcPts val="600"/>
              </a:spcBef>
              <a:spcAft>
                <a:spcPts val="600"/>
              </a:spcAft>
              <a:defRPr/>
            </a:pPr>
            <a:r>
              <a:rPr lang="en-US" sz="1400" b="0" dirty="0" smtClean="0">
                <a:solidFill>
                  <a:schemeClr val="tx1"/>
                </a:solidFill>
              </a:rPr>
              <a:t>Rank </a:t>
            </a:r>
            <a:r>
              <a:rPr lang="en-US" sz="1400" b="0" dirty="0">
                <a:solidFill>
                  <a:schemeClr val="tx1"/>
                </a:solidFill>
              </a:rPr>
              <a:t>the proposals </a:t>
            </a:r>
            <a:r>
              <a:rPr lang="en-US" sz="1400" b="0" dirty="0" smtClean="0">
                <a:solidFill>
                  <a:schemeClr val="tx1"/>
                </a:solidFill>
              </a:rPr>
              <a:t>with </a:t>
            </a:r>
            <a:r>
              <a:rPr lang="en-US" sz="1400" b="0" dirty="0">
                <a:solidFill>
                  <a:schemeClr val="tx1"/>
                </a:solidFill>
              </a:rPr>
              <a:t>the same score</a:t>
            </a:r>
            <a:endParaRPr lang="en-GB" sz="1400" b="0" dirty="0">
              <a:solidFill>
                <a:schemeClr val="tx1"/>
              </a:solidFill>
            </a:endParaRPr>
          </a:p>
        </p:txBody>
      </p:sp>
      <p:sp>
        <p:nvSpPr>
          <p:cNvPr id="20" name="Oval 19"/>
          <p:cNvSpPr/>
          <p:nvPr/>
        </p:nvSpPr>
        <p:spPr>
          <a:xfrm>
            <a:off x="1228068" y="1791716"/>
            <a:ext cx="2073600" cy="2073600"/>
          </a:xfrm>
          <a:prstGeom prst="ellipse">
            <a:avLst/>
          </a:prstGeom>
          <a:solidFill>
            <a:schemeClr val="accent4"/>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b="1" dirty="0" smtClean="0"/>
              <a:t>Individual evaluation</a:t>
            </a:r>
            <a:endParaRPr lang="en-GB" b="1" dirty="0"/>
          </a:p>
        </p:txBody>
      </p:sp>
      <p:sp>
        <p:nvSpPr>
          <p:cNvPr id="22" name="Oval 21"/>
          <p:cNvSpPr/>
          <p:nvPr/>
        </p:nvSpPr>
        <p:spPr>
          <a:xfrm>
            <a:off x="3814908" y="1791715"/>
            <a:ext cx="2072140" cy="2073600"/>
          </a:xfrm>
          <a:prstGeom prst="ellipse">
            <a:avLst/>
          </a:prstGeom>
          <a:solidFill>
            <a:schemeClr val="accent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b="1" dirty="0" smtClean="0"/>
              <a:t>Consensus group</a:t>
            </a:r>
            <a:endParaRPr lang="en-GB" b="1" dirty="0"/>
          </a:p>
        </p:txBody>
      </p:sp>
      <p:sp>
        <p:nvSpPr>
          <p:cNvPr id="23" name="Oval 22"/>
          <p:cNvSpPr/>
          <p:nvPr/>
        </p:nvSpPr>
        <p:spPr>
          <a:xfrm>
            <a:off x="6545878" y="1791715"/>
            <a:ext cx="2073600" cy="2073600"/>
          </a:xfrm>
          <a:prstGeom prst="ellipse">
            <a:avLst/>
          </a:prstGeom>
          <a:solidFill>
            <a:schemeClr val="accent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b="1" dirty="0" smtClean="0"/>
              <a:t>Panel review</a:t>
            </a:r>
            <a:endParaRPr lang="en-GB" b="1" dirty="0"/>
          </a:p>
        </p:txBody>
      </p:sp>
      <p:sp>
        <p:nvSpPr>
          <p:cNvPr id="24" name="Oval 23"/>
          <p:cNvSpPr/>
          <p:nvPr/>
        </p:nvSpPr>
        <p:spPr>
          <a:xfrm>
            <a:off x="9051351" y="1791715"/>
            <a:ext cx="2073600" cy="2073600"/>
          </a:xfrm>
          <a:prstGeom prst="ellipse">
            <a:avLst/>
          </a:prstGeom>
          <a:solidFill>
            <a:schemeClr val="tx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b="1" dirty="0" smtClean="0"/>
              <a:t>Finalisation</a:t>
            </a:r>
            <a:endParaRPr lang="en-GB" b="1" dirty="0"/>
          </a:p>
        </p:txBody>
      </p:sp>
      <p:sp>
        <p:nvSpPr>
          <p:cNvPr id="25" name="Text Placeholder 2"/>
          <p:cNvSpPr txBox="1">
            <a:spLocks/>
          </p:cNvSpPr>
          <p:nvPr/>
        </p:nvSpPr>
        <p:spPr>
          <a:xfrm>
            <a:off x="8833801" y="3955791"/>
            <a:ext cx="2520000" cy="2336521"/>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spcBef>
                <a:spcPts val="1800"/>
              </a:spcBef>
              <a:spcAft>
                <a:spcPts val="1200"/>
              </a:spcAft>
              <a:defRPr/>
            </a:pPr>
            <a:r>
              <a:rPr lang="en-US" sz="1400" b="0" dirty="0" smtClean="0">
                <a:solidFill>
                  <a:schemeClr val="tx1"/>
                </a:solidFill>
              </a:rPr>
              <a:t>The Commission/Agency </a:t>
            </a:r>
            <a:r>
              <a:rPr lang="en-US" sz="1400" b="0" dirty="0">
                <a:solidFill>
                  <a:schemeClr val="tx1"/>
                </a:solidFill>
              </a:rPr>
              <a:t>reviews the results of the experts’ evaluation and puts together the </a:t>
            </a:r>
            <a:r>
              <a:rPr lang="en-US" sz="1400" dirty="0">
                <a:solidFill>
                  <a:schemeClr val="accent2"/>
                </a:solidFill>
              </a:rPr>
              <a:t>final ranking list</a:t>
            </a:r>
            <a:r>
              <a:rPr lang="en-US" sz="1400" b="0" dirty="0">
                <a:solidFill>
                  <a:schemeClr val="tx1"/>
                </a:solidFill>
              </a:rPr>
              <a:t>.</a:t>
            </a:r>
            <a:endParaRPr lang="en-GB" sz="1400" b="0" dirty="0">
              <a:solidFill>
                <a:schemeClr val="tx1"/>
              </a:solidFill>
            </a:endParaRPr>
          </a:p>
        </p:txBody>
      </p:sp>
      <p:cxnSp>
        <p:nvCxnSpPr>
          <p:cNvPr id="12" name="Straight Connector 11"/>
          <p:cNvCxnSpPr/>
          <p:nvPr/>
        </p:nvCxnSpPr>
        <p:spPr>
          <a:xfrm>
            <a:off x="3426903" y="4005666"/>
            <a:ext cx="0" cy="187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105443" y="4005666"/>
            <a:ext cx="0" cy="187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778523" y="4005666"/>
            <a:ext cx="0" cy="187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0" name="Title 1"/>
          <p:cNvSpPr>
            <a:spLocks noGrp="1"/>
          </p:cNvSpPr>
          <p:nvPr>
            <p:ph type="title"/>
          </p:nvPr>
        </p:nvSpPr>
        <p:spPr>
          <a:xfrm>
            <a:off x="1737958" y="482860"/>
            <a:ext cx="9615841" cy="564543"/>
          </a:xfrm>
        </p:spPr>
        <p:txBody>
          <a:bodyPr/>
          <a:lstStyle/>
          <a:p>
            <a:r>
              <a:rPr lang="en-GB" sz="3600" dirty="0" smtClean="0"/>
              <a:t>Standard evaluation process</a:t>
            </a:r>
            <a:endParaRPr lang="en-GB" sz="3600" dirty="0"/>
          </a:p>
        </p:txBody>
      </p:sp>
      <p:grpSp>
        <p:nvGrpSpPr>
          <p:cNvPr id="31" name="Group 30"/>
          <p:cNvGrpSpPr/>
          <p:nvPr/>
        </p:nvGrpSpPr>
        <p:grpSpPr>
          <a:xfrm>
            <a:off x="838200" y="333131"/>
            <a:ext cx="864000" cy="864000"/>
            <a:chOff x="1069009" y="3735593"/>
            <a:chExt cx="864000" cy="864000"/>
          </a:xfrm>
        </p:grpSpPr>
        <p:sp>
          <p:nvSpPr>
            <p:cNvPr id="32" name="Oval 31"/>
            <p:cNvSpPr/>
            <p:nvPr/>
          </p:nvSpPr>
          <p:spPr>
            <a:xfrm>
              <a:off x="1069009" y="3735593"/>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768" y="3769828"/>
              <a:ext cx="792482" cy="795530"/>
            </a:xfrm>
            <a:prstGeom prst="rect">
              <a:avLst/>
            </a:prstGeom>
          </p:spPr>
        </p:pic>
      </p:grpSp>
      <p:sp>
        <p:nvSpPr>
          <p:cNvPr id="34" name="Text Placeholder 2"/>
          <p:cNvSpPr txBox="1">
            <a:spLocks/>
          </p:cNvSpPr>
          <p:nvPr/>
        </p:nvSpPr>
        <p:spPr>
          <a:xfrm>
            <a:off x="649224" y="1460289"/>
            <a:ext cx="11183112" cy="5260551"/>
          </a:xfrm>
          <a:prstGeom prst="rect">
            <a:avLst/>
          </a:prstGeom>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endParaRPr lang="en-US" sz="2000" b="0" dirty="0">
              <a:solidFill>
                <a:schemeClr val="tx1"/>
              </a:solidFill>
            </a:endParaRPr>
          </a:p>
        </p:txBody>
      </p:sp>
    </p:spTree>
    <p:extLst>
      <p:ext uri="{BB962C8B-B14F-4D97-AF65-F5344CB8AC3E}">
        <p14:creationId xmlns:p14="http://schemas.microsoft.com/office/powerpoint/2010/main" val="13355620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8"/>
          <p:cNvSpPr>
            <a:spLocks noChangeArrowheads="1"/>
          </p:cNvSpPr>
          <p:nvPr/>
        </p:nvSpPr>
        <p:spPr bwMode="auto">
          <a:xfrm>
            <a:off x="1703388" y="1125539"/>
            <a:ext cx="9210418" cy="347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rgbClr val="FFCC66"/>
              </a:buClr>
              <a:buFont typeface="Times" pitchFamily="18" charset="0"/>
              <a:buChar char="•"/>
              <a:defRPr/>
            </a:pPr>
            <a:endParaRPr lang="en-GB" sz="2000" dirty="0">
              <a:latin typeface="Verdana" pitchFamily="34" charset="0"/>
            </a:endParaRPr>
          </a:p>
          <a:p>
            <a:pPr marL="342900" indent="-342900">
              <a:spcBef>
                <a:spcPct val="20000"/>
              </a:spcBef>
              <a:buClr>
                <a:srgbClr val="FFCC66"/>
              </a:buClr>
              <a:buFont typeface="Times" pitchFamily="18" charset="0"/>
              <a:buChar char="•"/>
              <a:defRPr/>
            </a:pPr>
            <a:r>
              <a:rPr lang="en-GB" sz="2000" b="1" dirty="0">
                <a:solidFill>
                  <a:schemeClr val="tx2"/>
                </a:solidFill>
                <a:latin typeface="Verdana" pitchFamily="34" charset="0"/>
              </a:rPr>
              <a:t>1 stage evaluation </a:t>
            </a:r>
          </a:p>
          <a:p>
            <a:pPr lvl="1" eaLnBrk="1" hangingPunct="1">
              <a:spcBef>
                <a:spcPct val="20000"/>
              </a:spcBef>
              <a:buClr>
                <a:srgbClr val="FFCC66"/>
              </a:buClr>
              <a:defRPr/>
            </a:pPr>
            <a:r>
              <a:rPr lang="en-GB" dirty="0">
                <a:latin typeface="Verdana" pitchFamily="34" charset="0"/>
              </a:rPr>
              <a:t>- </a:t>
            </a:r>
            <a:r>
              <a:rPr lang="en-GB" dirty="0" smtClean="0">
                <a:latin typeface="Verdana" pitchFamily="34" charset="0"/>
              </a:rPr>
              <a:t>More info in </a:t>
            </a:r>
            <a:r>
              <a:rPr lang="en-GB" dirty="0" smtClean="0">
                <a:latin typeface="Verdana" pitchFamily="34" charset="0"/>
                <a:hlinkClick r:id="rId3"/>
              </a:rPr>
              <a:t>online manual</a:t>
            </a:r>
            <a:r>
              <a:rPr lang="en-GB" dirty="0" smtClean="0">
                <a:latin typeface="Verdana" pitchFamily="34" charset="0"/>
              </a:rPr>
              <a:t> and </a:t>
            </a:r>
            <a:r>
              <a:rPr lang="en-GB" dirty="0" smtClean="0">
                <a:latin typeface="Verdana" pitchFamily="34" charset="0"/>
                <a:hlinkClick r:id="rId4"/>
              </a:rPr>
              <a:t>general annexes to the work programme</a:t>
            </a:r>
            <a:endParaRPr lang="en-GB" dirty="0">
              <a:latin typeface="Verdana" pitchFamily="34" charset="0"/>
            </a:endParaRPr>
          </a:p>
          <a:p>
            <a:pPr marL="342900" indent="-342900">
              <a:spcBef>
                <a:spcPct val="20000"/>
              </a:spcBef>
              <a:buClr>
                <a:srgbClr val="FFCC66"/>
              </a:buClr>
              <a:buFont typeface="Times" pitchFamily="18" charset="0"/>
              <a:buChar char="•"/>
              <a:defRPr/>
            </a:pPr>
            <a:r>
              <a:rPr lang="en-GB" sz="2000" b="1" dirty="0">
                <a:solidFill>
                  <a:schemeClr val="tx2"/>
                </a:solidFill>
                <a:latin typeface="Verdana" pitchFamily="34" charset="0"/>
              </a:rPr>
              <a:t>Evaluation by independent experts</a:t>
            </a:r>
          </a:p>
          <a:p>
            <a:pPr marL="342900" indent="-342900">
              <a:spcBef>
                <a:spcPct val="20000"/>
              </a:spcBef>
              <a:buClr>
                <a:srgbClr val="FFCC66"/>
              </a:buClr>
              <a:buFont typeface="Times" pitchFamily="18" charset="0"/>
              <a:buChar char="•"/>
              <a:defRPr/>
            </a:pPr>
            <a:r>
              <a:rPr lang="en-GB" sz="2000" b="1" dirty="0">
                <a:solidFill>
                  <a:schemeClr val="tx2"/>
                </a:solidFill>
                <a:latin typeface="Verdana" pitchFamily="34" charset="0"/>
              </a:rPr>
              <a:t>Proposals ranked according to evaluation scores</a:t>
            </a:r>
          </a:p>
          <a:p>
            <a:pPr marL="342900" indent="-342900">
              <a:spcBef>
                <a:spcPct val="20000"/>
              </a:spcBef>
              <a:buClr>
                <a:srgbClr val="FFCC66"/>
              </a:buClr>
              <a:buFont typeface="Times" pitchFamily="18" charset="0"/>
              <a:buChar char="•"/>
              <a:defRPr/>
            </a:pPr>
            <a:endParaRPr lang="en-GB" sz="500" dirty="0">
              <a:solidFill>
                <a:srgbClr val="0070C0"/>
              </a:solidFill>
              <a:latin typeface="Verdana" pitchFamily="34" charset="0"/>
            </a:endParaRPr>
          </a:p>
          <a:p>
            <a:pPr marL="742950" lvl="1" indent="-285750">
              <a:buFontTx/>
              <a:buChar char="-"/>
              <a:defRPr/>
            </a:pPr>
            <a:r>
              <a:rPr lang="en-GB" dirty="0" smtClean="0">
                <a:latin typeface="Verdana" panose="020B0604030504040204" pitchFamily="34" charset="0"/>
                <a:ea typeface="Verdana" panose="020B0604030504040204" pitchFamily="34" charset="0"/>
              </a:rPr>
              <a:t>Unless </a:t>
            </a:r>
            <a:r>
              <a:rPr lang="en-GB" dirty="0">
                <a:latin typeface="Verdana" panose="020B0604030504040204" pitchFamily="34" charset="0"/>
                <a:ea typeface="Verdana" panose="020B0604030504040204" pitchFamily="34" charset="0"/>
              </a:rPr>
              <a:t>otherwise specified in the call conditions: Evaluation scores will be awarded for the </a:t>
            </a:r>
            <a:r>
              <a:rPr lang="en-GB" dirty="0" smtClean="0">
                <a:latin typeface="Verdana" panose="020B0604030504040204" pitchFamily="34" charset="0"/>
                <a:ea typeface="Verdana" panose="020B0604030504040204" pitchFamily="34" charset="0"/>
              </a:rPr>
              <a:t>3 evaluation </a:t>
            </a:r>
            <a:r>
              <a:rPr lang="en-GB" dirty="0">
                <a:latin typeface="Verdana" panose="020B0604030504040204" pitchFamily="34" charset="0"/>
                <a:ea typeface="Verdana" panose="020B0604030504040204" pitchFamily="34" charset="0"/>
              </a:rPr>
              <a:t>criteria, and not for the different aspects </a:t>
            </a:r>
            <a:r>
              <a:rPr lang="en-GB" dirty="0" smtClean="0">
                <a:latin typeface="Verdana" panose="020B0604030504040204" pitchFamily="34" charset="0"/>
                <a:ea typeface="Verdana" panose="020B0604030504040204" pitchFamily="34" charset="0"/>
              </a:rPr>
              <a:t>listed under each </a:t>
            </a:r>
            <a:r>
              <a:rPr lang="en-GB" dirty="0">
                <a:latin typeface="Verdana" panose="020B0604030504040204" pitchFamily="34" charset="0"/>
                <a:ea typeface="Verdana" panose="020B0604030504040204" pitchFamily="34" charset="0"/>
              </a:rPr>
              <a:t>evaluation </a:t>
            </a:r>
            <a:r>
              <a:rPr lang="en-GB" dirty="0" smtClean="0">
                <a:latin typeface="Verdana" panose="020B0604030504040204" pitchFamily="34" charset="0"/>
                <a:ea typeface="Verdana" panose="020B0604030504040204" pitchFamily="34" charset="0"/>
              </a:rPr>
              <a:t>criterion. </a:t>
            </a:r>
          </a:p>
          <a:p>
            <a:pPr marL="742950" lvl="1" indent="-285750">
              <a:buFontTx/>
              <a:buChar char="-"/>
              <a:defRPr/>
            </a:pPr>
            <a:r>
              <a:rPr lang="en-GB" dirty="0" smtClean="0">
                <a:latin typeface="Verdana" panose="020B0604030504040204" pitchFamily="34" charset="0"/>
                <a:ea typeface="Verdana" panose="020B0604030504040204" pitchFamily="34" charset="0"/>
              </a:rPr>
              <a:t>For </a:t>
            </a:r>
            <a:r>
              <a:rPr lang="en-GB" dirty="0">
                <a:latin typeface="Verdana" panose="020B0604030504040204" pitchFamily="34" charset="0"/>
                <a:ea typeface="Verdana" panose="020B0604030504040204" pitchFamily="34" charset="0"/>
              </a:rPr>
              <a:t>full proposals, each criterion will be scored out of 5. </a:t>
            </a:r>
            <a:r>
              <a:rPr lang="en-GB" dirty="0">
                <a:latin typeface="Verdana" panose="020B0604030504040204" pitchFamily="34" charset="0"/>
                <a:ea typeface="Verdana" panose="020B0604030504040204" pitchFamily="34" charset="0"/>
              </a:rPr>
              <a:t>The threshold for individual criteria will be 3. The overall threshold, applying to the sum of the three individual scores, will be 10. </a:t>
            </a:r>
            <a:endParaRPr lang="en-GB" dirty="0">
              <a:solidFill>
                <a:srgbClr val="0070C0"/>
              </a:solidFill>
              <a:latin typeface="Verdana" panose="020B0604030504040204" pitchFamily="34" charset="0"/>
              <a:ea typeface="Verdana" panose="020B0604030504040204" pitchFamily="34" charset="0"/>
            </a:endParaRPr>
          </a:p>
          <a:p>
            <a:pPr eaLnBrk="1" hangingPunct="1">
              <a:spcBef>
                <a:spcPct val="20000"/>
              </a:spcBef>
              <a:buClr>
                <a:srgbClr val="FFCC66"/>
              </a:buClr>
              <a:defRPr/>
            </a:pPr>
            <a:endParaRPr lang="en-GB" sz="500" dirty="0">
              <a:solidFill>
                <a:srgbClr val="0070C0"/>
              </a:solidFill>
              <a:latin typeface="Verdana" pitchFamily="34" charset="0"/>
            </a:endParaRPr>
          </a:p>
          <a:p>
            <a:pPr marL="342900" indent="-342900">
              <a:spcBef>
                <a:spcPct val="20000"/>
              </a:spcBef>
              <a:buClr>
                <a:srgbClr val="FFCC66"/>
              </a:buClr>
              <a:buFont typeface="Times" pitchFamily="18" charset="0"/>
              <a:buChar char="•"/>
              <a:defRPr/>
            </a:pPr>
            <a:r>
              <a:rPr lang="en-GB" sz="2000" b="1" dirty="0">
                <a:solidFill>
                  <a:schemeClr val="tx2"/>
                </a:solidFill>
                <a:latin typeface="Verdana" pitchFamily="34" charset="0"/>
              </a:rPr>
              <a:t>Indicative Timetable</a:t>
            </a:r>
            <a:endParaRPr lang="en-GB" b="1" dirty="0">
              <a:solidFill>
                <a:schemeClr val="tx2"/>
              </a:solidFill>
              <a:latin typeface="Verdana" pitchFamily="34" charset="0"/>
            </a:endParaRPr>
          </a:p>
          <a:p>
            <a:pPr lvl="1" eaLnBrk="1" hangingPunct="1">
              <a:spcBef>
                <a:spcPct val="20000"/>
              </a:spcBef>
              <a:buClr>
                <a:srgbClr val="FFCC66"/>
              </a:buClr>
              <a:defRPr/>
            </a:pPr>
            <a:r>
              <a:rPr lang="en-GB" dirty="0">
                <a:latin typeface="Verdana" pitchFamily="34" charset="0"/>
              </a:rPr>
              <a:t>- Deadline for proposal submission, different in every WP (check this!)</a:t>
            </a:r>
          </a:p>
          <a:p>
            <a:pPr lvl="1" eaLnBrk="1" hangingPunct="1">
              <a:spcBef>
                <a:spcPct val="20000"/>
              </a:spcBef>
              <a:buClr>
                <a:srgbClr val="FFCC66"/>
              </a:buClr>
              <a:defRPr/>
            </a:pPr>
            <a:r>
              <a:rPr lang="en-GB" dirty="0">
                <a:latin typeface="Verdana" pitchFamily="34" charset="0"/>
              </a:rPr>
              <a:t>- </a:t>
            </a:r>
            <a:r>
              <a:rPr lang="en-GB" dirty="0">
                <a:latin typeface="Verdana" pitchFamily="34" charset="0"/>
              </a:rPr>
              <a:t>Info on outcome evaluation: 5 months after submission deadline</a:t>
            </a:r>
          </a:p>
          <a:p>
            <a:pPr lvl="1" eaLnBrk="1" hangingPunct="1">
              <a:spcBef>
                <a:spcPct val="20000"/>
              </a:spcBef>
              <a:buClr>
                <a:srgbClr val="FFCC66"/>
              </a:buClr>
              <a:defRPr/>
            </a:pPr>
            <a:r>
              <a:rPr lang="en-GB" dirty="0">
                <a:latin typeface="Verdana" pitchFamily="34" charset="0"/>
              </a:rPr>
              <a:t>- Signing grant agreement: 3 months after info on outcome evaluation</a:t>
            </a:r>
          </a:p>
          <a:p>
            <a:pPr marL="342900" indent="-342900">
              <a:spcBef>
                <a:spcPct val="20000"/>
              </a:spcBef>
              <a:buClr>
                <a:srgbClr val="FFCC66"/>
              </a:buClr>
              <a:buFont typeface="Times" pitchFamily="18" charset="0"/>
              <a:buChar char="•"/>
              <a:defRPr/>
            </a:pPr>
            <a:endParaRPr lang="en-GB" sz="2000" dirty="0">
              <a:solidFill>
                <a:srgbClr val="0070C0"/>
              </a:solidFill>
              <a:latin typeface="Verdana" pitchFamily="34" charset="0"/>
            </a:endParaRPr>
          </a:p>
          <a:p>
            <a:pPr marL="742950" lvl="1" indent="-285750">
              <a:spcBef>
                <a:spcPct val="20000"/>
              </a:spcBef>
              <a:buFontTx/>
              <a:buChar char="–"/>
              <a:defRPr/>
            </a:pPr>
            <a:endParaRPr lang="en-GB" dirty="0">
              <a:latin typeface="Verdana" pitchFamily="34" charset="0"/>
            </a:endParaRPr>
          </a:p>
          <a:p>
            <a:pPr marL="342900" indent="-342900">
              <a:spcBef>
                <a:spcPct val="20000"/>
              </a:spcBef>
              <a:buClr>
                <a:srgbClr val="FFCC66"/>
              </a:buClr>
              <a:defRPr/>
            </a:pPr>
            <a:endParaRPr lang="en-GB" sz="2000" dirty="0">
              <a:latin typeface="Verdana" pitchFamily="34" charset="0"/>
            </a:endParaRPr>
          </a:p>
          <a:p>
            <a:pPr marL="342900" indent="-342900">
              <a:spcBef>
                <a:spcPct val="20000"/>
              </a:spcBef>
              <a:buClr>
                <a:srgbClr val="FFCC66"/>
              </a:buClr>
              <a:buFont typeface="Times" pitchFamily="18" charset="0"/>
              <a:buChar char="•"/>
              <a:defRPr/>
            </a:pPr>
            <a:endParaRPr lang="en-GB" sz="2000" dirty="0">
              <a:latin typeface="Verdana" pitchFamily="34" charset="0"/>
            </a:endParaRPr>
          </a:p>
        </p:txBody>
      </p:sp>
      <p:grpSp>
        <p:nvGrpSpPr>
          <p:cNvPr id="7" name="Group 6"/>
          <p:cNvGrpSpPr/>
          <p:nvPr/>
        </p:nvGrpSpPr>
        <p:grpSpPr>
          <a:xfrm>
            <a:off x="897195" y="305237"/>
            <a:ext cx="889204" cy="864546"/>
            <a:chOff x="10070085" y="2641504"/>
            <a:chExt cx="864000" cy="864000"/>
          </a:xfrm>
        </p:grpSpPr>
        <p:sp>
          <p:nvSpPr>
            <p:cNvPr id="8" name="Oval 7"/>
            <p:cNvSpPr/>
            <p:nvPr/>
          </p:nvSpPr>
          <p:spPr>
            <a:xfrm>
              <a:off x="10070085" y="2641504"/>
              <a:ext cx="864000" cy="864000"/>
            </a:xfrm>
            <a:prstGeom prst="ellipse">
              <a:avLst/>
            </a:prstGeom>
            <a:solidFill>
              <a:srgbClr val="931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04319" y="2656334"/>
              <a:ext cx="795530" cy="795530"/>
            </a:xfrm>
            <a:prstGeom prst="rect">
              <a:avLst/>
            </a:prstGeom>
          </p:spPr>
        </p:pic>
      </p:grpSp>
      <p:sp>
        <p:nvSpPr>
          <p:cNvPr id="12" name="Title 1"/>
          <p:cNvSpPr>
            <a:spLocks noGrp="1"/>
          </p:cNvSpPr>
          <p:nvPr>
            <p:ph type="title"/>
          </p:nvPr>
        </p:nvSpPr>
        <p:spPr>
          <a:xfrm>
            <a:off x="1800000" y="526992"/>
            <a:ext cx="9639689" cy="473104"/>
          </a:xfrm>
        </p:spPr>
        <p:txBody>
          <a:bodyPr anchor="t" anchorCtr="0">
            <a:noAutofit/>
          </a:bodyPr>
          <a:lstStyle/>
          <a:p>
            <a:r>
              <a:rPr lang="en-GB" sz="3600" b="1" dirty="0">
                <a:solidFill>
                  <a:srgbClr val="931680"/>
                </a:solidFill>
              </a:rPr>
              <a:t>Evaluation </a:t>
            </a:r>
            <a:r>
              <a:rPr lang="en-GB" sz="3600" b="1" dirty="0" smtClean="0">
                <a:solidFill>
                  <a:srgbClr val="931680"/>
                </a:solidFill>
              </a:rPr>
              <a:t>mechanics</a:t>
            </a:r>
            <a:endParaRPr lang="en-GB" sz="3600" b="1" dirty="0">
              <a:solidFill>
                <a:srgbClr val="931680"/>
              </a:solidFill>
            </a:endParaRPr>
          </a:p>
        </p:txBody>
      </p:sp>
    </p:spTree>
    <p:extLst>
      <p:ext uri="{BB962C8B-B14F-4D97-AF65-F5344CB8AC3E}">
        <p14:creationId xmlns:p14="http://schemas.microsoft.com/office/powerpoint/2010/main" val="18908207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5717" y="3586783"/>
            <a:ext cx="789103" cy="789103"/>
          </a:xfrm>
          <a:prstGeom prst="rect">
            <a:avLst/>
          </a:prstGeom>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717" y="5148972"/>
            <a:ext cx="789103" cy="789103"/>
          </a:xfrm>
          <a:prstGeom prst="rect">
            <a:avLst/>
          </a:prstGeom>
        </p:spPr>
      </p:pic>
      <p:sp>
        <p:nvSpPr>
          <p:cNvPr id="41" name="Rectangle 40"/>
          <p:cNvSpPr/>
          <p:nvPr/>
        </p:nvSpPr>
        <p:spPr>
          <a:xfrm>
            <a:off x="1562048" y="2236461"/>
            <a:ext cx="9956442" cy="432000"/>
          </a:xfrm>
          <a:prstGeom prst="rect">
            <a:avLst/>
          </a:prstGeom>
          <a:solidFill>
            <a:schemeClr val="bg1"/>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r>
              <a:rPr lang="en-GB" b="1" dirty="0" smtClean="0">
                <a:solidFill>
                  <a:schemeClr val="tx1"/>
                </a:solidFill>
              </a:rPr>
              <a:t>You need to demonstrate that your idea is ambitious and goes beyond the state of the art</a:t>
            </a:r>
            <a:endParaRPr lang="en-GB" b="1" dirty="0">
              <a:solidFill>
                <a:schemeClr val="tx1"/>
              </a:solidFill>
            </a:endParaRPr>
          </a:p>
        </p:txBody>
      </p:sp>
      <p:sp>
        <p:nvSpPr>
          <p:cNvPr id="42" name="Rectangle 41"/>
          <p:cNvSpPr/>
          <p:nvPr/>
        </p:nvSpPr>
        <p:spPr>
          <a:xfrm>
            <a:off x="1562048" y="3667887"/>
            <a:ext cx="9831375" cy="660211"/>
          </a:xfrm>
          <a:prstGeom prst="rect">
            <a:avLst/>
          </a:prstGeom>
          <a:solidFill>
            <a:schemeClr val="bg1"/>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r>
              <a:rPr lang="en-US" b="1" dirty="0" smtClean="0">
                <a:solidFill>
                  <a:schemeClr val="tx1"/>
                </a:solidFill>
              </a:rPr>
              <a:t>You </a:t>
            </a:r>
            <a:r>
              <a:rPr lang="en-US" b="1" dirty="0">
                <a:solidFill>
                  <a:schemeClr val="tx1"/>
                </a:solidFill>
              </a:rPr>
              <a:t>should show how your project could contribute to the outcomes and impacts described in the work </a:t>
            </a:r>
            <a:r>
              <a:rPr lang="en-US" b="1" dirty="0" smtClean="0">
                <a:solidFill>
                  <a:schemeClr val="tx1"/>
                </a:solidFill>
              </a:rPr>
              <a:t>programme (the pathway to impact)</a:t>
            </a:r>
            <a:endParaRPr lang="en-GB" b="1" dirty="0">
              <a:solidFill>
                <a:schemeClr val="tx1"/>
              </a:solidFill>
            </a:endParaRPr>
          </a:p>
        </p:txBody>
      </p:sp>
      <p:sp>
        <p:nvSpPr>
          <p:cNvPr id="44" name="Rectangle 43"/>
          <p:cNvSpPr/>
          <p:nvPr/>
        </p:nvSpPr>
        <p:spPr>
          <a:xfrm>
            <a:off x="1562048" y="4611811"/>
            <a:ext cx="10114839" cy="432000"/>
          </a:xfrm>
          <a:prstGeom prst="rect">
            <a:avLst/>
          </a:prstGeom>
          <a:solidFill>
            <a:schemeClr val="bg1"/>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r>
              <a:rPr lang="en-US" b="1" dirty="0" smtClean="0">
                <a:solidFill>
                  <a:schemeClr val="tx1"/>
                </a:solidFill>
              </a:rPr>
              <a:t>You should describe </a:t>
            </a:r>
            <a:r>
              <a:rPr lang="en-US" b="1" dirty="0">
                <a:solidFill>
                  <a:schemeClr val="tx1"/>
                </a:solidFill>
              </a:rPr>
              <a:t>the planned measures to </a:t>
            </a:r>
            <a:r>
              <a:rPr lang="en-US" b="1" dirty="0" err="1">
                <a:solidFill>
                  <a:schemeClr val="tx1"/>
                </a:solidFill>
              </a:rPr>
              <a:t>maximise</a:t>
            </a:r>
            <a:r>
              <a:rPr lang="en-US" b="1" dirty="0">
                <a:solidFill>
                  <a:schemeClr val="tx1"/>
                </a:solidFill>
              </a:rPr>
              <a:t> the impact of your project </a:t>
            </a:r>
            <a:r>
              <a:rPr lang="en-US" b="1" dirty="0" smtClean="0">
                <a:solidFill>
                  <a:schemeClr val="tx1"/>
                </a:solidFill>
              </a:rPr>
              <a:t>(‘</a:t>
            </a:r>
            <a:r>
              <a:rPr lang="en-US" b="1" dirty="0">
                <a:solidFill>
                  <a:schemeClr val="tx1"/>
                </a:solidFill>
              </a:rPr>
              <a:t>plan for the dissemination and exploitation including communication activities</a:t>
            </a:r>
            <a:r>
              <a:rPr lang="en-US" b="1" dirty="0" smtClean="0">
                <a:solidFill>
                  <a:schemeClr val="tx1"/>
                </a:solidFill>
              </a:rPr>
              <a:t>’)</a:t>
            </a:r>
            <a:endParaRPr lang="en-GB" b="1" dirty="0">
              <a:solidFill>
                <a:schemeClr val="tx1"/>
              </a:solidFill>
            </a:endParaRPr>
          </a:p>
        </p:txBody>
      </p:sp>
      <p:sp>
        <p:nvSpPr>
          <p:cNvPr id="46" name="Rectangle 45"/>
          <p:cNvSpPr/>
          <p:nvPr/>
        </p:nvSpPr>
        <p:spPr>
          <a:xfrm>
            <a:off x="1562048" y="5327523"/>
            <a:ext cx="9346743" cy="432000"/>
          </a:xfrm>
          <a:prstGeom prst="rect">
            <a:avLst/>
          </a:prstGeom>
          <a:solidFill>
            <a:schemeClr val="bg1"/>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r>
              <a:rPr lang="en-GB" b="1" dirty="0" smtClean="0">
                <a:solidFill>
                  <a:schemeClr val="tx1"/>
                </a:solidFill>
              </a:rPr>
              <a:t>You should demonstrate the quality of your work plan, resources and participants</a:t>
            </a:r>
            <a:endParaRPr lang="en-GB" b="1" dirty="0">
              <a:solidFill>
                <a:schemeClr val="tx1"/>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371" y="3624587"/>
            <a:ext cx="721476" cy="724251"/>
          </a:xfrm>
          <a:prstGeom prst="rect">
            <a:avLst/>
          </a:prstGeom>
        </p:spPr>
      </p:pic>
      <p:sp>
        <p:nvSpPr>
          <p:cNvPr id="2" name="Title 1"/>
          <p:cNvSpPr>
            <a:spLocks noGrp="1"/>
          </p:cNvSpPr>
          <p:nvPr>
            <p:ph type="title"/>
          </p:nvPr>
        </p:nvSpPr>
        <p:spPr>
          <a:xfrm>
            <a:off x="852844" y="495183"/>
            <a:ext cx="10515600" cy="600164"/>
          </a:xfrm>
        </p:spPr>
        <p:txBody>
          <a:bodyPr/>
          <a:lstStyle/>
          <a:p>
            <a:r>
              <a:rPr lang="en-GB" dirty="0" smtClean="0"/>
              <a:t>Key principles</a:t>
            </a:r>
            <a:endParaRPr lang="fr-BE" dirty="0"/>
          </a:p>
        </p:txBody>
      </p:sp>
      <p:sp>
        <p:nvSpPr>
          <p:cNvPr id="6" name="TextBox 5"/>
          <p:cNvSpPr txBox="1"/>
          <p:nvPr/>
        </p:nvSpPr>
        <p:spPr>
          <a:xfrm>
            <a:off x="1562048" y="1583416"/>
            <a:ext cx="9346743" cy="369332"/>
          </a:xfrm>
          <a:prstGeom prst="rect">
            <a:avLst/>
          </a:prstGeom>
          <a:noFill/>
        </p:spPr>
        <p:txBody>
          <a:bodyPr wrap="square" rtlCol="0">
            <a:spAutoFit/>
          </a:bodyPr>
          <a:lstStyle/>
          <a:p>
            <a:r>
              <a:rPr lang="en-US" dirty="0"/>
              <a:t> </a:t>
            </a:r>
            <a:r>
              <a:rPr lang="en-US" b="1" dirty="0"/>
              <a:t>Your </a:t>
            </a:r>
            <a:r>
              <a:rPr lang="en-US" b="1" dirty="0" smtClean="0"/>
              <a:t>proposed </a:t>
            </a:r>
            <a:r>
              <a:rPr lang="en-US" b="1" dirty="0"/>
              <a:t>work </a:t>
            </a:r>
            <a:r>
              <a:rPr lang="en-US" b="1" dirty="0" smtClean="0"/>
              <a:t>must be within the </a:t>
            </a:r>
            <a:r>
              <a:rPr lang="en-US" b="1" dirty="0"/>
              <a:t>scope of </a:t>
            </a:r>
            <a:r>
              <a:rPr lang="en-US" b="1" dirty="0" smtClean="0"/>
              <a:t>a </a:t>
            </a:r>
            <a:r>
              <a:rPr lang="en-US" b="1" dirty="0"/>
              <a:t>work programme topic</a:t>
            </a:r>
            <a:endParaRPr lang="fr-BE" b="1" dirty="0"/>
          </a:p>
        </p:txBody>
      </p:sp>
      <p:grpSp>
        <p:nvGrpSpPr>
          <p:cNvPr id="40" name="Group 39"/>
          <p:cNvGrpSpPr/>
          <p:nvPr/>
        </p:nvGrpSpPr>
        <p:grpSpPr>
          <a:xfrm>
            <a:off x="821835" y="2857858"/>
            <a:ext cx="676866" cy="676866"/>
            <a:chOff x="3277401" y="1558376"/>
            <a:chExt cx="864000" cy="864000"/>
          </a:xfrm>
        </p:grpSpPr>
        <p:sp>
          <p:nvSpPr>
            <p:cNvPr id="53" name="Oval 52"/>
            <p:cNvSpPr/>
            <p:nvPr/>
          </p:nvSpPr>
          <p:spPr>
            <a:xfrm>
              <a:off x="3277401" y="1558376"/>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4" name="Picture 5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11636" y="1586530"/>
              <a:ext cx="795530" cy="795530"/>
            </a:xfrm>
            <a:prstGeom prst="rect">
              <a:avLst/>
            </a:prstGeom>
          </p:spPr>
        </p:pic>
      </p:grpSp>
      <p:sp>
        <p:nvSpPr>
          <p:cNvPr id="55" name="Rectangle 54"/>
          <p:cNvSpPr/>
          <p:nvPr/>
        </p:nvSpPr>
        <p:spPr>
          <a:xfrm>
            <a:off x="1562048" y="2952174"/>
            <a:ext cx="9831375" cy="432000"/>
          </a:xfrm>
          <a:prstGeom prst="rect">
            <a:avLst/>
          </a:prstGeom>
          <a:solidFill>
            <a:schemeClr val="bg1"/>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r>
              <a:rPr lang="en-GB" b="1" dirty="0" smtClean="0">
                <a:solidFill>
                  <a:schemeClr val="tx1"/>
                </a:solidFill>
              </a:rPr>
              <a:t>Your </a:t>
            </a:r>
            <a:r>
              <a:rPr lang="en-GB" b="1" dirty="0" smtClean="0">
                <a:solidFill>
                  <a:schemeClr val="tx1"/>
                </a:solidFill>
              </a:rPr>
              <a:t>project </a:t>
            </a:r>
            <a:r>
              <a:rPr lang="en-GB" b="1" dirty="0" smtClean="0">
                <a:solidFill>
                  <a:schemeClr val="tx1"/>
                </a:solidFill>
              </a:rPr>
              <a:t>methodology </a:t>
            </a:r>
            <a:r>
              <a:rPr lang="en-GB" b="1" dirty="0" smtClean="0">
                <a:solidFill>
                  <a:schemeClr val="tx1"/>
                </a:solidFill>
              </a:rPr>
              <a:t>must comply with the specific requirements for </a:t>
            </a:r>
            <a:r>
              <a:rPr lang="en-GB" b="1" dirty="0" smtClean="0">
                <a:solidFill>
                  <a:schemeClr val="tx1"/>
                </a:solidFill>
              </a:rPr>
              <a:t>PCP/PPIs  (General Annex H work programme)</a:t>
            </a:r>
            <a:r>
              <a:rPr lang="en-US" b="1" dirty="0" smtClean="0">
                <a:solidFill>
                  <a:schemeClr val="tx1"/>
                </a:solidFill>
              </a:rPr>
              <a:t>. </a:t>
            </a:r>
            <a:r>
              <a:rPr lang="en-US" b="1" dirty="0" smtClean="0">
                <a:solidFill>
                  <a:schemeClr val="tx1"/>
                </a:solidFill>
              </a:rPr>
              <a:t>It must not </a:t>
            </a:r>
            <a:r>
              <a:rPr lang="en-US" b="1" dirty="0">
                <a:solidFill>
                  <a:schemeClr val="tx1"/>
                </a:solidFill>
              </a:rPr>
              <a:t>significantly </a:t>
            </a:r>
            <a:r>
              <a:rPr lang="en-US" b="1" dirty="0" smtClean="0">
                <a:solidFill>
                  <a:schemeClr val="tx1"/>
                </a:solidFill>
              </a:rPr>
              <a:t>harm the environment</a:t>
            </a:r>
            <a:r>
              <a:rPr lang="en-GB" b="1" dirty="0" smtClean="0">
                <a:solidFill>
                  <a:schemeClr val="tx1"/>
                </a:solidFill>
              </a:rPr>
              <a:t> </a:t>
            </a:r>
            <a:endParaRPr lang="en-GB" b="1" dirty="0">
              <a:solidFill>
                <a:schemeClr val="tx1"/>
              </a:solidFill>
            </a:endParaRPr>
          </a:p>
        </p:txBody>
      </p:sp>
      <p:grpSp>
        <p:nvGrpSpPr>
          <p:cNvPr id="56" name="Group 55"/>
          <p:cNvGrpSpPr/>
          <p:nvPr/>
        </p:nvGrpSpPr>
        <p:grpSpPr>
          <a:xfrm>
            <a:off x="825784" y="4427945"/>
            <a:ext cx="668968" cy="668968"/>
            <a:chOff x="8939436" y="4807760"/>
            <a:chExt cx="864000" cy="864000"/>
          </a:xfrm>
        </p:grpSpPr>
        <p:sp>
          <p:nvSpPr>
            <p:cNvPr id="57" name="Oval 56"/>
            <p:cNvSpPr/>
            <p:nvPr/>
          </p:nvSpPr>
          <p:spPr>
            <a:xfrm>
              <a:off x="8939436" y="4807760"/>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73671" y="4841995"/>
              <a:ext cx="795530" cy="795530"/>
            </a:xfrm>
            <a:prstGeom prst="rect">
              <a:avLst/>
            </a:prstGeom>
          </p:spPr>
        </p:pic>
      </p:grpSp>
      <p:grpSp>
        <p:nvGrpSpPr>
          <p:cNvPr id="24" name="Group 23"/>
          <p:cNvGrpSpPr/>
          <p:nvPr/>
        </p:nvGrpSpPr>
        <p:grpSpPr>
          <a:xfrm>
            <a:off x="821835" y="1377766"/>
            <a:ext cx="672917" cy="669234"/>
            <a:chOff x="10070085" y="4807760"/>
            <a:chExt cx="864000" cy="864000"/>
          </a:xfrm>
        </p:grpSpPr>
        <p:sp>
          <p:nvSpPr>
            <p:cNvPr id="25" name="Oval 24"/>
            <p:cNvSpPr/>
            <p:nvPr/>
          </p:nvSpPr>
          <p:spPr>
            <a:xfrm>
              <a:off x="10070085" y="4807760"/>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04320" y="4841995"/>
              <a:ext cx="795530" cy="795530"/>
            </a:xfrm>
            <a:prstGeom prst="rect">
              <a:avLst/>
            </a:prstGeom>
          </p:spPr>
        </p:pic>
      </p:grpSp>
      <p:pic>
        <p:nvPicPr>
          <p:cNvPr id="28" name="Picture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4162" y="2067672"/>
            <a:ext cx="780658" cy="780658"/>
          </a:xfrm>
          <a:prstGeom prst="rect">
            <a:avLst/>
          </a:prstGeom>
        </p:spPr>
      </p:pic>
    </p:spTree>
    <p:extLst>
      <p:ext uri="{BB962C8B-B14F-4D97-AF65-F5344CB8AC3E}">
        <p14:creationId xmlns:p14="http://schemas.microsoft.com/office/powerpoint/2010/main" val="24108462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8"/>
          <p:cNvSpPr>
            <a:spLocks noChangeArrowheads="1"/>
          </p:cNvSpPr>
          <p:nvPr/>
        </p:nvSpPr>
        <p:spPr bwMode="auto">
          <a:xfrm>
            <a:off x="1667965" y="1197131"/>
            <a:ext cx="10198560" cy="347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eaLnBrk="1" hangingPunct="1">
              <a:buClr>
                <a:srgbClr val="FFCC66"/>
              </a:buClr>
              <a:buFont typeface="Times" panose="02020603050405020304" pitchFamily="18" charset="0"/>
              <a:buChar char="•"/>
            </a:pPr>
            <a:endParaRPr lang="en-GB" altLang="en-US" sz="2000" dirty="0">
              <a:solidFill>
                <a:schemeClr val="tx1"/>
              </a:solidFill>
            </a:endParaRPr>
          </a:p>
          <a:p>
            <a:pPr marL="0" indent="0" eaLnBrk="1" hangingPunct="1">
              <a:buClr>
                <a:srgbClr val="FFCC66"/>
              </a:buClr>
              <a:buNone/>
            </a:pPr>
            <a:r>
              <a:rPr lang="en-GB" altLang="en-US" sz="3000" b="1" dirty="0" smtClean="0">
                <a:solidFill>
                  <a:schemeClr val="tx2"/>
                </a:solidFill>
              </a:rPr>
              <a:t>Part B</a:t>
            </a:r>
          </a:p>
          <a:p>
            <a:pPr marL="0" indent="0" eaLnBrk="1" hangingPunct="1">
              <a:buClr>
                <a:srgbClr val="FFCC66"/>
              </a:buClr>
              <a:buNone/>
            </a:pPr>
            <a:endParaRPr lang="en-GB" altLang="en-US" sz="500" b="1" dirty="0">
              <a:solidFill>
                <a:schemeClr val="tx2"/>
              </a:solidFill>
            </a:endParaRPr>
          </a:p>
          <a:p>
            <a:pPr eaLnBrk="1" hangingPunct="1">
              <a:buClr>
                <a:srgbClr val="FFCC66"/>
              </a:buClr>
              <a:buFont typeface="Times" panose="02020603050405020304" pitchFamily="18" charset="0"/>
              <a:buChar char="•"/>
            </a:pPr>
            <a:r>
              <a:rPr lang="en-GB" altLang="en-US" sz="2000" b="1" dirty="0">
                <a:solidFill>
                  <a:schemeClr val="accent1"/>
                </a:solidFill>
              </a:rPr>
              <a:t>1. Excellence</a:t>
            </a:r>
          </a:p>
          <a:p>
            <a:pPr lvl="1" eaLnBrk="1" hangingPunct="1">
              <a:buClr>
                <a:srgbClr val="FFCC66"/>
              </a:buClr>
              <a:buFontTx/>
              <a:buChar char="-"/>
            </a:pPr>
            <a:r>
              <a:rPr lang="en-GB" altLang="en-US" sz="1600" dirty="0" smtClean="0">
                <a:solidFill>
                  <a:schemeClr val="tx1"/>
                </a:solidFill>
              </a:rPr>
              <a:t>Objectives and ambition</a:t>
            </a:r>
            <a:endParaRPr lang="en-GB" altLang="en-US" sz="1600" dirty="0">
              <a:solidFill>
                <a:schemeClr val="tx1"/>
              </a:solidFill>
            </a:endParaRPr>
          </a:p>
          <a:p>
            <a:pPr lvl="1" eaLnBrk="1" hangingPunct="1">
              <a:buClr>
                <a:srgbClr val="FFCC66"/>
              </a:buClr>
              <a:buFontTx/>
              <a:buChar char="-"/>
            </a:pPr>
            <a:r>
              <a:rPr lang="en-GB" altLang="en-US" sz="1600" dirty="0" smtClean="0">
                <a:solidFill>
                  <a:schemeClr val="tx1"/>
                </a:solidFill>
              </a:rPr>
              <a:t>Methodology</a:t>
            </a:r>
            <a:endParaRPr lang="en-GB" altLang="en-US" sz="1600" dirty="0">
              <a:solidFill>
                <a:schemeClr val="tx1"/>
              </a:solidFill>
            </a:endParaRPr>
          </a:p>
          <a:p>
            <a:pPr eaLnBrk="1" hangingPunct="1">
              <a:buClr>
                <a:srgbClr val="FFCC66"/>
              </a:buClr>
              <a:buFont typeface="Times" panose="02020603050405020304" pitchFamily="18" charset="0"/>
              <a:buChar char="•"/>
            </a:pPr>
            <a:r>
              <a:rPr lang="en-GB" altLang="en-US" sz="2000" b="1" dirty="0">
                <a:solidFill>
                  <a:srgbClr val="931680"/>
                </a:solidFill>
              </a:rPr>
              <a:t>2. Impact</a:t>
            </a:r>
          </a:p>
          <a:p>
            <a:pPr lvl="1" eaLnBrk="1" hangingPunct="1">
              <a:buClr>
                <a:srgbClr val="FFCC66"/>
              </a:buClr>
              <a:buFontTx/>
              <a:buChar char="-"/>
            </a:pPr>
            <a:r>
              <a:rPr lang="en-GB" altLang="en-US" sz="1600" dirty="0" smtClean="0">
                <a:solidFill>
                  <a:schemeClr val="tx1"/>
                </a:solidFill>
              </a:rPr>
              <a:t>Pathways towards impact </a:t>
            </a:r>
            <a:r>
              <a:rPr lang="en-GB" altLang="en-US" sz="1600" dirty="0">
                <a:solidFill>
                  <a:schemeClr val="tx1"/>
                </a:solidFill>
              </a:rPr>
              <a:t>(</a:t>
            </a:r>
            <a:r>
              <a:rPr lang="en-GB" altLang="en-US" sz="1600" dirty="0" smtClean="0">
                <a:solidFill>
                  <a:schemeClr val="tx1"/>
                </a:solidFill>
              </a:rPr>
              <a:t>check also expected outcomes of the ‘topic’ calling for PCP/PPI)</a:t>
            </a:r>
            <a:endParaRPr lang="en-GB" altLang="en-US" sz="1600" dirty="0">
              <a:solidFill>
                <a:schemeClr val="tx1"/>
              </a:solidFill>
            </a:endParaRPr>
          </a:p>
          <a:p>
            <a:pPr lvl="1" eaLnBrk="1" hangingPunct="1">
              <a:buClr>
                <a:srgbClr val="FFCC66"/>
              </a:buClr>
              <a:buFontTx/>
              <a:buChar char="-"/>
            </a:pPr>
            <a:r>
              <a:rPr lang="en-GB" altLang="en-US" sz="1600" dirty="0">
                <a:solidFill>
                  <a:schemeClr val="tx1"/>
                </a:solidFill>
              </a:rPr>
              <a:t>Measures to maximise </a:t>
            </a:r>
            <a:r>
              <a:rPr lang="en-GB" altLang="en-US" sz="1600" dirty="0" smtClean="0">
                <a:solidFill>
                  <a:schemeClr val="tx1"/>
                </a:solidFill>
              </a:rPr>
              <a:t>impact – dissemination, exploitation and communication (D&amp;E&amp;C)</a:t>
            </a:r>
          </a:p>
          <a:p>
            <a:pPr lvl="1" eaLnBrk="1" hangingPunct="1">
              <a:buClr>
                <a:srgbClr val="FFCC66"/>
              </a:buClr>
              <a:buFontTx/>
              <a:buChar char="-"/>
            </a:pPr>
            <a:r>
              <a:rPr lang="en-US" altLang="en-US" sz="1600" dirty="0" smtClean="0">
                <a:solidFill>
                  <a:schemeClr val="tx1"/>
                </a:solidFill>
              </a:rPr>
              <a:t>Summary (procurement need, expected result, D&amp;E&amp;C measures, target groups, outcomes, impacts)</a:t>
            </a:r>
            <a:endParaRPr lang="en-GB" altLang="en-US" sz="1600" dirty="0" smtClean="0">
              <a:solidFill>
                <a:schemeClr val="tx1"/>
              </a:solidFill>
            </a:endParaRPr>
          </a:p>
          <a:p>
            <a:pPr eaLnBrk="1" hangingPunct="1">
              <a:buClr>
                <a:srgbClr val="FFCC66"/>
              </a:buClr>
              <a:buFont typeface="Times" panose="02020603050405020304" pitchFamily="18" charset="0"/>
              <a:buChar char="•"/>
            </a:pPr>
            <a:r>
              <a:rPr lang="en-GB" altLang="en-US" sz="2000" b="1" dirty="0" smtClean="0">
                <a:solidFill>
                  <a:schemeClr val="tx1"/>
                </a:solidFill>
              </a:rPr>
              <a:t>3. Quality and efficiency of the implementation</a:t>
            </a:r>
          </a:p>
          <a:p>
            <a:pPr lvl="1" eaLnBrk="1" hangingPunct="1">
              <a:buClr>
                <a:srgbClr val="FFCC66"/>
              </a:buClr>
              <a:buFontTx/>
              <a:buChar char="-"/>
            </a:pPr>
            <a:r>
              <a:rPr lang="en-GB" altLang="en-US" sz="1600" dirty="0" smtClean="0">
                <a:solidFill>
                  <a:schemeClr val="tx1"/>
                </a:solidFill>
              </a:rPr>
              <a:t>Project Plan and resources</a:t>
            </a:r>
            <a:endParaRPr lang="en-GB" altLang="en-US" sz="1600" dirty="0">
              <a:solidFill>
                <a:schemeClr val="tx1"/>
              </a:solidFill>
            </a:endParaRPr>
          </a:p>
          <a:p>
            <a:pPr lvl="1" eaLnBrk="1" hangingPunct="1">
              <a:buClr>
                <a:srgbClr val="FFCC66"/>
              </a:buClr>
              <a:buFontTx/>
              <a:buChar char="-"/>
            </a:pPr>
            <a:r>
              <a:rPr lang="en-US" altLang="en-US" sz="1600" dirty="0" smtClean="0">
                <a:solidFill>
                  <a:schemeClr val="tx1"/>
                </a:solidFill>
              </a:rPr>
              <a:t>Capacity of participants and consortium as a whole</a:t>
            </a:r>
            <a:endParaRPr lang="en-GB" altLang="en-US" sz="1600" dirty="0">
              <a:solidFill>
                <a:schemeClr val="tx1"/>
              </a:solidFill>
            </a:endParaRPr>
          </a:p>
          <a:p>
            <a:pPr eaLnBrk="1" hangingPunct="1">
              <a:buClr>
                <a:srgbClr val="FFCC66"/>
              </a:buClr>
              <a:buFont typeface="Times" panose="02020603050405020304" pitchFamily="18" charset="0"/>
              <a:buChar char="•"/>
            </a:pPr>
            <a:endParaRPr lang="en-GB" altLang="en-US" sz="1800" dirty="0">
              <a:solidFill>
                <a:schemeClr val="tx1"/>
              </a:solidFill>
            </a:endParaRPr>
          </a:p>
          <a:p>
            <a:pPr eaLnBrk="1" hangingPunct="1">
              <a:buClr>
                <a:srgbClr val="FFCC66"/>
              </a:buClr>
              <a:buFont typeface="Times" panose="02020603050405020304" pitchFamily="18" charset="0"/>
              <a:buChar char="•"/>
            </a:pPr>
            <a:endParaRPr lang="en-GB" altLang="en-US" sz="2000" dirty="0">
              <a:solidFill>
                <a:srgbClr val="0070C0"/>
              </a:solidFill>
            </a:endParaRPr>
          </a:p>
          <a:p>
            <a:pPr lvl="1" eaLnBrk="1" hangingPunct="1">
              <a:buClrTx/>
            </a:pPr>
            <a:endParaRPr lang="en-GB" altLang="en-US" sz="1800" dirty="0">
              <a:solidFill>
                <a:schemeClr val="tx1"/>
              </a:solidFill>
            </a:endParaRPr>
          </a:p>
          <a:p>
            <a:pPr eaLnBrk="1" hangingPunct="1">
              <a:buClr>
                <a:srgbClr val="FFCC66"/>
              </a:buClr>
              <a:buFont typeface="Times" panose="02020603050405020304" pitchFamily="18" charset="0"/>
              <a:buNone/>
            </a:pPr>
            <a:endParaRPr lang="en-GB" altLang="en-US" sz="2000" dirty="0">
              <a:solidFill>
                <a:schemeClr val="tx1"/>
              </a:solidFill>
            </a:endParaRPr>
          </a:p>
          <a:p>
            <a:pPr eaLnBrk="1" hangingPunct="1">
              <a:buClr>
                <a:srgbClr val="FFCC66"/>
              </a:buClr>
              <a:buFont typeface="Times" panose="02020603050405020304" pitchFamily="18" charset="0"/>
              <a:buChar char="•"/>
            </a:pPr>
            <a:endParaRPr lang="en-GB" altLang="en-US" sz="2000" dirty="0">
              <a:solidFill>
                <a:schemeClr val="tx1"/>
              </a:solidFill>
            </a:endParaRPr>
          </a:p>
        </p:txBody>
      </p:sp>
      <p:sp>
        <p:nvSpPr>
          <p:cNvPr id="6" name="Title 1"/>
          <p:cNvSpPr>
            <a:spLocks noGrp="1"/>
          </p:cNvSpPr>
          <p:nvPr>
            <p:ph type="title"/>
          </p:nvPr>
        </p:nvSpPr>
        <p:spPr>
          <a:xfrm>
            <a:off x="1800000" y="526992"/>
            <a:ext cx="9639689" cy="473104"/>
          </a:xfrm>
        </p:spPr>
        <p:txBody>
          <a:bodyPr anchor="t" anchorCtr="0">
            <a:noAutofit/>
          </a:bodyPr>
          <a:lstStyle/>
          <a:p>
            <a:r>
              <a:rPr lang="en-GB" sz="3600" b="1" dirty="0" smtClean="0"/>
              <a:t>Application form follows evaluation criteria</a:t>
            </a:r>
            <a:endParaRPr lang="en-GB" sz="3600" b="1" dirty="0"/>
          </a:p>
        </p:txBody>
      </p:sp>
      <p:grpSp>
        <p:nvGrpSpPr>
          <p:cNvPr id="7" name="Group 6"/>
          <p:cNvGrpSpPr/>
          <p:nvPr/>
        </p:nvGrpSpPr>
        <p:grpSpPr>
          <a:xfrm>
            <a:off x="838200" y="333131"/>
            <a:ext cx="864000" cy="864000"/>
            <a:chOff x="10070085" y="4807760"/>
            <a:chExt cx="864000" cy="864000"/>
          </a:xfrm>
        </p:grpSpPr>
        <p:sp>
          <p:nvSpPr>
            <p:cNvPr id="8" name="Oval 7"/>
            <p:cNvSpPr/>
            <p:nvPr/>
          </p:nvSpPr>
          <p:spPr>
            <a:xfrm>
              <a:off x="10070085" y="4807760"/>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4320" y="4841995"/>
              <a:ext cx="795530" cy="795530"/>
            </a:xfrm>
            <a:prstGeom prst="rect">
              <a:avLst/>
            </a:prstGeom>
          </p:spPr>
        </p:pic>
      </p:grpSp>
      <p:grpSp>
        <p:nvGrpSpPr>
          <p:cNvPr id="10" name="Group 9"/>
          <p:cNvGrpSpPr/>
          <p:nvPr/>
        </p:nvGrpSpPr>
        <p:grpSpPr>
          <a:xfrm>
            <a:off x="867694" y="2145553"/>
            <a:ext cx="799931" cy="783418"/>
            <a:chOff x="8937971" y="1558376"/>
            <a:chExt cx="864000" cy="864000"/>
          </a:xfrm>
        </p:grpSpPr>
        <p:sp>
          <p:nvSpPr>
            <p:cNvPr id="11" name="Oval 10"/>
            <p:cNvSpPr/>
            <p:nvPr/>
          </p:nvSpPr>
          <p:spPr>
            <a:xfrm>
              <a:off x="8937971" y="1558376"/>
              <a:ext cx="864000" cy="86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1962" y="1592611"/>
              <a:ext cx="795530" cy="795530"/>
            </a:xfrm>
            <a:prstGeom prst="rect">
              <a:avLst/>
            </a:prstGeom>
          </p:spPr>
        </p:pic>
      </p:grpSp>
      <p:grpSp>
        <p:nvGrpSpPr>
          <p:cNvPr id="13" name="Group 12"/>
          <p:cNvGrpSpPr/>
          <p:nvPr/>
        </p:nvGrpSpPr>
        <p:grpSpPr>
          <a:xfrm>
            <a:off x="878799" y="3409133"/>
            <a:ext cx="777719" cy="783418"/>
            <a:chOff x="1069009" y="3735593"/>
            <a:chExt cx="864000" cy="864000"/>
          </a:xfrm>
        </p:grpSpPr>
        <p:sp>
          <p:nvSpPr>
            <p:cNvPr id="14" name="Oval 13"/>
            <p:cNvSpPr/>
            <p:nvPr/>
          </p:nvSpPr>
          <p:spPr>
            <a:xfrm>
              <a:off x="1069009" y="3735593"/>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4768" y="3769828"/>
              <a:ext cx="792482" cy="795530"/>
            </a:xfrm>
            <a:prstGeom prst="rect">
              <a:avLst/>
            </a:prstGeom>
          </p:spPr>
        </p:pic>
      </p:grpSp>
      <p:grpSp>
        <p:nvGrpSpPr>
          <p:cNvPr id="16" name="Group 15"/>
          <p:cNvGrpSpPr/>
          <p:nvPr/>
        </p:nvGrpSpPr>
        <p:grpSpPr>
          <a:xfrm>
            <a:off x="869315" y="4672713"/>
            <a:ext cx="777719" cy="783418"/>
            <a:chOff x="3332923" y="4807760"/>
            <a:chExt cx="864000" cy="864000"/>
          </a:xfrm>
        </p:grpSpPr>
        <p:sp>
          <p:nvSpPr>
            <p:cNvPr id="17" name="Oval 16"/>
            <p:cNvSpPr/>
            <p:nvPr/>
          </p:nvSpPr>
          <p:spPr>
            <a:xfrm>
              <a:off x="3332923" y="4807760"/>
              <a:ext cx="864000" cy="864000"/>
            </a:xfrm>
            <a:prstGeom prst="ellips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67312" y="4841995"/>
              <a:ext cx="795532" cy="795531"/>
            </a:xfrm>
            <a:prstGeom prst="rect">
              <a:avLst/>
            </a:prstGeom>
          </p:spPr>
        </p:pic>
      </p:grpSp>
      <p:sp>
        <p:nvSpPr>
          <p:cNvPr id="19" name="TextBox 18"/>
          <p:cNvSpPr txBox="1"/>
          <p:nvPr/>
        </p:nvSpPr>
        <p:spPr>
          <a:xfrm>
            <a:off x="4565020" y="4332312"/>
            <a:ext cx="723275" cy="369332"/>
          </a:xfrm>
          <a:prstGeom prst="rect">
            <a:avLst/>
          </a:prstGeom>
          <a:noFill/>
        </p:spPr>
        <p:txBody>
          <a:bodyPr wrap="none" rtlCol="0">
            <a:spAutoFit/>
          </a:bodyPr>
          <a:lstStyle/>
          <a:p>
            <a:r>
              <a:rPr lang="en-US" dirty="0" smtClean="0">
                <a:solidFill>
                  <a:srgbClr val="FF0000"/>
                </a:solidFill>
              </a:rPr>
              <a:t>NEW</a:t>
            </a:r>
            <a:endParaRPr lang="en-GB" dirty="0">
              <a:solidFill>
                <a:srgbClr val="FF0000"/>
              </a:solidFill>
            </a:endParaRPr>
          </a:p>
        </p:txBody>
      </p:sp>
      <p:sp>
        <p:nvSpPr>
          <p:cNvPr id="20" name="TextBox 19"/>
          <p:cNvSpPr txBox="1"/>
          <p:nvPr/>
        </p:nvSpPr>
        <p:spPr>
          <a:xfrm>
            <a:off x="3345820" y="1679430"/>
            <a:ext cx="1467068" cy="369332"/>
          </a:xfrm>
          <a:prstGeom prst="rect">
            <a:avLst/>
          </a:prstGeom>
          <a:noFill/>
        </p:spPr>
        <p:txBody>
          <a:bodyPr wrap="none" rtlCol="0">
            <a:spAutoFit/>
          </a:bodyPr>
          <a:lstStyle/>
          <a:p>
            <a:r>
              <a:rPr lang="en-US" dirty="0" smtClean="0">
                <a:solidFill>
                  <a:srgbClr val="FF0000"/>
                </a:solidFill>
              </a:rPr>
              <a:t>SIMPLIFIED</a:t>
            </a:r>
            <a:endParaRPr lang="en-GB" dirty="0">
              <a:solidFill>
                <a:srgbClr val="FF0000"/>
              </a:solidFill>
            </a:endParaRPr>
          </a:p>
        </p:txBody>
      </p:sp>
    </p:spTree>
    <p:extLst>
      <p:ext uri="{BB962C8B-B14F-4D97-AF65-F5344CB8AC3E}">
        <p14:creationId xmlns:p14="http://schemas.microsoft.com/office/powerpoint/2010/main" val="26885872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8"/>
          <p:cNvSpPr>
            <a:spLocks noChangeArrowheads="1"/>
          </p:cNvSpPr>
          <p:nvPr/>
        </p:nvSpPr>
        <p:spPr bwMode="auto">
          <a:xfrm>
            <a:off x="1703386" y="908051"/>
            <a:ext cx="10257556" cy="347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ctr">
              <a:defRPr b="1" i="1">
                <a:solidFill>
                  <a:schemeClr val="tx1"/>
                </a:solidFill>
                <a:latin typeface="Trebuchet MS" panose="020B0603020202020204" pitchFamily="34" charset="0"/>
              </a:defRPr>
            </a:lvl1pPr>
            <a:lvl2pPr marL="800100" indent="-342900" algn="ctr">
              <a:defRPr b="1" i="1">
                <a:solidFill>
                  <a:schemeClr val="tx1"/>
                </a:solidFill>
                <a:latin typeface="Trebuchet MS" panose="020B0603020202020204" pitchFamily="34" charset="0"/>
              </a:defRPr>
            </a:lvl2pPr>
            <a:lvl3pPr marL="1257300" indent="-342900" algn="ctr">
              <a:defRPr b="1" i="1">
                <a:solidFill>
                  <a:schemeClr val="tx1"/>
                </a:solidFill>
                <a:latin typeface="Trebuchet MS" panose="020B0603020202020204" pitchFamily="34" charset="0"/>
              </a:defRPr>
            </a:lvl3pPr>
            <a:lvl4pPr marL="1600200" indent="-228600" algn="ctr">
              <a:defRPr b="1" i="1">
                <a:solidFill>
                  <a:schemeClr val="tx1"/>
                </a:solidFill>
                <a:latin typeface="Trebuchet MS" panose="020B0603020202020204" pitchFamily="34" charset="0"/>
              </a:defRPr>
            </a:lvl4pPr>
            <a:lvl5pPr marL="2057400" indent="-228600" algn="ctr">
              <a:defRPr b="1" i="1">
                <a:solidFill>
                  <a:schemeClr val="tx1"/>
                </a:solidFill>
                <a:latin typeface="Trebuchet MS" panose="020B0603020202020204" pitchFamily="34" charset="0"/>
              </a:defRPr>
            </a:lvl5pPr>
            <a:lvl6pPr marL="2514600" indent="-228600" algn="ctr" eaLnBrk="0" fontAlgn="base" hangingPunct="0">
              <a:spcBef>
                <a:spcPct val="0"/>
              </a:spcBef>
              <a:spcAft>
                <a:spcPct val="0"/>
              </a:spcAft>
              <a:defRPr b="1" i="1">
                <a:solidFill>
                  <a:schemeClr val="tx1"/>
                </a:solidFill>
                <a:latin typeface="Trebuchet MS" panose="020B0603020202020204" pitchFamily="34" charset="0"/>
              </a:defRPr>
            </a:lvl6pPr>
            <a:lvl7pPr marL="2971800" indent="-228600" algn="ctr" eaLnBrk="0" fontAlgn="base" hangingPunct="0">
              <a:spcBef>
                <a:spcPct val="0"/>
              </a:spcBef>
              <a:spcAft>
                <a:spcPct val="0"/>
              </a:spcAft>
              <a:defRPr b="1" i="1">
                <a:solidFill>
                  <a:schemeClr val="tx1"/>
                </a:solidFill>
                <a:latin typeface="Trebuchet MS" panose="020B0603020202020204" pitchFamily="34" charset="0"/>
              </a:defRPr>
            </a:lvl7pPr>
            <a:lvl8pPr marL="3429000" indent="-228600" algn="ctr" eaLnBrk="0" fontAlgn="base" hangingPunct="0">
              <a:spcBef>
                <a:spcPct val="0"/>
              </a:spcBef>
              <a:spcAft>
                <a:spcPct val="0"/>
              </a:spcAft>
              <a:defRPr b="1" i="1">
                <a:solidFill>
                  <a:schemeClr val="tx1"/>
                </a:solidFill>
                <a:latin typeface="Trebuchet MS" panose="020B0603020202020204" pitchFamily="34" charset="0"/>
              </a:defRPr>
            </a:lvl8pPr>
            <a:lvl9pPr marL="3886200" indent="-228600" algn="ctr" eaLnBrk="0" fontAlgn="base" hangingPunct="0">
              <a:spcBef>
                <a:spcPct val="0"/>
              </a:spcBef>
              <a:spcAft>
                <a:spcPct val="0"/>
              </a:spcAft>
              <a:defRPr b="1" i="1">
                <a:solidFill>
                  <a:schemeClr val="tx1"/>
                </a:solidFill>
                <a:latin typeface="Trebuchet MS" panose="020B0603020202020204" pitchFamily="34" charset="0"/>
              </a:defRPr>
            </a:lvl9pPr>
          </a:lstStyle>
          <a:p>
            <a:pPr algn="l" eaLnBrk="1" hangingPunct="1">
              <a:spcBef>
                <a:spcPct val="20000"/>
              </a:spcBef>
              <a:buClr>
                <a:srgbClr val="FFCC66"/>
              </a:buClr>
              <a:buFont typeface="Times" panose="02020603050405020304" pitchFamily="18" charset="0"/>
              <a:buChar char="•"/>
            </a:pPr>
            <a:endParaRPr lang="en-GB" altLang="en-US" sz="2000" b="0" i="0" dirty="0">
              <a:latin typeface="Verdana" panose="020B0604030504040204" pitchFamily="34" charset="0"/>
            </a:endParaRPr>
          </a:p>
          <a:p>
            <a:pPr algn="l" eaLnBrk="1" hangingPunct="1">
              <a:spcBef>
                <a:spcPct val="20000"/>
              </a:spcBef>
              <a:buClr>
                <a:srgbClr val="FFCC66"/>
              </a:buClr>
              <a:buFont typeface="Times" panose="02020603050405020304" pitchFamily="18" charset="0"/>
              <a:buChar char="•"/>
            </a:pPr>
            <a:r>
              <a:rPr lang="en-GB" altLang="en-US" sz="2000" i="0" dirty="0" smtClean="0">
                <a:solidFill>
                  <a:schemeClr val="tx2"/>
                </a:solidFill>
                <a:latin typeface="Verdana" panose="020B0604030504040204" pitchFamily="34" charset="0"/>
              </a:rPr>
              <a:t>Objectives and ambition</a:t>
            </a:r>
            <a:endParaRPr lang="en-GB" altLang="en-US" sz="2000" i="0" dirty="0">
              <a:solidFill>
                <a:schemeClr val="tx2"/>
              </a:solidFill>
              <a:latin typeface="Verdana" panose="020B0604030504040204" pitchFamily="34" charset="0"/>
            </a:endParaRPr>
          </a:p>
          <a:p>
            <a:pPr lvl="1" algn="l" eaLnBrk="1" hangingPunct="1">
              <a:spcBef>
                <a:spcPct val="20000"/>
              </a:spcBef>
              <a:buClr>
                <a:srgbClr val="FFCC66"/>
              </a:buClr>
              <a:buFont typeface="Times" panose="02020603050405020304" pitchFamily="18" charset="0"/>
              <a:buChar char="•"/>
            </a:pPr>
            <a:r>
              <a:rPr lang="en-GB" altLang="en-US" sz="1600" i="0" dirty="0" smtClean="0">
                <a:latin typeface="Verdana" panose="020B0604030504040204" pitchFamily="34" charset="0"/>
              </a:rPr>
              <a:t>Procurement need:</a:t>
            </a:r>
            <a:r>
              <a:rPr lang="en-GB" altLang="en-US" sz="1600" b="0" i="0" dirty="0" smtClean="0">
                <a:latin typeface="Verdana" panose="020B0604030504040204" pitchFamily="34" charset="0"/>
              </a:rPr>
              <a:t> What is the common challenge that the buyers want to address?</a:t>
            </a:r>
          </a:p>
          <a:p>
            <a:pPr lvl="1" algn="l" eaLnBrk="1" hangingPunct="1">
              <a:spcBef>
                <a:spcPct val="20000"/>
              </a:spcBef>
              <a:buClr>
                <a:srgbClr val="FFCC66"/>
              </a:buClr>
              <a:buFont typeface="Times" panose="02020603050405020304" pitchFamily="18" charset="0"/>
              <a:buChar char="•"/>
            </a:pPr>
            <a:r>
              <a:rPr lang="en-US" altLang="en-US" sz="1600" i="0" dirty="0" smtClean="0">
                <a:latin typeface="Verdana" panose="020B0604030504040204" pitchFamily="34" charset="0"/>
              </a:rPr>
              <a:t>Objectives</a:t>
            </a:r>
            <a:r>
              <a:rPr lang="en-US" altLang="en-US" sz="1600" b="0" i="0" dirty="0" smtClean="0">
                <a:latin typeface="Verdana" panose="020B0604030504040204" pitchFamily="34" charset="0"/>
              </a:rPr>
              <a:t>: Improve quality/efficiency of public services, address a wider societal challenge, regulatory requirement, need for </a:t>
            </a:r>
            <a:r>
              <a:rPr lang="en-US" altLang="en-US" sz="1600" b="0" i="0" dirty="0" err="1" smtClean="0">
                <a:latin typeface="Verdana" panose="020B0604030504040204" pitchFamily="34" charset="0"/>
              </a:rPr>
              <a:t>standardisation</a:t>
            </a:r>
            <a:r>
              <a:rPr lang="en-US" altLang="en-US" sz="1600" b="0" i="0" dirty="0" smtClean="0">
                <a:latin typeface="Verdana" panose="020B0604030504040204" pitchFamily="34" charset="0"/>
              </a:rPr>
              <a:t>, interoperability, certification?</a:t>
            </a:r>
            <a:endParaRPr lang="en-GB" altLang="en-US" sz="1600" b="0" i="0" dirty="0" smtClean="0">
              <a:latin typeface="Verdana" panose="020B0604030504040204" pitchFamily="34" charset="0"/>
            </a:endParaRPr>
          </a:p>
          <a:p>
            <a:pPr lvl="1" algn="l" eaLnBrk="1" hangingPunct="1">
              <a:spcBef>
                <a:spcPct val="20000"/>
              </a:spcBef>
              <a:buClr>
                <a:srgbClr val="FFCC66"/>
              </a:buClr>
              <a:buFont typeface="Times" panose="02020603050405020304" pitchFamily="18" charset="0"/>
              <a:buChar char="•"/>
            </a:pPr>
            <a:r>
              <a:rPr lang="en-US" altLang="en-US" sz="1600" i="0" dirty="0" smtClean="0">
                <a:latin typeface="Verdana" panose="020B0604030504040204" pitchFamily="34" charset="0"/>
              </a:rPr>
              <a:t>Progress beyond state of the art</a:t>
            </a:r>
            <a:r>
              <a:rPr lang="en-US" altLang="en-US" sz="1600" b="0" i="0" dirty="0" smtClean="0">
                <a:latin typeface="Verdana" panose="020B0604030504040204" pitchFamily="34" charset="0"/>
              </a:rPr>
              <a:t>: How ambitious is the procurement objective compared to what is used by procurers today? How ambitious is the degree of innovation that the supply will need to perform to address the procurement need?</a:t>
            </a:r>
            <a:endParaRPr lang="en-GB" altLang="en-US" sz="1600" b="0" i="0" dirty="0">
              <a:latin typeface="Verdana" panose="020B0604030504040204" pitchFamily="34" charset="0"/>
            </a:endParaRPr>
          </a:p>
          <a:p>
            <a:pPr lvl="1" algn="l" eaLnBrk="1" hangingPunct="1">
              <a:spcBef>
                <a:spcPct val="20000"/>
              </a:spcBef>
              <a:buClr>
                <a:srgbClr val="FFCC66"/>
              </a:buClr>
              <a:buFont typeface="Times" panose="02020603050405020304" pitchFamily="18" charset="0"/>
              <a:buChar char="•"/>
            </a:pPr>
            <a:endParaRPr lang="en-GB" altLang="en-US" sz="800" b="0" i="0" dirty="0">
              <a:latin typeface="Verdana" panose="020B0604030504040204" pitchFamily="34" charset="0"/>
            </a:endParaRPr>
          </a:p>
          <a:p>
            <a:pPr algn="l" eaLnBrk="1" hangingPunct="1">
              <a:spcBef>
                <a:spcPct val="20000"/>
              </a:spcBef>
              <a:buClr>
                <a:srgbClr val="FFCC66"/>
              </a:buClr>
              <a:buFont typeface="Times" panose="02020603050405020304" pitchFamily="18" charset="0"/>
              <a:buChar char="•"/>
            </a:pPr>
            <a:r>
              <a:rPr lang="en-GB" altLang="en-US" sz="2000" i="0" dirty="0" smtClean="0">
                <a:solidFill>
                  <a:schemeClr val="tx2"/>
                </a:solidFill>
                <a:latin typeface="Verdana" panose="020B0604030504040204" pitchFamily="34" charset="0"/>
              </a:rPr>
              <a:t>Methodology</a:t>
            </a:r>
            <a:endParaRPr lang="en-GB" altLang="en-US" sz="2000" i="0" dirty="0">
              <a:solidFill>
                <a:schemeClr val="tx2"/>
              </a:solidFill>
              <a:latin typeface="Verdana" panose="020B0604030504040204" pitchFamily="34" charset="0"/>
            </a:endParaRPr>
          </a:p>
          <a:p>
            <a:pPr lvl="1" algn="l" eaLnBrk="1" hangingPunct="1">
              <a:spcBef>
                <a:spcPct val="20000"/>
              </a:spcBef>
              <a:buClr>
                <a:srgbClr val="FFCC66"/>
              </a:buClr>
              <a:buFont typeface="Times" panose="02020603050405020304" pitchFamily="18" charset="0"/>
              <a:buChar char="•"/>
            </a:pPr>
            <a:r>
              <a:rPr lang="en-GB" altLang="en-US" sz="1600" b="0" i="0" dirty="0" smtClean="0">
                <a:latin typeface="Verdana" panose="020B0604030504040204" pitchFamily="34" charset="0"/>
              </a:rPr>
              <a:t>Proposed </a:t>
            </a:r>
            <a:r>
              <a:rPr lang="en-GB" altLang="en-US" sz="1600" i="0" dirty="0" smtClean="0">
                <a:latin typeface="Verdana" panose="020B0604030504040204" pitchFamily="34" charset="0"/>
              </a:rPr>
              <a:t>project approach and assumptions </a:t>
            </a:r>
            <a:endParaRPr lang="en-GB" altLang="en-US" sz="1600" b="0" i="0" dirty="0">
              <a:latin typeface="Verdana" panose="020B0604030504040204" pitchFamily="34" charset="0"/>
            </a:endParaRPr>
          </a:p>
          <a:p>
            <a:pPr lvl="1" algn="l" eaLnBrk="1" hangingPunct="1">
              <a:spcBef>
                <a:spcPct val="20000"/>
              </a:spcBef>
              <a:buClr>
                <a:srgbClr val="FFCC66"/>
              </a:buClr>
              <a:buFont typeface="Times" panose="02020603050405020304" pitchFamily="18" charset="0"/>
              <a:buChar char="•"/>
            </a:pPr>
            <a:r>
              <a:rPr lang="en-GB" altLang="en-US" sz="1600" i="0" dirty="0" smtClean="0">
                <a:latin typeface="Verdana" panose="020B0604030504040204" pitchFamily="34" charset="0"/>
              </a:rPr>
              <a:t>Approach </a:t>
            </a:r>
            <a:r>
              <a:rPr lang="en-GB" altLang="en-US" sz="1600" i="0" dirty="0">
                <a:latin typeface="Verdana" panose="020B0604030504040204" pitchFamily="34" charset="0"/>
              </a:rPr>
              <a:t>implementation phase</a:t>
            </a:r>
            <a:r>
              <a:rPr lang="en-GB" altLang="en-US" sz="1600" b="0" i="0" dirty="0">
                <a:latin typeface="Verdana" panose="020B0604030504040204" pitchFamily="34" charset="0"/>
              </a:rPr>
              <a:t>: </a:t>
            </a:r>
            <a:r>
              <a:rPr lang="en-GB" altLang="en-US" sz="1600" b="0" i="0" dirty="0" smtClean="0">
                <a:latin typeface="Verdana" panose="020B0604030504040204" pitchFamily="34" charset="0"/>
              </a:rPr>
              <a:t>proposed lead procurer &amp; buyers group, scope of the </a:t>
            </a:r>
            <a:r>
              <a:rPr lang="en-GB" altLang="en-US" sz="1600" b="0" i="0" dirty="0">
                <a:latin typeface="Verdana" panose="020B0604030504040204" pitchFamily="34" charset="0"/>
              </a:rPr>
              <a:t>procurement, expected output, duration, budget, approach for </a:t>
            </a:r>
            <a:r>
              <a:rPr lang="en-GB" altLang="en-US" sz="1600" b="0" i="0" dirty="0" smtClean="0">
                <a:latin typeface="Verdana" panose="020B0604030504040204" pitchFamily="34" charset="0"/>
              </a:rPr>
              <a:t>evaluation </a:t>
            </a:r>
            <a:r>
              <a:rPr lang="en-GB" altLang="en-US" sz="1600" b="0" i="0" dirty="0">
                <a:latin typeface="Verdana" panose="020B0604030504040204" pitchFamily="34" charset="0"/>
              </a:rPr>
              <a:t>offers (external experts or not, draft evaluation criteria), monitoring progress suppliers </a:t>
            </a:r>
          </a:p>
          <a:p>
            <a:pPr lvl="2" algn="l">
              <a:spcBef>
                <a:spcPct val="20000"/>
              </a:spcBef>
              <a:buClr>
                <a:srgbClr val="FFCC66"/>
              </a:buClr>
              <a:buFont typeface="Times" panose="02020603050405020304" pitchFamily="18" charset="0"/>
              <a:buChar char="•"/>
            </a:pPr>
            <a:r>
              <a:rPr lang="en-GB" altLang="en-US" sz="1600" b="0" i="0" dirty="0">
                <a:latin typeface="Verdana" panose="020B0604030504040204" pitchFamily="34" charset="0"/>
              </a:rPr>
              <a:t>PCP: </a:t>
            </a:r>
            <a:r>
              <a:rPr lang="en-GB" altLang="en-US" sz="1600" b="0" i="0" dirty="0" err="1" smtClean="0">
                <a:latin typeface="Verdana" panose="020B0604030504040204" pitchFamily="34" charset="0"/>
              </a:rPr>
              <a:t>nr</a:t>
            </a:r>
            <a:r>
              <a:rPr lang="en-GB" altLang="en-US" sz="1600" b="0" i="0" dirty="0" smtClean="0">
                <a:latin typeface="Verdana" panose="020B0604030504040204" pitchFamily="34" charset="0"/>
              </a:rPr>
              <a:t> of phases, </a:t>
            </a:r>
            <a:r>
              <a:rPr lang="en-GB" altLang="en-US" sz="1600" b="0" i="0" dirty="0">
                <a:latin typeface="Verdana" panose="020B0604030504040204" pitchFamily="34" charset="0"/>
              </a:rPr>
              <a:t>suppliers/phase, procuring </a:t>
            </a:r>
            <a:r>
              <a:rPr lang="en-GB" altLang="en-US" sz="1600" b="0" i="0" dirty="0" smtClean="0">
                <a:latin typeface="Verdana" panose="020B0604030504040204" pitchFamily="34" charset="0"/>
              </a:rPr>
              <a:t>tested products </a:t>
            </a:r>
            <a:r>
              <a:rPr lang="en-GB" altLang="en-US" sz="1600" b="0" i="0" dirty="0">
                <a:latin typeface="Verdana" panose="020B0604030504040204" pitchFamily="34" charset="0"/>
              </a:rPr>
              <a:t>included or not</a:t>
            </a:r>
          </a:p>
          <a:p>
            <a:pPr lvl="2" algn="l">
              <a:spcBef>
                <a:spcPct val="20000"/>
              </a:spcBef>
              <a:buClr>
                <a:srgbClr val="FFCC66"/>
              </a:buClr>
              <a:buFont typeface="Times" panose="02020603050405020304" pitchFamily="18" charset="0"/>
              <a:buChar char="•"/>
            </a:pPr>
            <a:r>
              <a:rPr lang="en-GB" altLang="en-US" sz="1600" b="0" i="0" dirty="0">
                <a:latin typeface="Verdana" panose="020B0604030504040204" pitchFamily="34" charset="0"/>
              </a:rPr>
              <a:t>PPI: </a:t>
            </a:r>
            <a:r>
              <a:rPr lang="en-GB" altLang="en-US" sz="1600" b="0" i="0" dirty="0" smtClean="0">
                <a:latin typeface="Verdana" panose="020B0604030504040204" pitchFamily="34" charset="0"/>
              </a:rPr>
              <a:t>joint PPI or coordinated PPIs, who </a:t>
            </a:r>
            <a:r>
              <a:rPr lang="en-GB" altLang="en-US" sz="1600" b="0" i="0" dirty="0">
                <a:latin typeface="Verdana" panose="020B0604030504040204" pitchFamily="34" charset="0"/>
              </a:rPr>
              <a:t>buys what/how much (all exactly the same or not, FW contracts/lots or not), </a:t>
            </a:r>
            <a:r>
              <a:rPr lang="en-GB" altLang="en-US" sz="1600" b="0" i="0" dirty="0" smtClean="0">
                <a:latin typeface="Verdana" panose="020B0604030504040204" pitchFamily="34" charset="0"/>
              </a:rPr>
              <a:t>how long evaluation of real-life operation</a:t>
            </a:r>
          </a:p>
          <a:p>
            <a:pPr lvl="1" algn="l">
              <a:spcBef>
                <a:spcPct val="20000"/>
              </a:spcBef>
              <a:buClr>
                <a:srgbClr val="FFCC66"/>
              </a:buClr>
              <a:buFont typeface="Times" panose="02020603050405020304" pitchFamily="18" charset="0"/>
              <a:buChar char="•"/>
            </a:pPr>
            <a:r>
              <a:rPr lang="en-GB" altLang="en-US" sz="1600" i="0" dirty="0" smtClean="0">
                <a:latin typeface="Verdana" panose="020B0604030504040204" pitchFamily="34" charset="0"/>
              </a:rPr>
              <a:t>Approach </a:t>
            </a:r>
            <a:r>
              <a:rPr lang="en-GB" altLang="en-US" sz="1600" i="0" dirty="0">
                <a:latin typeface="Verdana" panose="020B0604030504040204" pitchFamily="34" charset="0"/>
              </a:rPr>
              <a:t>preparation phase</a:t>
            </a:r>
            <a:r>
              <a:rPr lang="en-GB" altLang="en-US" sz="1600" b="0" i="0" dirty="0">
                <a:latin typeface="Verdana" panose="020B0604030504040204" pitchFamily="34" charset="0"/>
              </a:rPr>
              <a:t>: market consultation, development </a:t>
            </a:r>
            <a:r>
              <a:rPr lang="en-GB" altLang="en-US" sz="1600" b="0" i="0" dirty="0" smtClean="0">
                <a:latin typeface="Verdana" panose="020B0604030504040204" pitchFamily="34" charset="0"/>
              </a:rPr>
              <a:t>specs </a:t>
            </a:r>
            <a:r>
              <a:rPr lang="en-GB" altLang="en-US" sz="1600" b="0" i="0" dirty="0">
                <a:latin typeface="Verdana" panose="020B0604030504040204" pitchFamily="34" charset="0"/>
              </a:rPr>
              <a:t>&amp; </a:t>
            </a:r>
            <a:r>
              <a:rPr lang="en-GB" altLang="en-US" sz="1600" b="0" i="0" dirty="0" err="1" smtClean="0">
                <a:latin typeface="Verdana" panose="020B0604030504040204" pitchFamily="34" charset="0"/>
              </a:rPr>
              <a:t>eval</a:t>
            </a:r>
            <a:r>
              <a:rPr lang="en-GB" altLang="en-US" sz="1600" b="0" i="0" dirty="0" smtClean="0">
                <a:latin typeface="Verdana" panose="020B0604030504040204" pitchFamily="34" charset="0"/>
              </a:rPr>
              <a:t> criteria</a:t>
            </a:r>
          </a:p>
          <a:p>
            <a:pPr lvl="1" algn="l">
              <a:spcBef>
                <a:spcPct val="20000"/>
              </a:spcBef>
              <a:buClr>
                <a:srgbClr val="FFCC66"/>
              </a:buClr>
              <a:buFont typeface="Times" panose="02020603050405020304" pitchFamily="18" charset="0"/>
              <a:buChar char="•"/>
            </a:pPr>
            <a:r>
              <a:rPr lang="en-US" altLang="en-US" sz="1600" i="0" dirty="0" smtClean="0">
                <a:latin typeface="Verdana" panose="020B0604030504040204" pitchFamily="34" charset="0"/>
              </a:rPr>
              <a:t>Additional activities throughout the project</a:t>
            </a:r>
            <a:r>
              <a:rPr lang="en-US" altLang="en-US" sz="1600" b="0" i="0" dirty="0" smtClean="0">
                <a:latin typeface="Verdana" panose="020B0604030504040204" pitchFamily="34" charset="0"/>
              </a:rPr>
              <a:t> (e.g. testing, labelling of solutions etc.)</a:t>
            </a:r>
          </a:p>
          <a:p>
            <a:pPr lvl="1" algn="l">
              <a:spcBef>
                <a:spcPct val="20000"/>
              </a:spcBef>
              <a:buClr>
                <a:srgbClr val="FFCC66"/>
              </a:buClr>
              <a:buFont typeface="Times" panose="02020603050405020304" pitchFamily="18" charset="0"/>
              <a:buChar char="•"/>
            </a:pPr>
            <a:r>
              <a:rPr lang="en-US" altLang="en-US" sz="1600" i="0" dirty="0" smtClean="0">
                <a:latin typeface="Verdana" panose="020B0604030504040204" pitchFamily="34" charset="0"/>
              </a:rPr>
              <a:t>Link with other national / international initiatives or projects</a:t>
            </a:r>
            <a:endParaRPr lang="en-GB" altLang="en-US" sz="1600" i="0" dirty="0">
              <a:latin typeface="Verdana" panose="020B0604030504040204" pitchFamily="34" charset="0"/>
            </a:endParaRPr>
          </a:p>
          <a:p>
            <a:pPr lvl="1" algn="l" eaLnBrk="1" hangingPunct="1">
              <a:spcBef>
                <a:spcPct val="20000"/>
              </a:spcBef>
              <a:buClr>
                <a:srgbClr val="FFCC66"/>
              </a:buClr>
              <a:buFont typeface="Times" panose="02020603050405020304" pitchFamily="18" charset="0"/>
              <a:buChar char="•"/>
            </a:pPr>
            <a:endParaRPr lang="en-GB" altLang="en-US" sz="1600" b="0" i="0" dirty="0">
              <a:latin typeface="Verdana" panose="020B0604030504040204" pitchFamily="34" charset="0"/>
            </a:endParaRPr>
          </a:p>
        </p:txBody>
      </p:sp>
      <p:grpSp>
        <p:nvGrpSpPr>
          <p:cNvPr id="5" name="Group 4"/>
          <p:cNvGrpSpPr/>
          <p:nvPr/>
        </p:nvGrpSpPr>
        <p:grpSpPr>
          <a:xfrm>
            <a:off x="757873" y="354120"/>
            <a:ext cx="799931" cy="783418"/>
            <a:chOff x="8937971" y="1558376"/>
            <a:chExt cx="864000" cy="864000"/>
          </a:xfrm>
        </p:grpSpPr>
        <p:sp>
          <p:nvSpPr>
            <p:cNvPr id="6" name="Oval 5"/>
            <p:cNvSpPr/>
            <p:nvPr/>
          </p:nvSpPr>
          <p:spPr>
            <a:xfrm>
              <a:off x="8937971" y="1558376"/>
              <a:ext cx="864000" cy="86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1962" y="1592611"/>
              <a:ext cx="795530" cy="795530"/>
            </a:xfrm>
            <a:prstGeom prst="rect">
              <a:avLst/>
            </a:prstGeom>
          </p:spPr>
        </p:pic>
      </p:grpSp>
      <p:sp>
        <p:nvSpPr>
          <p:cNvPr id="8" name="Title 1"/>
          <p:cNvSpPr>
            <a:spLocks noGrp="1"/>
          </p:cNvSpPr>
          <p:nvPr>
            <p:ph type="title"/>
          </p:nvPr>
        </p:nvSpPr>
        <p:spPr>
          <a:xfrm>
            <a:off x="1800000" y="526992"/>
            <a:ext cx="9639689" cy="473104"/>
          </a:xfrm>
        </p:spPr>
        <p:txBody>
          <a:bodyPr anchor="t" anchorCtr="0">
            <a:noAutofit/>
          </a:bodyPr>
          <a:lstStyle/>
          <a:p>
            <a:r>
              <a:rPr lang="en-GB" sz="3600" b="1" dirty="0" smtClean="0">
                <a:solidFill>
                  <a:schemeClr val="accent1"/>
                </a:solidFill>
              </a:rPr>
              <a:t>1. Excellence</a:t>
            </a:r>
            <a:endParaRPr lang="en-GB" sz="3600" b="1" dirty="0">
              <a:solidFill>
                <a:schemeClr val="accent1"/>
              </a:solidFill>
            </a:endParaRPr>
          </a:p>
        </p:txBody>
      </p:sp>
      <p:sp>
        <p:nvSpPr>
          <p:cNvPr id="9" name="Text Placeholder 2"/>
          <p:cNvSpPr txBox="1">
            <a:spLocks/>
          </p:cNvSpPr>
          <p:nvPr/>
        </p:nvSpPr>
        <p:spPr>
          <a:xfrm>
            <a:off x="2138516" y="4055806"/>
            <a:ext cx="9822426" cy="2227008"/>
          </a:xfrm>
          <a:prstGeom prst="rect">
            <a:avLst/>
          </a:prstGeom>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endParaRPr lang="en-US" sz="2000" b="0" dirty="0">
              <a:solidFill>
                <a:schemeClr val="tx1"/>
              </a:solidFill>
            </a:endParaRPr>
          </a:p>
        </p:txBody>
      </p:sp>
    </p:spTree>
    <p:extLst>
      <p:ext uri="{BB962C8B-B14F-4D97-AF65-F5344CB8AC3E}">
        <p14:creationId xmlns:p14="http://schemas.microsoft.com/office/powerpoint/2010/main" val="40818496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8"/>
          <p:cNvSpPr>
            <a:spLocks noChangeArrowheads="1"/>
          </p:cNvSpPr>
          <p:nvPr/>
        </p:nvSpPr>
        <p:spPr bwMode="auto">
          <a:xfrm>
            <a:off x="1703387" y="259636"/>
            <a:ext cx="10228057" cy="347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ctr">
              <a:defRPr b="1" i="1">
                <a:solidFill>
                  <a:schemeClr val="tx1"/>
                </a:solidFill>
                <a:latin typeface="Trebuchet MS" panose="020B0603020202020204" pitchFamily="34" charset="0"/>
              </a:defRPr>
            </a:lvl1pPr>
            <a:lvl2pPr marL="800100" indent="-342900" algn="ctr">
              <a:defRPr b="1" i="1">
                <a:solidFill>
                  <a:schemeClr val="tx1"/>
                </a:solidFill>
                <a:latin typeface="Trebuchet MS" panose="020B0603020202020204" pitchFamily="34" charset="0"/>
              </a:defRPr>
            </a:lvl2pPr>
            <a:lvl3pPr marL="800100" indent="-342900" algn="ctr">
              <a:defRPr b="1" i="1">
                <a:solidFill>
                  <a:schemeClr val="tx1"/>
                </a:solidFill>
                <a:latin typeface="Trebuchet MS" panose="020B0603020202020204" pitchFamily="34" charset="0"/>
              </a:defRPr>
            </a:lvl3pPr>
            <a:lvl4pPr marL="1257300" indent="-342900" algn="ctr">
              <a:defRPr b="1" i="1">
                <a:solidFill>
                  <a:schemeClr val="tx1"/>
                </a:solidFill>
                <a:latin typeface="Trebuchet MS" panose="020B0603020202020204" pitchFamily="34" charset="0"/>
              </a:defRPr>
            </a:lvl4pPr>
            <a:lvl5pPr marL="2057400" indent="-228600" algn="ctr">
              <a:defRPr b="1" i="1">
                <a:solidFill>
                  <a:schemeClr val="tx1"/>
                </a:solidFill>
                <a:latin typeface="Trebuchet MS" panose="020B0603020202020204" pitchFamily="34" charset="0"/>
              </a:defRPr>
            </a:lvl5pPr>
            <a:lvl6pPr marL="2514600" indent="-228600" algn="ctr" eaLnBrk="0" fontAlgn="base" hangingPunct="0">
              <a:spcBef>
                <a:spcPct val="0"/>
              </a:spcBef>
              <a:spcAft>
                <a:spcPct val="0"/>
              </a:spcAft>
              <a:defRPr b="1" i="1">
                <a:solidFill>
                  <a:schemeClr val="tx1"/>
                </a:solidFill>
                <a:latin typeface="Trebuchet MS" panose="020B0603020202020204" pitchFamily="34" charset="0"/>
              </a:defRPr>
            </a:lvl6pPr>
            <a:lvl7pPr marL="2971800" indent="-228600" algn="ctr" eaLnBrk="0" fontAlgn="base" hangingPunct="0">
              <a:spcBef>
                <a:spcPct val="0"/>
              </a:spcBef>
              <a:spcAft>
                <a:spcPct val="0"/>
              </a:spcAft>
              <a:defRPr b="1" i="1">
                <a:solidFill>
                  <a:schemeClr val="tx1"/>
                </a:solidFill>
                <a:latin typeface="Trebuchet MS" panose="020B0603020202020204" pitchFamily="34" charset="0"/>
              </a:defRPr>
            </a:lvl7pPr>
            <a:lvl8pPr marL="3429000" indent="-228600" algn="ctr" eaLnBrk="0" fontAlgn="base" hangingPunct="0">
              <a:spcBef>
                <a:spcPct val="0"/>
              </a:spcBef>
              <a:spcAft>
                <a:spcPct val="0"/>
              </a:spcAft>
              <a:defRPr b="1" i="1">
                <a:solidFill>
                  <a:schemeClr val="tx1"/>
                </a:solidFill>
                <a:latin typeface="Trebuchet MS" panose="020B0603020202020204" pitchFamily="34" charset="0"/>
              </a:defRPr>
            </a:lvl8pPr>
            <a:lvl9pPr marL="3886200" indent="-228600" algn="ctr" eaLnBrk="0" fontAlgn="base" hangingPunct="0">
              <a:spcBef>
                <a:spcPct val="0"/>
              </a:spcBef>
              <a:spcAft>
                <a:spcPct val="0"/>
              </a:spcAft>
              <a:defRPr b="1" i="1">
                <a:solidFill>
                  <a:schemeClr val="tx1"/>
                </a:solidFill>
                <a:latin typeface="Trebuchet MS" panose="020B0603020202020204" pitchFamily="34" charset="0"/>
              </a:defRPr>
            </a:lvl9pPr>
          </a:lstStyle>
          <a:p>
            <a:pPr algn="l" eaLnBrk="1" hangingPunct="1">
              <a:spcBef>
                <a:spcPct val="20000"/>
              </a:spcBef>
              <a:buClr>
                <a:srgbClr val="FFCC66"/>
              </a:buClr>
              <a:buFont typeface="Times" panose="02020603050405020304" pitchFamily="18" charset="0"/>
              <a:buChar char="•"/>
            </a:pPr>
            <a:endParaRPr lang="en-GB" altLang="en-US" sz="2000" b="0" i="0" dirty="0">
              <a:latin typeface="Verdana" panose="020B0604030504040204" pitchFamily="34" charset="0"/>
            </a:endParaRPr>
          </a:p>
          <a:p>
            <a:pPr algn="l" eaLnBrk="1" hangingPunct="1">
              <a:spcBef>
                <a:spcPct val="20000"/>
              </a:spcBef>
              <a:buClr>
                <a:srgbClr val="FFCC66"/>
              </a:buClr>
              <a:buFont typeface="Times" panose="02020603050405020304" pitchFamily="18" charset="0"/>
              <a:buChar char="•"/>
            </a:pPr>
            <a:endParaRPr lang="en-GB" altLang="en-US" sz="2000" b="0" i="0" dirty="0">
              <a:solidFill>
                <a:srgbClr val="0070C0"/>
              </a:solidFill>
              <a:latin typeface="Verdana" panose="020B0604030504040204" pitchFamily="34" charset="0"/>
            </a:endParaRPr>
          </a:p>
          <a:p>
            <a:pPr lvl="1" algn="l" eaLnBrk="1" hangingPunct="1">
              <a:spcBef>
                <a:spcPct val="20000"/>
              </a:spcBef>
              <a:buClr>
                <a:srgbClr val="FFCC66"/>
              </a:buClr>
              <a:buFont typeface="Times" panose="02020603050405020304" pitchFamily="18" charset="0"/>
              <a:buChar char="•"/>
            </a:pPr>
            <a:endParaRPr lang="en-GB" altLang="en-US" sz="1600" b="0" i="0" dirty="0">
              <a:latin typeface="Verdana" panose="020B0604030504040204" pitchFamily="34" charset="0"/>
            </a:endParaRPr>
          </a:p>
          <a:p>
            <a:pPr algn="l" eaLnBrk="1" hangingPunct="1">
              <a:spcBef>
                <a:spcPct val="20000"/>
              </a:spcBef>
              <a:buClr>
                <a:srgbClr val="FFCC66"/>
              </a:buClr>
              <a:buFont typeface="Times" panose="02020603050405020304" pitchFamily="18" charset="0"/>
              <a:buChar char="•"/>
            </a:pPr>
            <a:r>
              <a:rPr lang="en-GB" altLang="en-US" sz="2000" i="0" dirty="0" smtClean="0">
                <a:solidFill>
                  <a:schemeClr val="tx2"/>
                </a:solidFill>
                <a:latin typeface="Verdana" panose="020B0604030504040204" pitchFamily="34" charset="0"/>
              </a:rPr>
              <a:t>Project’s pathways towards impact</a:t>
            </a:r>
            <a:endParaRPr lang="en-GB" altLang="en-US" sz="2000" i="0" dirty="0">
              <a:solidFill>
                <a:schemeClr val="tx2"/>
              </a:solidFill>
              <a:latin typeface="Verdana" panose="020B0604030504040204" pitchFamily="34" charset="0"/>
            </a:endParaRPr>
          </a:p>
          <a:p>
            <a:pPr lvl="2" algn="l" eaLnBrk="1" hangingPunct="1">
              <a:spcBef>
                <a:spcPct val="20000"/>
              </a:spcBef>
              <a:buClr>
                <a:srgbClr val="FFCC66"/>
              </a:buClr>
              <a:buFont typeface="Times" panose="02020603050405020304" pitchFamily="18" charset="0"/>
              <a:buChar char="•"/>
            </a:pPr>
            <a:r>
              <a:rPr lang="en-US" altLang="en-US" sz="1600" i="0" dirty="0" smtClean="0">
                <a:latin typeface="Verdana" panose="020B0604030504040204" pitchFamily="34" charset="0"/>
              </a:rPr>
              <a:t>How will your project contribution to achieving:</a:t>
            </a:r>
            <a:endParaRPr lang="en-GB" altLang="en-US" sz="1600" i="0" dirty="0" smtClean="0">
              <a:latin typeface="Verdana" panose="020B0604030504040204" pitchFamily="34" charset="0"/>
            </a:endParaRPr>
          </a:p>
          <a:p>
            <a:pPr lvl="3" algn="l">
              <a:spcBef>
                <a:spcPct val="20000"/>
              </a:spcBef>
              <a:buClr>
                <a:srgbClr val="931680"/>
              </a:buClr>
              <a:buFont typeface="+mj-lt"/>
              <a:buAutoNum type="arabicParenR"/>
            </a:pPr>
            <a:r>
              <a:rPr lang="en-GB" altLang="en-US" sz="1600" b="0" i="0" u="sng" dirty="0" smtClean="0">
                <a:latin typeface="Verdana" panose="020B0604030504040204" pitchFamily="34" charset="0"/>
              </a:rPr>
              <a:t>Expected outcomes</a:t>
            </a:r>
            <a:r>
              <a:rPr lang="en-GB" altLang="en-US" sz="1600" b="0" i="0" dirty="0" smtClean="0">
                <a:latin typeface="Verdana" panose="020B0604030504040204" pitchFamily="34" charset="0"/>
              </a:rPr>
              <a:t> specified in </a:t>
            </a:r>
            <a:r>
              <a:rPr lang="en-GB" altLang="en-US" sz="1600" b="0" i="0" dirty="0">
                <a:latin typeface="Verdana" panose="020B0604030504040204" pitchFamily="34" charset="0"/>
              </a:rPr>
              <a:t>WP under the </a:t>
            </a:r>
            <a:r>
              <a:rPr lang="en-GB" altLang="en-US" sz="1600" b="0" i="0" dirty="0" smtClean="0">
                <a:latin typeface="Verdana" panose="020B0604030504040204" pitchFamily="34" charset="0"/>
              </a:rPr>
              <a:t>‘</a:t>
            </a:r>
            <a:r>
              <a:rPr lang="en-GB" altLang="en-US" sz="1600" b="0" i="0" u="sng" dirty="0" smtClean="0">
                <a:latin typeface="Verdana" panose="020B0604030504040204" pitchFamily="34" charset="0"/>
              </a:rPr>
              <a:t>topic</a:t>
            </a:r>
            <a:r>
              <a:rPr lang="en-GB" altLang="en-US" sz="1600" b="0" i="0" dirty="0" smtClean="0">
                <a:latin typeface="Verdana" panose="020B0604030504040204" pitchFamily="34" charset="0"/>
              </a:rPr>
              <a:t>’ </a:t>
            </a:r>
            <a:r>
              <a:rPr lang="en-GB" altLang="en-US" sz="1600" b="0" i="0" dirty="0">
                <a:latin typeface="Verdana" panose="020B0604030504040204" pitchFamily="34" charset="0"/>
              </a:rPr>
              <a:t>calling for PCP or PPI action</a:t>
            </a:r>
          </a:p>
          <a:p>
            <a:pPr lvl="3" algn="l">
              <a:spcBef>
                <a:spcPct val="20000"/>
              </a:spcBef>
              <a:buClr>
                <a:srgbClr val="931680"/>
              </a:buClr>
              <a:buFont typeface="+mj-lt"/>
              <a:buAutoNum type="arabicParenR"/>
            </a:pPr>
            <a:r>
              <a:rPr lang="en-GB" altLang="en-US" sz="1600" b="0" i="0" u="sng" dirty="0" smtClean="0">
                <a:latin typeface="Verdana" panose="020B0604030504040204" pitchFamily="34" charset="0"/>
              </a:rPr>
              <a:t>Wider impacts</a:t>
            </a:r>
            <a:r>
              <a:rPr lang="en-GB" altLang="en-US" sz="1600" b="0" i="0" dirty="0" smtClean="0">
                <a:latin typeface="Verdana" panose="020B0604030504040204" pitchFamily="34" charset="0"/>
              </a:rPr>
              <a:t> specified under the ‘</a:t>
            </a:r>
            <a:r>
              <a:rPr lang="en-GB" altLang="en-US" sz="1600" b="0" i="0" u="sng" dirty="0" smtClean="0">
                <a:latin typeface="Verdana" panose="020B0604030504040204" pitchFamily="34" charset="0"/>
              </a:rPr>
              <a:t>destination</a:t>
            </a:r>
            <a:r>
              <a:rPr lang="en-GB" altLang="en-US" sz="1600" b="0" i="0" dirty="0" smtClean="0">
                <a:latin typeface="Verdana" panose="020B0604030504040204" pitchFamily="34" charset="0"/>
              </a:rPr>
              <a:t>’ in WP </a:t>
            </a:r>
            <a:endParaRPr lang="en-GB" altLang="en-US" sz="1600" b="0" i="0" dirty="0">
              <a:latin typeface="Verdana" panose="020B0604030504040204" pitchFamily="34" charset="0"/>
            </a:endParaRPr>
          </a:p>
          <a:p>
            <a:pPr lvl="2" algn="l" eaLnBrk="1" hangingPunct="1">
              <a:spcBef>
                <a:spcPct val="20000"/>
              </a:spcBef>
              <a:buClr>
                <a:srgbClr val="FFCC66"/>
              </a:buClr>
              <a:buFont typeface="Times" panose="02020603050405020304" pitchFamily="18" charset="0"/>
              <a:buChar char="•"/>
            </a:pPr>
            <a:r>
              <a:rPr lang="en-GB" altLang="en-US" sz="1600" i="0" dirty="0" smtClean="0">
                <a:latin typeface="Verdana" panose="020B0604030504040204" pitchFamily="34" charset="0"/>
              </a:rPr>
              <a:t>Requirements and potential barriers </a:t>
            </a:r>
            <a:r>
              <a:rPr lang="en-GB" altLang="en-US" sz="1600" b="0" i="0" dirty="0" smtClean="0">
                <a:latin typeface="Verdana" panose="020B0604030504040204" pitchFamily="34" charset="0"/>
              </a:rPr>
              <a:t>from factors outside the project</a:t>
            </a:r>
          </a:p>
          <a:p>
            <a:pPr lvl="2" algn="l" eaLnBrk="1" hangingPunct="1">
              <a:spcBef>
                <a:spcPct val="20000"/>
              </a:spcBef>
              <a:buClr>
                <a:srgbClr val="FFCC66"/>
              </a:buClr>
              <a:buFont typeface="Times" panose="02020603050405020304" pitchFamily="18" charset="0"/>
              <a:buChar char="•"/>
            </a:pPr>
            <a:r>
              <a:rPr lang="en-US" altLang="en-US" sz="1600" i="0" dirty="0" smtClean="0">
                <a:latin typeface="Verdana" panose="020B0604030504040204" pitchFamily="34" charset="0"/>
              </a:rPr>
              <a:t>Scale and significance</a:t>
            </a:r>
            <a:r>
              <a:rPr lang="en-US" altLang="en-US" sz="1600" b="0" i="0" dirty="0" smtClean="0">
                <a:latin typeface="Verdana" panose="020B0604030504040204" pitchFamily="34" charset="0"/>
              </a:rPr>
              <a:t> of the project contribution to expected outcomes and impacts</a:t>
            </a:r>
            <a:endParaRPr lang="en-GB" altLang="en-US" sz="1600" b="0" i="0" dirty="0">
              <a:latin typeface="Verdana" panose="020B0604030504040204" pitchFamily="34" charset="0"/>
            </a:endParaRPr>
          </a:p>
          <a:p>
            <a:pPr lvl="2" algn="l" eaLnBrk="1" hangingPunct="1">
              <a:spcBef>
                <a:spcPct val="20000"/>
              </a:spcBef>
              <a:buClr>
                <a:srgbClr val="FFCC66"/>
              </a:buClr>
              <a:buFont typeface="Times" panose="02020603050405020304" pitchFamily="18" charset="0"/>
              <a:buChar char="•"/>
            </a:pPr>
            <a:endParaRPr lang="en-GB" altLang="en-US" sz="1200" b="0" i="0" dirty="0">
              <a:latin typeface="Verdana" panose="020B0604030504040204" pitchFamily="34" charset="0"/>
            </a:endParaRPr>
          </a:p>
          <a:p>
            <a:pPr algn="l" eaLnBrk="1" hangingPunct="1">
              <a:spcBef>
                <a:spcPct val="20000"/>
              </a:spcBef>
              <a:buClr>
                <a:srgbClr val="FFCC66"/>
              </a:buClr>
              <a:buFont typeface="Times" panose="02020603050405020304" pitchFamily="18" charset="0"/>
              <a:buChar char="•"/>
            </a:pPr>
            <a:r>
              <a:rPr lang="en-GB" altLang="en-US" sz="2000" i="0" dirty="0">
                <a:solidFill>
                  <a:schemeClr val="tx2"/>
                </a:solidFill>
                <a:latin typeface="Verdana" panose="020B0604030504040204" pitchFamily="34" charset="0"/>
              </a:rPr>
              <a:t>Measures to maximise impact</a:t>
            </a:r>
          </a:p>
          <a:p>
            <a:pPr lvl="2" algn="l" eaLnBrk="1" hangingPunct="1">
              <a:spcBef>
                <a:spcPct val="20000"/>
              </a:spcBef>
              <a:buClr>
                <a:srgbClr val="FFCC66"/>
              </a:buClr>
              <a:buFont typeface="Times" panose="02020603050405020304" pitchFamily="18" charset="0"/>
              <a:buChar char="•"/>
            </a:pPr>
            <a:r>
              <a:rPr lang="en-GB" altLang="en-US" sz="1600" i="0" dirty="0" smtClean="0">
                <a:latin typeface="Verdana" panose="020B0604030504040204" pitchFamily="34" charset="0"/>
              </a:rPr>
              <a:t>Plan for dissemination, exploitation and communication</a:t>
            </a:r>
            <a:endParaRPr lang="en-GB" altLang="en-US" sz="1600" i="0" dirty="0">
              <a:latin typeface="Verdana" panose="020B0604030504040204" pitchFamily="34" charset="0"/>
            </a:endParaRPr>
          </a:p>
          <a:p>
            <a:pPr lvl="3" algn="l" eaLnBrk="1" hangingPunct="1">
              <a:spcBef>
                <a:spcPct val="20000"/>
              </a:spcBef>
              <a:buClr>
                <a:srgbClr val="FFCC66"/>
              </a:buClr>
              <a:buFont typeface="Times" panose="02020603050405020304" pitchFamily="18" charset="0"/>
              <a:buChar char="•"/>
            </a:pPr>
            <a:r>
              <a:rPr lang="en-US" altLang="en-US" sz="1600" b="0" i="0" dirty="0" smtClean="0">
                <a:latin typeface="Verdana" panose="020B0604030504040204" pitchFamily="34" charset="0"/>
              </a:rPr>
              <a:t>Measures to ensure wide industry interest (open market consultation, call for tender)</a:t>
            </a:r>
          </a:p>
          <a:p>
            <a:pPr lvl="3" algn="l" eaLnBrk="1" hangingPunct="1">
              <a:spcBef>
                <a:spcPct val="20000"/>
              </a:spcBef>
              <a:buClr>
                <a:srgbClr val="FFCC66"/>
              </a:buClr>
              <a:buFont typeface="Times" panose="02020603050405020304" pitchFamily="18" charset="0"/>
              <a:buChar char="•"/>
            </a:pPr>
            <a:r>
              <a:rPr lang="en-US" altLang="en-US" sz="1600" b="0" i="0" dirty="0" smtClean="0">
                <a:latin typeface="Verdana" panose="020B0604030504040204" pitchFamily="34" charset="0"/>
              </a:rPr>
              <a:t>Communication about results achieved by the PCP/PPI</a:t>
            </a:r>
          </a:p>
          <a:p>
            <a:pPr lvl="3" algn="l" eaLnBrk="1" hangingPunct="1">
              <a:spcBef>
                <a:spcPct val="20000"/>
              </a:spcBef>
              <a:buClr>
                <a:srgbClr val="FFCC66"/>
              </a:buClr>
              <a:buFont typeface="Times" panose="02020603050405020304" pitchFamily="18" charset="0"/>
              <a:buChar char="•"/>
            </a:pPr>
            <a:r>
              <a:rPr lang="en-GB" altLang="en-US" sz="1600" b="0" i="0" dirty="0" smtClean="0">
                <a:latin typeface="Verdana" panose="020B0604030504040204" pitchFamily="34" charset="0"/>
              </a:rPr>
              <a:t>Plans of buyers group to </a:t>
            </a:r>
            <a:r>
              <a:rPr lang="en-GB" altLang="en-US" sz="1600" b="0" i="0" dirty="0">
                <a:latin typeface="Verdana" panose="020B0604030504040204" pitchFamily="34" charset="0"/>
              </a:rPr>
              <a:t>deploy and encourage other procurers to deploy </a:t>
            </a:r>
            <a:r>
              <a:rPr lang="en-GB" altLang="en-US" sz="1600" b="0" i="0" dirty="0" smtClean="0">
                <a:latin typeface="Verdana" panose="020B0604030504040204" pitchFamily="34" charset="0"/>
              </a:rPr>
              <a:t>solutions</a:t>
            </a:r>
          </a:p>
          <a:p>
            <a:pPr lvl="3" algn="l" eaLnBrk="1" hangingPunct="1">
              <a:spcBef>
                <a:spcPct val="20000"/>
              </a:spcBef>
              <a:buClr>
                <a:srgbClr val="FFCC66"/>
              </a:buClr>
              <a:buFont typeface="Times" panose="02020603050405020304" pitchFamily="18" charset="0"/>
              <a:buChar char="•"/>
            </a:pPr>
            <a:r>
              <a:rPr lang="en-US" altLang="en-US" sz="1600" b="0" i="0" dirty="0" smtClean="0">
                <a:latin typeface="Verdana" panose="020B0604030504040204" pitchFamily="34" charset="0"/>
              </a:rPr>
              <a:t>Measures to help PCP/PPI suppliers grow their business</a:t>
            </a:r>
            <a:endParaRPr lang="en-GB" altLang="en-US" sz="1600" b="0" i="0" dirty="0">
              <a:latin typeface="Verdana" panose="020B0604030504040204" pitchFamily="34" charset="0"/>
            </a:endParaRPr>
          </a:p>
          <a:p>
            <a:pPr lvl="3" algn="l" eaLnBrk="1" hangingPunct="1">
              <a:spcBef>
                <a:spcPct val="20000"/>
              </a:spcBef>
              <a:buClr>
                <a:srgbClr val="FFCC66"/>
              </a:buClr>
              <a:buFont typeface="Times" panose="02020603050405020304" pitchFamily="18" charset="0"/>
              <a:buChar char="•"/>
            </a:pPr>
            <a:r>
              <a:rPr lang="en-GB" altLang="en-US" sz="1600" b="0" i="0" dirty="0" smtClean="0">
                <a:latin typeface="Verdana" panose="020B0604030504040204" pitchFamily="34" charset="0"/>
              </a:rPr>
              <a:t>Activities fostering wider commercialisation (e.g. standardisation, certification)</a:t>
            </a:r>
            <a:endParaRPr lang="en-GB" altLang="en-US" sz="1600" b="0" i="0" dirty="0">
              <a:latin typeface="Verdana" panose="020B0604030504040204" pitchFamily="34" charset="0"/>
            </a:endParaRPr>
          </a:p>
          <a:p>
            <a:pPr lvl="2" algn="l">
              <a:spcBef>
                <a:spcPct val="20000"/>
              </a:spcBef>
              <a:buClr>
                <a:srgbClr val="FFCC66"/>
              </a:buClr>
              <a:buFont typeface="Times" panose="02020603050405020304" pitchFamily="18" charset="0"/>
              <a:buChar char="•"/>
            </a:pPr>
            <a:r>
              <a:rPr lang="en-US" altLang="en-US" sz="1600" i="0" dirty="0" smtClean="0">
                <a:latin typeface="Verdana" panose="020B0604030504040204" pitchFamily="34" charset="0"/>
              </a:rPr>
              <a:t>Strategy for management of IPR</a:t>
            </a:r>
            <a:endParaRPr lang="en-GB" altLang="en-US" sz="1600" i="0" dirty="0">
              <a:latin typeface="Verdana" panose="020B0604030504040204" pitchFamily="34" charset="0"/>
            </a:endParaRPr>
          </a:p>
          <a:p>
            <a:pPr lvl="3" algn="l">
              <a:spcBef>
                <a:spcPct val="20000"/>
              </a:spcBef>
              <a:buClr>
                <a:srgbClr val="FFCC66"/>
              </a:buClr>
              <a:buFont typeface="Times" panose="02020603050405020304" pitchFamily="18" charset="0"/>
              <a:buChar char="•"/>
            </a:pPr>
            <a:r>
              <a:rPr lang="en-US" altLang="en-US" sz="1600" b="0" i="0" dirty="0" smtClean="0">
                <a:latin typeface="Verdana" panose="020B0604030504040204" pitchFamily="34" charset="0"/>
              </a:rPr>
              <a:t>Project specificities: e.g. other procurers piggy-backing on the procurement? </a:t>
            </a:r>
          </a:p>
          <a:p>
            <a:pPr lvl="3" algn="l">
              <a:spcBef>
                <a:spcPct val="20000"/>
              </a:spcBef>
              <a:buClr>
                <a:srgbClr val="FFCC66"/>
              </a:buClr>
              <a:buFont typeface="Times" panose="02020603050405020304" pitchFamily="18" charset="0"/>
              <a:buChar char="•"/>
            </a:pPr>
            <a:r>
              <a:rPr lang="en-US" altLang="en-US" sz="1600" b="0" i="0" dirty="0" smtClean="0">
                <a:latin typeface="Verdana" panose="020B0604030504040204" pitchFamily="34" charset="0"/>
              </a:rPr>
              <a:t>Ensure that your </a:t>
            </a:r>
            <a:r>
              <a:rPr lang="en-US" altLang="en-US" sz="1600" b="0" i="0" dirty="0">
                <a:latin typeface="Verdana" panose="020B0604030504040204" pitchFamily="34" charset="0"/>
              </a:rPr>
              <a:t>IPR </a:t>
            </a:r>
            <a:r>
              <a:rPr lang="en-US" altLang="en-US" sz="1600" b="0" i="0" dirty="0" smtClean="0">
                <a:latin typeface="Verdana" panose="020B0604030504040204" pitchFamily="34" charset="0"/>
              </a:rPr>
              <a:t>approach complies with the IPR allocation </a:t>
            </a:r>
            <a:r>
              <a:rPr lang="en-US" altLang="en-US" sz="1600" b="0" i="0" dirty="0">
                <a:latin typeface="Verdana" panose="020B0604030504040204" pitchFamily="34" charset="0"/>
              </a:rPr>
              <a:t>requirements in general annex H of HE work </a:t>
            </a:r>
            <a:r>
              <a:rPr lang="en-US" altLang="en-US" sz="1600" b="0" i="0" dirty="0" err="1">
                <a:latin typeface="Verdana" panose="020B0604030504040204" pitchFamily="34" charset="0"/>
              </a:rPr>
              <a:t>programme</a:t>
            </a:r>
            <a:r>
              <a:rPr lang="en-US" altLang="en-US" sz="1600" b="0" i="0" dirty="0">
                <a:latin typeface="Verdana" panose="020B0604030504040204" pitchFamily="34" charset="0"/>
              </a:rPr>
              <a:t> (IPR ownership remaining with suppliers)</a:t>
            </a:r>
          </a:p>
          <a:p>
            <a:pPr lvl="3" algn="l">
              <a:spcBef>
                <a:spcPct val="20000"/>
              </a:spcBef>
              <a:buClr>
                <a:srgbClr val="FFCC66"/>
              </a:buClr>
              <a:buFont typeface="Times" panose="02020603050405020304" pitchFamily="18" charset="0"/>
              <a:buChar char="•"/>
            </a:pPr>
            <a:endParaRPr lang="en-GB" altLang="en-US" sz="1600" b="0" i="0" dirty="0">
              <a:latin typeface="Verdana" panose="020B0604030504040204" pitchFamily="34" charset="0"/>
            </a:endParaRPr>
          </a:p>
          <a:p>
            <a:pPr lvl="2" algn="l" eaLnBrk="1" hangingPunct="1">
              <a:spcBef>
                <a:spcPct val="20000"/>
              </a:spcBef>
              <a:buClr>
                <a:srgbClr val="FFCC66"/>
              </a:buClr>
              <a:buFont typeface="Times" panose="02020603050405020304" pitchFamily="18" charset="0"/>
              <a:buChar char="•"/>
            </a:pPr>
            <a:endParaRPr lang="en-GB" altLang="en-US" sz="1600" b="0" i="0" dirty="0">
              <a:latin typeface="Verdana" panose="020B0604030504040204" pitchFamily="34" charset="0"/>
            </a:endParaRPr>
          </a:p>
          <a:p>
            <a:pPr lvl="2" algn="l" eaLnBrk="1" hangingPunct="1">
              <a:spcBef>
                <a:spcPct val="20000"/>
              </a:spcBef>
              <a:buClr>
                <a:srgbClr val="FFCC66"/>
              </a:buClr>
              <a:buFont typeface="Times" panose="02020603050405020304" pitchFamily="18" charset="0"/>
              <a:buChar char="•"/>
            </a:pPr>
            <a:endParaRPr lang="en-GB" altLang="en-US" sz="2000" b="0" i="0" dirty="0">
              <a:solidFill>
                <a:srgbClr val="0070C0"/>
              </a:solidFill>
              <a:latin typeface="Verdana" panose="020B0604030504040204" pitchFamily="34" charset="0"/>
            </a:endParaRPr>
          </a:p>
        </p:txBody>
      </p:sp>
      <p:grpSp>
        <p:nvGrpSpPr>
          <p:cNvPr id="4" name="Group 3"/>
          <p:cNvGrpSpPr/>
          <p:nvPr/>
        </p:nvGrpSpPr>
        <p:grpSpPr>
          <a:xfrm>
            <a:off x="878423" y="266624"/>
            <a:ext cx="864000" cy="864000"/>
            <a:chOff x="1069009" y="3735593"/>
            <a:chExt cx="864000" cy="864000"/>
          </a:xfrm>
        </p:grpSpPr>
        <p:sp>
          <p:nvSpPr>
            <p:cNvPr id="5" name="Oval 4"/>
            <p:cNvSpPr/>
            <p:nvPr/>
          </p:nvSpPr>
          <p:spPr>
            <a:xfrm>
              <a:off x="1069009" y="3735593"/>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768" y="3769828"/>
              <a:ext cx="792482" cy="795530"/>
            </a:xfrm>
            <a:prstGeom prst="rect">
              <a:avLst/>
            </a:prstGeom>
          </p:spPr>
        </p:pic>
      </p:grpSp>
      <p:sp>
        <p:nvSpPr>
          <p:cNvPr id="7" name="Title 1"/>
          <p:cNvSpPr>
            <a:spLocks noGrp="1"/>
          </p:cNvSpPr>
          <p:nvPr>
            <p:ph type="title"/>
          </p:nvPr>
        </p:nvSpPr>
        <p:spPr>
          <a:xfrm>
            <a:off x="1800000" y="526992"/>
            <a:ext cx="9639689" cy="473104"/>
          </a:xfrm>
        </p:spPr>
        <p:txBody>
          <a:bodyPr anchor="t" anchorCtr="0">
            <a:noAutofit/>
          </a:bodyPr>
          <a:lstStyle/>
          <a:p>
            <a:r>
              <a:rPr lang="en-GB" sz="3600" b="1" dirty="0" smtClean="0">
                <a:solidFill>
                  <a:srgbClr val="931680"/>
                </a:solidFill>
              </a:rPr>
              <a:t>2. Impact</a:t>
            </a:r>
            <a:endParaRPr lang="en-GB" sz="3600" b="1" dirty="0">
              <a:solidFill>
                <a:srgbClr val="931680"/>
              </a:solidFill>
            </a:endParaRP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586" y="5895607"/>
            <a:ext cx="354013"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
          <p:cNvSpPr txBox="1">
            <a:spLocks/>
          </p:cNvSpPr>
          <p:nvPr/>
        </p:nvSpPr>
        <p:spPr>
          <a:xfrm>
            <a:off x="2138516" y="5471652"/>
            <a:ext cx="9822426" cy="1238866"/>
          </a:xfrm>
          <a:prstGeom prst="rect">
            <a:avLst/>
          </a:prstGeom>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endParaRPr lang="en-US" sz="2000" b="0" dirty="0">
              <a:solidFill>
                <a:schemeClr val="tx1"/>
              </a:solidFill>
            </a:endParaRPr>
          </a:p>
        </p:txBody>
      </p:sp>
    </p:spTree>
    <p:extLst>
      <p:ext uri="{BB962C8B-B14F-4D97-AF65-F5344CB8AC3E}">
        <p14:creationId xmlns:p14="http://schemas.microsoft.com/office/powerpoint/2010/main" val="27377923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8"/>
          <p:cNvSpPr>
            <a:spLocks noChangeArrowheads="1"/>
          </p:cNvSpPr>
          <p:nvPr/>
        </p:nvSpPr>
        <p:spPr bwMode="auto">
          <a:xfrm>
            <a:off x="1703387" y="188914"/>
            <a:ext cx="10124819" cy="347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rgbClr val="FFCC66"/>
              </a:buClr>
              <a:buFont typeface="Times" pitchFamily="18" charset="0"/>
              <a:buChar char="•"/>
              <a:defRPr/>
            </a:pPr>
            <a:endParaRPr lang="en-GB" sz="2000" dirty="0">
              <a:latin typeface="Verdana" pitchFamily="34" charset="0"/>
            </a:endParaRPr>
          </a:p>
          <a:p>
            <a:pPr marL="342900" indent="-342900">
              <a:spcBef>
                <a:spcPct val="20000"/>
              </a:spcBef>
              <a:buClr>
                <a:srgbClr val="FFCC66"/>
              </a:buClr>
              <a:buFont typeface="Times" pitchFamily="18" charset="0"/>
              <a:buChar char="•"/>
              <a:defRPr/>
            </a:pPr>
            <a:endParaRPr lang="en-GB" sz="2000" dirty="0">
              <a:solidFill>
                <a:srgbClr val="0070C0"/>
              </a:solidFill>
              <a:latin typeface="Verdana" pitchFamily="34" charset="0"/>
            </a:endParaRPr>
          </a:p>
          <a:p>
            <a:pPr marL="457200" lvl="2">
              <a:spcBef>
                <a:spcPct val="20000"/>
              </a:spcBef>
              <a:buClr>
                <a:srgbClr val="FFCC66"/>
              </a:buClr>
              <a:defRPr/>
            </a:pPr>
            <a:endParaRPr lang="en-GB" sz="1600" dirty="0">
              <a:latin typeface="Verdana" pitchFamily="34" charset="0"/>
            </a:endParaRPr>
          </a:p>
          <a:p>
            <a:pPr marL="342900" indent="-342900">
              <a:spcBef>
                <a:spcPct val="20000"/>
              </a:spcBef>
              <a:buClr>
                <a:srgbClr val="FFCC66"/>
              </a:buClr>
              <a:buFont typeface="Times" pitchFamily="18" charset="0"/>
              <a:buChar char="•"/>
              <a:defRPr/>
            </a:pPr>
            <a:r>
              <a:rPr lang="en-GB" sz="2000" b="1" dirty="0" smtClean="0">
                <a:solidFill>
                  <a:schemeClr val="tx2"/>
                </a:solidFill>
                <a:latin typeface="Verdana" pitchFamily="34" charset="0"/>
              </a:rPr>
              <a:t>Work plan and resources</a:t>
            </a:r>
            <a:endParaRPr lang="en-GB" sz="2000" b="1" dirty="0">
              <a:solidFill>
                <a:schemeClr val="tx2"/>
              </a:solidFill>
              <a:latin typeface="Verdana" pitchFamily="34" charset="0"/>
            </a:endParaRPr>
          </a:p>
          <a:p>
            <a:pPr marL="800100" lvl="2" indent="-342900">
              <a:spcBef>
                <a:spcPct val="20000"/>
              </a:spcBef>
              <a:buClr>
                <a:srgbClr val="FFCC66"/>
              </a:buClr>
              <a:buFont typeface="Times" pitchFamily="18" charset="0"/>
              <a:buChar char="•"/>
              <a:defRPr/>
            </a:pPr>
            <a:r>
              <a:rPr lang="en-GB" sz="1600" b="1" dirty="0">
                <a:latin typeface="Verdana" pitchFamily="34" charset="0"/>
              </a:rPr>
              <a:t>Work </a:t>
            </a:r>
            <a:r>
              <a:rPr lang="en-GB" sz="1600" b="1" dirty="0" smtClean="0">
                <a:latin typeface="Verdana" pitchFamily="34" charset="0"/>
              </a:rPr>
              <a:t>plan: </a:t>
            </a:r>
            <a:r>
              <a:rPr lang="en-GB" sz="1600" dirty="0" smtClean="0">
                <a:latin typeface="Verdana" pitchFamily="34" charset="0"/>
              </a:rPr>
              <a:t>tables 3.1.a to 3.1.e (templates</a:t>
            </a:r>
            <a:r>
              <a:rPr lang="en-GB" sz="1600" dirty="0">
                <a:latin typeface="Verdana" pitchFamily="34" charset="0"/>
              </a:rPr>
              <a:t>)</a:t>
            </a:r>
          </a:p>
          <a:p>
            <a:pPr marL="800100" lvl="2" indent="-342900">
              <a:spcBef>
                <a:spcPct val="20000"/>
              </a:spcBef>
              <a:buClr>
                <a:srgbClr val="FFCC66"/>
              </a:buClr>
              <a:buFont typeface="Times" pitchFamily="18" charset="0"/>
              <a:buChar char="•"/>
              <a:defRPr/>
            </a:pPr>
            <a:r>
              <a:rPr lang="en-GB" sz="1600" b="1" dirty="0">
                <a:latin typeface="Verdana" pitchFamily="34" charset="0"/>
              </a:rPr>
              <a:t>Work Packages </a:t>
            </a:r>
            <a:r>
              <a:rPr lang="en-GB" sz="1600" dirty="0">
                <a:latin typeface="Verdana" pitchFamily="34" charset="0"/>
              </a:rPr>
              <a:t>(foresee separate work packages </a:t>
            </a:r>
            <a:r>
              <a:rPr lang="en-GB" sz="1600" dirty="0" smtClean="0">
                <a:latin typeface="Verdana" pitchFamily="34" charset="0"/>
              </a:rPr>
              <a:t>for)</a:t>
            </a:r>
            <a:endParaRPr lang="en-GB" sz="1600" dirty="0">
              <a:latin typeface="Verdana" pitchFamily="34" charset="0"/>
            </a:endParaRPr>
          </a:p>
          <a:p>
            <a:pPr marL="1257300" lvl="3" indent="-342900">
              <a:spcBef>
                <a:spcPct val="20000"/>
              </a:spcBef>
              <a:buClr>
                <a:srgbClr val="FFCC66"/>
              </a:buClr>
              <a:buFont typeface="Times" pitchFamily="18" charset="0"/>
              <a:buChar char="•"/>
              <a:defRPr/>
            </a:pPr>
            <a:r>
              <a:rPr lang="en-GB" sz="1600" dirty="0" smtClean="0">
                <a:latin typeface="Verdana" pitchFamily="34" charset="0"/>
              </a:rPr>
              <a:t>Preparation of the procurement</a:t>
            </a:r>
            <a:endParaRPr lang="en-GB" sz="1600" dirty="0">
              <a:latin typeface="Verdana" pitchFamily="34" charset="0"/>
            </a:endParaRPr>
          </a:p>
          <a:p>
            <a:pPr marL="1257300" lvl="3" indent="-342900">
              <a:spcBef>
                <a:spcPct val="20000"/>
              </a:spcBef>
              <a:buClr>
                <a:srgbClr val="FFCC66"/>
              </a:buClr>
              <a:buFont typeface="Times" pitchFamily="18" charset="0"/>
              <a:buChar char="•"/>
              <a:defRPr/>
            </a:pPr>
            <a:r>
              <a:rPr lang="en-GB" sz="1600" dirty="0" smtClean="0">
                <a:latin typeface="Verdana" pitchFamily="34" charset="0"/>
              </a:rPr>
              <a:t>Execution and follow-up of the procurement</a:t>
            </a:r>
            <a:endParaRPr lang="en-GB" sz="1600" dirty="0">
              <a:latin typeface="Verdana" pitchFamily="34" charset="0"/>
            </a:endParaRPr>
          </a:p>
          <a:p>
            <a:pPr marL="800100" lvl="2" indent="-342900">
              <a:spcBef>
                <a:spcPct val="20000"/>
              </a:spcBef>
              <a:buClr>
                <a:srgbClr val="FFCC66"/>
              </a:buClr>
              <a:buFont typeface="Times" pitchFamily="18" charset="0"/>
              <a:buChar char="•"/>
              <a:defRPr/>
            </a:pPr>
            <a:r>
              <a:rPr lang="en-GB" sz="1600" b="1" dirty="0" smtClean="0">
                <a:latin typeface="Verdana" pitchFamily="34" charset="0"/>
              </a:rPr>
              <a:t>Deliverables / milestones</a:t>
            </a:r>
            <a:r>
              <a:rPr lang="en-GB" sz="1600" dirty="0" smtClean="0">
                <a:latin typeface="Verdana" pitchFamily="34" charset="0"/>
              </a:rPr>
              <a:t> </a:t>
            </a:r>
            <a:r>
              <a:rPr lang="en-GB" sz="1600" dirty="0">
                <a:latin typeface="Verdana" pitchFamily="34" charset="0"/>
              </a:rPr>
              <a:t>(</a:t>
            </a:r>
            <a:r>
              <a:rPr lang="en-GB" sz="1600" dirty="0" smtClean="0">
                <a:latin typeface="Verdana" pitchFamily="34" charset="0"/>
              </a:rPr>
              <a:t>foresee mandatory deliverables / milestones)</a:t>
            </a:r>
            <a:endParaRPr lang="en-GB" sz="1600" dirty="0">
              <a:latin typeface="Verdana" pitchFamily="34" charset="0"/>
            </a:endParaRPr>
          </a:p>
          <a:p>
            <a:pPr marL="1257300" lvl="3" indent="-342900">
              <a:spcBef>
                <a:spcPct val="20000"/>
              </a:spcBef>
              <a:buClr>
                <a:srgbClr val="FFCC66"/>
              </a:buClr>
              <a:buFont typeface="Times" pitchFamily="18" charset="0"/>
              <a:buChar char="•"/>
              <a:defRPr/>
            </a:pPr>
            <a:r>
              <a:rPr lang="en-US" sz="1600" u="sng" dirty="0" smtClean="0">
                <a:latin typeface="Verdana" pitchFamily="34" charset="0"/>
              </a:rPr>
              <a:t>Start preparation phase:</a:t>
            </a:r>
            <a:r>
              <a:rPr lang="en-US" sz="1600" dirty="0" smtClean="0">
                <a:latin typeface="Verdana" pitchFamily="34" charset="0"/>
              </a:rPr>
              <a:t> publication PIN for open market consultation in TED</a:t>
            </a:r>
            <a:endParaRPr lang="en-GB" sz="1600" dirty="0" smtClean="0">
              <a:latin typeface="Verdana" pitchFamily="34" charset="0"/>
            </a:endParaRPr>
          </a:p>
          <a:p>
            <a:pPr marL="1257300" lvl="3" indent="-342900">
              <a:spcBef>
                <a:spcPct val="20000"/>
              </a:spcBef>
              <a:buClr>
                <a:srgbClr val="FFCC66"/>
              </a:buClr>
              <a:buFont typeface="Times" pitchFamily="18" charset="0"/>
              <a:buChar char="•"/>
              <a:defRPr/>
            </a:pPr>
            <a:r>
              <a:rPr lang="en-GB" sz="1600" u="sng" dirty="0">
                <a:latin typeface="Verdana" pitchFamily="34" charset="0"/>
              </a:rPr>
              <a:t>E</a:t>
            </a:r>
            <a:r>
              <a:rPr lang="en-GB" sz="1600" u="sng" dirty="0" smtClean="0">
                <a:latin typeface="Verdana" pitchFamily="34" charset="0"/>
              </a:rPr>
              <a:t>nd </a:t>
            </a:r>
            <a:r>
              <a:rPr lang="en-GB" sz="1600" u="sng" dirty="0">
                <a:latin typeface="Verdana" pitchFamily="34" charset="0"/>
              </a:rPr>
              <a:t>preparation stage</a:t>
            </a:r>
            <a:r>
              <a:rPr lang="en-GB" sz="1600" dirty="0">
                <a:latin typeface="Verdana" pitchFamily="34" charset="0"/>
              </a:rPr>
              <a:t>: call for tender </a:t>
            </a:r>
            <a:r>
              <a:rPr lang="en-GB" sz="1600" dirty="0" smtClean="0">
                <a:latin typeface="Verdana" pitchFamily="34" charset="0"/>
              </a:rPr>
              <a:t>docs (including contract notice and request for tenders), </a:t>
            </a:r>
            <a:r>
              <a:rPr lang="en-GB" sz="1600" dirty="0">
                <a:latin typeface="Verdana" pitchFamily="34" charset="0"/>
              </a:rPr>
              <a:t>report on outcome preparation </a:t>
            </a:r>
            <a:r>
              <a:rPr lang="en-GB" sz="1600" dirty="0" smtClean="0">
                <a:latin typeface="Verdana" pitchFamily="34" charset="0"/>
              </a:rPr>
              <a:t>phase, joint procurement agreement </a:t>
            </a:r>
            <a:endParaRPr lang="en-GB" sz="1600" dirty="0">
              <a:latin typeface="Verdana" pitchFamily="34" charset="0"/>
            </a:endParaRPr>
          </a:p>
          <a:p>
            <a:pPr marL="1257300" lvl="3" indent="-342900">
              <a:spcBef>
                <a:spcPct val="20000"/>
              </a:spcBef>
              <a:buClr>
                <a:srgbClr val="FFCC66"/>
              </a:buClr>
              <a:buFont typeface="Times" pitchFamily="18" charset="0"/>
              <a:buChar char="•"/>
              <a:defRPr/>
            </a:pPr>
            <a:r>
              <a:rPr lang="en-US" sz="1600" u="sng" dirty="0" smtClean="0">
                <a:latin typeface="Verdana" pitchFamily="34" charset="0"/>
              </a:rPr>
              <a:t>Start execution phase:</a:t>
            </a:r>
            <a:r>
              <a:rPr lang="en-US" sz="1600" dirty="0" smtClean="0">
                <a:latin typeface="Verdana" pitchFamily="34" charset="0"/>
              </a:rPr>
              <a:t> publication contract notice in TED</a:t>
            </a:r>
            <a:endParaRPr lang="en-GB" sz="1600" dirty="0" smtClean="0">
              <a:latin typeface="Verdana" pitchFamily="34" charset="0"/>
            </a:endParaRPr>
          </a:p>
          <a:p>
            <a:pPr marL="1257300" lvl="3" indent="-342900">
              <a:spcBef>
                <a:spcPct val="20000"/>
              </a:spcBef>
              <a:buClr>
                <a:srgbClr val="FFCC66"/>
              </a:buClr>
              <a:buFont typeface="Times" pitchFamily="18" charset="0"/>
              <a:buChar char="•"/>
              <a:defRPr/>
            </a:pPr>
            <a:r>
              <a:rPr lang="en-GB" sz="1600" u="sng" dirty="0" smtClean="0">
                <a:latin typeface="Verdana" pitchFamily="34" charset="0"/>
              </a:rPr>
              <a:t>End </a:t>
            </a:r>
            <a:r>
              <a:rPr lang="en-GB" sz="1600" u="sng" dirty="0">
                <a:latin typeface="Verdana" pitchFamily="34" charset="0"/>
              </a:rPr>
              <a:t>of tender </a:t>
            </a:r>
            <a:r>
              <a:rPr lang="en-GB" sz="1600" u="sng" dirty="0" smtClean="0">
                <a:latin typeface="Verdana" pitchFamily="34" charset="0"/>
              </a:rPr>
              <a:t>evaluation /evaluation per phase</a:t>
            </a:r>
            <a:r>
              <a:rPr lang="en-GB" sz="1600" dirty="0" smtClean="0">
                <a:latin typeface="Verdana" pitchFamily="34" charset="0"/>
              </a:rPr>
              <a:t>: </a:t>
            </a:r>
            <a:r>
              <a:rPr lang="en-GB" sz="1600" dirty="0">
                <a:latin typeface="Verdana" pitchFamily="34" charset="0"/>
              </a:rPr>
              <a:t>info on </a:t>
            </a:r>
            <a:r>
              <a:rPr lang="en-GB" sz="1600" dirty="0" smtClean="0">
                <a:latin typeface="Verdana" pitchFamily="34" charset="0"/>
              </a:rPr>
              <a:t>bids received + on the result of the evaluation</a:t>
            </a:r>
            <a:r>
              <a:rPr lang="en-GB" sz="1600" dirty="0">
                <a:latin typeface="Verdana" pitchFamily="34" charset="0"/>
              </a:rPr>
              <a:t> </a:t>
            </a:r>
            <a:r>
              <a:rPr lang="en-GB" sz="1600" dirty="0" smtClean="0">
                <a:latin typeface="Verdana" pitchFamily="34" charset="0"/>
              </a:rPr>
              <a:t>+ publication contract award notice in TED</a:t>
            </a:r>
          </a:p>
          <a:p>
            <a:pPr marL="1257300" lvl="3" indent="-342900">
              <a:spcBef>
                <a:spcPct val="20000"/>
              </a:spcBef>
              <a:buClr>
                <a:srgbClr val="FFCC66"/>
              </a:buClr>
              <a:buFont typeface="Times" pitchFamily="18" charset="0"/>
              <a:buChar char="•"/>
              <a:defRPr/>
            </a:pPr>
            <a:r>
              <a:rPr lang="en-GB" sz="1600" u="sng" dirty="0" smtClean="0">
                <a:latin typeface="Verdana" pitchFamily="34" charset="0"/>
              </a:rPr>
              <a:t>End </a:t>
            </a:r>
            <a:r>
              <a:rPr lang="en-GB" sz="1600" u="sng" dirty="0">
                <a:latin typeface="Verdana" pitchFamily="34" charset="0"/>
              </a:rPr>
              <a:t>of </a:t>
            </a:r>
            <a:r>
              <a:rPr lang="en-GB" sz="1600" u="sng" dirty="0" smtClean="0">
                <a:latin typeface="Verdana" pitchFamily="34" charset="0"/>
              </a:rPr>
              <a:t>action (and at the end of each phase for PCPs)</a:t>
            </a:r>
            <a:r>
              <a:rPr lang="en-GB" sz="1600" dirty="0" smtClean="0">
                <a:latin typeface="Verdana" pitchFamily="34" charset="0"/>
              </a:rPr>
              <a:t>: </a:t>
            </a:r>
            <a:r>
              <a:rPr lang="en-GB" sz="1600" dirty="0">
                <a:latin typeface="Verdana" pitchFamily="34" charset="0"/>
              </a:rPr>
              <a:t>assessment </a:t>
            </a:r>
            <a:r>
              <a:rPr lang="en-GB" sz="1600" dirty="0" smtClean="0">
                <a:latin typeface="Verdana" pitchFamily="34" charset="0"/>
              </a:rPr>
              <a:t>and validation by the procurer of the results achieved by the suppliers + </a:t>
            </a:r>
            <a:r>
              <a:rPr lang="en-GB" sz="1600" dirty="0">
                <a:latin typeface="Verdana" pitchFamily="34" charset="0"/>
              </a:rPr>
              <a:t>demonstration of solutions to </a:t>
            </a:r>
            <a:r>
              <a:rPr lang="en-GB" sz="1600" dirty="0" smtClean="0">
                <a:latin typeface="Verdana" pitchFamily="34" charset="0"/>
              </a:rPr>
              <a:t>Granting Authority (and reviewers)</a:t>
            </a:r>
          </a:p>
          <a:p>
            <a:pPr marL="914400" lvl="3">
              <a:spcBef>
                <a:spcPct val="20000"/>
              </a:spcBef>
              <a:buClr>
                <a:srgbClr val="FFCC66"/>
              </a:buClr>
              <a:defRPr/>
            </a:pPr>
            <a:r>
              <a:rPr lang="en-US" sz="1600" b="1" dirty="0" smtClean="0">
                <a:latin typeface="Verdana" pitchFamily="34" charset="0"/>
              </a:rPr>
              <a:t>Foresee sufficient time </a:t>
            </a:r>
            <a:r>
              <a:rPr lang="en-US" sz="1600" dirty="0" smtClean="0">
                <a:latin typeface="Verdana" pitchFamily="34" charset="0"/>
              </a:rPr>
              <a:t>to prepare/review the tender docs + to promote the OMC/call for tender + for publication timing requirements (see application form and general Annex H to the WP) + to validate and disseminate the results after the PCP/PPI!</a:t>
            </a:r>
            <a:endParaRPr lang="en-GB" sz="1600" dirty="0" smtClean="0">
              <a:latin typeface="Verdana" pitchFamily="34" charset="0"/>
            </a:endParaRPr>
          </a:p>
          <a:p>
            <a:pPr marL="800100" lvl="2" indent="-342900">
              <a:spcBef>
                <a:spcPct val="20000"/>
              </a:spcBef>
              <a:buClr>
                <a:srgbClr val="FFCC66"/>
              </a:buClr>
              <a:buFont typeface="Times" pitchFamily="18" charset="0"/>
              <a:buChar char="•"/>
              <a:defRPr/>
            </a:pPr>
            <a:r>
              <a:rPr lang="en-US" sz="1600" b="1" dirty="0" smtClean="0">
                <a:latin typeface="Verdana" pitchFamily="34" charset="0"/>
              </a:rPr>
              <a:t>Critical project risks </a:t>
            </a:r>
            <a:r>
              <a:rPr lang="en-US" sz="1600" b="1" dirty="0">
                <a:latin typeface="Verdana" pitchFamily="34" charset="0"/>
              </a:rPr>
              <a:t>and mitigation </a:t>
            </a:r>
            <a:r>
              <a:rPr lang="en-US" sz="1600" b="1" dirty="0" smtClean="0">
                <a:latin typeface="Verdana" pitchFamily="34" charset="0"/>
              </a:rPr>
              <a:t>measures</a:t>
            </a:r>
            <a:endParaRPr lang="en-US" sz="1600" dirty="0">
              <a:latin typeface="Verdana" pitchFamily="34" charset="0"/>
            </a:endParaRPr>
          </a:p>
          <a:p>
            <a:pPr marL="1257300" lvl="3" indent="-342900">
              <a:spcBef>
                <a:spcPct val="20000"/>
              </a:spcBef>
              <a:buClr>
                <a:srgbClr val="FFCC66"/>
              </a:buClr>
              <a:buFont typeface="Times" pitchFamily="18" charset="0"/>
              <a:buChar char="•"/>
              <a:defRPr/>
            </a:pPr>
            <a:endParaRPr lang="en-GB" sz="1600" dirty="0">
              <a:latin typeface="Verdana" pitchFamily="34" charset="0"/>
            </a:endParaRPr>
          </a:p>
          <a:p>
            <a:pPr marL="1257300" lvl="3" indent="-342900">
              <a:spcBef>
                <a:spcPct val="20000"/>
              </a:spcBef>
              <a:buClr>
                <a:srgbClr val="FFCC66"/>
              </a:buClr>
              <a:buFont typeface="Times" pitchFamily="18" charset="0"/>
              <a:buChar char="•"/>
              <a:defRPr/>
            </a:pPr>
            <a:endParaRPr lang="en-GB" sz="2000" dirty="0">
              <a:latin typeface="Verdana"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701" y="3840805"/>
            <a:ext cx="624499" cy="602817"/>
          </a:xfrm>
          <a:prstGeom prst="rect">
            <a:avLst/>
          </a:prstGeom>
        </p:spPr>
      </p:pic>
      <p:grpSp>
        <p:nvGrpSpPr>
          <p:cNvPr id="11" name="Group 10"/>
          <p:cNvGrpSpPr/>
          <p:nvPr/>
        </p:nvGrpSpPr>
        <p:grpSpPr>
          <a:xfrm>
            <a:off x="805392" y="324258"/>
            <a:ext cx="927492" cy="864000"/>
            <a:chOff x="3332923" y="4807760"/>
            <a:chExt cx="864000" cy="864000"/>
          </a:xfrm>
        </p:grpSpPr>
        <p:sp>
          <p:nvSpPr>
            <p:cNvPr id="12" name="Oval 11"/>
            <p:cNvSpPr/>
            <p:nvPr/>
          </p:nvSpPr>
          <p:spPr>
            <a:xfrm>
              <a:off x="3332923" y="4807760"/>
              <a:ext cx="864000" cy="864000"/>
            </a:xfrm>
            <a:prstGeom prst="ellips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7312" y="4841995"/>
              <a:ext cx="795532" cy="795531"/>
            </a:xfrm>
            <a:prstGeom prst="rect">
              <a:avLst/>
            </a:prstGeom>
          </p:spPr>
        </p:pic>
      </p:grpSp>
      <p:sp>
        <p:nvSpPr>
          <p:cNvPr id="14" name="Title 1"/>
          <p:cNvSpPr>
            <a:spLocks noGrp="1"/>
          </p:cNvSpPr>
          <p:nvPr>
            <p:ph type="title"/>
          </p:nvPr>
        </p:nvSpPr>
        <p:spPr>
          <a:xfrm>
            <a:off x="1800000" y="526992"/>
            <a:ext cx="9639689" cy="473104"/>
          </a:xfrm>
        </p:spPr>
        <p:txBody>
          <a:bodyPr anchor="t" anchorCtr="0">
            <a:noAutofit/>
          </a:bodyPr>
          <a:lstStyle/>
          <a:p>
            <a:r>
              <a:rPr lang="en-GB" sz="3600" b="1" dirty="0" smtClean="0">
                <a:solidFill>
                  <a:schemeClr val="bg1">
                    <a:lumMod val="50000"/>
                  </a:schemeClr>
                </a:solidFill>
              </a:rPr>
              <a:t>3. Implementation</a:t>
            </a:r>
            <a:endParaRPr lang="en-GB" sz="3600" b="1" dirty="0">
              <a:solidFill>
                <a:schemeClr val="bg1">
                  <a:lumMod val="50000"/>
                </a:schemeClr>
              </a:solidFill>
            </a:endParaRPr>
          </a:p>
        </p:txBody>
      </p:sp>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3831" y="5453155"/>
            <a:ext cx="354013"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3830" y="3054084"/>
            <a:ext cx="354013"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Placeholder 2"/>
          <p:cNvSpPr txBox="1">
            <a:spLocks/>
          </p:cNvSpPr>
          <p:nvPr/>
        </p:nvSpPr>
        <p:spPr>
          <a:xfrm>
            <a:off x="2123768" y="2787445"/>
            <a:ext cx="9822426" cy="3545165"/>
          </a:xfrm>
          <a:prstGeom prst="rect">
            <a:avLst/>
          </a:prstGeom>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endParaRPr lang="en-US" sz="2000" b="0" dirty="0">
              <a:solidFill>
                <a:schemeClr val="tx1"/>
              </a:solidFill>
            </a:endParaRPr>
          </a:p>
        </p:txBody>
      </p:sp>
    </p:spTree>
    <p:extLst>
      <p:ext uri="{BB962C8B-B14F-4D97-AF65-F5344CB8AC3E}">
        <p14:creationId xmlns:p14="http://schemas.microsoft.com/office/powerpoint/2010/main" val="26033189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1518" y="1779778"/>
            <a:ext cx="10156297" cy="1749286"/>
          </a:xfrm>
        </p:spPr>
        <p:txBody>
          <a:bodyPr/>
          <a:lstStyle/>
          <a:p>
            <a:r>
              <a:rPr lang="en-IE" dirty="0" smtClean="0"/>
              <a:t/>
            </a:r>
            <a:br>
              <a:rPr lang="en-IE" dirty="0" smtClean="0"/>
            </a:br>
            <a:r>
              <a:rPr lang="en-IE" sz="4800" dirty="0" smtClean="0"/>
              <a:t>Proposal preparation</a:t>
            </a:r>
            <a:endParaRPr lang="en-GB" sz="4800" dirty="0"/>
          </a:p>
        </p:txBody>
      </p:sp>
      <p:sp>
        <p:nvSpPr>
          <p:cNvPr id="3" name="Subtitle 2"/>
          <p:cNvSpPr>
            <a:spLocks noGrp="1"/>
          </p:cNvSpPr>
          <p:nvPr>
            <p:ph type="subTitle" idx="1"/>
          </p:nvPr>
        </p:nvSpPr>
        <p:spPr>
          <a:xfrm>
            <a:off x="1081518" y="1291210"/>
            <a:ext cx="10156297" cy="488568"/>
          </a:xfrm>
        </p:spPr>
        <p:txBody>
          <a:bodyPr/>
          <a:lstStyle/>
          <a:p>
            <a:r>
              <a:rPr lang="en-IE" dirty="0" smtClean="0"/>
              <a:t>Getting ready</a:t>
            </a:r>
            <a:endParaRPr lang="en-GB" dirty="0"/>
          </a:p>
        </p:txBody>
      </p:sp>
    </p:spTree>
    <p:extLst>
      <p:ext uri="{BB962C8B-B14F-4D97-AF65-F5344CB8AC3E}">
        <p14:creationId xmlns:p14="http://schemas.microsoft.com/office/powerpoint/2010/main" val="5342389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8"/>
          <p:cNvSpPr>
            <a:spLocks noChangeArrowheads="1"/>
          </p:cNvSpPr>
          <p:nvPr/>
        </p:nvSpPr>
        <p:spPr bwMode="auto">
          <a:xfrm>
            <a:off x="1555904" y="0"/>
            <a:ext cx="10198560" cy="347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Clr>
                <a:srgbClr val="FFCC66"/>
              </a:buClr>
              <a:defRPr/>
            </a:pPr>
            <a:endParaRPr lang="en-GB" sz="2000" dirty="0">
              <a:solidFill>
                <a:srgbClr val="0070C0"/>
              </a:solidFill>
              <a:latin typeface="Verdana" pitchFamily="34" charset="0"/>
            </a:endParaRPr>
          </a:p>
          <a:p>
            <a:pPr marL="800100" lvl="2" indent="-342900">
              <a:spcBef>
                <a:spcPct val="20000"/>
              </a:spcBef>
              <a:buClr>
                <a:srgbClr val="FFCC66"/>
              </a:buClr>
              <a:buFont typeface="Times" pitchFamily="18" charset="0"/>
              <a:buChar char="•"/>
              <a:defRPr/>
            </a:pPr>
            <a:r>
              <a:rPr lang="en-US" sz="1600" b="1" dirty="0" smtClean="0">
                <a:latin typeface="Verdana" pitchFamily="34" charset="0"/>
              </a:rPr>
              <a:t>Resources: </a:t>
            </a:r>
            <a:r>
              <a:rPr lang="en-US" sz="1600" dirty="0" smtClean="0">
                <a:latin typeface="Verdana" pitchFamily="34" charset="0"/>
              </a:rPr>
              <a:t>tables 3.1.f to 3.1.k</a:t>
            </a:r>
          </a:p>
          <a:p>
            <a:pPr marL="1257300" lvl="3" indent="-342900">
              <a:spcBef>
                <a:spcPct val="20000"/>
              </a:spcBef>
              <a:buClr>
                <a:srgbClr val="FFCC66"/>
              </a:buClr>
              <a:buFont typeface="Times" pitchFamily="18" charset="0"/>
              <a:buChar char="•"/>
              <a:defRPr/>
            </a:pPr>
            <a:r>
              <a:rPr lang="en-GB" sz="1600" dirty="0">
                <a:latin typeface="Verdana" pitchFamily="34" charset="0"/>
              </a:rPr>
              <a:t>How will consortium mobilise resources for project (incl. own </a:t>
            </a:r>
            <a:r>
              <a:rPr lang="en-GB" sz="1600" dirty="0" smtClean="0">
                <a:latin typeface="Verdana" pitchFamily="34" charset="0"/>
              </a:rPr>
              <a:t>financial contribution</a:t>
            </a:r>
            <a:r>
              <a:rPr lang="en-GB" sz="1600" dirty="0">
                <a:latin typeface="Verdana" pitchFamily="34" charset="0"/>
              </a:rPr>
              <a:t>)</a:t>
            </a:r>
          </a:p>
          <a:p>
            <a:pPr marL="1257300" lvl="3" indent="-342900">
              <a:spcBef>
                <a:spcPct val="20000"/>
              </a:spcBef>
              <a:buClr>
                <a:srgbClr val="FFCC66"/>
              </a:buClr>
              <a:buFont typeface="Times" pitchFamily="18" charset="0"/>
              <a:buChar char="•"/>
              <a:defRPr/>
            </a:pPr>
            <a:r>
              <a:rPr lang="en-GB" sz="1600" dirty="0">
                <a:latin typeface="Verdana" pitchFamily="34" charset="0"/>
                <a:ea typeface="Verdana" panose="020B0604030504040204" pitchFamily="34" charset="0"/>
                <a:cs typeface="Verdana" panose="020B0604030504040204" pitchFamily="34" charset="0"/>
              </a:rPr>
              <a:t>Dependencies in mobilising resources (e.g. additional funding from national or other Community programs such as ESIF)</a:t>
            </a:r>
          </a:p>
          <a:p>
            <a:pPr marL="1257300" lvl="3" indent="-342900">
              <a:spcBef>
                <a:spcPct val="20000"/>
              </a:spcBef>
              <a:buClr>
                <a:srgbClr val="FFCC66"/>
              </a:buClr>
              <a:buFont typeface="Times" pitchFamily="18" charset="0"/>
              <a:buChar char="•"/>
              <a:defRPr/>
            </a:pPr>
            <a:r>
              <a:rPr lang="en-GB" sz="1600" dirty="0">
                <a:latin typeface="Verdana" pitchFamily="34" charset="0"/>
                <a:ea typeface="Verdana" panose="020B0604030504040204" pitchFamily="34" charset="0"/>
                <a:cs typeface="Verdana" panose="020B0604030504040204" pitchFamily="34" charset="0"/>
              </a:rPr>
              <a:t>Resources (financial or in kind) from third parties associated to beneficiaries</a:t>
            </a:r>
          </a:p>
          <a:p>
            <a:pPr marL="1257300" lvl="3" indent="-342900">
              <a:spcBef>
                <a:spcPct val="20000"/>
              </a:spcBef>
              <a:buClr>
                <a:srgbClr val="FFCC66"/>
              </a:buClr>
              <a:buFont typeface="Times" pitchFamily="18" charset="0"/>
              <a:buChar char="•"/>
              <a:defRPr/>
            </a:pPr>
            <a:endParaRPr lang="en-GB" sz="1600" dirty="0">
              <a:latin typeface="Verdana" pitchFamily="34" charset="0"/>
              <a:ea typeface="Verdana" panose="020B0604030504040204" pitchFamily="34" charset="0"/>
              <a:cs typeface="Verdana" panose="020B0604030504040204" pitchFamily="34" charset="0"/>
            </a:endParaRPr>
          </a:p>
          <a:p>
            <a:pPr marL="914400" lvl="3">
              <a:spcBef>
                <a:spcPct val="20000"/>
              </a:spcBef>
              <a:buClr>
                <a:srgbClr val="FFCC66"/>
              </a:buClr>
              <a:defRPr/>
            </a:pPr>
            <a:r>
              <a:rPr lang="en-GB" sz="1600" dirty="0">
                <a:latin typeface="Verdana" pitchFamily="34" charset="0"/>
                <a:ea typeface="Verdana" panose="020B0604030504040204" pitchFamily="34" charset="0"/>
                <a:cs typeface="Verdana" panose="020B0604030504040204" pitchFamily="34" charset="0"/>
              </a:rPr>
              <a:t>Don't forget to complete the Tables related to resources</a:t>
            </a:r>
          </a:p>
          <a:p>
            <a:pPr marL="1257300" lvl="3" indent="-342900">
              <a:spcBef>
                <a:spcPct val="20000"/>
              </a:spcBef>
              <a:buClr>
                <a:srgbClr val="FFCC66"/>
              </a:buClr>
              <a:buFont typeface="Times" pitchFamily="18" charset="0"/>
              <a:buChar char="•"/>
              <a:defRPr/>
            </a:pPr>
            <a:r>
              <a:rPr lang="en-GB" sz="1600" dirty="0" smtClean="0">
                <a:latin typeface="Verdana" pitchFamily="34" charset="0"/>
                <a:ea typeface="Verdana" panose="020B0604030504040204" pitchFamily="34" charset="0"/>
                <a:cs typeface="Verdana" panose="020B0604030504040204" pitchFamily="34" charset="0"/>
              </a:rPr>
              <a:t>Total committed budget for the PCP/PPI procurement (Estimated contribution per member of the buyers group to the </a:t>
            </a:r>
            <a:r>
              <a:rPr lang="en-GB" sz="1600" u="sng" dirty="0" smtClean="0">
                <a:latin typeface="Verdana" panose="020B0604030504040204" pitchFamily="34" charset="0"/>
                <a:ea typeface="Verdana" panose="020B0604030504040204" pitchFamily="34" charset="0"/>
                <a:cs typeface="Verdana" panose="020B0604030504040204" pitchFamily="34" charset="0"/>
              </a:rPr>
              <a:t>PCP/PPI procurement cost)</a:t>
            </a:r>
            <a:r>
              <a:rPr lang="en-GB" sz="1600" dirty="0" smtClean="0">
                <a:latin typeface="Verdana" panose="020B0604030504040204" pitchFamily="34" charset="0"/>
                <a:ea typeface="Verdana" panose="020B0604030504040204" pitchFamily="34" charset="0"/>
                <a:cs typeface="Verdana" panose="020B0604030504040204" pitchFamily="34" charset="0"/>
              </a:rPr>
              <a:t> </a:t>
            </a:r>
            <a:r>
              <a:rPr lang="en-GB" sz="1600" dirty="0">
                <a:latin typeface="Verdana" panose="020B0604030504040204" pitchFamily="34" charset="0"/>
                <a:ea typeface="Verdana" panose="020B0604030504040204" pitchFamily="34" charset="0"/>
                <a:cs typeface="Verdana" panose="020B0604030504040204" pitchFamily="34" charset="0"/>
              </a:rPr>
              <a:t>-&gt; Table </a:t>
            </a:r>
            <a:r>
              <a:rPr lang="en-GB" sz="1600" dirty="0" smtClean="0">
                <a:latin typeface="Verdana" panose="020B0604030504040204" pitchFamily="34" charset="0"/>
                <a:ea typeface="Verdana" panose="020B0604030504040204" pitchFamily="34" charset="0"/>
                <a:cs typeface="Verdana" panose="020B0604030504040204" pitchFamily="34" charset="0"/>
              </a:rPr>
              <a:t>3.1.f</a:t>
            </a:r>
            <a:endParaRPr lang="en-GB" sz="1600" dirty="0">
              <a:latin typeface="Verdana" panose="020B0604030504040204" pitchFamily="34" charset="0"/>
              <a:ea typeface="Verdana" panose="020B0604030504040204" pitchFamily="34" charset="0"/>
              <a:cs typeface="Verdana" panose="020B0604030504040204" pitchFamily="34" charset="0"/>
            </a:endParaRPr>
          </a:p>
          <a:p>
            <a:pPr marL="1257300" lvl="3" indent="-342900">
              <a:spcBef>
                <a:spcPct val="20000"/>
              </a:spcBef>
              <a:buClr>
                <a:srgbClr val="FFCC66"/>
              </a:buClr>
              <a:buFont typeface="Times" pitchFamily="18" charset="0"/>
              <a:buChar char="•"/>
              <a:defRPr/>
            </a:pPr>
            <a:r>
              <a:rPr lang="en-GB" sz="1600" dirty="0">
                <a:latin typeface="Verdana" panose="020B0604030504040204" pitchFamily="34" charset="0"/>
                <a:ea typeface="Verdana" panose="020B0604030504040204" pitchFamily="34" charset="0"/>
                <a:cs typeface="Verdana" panose="020B0604030504040204" pitchFamily="34" charset="0"/>
              </a:rPr>
              <a:t>Estimated </a:t>
            </a:r>
            <a:r>
              <a:rPr lang="en-GB" sz="1600" u="sng" dirty="0">
                <a:latin typeface="Verdana" panose="020B0604030504040204" pitchFamily="34" charset="0"/>
                <a:ea typeface="Verdana" panose="020B0604030504040204" pitchFamily="34" charset="0"/>
                <a:cs typeface="Verdana" panose="020B0604030504040204" pitchFamily="34" charset="0"/>
              </a:rPr>
              <a:t>costs for </a:t>
            </a:r>
            <a:r>
              <a:rPr lang="en-GB" sz="1600" u="sng" dirty="0" smtClean="0">
                <a:latin typeface="Verdana" panose="020B0604030504040204" pitchFamily="34" charset="0"/>
                <a:ea typeface="Verdana" panose="020B0604030504040204" pitchFamily="34" charset="0"/>
                <a:cs typeface="Verdana" panose="020B0604030504040204" pitchFamily="34" charset="0"/>
              </a:rPr>
              <a:t>additional activities </a:t>
            </a:r>
            <a:r>
              <a:rPr lang="en-GB" sz="1600" dirty="0" smtClean="0">
                <a:latin typeface="Verdana" panose="020B0604030504040204" pitchFamily="34" charset="0"/>
                <a:ea typeface="Verdana" panose="020B0604030504040204" pitchFamily="34" charset="0"/>
                <a:cs typeface="Verdana" panose="020B0604030504040204" pitchFamily="34" charset="0"/>
              </a:rPr>
              <a:t>(NOT the PCP/PPI procurement cost)</a:t>
            </a:r>
            <a:endParaRPr lang="en-GB" sz="1600" dirty="0">
              <a:latin typeface="Verdana" panose="020B0604030504040204" pitchFamily="34" charset="0"/>
              <a:ea typeface="Verdana" panose="020B0604030504040204" pitchFamily="34" charset="0"/>
              <a:cs typeface="Verdana" panose="020B0604030504040204" pitchFamily="34" charset="0"/>
            </a:endParaRPr>
          </a:p>
          <a:p>
            <a:pPr marL="1714500" lvl="4" indent="-342900">
              <a:spcBef>
                <a:spcPct val="20000"/>
              </a:spcBef>
              <a:buClr>
                <a:srgbClr val="FFCC66"/>
              </a:buClr>
              <a:buFont typeface="Times" pitchFamily="18" charset="0"/>
              <a:buChar char="•"/>
              <a:defRPr/>
            </a:pPr>
            <a:r>
              <a:rPr lang="en-GB" sz="1600" dirty="0">
                <a:latin typeface="Verdana" panose="020B0604030504040204" pitchFamily="34" charset="0"/>
                <a:ea typeface="Verdana" panose="020B0604030504040204" pitchFamily="34" charset="0"/>
                <a:cs typeface="Verdana" panose="020B0604030504040204" pitchFamily="34" charset="0"/>
              </a:rPr>
              <a:t>Direct personnel costs (Table </a:t>
            </a:r>
            <a:r>
              <a:rPr lang="en-GB" sz="1600" dirty="0" smtClean="0">
                <a:latin typeface="Verdana" panose="020B0604030504040204" pitchFamily="34" charset="0"/>
                <a:ea typeface="Verdana" panose="020B0604030504040204" pitchFamily="34" charset="0"/>
                <a:cs typeface="Verdana" panose="020B0604030504040204" pitchFamily="34" charset="0"/>
              </a:rPr>
              <a:t>3.1.g)</a:t>
            </a:r>
            <a:endParaRPr lang="en-GB" sz="1600" dirty="0">
              <a:latin typeface="Verdana" panose="020B0604030504040204" pitchFamily="34" charset="0"/>
              <a:ea typeface="Verdana" panose="020B0604030504040204" pitchFamily="34" charset="0"/>
              <a:cs typeface="Verdana" panose="020B0604030504040204" pitchFamily="34" charset="0"/>
            </a:endParaRPr>
          </a:p>
          <a:p>
            <a:pPr marL="1714500" lvl="4" indent="-342900">
              <a:spcBef>
                <a:spcPct val="20000"/>
              </a:spcBef>
              <a:buClr>
                <a:srgbClr val="FFCC66"/>
              </a:buClr>
              <a:buFont typeface="Times" pitchFamily="18" charset="0"/>
              <a:buChar char="•"/>
              <a:defRPr/>
            </a:pPr>
            <a:r>
              <a:rPr lang="en-GB" sz="1600" dirty="0">
                <a:latin typeface="Verdana" panose="020B0604030504040204" pitchFamily="34" charset="0"/>
                <a:ea typeface="Verdana" panose="020B0604030504040204" pitchFamily="34" charset="0"/>
                <a:cs typeface="Verdana" panose="020B0604030504040204" pitchFamily="34" charset="0"/>
              </a:rPr>
              <a:t>Direct costs of subcontracting (Table </a:t>
            </a:r>
            <a:r>
              <a:rPr lang="en-GB" sz="1600" dirty="0" smtClean="0">
                <a:latin typeface="Verdana" panose="020B0604030504040204" pitchFamily="34" charset="0"/>
                <a:ea typeface="Verdana" panose="020B0604030504040204" pitchFamily="34" charset="0"/>
                <a:cs typeface="Verdana" panose="020B0604030504040204" pitchFamily="34" charset="0"/>
              </a:rPr>
              <a:t>3.1.h)</a:t>
            </a:r>
          </a:p>
          <a:p>
            <a:pPr marL="1714500" lvl="4" indent="-342900">
              <a:spcBef>
                <a:spcPct val="20000"/>
              </a:spcBef>
              <a:buClr>
                <a:srgbClr val="FFCC66"/>
              </a:buClr>
              <a:buFont typeface="Times" pitchFamily="18" charset="0"/>
              <a:buChar char="•"/>
              <a:defRPr/>
            </a:pPr>
            <a:r>
              <a:rPr lang="en-US" sz="1600" dirty="0" smtClean="0">
                <a:latin typeface="Verdana" panose="020B0604030504040204" pitchFamily="34" charset="0"/>
                <a:ea typeface="Verdana" panose="020B0604030504040204" pitchFamily="34" charset="0"/>
                <a:cs typeface="Verdana" panose="020B0604030504040204" pitchFamily="34" charset="0"/>
              </a:rPr>
              <a:t>Purchase costs (Table 3.1.i)</a:t>
            </a:r>
            <a:endParaRPr lang="en-GB" sz="1600" dirty="0">
              <a:latin typeface="Verdana" panose="020B0604030504040204" pitchFamily="34" charset="0"/>
              <a:ea typeface="Verdana" panose="020B0604030504040204" pitchFamily="34" charset="0"/>
              <a:cs typeface="Verdana" panose="020B0604030504040204" pitchFamily="34" charset="0"/>
            </a:endParaRPr>
          </a:p>
          <a:p>
            <a:pPr marL="1714500" lvl="4" indent="-342900">
              <a:spcBef>
                <a:spcPct val="20000"/>
              </a:spcBef>
              <a:buClr>
                <a:srgbClr val="FFCC66"/>
              </a:buClr>
              <a:buFont typeface="Times" pitchFamily="18" charset="0"/>
              <a:buChar char="•"/>
              <a:defRPr/>
            </a:pPr>
            <a:r>
              <a:rPr lang="en-GB" sz="1600" dirty="0">
                <a:latin typeface="Verdana" panose="020B0604030504040204" pitchFamily="34" charset="0"/>
                <a:ea typeface="Verdana" panose="020B0604030504040204" pitchFamily="34" charset="0"/>
                <a:cs typeface="Verdana" panose="020B0604030504040204" pitchFamily="34" charset="0"/>
              </a:rPr>
              <a:t>Other direct costs (Table </a:t>
            </a:r>
            <a:r>
              <a:rPr lang="en-GB" sz="1600" dirty="0" smtClean="0">
                <a:latin typeface="Verdana" panose="020B0604030504040204" pitchFamily="34" charset="0"/>
                <a:ea typeface="Verdana" panose="020B0604030504040204" pitchFamily="34" charset="0"/>
                <a:cs typeface="Verdana" panose="020B0604030504040204" pitchFamily="34" charset="0"/>
              </a:rPr>
              <a:t>3.1.j)</a:t>
            </a:r>
            <a:endParaRPr lang="en-US" sz="1600" dirty="0" smtClean="0">
              <a:latin typeface="Verdana" pitchFamily="34" charset="0"/>
            </a:endParaRPr>
          </a:p>
          <a:p>
            <a:pPr marL="1714500" lvl="4" indent="-342900">
              <a:spcBef>
                <a:spcPct val="20000"/>
              </a:spcBef>
              <a:buClr>
                <a:srgbClr val="FFCC66"/>
              </a:buClr>
              <a:buFont typeface="Times" pitchFamily="18" charset="0"/>
              <a:buChar char="•"/>
              <a:defRPr/>
            </a:pPr>
            <a:r>
              <a:rPr lang="en-US" sz="1600" dirty="0" smtClean="0">
                <a:latin typeface="Verdana" pitchFamily="34" charset="0"/>
              </a:rPr>
              <a:t>In-kind contributions (Table 3.1.k)</a:t>
            </a:r>
            <a:endParaRPr lang="en-US" sz="1600" dirty="0">
              <a:latin typeface="Verdana" pitchFamily="34" charset="0"/>
            </a:endParaRPr>
          </a:p>
          <a:p>
            <a:pPr marL="800100" lvl="2" indent="-342900">
              <a:spcBef>
                <a:spcPct val="20000"/>
              </a:spcBef>
              <a:buClr>
                <a:srgbClr val="FFCC66"/>
              </a:buClr>
              <a:buFont typeface="Times" pitchFamily="18" charset="0"/>
              <a:buChar char="•"/>
              <a:defRPr/>
            </a:pPr>
            <a:endParaRPr lang="en-GB" sz="1200" dirty="0">
              <a:latin typeface="Verdana" panose="020B0604030504040204" pitchFamily="34" charset="0"/>
              <a:ea typeface="Verdana" panose="020B0604030504040204" pitchFamily="34" charset="0"/>
              <a:cs typeface="Verdana" panose="020B0604030504040204" pitchFamily="34" charset="0"/>
            </a:endParaRPr>
          </a:p>
          <a:p>
            <a:pPr marL="342900" indent="-342900">
              <a:spcBef>
                <a:spcPct val="20000"/>
              </a:spcBef>
              <a:buClr>
                <a:srgbClr val="FFCC66"/>
              </a:buClr>
              <a:buFont typeface="Times" pitchFamily="18" charset="0"/>
              <a:buChar char="•"/>
              <a:defRPr/>
            </a:pPr>
            <a:r>
              <a:rPr lang="en-GB" sz="2000" b="1" dirty="0" smtClean="0">
                <a:solidFill>
                  <a:schemeClr val="tx2"/>
                </a:solidFill>
                <a:latin typeface="Verdana" pitchFamily="34" charset="0"/>
              </a:rPr>
              <a:t>Capacity of participants and consortium </a:t>
            </a:r>
            <a:r>
              <a:rPr lang="en-GB" sz="2000" b="1" dirty="0">
                <a:solidFill>
                  <a:schemeClr val="tx2"/>
                </a:solidFill>
                <a:latin typeface="Verdana" pitchFamily="34" charset="0"/>
              </a:rPr>
              <a:t>as a whole</a:t>
            </a:r>
          </a:p>
          <a:p>
            <a:pPr marL="800100" lvl="2" indent="-342900">
              <a:spcBef>
                <a:spcPct val="20000"/>
              </a:spcBef>
              <a:buClr>
                <a:srgbClr val="FFCC66"/>
              </a:buClr>
              <a:buFont typeface="Times" pitchFamily="18" charset="0"/>
              <a:buChar char="•"/>
              <a:defRPr/>
            </a:pPr>
            <a:r>
              <a:rPr lang="en-GB" sz="1600" dirty="0" smtClean="0">
                <a:latin typeface="Verdana" pitchFamily="34" charset="0"/>
              </a:rPr>
              <a:t>Consortium: Complementarity and role beneficiaries (+affiliated entities)</a:t>
            </a:r>
          </a:p>
          <a:p>
            <a:pPr marL="800100" lvl="2" indent="-342900">
              <a:spcBef>
                <a:spcPct val="20000"/>
              </a:spcBef>
              <a:buClr>
                <a:srgbClr val="FFCC66"/>
              </a:buClr>
              <a:buFont typeface="Times" pitchFamily="18" charset="0"/>
              <a:buChar char="•"/>
              <a:defRPr/>
            </a:pPr>
            <a:r>
              <a:rPr lang="en-US" sz="1600" dirty="0" smtClean="0">
                <a:latin typeface="Verdana" pitchFamily="34" charset="0"/>
              </a:rPr>
              <a:t>Note: there can be </a:t>
            </a:r>
            <a:r>
              <a:rPr lang="en-US" sz="1600" u="sng" dirty="0" smtClean="0">
                <a:latin typeface="Verdana" pitchFamily="34" charset="0"/>
              </a:rPr>
              <a:t>no potential suppliers of solutions</a:t>
            </a:r>
            <a:r>
              <a:rPr lang="en-US" sz="1600" dirty="0" smtClean="0">
                <a:latin typeface="Verdana" pitchFamily="34" charset="0"/>
              </a:rPr>
              <a:t> in the consortium</a:t>
            </a:r>
            <a:endParaRPr lang="en-GB" sz="1600" dirty="0">
              <a:latin typeface="Verdana" pitchFamily="34" charset="0"/>
            </a:endParaRPr>
          </a:p>
          <a:p>
            <a:pPr marL="800100" lvl="2" indent="-342900">
              <a:spcBef>
                <a:spcPct val="20000"/>
              </a:spcBef>
              <a:buClr>
                <a:srgbClr val="FFCC66"/>
              </a:buClr>
              <a:buFont typeface="Times" pitchFamily="18" charset="0"/>
              <a:buChar char="•"/>
              <a:defRPr/>
            </a:pPr>
            <a:r>
              <a:rPr lang="en-GB" sz="1600" dirty="0" smtClean="0">
                <a:latin typeface="Verdana" panose="020B0604030504040204" pitchFamily="34" charset="0"/>
                <a:ea typeface="Verdana" panose="020B0604030504040204" pitchFamily="34" charset="0"/>
                <a:cs typeface="Verdana" panose="020B0604030504040204" pitchFamily="34" charset="0"/>
              </a:rPr>
              <a:t>Involvement other countries and international organisations: </a:t>
            </a:r>
            <a:r>
              <a:rPr lang="en-GB" sz="1600" dirty="0">
                <a:latin typeface="Verdana" panose="020B0604030504040204" pitchFamily="34" charset="0"/>
                <a:ea typeface="Verdana" panose="020B0604030504040204" pitchFamily="34" charset="0"/>
                <a:cs typeface="Verdana" panose="020B0604030504040204" pitchFamily="34" charset="0"/>
              </a:rPr>
              <a:t>if any (see Annex A work program), explain why their participation is essential</a:t>
            </a:r>
          </a:p>
          <a:p>
            <a:pPr marL="800100" lvl="2" indent="-342900">
              <a:spcBef>
                <a:spcPct val="20000"/>
              </a:spcBef>
              <a:buClr>
                <a:srgbClr val="FFCC66"/>
              </a:buClr>
              <a:buFont typeface="Times" pitchFamily="18" charset="0"/>
              <a:buChar char="•"/>
              <a:defRPr/>
            </a:pPr>
            <a:endParaRPr lang="en-GB" sz="2000"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844" y="2016780"/>
            <a:ext cx="354013"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7587" y="5483359"/>
            <a:ext cx="354013"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p:cNvSpPr txBox="1">
            <a:spLocks/>
          </p:cNvSpPr>
          <p:nvPr/>
        </p:nvSpPr>
        <p:spPr>
          <a:xfrm>
            <a:off x="1914593" y="1957788"/>
            <a:ext cx="9822426" cy="2781997"/>
          </a:xfrm>
          <a:prstGeom prst="rect">
            <a:avLst/>
          </a:prstGeom>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endParaRPr lang="en-US" sz="2000" b="0" dirty="0">
              <a:solidFill>
                <a:schemeClr val="tx1"/>
              </a:solidFill>
            </a:endParaRPr>
          </a:p>
        </p:txBody>
      </p:sp>
    </p:spTree>
    <p:extLst>
      <p:ext uri="{BB962C8B-B14F-4D97-AF65-F5344CB8AC3E}">
        <p14:creationId xmlns:p14="http://schemas.microsoft.com/office/powerpoint/2010/main" val="39568514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How to fill in the </a:t>
            </a:r>
            <a:br>
              <a:rPr lang="en-GB" dirty="0" smtClean="0"/>
            </a:br>
            <a:r>
              <a:rPr lang="en-GB" dirty="0" smtClean="0"/>
              <a:t>budget table?</a:t>
            </a:r>
            <a:endParaRPr lang="en-GB" dirty="0"/>
          </a:p>
        </p:txBody>
      </p:sp>
      <p:sp>
        <p:nvSpPr>
          <p:cNvPr id="3" name="Subtitle 2"/>
          <p:cNvSpPr>
            <a:spLocks noGrp="1"/>
          </p:cNvSpPr>
          <p:nvPr>
            <p:ph type="subTitle" idx="1"/>
          </p:nvPr>
        </p:nvSpPr>
        <p:spPr/>
        <p:txBody>
          <a:bodyPr/>
          <a:lstStyle/>
          <a:p>
            <a:r>
              <a:rPr lang="en-GB" dirty="0" smtClean="0"/>
              <a:t>Horizon Europe</a:t>
            </a:r>
            <a:endParaRPr lang="en-GB" dirty="0"/>
          </a:p>
        </p:txBody>
      </p:sp>
    </p:spTree>
    <p:extLst>
      <p:ext uri="{BB962C8B-B14F-4D97-AF65-F5344CB8AC3E}">
        <p14:creationId xmlns:p14="http://schemas.microsoft.com/office/powerpoint/2010/main" val="15103762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63389" y="2639962"/>
            <a:ext cx="9802915" cy="3346860"/>
            <a:chOff x="1376362" y="2865950"/>
            <a:chExt cx="9482138" cy="2973387"/>
          </a:xfrm>
        </p:grpSpPr>
        <p:sp>
          <p:nvSpPr>
            <p:cNvPr id="35842" name="Rectangle 4"/>
            <p:cNvSpPr>
              <a:spLocks noChangeArrowheads="1"/>
            </p:cNvSpPr>
            <p:nvPr/>
          </p:nvSpPr>
          <p:spPr bwMode="auto">
            <a:xfrm>
              <a:off x="6610349" y="4409000"/>
              <a:ext cx="965200" cy="246062"/>
            </a:xfrm>
            <a:prstGeom prst="rect">
              <a:avLst/>
            </a:prstGeom>
            <a:solidFill>
              <a:srgbClr val="FFFF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eaLnBrk="1" hangingPunct="1">
                <a:spcBef>
                  <a:spcPct val="0"/>
                </a:spcBef>
                <a:buClrTx/>
                <a:buFontTx/>
                <a:buNone/>
              </a:pPr>
              <a:r>
                <a:rPr lang="en-GB" altLang="en-US" sz="1200">
                  <a:solidFill>
                    <a:schemeClr val="tx1"/>
                  </a:solidFill>
                  <a:latin typeface="Arial" panose="020B0604020202020204" pitchFamily="34" charset="0"/>
                </a:rPr>
                <a:t>Supplier B</a:t>
              </a:r>
            </a:p>
          </p:txBody>
        </p:sp>
        <p:sp>
          <p:nvSpPr>
            <p:cNvPr id="35843" name="Rectangle 5"/>
            <p:cNvSpPr>
              <a:spLocks noChangeArrowheads="1"/>
            </p:cNvSpPr>
            <p:nvPr/>
          </p:nvSpPr>
          <p:spPr bwMode="auto">
            <a:xfrm>
              <a:off x="6610349" y="4737613"/>
              <a:ext cx="965200" cy="246063"/>
            </a:xfrm>
            <a:prstGeom prst="rect">
              <a:avLst/>
            </a:prstGeom>
            <a:solidFill>
              <a:srgbClr val="FFFF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eaLnBrk="1" hangingPunct="1">
                <a:spcBef>
                  <a:spcPct val="0"/>
                </a:spcBef>
                <a:buClrTx/>
                <a:buFontTx/>
                <a:buNone/>
              </a:pPr>
              <a:r>
                <a:rPr lang="en-GB" altLang="en-US" sz="1200">
                  <a:solidFill>
                    <a:schemeClr val="tx1"/>
                  </a:solidFill>
                  <a:latin typeface="Arial" panose="020B0604020202020204" pitchFamily="34" charset="0"/>
                </a:rPr>
                <a:t>Supplier C</a:t>
              </a:r>
            </a:p>
          </p:txBody>
        </p:sp>
        <p:sp>
          <p:nvSpPr>
            <p:cNvPr id="35844" name="Rectangle 6"/>
            <p:cNvSpPr>
              <a:spLocks noChangeArrowheads="1"/>
            </p:cNvSpPr>
            <p:nvPr/>
          </p:nvSpPr>
          <p:spPr bwMode="auto">
            <a:xfrm>
              <a:off x="6610349" y="5064638"/>
              <a:ext cx="965200" cy="246063"/>
            </a:xfrm>
            <a:prstGeom prst="rect">
              <a:avLst/>
            </a:prstGeom>
            <a:solidFill>
              <a:srgbClr val="FFFF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eaLnBrk="1" hangingPunct="1">
                <a:spcBef>
                  <a:spcPct val="0"/>
                </a:spcBef>
                <a:buClrTx/>
                <a:buFontTx/>
                <a:buNone/>
              </a:pPr>
              <a:r>
                <a:rPr lang="en-GB" altLang="en-US" sz="1200">
                  <a:solidFill>
                    <a:schemeClr val="tx1"/>
                  </a:solidFill>
                  <a:latin typeface="Arial" panose="020B0604020202020204" pitchFamily="34" charset="0"/>
                </a:rPr>
                <a:t>Supplier D</a:t>
              </a:r>
            </a:p>
          </p:txBody>
        </p:sp>
        <p:sp>
          <p:nvSpPr>
            <p:cNvPr id="35845" name="Text Box 8"/>
            <p:cNvSpPr txBox="1">
              <a:spLocks noChangeArrowheads="1"/>
            </p:cNvSpPr>
            <p:nvPr/>
          </p:nvSpPr>
          <p:spPr bwMode="auto">
            <a:xfrm>
              <a:off x="3513138" y="3450151"/>
              <a:ext cx="2808287" cy="108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eaLnBrk="1" hangingPunct="1">
                <a:lnSpc>
                  <a:spcPct val="90000"/>
                </a:lnSpc>
                <a:spcBef>
                  <a:spcPct val="0"/>
                </a:spcBef>
                <a:buClrTx/>
                <a:buFontTx/>
                <a:buNone/>
              </a:pPr>
              <a:r>
                <a:rPr lang="en-GB" altLang="en-US" sz="1200" u="sng">
                  <a:solidFill>
                    <a:srgbClr val="990000"/>
                  </a:solidFill>
                  <a:latin typeface="Arial" panose="020B0604020202020204" pitchFamily="34" charset="0"/>
                </a:rPr>
                <a:t>Phase 1: </a:t>
              </a:r>
              <a:r>
                <a:rPr lang="en-GB" altLang="en-US" sz="1200">
                  <a:solidFill>
                    <a:srgbClr val="990000"/>
                  </a:solidFill>
                  <a:latin typeface="Arial" panose="020B0604020202020204" pitchFamily="34" charset="0"/>
                </a:rPr>
                <a:t>Solution design</a:t>
              </a:r>
            </a:p>
            <a:p>
              <a:pPr algn="ctr" eaLnBrk="1" hangingPunct="1">
                <a:lnSpc>
                  <a:spcPct val="90000"/>
                </a:lnSpc>
                <a:spcBef>
                  <a:spcPct val="0"/>
                </a:spcBef>
                <a:buClrTx/>
                <a:buFontTx/>
                <a:buNone/>
              </a:pPr>
              <a:r>
                <a:rPr lang="en-GB" altLang="en-US" sz="1200">
                  <a:solidFill>
                    <a:srgbClr val="990000"/>
                  </a:solidFill>
                  <a:latin typeface="Arial" panose="020B0604020202020204" pitchFamily="34" charset="0"/>
                </a:rPr>
                <a:t> ~10-15% PCP budget</a:t>
              </a:r>
            </a:p>
            <a:p>
              <a:pPr algn="ctr" eaLnBrk="1" hangingPunct="1">
                <a:lnSpc>
                  <a:spcPct val="90000"/>
                </a:lnSpc>
                <a:spcBef>
                  <a:spcPct val="0"/>
                </a:spcBef>
                <a:buClrTx/>
                <a:buFontTx/>
                <a:buNone/>
              </a:pPr>
              <a:r>
                <a:rPr lang="en-GB" altLang="en-US" sz="1200">
                  <a:solidFill>
                    <a:srgbClr val="990000"/>
                  </a:solidFill>
                  <a:latin typeface="Arial" panose="020B0604020202020204" pitchFamily="34" charset="0"/>
                </a:rPr>
                <a:t>~100-250K/supplier</a:t>
              </a:r>
            </a:p>
            <a:p>
              <a:pPr algn="ctr" eaLnBrk="1" hangingPunct="1">
                <a:lnSpc>
                  <a:spcPct val="90000"/>
                </a:lnSpc>
                <a:spcBef>
                  <a:spcPct val="0"/>
                </a:spcBef>
                <a:buClrTx/>
                <a:buFontTx/>
                <a:buNone/>
              </a:pPr>
              <a:r>
                <a:rPr lang="en-GB" altLang="en-US" sz="1200">
                  <a:solidFill>
                    <a:srgbClr val="990000"/>
                  </a:solidFill>
                  <a:latin typeface="Arial" panose="020B0604020202020204" pitchFamily="34" charset="0"/>
                </a:rPr>
                <a:t>~4-10 suppliers</a:t>
              </a:r>
            </a:p>
            <a:p>
              <a:pPr algn="ctr" eaLnBrk="1" hangingPunct="1">
                <a:lnSpc>
                  <a:spcPct val="90000"/>
                </a:lnSpc>
                <a:spcBef>
                  <a:spcPct val="0"/>
                </a:spcBef>
                <a:buClrTx/>
                <a:buFontTx/>
                <a:buNone/>
              </a:pPr>
              <a:r>
                <a:rPr lang="en-GB" altLang="en-US" sz="1200">
                  <a:solidFill>
                    <a:srgbClr val="990000"/>
                  </a:solidFill>
                  <a:latin typeface="Arial" panose="020B0604020202020204" pitchFamily="34" charset="0"/>
                </a:rPr>
                <a:t> </a:t>
              </a:r>
            </a:p>
            <a:p>
              <a:pPr algn="ctr" eaLnBrk="1" hangingPunct="1">
                <a:lnSpc>
                  <a:spcPct val="90000"/>
                </a:lnSpc>
                <a:spcBef>
                  <a:spcPct val="0"/>
                </a:spcBef>
                <a:buClrTx/>
                <a:buFontTx/>
                <a:buNone/>
              </a:pPr>
              <a:endParaRPr lang="en-GB" altLang="en-US" sz="1200">
                <a:solidFill>
                  <a:srgbClr val="990000"/>
                </a:solidFill>
                <a:latin typeface="Arial" panose="020B0604020202020204" pitchFamily="34" charset="0"/>
              </a:endParaRPr>
            </a:p>
          </p:txBody>
        </p:sp>
        <p:sp>
          <p:nvSpPr>
            <p:cNvPr id="35846" name="Text Box 9"/>
            <p:cNvSpPr txBox="1">
              <a:spLocks noChangeArrowheads="1"/>
            </p:cNvSpPr>
            <p:nvPr/>
          </p:nvSpPr>
          <p:spPr bwMode="auto">
            <a:xfrm>
              <a:off x="6170612" y="3450150"/>
              <a:ext cx="1725612"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eaLnBrk="1" hangingPunct="1">
                <a:spcBef>
                  <a:spcPct val="0"/>
                </a:spcBef>
                <a:buClrTx/>
                <a:buFontTx/>
                <a:buNone/>
              </a:pPr>
              <a:r>
                <a:rPr lang="en-GB" altLang="en-US" sz="1200" u="sng">
                  <a:solidFill>
                    <a:srgbClr val="990000"/>
                  </a:solidFill>
                  <a:latin typeface="Arial" panose="020B0604020202020204" pitchFamily="34" charset="0"/>
                </a:rPr>
                <a:t>Phase 2</a:t>
              </a:r>
              <a:r>
                <a:rPr lang="en-GB" altLang="en-US" sz="1200">
                  <a:solidFill>
                    <a:srgbClr val="990000"/>
                  </a:solidFill>
                  <a:latin typeface="Arial" panose="020B0604020202020204" pitchFamily="34" charset="0"/>
                </a:rPr>
                <a:t>: Prototyping</a:t>
              </a:r>
            </a:p>
            <a:p>
              <a:pPr algn="ctr" eaLnBrk="1" hangingPunct="1">
                <a:spcBef>
                  <a:spcPct val="0"/>
                </a:spcBef>
                <a:buClrTx/>
                <a:buFontTx/>
                <a:buNone/>
              </a:pPr>
              <a:r>
                <a:rPr lang="en-GB" altLang="en-US" sz="1200">
                  <a:solidFill>
                    <a:srgbClr val="990000"/>
                  </a:solidFill>
                  <a:latin typeface="Arial" panose="020B0604020202020204" pitchFamily="34" charset="0"/>
                </a:rPr>
                <a:t>~30-40% PCP budget</a:t>
              </a:r>
            </a:p>
            <a:p>
              <a:pPr algn="ctr" eaLnBrk="1" hangingPunct="1">
                <a:spcBef>
                  <a:spcPct val="0"/>
                </a:spcBef>
                <a:buClrTx/>
                <a:buFontTx/>
                <a:buNone/>
              </a:pPr>
              <a:r>
                <a:rPr lang="en-GB" altLang="en-US" sz="1200">
                  <a:solidFill>
                    <a:srgbClr val="990000"/>
                  </a:solidFill>
                  <a:latin typeface="Arial" panose="020B0604020202020204" pitchFamily="34" charset="0"/>
                </a:rPr>
                <a:t>~500-750K/supplier </a:t>
              </a:r>
            </a:p>
            <a:p>
              <a:pPr algn="ctr" eaLnBrk="1" hangingPunct="1">
                <a:spcBef>
                  <a:spcPct val="0"/>
                </a:spcBef>
                <a:buClrTx/>
                <a:buFontTx/>
                <a:buNone/>
              </a:pPr>
              <a:r>
                <a:rPr lang="en-GB" altLang="en-US" sz="1200">
                  <a:solidFill>
                    <a:srgbClr val="990000"/>
                  </a:solidFill>
                  <a:latin typeface="Arial" panose="020B0604020202020204" pitchFamily="34" charset="0"/>
                </a:rPr>
                <a:t>~3-6 suppliers</a:t>
              </a:r>
            </a:p>
          </p:txBody>
        </p:sp>
        <p:sp>
          <p:nvSpPr>
            <p:cNvPr id="35847" name="Text Box 10"/>
            <p:cNvSpPr txBox="1">
              <a:spLocks noChangeArrowheads="1"/>
            </p:cNvSpPr>
            <p:nvPr/>
          </p:nvSpPr>
          <p:spPr bwMode="auto">
            <a:xfrm>
              <a:off x="7834313" y="3450151"/>
              <a:ext cx="3024187" cy="108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eaLnBrk="1" hangingPunct="1">
                <a:lnSpc>
                  <a:spcPct val="90000"/>
                </a:lnSpc>
                <a:spcBef>
                  <a:spcPct val="0"/>
                </a:spcBef>
                <a:buClrTx/>
                <a:buFontTx/>
                <a:buNone/>
              </a:pPr>
              <a:r>
                <a:rPr lang="en-GB" altLang="en-US" sz="1200" u="sng" dirty="0">
                  <a:solidFill>
                    <a:srgbClr val="990000"/>
                  </a:solidFill>
                  <a:latin typeface="Arial" panose="020B0604020202020204" pitchFamily="34" charset="0"/>
                </a:rPr>
                <a:t>Phase 3</a:t>
              </a:r>
              <a:r>
                <a:rPr lang="en-GB" altLang="en-US" sz="1200" dirty="0">
                  <a:solidFill>
                    <a:srgbClr val="990000"/>
                  </a:solidFill>
                  <a:latin typeface="Arial" panose="020B0604020202020204" pitchFamily="34" charset="0"/>
                </a:rPr>
                <a:t>: Original development – </a:t>
              </a:r>
            </a:p>
            <a:p>
              <a:pPr algn="ctr" eaLnBrk="1" hangingPunct="1">
                <a:lnSpc>
                  <a:spcPct val="90000"/>
                </a:lnSpc>
                <a:spcBef>
                  <a:spcPct val="0"/>
                </a:spcBef>
                <a:buClrTx/>
                <a:buFontTx/>
                <a:buNone/>
              </a:pPr>
              <a:r>
                <a:rPr lang="en-GB" altLang="en-US" sz="1200" dirty="0">
                  <a:solidFill>
                    <a:srgbClr val="990000"/>
                  </a:solidFill>
                  <a:latin typeface="Arial" panose="020B0604020202020204" pitchFamily="34" charset="0"/>
                </a:rPr>
                <a:t>operational </a:t>
              </a:r>
              <a:r>
                <a:rPr lang="en-GB" altLang="en-US" sz="1200" dirty="0" smtClean="0">
                  <a:solidFill>
                    <a:srgbClr val="990000"/>
                  </a:solidFill>
                  <a:latin typeface="Arial" panose="020B0604020202020204" pitchFamily="34" charset="0"/>
                </a:rPr>
                <a:t>testing                                    (+ possibly ltd deployment)</a:t>
              </a:r>
              <a:endParaRPr lang="en-GB" altLang="en-US" sz="1200" dirty="0">
                <a:solidFill>
                  <a:srgbClr val="990000"/>
                </a:solidFill>
                <a:latin typeface="Arial" panose="020B0604020202020204" pitchFamily="34" charset="0"/>
              </a:endParaRPr>
            </a:p>
            <a:p>
              <a:pPr algn="ctr" eaLnBrk="1" hangingPunct="1">
                <a:lnSpc>
                  <a:spcPct val="90000"/>
                </a:lnSpc>
                <a:spcBef>
                  <a:spcPct val="0"/>
                </a:spcBef>
                <a:buClrTx/>
                <a:buFontTx/>
                <a:buNone/>
              </a:pPr>
              <a:r>
                <a:rPr lang="en-GB" altLang="en-US" sz="1200" dirty="0">
                  <a:solidFill>
                    <a:srgbClr val="990000"/>
                  </a:solidFill>
                  <a:latin typeface="Arial" panose="020B0604020202020204" pitchFamily="34" charset="0"/>
                </a:rPr>
                <a:t>~50-60% PCP budget</a:t>
              </a:r>
            </a:p>
            <a:p>
              <a:pPr algn="ctr" eaLnBrk="1" hangingPunct="1">
                <a:lnSpc>
                  <a:spcPct val="90000"/>
                </a:lnSpc>
                <a:spcBef>
                  <a:spcPct val="0"/>
                </a:spcBef>
                <a:buClrTx/>
                <a:buFontTx/>
                <a:buNone/>
              </a:pPr>
              <a:r>
                <a:rPr lang="en-GB" altLang="en-US" sz="1200" dirty="0">
                  <a:solidFill>
                    <a:srgbClr val="990000"/>
                  </a:solidFill>
                  <a:latin typeface="Arial" panose="020B0604020202020204" pitchFamily="34" charset="0"/>
                </a:rPr>
                <a:t>~800K-2,3M/supplier</a:t>
              </a:r>
            </a:p>
            <a:p>
              <a:pPr algn="ctr" eaLnBrk="1" hangingPunct="1">
                <a:lnSpc>
                  <a:spcPct val="90000"/>
                </a:lnSpc>
                <a:spcBef>
                  <a:spcPct val="0"/>
                </a:spcBef>
                <a:buClrTx/>
                <a:buFontTx/>
                <a:buNone/>
              </a:pPr>
              <a:r>
                <a:rPr lang="en-GB" altLang="en-US" sz="1200" dirty="0">
                  <a:solidFill>
                    <a:srgbClr val="990000"/>
                  </a:solidFill>
                  <a:latin typeface="Arial" panose="020B0604020202020204" pitchFamily="34" charset="0"/>
                </a:rPr>
                <a:t>~2-4 suppliers</a:t>
              </a:r>
            </a:p>
          </p:txBody>
        </p:sp>
        <p:sp>
          <p:nvSpPr>
            <p:cNvPr id="35848" name="Line 11"/>
            <p:cNvSpPr>
              <a:spLocks noChangeShapeType="1"/>
            </p:cNvSpPr>
            <p:nvPr/>
          </p:nvSpPr>
          <p:spPr bwMode="auto">
            <a:xfrm>
              <a:off x="8050212" y="3594613"/>
              <a:ext cx="31750" cy="22320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849" name="Line 12"/>
            <p:cNvSpPr>
              <a:spLocks noChangeShapeType="1"/>
            </p:cNvSpPr>
            <p:nvPr/>
          </p:nvSpPr>
          <p:spPr bwMode="auto">
            <a:xfrm>
              <a:off x="5961063" y="3580325"/>
              <a:ext cx="41275" cy="224631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850" name="Line 13"/>
            <p:cNvSpPr>
              <a:spLocks noChangeShapeType="1"/>
            </p:cNvSpPr>
            <p:nvPr/>
          </p:nvSpPr>
          <p:spPr bwMode="auto">
            <a:xfrm flipV="1">
              <a:off x="5284787" y="4531238"/>
              <a:ext cx="1352550" cy="20637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851" name="Line 14"/>
            <p:cNvSpPr>
              <a:spLocks noChangeShapeType="1"/>
            </p:cNvSpPr>
            <p:nvPr/>
          </p:nvSpPr>
          <p:spPr bwMode="auto">
            <a:xfrm flipV="1">
              <a:off x="5284787" y="4859851"/>
              <a:ext cx="1325562" cy="20478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852" name="Line 15"/>
            <p:cNvSpPr>
              <a:spLocks noChangeShapeType="1"/>
            </p:cNvSpPr>
            <p:nvPr/>
          </p:nvSpPr>
          <p:spPr bwMode="auto">
            <a:xfrm flipV="1">
              <a:off x="5270499" y="5145600"/>
              <a:ext cx="1366838" cy="228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853" name="Line 16"/>
            <p:cNvSpPr>
              <a:spLocks noChangeShapeType="1"/>
            </p:cNvSpPr>
            <p:nvPr/>
          </p:nvSpPr>
          <p:spPr bwMode="auto">
            <a:xfrm>
              <a:off x="7551738" y="4570925"/>
              <a:ext cx="1208087" cy="1651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854" name="Line 17"/>
            <p:cNvSpPr>
              <a:spLocks noChangeShapeType="1"/>
            </p:cNvSpPr>
            <p:nvPr/>
          </p:nvSpPr>
          <p:spPr bwMode="auto">
            <a:xfrm flipV="1">
              <a:off x="7575550" y="4982087"/>
              <a:ext cx="1184275" cy="24765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855" name="Rectangle 21"/>
            <p:cNvSpPr>
              <a:spLocks noChangeArrowheads="1"/>
            </p:cNvSpPr>
            <p:nvPr/>
          </p:nvSpPr>
          <p:spPr bwMode="auto">
            <a:xfrm>
              <a:off x="4319587" y="4242313"/>
              <a:ext cx="965200" cy="227013"/>
            </a:xfrm>
            <a:prstGeom prst="rect">
              <a:avLst/>
            </a:prstGeom>
            <a:solidFill>
              <a:srgbClr val="FFFF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eaLnBrk="1" hangingPunct="1">
                <a:spcBef>
                  <a:spcPct val="0"/>
                </a:spcBef>
                <a:buClrTx/>
                <a:buFontTx/>
                <a:buNone/>
              </a:pPr>
              <a:r>
                <a:rPr lang="en-GB" altLang="en-US" sz="1200">
                  <a:solidFill>
                    <a:schemeClr val="tx1"/>
                  </a:solidFill>
                  <a:latin typeface="Arial" panose="020B0604020202020204" pitchFamily="34" charset="0"/>
                </a:rPr>
                <a:t>Supplier A</a:t>
              </a:r>
            </a:p>
          </p:txBody>
        </p:sp>
        <p:sp>
          <p:nvSpPr>
            <p:cNvPr id="35856" name="Rectangle 22"/>
            <p:cNvSpPr>
              <a:spLocks noChangeArrowheads="1"/>
            </p:cNvSpPr>
            <p:nvPr/>
          </p:nvSpPr>
          <p:spPr bwMode="auto">
            <a:xfrm>
              <a:off x="4319587" y="4570925"/>
              <a:ext cx="965200" cy="246062"/>
            </a:xfrm>
            <a:prstGeom prst="rect">
              <a:avLst/>
            </a:prstGeom>
            <a:solidFill>
              <a:srgbClr val="FFFF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eaLnBrk="1" hangingPunct="1">
                <a:spcBef>
                  <a:spcPct val="0"/>
                </a:spcBef>
                <a:buClrTx/>
                <a:buFontTx/>
                <a:buNone/>
              </a:pPr>
              <a:r>
                <a:rPr lang="en-GB" altLang="en-US" sz="1200">
                  <a:solidFill>
                    <a:schemeClr val="tx1"/>
                  </a:solidFill>
                  <a:latin typeface="Arial" panose="020B0604020202020204" pitchFamily="34" charset="0"/>
                </a:rPr>
                <a:t>Supplier B</a:t>
              </a:r>
            </a:p>
          </p:txBody>
        </p:sp>
        <p:sp>
          <p:nvSpPr>
            <p:cNvPr id="35857" name="Rectangle 23"/>
            <p:cNvSpPr>
              <a:spLocks noChangeArrowheads="1"/>
            </p:cNvSpPr>
            <p:nvPr/>
          </p:nvSpPr>
          <p:spPr bwMode="auto">
            <a:xfrm>
              <a:off x="4319587" y="4901126"/>
              <a:ext cx="965200" cy="244475"/>
            </a:xfrm>
            <a:prstGeom prst="rect">
              <a:avLst/>
            </a:prstGeom>
            <a:solidFill>
              <a:srgbClr val="FFFF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eaLnBrk="1" hangingPunct="1">
                <a:spcBef>
                  <a:spcPct val="0"/>
                </a:spcBef>
                <a:buClrTx/>
                <a:buFontTx/>
                <a:buNone/>
              </a:pPr>
              <a:r>
                <a:rPr lang="en-GB" altLang="en-US" sz="1200">
                  <a:solidFill>
                    <a:schemeClr val="tx1"/>
                  </a:solidFill>
                  <a:latin typeface="Arial" panose="020B0604020202020204" pitchFamily="34" charset="0"/>
                </a:rPr>
                <a:t>Supplier C</a:t>
              </a:r>
            </a:p>
          </p:txBody>
        </p:sp>
        <p:sp>
          <p:nvSpPr>
            <p:cNvPr id="35858" name="Rectangle 24"/>
            <p:cNvSpPr>
              <a:spLocks noChangeArrowheads="1"/>
            </p:cNvSpPr>
            <p:nvPr/>
          </p:nvSpPr>
          <p:spPr bwMode="auto">
            <a:xfrm>
              <a:off x="4319587" y="5229738"/>
              <a:ext cx="965200" cy="244475"/>
            </a:xfrm>
            <a:prstGeom prst="rect">
              <a:avLst/>
            </a:prstGeom>
            <a:solidFill>
              <a:srgbClr val="FFFF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eaLnBrk="1" hangingPunct="1">
                <a:spcBef>
                  <a:spcPct val="0"/>
                </a:spcBef>
                <a:buClrTx/>
                <a:buFontTx/>
                <a:buNone/>
              </a:pPr>
              <a:r>
                <a:rPr lang="en-GB" altLang="en-US" sz="1200">
                  <a:solidFill>
                    <a:schemeClr val="tx1"/>
                  </a:solidFill>
                  <a:latin typeface="Arial" panose="020B0604020202020204" pitchFamily="34" charset="0"/>
                </a:rPr>
                <a:t>Supplier D</a:t>
              </a:r>
            </a:p>
          </p:txBody>
        </p:sp>
        <p:sp>
          <p:nvSpPr>
            <p:cNvPr id="35859" name="Rectangle 25"/>
            <p:cNvSpPr>
              <a:spLocks noChangeArrowheads="1"/>
            </p:cNvSpPr>
            <p:nvPr/>
          </p:nvSpPr>
          <p:spPr bwMode="auto">
            <a:xfrm>
              <a:off x="8759824" y="4613788"/>
              <a:ext cx="965200" cy="246063"/>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eaLnBrk="1" hangingPunct="1">
                <a:spcBef>
                  <a:spcPct val="0"/>
                </a:spcBef>
                <a:buClrTx/>
                <a:buFontTx/>
                <a:buNone/>
              </a:pPr>
              <a:r>
                <a:rPr lang="en-GB" altLang="en-US" sz="1200">
                  <a:solidFill>
                    <a:schemeClr val="tx1"/>
                  </a:solidFill>
                  <a:latin typeface="Arial" panose="020B0604020202020204" pitchFamily="34" charset="0"/>
                </a:rPr>
                <a:t>Supplier B</a:t>
              </a:r>
            </a:p>
          </p:txBody>
        </p:sp>
        <p:sp>
          <p:nvSpPr>
            <p:cNvPr id="35860" name="AutoShape 27"/>
            <p:cNvSpPr>
              <a:spLocks noChangeArrowheads="1"/>
            </p:cNvSpPr>
            <p:nvPr/>
          </p:nvSpPr>
          <p:spPr bwMode="auto">
            <a:xfrm>
              <a:off x="3832225" y="2945325"/>
              <a:ext cx="6594475" cy="571500"/>
            </a:xfrm>
            <a:prstGeom prst="leftRightArrow">
              <a:avLst>
                <a:gd name="adj1" fmla="val 50000"/>
                <a:gd name="adj2" fmla="val 193543"/>
              </a:avLst>
            </a:prstGeom>
            <a:solidFill>
              <a:schemeClr val="tx2">
                <a:lumMod val="40000"/>
                <a:lumOff val="60000"/>
              </a:schemeClr>
            </a:solidFill>
            <a:ln w="9525" algn="ctr">
              <a:solidFill>
                <a:schemeClr val="tx1"/>
              </a:solidFill>
              <a:miter lim="800000"/>
              <a:headEnd/>
              <a:tailEnd/>
            </a:ln>
            <a:effectLst/>
            <a:extLst/>
          </p:spPr>
          <p:txBody>
            <a:bodyPr wrap="none" anchor="ct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a:spcBef>
                  <a:spcPct val="0"/>
                </a:spcBef>
                <a:buClrTx/>
                <a:buFontTx/>
                <a:buNone/>
              </a:pPr>
              <a:endParaRPr lang="nl-BE" altLang="en-US" sz="1800">
                <a:solidFill>
                  <a:schemeClr val="tx1"/>
                </a:solidFill>
                <a:latin typeface="Trebuchet MS" panose="020B0603020202020204" pitchFamily="34" charset="0"/>
              </a:endParaRPr>
            </a:p>
          </p:txBody>
        </p:sp>
        <p:sp>
          <p:nvSpPr>
            <p:cNvPr id="35861" name="Text Box 28"/>
            <p:cNvSpPr txBox="1">
              <a:spLocks noChangeArrowheads="1"/>
            </p:cNvSpPr>
            <p:nvPr/>
          </p:nvSpPr>
          <p:spPr bwMode="auto">
            <a:xfrm>
              <a:off x="5026024" y="3089788"/>
              <a:ext cx="4679950"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a:spcBef>
                  <a:spcPct val="0"/>
                </a:spcBef>
                <a:buClrTx/>
                <a:buNone/>
              </a:pPr>
              <a:r>
                <a:rPr lang="en-GB" altLang="en-US" sz="1200" dirty="0">
                  <a:solidFill>
                    <a:schemeClr val="tx1"/>
                  </a:solidFill>
                  <a:latin typeface="Arial" panose="020B0604020202020204" pitchFamily="34" charset="0"/>
                </a:rPr>
                <a:t>Example of </a:t>
              </a:r>
              <a:r>
                <a:rPr lang="en-GB" altLang="en-US" sz="1200" dirty="0" smtClean="0">
                  <a:solidFill>
                    <a:schemeClr val="tx1"/>
                  </a:solidFill>
                  <a:latin typeface="Arial" panose="020B0604020202020204" pitchFamily="34" charset="0"/>
                </a:rPr>
                <a:t>5-7 </a:t>
              </a:r>
              <a:r>
                <a:rPr lang="en-GB" altLang="en-US" sz="1200" dirty="0">
                  <a:solidFill>
                    <a:schemeClr val="tx1"/>
                  </a:solidFill>
                  <a:latin typeface="Arial" panose="020B0604020202020204" pitchFamily="34" charset="0"/>
                </a:rPr>
                <a:t>€ </a:t>
              </a:r>
              <a:r>
                <a:rPr lang="en-GB" altLang="en-US" sz="1200" dirty="0" smtClean="0">
                  <a:solidFill>
                    <a:schemeClr val="tx1"/>
                  </a:solidFill>
                  <a:latin typeface="Arial" panose="020B0604020202020204" pitchFamily="34" charset="0"/>
                </a:rPr>
                <a:t>Mio </a:t>
              </a:r>
              <a:r>
                <a:rPr lang="en-GB" altLang="en-US" sz="1200" dirty="0">
                  <a:solidFill>
                    <a:schemeClr val="tx1"/>
                  </a:solidFill>
                  <a:latin typeface="Arial" panose="020B0604020202020204" pitchFamily="34" charset="0"/>
                </a:rPr>
                <a:t>PCP</a:t>
              </a:r>
            </a:p>
          </p:txBody>
        </p:sp>
        <p:sp>
          <p:nvSpPr>
            <p:cNvPr id="35862" name="Rectangle 30"/>
            <p:cNvSpPr>
              <a:spLocks noChangeArrowheads="1"/>
            </p:cNvSpPr>
            <p:nvPr/>
          </p:nvSpPr>
          <p:spPr bwMode="auto">
            <a:xfrm>
              <a:off x="8758238" y="4940812"/>
              <a:ext cx="966787" cy="24765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eaLnBrk="1" hangingPunct="1">
                <a:spcBef>
                  <a:spcPct val="0"/>
                </a:spcBef>
                <a:buClrTx/>
                <a:buFontTx/>
                <a:buNone/>
              </a:pPr>
              <a:r>
                <a:rPr lang="en-GB" altLang="en-US" sz="1200">
                  <a:solidFill>
                    <a:schemeClr val="tx1"/>
                  </a:solidFill>
                  <a:latin typeface="Arial" panose="020B0604020202020204" pitchFamily="34" charset="0"/>
                </a:rPr>
                <a:t>Supplier D</a:t>
              </a:r>
            </a:p>
          </p:txBody>
        </p:sp>
        <p:sp>
          <p:nvSpPr>
            <p:cNvPr id="35863" name="Rectangle 21"/>
            <p:cNvSpPr>
              <a:spLocks noChangeArrowheads="1"/>
            </p:cNvSpPr>
            <p:nvPr/>
          </p:nvSpPr>
          <p:spPr bwMode="auto">
            <a:xfrm>
              <a:off x="4305299" y="5545650"/>
              <a:ext cx="965200" cy="246062"/>
            </a:xfrm>
            <a:prstGeom prst="rect">
              <a:avLst/>
            </a:prstGeom>
            <a:solidFill>
              <a:srgbClr val="FFFF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eaLnBrk="1" hangingPunct="1">
                <a:spcBef>
                  <a:spcPct val="0"/>
                </a:spcBef>
                <a:buClrTx/>
                <a:buFontTx/>
                <a:buNone/>
              </a:pPr>
              <a:r>
                <a:rPr lang="en-GB" altLang="en-US" sz="1200">
                  <a:solidFill>
                    <a:schemeClr val="tx1"/>
                  </a:solidFill>
                  <a:latin typeface="Arial" panose="020B0604020202020204" pitchFamily="34" charset="0"/>
                </a:rPr>
                <a:t>Supplier E</a:t>
              </a:r>
            </a:p>
          </p:txBody>
        </p:sp>
        <p:sp>
          <p:nvSpPr>
            <p:cNvPr id="35864" name="Rectangle 6"/>
            <p:cNvSpPr>
              <a:spLocks noChangeArrowheads="1"/>
            </p:cNvSpPr>
            <p:nvPr/>
          </p:nvSpPr>
          <p:spPr bwMode="auto">
            <a:xfrm>
              <a:off x="6637337" y="5393250"/>
              <a:ext cx="965200" cy="246062"/>
            </a:xfrm>
            <a:prstGeom prst="rect">
              <a:avLst/>
            </a:prstGeom>
            <a:solidFill>
              <a:srgbClr val="FFFF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eaLnBrk="1" hangingPunct="1">
                <a:spcBef>
                  <a:spcPct val="0"/>
                </a:spcBef>
                <a:buClrTx/>
                <a:buFontTx/>
                <a:buNone/>
              </a:pPr>
              <a:r>
                <a:rPr lang="en-GB" altLang="en-US" sz="1200">
                  <a:solidFill>
                    <a:schemeClr val="tx1"/>
                  </a:solidFill>
                  <a:latin typeface="Arial" panose="020B0604020202020204" pitchFamily="34" charset="0"/>
                </a:rPr>
                <a:t>Supplier E</a:t>
              </a:r>
            </a:p>
          </p:txBody>
        </p:sp>
        <p:sp>
          <p:nvSpPr>
            <p:cNvPr id="35865" name="Rectangle 30"/>
            <p:cNvSpPr>
              <a:spLocks noChangeArrowheads="1"/>
            </p:cNvSpPr>
            <p:nvPr/>
          </p:nvSpPr>
          <p:spPr bwMode="auto">
            <a:xfrm>
              <a:off x="8739188" y="5250375"/>
              <a:ext cx="966787" cy="24765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eaLnBrk="1" hangingPunct="1">
                <a:spcBef>
                  <a:spcPct val="0"/>
                </a:spcBef>
                <a:buClrTx/>
                <a:buFontTx/>
                <a:buNone/>
              </a:pPr>
              <a:r>
                <a:rPr lang="en-GB" altLang="en-US" sz="1200">
                  <a:solidFill>
                    <a:schemeClr val="tx1"/>
                  </a:solidFill>
                  <a:latin typeface="Arial" panose="020B0604020202020204" pitchFamily="34" charset="0"/>
                </a:rPr>
                <a:t>Supplier E</a:t>
              </a:r>
            </a:p>
          </p:txBody>
        </p:sp>
        <p:sp>
          <p:nvSpPr>
            <p:cNvPr id="35866" name="Line 15"/>
            <p:cNvSpPr>
              <a:spLocks noChangeShapeType="1"/>
            </p:cNvSpPr>
            <p:nvPr/>
          </p:nvSpPr>
          <p:spPr bwMode="auto">
            <a:xfrm flipV="1">
              <a:off x="5284787" y="5498025"/>
              <a:ext cx="1352550" cy="16986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867" name="Line 17"/>
            <p:cNvSpPr>
              <a:spLocks noChangeShapeType="1"/>
            </p:cNvSpPr>
            <p:nvPr/>
          </p:nvSpPr>
          <p:spPr bwMode="auto">
            <a:xfrm flipV="1">
              <a:off x="7602537" y="5382138"/>
              <a:ext cx="1143000" cy="16351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868" name="Line 20"/>
            <p:cNvSpPr>
              <a:spLocks noChangeShapeType="1"/>
            </p:cNvSpPr>
            <p:nvPr/>
          </p:nvSpPr>
          <p:spPr bwMode="auto">
            <a:xfrm>
              <a:off x="3125787" y="4054987"/>
              <a:ext cx="703262"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5869" name="Flussdiagramm: Dokument 81"/>
            <p:cNvSpPr>
              <a:spLocks noChangeArrowheads="1"/>
            </p:cNvSpPr>
            <p:nvPr/>
          </p:nvSpPr>
          <p:spPr bwMode="auto">
            <a:xfrm>
              <a:off x="3629025" y="3994662"/>
              <a:ext cx="200025" cy="203200"/>
            </a:xfrm>
            <a:prstGeom prst="flowChartDocument">
              <a:avLst/>
            </a:prstGeom>
            <a:solidFill>
              <a:srgbClr val="FFFF99"/>
            </a:solidFill>
            <a:ln w="9525" algn="ctr">
              <a:solidFill>
                <a:schemeClr val="tx1"/>
              </a:solidFill>
              <a:round/>
              <a:headEnd/>
              <a:tailEnd/>
            </a:ln>
          </p:spPr>
          <p:txBody>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endParaRPr lang="de-DE" altLang="en-US">
                <a:solidFill>
                  <a:schemeClr val="tx1"/>
                </a:solidFill>
                <a:latin typeface="Trebuchet MS" panose="020B0603020202020204" pitchFamily="34" charset="0"/>
              </a:endParaRPr>
            </a:p>
          </p:txBody>
        </p:sp>
        <p:cxnSp>
          <p:nvCxnSpPr>
            <p:cNvPr id="35870" name="Gerade Verbindung 99"/>
            <p:cNvCxnSpPr>
              <a:cxnSpLocks noChangeShapeType="1"/>
            </p:cNvCxnSpPr>
            <p:nvPr/>
          </p:nvCxnSpPr>
          <p:spPr bwMode="auto">
            <a:xfrm>
              <a:off x="3700462" y="3981962"/>
              <a:ext cx="15081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5871" name="Gerade Verbindung 101"/>
            <p:cNvCxnSpPr>
              <a:cxnSpLocks noChangeShapeType="1"/>
            </p:cNvCxnSpPr>
            <p:nvPr/>
          </p:nvCxnSpPr>
          <p:spPr bwMode="auto">
            <a:xfrm>
              <a:off x="3700462" y="4053400"/>
              <a:ext cx="15081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5872" name="Gerade Verbindung 102"/>
            <p:cNvCxnSpPr>
              <a:cxnSpLocks noChangeShapeType="1"/>
            </p:cNvCxnSpPr>
            <p:nvPr/>
          </p:nvCxnSpPr>
          <p:spPr bwMode="auto">
            <a:xfrm>
              <a:off x="3700462" y="4126425"/>
              <a:ext cx="15081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5873" name="Textfeld 82"/>
            <p:cNvSpPr txBox="1">
              <a:spLocks noChangeArrowheads="1"/>
            </p:cNvSpPr>
            <p:nvPr/>
          </p:nvSpPr>
          <p:spPr bwMode="auto">
            <a:xfrm>
              <a:off x="1939924" y="4018475"/>
              <a:ext cx="984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r>
                <a:rPr lang="en-GB" altLang="en-US" sz="1000">
                  <a:solidFill>
                    <a:schemeClr val="tx1"/>
                  </a:solidFill>
                  <a:latin typeface="Arial" panose="020B0604020202020204" pitchFamily="34" charset="0"/>
                  <a:cs typeface="Arial" panose="020B0604020202020204" pitchFamily="34" charset="0"/>
                </a:rPr>
                <a:t>Preparation</a:t>
              </a:r>
            </a:p>
            <a:p>
              <a:pPr>
                <a:spcBef>
                  <a:spcPct val="0"/>
                </a:spcBef>
                <a:buClrTx/>
                <a:buFontTx/>
                <a:buNone/>
              </a:pPr>
              <a:r>
                <a:rPr lang="en-GB" altLang="en-US" sz="1000">
                  <a:solidFill>
                    <a:schemeClr val="tx1"/>
                  </a:solidFill>
                  <a:latin typeface="Arial" panose="020B0604020202020204" pitchFamily="34" charset="0"/>
                  <a:cs typeface="Arial" panose="020B0604020202020204" pitchFamily="34" charset="0"/>
                </a:rPr>
                <a:t>Joint PCP</a:t>
              </a:r>
              <a:endParaRPr lang="de-DE" altLang="en-US" sz="1000">
                <a:solidFill>
                  <a:schemeClr val="tx1"/>
                </a:solidFill>
                <a:latin typeface="Arial" panose="020B0604020202020204" pitchFamily="34" charset="0"/>
                <a:cs typeface="Arial" panose="020B0604020202020204" pitchFamily="34" charset="0"/>
              </a:endParaRPr>
            </a:p>
          </p:txBody>
        </p:sp>
        <p:grpSp>
          <p:nvGrpSpPr>
            <p:cNvPr id="35874" name="Gruppieren 86"/>
            <p:cNvGrpSpPr>
              <a:grpSpLocks/>
            </p:cNvGrpSpPr>
            <p:nvPr/>
          </p:nvGrpSpPr>
          <p:grpSpPr bwMode="auto">
            <a:xfrm>
              <a:off x="1600200" y="3477138"/>
              <a:ext cx="1431925" cy="1223963"/>
              <a:chOff x="2699792" y="2636912"/>
              <a:chExt cx="2736304" cy="2592288"/>
            </a:xfrm>
          </p:grpSpPr>
          <p:sp>
            <p:nvSpPr>
              <p:cNvPr id="35885" name="Ellipse 92"/>
              <p:cNvSpPr>
                <a:spLocks noChangeArrowheads="1"/>
              </p:cNvSpPr>
              <p:nvPr/>
            </p:nvSpPr>
            <p:spPr bwMode="auto">
              <a:xfrm>
                <a:off x="2987824" y="2924944"/>
                <a:ext cx="2232248" cy="2232248"/>
              </a:xfrm>
              <a:prstGeom prst="ellipse">
                <a:avLst/>
              </a:prstGeom>
              <a:noFill/>
              <a:ln w="9525" algn="ctr">
                <a:solidFill>
                  <a:schemeClr val="tx1">
                    <a:alpha val="39999"/>
                  </a:schemeClr>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endParaRPr lang="de-DE" altLang="en-US">
                  <a:solidFill>
                    <a:schemeClr val="tx1"/>
                  </a:solidFill>
                  <a:latin typeface="Trebuchet MS" panose="020B0603020202020204" pitchFamily="34" charset="0"/>
                </a:endParaRPr>
              </a:p>
            </p:txBody>
          </p:sp>
          <p:sp>
            <p:nvSpPr>
              <p:cNvPr id="35886" name="Ellipse 87"/>
              <p:cNvSpPr>
                <a:spLocks noChangeArrowheads="1"/>
              </p:cNvSpPr>
              <p:nvPr/>
            </p:nvSpPr>
            <p:spPr bwMode="auto">
              <a:xfrm>
                <a:off x="3779912" y="2636912"/>
                <a:ext cx="648072" cy="576064"/>
              </a:xfrm>
              <a:prstGeom prst="ellipse">
                <a:avLst/>
              </a:prstGeom>
              <a:solidFill>
                <a:schemeClr val="accent1"/>
              </a:solidFill>
              <a:ln w="9525" algn="ctr">
                <a:solidFill>
                  <a:schemeClr val="tx1"/>
                </a:solidFill>
                <a:round/>
                <a:headEnd/>
                <a:tailEnd/>
              </a:ln>
            </p:spPr>
            <p:txBody>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endParaRPr lang="de-DE" altLang="en-US">
                  <a:solidFill>
                    <a:schemeClr val="tx1"/>
                  </a:solidFill>
                  <a:latin typeface="Trebuchet MS" panose="020B0603020202020204" pitchFamily="34" charset="0"/>
                </a:endParaRPr>
              </a:p>
            </p:txBody>
          </p:sp>
          <p:sp>
            <p:nvSpPr>
              <p:cNvPr id="35887" name="Ellipse 88"/>
              <p:cNvSpPr>
                <a:spLocks noChangeArrowheads="1"/>
              </p:cNvSpPr>
              <p:nvPr/>
            </p:nvSpPr>
            <p:spPr bwMode="auto">
              <a:xfrm>
                <a:off x="4788024" y="3429000"/>
                <a:ext cx="648072" cy="576064"/>
              </a:xfrm>
              <a:prstGeom prst="ellipse">
                <a:avLst/>
              </a:prstGeom>
              <a:solidFill>
                <a:schemeClr val="accent1"/>
              </a:solidFill>
              <a:ln w="9525" algn="ctr">
                <a:solidFill>
                  <a:schemeClr val="tx1"/>
                </a:solidFill>
                <a:round/>
                <a:headEnd/>
                <a:tailEnd/>
              </a:ln>
            </p:spPr>
            <p:txBody>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endParaRPr lang="de-DE" altLang="en-US">
                  <a:solidFill>
                    <a:schemeClr val="tx1"/>
                  </a:solidFill>
                  <a:latin typeface="Trebuchet MS" panose="020B0603020202020204" pitchFamily="34" charset="0"/>
                </a:endParaRPr>
              </a:p>
            </p:txBody>
          </p:sp>
          <p:sp>
            <p:nvSpPr>
              <p:cNvPr id="35888" name="Ellipse 89"/>
              <p:cNvSpPr>
                <a:spLocks noChangeArrowheads="1"/>
              </p:cNvSpPr>
              <p:nvPr/>
            </p:nvSpPr>
            <p:spPr bwMode="auto">
              <a:xfrm>
                <a:off x="2699792" y="3429000"/>
                <a:ext cx="648072" cy="576064"/>
              </a:xfrm>
              <a:prstGeom prst="ellipse">
                <a:avLst/>
              </a:prstGeom>
              <a:solidFill>
                <a:schemeClr val="accent1"/>
              </a:solidFill>
              <a:ln w="9525" algn="ctr">
                <a:solidFill>
                  <a:schemeClr val="tx1"/>
                </a:solidFill>
                <a:round/>
                <a:headEnd/>
                <a:tailEnd/>
              </a:ln>
            </p:spPr>
            <p:txBody>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endParaRPr lang="de-DE" altLang="en-US">
                  <a:solidFill>
                    <a:schemeClr val="tx1"/>
                  </a:solidFill>
                  <a:latin typeface="Trebuchet MS" panose="020B0603020202020204" pitchFamily="34" charset="0"/>
                </a:endParaRPr>
              </a:p>
            </p:txBody>
          </p:sp>
          <p:sp>
            <p:nvSpPr>
              <p:cNvPr id="35889" name="Ellipse 90"/>
              <p:cNvSpPr>
                <a:spLocks noChangeArrowheads="1"/>
              </p:cNvSpPr>
              <p:nvPr/>
            </p:nvSpPr>
            <p:spPr bwMode="auto">
              <a:xfrm>
                <a:off x="3131840" y="4653136"/>
                <a:ext cx="648072" cy="576064"/>
              </a:xfrm>
              <a:prstGeom prst="ellipse">
                <a:avLst/>
              </a:prstGeom>
              <a:solidFill>
                <a:schemeClr val="accent1"/>
              </a:solidFill>
              <a:ln w="9525" algn="ctr">
                <a:solidFill>
                  <a:schemeClr val="tx1"/>
                </a:solidFill>
                <a:round/>
                <a:headEnd/>
                <a:tailEnd/>
              </a:ln>
            </p:spPr>
            <p:txBody>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endParaRPr lang="de-DE" altLang="en-US">
                  <a:solidFill>
                    <a:schemeClr val="tx1"/>
                  </a:solidFill>
                  <a:latin typeface="Trebuchet MS" panose="020B0603020202020204" pitchFamily="34" charset="0"/>
                </a:endParaRPr>
              </a:p>
            </p:txBody>
          </p:sp>
          <p:sp>
            <p:nvSpPr>
              <p:cNvPr id="35890" name="Ellipse 91"/>
              <p:cNvSpPr>
                <a:spLocks noChangeArrowheads="1"/>
              </p:cNvSpPr>
              <p:nvPr/>
            </p:nvSpPr>
            <p:spPr bwMode="auto">
              <a:xfrm>
                <a:off x="4427984" y="4653136"/>
                <a:ext cx="648072" cy="576064"/>
              </a:xfrm>
              <a:prstGeom prst="ellipse">
                <a:avLst/>
              </a:prstGeom>
              <a:solidFill>
                <a:schemeClr val="accent1"/>
              </a:solidFill>
              <a:ln w="9525" algn="ctr">
                <a:solidFill>
                  <a:schemeClr val="tx1"/>
                </a:solidFill>
                <a:round/>
                <a:headEnd/>
                <a:tailEnd/>
              </a:ln>
            </p:spPr>
            <p:txBody>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endParaRPr lang="de-DE" altLang="en-US">
                  <a:solidFill>
                    <a:schemeClr val="tx1"/>
                  </a:solidFill>
                  <a:latin typeface="Trebuchet MS" panose="020B0603020202020204" pitchFamily="34" charset="0"/>
                </a:endParaRPr>
              </a:p>
            </p:txBody>
          </p:sp>
        </p:grpSp>
        <p:sp>
          <p:nvSpPr>
            <p:cNvPr id="35875" name="Textfeld 93"/>
            <p:cNvSpPr txBox="1">
              <a:spLocks noChangeArrowheads="1"/>
            </p:cNvSpPr>
            <p:nvPr/>
          </p:nvSpPr>
          <p:spPr bwMode="auto">
            <a:xfrm>
              <a:off x="2168525" y="3462851"/>
              <a:ext cx="498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r>
                <a:rPr lang="de-DE" altLang="en-US" sz="1400">
                  <a:solidFill>
                    <a:schemeClr val="tx1"/>
                  </a:solidFill>
                  <a:latin typeface="Arial" panose="020B0604020202020204" pitchFamily="34" charset="0"/>
                  <a:cs typeface="Arial" panose="020B0604020202020204" pitchFamily="34" charset="0"/>
                </a:rPr>
                <a:t>P1</a:t>
              </a:r>
            </a:p>
          </p:txBody>
        </p:sp>
        <p:sp>
          <p:nvSpPr>
            <p:cNvPr id="35876" name="Textfeld 94"/>
            <p:cNvSpPr txBox="1">
              <a:spLocks noChangeArrowheads="1"/>
            </p:cNvSpPr>
            <p:nvPr/>
          </p:nvSpPr>
          <p:spPr bwMode="auto">
            <a:xfrm>
              <a:off x="2671763" y="3823213"/>
              <a:ext cx="465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r>
                <a:rPr lang="de-DE" altLang="en-US" sz="1400">
                  <a:solidFill>
                    <a:schemeClr val="tx1"/>
                  </a:solidFill>
                  <a:latin typeface="Arial" panose="020B0604020202020204" pitchFamily="34" charset="0"/>
                  <a:cs typeface="Arial" panose="020B0604020202020204" pitchFamily="34" charset="0"/>
                </a:rPr>
                <a:t>P2</a:t>
              </a:r>
            </a:p>
          </p:txBody>
        </p:sp>
        <p:sp>
          <p:nvSpPr>
            <p:cNvPr id="35877" name="Textfeld 95"/>
            <p:cNvSpPr txBox="1">
              <a:spLocks noChangeArrowheads="1"/>
            </p:cNvSpPr>
            <p:nvPr/>
          </p:nvSpPr>
          <p:spPr bwMode="auto">
            <a:xfrm>
              <a:off x="2455863" y="4412176"/>
              <a:ext cx="458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r>
                <a:rPr lang="de-DE" altLang="en-US" sz="1400">
                  <a:solidFill>
                    <a:schemeClr val="tx1"/>
                  </a:solidFill>
                  <a:latin typeface="Arial" panose="020B0604020202020204" pitchFamily="34" charset="0"/>
                  <a:cs typeface="Arial" panose="020B0604020202020204" pitchFamily="34" charset="0"/>
                </a:rPr>
                <a:t>P3</a:t>
              </a:r>
            </a:p>
          </p:txBody>
        </p:sp>
        <p:sp>
          <p:nvSpPr>
            <p:cNvPr id="35878" name="Textfeld 96"/>
            <p:cNvSpPr txBox="1">
              <a:spLocks noChangeArrowheads="1"/>
            </p:cNvSpPr>
            <p:nvPr/>
          </p:nvSpPr>
          <p:spPr bwMode="auto">
            <a:xfrm>
              <a:off x="1751013" y="4413763"/>
              <a:ext cx="523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r>
                <a:rPr lang="de-DE" altLang="en-US" sz="1400">
                  <a:solidFill>
                    <a:schemeClr val="tx1"/>
                  </a:solidFill>
                  <a:latin typeface="Arial" panose="020B0604020202020204" pitchFamily="34" charset="0"/>
                  <a:cs typeface="Arial" panose="020B0604020202020204" pitchFamily="34" charset="0"/>
                </a:rPr>
                <a:t>P4</a:t>
              </a:r>
            </a:p>
          </p:txBody>
        </p:sp>
        <p:sp>
          <p:nvSpPr>
            <p:cNvPr id="35879" name="Textfeld 97"/>
            <p:cNvSpPr txBox="1">
              <a:spLocks noChangeArrowheads="1"/>
            </p:cNvSpPr>
            <p:nvPr/>
          </p:nvSpPr>
          <p:spPr bwMode="auto">
            <a:xfrm>
              <a:off x="1592263" y="3823213"/>
              <a:ext cx="465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r>
                <a:rPr lang="de-DE" altLang="en-US" sz="1400">
                  <a:solidFill>
                    <a:schemeClr val="tx1"/>
                  </a:solidFill>
                  <a:latin typeface="Arial" panose="020B0604020202020204" pitchFamily="34" charset="0"/>
                  <a:cs typeface="Arial" panose="020B0604020202020204" pitchFamily="34" charset="0"/>
                </a:rPr>
                <a:t>P5</a:t>
              </a:r>
            </a:p>
          </p:txBody>
        </p:sp>
        <p:sp>
          <p:nvSpPr>
            <p:cNvPr id="35880" name="Textfeld 82"/>
            <p:cNvSpPr txBox="1">
              <a:spLocks noChangeArrowheads="1"/>
            </p:cNvSpPr>
            <p:nvPr/>
          </p:nvSpPr>
          <p:spPr bwMode="auto">
            <a:xfrm>
              <a:off x="1376362" y="4707450"/>
              <a:ext cx="20113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a:spcBef>
                  <a:spcPct val="0"/>
                </a:spcBef>
                <a:buClrTx/>
                <a:buFontTx/>
                <a:buNone/>
              </a:pPr>
              <a:r>
                <a:rPr lang="de-DE" altLang="en-US" sz="1600" dirty="0" smtClean="0">
                  <a:solidFill>
                    <a:srgbClr val="000000"/>
                  </a:solidFill>
                  <a:latin typeface="Arial" panose="020B0604020202020204" pitchFamily="34" charset="0"/>
                </a:rPr>
                <a:t>Lead </a:t>
              </a:r>
              <a:r>
                <a:rPr lang="de-DE" altLang="en-US" sz="1600" dirty="0" err="1" smtClean="0">
                  <a:solidFill>
                    <a:srgbClr val="000000"/>
                  </a:solidFill>
                  <a:latin typeface="Arial" panose="020B0604020202020204" pitchFamily="34" charset="0"/>
                </a:rPr>
                <a:t>procurer</a:t>
              </a:r>
              <a:r>
                <a:rPr lang="de-DE" altLang="en-US" sz="1600" dirty="0" smtClean="0">
                  <a:solidFill>
                    <a:srgbClr val="000000"/>
                  </a:solidFill>
                  <a:latin typeface="Arial" panose="020B0604020202020204" pitchFamily="34" charset="0"/>
                </a:rPr>
                <a:t> </a:t>
              </a:r>
              <a:r>
                <a:rPr lang="de-DE" altLang="en-US" sz="1600" dirty="0" err="1" smtClean="0">
                  <a:solidFill>
                    <a:srgbClr val="000000"/>
                  </a:solidFill>
                  <a:latin typeface="Arial" panose="020B0604020202020204" pitchFamily="34" charset="0"/>
                </a:rPr>
                <a:t>and</a:t>
              </a:r>
              <a:r>
                <a:rPr lang="de-DE" altLang="en-US" sz="1600" dirty="0" smtClean="0">
                  <a:solidFill>
                    <a:srgbClr val="000000"/>
                  </a:solidFill>
                  <a:latin typeface="Arial" panose="020B0604020202020204" pitchFamily="34" charset="0"/>
                </a:rPr>
                <a:t> </a:t>
              </a:r>
              <a:r>
                <a:rPr lang="de-DE" altLang="en-US" sz="1600" dirty="0" err="1" smtClean="0">
                  <a:solidFill>
                    <a:srgbClr val="000000"/>
                  </a:solidFill>
                  <a:latin typeface="Arial" panose="020B0604020202020204" pitchFamily="34" charset="0"/>
                </a:rPr>
                <a:t>buyers</a:t>
              </a:r>
              <a:r>
                <a:rPr lang="de-DE" altLang="en-US" sz="1600" dirty="0" smtClean="0">
                  <a:solidFill>
                    <a:srgbClr val="000000"/>
                  </a:solidFill>
                  <a:latin typeface="Arial" panose="020B0604020202020204" pitchFamily="34" charset="0"/>
                </a:rPr>
                <a:t> </a:t>
              </a:r>
              <a:r>
                <a:rPr lang="de-DE" altLang="en-US" sz="1600" dirty="0" err="1" smtClean="0">
                  <a:solidFill>
                    <a:srgbClr val="000000"/>
                  </a:solidFill>
                  <a:latin typeface="Arial" panose="020B0604020202020204" pitchFamily="34" charset="0"/>
                </a:rPr>
                <a:t>group</a:t>
              </a:r>
              <a:endParaRPr lang="de-DE" altLang="en-US" sz="1600" dirty="0">
                <a:solidFill>
                  <a:srgbClr val="000000"/>
                </a:solidFill>
                <a:latin typeface="Arial" panose="020B0604020202020204" pitchFamily="34" charset="0"/>
              </a:endParaRPr>
            </a:p>
            <a:p>
              <a:pPr algn="ctr">
                <a:spcBef>
                  <a:spcPct val="0"/>
                </a:spcBef>
                <a:buClrTx/>
                <a:buFontTx/>
                <a:buNone/>
              </a:pPr>
              <a:r>
                <a:rPr lang="de-DE" altLang="en-US" sz="1600" dirty="0">
                  <a:solidFill>
                    <a:srgbClr val="000000"/>
                  </a:solidFill>
                  <a:latin typeface="Arial" panose="020B0604020202020204" pitchFamily="34" charset="0"/>
                </a:rPr>
                <a:t>P1-&gt;P5 (min 2</a:t>
              </a:r>
              <a:r>
                <a:rPr lang="de-DE" altLang="en-US" sz="1600" dirty="0" smtClean="0">
                  <a:solidFill>
                    <a:srgbClr val="000000"/>
                  </a:solidFill>
                  <a:latin typeface="Arial" panose="020B0604020202020204" pitchFamily="34" charset="0"/>
                </a:rPr>
                <a:t>)</a:t>
              </a:r>
              <a:endParaRPr lang="de-DE" altLang="en-US" sz="1600" dirty="0">
                <a:solidFill>
                  <a:srgbClr val="000000"/>
                </a:solidFill>
                <a:latin typeface="Arial" panose="020B0604020202020204" pitchFamily="34" charset="0"/>
              </a:endParaRPr>
            </a:p>
          </p:txBody>
        </p:sp>
        <p:sp>
          <p:nvSpPr>
            <p:cNvPr id="35881" name="Textfeld 82"/>
            <p:cNvSpPr txBox="1">
              <a:spLocks noChangeArrowheads="1"/>
            </p:cNvSpPr>
            <p:nvPr/>
          </p:nvSpPr>
          <p:spPr bwMode="auto">
            <a:xfrm>
              <a:off x="2843212" y="2865950"/>
              <a:ext cx="139065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r>
                <a:rPr lang="en-GB" altLang="en-US" sz="1000">
                  <a:solidFill>
                    <a:schemeClr val="tx1"/>
                  </a:solidFill>
                  <a:latin typeface="Arial" panose="020B0604020202020204" pitchFamily="34" charset="0"/>
                  <a:cs typeface="Arial" panose="020B0604020202020204" pitchFamily="34" charset="0"/>
                </a:rPr>
                <a:t>One Joint PCP call for tender + </a:t>
              </a:r>
            </a:p>
            <a:p>
              <a:pPr>
                <a:spcBef>
                  <a:spcPct val="0"/>
                </a:spcBef>
                <a:buClrTx/>
                <a:buFontTx/>
                <a:buNone/>
              </a:pPr>
              <a:r>
                <a:rPr lang="en-GB" altLang="en-US" sz="1000">
                  <a:solidFill>
                    <a:schemeClr val="tx1"/>
                  </a:solidFill>
                  <a:latin typeface="Arial" panose="020B0604020202020204" pitchFamily="34" charset="0"/>
                  <a:cs typeface="Arial" panose="020B0604020202020204" pitchFamily="34" charset="0"/>
                </a:rPr>
                <a:t>Joint evaluation offers (common tender specs)</a:t>
              </a:r>
              <a:endParaRPr lang="de-DE" altLang="en-US" sz="1000">
                <a:solidFill>
                  <a:schemeClr val="tx1"/>
                </a:solidFill>
                <a:latin typeface="Arial" panose="020B0604020202020204" pitchFamily="34" charset="0"/>
                <a:cs typeface="Arial" panose="020B0604020202020204" pitchFamily="34" charset="0"/>
              </a:endParaRPr>
            </a:p>
          </p:txBody>
        </p:sp>
        <p:sp>
          <p:nvSpPr>
            <p:cNvPr id="35882" name="Line 12"/>
            <p:cNvSpPr>
              <a:spLocks noChangeShapeType="1"/>
            </p:cNvSpPr>
            <p:nvPr/>
          </p:nvSpPr>
          <p:spPr bwMode="auto">
            <a:xfrm>
              <a:off x="3832225" y="3593025"/>
              <a:ext cx="41275" cy="224631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5883" name="Rectangle 3"/>
          <p:cNvSpPr>
            <a:spLocks noChangeArrowheads="1"/>
          </p:cNvSpPr>
          <p:nvPr/>
        </p:nvSpPr>
        <p:spPr bwMode="auto">
          <a:xfrm>
            <a:off x="1590676" y="1622427"/>
            <a:ext cx="10126664" cy="173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800100" indent="-34290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buClr>
                <a:srgbClr val="931680"/>
              </a:buClr>
              <a:buFont typeface="Arial" panose="020B0604020202020204" pitchFamily="34" charset="0"/>
              <a:buChar char="•"/>
            </a:pPr>
            <a:r>
              <a:rPr lang="en-GB" altLang="en-US" sz="1800" b="1" dirty="0">
                <a:solidFill>
                  <a:schemeClr val="tx2"/>
                </a:solidFill>
              </a:rPr>
              <a:t>Example: </a:t>
            </a:r>
            <a:r>
              <a:rPr lang="en-GB" altLang="en-US" sz="1800" b="1" dirty="0" smtClean="0">
                <a:solidFill>
                  <a:schemeClr val="tx2"/>
                </a:solidFill>
              </a:rPr>
              <a:t>10 </a:t>
            </a:r>
            <a:r>
              <a:rPr lang="en-GB" altLang="en-US" sz="1800" b="1" dirty="0">
                <a:solidFill>
                  <a:schemeClr val="tx2"/>
                </a:solidFill>
              </a:rPr>
              <a:t>€M PCP </a:t>
            </a:r>
            <a:r>
              <a:rPr lang="en-GB" altLang="en-US" sz="1800" b="1" dirty="0" smtClean="0">
                <a:solidFill>
                  <a:schemeClr val="tx2"/>
                </a:solidFill>
              </a:rPr>
              <a:t>action </a:t>
            </a:r>
            <a:endParaRPr lang="en-GB" altLang="en-US" sz="1800" b="1" dirty="0">
              <a:solidFill>
                <a:schemeClr val="tx2"/>
              </a:solidFill>
            </a:endParaRPr>
          </a:p>
          <a:p>
            <a:pPr lvl="1">
              <a:buClr>
                <a:srgbClr val="931680"/>
              </a:buClr>
              <a:buFont typeface="Arial" panose="020B0604020202020204" pitchFamily="34" charset="0"/>
              <a:buChar char="•"/>
            </a:pPr>
            <a:r>
              <a:rPr lang="en-GB" altLang="en-US" sz="1400" dirty="0">
                <a:solidFill>
                  <a:schemeClr val="tx1"/>
                </a:solidFill>
              </a:rPr>
              <a:t>EU contribution: </a:t>
            </a:r>
            <a:r>
              <a:rPr lang="en-GB" altLang="en-US" sz="1400" dirty="0" smtClean="0">
                <a:solidFill>
                  <a:schemeClr val="tx1"/>
                </a:solidFill>
              </a:rPr>
              <a:t>e.g. </a:t>
            </a:r>
            <a:r>
              <a:rPr lang="en-GB" altLang="en-US" sz="1400" dirty="0">
                <a:solidFill>
                  <a:schemeClr val="tx1"/>
                </a:solidFill>
              </a:rPr>
              <a:t>9</a:t>
            </a:r>
            <a:r>
              <a:rPr lang="en-GB" altLang="en-US" sz="1400" dirty="0" smtClean="0">
                <a:solidFill>
                  <a:schemeClr val="tx1"/>
                </a:solidFill>
              </a:rPr>
              <a:t> €</a:t>
            </a:r>
            <a:r>
              <a:rPr lang="en-GB" altLang="en-US" sz="1400" dirty="0">
                <a:solidFill>
                  <a:schemeClr val="tx1"/>
                </a:solidFill>
              </a:rPr>
              <a:t>M for PCP (procurement of </a:t>
            </a:r>
            <a:r>
              <a:rPr lang="en-GB" altLang="en-US" sz="1400" dirty="0" smtClean="0">
                <a:solidFill>
                  <a:schemeClr val="tx1"/>
                </a:solidFill>
              </a:rPr>
              <a:t>min </a:t>
            </a:r>
            <a:r>
              <a:rPr lang="en-GB" altLang="en-US" sz="1400" dirty="0">
                <a:solidFill>
                  <a:schemeClr val="tx1"/>
                </a:solidFill>
              </a:rPr>
              <a:t>9</a:t>
            </a:r>
            <a:r>
              <a:rPr lang="en-GB" altLang="en-US" sz="1400" dirty="0" smtClean="0">
                <a:solidFill>
                  <a:schemeClr val="tx1"/>
                </a:solidFill>
              </a:rPr>
              <a:t> </a:t>
            </a:r>
            <a:r>
              <a:rPr lang="en-GB" altLang="en-US" sz="1400" dirty="0">
                <a:solidFill>
                  <a:schemeClr val="tx1"/>
                </a:solidFill>
              </a:rPr>
              <a:t>€M</a:t>
            </a:r>
            <a:r>
              <a:rPr lang="en-GB" altLang="en-US" sz="1400" dirty="0" smtClean="0">
                <a:solidFill>
                  <a:schemeClr val="tx1"/>
                </a:solidFill>
              </a:rPr>
              <a:t>) + </a:t>
            </a:r>
            <a:r>
              <a:rPr lang="en-GB" altLang="en-US" sz="1400" dirty="0">
                <a:solidFill>
                  <a:schemeClr val="tx1"/>
                </a:solidFill>
              </a:rPr>
              <a:t>1</a:t>
            </a:r>
            <a:r>
              <a:rPr lang="en-GB" altLang="en-US" sz="1400" dirty="0" smtClean="0">
                <a:solidFill>
                  <a:schemeClr val="tx1"/>
                </a:solidFill>
              </a:rPr>
              <a:t> </a:t>
            </a:r>
            <a:r>
              <a:rPr lang="en-GB" altLang="en-US" sz="1400" dirty="0">
                <a:solidFill>
                  <a:schemeClr val="tx1"/>
                </a:solidFill>
              </a:rPr>
              <a:t>€M for </a:t>
            </a:r>
            <a:r>
              <a:rPr lang="en-GB" altLang="en-US" sz="1400" dirty="0" smtClean="0">
                <a:solidFill>
                  <a:schemeClr val="tx1"/>
                </a:solidFill>
              </a:rPr>
              <a:t>other additional </a:t>
            </a:r>
            <a:r>
              <a:rPr lang="en-GB" altLang="en-US" sz="1400" dirty="0" smtClean="0">
                <a:solidFill>
                  <a:schemeClr val="tx1"/>
                </a:solidFill>
              </a:rPr>
              <a:t>activities </a:t>
            </a:r>
            <a:endParaRPr lang="en-GB" altLang="en-US" sz="1400" dirty="0">
              <a:solidFill>
                <a:schemeClr val="tx1"/>
              </a:solidFill>
            </a:endParaRPr>
          </a:p>
          <a:p>
            <a:pPr lvl="1">
              <a:buFont typeface="Wingdings" panose="05000000000000000000" pitchFamily="2" charset="2"/>
              <a:buChar char="q"/>
            </a:pPr>
            <a:endParaRPr lang="en-GB" altLang="en-US" sz="1400" dirty="0"/>
          </a:p>
        </p:txBody>
      </p:sp>
      <p:sp>
        <p:nvSpPr>
          <p:cNvPr id="52" name="Title 2"/>
          <p:cNvSpPr>
            <a:spLocks noGrp="1"/>
          </p:cNvSpPr>
          <p:nvPr>
            <p:ph type="title"/>
          </p:nvPr>
        </p:nvSpPr>
        <p:spPr>
          <a:xfrm>
            <a:off x="970721" y="482860"/>
            <a:ext cx="11055023" cy="782357"/>
          </a:xfrm>
        </p:spPr>
        <p:txBody>
          <a:bodyPr/>
          <a:lstStyle/>
          <a:p>
            <a:r>
              <a:rPr lang="fr-BE" dirty="0" smtClean="0">
                <a:solidFill>
                  <a:srgbClr val="931680"/>
                </a:solidFill>
              </a:rPr>
              <a:t>Example PCP action</a:t>
            </a:r>
            <a:endParaRPr lang="en-GB" dirty="0">
              <a:solidFill>
                <a:srgbClr val="931680"/>
              </a:solidFill>
            </a:endParaRPr>
          </a:p>
        </p:txBody>
      </p:sp>
      <p:grpSp>
        <p:nvGrpSpPr>
          <p:cNvPr id="53" name="Group 52"/>
          <p:cNvGrpSpPr/>
          <p:nvPr/>
        </p:nvGrpSpPr>
        <p:grpSpPr>
          <a:xfrm>
            <a:off x="10858500" y="0"/>
            <a:ext cx="1333500" cy="1265217"/>
            <a:chOff x="3637367" y="95"/>
            <a:chExt cx="1747506" cy="2008628"/>
          </a:xfrm>
          <a:solidFill>
            <a:srgbClr val="00B0F0"/>
          </a:solidFill>
        </p:grpSpPr>
        <p:sp>
          <p:nvSpPr>
            <p:cNvPr id="54" name="Hexagon 53"/>
            <p:cNvSpPr/>
            <p:nvPr/>
          </p:nvSpPr>
          <p:spPr>
            <a:xfrm rot="5400000">
              <a:off x="3506806" y="130656"/>
              <a:ext cx="2008628" cy="1747506"/>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5" name="Hexagon 4"/>
            <p:cNvSpPr txBox="1"/>
            <p:nvPr/>
          </p:nvSpPr>
          <p:spPr>
            <a:xfrm>
              <a:off x="3909687" y="313106"/>
              <a:ext cx="1202866" cy="1382606"/>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marR="0" lvl="0" indent="0" algn="ctr" defTabSz="1377950" rtl="0" eaLnBrk="1" fontAlgn="auto" latinLnBrk="0" hangingPunct="1">
                <a:lnSpc>
                  <a:spcPct val="90000"/>
                </a:lnSpc>
                <a:spcBef>
                  <a:spcPct val="0"/>
                </a:spcBef>
                <a:spcAft>
                  <a:spcPct val="35000"/>
                </a:spcAft>
                <a:buClrTx/>
                <a:buSzTx/>
                <a:buFontTx/>
                <a:buNone/>
                <a:tabLst/>
                <a:defRPr/>
              </a:pPr>
              <a:endParaRPr kumimoji="0" lang="en-US" sz="3100" b="0" i="0" u="none" strike="noStrike" kern="1200" cap="none" spc="0" normalizeH="0" baseline="0" noProof="0">
                <a:ln>
                  <a:noFill/>
                </a:ln>
                <a:solidFill>
                  <a:srgbClr val="FFFFFF"/>
                </a:solidFill>
                <a:effectLst/>
                <a:uLnTx/>
                <a:uFillTx/>
                <a:latin typeface="Arial"/>
                <a:ea typeface="+mn-ea"/>
                <a:cs typeface="+mn-cs"/>
              </a:endParaRPr>
            </a:p>
          </p:txBody>
        </p:sp>
      </p:grpSp>
      <p:sp>
        <p:nvSpPr>
          <p:cNvPr id="56" name="TextBox 55"/>
          <p:cNvSpPr txBox="1"/>
          <p:nvPr/>
        </p:nvSpPr>
        <p:spPr>
          <a:xfrm>
            <a:off x="10558463" y="320547"/>
            <a:ext cx="195148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1" i="0" u="none" strike="noStrike" kern="1200" cap="none" spc="0" normalizeH="0" baseline="0" noProof="0" dirty="0" smtClean="0">
                <a:ln>
                  <a:noFill/>
                </a:ln>
                <a:solidFill>
                  <a:srgbClr val="FFFFFF"/>
                </a:solidFill>
                <a:effectLst/>
                <a:uLnTx/>
                <a:uFillTx/>
                <a:latin typeface="Arial"/>
                <a:ea typeface="+mn-ea"/>
                <a:cs typeface="+mn-cs"/>
              </a:rPr>
              <a:t>PCP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1" i="0" u="none" strike="noStrike" kern="1200" cap="none" spc="0" normalizeH="0" baseline="0" noProof="0" dirty="0" smtClean="0">
                <a:ln>
                  <a:noFill/>
                </a:ln>
                <a:solidFill>
                  <a:srgbClr val="FFFFFF"/>
                </a:solidFill>
                <a:effectLst/>
                <a:uLnTx/>
                <a:uFillTx/>
                <a:latin typeface="Arial"/>
                <a:ea typeface="+mn-ea"/>
                <a:cs typeface="+mn-cs"/>
              </a:rPr>
              <a:t>actions</a:t>
            </a:r>
            <a:endParaRPr kumimoji="0" lang="en-GB" sz="1800" b="1" i="0" u="none" strike="noStrike" kern="1200" cap="none" spc="0" normalizeH="0" baseline="0" noProof="0" dirty="0">
              <a:ln>
                <a:noFill/>
              </a:ln>
              <a:solidFill>
                <a:srgbClr val="FFFFFF"/>
              </a:solidFill>
              <a:effectLst/>
              <a:uLnTx/>
              <a:uFillTx/>
              <a:latin typeface="Arial"/>
              <a:ea typeface="+mn-ea"/>
              <a:cs typeface="+mn-cs"/>
            </a:endParaRPr>
          </a:p>
        </p:txBody>
      </p:sp>
      <p:sp>
        <p:nvSpPr>
          <p:cNvPr id="57" name="Rectangle 56"/>
          <p:cNvSpPr/>
          <p:nvPr/>
        </p:nvSpPr>
        <p:spPr>
          <a:xfrm>
            <a:off x="393524" y="14852"/>
            <a:ext cx="648929" cy="1637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010498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03" name="Rectangle 3"/>
          <p:cNvSpPr>
            <a:spLocks noChangeArrowheads="1"/>
          </p:cNvSpPr>
          <p:nvPr/>
        </p:nvSpPr>
        <p:spPr bwMode="auto">
          <a:xfrm>
            <a:off x="1631949" y="1268415"/>
            <a:ext cx="9621069" cy="1637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0F5494"/>
              </a:buClr>
              <a:buFont typeface="Wingdings" pitchFamily="2" charset="2"/>
              <a:buChar char="q"/>
              <a:defRPr sz="3200">
                <a:solidFill>
                  <a:srgbClr val="0F5494"/>
                </a:solidFill>
                <a:latin typeface="Verdana" pitchFamily="34" charset="0"/>
              </a:defRPr>
            </a:lvl1pPr>
            <a:lvl2pPr marL="800100" indent="-34290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marL="0" indent="0">
              <a:buNone/>
              <a:defRPr/>
            </a:pPr>
            <a:r>
              <a:rPr lang="en-GB" altLang="en-US" sz="1600" dirty="0">
                <a:solidFill>
                  <a:schemeClr val="tx1"/>
                </a:solidFill>
              </a:rPr>
              <a:t>Suppose 3 procurers in buyers group, each contributing equally to PCP procurement budget </a:t>
            </a:r>
          </a:p>
          <a:p>
            <a:pPr marL="0" indent="0">
              <a:buNone/>
              <a:defRPr/>
            </a:pPr>
            <a:endParaRPr lang="en-GB" altLang="en-US" sz="1600" dirty="0"/>
          </a:p>
          <a:p>
            <a:pPr marL="171450" indent="-171450">
              <a:buFont typeface="Wingdings" pitchFamily="2" charset="2"/>
              <a:buChar char="§"/>
              <a:defRPr/>
            </a:pPr>
            <a:r>
              <a:rPr lang="en-GB" altLang="en-US" sz="1600" dirty="0">
                <a:solidFill>
                  <a:srgbClr val="FF0000"/>
                </a:solidFill>
              </a:rPr>
              <a:t>Scenario (1): all 3 procurers ask funding from </a:t>
            </a:r>
            <a:r>
              <a:rPr lang="en-GB" altLang="en-US" sz="1600" dirty="0" smtClean="0">
                <a:solidFill>
                  <a:srgbClr val="FF0000"/>
                </a:solidFill>
              </a:rPr>
              <a:t>HE </a:t>
            </a:r>
            <a:r>
              <a:rPr lang="en-GB" altLang="en-US" sz="1600" dirty="0">
                <a:solidFill>
                  <a:srgbClr val="FF0000"/>
                </a:solidFill>
              </a:rPr>
              <a:t>for the PCP subcontracting cost</a:t>
            </a:r>
          </a:p>
          <a:p>
            <a:pPr marL="628650" lvl="1" indent="-171450">
              <a:buFont typeface="Wingdings" panose="05000000000000000000" pitchFamily="2" charset="2"/>
              <a:buChar char="§"/>
              <a:defRPr/>
            </a:pPr>
            <a:r>
              <a:rPr lang="en-GB" altLang="en-US" sz="1600" dirty="0">
                <a:solidFill>
                  <a:schemeClr val="tx1"/>
                </a:solidFill>
              </a:rPr>
              <a:t>Option (I) the lead procurer pays all suppliers</a:t>
            </a:r>
          </a:p>
          <a:p>
            <a:pPr marL="628650" lvl="1" indent="-171450">
              <a:buFont typeface="Wingdings" panose="05000000000000000000" pitchFamily="2" charset="2"/>
              <a:buChar char="§"/>
              <a:defRPr/>
            </a:pPr>
            <a:r>
              <a:rPr lang="en-GB" altLang="en-US" sz="1600" dirty="0">
                <a:solidFill>
                  <a:schemeClr val="tx1"/>
                </a:solidFill>
              </a:rPr>
              <a:t>Option (II) the 3 procurers pay all suppliers pro rata according to their financial contribution to the total budget for the PCP procurement</a:t>
            </a:r>
          </a:p>
          <a:p>
            <a:pPr marL="0" indent="0">
              <a:buNone/>
              <a:defRPr/>
            </a:pPr>
            <a:r>
              <a:rPr lang="en-GB" altLang="en-US" sz="1600" dirty="0">
                <a:solidFill>
                  <a:schemeClr val="tx1"/>
                </a:solidFill>
              </a:rPr>
              <a:t>-&gt;Note that the difference in choice between Option (I) and (II) is only visible in the budget table, not in table </a:t>
            </a:r>
            <a:r>
              <a:rPr lang="en-GB" altLang="en-US" sz="1600" dirty="0" smtClean="0">
                <a:solidFill>
                  <a:schemeClr val="tx1"/>
                </a:solidFill>
              </a:rPr>
              <a:t>3.1.f Total Committed Budget for the PCP procurement</a:t>
            </a:r>
            <a:endParaRPr lang="en-GB" altLang="en-US" sz="1600" dirty="0">
              <a:solidFill>
                <a:schemeClr val="tx1"/>
              </a:solidFill>
            </a:endParaRPr>
          </a:p>
          <a:p>
            <a:pPr marL="457200" lvl="1" indent="0">
              <a:buNone/>
              <a:defRPr/>
            </a:pPr>
            <a:endParaRPr lang="en-GB" altLang="en-US" sz="1600" dirty="0"/>
          </a:p>
          <a:p>
            <a:pPr marL="171450" indent="-171450">
              <a:buFont typeface="Wingdings" pitchFamily="2" charset="2"/>
              <a:buChar char="§"/>
              <a:defRPr/>
            </a:pPr>
            <a:r>
              <a:rPr lang="en-GB" altLang="en-US" sz="1600" dirty="0">
                <a:solidFill>
                  <a:srgbClr val="FF0000"/>
                </a:solidFill>
              </a:rPr>
              <a:t>Scenario (2): Procurer 1 and 2 ask funding from </a:t>
            </a:r>
            <a:r>
              <a:rPr lang="en-GB" altLang="en-US" sz="1600" dirty="0" smtClean="0">
                <a:solidFill>
                  <a:srgbClr val="FF0000"/>
                </a:solidFill>
              </a:rPr>
              <a:t>HE </a:t>
            </a:r>
            <a:r>
              <a:rPr lang="en-GB" altLang="en-US" sz="1600" dirty="0">
                <a:solidFill>
                  <a:srgbClr val="FF0000"/>
                </a:solidFill>
              </a:rPr>
              <a:t>whereas procurer 3 asks funding from ESIF for their own contribution to the total budget for the PCP procurement</a:t>
            </a:r>
          </a:p>
          <a:p>
            <a:pPr marL="628650" lvl="1" indent="-171450">
              <a:buFont typeface="Wingdings" panose="05000000000000000000" pitchFamily="2" charset="2"/>
              <a:buChar char="§"/>
              <a:defRPr/>
            </a:pPr>
            <a:r>
              <a:rPr lang="en-GB" altLang="en-US" sz="1600" dirty="0">
                <a:solidFill>
                  <a:schemeClr val="tx1"/>
                </a:solidFill>
              </a:rPr>
              <a:t>Only Option (II) is possible to have clearly separate costs/invoices for H2020 and ESIF: all 3 procurers pay all suppliers pro rata according to their financial contribution to the total budget for the PCP proc.</a:t>
            </a:r>
          </a:p>
          <a:p>
            <a:pPr marL="0" indent="0">
              <a:buNone/>
              <a:defRPr/>
            </a:pPr>
            <a:r>
              <a:rPr lang="en-GB" altLang="en-US" sz="1600" dirty="0" smtClean="0">
                <a:solidFill>
                  <a:schemeClr val="tx1"/>
                </a:solidFill>
              </a:rPr>
              <a:t>-&gt; Procurer </a:t>
            </a:r>
            <a:r>
              <a:rPr lang="en-GB" altLang="en-US" sz="1600" dirty="0">
                <a:solidFill>
                  <a:schemeClr val="tx1"/>
                </a:solidFill>
              </a:rPr>
              <a:t>3 checks with its ESIF managing authority before submitting the proposal if the ESIF planning of the region fits the timeline of the PCP project and if the managing authority agrees to make ESIF funding available for procurer 3 to participate in the project in case the proposal gets selected for funding by </a:t>
            </a:r>
            <a:r>
              <a:rPr lang="en-GB" altLang="en-US" sz="1600" dirty="0" smtClean="0">
                <a:solidFill>
                  <a:schemeClr val="tx1"/>
                </a:solidFill>
              </a:rPr>
              <a:t>Horizon Europe</a:t>
            </a:r>
            <a:endParaRPr lang="en-GB" altLang="en-US" sz="1600" dirty="0">
              <a:solidFill>
                <a:schemeClr val="tx1"/>
              </a:solidFill>
            </a:endParaRPr>
          </a:p>
          <a:p>
            <a:pPr lvl="1">
              <a:buFont typeface="Wingdings" pitchFamily="2" charset="2"/>
              <a:buChar char="q"/>
              <a:defRPr/>
            </a:pPr>
            <a:endParaRPr lang="en-GB" altLang="en-US" sz="1400" dirty="0"/>
          </a:p>
        </p:txBody>
      </p:sp>
      <p:sp>
        <p:nvSpPr>
          <p:cNvPr id="4" name="Title 2"/>
          <p:cNvSpPr>
            <a:spLocks noGrp="1"/>
          </p:cNvSpPr>
          <p:nvPr>
            <p:ph type="title"/>
          </p:nvPr>
        </p:nvSpPr>
        <p:spPr>
          <a:xfrm>
            <a:off x="1136977" y="246886"/>
            <a:ext cx="11055023" cy="782357"/>
          </a:xfrm>
        </p:spPr>
        <p:txBody>
          <a:bodyPr/>
          <a:lstStyle/>
          <a:p>
            <a:r>
              <a:rPr lang="fr-BE" dirty="0" smtClean="0">
                <a:solidFill>
                  <a:srgbClr val="931680"/>
                </a:solidFill>
              </a:rPr>
              <a:t>How to fill in budget table &amp; table 3.1.f</a:t>
            </a:r>
            <a:endParaRPr lang="en-GB" dirty="0">
              <a:solidFill>
                <a:srgbClr val="931680"/>
              </a:solidFill>
            </a:endParaRPr>
          </a:p>
        </p:txBody>
      </p:sp>
      <p:sp>
        <p:nvSpPr>
          <p:cNvPr id="5" name="Rectangle 4"/>
          <p:cNvSpPr/>
          <p:nvPr/>
        </p:nvSpPr>
        <p:spPr>
          <a:xfrm>
            <a:off x="488048" y="0"/>
            <a:ext cx="648929" cy="1637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10858500" y="0"/>
            <a:ext cx="1333500" cy="1265217"/>
            <a:chOff x="3637367" y="95"/>
            <a:chExt cx="1747506" cy="2008628"/>
          </a:xfrm>
          <a:solidFill>
            <a:srgbClr val="00B0F0"/>
          </a:solidFill>
        </p:grpSpPr>
        <p:sp>
          <p:nvSpPr>
            <p:cNvPr id="10" name="Hexagon 9"/>
            <p:cNvSpPr/>
            <p:nvPr/>
          </p:nvSpPr>
          <p:spPr>
            <a:xfrm rot="5400000">
              <a:off x="3506806" y="130656"/>
              <a:ext cx="2008628" cy="1747506"/>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Hexagon 4"/>
            <p:cNvSpPr txBox="1"/>
            <p:nvPr/>
          </p:nvSpPr>
          <p:spPr>
            <a:xfrm>
              <a:off x="3909687" y="313106"/>
              <a:ext cx="1202866" cy="1382606"/>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marR="0" lvl="0" indent="0" algn="ctr" defTabSz="1377950" rtl="0" eaLnBrk="1" fontAlgn="auto" latinLnBrk="0" hangingPunct="1">
                <a:lnSpc>
                  <a:spcPct val="90000"/>
                </a:lnSpc>
                <a:spcBef>
                  <a:spcPct val="0"/>
                </a:spcBef>
                <a:spcAft>
                  <a:spcPct val="35000"/>
                </a:spcAft>
                <a:buClrTx/>
                <a:buSzTx/>
                <a:buFontTx/>
                <a:buNone/>
                <a:tabLst/>
                <a:defRPr/>
              </a:pPr>
              <a:endParaRPr kumimoji="0" lang="en-US" sz="3100" b="0" i="0" u="none" strike="noStrike" kern="1200" cap="none" spc="0" normalizeH="0" baseline="0" noProof="0">
                <a:ln>
                  <a:noFill/>
                </a:ln>
                <a:solidFill>
                  <a:srgbClr val="FFFFFF"/>
                </a:solidFill>
                <a:effectLst/>
                <a:uLnTx/>
                <a:uFillTx/>
                <a:latin typeface="Arial"/>
                <a:ea typeface="+mn-ea"/>
                <a:cs typeface="+mn-cs"/>
              </a:endParaRPr>
            </a:p>
          </p:txBody>
        </p:sp>
      </p:grpSp>
      <p:sp>
        <p:nvSpPr>
          <p:cNvPr id="12" name="TextBox 11"/>
          <p:cNvSpPr txBox="1"/>
          <p:nvPr/>
        </p:nvSpPr>
        <p:spPr>
          <a:xfrm>
            <a:off x="10558463" y="320547"/>
            <a:ext cx="195148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1" i="0" u="none" strike="noStrike" kern="1200" cap="none" spc="0" normalizeH="0" baseline="0" noProof="0" dirty="0" smtClean="0">
                <a:ln>
                  <a:noFill/>
                </a:ln>
                <a:solidFill>
                  <a:srgbClr val="FFFFFF"/>
                </a:solidFill>
                <a:effectLst/>
                <a:uLnTx/>
                <a:uFillTx/>
                <a:latin typeface="Arial"/>
                <a:ea typeface="+mn-ea"/>
                <a:cs typeface="+mn-cs"/>
              </a:rPr>
              <a:t>PCP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1" i="0" u="none" strike="noStrike" kern="1200" cap="none" spc="0" normalizeH="0" baseline="0" noProof="0" dirty="0" smtClean="0">
                <a:ln>
                  <a:noFill/>
                </a:ln>
                <a:solidFill>
                  <a:srgbClr val="FFFFFF"/>
                </a:solidFill>
                <a:effectLst/>
                <a:uLnTx/>
                <a:uFillTx/>
                <a:latin typeface="Arial"/>
                <a:ea typeface="+mn-ea"/>
                <a:cs typeface="+mn-cs"/>
              </a:rPr>
              <a:t>actions</a:t>
            </a:r>
            <a:endParaRPr kumimoji="0" lang="en-GB" sz="18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7747830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67442" y="442449"/>
            <a:ext cx="10915972" cy="6371303"/>
          </a:xfrm>
          <a:prstGeom prst="rect">
            <a:avLst/>
          </a:prstGeom>
        </p:spPr>
      </p:pic>
      <p:sp>
        <p:nvSpPr>
          <p:cNvPr id="3" name="Oval 2"/>
          <p:cNvSpPr/>
          <p:nvPr/>
        </p:nvSpPr>
        <p:spPr>
          <a:xfrm>
            <a:off x="6415547" y="2197507"/>
            <a:ext cx="1017639" cy="8849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604684" y="0"/>
            <a:ext cx="648929" cy="1637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09716" y="169295"/>
            <a:ext cx="2129750" cy="1754326"/>
          </a:xfrm>
          <a:prstGeom prst="rect">
            <a:avLst/>
          </a:prstGeom>
          <a:noFill/>
        </p:spPr>
        <p:txBody>
          <a:bodyPr wrap="none" rtlCol="0">
            <a:spAutoFit/>
          </a:bodyPr>
          <a:lstStyle/>
          <a:p>
            <a:r>
              <a:rPr lang="en-US" b="1" dirty="0" smtClean="0"/>
              <a:t>Budget table</a:t>
            </a:r>
          </a:p>
          <a:p>
            <a:r>
              <a:rPr lang="en-US" b="1" dirty="0" smtClean="0"/>
              <a:t>PCP/PPI actions</a:t>
            </a:r>
          </a:p>
          <a:p>
            <a:r>
              <a:rPr lang="en-US" b="1" dirty="0" smtClean="0">
                <a:solidFill>
                  <a:srgbClr val="FF0000"/>
                </a:solidFill>
              </a:rPr>
              <a:t>Scenario (1)</a:t>
            </a:r>
          </a:p>
          <a:p>
            <a:r>
              <a:rPr lang="en-US" b="1" dirty="0" smtClean="0">
                <a:solidFill>
                  <a:srgbClr val="FF0000"/>
                </a:solidFill>
              </a:rPr>
              <a:t>All procurers ask</a:t>
            </a:r>
          </a:p>
          <a:p>
            <a:r>
              <a:rPr lang="en-US" b="1" dirty="0">
                <a:solidFill>
                  <a:srgbClr val="FF0000"/>
                </a:solidFill>
              </a:rPr>
              <a:t>f</a:t>
            </a:r>
            <a:r>
              <a:rPr lang="en-US" b="1" dirty="0" smtClean="0">
                <a:solidFill>
                  <a:srgbClr val="FF0000"/>
                </a:solidFill>
              </a:rPr>
              <a:t>unding from HE</a:t>
            </a:r>
          </a:p>
          <a:p>
            <a:r>
              <a:rPr lang="en-US" b="1" dirty="0">
                <a:solidFill>
                  <a:srgbClr val="FF0000"/>
                </a:solidFill>
              </a:rPr>
              <a:t>f</a:t>
            </a:r>
            <a:r>
              <a:rPr lang="en-US" b="1" dirty="0" smtClean="0">
                <a:solidFill>
                  <a:srgbClr val="FF0000"/>
                </a:solidFill>
              </a:rPr>
              <a:t>or PCP </a:t>
            </a:r>
            <a:r>
              <a:rPr lang="en-US" b="1" dirty="0" err="1" smtClean="0">
                <a:solidFill>
                  <a:srgbClr val="FF0000"/>
                </a:solidFill>
              </a:rPr>
              <a:t>proc</a:t>
            </a:r>
            <a:r>
              <a:rPr lang="en-US" b="1" dirty="0" smtClean="0">
                <a:solidFill>
                  <a:srgbClr val="FF0000"/>
                </a:solidFill>
              </a:rPr>
              <a:t> cost</a:t>
            </a:r>
            <a:endParaRPr lang="en-GB" b="1" dirty="0">
              <a:solidFill>
                <a:srgbClr val="FF0000"/>
              </a:solidFill>
            </a:endParaRPr>
          </a:p>
        </p:txBody>
      </p:sp>
      <p:sp>
        <p:nvSpPr>
          <p:cNvPr id="6" name="TextBox 5"/>
          <p:cNvSpPr txBox="1"/>
          <p:nvPr/>
        </p:nvSpPr>
        <p:spPr>
          <a:xfrm>
            <a:off x="1460092" y="4218035"/>
            <a:ext cx="1019831" cy="307777"/>
          </a:xfrm>
          <a:prstGeom prst="rect">
            <a:avLst/>
          </a:prstGeom>
          <a:solidFill>
            <a:schemeClr val="bg1"/>
          </a:solidFill>
        </p:spPr>
        <p:txBody>
          <a:bodyPr wrap="none" rtlCol="0">
            <a:spAutoFit/>
          </a:bodyPr>
          <a:lstStyle/>
          <a:p>
            <a:r>
              <a:rPr lang="en-US" sz="1400" dirty="0" smtClean="0"/>
              <a:t>Procurer 1</a:t>
            </a:r>
            <a:endParaRPr lang="en-GB" sz="1400" dirty="0"/>
          </a:p>
        </p:txBody>
      </p:sp>
      <p:sp>
        <p:nvSpPr>
          <p:cNvPr id="9" name="TextBox 8"/>
          <p:cNvSpPr txBox="1"/>
          <p:nvPr/>
        </p:nvSpPr>
        <p:spPr>
          <a:xfrm>
            <a:off x="1465012" y="4606403"/>
            <a:ext cx="1019831" cy="307777"/>
          </a:xfrm>
          <a:prstGeom prst="rect">
            <a:avLst/>
          </a:prstGeom>
          <a:solidFill>
            <a:schemeClr val="bg1"/>
          </a:solidFill>
        </p:spPr>
        <p:txBody>
          <a:bodyPr wrap="none" rtlCol="0">
            <a:spAutoFit/>
          </a:bodyPr>
          <a:lstStyle/>
          <a:p>
            <a:r>
              <a:rPr lang="en-US" sz="1400" dirty="0" smtClean="0"/>
              <a:t>Procurer 2</a:t>
            </a:r>
            <a:endParaRPr lang="en-GB" sz="1400" dirty="0"/>
          </a:p>
        </p:txBody>
      </p:sp>
      <p:sp>
        <p:nvSpPr>
          <p:cNvPr id="11" name="TextBox 10"/>
          <p:cNvSpPr txBox="1"/>
          <p:nvPr/>
        </p:nvSpPr>
        <p:spPr>
          <a:xfrm>
            <a:off x="1465012" y="5456889"/>
            <a:ext cx="1019831" cy="307777"/>
          </a:xfrm>
          <a:prstGeom prst="rect">
            <a:avLst/>
          </a:prstGeom>
          <a:solidFill>
            <a:schemeClr val="bg1"/>
          </a:solidFill>
        </p:spPr>
        <p:txBody>
          <a:bodyPr wrap="none" rtlCol="0">
            <a:spAutoFit/>
          </a:bodyPr>
          <a:lstStyle/>
          <a:p>
            <a:r>
              <a:rPr lang="en-US" sz="1400" dirty="0" smtClean="0"/>
              <a:t>Procurer 3</a:t>
            </a:r>
            <a:endParaRPr lang="en-GB" sz="1400" dirty="0"/>
          </a:p>
        </p:txBody>
      </p:sp>
      <p:sp>
        <p:nvSpPr>
          <p:cNvPr id="12" name="TextBox 14344"/>
          <p:cNvSpPr txBox="1">
            <a:spLocks noChangeArrowheads="1"/>
          </p:cNvSpPr>
          <p:nvPr/>
        </p:nvSpPr>
        <p:spPr bwMode="auto">
          <a:xfrm>
            <a:off x="3561877" y="-17293"/>
            <a:ext cx="67649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r>
              <a:rPr lang="en-GB" altLang="en-US" sz="1800" dirty="0" smtClean="0">
                <a:solidFill>
                  <a:srgbClr val="FF0000"/>
                </a:solidFill>
                <a:latin typeface="Trebuchet MS" panose="020B0603020202020204" pitchFamily="34" charset="0"/>
              </a:rPr>
              <a:t>Option (I): NL lead procurer pays all suppliers   </a:t>
            </a:r>
          </a:p>
          <a:p>
            <a:pPr>
              <a:spcBef>
                <a:spcPct val="0"/>
              </a:spcBef>
              <a:buClrTx/>
              <a:buFontTx/>
              <a:buNone/>
            </a:pPr>
            <a:r>
              <a:rPr lang="en-GB" altLang="en-US" sz="1800" dirty="0" smtClean="0">
                <a:solidFill>
                  <a:srgbClr val="FF0000"/>
                </a:solidFill>
                <a:latin typeface="Trebuchet MS" panose="020B0603020202020204" pitchFamily="34" charset="0"/>
              </a:rPr>
              <a:t>Option (II): Each of the 3 procurers pays each supplier pro rata </a:t>
            </a:r>
            <a:endParaRPr lang="en-GB" altLang="en-US" sz="1800" dirty="0">
              <a:solidFill>
                <a:srgbClr val="FF0000"/>
              </a:solidFill>
              <a:latin typeface="Trebuchet MS" panose="020B0603020202020204" pitchFamily="34" charset="0"/>
            </a:endParaRPr>
          </a:p>
        </p:txBody>
      </p:sp>
      <p:sp>
        <p:nvSpPr>
          <p:cNvPr id="7" name="TextBox 6"/>
          <p:cNvSpPr txBox="1"/>
          <p:nvPr/>
        </p:nvSpPr>
        <p:spPr>
          <a:xfrm>
            <a:off x="6462403" y="4203695"/>
            <a:ext cx="954107" cy="369332"/>
          </a:xfrm>
          <a:prstGeom prst="rect">
            <a:avLst/>
          </a:prstGeom>
          <a:noFill/>
        </p:spPr>
        <p:txBody>
          <a:bodyPr wrap="none" rtlCol="0">
            <a:spAutoFit/>
          </a:bodyPr>
          <a:lstStyle/>
          <a:p>
            <a:r>
              <a:rPr lang="en-US" dirty="0" smtClean="0">
                <a:solidFill>
                  <a:srgbClr val="FF0000"/>
                </a:solidFill>
              </a:rPr>
              <a:t>9M  3M</a:t>
            </a:r>
            <a:endParaRPr lang="en-GB" dirty="0">
              <a:solidFill>
                <a:srgbClr val="FF0000"/>
              </a:solidFill>
            </a:endParaRPr>
          </a:p>
        </p:txBody>
      </p:sp>
      <p:sp>
        <p:nvSpPr>
          <p:cNvPr id="13" name="TextBox 12"/>
          <p:cNvSpPr txBox="1"/>
          <p:nvPr/>
        </p:nvSpPr>
        <p:spPr>
          <a:xfrm>
            <a:off x="6467321" y="4592067"/>
            <a:ext cx="954107" cy="369332"/>
          </a:xfrm>
          <a:prstGeom prst="rect">
            <a:avLst/>
          </a:prstGeom>
          <a:noFill/>
        </p:spPr>
        <p:txBody>
          <a:bodyPr wrap="none" rtlCol="0">
            <a:spAutoFit/>
          </a:bodyPr>
          <a:lstStyle/>
          <a:p>
            <a:r>
              <a:rPr lang="en-US" dirty="0" smtClean="0">
                <a:solidFill>
                  <a:srgbClr val="FF0000"/>
                </a:solidFill>
              </a:rPr>
              <a:t>0M  3M</a:t>
            </a:r>
            <a:endParaRPr lang="en-GB" dirty="0">
              <a:solidFill>
                <a:srgbClr val="FF0000"/>
              </a:solidFill>
            </a:endParaRPr>
          </a:p>
        </p:txBody>
      </p:sp>
      <p:sp>
        <p:nvSpPr>
          <p:cNvPr id="14" name="TextBox 13"/>
          <p:cNvSpPr txBox="1"/>
          <p:nvPr/>
        </p:nvSpPr>
        <p:spPr>
          <a:xfrm>
            <a:off x="6457489" y="5422889"/>
            <a:ext cx="954107" cy="369332"/>
          </a:xfrm>
          <a:prstGeom prst="rect">
            <a:avLst/>
          </a:prstGeom>
          <a:noFill/>
        </p:spPr>
        <p:txBody>
          <a:bodyPr wrap="none" rtlCol="0">
            <a:spAutoFit/>
          </a:bodyPr>
          <a:lstStyle/>
          <a:p>
            <a:r>
              <a:rPr lang="en-US" dirty="0" smtClean="0">
                <a:solidFill>
                  <a:srgbClr val="FF0000"/>
                </a:solidFill>
              </a:rPr>
              <a:t>0M  3M</a:t>
            </a:r>
            <a:endParaRPr lang="en-GB" dirty="0">
              <a:solidFill>
                <a:srgbClr val="FF0000"/>
              </a:solidFill>
            </a:endParaRPr>
          </a:p>
        </p:txBody>
      </p:sp>
      <p:sp>
        <p:nvSpPr>
          <p:cNvPr id="15" name="TextBox 14"/>
          <p:cNvSpPr txBox="1"/>
          <p:nvPr/>
        </p:nvSpPr>
        <p:spPr>
          <a:xfrm>
            <a:off x="6691740" y="6311099"/>
            <a:ext cx="505267" cy="369332"/>
          </a:xfrm>
          <a:prstGeom prst="rect">
            <a:avLst/>
          </a:prstGeom>
          <a:noFill/>
        </p:spPr>
        <p:txBody>
          <a:bodyPr wrap="none" rtlCol="0">
            <a:spAutoFit/>
          </a:bodyPr>
          <a:lstStyle/>
          <a:p>
            <a:r>
              <a:rPr lang="en-US" dirty="0" smtClean="0">
                <a:solidFill>
                  <a:srgbClr val="FF0000"/>
                </a:solidFill>
              </a:rPr>
              <a:t>9M</a:t>
            </a:r>
            <a:endParaRPr lang="en-GB" dirty="0">
              <a:solidFill>
                <a:srgbClr val="FF0000"/>
              </a:solidFill>
            </a:endParaRPr>
          </a:p>
        </p:txBody>
      </p:sp>
      <p:sp>
        <p:nvSpPr>
          <p:cNvPr id="16" name="TextBox 14344"/>
          <p:cNvSpPr txBox="1">
            <a:spLocks noChangeArrowheads="1"/>
          </p:cNvSpPr>
          <p:nvPr/>
        </p:nvSpPr>
        <p:spPr bwMode="auto">
          <a:xfrm>
            <a:off x="6467323" y="3834563"/>
            <a:ext cx="923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a:spcBef>
                <a:spcPct val="0"/>
              </a:spcBef>
              <a:buClrTx/>
              <a:buFontTx/>
              <a:buNone/>
            </a:pPr>
            <a:r>
              <a:rPr lang="en-GB" altLang="en-US" sz="1800" dirty="0">
                <a:solidFill>
                  <a:srgbClr val="FF0000"/>
                </a:solidFill>
                <a:latin typeface="Trebuchet MS" panose="020B0603020202020204" pitchFamily="34" charset="0"/>
              </a:rPr>
              <a:t>(I)   (II)</a:t>
            </a:r>
          </a:p>
        </p:txBody>
      </p:sp>
      <p:sp>
        <p:nvSpPr>
          <p:cNvPr id="17" name="TextBox 16"/>
          <p:cNvSpPr txBox="1"/>
          <p:nvPr/>
        </p:nvSpPr>
        <p:spPr>
          <a:xfrm>
            <a:off x="2556388" y="4237701"/>
            <a:ext cx="413896" cy="307777"/>
          </a:xfrm>
          <a:prstGeom prst="rect">
            <a:avLst/>
          </a:prstGeom>
          <a:solidFill>
            <a:schemeClr val="bg1"/>
          </a:solidFill>
        </p:spPr>
        <p:txBody>
          <a:bodyPr wrap="none" rtlCol="0">
            <a:spAutoFit/>
          </a:bodyPr>
          <a:lstStyle/>
          <a:p>
            <a:r>
              <a:rPr lang="en-US" sz="1400" dirty="0" smtClean="0"/>
              <a:t>NL</a:t>
            </a:r>
            <a:endParaRPr lang="en-GB" sz="1400" dirty="0"/>
          </a:p>
        </p:txBody>
      </p:sp>
      <p:sp>
        <p:nvSpPr>
          <p:cNvPr id="18" name="TextBox 17"/>
          <p:cNvSpPr txBox="1"/>
          <p:nvPr/>
        </p:nvSpPr>
        <p:spPr>
          <a:xfrm>
            <a:off x="2561308" y="4670319"/>
            <a:ext cx="453970" cy="307777"/>
          </a:xfrm>
          <a:prstGeom prst="rect">
            <a:avLst/>
          </a:prstGeom>
          <a:solidFill>
            <a:schemeClr val="bg1"/>
          </a:solidFill>
        </p:spPr>
        <p:txBody>
          <a:bodyPr wrap="square" rtlCol="0">
            <a:spAutoFit/>
          </a:bodyPr>
          <a:lstStyle/>
          <a:p>
            <a:r>
              <a:rPr lang="en-US" sz="1400" dirty="0" smtClean="0"/>
              <a:t>NO</a:t>
            </a:r>
            <a:endParaRPr lang="en-GB" sz="1400" dirty="0"/>
          </a:p>
        </p:txBody>
      </p:sp>
      <p:sp>
        <p:nvSpPr>
          <p:cNvPr id="19" name="TextBox 18"/>
          <p:cNvSpPr txBox="1"/>
          <p:nvPr/>
        </p:nvSpPr>
        <p:spPr>
          <a:xfrm>
            <a:off x="2536728" y="5442149"/>
            <a:ext cx="434734" cy="307777"/>
          </a:xfrm>
          <a:prstGeom prst="rect">
            <a:avLst/>
          </a:prstGeom>
          <a:solidFill>
            <a:schemeClr val="bg1"/>
          </a:solidFill>
        </p:spPr>
        <p:txBody>
          <a:bodyPr wrap="none" rtlCol="0">
            <a:spAutoFit/>
          </a:bodyPr>
          <a:lstStyle/>
          <a:p>
            <a:r>
              <a:rPr lang="en-US" sz="1400" dirty="0" smtClean="0"/>
              <a:t>DE</a:t>
            </a:r>
            <a:endParaRPr lang="en-GB" sz="1400" dirty="0"/>
          </a:p>
        </p:txBody>
      </p:sp>
      <p:sp>
        <p:nvSpPr>
          <p:cNvPr id="20" name="TextBox 19"/>
          <p:cNvSpPr txBox="1"/>
          <p:nvPr/>
        </p:nvSpPr>
        <p:spPr>
          <a:xfrm>
            <a:off x="2551478" y="5088187"/>
            <a:ext cx="453970" cy="307777"/>
          </a:xfrm>
          <a:prstGeom prst="rect">
            <a:avLst/>
          </a:prstGeom>
          <a:solidFill>
            <a:schemeClr val="bg1"/>
          </a:solidFill>
        </p:spPr>
        <p:txBody>
          <a:bodyPr wrap="square" rtlCol="0">
            <a:spAutoFit/>
          </a:bodyPr>
          <a:lstStyle/>
          <a:p>
            <a:r>
              <a:rPr lang="en-US" sz="1400" dirty="0" smtClean="0"/>
              <a:t>NO</a:t>
            </a:r>
            <a:endParaRPr lang="en-GB" sz="1400" dirty="0"/>
          </a:p>
        </p:txBody>
      </p:sp>
      <p:sp>
        <p:nvSpPr>
          <p:cNvPr id="21" name="TextBox 20"/>
          <p:cNvSpPr txBox="1"/>
          <p:nvPr/>
        </p:nvSpPr>
        <p:spPr>
          <a:xfrm>
            <a:off x="5922531" y="1940710"/>
            <a:ext cx="723275" cy="369332"/>
          </a:xfrm>
          <a:prstGeom prst="rect">
            <a:avLst/>
          </a:prstGeom>
          <a:noFill/>
        </p:spPr>
        <p:txBody>
          <a:bodyPr wrap="none" rtlCol="0">
            <a:spAutoFit/>
          </a:bodyPr>
          <a:lstStyle/>
          <a:p>
            <a:r>
              <a:rPr lang="en-US" dirty="0" smtClean="0">
                <a:solidFill>
                  <a:srgbClr val="FF0000"/>
                </a:solidFill>
              </a:rPr>
              <a:t>NEW</a:t>
            </a:r>
            <a:endParaRPr lang="en-GB" dirty="0">
              <a:solidFill>
                <a:srgbClr val="FF0000"/>
              </a:solidFill>
            </a:endParaRPr>
          </a:p>
        </p:txBody>
      </p:sp>
      <p:grpSp>
        <p:nvGrpSpPr>
          <p:cNvPr id="22" name="Group 21"/>
          <p:cNvGrpSpPr/>
          <p:nvPr/>
        </p:nvGrpSpPr>
        <p:grpSpPr>
          <a:xfrm>
            <a:off x="10858500" y="0"/>
            <a:ext cx="1333500" cy="1265217"/>
            <a:chOff x="3637367" y="95"/>
            <a:chExt cx="1747506" cy="2008628"/>
          </a:xfrm>
          <a:solidFill>
            <a:srgbClr val="00B0F0"/>
          </a:solidFill>
        </p:grpSpPr>
        <p:sp>
          <p:nvSpPr>
            <p:cNvPr id="23" name="Hexagon 22"/>
            <p:cNvSpPr/>
            <p:nvPr/>
          </p:nvSpPr>
          <p:spPr>
            <a:xfrm rot="5400000">
              <a:off x="3506806" y="130656"/>
              <a:ext cx="2008628" cy="1747506"/>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Hexagon 4"/>
            <p:cNvSpPr txBox="1"/>
            <p:nvPr/>
          </p:nvSpPr>
          <p:spPr>
            <a:xfrm>
              <a:off x="3909687" y="313106"/>
              <a:ext cx="1202866" cy="1382606"/>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marR="0" lvl="0" indent="0" algn="ctr" defTabSz="1377950" rtl="0" eaLnBrk="1" fontAlgn="auto" latinLnBrk="0" hangingPunct="1">
                <a:lnSpc>
                  <a:spcPct val="90000"/>
                </a:lnSpc>
                <a:spcBef>
                  <a:spcPct val="0"/>
                </a:spcBef>
                <a:spcAft>
                  <a:spcPct val="35000"/>
                </a:spcAft>
                <a:buClrTx/>
                <a:buSzTx/>
                <a:buFontTx/>
                <a:buNone/>
                <a:tabLst/>
                <a:defRPr/>
              </a:pPr>
              <a:endParaRPr kumimoji="0" lang="en-US" sz="3100" b="0" i="0" u="none" strike="noStrike" kern="1200" cap="none" spc="0" normalizeH="0" baseline="0" noProof="0">
                <a:ln>
                  <a:noFill/>
                </a:ln>
                <a:solidFill>
                  <a:srgbClr val="FFFFFF"/>
                </a:solidFill>
                <a:effectLst/>
                <a:uLnTx/>
                <a:uFillTx/>
                <a:latin typeface="Arial"/>
                <a:ea typeface="+mn-ea"/>
                <a:cs typeface="+mn-cs"/>
              </a:endParaRPr>
            </a:p>
          </p:txBody>
        </p:sp>
      </p:grpSp>
      <p:sp>
        <p:nvSpPr>
          <p:cNvPr id="25" name="TextBox 24"/>
          <p:cNvSpPr txBox="1"/>
          <p:nvPr/>
        </p:nvSpPr>
        <p:spPr>
          <a:xfrm>
            <a:off x="10558463" y="320547"/>
            <a:ext cx="195148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1" i="0" u="none" strike="noStrike" kern="1200" cap="none" spc="0" normalizeH="0" baseline="0" noProof="0" dirty="0" smtClean="0">
                <a:ln>
                  <a:noFill/>
                </a:ln>
                <a:solidFill>
                  <a:srgbClr val="FFFFFF"/>
                </a:solidFill>
                <a:effectLst/>
                <a:uLnTx/>
                <a:uFillTx/>
                <a:latin typeface="Arial"/>
                <a:ea typeface="+mn-ea"/>
                <a:cs typeface="+mn-cs"/>
              </a:rPr>
              <a:t>PCP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1" i="0" u="none" strike="noStrike" kern="1200" cap="none" spc="0" normalizeH="0" baseline="0" noProof="0" dirty="0" smtClean="0">
                <a:ln>
                  <a:noFill/>
                </a:ln>
                <a:solidFill>
                  <a:srgbClr val="FFFFFF"/>
                </a:solidFill>
                <a:effectLst/>
                <a:uLnTx/>
                <a:uFillTx/>
                <a:latin typeface="Arial"/>
                <a:ea typeface="+mn-ea"/>
                <a:cs typeface="+mn-cs"/>
              </a:rPr>
              <a:t>actions</a:t>
            </a:r>
            <a:endParaRPr kumimoji="0" lang="en-GB" sz="18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8844235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604684" y="0"/>
            <a:ext cx="648929" cy="1637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a:stretch>
            <a:fillRect/>
          </a:stretch>
        </p:blipFill>
        <p:spPr>
          <a:xfrm>
            <a:off x="-1" y="611248"/>
            <a:ext cx="15294077" cy="5905535"/>
          </a:xfrm>
          <a:prstGeom prst="rect">
            <a:avLst/>
          </a:prstGeom>
        </p:spPr>
      </p:pic>
      <p:sp>
        <p:nvSpPr>
          <p:cNvPr id="10" name="Oval 9"/>
          <p:cNvSpPr/>
          <p:nvPr/>
        </p:nvSpPr>
        <p:spPr>
          <a:xfrm>
            <a:off x="2400279" y="2359741"/>
            <a:ext cx="4335386" cy="8140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Arrow Connector 3"/>
          <p:cNvCxnSpPr/>
          <p:nvPr/>
        </p:nvCxnSpPr>
        <p:spPr>
          <a:xfrm>
            <a:off x="2176996" y="1445346"/>
            <a:ext cx="1041982" cy="89965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10612" y="1076014"/>
            <a:ext cx="2708366" cy="369332"/>
          </a:xfrm>
          <a:prstGeom prst="rect">
            <a:avLst/>
          </a:prstGeom>
          <a:noFill/>
        </p:spPr>
        <p:txBody>
          <a:bodyPr wrap="none" rtlCol="0">
            <a:spAutoFit/>
          </a:bodyPr>
          <a:lstStyle/>
          <a:p>
            <a:r>
              <a:rPr lang="en-US" dirty="0" smtClean="0">
                <a:solidFill>
                  <a:srgbClr val="FF0000"/>
                </a:solidFill>
              </a:rPr>
              <a:t>Additional activities</a:t>
            </a:r>
            <a:endParaRPr lang="en-GB" dirty="0">
              <a:solidFill>
                <a:srgbClr val="FF0000"/>
              </a:solidFill>
            </a:endParaRPr>
          </a:p>
        </p:txBody>
      </p:sp>
      <p:cxnSp>
        <p:nvCxnSpPr>
          <p:cNvPr id="14" name="Straight Arrow Connector 13"/>
          <p:cNvCxnSpPr/>
          <p:nvPr/>
        </p:nvCxnSpPr>
        <p:spPr>
          <a:xfrm flipH="1">
            <a:off x="7219443" y="1445346"/>
            <a:ext cx="520991" cy="79640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156123" y="891348"/>
            <a:ext cx="2108269" cy="646331"/>
          </a:xfrm>
          <a:prstGeom prst="rect">
            <a:avLst/>
          </a:prstGeom>
          <a:noFill/>
        </p:spPr>
        <p:txBody>
          <a:bodyPr wrap="none" rtlCol="0">
            <a:spAutoFit/>
          </a:bodyPr>
          <a:lstStyle/>
          <a:p>
            <a:pPr algn="ctr"/>
            <a:r>
              <a:rPr lang="en-US" dirty="0" smtClean="0">
                <a:solidFill>
                  <a:srgbClr val="FF0000"/>
                </a:solidFill>
              </a:rPr>
              <a:t>D.5 PCP</a:t>
            </a:r>
          </a:p>
          <a:p>
            <a:pPr algn="ctr"/>
            <a:r>
              <a:rPr lang="en-US" dirty="0" smtClean="0">
                <a:solidFill>
                  <a:srgbClr val="FF0000"/>
                </a:solidFill>
              </a:rPr>
              <a:t>Procurement costs</a:t>
            </a:r>
            <a:endParaRPr lang="en-GB" dirty="0">
              <a:solidFill>
                <a:srgbClr val="FF0000"/>
              </a:solidFill>
            </a:endParaRPr>
          </a:p>
        </p:txBody>
      </p:sp>
      <p:sp>
        <p:nvSpPr>
          <p:cNvPr id="18" name="Oval 17"/>
          <p:cNvSpPr/>
          <p:nvPr/>
        </p:nvSpPr>
        <p:spPr>
          <a:xfrm>
            <a:off x="6614721" y="2359740"/>
            <a:ext cx="1283871" cy="8140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762879" y="4033649"/>
            <a:ext cx="1286636" cy="307777"/>
          </a:xfrm>
          <a:prstGeom prst="rect">
            <a:avLst/>
          </a:prstGeom>
          <a:solidFill>
            <a:schemeClr val="bg1"/>
          </a:solidFill>
        </p:spPr>
        <p:txBody>
          <a:bodyPr wrap="none" rtlCol="0">
            <a:spAutoFit/>
          </a:bodyPr>
          <a:lstStyle/>
          <a:p>
            <a:r>
              <a:rPr lang="en-US" sz="1400" dirty="0" smtClean="0"/>
              <a:t>Procurer 1</a:t>
            </a:r>
            <a:endParaRPr lang="en-GB" sz="1400" dirty="0"/>
          </a:p>
        </p:txBody>
      </p:sp>
      <p:sp>
        <p:nvSpPr>
          <p:cNvPr id="27" name="TextBox 26"/>
          <p:cNvSpPr txBox="1"/>
          <p:nvPr/>
        </p:nvSpPr>
        <p:spPr>
          <a:xfrm>
            <a:off x="750478" y="4422023"/>
            <a:ext cx="1286636" cy="307777"/>
          </a:xfrm>
          <a:prstGeom prst="rect">
            <a:avLst/>
          </a:prstGeom>
          <a:solidFill>
            <a:schemeClr val="bg1"/>
          </a:solidFill>
        </p:spPr>
        <p:txBody>
          <a:bodyPr wrap="none" rtlCol="0">
            <a:spAutoFit/>
          </a:bodyPr>
          <a:lstStyle/>
          <a:p>
            <a:r>
              <a:rPr lang="en-US" sz="1400" dirty="0" smtClean="0"/>
              <a:t>Procurer 2</a:t>
            </a:r>
            <a:endParaRPr lang="en-GB" sz="1400" dirty="0"/>
          </a:p>
        </p:txBody>
      </p:sp>
      <p:sp>
        <p:nvSpPr>
          <p:cNvPr id="28" name="TextBox 27"/>
          <p:cNvSpPr txBox="1"/>
          <p:nvPr/>
        </p:nvSpPr>
        <p:spPr>
          <a:xfrm>
            <a:off x="738074" y="5282349"/>
            <a:ext cx="1286636" cy="307777"/>
          </a:xfrm>
          <a:prstGeom prst="rect">
            <a:avLst/>
          </a:prstGeom>
          <a:solidFill>
            <a:schemeClr val="bg1"/>
          </a:solidFill>
        </p:spPr>
        <p:txBody>
          <a:bodyPr wrap="none" rtlCol="0">
            <a:spAutoFit/>
          </a:bodyPr>
          <a:lstStyle/>
          <a:p>
            <a:r>
              <a:rPr lang="en-US" sz="1400" dirty="0" smtClean="0"/>
              <a:t>Procurer 3</a:t>
            </a:r>
            <a:endParaRPr lang="en-GB" sz="1400" dirty="0"/>
          </a:p>
        </p:txBody>
      </p:sp>
      <p:sp>
        <p:nvSpPr>
          <p:cNvPr id="29" name="TextBox 14344"/>
          <p:cNvSpPr txBox="1">
            <a:spLocks noChangeArrowheads="1"/>
          </p:cNvSpPr>
          <p:nvPr/>
        </p:nvSpPr>
        <p:spPr bwMode="auto">
          <a:xfrm>
            <a:off x="6620920" y="3598044"/>
            <a:ext cx="116563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a:spcBef>
                <a:spcPct val="0"/>
              </a:spcBef>
              <a:buClrTx/>
              <a:buFontTx/>
              <a:buNone/>
            </a:pPr>
            <a:r>
              <a:rPr lang="en-GB" altLang="en-US" sz="1800" dirty="0">
                <a:solidFill>
                  <a:srgbClr val="FF0000"/>
                </a:solidFill>
                <a:latin typeface="Trebuchet MS" panose="020B0603020202020204" pitchFamily="34" charset="0"/>
              </a:rPr>
              <a:t>(I)   (II)</a:t>
            </a:r>
          </a:p>
        </p:txBody>
      </p:sp>
      <p:sp>
        <p:nvSpPr>
          <p:cNvPr id="30" name="TextBox 29"/>
          <p:cNvSpPr txBox="1"/>
          <p:nvPr/>
        </p:nvSpPr>
        <p:spPr>
          <a:xfrm>
            <a:off x="6620920" y="4016340"/>
            <a:ext cx="954107" cy="369332"/>
          </a:xfrm>
          <a:prstGeom prst="rect">
            <a:avLst/>
          </a:prstGeom>
          <a:noFill/>
        </p:spPr>
        <p:txBody>
          <a:bodyPr wrap="none" rtlCol="0">
            <a:spAutoFit/>
          </a:bodyPr>
          <a:lstStyle/>
          <a:p>
            <a:r>
              <a:rPr lang="en-US" dirty="0" smtClean="0">
                <a:solidFill>
                  <a:srgbClr val="FF0000"/>
                </a:solidFill>
              </a:rPr>
              <a:t>9M  3M</a:t>
            </a:r>
            <a:endParaRPr lang="en-GB" dirty="0">
              <a:solidFill>
                <a:srgbClr val="FF0000"/>
              </a:solidFill>
            </a:endParaRPr>
          </a:p>
        </p:txBody>
      </p:sp>
      <p:sp>
        <p:nvSpPr>
          <p:cNvPr id="31" name="TextBox 30"/>
          <p:cNvSpPr txBox="1"/>
          <p:nvPr/>
        </p:nvSpPr>
        <p:spPr>
          <a:xfrm>
            <a:off x="6627125" y="4404712"/>
            <a:ext cx="954107" cy="369332"/>
          </a:xfrm>
          <a:prstGeom prst="rect">
            <a:avLst/>
          </a:prstGeom>
          <a:noFill/>
        </p:spPr>
        <p:txBody>
          <a:bodyPr wrap="none" rtlCol="0">
            <a:spAutoFit/>
          </a:bodyPr>
          <a:lstStyle/>
          <a:p>
            <a:r>
              <a:rPr lang="en-US" dirty="0" smtClean="0">
                <a:solidFill>
                  <a:srgbClr val="FF0000"/>
                </a:solidFill>
              </a:rPr>
              <a:t>0M  3M</a:t>
            </a:r>
            <a:endParaRPr lang="en-GB" dirty="0">
              <a:solidFill>
                <a:srgbClr val="FF0000"/>
              </a:solidFill>
            </a:endParaRPr>
          </a:p>
        </p:txBody>
      </p:sp>
      <p:sp>
        <p:nvSpPr>
          <p:cNvPr id="33" name="TextBox 32"/>
          <p:cNvSpPr txBox="1"/>
          <p:nvPr/>
        </p:nvSpPr>
        <p:spPr>
          <a:xfrm>
            <a:off x="6910256" y="6094248"/>
            <a:ext cx="637453" cy="369332"/>
          </a:xfrm>
          <a:prstGeom prst="rect">
            <a:avLst/>
          </a:prstGeom>
          <a:noFill/>
        </p:spPr>
        <p:txBody>
          <a:bodyPr wrap="none" rtlCol="0">
            <a:spAutoFit/>
          </a:bodyPr>
          <a:lstStyle/>
          <a:p>
            <a:r>
              <a:rPr lang="en-US" dirty="0" smtClean="0"/>
              <a:t>9M</a:t>
            </a:r>
            <a:endParaRPr lang="en-GB" dirty="0"/>
          </a:p>
        </p:txBody>
      </p:sp>
      <p:sp>
        <p:nvSpPr>
          <p:cNvPr id="34" name="TextBox 33"/>
          <p:cNvSpPr txBox="1"/>
          <p:nvPr/>
        </p:nvSpPr>
        <p:spPr>
          <a:xfrm>
            <a:off x="8721326" y="6084416"/>
            <a:ext cx="799243" cy="369332"/>
          </a:xfrm>
          <a:prstGeom prst="rect">
            <a:avLst/>
          </a:prstGeom>
          <a:noFill/>
        </p:spPr>
        <p:txBody>
          <a:bodyPr wrap="none" rtlCol="0">
            <a:spAutoFit/>
          </a:bodyPr>
          <a:lstStyle/>
          <a:p>
            <a:r>
              <a:rPr lang="en-US" dirty="0" smtClean="0"/>
              <a:t>10M</a:t>
            </a:r>
            <a:endParaRPr lang="en-GB" dirty="0"/>
          </a:p>
        </p:txBody>
      </p:sp>
      <p:sp>
        <p:nvSpPr>
          <p:cNvPr id="35" name="TextBox 34"/>
          <p:cNvSpPr txBox="1"/>
          <p:nvPr/>
        </p:nvSpPr>
        <p:spPr>
          <a:xfrm>
            <a:off x="2635510" y="4002871"/>
            <a:ext cx="697627" cy="369332"/>
          </a:xfrm>
          <a:prstGeom prst="rect">
            <a:avLst/>
          </a:prstGeom>
          <a:noFill/>
        </p:spPr>
        <p:txBody>
          <a:bodyPr wrap="none" rtlCol="0">
            <a:spAutoFit/>
          </a:bodyPr>
          <a:lstStyle/>
          <a:p>
            <a:r>
              <a:rPr lang="en-US" dirty="0" smtClean="0"/>
              <a:t>0,3M</a:t>
            </a:r>
            <a:endParaRPr lang="en-GB" dirty="0"/>
          </a:p>
        </p:txBody>
      </p:sp>
      <p:sp>
        <p:nvSpPr>
          <p:cNvPr id="36" name="TextBox 35"/>
          <p:cNvSpPr txBox="1"/>
          <p:nvPr/>
        </p:nvSpPr>
        <p:spPr>
          <a:xfrm>
            <a:off x="7795216" y="4024459"/>
            <a:ext cx="761747" cy="369332"/>
          </a:xfrm>
          <a:prstGeom prst="rect">
            <a:avLst/>
          </a:prstGeom>
          <a:noFill/>
        </p:spPr>
        <p:txBody>
          <a:bodyPr wrap="none" rtlCol="0">
            <a:spAutoFit/>
          </a:bodyPr>
          <a:lstStyle/>
          <a:p>
            <a:r>
              <a:rPr lang="en-US" dirty="0" smtClean="0"/>
              <a:t>0,075</a:t>
            </a:r>
            <a:endParaRPr lang="en-GB" dirty="0"/>
          </a:p>
        </p:txBody>
      </p:sp>
      <p:sp>
        <p:nvSpPr>
          <p:cNvPr id="37" name="TextBox 36"/>
          <p:cNvSpPr txBox="1"/>
          <p:nvPr/>
        </p:nvSpPr>
        <p:spPr>
          <a:xfrm>
            <a:off x="8657325" y="4029373"/>
            <a:ext cx="761747" cy="369332"/>
          </a:xfrm>
          <a:prstGeom prst="rect">
            <a:avLst/>
          </a:prstGeom>
          <a:noFill/>
        </p:spPr>
        <p:txBody>
          <a:bodyPr wrap="none" rtlCol="0">
            <a:spAutoFit/>
          </a:bodyPr>
          <a:lstStyle/>
          <a:p>
            <a:r>
              <a:rPr lang="en-US" dirty="0" smtClean="0">
                <a:solidFill>
                  <a:srgbClr val="FF0000"/>
                </a:solidFill>
              </a:rPr>
              <a:t>9,375</a:t>
            </a:r>
            <a:endParaRPr lang="en-GB" dirty="0">
              <a:solidFill>
                <a:srgbClr val="FF0000"/>
              </a:solidFill>
            </a:endParaRPr>
          </a:p>
        </p:txBody>
      </p:sp>
      <p:sp>
        <p:nvSpPr>
          <p:cNvPr id="38" name="TextBox 37"/>
          <p:cNvSpPr txBox="1"/>
          <p:nvPr/>
        </p:nvSpPr>
        <p:spPr>
          <a:xfrm>
            <a:off x="2634598" y="4391245"/>
            <a:ext cx="880138" cy="369332"/>
          </a:xfrm>
          <a:prstGeom prst="rect">
            <a:avLst/>
          </a:prstGeom>
          <a:noFill/>
        </p:spPr>
        <p:txBody>
          <a:bodyPr wrap="none" rtlCol="0">
            <a:spAutoFit/>
          </a:bodyPr>
          <a:lstStyle/>
          <a:p>
            <a:r>
              <a:rPr lang="en-US" dirty="0" smtClean="0"/>
              <a:t>0,1M</a:t>
            </a:r>
            <a:endParaRPr lang="en-GB" dirty="0"/>
          </a:p>
        </p:txBody>
      </p:sp>
      <p:sp>
        <p:nvSpPr>
          <p:cNvPr id="40" name="TextBox 39"/>
          <p:cNvSpPr txBox="1"/>
          <p:nvPr/>
        </p:nvSpPr>
        <p:spPr>
          <a:xfrm>
            <a:off x="7801420" y="4412829"/>
            <a:ext cx="961033" cy="369332"/>
          </a:xfrm>
          <a:prstGeom prst="rect">
            <a:avLst/>
          </a:prstGeom>
          <a:noFill/>
        </p:spPr>
        <p:txBody>
          <a:bodyPr wrap="none" rtlCol="0">
            <a:spAutoFit/>
          </a:bodyPr>
          <a:lstStyle/>
          <a:p>
            <a:r>
              <a:rPr lang="en-US" dirty="0" smtClean="0"/>
              <a:t>0,025</a:t>
            </a:r>
            <a:endParaRPr lang="en-GB" dirty="0"/>
          </a:p>
        </p:txBody>
      </p:sp>
      <p:sp>
        <p:nvSpPr>
          <p:cNvPr id="41" name="TextBox 40"/>
          <p:cNvSpPr txBox="1"/>
          <p:nvPr/>
        </p:nvSpPr>
        <p:spPr>
          <a:xfrm>
            <a:off x="8667388" y="4388247"/>
            <a:ext cx="761747" cy="369332"/>
          </a:xfrm>
          <a:prstGeom prst="rect">
            <a:avLst/>
          </a:prstGeom>
          <a:noFill/>
        </p:spPr>
        <p:txBody>
          <a:bodyPr wrap="none" rtlCol="0">
            <a:spAutoFit/>
          </a:bodyPr>
          <a:lstStyle/>
          <a:p>
            <a:r>
              <a:rPr lang="en-US" dirty="0" smtClean="0">
                <a:solidFill>
                  <a:srgbClr val="FF0000"/>
                </a:solidFill>
              </a:rPr>
              <a:t>0,125</a:t>
            </a:r>
            <a:endParaRPr lang="en-GB" dirty="0">
              <a:solidFill>
                <a:srgbClr val="FF0000"/>
              </a:solidFill>
            </a:endParaRPr>
          </a:p>
        </p:txBody>
      </p:sp>
      <p:sp>
        <p:nvSpPr>
          <p:cNvPr id="42" name="TextBox 41"/>
          <p:cNvSpPr txBox="1"/>
          <p:nvPr/>
        </p:nvSpPr>
        <p:spPr>
          <a:xfrm>
            <a:off x="6633330" y="5250284"/>
            <a:ext cx="954107" cy="369332"/>
          </a:xfrm>
          <a:prstGeom prst="rect">
            <a:avLst/>
          </a:prstGeom>
          <a:noFill/>
        </p:spPr>
        <p:txBody>
          <a:bodyPr wrap="none" rtlCol="0">
            <a:spAutoFit/>
          </a:bodyPr>
          <a:lstStyle/>
          <a:p>
            <a:r>
              <a:rPr lang="en-US" dirty="0" smtClean="0">
                <a:solidFill>
                  <a:srgbClr val="FF0000"/>
                </a:solidFill>
              </a:rPr>
              <a:t>0M  3M</a:t>
            </a:r>
            <a:endParaRPr lang="en-GB" dirty="0">
              <a:solidFill>
                <a:srgbClr val="FF0000"/>
              </a:solidFill>
            </a:endParaRPr>
          </a:p>
        </p:txBody>
      </p:sp>
      <p:sp>
        <p:nvSpPr>
          <p:cNvPr id="43" name="TextBox 42"/>
          <p:cNvSpPr txBox="1"/>
          <p:nvPr/>
        </p:nvSpPr>
        <p:spPr>
          <a:xfrm>
            <a:off x="2640803" y="5236817"/>
            <a:ext cx="880138" cy="369332"/>
          </a:xfrm>
          <a:prstGeom prst="rect">
            <a:avLst/>
          </a:prstGeom>
          <a:noFill/>
        </p:spPr>
        <p:txBody>
          <a:bodyPr wrap="none" rtlCol="0">
            <a:spAutoFit/>
          </a:bodyPr>
          <a:lstStyle/>
          <a:p>
            <a:r>
              <a:rPr lang="en-US" dirty="0" smtClean="0"/>
              <a:t>0,1M</a:t>
            </a:r>
            <a:endParaRPr lang="en-GB" dirty="0"/>
          </a:p>
        </p:txBody>
      </p:sp>
      <p:sp>
        <p:nvSpPr>
          <p:cNvPr id="44" name="TextBox 43"/>
          <p:cNvSpPr txBox="1"/>
          <p:nvPr/>
        </p:nvSpPr>
        <p:spPr>
          <a:xfrm>
            <a:off x="7807625" y="5258401"/>
            <a:ext cx="961033" cy="369332"/>
          </a:xfrm>
          <a:prstGeom prst="rect">
            <a:avLst/>
          </a:prstGeom>
          <a:noFill/>
        </p:spPr>
        <p:txBody>
          <a:bodyPr wrap="none" rtlCol="0">
            <a:spAutoFit/>
          </a:bodyPr>
          <a:lstStyle/>
          <a:p>
            <a:r>
              <a:rPr lang="en-US" dirty="0" smtClean="0"/>
              <a:t>0,025</a:t>
            </a:r>
            <a:endParaRPr lang="en-GB" dirty="0"/>
          </a:p>
        </p:txBody>
      </p:sp>
      <p:sp>
        <p:nvSpPr>
          <p:cNvPr id="46" name="TextBox 14344"/>
          <p:cNvSpPr txBox="1">
            <a:spLocks noChangeArrowheads="1"/>
          </p:cNvSpPr>
          <p:nvPr/>
        </p:nvSpPr>
        <p:spPr bwMode="auto">
          <a:xfrm>
            <a:off x="8544310" y="3602963"/>
            <a:ext cx="116563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a:spcBef>
                <a:spcPct val="0"/>
              </a:spcBef>
              <a:buClrTx/>
              <a:buFontTx/>
              <a:buNone/>
            </a:pPr>
            <a:r>
              <a:rPr lang="en-GB" altLang="en-US" sz="1800" dirty="0">
                <a:solidFill>
                  <a:srgbClr val="FF0000"/>
                </a:solidFill>
                <a:latin typeface="Trebuchet MS" panose="020B0603020202020204" pitchFamily="34" charset="0"/>
              </a:rPr>
              <a:t>(I)   (II)</a:t>
            </a:r>
          </a:p>
        </p:txBody>
      </p:sp>
      <p:sp>
        <p:nvSpPr>
          <p:cNvPr id="48" name="Rectangle 47"/>
          <p:cNvSpPr/>
          <p:nvPr/>
        </p:nvSpPr>
        <p:spPr>
          <a:xfrm>
            <a:off x="12048416" y="-44863"/>
            <a:ext cx="3250266" cy="67553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p:cNvSpPr txBox="1"/>
          <p:nvPr/>
        </p:nvSpPr>
        <p:spPr>
          <a:xfrm>
            <a:off x="9337223" y="4016340"/>
            <a:ext cx="761747" cy="369332"/>
          </a:xfrm>
          <a:prstGeom prst="rect">
            <a:avLst/>
          </a:prstGeom>
          <a:noFill/>
        </p:spPr>
        <p:txBody>
          <a:bodyPr wrap="none" rtlCol="0">
            <a:spAutoFit/>
          </a:bodyPr>
          <a:lstStyle/>
          <a:p>
            <a:r>
              <a:rPr lang="en-US" dirty="0" smtClean="0">
                <a:solidFill>
                  <a:srgbClr val="FF0000"/>
                </a:solidFill>
              </a:rPr>
              <a:t>3,375</a:t>
            </a:r>
            <a:endParaRPr lang="en-GB" dirty="0">
              <a:solidFill>
                <a:srgbClr val="FF0000"/>
              </a:solidFill>
            </a:endParaRPr>
          </a:p>
        </p:txBody>
      </p:sp>
      <p:sp>
        <p:nvSpPr>
          <p:cNvPr id="19" name="TextBox 18"/>
          <p:cNvSpPr txBox="1"/>
          <p:nvPr/>
        </p:nvSpPr>
        <p:spPr>
          <a:xfrm>
            <a:off x="9540173" y="3282905"/>
            <a:ext cx="774571" cy="369332"/>
          </a:xfrm>
          <a:prstGeom prst="rect">
            <a:avLst/>
          </a:prstGeom>
          <a:noFill/>
        </p:spPr>
        <p:txBody>
          <a:bodyPr wrap="none" rtlCol="0">
            <a:spAutoFit/>
          </a:bodyPr>
          <a:lstStyle/>
          <a:p>
            <a:r>
              <a:rPr lang="en-US" dirty="0" smtClean="0"/>
              <a:t>100%</a:t>
            </a:r>
            <a:endParaRPr lang="en-GB" dirty="0"/>
          </a:p>
        </p:txBody>
      </p:sp>
      <p:sp>
        <p:nvSpPr>
          <p:cNvPr id="51" name="TextBox 50"/>
          <p:cNvSpPr txBox="1"/>
          <p:nvPr/>
        </p:nvSpPr>
        <p:spPr>
          <a:xfrm>
            <a:off x="9342143" y="4389962"/>
            <a:ext cx="761747" cy="369332"/>
          </a:xfrm>
          <a:prstGeom prst="rect">
            <a:avLst/>
          </a:prstGeom>
          <a:noFill/>
        </p:spPr>
        <p:txBody>
          <a:bodyPr wrap="none" rtlCol="0">
            <a:spAutoFit/>
          </a:bodyPr>
          <a:lstStyle/>
          <a:p>
            <a:r>
              <a:rPr lang="en-US" dirty="0" smtClean="0">
                <a:solidFill>
                  <a:srgbClr val="FF0000"/>
                </a:solidFill>
              </a:rPr>
              <a:t>3,125</a:t>
            </a:r>
            <a:endParaRPr lang="en-GB" dirty="0">
              <a:solidFill>
                <a:srgbClr val="FF0000"/>
              </a:solidFill>
            </a:endParaRPr>
          </a:p>
        </p:txBody>
      </p:sp>
      <p:sp>
        <p:nvSpPr>
          <p:cNvPr id="85" name="TextBox 84"/>
          <p:cNvSpPr txBox="1"/>
          <p:nvPr/>
        </p:nvSpPr>
        <p:spPr>
          <a:xfrm>
            <a:off x="8657558" y="5248567"/>
            <a:ext cx="761747" cy="369332"/>
          </a:xfrm>
          <a:prstGeom prst="rect">
            <a:avLst/>
          </a:prstGeom>
          <a:noFill/>
        </p:spPr>
        <p:txBody>
          <a:bodyPr wrap="none" rtlCol="0">
            <a:spAutoFit/>
          </a:bodyPr>
          <a:lstStyle/>
          <a:p>
            <a:r>
              <a:rPr lang="en-US" dirty="0" smtClean="0">
                <a:solidFill>
                  <a:srgbClr val="FF0000"/>
                </a:solidFill>
              </a:rPr>
              <a:t>0,125</a:t>
            </a:r>
            <a:endParaRPr lang="en-GB" dirty="0">
              <a:solidFill>
                <a:srgbClr val="FF0000"/>
              </a:solidFill>
            </a:endParaRPr>
          </a:p>
        </p:txBody>
      </p:sp>
      <p:sp>
        <p:nvSpPr>
          <p:cNvPr id="86" name="TextBox 85"/>
          <p:cNvSpPr txBox="1"/>
          <p:nvPr/>
        </p:nvSpPr>
        <p:spPr>
          <a:xfrm>
            <a:off x="9347060" y="5250288"/>
            <a:ext cx="761747" cy="369332"/>
          </a:xfrm>
          <a:prstGeom prst="rect">
            <a:avLst/>
          </a:prstGeom>
          <a:noFill/>
        </p:spPr>
        <p:txBody>
          <a:bodyPr wrap="none" rtlCol="0">
            <a:spAutoFit/>
          </a:bodyPr>
          <a:lstStyle/>
          <a:p>
            <a:r>
              <a:rPr lang="en-US" dirty="0" smtClean="0">
                <a:solidFill>
                  <a:srgbClr val="FF0000"/>
                </a:solidFill>
              </a:rPr>
              <a:t>3,125</a:t>
            </a:r>
            <a:endParaRPr lang="en-GB" dirty="0">
              <a:solidFill>
                <a:srgbClr val="FF0000"/>
              </a:solidFill>
            </a:endParaRPr>
          </a:p>
        </p:txBody>
      </p:sp>
      <p:sp>
        <p:nvSpPr>
          <p:cNvPr id="87" name="TextBox 86"/>
          <p:cNvSpPr txBox="1"/>
          <p:nvPr/>
        </p:nvSpPr>
        <p:spPr>
          <a:xfrm>
            <a:off x="7806340" y="4845445"/>
            <a:ext cx="761747" cy="369332"/>
          </a:xfrm>
          <a:prstGeom prst="rect">
            <a:avLst/>
          </a:prstGeom>
          <a:noFill/>
        </p:spPr>
        <p:txBody>
          <a:bodyPr wrap="none" rtlCol="0">
            <a:spAutoFit/>
          </a:bodyPr>
          <a:lstStyle/>
          <a:p>
            <a:r>
              <a:rPr lang="en-US" dirty="0" smtClean="0"/>
              <a:t>0,075</a:t>
            </a:r>
            <a:endParaRPr lang="en-GB" dirty="0"/>
          </a:p>
        </p:txBody>
      </p:sp>
      <p:sp>
        <p:nvSpPr>
          <p:cNvPr id="88" name="TextBox 87"/>
          <p:cNvSpPr txBox="1"/>
          <p:nvPr/>
        </p:nvSpPr>
        <p:spPr>
          <a:xfrm>
            <a:off x="8666664" y="4865112"/>
            <a:ext cx="761747" cy="369332"/>
          </a:xfrm>
          <a:prstGeom prst="rect">
            <a:avLst/>
          </a:prstGeom>
          <a:noFill/>
        </p:spPr>
        <p:txBody>
          <a:bodyPr wrap="none" rtlCol="0">
            <a:spAutoFit/>
          </a:bodyPr>
          <a:lstStyle/>
          <a:p>
            <a:r>
              <a:rPr lang="en-US" dirty="0" smtClean="0"/>
              <a:t>0,375</a:t>
            </a:r>
            <a:endParaRPr lang="en-GB" dirty="0"/>
          </a:p>
        </p:txBody>
      </p:sp>
      <p:sp>
        <p:nvSpPr>
          <p:cNvPr id="89" name="TextBox 88"/>
          <p:cNvSpPr txBox="1"/>
          <p:nvPr/>
        </p:nvSpPr>
        <p:spPr>
          <a:xfrm>
            <a:off x="2640429" y="4833695"/>
            <a:ext cx="697627" cy="369332"/>
          </a:xfrm>
          <a:prstGeom prst="rect">
            <a:avLst/>
          </a:prstGeom>
          <a:noFill/>
        </p:spPr>
        <p:txBody>
          <a:bodyPr wrap="none" rtlCol="0">
            <a:spAutoFit/>
          </a:bodyPr>
          <a:lstStyle/>
          <a:p>
            <a:r>
              <a:rPr lang="en-US" dirty="0" smtClean="0"/>
              <a:t>0,3M</a:t>
            </a:r>
            <a:endParaRPr lang="en-GB" dirty="0"/>
          </a:p>
        </p:txBody>
      </p:sp>
      <p:sp>
        <p:nvSpPr>
          <p:cNvPr id="90" name="TextBox 14344"/>
          <p:cNvSpPr txBox="1">
            <a:spLocks noChangeArrowheads="1"/>
          </p:cNvSpPr>
          <p:nvPr/>
        </p:nvSpPr>
        <p:spPr bwMode="auto">
          <a:xfrm>
            <a:off x="10142681" y="3596973"/>
            <a:ext cx="116563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a:spcBef>
                <a:spcPct val="0"/>
              </a:spcBef>
              <a:buClrTx/>
              <a:buFontTx/>
              <a:buNone/>
            </a:pPr>
            <a:r>
              <a:rPr lang="en-GB" altLang="en-US" sz="1800" dirty="0">
                <a:solidFill>
                  <a:srgbClr val="FF0000"/>
                </a:solidFill>
                <a:latin typeface="Trebuchet MS" panose="020B0603020202020204" pitchFamily="34" charset="0"/>
              </a:rPr>
              <a:t>(I)   (II)</a:t>
            </a:r>
          </a:p>
        </p:txBody>
      </p:sp>
      <p:sp>
        <p:nvSpPr>
          <p:cNvPr id="91" name="TextBox 90"/>
          <p:cNvSpPr txBox="1"/>
          <p:nvPr/>
        </p:nvSpPr>
        <p:spPr>
          <a:xfrm>
            <a:off x="10392812" y="6089334"/>
            <a:ext cx="799243" cy="369332"/>
          </a:xfrm>
          <a:prstGeom prst="rect">
            <a:avLst/>
          </a:prstGeom>
          <a:noFill/>
        </p:spPr>
        <p:txBody>
          <a:bodyPr wrap="none" rtlCol="0">
            <a:spAutoFit/>
          </a:bodyPr>
          <a:lstStyle/>
          <a:p>
            <a:r>
              <a:rPr lang="en-US" dirty="0" smtClean="0"/>
              <a:t>10M</a:t>
            </a:r>
            <a:endParaRPr lang="en-GB" dirty="0"/>
          </a:p>
        </p:txBody>
      </p:sp>
      <p:sp>
        <p:nvSpPr>
          <p:cNvPr id="92" name="TextBox 91"/>
          <p:cNvSpPr txBox="1"/>
          <p:nvPr/>
        </p:nvSpPr>
        <p:spPr>
          <a:xfrm>
            <a:off x="10328811" y="4034291"/>
            <a:ext cx="761747" cy="369332"/>
          </a:xfrm>
          <a:prstGeom prst="rect">
            <a:avLst/>
          </a:prstGeom>
          <a:noFill/>
        </p:spPr>
        <p:txBody>
          <a:bodyPr wrap="none" rtlCol="0">
            <a:spAutoFit/>
          </a:bodyPr>
          <a:lstStyle/>
          <a:p>
            <a:r>
              <a:rPr lang="en-US" dirty="0" smtClean="0">
                <a:solidFill>
                  <a:srgbClr val="FF0000"/>
                </a:solidFill>
              </a:rPr>
              <a:t>9,375</a:t>
            </a:r>
            <a:endParaRPr lang="en-GB" dirty="0">
              <a:solidFill>
                <a:srgbClr val="FF0000"/>
              </a:solidFill>
            </a:endParaRPr>
          </a:p>
        </p:txBody>
      </p:sp>
      <p:sp>
        <p:nvSpPr>
          <p:cNvPr id="93" name="TextBox 92"/>
          <p:cNvSpPr txBox="1"/>
          <p:nvPr/>
        </p:nvSpPr>
        <p:spPr>
          <a:xfrm>
            <a:off x="10338874" y="4393165"/>
            <a:ext cx="761747" cy="369332"/>
          </a:xfrm>
          <a:prstGeom prst="rect">
            <a:avLst/>
          </a:prstGeom>
          <a:noFill/>
        </p:spPr>
        <p:txBody>
          <a:bodyPr wrap="none" rtlCol="0">
            <a:spAutoFit/>
          </a:bodyPr>
          <a:lstStyle/>
          <a:p>
            <a:r>
              <a:rPr lang="en-US" dirty="0" smtClean="0">
                <a:solidFill>
                  <a:srgbClr val="FF0000"/>
                </a:solidFill>
              </a:rPr>
              <a:t>0,125</a:t>
            </a:r>
            <a:endParaRPr lang="en-GB" dirty="0">
              <a:solidFill>
                <a:srgbClr val="FF0000"/>
              </a:solidFill>
            </a:endParaRPr>
          </a:p>
        </p:txBody>
      </p:sp>
      <p:sp>
        <p:nvSpPr>
          <p:cNvPr id="94" name="TextBox 93"/>
          <p:cNvSpPr txBox="1"/>
          <p:nvPr/>
        </p:nvSpPr>
        <p:spPr>
          <a:xfrm>
            <a:off x="11008709" y="4021258"/>
            <a:ext cx="761747" cy="369332"/>
          </a:xfrm>
          <a:prstGeom prst="rect">
            <a:avLst/>
          </a:prstGeom>
          <a:noFill/>
        </p:spPr>
        <p:txBody>
          <a:bodyPr wrap="none" rtlCol="0">
            <a:spAutoFit/>
          </a:bodyPr>
          <a:lstStyle/>
          <a:p>
            <a:r>
              <a:rPr lang="en-US" dirty="0" smtClean="0">
                <a:solidFill>
                  <a:srgbClr val="FF0000"/>
                </a:solidFill>
              </a:rPr>
              <a:t>3,375</a:t>
            </a:r>
            <a:endParaRPr lang="en-GB" dirty="0">
              <a:solidFill>
                <a:srgbClr val="FF0000"/>
              </a:solidFill>
            </a:endParaRPr>
          </a:p>
        </p:txBody>
      </p:sp>
      <p:sp>
        <p:nvSpPr>
          <p:cNvPr id="95" name="TextBox 94"/>
          <p:cNvSpPr txBox="1"/>
          <p:nvPr/>
        </p:nvSpPr>
        <p:spPr>
          <a:xfrm>
            <a:off x="11013629" y="4394880"/>
            <a:ext cx="761747" cy="369332"/>
          </a:xfrm>
          <a:prstGeom prst="rect">
            <a:avLst/>
          </a:prstGeom>
          <a:noFill/>
        </p:spPr>
        <p:txBody>
          <a:bodyPr wrap="none" rtlCol="0">
            <a:spAutoFit/>
          </a:bodyPr>
          <a:lstStyle/>
          <a:p>
            <a:r>
              <a:rPr lang="en-US" dirty="0" smtClean="0">
                <a:solidFill>
                  <a:srgbClr val="FF0000"/>
                </a:solidFill>
              </a:rPr>
              <a:t>3,125</a:t>
            </a:r>
            <a:endParaRPr lang="en-GB" dirty="0">
              <a:solidFill>
                <a:srgbClr val="FF0000"/>
              </a:solidFill>
            </a:endParaRPr>
          </a:p>
        </p:txBody>
      </p:sp>
      <p:sp>
        <p:nvSpPr>
          <p:cNvPr id="96" name="TextBox 95"/>
          <p:cNvSpPr txBox="1"/>
          <p:nvPr/>
        </p:nvSpPr>
        <p:spPr>
          <a:xfrm>
            <a:off x="10329044" y="5253485"/>
            <a:ext cx="761747" cy="369332"/>
          </a:xfrm>
          <a:prstGeom prst="rect">
            <a:avLst/>
          </a:prstGeom>
          <a:noFill/>
        </p:spPr>
        <p:txBody>
          <a:bodyPr wrap="none" rtlCol="0">
            <a:spAutoFit/>
          </a:bodyPr>
          <a:lstStyle/>
          <a:p>
            <a:r>
              <a:rPr lang="en-US" dirty="0" smtClean="0">
                <a:solidFill>
                  <a:srgbClr val="FF0000"/>
                </a:solidFill>
              </a:rPr>
              <a:t>0,125</a:t>
            </a:r>
            <a:endParaRPr lang="en-GB" dirty="0">
              <a:solidFill>
                <a:srgbClr val="FF0000"/>
              </a:solidFill>
            </a:endParaRPr>
          </a:p>
        </p:txBody>
      </p:sp>
      <p:sp>
        <p:nvSpPr>
          <p:cNvPr id="97" name="TextBox 96"/>
          <p:cNvSpPr txBox="1"/>
          <p:nvPr/>
        </p:nvSpPr>
        <p:spPr>
          <a:xfrm>
            <a:off x="11018546" y="5255206"/>
            <a:ext cx="761747" cy="369332"/>
          </a:xfrm>
          <a:prstGeom prst="rect">
            <a:avLst/>
          </a:prstGeom>
          <a:noFill/>
        </p:spPr>
        <p:txBody>
          <a:bodyPr wrap="none" rtlCol="0">
            <a:spAutoFit/>
          </a:bodyPr>
          <a:lstStyle/>
          <a:p>
            <a:r>
              <a:rPr lang="en-US" dirty="0" smtClean="0">
                <a:solidFill>
                  <a:srgbClr val="FF0000"/>
                </a:solidFill>
              </a:rPr>
              <a:t>3,125</a:t>
            </a:r>
            <a:endParaRPr lang="en-GB" dirty="0">
              <a:solidFill>
                <a:srgbClr val="FF0000"/>
              </a:solidFill>
            </a:endParaRPr>
          </a:p>
        </p:txBody>
      </p:sp>
      <p:sp>
        <p:nvSpPr>
          <p:cNvPr id="98" name="TextBox 97"/>
          <p:cNvSpPr txBox="1"/>
          <p:nvPr/>
        </p:nvSpPr>
        <p:spPr>
          <a:xfrm>
            <a:off x="10338150" y="4870030"/>
            <a:ext cx="761747" cy="369332"/>
          </a:xfrm>
          <a:prstGeom prst="rect">
            <a:avLst/>
          </a:prstGeom>
          <a:noFill/>
        </p:spPr>
        <p:txBody>
          <a:bodyPr wrap="none" rtlCol="0">
            <a:spAutoFit/>
          </a:bodyPr>
          <a:lstStyle/>
          <a:p>
            <a:r>
              <a:rPr lang="en-US" dirty="0" smtClean="0"/>
              <a:t>0,375</a:t>
            </a:r>
            <a:endParaRPr lang="en-GB" dirty="0"/>
          </a:p>
        </p:txBody>
      </p:sp>
      <p:sp>
        <p:nvSpPr>
          <p:cNvPr id="99" name="TextBox 98"/>
          <p:cNvSpPr txBox="1"/>
          <p:nvPr/>
        </p:nvSpPr>
        <p:spPr>
          <a:xfrm>
            <a:off x="2697325" y="6080688"/>
            <a:ext cx="697627" cy="369332"/>
          </a:xfrm>
          <a:prstGeom prst="rect">
            <a:avLst/>
          </a:prstGeom>
          <a:noFill/>
        </p:spPr>
        <p:txBody>
          <a:bodyPr wrap="none" rtlCol="0">
            <a:spAutoFit/>
          </a:bodyPr>
          <a:lstStyle/>
          <a:p>
            <a:r>
              <a:rPr lang="en-US" dirty="0" smtClean="0"/>
              <a:t>0,8M</a:t>
            </a:r>
            <a:endParaRPr lang="en-GB" dirty="0"/>
          </a:p>
        </p:txBody>
      </p:sp>
      <p:sp>
        <p:nvSpPr>
          <p:cNvPr id="100" name="TextBox 99"/>
          <p:cNvSpPr txBox="1"/>
          <p:nvPr/>
        </p:nvSpPr>
        <p:spPr>
          <a:xfrm>
            <a:off x="7819588" y="6074400"/>
            <a:ext cx="697627" cy="369332"/>
          </a:xfrm>
          <a:prstGeom prst="rect">
            <a:avLst/>
          </a:prstGeom>
          <a:noFill/>
        </p:spPr>
        <p:txBody>
          <a:bodyPr wrap="none" rtlCol="0">
            <a:spAutoFit/>
          </a:bodyPr>
          <a:lstStyle/>
          <a:p>
            <a:r>
              <a:rPr lang="en-US" dirty="0" smtClean="0"/>
              <a:t>0,2M</a:t>
            </a:r>
            <a:endParaRPr lang="en-GB" dirty="0"/>
          </a:p>
        </p:txBody>
      </p:sp>
      <p:sp>
        <p:nvSpPr>
          <p:cNvPr id="101" name="TextBox 100"/>
          <p:cNvSpPr txBox="1"/>
          <p:nvPr/>
        </p:nvSpPr>
        <p:spPr>
          <a:xfrm>
            <a:off x="1877962" y="4031223"/>
            <a:ext cx="413896" cy="307777"/>
          </a:xfrm>
          <a:prstGeom prst="rect">
            <a:avLst/>
          </a:prstGeom>
          <a:solidFill>
            <a:schemeClr val="bg1"/>
          </a:solidFill>
        </p:spPr>
        <p:txBody>
          <a:bodyPr wrap="none" rtlCol="0">
            <a:spAutoFit/>
          </a:bodyPr>
          <a:lstStyle/>
          <a:p>
            <a:r>
              <a:rPr lang="en-US" sz="1400" dirty="0" smtClean="0"/>
              <a:t>NL</a:t>
            </a:r>
            <a:endParaRPr lang="en-GB" sz="1400" dirty="0"/>
          </a:p>
        </p:txBody>
      </p:sp>
      <p:sp>
        <p:nvSpPr>
          <p:cNvPr id="102" name="TextBox 101"/>
          <p:cNvSpPr txBox="1"/>
          <p:nvPr/>
        </p:nvSpPr>
        <p:spPr>
          <a:xfrm>
            <a:off x="1882882" y="4434345"/>
            <a:ext cx="453970" cy="307777"/>
          </a:xfrm>
          <a:prstGeom prst="rect">
            <a:avLst/>
          </a:prstGeom>
          <a:solidFill>
            <a:schemeClr val="bg1"/>
          </a:solidFill>
        </p:spPr>
        <p:txBody>
          <a:bodyPr wrap="square" rtlCol="0">
            <a:spAutoFit/>
          </a:bodyPr>
          <a:lstStyle/>
          <a:p>
            <a:r>
              <a:rPr lang="en-US" sz="1400" dirty="0" smtClean="0"/>
              <a:t>NO</a:t>
            </a:r>
            <a:endParaRPr lang="en-GB" sz="1400" dirty="0"/>
          </a:p>
        </p:txBody>
      </p:sp>
      <p:sp>
        <p:nvSpPr>
          <p:cNvPr id="103" name="TextBox 102"/>
          <p:cNvSpPr txBox="1"/>
          <p:nvPr/>
        </p:nvSpPr>
        <p:spPr>
          <a:xfrm>
            <a:off x="1858302" y="5279915"/>
            <a:ext cx="434734" cy="307777"/>
          </a:xfrm>
          <a:prstGeom prst="rect">
            <a:avLst/>
          </a:prstGeom>
          <a:solidFill>
            <a:schemeClr val="bg1"/>
          </a:solidFill>
        </p:spPr>
        <p:txBody>
          <a:bodyPr wrap="none" rtlCol="0">
            <a:spAutoFit/>
          </a:bodyPr>
          <a:lstStyle/>
          <a:p>
            <a:r>
              <a:rPr lang="en-US" sz="1400" dirty="0" smtClean="0"/>
              <a:t>DE</a:t>
            </a:r>
            <a:endParaRPr lang="en-GB" sz="1400" dirty="0"/>
          </a:p>
        </p:txBody>
      </p:sp>
      <p:sp>
        <p:nvSpPr>
          <p:cNvPr id="104" name="TextBox 103"/>
          <p:cNvSpPr txBox="1"/>
          <p:nvPr/>
        </p:nvSpPr>
        <p:spPr>
          <a:xfrm>
            <a:off x="1873052" y="4911205"/>
            <a:ext cx="453970" cy="307777"/>
          </a:xfrm>
          <a:prstGeom prst="rect">
            <a:avLst/>
          </a:prstGeom>
          <a:solidFill>
            <a:schemeClr val="bg1"/>
          </a:solidFill>
        </p:spPr>
        <p:txBody>
          <a:bodyPr wrap="square" rtlCol="0">
            <a:spAutoFit/>
          </a:bodyPr>
          <a:lstStyle/>
          <a:p>
            <a:r>
              <a:rPr lang="en-US" sz="1400" dirty="0" smtClean="0"/>
              <a:t>NO</a:t>
            </a:r>
            <a:endParaRPr lang="en-GB" sz="1400" dirty="0"/>
          </a:p>
        </p:txBody>
      </p:sp>
      <p:sp>
        <p:nvSpPr>
          <p:cNvPr id="105" name="TextBox 104"/>
          <p:cNvSpPr txBox="1"/>
          <p:nvPr/>
        </p:nvSpPr>
        <p:spPr>
          <a:xfrm>
            <a:off x="309716" y="169295"/>
            <a:ext cx="1967205" cy="923330"/>
          </a:xfrm>
          <a:prstGeom prst="rect">
            <a:avLst/>
          </a:prstGeom>
          <a:noFill/>
        </p:spPr>
        <p:txBody>
          <a:bodyPr wrap="none" rtlCol="0">
            <a:spAutoFit/>
          </a:bodyPr>
          <a:lstStyle/>
          <a:p>
            <a:r>
              <a:rPr lang="en-US" b="1" dirty="0" smtClean="0"/>
              <a:t>Budget table</a:t>
            </a:r>
          </a:p>
          <a:p>
            <a:r>
              <a:rPr lang="en-US" b="1" dirty="0" smtClean="0"/>
              <a:t>PCP/PPI actions</a:t>
            </a:r>
          </a:p>
          <a:p>
            <a:r>
              <a:rPr lang="en-US" b="1" dirty="0" smtClean="0">
                <a:solidFill>
                  <a:srgbClr val="FF0000"/>
                </a:solidFill>
              </a:rPr>
              <a:t>Scenario (1)</a:t>
            </a:r>
            <a:endParaRPr lang="en-GB" b="1" dirty="0">
              <a:solidFill>
                <a:srgbClr val="FF0000"/>
              </a:solidFill>
            </a:endParaRPr>
          </a:p>
        </p:txBody>
      </p:sp>
      <p:sp>
        <p:nvSpPr>
          <p:cNvPr id="106" name="TextBox 14344"/>
          <p:cNvSpPr txBox="1">
            <a:spLocks noChangeArrowheads="1"/>
          </p:cNvSpPr>
          <p:nvPr/>
        </p:nvSpPr>
        <p:spPr bwMode="auto">
          <a:xfrm>
            <a:off x="3561877" y="-17293"/>
            <a:ext cx="67649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r>
              <a:rPr lang="en-GB" altLang="en-US" sz="1800" dirty="0" smtClean="0">
                <a:solidFill>
                  <a:srgbClr val="FF0000"/>
                </a:solidFill>
                <a:latin typeface="Trebuchet MS" panose="020B0603020202020204" pitchFamily="34" charset="0"/>
              </a:rPr>
              <a:t>Option (I): NL lead procurer pays all suppliers   </a:t>
            </a:r>
          </a:p>
          <a:p>
            <a:pPr>
              <a:spcBef>
                <a:spcPct val="0"/>
              </a:spcBef>
              <a:buClrTx/>
              <a:buFontTx/>
              <a:buNone/>
            </a:pPr>
            <a:r>
              <a:rPr lang="en-GB" altLang="en-US" sz="1800" dirty="0" smtClean="0">
                <a:solidFill>
                  <a:srgbClr val="FF0000"/>
                </a:solidFill>
                <a:latin typeface="Trebuchet MS" panose="020B0603020202020204" pitchFamily="34" charset="0"/>
              </a:rPr>
              <a:t>Option (II): Each of the 3 procurers pays each supplier pro rata </a:t>
            </a:r>
            <a:endParaRPr lang="en-GB" altLang="en-US" sz="1800" dirty="0">
              <a:solidFill>
                <a:srgbClr val="FF0000"/>
              </a:solidFill>
              <a:latin typeface="Trebuchet MS" panose="020B0603020202020204" pitchFamily="34" charset="0"/>
            </a:endParaRPr>
          </a:p>
        </p:txBody>
      </p:sp>
      <p:grpSp>
        <p:nvGrpSpPr>
          <p:cNvPr id="107" name="Group 106"/>
          <p:cNvGrpSpPr/>
          <p:nvPr/>
        </p:nvGrpSpPr>
        <p:grpSpPr>
          <a:xfrm>
            <a:off x="10858500" y="0"/>
            <a:ext cx="1333500" cy="1265217"/>
            <a:chOff x="3637367" y="95"/>
            <a:chExt cx="1747506" cy="2008628"/>
          </a:xfrm>
          <a:solidFill>
            <a:srgbClr val="00B0F0"/>
          </a:solidFill>
        </p:grpSpPr>
        <p:sp>
          <p:nvSpPr>
            <p:cNvPr id="108" name="Hexagon 107"/>
            <p:cNvSpPr/>
            <p:nvPr/>
          </p:nvSpPr>
          <p:spPr>
            <a:xfrm rot="5400000">
              <a:off x="3506806" y="130656"/>
              <a:ext cx="2008628" cy="1747506"/>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9" name="Hexagon 4"/>
            <p:cNvSpPr txBox="1"/>
            <p:nvPr/>
          </p:nvSpPr>
          <p:spPr>
            <a:xfrm>
              <a:off x="3909687" y="313106"/>
              <a:ext cx="1202866" cy="1382606"/>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marR="0" lvl="0" indent="0" algn="ctr" defTabSz="1377950" rtl="0" eaLnBrk="1" fontAlgn="auto" latinLnBrk="0" hangingPunct="1">
                <a:lnSpc>
                  <a:spcPct val="90000"/>
                </a:lnSpc>
                <a:spcBef>
                  <a:spcPct val="0"/>
                </a:spcBef>
                <a:spcAft>
                  <a:spcPct val="35000"/>
                </a:spcAft>
                <a:buClrTx/>
                <a:buSzTx/>
                <a:buFontTx/>
                <a:buNone/>
                <a:tabLst/>
                <a:defRPr/>
              </a:pPr>
              <a:endParaRPr kumimoji="0" lang="en-US" sz="3100" b="0" i="0" u="none" strike="noStrike" kern="1200" cap="none" spc="0" normalizeH="0" baseline="0" noProof="0">
                <a:ln>
                  <a:noFill/>
                </a:ln>
                <a:solidFill>
                  <a:srgbClr val="FFFFFF"/>
                </a:solidFill>
                <a:effectLst/>
                <a:uLnTx/>
                <a:uFillTx/>
                <a:latin typeface="Arial"/>
                <a:ea typeface="+mn-ea"/>
                <a:cs typeface="+mn-cs"/>
              </a:endParaRPr>
            </a:p>
          </p:txBody>
        </p:sp>
      </p:grpSp>
      <p:sp>
        <p:nvSpPr>
          <p:cNvPr id="110" name="TextBox 109"/>
          <p:cNvSpPr txBox="1"/>
          <p:nvPr/>
        </p:nvSpPr>
        <p:spPr>
          <a:xfrm>
            <a:off x="10558463" y="320547"/>
            <a:ext cx="195148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1" i="0" u="none" strike="noStrike" kern="1200" cap="none" spc="0" normalizeH="0" baseline="0" noProof="0" dirty="0" smtClean="0">
                <a:ln>
                  <a:noFill/>
                </a:ln>
                <a:solidFill>
                  <a:srgbClr val="FFFFFF"/>
                </a:solidFill>
                <a:effectLst/>
                <a:uLnTx/>
                <a:uFillTx/>
                <a:latin typeface="Arial"/>
                <a:ea typeface="+mn-ea"/>
                <a:cs typeface="+mn-cs"/>
              </a:rPr>
              <a:t>PCP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1" i="0" u="none" strike="noStrike" kern="1200" cap="none" spc="0" normalizeH="0" baseline="0" noProof="0" dirty="0" smtClean="0">
                <a:ln>
                  <a:noFill/>
                </a:ln>
                <a:solidFill>
                  <a:srgbClr val="FFFFFF"/>
                </a:solidFill>
                <a:effectLst/>
                <a:uLnTx/>
                <a:uFillTx/>
                <a:latin typeface="Arial"/>
                <a:ea typeface="+mn-ea"/>
                <a:cs typeface="+mn-cs"/>
              </a:rPr>
              <a:t>actions</a:t>
            </a:r>
            <a:endParaRPr kumimoji="0" lang="en-GB" sz="18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7209837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p:cNvSpPr txBox="1"/>
          <p:nvPr/>
        </p:nvSpPr>
        <p:spPr>
          <a:xfrm>
            <a:off x="10425729" y="158318"/>
            <a:ext cx="195148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1" i="0" u="none" strike="noStrike" kern="1200" cap="none" spc="0" normalizeH="0" baseline="0" noProof="0" dirty="0" smtClean="0">
                <a:ln>
                  <a:noFill/>
                </a:ln>
                <a:solidFill>
                  <a:srgbClr val="FFFFFF"/>
                </a:solidFill>
                <a:effectLst/>
                <a:uLnTx/>
                <a:uFillTx/>
                <a:latin typeface="Arial"/>
                <a:ea typeface="+mn-ea"/>
                <a:cs typeface="+mn-cs"/>
              </a:rPr>
              <a:t>PCP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1" i="0" u="none" strike="noStrike" kern="1200" cap="none" spc="0" normalizeH="0" baseline="0" noProof="0" dirty="0" smtClean="0">
                <a:ln>
                  <a:noFill/>
                </a:ln>
                <a:solidFill>
                  <a:srgbClr val="FFFFFF"/>
                </a:solidFill>
                <a:effectLst/>
                <a:uLnTx/>
                <a:uFillTx/>
                <a:latin typeface="Arial"/>
                <a:ea typeface="+mn-ea"/>
                <a:cs typeface="+mn-cs"/>
              </a:rPr>
              <a:t>actions</a:t>
            </a:r>
            <a:endParaRPr kumimoji="0" lang="en-GB" sz="1800" b="1" i="0" u="none" strike="noStrike" kern="1200" cap="none" spc="0" normalizeH="0" baseline="0" noProof="0" dirty="0">
              <a:ln>
                <a:noFill/>
              </a:ln>
              <a:solidFill>
                <a:srgbClr val="FFFFFF"/>
              </a:solidFill>
              <a:effectLst/>
              <a:uLnTx/>
              <a:uFillTx/>
              <a:latin typeface="Arial"/>
              <a:ea typeface="+mn-ea"/>
              <a:cs typeface="+mn-cs"/>
            </a:endParaRPr>
          </a:p>
        </p:txBody>
      </p:sp>
      <p:pic>
        <p:nvPicPr>
          <p:cNvPr id="57" name="Picture 56"/>
          <p:cNvPicPr>
            <a:picLocks noChangeAspect="1"/>
          </p:cNvPicPr>
          <p:nvPr/>
        </p:nvPicPr>
        <p:blipFill>
          <a:blip r:embed="rId3"/>
          <a:stretch>
            <a:fillRect/>
          </a:stretch>
        </p:blipFill>
        <p:spPr>
          <a:xfrm>
            <a:off x="1429255" y="1120877"/>
            <a:ext cx="9292823" cy="4998617"/>
          </a:xfrm>
          <a:prstGeom prst="rect">
            <a:avLst/>
          </a:prstGeom>
        </p:spPr>
      </p:pic>
      <p:sp>
        <p:nvSpPr>
          <p:cNvPr id="58" name="Rectangle 57"/>
          <p:cNvSpPr/>
          <p:nvPr/>
        </p:nvSpPr>
        <p:spPr>
          <a:xfrm>
            <a:off x="604684" y="0"/>
            <a:ext cx="648929" cy="1637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TextBox 58"/>
          <p:cNvSpPr txBox="1"/>
          <p:nvPr/>
        </p:nvSpPr>
        <p:spPr>
          <a:xfrm>
            <a:off x="309716" y="169295"/>
            <a:ext cx="9905340" cy="923330"/>
          </a:xfrm>
          <a:prstGeom prst="rect">
            <a:avLst/>
          </a:prstGeom>
          <a:noFill/>
        </p:spPr>
        <p:txBody>
          <a:bodyPr wrap="none" rtlCol="0">
            <a:spAutoFit/>
          </a:bodyPr>
          <a:lstStyle/>
          <a:p>
            <a:r>
              <a:rPr lang="en-US" b="1" dirty="0" smtClean="0"/>
              <a:t>Table 3.1.f: Total committed budget for the PCP procurement</a:t>
            </a:r>
          </a:p>
          <a:p>
            <a:r>
              <a:rPr lang="en-US" b="1" dirty="0" smtClean="0">
                <a:solidFill>
                  <a:srgbClr val="FF0000"/>
                </a:solidFill>
              </a:rPr>
              <a:t>Scenario (1): All 3 procurers ask funding for PCP procurement cost from Horizon Europe</a:t>
            </a:r>
          </a:p>
          <a:p>
            <a:r>
              <a:rPr lang="en-US" b="1" dirty="0" smtClean="0">
                <a:solidFill>
                  <a:srgbClr val="FF0000"/>
                </a:solidFill>
              </a:rPr>
              <a:t>                       </a:t>
            </a:r>
            <a:r>
              <a:rPr lang="en-US" b="1" dirty="0" smtClean="0">
                <a:solidFill>
                  <a:schemeClr val="tx2"/>
                </a:solidFill>
              </a:rPr>
              <a:t>None of them from other EU programs such as ESIF</a:t>
            </a:r>
            <a:endParaRPr lang="en-GB" b="1" dirty="0">
              <a:solidFill>
                <a:schemeClr val="tx2"/>
              </a:solidFill>
            </a:endParaRPr>
          </a:p>
        </p:txBody>
      </p:sp>
      <p:sp>
        <p:nvSpPr>
          <p:cNvPr id="61" name="TextBox 60"/>
          <p:cNvSpPr txBox="1"/>
          <p:nvPr/>
        </p:nvSpPr>
        <p:spPr>
          <a:xfrm>
            <a:off x="1578078" y="4048398"/>
            <a:ext cx="1019831" cy="307777"/>
          </a:xfrm>
          <a:prstGeom prst="rect">
            <a:avLst/>
          </a:prstGeom>
          <a:solidFill>
            <a:schemeClr val="bg1"/>
          </a:solidFill>
        </p:spPr>
        <p:txBody>
          <a:bodyPr wrap="none" rtlCol="0">
            <a:spAutoFit/>
          </a:bodyPr>
          <a:lstStyle/>
          <a:p>
            <a:r>
              <a:rPr lang="en-US" sz="1400" dirty="0" smtClean="0"/>
              <a:t>Procurer 1</a:t>
            </a:r>
            <a:endParaRPr lang="en-GB" sz="1400" dirty="0"/>
          </a:p>
        </p:txBody>
      </p:sp>
      <p:sp>
        <p:nvSpPr>
          <p:cNvPr id="62" name="TextBox 61"/>
          <p:cNvSpPr txBox="1"/>
          <p:nvPr/>
        </p:nvSpPr>
        <p:spPr>
          <a:xfrm>
            <a:off x="1568248" y="4481015"/>
            <a:ext cx="1019831" cy="307777"/>
          </a:xfrm>
          <a:prstGeom prst="rect">
            <a:avLst/>
          </a:prstGeom>
          <a:solidFill>
            <a:schemeClr val="bg1"/>
          </a:solidFill>
        </p:spPr>
        <p:txBody>
          <a:bodyPr wrap="none" rtlCol="0">
            <a:spAutoFit/>
          </a:bodyPr>
          <a:lstStyle/>
          <a:p>
            <a:r>
              <a:rPr lang="en-US" sz="1400" dirty="0" smtClean="0"/>
              <a:t>Procurer 1</a:t>
            </a:r>
            <a:endParaRPr lang="en-GB" sz="1400" dirty="0"/>
          </a:p>
        </p:txBody>
      </p:sp>
      <p:sp>
        <p:nvSpPr>
          <p:cNvPr id="63" name="TextBox 62"/>
          <p:cNvSpPr txBox="1"/>
          <p:nvPr/>
        </p:nvSpPr>
        <p:spPr>
          <a:xfrm>
            <a:off x="1573164" y="4913627"/>
            <a:ext cx="1019831" cy="307777"/>
          </a:xfrm>
          <a:prstGeom prst="rect">
            <a:avLst/>
          </a:prstGeom>
          <a:solidFill>
            <a:schemeClr val="bg1"/>
          </a:solidFill>
        </p:spPr>
        <p:txBody>
          <a:bodyPr wrap="none" rtlCol="0">
            <a:spAutoFit/>
          </a:bodyPr>
          <a:lstStyle/>
          <a:p>
            <a:r>
              <a:rPr lang="en-US" sz="1400" dirty="0" smtClean="0"/>
              <a:t>Procurer 3</a:t>
            </a:r>
            <a:endParaRPr lang="en-GB" sz="1400" dirty="0"/>
          </a:p>
        </p:txBody>
      </p:sp>
      <p:sp>
        <p:nvSpPr>
          <p:cNvPr id="66" name="TextBox 65"/>
          <p:cNvSpPr txBox="1"/>
          <p:nvPr/>
        </p:nvSpPr>
        <p:spPr>
          <a:xfrm>
            <a:off x="2836606" y="4090218"/>
            <a:ext cx="413896" cy="307777"/>
          </a:xfrm>
          <a:prstGeom prst="rect">
            <a:avLst/>
          </a:prstGeom>
          <a:solidFill>
            <a:schemeClr val="bg1"/>
          </a:solidFill>
        </p:spPr>
        <p:txBody>
          <a:bodyPr wrap="none" rtlCol="0">
            <a:spAutoFit/>
          </a:bodyPr>
          <a:lstStyle/>
          <a:p>
            <a:r>
              <a:rPr lang="en-US" sz="1400" dirty="0" smtClean="0"/>
              <a:t>NL</a:t>
            </a:r>
            <a:endParaRPr lang="en-GB" sz="1400" dirty="0"/>
          </a:p>
        </p:txBody>
      </p:sp>
      <p:sp>
        <p:nvSpPr>
          <p:cNvPr id="67" name="TextBox 66"/>
          <p:cNvSpPr txBox="1"/>
          <p:nvPr/>
        </p:nvSpPr>
        <p:spPr>
          <a:xfrm>
            <a:off x="2841526" y="4522836"/>
            <a:ext cx="453970" cy="307777"/>
          </a:xfrm>
          <a:prstGeom prst="rect">
            <a:avLst/>
          </a:prstGeom>
          <a:solidFill>
            <a:schemeClr val="bg1"/>
          </a:solidFill>
        </p:spPr>
        <p:txBody>
          <a:bodyPr wrap="square" rtlCol="0">
            <a:spAutoFit/>
          </a:bodyPr>
          <a:lstStyle/>
          <a:p>
            <a:r>
              <a:rPr lang="en-US" sz="1400" dirty="0" smtClean="0"/>
              <a:t>NO</a:t>
            </a:r>
            <a:endParaRPr lang="en-GB" sz="1400" dirty="0"/>
          </a:p>
        </p:txBody>
      </p:sp>
      <p:sp>
        <p:nvSpPr>
          <p:cNvPr id="68" name="TextBox 67"/>
          <p:cNvSpPr txBox="1"/>
          <p:nvPr/>
        </p:nvSpPr>
        <p:spPr>
          <a:xfrm>
            <a:off x="2836606" y="4913832"/>
            <a:ext cx="434734" cy="307777"/>
          </a:xfrm>
          <a:prstGeom prst="rect">
            <a:avLst/>
          </a:prstGeom>
          <a:solidFill>
            <a:schemeClr val="bg1"/>
          </a:solidFill>
        </p:spPr>
        <p:txBody>
          <a:bodyPr wrap="none" rtlCol="0">
            <a:spAutoFit/>
          </a:bodyPr>
          <a:lstStyle/>
          <a:p>
            <a:r>
              <a:rPr lang="en-US" sz="1400" dirty="0" smtClean="0"/>
              <a:t>DE</a:t>
            </a:r>
            <a:endParaRPr lang="en-GB" sz="1400" dirty="0"/>
          </a:p>
        </p:txBody>
      </p:sp>
      <p:sp>
        <p:nvSpPr>
          <p:cNvPr id="70" name="TextBox 69"/>
          <p:cNvSpPr txBox="1"/>
          <p:nvPr/>
        </p:nvSpPr>
        <p:spPr>
          <a:xfrm>
            <a:off x="3969923" y="4011967"/>
            <a:ext cx="505267" cy="369332"/>
          </a:xfrm>
          <a:prstGeom prst="rect">
            <a:avLst/>
          </a:prstGeom>
          <a:noFill/>
        </p:spPr>
        <p:txBody>
          <a:bodyPr wrap="none" rtlCol="0">
            <a:spAutoFit/>
          </a:bodyPr>
          <a:lstStyle/>
          <a:p>
            <a:r>
              <a:rPr lang="en-US" dirty="0" smtClean="0">
                <a:solidFill>
                  <a:srgbClr val="FF0000"/>
                </a:solidFill>
              </a:rPr>
              <a:t>3M</a:t>
            </a:r>
            <a:endParaRPr lang="en-GB" dirty="0">
              <a:solidFill>
                <a:srgbClr val="FF0000"/>
              </a:solidFill>
            </a:endParaRPr>
          </a:p>
        </p:txBody>
      </p:sp>
      <p:sp>
        <p:nvSpPr>
          <p:cNvPr id="71" name="TextBox 70"/>
          <p:cNvSpPr txBox="1"/>
          <p:nvPr/>
        </p:nvSpPr>
        <p:spPr>
          <a:xfrm>
            <a:off x="3974841" y="4400339"/>
            <a:ext cx="505267" cy="369332"/>
          </a:xfrm>
          <a:prstGeom prst="rect">
            <a:avLst/>
          </a:prstGeom>
          <a:noFill/>
        </p:spPr>
        <p:txBody>
          <a:bodyPr wrap="none" rtlCol="0">
            <a:spAutoFit/>
          </a:bodyPr>
          <a:lstStyle/>
          <a:p>
            <a:r>
              <a:rPr lang="en-US" dirty="0" smtClean="0">
                <a:solidFill>
                  <a:srgbClr val="FF0000"/>
                </a:solidFill>
              </a:rPr>
              <a:t>3M</a:t>
            </a:r>
            <a:endParaRPr lang="en-GB" dirty="0">
              <a:solidFill>
                <a:srgbClr val="FF0000"/>
              </a:solidFill>
            </a:endParaRPr>
          </a:p>
        </p:txBody>
      </p:sp>
      <p:sp>
        <p:nvSpPr>
          <p:cNvPr id="72" name="TextBox 71"/>
          <p:cNvSpPr txBox="1"/>
          <p:nvPr/>
        </p:nvSpPr>
        <p:spPr>
          <a:xfrm>
            <a:off x="3969922" y="4909397"/>
            <a:ext cx="505267" cy="369332"/>
          </a:xfrm>
          <a:prstGeom prst="rect">
            <a:avLst/>
          </a:prstGeom>
          <a:noFill/>
        </p:spPr>
        <p:txBody>
          <a:bodyPr wrap="none" rtlCol="0">
            <a:spAutoFit/>
          </a:bodyPr>
          <a:lstStyle/>
          <a:p>
            <a:r>
              <a:rPr lang="en-US" dirty="0" smtClean="0">
                <a:solidFill>
                  <a:srgbClr val="FF0000"/>
                </a:solidFill>
              </a:rPr>
              <a:t>3M</a:t>
            </a:r>
            <a:endParaRPr lang="en-GB" dirty="0">
              <a:solidFill>
                <a:srgbClr val="FF0000"/>
              </a:solidFill>
            </a:endParaRPr>
          </a:p>
        </p:txBody>
      </p:sp>
      <p:sp>
        <p:nvSpPr>
          <p:cNvPr id="73" name="TextBox 72"/>
          <p:cNvSpPr txBox="1"/>
          <p:nvPr/>
        </p:nvSpPr>
        <p:spPr>
          <a:xfrm>
            <a:off x="3992785" y="5706424"/>
            <a:ext cx="505267" cy="369332"/>
          </a:xfrm>
          <a:prstGeom prst="rect">
            <a:avLst/>
          </a:prstGeom>
          <a:noFill/>
        </p:spPr>
        <p:txBody>
          <a:bodyPr wrap="none" rtlCol="0">
            <a:spAutoFit/>
          </a:bodyPr>
          <a:lstStyle/>
          <a:p>
            <a:r>
              <a:rPr lang="en-US" dirty="0" smtClean="0">
                <a:solidFill>
                  <a:srgbClr val="FF0000"/>
                </a:solidFill>
              </a:rPr>
              <a:t>9M</a:t>
            </a:r>
            <a:endParaRPr lang="en-GB" dirty="0">
              <a:solidFill>
                <a:srgbClr val="FF0000"/>
              </a:solidFill>
            </a:endParaRPr>
          </a:p>
        </p:txBody>
      </p:sp>
      <p:sp>
        <p:nvSpPr>
          <p:cNvPr id="75" name="TextBox 74"/>
          <p:cNvSpPr txBox="1"/>
          <p:nvPr/>
        </p:nvSpPr>
        <p:spPr>
          <a:xfrm>
            <a:off x="6931848" y="4011967"/>
            <a:ext cx="505267" cy="369332"/>
          </a:xfrm>
          <a:prstGeom prst="rect">
            <a:avLst/>
          </a:prstGeom>
          <a:noFill/>
        </p:spPr>
        <p:txBody>
          <a:bodyPr wrap="none" rtlCol="0">
            <a:spAutoFit/>
          </a:bodyPr>
          <a:lstStyle/>
          <a:p>
            <a:r>
              <a:rPr lang="en-US" dirty="0">
                <a:solidFill>
                  <a:schemeClr val="tx2"/>
                </a:solidFill>
              </a:rPr>
              <a:t>0</a:t>
            </a:r>
            <a:r>
              <a:rPr lang="en-US" dirty="0" smtClean="0">
                <a:solidFill>
                  <a:schemeClr val="tx2"/>
                </a:solidFill>
              </a:rPr>
              <a:t>M</a:t>
            </a:r>
            <a:endParaRPr lang="en-GB" dirty="0">
              <a:solidFill>
                <a:schemeClr val="tx2"/>
              </a:solidFill>
            </a:endParaRPr>
          </a:p>
        </p:txBody>
      </p:sp>
      <p:sp>
        <p:nvSpPr>
          <p:cNvPr id="76" name="TextBox 75"/>
          <p:cNvSpPr txBox="1"/>
          <p:nvPr/>
        </p:nvSpPr>
        <p:spPr>
          <a:xfrm>
            <a:off x="6936768" y="4429833"/>
            <a:ext cx="505267" cy="369332"/>
          </a:xfrm>
          <a:prstGeom prst="rect">
            <a:avLst/>
          </a:prstGeom>
          <a:noFill/>
        </p:spPr>
        <p:txBody>
          <a:bodyPr wrap="none" rtlCol="0">
            <a:spAutoFit/>
          </a:bodyPr>
          <a:lstStyle/>
          <a:p>
            <a:r>
              <a:rPr lang="en-US" dirty="0">
                <a:solidFill>
                  <a:schemeClr val="tx2"/>
                </a:solidFill>
              </a:rPr>
              <a:t>0</a:t>
            </a:r>
            <a:r>
              <a:rPr lang="en-US" dirty="0" smtClean="0">
                <a:solidFill>
                  <a:schemeClr val="tx2"/>
                </a:solidFill>
              </a:rPr>
              <a:t>M</a:t>
            </a:r>
            <a:endParaRPr lang="en-GB" dirty="0">
              <a:solidFill>
                <a:schemeClr val="tx2"/>
              </a:solidFill>
            </a:endParaRPr>
          </a:p>
        </p:txBody>
      </p:sp>
      <p:sp>
        <p:nvSpPr>
          <p:cNvPr id="77" name="TextBox 76"/>
          <p:cNvSpPr txBox="1"/>
          <p:nvPr/>
        </p:nvSpPr>
        <p:spPr>
          <a:xfrm>
            <a:off x="6922015" y="4931283"/>
            <a:ext cx="505267" cy="369332"/>
          </a:xfrm>
          <a:prstGeom prst="rect">
            <a:avLst/>
          </a:prstGeom>
          <a:noFill/>
        </p:spPr>
        <p:txBody>
          <a:bodyPr wrap="none" rtlCol="0">
            <a:spAutoFit/>
          </a:bodyPr>
          <a:lstStyle/>
          <a:p>
            <a:r>
              <a:rPr lang="en-US" dirty="0">
                <a:solidFill>
                  <a:schemeClr val="tx2"/>
                </a:solidFill>
              </a:rPr>
              <a:t>0</a:t>
            </a:r>
            <a:r>
              <a:rPr lang="en-US" dirty="0" smtClean="0">
                <a:solidFill>
                  <a:schemeClr val="tx2"/>
                </a:solidFill>
              </a:rPr>
              <a:t>M</a:t>
            </a:r>
            <a:endParaRPr lang="en-GB" dirty="0">
              <a:solidFill>
                <a:schemeClr val="tx2"/>
              </a:solidFill>
            </a:endParaRPr>
          </a:p>
        </p:txBody>
      </p:sp>
      <p:sp>
        <p:nvSpPr>
          <p:cNvPr id="78" name="TextBox 77"/>
          <p:cNvSpPr txBox="1"/>
          <p:nvPr/>
        </p:nvSpPr>
        <p:spPr>
          <a:xfrm>
            <a:off x="6926931" y="5688367"/>
            <a:ext cx="505267" cy="369332"/>
          </a:xfrm>
          <a:prstGeom prst="rect">
            <a:avLst/>
          </a:prstGeom>
          <a:noFill/>
        </p:spPr>
        <p:txBody>
          <a:bodyPr wrap="none" rtlCol="0">
            <a:spAutoFit/>
          </a:bodyPr>
          <a:lstStyle/>
          <a:p>
            <a:r>
              <a:rPr lang="en-US" dirty="0">
                <a:solidFill>
                  <a:schemeClr val="tx2"/>
                </a:solidFill>
              </a:rPr>
              <a:t>0</a:t>
            </a:r>
            <a:r>
              <a:rPr lang="en-US" dirty="0" smtClean="0">
                <a:solidFill>
                  <a:schemeClr val="tx2"/>
                </a:solidFill>
              </a:rPr>
              <a:t>M</a:t>
            </a:r>
            <a:endParaRPr lang="en-GB" dirty="0">
              <a:solidFill>
                <a:schemeClr val="tx2"/>
              </a:solidFill>
            </a:endParaRPr>
          </a:p>
        </p:txBody>
      </p:sp>
      <p:sp>
        <p:nvSpPr>
          <p:cNvPr id="79" name="TextBox 78"/>
          <p:cNvSpPr txBox="1"/>
          <p:nvPr/>
        </p:nvSpPr>
        <p:spPr>
          <a:xfrm>
            <a:off x="5461926" y="3987389"/>
            <a:ext cx="505267" cy="369332"/>
          </a:xfrm>
          <a:prstGeom prst="rect">
            <a:avLst/>
          </a:prstGeom>
          <a:noFill/>
        </p:spPr>
        <p:txBody>
          <a:bodyPr wrap="none" rtlCol="0">
            <a:spAutoFit/>
          </a:bodyPr>
          <a:lstStyle/>
          <a:p>
            <a:r>
              <a:rPr lang="en-US" dirty="0">
                <a:solidFill>
                  <a:srgbClr val="00B050"/>
                </a:solidFill>
              </a:rPr>
              <a:t>0</a:t>
            </a:r>
            <a:r>
              <a:rPr lang="en-US" dirty="0" smtClean="0">
                <a:solidFill>
                  <a:srgbClr val="00B050"/>
                </a:solidFill>
              </a:rPr>
              <a:t>M</a:t>
            </a:r>
            <a:endParaRPr lang="en-GB" dirty="0">
              <a:solidFill>
                <a:srgbClr val="00B050"/>
              </a:solidFill>
            </a:endParaRPr>
          </a:p>
        </p:txBody>
      </p:sp>
      <p:sp>
        <p:nvSpPr>
          <p:cNvPr id="80" name="TextBox 79"/>
          <p:cNvSpPr txBox="1"/>
          <p:nvPr/>
        </p:nvSpPr>
        <p:spPr>
          <a:xfrm>
            <a:off x="5466846" y="4405255"/>
            <a:ext cx="505267" cy="369332"/>
          </a:xfrm>
          <a:prstGeom prst="rect">
            <a:avLst/>
          </a:prstGeom>
          <a:noFill/>
        </p:spPr>
        <p:txBody>
          <a:bodyPr wrap="none" rtlCol="0">
            <a:spAutoFit/>
          </a:bodyPr>
          <a:lstStyle/>
          <a:p>
            <a:r>
              <a:rPr lang="en-US" dirty="0">
                <a:solidFill>
                  <a:srgbClr val="00B050"/>
                </a:solidFill>
              </a:rPr>
              <a:t>0</a:t>
            </a:r>
            <a:r>
              <a:rPr lang="en-US" dirty="0" smtClean="0">
                <a:solidFill>
                  <a:srgbClr val="00B050"/>
                </a:solidFill>
              </a:rPr>
              <a:t>M</a:t>
            </a:r>
            <a:endParaRPr lang="en-GB" dirty="0">
              <a:solidFill>
                <a:srgbClr val="00B050"/>
              </a:solidFill>
            </a:endParaRPr>
          </a:p>
        </p:txBody>
      </p:sp>
      <p:sp>
        <p:nvSpPr>
          <p:cNvPr id="81" name="TextBox 80"/>
          <p:cNvSpPr txBox="1"/>
          <p:nvPr/>
        </p:nvSpPr>
        <p:spPr>
          <a:xfrm>
            <a:off x="5452093" y="4906705"/>
            <a:ext cx="505267" cy="369332"/>
          </a:xfrm>
          <a:prstGeom prst="rect">
            <a:avLst/>
          </a:prstGeom>
          <a:noFill/>
        </p:spPr>
        <p:txBody>
          <a:bodyPr wrap="none" rtlCol="0">
            <a:spAutoFit/>
          </a:bodyPr>
          <a:lstStyle/>
          <a:p>
            <a:r>
              <a:rPr lang="en-US" dirty="0">
                <a:solidFill>
                  <a:srgbClr val="00B050"/>
                </a:solidFill>
              </a:rPr>
              <a:t>0</a:t>
            </a:r>
            <a:r>
              <a:rPr lang="en-US" dirty="0" smtClean="0">
                <a:solidFill>
                  <a:srgbClr val="00B050"/>
                </a:solidFill>
              </a:rPr>
              <a:t>M</a:t>
            </a:r>
            <a:endParaRPr lang="en-GB" dirty="0">
              <a:solidFill>
                <a:srgbClr val="00B050"/>
              </a:solidFill>
            </a:endParaRPr>
          </a:p>
        </p:txBody>
      </p:sp>
      <p:sp>
        <p:nvSpPr>
          <p:cNvPr id="82" name="TextBox 81"/>
          <p:cNvSpPr txBox="1"/>
          <p:nvPr/>
        </p:nvSpPr>
        <p:spPr>
          <a:xfrm>
            <a:off x="5457009" y="5663789"/>
            <a:ext cx="505267" cy="369332"/>
          </a:xfrm>
          <a:prstGeom prst="rect">
            <a:avLst/>
          </a:prstGeom>
          <a:noFill/>
        </p:spPr>
        <p:txBody>
          <a:bodyPr wrap="none" rtlCol="0">
            <a:spAutoFit/>
          </a:bodyPr>
          <a:lstStyle/>
          <a:p>
            <a:r>
              <a:rPr lang="en-US" dirty="0">
                <a:solidFill>
                  <a:srgbClr val="00B050"/>
                </a:solidFill>
              </a:rPr>
              <a:t>0</a:t>
            </a:r>
            <a:r>
              <a:rPr lang="en-US" dirty="0" smtClean="0">
                <a:solidFill>
                  <a:srgbClr val="00B050"/>
                </a:solidFill>
              </a:rPr>
              <a:t>M</a:t>
            </a:r>
            <a:endParaRPr lang="en-GB" dirty="0">
              <a:solidFill>
                <a:srgbClr val="00B050"/>
              </a:solidFill>
            </a:endParaRPr>
          </a:p>
        </p:txBody>
      </p:sp>
      <p:cxnSp>
        <p:nvCxnSpPr>
          <p:cNvPr id="6" name="Straight Arrow Connector 5"/>
          <p:cNvCxnSpPr>
            <a:endCxn id="82" idx="2"/>
          </p:cNvCxnSpPr>
          <p:nvPr/>
        </p:nvCxnSpPr>
        <p:spPr>
          <a:xfrm flipH="1" flipV="1">
            <a:off x="5709643" y="6033121"/>
            <a:ext cx="12731" cy="352931"/>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043554" y="6402453"/>
            <a:ext cx="6596678" cy="369332"/>
          </a:xfrm>
          <a:prstGeom prst="rect">
            <a:avLst/>
          </a:prstGeom>
          <a:noFill/>
        </p:spPr>
        <p:txBody>
          <a:bodyPr wrap="none" rtlCol="0">
            <a:spAutoFit/>
          </a:bodyPr>
          <a:lstStyle/>
          <a:p>
            <a:r>
              <a:rPr lang="en-US" dirty="0" smtClean="0">
                <a:solidFill>
                  <a:srgbClr val="00B050"/>
                </a:solidFill>
              </a:rPr>
              <a:t>It is possible to add additional budget here from own resources</a:t>
            </a:r>
            <a:endParaRPr lang="en-GB" dirty="0">
              <a:solidFill>
                <a:srgbClr val="00B050"/>
              </a:solidFill>
            </a:endParaRPr>
          </a:p>
        </p:txBody>
      </p:sp>
      <p:sp>
        <p:nvSpPr>
          <p:cNvPr id="89" name="TextBox 88"/>
          <p:cNvSpPr txBox="1"/>
          <p:nvPr/>
        </p:nvSpPr>
        <p:spPr>
          <a:xfrm>
            <a:off x="8369865" y="4031633"/>
            <a:ext cx="505267" cy="369332"/>
          </a:xfrm>
          <a:prstGeom prst="rect">
            <a:avLst/>
          </a:prstGeom>
          <a:noFill/>
        </p:spPr>
        <p:txBody>
          <a:bodyPr wrap="none" rtlCol="0">
            <a:spAutoFit/>
          </a:bodyPr>
          <a:lstStyle/>
          <a:p>
            <a:r>
              <a:rPr lang="en-US" dirty="0" smtClean="0"/>
              <a:t>3M</a:t>
            </a:r>
            <a:endParaRPr lang="en-GB" dirty="0"/>
          </a:p>
        </p:txBody>
      </p:sp>
      <p:sp>
        <p:nvSpPr>
          <p:cNvPr id="90" name="TextBox 89"/>
          <p:cNvSpPr txBox="1"/>
          <p:nvPr/>
        </p:nvSpPr>
        <p:spPr>
          <a:xfrm>
            <a:off x="8374783" y="4420005"/>
            <a:ext cx="505267" cy="369332"/>
          </a:xfrm>
          <a:prstGeom prst="rect">
            <a:avLst/>
          </a:prstGeom>
          <a:noFill/>
        </p:spPr>
        <p:txBody>
          <a:bodyPr wrap="none" rtlCol="0">
            <a:spAutoFit/>
          </a:bodyPr>
          <a:lstStyle/>
          <a:p>
            <a:r>
              <a:rPr lang="en-US" dirty="0" smtClean="0"/>
              <a:t>3M</a:t>
            </a:r>
            <a:endParaRPr lang="en-GB" dirty="0"/>
          </a:p>
        </p:txBody>
      </p:sp>
      <p:sp>
        <p:nvSpPr>
          <p:cNvPr id="91" name="TextBox 90"/>
          <p:cNvSpPr txBox="1"/>
          <p:nvPr/>
        </p:nvSpPr>
        <p:spPr>
          <a:xfrm>
            <a:off x="8369864" y="4929063"/>
            <a:ext cx="505267" cy="369332"/>
          </a:xfrm>
          <a:prstGeom prst="rect">
            <a:avLst/>
          </a:prstGeom>
          <a:noFill/>
        </p:spPr>
        <p:txBody>
          <a:bodyPr wrap="none" rtlCol="0">
            <a:spAutoFit/>
          </a:bodyPr>
          <a:lstStyle/>
          <a:p>
            <a:r>
              <a:rPr lang="en-US" dirty="0" smtClean="0"/>
              <a:t>3M</a:t>
            </a:r>
            <a:endParaRPr lang="en-GB" dirty="0"/>
          </a:p>
        </p:txBody>
      </p:sp>
      <p:sp>
        <p:nvSpPr>
          <p:cNvPr id="92" name="TextBox 91"/>
          <p:cNvSpPr txBox="1"/>
          <p:nvPr/>
        </p:nvSpPr>
        <p:spPr>
          <a:xfrm>
            <a:off x="8407474" y="5726090"/>
            <a:ext cx="505267" cy="369332"/>
          </a:xfrm>
          <a:prstGeom prst="rect">
            <a:avLst/>
          </a:prstGeom>
          <a:noFill/>
        </p:spPr>
        <p:txBody>
          <a:bodyPr wrap="none" rtlCol="0">
            <a:spAutoFit/>
          </a:bodyPr>
          <a:lstStyle/>
          <a:p>
            <a:r>
              <a:rPr lang="en-US" dirty="0" smtClean="0"/>
              <a:t>9M</a:t>
            </a:r>
            <a:endParaRPr lang="en-GB" dirty="0"/>
          </a:p>
        </p:txBody>
      </p:sp>
      <p:sp>
        <p:nvSpPr>
          <p:cNvPr id="94" name="TextBox 93"/>
          <p:cNvSpPr txBox="1"/>
          <p:nvPr/>
        </p:nvSpPr>
        <p:spPr>
          <a:xfrm>
            <a:off x="9702137" y="4021802"/>
            <a:ext cx="505267" cy="369332"/>
          </a:xfrm>
          <a:prstGeom prst="rect">
            <a:avLst/>
          </a:prstGeom>
          <a:noFill/>
        </p:spPr>
        <p:txBody>
          <a:bodyPr wrap="none" rtlCol="0">
            <a:spAutoFit/>
          </a:bodyPr>
          <a:lstStyle/>
          <a:p>
            <a:r>
              <a:rPr lang="en-US" dirty="0" smtClean="0"/>
              <a:t>3M</a:t>
            </a:r>
            <a:endParaRPr lang="en-GB" dirty="0"/>
          </a:p>
        </p:txBody>
      </p:sp>
      <p:sp>
        <p:nvSpPr>
          <p:cNvPr id="95" name="TextBox 94"/>
          <p:cNvSpPr txBox="1"/>
          <p:nvPr/>
        </p:nvSpPr>
        <p:spPr>
          <a:xfrm>
            <a:off x="9707055" y="4410174"/>
            <a:ext cx="505267" cy="369332"/>
          </a:xfrm>
          <a:prstGeom prst="rect">
            <a:avLst/>
          </a:prstGeom>
          <a:noFill/>
        </p:spPr>
        <p:txBody>
          <a:bodyPr wrap="none" rtlCol="0">
            <a:spAutoFit/>
          </a:bodyPr>
          <a:lstStyle/>
          <a:p>
            <a:r>
              <a:rPr lang="en-US" dirty="0" smtClean="0"/>
              <a:t>3M</a:t>
            </a:r>
            <a:endParaRPr lang="en-GB" dirty="0"/>
          </a:p>
        </p:txBody>
      </p:sp>
      <p:sp>
        <p:nvSpPr>
          <p:cNvPr id="96" name="TextBox 95"/>
          <p:cNvSpPr txBox="1"/>
          <p:nvPr/>
        </p:nvSpPr>
        <p:spPr>
          <a:xfrm>
            <a:off x="9702136" y="4919232"/>
            <a:ext cx="505267" cy="369332"/>
          </a:xfrm>
          <a:prstGeom prst="rect">
            <a:avLst/>
          </a:prstGeom>
          <a:noFill/>
        </p:spPr>
        <p:txBody>
          <a:bodyPr wrap="none" rtlCol="0">
            <a:spAutoFit/>
          </a:bodyPr>
          <a:lstStyle/>
          <a:p>
            <a:r>
              <a:rPr lang="en-US" dirty="0" smtClean="0"/>
              <a:t>3M</a:t>
            </a:r>
            <a:endParaRPr lang="en-GB" dirty="0"/>
          </a:p>
        </p:txBody>
      </p:sp>
      <p:sp>
        <p:nvSpPr>
          <p:cNvPr id="97" name="TextBox 96"/>
          <p:cNvSpPr txBox="1"/>
          <p:nvPr/>
        </p:nvSpPr>
        <p:spPr>
          <a:xfrm>
            <a:off x="9739746" y="5716259"/>
            <a:ext cx="505267" cy="369332"/>
          </a:xfrm>
          <a:prstGeom prst="rect">
            <a:avLst/>
          </a:prstGeom>
          <a:noFill/>
        </p:spPr>
        <p:txBody>
          <a:bodyPr wrap="none" rtlCol="0">
            <a:spAutoFit/>
          </a:bodyPr>
          <a:lstStyle/>
          <a:p>
            <a:r>
              <a:rPr lang="en-US" dirty="0" smtClean="0"/>
              <a:t>9M</a:t>
            </a:r>
            <a:endParaRPr lang="en-GB" dirty="0"/>
          </a:p>
        </p:txBody>
      </p:sp>
      <p:sp>
        <p:nvSpPr>
          <p:cNvPr id="99" name="TextBox 14344"/>
          <p:cNvSpPr txBox="1">
            <a:spLocks noChangeArrowheads="1"/>
          </p:cNvSpPr>
          <p:nvPr/>
        </p:nvSpPr>
        <p:spPr bwMode="auto">
          <a:xfrm>
            <a:off x="3639735" y="3627953"/>
            <a:ext cx="116563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a:spcBef>
                <a:spcPct val="0"/>
              </a:spcBef>
              <a:buClrTx/>
              <a:buFontTx/>
              <a:buNone/>
            </a:pPr>
            <a:r>
              <a:rPr lang="en-GB" altLang="en-US" sz="1800" dirty="0">
                <a:solidFill>
                  <a:srgbClr val="FF0000"/>
                </a:solidFill>
                <a:latin typeface="Trebuchet MS" panose="020B0603020202020204" pitchFamily="34" charset="0"/>
              </a:rPr>
              <a:t>(I)   (II)</a:t>
            </a:r>
          </a:p>
        </p:txBody>
      </p:sp>
      <p:pic>
        <p:nvPicPr>
          <p:cNvPr id="11" name="Picture 10"/>
          <p:cNvPicPr>
            <a:picLocks noChangeAspect="1"/>
          </p:cNvPicPr>
          <p:nvPr/>
        </p:nvPicPr>
        <p:blipFill>
          <a:blip r:embed="rId4"/>
          <a:stretch>
            <a:fillRect/>
          </a:stretch>
        </p:blipFill>
        <p:spPr>
          <a:xfrm>
            <a:off x="8637245" y="3590689"/>
            <a:ext cx="403516" cy="242110"/>
          </a:xfrm>
          <a:prstGeom prst="rect">
            <a:avLst/>
          </a:prstGeom>
        </p:spPr>
      </p:pic>
      <p:grpSp>
        <p:nvGrpSpPr>
          <p:cNvPr id="102" name="Group 101"/>
          <p:cNvGrpSpPr/>
          <p:nvPr/>
        </p:nvGrpSpPr>
        <p:grpSpPr>
          <a:xfrm>
            <a:off x="10878166" y="-9829"/>
            <a:ext cx="1333500" cy="1265217"/>
            <a:chOff x="3637367" y="95"/>
            <a:chExt cx="1747506" cy="2008628"/>
          </a:xfrm>
          <a:solidFill>
            <a:srgbClr val="00B0F0"/>
          </a:solidFill>
        </p:grpSpPr>
        <p:sp>
          <p:nvSpPr>
            <p:cNvPr id="103" name="Hexagon 102"/>
            <p:cNvSpPr/>
            <p:nvPr/>
          </p:nvSpPr>
          <p:spPr>
            <a:xfrm rot="5400000">
              <a:off x="3506806" y="130656"/>
              <a:ext cx="2008628" cy="1747506"/>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4" name="Hexagon 4"/>
            <p:cNvSpPr txBox="1"/>
            <p:nvPr/>
          </p:nvSpPr>
          <p:spPr>
            <a:xfrm>
              <a:off x="3909687" y="313106"/>
              <a:ext cx="1202866" cy="1382606"/>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marR="0" lvl="0" indent="0" algn="ctr" defTabSz="1377950" rtl="0" eaLnBrk="1" fontAlgn="auto" latinLnBrk="0" hangingPunct="1">
                <a:lnSpc>
                  <a:spcPct val="90000"/>
                </a:lnSpc>
                <a:spcBef>
                  <a:spcPct val="0"/>
                </a:spcBef>
                <a:spcAft>
                  <a:spcPct val="35000"/>
                </a:spcAft>
                <a:buClrTx/>
                <a:buSzTx/>
                <a:buFontTx/>
                <a:buNone/>
                <a:tabLst/>
                <a:defRPr/>
              </a:pPr>
              <a:endParaRPr kumimoji="0" lang="en-US" sz="3100" b="0" i="0" u="none" strike="noStrike" kern="1200" cap="none" spc="0" normalizeH="0" baseline="0" noProof="0">
                <a:ln>
                  <a:noFill/>
                </a:ln>
                <a:solidFill>
                  <a:srgbClr val="FFFFFF"/>
                </a:solidFill>
                <a:effectLst/>
                <a:uLnTx/>
                <a:uFillTx/>
                <a:latin typeface="Arial"/>
                <a:ea typeface="+mn-ea"/>
                <a:cs typeface="+mn-cs"/>
              </a:endParaRPr>
            </a:p>
          </p:txBody>
        </p:sp>
      </p:grpSp>
      <p:sp>
        <p:nvSpPr>
          <p:cNvPr id="105" name="TextBox 104"/>
          <p:cNvSpPr txBox="1"/>
          <p:nvPr/>
        </p:nvSpPr>
        <p:spPr>
          <a:xfrm>
            <a:off x="10578129" y="310718"/>
            <a:ext cx="195148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1" i="0" u="none" strike="noStrike" kern="1200" cap="none" spc="0" normalizeH="0" baseline="0" noProof="0" dirty="0" smtClean="0">
                <a:ln>
                  <a:noFill/>
                </a:ln>
                <a:solidFill>
                  <a:srgbClr val="FFFFFF"/>
                </a:solidFill>
                <a:effectLst/>
                <a:uLnTx/>
                <a:uFillTx/>
                <a:latin typeface="Arial"/>
                <a:ea typeface="+mn-ea"/>
                <a:cs typeface="+mn-cs"/>
              </a:rPr>
              <a:t>PCP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1" i="0" u="none" strike="noStrike" kern="1200" cap="none" spc="0" normalizeH="0" baseline="0" noProof="0" dirty="0" smtClean="0">
                <a:ln>
                  <a:noFill/>
                </a:ln>
                <a:solidFill>
                  <a:srgbClr val="FFFFFF"/>
                </a:solidFill>
                <a:effectLst/>
                <a:uLnTx/>
                <a:uFillTx/>
                <a:latin typeface="Arial"/>
                <a:ea typeface="+mn-ea"/>
                <a:cs typeface="+mn-cs"/>
              </a:rPr>
              <a:t>actions</a:t>
            </a:r>
            <a:endParaRPr kumimoji="0" lang="en-GB" sz="18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6690609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67442" y="442449"/>
            <a:ext cx="10915972" cy="6371303"/>
          </a:xfrm>
          <a:prstGeom prst="rect">
            <a:avLst/>
          </a:prstGeom>
        </p:spPr>
      </p:pic>
      <p:sp>
        <p:nvSpPr>
          <p:cNvPr id="3" name="Oval 2"/>
          <p:cNvSpPr/>
          <p:nvPr/>
        </p:nvSpPr>
        <p:spPr>
          <a:xfrm>
            <a:off x="6415547" y="2197507"/>
            <a:ext cx="1017639" cy="8849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604684" y="0"/>
            <a:ext cx="648929" cy="1637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09716" y="169295"/>
            <a:ext cx="2185214" cy="1754326"/>
          </a:xfrm>
          <a:prstGeom prst="rect">
            <a:avLst/>
          </a:prstGeom>
          <a:noFill/>
        </p:spPr>
        <p:txBody>
          <a:bodyPr wrap="none" rtlCol="0">
            <a:spAutoFit/>
          </a:bodyPr>
          <a:lstStyle/>
          <a:p>
            <a:r>
              <a:rPr lang="en-US" b="1" dirty="0" smtClean="0"/>
              <a:t>Budget table</a:t>
            </a:r>
          </a:p>
          <a:p>
            <a:r>
              <a:rPr lang="en-US" b="1" dirty="0" smtClean="0"/>
              <a:t>PCP/PPI actions</a:t>
            </a:r>
          </a:p>
          <a:p>
            <a:r>
              <a:rPr lang="en-US" b="1" dirty="0" smtClean="0">
                <a:solidFill>
                  <a:srgbClr val="FF0000"/>
                </a:solidFill>
              </a:rPr>
              <a:t>Scenario (2)</a:t>
            </a:r>
          </a:p>
          <a:p>
            <a:r>
              <a:rPr lang="en-US" b="1" dirty="0" smtClean="0">
                <a:solidFill>
                  <a:srgbClr val="FF0000"/>
                </a:solidFill>
              </a:rPr>
              <a:t>Procurer 3 asks</a:t>
            </a:r>
          </a:p>
          <a:p>
            <a:r>
              <a:rPr lang="en-US" b="1" dirty="0" smtClean="0">
                <a:solidFill>
                  <a:srgbClr val="FF0000"/>
                </a:solidFill>
              </a:rPr>
              <a:t>funding from ESIF</a:t>
            </a:r>
          </a:p>
          <a:p>
            <a:r>
              <a:rPr lang="en-US" b="1" dirty="0">
                <a:solidFill>
                  <a:srgbClr val="FF0000"/>
                </a:solidFill>
              </a:rPr>
              <a:t>f</a:t>
            </a:r>
            <a:r>
              <a:rPr lang="en-US" b="1" dirty="0" smtClean="0">
                <a:solidFill>
                  <a:srgbClr val="FF0000"/>
                </a:solidFill>
              </a:rPr>
              <a:t>or PCP </a:t>
            </a:r>
            <a:r>
              <a:rPr lang="en-US" b="1" dirty="0" err="1" smtClean="0">
                <a:solidFill>
                  <a:srgbClr val="FF0000"/>
                </a:solidFill>
              </a:rPr>
              <a:t>proc</a:t>
            </a:r>
            <a:r>
              <a:rPr lang="en-US" b="1" dirty="0" smtClean="0">
                <a:solidFill>
                  <a:srgbClr val="FF0000"/>
                </a:solidFill>
              </a:rPr>
              <a:t> cost</a:t>
            </a:r>
            <a:endParaRPr lang="en-GB" b="1" dirty="0">
              <a:solidFill>
                <a:srgbClr val="FF0000"/>
              </a:solidFill>
            </a:endParaRPr>
          </a:p>
        </p:txBody>
      </p:sp>
      <p:sp>
        <p:nvSpPr>
          <p:cNvPr id="6" name="TextBox 5"/>
          <p:cNvSpPr txBox="1"/>
          <p:nvPr/>
        </p:nvSpPr>
        <p:spPr>
          <a:xfrm>
            <a:off x="1460092" y="4218035"/>
            <a:ext cx="1019831" cy="307777"/>
          </a:xfrm>
          <a:prstGeom prst="rect">
            <a:avLst/>
          </a:prstGeom>
          <a:solidFill>
            <a:schemeClr val="bg1"/>
          </a:solidFill>
        </p:spPr>
        <p:txBody>
          <a:bodyPr wrap="none" rtlCol="0">
            <a:spAutoFit/>
          </a:bodyPr>
          <a:lstStyle/>
          <a:p>
            <a:r>
              <a:rPr lang="en-US" sz="1400" dirty="0" smtClean="0"/>
              <a:t>Procurer 1</a:t>
            </a:r>
            <a:endParaRPr lang="en-GB" sz="1400" dirty="0"/>
          </a:p>
        </p:txBody>
      </p:sp>
      <p:sp>
        <p:nvSpPr>
          <p:cNvPr id="9" name="TextBox 8"/>
          <p:cNvSpPr txBox="1"/>
          <p:nvPr/>
        </p:nvSpPr>
        <p:spPr>
          <a:xfrm>
            <a:off x="1465012" y="4606403"/>
            <a:ext cx="1019831" cy="307777"/>
          </a:xfrm>
          <a:prstGeom prst="rect">
            <a:avLst/>
          </a:prstGeom>
          <a:solidFill>
            <a:schemeClr val="bg1"/>
          </a:solidFill>
        </p:spPr>
        <p:txBody>
          <a:bodyPr wrap="none" rtlCol="0">
            <a:spAutoFit/>
          </a:bodyPr>
          <a:lstStyle/>
          <a:p>
            <a:r>
              <a:rPr lang="en-US" sz="1400" dirty="0" smtClean="0"/>
              <a:t>Procurer 2</a:t>
            </a:r>
            <a:endParaRPr lang="en-GB" sz="1400" dirty="0"/>
          </a:p>
        </p:txBody>
      </p:sp>
      <p:sp>
        <p:nvSpPr>
          <p:cNvPr id="11" name="TextBox 10"/>
          <p:cNvSpPr txBox="1"/>
          <p:nvPr/>
        </p:nvSpPr>
        <p:spPr>
          <a:xfrm>
            <a:off x="1465012" y="5456889"/>
            <a:ext cx="1019831" cy="307777"/>
          </a:xfrm>
          <a:prstGeom prst="rect">
            <a:avLst/>
          </a:prstGeom>
          <a:solidFill>
            <a:schemeClr val="bg1"/>
          </a:solidFill>
        </p:spPr>
        <p:txBody>
          <a:bodyPr wrap="none" rtlCol="0">
            <a:spAutoFit/>
          </a:bodyPr>
          <a:lstStyle/>
          <a:p>
            <a:r>
              <a:rPr lang="en-US" sz="1400" dirty="0" smtClean="0"/>
              <a:t>Procurer 3</a:t>
            </a:r>
            <a:endParaRPr lang="en-GB" sz="1400" dirty="0"/>
          </a:p>
        </p:txBody>
      </p:sp>
      <p:sp>
        <p:nvSpPr>
          <p:cNvPr id="12" name="TextBox 14344"/>
          <p:cNvSpPr txBox="1">
            <a:spLocks noChangeArrowheads="1"/>
          </p:cNvSpPr>
          <p:nvPr/>
        </p:nvSpPr>
        <p:spPr bwMode="auto">
          <a:xfrm>
            <a:off x="3561877" y="-17293"/>
            <a:ext cx="67649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r>
              <a:rPr lang="en-GB" altLang="en-US" sz="1800" dirty="0" smtClean="0">
                <a:solidFill>
                  <a:srgbClr val="FF0000"/>
                </a:solidFill>
                <a:latin typeface="Trebuchet MS" panose="020B0603020202020204" pitchFamily="34" charset="0"/>
              </a:rPr>
              <a:t>Option (I): NL lead procurer pays all suppliers   </a:t>
            </a:r>
          </a:p>
          <a:p>
            <a:pPr>
              <a:spcBef>
                <a:spcPct val="0"/>
              </a:spcBef>
              <a:buClrTx/>
              <a:buFontTx/>
              <a:buNone/>
            </a:pPr>
            <a:r>
              <a:rPr lang="en-GB" altLang="en-US" sz="1800" dirty="0" smtClean="0">
                <a:solidFill>
                  <a:srgbClr val="FF0000"/>
                </a:solidFill>
                <a:latin typeface="Trebuchet MS" panose="020B0603020202020204" pitchFamily="34" charset="0"/>
              </a:rPr>
              <a:t>Option (II): Each of the 3 procurers pays each supplier pro rata </a:t>
            </a:r>
            <a:endParaRPr lang="en-GB" altLang="en-US" sz="1800" dirty="0">
              <a:solidFill>
                <a:srgbClr val="FF0000"/>
              </a:solidFill>
              <a:latin typeface="Trebuchet MS" panose="020B0603020202020204" pitchFamily="34" charset="0"/>
            </a:endParaRPr>
          </a:p>
        </p:txBody>
      </p:sp>
      <p:sp>
        <p:nvSpPr>
          <p:cNvPr id="7" name="TextBox 6"/>
          <p:cNvSpPr txBox="1"/>
          <p:nvPr/>
        </p:nvSpPr>
        <p:spPr>
          <a:xfrm>
            <a:off x="6462403" y="4203695"/>
            <a:ext cx="1146468" cy="369332"/>
          </a:xfrm>
          <a:prstGeom prst="rect">
            <a:avLst/>
          </a:prstGeom>
          <a:noFill/>
        </p:spPr>
        <p:txBody>
          <a:bodyPr wrap="none" rtlCol="0">
            <a:spAutoFit/>
          </a:bodyPr>
          <a:lstStyle/>
          <a:p>
            <a:r>
              <a:rPr lang="en-US" dirty="0" smtClean="0">
                <a:solidFill>
                  <a:srgbClr val="FF0000"/>
                </a:solidFill>
              </a:rPr>
              <a:t>9M  4,5M</a:t>
            </a:r>
            <a:endParaRPr lang="en-GB" dirty="0">
              <a:solidFill>
                <a:srgbClr val="FF0000"/>
              </a:solidFill>
            </a:endParaRPr>
          </a:p>
        </p:txBody>
      </p:sp>
      <p:sp>
        <p:nvSpPr>
          <p:cNvPr id="13" name="TextBox 12"/>
          <p:cNvSpPr txBox="1"/>
          <p:nvPr/>
        </p:nvSpPr>
        <p:spPr>
          <a:xfrm>
            <a:off x="6467321" y="4592067"/>
            <a:ext cx="1146468" cy="369332"/>
          </a:xfrm>
          <a:prstGeom prst="rect">
            <a:avLst/>
          </a:prstGeom>
          <a:noFill/>
        </p:spPr>
        <p:txBody>
          <a:bodyPr wrap="none" rtlCol="0">
            <a:spAutoFit/>
          </a:bodyPr>
          <a:lstStyle/>
          <a:p>
            <a:r>
              <a:rPr lang="en-US" dirty="0" smtClean="0">
                <a:solidFill>
                  <a:srgbClr val="FF0000"/>
                </a:solidFill>
              </a:rPr>
              <a:t>0M  4,5M</a:t>
            </a:r>
            <a:endParaRPr lang="en-GB" dirty="0">
              <a:solidFill>
                <a:srgbClr val="FF0000"/>
              </a:solidFill>
            </a:endParaRPr>
          </a:p>
        </p:txBody>
      </p:sp>
      <p:sp>
        <p:nvSpPr>
          <p:cNvPr id="14" name="TextBox 13"/>
          <p:cNvSpPr txBox="1"/>
          <p:nvPr/>
        </p:nvSpPr>
        <p:spPr>
          <a:xfrm>
            <a:off x="6457489" y="5422889"/>
            <a:ext cx="954107" cy="369332"/>
          </a:xfrm>
          <a:prstGeom prst="rect">
            <a:avLst/>
          </a:prstGeom>
          <a:noFill/>
        </p:spPr>
        <p:txBody>
          <a:bodyPr wrap="none" rtlCol="0">
            <a:spAutoFit/>
          </a:bodyPr>
          <a:lstStyle/>
          <a:p>
            <a:r>
              <a:rPr lang="en-US" dirty="0" smtClean="0">
                <a:solidFill>
                  <a:srgbClr val="FF0000"/>
                </a:solidFill>
              </a:rPr>
              <a:t>0M  </a:t>
            </a:r>
            <a:r>
              <a:rPr lang="en-US" dirty="0" err="1" smtClean="0">
                <a:solidFill>
                  <a:srgbClr val="FF0000"/>
                </a:solidFill>
              </a:rPr>
              <a:t>0M</a:t>
            </a:r>
            <a:endParaRPr lang="en-GB" dirty="0">
              <a:solidFill>
                <a:srgbClr val="FF0000"/>
              </a:solidFill>
            </a:endParaRPr>
          </a:p>
        </p:txBody>
      </p:sp>
      <p:sp>
        <p:nvSpPr>
          <p:cNvPr id="15" name="TextBox 14"/>
          <p:cNvSpPr txBox="1"/>
          <p:nvPr/>
        </p:nvSpPr>
        <p:spPr>
          <a:xfrm>
            <a:off x="6467321" y="6286389"/>
            <a:ext cx="505267" cy="369332"/>
          </a:xfrm>
          <a:prstGeom prst="rect">
            <a:avLst/>
          </a:prstGeom>
          <a:noFill/>
        </p:spPr>
        <p:txBody>
          <a:bodyPr wrap="none" rtlCol="0">
            <a:spAutoFit/>
          </a:bodyPr>
          <a:lstStyle/>
          <a:p>
            <a:r>
              <a:rPr lang="en-US" dirty="0" smtClean="0">
                <a:solidFill>
                  <a:srgbClr val="FF0000"/>
                </a:solidFill>
              </a:rPr>
              <a:t>9M</a:t>
            </a:r>
            <a:endParaRPr lang="en-GB" dirty="0">
              <a:solidFill>
                <a:srgbClr val="FF0000"/>
              </a:solidFill>
            </a:endParaRPr>
          </a:p>
        </p:txBody>
      </p:sp>
      <p:sp>
        <p:nvSpPr>
          <p:cNvPr id="16" name="TextBox 14344"/>
          <p:cNvSpPr txBox="1">
            <a:spLocks noChangeArrowheads="1"/>
          </p:cNvSpPr>
          <p:nvPr/>
        </p:nvSpPr>
        <p:spPr bwMode="auto">
          <a:xfrm>
            <a:off x="6467323" y="3834563"/>
            <a:ext cx="923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a:spcBef>
                <a:spcPct val="0"/>
              </a:spcBef>
              <a:buClrTx/>
              <a:buFontTx/>
              <a:buNone/>
            </a:pPr>
            <a:r>
              <a:rPr lang="en-GB" altLang="en-US" sz="1800" dirty="0">
                <a:solidFill>
                  <a:srgbClr val="FF0000"/>
                </a:solidFill>
                <a:latin typeface="Trebuchet MS" panose="020B0603020202020204" pitchFamily="34" charset="0"/>
              </a:rPr>
              <a:t>(I)   (II)</a:t>
            </a:r>
          </a:p>
        </p:txBody>
      </p:sp>
      <p:sp>
        <p:nvSpPr>
          <p:cNvPr id="17" name="TextBox 16"/>
          <p:cNvSpPr txBox="1"/>
          <p:nvPr/>
        </p:nvSpPr>
        <p:spPr>
          <a:xfrm>
            <a:off x="2556388" y="4237701"/>
            <a:ext cx="413896" cy="307777"/>
          </a:xfrm>
          <a:prstGeom prst="rect">
            <a:avLst/>
          </a:prstGeom>
          <a:solidFill>
            <a:schemeClr val="bg1"/>
          </a:solidFill>
        </p:spPr>
        <p:txBody>
          <a:bodyPr wrap="none" rtlCol="0">
            <a:spAutoFit/>
          </a:bodyPr>
          <a:lstStyle/>
          <a:p>
            <a:r>
              <a:rPr lang="en-US" sz="1400" dirty="0" smtClean="0"/>
              <a:t>NL</a:t>
            </a:r>
            <a:endParaRPr lang="en-GB" sz="1400" dirty="0"/>
          </a:p>
        </p:txBody>
      </p:sp>
      <p:sp>
        <p:nvSpPr>
          <p:cNvPr id="18" name="TextBox 17"/>
          <p:cNvSpPr txBox="1"/>
          <p:nvPr/>
        </p:nvSpPr>
        <p:spPr>
          <a:xfrm>
            <a:off x="2561308" y="4670319"/>
            <a:ext cx="453970" cy="307777"/>
          </a:xfrm>
          <a:prstGeom prst="rect">
            <a:avLst/>
          </a:prstGeom>
          <a:solidFill>
            <a:schemeClr val="bg1"/>
          </a:solidFill>
        </p:spPr>
        <p:txBody>
          <a:bodyPr wrap="square" rtlCol="0">
            <a:spAutoFit/>
          </a:bodyPr>
          <a:lstStyle/>
          <a:p>
            <a:r>
              <a:rPr lang="en-US" sz="1400" dirty="0" smtClean="0"/>
              <a:t>NO</a:t>
            </a:r>
            <a:endParaRPr lang="en-GB" sz="1400" dirty="0"/>
          </a:p>
        </p:txBody>
      </p:sp>
      <p:sp>
        <p:nvSpPr>
          <p:cNvPr id="19" name="TextBox 18"/>
          <p:cNvSpPr txBox="1"/>
          <p:nvPr/>
        </p:nvSpPr>
        <p:spPr>
          <a:xfrm>
            <a:off x="2536728" y="5442149"/>
            <a:ext cx="434734" cy="307777"/>
          </a:xfrm>
          <a:prstGeom prst="rect">
            <a:avLst/>
          </a:prstGeom>
          <a:solidFill>
            <a:schemeClr val="bg1"/>
          </a:solidFill>
        </p:spPr>
        <p:txBody>
          <a:bodyPr wrap="none" rtlCol="0">
            <a:spAutoFit/>
          </a:bodyPr>
          <a:lstStyle/>
          <a:p>
            <a:r>
              <a:rPr lang="en-US" sz="1400" dirty="0" smtClean="0"/>
              <a:t>DE</a:t>
            </a:r>
            <a:endParaRPr lang="en-GB" sz="1400" dirty="0"/>
          </a:p>
        </p:txBody>
      </p:sp>
      <p:sp>
        <p:nvSpPr>
          <p:cNvPr id="20" name="TextBox 19"/>
          <p:cNvSpPr txBox="1"/>
          <p:nvPr/>
        </p:nvSpPr>
        <p:spPr>
          <a:xfrm>
            <a:off x="2551478" y="5088187"/>
            <a:ext cx="453970" cy="307777"/>
          </a:xfrm>
          <a:prstGeom prst="rect">
            <a:avLst/>
          </a:prstGeom>
          <a:solidFill>
            <a:schemeClr val="bg1"/>
          </a:solidFill>
        </p:spPr>
        <p:txBody>
          <a:bodyPr wrap="square" rtlCol="0">
            <a:spAutoFit/>
          </a:bodyPr>
          <a:lstStyle/>
          <a:p>
            <a:r>
              <a:rPr lang="en-US" sz="1400" dirty="0" smtClean="0"/>
              <a:t>NO</a:t>
            </a:r>
            <a:endParaRPr lang="en-GB" sz="1400" dirty="0"/>
          </a:p>
        </p:txBody>
      </p:sp>
      <p:grpSp>
        <p:nvGrpSpPr>
          <p:cNvPr id="21" name="Group 20"/>
          <p:cNvGrpSpPr/>
          <p:nvPr/>
        </p:nvGrpSpPr>
        <p:grpSpPr>
          <a:xfrm>
            <a:off x="10858500" y="0"/>
            <a:ext cx="1333500" cy="1265217"/>
            <a:chOff x="3637367" y="95"/>
            <a:chExt cx="1747506" cy="2008628"/>
          </a:xfrm>
          <a:solidFill>
            <a:srgbClr val="00B0F0"/>
          </a:solidFill>
        </p:grpSpPr>
        <p:sp>
          <p:nvSpPr>
            <p:cNvPr id="22" name="Hexagon 21"/>
            <p:cNvSpPr/>
            <p:nvPr/>
          </p:nvSpPr>
          <p:spPr>
            <a:xfrm rot="5400000">
              <a:off x="3506806" y="130656"/>
              <a:ext cx="2008628" cy="1747506"/>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Hexagon 4"/>
            <p:cNvSpPr txBox="1"/>
            <p:nvPr/>
          </p:nvSpPr>
          <p:spPr>
            <a:xfrm>
              <a:off x="3909687" y="313106"/>
              <a:ext cx="1202866" cy="1382606"/>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marR="0" lvl="0" indent="0" algn="ctr" defTabSz="1377950" rtl="0" eaLnBrk="1" fontAlgn="auto" latinLnBrk="0" hangingPunct="1">
                <a:lnSpc>
                  <a:spcPct val="90000"/>
                </a:lnSpc>
                <a:spcBef>
                  <a:spcPct val="0"/>
                </a:spcBef>
                <a:spcAft>
                  <a:spcPct val="35000"/>
                </a:spcAft>
                <a:buClrTx/>
                <a:buSzTx/>
                <a:buFontTx/>
                <a:buNone/>
                <a:tabLst/>
                <a:defRPr/>
              </a:pPr>
              <a:endParaRPr kumimoji="0" lang="en-US" sz="3100" b="0" i="0" u="none" strike="noStrike" kern="1200" cap="none" spc="0" normalizeH="0" baseline="0" noProof="0">
                <a:ln>
                  <a:noFill/>
                </a:ln>
                <a:solidFill>
                  <a:srgbClr val="FFFFFF"/>
                </a:solidFill>
                <a:effectLst/>
                <a:uLnTx/>
                <a:uFillTx/>
                <a:latin typeface="Arial"/>
                <a:ea typeface="+mn-ea"/>
                <a:cs typeface="+mn-cs"/>
              </a:endParaRPr>
            </a:p>
          </p:txBody>
        </p:sp>
      </p:grpSp>
      <p:sp>
        <p:nvSpPr>
          <p:cNvPr id="24" name="TextBox 23"/>
          <p:cNvSpPr txBox="1"/>
          <p:nvPr/>
        </p:nvSpPr>
        <p:spPr>
          <a:xfrm>
            <a:off x="10558463" y="320547"/>
            <a:ext cx="195148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1" i="0" u="none" strike="noStrike" kern="1200" cap="none" spc="0" normalizeH="0" baseline="0" noProof="0" dirty="0" smtClean="0">
                <a:ln>
                  <a:noFill/>
                </a:ln>
                <a:solidFill>
                  <a:srgbClr val="FFFFFF"/>
                </a:solidFill>
                <a:effectLst/>
                <a:uLnTx/>
                <a:uFillTx/>
                <a:latin typeface="Arial"/>
                <a:ea typeface="+mn-ea"/>
                <a:cs typeface="+mn-cs"/>
              </a:rPr>
              <a:t>PCP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1" i="0" u="none" strike="noStrike" kern="1200" cap="none" spc="0" normalizeH="0" baseline="0" noProof="0" dirty="0" smtClean="0">
                <a:ln>
                  <a:noFill/>
                </a:ln>
                <a:solidFill>
                  <a:srgbClr val="FFFFFF"/>
                </a:solidFill>
                <a:effectLst/>
                <a:uLnTx/>
                <a:uFillTx/>
                <a:latin typeface="Arial"/>
                <a:ea typeface="+mn-ea"/>
                <a:cs typeface="+mn-cs"/>
              </a:rPr>
              <a:t>actions</a:t>
            </a:r>
            <a:endParaRPr kumimoji="0" lang="en-GB" sz="18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7194325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604684" y="0"/>
            <a:ext cx="648929" cy="1637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a:stretch>
            <a:fillRect/>
          </a:stretch>
        </p:blipFill>
        <p:spPr>
          <a:xfrm>
            <a:off x="-1" y="611248"/>
            <a:ext cx="15294077" cy="5905535"/>
          </a:xfrm>
          <a:prstGeom prst="rect">
            <a:avLst/>
          </a:prstGeom>
        </p:spPr>
      </p:pic>
      <p:sp>
        <p:nvSpPr>
          <p:cNvPr id="10" name="Oval 9"/>
          <p:cNvSpPr/>
          <p:nvPr/>
        </p:nvSpPr>
        <p:spPr>
          <a:xfrm>
            <a:off x="2400279" y="2359741"/>
            <a:ext cx="4335386" cy="8140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Arrow Connector 3"/>
          <p:cNvCxnSpPr/>
          <p:nvPr/>
        </p:nvCxnSpPr>
        <p:spPr>
          <a:xfrm>
            <a:off x="2176996" y="1445346"/>
            <a:ext cx="1041982" cy="89965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10612" y="1076014"/>
            <a:ext cx="2708366" cy="369332"/>
          </a:xfrm>
          <a:prstGeom prst="rect">
            <a:avLst/>
          </a:prstGeom>
          <a:noFill/>
        </p:spPr>
        <p:txBody>
          <a:bodyPr wrap="none" rtlCol="0">
            <a:spAutoFit/>
          </a:bodyPr>
          <a:lstStyle/>
          <a:p>
            <a:r>
              <a:rPr lang="en-US" dirty="0" smtClean="0">
                <a:solidFill>
                  <a:srgbClr val="FF0000"/>
                </a:solidFill>
              </a:rPr>
              <a:t>Additional activities</a:t>
            </a:r>
            <a:endParaRPr lang="en-GB" dirty="0">
              <a:solidFill>
                <a:srgbClr val="FF0000"/>
              </a:solidFill>
            </a:endParaRPr>
          </a:p>
        </p:txBody>
      </p:sp>
      <p:cxnSp>
        <p:nvCxnSpPr>
          <p:cNvPr id="14" name="Straight Arrow Connector 13"/>
          <p:cNvCxnSpPr/>
          <p:nvPr/>
        </p:nvCxnSpPr>
        <p:spPr>
          <a:xfrm flipH="1">
            <a:off x="7219443" y="1445346"/>
            <a:ext cx="520991" cy="79640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156123" y="891348"/>
            <a:ext cx="2108269" cy="646331"/>
          </a:xfrm>
          <a:prstGeom prst="rect">
            <a:avLst/>
          </a:prstGeom>
          <a:noFill/>
        </p:spPr>
        <p:txBody>
          <a:bodyPr wrap="none" rtlCol="0">
            <a:spAutoFit/>
          </a:bodyPr>
          <a:lstStyle/>
          <a:p>
            <a:pPr algn="ctr"/>
            <a:r>
              <a:rPr lang="en-US" dirty="0" smtClean="0">
                <a:solidFill>
                  <a:srgbClr val="FF0000"/>
                </a:solidFill>
              </a:rPr>
              <a:t>D.5 PCP</a:t>
            </a:r>
          </a:p>
          <a:p>
            <a:pPr algn="ctr"/>
            <a:r>
              <a:rPr lang="en-US" dirty="0" smtClean="0">
                <a:solidFill>
                  <a:srgbClr val="FF0000"/>
                </a:solidFill>
              </a:rPr>
              <a:t>Procurement costs</a:t>
            </a:r>
            <a:endParaRPr lang="en-GB" dirty="0">
              <a:solidFill>
                <a:srgbClr val="FF0000"/>
              </a:solidFill>
            </a:endParaRPr>
          </a:p>
        </p:txBody>
      </p:sp>
      <p:sp>
        <p:nvSpPr>
          <p:cNvPr id="18" name="Oval 17"/>
          <p:cNvSpPr/>
          <p:nvPr/>
        </p:nvSpPr>
        <p:spPr>
          <a:xfrm>
            <a:off x="6614721" y="2359740"/>
            <a:ext cx="1283871" cy="8140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762879" y="4033649"/>
            <a:ext cx="1286636" cy="307777"/>
          </a:xfrm>
          <a:prstGeom prst="rect">
            <a:avLst/>
          </a:prstGeom>
          <a:solidFill>
            <a:schemeClr val="bg1"/>
          </a:solidFill>
        </p:spPr>
        <p:txBody>
          <a:bodyPr wrap="none" rtlCol="0">
            <a:spAutoFit/>
          </a:bodyPr>
          <a:lstStyle/>
          <a:p>
            <a:r>
              <a:rPr lang="en-US" sz="1400" dirty="0" smtClean="0"/>
              <a:t>Procurer 1</a:t>
            </a:r>
            <a:endParaRPr lang="en-GB" sz="1400" dirty="0"/>
          </a:p>
        </p:txBody>
      </p:sp>
      <p:sp>
        <p:nvSpPr>
          <p:cNvPr id="27" name="TextBox 26"/>
          <p:cNvSpPr txBox="1"/>
          <p:nvPr/>
        </p:nvSpPr>
        <p:spPr>
          <a:xfrm>
            <a:off x="750478" y="4422023"/>
            <a:ext cx="1286636" cy="307777"/>
          </a:xfrm>
          <a:prstGeom prst="rect">
            <a:avLst/>
          </a:prstGeom>
          <a:solidFill>
            <a:schemeClr val="bg1"/>
          </a:solidFill>
        </p:spPr>
        <p:txBody>
          <a:bodyPr wrap="none" rtlCol="0">
            <a:spAutoFit/>
          </a:bodyPr>
          <a:lstStyle/>
          <a:p>
            <a:r>
              <a:rPr lang="en-US" sz="1400" dirty="0" smtClean="0"/>
              <a:t>Procurer 2</a:t>
            </a:r>
            <a:endParaRPr lang="en-GB" sz="1400" dirty="0"/>
          </a:p>
        </p:txBody>
      </p:sp>
      <p:sp>
        <p:nvSpPr>
          <p:cNvPr id="28" name="TextBox 27"/>
          <p:cNvSpPr txBox="1"/>
          <p:nvPr/>
        </p:nvSpPr>
        <p:spPr>
          <a:xfrm>
            <a:off x="738074" y="5282349"/>
            <a:ext cx="1286636" cy="307777"/>
          </a:xfrm>
          <a:prstGeom prst="rect">
            <a:avLst/>
          </a:prstGeom>
          <a:solidFill>
            <a:schemeClr val="bg1"/>
          </a:solidFill>
        </p:spPr>
        <p:txBody>
          <a:bodyPr wrap="none" rtlCol="0">
            <a:spAutoFit/>
          </a:bodyPr>
          <a:lstStyle/>
          <a:p>
            <a:r>
              <a:rPr lang="en-US" sz="1400" dirty="0" smtClean="0"/>
              <a:t>Procurer 3</a:t>
            </a:r>
            <a:endParaRPr lang="en-GB" sz="1400" dirty="0"/>
          </a:p>
        </p:txBody>
      </p:sp>
      <p:sp>
        <p:nvSpPr>
          <p:cNvPr id="29" name="TextBox 14344"/>
          <p:cNvSpPr txBox="1">
            <a:spLocks noChangeArrowheads="1"/>
          </p:cNvSpPr>
          <p:nvPr/>
        </p:nvSpPr>
        <p:spPr bwMode="auto">
          <a:xfrm>
            <a:off x="6620920" y="3598044"/>
            <a:ext cx="116563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a:spcBef>
                <a:spcPct val="0"/>
              </a:spcBef>
              <a:buClrTx/>
              <a:buFontTx/>
              <a:buNone/>
            </a:pPr>
            <a:r>
              <a:rPr lang="en-GB" altLang="en-US" sz="1800" dirty="0">
                <a:solidFill>
                  <a:srgbClr val="FF0000"/>
                </a:solidFill>
                <a:latin typeface="Trebuchet MS" panose="020B0603020202020204" pitchFamily="34" charset="0"/>
              </a:rPr>
              <a:t>(I)   (II)</a:t>
            </a:r>
          </a:p>
        </p:txBody>
      </p:sp>
      <p:sp>
        <p:nvSpPr>
          <p:cNvPr id="30" name="TextBox 29"/>
          <p:cNvSpPr txBox="1"/>
          <p:nvPr/>
        </p:nvSpPr>
        <p:spPr>
          <a:xfrm>
            <a:off x="6620920" y="4016340"/>
            <a:ext cx="1146468" cy="369332"/>
          </a:xfrm>
          <a:prstGeom prst="rect">
            <a:avLst/>
          </a:prstGeom>
          <a:noFill/>
        </p:spPr>
        <p:txBody>
          <a:bodyPr wrap="none" rtlCol="0">
            <a:spAutoFit/>
          </a:bodyPr>
          <a:lstStyle/>
          <a:p>
            <a:r>
              <a:rPr lang="en-US" dirty="0" smtClean="0">
                <a:solidFill>
                  <a:srgbClr val="FF0000"/>
                </a:solidFill>
              </a:rPr>
              <a:t>9M  4,5M</a:t>
            </a:r>
            <a:endParaRPr lang="en-GB" dirty="0">
              <a:solidFill>
                <a:srgbClr val="FF0000"/>
              </a:solidFill>
            </a:endParaRPr>
          </a:p>
        </p:txBody>
      </p:sp>
      <p:sp>
        <p:nvSpPr>
          <p:cNvPr id="31" name="TextBox 30"/>
          <p:cNvSpPr txBox="1"/>
          <p:nvPr/>
        </p:nvSpPr>
        <p:spPr>
          <a:xfrm>
            <a:off x="6627125" y="4404712"/>
            <a:ext cx="1146468" cy="369332"/>
          </a:xfrm>
          <a:prstGeom prst="rect">
            <a:avLst/>
          </a:prstGeom>
          <a:noFill/>
        </p:spPr>
        <p:txBody>
          <a:bodyPr wrap="none" rtlCol="0">
            <a:spAutoFit/>
          </a:bodyPr>
          <a:lstStyle/>
          <a:p>
            <a:r>
              <a:rPr lang="en-US" dirty="0" smtClean="0">
                <a:solidFill>
                  <a:srgbClr val="FF0000"/>
                </a:solidFill>
              </a:rPr>
              <a:t>0M  4,5M</a:t>
            </a:r>
            <a:endParaRPr lang="en-GB" dirty="0">
              <a:solidFill>
                <a:srgbClr val="FF0000"/>
              </a:solidFill>
            </a:endParaRPr>
          </a:p>
        </p:txBody>
      </p:sp>
      <p:sp>
        <p:nvSpPr>
          <p:cNvPr id="33" name="TextBox 32"/>
          <p:cNvSpPr txBox="1"/>
          <p:nvPr/>
        </p:nvSpPr>
        <p:spPr>
          <a:xfrm>
            <a:off x="6910256" y="6094248"/>
            <a:ext cx="637453" cy="369332"/>
          </a:xfrm>
          <a:prstGeom prst="rect">
            <a:avLst/>
          </a:prstGeom>
          <a:noFill/>
        </p:spPr>
        <p:txBody>
          <a:bodyPr wrap="none" rtlCol="0">
            <a:spAutoFit/>
          </a:bodyPr>
          <a:lstStyle/>
          <a:p>
            <a:r>
              <a:rPr lang="en-US" dirty="0" smtClean="0"/>
              <a:t>9M</a:t>
            </a:r>
            <a:endParaRPr lang="en-GB" dirty="0"/>
          </a:p>
        </p:txBody>
      </p:sp>
      <p:sp>
        <p:nvSpPr>
          <p:cNvPr id="34" name="TextBox 33"/>
          <p:cNvSpPr txBox="1"/>
          <p:nvPr/>
        </p:nvSpPr>
        <p:spPr>
          <a:xfrm>
            <a:off x="8721326" y="6084416"/>
            <a:ext cx="799243" cy="369332"/>
          </a:xfrm>
          <a:prstGeom prst="rect">
            <a:avLst/>
          </a:prstGeom>
          <a:noFill/>
        </p:spPr>
        <p:txBody>
          <a:bodyPr wrap="none" rtlCol="0">
            <a:spAutoFit/>
          </a:bodyPr>
          <a:lstStyle/>
          <a:p>
            <a:r>
              <a:rPr lang="en-US" dirty="0" smtClean="0"/>
              <a:t>10M</a:t>
            </a:r>
            <a:endParaRPr lang="en-GB" dirty="0"/>
          </a:p>
        </p:txBody>
      </p:sp>
      <p:sp>
        <p:nvSpPr>
          <p:cNvPr id="35" name="TextBox 34"/>
          <p:cNvSpPr txBox="1"/>
          <p:nvPr/>
        </p:nvSpPr>
        <p:spPr>
          <a:xfrm>
            <a:off x="2635510" y="4002871"/>
            <a:ext cx="697627" cy="369332"/>
          </a:xfrm>
          <a:prstGeom prst="rect">
            <a:avLst/>
          </a:prstGeom>
          <a:noFill/>
        </p:spPr>
        <p:txBody>
          <a:bodyPr wrap="none" rtlCol="0">
            <a:spAutoFit/>
          </a:bodyPr>
          <a:lstStyle/>
          <a:p>
            <a:r>
              <a:rPr lang="en-US" dirty="0" smtClean="0"/>
              <a:t>0,3M</a:t>
            </a:r>
            <a:endParaRPr lang="en-GB" dirty="0"/>
          </a:p>
        </p:txBody>
      </p:sp>
      <p:sp>
        <p:nvSpPr>
          <p:cNvPr id="36" name="TextBox 35"/>
          <p:cNvSpPr txBox="1"/>
          <p:nvPr/>
        </p:nvSpPr>
        <p:spPr>
          <a:xfrm>
            <a:off x="7795216" y="4024459"/>
            <a:ext cx="761747" cy="369332"/>
          </a:xfrm>
          <a:prstGeom prst="rect">
            <a:avLst/>
          </a:prstGeom>
          <a:noFill/>
        </p:spPr>
        <p:txBody>
          <a:bodyPr wrap="none" rtlCol="0">
            <a:spAutoFit/>
          </a:bodyPr>
          <a:lstStyle/>
          <a:p>
            <a:r>
              <a:rPr lang="en-US" dirty="0" smtClean="0"/>
              <a:t>0,075</a:t>
            </a:r>
            <a:endParaRPr lang="en-GB" dirty="0"/>
          </a:p>
        </p:txBody>
      </p:sp>
      <p:sp>
        <p:nvSpPr>
          <p:cNvPr id="37" name="TextBox 36"/>
          <p:cNvSpPr txBox="1"/>
          <p:nvPr/>
        </p:nvSpPr>
        <p:spPr>
          <a:xfrm>
            <a:off x="8657325" y="4029373"/>
            <a:ext cx="761747" cy="369332"/>
          </a:xfrm>
          <a:prstGeom prst="rect">
            <a:avLst/>
          </a:prstGeom>
          <a:noFill/>
        </p:spPr>
        <p:txBody>
          <a:bodyPr wrap="none" rtlCol="0">
            <a:spAutoFit/>
          </a:bodyPr>
          <a:lstStyle/>
          <a:p>
            <a:r>
              <a:rPr lang="en-US" dirty="0" smtClean="0">
                <a:solidFill>
                  <a:srgbClr val="FF0000"/>
                </a:solidFill>
              </a:rPr>
              <a:t>9,375</a:t>
            </a:r>
            <a:endParaRPr lang="en-GB" dirty="0">
              <a:solidFill>
                <a:srgbClr val="FF0000"/>
              </a:solidFill>
            </a:endParaRPr>
          </a:p>
        </p:txBody>
      </p:sp>
      <p:sp>
        <p:nvSpPr>
          <p:cNvPr id="38" name="TextBox 37"/>
          <p:cNvSpPr txBox="1"/>
          <p:nvPr/>
        </p:nvSpPr>
        <p:spPr>
          <a:xfrm>
            <a:off x="2634598" y="4391245"/>
            <a:ext cx="880138" cy="369332"/>
          </a:xfrm>
          <a:prstGeom prst="rect">
            <a:avLst/>
          </a:prstGeom>
          <a:noFill/>
        </p:spPr>
        <p:txBody>
          <a:bodyPr wrap="none" rtlCol="0">
            <a:spAutoFit/>
          </a:bodyPr>
          <a:lstStyle/>
          <a:p>
            <a:r>
              <a:rPr lang="en-US" dirty="0" smtClean="0"/>
              <a:t>0,1M</a:t>
            </a:r>
            <a:endParaRPr lang="en-GB" dirty="0"/>
          </a:p>
        </p:txBody>
      </p:sp>
      <p:sp>
        <p:nvSpPr>
          <p:cNvPr id="40" name="TextBox 39"/>
          <p:cNvSpPr txBox="1"/>
          <p:nvPr/>
        </p:nvSpPr>
        <p:spPr>
          <a:xfrm>
            <a:off x="7801420" y="4412829"/>
            <a:ext cx="961033" cy="369332"/>
          </a:xfrm>
          <a:prstGeom prst="rect">
            <a:avLst/>
          </a:prstGeom>
          <a:noFill/>
        </p:spPr>
        <p:txBody>
          <a:bodyPr wrap="none" rtlCol="0">
            <a:spAutoFit/>
          </a:bodyPr>
          <a:lstStyle/>
          <a:p>
            <a:r>
              <a:rPr lang="en-US" dirty="0" smtClean="0"/>
              <a:t>0,025</a:t>
            </a:r>
            <a:endParaRPr lang="en-GB" dirty="0"/>
          </a:p>
        </p:txBody>
      </p:sp>
      <p:sp>
        <p:nvSpPr>
          <p:cNvPr id="41" name="TextBox 40"/>
          <p:cNvSpPr txBox="1"/>
          <p:nvPr/>
        </p:nvSpPr>
        <p:spPr>
          <a:xfrm>
            <a:off x="8667388" y="4388247"/>
            <a:ext cx="761747" cy="369332"/>
          </a:xfrm>
          <a:prstGeom prst="rect">
            <a:avLst/>
          </a:prstGeom>
          <a:noFill/>
        </p:spPr>
        <p:txBody>
          <a:bodyPr wrap="none" rtlCol="0">
            <a:spAutoFit/>
          </a:bodyPr>
          <a:lstStyle/>
          <a:p>
            <a:r>
              <a:rPr lang="en-US" dirty="0" smtClean="0">
                <a:solidFill>
                  <a:srgbClr val="FF0000"/>
                </a:solidFill>
              </a:rPr>
              <a:t>0,125</a:t>
            </a:r>
            <a:endParaRPr lang="en-GB" dirty="0">
              <a:solidFill>
                <a:srgbClr val="FF0000"/>
              </a:solidFill>
            </a:endParaRPr>
          </a:p>
        </p:txBody>
      </p:sp>
      <p:sp>
        <p:nvSpPr>
          <p:cNvPr id="42" name="TextBox 41"/>
          <p:cNvSpPr txBox="1"/>
          <p:nvPr/>
        </p:nvSpPr>
        <p:spPr>
          <a:xfrm>
            <a:off x="6633330" y="5250284"/>
            <a:ext cx="954107" cy="369332"/>
          </a:xfrm>
          <a:prstGeom prst="rect">
            <a:avLst/>
          </a:prstGeom>
          <a:noFill/>
        </p:spPr>
        <p:txBody>
          <a:bodyPr wrap="none" rtlCol="0">
            <a:spAutoFit/>
          </a:bodyPr>
          <a:lstStyle/>
          <a:p>
            <a:r>
              <a:rPr lang="en-US" dirty="0" smtClean="0">
                <a:solidFill>
                  <a:srgbClr val="FF0000"/>
                </a:solidFill>
              </a:rPr>
              <a:t>0M  </a:t>
            </a:r>
            <a:r>
              <a:rPr lang="en-US" dirty="0" err="1" smtClean="0">
                <a:solidFill>
                  <a:srgbClr val="FF0000"/>
                </a:solidFill>
              </a:rPr>
              <a:t>0M</a:t>
            </a:r>
            <a:endParaRPr lang="en-GB" dirty="0">
              <a:solidFill>
                <a:srgbClr val="FF0000"/>
              </a:solidFill>
            </a:endParaRPr>
          </a:p>
        </p:txBody>
      </p:sp>
      <p:sp>
        <p:nvSpPr>
          <p:cNvPr id="43" name="TextBox 42"/>
          <p:cNvSpPr txBox="1"/>
          <p:nvPr/>
        </p:nvSpPr>
        <p:spPr>
          <a:xfrm>
            <a:off x="2640803" y="5236817"/>
            <a:ext cx="880138" cy="369332"/>
          </a:xfrm>
          <a:prstGeom prst="rect">
            <a:avLst/>
          </a:prstGeom>
          <a:noFill/>
        </p:spPr>
        <p:txBody>
          <a:bodyPr wrap="none" rtlCol="0">
            <a:spAutoFit/>
          </a:bodyPr>
          <a:lstStyle/>
          <a:p>
            <a:r>
              <a:rPr lang="en-US" dirty="0" smtClean="0"/>
              <a:t>0,1M</a:t>
            </a:r>
            <a:endParaRPr lang="en-GB" dirty="0"/>
          </a:p>
        </p:txBody>
      </p:sp>
      <p:sp>
        <p:nvSpPr>
          <p:cNvPr id="44" name="TextBox 43"/>
          <p:cNvSpPr txBox="1"/>
          <p:nvPr/>
        </p:nvSpPr>
        <p:spPr>
          <a:xfrm>
            <a:off x="7807625" y="5258401"/>
            <a:ext cx="961033" cy="369332"/>
          </a:xfrm>
          <a:prstGeom prst="rect">
            <a:avLst/>
          </a:prstGeom>
          <a:noFill/>
        </p:spPr>
        <p:txBody>
          <a:bodyPr wrap="none" rtlCol="0">
            <a:spAutoFit/>
          </a:bodyPr>
          <a:lstStyle/>
          <a:p>
            <a:r>
              <a:rPr lang="en-US" dirty="0" smtClean="0"/>
              <a:t>0,025</a:t>
            </a:r>
            <a:endParaRPr lang="en-GB" dirty="0"/>
          </a:p>
        </p:txBody>
      </p:sp>
      <p:sp>
        <p:nvSpPr>
          <p:cNvPr id="46" name="TextBox 14344"/>
          <p:cNvSpPr txBox="1">
            <a:spLocks noChangeArrowheads="1"/>
          </p:cNvSpPr>
          <p:nvPr/>
        </p:nvSpPr>
        <p:spPr bwMode="auto">
          <a:xfrm>
            <a:off x="8544310" y="3602963"/>
            <a:ext cx="116563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a:spcBef>
                <a:spcPct val="0"/>
              </a:spcBef>
              <a:buClrTx/>
              <a:buFontTx/>
              <a:buNone/>
            </a:pPr>
            <a:r>
              <a:rPr lang="en-GB" altLang="en-US" sz="1800" dirty="0">
                <a:solidFill>
                  <a:srgbClr val="FF0000"/>
                </a:solidFill>
                <a:latin typeface="Trebuchet MS" panose="020B0603020202020204" pitchFamily="34" charset="0"/>
              </a:rPr>
              <a:t>(I)   (II)</a:t>
            </a:r>
          </a:p>
        </p:txBody>
      </p:sp>
      <p:sp>
        <p:nvSpPr>
          <p:cNvPr id="48" name="Rectangle 47"/>
          <p:cNvSpPr/>
          <p:nvPr/>
        </p:nvSpPr>
        <p:spPr>
          <a:xfrm>
            <a:off x="12048416" y="-44863"/>
            <a:ext cx="3250266" cy="67553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p:cNvSpPr txBox="1"/>
          <p:nvPr/>
        </p:nvSpPr>
        <p:spPr>
          <a:xfrm>
            <a:off x="9337223" y="4016340"/>
            <a:ext cx="761747" cy="369332"/>
          </a:xfrm>
          <a:prstGeom prst="rect">
            <a:avLst/>
          </a:prstGeom>
          <a:noFill/>
        </p:spPr>
        <p:txBody>
          <a:bodyPr wrap="none" rtlCol="0">
            <a:spAutoFit/>
          </a:bodyPr>
          <a:lstStyle/>
          <a:p>
            <a:r>
              <a:rPr lang="en-US" dirty="0" smtClean="0">
                <a:solidFill>
                  <a:srgbClr val="FF0000"/>
                </a:solidFill>
              </a:rPr>
              <a:t>4,875</a:t>
            </a:r>
            <a:endParaRPr lang="en-GB" dirty="0">
              <a:solidFill>
                <a:srgbClr val="FF0000"/>
              </a:solidFill>
            </a:endParaRPr>
          </a:p>
        </p:txBody>
      </p:sp>
      <p:sp>
        <p:nvSpPr>
          <p:cNvPr id="19" name="TextBox 18"/>
          <p:cNvSpPr txBox="1"/>
          <p:nvPr/>
        </p:nvSpPr>
        <p:spPr>
          <a:xfrm>
            <a:off x="9540173" y="3282905"/>
            <a:ext cx="774571" cy="369332"/>
          </a:xfrm>
          <a:prstGeom prst="rect">
            <a:avLst/>
          </a:prstGeom>
          <a:noFill/>
        </p:spPr>
        <p:txBody>
          <a:bodyPr wrap="none" rtlCol="0">
            <a:spAutoFit/>
          </a:bodyPr>
          <a:lstStyle/>
          <a:p>
            <a:r>
              <a:rPr lang="en-US" dirty="0" smtClean="0"/>
              <a:t>100%</a:t>
            </a:r>
            <a:endParaRPr lang="en-GB" dirty="0"/>
          </a:p>
        </p:txBody>
      </p:sp>
      <p:sp>
        <p:nvSpPr>
          <p:cNvPr id="51" name="TextBox 50"/>
          <p:cNvSpPr txBox="1"/>
          <p:nvPr/>
        </p:nvSpPr>
        <p:spPr>
          <a:xfrm>
            <a:off x="9342143" y="4389962"/>
            <a:ext cx="761747" cy="369332"/>
          </a:xfrm>
          <a:prstGeom prst="rect">
            <a:avLst/>
          </a:prstGeom>
          <a:noFill/>
        </p:spPr>
        <p:txBody>
          <a:bodyPr wrap="none" rtlCol="0">
            <a:spAutoFit/>
          </a:bodyPr>
          <a:lstStyle/>
          <a:p>
            <a:r>
              <a:rPr lang="en-US" dirty="0" smtClean="0">
                <a:solidFill>
                  <a:srgbClr val="FF0000"/>
                </a:solidFill>
              </a:rPr>
              <a:t>4,625</a:t>
            </a:r>
            <a:endParaRPr lang="en-GB" dirty="0">
              <a:solidFill>
                <a:srgbClr val="FF0000"/>
              </a:solidFill>
            </a:endParaRPr>
          </a:p>
        </p:txBody>
      </p:sp>
      <p:sp>
        <p:nvSpPr>
          <p:cNvPr id="85" name="TextBox 84"/>
          <p:cNvSpPr txBox="1"/>
          <p:nvPr/>
        </p:nvSpPr>
        <p:spPr>
          <a:xfrm>
            <a:off x="8657558" y="5248567"/>
            <a:ext cx="761747" cy="369332"/>
          </a:xfrm>
          <a:prstGeom prst="rect">
            <a:avLst/>
          </a:prstGeom>
          <a:noFill/>
        </p:spPr>
        <p:txBody>
          <a:bodyPr wrap="none" rtlCol="0">
            <a:spAutoFit/>
          </a:bodyPr>
          <a:lstStyle/>
          <a:p>
            <a:r>
              <a:rPr lang="en-US" dirty="0" smtClean="0">
                <a:solidFill>
                  <a:srgbClr val="FF0000"/>
                </a:solidFill>
              </a:rPr>
              <a:t>0,125</a:t>
            </a:r>
            <a:endParaRPr lang="en-GB" dirty="0">
              <a:solidFill>
                <a:srgbClr val="FF0000"/>
              </a:solidFill>
            </a:endParaRPr>
          </a:p>
        </p:txBody>
      </p:sp>
      <p:sp>
        <p:nvSpPr>
          <p:cNvPr id="86" name="TextBox 85"/>
          <p:cNvSpPr txBox="1"/>
          <p:nvPr/>
        </p:nvSpPr>
        <p:spPr>
          <a:xfrm>
            <a:off x="9347060" y="5250288"/>
            <a:ext cx="761747" cy="369332"/>
          </a:xfrm>
          <a:prstGeom prst="rect">
            <a:avLst/>
          </a:prstGeom>
          <a:noFill/>
        </p:spPr>
        <p:txBody>
          <a:bodyPr wrap="none" rtlCol="0">
            <a:spAutoFit/>
          </a:bodyPr>
          <a:lstStyle/>
          <a:p>
            <a:r>
              <a:rPr lang="en-US" dirty="0">
                <a:solidFill>
                  <a:srgbClr val="FF0000"/>
                </a:solidFill>
              </a:rPr>
              <a:t>0</a:t>
            </a:r>
            <a:r>
              <a:rPr lang="en-US" dirty="0" smtClean="0">
                <a:solidFill>
                  <a:srgbClr val="FF0000"/>
                </a:solidFill>
              </a:rPr>
              <a:t>,125</a:t>
            </a:r>
            <a:endParaRPr lang="en-GB" dirty="0">
              <a:solidFill>
                <a:srgbClr val="FF0000"/>
              </a:solidFill>
            </a:endParaRPr>
          </a:p>
        </p:txBody>
      </p:sp>
      <p:sp>
        <p:nvSpPr>
          <p:cNvPr id="87" name="TextBox 86"/>
          <p:cNvSpPr txBox="1"/>
          <p:nvPr/>
        </p:nvSpPr>
        <p:spPr>
          <a:xfrm>
            <a:off x="7806340" y="4845445"/>
            <a:ext cx="761747" cy="369332"/>
          </a:xfrm>
          <a:prstGeom prst="rect">
            <a:avLst/>
          </a:prstGeom>
          <a:noFill/>
        </p:spPr>
        <p:txBody>
          <a:bodyPr wrap="none" rtlCol="0">
            <a:spAutoFit/>
          </a:bodyPr>
          <a:lstStyle/>
          <a:p>
            <a:r>
              <a:rPr lang="en-US" dirty="0" smtClean="0"/>
              <a:t>0,075</a:t>
            </a:r>
            <a:endParaRPr lang="en-GB" dirty="0"/>
          </a:p>
        </p:txBody>
      </p:sp>
      <p:sp>
        <p:nvSpPr>
          <p:cNvPr id="88" name="TextBox 87"/>
          <p:cNvSpPr txBox="1"/>
          <p:nvPr/>
        </p:nvSpPr>
        <p:spPr>
          <a:xfrm>
            <a:off x="8666664" y="4865112"/>
            <a:ext cx="761747" cy="369332"/>
          </a:xfrm>
          <a:prstGeom prst="rect">
            <a:avLst/>
          </a:prstGeom>
          <a:noFill/>
        </p:spPr>
        <p:txBody>
          <a:bodyPr wrap="none" rtlCol="0">
            <a:spAutoFit/>
          </a:bodyPr>
          <a:lstStyle/>
          <a:p>
            <a:r>
              <a:rPr lang="en-US" dirty="0" smtClean="0"/>
              <a:t>0,375</a:t>
            </a:r>
            <a:endParaRPr lang="en-GB" dirty="0"/>
          </a:p>
        </p:txBody>
      </p:sp>
      <p:sp>
        <p:nvSpPr>
          <p:cNvPr id="89" name="TextBox 88"/>
          <p:cNvSpPr txBox="1"/>
          <p:nvPr/>
        </p:nvSpPr>
        <p:spPr>
          <a:xfrm>
            <a:off x="2640429" y="4833695"/>
            <a:ext cx="697627" cy="369332"/>
          </a:xfrm>
          <a:prstGeom prst="rect">
            <a:avLst/>
          </a:prstGeom>
          <a:noFill/>
        </p:spPr>
        <p:txBody>
          <a:bodyPr wrap="none" rtlCol="0">
            <a:spAutoFit/>
          </a:bodyPr>
          <a:lstStyle/>
          <a:p>
            <a:r>
              <a:rPr lang="en-US" dirty="0" smtClean="0"/>
              <a:t>0,3M</a:t>
            </a:r>
            <a:endParaRPr lang="en-GB" dirty="0"/>
          </a:p>
        </p:txBody>
      </p:sp>
      <p:sp>
        <p:nvSpPr>
          <p:cNvPr id="90" name="TextBox 14344"/>
          <p:cNvSpPr txBox="1">
            <a:spLocks noChangeArrowheads="1"/>
          </p:cNvSpPr>
          <p:nvPr/>
        </p:nvSpPr>
        <p:spPr bwMode="auto">
          <a:xfrm>
            <a:off x="10142681" y="3596973"/>
            <a:ext cx="116563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a:spcBef>
                <a:spcPct val="0"/>
              </a:spcBef>
              <a:buClrTx/>
              <a:buFontTx/>
              <a:buNone/>
            </a:pPr>
            <a:r>
              <a:rPr lang="en-GB" altLang="en-US" sz="1800" dirty="0">
                <a:solidFill>
                  <a:srgbClr val="FF0000"/>
                </a:solidFill>
                <a:latin typeface="Trebuchet MS" panose="020B0603020202020204" pitchFamily="34" charset="0"/>
              </a:rPr>
              <a:t>(I)   (II)</a:t>
            </a:r>
          </a:p>
        </p:txBody>
      </p:sp>
      <p:sp>
        <p:nvSpPr>
          <p:cNvPr id="91" name="TextBox 90"/>
          <p:cNvSpPr txBox="1"/>
          <p:nvPr/>
        </p:nvSpPr>
        <p:spPr>
          <a:xfrm>
            <a:off x="10392812" y="6089334"/>
            <a:ext cx="799243" cy="369332"/>
          </a:xfrm>
          <a:prstGeom prst="rect">
            <a:avLst/>
          </a:prstGeom>
          <a:noFill/>
        </p:spPr>
        <p:txBody>
          <a:bodyPr wrap="none" rtlCol="0">
            <a:spAutoFit/>
          </a:bodyPr>
          <a:lstStyle/>
          <a:p>
            <a:r>
              <a:rPr lang="en-US" dirty="0" smtClean="0"/>
              <a:t>10M</a:t>
            </a:r>
            <a:endParaRPr lang="en-GB" dirty="0"/>
          </a:p>
        </p:txBody>
      </p:sp>
      <p:sp>
        <p:nvSpPr>
          <p:cNvPr id="92" name="TextBox 91"/>
          <p:cNvSpPr txBox="1"/>
          <p:nvPr/>
        </p:nvSpPr>
        <p:spPr>
          <a:xfrm>
            <a:off x="10328811" y="4034291"/>
            <a:ext cx="761747" cy="369332"/>
          </a:xfrm>
          <a:prstGeom prst="rect">
            <a:avLst/>
          </a:prstGeom>
          <a:noFill/>
        </p:spPr>
        <p:txBody>
          <a:bodyPr wrap="none" rtlCol="0">
            <a:spAutoFit/>
          </a:bodyPr>
          <a:lstStyle/>
          <a:p>
            <a:r>
              <a:rPr lang="en-US" dirty="0" smtClean="0">
                <a:solidFill>
                  <a:srgbClr val="FF0000"/>
                </a:solidFill>
              </a:rPr>
              <a:t>9,375</a:t>
            </a:r>
            <a:endParaRPr lang="en-GB" dirty="0">
              <a:solidFill>
                <a:srgbClr val="FF0000"/>
              </a:solidFill>
            </a:endParaRPr>
          </a:p>
        </p:txBody>
      </p:sp>
      <p:sp>
        <p:nvSpPr>
          <p:cNvPr id="93" name="TextBox 92"/>
          <p:cNvSpPr txBox="1"/>
          <p:nvPr/>
        </p:nvSpPr>
        <p:spPr>
          <a:xfrm>
            <a:off x="10338874" y="4393165"/>
            <a:ext cx="761747" cy="369332"/>
          </a:xfrm>
          <a:prstGeom prst="rect">
            <a:avLst/>
          </a:prstGeom>
          <a:noFill/>
        </p:spPr>
        <p:txBody>
          <a:bodyPr wrap="none" rtlCol="0">
            <a:spAutoFit/>
          </a:bodyPr>
          <a:lstStyle/>
          <a:p>
            <a:r>
              <a:rPr lang="en-US" dirty="0" smtClean="0">
                <a:solidFill>
                  <a:srgbClr val="FF0000"/>
                </a:solidFill>
              </a:rPr>
              <a:t>0,125</a:t>
            </a:r>
            <a:endParaRPr lang="en-GB" dirty="0">
              <a:solidFill>
                <a:srgbClr val="FF0000"/>
              </a:solidFill>
            </a:endParaRPr>
          </a:p>
        </p:txBody>
      </p:sp>
      <p:sp>
        <p:nvSpPr>
          <p:cNvPr id="94" name="TextBox 93"/>
          <p:cNvSpPr txBox="1"/>
          <p:nvPr/>
        </p:nvSpPr>
        <p:spPr>
          <a:xfrm>
            <a:off x="11008709" y="4021258"/>
            <a:ext cx="761747" cy="369332"/>
          </a:xfrm>
          <a:prstGeom prst="rect">
            <a:avLst/>
          </a:prstGeom>
          <a:noFill/>
        </p:spPr>
        <p:txBody>
          <a:bodyPr wrap="none" rtlCol="0">
            <a:spAutoFit/>
          </a:bodyPr>
          <a:lstStyle/>
          <a:p>
            <a:r>
              <a:rPr lang="en-US" dirty="0" smtClean="0">
                <a:solidFill>
                  <a:srgbClr val="FF0000"/>
                </a:solidFill>
              </a:rPr>
              <a:t>4,875</a:t>
            </a:r>
            <a:endParaRPr lang="en-GB" dirty="0">
              <a:solidFill>
                <a:srgbClr val="FF0000"/>
              </a:solidFill>
            </a:endParaRPr>
          </a:p>
        </p:txBody>
      </p:sp>
      <p:sp>
        <p:nvSpPr>
          <p:cNvPr id="95" name="TextBox 94"/>
          <p:cNvSpPr txBox="1"/>
          <p:nvPr/>
        </p:nvSpPr>
        <p:spPr>
          <a:xfrm>
            <a:off x="11013629" y="4394880"/>
            <a:ext cx="761747" cy="369332"/>
          </a:xfrm>
          <a:prstGeom prst="rect">
            <a:avLst/>
          </a:prstGeom>
          <a:noFill/>
        </p:spPr>
        <p:txBody>
          <a:bodyPr wrap="none" rtlCol="0">
            <a:spAutoFit/>
          </a:bodyPr>
          <a:lstStyle/>
          <a:p>
            <a:r>
              <a:rPr lang="en-US" dirty="0" smtClean="0">
                <a:solidFill>
                  <a:srgbClr val="FF0000"/>
                </a:solidFill>
              </a:rPr>
              <a:t>4,625</a:t>
            </a:r>
            <a:endParaRPr lang="en-GB" dirty="0">
              <a:solidFill>
                <a:srgbClr val="FF0000"/>
              </a:solidFill>
            </a:endParaRPr>
          </a:p>
        </p:txBody>
      </p:sp>
      <p:sp>
        <p:nvSpPr>
          <p:cNvPr id="96" name="TextBox 95"/>
          <p:cNvSpPr txBox="1"/>
          <p:nvPr/>
        </p:nvSpPr>
        <p:spPr>
          <a:xfrm>
            <a:off x="10329044" y="5253485"/>
            <a:ext cx="761747" cy="369332"/>
          </a:xfrm>
          <a:prstGeom prst="rect">
            <a:avLst/>
          </a:prstGeom>
          <a:noFill/>
        </p:spPr>
        <p:txBody>
          <a:bodyPr wrap="none" rtlCol="0">
            <a:spAutoFit/>
          </a:bodyPr>
          <a:lstStyle/>
          <a:p>
            <a:r>
              <a:rPr lang="en-US" dirty="0" smtClean="0">
                <a:solidFill>
                  <a:srgbClr val="FF0000"/>
                </a:solidFill>
              </a:rPr>
              <a:t>0,125</a:t>
            </a:r>
            <a:endParaRPr lang="en-GB" dirty="0">
              <a:solidFill>
                <a:srgbClr val="FF0000"/>
              </a:solidFill>
            </a:endParaRPr>
          </a:p>
        </p:txBody>
      </p:sp>
      <p:sp>
        <p:nvSpPr>
          <p:cNvPr id="97" name="TextBox 96"/>
          <p:cNvSpPr txBox="1"/>
          <p:nvPr/>
        </p:nvSpPr>
        <p:spPr>
          <a:xfrm>
            <a:off x="11018546" y="5255206"/>
            <a:ext cx="761747" cy="369332"/>
          </a:xfrm>
          <a:prstGeom prst="rect">
            <a:avLst/>
          </a:prstGeom>
          <a:noFill/>
        </p:spPr>
        <p:txBody>
          <a:bodyPr wrap="none" rtlCol="0">
            <a:spAutoFit/>
          </a:bodyPr>
          <a:lstStyle/>
          <a:p>
            <a:r>
              <a:rPr lang="en-US" dirty="0">
                <a:solidFill>
                  <a:srgbClr val="FF0000"/>
                </a:solidFill>
              </a:rPr>
              <a:t>0</a:t>
            </a:r>
            <a:r>
              <a:rPr lang="en-US" dirty="0" smtClean="0">
                <a:solidFill>
                  <a:srgbClr val="FF0000"/>
                </a:solidFill>
              </a:rPr>
              <a:t>,125</a:t>
            </a:r>
            <a:endParaRPr lang="en-GB" dirty="0">
              <a:solidFill>
                <a:srgbClr val="FF0000"/>
              </a:solidFill>
            </a:endParaRPr>
          </a:p>
        </p:txBody>
      </p:sp>
      <p:sp>
        <p:nvSpPr>
          <p:cNvPr id="98" name="TextBox 97"/>
          <p:cNvSpPr txBox="1"/>
          <p:nvPr/>
        </p:nvSpPr>
        <p:spPr>
          <a:xfrm>
            <a:off x="10338150" y="4870030"/>
            <a:ext cx="761747" cy="369332"/>
          </a:xfrm>
          <a:prstGeom prst="rect">
            <a:avLst/>
          </a:prstGeom>
          <a:noFill/>
        </p:spPr>
        <p:txBody>
          <a:bodyPr wrap="none" rtlCol="0">
            <a:spAutoFit/>
          </a:bodyPr>
          <a:lstStyle/>
          <a:p>
            <a:r>
              <a:rPr lang="en-US" dirty="0" smtClean="0"/>
              <a:t>0,375</a:t>
            </a:r>
            <a:endParaRPr lang="en-GB" dirty="0"/>
          </a:p>
        </p:txBody>
      </p:sp>
      <p:sp>
        <p:nvSpPr>
          <p:cNvPr id="99" name="TextBox 98"/>
          <p:cNvSpPr txBox="1"/>
          <p:nvPr/>
        </p:nvSpPr>
        <p:spPr>
          <a:xfrm>
            <a:off x="2697325" y="6080688"/>
            <a:ext cx="697627" cy="369332"/>
          </a:xfrm>
          <a:prstGeom prst="rect">
            <a:avLst/>
          </a:prstGeom>
          <a:noFill/>
        </p:spPr>
        <p:txBody>
          <a:bodyPr wrap="none" rtlCol="0">
            <a:spAutoFit/>
          </a:bodyPr>
          <a:lstStyle/>
          <a:p>
            <a:r>
              <a:rPr lang="en-US" dirty="0" smtClean="0"/>
              <a:t>0,8M</a:t>
            </a:r>
            <a:endParaRPr lang="en-GB" dirty="0"/>
          </a:p>
        </p:txBody>
      </p:sp>
      <p:sp>
        <p:nvSpPr>
          <p:cNvPr id="100" name="TextBox 99"/>
          <p:cNvSpPr txBox="1"/>
          <p:nvPr/>
        </p:nvSpPr>
        <p:spPr>
          <a:xfrm>
            <a:off x="7819588" y="6074400"/>
            <a:ext cx="697627" cy="369332"/>
          </a:xfrm>
          <a:prstGeom prst="rect">
            <a:avLst/>
          </a:prstGeom>
          <a:noFill/>
        </p:spPr>
        <p:txBody>
          <a:bodyPr wrap="none" rtlCol="0">
            <a:spAutoFit/>
          </a:bodyPr>
          <a:lstStyle/>
          <a:p>
            <a:r>
              <a:rPr lang="en-US" dirty="0" smtClean="0"/>
              <a:t>0,2M</a:t>
            </a:r>
            <a:endParaRPr lang="en-GB" dirty="0"/>
          </a:p>
        </p:txBody>
      </p:sp>
      <p:sp>
        <p:nvSpPr>
          <p:cNvPr id="101" name="TextBox 100"/>
          <p:cNvSpPr txBox="1"/>
          <p:nvPr/>
        </p:nvSpPr>
        <p:spPr>
          <a:xfrm>
            <a:off x="1877962" y="4031223"/>
            <a:ext cx="413896" cy="307777"/>
          </a:xfrm>
          <a:prstGeom prst="rect">
            <a:avLst/>
          </a:prstGeom>
          <a:solidFill>
            <a:schemeClr val="bg1"/>
          </a:solidFill>
        </p:spPr>
        <p:txBody>
          <a:bodyPr wrap="none" rtlCol="0">
            <a:spAutoFit/>
          </a:bodyPr>
          <a:lstStyle/>
          <a:p>
            <a:r>
              <a:rPr lang="en-US" sz="1400" dirty="0" smtClean="0"/>
              <a:t>NL</a:t>
            </a:r>
            <a:endParaRPr lang="en-GB" sz="1400" dirty="0"/>
          </a:p>
        </p:txBody>
      </p:sp>
      <p:sp>
        <p:nvSpPr>
          <p:cNvPr id="102" name="TextBox 101"/>
          <p:cNvSpPr txBox="1"/>
          <p:nvPr/>
        </p:nvSpPr>
        <p:spPr>
          <a:xfrm>
            <a:off x="1882882" y="4434345"/>
            <a:ext cx="453970" cy="307777"/>
          </a:xfrm>
          <a:prstGeom prst="rect">
            <a:avLst/>
          </a:prstGeom>
          <a:solidFill>
            <a:schemeClr val="bg1"/>
          </a:solidFill>
        </p:spPr>
        <p:txBody>
          <a:bodyPr wrap="square" rtlCol="0">
            <a:spAutoFit/>
          </a:bodyPr>
          <a:lstStyle/>
          <a:p>
            <a:r>
              <a:rPr lang="en-US" sz="1400" dirty="0" smtClean="0"/>
              <a:t>NO</a:t>
            </a:r>
            <a:endParaRPr lang="en-GB" sz="1400" dirty="0"/>
          </a:p>
        </p:txBody>
      </p:sp>
      <p:sp>
        <p:nvSpPr>
          <p:cNvPr id="103" name="TextBox 102"/>
          <p:cNvSpPr txBox="1"/>
          <p:nvPr/>
        </p:nvSpPr>
        <p:spPr>
          <a:xfrm>
            <a:off x="1858302" y="5279915"/>
            <a:ext cx="434734" cy="307777"/>
          </a:xfrm>
          <a:prstGeom prst="rect">
            <a:avLst/>
          </a:prstGeom>
          <a:solidFill>
            <a:schemeClr val="bg1"/>
          </a:solidFill>
        </p:spPr>
        <p:txBody>
          <a:bodyPr wrap="none" rtlCol="0">
            <a:spAutoFit/>
          </a:bodyPr>
          <a:lstStyle/>
          <a:p>
            <a:r>
              <a:rPr lang="en-US" sz="1400" dirty="0" smtClean="0"/>
              <a:t>DE</a:t>
            </a:r>
            <a:endParaRPr lang="en-GB" sz="1400" dirty="0"/>
          </a:p>
        </p:txBody>
      </p:sp>
      <p:sp>
        <p:nvSpPr>
          <p:cNvPr id="104" name="TextBox 103"/>
          <p:cNvSpPr txBox="1"/>
          <p:nvPr/>
        </p:nvSpPr>
        <p:spPr>
          <a:xfrm>
            <a:off x="1873052" y="4911205"/>
            <a:ext cx="453970" cy="307777"/>
          </a:xfrm>
          <a:prstGeom prst="rect">
            <a:avLst/>
          </a:prstGeom>
          <a:solidFill>
            <a:schemeClr val="bg1"/>
          </a:solidFill>
        </p:spPr>
        <p:txBody>
          <a:bodyPr wrap="square" rtlCol="0">
            <a:spAutoFit/>
          </a:bodyPr>
          <a:lstStyle/>
          <a:p>
            <a:r>
              <a:rPr lang="en-US" sz="1400" dirty="0" smtClean="0"/>
              <a:t>NO</a:t>
            </a:r>
            <a:endParaRPr lang="en-GB" sz="1400" dirty="0"/>
          </a:p>
        </p:txBody>
      </p:sp>
      <p:sp>
        <p:nvSpPr>
          <p:cNvPr id="105" name="TextBox 104"/>
          <p:cNvSpPr txBox="1"/>
          <p:nvPr/>
        </p:nvSpPr>
        <p:spPr>
          <a:xfrm>
            <a:off x="309716" y="169295"/>
            <a:ext cx="1967205" cy="923330"/>
          </a:xfrm>
          <a:prstGeom prst="rect">
            <a:avLst/>
          </a:prstGeom>
          <a:noFill/>
        </p:spPr>
        <p:txBody>
          <a:bodyPr wrap="none" rtlCol="0">
            <a:spAutoFit/>
          </a:bodyPr>
          <a:lstStyle/>
          <a:p>
            <a:r>
              <a:rPr lang="en-US" b="1" dirty="0" smtClean="0"/>
              <a:t>Budget table</a:t>
            </a:r>
          </a:p>
          <a:p>
            <a:r>
              <a:rPr lang="en-US" b="1" dirty="0" smtClean="0"/>
              <a:t>PCP/PPI actions</a:t>
            </a:r>
          </a:p>
          <a:p>
            <a:r>
              <a:rPr lang="en-US" b="1" dirty="0" smtClean="0">
                <a:solidFill>
                  <a:srgbClr val="FF0000"/>
                </a:solidFill>
              </a:rPr>
              <a:t>Scenario (2)</a:t>
            </a:r>
            <a:endParaRPr lang="en-GB" b="1" dirty="0">
              <a:solidFill>
                <a:srgbClr val="FF0000"/>
              </a:solidFill>
            </a:endParaRPr>
          </a:p>
        </p:txBody>
      </p:sp>
      <p:sp>
        <p:nvSpPr>
          <p:cNvPr id="106" name="TextBox 14344"/>
          <p:cNvSpPr txBox="1">
            <a:spLocks noChangeArrowheads="1"/>
          </p:cNvSpPr>
          <p:nvPr/>
        </p:nvSpPr>
        <p:spPr bwMode="auto">
          <a:xfrm>
            <a:off x="3561877" y="-17293"/>
            <a:ext cx="67649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r>
              <a:rPr lang="en-GB" altLang="en-US" sz="1800" dirty="0" smtClean="0">
                <a:solidFill>
                  <a:srgbClr val="FF0000"/>
                </a:solidFill>
                <a:latin typeface="Trebuchet MS" panose="020B0603020202020204" pitchFamily="34" charset="0"/>
              </a:rPr>
              <a:t>Option (I): NL lead procurer pays all suppliers   </a:t>
            </a:r>
          </a:p>
          <a:p>
            <a:pPr>
              <a:spcBef>
                <a:spcPct val="0"/>
              </a:spcBef>
              <a:buClrTx/>
              <a:buFontTx/>
              <a:buNone/>
            </a:pPr>
            <a:r>
              <a:rPr lang="en-GB" altLang="en-US" sz="1800" dirty="0" smtClean="0">
                <a:solidFill>
                  <a:srgbClr val="FF0000"/>
                </a:solidFill>
                <a:latin typeface="Trebuchet MS" panose="020B0603020202020204" pitchFamily="34" charset="0"/>
              </a:rPr>
              <a:t>Option (II): Each of the 3 procurers pays each supplier pro rata </a:t>
            </a:r>
            <a:endParaRPr lang="en-GB" altLang="en-US" sz="1800" dirty="0">
              <a:solidFill>
                <a:srgbClr val="FF0000"/>
              </a:solidFill>
              <a:latin typeface="Trebuchet MS" panose="020B0603020202020204" pitchFamily="34" charset="0"/>
            </a:endParaRPr>
          </a:p>
        </p:txBody>
      </p:sp>
      <p:grpSp>
        <p:nvGrpSpPr>
          <p:cNvPr id="54" name="Group 53"/>
          <p:cNvGrpSpPr/>
          <p:nvPr/>
        </p:nvGrpSpPr>
        <p:grpSpPr>
          <a:xfrm>
            <a:off x="10858500" y="0"/>
            <a:ext cx="1333500" cy="1265217"/>
            <a:chOff x="3637367" y="95"/>
            <a:chExt cx="1747506" cy="2008628"/>
          </a:xfrm>
          <a:solidFill>
            <a:srgbClr val="00B0F0"/>
          </a:solidFill>
        </p:grpSpPr>
        <p:sp>
          <p:nvSpPr>
            <p:cNvPr id="55" name="Hexagon 54"/>
            <p:cNvSpPr/>
            <p:nvPr/>
          </p:nvSpPr>
          <p:spPr>
            <a:xfrm rot="5400000">
              <a:off x="3506806" y="130656"/>
              <a:ext cx="2008628" cy="1747506"/>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6" name="Hexagon 4"/>
            <p:cNvSpPr txBox="1"/>
            <p:nvPr/>
          </p:nvSpPr>
          <p:spPr>
            <a:xfrm>
              <a:off x="3909687" y="313106"/>
              <a:ext cx="1202866" cy="1382606"/>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marR="0" lvl="0" indent="0" algn="ctr" defTabSz="1377950" rtl="0" eaLnBrk="1" fontAlgn="auto" latinLnBrk="0" hangingPunct="1">
                <a:lnSpc>
                  <a:spcPct val="90000"/>
                </a:lnSpc>
                <a:spcBef>
                  <a:spcPct val="0"/>
                </a:spcBef>
                <a:spcAft>
                  <a:spcPct val="35000"/>
                </a:spcAft>
                <a:buClrTx/>
                <a:buSzTx/>
                <a:buFontTx/>
                <a:buNone/>
                <a:tabLst/>
                <a:defRPr/>
              </a:pPr>
              <a:endParaRPr kumimoji="0" lang="en-US" sz="3100" b="0" i="0" u="none" strike="noStrike" kern="1200" cap="none" spc="0" normalizeH="0" baseline="0" noProof="0">
                <a:ln>
                  <a:noFill/>
                </a:ln>
                <a:solidFill>
                  <a:srgbClr val="FFFFFF"/>
                </a:solidFill>
                <a:effectLst/>
                <a:uLnTx/>
                <a:uFillTx/>
                <a:latin typeface="Arial"/>
                <a:ea typeface="+mn-ea"/>
                <a:cs typeface="+mn-cs"/>
              </a:endParaRPr>
            </a:p>
          </p:txBody>
        </p:sp>
      </p:grpSp>
      <p:sp>
        <p:nvSpPr>
          <p:cNvPr id="57" name="TextBox 56"/>
          <p:cNvSpPr txBox="1"/>
          <p:nvPr/>
        </p:nvSpPr>
        <p:spPr>
          <a:xfrm>
            <a:off x="10558463" y="320547"/>
            <a:ext cx="195148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1" i="0" u="none" strike="noStrike" kern="1200" cap="none" spc="0" normalizeH="0" baseline="0" noProof="0" dirty="0" smtClean="0">
                <a:ln>
                  <a:noFill/>
                </a:ln>
                <a:solidFill>
                  <a:srgbClr val="FFFFFF"/>
                </a:solidFill>
                <a:effectLst/>
                <a:uLnTx/>
                <a:uFillTx/>
                <a:latin typeface="Arial"/>
                <a:ea typeface="+mn-ea"/>
                <a:cs typeface="+mn-cs"/>
              </a:rPr>
              <a:t>PCP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1" i="0" u="none" strike="noStrike" kern="1200" cap="none" spc="0" normalizeH="0" baseline="0" noProof="0" dirty="0" smtClean="0">
                <a:ln>
                  <a:noFill/>
                </a:ln>
                <a:solidFill>
                  <a:srgbClr val="FFFFFF"/>
                </a:solidFill>
                <a:effectLst/>
                <a:uLnTx/>
                <a:uFillTx/>
                <a:latin typeface="Arial"/>
                <a:ea typeface="+mn-ea"/>
                <a:cs typeface="+mn-cs"/>
              </a:rPr>
              <a:t>actions</a:t>
            </a:r>
            <a:endParaRPr kumimoji="0" lang="en-GB" sz="18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4032117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p:cNvSpPr txBox="1"/>
          <p:nvPr/>
        </p:nvSpPr>
        <p:spPr>
          <a:xfrm>
            <a:off x="10558463" y="320547"/>
            <a:ext cx="195148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1" i="0" u="none" strike="noStrike" kern="1200" cap="none" spc="0" normalizeH="0" baseline="0" noProof="0" dirty="0" smtClean="0">
                <a:ln>
                  <a:noFill/>
                </a:ln>
                <a:solidFill>
                  <a:srgbClr val="FFFFFF"/>
                </a:solidFill>
                <a:effectLst/>
                <a:uLnTx/>
                <a:uFillTx/>
                <a:latin typeface="Arial"/>
                <a:ea typeface="+mn-ea"/>
                <a:cs typeface="+mn-cs"/>
              </a:rPr>
              <a:t>PCP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1" i="0" u="none" strike="noStrike" kern="1200" cap="none" spc="0" normalizeH="0" baseline="0" noProof="0" dirty="0" smtClean="0">
                <a:ln>
                  <a:noFill/>
                </a:ln>
                <a:solidFill>
                  <a:srgbClr val="FFFFFF"/>
                </a:solidFill>
                <a:effectLst/>
                <a:uLnTx/>
                <a:uFillTx/>
                <a:latin typeface="Arial"/>
                <a:ea typeface="+mn-ea"/>
                <a:cs typeface="+mn-cs"/>
              </a:rPr>
              <a:t>actions</a:t>
            </a:r>
            <a:endParaRPr kumimoji="0" lang="en-GB" sz="1800" b="1" i="0" u="none" strike="noStrike" kern="1200" cap="none" spc="0" normalizeH="0" baseline="0" noProof="0" dirty="0">
              <a:ln>
                <a:noFill/>
              </a:ln>
              <a:solidFill>
                <a:srgbClr val="FFFFFF"/>
              </a:solidFill>
              <a:effectLst/>
              <a:uLnTx/>
              <a:uFillTx/>
              <a:latin typeface="Arial"/>
              <a:ea typeface="+mn-ea"/>
              <a:cs typeface="+mn-cs"/>
            </a:endParaRPr>
          </a:p>
        </p:txBody>
      </p:sp>
      <p:pic>
        <p:nvPicPr>
          <p:cNvPr id="57" name="Picture 56"/>
          <p:cNvPicPr>
            <a:picLocks noChangeAspect="1"/>
          </p:cNvPicPr>
          <p:nvPr/>
        </p:nvPicPr>
        <p:blipFill>
          <a:blip r:embed="rId3"/>
          <a:stretch>
            <a:fillRect/>
          </a:stretch>
        </p:blipFill>
        <p:spPr>
          <a:xfrm>
            <a:off x="1429255" y="1120877"/>
            <a:ext cx="9292823" cy="4998617"/>
          </a:xfrm>
          <a:prstGeom prst="rect">
            <a:avLst/>
          </a:prstGeom>
        </p:spPr>
      </p:pic>
      <p:sp>
        <p:nvSpPr>
          <p:cNvPr id="58" name="Rectangle 57"/>
          <p:cNvSpPr/>
          <p:nvPr/>
        </p:nvSpPr>
        <p:spPr>
          <a:xfrm>
            <a:off x="604684" y="0"/>
            <a:ext cx="648929" cy="1637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TextBox 58"/>
          <p:cNvSpPr txBox="1"/>
          <p:nvPr/>
        </p:nvSpPr>
        <p:spPr>
          <a:xfrm>
            <a:off x="309716" y="169295"/>
            <a:ext cx="10747494" cy="923330"/>
          </a:xfrm>
          <a:prstGeom prst="rect">
            <a:avLst/>
          </a:prstGeom>
          <a:noFill/>
        </p:spPr>
        <p:txBody>
          <a:bodyPr wrap="none" rtlCol="0">
            <a:spAutoFit/>
          </a:bodyPr>
          <a:lstStyle/>
          <a:p>
            <a:r>
              <a:rPr lang="en-US" b="1" dirty="0" smtClean="0"/>
              <a:t>Table 3.1.f: Total committed budget for the PCP procurement</a:t>
            </a:r>
          </a:p>
          <a:p>
            <a:r>
              <a:rPr lang="en-US" b="1" dirty="0" smtClean="0">
                <a:solidFill>
                  <a:srgbClr val="FF0000"/>
                </a:solidFill>
              </a:rPr>
              <a:t>Scenario (2): Procurer 1 &amp; 2 ask funding for PCP procurement cost from Horizon Europe</a:t>
            </a:r>
          </a:p>
          <a:p>
            <a:r>
              <a:rPr lang="en-US" b="1" dirty="0" smtClean="0">
                <a:solidFill>
                  <a:srgbClr val="FF0000"/>
                </a:solidFill>
              </a:rPr>
              <a:t>                       </a:t>
            </a:r>
            <a:r>
              <a:rPr lang="en-US" b="1" dirty="0" smtClean="0">
                <a:solidFill>
                  <a:schemeClr val="tx2"/>
                </a:solidFill>
              </a:rPr>
              <a:t>Procurer 3 ask funding from ESIF for his contribution to the PCP procurement cost</a:t>
            </a:r>
            <a:endParaRPr lang="en-GB" b="1" dirty="0">
              <a:solidFill>
                <a:schemeClr val="tx2"/>
              </a:solidFill>
            </a:endParaRPr>
          </a:p>
        </p:txBody>
      </p:sp>
      <p:sp>
        <p:nvSpPr>
          <p:cNvPr id="61" name="TextBox 60"/>
          <p:cNvSpPr txBox="1"/>
          <p:nvPr/>
        </p:nvSpPr>
        <p:spPr>
          <a:xfrm>
            <a:off x="1578078" y="4048398"/>
            <a:ext cx="1019831" cy="307777"/>
          </a:xfrm>
          <a:prstGeom prst="rect">
            <a:avLst/>
          </a:prstGeom>
          <a:solidFill>
            <a:schemeClr val="bg1"/>
          </a:solidFill>
        </p:spPr>
        <p:txBody>
          <a:bodyPr wrap="none" rtlCol="0">
            <a:spAutoFit/>
          </a:bodyPr>
          <a:lstStyle/>
          <a:p>
            <a:r>
              <a:rPr lang="en-US" sz="1400" dirty="0" smtClean="0"/>
              <a:t>Procurer 1</a:t>
            </a:r>
            <a:endParaRPr lang="en-GB" sz="1400" dirty="0"/>
          </a:p>
        </p:txBody>
      </p:sp>
      <p:sp>
        <p:nvSpPr>
          <p:cNvPr id="62" name="TextBox 61"/>
          <p:cNvSpPr txBox="1"/>
          <p:nvPr/>
        </p:nvSpPr>
        <p:spPr>
          <a:xfrm>
            <a:off x="1568248" y="4481015"/>
            <a:ext cx="1019831" cy="307777"/>
          </a:xfrm>
          <a:prstGeom prst="rect">
            <a:avLst/>
          </a:prstGeom>
          <a:solidFill>
            <a:schemeClr val="bg1"/>
          </a:solidFill>
        </p:spPr>
        <p:txBody>
          <a:bodyPr wrap="none" rtlCol="0">
            <a:spAutoFit/>
          </a:bodyPr>
          <a:lstStyle/>
          <a:p>
            <a:r>
              <a:rPr lang="en-US" sz="1400" dirty="0" smtClean="0"/>
              <a:t>Procurer 1</a:t>
            </a:r>
            <a:endParaRPr lang="en-GB" sz="1400" dirty="0"/>
          </a:p>
        </p:txBody>
      </p:sp>
      <p:sp>
        <p:nvSpPr>
          <p:cNvPr id="63" name="TextBox 62"/>
          <p:cNvSpPr txBox="1"/>
          <p:nvPr/>
        </p:nvSpPr>
        <p:spPr>
          <a:xfrm>
            <a:off x="1573164" y="4913627"/>
            <a:ext cx="1019831" cy="307777"/>
          </a:xfrm>
          <a:prstGeom prst="rect">
            <a:avLst/>
          </a:prstGeom>
          <a:solidFill>
            <a:schemeClr val="bg1"/>
          </a:solidFill>
        </p:spPr>
        <p:txBody>
          <a:bodyPr wrap="none" rtlCol="0">
            <a:spAutoFit/>
          </a:bodyPr>
          <a:lstStyle/>
          <a:p>
            <a:r>
              <a:rPr lang="en-US" sz="1400" dirty="0" smtClean="0"/>
              <a:t>Procurer 3</a:t>
            </a:r>
            <a:endParaRPr lang="en-GB" sz="1400" dirty="0"/>
          </a:p>
        </p:txBody>
      </p:sp>
      <p:sp>
        <p:nvSpPr>
          <p:cNvPr id="66" name="TextBox 65"/>
          <p:cNvSpPr txBox="1"/>
          <p:nvPr/>
        </p:nvSpPr>
        <p:spPr>
          <a:xfrm>
            <a:off x="2836606" y="4090218"/>
            <a:ext cx="413896" cy="307777"/>
          </a:xfrm>
          <a:prstGeom prst="rect">
            <a:avLst/>
          </a:prstGeom>
          <a:solidFill>
            <a:schemeClr val="bg1"/>
          </a:solidFill>
        </p:spPr>
        <p:txBody>
          <a:bodyPr wrap="none" rtlCol="0">
            <a:spAutoFit/>
          </a:bodyPr>
          <a:lstStyle/>
          <a:p>
            <a:r>
              <a:rPr lang="en-US" sz="1400" dirty="0" smtClean="0"/>
              <a:t>NL</a:t>
            </a:r>
            <a:endParaRPr lang="en-GB" sz="1400" dirty="0"/>
          </a:p>
        </p:txBody>
      </p:sp>
      <p:sp>
        <p:nvSpPr>
          <p:cNvPr id="67" name="TextBox 66"/>
          <p:cNvSpPr txBox="1"/>
          <p:nvPr/>
        </p:nvSpPr>
        <p:spPr>
          <a:xfrm>
            <a:off x="2841526" y="4522836"/>
            <a:ext cx="453970" cy="307777"/>
          </a:xfrm>
          <a:prstGeom prst="rect">
            <a:avLst/>
          </a:prstGeom>
          <a:solidFill>
            <a:schemeClr val="bg1"/>
          </a:solidFill>
        </p:spPr>
        <p:txBody>
          <a:bodyPr wrap="square" rtlCol="0">
            <a:spAutoFit/>
          </a:bodyPr>
          <a:lstStyle/>
          <a:p>
            <a:r>
              <a:rPr lang="en-US" sz="1400" dirty="0" smtClean="0"/>
              <a:t>NO</a:t>
            </a:r>
            <a:endParaRPr lang="en-GB" sz="1400" dirty="0"/>
          </a:p>
        </p:txBody>
      </p:sp>
      <p:sp>
        <p:nvSpPr>
          <p:cNvPr id="68" name="TextBox 67"/>
          <p:cNvSpPr txBox="1"/>
          <p:nvPr/>
        </p:nvSpPr>
        <p:spPr>
          <a:xfrm>
            <a:off x="2836606" y="4913832"/>
            <a:ext cx="434734" cy="307777"/>
          </a:xfrm>
          <a:prstGeom prst="rect">
            <a:avLst/>
          </a:prstGeom>
          <a:solidFill>
            <a:schemeClr val="bg1"/>
          </a:solidFill>
        </p:spPr>
        <p:txBody>
          <a:bodyPr wrap="none" rtlCol="0">
            <a:spAutoFit/>
          </a:bodyPr>
          <a:lstStyle/>
          <a:p>
            <a:r>
              <a:rPr lang="en-US" sz="1400" dirty="0" smtClean="0"/>
              <a:t>DE</a:t>
            </a:r>
            <a:endParaRPr lang="en-GB" sz="1400" dirty="0"/>
          </a:p>
        </p:txBody>
      </p:sp>
      <p:sp>
        <p:nvSpPr>
          <p:cNvPr id="70" name="TextBox 69"/>
          <p:cNvSpPr txBox="1"/>
          <p:nvPr/>
        </p:nvSpPr>
        <p:spPr>
          <a:xfrm>
            <a:off x="3969923" y="4011967"/>
            <a:ext cx="697627" cy="369332"/>
          </a:xfrm>
          <a:prstGeom prst="rect">
            <a:avLst/>
          </a:prstGeom>
          <a:noFill/>
        </p:spPr>
        <p:txBody>
          <a:bodyPr wrap="none" rtlCol="0">
            <a:spAutoFit/>
          </a:bodyPr>
          <a:lstStyle/>
          <a:p>
            <a:r>
              <a:rPr lang="en-US" dirty="0" smtClean="0">
                <a:solidFill>
                  <a:srgbClr val="FF0000"/>
                </a:solidFill>
              </a:rPr>
              <a:t>4,5M</a:t>
            </a:r>
            <a:endParaRPr lang="en-GB" dirty="0">
              <a:solidFill>
                <a:srgbClr val="FF0000"/>
              </a:solidFill>
            </a:endParaRPr>
          </a:p>
        </p:txBody>
      </p:sp>
      <p:sp>
        <p:nvSpPr>
          <p:cNvPr id="71" name="TextBox 70"/>
          <p:cNvSpPr txBox="1"/>
          <p:nvPr/>
        </p:nvSpPr>
        <p:spPr>
          <a:xfrm>
            <a:off x="3974841" y="4400339"/>
            <a:ext cx="697627" cy="369332"/>
          </a:xfrm>
          <a:prstGeom prst="rect">
            <a:avLst/>
          </a:prstGeom>
          <a:noFill/>
        </p:spPr>
        <p:txBody>
          <a:bodyPr wrap="none" rtlCol="0">
            <a:spAutoFit/>
          </a:bodyPr>
          <a:lstStyle/>
          <a:p>
            <a:r>
              <a:rPr lang="en-US" dirty="0" smtClean="0">
                <a:solidFill>
                  <a:srgbClr val="FF0000"/>
                </a:solidFill>
              </a:rPr>
              <a:t>4,5M</a:t>
            </a:r>
            <a:endParaRPr lang="en-GB" dirty="0">
              <a:solidFill>
                <a:srgbClr val="FF0000"/>
              </a:solidFill>
            </a:endParaRPr>
          </a:p>
        </p:txBody>
      </p:sp>
      <p:sp>
        <p:nvSpPr>
          <p:cNvPr id="72" name="TextBox 71"/>
          <p:cNvSpPr txBox="1"/>
          <p:nvPr/>
        </p:nvSpPr>
        <p:spPr>
          <a:xfrm>
            <a:off x="3969922" y="4909397"/>
            <a:ext cx="505267" cy="369332"/>
          </a:xfrm>
          <a:prstGeom prst="rect">
            <a:avLst/>
          </a:prstGeom>
          <a:noFill/>
        </p:spPr>
        <p:txBody>
          <a:bodyPr wrap="none" rtlCol="0">
            <a:spAutoFit/>
          </a:bodyPr>
          <a:lstStyle/>
          <a:p>
            <a:r>
              <a:rPr lang="en-US" dirty="0">
                <a:solidFill>
                  <a:srgbClr val="FF0000"/>
                </a:solidFill>
              </a:rPr>
              <a:t>0</a:t>
            </a:r>
            <a:r>
              <a:rPr lang="en-US" dirty="0" smtClean="0">
                <a:solidFill>
                  <a:srgbClr val="FF0000"/>
                </a:solidFill>
              </a:rPr>
              <a:t>M</a:t>
            </a:r>
            <a:endParaRPr lang="en-GB" dirty="0">
              <a:solidFill>
                <a:srgbClr val="FF0000"/>
              </a:solidFill>
            </a:endParaRPr>
          </a:p>
        </p:txBody>
      </p:sp>
      <p:sp>
        <p:nvSpPr>
          <p:cNvPr id="73" name="TextBox 72"/>
          <p:cNvSpPr txBox="1"/>
          <p:nvPr/>
        </p:nvSpPr>
        <p:spPr>
          <a:xfrm>
            <a:off x="3992785" y="5706424"/>
            <a:ext cx="505267" cy="369332"/>
          </a:xfrm>
          <a:prstGeom prst="rect">
            <a:avLst/>
          </a:prstGeom>
          <a:noFill/>
        </p:spPr>
        <p:txBody>
          <a:bodyPr wrap="none" rtlCol="0">
            <a:spAutoFit/>
          </a:bodyPr>
          <a:lstStyle/>
          <a:p>
            <a:r>
              <a:rPr lang="en-US" dirty="0" smtClean="0">
                <a:solidFill>
                  <a:srgbClr val="FF0000"/>
                </a:solidFill>
              </a:rPr>
              <a:t>9M</a:t>
            </a:r>
            <a:endParaRPr lang="en-GB" dirty="0">
              <a:solidFill>
                <a:srgbClr val="FF0000"/>
              </a:solidFill>
            </a:endParaRPr>
          </a:p>
        </p:txBody>
      </p:sp>
      <p:sp>
        <p:nvSpPr>
          <p:cNvPr id="75" name="TextBox 74"/>
          <p:cNvSpPr txBox="1"/>
          <p:nvPr/>
        </p:nvSpPr>
        <p:spPr>
          <a:xfrm>
            <a:off x="6931848" y="4011967"/>
            <a:ext cx="505267" cy="369332"/>
          </a:xfrm>
          <a:prstGeom prst="rect">
            <a:avLst/>
          </a:prstGeom>
          <a:noFill/>
        </p:spPr>
        <p:txBody>
          <a:bodyPr wrap="none" rtlCol="0">
            <a:spAutoFit/>
          </a:bodyPr>
          <a:lstStyle/>
          <a:p>
            <a:r>
              <a:rPr lang="en-US" dirty="0">
                <a:solidFill>
                  <a:schemeClr val="tx2"/>
                </a:solidFill>
              </a:rPr>
              <a:t>0</a:t>
            </a:r>
            <a:r>
              <a:rPr lang="en-US" dirty="0" smtClean="0">
                <a:solidFill>
                  <a:schemeClr val="tx2"/>
                </a:solidFill>
              </a:rPr>
              <a:t>M</a:t>
            </a:r>
            <a:endParaRPr lang="en-GB" dirty="0">
              <a:solidFill>
                <a:schemeClr val="tx2"/>
              </a:solidFill>
            </a:endParaRPr>
          </a:p>
        </p:txBody>
      </p:sp>
      <p:sp>
        <p:nvSpPr>
          <p:cNvPr id="76" name="TextBox 75"/>
          <p:cNvSpPr txBox="1"/>
          <p:nvPr/>
        </p:nvSpPr>
        <p:spPr>
          <a:xfrm>
            <a:off x="6936768" y="4429833"/>
            <a:ext cx="505267" cy="369332"/>
          </a:xfrm>
          <a:prstGeom prst="rect">
            <a:avLst/>
          </a:prstGeom>
          <a:noFill/>
        </p:spPr>
        <p:txBody>
          <a:bodyPr wrap="none" rtlCol="0">
            <a:spAutoFit/>
          </a:bodyPr>
          <a:lstStyle/>
          <a:p>
            <a:r>
              <a:rPr lang="en-US" dirty="0">
                <a:solidFill>
                  <a:schemeClr val="tx2"/>
                </a:solidFill>
              </a:rPr>
              <a:t>0</a:t>
            </a:r>
            <a:r>
              <a:rPr lang="en-US" dirty="0" smtClean="0">
                <a:solidFill>
                  <a:schemeClr val="tx2"/>
                </a:solidFill>
              </a:rPr>
              <a:t>M</a:t>
            </a:r>
            <a:endParaRPr lang="en-GB" dirty="0">
              <a:solidFill>
                <a:schemeClr val="tx2"/>
              </a:solidFill>
            </a:endParaRPr>
          </a:p>
        </p:txBody>
      </p:sp>
      <p:sp>
        <p:nvSpPr>
          <p:cNvPr id="77" name="TextBox 76"/>
          <p:cNvSpPr txBox="1"/>
          <p:nvPr/>
        </p:nvSpPr>
        <p:spPr>
          <a:xfrm>
            <a:off x="6922015" y="4931283"/>
            <a:ext cx="697627" cy="369332"/>
          </a:xfrm>
          <a:prstGeom prst="rect">
            <a:avLst/>
          </a:prstGeom>
          <a:noFill/>
        </p:spPr>
        <p:txBody>
          <a:bodyPr wrap="none" rtlCol="0">
            <a:spAutoFit/>
          </a:bodyPr>
          <a:lstStyle/>
          <a:p>
            <a:r>
              <a:rPr lang="en-US" dirty="0" smtClean="0">
                <a:solidFill>
                  <a:schemeClr val="tx2"/>
                </a:solidFill>
              </a:rPr>
              <a:t>4,5M</a:t>
            </a:r>
            <a:endParaRPr lang="en-GB" dirty="0">
              <a:solidFill>
                <a:schemeClr val="tx2"/>
              </a:solidFill>
            </a:endParaRPr>
          </a:p>
        </p:txBody>
      </p:sp>
      <p:sp>
        <p:nvSpPr>
          <p:cNvPr id="78" name="TextBox 77"/>
          <p:cNvSpPr txBox="1"/>
          <p:nvPr/>
        </p:nvSpPr>
        <p:spPr>
          <a:xfrm>
            <a:off x="6926931" y="5688367"/>
            <a:ext cx="697627" cy="369332"/>
          </a:xfrm>
          <a:prstGeom prst="rect">
            <a:avLst/>
          </a:prstGeom>
          <a:noFill/>
        </p:spPr>
        <p:txBody>
          <a:bodyPr wrap="none" rtlCol="0">
            <a:spAutoFit/>
          </a:bodyPr>
          <a:lstStyle/>
          <a:p>
            <a:r>
              <a:rPr lang="en-US" dirty="0" smtClean="0">
                <a:solidFill>
                  <a:schemeClr val="tx2"/>
                </a:solidFill>
              </a:rPr>
              <a:t>4,5M</a:t>
            </a:r>
            <a:endParaRPr lang="en-GB" dirty="0">
              <a:solidFill>
                <a:schemeClr val="tx2"/>
              </a:solidFill>
            </a:endParaRPr>
          </a:p>
        </p:txBody>
      </p:sp>
      <p:sp>
        <p:nvSpPr>
          <p:cNvPr id="79" name="TextBox 78"/>
          <p:cNvSpPr txBox="1"/>
          <p:nvPr/>
        </p:nvSpPr>
        <p:spPr>
          <a:xfrm>
            <a:off x="5461926" y="3987389"/>
            <a:ext cx="505267" cy="369332"/>
          </a:xfrm>
          <a:prstGeom prst="rect">
            <a:avLst/>
          </a:prstGeom>
          <a:noFill/>
        </p:spPr>
        <p:txBody>
          <a:bodyPr wrap="none" rtlCol="0">
            <a:spAutoFit/>
          </a:bodyPr>
          <a:lstStyle/>
          <a:p>
            <a:r>
              <a:rPr lang="en-US" dirty="0">
                <a:solidFill>
                  <a:srgbClr val="00B050"/>
                </a:solidFill>
              </a:rPr>
              <a:t>0</a:t>
            </a:r>
            <a:r>
              <a:rPr lang="en-US" dirty="0" smtClean="0">
                <a:solidFill>
                  <a:srgbClr val="00B050"/>
                </a:solidFill>
              </a:rPr>
              <a:t>M</a:t>
            </a:r>
            <a:endParaRPr lang="en-GB" dirty="0">
              <a:solidFill>
                <a:srgbClr val="00B050"/>
              </a:solidFill>
            </a:endParaRPr>
          </a:p>
        </p:txBody>
      </p:sp>
      <p:sp>
        <p:nvSpPr>
          <p:cNvPr id="80" name="TextBox 79"/>
          <p:cNvSpPr txBox="1"/>
          <p:nvPr/>
        </p:nvSpPr>
        <p:spPr>
          <a:xfrm>
            <a:off x="5466846" y="4405255"/>
            <a:ext cx="505267" cy="369332"/>
          </a:xfrm>
          <a:prstGeom prst="rect">
            <a:avLst/>
          </a:prstGeom>
          <a:noFill/>
        </p:spPr>
        <p:txBody>
          <a:bodyPr wrap="none" rtlCol="0">
            <a:spAutoFit/>
          </a:bodyPr>
          <a:lstStyle/>
          <a:p>
            <a:r>
              <a:rPr lang="en-US" dirty="0">
                <a:solidFill>
                  <a:srgbClr val="00B050"/>
                </a:solidFill>
              </a:rPr>
              <a:t>0</a:t>
            </a:r>
            <a:r>
              <a:rPr lang="en-US" dirty="0" smtClean="0">
                <a:solidFill>
                  <a:srgbClr val="00B050"/>
                </a:solidFill>
              </a:rPr>
              <a:t>M</a:t>
            </a:r>
            <a:endParaRPr lang="en-GB" dirty="0">
              <a:solidFill>
                <a:srgbClr val="00B050"/>
              </a:solidFill>
            </a:endParaRPr>
          </a:p>
        </p:txBody>
      </p:sp>
      <p:sp>
        <p:nvSpPr>
          <p:cNvPr id="81" name="TextBox 80"/>
          <p:cNvSpPr txBox="1"/>
          <p:nvPr/>
        </p:nvSpPr>
        <p:spPr>
          <a:xfrm>
            <a:off x="5452093" y="4906705"/>
            <a:ext cx="505267" cy="369332"/>
          </a:xfrm>
          <a:prstGeom prst="rect">
            <a:avLst/>
          </a:prstGeom>
          <a:noFill/>
        </p:spPr>
        <p:txBody>
          <a:bodyPr wrap="none" rtlCol="0">
            <a:spAutoFit/>
          </a:bodyPr>
          <a:lstStyle/>
          <a:p>
            <a:r>
              <a:rPr lang="en-US" dirty="0">
                <a:solidFill>
                  <a:srgbClr val="00B050"/>
                </a:solidFill>
              </a:rPr>
              <a:t>0</a:t>
            </a:r>
            <a:r>
              <a:rPr lang="en-US" dirty="0" smtClean="0">
                <a:solidFill>
                  <a:srgbClr val="00B050"/>
                </a:solidFill>
              </a:rPr>
              <a:t>M</a:t>
            </a:r>
            <a:endParaRPr lang="en-GB" dirty="0">
              <a:solidFill>
                <a:srgbClr val="00B050"/>
              </a:solidFill>
            </a:endParaRPr>
          </a:p>
        </p:txBody>
      </p:sp>
      <p:sp>
        <p:nvSpPr>
          <p:cNvPr id="82" name="TextBox 81"/>
          <p:cNvSpPr txBox="1"/>
          <p:nvPr/>
        </p:nvSpPr>
        <p:spPr>
          <a:xfrm>
            <a:off x="5457009" y="5663789"/>
            <a:ext cx="505267" cy="369332"/>
          </a:xfrm>
          <a:prstGeom prst="rect">
            <a:avLst/>
          </a:prstGeom>
          <a:noFill/>
        </p:spPr>
        <p:txBody>
          <a:bodyPr wrap="none" rtlCol="0">
            <a:spAutoFit/>
          </a:bodyPr>
          <a:lstStyle/>
          <a:p>
            <a:r>
              <a:rPr lang="en-US" dirty="0">
                <a:solidFill>
                  <a:srgbClr val="00B050"/>
                </a:solidFill>
              </a:rPr>
              <a:t>0</a:t>
            </a:r>
            <a:r>
              <a:rPr lang="en-US" dirty="0" smtClean="0">
                <a:solidFill>
                  <a:srgbClr val="00B050"/>
                </a:solidFill>
              </a:rPr>
              <a:t>M</a:t>
            </a:r>
            <a:endParaRPr lang="en-GB" dirty="0">
              <a:solidFill>
                <a:srgbClr val="00B050"/>
              </a:solidFill>
            </a:endParaRPr>
          </a:p>
        </p:txBody>
      </p:sp>
      <p:cxnSp>
        <p:nvCxnSpPr>
          <p:cNvPr id="6" name="Straight Arrow Connector 5"/>
          <p:cNvCxnSpPr>
            <a:endCxn id="82" idx="2"/>
          </p:cNvCxnSpPr>
          <p:nvPr/>
        </p:nvCxnSpPr>
        <p:spPr>
          <a:xfrm flipH="1" flipV="1">
            <a:off x="5709643" y="6033121"/>
            <a:ext cx="12731" cy="352931"/>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043554" y="6402453"/>
            <a:ext cx="6596678" cy="369332"/>
          </a:xfrm>
          <a:prstGeom prst="rect">
            <a:avLst/>
          </a:prstGeom>
          <a:noFill/>
        </p:spPr>
        <p:txBody>
          <a:bodyPr wrap="none" rtlCol="0">
            <a:spAutoFit/>
          </a:bodyPr>
          <a:lstStyle/>
          <a:p>
            <a:r>
              <a:rPr lang="en-US" dirty="0" smtClean="0">
                <a:solidFill>
                  <a:srgbClr val="00B050"/>
                </a:solidFill>
              </a:rPr>
              <a:t>It is possible to add additional budget here from own resources</a:t>
            </a:r>
            <a:endParaRPr lang="en-GB" dirty="0">
              <a:solidFill>
                <a:srgbClr val="00B050"/>
              </a:solidFill>
            </a:endParaRPr>
          </a:p>
        </p:txBody>
      </p:sp>
      <p:sp>
        <p:nvSpPr>
          <p:cNvPr id="89" name="TextBox 88"/>
          <p:cNvSpPr txBox="1"/>
          <p:nvPr/>
        </p:nvSpPr>
        <p:spPr>
          <a:xfrm>
            <a:off x="8369865" y="4031633"/>
            <a:ext cx="697627" cy="369332"/>
          </a:xfrm>
          <a:prstGeom prst="rect">
            <a:avLst/>
          </a:prstGeom>
          <a:noFill/>
        </p:spPr>
        <p:txBody>
          <a:bodyPr wrap="none" rtlCol="0">
            <a:spAutoFit/>
          </a:bodyPr>
          <a:lstStyle/>
          <a:p>
            <a:r>
              <a:rPr lang="en-US" dirty="0" smtClean="0"/>
              <a:t>4,5M</a:t>
            </a:r>
            <a:endParaRPr lang="en-GB" dirty="0"/>
          </a:p>
        </p:txBody>
      </p:sp>
      <p:sp>
        <p:nvSpPr>
          <p:cNvPr id="90" name="TextBox 89"/>
          <p:cNvSpPr txBox="1"/>
          <p:nvPr/>
        </p:nvSpPr>
        <p:spPr>
          <a:xfrm>
            <a:off x="8374783" y="4420005"/>
            <a:ext cx="697627" cy="369332"/>
          </a:xfrm>
          <a:prstGeom prst="rect">
            <a:avLst/>
          </a:prstGeom>
          <a:noFill/>
        </p:spPr>
        <p:txBody>
          <a:bodyPr wrap="none" rtlCol="0">
            <a:spAutoFit/>
          </a:bodyPr>
          <a:lstStyle/>
          <a:p>
            <a:r>
              <a:rPr lang="en-US" dirty="0" smtClean="0"/>
              <a:t>4,5M</a:t>
            </a:r>
            <a:endParaRPr lang="en-GB" dirty="0"/>
          </a:p>
        </p:txBody>
      </p:sp>
      <p:sp>
        <p:nvSpPr>
          <p:cNvPr id="91" name="TextBox 90"/>
          <p:cNvSpPr txBox="1"/>
          <p:nvPr/>
        </p:nvSpPr>
        <p:spPr>
          <a:xfrm>
            <a:off x="8369864" y="4929063"/>
            <a:ext cx="505267" cy="369332"/>
          </a:xfrm>
          <a:prstGeom prst="rect">
            <a:avLst/>
          </a:prstGeom>
          <a:noFill/>
        </p:spPr>
        <p:txBody>
          <a:bodyPr wrap="none" rtlCol="0">
            <a:spAutoFit/>
          </a:bodyPr>
          <a:lstStyle/>
          <a:p>
            <a:r>
              <a:rPr lang="en-US" dirty="0"/>
              <a:t>0</a:t>
            </a:r>
            <a:r>
              <a:rPr lang="en-US" dirty="0" smtClean="0"/>
              <a:t>M</a:t>
            </a:r>
            <a:endParaRPr lang="en-GB" dirty="0"/>
          </a:p>
        </p:txBody>
      </p:sp>
      <p:sp>
        <p:nvSpPr>
          <p:cNvPr id="92" name="TextBox 91"/>
          <p:cNvSpPr txBox="1"/>
          <p:nvPr/>
        </p:nvSpPr>
        <p:spPr>
          <a:xfrm>
            <a:off x="8407474" y="5726090"/>
            <a:ext cx="505267" cy="369332"/>
          </a:xfrm>
          <a:prstGeom prst="rect">
            <a:avLst/>
          </a:prstGeom>
          <a:noFill/>
        </p:spPr>
        <p:txBody>
          <a:bodyPr wrap="none" rtlCol="0">
            <a:spAutoFit/>
          </a:bodyPr>
          <a:lstStyle/>
          <a:p>
            <a:r>
              <a:rPr lang="en-US" dirty="0" smtClean="0"/>
              <a:t>9M</a:t>
            </a:r>
            <a:endParaRPr lang="en-GB" dirty="0"/>
          </a:p>
        </p:txBody>
      </p:sp>
      <p:sp>
        <p:nvSpPr>
          <p:cNvPr id="94" name="TextBox 93"/>
          <p:cNvSpPr txBox="1"/>
          <p:nvPr/>
        </p:nvSpPr>
        <p:spPr>
          <a:xfrm>
            <a:off x="9702137" y="4021802"/>
            <a:ext cx="697627" cy="369332"/>
          </a:xfrm>
          <a:prstGeom prst="rect">
            <a:avLst/>
          </a:prstGeom>
          <a:noFill/>
        </p:spPr>
        <p:txBody>
          <a:bodyPr wrap="none" rtlCol="0">
            <a:spAutoFit/>
          </a:bodyPr>
          <a:lstStyle/>
          <a:p>
            <a:r>
              <a:rPr lang="en-US" dirty="0" smtClean="0"/>
              <a:t>4,5M</a:t>
            </a:r>
            <a:endParaRPr lang="en-GB" dirty="0"/>
          </a:p>
        </p:txBody>
      </p:sp>
      <p:sp>
        <p:nvSpPr>
          <p:cNvPr id="95" name="TextBox 94"/>
          <p:cNvSpPr txBox="1"/>
          <p:nvPr/>
        </p:nvSpPr>
        <p:spPr>
          <a:xfrm>
            <a:off x="9707055" y="4410174"/>
            <a:ext cx="697627" cy="369332"/>
          </a:xfrm>
          <a:prstGeom prst="rect">
            <a:avLst/>
          </a:prstGeom>
          <a:noFill/>
        </p:spPr>
        <p:txBody>
          <a:bodyPr wrap="none" rtlCol="0">
            <a:spAutoFit/>
          </a:bodyPr>
          <a:lstStyle/>
          <a:p>
            <a:r>
              <a:rPr lang="en-US" dirty="0" smtClean="0"/>
              <a:t>4,5M</a:t>
            </a:r>
            <a:endParaRPr lang="en-GB" dirty="0"/>
          </a:p>
        </p:txBody>
      </p:sp>
      <p:sp>
        <p:nvSpPr>
          <p:cNvPr id="96" name="TextBox 95"/>
          <p:cNvSpPr txBox="1"/>
          <p:nvPr/>
        </p:nvSpPr>
        <p:spPr>
          <a:xfrm>
            <a:off x="9702136" y="4919232"/>
            <a:ext cx="697627" cy="369332"/>
          </a:xfrm>
          <a:prstGeom prst="rect">
            <a:avLst/>
          </a:prstGeom>
          <a:noFill/>
        </p:spPr>
        <p:txBody>
          <a:bodyPr wrap="none" rtlCol="0">
            <a:spAutoFit/>
          </a:bodyPr>
          <a:lstStyle/>
          <a:p>
            <a:r>
              <a:rPr lang="en-US" dirty="0" smtClean="0"/>
              <a:t>4,5M</a:t>
            </a:r>
            <a:endParaRPr lang="en-GB" dirty="0"/>
          </a:p>
        </p:txBody>
      </p:sp>
      <p:sp>
        <p:nvSpPr>
          <p:cNvPr id="97" name="TextBox 96"/>
          <p:cNvSpPr txBox="1"/>
          <p:nvPr/>
        </p:nvSpPr>
        <p:spPr>
          <a:xfrm>
            <a:off x="9621762" y="5716259"/>
            <a:ext cx="825867" cy="369332"/>
          </a:xfrm>
          <a:prstGeom prst="rect">
            <a:avLst/>
          </a:prstGeom>
          <a:noFill/>
        </p:spPr>
        <p:txBody>
          <a:bodyPr wrap="none" rtlCol="0">
            <a:spAutoFit/>
          </a:bodyPr>
          <a:lstStyle/>
          <a:p>
            <a:r>
              <a:rPr lang="en-US" dirty="0" smtClean="0"/>
              <a:t>13,5M</a:t>
            </a:r>
            <a:endParaRPr lang="en-GB" dirty="0"/>
          </a:p>
        </p:txBody>
      </p:sp>
      <p:sp>
        <p:nvSpPr>
          <p:cNvPr id="99" name="TextBox 14344"/>
          <p:cNvSpPr txBox="1">
            <a:spLocks noChangeArrowheads="1"/>
          </p:cNvSpPr>
          <p:nvPr/>
        </p:nvSpPr>
        <p:spPr bwMode="auto">
          <a:xfrm>
            <a:off x="3639735" y="3627953"/>
            <a:ext cx="116563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a:spcBef>
                <a:spcPct val="0"/>
              </a:spcBef>
              <a:buClrTx/>
              <a:buFontTx/>
              <a:buNone/>
            </a:pPr>
            <a:r>
              <a:rPr lang="en-GB" altLang="en-US" sz="1800" dirty="0">
                <a:solidFill>
                  <a:srgbClr val="FF0000"/>
                </a:solidFill>
                <a:latin typeface="Trebuchet MS" panose="020B0603020202020204" pitchFamily="34" charset="0"/>
              </a:rPr>
              <a:t>(I)   (II)</a:t>
            </a:r>
          </a:p>
        </p:txBody>
      </p:sp>
      <p:pic>
        <p:nvPicPr>
          <p:cNvPr id="35" name="Picture 34"/>
          <p:cNvPicPr>
            <a:picLocks noChangeAspect="1"/>
          </p:cNvPicPr>
          <p:nvPr/>
        </p:nvPicPr>
        <p:blipFill>
          <a:blip r:embed="rId4"/>
          <a:stretch>
            <a:fillRect/>
          </a:stretch>
        </p:blipFill>
        <p:spPr>
          <a:xfrm>
            <a:off x="8637245" y="3590689"/>
            <a:ext cx="403516" cy="242110"/>
          </a:xfrm>
          <a:prstGeom prst="rect">
            <a:avLst/>
          </a:prstGeom>
        </p:spPr>
      </p:pic>
      <p:sp>
        <p:nvSpPr>
          <p:cNvPr id="36" name="Oval 35"/>
          <p:cNvSpPr/>
          <p:nvPr/>
        </p:nvSpPr>
        <p:spPr>
          <a:xfrm>
            <a:off x="9360826" y="5445213"/>
            <a:ext cx="1283871" cy="8140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7" name="Group 36"/>
          <p:cNvGrpSpPr/>
          <p:nvPr/>
        </p:nvGrpSpPr>
        <p:grpSpPr>
          <a:xfrm>
            <a:off x="10878168" y="-9830"/>
            <a:ext cx="1333500" cy="1265217"/>
            <a:chOff x="3637367" y="95"/>
            <a:chExt cx="1747506" cy="2008628"/>
          </a:xfrm>
          <a:solidFill>
            <a:srgbClr val="00B0F0"/>
          </a:solidFill>
        </p:grpSpPr>
        <p:sp>
          <p:nvSpPr>
            <p:cNvPr id="38" name="Hexagon 37"/>
            <p:cNvSpPr/>
            <p:nvPr/>
          </p:nvSpPr>
          <p:spPr>
            <a:xfrm rot="5400000">
              <a:off x="3506806" y="130656"/>
              <a:ext cx="2008628" cy="1747506"/>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Hexagon 4"/>
            <p:cNvSpPr txBox="1"/>
            <p:nvPr/>
          </p:nvSpPr>
          <p:spPr>
            <a:xfrm>
              <a:off x="3909687" y="313106"/>
              <a:ext cx="1202866" cy="1382606"/>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marR="0" lvl="0" indent="0" algn="ctr" defTabSz="1377950" rtl="0" eaLnBrk="1" fontAlgn="auto" latinLnBrk="0" hangingPunct="1">
                <a:lnSpc>
                  <a:spcPct val="90000"/>
                </a:lnSpc>
                <a:spcBef>
                  <a:spcPct val="0"/>
                </a:spcBef>
                <a:spcAft>
                  <a:spcPct val="35000"/>
                </a:spcAft>
                <a:buClrTx/>
                <a:buSzTx/>
                <a:buFontTx/>
                <a:buNone/>
                <a:tabLst/>
                <a:defRPr/>
              </a:pPr>
              <a:endParaRPr kumimoji="0" lang="en-US" sz="3100" b="0" i="0" u="none" strike="noStrike" kern="1200" cap="none" spc="0" normalizeH="0" baseline="0" noProof="0">
                <a:ln>
                  <a:noFill/>
                </a:ln>
                <a:solidFill>
                  <a:srgbClr val="FFFFFF"/>
                </a:solidFill>
                <a:effectLst/>
                <a:uLnTx/>
                <a:uFillTx/>
                <a:latin typeface="Arial"/>
                <a:ea typeface="+mn-ea"/>
                <a:cs typeface="+mn-cs"/>
              </a:endParaRPr>
            </a:p>
          </p:txBody>
        </p:sp>
      </p:grpSp>
      <p:sp>
        <p:nvSpPr>
          <p:cNvPr id="40" name="TextBox 39"/>
          <p:cNvSpPr txBox="1"/>
          <p:nvPr/>
        </p:nvSpPr>
        <p:spPr>
          <a:xfrm>
            <a:off x="10558463" y="320547"/>
            <a:ext cx="195148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1" i="0" u="none" strike="noStrike" kern="1200" cap="none" spc="0" normalizeH="0" baseline="0" noProof="0" dirty="0" smtClean="0">
                <a:ln>
                  <a:noFill/>
                </a:ln>
                <a:solidFill>
                  <a:srgbClr val="FFFFFF"/>
                </a:solidFill>
                <a:effectLst/>
                <a:uLnTx/>
                <a:uFillTx/>
                <a:latin typeface="Arial"/>
                <a:ea typeface="+mn-ea"/>
                <a:cs typeface="+mn-cs"/>
              </a:rPr>
              <a:t>PCP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1" i="0" u="none" strike="noStrike" kern="1200" cap="none" spc="0" normalizeH="0" baseline="0" noProof="0" dirty="0" smtClean="0">
                <a:ln>
                  <a:noFill/>
                </a:ln>
                <a:solidFill>
                  <a:srgbClr val="FFFFFF"/>
                </a:solidFill>
                <a:effectLst/>
                <a:uLnTx/>
                <a:uFillTx/>
                <a:latin typeface="Arial"/>
                <a:ea typeface="+mn-ea"/>
                <a:cs typeface="+mn-cs"/>
              </a:rPr>
              <a:t>actions</a:t>
            </a:r>
            <a:endParaRPr kumimoji="0" lang="en-GB" sz="18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6854335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8"/>
          <p:cNvSpPr>
            <a:spLocks noChangeArrowheads="1"/>
          </p:cNvSpPr>
          <p:nvPr/>
        </p:nvSpPr>
        <p:spPr bwMode="auto">
          <a:xfrm>
            <a:off x="1611875" y="792367"/>
            <a:ext cx="10024601" cy="347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rgbClr val="FFCC66"/>
              </a:buClr>
              <a:buFont typeface="Times" pitchFamily="18" charset="0"/>
              <a:buChar char="•"/>
              <a:defRPr/>
            </a:pPr>
            <a:endParaRPr lang="en-GB" sz="2000" dirty="0">
              <a:latin typeface="Verdana" pitchFamily="34" charset="0"/>
            </a:endParaRPr>
          </a:p>
          <a:p>
            <a:pPr marL="342900" indent="-342900">
              <a:spcBef>
                <a:spcPct val="20000"/>
              </a:spcBef>
              <a:buClr>
                <a:srgbClr val="931680"/>
              </a:buClr>
              <a:buFont typeface="Times" pitchFamily="18" charset="0"/>
              <a:buChar char="•"/>
              <a:defRPr/>
            </a:pPr>
            <a:r>
              <a:rPr lang="en-GB" sz="2000" b="1" dirty="0">
                <a:solidFill>
                  <a:srgbClr val="931680"/>
                </a:solidFill>
                <a:latin typeface="Verdana" pitchFamily="34" charset="0"/>
              </a:rPr>
              <a:t>Finding Partners</a:t>
            </a:r>
          </a:p>
          <a:p>
            <a:pPr marL="742950" lvl="1" indent="-285750">
              <a:spcBef>
                <a:spcPct val="20000"/>
              </a:spcBef>
              <a:buFontTx/>
              <a:buChar char="–"/>
              <a:defRPr/>
            </a:pPr>
            <a:r>
              <a:rPr lang="en-US" dirty="0"/>
              <a:t>Partner search on each topic page (e.g. </a:t>
            </a:r>
            <a:r>
              <a:rPr lang="en-US" dirty="0" smtClean="0"/>
              <a:t>CARE-08-02) </a:t>
            </a:r>
            <a:r>
              <a:rPr lang="en-US" dirty="0"/>
              <a:t>of the </a:t>
            </a:r>
            <a:r>
              <a:rPr lang="en-US" dirty="0" smtClean="0">
                <a:hlinkClick r:id="rId3"/>
              </a:rPr>
              <a:t>Funding &amp; Tenders </a:t>
            </a:r>
            <a:r>
              <a:rPr lang="en-US" dirty="0">
                <a:hlinkClick r:id="rId3"/>
              </a:rPr>
              <a:t>Portal</a:t>
            </a:r>
            <a:r>
              <a:rPr lang="en-US" dirty="0"/>
              <a:t> </a:t>
            </a:r>
          </a:p>
          <a:p>
            <a:pPr marL="742950" lvl="1" indent="-285750">
              <a:spcBef>
                <a:spcPct val="20000"/>
              </a:spcBef>
              <a:buFontTx/>
              <a:buChar char="–"/>
              <a:defRPr/>
            </a:pPr>
            <a:r>
              <a:rPr lang="en-US" dirty="0">
                <a:hlinkClick r:id="rId4"/>
              </a:rPr>
              <a:t>EU </a:t>
            </a:r>
            <a:r>
              <a:rPr lang="en-US" dirty="0">
                <a:hlinkClick r:id="rId4"/>
              </a:rPr>
              <a:t>procurement </a:t>
            </a:r>
            <a:r>
              <a:rPr lang="en-US" dirty="0" smtClean="0">
                <a:hlinkClick r:id="rId4"/>
              </a:rPr>
              <a:t>forum (post a message there) </a:t>
            </a:r>
            <a:endParaRPr lang="en-US" dirty="0"/>
          </a:p>
          <a:p>
            <a:pPr marL="742950" lvl="1" indent="-285750">
              <a:spcBef>
                <a:spcPct val="20000"/>
              </a:spcBef>
              <a:buFontTx/>
              <a:buChar char="–"/>
              <a:defRPr/>
            </a:pPr>
            <a:r>
              <a:rPr lang="en-US" dirty="0" err="1">
                <a:hlinkClick r:id="rId5"/>
              </a:rPr>
              <a:t>Linkedin</a:t>
            </a:r>
            <a:r>
              <a:rPr lang="en-US" dirty="0">
                <a:hlinkClick r:id="rId5"/>
              </a:rPr>
              <a:t> (e.g. </a:t>
            </a:r>
            <a:r>
              <a:rPr lang="en-US" dirty="0" smtClean="0">
                <a:hlinkClick r:id="rId5"/>
              </a:rPr>
              <a:t>innovation procurement </a:t>
            </a:r>
            <a:r>
              <a:rPr lang="en-US" dirty="0" err="1">
                <a:hlinkClick r:id="rId5"/>
              </a:rPr>
              <a:t>Linkedin</a:t>
            </a:r>
            <a:r>
              <a:rPr lang="en-US" dirty="0">
                <a:hlinkClick r:id="rId5"/>
              </a:rPr>
              <a:t> </a:t>
            </a:r>
            <a:r>
              <a:rPr lang="en-US" dirty="0">
                <a:hlinkClick r:id="rId5"/>
              </a:rPr>
              <a:t>group)</a:t>
            </a:r>
            <a:endParaRPr lang="en-US" dirty="0"/>
          </a:p>
          <a:p>
            <a:pPr marL="742950" lvl="1" indent="-285750">
              <a:spcBef>
                <a:spcPct val="20000"/>
              </a:spcBef>
              <a:buFontTx/>
              <a:buChar char="–"/>
              <a:defRPr/>
            </a:pPr>
            <a:r>
              <a:rPr lang="en-US" dirty="0" smtClean="0">
                <a:hlinkClick r:id="rId6"/>
              </a:rPr>
              <a:t>Ongoing &amp; completed </a:t>
            </a:r>
            <a:r>
              <a:rPr lang="en-US" dirty="0">
                <a:hlinkClick r:id="rId6"/>
              </a:rPr>
              <a:t>EU funded PCP-PPI </a:t>
            </a:r>
            <a:r>
              <a:rPr lang="en-US" dirty="0">
                <a:hlinkClick r:id="rId6"/>
              </a:rPr>
              <a:t>projects</a:t>
            </a:r>
            <a:endParaRPr lang="en-US" dirty="0"/>
          </a:p>
          <a:p>
            <a:pPr marL="742950" lvl="1" indent="-285750">
              <a:spcBef>
                <a:spcPct val="20000"/>
              </a:spcBef>
              <a:buFontTx/>
              <a:buChar char="–"/>
              <a:defRPr/>
            </a:pPr>
            <a:r>
              <a:rPr lang="en-US" dirty="0">
                <a:hlinkClick r:id="rId7"/>
              </a:rPr>
              <a:t>Partners in all Horizon Europe funded projects</a:t>
            </a:r>
            <a:endParaRPr lang="en-US" dirty="0"/>
          </a:p>
          <a:p>
            <a:pPr marL="742950" lvl="1" indent="-285750">
              <a:spcBef>
                <a:spcPct val="20000"/>
              </a:spcBef>
              <a:buFontTx/>
              <a:buChar char="–"/>
              <a:defRPr/>
            </a:pPr>
            <a:r>
              <a:rPr lang="en-US" dirty="0" smtClean="0">
                <a:hlinkClick r:id="rId8"/>
              </a:rPr>
              <a:t>National / regional PCP / PPI </a:t>
            </a:r>
            <a:r>
              <a:rPr lang="en-US" dirty="0">
                <a:hlinkClick r:id="rId8"/>
              </a:rPr>
              <a:t>initiatives in countries around Europe</a:t>
            </a:r>
            <a:endParaRPr lang="en-US" dirty="0"/>
          </a:p>
          <a:p>
            <a:pPr marL="742950" lvl="1" indent="-285750">
              <a:spcBef>
                <a:spcPct val="20000"/>
              </a:spcBef>
              <a:buFontTx/>
              <a:buChar char="–"/>
              <a:defRPr/>
            </a:pPr>
            <a:r>
              <a:rPr lang="en-US" dirty="0">
                <a:hlinkClick r:id="rId9"/>
              </a:rPr>
              <a:t>European Network of </a:t>
            </a:r>
            <a:r>
              <a:rPr lang="en-US" dirty="0" smtClean="0">
                <a:hlinkClick r:id="rId9"/>
              </a:rPr>
              <a:t>national innovation </a:t>
            </a:r>
            <a:r>
              <a:rPr lang="en-US" dirty="0">
                <a:hlinkClick r:id="rId9"/>
              </a:rPr>
              <a:t>procurement competence centers</a:t>
            </a:r>
            <a:endParaRPr lang="en-US" dirty="0"/>
          </a:p>
          <a:p>
            <a:pPr marL="742950" lvl="1" indent="-285750">
              <a:spcBef>
                <a:spcPct val="20000"/>
              </a:spcBef>
              <a:buFontTx/>
              <a:buChar char="–"/>
              <a:defRPr/>
            </a:pPr>
            <a:r>
              <a:rPr lang="en-US" dirty="0">
                <a:cs typeface="Rod" panose="02030509050101010101" pitchFamily="49" charset="-79"/>
                <a:hlinkClick r:id="rId10"/>
              </a:rPr>
              <a:t>Ideal-</a:t>
            </a:r>
            <a:r>
              <a:rPr lang="en-US" dirty="0" err="1">
                <a:cs typeface="Rod" panose="02030509050101010101" pitchFamily="49" charset="-79"/>
                <a:hlinkClick r:id="rId10"/>
              </a:rPr>
              <a:t>Ist</a:t>
            </a:r>
            <a:r>
              <a:rPr lang="en-US" dirty="0">
                <a:cs typeface="Rod" panose="02030509050101010101" pitchFamily="49" charset="-79"/>
                <a:hlinkClick r:id="rId10"/>
              </a:rPr>
              <a:t> </a:t>
            </a:r>
            <a:r>
              <a:rPr lang="en-US" dirty="0">
                <a:cs typeface="Rod" panose="02030509050101010101" pitchFamily="49" charset="-79"/>
                <a:hlinkClick r:id="rId10"/>
              </a:rPr>
              <a:t>partner search</a:t>
            </a:r>
            <a:r>
              <a:rPr lang="en-US" dirty="0">
                <a:cs typeface="Rod" panose="02030509050101010101" pitchFamily="49" charset="-79"/>
              </a:rPr>
              <a:t> </a:t>
            </a:r>
            <a:r>
              <a:rPr lang="en-US" dirty="0"/>
              <a:t>(for ICT related calls) </a:t>
            </a:r>
          </a:p>
          <a:p>
            <a:pPr marL="742950" lvl="1" indent="-285750">
              <a:spcBef>
                <a:spcPct val="20000"/>
              </a:spcBef>
              <a:buFontTx/>
              <a:buChar char="–"/>
              <a:defRPr/>
            </a:pPr>
            <a:r>
              <a:rPr lang="en-US" dirty="0">
                <a:cs typeface="Rod" panose="02030509050101010101" pitchFamily="49" charset="-79"/>
              </a:rPr>
              <a:t>Your own network of colleague procurers/public services in your field, </a:t>
            </a:r>
            <a:r>
              <a:rPr lang="en-US" dirty="0" err="1">
                <a:cs typeface="Rod" panose="02030509050101010101" pitchFamily="49" charset="-79"/>
              </a:rPr>
              <a:t>etc</a:t>
            </a:r>
            <a:endParaRPr lang="en-US" dirty="0">
              <a:cs typeface="Rod" panose="02030509050101010101" pitchFamily="49" charset="-79"/>
            </a:endParaRPr>
          </a:p>
          <a:p>
            <a:pPr lvl="1" eaLnBrk="1" hangingPunct="1">
              <a:spcBef>
                <a:spcPct val="20000"/>
              </a:spcBef>
              <a:defRPr/>
            </a:pPr>
            <a:endParaRPr lang="en-US" dirty="0"/>
          </a:p>
          <a:p>
            <a:pPr marL="342900" indent="-342900">
              <a:spcBef>
                <a:spcPct val="20000"/>
              </a:spcBef>
              <a:buClr>
                <a:srgbClr val="931680"/>
              </a:buClr>
              <a:buFont typeface="Times" pitchFamily="18" charset="0"/>
              <a:buChar char="•"/>
              <a:defRPr/>
            </a:pPr>
            <a:r>
              <a:rPr lang="en-GB" sz="2000" b="1" dirty="0">
                <a:solidFill>
                  <a:srgbClr val="931680"/>
                </a:solidFill>
                <a:latin typeface="Verdana" pitchFamily="34" charset="0"/>
              </a:rPr>
              <a:t>Support in preparing a proposal</a:t>
            </a:r>
          </a:p>
          <a:p>
            <a:pPr marL="742950" lvl="1" indent="-285750">
              <a:spcBef>
                <a:spcPct val="20000"/>
              </a:spcBef>
              <a:buFontTx/>
              <a:buChar char="–"/>
              <a:defRPr/>
            </a:pPr>
            <a:r>
              <a:rPr lang="en-US" dirty="0" smtClean="0">
                <a:hlinkClick r:id="rId8"/>
              </a:rPr>
              <a:t>National / regional </a:t>
            </a:r>
            <a:r>
              <a:rPr lang="en-US" dirty="0">
                <a:hlinkClick r:id="rId8"/>
              </a:rPr>
              <a:t>competence </a:t>
            </a:r>
            <a:r>
              <a:rPr lang="en-US" dirty="0" smtClean="0">
                <a:hlinkClick r:id="rId8"/>
              </a:rPr>
              <a:t>centers / support </a:t>
            </a:r>
            <a:r>
              <a:rPr lang="en-US" dirty="0">
                <a:hlinkClick r:id="rId8"/>
              </a:rPr>
              <a:t>programs for PCP/PPI </a:t>
            </a:r>
            <a:endParaRPr lang="en-US" dirty="0"/>
          </a:p>
          <a:p>
            <a:pPr marL="742950" lvl="1" indent="-285750">
              <a:spcBef>
                <a:spcPct val="20000"/>
              </a:spcBef>
              <a:buFontTx/>
              <a:buChar char="–"/>
              <a:defRPr/>
            </a:pPr>
            <a:r>
              <a:rPr lang="en-US" dirty="0">
                <a:hlinkClick r:id="rId9"/>
              </a:rPr>
              <a:t>European Network of </a:t>
            </a:r>
            <a:r>
              <a:rPr lang="en-US" dirty="0" smtClean="0">
                <a:hlinkClick r:id="rId9"/>
              </a:rPr>
              <a:t>national innovation </a:t>
            </a:r>
            <a:r>
              <a:rPr lang="en-US" dirty="0">
                <a:hlinkClick r:id="rId9"/>
              </a:rPr>
              <a:t>procurement competence </a:t>
            </a:r>
            <a:r>
              <a:rPr lang="en-US" dirty="0">
                <a:hlinkClick r:id="rId9"/>
              </a:rPr>
              <a:t>centers</a:t>
            </a:r>
            <a:endParaRPr lang="en-US" dirty="0"/>
          </a:p>
          <a:p>
            <a:pPr marL="742950" lvl="1" indent="-285750">
              <a:spcBef>
                <a:spcPct val="20000"/>
              </a:spcBef>
              <a:buFontTx/>
              <a:buChar char="–"/>
              <a:defRPr/>
            </a:pPr>
            <a:r>
              <a:rPr lang="en-US" dirty="0">
                <a:hlinkClick r:id="rId11"/>
              </a:rPr>
              <a:t>National Contact Points for </a:t>
            </a:r>
            <a:r>
              <a:rPr lang="en-US" dirty="0" smtClean="0">
                <a:hlinkClick r:id="rId11"/>
              </a:rPr>
              <a:t>Horizon Europe</a:t>
            </a:r>
            <a:endParaRPr lang="en-US" dirty="0"/>
          </a:p>
          <a:p>
            <a:pPr marL="742950" lvl="1" indent="-285750">
              <a:spcBef>
                <a:spcPct val="20000"/>
              </a:spcBef>
              <a:buFontTx/>
              <a:buChar char="–"/>
              <a:defRPr/>
            </a:pPr>
            <a:r>
              <a:rPr lang="en-US" dirty="0">
                <a:hlinkClick r:id="rId10"/>
              </a:rPr>
              <a:t>Ideal-</a:t>
            </a:r>
            <a:r>
              <a:rPr lang="en-US" dirty="0" err="1">
                <a:hlinkClick r:id="rId10"/>
              </a:rPr>
              <a:t>Ist</a:t>
            </a:r>
            <a:r>
              <a:rPr lang="en-US" dirty="0">
                <a:hlinkClick r:id="rId10"/>
              </a:rPr>
              <a:t> </a:t>
            </a:r>
            <a:r>
              <a:rPr lang="en-US" dirty="0"/>
              <a:t>(network National Contact Points for ICT for Horizon </a:t>
            </a:r>
            <a:r>
              <a:rPr lang="en-US" dirty="0" err="1" smtClean="0"/>
              <a:t>programme</a:t>
            </a:r>
            <a:r>
              <a:rPr lang="en-US" dirty="0" smtClean="0"/>
              <a:t>) </a:t>
            </a:r>
            <a:endParaRPr lang="en-US" dirty="0"/>
          </a:p>
          <a:p>
            <a:pPr lvl="1" eaLnBrk="1" hangingPunct="1">
              <a:spcBef>
                <a:spcPct val="20000"/>
              </a:spcBef>
              <a:defRPr/>
            </a:pPr>
            <a:endParaRPr lang="en-US" dirty="0"/>
          </a:p>
          <a:p>
            <a:pPr marL="742950" lvl="1" indent="-285750">
              <a:spcBef>
                <a:spcPct val="20000"/>
              </a:spcBef>
              <a:buFontTx/>
              <a:buChar char="–"/>
              <a:defRPr/>
            </a:pPr>
            <a:endParaRPr lang="en-GB" dirty="0">
              <a:latin typeface="Verdana" pitchFamily="34" charset="0"/>
            </a:endParaRPr>
          </a:p>
          <a:p>
            <a:pPr marL="342900" indent="-342900">
              <a:spcBef>
                <a:spcPct val="20000"/>
              </a:spcBef>
              <a:buClr>
                <a:srgbClr val="FFCC66"/>
              </a:buClr>
              <a:defRPr/>
            </a:pPr>
            <a:endParaRPr lang="en-GB" sz="2000" dirty="0">
              <a:latin typeface="Verdana" pitchFamily="34" charset="0"/>
            </a:endParaRPr>
          </a:p>
          <a:p>
            <a:pPr marL="342900" indent="-342900">
              <a:spcBef>
                <a:spcPct val="20000"/>
              </a:spcBef>
              <a:buClr>
                <a:srgbClr val="FFCC66"/>
              </a:buClr>
              <a:buFont typeface="Times" pitchFamily="18" charset="0"/>
              <a:buChar char="•"/>
              <a:defRPr/>
            </a:pPr>
            <a:endParaRPr lang="en-GB" sz="2000" dirty="0">
              <a:latin typeface="Verdana" pitchFamily="34" charset="0"/>
            </a:endParaRPr>
          </a:p>
        </p:txBody>
      </p:sp>
      <p:grpSp>
        <p:nvGrpSpPr>
          <p:cNvPr id="3" name="Group 2"/>
          <p:cNvGrpSpPr/>
          <p:nvPr/>
        </p:nvGrpSpPr>
        <p:grpSpPr>
          <a:xfrm>
            <a:off x="870738" y="389865"/>
            <a:ext cx="864000" cy="864000"/>
            <a:chOff x="6673743" y="1558376"/>
            <a:chExt cx="864000" cy="864000"/>
          </a:xfrm>
        </p:grpSpPr>
        <p:sp>
          <p:nvSpPr>
            <p:cNvPr id="4" name="Oval 3"/>
            <p:cNvSpPr/>
            <p:nvPr/>
          </p:nvSpPr>
          <p:spPr>
            <a:xfrm>
              <a:off x="6673743" y="1558376"/>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707978" y="1592611"/>
              <a:ext cx="795530" cy="795530"/>
            </a:xfrm>
            <a:prstGeom prst="rect">
              <a:avLst/>
            </a:prstGeom>
          </p:spPr>
        </p:pic>
      </p:grpSp>
      <p:sp>
        <p:nvSpPr>
          <p:cNvPr id="6" name="Title 1"/>
          <p:cNvSpPr>
            <a:spLocks noGrp="1"/>
          </p:cNvSpPr>
          <p:nvPr>
            <p:ph type="title"/>
          </p:nvPr>
        </p:nvSpPr>
        <p:spPr>
          <a:xfrm>
            <a:off x="1835753" y="482860"/>
            <a:ext cx="9680275" cy="564543"/>
          </a:xfrm>
        </p:spPr>
        <p:txBody>
          <a:bodyPr/>
          <a:lstStyle/>
          <a:p>
            <a:r>
              <a:rPr lang="en-GB" sz="3600" b="1" dirty="0" smtClean="0">
                <a:solidFill>
                  <a:schemeClr val="accent4"/>
                </a:solidFill>
              </a:rPr>
              <a:t>Finding the pilot and the crew</a:t>
            </a:r>
            <a:endParaRPr lang="en-GB" sz="3600" b="1" dirty="0">
              <a:solidFill>
                <a:schemeClr val="accent4"/>
              </a:solidFill>
            </a:endParaRPr>
          </a:p>
        </p:txBody>
      </p:sp>
    </p:spTree>
    <p:extLst>
      <p:ext uri="{BB962C8B-B14F-4D97-AF65-F5344CB8AC3E}">
        <p14:creationId xmlns:p14="http://schemas.microsoft.com/office/powerpoint/2010/main" val="37174975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604684" y="0"/>
            <a:ext cx="648929" cy="1637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a:stretch>
            <a:fillRect/>
          </a:stretch>
        </p:blipFill>
        <p:spPr>
          <a:xfrm>
            <a:off x="-1" y="611248"/>
            <a:ext cx="15294077" cy="5905535"/>
          </a:xfrm>
          <a:prstGeom prst="rect">
            <a:avLst/>
          </a:prstGeom>
        </p:spPr>
      </p:pic>
      <p:cxnSp>
        <p:nvCxnSpPr>
          <p:cNvPr id="4" name="Straight Arrow Connector 3"/>
          <p:cNvCxnSpPr/>
          <p:nvPr/>
        </p:nvCxnSpPr>
        <p:spPr>
          <a:xfrm>
            <a:off x="3553261" y="1805373"/>
            <a:ext cx="520991" cy="5879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617859" y="885264"/>
            <a:ext cx="2390398" cy="923330"/>
          </a:xfrm>
          <a:prstGeom prst="rect">
            <a:avLst/>
          </a:prstGeom>
          <a:noFill/>
        </p:spPr>
        <p:txBody>
          <a:bodyPr wrap="none" rtlCol="0">
            <a:spAutoFit/>
          </a:bodyPr>
          <a:lstStyle/>
          <a:p>
            <a:r>
              <a:rPr lang="en-US" dirty="0" smtClean="0">
                <a:solidFill>
                  <a:srgbClr val="FF0000"/>
                </a:solidFill>
              </a:rPr>
              <a:t>Price of PCP/PPI</a:t>
            </a:r>
          </a:p>
          <a:p>
            <a:r>
              <a:rPr lang="en-US" dirty="0" smtClean="0">
                <a:solidFill>
                  <a:srgbClr val="FF0000"/>
                </a:solidFill>
              </a:rPr>
              <a:t>Procurement under</a:t>
            </a:r>
          </a:p>
          <a:p>
            <a:r>
              <a:rPr lang="en-US" dirty="0" smtClean="0">
                <a:solidFill>
                  <a:srgbClr val="FF0000"/>
                </a:solidFill>
              </a:rPr>
              <a:t>Subcontracting costs </a:t>
            </a:r>
            <a:endParaRPr lang="en-GB" dirty="0">
              <a:solidFill>
                <a:srgbClr val="FF0000"/>
              </a:solidFill>
            </a:endParaRPr>
          </a:p>
        </p:txBody>
      </p:sp>
      <p:cxnSp>
        <p:nvCxnSpPr>
          <p:cNvPr id="14" name="Straight Arrow Connector 13"/>
          <p:cNvCxnSpPr/>
          <p:nvPr/>
        </p:nvCxnSpPr>
        <p:spPr>
          <a:xfrm flipH="1">
            <a:off x="7194326" y="1961749"/>
            <a:ext cx="243240" cy="4270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184608" y="762859"/>
            <a:ext cx="2108269" cy="1200329"/>
          </a:xfrm>
          <a:prstGeom prst="rect">
            <a:avLst/>
          </a:prstGeom>
          <a:noFill/>
        </p:spPr>
        <p:txBody>
          <a:bodyPr wrap="none" rtlCol="0">
            <a:spAutoFit/>
          </a:bodyPr>
          <a:lstStyle/>
          <a:p>
            <a:pPr algn="ctr"/>
            <a:r>
              <a:rPr lang="en-US" dirty="0" smtClean="0">
                <a:solidFill>
                  <a:srgbClr val="FF0000"/>
                </a:solidFill>
              </a:rPr>
              <a:t>There is no</a:t>
            </a:r>
          </a:p>
          <a:p>
            <a:pPr algn="ctr"/>
            <a:r>
              <a:rPr lang="en-US" dirty="0" smtClean="0">
                <a:solidFill>
                  <a:srgbClr val="FF0000"/>
                </a:solidFill>
              </a:rPr>
              <a:t>D.5 PCP/PPI</a:t>
            </a:r>
          </a:p>
          <a:p>
            <a:pPr algn="ctr"/>
            <a:r>
              <a:rPr lang="en-US" dirty="0" smtClean="0">
                <a:solidFill>
                  <a:srgbClr val="FF0000"/>
                </a:solidFill>
              </a:rPr>
              <a:t>Procurement costs</a:t>
            </a:r>
          </a:p>
          <a:p>
            <a:pPr algn="ctr"/>
            <a:r>
              <a:rPr lang="en-US" dirty="0">
                <a:solidFill>
                  <a:srgbClr val="FF0000"/>
                </a:solidFill>
              </a:rPr>
              <a:t>i</a:t>
            </a:r>
            <a:r>
              <a:rPr lang="en-US" dirty="0" smtClean="0">
                <a:solidFill>
                  <a:srgbClr val="FF0000"/>
                </a:solidFill>
              </a:rPr>
              <a:t>n RIA/IA actions</a:t>
            </a:r>
            <a:endParaRPr lang="en-GB" dirty="0">
              <a:solidFill>
                <a:srgbClr val="FF0000"/>
              </a:solidFill>
            </a:endParaRPr>
          </a:p>
        </p:txBody>
      </p:sp>
      <p:sp>
        <p:nvSpPr>
          <p:cNvPr id="26" name="TextBox 25"/>
          <p:cNvSpPr txBox="1"/>
          <p:nvPr/>
        </p:nvSpPr>
        <p:spPr>
          <a:xfrm>
            <a:off x="762879" y="4033649"/>
            <a:ext cx="1286636" cy="307777"/>
          </a:xfrm>
          <a:prstGeom prst="rect">
            <a:avLst/>
          </a:prstGeom>
          <a:solidFill>
            <a:schemeClr val="bg1"/>
          </a:solidFill>
        </p:spPr>
        <p:txBody>
          <a:bodyPr wrap="none" rtlCol="0">
            <a:spAutoFit/>
          </a:bodyPr>
          <a:lstStyle/>
          <a:p>
            <a:r>
              <a:rPr lang="en-US" sz="1400" dirty="0" smtClean="0"/>
              <a:t>Procurer 1</a:t>
            </a:r>
            <a:endParaRPr lang="en-GB" sz="1400" dirty="0"/>
          </a:p>
        </p:txBody>
      </p:sp>
      <p:sp>
        <p:nvSpPr>
          <p:cNvPr id="27" name="TextBox 26"/>
          <p:cNvSpPr txBox="1"/>
          <p:nvPr/>
        </p:nvSpPr>
        <p:spPr>
          <a:xfrm>
            <a:off x="750478" y="4422023"/>
            <a:ext cx="1286636" cy="307777"/>
          </a:xfrm>
          <a:prstGeom prst="rect">
            <a:avLst/>
          </a:prstGeom>
          <a:solidFill>
            <a:schemeClr val="bg1"/>
          </a:solidFill>
        </p:spPr>
        <p:txBody>
          <a:bodyPr wrap="none" rtlCol="0">
            <a:spAutoFit/>
          </a:bodyPr>
          <a:lstStyle/>
          <a:p>
            <a:r>
              <a:rPr lang="en-US" sz="1400" dirty="0" smtClean="0"/>
              <a:t>Procurer 2</a:t>
            </a:r>
            <a:endParaRPr lang="en-GB" sz="1400" dirty="0"/>
          </a:p>
        </p:txBody>
      </p:sp>
      <p:sp>
        <p:nvSpPr>
          <p:cNvPr id="28" name="TextBox 27"/>
          <p:cNvSpPr txBox="1"/>
          <p:nvPr/>
        </p:nvSpPr>
        <p:spPr>
          <a:xfrm>
            <a:off x="738074" y="5282349"/>
            <a:ext cx="1286636" cy="307777"/>
          </a:xfrm>
          <a:prstGeom prst="rect">
            <a:avLst/>
          </a:prstGeom>
          <a:solidFill>
            <a:schemeClr val="bg1"/>
          </a:solidFill>
        </p:spPr>
        <p:txBody>
          <a:bodyPr wrap="none" rtlCol="0">
            <a:spAutoFit/>
          </a:bodyPr>
          <a:lstStyle/>
          <a:p>
            <a:r>
              <a:rPr lang="en-US" sz="1400" dirty="0" smtClean="0"/>
              <a:t>Procurer 3</a:t>
            </a:r>
            <a:endParaRPr lang="en-GB" sz="1400" dirty="0"/>
          </a:p>
        </p:txBody>
      </p:sp>
      <p:sp>
        <p:nvSpPr>
          <p:cNvPr id="29" name="TextBox 14344"/>
          <p:cNvSpPr txBox="1">
            <a:spLocks noChangeArrowheads="1"/>
          </p:cNvSpPr>
          <p:nvPr/>
        </p:nvSpPr>
        <p:spPr bwMode="auto">
          <a:xfrm>
            <a:off x="3553261" y="3598044"/>
            <a:ext cx="116563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a:spcBef>
                <a:spcPct val="0"/>
              </a:spcBef>
              <a:buClrTx/>
              <a:buFontTx/>
              <a:buNone/>
            </a:pPr>
            <a:r>
              <a:rPr lang="en-GB" altLang="en-US" sz="1800" dirty="0">
                <a:solidFill>
                  <a:srgbClr val="FF0000"/>
                </a:solidFill>
                <a:latin typeface="Trebuchet MS" panose="020B0603020202020204" pitchFamily="34" charset="0"/>
              </a:rPr>
              <a:t>(I)   (II)</a:t>
            </a:r>
          </a:p>
        </p:txBody>
      </p:sp>
      <p:sp>
        <p:nvSpPr>
          <p:cNvPr id="30" name="TextBox 29"/>
          <p:cNvSpPr txBox="1"/>
          <p:nvPr/>
        </p:nvSpPr>
        <p:spPr>
          <a:xfrm>
            <a:off x="3553261" y="4016340"/>
            <a:ext cx="954107" cy="369332"/>
          </a:xfrm>
          <a:prstGeom prst="rect">
            <a:avLst/>
          </a:prstGeom>
          <a:noFill/>
        </p:spPr>
        <p:txBody>
          <a:bodyPr wrap="none" rtlCol="0">
            <a:spAutoFit/>
          </a:bodyPr>
          <a:lstStyle/>
          <a:p>
            <a:r>
              <a:rPr lang="en-US" dirty="0" smtClean="0">
                <a:solidFill>
                  <a:srgbClr val="FF0000"/>
                </a:solidFill>
              </a:rPr>
              <a:t>9M  3M</a:t>
            </a:r>
            <a:endParaRPr lang="en-GB" dirty="0">
              <a:solidFill>
                <a:srgbClr val="FF0000"/>
              </a:solidFill>
            </a:endParaRPr>
          </a:p>
        </p:txBody>
      </p:sp>
      <p:sp>
        <p:nvSpPr>
          <p:cNvPr id="31" name="TextBox 30"/>
          <p:cNvSpPr txBox="1"/>
          <p:nvPr/>
        </p:nvSpPr>
        <p:spPr>
          <a:xfrm>
            <a:off x="3559466" y="4404712"/>
            <a:ext cx="954107" cy="369332"/>
          </a:xfrm>
          <a:prstGeom prst="rect">
            <a:avLst/>
          </a:prstGeom>
          <a:noFill/>
        </p:spPr>
        <p:txBody>
          <a:bodyPr wrap="none" rtlCol="0">
            <a:spAutoFit/>
          </a:bodyPr>
          <a:lstStyle/>
          <a:p>
            <a:r>
              <a:rPr lang="en-US" dirty="0" smtClean="0">
                <a:solidFill>
                  <a:srgbClr val="FF0000"/>
                </a:solidFill>
              </a:rPr>
              <a:t>0M  3M</a:t>
            </a:r>
            <a:endParaRPr lang="en-GB" dirty="0">
              <a:solidFill>
                <a:srgbClr val="FF0000"/>
              </a:solidFill>
            </a:endParaRPr>
          </a:p>
        </p:txBody>
      </p:sp>
      <p:sp>
        <p:nvSpPr>
          <p:cNvPr id="33" name="TextBox 32"/>
          <p:cNvSpPr txBox="1"/>
          <p:nvPr/>
        </p:nvSpPr>
        <p:spPr>
          <a:xfrm>
            <a:off x="3842597" y="6094248"/>
            <a:ext cx="637453" cy="369332"/>
          </a:xfrm>
          <a:prstGeom prst="rect">
            <a:avLst/>
          </a:prstGeom>
          <a:noFill/>
        </p:spPr>
        <p:txBody>
          <a:bodyPr wrap="none" rtlCol="0">
            <a:spAutoFit/>
          </a:bodyPr>
          <a:lstStyle/>
          <a:p>
            <a:r>
              <a:rPr lang="en-US" dirty="0" smtClean="0"/>
              <a:t>9M</a:t>
            </a:r>
            <a:endParaRPr lang="en-GB" dirty="0"/>
          </a:p>
        </p:txBody>
      </p:sp>
      <p:sp>
        <p:nvSpPr>
          <p:cNvPr id="34" name="TextBox 33"/>
          <p:cNvSpPr txBox="1"/>
          <p:nvPr/>
        </p:nvSpPr>
        <p:spPr>
          <a:xfrm>
            <a:off x="8721326" y="6084416"/>
            <a:ext cx="633507" cy="369332"/>
          </a:xfrm>
          <a:prstGeom prst="rect">
            <a:avLst/>
          </a:prstGeom>
          <a:noFill/>
        </p:spPr>
        <p:txBody>
          <a:bodyPr wrap="none" rtlCol="0">
            <a:spAutoFit/>
          </a:bodyPr>
          <a:lstStyle/>
          <a:p>
            <a:r>
              <a:rPr lang="en-US" dirty="0" smtClean="0"/>
              <a:t>64M</a:t>
            </a:r>
            <a:endParaRPr lang="en-GB" dirty="0"/>
          </a:p>
        </p:txBody>
      </p:sp>
      <p:sp>
        <p:nvSpPr>
          <p:cNvPr id="35" name="TextBox 34"/>
          <p:cNvSpPr txBox="1"/>
          <p:nvPr/>
        </p:nvSpPr>
        <p:spPr>
          <a:xfrm>
            <a:off x="2635510" y="4002871"/>
            <a:ext cx="633507" cy="369332"/>
          </a:xfrm>
          <a:prstGeom prst="rect">
            <a:avLst/>
          </a:prstGeom>
          <a:noFill/>
        </p:spPr>
        <p:txBody>
          <a:bodyPr wrap="none" rtlCol="0">
            <a:spAutoFit/>
          </a:bodyPr>
          <a:lstStyle/>
          <a:p>
            <a:r>
              <a:rPr lang="en-US" dirty="0" smtClean="0"/>
              <a:t>30M</a:t>
            </a:r>
            <a:endParaRPr lang="en-GB" dirty="0"/>
          </a:p>
        </p:txBody>
      </p:sp>
      <p:sp>
        <p:nvSpPr>
          <p:cNvPr id="36" name="TextBox 35"/>
          <p:cNvSpPr txBox="1"/>
          <p:nvPr/>
        </p:nvSpPr>
        <p:spPr>
          <a:xfrm>
            <a:off x="7795216" y="4024459"/>
            <a:ext cx="505267" cy="369332"/>
          </a:xfrm>
          <a:prstGeom prst="rect">
            <a:avLst/>
          </a:prstGeom>
          <a:noFill/>
        </p:spPr>
        <p:txBody>
          <a:bodyPr wrap="none" rtlCol="0">
            <a:spAutoFit/>
          </a:bodyPr>
          <a:lstStyle/>
          <a:p>
            <a:r>
              <a:rPr lang="en-US" dirty="0" smtClean="0"/>
              <a:t>7,5</a:t>
            </a:r>
            <a:endParaRPr lang="en-GB" dirty="0"/>
          </a:p>
        </p:txBody>
      </p:sp>
      <p:sp>
        <p:nvSpPr>
          <p:cNvPr id="37" name="TextBox 36"/>
          <p:cNvSpPr txBox="1"/>
          <p:nvPr/>
        </p:nvSpPr>
        <p:spPr>
          <a:xfrm>
            <a:off x="8657325" y="4029373"/>
            <a:ext cx="633507" cy="369332"/>
          </a:xfrm>
          <a:prstGeom prst="rect">
            <a:avLst/>
          </a:prstGeom>
          <a:noFill/>
        </p:spPr>
        <p:txBody>
          <a:bodyPr wrap="none" rtlCol="0">
            <a:spAutoFit/>
          </a:bodyPr>
          <a:lstStyle/>
          <a:p>
            <a:r>
              <a:rPr lang="en-US" dirty="0" smtClean="0">
                <a:solidFill>
                  <a:srgbClr val="FF0000"/>
                </a:solidFill>
              </a:rPr>
              <a:t>46,5</a:t>
            </a:r>
            <a:endParaRPr lang="en-GB" dirty="0">
              <a:solidFill>
                <a:srgbClr val="FF0000"/>
              </a:solidFill>
            </a:endParaRPr>
          </a:p>
        </p:txBody>
      </p:sp>
      <p:sp>
        <p:nvSpPr>
          <p:cNvPr id="38" name="TextBox 37"/>
          <p:cNvSpPr txBox="1"/>
          <p:nvPr/>
        </p:nvSpPr>
        <p:spPr>
          <a:xfrm>
            <a:off x="2634598" y="4391245"/>
            <a:ext cx="633507" cy="369332"/>
          </a:xfrm>
          <a:prstGeom prst="rect">
            <a:avLst/>
          </a:prstGeom>
          <a:noFill/>
        </p:spPr>
        <p:txBody>
          <a:bodyPr wrap="none" rtlCol="0">
            <a:spAutoFit/>
          </a:bodyPr>
          <a:lstStyle/>
          <a:p>
            <a:r>
              <a:rPr lang="en-US" dirty="0" smtClean="0"/>
              <a:t>10M</a:t>
            </a:r>
            <a:endParaRPr lang="en-GB" dirty="0"/>
          </a:p>
        </p:txBody>
      </p:sp>
      <p:sp>
        <p:nvSpPr>
          <p:cNvPr id="40" name="TextBox 39"/>
          <p:cNvSpPr txBox="1"/>
          <p:nvPr/>
        </p:nvSpPr>
        <p:spPr>
          <a:xfrm>
            <a:off x="7801420" y="4412829"/>
            <a:ext cx="505267" cy="369332"/>
          </a:xfrm>
          <a:prstGeom prst="rect">
            <a:avLst/>
          </a:prstGeom>
          <a:noFill/>
        </p:spPr>
        <p:txBody>
          <a:bodyPr wrap="none" rtlCol="0">
            <a:spAutoFit/>
          </a:bodyPr>
          <a:lstStyle/>
          <a:p>
            <a:r>
              <a:rPr lang="en-US" dirty="0" smtClean="0"/>
              <a:t>2,5</a:t>
            </a:r>
            <a:endParaRPr lang="en-GB" dirty="0"/>
          </a:p>
        </p:txBody>
      </p:sp>
      <p:sp>
        <p:nvSpPr>
          <p:cNvPr id="41" name="TextBox 40"/>
          <p:cNvSpPr txBox="1"/>
          <p:nvPr/>
        </p:nvSpPr>
        <p:spPr>
          <a:xfrm>
            <a:off x="8667388" y="4388247"/>
            <a:ext cx="633507" cy="369332"/>
          </a:xfrm>
          <a:prstGeom prst="rect">
            <a:avLst/>
          </a:prstGeom>
          <a:noFill/>
        </p:spPr>
        <p:txBody>
          <a:bodyPr wrap="none" rtlCol="0">
            <a:spAutoFit/>
          </a:bodyPr>
          <a:lstStyle/>
          <a:p>
            <a:r>
              <a:rPr lang="en-US" dirty="0" smtClean="0">
                <a:solidFill>
                  <a:srgbClr val="FF0000"/>
                </a:solidFill>
              </a:rPr>
              <a:t>12,5</a:t>
            </a:r>
            <a:endParaRPr lang="en-GB" dirty="0">
              <a:solidFill>
                <a:srgbClr val="FF0000"/>
              </a:solidFill>
            </a:endParaRPr>
          </a:p>
        </p:txBody>
      </p:sp>
      <p:sp>
        <p:nvSpPr>
          <p:cNvPr id="42" name="TextBox 41"/>
          <p:cNvSpPr txBox="1"/>
          <p:nvPr/>
        </p:nvSpPr>
        <p:spPr>
          <a:xfrm>
            <a:off x="3565671" y="5250284"/>
            <a:ext cx="954107" cy="369332"/>
          </a:xfrm>
          <a:prstGeom prst="rect">
            <a:avLst/>
          </a:prstGeom>
          <a:noFill/>
        </p:spPr>
        <p:txBody>
          <a:bodyPr wrap="none" rtlCol="0">
            <a:spAutoFit/>
          </a:bodyPr>
          <a:lstStyle/>
          <a:p>
            <a:r>
              <a:rPr lang="en-US" dirty="0" smtClean="0">
                <a:solidFill>
                  <a:srgbClr val="FF0000"/>
                </a:solidFill>
              </a:rPr>
              <a:t>0M  3M</a:t>
            </a:r>
            <a:endParaRPr lang="en-GB" dirty="0">
              <a:solidFill>
                <a:srgbClr val="FF0000"/>
              </a:solidFill>
            </a:endParaRPr>
          </a:p>
        </p:txBody>
      </p:sp>
      <p:sp>
        <p:nvSpPr>
          <p:cNvPr id="43" name="TextBox 42"/>
          <p:cNvSpPr txBox="1"/>
          <p:nvPr/>
        </p:nvSpPr>
        <p:spPr>
          <a:xfrm>
            <a:off x="2640803" y="5236817"/>
            <a:ext cx="505267" cy="369332"/>
          </a:xfrm>
          <a:prstGeom prst="rect">
            <a:avLst/>
          </a:prstGeom>
          <a:noFill/>
        </p:spPr>
        <p:txBody>
          <a:bodyPr wrap="none" rtlCol="0">
            <a:spAutoFit/>
          </a:bodyPr>
          <a:lstStyle/>
          <a:p>
            <a:r>
              <a:rPr lang="en-US" dirty="0" smtClean="0"/>
              <a:t>1M</a:t>
            </a:r>
            <a:endParaRPr lang="en-GB" dirty="0"/>
          </a:p>
        </p:txBody>
      </p:sp>
      <p:sp>
        <p:nvSpPr>
          <p:cNvPr id="44" name="TextBox 43"/>
          <p:cNvSpPr txBox="1"/>
          <p:nvPr/>
        </p:nvSpPr>
        <p:spPr>
          <a:xfrm>
            <a:off x="7807625" y="5258401"/>
            <a:ext cx="633507" cy="369332"/>
          </a:xfrm>
          <a:prstGeom prst="rect">
            <a:avLst/>
          </a:prstGeom>
          <a:noFill/>
        </p:spPr>
        <p:txBody>
          <a:bodyPr wrap="none" rtlCol="0">
            <a:spAutoFit/>
          </a:bodyPr>
          <a:lstStyle/>
          <a:p>
            <a:r>
              <a:rPr lang="en-US" dirty="0" smtClean="0"/>
              <a:t>0,25</a:t>
            </a:r>
            <a:endParaRPr lang="en-GB" dirty="0"/>
          </a:p>
        </p:txBody>
      </p:sp>
      <p:sp>
        <p:nvSpPr>
          <p:cNvPr id="46" name="TextBox 14344"/>
          <p:cNvSpPr txBox="1">
            <a:spLocks noChangeArrowheads="1"/>
          </p:cNvSpPr>
          <p:nvPr/>
        </p:nvSpPr>
        <p:spPr bwMode="auto">
          <a:xfrm>
            <a:off x="8544310" y="3602963"/>
            <a:ext cx="116563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lgn="ctr">
              <a:spcBef>
                <a:spcPct val="0"/>
              </a:spcBef>
              <a:buClrTx/>
              <a:buFontTx/>
              <a:buNone/>
            </a:pPr>
            <a:r>
              <a:rPr lang="en-GB" altLang="en-US" sz="1800" dirty="0">
                <a:solidFill>
                  <a:srgbClr val="FF0000"/>
                </a:solidFill>
                <a:latin typeface="Trebuchet MS" panose="020B0603020202020204" pitchFamily="34" charset="0"/>
              </a:rPr>
              <a:t>(I)   (II)</a:t>
            </a:r>
          </a:p>
        </p:txBody>
      </p:sp>
      <p:sp>
        <p:nvSpPr>
          <p:cNvPr id="48" name="Rectangle 47"/>
          <p:cNvSpPr/>
          <p:nvPr/>
        </p:nvSpPr>
        <p:spPr>
          <a:xfrm>
            <a:off x="12048416" y="-44863"/>
            <a:ext cx="3250266" cy="67553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p:cNvSpPr txBox="1"/>
          <p:nvPr/>
        </p:nvSpPr>
        <p:spPr>
          <a:xfrm>
            <a:off x="9219239" y="4016340"/>
            <a:ext cx="633507" cy="369332"/>
          </a:xfrm>
          <a:prstGeom prst="rect">
            <a:avLst/>
          </a:prstGeom>
          <a:noFill/>
        </p:spPr>
        <p:txBody>
          <a:bodyPr wrap="none" rtlCol="0">
            <a:spAutoFit/>
          </a:bodyPr>
          <a:lstStyle/>
          <a:p>
            <a:r>
              <a:rPr lang="en-US" dirty="0" smtClean="0">
                <a:solidFill>
                  <a:srgbClr val="FF0000"/>
                </a:solidFill>
              </a:rPr>
              <a:t>40,5</a:t>
            </a:r>
            <a:endParaRPr lang="en-GB" dirty="0">
              <a:solidFill>
                <a:srgbClr val="FF0000"/>
              </a:solidFill>
            </a:endParaRPr>
          </a:p>
        </p:txBody>
      </p:sp>
      <p:sp>
        <p:nvSpPr>
          <p:cNvPr id="51" name="TextBox 50"/>
          <p:cNvSpPr txBox="1"/>
          <p:nvPr/>
        </p:nvSpPr>
        <p:spPr>
          <a:xfrm>
            <a:off x="9209411" y="4389962"/>
            <a:ext cx="633507" cy="369332"/>
          </a:xfrm>
          <a:prstGeom prst="rect">
            <a:avLst/>
          </a:prstGeom>
          <a:noFill/>
        </p:spPr>
        <p:txBody>
          <a:bodyPr wrap="none" rtlCol="0">
            <a:spAutoFit/>
          </a:bodyPr>
          <a:lstStyle/>
          <a:p>
            <a:r>
              <a:rPr lang="en-US" dirty="0" smtClean="0">
                <a:solidFill>
                  <a:srgbClr val="FF0000"/>
                </a:solidFill>
              </a:rPr>
              <a:t>15,5</a:t>
            </a:r>
            <a:endParaRPr lang="en-GB" dirty="0">
              <a:solidFill>
                <a:srgbClr val="FF0000"/>
              </a:solidFill>
            </a:endParaRPr>
          </a:p>
        </p:txBody>
      </p:sp>
      <p:sp>
        <p:nvSpPr>
          <p:cNvPr id="85" name="TextBox 84"/>
          <p:cNvSpPr txBox="1"/>
          <p:nvPr/>
        </p:nvSpPr>
        <p:spPr>
          <a:xfrm>
            <a:off x="8657558" y="5248567"/>
            <a:ext cx="633507" cy="369332"/>
          </a:xfrm>
          <a:prstGeom prst="rect">
            <a:avLst/>
          </a:prstGeom>
          <a:noFill/>
        </p:spPr>
        <p:txBody>
          <a:bodyPr wrap="none" rtlCol="0">
            <a:spAutoFit/>
          </a:bodyPr>
          <a:lstStyle/>
          <a:p>
            <a:r>
              <a:rPr lang="en-US" dirty="0" smtClean="0">
                <a:solidFill>
                  <a:srgbClr val="FF0000"/>
                </a:solidFill>
              </a:rPr>
              <a:t>1,25</a:t>
            </a:r>
            <a:endParaRPr lang="en-GB" dirty="0">
              <a:solidFill>
                <a:srgbClr val="FF0000"/>
              </a:solidFill>
            </a:endParaRPr>
          </a:p>
        </p:txBody>
      </p:sp>
      <p:sp>
        <p:nvSpPr>
          <p:cNvPr id="86" name="TextBox 85"/>
          <p:cNvSpPr txBox="1"/>
          <p:nvPr/>
        </p:nvSpPr>
        <p:spPr>
          <a:xfrm>
            <a:off x="9243824" y="5250288"/>
            <a:ext cx="633507" cy="369332"/>
          </a:xfrm>
          <a:prstGeom prst="rect">
            <a:avLst/>
          </a:prstGeom>
          <a:noFill/>
        </p:spPr>
        <p:txBody>
          <a:bodyPr wrap="none" rtlCol="0">
            <a:spAutoFit/>
          </a:bodyPr>
          <a:lstStyle/>
          <a:p>
            <a:r>
              <a:rPr lang="en-US" dirty="0" smtClean="0">
                <a:solidFill>
                  <a:srgbClr val="FF0000"/>
                </a:solidFill>
              </a:rPr>
              <a:t>4,25</a:t>
            </a:r>
            <a:endParaRPr lang="en-GB" dirty="0">
              <a:solidFill>
                <a:srgbClr val="FF0000"/>
              </a:solidFill>
            </a:endParaRPr>
          </a:p>
        </p:txBody>
      </p:sp>
      <p:sp>
        <p:nvSpPr>
          <p:cNvPr id="87" name="TextBox 86"/>
          <p:cNvSpPr txBox="1"/>
          <p:nvPr/>
        </p:nvSpPr>
        <p:spPr>
          <a:xfrm>
            <a:off x="7806340" y="4845445"/>
            <a:ext cx="633507" cy="369332"/>
          </a:xfrm>
          <a:prstGeom prst="rect">
            <a:avLst/>
          </a:prstGeom>
          <a:noFill/>
        </p:spPr>
        <p:txBody>
          <a:bodyPr wrap="none" rtlCol="0">
            <a:spAutoFit/>
          </a:bodyPr>
          <a:lstStyle/>
          <a:p>
            <a:r>
              <a:rPr lang="en-US" dirty="0" smtClean="0"/>
              <a:t>0,75</a:t>
            </a:r>
            <a:endParaRPr lang="en-GB" dirty="0"/>
          </a:p>
        </p:txBody>
      </p:sp>
      <p:sp>
        <p:nvSpPr>
          <p:cNvPr id="88" name="TextBox 87"/>
          <p:cNvSpPr txBox="1"/>
          <p:nvPr/>
        </p:nvSpPr>
        <p:spPr>
          <a:xfrm>
            <a:off x="8666664" y="4865112"/>
            <a:ext cx="633507" cy="369332"/>
          </a:xfrm>
          <a:prstGeom prst="rect">
            <a:avLst/>
          </a:prstGeom>
          <a:noFill/>
        </p:spPr>
        <p:txBody>
          <a:bodyPr wrap="none" rtlCol="0">
            <a:spAutoFit/>
          </a:bodyPr>
          <a:lstStyle/>
          <a:p>
            <a:r>
              <a:rPr lang="en-US" dirty="0" smtClean="0"/>
              <a:t>3,75</a:t>
            </a:r>
            <a:endParaRPr lang="en-GB" dirty="0"/>
          </a:p>
        </p:txBody>
      </p:sp>
      <p:sp>
        <p:nvSpPr>
          <p:cNvPr id="89" name="TextBox 88"/>
          <p:cNvSpPr txBox="1"/>
          <p:nvPr/>
        </p:nvSpPr>
        <p:spPr>
          <a:xfrm>
            <a:off x="2640429" y="4833695"/>
            <a:ext cx="505267" cy="369332"/>
          </a:xfrm>
          <a:prstGeom prst="rect">
            <a:avLst/>
          </a:prstGeom>
          <a:noFill/>
        </p:spPr>
        <p:txBody>
          <a:bodyPr wrap="none" rtlCol="0">
            <a:spAutoFit/>
          </a:bodyPr>
          <a:lstStyle/>
          <a:p>
            <a:r>
              <a:rPr lang="en-US" dirty="0" smtClean="0"/>
              <a:t>3M</a:t>
            </a:r>
            <a:endParaRPr lang="en-GB" dirty="0"/>
          </a:p>
        </p:txBody>
      </p:sp>
      <p:sp>
        <p:nvSpPr>
          <p:cNvPr id="99" name="TextBox 98"/>
          <p:cNvSpPr txBox="1"/>
          <p:nvPr/>
        </p:nvSpPr>
        <p:spPr>
          <a:xfrm>
            <a:off x="2697325" y="6080688"/>
            <a:ext cx="633507" cy="369332"/>
          </a:xfrm>
          <a:prstGeom prst="rect">
            <a:avLst/>
          </a:prstGeom>
          <a:noFill/>
        </p:spPr>
        <p:txBody>
          <a:bodyPr wrap="none" rtlCol="0">
            <a:spAutoFit/>
          </a:bodyPr>
          <a:lstStyle/>
          <a:p>
            <a:r>
              <a:rPr lang="en-US" dirty="0" smtClean="0"/>
              <a:t>44M</a:t>
            </a:r>
            <a:endParaRPr lang="en-GB" dirty="0"/>
          </a:p>
        </p:txBody>
      </p:sp>
      <p:sp>
        <p:nvSpPr>
          <p:cNvPr id="100" name="TextBox 99"/>
          <p:cNvSpPr txBox="1"/>
          <p:nvPr/>
        </p:nvSpPr>
        <p:spPr>
          <a:xfrm>
            <a:off x="7819588" y="6074400"/>
            <a:ext cx="616387" cy="369332"/>
          </a:xfrm>
          <a:prstGeom prst="rect">
            <a:avLst/>
          </a:prstGeom>
          <a:noFill/>
        </p:spPr>
        <p:txBody>
          <a:bodyPr wrap="none" rtlCol="0">
            <a:spAutoFit/>
          </a:bodyPr>
          <a:lstStyle/>
          <a:p>
            <a:r>
              <a:rPr lang="en-US" dirty="0" smtClean="0"/>
              <a:t>11M</a:t>
            </a:r>
            <a:endParaRPr lang="en-GB" dirty="0"/>
          </a:p>
        </p:txBody>
      </p:sp>
      <p:sp>
        <p:nvSpPr>
          <p:cNvPr id="101" name="TextBox 100"/>
          <p:cNvSpPr txBox="1"/>
          <p:nvPr/>
        </p:nvSpPr>
        <p:spPr>
          <a:xfrm>
            <a:off x="1877962" y="4031223"/>
            <a:ext cx="413896" cy="307777"/>
          </a:xfrm>
          <a:prstGeom prst="rect">
            <a:avLst/>
          </a:prstGeom>
          <a:solidFill>
            <a:schemeClr val="bg1"/>
          </a:solidFill>
        </p:spPr>
        <p:txBody>
          <a:bodyPr wrap="none" rtlCol="0">
            <a:spAutoFit/>
          </a:bodyPr>
          <a:lstStyle/>
          <a:p>
            <a:r>
              <a:rPr lang="en-US" sz="1400" dirty="0" smtClean="0"/>
              <a:t>NL</a:t>
            </a:r>
            <a:endParaRPr lang="en-GB" sz="1400" dirty="0"/>
          </a:p>
        </p:txBody>
      </p:sp>
      <p:sp>
        <p:nvSpPr>
          <p:cNvPr id="102" name="TextBox 101"/>
          <p:cNvSpPr txBox="1"/>
          <p:nvPr/>
        </p:nvSpPr>
        <p:spPr>
          <a:xfrm>
            <a:off x="1882882" y="4434345"/>
            <a:ext cx="453970" cy="307777"/>
          </a:xfrm>
          <a:prstGeom prst="rect">
            <a:avLst/>
          </a:prstGeom>
          <a:solidFill>
            <a:schemeClr val="bg1"/>
          </a:solidFill>
        </p:spPr>
        <p:txBody>
          <a:bodyPr wrap="square" rtlCol="0">
            <a:spAutoFit/>
          </a:bodyPr>
          <a:lstStyle/>
          <a:p>
            <a:r>
              <a:rPr lang="en-US" sz="1400" dirty="0" smtClean="0"/>
              <a:t>NO</a:t>
            </a:r>
            <a:endParaRPr lang="en-GB" sz="1400" dirty="0"/>
          </a:p>
        </p:txBody>
      </p:sp>
      <p:sp>
        <p:nvSpPr>
          <p:cNvPr id="103" name="TextBox 102"/>
          <p:cNvSpPr txBox="1"/>
          <p:nvPr/>
        </p:nvSpPr>
        <p:spPr>
          <a:xfrm>
            <a:off x="1858302" y="5279915"/>
            <a:ext cx="434734" cy="307777"/>
          </a:xfrm>
          <a:prstGeom prst="rect">
            <a:avLst/>
          </a:prstGeom>
          <a:solidFill>
            <a:schemeClr val="bg1"/>
          </a:solidFill>
        </p:spPr>
        <p:txBody>
          <a:bodyPr wrap="none" rtlCol="0">
            <a:spAutoFit/>
          </a:bodyPr>
          <a:lstStyle/>
          <a:p>
            <a:r>
              <a:rPr lang="en-US" sz="1400" dirty="0" smtClean="0"/>
              <a:t>DE</a:t>
            </a:r>
            <a:endParaRPr lang="en-GB" sz="1400" dirty="0"/>
          </a:p>
        </p:txBody>
      </p:sp>
      <p:sp>
        <p:nvSpPr>
          <p:cNvPr id="104" name="TextBox 103"/>
          <p:cNvSpPr txBox="1"/>
          <p:nvPr/>
        </p:nvSpPr>
        <p:spPr>
          <a:xfrm>
            <a:off x="1873052" y="4911205"/>
            <a:ext cx="453970" cy="307777"/>
          </a:xfrm>
          <a:prstGeom prst="rect">
            <a:avLst/>
          </a:prstGeom>
          <a:solidFill>
            <a:schemeClr val="bg1"/>
          </a:solidFill>
        </p:spPr>
        <p:txBody>
          <a:bodyPr wrap="square" rtlCol="0">
            <a:spAutoFit/>
          </a:bodyPr>
          <a:lstStyle/>
          <a:p>
            <a:r>
              <a:rPr lang="en-US" sz="1400" dirty="0" smtClean="0"/>
              <a:t>NO</a:t>
            </a:r>
            <a:endParaRPr lang="en-GB" sz="1400" dirty="0"/>
          </a:p>
        </p:txBody>
      </p:sp>
      <p:sp>
        <p:nvSpPr>
          <p:cNvPr id="105" name="TextBox 104"/>
          <p:cNvSpPr txBox="1"/>
          <p:nvPr/>
        </p:nvSpPr>
        <p:spPr>
          <a:xfrm>
            <a:off x="309716" y="169295"/>
            <a:ext cx="1740605" cy="923330"/>
          </a:xfrm>
          <a:prstGeom prst="rect">
            <a:avLst/>
          </a:prstGeom>
          <a:noFill/>
        </p:spPr>
        <p:txBody>
          <a:bodyPr wrap="none" rtlCol="0">
            <a:spAutoFit/>
          </a:bodyPr>
          <a:lstStyle/>
          <a:p>
            <a:r>
              <a:rPr lang="en-US" b="1" dirty="0" smtClean="0"/>
              <a:t>Budget table</a:t>
            </a:r>
          </a:p>
          <a:p>
            <a:r>
              <a:rPr lang="en-US" b="1" dirty="0" smtClean="0">
                <a:solidFill>
                  <a:schemeClr val="accent2">
                    <a:lumMod val="60000"/>
                    <a:lumOff val="40000"/>
                  </a:schemeClr>
                </a:solidFill>
              </a:rPr>
              <a:t>RIA/IA actions</a:t>
            </a:r>
          </a:p>
          <a:p>
            <a:r>
              <a:rPr lang="en-US" b="1" dirty="0" smtClean="0">
                <a:solidFill>
                  <a:srgbClr val="FF0000"/>
                </a:solidFill>
              </a:rPr>
              <a:t>Scenario (1)</a:t>
            </a:r>
            <a:endParaRPr lang="en-GB" b="1" dirty="0">
              <a:solidFill>
                <a:srgbClr val="FF0000"/>
              </a:solidFill>
            </a:endParaRPr>
          </a:p>
        </p:txBody>
      </p:sp>
      <p:sp>
        <p:nvSpPr>
          <p:cNvPr id="106" name="TextBox 14344"/>
          <p:cNvSpPr txBox="1">
            <a:spLocks noChangeArrowheads="1"/>
          </p:cNvSpPr>
          <p:nvPr/>
        </p:nvSpPr>
        <p:spPr bwMode="auto">
          <a:xfrm>
            <a:off x="3561877" y="-17293"/>
            <a:ext cx="67649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spcBef>
                <a:spcPct val="20000"/>
              </a:spcBef>
              <a:buClr>
                <a:srgbClr val="0F5494"/>
              </a:buClr>
              <a:buChar char="–"/>
              <a:defRPr sz="2800">
                <a:solidFill>
                  <a:srgbClr val="0F5494"/>
                </a:solidFill>
                <a:latin typeface="Verdana" panose="020B0604030504040204" pitchFamily="34" charset="0"/>
              </a:defRPr>
            </a:lvl2pPr>
            <a:lvl3pPr marL="1143000" indent="-228600">
              <a:spcBef>
                <a:spcPct val="20000"/>
              </a:spcBef>
              <a:buClr>
                <a:srgbClr val="0F5494"/>
              </a:buClr>
              <a:buChar char="•"/>
              <a:defRPr sz="2400">
                <a:solidFill>
                  <a:srgbClr val="0F5494"/>
                </a:solidFill>
                <a:latin typeface="Verdana" panose="020B0604030504040204" pitchFamily="34" charset="0"/>
              </a:defRPr>
            </a:lvl3pPr>
            <a:lvl4pPr marL="1600200" indent="-228600">
              <a:spcBef>
                <a:spcPct val="20000"/>
              </a:spcBef>
              <a:buClr>
                <a:srgbClr val="0F5494"/>
              </a:buClr>
              <a:buChar char="–"/>
              <a:defRPr sz="2000">
                <a:solidFill>
                  <a:srgbClr val="0F5494"/>
                </a:solidFill>
                <a:latin typeface="Verdana" panose="020B0604030504040204" pitchFamily="34" charset="0"/>
              </a:defRPr>
            </a:lvl4pPr>
            <a:lvl5pPr marL="2057400" indent="-228600">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a:spcBef>
                <a:spcPct val="0"/>
              </a:spcBef>
              <a:buClrTx/>
              <a:buFontTx/>
              <a:buNone/>
            </a:pPr>
            <a:r>
              <a:rPr lang="en-GB" altLang="en-US" sz="1800" dirty="0" smtClean="0">
                <a:solidFill>
                  <a:srgbClr val="FF0000"/>
                </a:solidFill>
                <a:latin typeface="Trebuchet MS" panose="020B0603020202020204" pitchFamily="34" charset="0"/>
              </a:rPr>
              <a:t>Option (I): NL lead procurer pays all suppliers   </a:t>
            </a:r>
          </a:p>
          <a:p>
            <a:pPr>
              <a:spcBef>
                <a:spcPct val="0"/>
              </a:spcBef>
              <a:buClrTx/>
              <a:buFontTx/>
              <a:buNone/>
            </a:pPr>
            <a:r>
              <a:rPr lang="en-GB" altLang="en-US" sz="1800" dirty="0" smtClean="0">
                <a:solidFill>
                  <a:srgbClr val="FF0000"/>
                </a:solidFill>
                <a:latin typeface="Trebuchet MS" panose="020B0603020202020204" pitchFamily="34" charset="0"/>
              </a:rPr>
              <a:t>Option (II): Each of the 3 procurers pays each supplier pro rata </a:t>
            </a:r>
            <a:endParaRPr lang="en-GB" altLang="en-US" sz="1800" dirty="0">
              <a:solidFill>
                <a:srgbClr val="FF0000"/>
              </a:solidFill>
              <a:latin typeface="Trebuchet MS" panose="020B0603020202020204" pitchFamily="34" charset="0"/>
            </a:endParaRPr>
          </a:p>
        </p:txBody>
      </p:sp>
      <p:grpSp>
        <p:nvGrpSpPr>
          <p:cNvPr id="56" name="Group 55"/>
          <p:cNvGrpSpPr/>
          <p:nvPr/>
        </p:nvGrpSpPr>
        <p:grpSpPr>
          <a:xfrm>
            <a:off x="10814252" y="-14748"/>
            <a:ext cx="1333500" cy="1265217"/>
            <a:chOff x="3637367" y="95"/>
            <a:chExt cx="1747506" cy="2008628"/>
          </a:xfrm>
          <a:solidFill>
            <a:schemeClr val="accent2">
              <a:lumMod val="40000"/>
              <a:lumOff val="60000"/>
            </a:schemeClr>
          </a:solidFill>
        </p:grpSpPr>
        <p:sp>
          <p:nvSpPr>
            <p:cNvPr id="57" name="Hexagon 56"/>
            <p:cNvSpPr/>
            <p:nvPr/>
          </p:nvSpPr>
          <p:spPr>
            <a:xfrm rot="5400000">
              <a:off x="3506806" y="130656"/>
              <a:ext cx="2008628" cy="1747506"/>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8" name="Hexagon 4"/>
            <p:cNvSpPr txBox="1"/>
            <p:nvPr/>
          </p:nvSpPr>
          <p:spPr>
            <a:xfrm>
              <a:off x="3909687" y="313106"/>
              <a:ext cx="1202866" cy="1382606"/>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marR="0" lvl="0" indent="0" algn="ctr" defTabSz="1377950" rtl="0" eaLnBrk="1" fontAlgn="auto" latinLnBrk="0" hangingPunct="1">
                <a:lnSpc>
                  <a:spcPct val="90000"/>
                </a:lnSpc>
                <a:spcBef>
                  <a:spcPct val="0"/>
                </a:spcBef>
                <a:spcAft>
                  <a:spcPct val="35000"/>
                </a:spcAft>
                <a:buClrTx/>
                <a:buSzTx/>
                <a:buFontTx/>
                <a:buNone/>
                <a:tabLst/>
                <a:defRPr/>
              </a:pPr>
              <a:endParaRPr kumimoji="0" lang="en-US" sz="3100" b="0" i="0" u="none" strike="noStrike" kern="1200" cap="none" spc="0" normalizeH="0" baseline="0" noProof="0">
                <a:ln>
                  <a:noFill/>
                </a:ln>
                <a:solidFill>
                  <a:srgbClr val="FFFFFF"/>
                </a:solidFill>
                <a:effectLst/>
                <a:uLnTx/>
                <a:uFillTx/>
                <a:latin typeface="Arial"/>
                <a:ea typeface="+mn-ea"/>
                <a:cs typeface="+mn-cs"/>
              </a:endParaRPr>
            </a:p>
          </p:txBody>
        </p:sp>
      </p:grpSp>
      <p:sp>
        <p:nvSpPr>
          <p:cNvPr id="59" name="TextBox 58"/>
          <p:cNvSpPr txBox="1"/>
          <p:nvPr/>
        </p:nvSpPr>
        <p:spPr>
          <a:xfrm>
            <a:off x="10488221" y="288082"/>
            <a:ext cx="195148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1" i="0" u="none" strike="noStrike" kern="1200" cap="none" spc="0" normalizeH="0" baseline="0" noProof="0" dirty="0" smtClean="0">
                <a:ln>
                  <a:noFill/>
                </a:ln>
                <a:solidFill>
                  <a:srgbClr val="FFFFFF"/>
                </a:solidFill>
                <a:effectLst/>
                <a:uLnTx/>
                <a:uFillTx/>
                <a:latin typeface="Arial"/>
                <a:ea typeface="+mn-ea"/>
                <a:cs typeface="+mn-cs"/>
              </a:rPr>
              <a:t>RIA </a:t>
            </a:r>
            <a:endParaRPr kumimoji="0" lang="fr-BE" sz="1800" b="1" i="0" u="none" strike="noStrike" kern="1200" cap="none" spc="0" normalizeH="0" baseline="0" noProof="0" dirty="0" smtClean="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1" i="0" u="none" strike="noStrike" kern="1200" cap="none" spc="0" normalizeH="0" baseline="0" noProof="0" dirty="0" smtClean="0">
                <a:ln>
                  <a:noFill/>
                </a:ln>
                <a:solidFill>
                  <a:srgbClr val="FFFFFF"/>
                </a:solidFill>
                <a:effectLst/>
                <a:uLnTx/>
                <a:uFillTx/>
                <a:latin typeface="Arial"/>
                <a:ea typeface="+mn-ea"/>
                <a:cs typeface="+mn-cs"/>
              </a:rPr>
              <a:t>action</a:t>
            </a:r>
            <a:endParaRPr kumimoji="0" lang="en-GB" sz="18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5577295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8005313" y="2156604"/>
            <a:ext cx="3648974" cy="2932982"/>
          </a:xfrm>
        </p:spPr>
        <p:txBody>
          <a:bodyPr/>
          <a:lstStyle/>
          <a:p>
            <a:pPr algn="ctr"/>
            <a:r>
              <a:rPr lang="en-US" b="1" dirty="0">
                <a:solidFill>
                  <a:schemeClr val="accent2"/>
                </a:solidFill>
              </a:rPr>
              <a:t>The best way to learn is by doing</a:t>
            </a:r>
            <a:endParaRPr lang="en-GB" b="1" dirty="0" smtClean="0">
              <a:solidFill>
                <a:schemeClr val="accent2"/>
              </a:solidFill>
            </a:endParaRPr>
          </a:p>
          <a:p>
            <a:endParaRPr lang="en-GB" dirty="0"/>
          </a:p>
          <a:p>
            <a:pPr algn="ctr"/>
            <a:r>
              <a:rPr lang="en-GB" dirty="0" smtClean="0"/>
              <a:t>You can register in the EU experts database at any time.</a:t>
            </a:r>
          </a:p>
          <a:p>
            <a:pPr algn="ctr"/>
            <a:r>
              <a:rPr lang="en-GB" dirty="0" smtClean="0"/>
              <a:t>Click </a:t>
            </a:r>
            <a:r>
              <a:rPr lang="en-GB" dirty="0" smtClean="0">
                <a:hlinkClick r:id="rId2"/>
              </a:rPr>
              <a:t>here</a:t>
            </a:r>
            <a:r>
              <a:rPr lang="en-GB" dirty="0" smtClean="0"/>
              <a:t> to register!</a:t>
            </a:r>
          </a:p>
          <a:p>
            <a:endParaRPr lang="en-GB" dirty="0"/>
          </a:p>
          <a:p>
            <a:endParaRPr lang="fr-BE" dirty="0"/>
          </a:p>
        </p:txBody>
      </p:sp>
      <p:sp>
        <p:nvSpPr>
          <p:cNvPr id="3" name="Title 2"/>
          <p:cNvSpPr>
            <a:spLocks noGrp="1"/>
          </p:cNvSpPr>
          <p:nvPr>
            <p:ph type="title"/>
          </p:nvPr>
        </p:nvSpPr>
        <p:spPr>
          <a:xfrm>
            <a:off x="1736434" y="468000"/>
            <a:ext cx="9617365" cy="473104"/>
          </a:xfrm>
        </p:spPr>
        <p:txBody>
          <a:bodyPr/>
          <a:lstStyle/>
          <a:p>
            <a:r>
              <a:rPr lang="en-GB" dirty="0" smtClean="0"/>
              <a:t>… one final point</a:t>
            </a:r>
            <a:endParaRPr lang="fr-BE" dirty="0"/>
          </a:p>
        </p:txBody>
      </p:sp>
      <p:grpSp>
        <p:nvGrpSpPr>
          <p:cNvPr id="10" name="Group 9"/>
          <p:cNvGrpSpPr/>
          <p:nvPr/>
        </p:nvGrpSpPr>
        <p:grpSpPr>
          <a:xfrm>
            <a:off x="872434" y="272552"/>
            <a:ext cx="864000" cy="864000"/>
            <a:chOff x="5541629" y="1558376"/>
            <a:chExt cx="864000" cy="864000"/>
          </a:xfrm>
        </p:grpSpPr>
        <p:sp>
          <p:nvSpPr>
            <p:cNvPr id="11" name="Oval 10"/>
            <p:cNvSpPr/>
            <p:nvPr/>
          </p:nvSpPr>
          <p:spPr>
            <a:xfrm>
              <a:off x="5541629" y="1558376"/>
              <a:ext cx="864000" cy="86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5864" y="1592611"/>
              <a:ext cx="795530" cy="795530"/>
            </a:xfrm>
            <a:prstGeom prst="rect">
              <a:avLst/>
            </a:prstGeom>
          </p:spPr>
        </p:pic>
      </p:grpSp>
      <p:grpSp>
        <p:nvGrpSpPr>
          <p:cNvPr id="13" name="Group 12"/>
          <p:cNvGrpSpPr/>
          <p:nvPr/>
        </p:nvGrpSpPr>
        <p:grpSpPr>
          <a:xfrm>
            <a:off x="906669" y="1502847"/>
            <a:ext cx="6569136" cy="4478465"/>
            <a:chOff x="416880" y="1825625"/>
            <a:chExt cx="6569136" cy="4478465"/>
          </a:xfrm>
        </p:grpSpPr>
        <p:pic>
          <p:nvPicPr>
            <p:cNvPr id="14" name="Picture 13"/>
            <p:cNvPicPr>
              <a:picLocks noChangeAspect="1"/>
            </p:cNvPicPr>
            <p:nvPr/>
          </p:nvPicPr>
          <p:blipFill>
            <a:blip r:embed="rId4"/>
            <a:stretch>
              <a:fillRect/>
            </a:stretch>
          </p:blipFill>
          <p:spPr>
            <a:xfrm>
              <a:off x="416880" y="1825625"/>
              <a:ext cx="6569136" cy="4478465"/>
            </a:xfrm>
            <a:prstGeom prst="rect">
              <a:avLst/>
            </a:prstGeom>
          </p:spPr>
        </p:pic>
        <p:sp>
          <p:nvSpPr>
            <p:cNvPr id="15" name="Oval 14"/>
            <p:cNvSpPr/>
            <p:nvPr/>
          </p:nvSpPr>
          <p:spPr>
            <a:xfrm flipV="1">
              <a:off x="2561356" y="5892610"/>
              <a:ext cx="2047219" cy="41148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Tree>
    <p:extLst>
      <p:ext uri="{BB962C8B-B14F-4D97-AF65-F5344CB8AC3E}">
        <p14:creationId xmlns:p14="http://schemas.microsoft.com/office/powerpoint/2010/main" val="3883179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85668" y="1790558"/>
            <a:ext cx="4787660" cy="2865490"/>
          </a:xfrm>
        </p:spPr>
        <p:txBody>
          <a:bodyPr/>
          <a:lstStyle/>
          <a:p>
            <a:r>
              <a:rPr lang="en-GB" dirty="0" smtClean="0"/>
              <a:t>Any questions?</a:t>
            </a:r>
            <a:br>
              <a:rPr lang="en-GB" dirty="0" smtClean="0"/>
            </a:br>
            <a:r>
              <a:rPr lang="en-GB" dirty="0"/>
              <a:t/>
            </a:r>
            <a:br>
              <a:rPr lang="en-GB" dirty="0"/>
            </a:br>
            <a:r>
              <a:rPr lang="en-GB" dirty="0" smtClean="0"/>
              <a:t>Please enter your questions in </a:t>
            </a:r>
            <a:r>
              <a:rPr lang="en-GB" dirty="0" err="1" smtClean="0"/>
              <a:t>slido</a:t>
            </a:r>
            <a:r>
              <a:rPr lang="en-GB" dirty="0" smtClean="0"/>
              <a:t/>
            </a:r>
            <a:br>
              <a:rPr lang="en-GB" dirty="0" smtClean="0"/>
            </a:br>
            <a:r>
              <a:rPr lang="en-GB" dirty="0" smtClean="0"/>
              <a:t/>
            </a:r>
            <a:br>
              <a:rPr lang="en-GB" dirty="0" smtClean="0"/>
            </a:br>
            <a:r>
              <a:rPr lang="en-IE" sz="2000" u="sng" dirty="0" smtClean="0">
                <a:solidFill>
                  <a:srgbClr val="0070C0"/>
                </a:solidFill>
              </a:rPr>
              <a:t>https</a:t>
            </a:r>
            <a:r>
              <a:rPr lang="en-IE" sz="2000" u="sng" dirty="0">
                <a:solidFill>
                  <a:srgbClr val="0070C0"/>
                </a:solidFill>
              </a:rPr>
              <a:t>://app.sli.do/event/jwfm43x5</a:t>
            </a:r>
            <a:endParaRPr lang="fr-BE" dirty="0">
              <a:solidFill>
                <a:srgbClr val="0070C0"/>
              </a:solidFill>
            </a:endParaRPr>
          </a:p>
        </p:txBody>
      </p:sp>
      <p:pic>
        <p:nvPicPr>
          <p:cNvPr id="5" name="Picture 4"/>
          <p:cNvPicPr>
            <a:picLocks noChangeAspect="1"/>
          </p:cNvPicPr>
          <p:nvPr/>
        </p:nvPicPr>
        <p:blipFill>
          <a:blip r:embed="rId2"/>
          <a:stretch>
            <a:fillRect/>
          </a:stretch>
        </p:blipFill>
        <p:spPr>
          <a:xfrm>
            <a:off x="7805648" y="1945834"/>
            <a:ext cx="2343150" cy="2352675"/>
          </a:xfrm>
          <a:prstGeom prst="rect">
            <a:avLst/>
          </a:prstGeom>
        </p:spPr>
      </p:pic>
      <p:pic>
        <p:nvPicPr>
          <p:cNvPr id="3" name="Picture 2"/>
          <p:cNvPicPr>
            <a:picLocks noChangeAspect="1"/>
          </p:cNvPicPr>
          <p:nvPr/>
        </p:nvPicPr>
        <p:blipFill>
          <a:blip r:embed="rId3"/>
          <a:stretch>
            <a:fillRect/>
          </a:stretch>
        </p:blipFill>
        <p:spPr>
          <a:xfrm>
            <a:off x="1360932" y="1049274"/>
            <a:ext cx="3124200" cy="571500"/>
          </a:xfrm>
          <a:prstGeom prst="rect">
            <a:avLst/>
          </a:prstGeom>
        </p:spPr>
      </p:pic>
      <p:pic>
        <p:nvPicPr>
          <p:cNvPr id="4" name="Picture 3"/>
          <p:cNvPicPr>
            <a:picLocks noChangeAspect="1"/>
          </p:cNvPicPr>
          <p:nvPr/>
        </p:nvPicPr>
        <p:blipFill>
          <a:blip r:embed="rId3"/>
          <a:stretch>
            <a:fillRect/>
          </a:stretch>
        </p:blipFill>
        <p:spPr>
          <a:xfrm>
            <a:off x="7805648" y="5118354"/>
            <a:ext cx="3124200" cy="571500"/>
          </a:xfrm>
          <a:prstGeom prst="rect">
            <a:avLst/>
          </a:prstGeom>
        </p:spPr>
      </p:pic>
      <p:pic>
        <p:nvPicPr>
          <p:cNvPr id="6" name="Picture 5"/>
          <p:cNvPicPr>
            <a:picLocks noChangeAspect="1"/>
          </p:cNvPicPr>
          <p:nvPr/>
        </p:nvPicPr>
        <p:blipFill>
          <a:blip r:embed="rId4"/>
          <a:stretch>
            <a:fillRect/>
          </a:stretch>
        </p:blipFill>
        <p:spPr>
          <a:xfrm>
            <a:off x="1360932" y="430149"/>
            <a:ext cx="2085975" cy="619125"/>
          </a:xfrm>
          <a:prstGeom prst="rect">
            <a:avLst/>
          </a:prstGeom>
        </p:spPr>
      </p:pic>
      <p:pic>
        <p:nvPicPr>
          <p:cNvPr id="7" name="Picture 6"/>
          <p:cNvPicPr>
            <a:picLocks noChangeAspect="1"/>
          </p:cNvPicPr>
          <p:nvPr/>
        </p:nvPicPr>
        <p:blipFill>
          <a:blip r:embed="rId4"/>
          <a:stretch>
            <a:fillRect/>
          </a:stretch>
        </p:blipFill>
        <p:spPr>
          <a:xfrm>
            <a:off x="8843873" y="5689854"/>
            <a:ext cx="2085975" cy="309563"/>
          </a:xfrm>
          <a:prstGeom prst="rect">
            <a:avLst/>
          </a:prstGeom>
        </p:spPr>
      </p:pic>
    </p:spTree>
    <p:extLst>
      <p:ext uri="{BB962C8B-B14F-4D97-AF65-F5344CB8AC3E}">
        <p14:creationId xmlns:p14="http://schemas.microsoft.com/office/powerpoint/2010/main" val="9470053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30388" y="2219845"/>
            <a:ext cx="8229600" cy="1373951"/>
          </a:xfrm>
          <a:prstGeom prst="rect">
            <a:avLst/>
          </a:prstGeom>
        </p:spPr>
        <p:txBody>
          <a:bodyPr wrap="none" tIns="0" bIns="0" anchor="t" anchorCtr="0"/>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algn="ctr">
              <a:lnSpc>
                <a:spcPct val="200000"/>
              </a:lnSpc>
            </a:pPr>
            <a:r>
              <a:rPr lang="en-GB" sz="5400" b="0" kern="0" dirty="0" smtClean="0">
                <a:solidFill>
                  <a:schemeClr val="accent4"/>
                </a:solidFill>
              </a:rPr>
              <a:t>Thank you!</a:t>
            </a:r>
          </a:p>
          <a:p>
            <a:pPr algn="ctr"/>
            <a:r>
              <a:rPr lang="en-GB" b="0" kern="0" dirty="0" smtClean="0">
                <a:latin typeface="EC Square Sans Pro" panose="020B0506040000020004" pitchFamily="34" charset="0"/>
              </a:rPr>
              <a:t/>
            </a:r>
            <a:br>
              <a:rPr lang="en-GB" b="0" kern="0" dirty="0" smtClean="0">
                <a:latin typeface="EC Square Sans Pro" panose="020B0506040000020004" pitchFamily="34" charset="0"/>
              </a:rPr>
            </a:br>
            <a:r>
              <a:rPr lang="en-GB" b="0" kern="0" dirty="0" smtClean="0">
                <a:latin typeface="EC Square Sans Pro" panose="020B0506040000020004" pitchFamily="34" charset="0"/>
              </a:rPr>
              <a:t> </a:t>
            </a:r>
            <a:br>
              <a:rPr lang="en-GB" b="0" kern="0" dirty="0" smtClean="0">
                <a:latin typeface="EC Square Sans Pro" panose="020B0506040000020004" pitchFamily="34" charset="0"/>
              </a:rPr>
            </a:br>
            <a:r>
              <a:rPr lang="en-GB" b="0" kern="0" dirty="0" smtClean="0">
                <a:latin typeface="EC Square Sans Pro" panose="020B0506040000020004" pitchFamily="34" charset="0"/>
              </a:rPr>
              <a:t/>
            </a:r>
            <a:br>
              <a:rPr lang="en-GB" b="0" kern="0" dirty="0" smtClean="0">
                <a:latin typeface="EC Square Sans Pro" panose="020B0506040000020004" pitchFamily="34" charset="0"/>
              </a:rPr>
            </a:br>
            <a:r>
              <a:rPr lang="en-GB" kern="0" dirty="0" smtClean="0"/>
              <a:t/>
            </a:r>
            <a:br>
              <a:rPr lang="en-GB" kern="0" dirty="0" smtClean="0"/>
            </a:br>
            <a:endParaRPr lang="en-GB" kern="0" dirty="0"/>
          </a:p>
        </p:txBody>
      </p:sp>
      <p:sp>
        <p:nvSpPr>
          <p:cNvPr id="5" name="TextBox 4"/>
          <p:cNvSpPr txBox="1"/>
          <p:nvPr/>
        </p:nvSpPr>
        <p:spPr>
          <a:xfrm>
            <a:off x="3107899" y="4221088"/>
            <a:ext cx="5674579" cy="523220"/>
          </a:xfrm>
          <a:prstGeom prst="rect">
            <a:avLst/>
          </a:prstGeom>
          <a:noFill/>
        </p:spPr>
        <p:txBody>
          <a:bodyPr wrap="square" lIns="0" rtlCol="0" anchor="ctr" anchorCtr="0">
            <a:spAutoFit/>
          </a:bodyPr>
          <a:lstStyle/>
          <a:p>
            <a:pPr algn="ctr"/>
            <a:r>
              <a:rPr lang="en-GB" sz="2800" b="1" dirty="0">
                <a:solidFill>
                  <a:schemeClr val="tx2"/>
                </a:solidFill>
                <a:latin typeface="Arial" panose="020B0604020202020204" pitchFamily="34" charset="0"/>
                <a:cs typeface="Arial" panose="020B0604020202020204" pitchFamily="34" charset="0"/>
              </a:rPr>
              <a:t># </a:t>
            </a:r>
            <a:r>
              <a:rPr lang="en-GB" sz="2800" b="1" dirty="0" err="1" smtClean="0">
                <a:solidFill>
                  <a:schemeClr val="tx2"/>
                </a:solidFill>
                <a:latin typeface="Arial" panose="020B0604020202020204" pitchFamily="34" charset="0"/>
                <a:cs typeface="Arial" panose="020B0604020202020204" pitchFamily="34" charset="0"/>
              </a:rPr>
              <a:t>HorizonEU</a:t>
            </a:r>
            <a:endParaRPr lang="en-GB" sz="2800" b="1" dirty="0">
              <a:solidFill>
                <a:schemeClr val="tx2"/>
              </a:solidFill>
              <a:latin typeface="Arial" panose="020B0604020202020204" pitchFamily="34" charset="0"/>
              <a:cs typeface="Arial" panose="020B0604020202020204" pitchFamily="34" charset="0"/>
            </a:endParaRPr>
          </a:p>
        </p:txBody>
      </p:sp>
      <p:sp>
        <p:nvSpPr>
          <p:cNvPr id="6" name="TextBox 5"/>
          <p:cNvSpPr txBox="1"/>
          <p:nvPr/>
        </p:nvSpPr>
        <p:spPr>
          <a:xfrm>
            <a:off x="2965428" y="4765568"/>
            <a:ext cx="5959520" cy="523220"/>
          </a:xfrm>
          <a:prstGeom prst="rect">
            <a:avLst/>
          </a:prstGeom>
          <a:noFill/>
        </p:spPr>
        <p:txBody>
          <a:bodyPr wrap="square" rtlCol="0">
            <a:spAutoFit/>
          </a:bodyPr>
          <a:lstStyle/>
          <a:p>
            <a:pPr algn="ctr"/>
            <a:r>
              <a:rPr lang="en-US" sz="1800" b="1" dirty="0">
                <a:solidFill>
                  <a:schemeClr val="tx2"/>
                </a:solidFill>
                <a:latin typeface="+mj-lt"/>
                <a:hlinkClick r:id="rId2"/>
              </a:rPr>
              <a:t>http://ec.europa.eu/horizon-europe</a:t>
            </a:r>
            <a:endParaRPr lang="en-GB" sz="1800" b="1" dirty="0">
              <a:solidFill>
                <a:schemeClr val="tx2"/>
              </a:solidFill>
              <a:latin typeface="+mj-lt"/>
            </a:endParaRPr>
          </a:p>
          <a:p>
            <a:pPr algn="ctr"/>
            <a:endParaRPr lang="en-GB" sz="1000" b="0" dirty="0" err="1" smtClean="0">
              <a:solidFill>
                <a:schemeClr val="accent3"/>
              </a:solidFill>
            </a:endParaRPr>
          </a:p>
        </p:txBody>
      </p:sp>
    </p:spTree>
    <p:extLst>
      <p:ext uri="{BB962C8B-B14F-4D97-AF65-F5344CB8AC3E}">
        <p14:creationId xmlns:p14="http://schemas.microsoft.com/office/powerpoint/2010/main" val="16586628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8"/>
          <p:cNvSpPr>
            <a:spLocks noChangeArrowheads="1"/>
          </p:cNvSpPr>
          <p:nvPr/>
        </p:nvSpPr>
        <p:spPr bwMode="auto">
          <a:xfrm>
            <a:off x="1334675" y="833592"/>
            <a:ext cx="9992085" cy="347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0F5494"/>
              </a:buClr>
              <a:buFont typeface="Wingdings" panose="05000000000000000000" pitchFamily="2" charset="2"/>
              <a:buChar char="q"/>
              <a:defRPr sz="3200">
                <a:solidFill>
                  <a:srgbClr val="0F5494"/>
                </a:solidFill>
                <a:latin typeface="Verdana" panose="020B0604030504040204" pitchFamily="34" charset="0"/>
              </a:defRPr>
            </a:lvl1pPr>
            <a:lvl2pPr marL="742950" indent="-285750" algn="l">
              <a:spcBef>
                <a:spcPct val="20000"/>
              </a:spcBef>
              <a:buClr>
                <a:srgbClr val="0F5494"/>
              </a:buClr>
              <a:buChar char="–"/>
              <a:defRPr sz="2800">
                <a:solidFill>
                  <a:srgbClr val="0F5494"/>
                </a:solidFill>
                <a:latin typeface="Verdana" panose="020B0604030504040204" pitchFamily="34" charset="0"/>
              </a:defRPr>
            </a:lvl2pPr>
            <a:lvl3pPr marL="1143000" indent="-228600" algn="l">
              <a:spcBef>
                <a:spcPct val="20000"/>
              </a:spcBef>
              <a:buClr>
                <a:srgbClr val="0F5494"/>
              </a:buClr>
              <a:buChar char="•"/>
              <a:defRPr sz="2400">
                <a:solidFill>
                  <a:srgbClr val="0F5494"/>
                </a:solidFill>
                <a:latin typeface="Verdana" panose="020B0604030504040204" pitchFamily="34" charset="0"/>
              </a:defRPr>
            </a:lvl3pPr>
            <a:lvl4pPr marL="1600200" indent="-228600" algn="l">
              <a:spcBef>
                <a:spcPct val="20000"/>
              </a:spcBef>
              <a:buClr>
                <a:srgbClr val="0F5494"/>
              </a:buClr>
              <a:buChar char="–"/>
              <a:defRPr sz="2000">
                <a:solidFill>
                  <a:srgbClr val="0F5494"/>
                </a:solidFill>
                <a:latin typeface="Verdana" panose="020B0604030504040204" pitchFamily="34" charset="0"/>
              </a:defRPr>
            </a:lvl4pPr>
            <a:lvl5pPr marL="2057400" indent="-228600" algn="l">
              <a:spcBef>
                <a:spcPct val="20000"/>
              </a:spcBef>
              <a:buClr>
                <a:srgbClr val="0F5494"/>
              </a:buClr>
              <a:buChar char="»"/>
              <a:defRPr sz="2000">
                <a:solidFill>
                  <a:srgbClr val="0F5494"/>
                </a:solidFill>
                <a:latin typeface="Verdana" panose="020B0604030504040204"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anose="020B0604030504040204" pitchFamily="34" charset="0"/>
              </a:defRPr>
            </a:lvl9pPr>
          </a:lstStyle>
          <a:p>
            <a:pPr eaLnBrk="1" hangingPunct="1">
              <a:buClr>
                <a:srgbClr val="FFCC66"/>
              </a:buClr>
              <a:buFont typeface="Times" panose="02020603050405020304" pitchFamily="18" charset="0"/>
              <a:buChar char="•"/>
              <a:defRPr/>
            </a:pPr>
            <a:endParaRPr lang="en-GB" altLang="en-US" sz="2000" dirty="0">
              <a:solidFill>
                <a:schemeClr val="tx1"/>
              </a:solidFill>
            </a:endParaRPr>
          </a:p>
          <a:p>
            <a:pPr marL="0" indent="0" eaLnBrk="1" hangingPunct="1">
              <a:buClr>
                <a:srgbClr val="931680"/>
              </a:buClr>
              <a:buNone/>
              <a:defRPr/>
            </a:pPr>
            <a:r>
              <a:rPr lang="en-GB" altLang="en-US" sz="2000" b="1" dirty="0" smtClean="0">
                <a:solidFill>
                  <a:srgbClr val="931680"/>
                </a:solidFill>
              </a:rPr>
              <a:t>   Contacts </a:t>
            </a:r>
            <a:r>
              <a:rPr lang="en-GB" altLang="en-US" sz="2000" b="1" dirty="0">
                <a:solidFill>
                  <a:srgbClr val="931680"/>
                </a:solidFill>
              </a:rPr>
              <a:t>- Competence Centres - Support Programs for PCP/PPI</a:t>
            </a:r>
          </a:p>
          <a:p>
            <a:pPr lvl="1" eaLnBrk="1" hangingPunct="1">
              <a:buClrTx/>
              <a:defRPr/>
            </a:pPr>
            <a:r>
              <a:rPr lang="en-US" altLang="en-US" sz="1400" dirty="0">
                <a:solidFill>
                  <a:schemeClr val="tx1"/>
                </a:solidFill>
                <a:latin typeface="+mn-lt"/>
              </a:rPr>
              <a:t>Info about all the national competence </a:t>
            </a:r>
            <a:r>
              <a:rPr lang="en-US" altLang="en-US" sz="1400" dirty="0" smtClean="0">
                <a:solidFill>
                  <a:schemeClr val="tx1"/>
                </a:solidFill>
                <a:latin typeface="+mn-lt"/>
              </a:rPr>
              <a:t>centers </a:t>
            </a:r>
            <a:r>
              <a:rPr lang="en-US" altLang="en-US" sz="1400" dirty="0">
                <a:solidFill>
                  <a:schemeClr val="tx1"/>
                </a:solidFill>
                <a:latin typeface="+mn-lt"/>
              </a:rPr>
              <a:t>and/or financial support programs for procurers in the country profiles of each individual country </a:t>
            </a:r>
            <a:r>
              <a:rPr lang="en-US" altLang="en-US" sz="1400" dirty="0">
                <a:solidFill>
                  <a:schemeClr val="tx1"/>
                </a:solidFill>
                <a:latin typeface="+mn-lt"/>
                <a:hlinkClick r:id="rId3"/>
              </a:rPr>
              <a:t>here</a:t>
            </a:r>
            <a:endParaRPr lang="en-US" altLang="en-US" sz="1400" dirty="0">
              <a:solidFill>
                <a:schemeClr val="tx1"/>
              </a:solidFill>
              <a:latin typeface="+mn-lt"/>
            </a:endParaRPr>
          </a:p>
          <a:p>
            <a:pPr marL="457200" lvl="1" indent="0">
              <a:buClrTx/>
              <a:buNone/>
              <a:defRPr/>
            </a:pPr>
            <a:r>
              <a:rPr lang="en-US" altLang="en-US" sz="1400" dirty="0">
                <a:solidFill>
                  <a:schemeClr val="tx1"/>
                </a:solidFill>
                <a:latin typeface="+mn-lt"/>
              </a:rPr>
              <a:t>Some contacts here</a:t>
            </a:r>
          </a:p>
          <a:p>
            <a:pPr lvl="1" eaLnBrk="1" hangingPunct="1">
              <a:buClrTx/>
              <a:defRPr/>
            </a:pPr>
            <a:r>
              <a:rPr lang="en-US" altLang="en-US" sz="1400" dirty="0">
                <a:solidFill>
                  <a:schemeClr val="tx1"/>
                </a:solidFill>
                <a:latin typeface="+mn-lt"/>
              </a:rPr>
              <a:t>Finland: KEINO - comp center (</a:t>
            </a:r>
            <a:r>
              <a:rPr lang="en-US" altLang="en-US" sz="1400" dirty="0">
                <a:solidFill>
                  <a:schemeClr val="tx1"/>
                </a:solidFill>
                <a:latin typeface="+mn-lt"/>
                <a:hlinkClick r:id="rId4"/>
              </a:rPr>
              <a:t>contacts</a:t>
            </a:r>
            <a:r>
              <a:rPr lang="en-US" altLang="en-US" sz="1400" dirty="0">
                <a:solidFill>
                  <a:schemeClr val="tx1"/>
                </a:solidFill>
                <a:latin typeface="+mn-lt"/>
              </a:rPr>
              <a:t>) </a:t>
            </a:r>
          </a:p>
          <a:p>
            <a:pPr lvl="1" eaLnBrk="1" hangingPunct="1">
              <a:buClrTx/>
              <a:defRPr/>
            </a:pPr>
            <a:r>
              <a:rPr lang="en-US" altLang="en-US" sz="1400" dirty="0">
                <a:solidFill>
                  <a:schemeClr val="tx1"/>
                </a:solidFill>
                <a:latin typeface="+mn-lt"/>
              </a:rPr>
              <a:t>Sweden: VINNOVA, UHMYND – comp center (</a:t>
            </a:r>
            <a:r>
              <a:rPr lang="en-US" altLang="en-US" sz="1400" dirty="0">
                <a:solidFill>
                  <a:schemeClr val="tx1"/>
                </a:solidFill>
                <a:latin typeface="+mn-lt"/>
                <a:hlinkClick r:id="rId5"/>
              </a:rPr>
              <a:t>contact VINNOVA</a:t>
            </a:r>
            <a:r>
              <a:rPr lang="en-US" altLang="en-US" sz="1400" dirty="0">
                <a:solidFill>
                  <a:schemeClr val="tx1"/>
                </a:solidFill>
                <a:latin typeface="+mn-lt"/>
              </a:rPr>
              <a:t>, </a:t>
            </a:r>
            <a:r>
              <a:rPr lang="en-US" altLang="en-US" sz="1400" dirty="0">
                <a:solidFill>
                  <a:schemeClr val="tx1"/>
                </a:solidFill>
                <a:latin typeface="+mn-lt"/>
                <a:hlinkClick r:id="rId6"/>
              </a:rPr>
              <a:t>contact UHMYND</a:t>
            </a:r>
            <a:r>
              <a:rPr lang="en-US" altLang="en-US" sz="1400" dirty="0">
                <a:solidFill>
                  <a:schemeClr val="tx1"/>
                </a:solidFill>
                <a:latin typeface="+mn-lt"/>
              </a:rPr>
              <a:t>)</a:t>
            </a:r>
          </a:p>
          <a:p>
            <a:pPr lvl="1" eaLnBrk="1" hangingPunct="1">
              <a:buClrTx/>
              <a:defRPr/>
            </a:pPr>
            <a:r>
              <a:rPr lang="en-US" altLang="en-US" sz="1400" dirty="0">
                <a:solidFill>
                  <a:schemeClr val="tx1"/>
                </a:solidFill>
                <a:latin typeface="+mn-lt"/>
              </a:rPr>
              <a:t>Germany / </a:t>
            </a:r>
            <a:r>
              <a:rPr lang="en-GB" altLang="en-US" sz="1400" dirty="0">
                <a:solidFill>
                  <a:schemeClr val="tx1"/>
                </a:solidFill>
                <a:latin typeface="+mn-lt"/>
              </a:rPr>
              <a:t>North Rhine-Westphalia</a:t>
            </a:r>
            <a:r>
              <a:rPr lang="en-US" altLang="en-US" sz="1400" dirty="0">
                <a:solidFill>
                  <a:schemeClr val="tx1"/>
                </a:solidFill>
                <a:latin typeface="+mn-lt"/>
              </a:rPr>
              <a:t>: BME / ZENIT comp center (</a:t>
            </a:r>
            <a:r>
              <a:rPr lang="en-GB" altLang="en-US" sz="1400" dirty="0">
                <a:solidFill>
                  <a:schemeClr val="tx1"/>
                </a:solidFill>
                <a:latin typeface="+mn-lt"/>
                <a:hlinkClick r:id="rId7"/>
              </a:rPr>
              <a:t>contact BME 1</a:t>
            </a:r>
            <a:r>
              <a:rPr lang="en-GB" altLang="en-US" sz="1400" dirty="0">
                <a:solidFill>
                  <a:schemeClr val="tx1"/>
                </a:solidFill>
                <a:latin typeface="+mn-lt"/>
              </a:rPr>
              <a:t>, </a:t>
            </a:r>
            <a:r>
              <a:rPr lang="en-GB" altLang="en-US" sz="1400" dirty="0">
                <a:solidFill>
                  <a:schemeClr val="tx1"/>
                </a:solidFill>
                <a:latin typeface="+mn-lt"/>
                <a:hlinkClick r:id="rId8"/>
              </a:rPr>
              <a:t>contact BME2</a:t>
            </a:r>
            <a:r>
              <a:rPr lang="en-GB" altLang="en-US" sz="1400" dirty="0">
                <a:solidFill>
                  <a:schemeClr val="tx1"/>
                </a:solidFill>
                <a:latin typeface="+mn-lt"/>
              </a:rPr>
              <a:t>, </a:t>
            </a:r>
            <a:r>
              <a:rPr lang="en-GB" altLang="en-US" sz="1400" dirty="0">
                <a:solidFill>
                  <a:schemeClr val="tx1"/>
                </a:solidFill>
                <a:latin typeface="+mn-lt"/>
                <a:hlinkClick r:id="rId9"/>
              </a:rPr>
              <a:t>contact1 ZENIT</a:t>
            </a:r>
            <a:r>
              <a:rPr lang="en-GB" altLang="en-US" sz="1400" dirty="0">
                <a:solidFill>
                  <a:schemeClr val="tx1"/>
                </a:solidFill>
                <a:latin typeface="+mn-lt"/>
              </a:rPr>
              <a:t>, </a:t>
            </a:r>
            <a:r>
              <a:rPr lang="en-GB" altLang="en-US" sz="1400" dirty="0">
                <a:solidFill>
                  <a:schemeClr val="tx1"/>
                </a:solidFill>
                <a:latin typeface="+mn-lt"/>
                <a:hlinkClick r:id="rId10"/>
              </a:rPr>
              <a:t>contact 2 ZENIT</a:t>
            </a:r>
            <a:r>
              <a:rPr lang="en-US" altLang="en-US" sz="1400" dirty="0">
                <a:solidFill>
                  <a:schemeClr val="tx1"/>
                </a:solidFill>
                <a:latin typeface="+mn-lt"/>
              </a:rPr>
              <a:t>)</a:t>
            </a:r>
          </a:p>
          <a:p>
            <a:pPr lvl="1" eaLnBrk="1" hangingPunct="1">
              <a:buClrTx/>
              <a:defRPr/>
            </a:pPr>
            <a:r>
              <a:rPr lang="en-US" altLang="en-US" sz="1400" dirty="0" smtClean="0">
                <a:solidFill>
                  <a:schemeClr val="tx1"/>
                </a:solidFill>
                <a:latin typeface="+mn-lt"/>
              </a:rPr>
              <a:t>Spain</a:t>
            </a:r>
            <a:r>
              <a:rPr lang="en-US" altLang="en-US" sz="1400" dirty="0">
                <a:solidFill>
                  <a:schemeClr val="tx1"/>
                </a:solidFill>
                <a:latin typeface="+mn-lt"/>
              </a:rPr>
              <a:t>: CDTI - comp center (</a:t>
            </a:r>
            <a:r>
              <a:rPr lang="en-US" altLang="en-US" sz="1400" dirty="0">
                <a:solidFill>
                  <a:schemeClr val="tx1"/>
                </a:solidFill>
                <a:latin typeface="+mn-lt"/>
                <a:hlinkClick r:id="rId11"/>
              </a:rPr>
              <a:t>contact CDTI</a:t>
            </a:r>
            <a:r>
              <a:rPr lang="en-US" altLang="en-US" sz="1400" dirty="0">
                <a:solidFill>
                  <a:schemeClr val="tx1"/>
                </a:solidFill>
                <a:latin typeface="+mn-lt"/>
              </a:rPr>
              <a:t>)</a:t>
            </a:r>
          </a:p>
          <a:p>
            <a:pPr lvl="1" eaLnBrk="1" hangingPunct="1">
              <a:buClrTx/>
              <a:defRPr/>
            </a:pPr>
            <a:r>
              <a:rPr lang="en-US" altLang="en-US" sz="1400" dirty="0">
                <a:solidFill>
                  <a:schemeClr val="tx1"/>
                </a:solidFill>
                <a:latin typeface="+mn-lt"/>
              </a:rPr>
              <a:t>Austria: OIB - comp center PPI / AIT - comp center PCP (</a:t>
            </a:r>
            <a:r>
              <a:rPr lang="en-US" altLang="en-US" sz="1400" dirty="0">
                <a:solidFill>
                  <a:schemeClr val="tx1"/>
                </a:solidFill>
                <a:latin typeface="+mn-lt"/>
                <a:hlinkClick r:id="rId12"/>
              </a:rPr>
              <a:t>contact OIB</a:t>
            </a:r>
            <a:r>
              <a:rPr lang="en-US" altLang="en-US" sz="1400" dirty="0">
                <a:solidFill>
                  <a:schemeClr val="tx1"/>
                </a:solidFill>
                <a:latin typeface="+mn-lt"/>
              </a:rPr>
              <a:t>, </a:t>
            </a:r>
            <a:r>
              <a:rPr lang="en-US" altLang="en-US" sz="1400" dirty="0">
                <a:solidFill>
                  <a:schemeClr val="tx1"/>
                </a:solidFill>
                <a:latin typeface="+mn-lt"/>
                <a:hlinkClick r:id="rId13"/>
              </a:rPr>
              <a:t>contact AIT</a:t>
            </a:r>
            <a:r>
              <a:rPr lang="en-US" altLang="en-US" sz="1400" dirty="0">
                <a:solidFill>
                  <a:schemeClr val="tx1"/>
                </a:solidFill>
                <a:latin typeface="+mn-lt"/>
              </a:rPr>
              <a:t>) </a:t>
            </a:r>
          </a:p>
          <a:p>
            <a:pPr lvl="1" eaLnBrk="1" hangingPunct="1">
              <a:buClrTx/>
              <a:defRPr/>
            </a:pPr>
            <a:r>
              <a:rPr lang="en-US" altLang="en-US" sz="1400" dirty="0">
                <a:solidFill>
                  <a:schemeClr val="tx1"/>
                </a:solidFill>
                <a:latin typeface="+mn-lt"/>
              </a:rPr>
              <a:t>Italy / </a:t>
            </a:r>
            <a:r>
              <a:rPr lang="en-US" altLang="en-US" sz="1400" dirty="0" err="1">
                <a:solidFill>
                  <a:schemeClr val="tx1"/>
                </a:solidFill>
                <a:latin typeface="+mn-lt"/>
              </a:rPr>
              <a:t>Lombardia</a:t>
            </a:r>
            <a:r>
              <a:rPr lang="en-US" altLang="en-US" sz="1400" dirty="0">
                <a:solidFill>
                  <a:schemeClr val="tx1"/>
                </a:solidFill>
                <a:latin typeface="+mn-lt"/>
              </a:rPr>
              <a:t>: CONSIP-comp center / Appaltoprecommerciale.it (</a:t>
            </a:r>
            <a:r>
              <a:rPr lang="en-US" altLang="en-US" sz="1400" dirty="0">
                <a:solidFill>
                  <a:schemeClr val="tx1"/>
                </a:solidFill>
                <a:latin typeface="+mn-lt"/>
                <a:hlinkClick r:id="rId14"/>
              </a:rPr>
              <a:t>CONSIP</a:t>
            </a:r>
            <a:r>
              <a:rPr lang="en-US" altLang="en-US" sz="1400" dirty="0">
                <a:solidFill>
                  <a:schemeClr val="tx1"/>
                </a:solidFill>
                <a:latin typeface="+mn-lt"/>
              </a:rPr>
              <a:t>, </a:t>
            </a:r>
            <a:r>
              <a:rPr lang="en-US" altLang="en-US" sz="1400" dirty="0">
                <a:solidFill>
                  <a:schemeClr val="tx1"/>
                </a:solidFill>
                <a:latin typeface="+mn-lt"/>
                <a:hlinkClick r:id="rId15"/>
              </a:rPr>
              <a:t>contact </a:t>
            </a:r>
            <a:r>
              <a:rPr lang="en-US" altLang="en-US" sz="1400" dirty="0" err="1">
                <a:solidFill>
                  <a:schemeClr val="tx1"/>
                </a:solidFill>
                <a:latin typeface="+mn-lt"/>
                <a:hlinkClick r:id="rId15"/>
              </a:rPr>
              <a:t>AppaltoPCP</a:t>
            </a:r>
            <a:r>
              <a:rPr lang="en-US" altLang="en-US" sz="1400" dirty="0">
                <a:solidFill>
                  <a:schemeClr val="tx1"/>
                </a:solidFill>
                <a:latin typeface="+mn-lt"/>
              </a:rPr>
              <a:t>)</a:t>
            </a:r>
          </a:p>
          <a:p>
            <a:pPr lvl="1" eaLnBrk="1" hangingPunct="1">
              <a:buClrTx/>
              <a:defRPr/>
            </a:pPr>
            <a:r>
              <a:rPr lang="en-US" altLang="en-US" sz="1400" dirty="0" smtClean="0">
                <a:solidFill>
                  <a:schemeClr val="tx1"/>
                </a:solidFill>
                <a:latin typeface="+mn-lt"/>
              </a:rPr>
              <a:t>Estonia</a:t>
            </a:r>
            <a:r>
              <a:rPr lang="en-US" altLang="en-US" sz="1400" dirty="0">
                <a:solidFill>
                  <a:schemeClr val="tx1"/>
                </a:solidFill>
                <a:latin typeface="+mn-lt"/>
              </a:rPr>
              <a:t>: EAS – comp center / Ministry of Economy (</a:t>
            </a:r>
            <a:r>
              <a:rPr lang="en-US" altLang="en-US" sz="1400" dirty="0">
                <a:solidFill>
                  <a:schemeClr val="tx1"/>
                </a:solidFill>
                <a:latin typeface="+mn-lt"/>
                <a:hlinkClick r:id="rId16"/>
              </a:rPr>
              <a:t>contact1 EAS</a:t>
            </a:r>
            <a:r>
              <a:rPr lang="en-US" altLang="en-US" sz="1400" dirty="0">
                <a:solidFill>
                  <a:schemeClr val="tx1"/>
                </a:solidFill>
                <a:latin typeface="+mn-lt"/>
              </a:rPr>
              <a:t>, </a:t>
            </a:r>
            <a:r>
              <a:rPr lang="en-US" altLang="en-US" sz="1400" dirty="0">
                <a:solidFill>
                  <a:schemeClr val="tx1"/>
                </a:solidFill>
                <a:latin typeface="+mn-lt"/>
                <a:hlinkClick r:id="rId17"/>
              </a:rPr>
              <a:t>contact2 EAS</a:t>
            </a:r>
            <a:r>
              <a:rPr lang="en-US" altLang="en-US" sz="1400" dirty="0">
                <a:solidFill>
                  <a:schemeClr val="tx1"/>
                </a:solidFill>
                <a:latin typeface="+mn-lt"/>
              </a:rPr>
              <a:t>, </a:t>
            </a:r>
            <a:r>
              <a:rPr lang="en-US" altLang="en-US" sz="1400" dirty="0">
                <a:solidFill>
                  <a:schemeClr val="tx1"/>
                </a:solidFill>
                <a:latin typeface="+mn-lt"/>
                <a:hlinkClick r:id="rId18"/>
              </a:rPr>
              <a:t>contact MKM</a:t>
            </a:r>
            <a:r>
              <a:rPr lang="en-US" altLang="en-US" sz="1400" dirty="0">
                <a:solidFill>
                  <a:schemeClr val="tx1"/>
                </a:solidFill>
                <a:latin typeface="+mn-lt"/>
              </a:rPr>
              <a:t>) </a:t>
            </a:r>
          </a:p>
          <a:p>
            <a:pPr lvl="1" eaLnBrk="1" hangingPunct="1">
              <a:buClrTx/>
              <a:defRPr/>
            </a:pPr>
            <a:r>
              <a:rPr lang="en-US" altLang="en-US" sz="1400" dirty="0">
                <a:solidFill>
                  <a:schemeClr val="tx1"/>
                </a:solidFill>
                <a:latin typeface="+mn-lt"/>
              </a:rPr>
              <a:t>Netherlands: </a:t>
            </a:r>
            <a:r>
              <a:rPr lang="en-US" altLang="en-US" sz="1400" dirty="0" err="1">
                <a:solidFill>
                  <a:schemeClr val="tx1"/>
                </a:solidFill>
                <a:latin typeface="+mn-lt"/>
              </a:rPr>
              <a:t>PIANOo</a:t>
            </a:r>
            <a:r>
              <a:rPr lang="en-US" altLang="en-US" sz="1400" dirty="0">
                <a:solidFill>
                  <a:schemeClr val="tx1"/>
                </a:solidFill>
                <a:latin typeface="+mn-lt"/>
              </a:rPr>
              <a:t> – comp center (</a:t>
            </a:r>
            <a:r>
              <a:rPr lang="en-US" altLang="en-US" sz="1400" dirty="0">
                <a:solidFill>
                  <a:schemeClr val="tx1"/>
                </a:solidFill>
                <a:latin typeface="+mn-lt"/>
                <a:hlinkClick r:id="rId19"/>
              </a:rPr>
              <a:t>contact1</a:t>
            </a:r>
            <a:r>
              <a:rPr lang="en-US" altLang="en-US" sz="1400" dirty="0">
                <a:solidFill>
                  <a:schemeClr val="tx1"/>
                </a:solidFill>
                <a:latin typeface="+mn-lt"/>
              </a:rPr>
              <a:t>, </a:t>
            </a:r>
            <a:r>
              <a:rPr lang="en-US" altLang="en-US" sz="1400" dirty="0">
                <a:solidFill>
                  <a:schemeClr val="tx1"/>
                </a:solidFill>
                <a:latin typeface="+mn-lt"/>
                <a:hlinkClick r:id="rId20"/>
              </a:rPr>
              <a:t>contact2</a:t>
            </a:r>
            <a:r>
              <a:rPr lang="en-US" altLang="en-US" sz="1400" dirty="0">
                <a:solidFill>
                  <a:schemeClr val="tx1"/>
                </a:solidFill>
                <a:latin typeface="+mn-lt"/>
              </a:rPr>
              <a:t>)</a:t>
            </a:r>
          </a:p>
          <a:p>
            <a:pPr lvl="1" eaLnBrk="1" hangingPunct="1">
              <a:buClrTx/>
              <a:defRPr/>
            </a:pPr>
            <a:r>
              <a:rPr lang="en-US" altLang="en-US" sz="1400" dirty="0" smtClean="0">
                <a:solidFill>
                  <a:schemeClr val="tx1"/>
                </a:solidFill>
                <a:latin typeface="+mn-lt"/>
              </a:rPr>
              <a:t>Ireland</a:t>
            </a:r>
            <a:r>
              <a:rPr lang="en-US" altLang="en-US" sz="1400" dirty="0">
                <a:solidFill>
                  <a:schemeClr val="tx1"/>
                </a:solidFill>
                <a:latin typeface="+mn-lt"/>
              </a:rPr>
              <a:t>: </a:t>
            </a:r>
            <a:r>
              <a:rPr lang="en-US" altLang="en-US" sz="1400" dirty="0" err="1">
                <a:solidFill>
                  <a:schemeClr val="tx1"/>
                </a:solidFill>
                <a:latin typeface="+mn-lt"/>
              </a:rPr>
              <a:t>Dept</a:t>
            </a:r>
            <a:r>
              <a:rPr lang="en-US" altLang="en-US" sz="1400" dirty="0">
                <a:solidFill>
                  <a:schemeClr val="tx1"/>
                </a:solidFill>
                <a:latin typeface="+mn-lt"/>
              </a:rPr>
              <a:t> of Jobs, Enterprise and Innovation / </a:t>
            </a:r>
            <a:r>
              <a:rPr lang="en-US" altLang="en-US" sz="1400" dirty="0" err="1" smtClean="0">
                <a:solidFill>
                  <a:schemeClr val="tx1"/>
                </a:solidFill>
                <a:latin typeface="+mn-lt"/>
              </a:rPr>
              <a:t>Procureti</a:t>
            </a:r>
            <a:r>
              <a:rPr lang="en-US" altLang="en-US" sz="1400" dirty="0" smtClean="0">
                <a:solidFill>
                  <a:schemeClr val="tx1"/>
                </a:solidFill>
                <a:latin typeface="+mn-lt"/>
              </a:rPr>
              <a:t> / Enterprise Ireland </a:t>
            </a:r>
            <a:r>
              <a:rPr lang="en-US" altLang="en-US" sz="1400" dirty="0">
                <a:solidFill>
                  <a:schemeClr val="tx1"/>
                </a:solidFill>
                <a:latin typeface="+mn-lt"/>
              </a:rPr>
              <a:t>(</a:t>
            </a:r>
            <a:r>
              <a:rPr lang="en-US" altLang="en-US" sz="1400" dirty="0">
                <a:solidFill>
                  <a:schemeClr val="tx1"/>
                </a:solidFill>
                <a:latin typeface="+mn-lt"/>
                <a:hlinkClick r:id="rId21"/>
              </a:rPr>
              <a:t>contact </a:t>
            </a:r>
            <a:r>
              <a:rPr lang="en-US" altLang="en-US" sz="1400" dirty="0" err="1">
                <a:solidFill>
                  <a:schemeClr val="tx1"/>
                </a:solidFill>
                <a:latin typeface="+mn-lt"/>
                <a:hlinkClick r:id="rId21"/>
              </a:rPr>
              <a:t>dept</a:t>
            </a:r>
            <a:r>
              <a:rPr lang="en-US" altLang="en-US" sz="1400" dirty="0">
                <a:solidFill>
                  <a:schemeClr val="tx1"/>
                </a:solidFill>
                <a:latin typeface="+mn-lt"/>
              </a:rPr>
              <a:t>, </a:t>
            </a:r>
            <a:r>
              <a:rPr lang="en-US" altLang="en-US" sz="1400" dirty="0">
                <a:solidFill>
                  <a:schemeClr val="tx1"/>
                </a:solidFill>
                <a:latin typeface="+mn-lt"/>
                <a:hlinkClick r:id="rId22"/>
              </a:rPr>
              <a:t>contact </a:t>
            </a:r>
            <a:r>
              <a:rPr lang="en-US" altLang="en-US" sz="1400" dirty="0" err="1" smtClean="0">
                <a:solidFill>
                  <a:schemeClr val="tx1"/>
                </a:solidFill>
                <a:latin typeface="+mn-lt"/>
                <a:hlinkClick r:id="rId22"/>
              </a:rPr>
              <a:t>procureti</a:t>
            </a:r>
            <a:r>
              <a:rPr lang="en-US" altLang="en-US" sz="1400" dirty="0" smtClean="0">
                <a:solidFill>
                  <a:schemeClr val="tx1"/>
                </a:solidFill>
                <a:latin typeface="+mn-lt"/>
              </a:rPr>
              <a:t>, </a:t>
            </a:r>
            <a:r>
              <a:rPr lang="en-US" altLang="en-US" sz="1400" dirty="0" smtClean="0">
                <a:solidFill>
                  <a:schemeClr val="tx1"/>
                </a:solidFill>
                <a:latin typeface="+mn-lt"/>
                <a:hlinkClick r:id="rId23"/>
              </a:rPr>
              <a:t>contact Enterprise </a:t>
            </a:r>
            <a:r>
              <a:rPr lang="en-US" altLang="en-US" sz="1400" dirty="0">
                <a:solidFill>
                  <a:schemeClr val="tx1"/>
                </a:solidFill>
                <a:latin typeface="+mn-lt"/>
                <a:hlinkClick r:id="rId23"/>
              </a:rPr>
              <a:t>I</a:t>
            </a:r>
            <a:r>
              <a:rPr lang="en-US" altLang="en-US" sz="1400" dirty="0" smtClean="0">
                <a:solidFill>
                  <a:schemeClr val="tx1"/>
                </a:solidFill>
                <a:latin typeface="+mn-lt"/>
                <a:hlinkClick r:id="rId23"/>
              </a:rPr>
              <a:t>reland</a:t>
            </a:r>
            <a:r>
              <a:rPr lang="en-US" altLang="en-US" sz="1400" dirty="0" smtClean="0">
                <a:solidFill>
                  <a:schemeClr val="tx1"/>
                </a:solidFill>
                <a:latin typeface="+mn-lt"/>
              </a:rPr>
              <a:t>)</a:t>
            </a:r>
            <a:endParaRPr lang="en-US" altLang="en-US" sz="1400" dirty="0">
              <a:solidFill>
                <a:schemeClr val="tx1"/>
              </a:solidFill>
              <a:latin typeface="+mn-lt"/>
            </a:endParaRPr>
          </a:p>
          <a:p>
            <a:pPr lvl="1" eaLnBrk="1" hangingPunct="1">
              <a:buClrTx/>
              <a:defRPr/>
            </a:pPr>
            <a:r>
              <a:rPr lang="en-US" altLang="en-US" sz="1400" dirty="0">
                <a:solidFill>
                  <a:schemeClr val="tx1"/>
                </a:solidFill>
                <a:latin typeface="+mn-lt"/>
              </a:rPr>
              <a:t>Greece : DG for public procurement – comp center (</a:t>
            </a:r>
            <a:r>
              <a:rPr lang="en-US" altLang="en-US" sz="1400" dirty="0">
                <a:solidFill>
                  <a:schemeClr val="tx1"/>
                </a:solidFill>
                <a:latin typeface="+mn-lt"/>
                <a:hlinkClick r:id="rId24"/>
              </a:rPr>
              <a:t>contact 1</a:t>
            </a:r>
            <a:r>
              <a:rPr lang="en-US" altLang="en-US" sz="1400" dirty="0">
                <a:solidFill>
                  <a:schemeClr val="tx1"/>
                </a:solidFill>
                <a:latin typeface="+mn-lt"/>
              </a:rPr>
              <a:t>, </a:t>
            </a:r>
            <a:r>
              <a:rPr lang="en-US" altLang="en-US" sz="1400" dirty="0" smtClean="0">
                <a:solidFill>
                  <a:schemeClr val="tx1"/>
                </a:solidFill>
                <a:latin typeface="+mn-lt"/>
                <a:hlinkClick r:id="rId25"/>
              </a:rPr>
              <a:t>2</a:t>
            </a:r>
            <a:r>
              <a:rPr lang="en-US" altLang="en-US" sz="1400" dirty="0" smtClean="0">
                <a:solidFill>
                  <a:schemeClr val="tx1"/>
                </a:solidFill>
                <a:latin typeface="+mn-lt"/>
              </a:rPr>
              <a:t>)</a:t>
            </a:r>
            <a:endParaRPr lang="en-US" altLang="en-US" sz="1400" dirty="0">
              <a:solidFill>
                <a:schemeClr val="tx1"/>
              </a:solidFill>
              <a:latin typeface="+mn-lt"/>
            </a:endParaRPr>
          </a:p>
          <a:p>
            <a:pPr lvl="1" eaLnBrk="1" hangingPunct="1">
              <a:buClrTx/>
              <a:defRPr/>
            </a:pPr>
            <a:r>
              <a:rPr lang="en-US" altLang="en-US" sz="1400" dirty="0">
                <a:solidFill>
                  <a:schemeClr val="tx1"/>
                </a:solidFill>
                <a:latin typeface="+mn-lt"/>
              </a:rPr>
              <a:t>Portugal: ANI - comp center (</a:t>
            </a:r>
            <a:r>
              <a:rPr lang="en-US" altLang="en-US" sz="1400" dirty="0">
                <a:solidFill>
                  <a:schemeClr val="tx1"/>
                </a:solidFill>
                <a:latin typeface="+mn-lt"/>
                <a:hlinkClick r:id="rId26"/>
              </a:rPr>
              <a:t>contact</a:t>
            </a:r>
            <a:r>
              <a:rPr lang="en-US" altLang="en-US" sz="1400" dirty="0" smtClean="0">
                <a:solidFill>
                  <a:schemeClr val="tx1"/>
                </a:solidFill>
                <a:latin typeface="+mn-lt"/>
              </a:rPr>
              <a:t>)</a:t>
            </a:r>
          </a:p>
          <a:p>
            <a:pPr lvl="1">
              <a:buClrTx/>
              <a:defRPr/>
            </a:pPr>
            <a:r>
              <a:rPr lang="en-US" altLang="en-US" sz="1400" dirty="0">
                <a:solidFill>
                  <a:schemeClr val="tx1"/>
                </a:solidFill>
                <a:latin typeface="+mn-lt"/>
              </a:rPr>
              <a:t>Flanders, Belgium: PIO - comp </a:t>
            </a:r>
            <a:r>
              <a:rPr lang="en-US" altLang="en-US" sz="1400" dirty="0" smtClean="0">
                <a:solidFill>
                  <a:schemeClr val="tx1"/>
                </a:solidFill>
                <a:latin typeface="+mn-lt"/>
              </a:rPr>
              <a:t>center / VLAIO </a:t>
            </a:r>
            <a:r>
              <a:rPr lang="en-US" altLang="en-US" sz="1400" dirty="0">
                <a:solidFill>
                  <a:schemeClr val="tx1"/>
                </a:solidFill>
                <a:latin typeface="+mn-lt"/>
              </a:rPr>
              <a:t>(</a:t>
            </a:r>
            <a:r>
              <a:rPr lang="en-US" altLang="en-US" sz="1400" dirty="0" smtClean="0">
                <a:solidFill>
                  <a:schemeClr val="tx1"/>
                </a:solidFill>
                <a:latin typeface="+mn-lt"/>
                <a:hlinkClick r:id="rId27"/>
              </a:rPr>
              <a:t>contact PIO</a:t>
            </a:r>
            <a:r>
              <a:rPr lang="en-US" altLang="en-US" sz="1400" dirty="0" smtClean="0">
                <a:solidFill>
                  <a:schemeClr val="tx1"/>
                </a:solidFill>
                <a:latin typeface="+mn-lt"/>
              </a:rPr>
              <a:t>, </a:t>
            </a:r>
            <a:r>
              <a:rPr lang="en-US" altLang="en-US" sz="1400" dirty="0" smtClean="0">
                <a:solidFill>
                  <a:schemeClr val="tx1"/>
                </a:solidFill>
                <a:latin typeface="+mn-lt"/>
                <a:hlinkClick r:id="rId28"/>
              </a:rPr>
              <a:t>contact VLAIO</a:t>
            </a:r>
            <a:r>
              <a:rPr lang="en-US" altLang="en-US" sz="1400" dirty="0" smtClean="0">
                <a:solidFill>
                  <a:schemeClr val="tx1"/>
                </a:solidFill>
                <a:latin typeface="+mn-lt"/>
              </a:rPr>
              <a:t>)</a:t>
            </a:r>
          </a:p>
          <a:p>
            <a:pPr lvl="1">
              <a:buClrTx/>
              <a:defRPr/>
            </a:pPr>
            <a:r>
              <a:rPr lang="en-US" altLang="en-US" sz="1400" dirty="0">
                <a:solidFill>
                  <a:schemeClr val="tx1"/>
                </a:solidFill>
                <a:latin typeface="+mn-lt"/>
              </a:rPr>
              <a:t>Norway: </a:t>
            </a:r>
            <a:r>
              <a:rPr lang="en-US" altLang="en-US" sz="1400" dirty="0" err="1">
                <a:solidFill>
                  <a:schemeClr val="tx1"/>
                </a:solidFill>
                <a:latin typeface="+mn-lt"/>
              </a:rPr>
              <a:t>Difi</a:t>
            </a:r>
            <a:r>
              <a:rPr lang="en-US" altLang="en-US" sz="1400" dirty="0">
                <a:solidFill>
                  <a:schemeClr val="tx1"/>
                </a:solidFill>
                <a:latin typeface="+mn-lt"/>
              </a:rPr>
              <a:t> – comp center (</a:t>
            </a:r>
            <a:r>
              <a:rPr lang="en-US" altLang="en-US" sz="1400" dirty="0">
                <a:solidFill>
                  <a:schemeClr val="tx1"/>
                </a:solidFill>
                <a:latin typeface="+mn-lt"/>
                <a:hlinkClick r:id="rId29"/>
              </a:rPr>
              <a:t>contact </a:t>
            </a:r>
            <a:r>
              <a:rPr lang="en-US" altLang="en-US" sz="1400" dirty="0" err="1">
                <a:solidFill>
                  <a:schemeClr val="tx1"/>
                </a:solidFill>
                <a:latin typeface="+mn-lt"/>
                <a:hlinkClick r:id="rId29"/>
              </a:rPr>
              <a:t>Difi</a:t>
            </a:r>
            <a:r>
              <a:rPr lang="en-US" altLang="en-US" sz="1400" dirty="0">
                <a:solidFill>
                  <a:schemeClr val="tx1"/>
                </a:solidFill>
                <a:latin typeface="+mn-lt"/>
              </a:rPr>
              <a:t>, </a:t>
            </a:r>
            <a:r>
              <a:rPr lang="en-US" altLang="en-US" sz="1400" dirty="0">
                <a:solidFill>
                  <a:schemeClr val="tx1"/>
                </a:solidFill>
                <a:latin typeface="+mn-lt"/>
                <a:hlinkClick r:id="rId30"/>
              </a:rPr>
              <a:t>contact NHO</a:t>
            </a:r>
            <a:r>
              <a:rPr lang="en-US" altLang="en-US" sz="1400" dirty="0" smtClean="0">
                <a:solidFill>
                  <a:schemeClr val="tx1"/>
                </a:solidFill>
                <a:latin typeface="+mn-lt"/>
              </a:rPr>
              <a:t>)</a:t>
            </a:r>
          </a:p>
          <a:p>
            <a:pPr lvl="1">
              <a:buClrTx/>
              <a:defRPr/>
            </a:pPr>
            <a:r>
              <a:rPr lang="en-US" altLang="en-US" sz="1400" dirty="0">
                <a:solidFill>
                  <a:schemeClr val="tx1"/>
                </a:solidFill>
                <a:latin typeface="+mn-lt"/>
              </a:rPr>
              <a:t>Lithuania: MITA – comp center / Ministry of Economy (</a:t>
            </a:r>
            <a:r>
              <a:rPr lang="en-US" altLang="en-US" sz="1400" dirty="0">
                <a:solidFill>
                  <a:schemeClr val="tx1"/>
                </a:solidFill>
                <a:latin typeface="+mn-lt"/>
                <a:hlinkClick r:id="rId31"/>
              </a:rPr>
              <a:t>contact MITA</a:t>
            </a:r>
            <a:r>
              <a:rPr lang="en-US" altLang="en-US" sz="1400" dirty="0">
                <a:solidFill>
                  <a:schemeClr val="tx1"/>
                </a:solidFill>
                <a:latin typeface="+mn-lt"/>
              </a:rPr>
              <a:t>, </a:t>
            </a:r>
            <a:r>
              <a:rPr lang="en-US" altLang="en-US" sz="1400" dirty="0">
                <a:solidFill>
                  <a:schemeClr val="tx1"/>
                </a:solidFill>
                <a:latin typeface="+mn-lt"/>
                <a:hlinkClick r:id="rId32"/>
              </a:rPr>
              <a:t>contact min eco</a:t>
            </a:r>
            <a:r>
              <a:rPr lang="en-US" altLang="en-US" sz="1400" dirty="0" smtClean="0">
                <a:solidFill>
                  <a:schemeClr val="tx1"/>
                </a:solidFill>
                <a:latin typeface="+mn-lt"/>
              </a:rPr>
              <a:t>)</a:t>
            </a:r>
            <a:endParaRPr lang="en-US" altLang="en-US" sz="1400" dirty="0">
              <a:solidFill>
                <a:schemeClr val="tx1"/>
              </a:solidFill>
              <a:latin typeface="+mn-lt"/>
            </a:endParaRPr>
          </a:p>
          <a:p>
            <a:pPr lvl="1" eaLnBrk="1" hangingPunct="1">
              <a:buClrTx/>
              <a:defRPr/>
            </a:pPr>
            <a:r>
              <a:rPr lang="en-US" altLang="en-US" sz="1400" dirty="0">
                <a:solidFill>
                  <a:schemeClr val="tx1"/>
                </a:solidFill>
                <a:latin typeface="+mn-lt"/>
              </a:rPr>
              <a:t>Denmark: Market Development Fund (</a:t>
            </a:r>
            <a:r>
              <a:rPr lang="en-US" altLang="en-US" sz="1400" dirty="0">
                <a:solidFill>
                  <a:schemeClr val="tx1"/>
                </a:solidFill>
                <a:latin typeface="+mn-lt"/>
                <a:hlinkClick r:id="rId33"/>
              </a:rPr>
              <a:t>contact</a:t>
            </a:r>
            <a:r>
              <a:rPr lang="en-US" altLang="en-US" sz="1400" dirty="0">
                <a:solidFill>
                  <a:schemeClr val="tx1"/>
                </a:solidFill>
                <a:latin typeface="+mn-lt"/>
              </a:rPr>
              <a:t>)</a:t>
            </a:r>
          </a:p>
          <a:p>
            <a:pPr lvl="1" eaLnBrk="1" hangingPunct="1">
              <a:buClrTx/>
              <a:defRPr/>
            </a:pPr>
            <a:endParaRPr lang="en-US" altLang="en-US" sz="1400" dirty="0">
              <a:solidFill>
                <a:schemeClr val="tx1"/>
              </a:solidFill>
              <a:latin typeface="Trebuchet MS" panose="020B0603020202020204" pitchFamily="34" charset="0"/>
            </a:endParaRPr>
          </a:p>
          <a:p>
            <a:pPr lvl="1" eaLnBrk="1" hangingPunct="1">
              <a:buClrTx/>
              <a:defRPr/>
            </a:pPr>
            <a:endParaRPr lang="en-US" altLang="en-US" sz="1800" dirty="0">
              <a:solidFill>
                <a:schemeClr val="tx1"/>
              </a:solidFill>
              <a:latin typeface="Trebuchet MS" panose="020B0603020202020204" pitchFamily="34" charset="0"/>
            </a:endParaRPr>
          </a:p>
          <a:p>
            <a:pPr lvl="1" eaLnBrk="1" hangingPunct="1">
              <a:buClrTx/>
              <a:defRPr/>
            </a:pPr>
            <a:endParaRPr lang="en-GB" altLang="en-US" sz="1800" dirty="0">
              <a:solidFill>
                <a:schemeClr val="tx1"/>
              </a:solidFill>
            </a:endParaRPr>
          </a:p>
          <a:p>
            <a:pPr eaLnBrk="1" hangingPunct="1">
              <a:buClr>
                <a:srgbClr val="FFCC66"/>
              </a:buClr>
              <a:buFont typeface="Times" panose="02020603050405020304" pitchFamily="18" charset="0"/>
              <a:buNone/>
              <a:defRPr/>
            </a:pPr>
            <a:endParaRPr lang="en-GB" altLang="en-US" sz="2000" dirty="0">
              <a:solidFill>
                <a:schemeClr val="tx1"/>
              </a:solidFill>
            </a:endParaRPr>
          </a:p>
          <a:p>
            <a:pPr eaLnBrk="1" hangingPunct="1">
              <a:buClr>
                <a:srgbClr val="FFCC66"/>
              </a:buClr>
              <a:buFont typeface="Times" panose="02020603050405020304" pitchFamily="18" charset="0"/>
              <a:buChar char="•"/>
              <a:defRPr/>
            </a:pPr>
            <a:endParaRPr lang="en-GB" altLang="en-US" sz="2000" dirty="0">
              <a:solidFill>
                <a:schemeClr val="tx1"/>
              </a:solidFill>
            </a:endParaRPr>
          </a:p>
        </p:txBody>
      </p:sp>
      <p:grpSp>
        <p:nvGrpSpPr>
          <p:cNvPr id="3" name="Group 2"/>
          <p:cNvGrpSpPr/>
          <p:nvPr/>
        </p:nvGrpSpPr>
        <p:grpSpPr>
          <a:xfrm>
            <a:off x="828936" y="401592"/>
            <a:ext cx="864000" cy="864000"/>
            <a:chOff x="2201123" y="3724632"/>
            <a:chExt cx="864000" cy="864000"/>
          </a:xfrm>
        </p:grpSpPr>
        <p:sp>
          <p:nvSpPr>
            <p:cNvPr id="4" name="Oval 3"/>
            <p:cNvSpPr/>
            <p:nvPr/>
          </p:nvSpPr>
          <p:spPr>
            <a:xfrm>
              <a:off x="2201123" y="3724632"/>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2286425" y="3809934"/>
              <a:ext cx="693397" cy="693397"/>
            </a:xfrm>
            <a:prstGeom prst="rect">
              <a:avLst/>
            </a:prstGeom>
          </p:spPr>
        </p:pic>
      </p:grpSp>
      <p:sp>
        <p:nvSpPr>
          <p:cNvPr id="6" name="Title 1"/>
          <p:cNvSpPr>
            <a:spLocks noGrp="1"/>
          </p:cNvSpPr>
          <p:nvPr>
            <p:ph type="title"/>
          </p:nvPr>
        </p:nvSpPr>
        <p:spPr>
          <a:xfrm>
            <a:off x="1835753" y="482860"/>
            <a:ext cx="9680275" cy="564543"/>
          </a:xfrm>
        </p:spPr>
        <p:txBody>
          <a:bodyPr/>
          <a:lstStyle/>
          <a:p>
            <a:r>
              <a:rPr lang="en-GB" sz="3600" b="1" dirty="0" smtClean="0"/>
              <a:t>Useful Contacts</a:t>
            </a:r>
            <a:endParaRPr lang="en-GB" sz="3600" b="1" dirty="0"/>
          </a:p>
        </p:txBody>
      </p:sp>
    </p:spTree>
    <p:extLst>
      <p:ext uri="{BB962C8B-B14F-4D97-AF65-F5344CB8AC3E}">
        <p14:creationId xmlns:p14="http://schemas.microsoft.com/office/powerpoint/2010/main" val="15189862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8"/>
          <p:cNvSpPr>
            <a:spLocks noChangeArrowheads="1"/>
          </p:cNvSpPr>
          <p:nvPr/>
        </p:nvSpPr>
        <p:spPr bwMode="auto">
          <a:xfrm>
            <a:off x="1703388" y="756839"/>
            <a:ext cx="9431644" cy="503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rgbClr val="FFCC66"/>
              </a:buClr>
              <a:buFont typeface="Times" pitchFamily="18" charset="0"/>
              <a:buChar char="•"/>
              <a:defRPr/>
            </a:pPr>
            <a:endParaRPr lang="en-GB" sz="2000" dirty="0">
              <a:latin typeface="Verdana" pitchFamily="34" charset="0"/>
            </a:endParaRPr>
          </a:p>
          <a:p>
            <a:pPr marL="342900" indent="-342900">
              <a:spcBef>
                <a:spcPct val="20000"/>
              </a:spcBef>
              <a:buClr>
                <a:srgbClr val="931680"/>
              </a:buClr>
              <a:buFont typeface="Times" pitchFamily="18" charset="0"/>
              <a:buChar char="•"/>
              <a:defRPr/>
            </a:pPr>
            <a:r>
              <a:rPr lang="en-GB" sz="2000" b="1" dirty="0" smtClean="0">
                <a:solidFill>
                  <a:schemeClr val="tx2"/>
                </a:solidFill>
                <a:latin typeface="Verdana" pitchFamily="34" charset="0"/>
              </a:rPr>
              <a:t>To cover the non-EU funded part of the costs (for PPI actions)</a:t>
            </a:r>
            <a:endParaRPr lang="en-GB" sz="2000" b="1" dirty="0">
              <a:solidFill>
                <a:schemeClr val="tx2"/>
              </a:solidFill>
              <a:latin typeface="Verdana" pitchFamily="34" charset="0"/>
            </a:endParaRPr>
          </a:p>
          <a:p>
            <a:pPr marL="742950" lvl="1" indent="-285750">
              <a:spcBef>
                <a:spcPct val="20000"/>
              </a:spcBef>
              <a:buFontTx/>
              <a:buChar char="–"/>
              <a:defRPr/>
            </a:pPr>
            <a:r>
              <a:rPr lang="en-US" dirty="0"/>
              <a:t>Own procurement budgets</a:t>
            </a:r>
          </a:p>
          <a:p>
            <a:pPr marL="742950" lvl="1" indent="-285750">
              <a:spcBef>
                <a:spcPct val="20000"/>
              </a:spcBef>
              <a:buFontTx/>
              <a:buChar char="–"/>
              <a:defRPr/>
            </a:pPr>
            <a:r>
              <a:rPr lang="en-US" dirty="0"/>
              <a:t>Regional / National ministries (responsible for the area) concerned</a:t>
            </a:r>
          </a:p>
          <a:p>
            <a:pPr marL="1200150" lvl="2" indent="-285750">
              <a:spcBef>
                <a:spcPct val="20000"/>
              </a:spcBef>
              <a:buFontTx/>
              <a:buChar char="–"/>
              <a:defRPr/>
            </a:pPr>
            <a:r>
              <a:rPr lang="en-US" dirty="0"/>
              <a:t>Ministry of Health </a:t>
            </a:r>
            <a:r>
              <a:rPr lang="en-US" dirty="0" smtClean="0"/>
              <a:t>supporting city procurer </a:t>
            </a:r>
            <a:r>
              <a:rPr lang="en-US" dirty="0"/>
              <a:t>Eindhoven (SILVER)</a:t>
            </a:r>
          </a:p>
          <a:p>
            <a:pPr marL="1200150" lvl="2" indent="-285750">
              <a:spcBef>
                <a:spcPct val="20000"/>
              </a:spcBef>
              <a:buFontTx/>
              <a:buChar char="–"/>
              <a:defRPr/>
            </a:pPr>
            <a:r>
              <a:rPr lang="en-US" dirty="0"/>
              <a:t>Ministry of Interior procuring for Belgian fire brigades (SMART@FIRE)</a:t>
            </a:r>
          </a:p>
          <a:p>
            <a:pPr marL="742950" lvl="1" indent="-285750">
              <a:spcBef>
                <a:spcPct val="20000"/>
              </a:spcBef>
              <a:buFontTx/>
              <a:buChar char="–"/>
              <a:defRPr/>
            </a:pPr>
            <a:r>
              <a:rPr lang="en-US" dirty="0"/>
              <a:t>National / regional competence centers / support programs for PCP/PPI</a:t>
            </a:r>
          </a:p>
          <a:p>
            <a:pPr marL="1200150" lvl="2" indent="-285750">
              <a:spcBef>
                <a:spcPct val="20000"/>
              </a:spcBef>
              <a:buFontTx/>
              <a:buChar char="–"/>
              <a:defRPr/>
            </a:pPr>
            <a:r>
              <a:rPr lang="en-US" dirty="0"/>
              <a:t>Some offer co-financing for procurers in their countries/regions to undertake PCPs/PPIs (this can be combined with the EU co-financing)</a:t>
            </a:r>
          </a:p>
          <a:p>
            <a:pPr marL="742950" lvl="1" indent="-285750">
              <a:spcBef>
                <a:spcPct val="20000"/>
              </a:spcBef>
              <a:buFontTx/>
              <a:buChar char="–"/>
              <a:defRPr/>
            </a:pPr>
            <a:r>
              <a:rPr lang="en-US" dirty="0">
                <a:cs typeface="Rod" panose="02030509050101010101" pitchFamily="49" charset="-79"/>
              </a:rPr>
              <a:t>Creative ways </a:t>
            </a:r>
          </a:p>
          <a:p>
            <a:pPr marL="1200150" lvl="2" indent="-285750">
              <a:spcBef>
                <a:spcPct val="20000"/>
              </a:spcBef>
              <a:buFontTx/>
              <a:buChar char="–"/>
              <a:defRPr/>
            </a:pPr>
            <a:r>
              <a:rPr lang="en-US" dirty="0" err="1">
                <a:cs typeface="Rod" panose="02030509050101010101" pitchFamily="49" charset="-79"/>
              </a:rPr>
              <a:t>Crowdfunding</a:t>
            </a:r>
            <a:r>
              <a:rPr lang="en-US" dirty="0">
                <a:cs typeface="Rod" panose="02030509050101010101" pitchFamily="49" charset="-79"/>
              </a:rPr>
              <a:t>-like fundraising (Magdeburg university, IMAILE)</a:t>
            </a:r>
            <a:endParaRPr lang="en-GB" sz="2000" dirty="0">
              <a:solidFill>
                <a:srgbClr val="0070C0"/>
              </a:solidFill>
              <a:latin typeface="Verdana" pitchFamily="34" charset="0"/>
            </a:endParaRPr>
          </a:p>
          <a:p>
            <a:pPr marL="342900" indent="-342900">
              <a:spcBef>
                <a:spcPts val="1100"/>
              </a:spcBef>
              <a:buClr>
                <a:srgbClr val="931680"/>
              </a:buClr>
              <a:buFont typeface="Times" pitchFamily="18" charset="0"/>
              <a:buChar char="•"/>
              <a:defRPr/>
            </a:pPr>
            <a:r>
              <a:rPr lang="en-GB" sz="2000" b="1" dirty="0" smtClean="0">
                <a:solidFill>
                  <a:schemeClr val="tx2"/>
                </a:solidFill>
                <a:latin typeface="Verdana" pitchFamily="34" charset="0"/>
              </a:rPr>
              <a:t>To covers costs that are not covered by Horizon Europe</a:t>
            </a:r>
            <a:endParaRPr lang="en-GB" sz="2000" b="1" dirty="0">
              <a:solidFill>
                <a:schemeClr val="tx2"/>
              </a:solidFill>
              <a:latin typeface="Verdana" pitchFamily="34" charset="0"/>
            </a:endParaRPr>
          </a:p>
          <a:p>
            <a:pPr marL="742950" lvl="1" indent="-285750">
              <a:spcBef>
                <a:spcPct val="20000"/>
              </a:spcBef>
              <a:buFontTx/>
              <a:buChar char="-"/>
              <a:defRPr/>
            </a:pPr>
            <a:r>
              <a:rPr lang="en-US" dirty="0"/>
              <a:t>Managing authorities of Structural Funds (ESIF) </a:t>
            </a:r>
            <a:r>
              <a:rPr lang="en-US" dirty="0" smtClean="0"/>
              <a:t>programs (e.g. some procurers can choose to have their coordination or procurement costs covered by ESIF </a:t>
            </a:r>
            <a:r>
              <a:rPr lang="en-US" dirty="0" err="1" smtClean="0"/>
              <a:t>iso</a:t>
            </a:r>
            <a:r>
              <a:rPr lang="en-US" dirty="0" smtClean="0"/>
              <a:t> HE)</a:t>
            </a:r>
            <a:endParaRPr lang="en-US" dirty="0"/>
          </a:p>
          <a:p>
            <a:pPr lvl="1" eaLnBrk="1" hangingPunct="1">
              <a:spcBef>
                <a:spcPct val="20000"/>
              </a:spcBef>
              <a:defRPr/>
            </a:pPr>
            <a:endParaRPr lang="en-US" dirty="0"/>
          </a:p>
          <a:p>
            <a:pPr lvl="1" eaLnBrk="1" hangingPunct="1">
              <a:spcBef>
                <a:spcPct val="20000"/>
              </a:spcBef>
              <a:defRPr/>
            </a:pPr>
            <a:endParaRPr lang="en-US" dirty="0"/>
          </a:p>
          <a:p>
            <a:pPr marL="742950" lvl="1" indent="-285750">
              <a:spcBef>
                <a:spcPct val="20000"/>
              </a:spcBef>
              <a:buFontTx/>
              <a:buChar char="–"/>
              <a:defRPr/>
            </a:pPr>
            <a:endParaRPr lang="en-GB" dirty="0">
              <a:latin typeface="Verdana" pitchFamily="34" charset="0"/>
            </a:endParaRPr>
          </a:p>
          <a:p>
            <a:pPr marL="342900" indent="-342900">
              <a:spcBef>
                <a:spcPct val="20000"/>
              </a:spcBef>
              <a:buClr>
                <a:srgbClr val="FFCC66"/>
              </a:buClr>
              <a:defRPr/>
            </a:pPr>
            <a:endParaRPr lang="en-GB" sz="2000" dirty="0">
              <a:latin typeface="Verdana" pitchFamily="34" charset="0"/>
            </a:endParaRPr>
          </a:p>
          <a:p>
            <a:pPr marL="342900" indent="-342900">
              <a:spcBef>
                <a:spcPct val="20000"/>
              </a:spcBef>
              <a:buClr>
                <a:srgbClr val="FFCC66"/>
              </a:buClr>
              <a:buFont typeface="Times" pitchFamily="18" charset="0"/>
              <a:buChar char="•"/>
              <a:defRPr/>
            </a:pPr>
            <a:endParaRPr lang="en-GB" sz="2000" dirty="0">
              <a:latin typeface="Verdana" pitchFamily="34" charset="0"/>
            </a:endParaRPr>
          </a:p>
        </p:txBody>
      </p:sp>
      <p:grpSp>
        <p:nvGrpSpPr>
          <p:cNvPr id="3" name="Group 2"/>
          <p:cNvGrpSpPr/>
          <p:nvPr/>
        </p:nvGrpSpPr>
        <p:grpSpPr>
          <a:xfrm>
            <a:off x="839388" y="428068"/>
            <a:ext cx="864000" cy="864000"/>
            <a:chOff x="4409515" y="2641504"/>
            <a:chExt cx="864000" cy="864000"/>
          </a:xfrm>
        </p:grpSpPr>
        <p:sp>
          <p:nvSpPr>
            <p:cNvPr id="4" name="Oval 3"/>
            <p:cNvSpPr/>
            <p:nvPr/>
          </p:nvSpPr>
          <p:spPr>
            <a:xfrm>
              <a:off x="4409515" y="2641504"/>
              <a:ext cx="864000" cy="86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8223" y="2700771"/>
              <a:ext cx="745467" cy="745467"/>
            </a:xfrm>
            <a:prstGeom prst="rect">
              <a:avLst/>
            </a:prstGeom>
          </p:spPr>
        </p:pic>
      </p:grpSp>
      <p:sp>
        <p:nvSpPr>
          <p:cNvPr id="6" name="Title 1"/>
          <p:cNvSpPr>
            <a:spLocks noGrp="1"/>
          </p:cNvSpPr>
          <p:nvPr>
            <p:ph type="title"/>
          </p:nvPr>
        </p:nvSpPr>
        <p:spPr>
          <a:xfrm>
            <a:off x="1835753" y="482860"/>
            <a:ext cx="9680275" cy="564543"/>
          </a:xfrm>
        </p:spPr>
        <p:txBody>
          <a:bodyPr/>
          <a:lstStyle/>
          <a:p>
            <a:r>
              <a:rPr lang="en-GB" sz="3600" b="1" dirty="0" smtClean="0">
                <a:solidFill>
                  <a:schemeClr val="accent1"/>
                </a:solidFill>
              </a:rPr>
              <a:t>Finding budget</a:t>
            </a:r>
            <a:endParaRPr lang="en-GB" sz="3600" b="1" dirty="0">
              <a:solidFill>
                <a:schemeClr val="accent1"/>
              </a:solidFill>
            </a:endParaRPr>
          </a:p>
        </p:txBody>
      </p:sp>
      <p:sp>
        <p:nvSpPr>
          <p:cNvPr id="7" name="Text Placeholder 2"/>
          <p:cNvSpPr txBox="1">
            <a:spLocks/>
          </p:cNvSpPr>
          <p:nvPr/>
        </p:nvSpPr>
        <p:spPr>
          <a:xfrm>
            <a:off x="425244" y="5545394"/>
            <a:ext cx="11373466" cy="1080133"/>
          </a:xfrm>
          <a:prstGeom prst="rect">
            <a:avLst/>
          </a:prstGeom>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endParaRPr lang="fr-BE" sz="2000" b="0" dirty="0">
              <a:solidFill>
                <a:schemeClr val="tx1"/>
              </a:solidFill>
            </a:endParaRPr>
          </a:p>
        </p:txBody>
      </p:sp>
      <p:sp>
        <p:nvSpPr>
          <p:cNvPr id="2" name="TextBox 1"/>
          <p:cNvSpPr txBox="1"/>
          <p:nvPr/>
        </p:nvSpPr>
        <p:spPr>
          <a:xfrm>
            <a:off x="749268" y="5637902"/>
            <a:ext cx="10709085" cy="923330"/>
          </a:xfrm>
          <a:prstGeom prst="rect">
            <a:avLst/>
          </a:prstGeom>
          <a:noFill/>
        </p:spPr>
        <p:txBody>
          <a:bodyPr wrap="none" rtlCol="0">
            <a:spAutoFit/>
          </a:bodyPr>
          <a:lstStyle/>
          <a:p>
            <a:r>
              <a:rPr lang="en-US" dirty="0" smtClean="0"/>
              <a:t>Entities that already coordinate joint procurements / cross border cooperation can also participate: e.g. </a:t>
            </a:r>
          </a:p>
          <a:p>
            <a:r>
              <a:rPr lang="en-US" dirty="0" smtClean="0"/>
              <a:t>Central Purchasing bodies, </a:t>
            </a:r>
            <a:r>
              <a:rPr lang="en-US" dirty="0" smtClean="0">
                <a:hlinkClick r:id="rId4"/>
              </a:rPr>
              <a:t>EGTCs (European Groupings of Territorial Cooperation)</a:t>
            </a:r>
            <a:r>
              <a:rPr lang="en-US" dirty="0" smtClean="0"/>
              <a:t>, </a:t>
            </a:r>
            <a:r>
              <a:rPr lang="en-US" dirty="0" smtClean="0">
                <a:hlinkClick r:id="rId5"/>
              </a:rPr>
              <a:t>ERICs (European </a:t>
            </a:r>
          </a:p>
          <a:p>
            <a:r>
              <a:rPr lang="en-US" dirty="0" smtClean="0">
                <a:hlinkClick r:id="rId5"/>
              </a:rPr>
              <a:t>Research Infrastructure Consortia)</a:t>
            </a:r>
            <a:r>
              <a:rPr lang="en-US" dirty="0"/>
              <a:t>,</a:t>
            </a:r>
            <a:r>
              <a:rPr lang="en-US" dirty="0" smtClean="0"/>
              <a:t> AISBLs or European International </a:t>
            </a:r>
            <a:r>
              <a:rPr lang="en-US" dirty="0" err="1" smtClean="0"/>
              <a:t>Organisations</a:t>
            </a:r>
            <a:r>
              <a:rPr lang="en-US" dirty="0" smtClean="0"/>
              <a:t> (e.g. CERN)</a:t>
            </a:r>
            <a:endParaRPr lang="en-GB" dirty="0"/>
          </a:p>
        </p:txBody>
      </p:sp>
    </p:spTree>
    <p:extLst>
      <p:ext uri="{BB962C8B-B14F-4D97-AF65-F5344CB8AC3E}">
        <p14:creationId xmlns:p14="http://schemas.microsoft.com/office/powerpoint/2010/main" val="8389324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The </a:t>
            </a:r>
            <a:r>
              <a:rPr lang="en-GB" dirty="0" smtClean="0"/>
              <a:t>submission </a:t>
            </a:r>
            <a:r>
              <a:rPr lang="en-GB" dirty="0" smtClean="0"/>
              <a:t>process</a:t>
            </a:r>
            <a:endParaRPr lang="en-GB" dirty="0"/>
          </a:p>
        </p:txBody>
      </p:sp>
      <p:sp>
        <p:nvSpPr>
          <p:cNvPr id="3" name="Subtitle 2"/>
          <p:cNvSpPr>
            <a:spLocks noGrp="1"/>
          </p:cNvSpPr>
          <p:nvPr>
            <p:ph type="subTitle" idx="1"/>
          </p:nvPr>
        </p:nvSpPr>
        <p:spPr/>
        <p:txBody>
          <a:bodyPr/>
          <a:lstStyle/>
          <a:p>
            <a:r>
              <a:rPr lang="en-GB" dirty="0" smtClean="0"/>
              <a:t>Horizon Europe</a:t>
            </a:r>
            <a:endParaRPr lang="en-GB" dirty="0"/>
          </a:p>
        </p:txBody>
      </p:sp>
    </p:spTree>
    <p:extLst>
      <p:ext uri="{BB962C8B-B14F-4D97-AF65-F5344CB8AC3E}">
        <p14:creationId xmlns:p14="http://schemas.microsoft.com/office/powerpoint/2010/main" val="8945439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3664" y="482860"/>
            <a:ext cx="9470136" cy="564543"/>
          </a:xfrm>
        </p:spPr>
        <p:txBody>
          <a:bodyPr/>
          <a:lstStyle/>
          <a:p>
            <a:r>
              <a:rPr lang="en-GB" sz="3600" dirty="0" smtClean="0"/>
              <a:t>Application form (proposal template)</a:t>
            </a:r>
            <a:endParaRPr lang="en-GB" sz="3600" dirty="0"/>
          </a:p>
        </p:txBody>
      </p:sp>
      <p:sp>
        <p:nvSpPr>
          <p:cNvPr id="6" name="Text Placeholder 2"/>
          <p:cNvSpPr txBox="1">
            <a:spLocks/>
          </p:cNvSpPr>
          <p:nvPr/>
        </p:nvSpPr>
        <p:spPr>
          <a:xfrm>
            <a:off x="838200" y="1368000"/>
            <a:ext cx="10515600" cy="4822488"/>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endParaRPr lang="fr-BE" sz="2000" b="0" dirty="0" smtClean="0">
              <a:solidFill>
                <a:schemeClr val="tx1"/>
              </a:solidFill>
            </a:endParaRPr>
          </a:p>
        </p:txBody>
      </p:sp>
      <p:grpSp>
        <p:nvGrpSpPr>
          <p:cNvPr id="4" name="Group 3"/>
          <p:cNvGrpSpPr/>
          <p:nvPr/>
        </p:nvGrpSpPr>
        <p:grpSpPr>
          <a:xfrm>
            <a:off x="838200" y="333131"/>
            <a:ext cx="864000" cy="864000"/>
            <a:chOff x="10070085" y="4807760"/>
            <a:chExt cx="864000" cy="864000"/>
          </a:xfrm>
        </p:grpSpPr>
        <p:sp>
          <p:nvSpPr>
            <p:cNvPr id="5" name="Oval 4"/>
            <p:cNvSpPr/>
            <p:nvPr/>
          </p:nvSpPr>
          <p:spPr>
            <a:xfrm>
              <a:off x="10070085" y="4807760"/>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320" y="4841995"/>
              <a:ext cx="795530" cy="795530"/>
            </a:xfrm>
            <a:prstGeom prst="rect">
              <a:avLst/>
            </a:prstGeom>
          </p:spPr>
        </p:pic>
      </p:grpSp>
      <p:sp>
        <p:nvSpPr>
          <p:cNvPr id="8" name="Text Placeholder 2"/>
          <p:cNvSpPr txBox="1">
            <a:spLocks/>
          </p:cNvSpPr>
          <p:nvPr/>
        </p:nvSpPr>
        <p:spPr>
          <a:xfrm>
            <a:off x="872434" y="1637742"/>
            <a:ext cx="11042901" cy="4284756"/>
          </a:xfrm>
          <a:prstGeom prst="rect">
            <a:avLst/>
          </a:prstGeom>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GB" sz="2000" dirty="0">
                <a:solidFill>
                  <a:schemeClr val="tx2"/>
                </a:solidFill>
              </a:rPr>
              <a:t>Same structure </a:t>
            </a:r>
          </a:p>
          <a:p>
            <a:pPr lvl="1"/>
            <a:endParaRPr lang="en-US" b="0" dirty="0">
              <a:solidFill>
                <a:schemeClr val="tx1"/>
              </a:solidFill>
            </a:endParaRPr>
          </a:p>
          <a:p>
            <a:pPr lvl="1"/>
            <a:r>
              <a:rPr lang="en-US" sz="2000" b="0" dirty="0" smtClean="0">
                <a:solidFill>
                  <a:schemeClr val="tx1"/>
                </a:solidFill>
              </a:rPr>
              <a:t>Proposals are submitted </a:t>
            </a:r>
            <a:r>
              <a:rPr lang="en-US" sz="2000" dirty="0" smtClean="0">
                <a:solidFill>
                  <a:srgbClr val="931680"/>
                </a:solidFill>
              </a:rPr>
              <a:t>electronically</a:t>
            </a:r>
            <a:r>
              <a:rPr lang="en-US" sz="2000" b="0" dirty="0" smtClean="0">
                <a:solidFill>
                  <a:schemeClr val="tx1"/>
                </a:solidFill>
              </a:rPr>
              <a:t> via the </a:t>
            </a:r>
            <a:r>
              <a:rPr lang="en-US" sz="2000" b="0" dirty="0" smtClean="0">
                <a:solidFill>
                  <a:schemeClr val="tx1"/>
                </a:solidFill>
                <a:hlinkClick r:id="rId3"/>
              </a:rPr>
              <a:t>Funding &amp; Tenders Portal</a:t>
            </a:r>
            <a:r>
              <a:rPr lang="en-US" sz="2000" b="0" dirty="0" smtClean="0">
                <a:solidFill>
                  <a:schemeClr val="tx1"/>
                </a:solidFill>
              </a:rPr>
              <a:t>.</a:t>
            </a:r>
          </a:p>
          <a:p>
            <a:pPr lvl="1"/>
            <a:r>
              <a:rPr lang="en-US" sz="2000" b="0" dirty="0" smtClean="0">
                <a:solidFill>
                  <a:schemeClr val="tx1"/>
                </a:solidFill>
              </a:rPr>
              <a:t>Don’t wait until the submission deadline, you can save drafts.</a:t>
            </a:r>
          </a:p>
          <a:p>
            <a:pPr lvl="1"/>
            <a:endParaRPr lang="en-US" b="0" dirty="0" smtClean="0">
              <a:solidFill>
                <a:schemeClr val="tx1"/>
              </a:solidFill>
            </a:endParaRPr>
          </a:p>
          <a:p>
            <a:pPr lvl="1"/>
            <a:r>
              <a:rPr lang="en-US" sz="2000" b="0" dirty="0" smtClean="0">
                <a:solidFill>
                  <a:schemeClr val="tx1"/>
                </a:solidFill>
              </a:rPr>
              <a:t>The </a:t>
            </a:r>
            <a:r>
              <a:rPr lang="en-US" sz="2000" b="0" dirty="0">
                <a:solidFill>
                  <a:schemeClr val="tx1"/>
                </a:solidFill>
              </a:rPr>
              <a:t>proposal contains two parts: </a:t>
            </a:r>
          </a:p>
          <a:p>
            <a:pPr lvl="1"/>
            <a:endParaRPr lang="en-US" sz="1000" b="0" dirty="0">
              <a:solidFill>
                <a:schemeClr val="tx1"/>
              </a:solidFill>
            </a:endParaRPr>
          </a:p>
          <a:p>
            <a:pPr marL="342900" lvl="1" indent="-342900">
              <a:buClr>
                <a:schemeClr val="accent2"/>
              </a:buClr>
              <a:buFont typeface="Arial" panose="020B0604020202020204" pitchFamily="34" charset="0"/>
              <a:buChar char="●"/>
            </a:pPr>
            <a:r>
              <a:rPr lang="en-US" sz="2000" dirty="0"/>
              <a:t>Part A</a:t>
            </a:r>
            <a:r>
              <a:rPr lang="en-US" sz="2000" b="0" dirty="0">
                <a:solidFill>
                  <a:schemeClr val="tx1"/>
                </a:solidFill>
              </a:rPr>
              <a:t>  (web-based forms) </a:t>
            </a:r>
            <a:r>
              <a:rPr lang="en-US" sz="2000" b="0" dirty="0" smtClean="0">
                <a:solidFill>
                  <a:schemeClr val="tx1"/>
                </a:solidFill>
              </a:rPr>
              <a:t>is </a:t>
            </a:r>
            <a:r>
              <a:rPr lang="en-US" sz="2000" b="0" dirty="0">
                <a:solidFill>
                  <a:schemeClr val="tx1"/>
                </a:solidFill>
              </a:rPr>
              <a:t>generated by the IT system. It is based on the information entered by the participants through the submission system in the Funding &amp; Tenders Portal. </a:t>
            </a:r>
          </a:p>
          <a:p>
            <a:pPr marL="342900" lvl="1" indent="-342900">
              <a:buClr>
                <a:schemeClr val="accent2"/>
              </a:buClr>
              <a:buFont typeface="Arial" panose="020B0604020202020204" pitchFamily="34" charset="0"/>
              <a:buChar char="●"/>
            </a:pPr>
            <a:r>
              <a:rPr lang="en-US" sz="2000" dirty="0"/>
              <a:t>Part B</a:t>
            </a:r>
            <a:r>
              <a:rPr lang="en-US" sz="2000" b="0" dirty="0">
                <a:solidFill>
                  <a:schemeClr val="tx1"/>
                </a:solidFill>
              </a:rPr>
              <a:t> </a:t>
            </a:r>
            <a:r>
              <a:rPr lang="en-US" sz="2000" b="0" dirty="0" smtClean="0">
                <a:solidFill>
                  <a:schemeClr val="tx1"/>
                </a:solidFill>
              </a:rPr>
              <a:t>is </a:t>
            </a:r>
            <a:r>
              <a:rPr lang="en-US" sz="2000" b="0" dirty="0">
                <a:solidFill>
                  <a:schemeClr val="tx1"/>
                </a:solidFill>
              </a:rPr>
              <a:t>the narrative part that includes </a:t>
            </a:r>
            <a:r>
              <a:rPr lang="en-US" sz="2000" b="0" dirty="0" smtClean="0">
                <a:solidFill>
                  <a:schemeClr val="tx1"/>
                </a:solidFill>
              </a:rPr>
              <a:t>three </a:t>
            </a:r>
            <a:r>
              <a:rPr lang="en-US" sz="2000" b="0" dirty="0">
                <a:solidFill>
                  <a:schemeClr val="tx1"/>
                </a:solidFill>
              </a:rPr>
              <a:t>sections that each correspond to an evaluation criterion. Part B needs to be uploaded as a PDF document following the templates downloaded by the applicants in the submission system for the specific call or topic. </a:t>
            </a:r>
            <a:endParaRPr lang="en-US" sz="2000" b="0" dirty="0" smtClean="0">
              <a:solidFill>
                <a:schemeClr val="tx1"/>
              </a:solidFill>
            </a:endParaRPr>
          </a:p>
          <a:p>
            <a:pPr lvl="1">
              <a:buClr>
                <a:schemeClr val="accent2"/>
              </a:buClr>
            </a:pPr>
            <a:endParaRPr lang="en-US" b="0" dirty="0" smtClean="0">
              <a:solidFill>
                <a:schemeClr val="tx1"/>
              </a:solidFill>
            </a:endParaRPr>
          </a:p>
          <a:p>
            <a:pPr lvl="1">
              <a:buClr>
                <a:schemeClr val="accent2"/>
              </a:buClr>
            </a:pPr>
            <a:r>
              <a:rPr lang="en-US" sz="2000" b="0" dirty="0" smtClean="0">
                <a:solidFill>
                  <a:schemeClr val="tx1"/>
                </a:solidFill>
              </a:rPr>
              <a:t>There is a specific </a:t>
            </a:r>
            <a:r>
              <a:rPr lang="en-US" sz="2000" b="0" dirty="0" smtClean="0">
                <a:solidFill>
                  <a:schemeClr val="tx1"/>
                </a:solidFill>
                <a:hlinkClick r:id="rId4"/>
              </a:rPr>
              <a:t>Application form for PCP actions</a:t>
            </a:r>
            <a:r>
              <a:rPr lang="en-US" sz="2000" b="0" dirty="0" smtClean="0">
                <a:solidFill>
                  <a:schemeClr val="tx1"/>
                </a:solidFill>
              </a:rPr>
              <a:t> &amp; </a:t>
            </a:r>
            <a:r>
              <a:rPr lang="en-US" sz="2000" b="0" dirty="0" smtClean="0">
                <a:solidFill>
                  <a:schemeClr val="tx1"/>
                </a:solidFill>
                <a:hlinkClick r:id="rId5"/>
              </a:rPr>
              <a:t>Application form for PPI actions</a:t>
            </a:r>
            <a:endParaRPr lang="fr-BE" sz="2000" b="0" dirty="0">
              <a:solidFill>
                <a:schemeClr val="tx1"/>
              </a:solidFill>
            </a:endParaRPr>
          </a:p>
        </p:txBody>
      </p:sp>
      <p:pic>
        <p:nvPicPr>
          <p:cNvPr id="3" name="Picture 2"/>
          <p:cNvPicPr>
            <a:picLocks noChangeAspect="1"/>
          </p:cNvPicPr>
          <p:nvPr/>
        </p:nvPicPr>
        <p:blipFill>
          <a:blip r:embed="rId6"/>
          <a:stretch>
            <a:fillRect/>
          </a:stretch>
        </p:blipFill>
        <p:spPr>
          <a:xfrm>
            <a:off x="9828055" y="1218272"/>
            <a:ext cx="1204342" cy="1719262"/>
          </a:xfrm>
          <a:prstGeom prst="rect">
            <a:avLst/>
          </a:prstGeom>
          <a:ln>
            <a:solidFill>
              <a:schemeClr val="tx1"/>
            </a:solidFill>
          </a:ln>
        </p:spPr>
      </p:pic>
    </p:spTree>
    <p:extLst>
      <p:ext uri="{BB962C8B-B14F-4D97-AF65-F5344CB8AC3E}">
        <p14:creationId xmlns:p14="http://schemas.microsoft.com/office/powerpoint/2010/main" val="6189775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3524" y="482860"/>
            <a:ext cx="9680275" cy="564543"/>
          </a:xfrm>
        </p:spPr>
        <p:txBody>
          <a:bodyPr/>
          <a:lstStyle/>
          <a:p>
            <a:r>
              <a:rPr lang="en-GB" sz="3600" dirty="0" smtClean="0">
                <a:solidFill>
                  <a:schemeClr val="accent4"/>
                </a:solidFill>
              </a:rPr>
              <a:t>Admissibility</a:t>
            </a:r>
            <a:endParaRPr lang="en-GB" sz="3600" dirty="0">
              <a:solidFill>
                <a:schemeClr val="accent4"/>
              </a:solidFill>
            </a:endParaRPr>
          </a:p>
        </p:txBody>
      </p:sp>
      <p:sp>
        <p:nvSpPr>
          <p:cNvPr id="6" name="Text Placeholder 2"/>
          <p:cNvSpPr txBox="1">
            <a:spLocks/>
          </p:cNvSpPr>
          <p:nvPr/>
        </p:nvSpPr>
        <p:spPr>
          <a:xfrm>
            <a:off x="974387" y="1216219"/>
            <a:ext cx="4838584" cy="3030264"/>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endParaRPr lang="en-US" sz="2000" dirty="0" smtClean="0">
              <a:solidFill>
                <a:schemeClr val="tx2"/>
              </a:solidFill>
            </a:endParaRPr>
          </a:p>
          <a:p>
            <a:pPr lvl="1"/>
            <a:r>
              <a:rPr lang="en-US" sz="2000" dirty="0" smtClean="0">
                <a:solidFill>
                  <a:schemeClr val="tx2"/>
                </a:solidFill>
              </a:rPr>
              <a:t>Proposal page limit</a:t>
            </a:r>
            <a:endParaRPr lang="en-GB" sz="2000" b="1" dirty="0" smtClean="0">
              <a:solidFill>
                <a:schemeClr val="tx2"/>
              </a:solidFill>
            </a:endParaRPr>
          </a:p>
          <a:p>
            <a:pPr lvl="1"/>
            <a:r>
              <a:rPr lang="en-US" sz="2000" b="0" dirty="0" smtClean="0">
                <a:solidFill>
                  <a:schemeClr val="tx1"/>
                </a:solidFill>
              </a:rPr>
              <a:t>Substantial </a:t>
            </a:r>
            <a:r>
              <a:rPr lang="en-US" sz="2000" b="0" dirty="0">
                <a:solidFill>
                  <a:schemeClr val="tx1"/>
                </a:solidFill>
              </a:rPr>
              <a:t>reduction in maximum </a:t>
            </a:r>
            <a:r>
              <a:rPr lang="en-US" sz="2000" b="0" dirty="0" smtClean="0">
                <a:solidFill>
                  <a:schemeClr val="tx1"/>
                </a:solidFill>
              </a:rPr>
              <a:t>length:</a:t>
            </a:r>
            <a:endParaRPr lang="en-US" sz="2000" b="0" dirty="0" smtClean="0">
              <a:solidFill>
                <a:schemeClr val="tx1"/>
              </a:solidFill>
            </a:endParaRPr>
          </a:p>
          <a:p>
            <a:pPr marL="342900" lvl="1" indent="-342900">
              <a:spcBef>
                <a:spcPts val="600"/>
              </a:spcBef>
              <a:buClr>
                <a:schemeClr val="accent2"/>
              </a:buClr>
              <a:buFont typeface="Arial" panose="020B0604020202020204" pitchFamily="34" charset="0"/>
              <a:buChar char="●"/>
            </a:pPr>
            <a:r>
              <a:rPr lang="en-US" sz="2000" b="0" dirty="0" smtClean="0">
                <a:solidFill>
                  <a:schemeClr val="tx1"/>
                </a:solidFill>
              </a:rPr>
              <a:t>CSA actions</a:t>
            </a:r>
            <a:r>
              <a:rPr lang="en-US" sz="2000" b="0" dirty="0">
                <a:solidFill>
                  <a:schemeClr val="tx1"/>
                </a:solidFill>
              </a:rPr>
              <a:t>: limit is </a:t>
            </a:r>
            <a:r>
              <a:rPr lang="en-US" sz="2000" dirty="0"/>
              <a:t>30 </a:t>
            </a:r>
            <a:r>
              <a:rPr lang="en-US" sz="2000" dirty="0" smtClean="0"/>
              <a:t>pages</a:t>
            </a:r>
            <a:endParaRPr lang="en-US" sz="2000" b="0" dirty="0" smtClean="0">
              <a:solidFill>
                <a:schemeClr val="tx1"/>
              </a:solidFill>
            </a:endParaRPr>
          </a:p>
          <a:p>
            <a:pPr marL="342900" lvl="1" indent="-342900">
              <a:spcBef>
                <a:spcPts val="600"/>
              </a:spcBef>
              <a:buClr>
                <a:schemeClr val="accent2"/>
              </a:buClr>
              <a:buFont typeface="Arial" panose="020B0604020202020204" pitchFamily="34" charset="0"/>
              <a:buChar char="●"/>
            </a:pPr>
            <a:r>
              <a:rPr lang="en-US" sz="2000" b="0" dirty="0" smtClean="0">
                <a:solidFill>
                  <a:schemeClr val="tx1"/>
                </a:solidFill>
              </a:rPr>
              <a:t>PCP and PPI </a:t>
            </a:r>
            <a:r>
              <a:rPr lang="en-US" sz="2000" b="0" dirty="0" smtClean="0">
                <a:solidFill>
                  <a:schemeClr val="tx1"/>
                </a:solidFill>
              </a:rPr>
              <a:t>actions</a:t>
            </a:r>
            <a:r>
              <a:rPr lang="en-US" sz="2000" b="0" dirty="0">
                <a:solidFill>
                  <a:schemeClr val="tx1"/>
                </a:solidFill>
              </a:rPr>
              <a:t>: </a:t>
            </a:r>
            <a:r>
              <a:rPr lang="en-US" sz="2000" dirty="0" smtClean="0"/>
              <a:t>45 </a:t>
            </a:r>
            <a:r>
              <a:rPr lang="en-US" sz="2000" dirty="0"/>
              <a:t>pages</a:t>
            </a:r>
            <a:endParaRPr lang="en-US" sz="2000" b="0" dirty="0" smtClean="0">
              <a:solidFill>
                <a:schemeClr val="tx1"/>
              </a:solidFill>
            </a:endParaRPr>
          </a:p>
          <a:p>
            <a:pPr marL="342900" lvl="1" indent="-342900">
              <a:spcBef>
                <a:spcPts val="600"/>
              </a:spcBef>
              <a:buClr>
                <a:schemeClr val="accent2"/>
              </a:buClr>
              <a:buFont typeface="Arial" panose="020B0604020202020204" pitchFamily="34" charset="0"/>
              <a:buChar char="●"/>
            </a:pPr>
            <a:r>
              <a:rPr lang="en-US" sz="2000" b="0" dirty="0" smtClean="0">
                <a:solidFill>
                  <a:schemeClr val="tx1"/>
                </a:solidFill>
              </a:rPr>
              <a:t>RIA </a:t>
            </a:r>
            <a:r>
              <a:rPr lang="en-US" sz="2000" b="0" dirty="0" smtClean="0">
                <a:solidFill>
                  <a:schemeClr val="tx1"/>
                </a:solidFill>
              </a:rPr>
              <a:t>and </a:t>
            </a:r>
            <a:r>
              <a:rPr lang="en-US" sz="2000" b="0" dirty="0" smtClean="0">
                <a:solidFill>
                  <a:schemeClr val="tx1"/>
                </a:solidFill>
              </a:rPr>
              <a:t>IA actions</a:t>
            </a:r>
            <a:r>
              <a:rPr lang="en-US" sz="2000" b="0" dirty="0" smtClean="0">
                <a:solidFill>
                  <a:schemeClr val="tx1"/>
                </a:solidFill>
              </a:rPr>
              <a:t>: </a:t>
            </a:r>
            <a:r>
              <a:rPr lang="en-US" sz="2000" dirty="0" smtClean="0"/>
              <a:t>45 </a:t>
            </a:r>
            <a:r>
              <a:rPr lang="en-US" sz="2000" dirty="0"/>
              <a:t>pages </a:t>
            </a:r>
          </a:p>
          <a:p>
            <a:pPr marL="342900" lvl="1" indent="-342900">
              <a:spcBef>
                <a:spcPts val="600"/>
              </a:spcBef>
              <a:buClr>
                <a:schemeClr val="accent2"/>
              </a:buClr>
              <a:buFont typeface="Arial" panose="020B0604020202020204" pitchFamily="34" charset="0"/>
              <a:buChar char="●"/>
            </a:pPr>
            <a:r>
              <a:rPr lang="en-US" sz="2000" b="0" dirty="0" smtClean="0">
                <a:solidFill>
                  <a:schemeClr val="tx1"/>
                </a:solidFill>
              </a:rPr>
              <a:t>Exceptions</a:t>
            </a:r>
            <a:r>
              <a:rPr lang="en-US" sz="2000" b="0" dirty="0" smtClean="0">
                <a:solidFill>
                  <a:schemeClr val="tx1"/>
                </a:solidFill>
              </a:rPr>
              <a:t>, if any, </a:t>
            </a:r>
            <a:r>
              <a:rPr lang="en-US" sz="2000" b="0" dirty="0" smtClean="0">
                <a:solidFill>
                  <a:schemeClr val="tx1"/>
                </a:solidFill>
              </a:rPr>
              <a:t>specified </a:t>
            </a:r>
            <a:r>
              <a:rPr lang="en-US" sz="2000" b="0" dirty="0" smtClean="0">
                <a:solidFill>
                  <a:schemeClr val="tx1"/>
                </a:solidFill>
              </a:rPr>
              <a:t>in the call </a:t>
            </a:r>
            <a:endParaRPr lang="en-GB" sz="2000" b="0" dirty="0" smtClean="0">
              <a:solidFill>
                <a:schemeClr val="tx1"/>
              </a:solidFill>
            </a:endParaRPr>
          </a:p>
          <a:p>
            <a:pPr lvl="1">
              <a:buClr>
                <a:schemeClr val="accent2"/>
              </a:buClr>
            </a:pPr>
            <a:endParaRPr lang="fr-BE" sz="2000" b="0" dirty="0" smtClean="0">
              <a:solidFill>
                <a:schemeClr val="tx1"/>
              </a:solidFill>
            </a:endParaRPr>
          </a:p>
        </p:txBody>
      </p:sp>
      <p:grpSp>
        <p:nvGrpSpPr>
          <p:cNvPr id="7" name="Group 6"/>
          <p:cNvGrpSpPr/>
          <p:nvPr/>
        </p:nvGrpSpPr>
        <p:grpSpPr>
          <a:xfrm>
            <a:off x="809524" y="333131"/>
            <a:ext cx="864000" cy="864000"/>
            <a:chOff x="3411458" y="4807760"/>
            <a:chExt cx="864000" cy="864000"/>
          </a:xfrm>
        </p:grpSpPr>
        <p:sp>
          <p:nvSpPr>
            <p:cNvPr id="8" name="Oval 7"/>
            <p:cNvSpPr/>
            <p:nvPr/>
          </p:nvSpPr>
          <p:spPr>
            <a:xfrm>
              <a:off x="3411458" y="4807760"/>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5693" y="4841995"/>
              <a:ext cx="795530" cy="795530"/>
            </a:xfrm>
            <a:prstGeom prst="rect">
              <a:avLst/>
            </a:prstGeom>
          </p:spPr>
        </p:pic>
      </p:grpSp>
      <p:sp>
        <p:nvSpPr>
          <p:cNvPr id="14" name="Text Placeholder 2"/>
          <p:cNvSpPr txBox="1">
            <a:spLocks/>
          </p:cNvSpPr>
          <p:nvPr/>
        </p:nvSpPr>
        <p:spPr>
          <a:xfrm>
            <a:off x="838199" y="1397033"/>
            <a:ext cx="5079275" cy="2514791"/>
          </a:xfrm>
          <a:prstGeom prst="rect">
            <a:avLst/>
          </a:prstGeom>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endParaRPr lang="fr-BE" sz="2000" b="0" dirty="0">
              <a:solidFill>
                <a:schemeClr val="tx1"/>
              </a:solidFill>
            </a:endParaRPr>
          </a:p>
        </p:txBody>
      </p:sp>
      <p:sp>
        <p:nvSpPr>
          <p:cNvPr id="11" name="Title 1"/>
          <p:cNvSpPr txBox="1">
            <a:spLocks/>
          </p:cNvSpPr>
          <p:nvPr/>
        </p:nvSpPr>
        <p:spPr>
          <a:xfrm>
            <a:off x="7131396" y="482860"/>
            <a:ext cx="2313052" cy="564543"/>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r>
              <a:rPr lang="en-GB" smtClean="0"/>
              <a:t>Eligibility</a:t>
            </a:r>
            <a:endParaRPr lang="en-GB" dirty="0"/>
          </a:p>
        </p:txBody>
      </p:sp>
      <p:grpSp>
        <p:nvGrpSpPr>
          <p:cNvPr id="12" name="Group 11"/>
          <p:cNvGrpSpPr/>
          <p:nvPr/>
        </p:nvGrpSpPr>
        <p:grpSpPr>
          <a:xfrm>
            <a:off x="6233160" y="333131"/>
            <a:ext cx="864000" cy="864000"/>
            <a:chOff x="5597465" y="3720615"/>
            <a:chExt cx="864000" cy="864000"/>
          </a:xfrm>
        </p:grpSpPr>
        <p:sp>
          <p:nvSpPr>
            <p:cNvPr id="13" name="Oval 12"/>
            <p:cNvSpPr/>
            <p:nvPr/>
          </p:nvSpPr>
          <p:spPr>
            <a:xfrm>
              <a:off x="5597465" y="3720615"/>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1700" y="3754850"/>
              <a:ext cx="795530" cy="795530"/>
            </a:xfrm>
            <a:prstGeom prst="rect">
              <a:avLst/>
            </a:prstGeom>
          </p:spPr>
        </p:pic>
      </p:grpSp>
      <p:sp>
        <p:nvSpPr>
          <p:cNvPr id="16" name="Text Placeholder 2"/>
          <p:cNvSpPr txBox="1">
            <a:spLocks/>
          </p:cNvSpPr>
          <p:nvPr/>
        </p:nvSpPr>
        <p:spPr>
          <a:xfrm>
            <a:off x="6274524" y="1362797"/>
            <a:ext cx="5079275" cy="2771306"/>
          </a:xfrm>
          <a:prstGeom prst="rect">
            <a:avLst/>
          </a:prstGeom>
          <a:ln w="28575">
            <a:solidFill>
              <a:srgbClr val="931680"/>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endParaRPr lang="fr-BE" sz="2000" b="0" dirty="0">
              <a:solidFill>
                <a:schemeClr val="tx1"/>
              </a:solidFill>
            </a:endParaRPr>
          </a:p>
        </p:txBody>
      </p:sp>
      <p:sp>
        <p:nvSpPr>
          <p:cNvPr id="17" name="Text Placeholder 2"/>
          <p:cNvSpPr txBox="1">
            <a:spLocks/>
          </p:cNvSpPr>
          <p:nvPr/>
        </p:nvSpPr>
        <p:spPr>
          <a:xfrm>
            <a:off x="6404194" y="1224926"/>
            <a:ext cx="4838584" cy="3030264"/>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endParaRPr lang="en-US" sz="2000" dirty="0" smtClean="0">
              <a:solidFill>
                <a:schemeClr val="tx2"/>
              </a:solidFill>
            </a:endParaRPr>
          </a:p>
          <a:p>
            <a:pPr lvl="1"/>
            <a:r>
              <a:rPr lang="en-US" sz="2000" dirty="0" smtClean="0">
                <a:solidFill>
                  <a:schemeClr val="tx2"/>
                </a:solidFill>
              </a:rPr>
              <a:t>Consortium composition</a:t>
            </a:r>
            <a:endParaRPr lang="en-GB" sz="2000" b="1" dirty="0" smtClean="0">
              <a:solidFill>
                <a:schemeClr val="tx2"/>
              </a:solidFill>
            </a:endParaRPr>
          </a:p>
          <a:p>
            <a:pPr lvl="1"/>
            <a:r>
              <a:rPr lang="en-US" sz="2000" b="0" dirty="0" smtClean="0">
                <a:solidFill>
                  <a:schemeClr val="tx1"/>
                </a:solidFill>
              </a:rPr>
              <a:t>Min requirement buyers group:</a:t>
            </a:r>
            <a:endParaRPr lang="en-US" sz="2000" b="0" dirty="0" smtClean="0">
              <a:solidFill>
                <a:schemeClr val="tx1"/>
              </a:solidFill>
            </a:endParaRPr>
          </a:p>
          <a:p>
            <a:pPr marL="342900" lvl="1" indent="-342900">
              <a:spcBef>
                <a:spcPts val="600"/>
              </a:spcBef>
              <a:buClr>
                <a:schemeClr val="accent2"/>
              </a:buClr>
              <a:buFont typeface="Arial" panose="020B0604020202020204" pitchFamily="34" charset="0"/>
              <a:buChar char="●"/>
            </a:pPr>
            <a:r>
              <a:rPr lang="en-US" sz="2000" b="0" dirty="0" smtClean="0">
                <a:solidFill>
                  <a:schemeClr val="tx1"/>
                </a:solidFill>
              </a:rPr>
              <a:t>Min 2 public buyers from 2 # Member States or Associated Countries, min 1 public buyer from a Member State </a:t>
            </a:r>
          </a:p>
          <a:p>
            <a:pPr marL="342900" lvl="1" indent="-342900">
              <a:spcBef>
                <a:spcPts val="600"/>
              </a:spcBef>
              <a:buClr>
                <a:schemeClr val="accent2"/>
              </a:buClr>
              <a:buFont typeface="Arial" panose="020B0604020202020204" pitchFamily="34" charset="0"/>
              <a:buChar char="●"/>
            </a:pPr>
            <a:r>
              <a:rPr lang="en-US" sz="2000" b="0" dirty="0" smtClean="0">
                <a:solidFill>
                  <a:schemeClr val="tx1"/>
                </a:solidFill>
              </a:rPr>
              <a:t>A </a:t>
            </a:r>
            <a:r>
              <a:rPr lang="en-US" sz="2000" dirty="0" smtClean="0"/>
              <a:t>self-declaration</a:t>
            </a:r>
            <a:r>
              <a:rPr lang="en-US" sz="2000" b="0" dirty="0" smtClean="0">
                <a:solidFill>
                  <a:schemeClr val="tx1"/>
                </a:solidFill>
              </a:rPr>
              <a:t> </a:t>
            </a:r>
            <a:r>
              <a:rPr lang="en-US" sz="2000" b="0" dirty="0" smtClean="0">
                <a:solidFill>
                  <a:schemeClr val="tx1"/>
                </a:solidFill>
              </a:rPr>
              <a:t>will be requeste</a:t>
            </a:r>
            <a:r>
              <a:rPr lang="en-US" sz="2000" b="0" dirty="0" smtClean="0">
                <a:solidFill>
                  <a:schemeClr val="tx1"/>
                </a:solidFill>
              </a:rPr>
              <a:t>d at proposal stage (tick box)</a:t>
            </a:r>
            <a:endParaRPr lang="fr-BE" sz="2000" b="0" dirty="0" smtClean="0">
              <a:solidFill>
                <a:schemeClr val="tx1"/>
              </a:solidFill>
            </a:endParaRPr>
          </a:p>
        </p:txBody>
      </p:sp>
      <p:sp>
        <p:nvSpPr>
          <p:cNvPr id="18" name="Text Placeholder 2"/>
          <p:cNvSpPr txBox="1">
            <a:spLocks/>
          </p:cNvSpPr>
          <p:nvPr/>
        </p:nvSpPr>
        <p:spPr>
          <a:xfrm>
            <a:off x="974387" y="4288851"/>
            <a:ext cx="10515600" cy="2061000"/>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US" sz="2000" dirty="0" smtClean="0">
                <a:solidFill>
                  <a:schemeClr val="tx2"/>
                </a:solidFill>
              </a:rPr>
              <a:t>Gender </a:t>
            </a:r>
            <a:r>
              <a:rPr lang="en-US" sz="2000" dirty="0">
                <a:solidFill>
                  <a:schemeClr val="tx2"/>
                </a:solidFill>
              </a:rPr>
              <a:t>Equality Plan (applicable only from 2022 </a:t>
            </a:r>
            <a:r>
              <a:rPr lang="en-US" sz="2000" dirty="0" smtClean="0">
                <a:solidFill>
                  <a:schemeClr val="tx2"/>
                </a:solidFill>
              </a:rPr>
              <a:t>on)</a:t>
            </a:r>
            <a:endParaRPr lang="en-GB" sz="2000" b="1" dirty="0" smtClean="0">
              <a:solidFill>
                <a:schemeClr val="tx2"/>
              </a:solidFill>
            </a:endParaRPr>
          </a:p>
          <a:p>
            <a:pPr lvl="1"/>
            <a:r>
              <a:rPr lang="en-US" sz="2000" b="0" dirty="0" smtClean="0">
                <a:solidFill>
                  <a:schemeClr val="tx1"/>
                </a:solidFill>
              </a:rPr>
              <a:t>Participants </a:t>
            </a:r>
            <a:r>
              <a:rPr lang="en-US" sz="2000" b="0" dirty="0">
                <a:solidFill>
                  <a:schemeClr val="tx1"/>
                </a:solidFill>
              </a:rPr>
              <a:t>that are public bodies, research </a:t>
            </a:r>
            <a:r>
              <a:rPr lang="en-US" sz="2000" b="0" dirty="0" err="1">
                <a:solidFill>
                  <a:schemeClr val="tx1"/>
                </a:solidFill>
              </a:rPr>
              <a:t>organisations</a:t>
            </a:r>
            <a:r>
              <a:rPr lang="en-US" sz="2000" b="0" dirty="0">
                <a:solidFill>
                  <a:schemeClr val="tx1"/>
                </a:solidFill>
              </a:rPr>
              <a:t> or higher education establishments </a:t>
            </a:r>
            <a:r>
              <a:rPr lang="en-US" sz="2000" b="0" dirty="0" smtClean="0">
                <a:solidFill>
                  <a:schemeClr val="tx1"/>
                </a:solidFill>
              </a:rPr>
              <a:t>from Members States and Associated countries </a:t>
            </a:r>
            <a:r>
              <a:rPr lang="en-US" sz="2000" dirty="0" smtClean="0"/>
              <a:t>must </a:t>
            </a:r>
            <a:r>
              <a:rPr lang="en-US" sz="2000" dirty="0"/>
              <a:t>have a gender equality plan</a:t>
            </a:r>
            <a:r>
              <a:rPr lang="en-US" sz="2000" b="0" dirty="0">
                <a:solidFill>
                  <a:schemeClr val="tx1"/>
                </a:solidFill>
              </a:rPr>
              <a:t>, covering minimum process-related requirements</a:t>
            </a:r>
            <a:r>
              <a:rPr lang="en-US" sz="2000" b="0" dirty="0" smtClean="0">
                <a:solidFill>
                  <a:schemeClr val="tx1"/>
                </a:solidFill>
              </a:rPr>
              <a:t>.</a:t>
            </a:r>
          </a:p>
          <a:p>
            <a:pPr marL="342900" lvl="1" indent="-342900">
              <a:spcBef>
                <a:spcPts val="600"/>
              </a:spcBef>
              <a:buClr>
                <a:schemeClr val="accent2"/>
              </a:buClr>
              <a:buFont typeface="Arial" panose="020B0604020202020204" pitchFamily="34" charset="0"/>
              <a:buChar char="●"/>
            </a:pPr>
            <a:r>
              <a:rPr lang="en-US" sz="2000" b="0" dirty="0" smtClean="0">
                <a:solidFill>
                  <a:schemeClr val="tx1"/>
                </a:solidFill>
              </a:rPr>
              <a:t>A </a:t>
            </a:r>
            <a:r>
              <a:rPr lang="en-US" sz="2000" b="0" dirty="0">
                <a:solidFill>
                  <a:schemeClr val="tx1"/>
                </a:solidFill>
              </a:rPr>
              <a:t>self-declaration will be requested at proposal stage (for all </a:t>
            </a:r>
            <a:r>
              <a:rPr lang="en-US" sz="2000" b="0" dirty="0" smtClean="0">
                <a:solidFill>
                  <a:schemeClr val="tx1"/>
                </a:solidFill>
              </a:rPr>
              <a:t>types </a:t>
            </a:r>
            <a:r>
              <a:rPr lang="en-US" sz="2000" b="0" dirty="0">
                <a:solidFill>
                  <a:schemeClr val="tx1"/>
                </a:solidFill>
              </a:rPr>
              <a:t>of </a:t>
            </a:r>
            <a:r>
              <a:rPr lang="en-US" sz="2000" b="0" dirty="0" smtClean="0">
                <a:solidFill>
                  <a:schemeClr val="tx1"/>
                </a:solidFill>
              </a:rPr>
              <a:t>participants).</a:t>
            </a:r>
          </a:p>
          <a:p>
            <a:pPr marL="342900" lvl="1" indent="-342900">
              <a:buClr>
                <a:schemeClr val="accent2"/>
              </a:buClr>
              <a:buFont typeface="Arial" panose="020B0604020202020204" pitchFamily="34" charset="0"/>
              <a:buChar char="●"/>
            </a:pPr>
            <a:r>
              <a:rPr lang="en-US" sz="2000" b="0" dirty="0" smtClean="0">
                <a:solidFill>
                  <a:schemeClr val="tx1"/>
                </a:solidFill>
              </a:rPr>
              <a:t>Included </a:t>
            </a:r>
            <a:r>
              <a:rPr lang="en-US" sz="2000" b="0" dirty="0">
                <a:solidFill>
                  <a:schemeClr val="tx1"/>
                </a:solidFill>
              </a:rPr>
              <a:t>in the entity validation process (based on self-declaration)</a:t>
            </a:r>
            <a:endParaRPr lang="fr-BE" sz="2000" b="0" dirty="0" smtClean="0">
              <a:solidFill>
                <a:schemeClr val="tx1"/>
              </a:solidFill>
            </a:endParaRPr>
          </a:p>
          <a:p>
            <a:pPr lvl="1">
              <a:buClr>
                <a:schemeClr val="accent2"/>
              </a:buClr>
            </a:pPr>
            <a:endParaRPr lang="en-GB" sz="2000" b="0" dirty="0">
              <a:solidFill>
                <a:schemeClr val="tx1"/>
              </a:solidFill>
            </a:endParaRPr>
          </a:p>
          <a:p>
            <a:pPr lvl="1">
              <a:buClr>
                <a:schemeClr val="accent2"/>
              </a:buClr>
            </a:pPr>
            <a:endParaRPr lang="fr-BE" sz="2000" b="0" dirty="0" smtClean="0">
              <a:solidFill>
                <a:schemeClr val="tx1"/>
              </a:solidFill>
            </a:endParaRPr>
          </a:p>
        </p:txBody>
      </p:sp>
      <p:sp>
        <p:nvSpPr>
          <p:cNvPr id="3" name="Rectangle 2"/>
          <p:cNvSpPr/>
          <p:nvPr/>
        </p:nvSpPr>
        <p:spPr>
          <a:xfrm>
            <a:off x="9888583" y="5917474"/>
            <a:ext cx="1998617" cy="692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2"/>
          <p:cNvSpPr txBox="1">
            <a:spLocks/>
          </p:cNvSpPr>
          <p:nvPr/>
        </p:nvSpPr>
        <p:spPr>
          <a:xfrm>
            <a:off x="838198" y="4134103"/>
            <a:ext cx="10515601" cy="2337037"/>
          </a:xfrm>
          <a:prstGeom prst="rect">
            <a:avLst/>
          </a:prstGeom>
          <a:ln w="28575">
            <a:solidFill>
              <a:srgbClr val="931680"/>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endParaRPr lang="fr-BE" sz="2000" b="0" dirty="0">
              <a:solidFill>
                <a:schemeClr val="tx1"/>
              </a:solidFill>
            </a:endParaRPr>
          </a:p>
        </p:txBody>
      </p:sp>
      <p:sp>
        <p:nvSpPr>
          <p:cNvPr id="20" name="TextBox 19"/>
          <p:cNvSpPr txBox="1"/>
          <p:nvPr/>
        </p:nvSpPr>
        <p:spPr>
          <a:xfrm>
            <a:off x="5011087" y="2654428"/>
            <a:ext cx="723275" cy="369332"/>
          </a:xfrm>
          <a:prstGeom prst="rect">
            <a:avLst/>
          </a:prstGeom>
          <a:noFill/>
        </p:spPr>
        <p:txBody>
          <a:bodyPr wrap="none" rtlCol="0">
            <a:spAutoFit/>
          </a:bodyPr>
          <a:lstStyle/>
          <a:p>
            <a:r>
              <a:rPr lang="en-US" dirty="0" smtClean="0">
                <a:solidFill>
                  <a:srgbClr val="FF0000"/>
                </a:solidFill>
              </a:rPr>
              <a:t>NEW</a:t>
            </a:r>
            <a:endParaRPr lang="en-GB" dirty="0">
              <a:solidFill>
                <a:srgbClr val="FF0000"/>
              </a:solidFill>
            </a:endParaRPr>
          </a:p>
        </p:txBody>
      </p:sp>
      <p:sp>
        <p:nvSpPr>
          <p:cNvPr id="21" name="TextBox 20"/>
          <p:cNvSpPr txBox="1"/>
          <p:nvPr/>
        </p:nvSpPr>
        <p:spPr>
          <a:xfrm>
            <a:off x="7553880" y="4301732"/>
            <a:ext cx="723275" cy="369332"/>
          </a:xfrm>
          <a:prstGeom prst="rect">
            <a:avLst/>
          </a:prstGeom>
          <a:noFill/>
        </p:spPr>
        <p:txBody>
          <a:bodyPr wrap="none" rtlCol="0">
            <a:spAutoFit/>
          </a:bodyPr>
          <a:lstStyle/>
          <a:p>
            <a:r>
              <a:rPr lang="en-US" dirty="0" smtClean="0">
                <a:solidFill>
                  <a:srgbClr val="FF0000"/>
                </a:solidFill>
              </a:rPr>
              <a:t>NEW</a:t>
            </a:r>
            <a:endParaRPr lang="en-GB" dirty="0">
              <a:solidFill>
                <a:srgbClr val="FF0000"/>
              </a:solidFill>
            </a:endParaRPr>
          </a:p>
        </p:txBody>
      </p:sp>
    </p:spTree>
    <p:extLst>
      <p:ext uri="{BB962C8B-B14F-4D97-AF65-F5344CB8AC3E}">
        <p14:creationId xmlns:p14="http://schemas.microsoft.com/office/powerpoint/2010/main" val="24733498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a:t>
            </a:r>
            <a:r>
              <a:rPr lang="en-US" dirty="0" smtClean="0"/>
              <a:t>evaluation </a:t>
            </a:r>
            <a:r>
              <a:rPr lang="en-US" dirty="0" smtClean="0"/>
              <a:t>process</a:t>
            </a:r>
            <a:endParaRPr lang="en-GB" dirty="0"/>
          </a:p>
        </p:txBody>
      </p:sp>
      <p:sp>
        <p:nvSpPr>
          <p:cNvPr id="3" name="Subtitle 2"/>
          <p:cNvSpPr>
            <a:spLocks noGrp="1"/>
          </p:cNvSpPr>
          <p:nvPr>
            <p:ph type="subTitle" idx="1"/>
          </p:nvPr>
        </p:nvSpPr>
        <p:spPr/>
        <p:txBody>
          <a:bodyPr/>
          <a:lstStyle/>
          <a:p>
            <a:r>
              <a:rPr lang="en-GB" dirty="0" smtClean="0"/>
              <a:t>Horizon Europe</a:t>
            </a:r>
            <a:endParaRPr lang="en-GB" dirty="0"/>
          </a:p>
        </p:txBody>
      </p:sp>
    </p:spTree>
    <p:extLst>
      <p:ext uri="{BB962C8B-B14F-4D97-AF65-F5344CB8AC3E}">
        <p14:creationId xmlns:p14="http://schemas.microsoft.com/office/powerpoint/2010/main" val="7758353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Accent 7">
      <a:dk1>
        <a:srgbClr val="4D4D4D"/>
      </a:dk1>
      <a:lt1>
        <a:srgbClr val="FFFFFF"/>
      </a:lt1>
      <a:dk2>
        <a:srgbClr val="004494"/>
      </a:dk2>
      <a:lt2>
        <a:srgbClr val="D3E8F9"/>
      </a:lt2>
      <a:accent1>
        <a:srgbClr val="F39E0C"/>
      </a:accent1>
      <a:accent2>
        <a:srgbClr val="931680"/>
      </a:accent2>
      <a:accent3>
        <a:srgbClr val="0F5364"/>
      </a:accent3>
      <a:accent4>
        <a:srgbClr val="B0D10E"/>
      </a:accent4>
      <a:accent5>
        <a:srgbClr val="A2D5D0"/>
      </a:accent5>
      <a:accent6>
        <a:srgbClr val="009EE0"/>
      </a:accent6>
      <a:hlink>
        <a:srgbClr val="004494"/>
      </a:hlink>
      <a:folHlink>
        <a:srgbClr val="004494"/>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_dlc_DocId xmlns="aa4db51b-e8a9-4026-8a86-c53de6a39483">ECCSC-137315752-8853</_dlc_DocId>
    <_dlc_DocIdUrl xmlns="aa4db51b-e8a9-4026-8a86-c53de6a39483">
      <Url>https://myintracomm-collab.ec.europa.eu/networks/H2020CSC/CIC_B3/_layouts/15/DocIdRedir.aspx?ID=ECCSC-137315752-8853</Url>
      <Description>ECCSC-137315752-8853</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EC Document" ma:contentTypeID="0x010100258AA79CEB83498886A3A0868112325000C55D25FF87B6184F91879E72AB28E5AE" ma:contentTypeVersion="15" ma:contentTypeDescription="Create a new document." ma:contentTypeScope="" ma:versionID="1475fab287fa8a93e3d3059a8ecebb65">
  <xsd:schema xmlns:xsd="http://www.w3.org/2001/XMLSchema" xmlns:xs="http://www.w3.org/2001/XMLSchema" xmlns:p="http://schemas.microsoft.com/office/2006/metadata/properties" xmlns:ns3="http://schemas.microsoft.com/sharepoint/v4" xmlns:ns4="aa4db51b-e8a9-4026-8a86-c53de6a39483" targetNamespace="http://schemas.microsoft.com/office/2006/metadata/properties" ma:root="true" ma:fieldsID="9b4ce2fe2314a4c67fd82d8ae2ccd804" ns3:_="" ns4:_="">
    <xsd:import namespace="http://schemas.microsoft.com/sharepoint/v4"/>
    <xsd:import namespace="aa4db51b-e8a9-4026-8a86-c53de6a39483"/>
    <xsd:element name="properties">
      <xsd:complexType>
        <xsd:sequence>
          <xsd:element name="documentManagement">
            <xsd:complexType>
              <xsd:all>
                <xsd:element ref="ns3:IconOverlay"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3"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a4db51b-e8a9-4026-8a86-c53de6a39483" elementFormDefault="qualified">
    <xsd:import namespace="http://schemas.microsoft.com/office/2006/documentManagement/types"/>
    <xsd:import namespace="http://schemas.microsoft.com/office/infopath/2007/PartnerControls"/>
    <xsd:element name="_dlc_DocId" ma:index="14" nillable="true" ma:displayName="Document ID Value" ma:description="The value of the document ID assigned to this item." ma:internalName="_dlc_DocId" ma:readOnly="true">
      <xsd:simpleType>
        <xsd:restriction base="dms:Text"/>
      </xsd:simpleType>
    </xsd:element>
    <xsd:element name="_dlc_DocIdUrl" ma:index="1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 ma:displayName="Author"/>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ma:index="5" ma:displayName="Subject"/>
        <xsd:element ref="dc:description" minOccurs="0" maxOccurs="1" ma:index="6" ma:displayName="Comments"/>
        <xsd:element name="keywords" minOccurs="0" maxOccurs="1" type="xsd:string" ma:index="4" ma:displayName="Keywords"/>
        <xsd:element ref="dc:language" minOccurs="0" maxOccurs="1"/>
        <xsd:element name="category" minOccurs="0" maxOccurs="1" type="xsd:string" ma:index="3" ma:displayName="Category"/>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92E5D0D-A79B-418D-A07D-9F3951B9B6D6}">
  <ds:schemaRefs>
    <ds:schemaRef ds:uri="http://schemas.microsoft.com/office/2006/documentManagement/types"/>
    <ds:schemaRef ds:uri="http://schemas.microsoft.com/sharepoint/v4"/>
    <ds:schemaRef ds:uri="http://purl.org/dc/elements/1.1/"/>
    <ds:schemaRef ds:uri="http://schemas.openxmlformats.org/package/2006/metadata/core-properties"/>
    <ds:schemaRef ds:uri="http://schemas.microsoft.com/office/infopath/2007/PartnerControls"/>
    <ds:schemaRef ds:uri="http://purl.org/dc/dcmitype/"/>
    <ds:schemaRef ds:uri="aa4db51b-e8a9-4026-8a86-c53de6a39483"/>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CC6CC188-28D1-4FE6-A063-E8E9940993EB}">
  <ds:schemaRefs>
    <ds:schemaRef ds:uri="http://schemas.microsoft.com/sharepoint/v3/contenttype/forms"/>
  </ds:schemaRefs>
</ds:datastoreItem>
</file>

<file path=customXml/itemProps3.xml><?xml version="1.0" encoding="utf-8"?>
<ds:datastoreItem xmlns:ds="http://schemas.openxmlformats.org/officeDocument/2006/customXml" ds:itemID="{D9F7D1E8-42C2-4F6C-9E7B-B91BF851B6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aa4db51b-e8a9-4026-8a86-c53de6a394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F45B8BD-4C30-4ADA-AFA3-77F973675DC9}">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9571</TotalTime>
  <Words>4363</Words>
  <Application>Microsoft Office PowerPoint</Application>
  <PresentationFormat>Widescreen</PresentationFormat>
  <Paragraphs>763</Paragraphs>
  <Slides>33</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Calibri</vt:lpstr>
      <vt:lpstr>EC Square Sans Pro</vt:lpstr>
      <vt:lpstr>EC Square Sans Pro Light</vt:lpstr>
      <vt:lpstr>Rod</vt:lpstr>
      <vt:lpstr>Times</vt:lpstr>
      <vt:lpstr>Trebuchet MS</vt:lpstr>
      <vt:lpstr>Verdana</vt:lpstr>
      <vt:lpstr>Wingdings</vt:lpstr>
      <vt:lpstr>Office Theme</vt:lpstr>
      <vt:lpstr>PowerPoint Presentation</vt:lpstr>
      <vt:lpstr> Proposal preparation</vt:lpstr>
      <vt:lpstr>Finding the pilot and the crew</vt:lpstr>
      <vt:lpstr>Useful Contacts</vt:lpstr>
      <vt:lpstr>Finding budget</vt:lpstr>
      <vt:lpstr>The submission process</vt:lpstr>
      <vt:lpstr>Application form (proposal template)</vt:lpstr>
      <vt:lpstr>Admissibility</vt:lpstr>
      <vt:lpstr>The evaluation process</vt:lpstr>
      <vt:lpstr>Evaluation (award) criteria</vt:lpstr>
      <vt:lpstr>Previous Horizon Europe webinars</vt:lpstr>
      <vt:lpstr>Evaluation criteria (PCP and PPI actions)</vt:lpstr>
      <vt:lpstr>Standard evaluation process</vt:lpstr>
      <vt:lpstr>Evaluation mechanics</vt:lpstr>
      <vt:lpstr>Key principles</vt:lpstr>
      <vt:lpstr>Application form follows evaluation criteria</vt:lpstr>
      <vt:lpstr>1. Excellence</vt:lpstr>
      <vt:lpstr>2. Impact</vt:lpstr>
      <vt:lpstr>3. Implementation</vt:lpstr>
      <vt:lpstr>PowerPoint Presentation</vt:lpstr>
      <vt:lpstr>How to fill in the  budget table?</vt:lpstr>
      <vt:lpstr>Example PCP action</vt:lpstr>
      <vt:lpstr>How to fill in budget table &amp; table 3.1.f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one final point</vt:lpstr>
      <vt:lpstr>Any questions?  Please enter your questions in slido  https://app.sli.do/event/jwfm43x5</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ZACHARIADOU Eleftheria (RTD-EXT)</dc:creator>
  <cp:lastModifiedBy>BOS Lieve (CNECT)</cp:lastModifiedBy>
  <cp:revision>359</cp:revision>
  <dcterms:created xsi:type="dcterms:W3CDTF">2020-12-04T09:35:19Z</dcterms:created>
  <dcterms:modified xsi:type="dcterms:W3CDTF">2021-06-22T10:47:24Z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0x010100258AA79CEB83498886A3A0868112325000C55D25FF87B6184F91879E72AB28E5AE</vt:lpwstr>
  </property>
  <property fmtid="{D5CDD505-2E9C-101B-9397-08002B2CF9AE}" pid="3" name="_dlc_DocIdItemGuid">
    <vt:lpwstr>5444eadd-fab6-4f11-abfc-7125f06e0e9a</vt:lpwstr>
  </property>
</Properties>
</file>