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3"/>
  </p:notesMasterIdLst>
  <p:handoutMasterIdLst>
    <p:handoutMasterId r:id="rId44"/>
  </p:handoutMasterIdLst>
  <p:sldIdLst>
    <p:sldId id="316" r:id="rId5"/>
    <p:sldId id="446" r:id="rId6"/>
    <p:sldId id="401" r:id="rId7"/>
    <p:sldId id="406" r:id="rId8"/>
    <p:sldId id="408" r:id="rId9"/>
    <p:sldId id="409" r:id="rId10"/>
    <p:sldId id="410" r:id="rId11"/>
    <p:sldId id="412" r:id="rId12"/>
    <p:sldId id="413" r:id="rId13"/>
    <p:sldId id="411" r:id="rId14"/>
    <p:sldId id="415" r:id="rId15"/>
    <p:sldId id="416" r:id="rId16"/>
    <p:sldId id="418" r:id="rId17"/>
    <p:sldId id="414" r:id="rId18"/>
    <p:sldId id="456" r:id="rId19"/>
    <p:sldId id="303" r:id="rId20"/>
    <p:sldId id="436" r:id="rId21"/>
    <p:sldId id="438" r:id="rId22"/>
    <p:sldId id="439" r:id="rId23"/>
    <p:sldId id="440" r:id="rId24"/>
    <p:sldId id="441" r:id="rId25"/>
    <p:sldId id="442" r:id="rId26"/>
    <p:sldId id="444" r:id="rId27"/>
    <p:sldId id="443" r:id="rId28"/>
    <p:sldId id="426" r:id="rId29"/>
    <p:sldId id="427" r:id="rId30"/>
    <p:sldId id="450" r:id="rId31"/>
    <p:sldId id="457" r:id="rId32"/>
    <p:sldId id="452" r:id="rId33"/>
    <p:sldId id="402" r:id="rId34"/>
    <p:sldId id="447" r:id="rId35"/>
    <p:sldId id="458" r:id="rId36"/>
    <p:sldId id="460" r:id="rId37"/>
    <p:sldId id="459" r:id="rId38"/>
    <p:sldId id="461" r:id="rId39"/>
    <p:sldId id="454" r:id="rId40"/>
    <p:sldId id="455" r:id="rId41"/>
    <p:sldId id="27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680"/>
    <a:srgbClr val="9BD4F0"/>
    <a:srgbClr val="004494"/>
    <a:srgbClr val="034EA2"/>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343" autoAdjust="0"/>
  </p:normalViewPr>
  <p:slideViewPr>
    <p:cSldViewPr snapToGrid="0">
      <p:cViewPr varScale="1">
        <p:scale>
          <a:sx n="69" d="100"/>
          <a:sy n="69" d="100"/>
        </p:scale>
        <p:origin x="774" y="7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21/06/2021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1577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0750">
              <a:defRPr b="1" i="1">
                <a:solidFill>
                  <a:schemeClr val="tx1"/>
                </a:solidFill>
                <a:latin typeface="Trebuchet MS" panose="020B0603020202020204" pitchFamily="34" charset="0"/>
              </a:defRPr>
            </a:lvl1pPr>
            <a:lvl2pPr marL="742950" indent="-285750" defTabSz="920750">
              <a:defRPr b="1" i="1">
                <a:solidFill>
                  <a:schemeClr val="tx1"/>
                </a:solidFill>
                <a:latin typeface="Trebuchet MS" panose="020B0603020202020204" pitchFamily="34" charset="0"/>
              </a:defRPr>
            </a:lvl2pPr>
            <a:lvl3pPr marL="1143000" indent="-228600" defTabSz="920750">
              <a:defRPr b="1" i="1">
                <a:solidFill>
                  <a:schemeClr val="tx1"/>
                </a:solidFill>
                <a:latin typeface="Trebuchet MS" panose="020B0603020202020204" pitchFamily="34" charset="0"/>
              </a:defRPr>
            </a:lvl3pPr>
            <a:lvl4pPr marL="1600200" indent="-228600" defTabSz="920750">
              <a:defRPr b="1" i="1">
                <a:solidFill>
                  <a:schemeClr val="tx1"/>
                </a:solidFill>
                <a:latin typeface="Trebuchet MS" panose="020B0603020202020204" pitchFamily="34" charset="0"/>
              </a:defRPr>
            </a:lvl4pPr>
            <a:lvl5pPr marL="2057400" indent="-228600" defTabSz="920750">
              <a:defRPr b="1" i="1">
                <a:solidFill>
                  <a:schemeClr val="tx1"/>
                </a:solidFill>
                <a:latin typeface="Trebuchet MS" panose="020B0603020202020204" pitchFamily="34" charset="0"/>
              </a:defRPr>
            </a:lvl5pPr>
            <a:lvl6pPr marL="2514600" indent="-228600"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defTabSz="920750" eaLnBrk="0" fontAlgn="base" hangingPunct="0">
              <a:spcBef>
                <a:spcPct val="0"/>
              </a:spcBef>
              <a:spcAft>
                <a:spcPct val="0"/>
              </a:spcAft>
              <a:defRPr b="1" i="1">
                <a:solidFill>
                  <a:schemeClr val="tx1"/>
                </a:solidFill>
                <a:latin typeface="Trebuchet MS" panose="020B0603020202020204" pitchFamily="34" charset="0"/>
              </a:defRPr>
            </a:lvl9pPr>
          </a:lstStyle>
          <a:p>
            <a:fld id="{2BCDB6A1-51D3-4FB4-809B-09CE95F28840}" type="slidenum">
              <a:rPr lang="en-GB" altLang="en-US" b="0" i="0" smtClean="0">
                <a:latin typeface="Times" panose="02020603050405020304" pitchFamily="18" charset="0"/>
              </a:rPr>
              <a:pPr/>
              <a:t>13</a:t>
            </a:fld>
            <a:endParaRPr lang="en-GB" altLang="en-US" b="0" i="0" smtClean="0">
              <a:latin typeface="Times"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7575" y="4705350"/>
            <a:ext cx="5048250" cy="4457700"/>
          </a:xfrm>
        </p:spPr>
        <p:txBody>
          <a:bodyPr/>
          <a:lstStyle/>
          <a:p>
            <a:pPr>
              <a:defRPr/>
            </a:pPr>
            <a:endParaRPr lang="en-GB" altLang="en-US" dirty="0" smtClean="0">
              <a:latin typeface="Times" panose="02020603050405020304" pitchFamily="18" charset="0"/>
            </a:endParaRPr>
          </a:p>
        </p:txBody>
      </p:sp>
    </p:spTree>
    <p:extLst>
      <p:ext uri="{BB962C8B-B14F-4D97-AF65-F5344CB8AC3E}">
        <p14:creationId xmlns:p14="http://schemas.microsoft.com/office/powerpoint/2010/main" val="276993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14</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10261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15</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265816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17</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36455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18</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2952125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19</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12826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20</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953566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21</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357267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22</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54748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arenR"/>
              <a:defRPr/>
            </a:pPr>
            <a:r>
              <a:rPr lang="en-US" altLang="en-US" u="sng" dirty="0" smtClean="0"/>
              <a:t>Firstly, the EU is strengthening the policy framework for innovation procurement</a:t>
            </a:r>
          </a:p>
          <a:p>
            <a:pPr marL="171450" indent="-171450">
              <a:buFontTx/>
              <a:buChar char="-"/>
              <a:defRPr/>
            </a:pPr>
            <a:r>
              <a:rPr lang="en-US" altLang="en-US" dirty="0" smtClean="0"/>
              <a:t>By embedding innovation procurement as a strategic priority into digital policies (e.g. in the coordinated European AI plan). EDIHs can help regional, local initiatives do the same.</a:t>
            </a:r>
          </a:p>
          <a:p>
            <a:pPr marL="171450" indent="-171450">
              <a:buFontTx/>
              <a:buChar char="-"/>
              <a:defRPr/>
            </a:pPr>
            <a:r>
              <a:rPr lang="en-US" altLang="en-US" dirty="0" smtClean="0"/>
              <a:t>The results of the (just finished) EU wide benchmarking shows you how your country compares to others in terms of national innovation procurement investments (including for the ICT sector) and in terms of setting up a mix of policy measures that encourages more innovation procurement to take place. Have a look at how your country performs (there are some references to regional innovation procurement activities in the benchmarking as well).</a:t>
            </a:r>
          </a:p>
          <a:p>
            <a:pPr marL="171450" indent="-171450">
              <a:buFontTx/>
              <a:buChar char="-"/>
              <a:defRPr/>
            </a:pPr>
            <a:r>
              <a:rPr lang="en-US" altLang="en-US" dirty="0" smtClean="0"/>
              <a:t>As one of the measures to boost economic recovery the new EU action plan on IPR encourages Member States to leave IPR ownership with suppliers in public procurements. This has proven in other parts of the world to be very effective in unlocking innovation in public procurement. It helps in particular also small companies grow,</a:t>
            </a:r>
          </a:p>
          <a:p>
            <a:pPr>
              <a:defRPr/>
            </a:pPr>
            <a:r>
              <a:rPr lang="en-US" altLang="en-US" dirty="0" smtClean="0"/>
              <a:t>EDIHs can help promote all these policy initiatives to public buyers in the ICT field in their area</a:t>
            </a:r>
          </a:p>
          <a:p>
            <a:pPr marL="171450" indent="-171450">
              <a:buFontTx/>
              <a:buChar char="-"/>
              <a:defRPr/>
            </a:pPr>
            <a:endParaRPr lang="en-US" altLang="en-US" dirty="0" smtClean="0"/>
          </a:p>
          <a:p>
            <a:pPr>
              <a:defRPr/>
            </a:pPr>
            <a:r>
              <a:rPr lang="en-US" altLang="en-US" u="sng" dirty="0" smtClean="0"/>
              <a:t>2) Secondly, the EU is helping with the implementation aspects</a:t>
            </a:r>
          </a:p>
          <a:p>
            <a:pPr marL="171450" indent="-171450">
              <a:buFontTx/>
              <a:buChar char="-"/>
              <a:defRPr/>
            </a:pPr>
            <a:r>
              <a:rPr lang="en-US" altLang="en-US" dirty="0" smtClean="0"/>
              <a:t>The European network of national competence centers for innovation procurement is training procurers and sharing experiences. It would be interesting for EDIHs to interconnect themselves with their national competence center for innovation procurement.</a:t>
            </a:r>
          </a:p>
          <a:p>
            <a:pPr marL="171450" indent="-171450">
              <a:buFontTx/>
              <a:buChar char="-"/>
              <a:defRPr/>
            </a:pPr>
            <a:r>
              <a:rPr lang="en-US" altLang="en-US" dirty="0" smtClean="0"/>
              <a:t>Individual procurers can also apply directly for assistance from the European Assistance For Innovation Procurement for preparing and implementing a specific innovation procurement that they want to start. EDIHs that are looking to start helping local public buyers with innovation procurement case, but need help, could apply for assistance.</a:t>
            </a:r>
          </a:p>
          <a:p>
            <a:pPr marL="171450" indent="-171450">
              <a:buFontTx/>
              <a:buChar char="-"/>
              <a:defRPr/>
            </a:pPr>
            <a:r>
              <a:rPr lang="en-US" altLang="en-US" dirty="0" smtClean="0"/>
              <a:t>The EU has also published a step-by-step guidance on innovation procurement. EDIHs can reuse this guidance for local capacity building,</a:t>
            </a:r>
          </a:p>
          <a:p>
            <a:pPr marL="171450" indent="-171450">
              <a:buFontTx/>
              <a:buChar char="-"/>
              <a:defRPr/>
            </a:pPr>
            <a:r>
              <a:rPr lang="en-US" altLang="en-US" dirty="0" smtClean="0"/>
              <a:t>DG CNECT is sharing experiences and good practices on innovation procurement through its website, newsletter on innovation procurement and events. </a:t>
            </a:r>
          </a:p>
          <a:p>
            <a:pPr marL="171450" indent="-171450">
              <a:buFontTx/>
              <a:buChar char="-"/>
              <a:defRPr/>
            </a:pPr>
            <a:endParaRPr lang="en-US" altLang="en-US" dirty="0" smtClean="0"/>
          </a:p>
          <a:p>
            <a:pPr>
              <a:defRPr/>
            </a:pPr>
            <a:r>
              <a:rPr lang="en-US" altLang="en-US" u="sng" dirty="0" smtClean="0"/>
              <a:t>3) We are increasing EU funding for innovation procurement</a:t>
            </a:r>
          </a:p>
          <a:p>
            <a:pPr marL="171450" indent="-171450">
              <a:buFontTx/>
              <a:buChar char="-"/>
              <a:defRPr/>
            </a:pPr>
            <a:r>
              <a:rPr lang="en-US" altLang="en-US" dirty="0" smtClean="0"/>
              <a:t>You can have a look at EU funded projects and the impacts that they have achieved</a:t>
            </a:r>
          </a:p>
          <a:p>
            <a:pPr marL="171450" indent="-171450">
              <a:buFontTx/>
              <a:buChar char="-"/>
              <a:defRPr/>
            </a:pPr>
            <a:r>
              <a:rPr lang="en-US" altLang="en-US" dirty="0" smtClean="0"/>
              <a:t>For the upcoming years, the EU has made available funding in the RRF program where innovation procurement is a key tool to boost economic recovery. Also in the new cycle of EU funding programs for the next 7 years, support for innovation procurement is foreseen in more and more programs and with increasing intensity</a:t>
            </a:r>
          </a:p>
          <a:p>
            <a:pPr>
              <a:defRPr/>
            </a:pPr>
            <a:endParaRPr lang="en-US" altLang="en-US" dirty="0" smtClean="0"/>
          </a:p>
          <a:p>
            <a:pPr>
              <a:defRPr/>
            </a:pPr>
            <a:r>
              <a:rPr lang="en-US" altLang="en-US" u="sng" dirty="0" smtClean="0"/>
              <a:t>4) The EU itself is also doing innovation procurements</a:t>
            </a:r>
          </a:p>
          <a:p>
            <a:pPr marL="171450" indent="-171450">
              <a:buFontTx/>
              <a:buChar char="-"/>
              <a:defRPr/>
            </a:pPr>
            <a:r>
              <a:rPr lang="en-US" altLang="en-US" dirty="0" smtClean="0"/>
              <a:t>The EU </a:t>
            </a:r>
            <a:r>
              <a:rPr lang="en-US" altLang="en-US" dirty="0" err="1" smtClean="0"/>
              <a:t>blockchain</a:t>
            </a:r>
            <a:r>
              <a:rPr lang="en-US" altLang="en-US" dirty="0" smtClean="0"/>
              <a:t> pre-commercial procurement is inviting companies and researchers to come with new </a:t>
            </a:r>
            <a:r>
              <a:rPr lang="en-US" altLang="en-US" dirty="0" err="1" smtClean="0"/>
              <a:t>blockchain</a:t>
            </a:r>
            <a:r>
              <a:rPr lang="en-US" altLang="en-US" dirty="0" smtClean="0"/>
              <a:t> solutions that will enable the European </a:t>
            </a:r>
            <a:r>
              <a:rPr lang="en-US" altLang="en-US" dirty="0" err="1" smtClean="0"/>
              <a:t>Blockchain</a:t>
            </a:r>
            <a:r>
              <a:rPr lang="en-US" altLang="en-US" dirty="0" smtClean="0"/>
              <a:t> Service Infrastructure to deliver more advanced cross-border </a:t>
            </a:r>
            <a:r>
              <a:rPr lang="en-US" altLang="en-US" dirty="0" err="1" smtClean="0"/>
              <a:t>blockchain</a:t>
            </a:r>
            <a:r>
              <a:rPr lang="en-US" altLang="en-US" dirty="0" smtClean="0"/>
              <a:t> services to citizens, businesses and public administrations</a:t>
            </a:r>
          </a:p>
          <a:p>
            <a:pPr marL="171450" indent="-171450">
              <a:buFontTx/>
              <a:buChar char="-"/>
              <a:defRPr/>
            </a:pPr>
            <a:r>
              <a:rPr lang="en-US" altLang="en-US" dirty="0" smtClean="0"/>
              <a:t>The EU is also buying 200 disinfection robots that are being distributed to hospitals around Europe to fight COVID-19</a:t>
            </a:r>
          </a:p>
          <a:p>
            <a:pPr marL="171450" indent="-171450">
              <a:buFontTx/>
              <a:buChar char="-"/>
              <a:defRPr/>
            </a:pPr>
            <a:r>
              <a:rPr lang="en-US" altLang="en-US" dirty="0" smtClean="0"/>
              <a:t>The EU is also gearing up to do joint innovation procurements together with Member States: for example, in the field of supercomputing (through the </a:t>
            </a:r>
            <a:r>
              <a:rPr lang="en-US" altLang="en-US" dirty="0" err="1" smtClean="0"/>
              <a:t>EuropeHPC</a:t>
            </a:r>
            <a:r>
              <a:rPr lang="en-US" altLang="en-US" dirty="0" smtClean="0"/>
              <a:t> joint undertaking) and in the field of cybersecurity (through the European network of cybersecurity competence centers)</a:t>
            </a:r>
            <a:endParaRPr lang="en-GB" altLang="en-US" dirty="0" smtClean="0"/>
          </a:p>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23</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259112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28094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24</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562211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173537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3736726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299542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28</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221206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29</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51034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3288">
              <a:defRPr b="1" i="1">
                <a:solidFill>
                  <a:schemeClr val="tx1"/>
                </a:solidFill>
                <a:latin typeface="Trebuchet MS" panose="020B0603020202020204" pitchFamily="34" charset="0"/>
              </a:defRPr>
            </a:lvl1pPr>
            <a:lvl2pPr marL="728663" indent="-279400" defTabSz="903288">
              <a:defRPr b="1" i="1">
                <a:solidFill>
                  <a:schemeClr val="tx1"/>
                </a:solidFill>
                <a:latin typeface="Trebuchet MS" panose="020B0603020202020204" pitchFamily="34" charset="0"/>
              </a:defRPr>
            </a:lvl2pPr>
            <a:lvl3pPr marL="1122363" indent="-223838" defTabSz="903288">
              <a:defRPr b="1" i="1">
                <a:solidFill>
                  <a:schemeClr val="tx1"/>
                </a:solidFill>
                <a:latin typeface="Trebuchet MS" panose="020B0603020202020204" pitchFamily="34" charset="0"/>
              </a:defRPr>
            </a:lvl3pPr>
            <a:lvl4pPr marL="1571625" indent="-223838" defTabSz="903288">
              <a:defRPr b="1" i="1">
                <a:solidFill>
                  <a:schemeClr val="tx1"/>
                </a:solidFill>
                <a:latin typeface="Trebuchet MS" panose="020B0603020202020204" pitchFamily="34" charset="0"/>
              </a:defRPr>
            </a:lvl4pPr>
            <a:lvl5pPr marL="2020888" indent="-223838" defTabSz="903288">
              <a:defRPr b="1" i="1">
                <a:solidFill>
                  <a:schemeClr val="tx1"/>
                </a:solidFill>
                <a:latin typeface="Trebuchet MS" panose="020B0603020202020204" pitchFamily="34" charset="0"/>
              </a:defRPr>
            </a:lvl5pPr>
            <a:lvl6pPr marL="2478088" indent="-223838" defTabSz="903288" eaLnBrk="0" fontAlgn="base" hangingPunct="0">
              <a:spcBef>
                <a:spcPct val="0"/>
              </a:spcBef>
              <a:spcAft>
                <a:spcPct val="0"/>
              </a:spcAft>
              <a:defRPr b="1" i="1">
                <a:solidFill>
                  <a:schemeClr val="tx1"/>
                </a:solidFill>
                <a:latin typeface="Trebuchet MS" panose="020B0603020202020204" pitchFamily="34" charset="0"/>
              </a:defRPr>
            </a:lvl6pPr>
            <a:lvl7pPr marL="2935288" indent="-223838" defTabSz="903288" eaLnBrk="0" fontAlgn="base" hangingPunct="0">
              <a:spcBef>
                <a:spcPct val="0"/>
              </a:spcBef>
              <a:spcAft>
                <a:spcPct val="0"/>
              </a:spcAft>
              <a:defRPr b="1" i="1">
                <a:solidFill>
                  <a:schemeClr val="tx1"/>
                </a:solidFill>
                <a:latin typeface="Trebuchet MS" panose="020B0603020202020204" pitchFamily="34" charset="0"/>
              </a:defRPr>
            </a:lvl7pPr>
            <a:lvl8pPr marL="3392488" indent="-223838" defTabSz="903288" eaLnBrk="0" fontAlgn="base" hangingPunct="0">
              <a:spcBef>
                <a:spcPct val="0"/>
              </a:spcBef>
              <a:spcAft>
                <a:spcPct val="0"/>
              </a:spcAft>
              <a:defRPr b="1" i="1">
                <a:solidFill>
                  <a:schemeClr val="tx1"/>
                </a:solidFill>
                <a:latin typeface="Trebuchet MS" panose="020B0603020202020204" pitchFamily="34" charset="0"/>
              </a:defRPr>
            </a:lvl8pPr>
            <a:lvl9pPr marL="3849688" indent="-223838" defTabSz="903288" eaLnBrk="0" fontAlgn="base" hangingPunct="0">
              <a:spcBef>
                <a:spcPct val="0"/>
              </a:spcBef>
              <a:spcAft>
                <a:spcPct val="0"/>
              </a:spcAft>
              <a:defRPr b="1" i="1">
                <a:solidFill>
                  <a:schemeClr val="tx1"/>
                </a:solidFill>
                <a:latin typeface="Trebuchet MS" panose="020B0603020202020204" pitchFamily="34" charset="0"/>
              </a:defRPr>
            </a:lvl9pPr>
          </a:lstStyle>
          <a:p>
            <a:fld id="{4A28AA1F-CD6F-4E88-AAE6-7D854691D08D}" type="slidenum">
              <a:rPr lang="en-GB" altLang="en-US" b="0" i="0" smtClean="0">
                <a:latin typeface="Times" panose="02020603050405020304" pitchFamily="18" charset="0"/>
              </a:rPr>
              <a:pPr/>
              <a:t>31</a:t>
            </a:fld>
            <a:endParaRPr lang="en-GB" altLang="en-US" b="0" i="0" smtClean="0">
              <a:latin typeface="Times"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Notes Placeholder 1"/>
          <p:cNvSpPr>
            <a:spLocks noGrp="1"/>
          </p:cNvSpPr>
          <p:nvPr/>
        </p:nvSpPr>
        <p:spPr bwMode="auto">
          <a:xfrm>
            <a:off x="671513" y="4643438"/>
            <a:ext cx="53816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3" rIns="90504" bIns="45253"/>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spcBef>
                <a:spcPct val="30000"/>
              </a:spcBef>
            </a:pPr>
            <a:endParaRPr lang="en-GB" altLang="en-US" sz="1200" b="0" i="0">
              <a:latin typeface="Times" panose="02020603050405020304" pitchFamily="18" charset="0"/>
            </a:endParaRPr>
          </a:p>
        </p:txBody>
      </p:sp>
    </p:spTree>
    <p:extLst>
      <p:ext uri="{BB962C8B-B14F-4D97-AF65-F5344CB8AC3E}">
        <p14:creationId xmlns:p14="http://schemas.microsoft.com/office/powerpoint/2010/main" val="299534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03288">
              <a:defRPr b="1" i="1">
                <a:solidFill>
                  <a:schemeClr val="tx1"/>
                </a:solidFill>
                <a:latin typeface="Trebuchet MS" panose="020B0603020202020204" pitchFamily="34" charset="0"/>
              </a:defRPr>
            </a:lvl1pPr>
            <a:lvl2pPr marL="728663" indent="-279400" defTabSz="903288">
              <a:defRPr b="1" i="1">
                <a:solidFill>
                  <a:schemeClr val="tx1"/>
                </a:solidFill>
                <a:latin typeface="Trebuchet MS" panose="020B0603020202020204" pitchFamily="34" charset="0"/>
              </a:defRPr>
            </a:lvl2pPr>
            <a:lvl3pPr marL="1122363" indent="-223838" defTabSz="903288">
              <a:defRPr b="1" i="1">
                <a:solidFill>
                  <a:schemeClr val="tx1"/>
                </a:solidFill>
                <a:latin typeface="Trebuchet MS" panose="020B0603020202020204" pitchFamily="34" charset="0"/>
              </a:defRPr>
            </a:lvl3pPr>
            <a:lvl4pPr marL="1571625" indent="-223838" defTabSz="903288">
              <a:defRPr b="1" i="1">
                <a:solidFill>
                  <a:schemeClr val="tx1"/>
                </a:solidFill>
                <a:latin typeface="Trebuchet MS" panose="020B0603020202020204" pitchFamily="34" charset="0"/>
              </a:defRPr>
            </a:lvl4pPr>
            <a:lvl5pPr marL="2020888" indent="-223838" defTabSz="903288">
              <a:defRPr b="1" i="1">
                <a:solidFill>
                  <a:schemeClr val="tx1"/>
                </a:solidFill>
                <a:latin typeface="Trebuchet MS" panose="020B0603020202020204" pitchFamily="34" charset="0"/>
              </a:defRPr>
            </a:lvl5pPr>
            <a:lvl6pPr marL="2478088" indent="-223838" defTabSz="903288" eaLnBrk="0" fontAlgn="base" hangingPunct="0">
              <a:spcBef>
                <a:spcPct val="0"/>
              </a:spcBef>
              <a:spcAft>
                <a:spcPct val="0"/>
              </a:spcAft>
              <a:defRPr b="1" i="1">
                <a:solidFill>
                  <a:schemeClr val="tx1"/>
                </a:solidFill>
                <a:latin typeface="Trebuchet MS" panose="020B0603020202020204" pitchFamily="34" charset="0"/>
              </a:defRPr>
            </a:lvl6pPr>
            <a:lvl7pPr marL="2935288" indent="-223838" defTabSz="903288" eaLnBrk="0" fontAlgn="base" hangingPunct="0">
              <a:spcBef>
                <a:spcPct val="0"/>
              </a:spcBef>
              <a:spcAft>
                <a:spcPct val="0"/>
              </a:spcAft>
              <a:defRPr b="1" i="1">
                <a:solidFill>
                  <a:schemeClr val="tx1"/>
                </a:solidFill>
                <a:latin typeface="Trebuchet MS" panose="020B0603020202020204" pitchFamily="34" charset="0"/>
              </a:defRPr>
            </a:lvl7pPr>
            <a:lvl8pPr marL="3392488" indent="-223838" defTabSz="903288" eaLnBrk="0" fontAlgn="base" hangingPunct="0">
              <a:spcBef>
                <a:spcPct val="0"/>
              </a:spcBef>
              <a:spcAft>
                <a:spcPct val="0"/>
              </a:spcAft>
              <a:defRPr b="1" i="1">
                <a:solidFill>
                  <a:schemeClr val="tx1"/>
                </a:solidFill>
                <a:latin typeface="Trebuchet MS" panose="020B0603020202020204" pitchFamily="34" charset="0"/>
              </a:defRPr>
            </a:lvl8pPr>
            <a:lvl9pPr marL="3849688" indent="-223838" defTabSz="903288" eaLnBrk="0" fontAlgn="base" hangingPunct="0">
              <a:spcBef>
                <a:spcPct val="0"/>
              </a:spcBef>
              <a:spcAft>
                <a:spcPct val="0"/>
              </a:spcAft>
              <a:defRPr b="1" i="1">
                <a:solidFill>
                  <a:schemeClr val="tx1"/>
                </a:solidFill>
                <a:latin typeface="Trebuchet MS" panose="020B0603020202020204" pitchFamily="34" charset="0"/>
              </a:defRPr>
            </a:lvl9pPr>
          </a:lstStyle>
          <a:p>
            <a:fld id="{3BCEC9BB-72DB-447F-B664-478615087D15}" type="slidenum">
              <a:rPr lang="en-GB" altLang="en-US" b="0" i="0" smtClean="0">
                <a:latin typeface="Times" panose="02020603050405020304" pitchFamily="18" charset="0"/>
              </a:rPr>
              <a:pPr/>
              <a:t>32</a:t>
            </a:fld>
            <a:endParaRPr lang="en-GB" altLang="en-US" b="0" i="0" smtClean="0">
              <a:latin typeface="Times" panose="02020603050405020304" pitchFamily="18" charset="0"/>
            </a:endParaRPr>
          </a:p>
        </p:txBody>
      </p:sp>
      <p:sp>
        <p:nvSpPr>
          <p:cNvPr id="9219" name="Rectangle 2"/>
          <p:cNvSpPr>
            <a:spLocks noRot="1" noChangeArrowheads="1" noTextEdit="1"/>
          </p:cNvSpPr>
          <p:nvPr>
            <p:ph type="sldImg"/>
          </p:nvPr>
        </p:nvSpPr>
        <p:spPr>
          <a:ln/>
        </p:spPr>
      </p:sp>
      <p:sp>
        <p:nvSpPr>
          <p:cNvPr id="9220" name="Notes Placeholder 1"/>
          <p:cNvSpPr>
            <a:spLocks noGrp="1"/>
          </p:cNvSpPr>
          <p:nvPr/>
        </p:nvSpPr>
        <p:spPr bwMode="auto">
          <a:xfrm>
            <a:off x="671513" y="4643438"/>
            <a:ext cx="53816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3" rIns="90504" bIns="45253"/>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spcBef>
                <a:spcPct val="30000"/>
              </a:spcBef>
            </a:pPr>
            <a:endParaRPr lang="en-GB" altLang="en-US" sz="1200" b="0" i="0">
              <a:latin typeface="Times" panose="02020603050405020304" pitchFamily="18" charset="0"/>
            </a:endParaRPr>
          </a:p>
        </p:txBody>
      </p:sp>
    </p:spTree>
    <p:extLst>
      <p:ext uri="{BB962C8B-B14F-4D97-AF65-F5344CB8AC3E}">
        <p14:creationId xmlns:p14="http://schemas.microsoft.com/office/powerpoint/2010/main" val="3036672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03288">
              <a:defRPr b="1" i="1">
                <a:solidFill>
                  <a:schemeClr val="tx1"/>
                </a:solidFill>
                <a:latin typeface="Trebuchet MS" panose="020B0603020202020204" pitchFamily="34" charset="0"/>
              </a:defRPr>
            </a:lvl1pPr>
            <a:lvl2pPr marL="728663" indent="-279400" defTabSz="903288">
              <a:defRPr b="1" i="1">
                <a:solidFill>
                  <a:schemeClr val="tx1"/>
                </a:solidFill>
                <a:latin typeface="Trebuchet MS" panose="020B0603020202020204" pitchFamily="34" charset="0"/>
              </a:defRPr>
            </a:lvl2pPr>
            <a:lvl3pPr marL="1122363" indent="-223838" defTabSz="903288">
              <a:defRPr b="1" i="1">
                <a:solidFill>
                  <a:schemeClr val="tx1"/>
                </a:solidFill>
                <a:latin typeface="Trebuchet MS" panose="020B0603020202020204" pitchFamily="34" charset="0"/>
              </a:defRPr>
            </a:lvl3pPr>
            <a:lvl4pPr marL="1571625" indent="-223838" defTabSz="903288">
              <a:defRPr b="1" i="1">
                <a:solidFill>
                  <a:schemeClr val="tx1"/>
                </a:solidFill>
                <a:latin typeface="Trebuchet MS" panose="020B0603020202020204" pitchFamily="34" charset="0"/>
              </a:defRPr>
            </a:lvl4pPr>
            <a:lvl5pPr marL="2020888" indent="-223838" defTabSz="903288">
              <a:defRPr b="1" i="1">
                <a:solidFill>
                  <a:schemeClr val="tx1"/>
                </a:solidFill>
                <a:latin typeface="Trebuchet MS" panose="020B0603020202020204" pitchFamily="34" charset="0"/>
              </a:defRPr>
            </a:lvl5pPr>
            <a:lvl6pPr marL="2478088" indent="-223838" defTabSz="903288" eaLnBrk="0" fontAlgn="base" hangingPunct="0">
              <a:spcBef>
                <a:spcPct val="0"/>
              </a:spcBef>
              <a:spcAft>
                <a:spcPct val="0"/>
              </a:spcAft>
              <a:defRPr b="1" i="1">
                <a:solidFill>
                  <a:schemeClr val="tx1"/>
                </a:solidFill>
                <a:latin typeface="Trebuchet MS" panose="020B0603020202020204" pitchFamily="34" charset="0"/>
              </a:defRPr>
            </a:lvl6pPr>
            <a:lvl7pPr marL="2935288" indent="-223838" defTabSz="903288" eaLnBrk="0" fontAlgn="base" hangingPunct="0">
              <a:spcBef>
                <a:spcPct val="0"/>
              </a:spcBef>
              <a:spcAft>
                <a:spcPct val="0"/>
              </a:spcAft>
              <a:defRPr b="1" i="1">
                <a:solidFill>
                  <a:schemeClr val="tx1"/>
                </a:solidFill>
                <a:latin typeface="Trebuchet MS" panose="020B0603020202020204" pitchFamily="34" charset="0"/>
              </a:defRPr>
            </a:lvl7pPr>
            <a:lvl8pPr marL="3392488" indent="-223838" defTabSz="903288" eaLnBrk="0" fontAlgn="base" hangingPunct="0">
              <a:spcBef>
                <a:spcPct val="0"/>
              </a:spcBef>
              <a:spcAft>
                <a:spcPct val="0"/>
              </a:spcAft>
              <a:defRPr b="1" i="1">
                <a:solidFill>
                  <a:schemeClr val="tx1"/>
                </a:solidFill>
                <a:latin typeface="Trebuchet MS" panose="020B0603020202020204" pitchFamily="34" charset="0"/>
              </a:defRPr>
            </a:lvl8pPr>
            <a:lvl9pPr marL="3849688" indent="-223838" defTabSz="903288" eaLnBrk="0" fontAlgn="base" hangingPunct="0">
              <a:spcBef>
                <a:spcPct val="0"/>
              </a:spcBef>
              <a:spcAft>
                <a:spcPct val="0"/>
              </a:spcAft>
              <a:defRPr b="1" i="1">
                <a:solidFill>
                  <a:schemeClr val="tx1"/>
                </a:solidFill>
                <a:latin typeface="Trebuchet MS" panose="020B0603020202020204" pitchFamily="34" charset="0"/>
              </a:defRPr>
            </a:lvl9pPr>
          </a:lstStyle>
          <a:p>
            <a:fld id="{3BCEC9BB-72DB-447F-B664-478615087D15}" type="slidenum">
              <a:rPr lang="en-GB" altLang="en-US" b="0" i="0" smtClean="0">
                <a:latin typeface="Times" panose="02020603050405020304" pitchFamily="18" charset="0"/>
              </a:rPr>
              <a:pPr/>
              <a:t>33</a:t>
            </a:fld>
            <a:endParaRPr lang="en-GB" altLang="en-US" b="0" i="0" smtClean="0">
              <a:latin typeface="Times" panose="02020603050405020304" pitchFamily="18" charset="0"/>
            </a:endParaRPr>
          </a:p>
        </p:txBody>
      </p:sp>
      <p:sp>
        <p:nvSpPr>
          <p:cNvPr id="9219" name="Rectangle 2"/>
          <p:cNvSpPr>
            <a:spLocks noRot="1" noChangeArrowheads="1" noTextEdit="1"/>
          </p:cNvSpPr>
          <p:nvPr>
            <p:ph type="sldImg"/>
          </p:nvPr>
        </p:nvSpPr>
        <p:spPr>
          <a:ln/>
        </p:spPr>
      </p:sp>
      <p:sp>
        <p:nvSpPr>
          <p:cNvPr id="9220" name="Notes Placeholder 1"/>
          <p:cNvSpPr>
            <a:spLocks noGrp="1"/>
          </p:cNvSpPr>
          <p:nvPr/>
        </p:nvSpPr>
        <p:spPr bwMode="auto">
          <a:xfrm>
            <a:off x="671513" y="4643438"/>
            <a:ext cx="53816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3" rIns="90504" bIns="45253"/>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spcBef>
                <a:spcPct val="30000"/>
              </a:spcBef>
            </a:pPr>
            <a:endParaRPr lang="en-GB" altLang="en-US" sz="1200" b="0" i="0">
              <a:latin typeface="Times" panose="02020603050405020304" pitchFamily="18" charset="0"/>
            </a:endParaRPr>
          </a:p>
        </p:txBody>
      </p:sp>
    </p:spTree>
    <p:extLst>
      <p:ext uri="{BB962C8B-B14F-4D97-AF65-F5344CB8AC3E}">
        <p14:creationId xmlns:p14="http://schemas.microsoft.com/office/powerpoint/2010/main" val="407866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03288">
              <a:defRPr b="1" i="1">
                <a:solidFill>
                  <a:schemeClr val="tx1"/>
                </a:solidFill>
                <a:latin typeface="Trebuchet MS" panose="020B0603020202020204" pitchFamily="34" charset="0"/>
              </a:defRPr>
            </a:lvl1pPr>
            <a:lvl2pPr marL="728663" indent="-279400" defTabSz="903288">
              <a:defRPr b="1" i="1">
                <a:solidFill>
                  <a:schemeClr val="tx1"/>
                </a:solidFill>
                <a:latin typeface="Trebuchet MS" panose="020B0603020202020204" pitchFamily="34" charset="0"/>
              </a:defRPr>
            </a:lvl2pPr>
            <a:lvl3pPr marL="1122363" indent="-223838" defTabSz="903288">
              <a:defRPr b="1" i="1">
                <a:solidFill>
                  <a:schemeClr val="tx1"/>
                </a:solidFill>
                <a:latin typeface="Trebuchet MS" panose="020B0603020202020204" pitchFamily="34" charset="0"/>
              </a:defRPr>
            </a:lvl3pPr>
            <a:lvl4pPr marL="1571625" indent="-223838" defTabSz="903288">
              <a:defRPr b="1" i="1">
                <a:solidFill>
                  <a:schemeClr val="tx1"/>
                </a:solidFill>
                <a:latin typeface="Trebuchet MS" panose="020B0603020202020204" pitchFamily="34" charset="0"/>
              </a:defRPr>
            </a:lvl4pPr>
            <a:lvl5pPr marL="2020888" indent="-223838" defTabSz="903288">
              <a:defRPr b="1" i="1">
                <a:solidFill>
                  <a:schemeClr val="tx1"/>
                </a:solidFill>
                <a:latin typeface="Trebuchet MS" panose="020B0603020202020204" pitchFamily="34" charset="0"/>
              </a:defRPr>
            </a:lvl5pPr>
            <a:lvl6pPr marL="2478088" indent="-223838" defTabSz="903288" eaLnBrk="0" fontAlgn="base" hangingPunct="0">
              <a:spcBef>
                <a:spcPct val="0"/>
              </a:spcBef>
              <a:spcAft>
                <a:spcPct val="0"/>
              </a:spcAft>
              <a:defRPr b="1" i="1">
                <a:solidFill>
                  <a:schemeClr val="tx1"/>
                </a:solidFill>
                <a:latin typeface="Trebuchet MS" panose="020B0603020202020204" pitchFamily="34" charset="0"/>
              </a:defRPr>
            </a:lvl6pPr>
            <a:lvl7pPr marL="2935288" indent="-223838" defTabSz="903288" eaLnBrk="0" fontAlgn="base" hangingPunct="0">
              <a:spcBef>
                <a:spcPct val="0"/>
              </a:spcBef>
              <a:spcAft>
                <a:spcPct val="0"/>
              </a:spcAft>
              <a:defRPr b="1" i="1">
                <a:solidFill>
                  <a:schemeClr val="tx1"/>
                </a:solidFill>
                <a:latin typeface="Trebuchet MS" panose="020B0603020202020204" pitchFamily="34" charset="0"/>
              </a:defRPr>
            </a:lvl7pPr>
            <a:lvl8pPr marL="3392488" indent="-223838" defTabSz="903288" eaLnBrk="0" fontAlgn="base" hangingPunct="0">
              <a:spcBef>
                <a:spcPct val="0"/>
              </a:spcBef>
              <a:spcAft>
                <a:spcPct val="0"/>
              </a:spcAft>
              <a:defRPr b="1" i="1">
                <a:solidFill>
                  <a:schemeClr val="tx1"/>
                </a:solidFill>
                <a:latin typeface="Trebuchet MS" panose="020B0603020202020204" pitchFamily="34" charset="0"/>
              </a:defRPr>
            </a:lvl8pPr>
            <a:lvl9pPr marL="3849688" indent="-223838" defTabSz="903288" eaLnBrk="0" fontAlgn="base" hangingPunct="0">
              <a:spcBef>
                <a:spcPct val="0"/>
              </a:spcBef>
              <a:spcAft>
                <a:spcPct val="0"/>
              </a:spcAft>
              <a:defRPr b="1" i="1">
                <a:solidFill>
                  <a:schemeClr val="tx1"/>
                </a:solidFill>
                <a:latin typeface="Trebuchet MS" panose="020B0603020202020204" pitchFamily="34" charset="0"/>
              </a:defRPr>
            </a:lvl9pPr>
          </a:lstStyle>
          <a:p>
            <a:fld id="{E6622D4E-3D7F-47A8-B58B-3D562F781EC0}" type="slidenum">
              <a:rPr lang="en-GB" altLang="en-US" b="0" i="0" smtClean="0">
                <a:latin typeface="Times" panose="02020603050405020304" pitchFamily="18" charset="0"/>
              </a:rPr>
              <a:pPr/>
              <a:t>34</a:t>
            </a:fld>
            <a:endParaRPr lang="en-GB" altLang="en-US" b="0" i="0" smtClean="0">
              <a:latin typeface="Times" panose="02020603050405020304" pitchFamily="18" charset="0"/>
            </a:endParaRPr>
          </a:p>
        </p:txBody>
      </p:sp>
      <p:sp>
        <p:nvSpPr>
          <p:cNvPr id="11267" name="Rectangle 2"/>
          <p:cNvSpPr>
            <a:spLocks noRot="1" noChangeArrowheads="1" noTextEdit="1"/>
          </p:cNvSpPr>
          <p:nvPr>
            <p:ph type="sldImg"/>
          </p:nvPr>
        </p:nvSpPr>
        <p:spPr>
          <a:ln/>
        </p:spPr>
      </p:sp>
      <p:sp>
        <p:nvSpPr>
          <p:cNvPr id="11268" name="Notes Placeholder 1"/>
          <p:cNvSpPr>
            <a:spLocks noGrp="1"/>
          </p:cNvSpPr>
          <p:nvPr/>
        </p:nvSpPr>
        <p:spPr bwMode="auto">
          <a:xfrm>
            <a:off x="671513" y="4643438"/>
            <a:ext cx="53816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3" rIns="90504" bIns="45253"/>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spcBef>
                <a:spcPct val="30000"/>
              </a:spcBef>
            </a:pPr>
            <a:endParaRPr lang="en-GB" altLang="en-US" sz="1200" b="0" i="0">
              <a:latin typeface="Times" panose="02020603050405020304" pitchFamily="18" charset="0"/>
            </a:endParaRPr>
          </a:p>
        </p:txBody>
      </p:sp>
    </p:spTree>
    <p:extLst>
      <p:ext uri="{BB962C8B-B14F-4D97-AF65-F5344CB8AC3E}">
        <p14:creationId xmlns:p14="http://schemas.microsoft.com/office/powerpoint/2010/main" val="293044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026098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03288">
              <a:defRPr b="1" i="1">
                <a:solidFill>
                  <a:schemeClr val="tx1"/>
                </a:solidFill>
                <a:latin typeface="Trebuchet MS" panose="020B0603020202020204" pitchFamily="34" charset="0"/>
              </a:defRPr>
            </a:lvl1pPr>
            <a:lvl2pPr marL="728663" indent="-279400" defTabSz="903288">
              <a:defRPr b="1" i="1">
                <a:solidFill>
                  <a:schemeClr val="tx1"/>
                </a:solidFill>
                <a:latin typeface="Trebuchet MS" panose="020B0603020202020204" pitchFamily="34" charset="0"/>
              </a:defRPr>
            </a:lvl2pPr>
            <a:lvl3pPr marL="1122363" indent="-223838" defTabSz="903288">
              <a:defRPr b="1" i="1">
                <a:solidFill>
                  <a:schemeClr val="tx1"/>
                </a:solidFill>
                <a:latin typeface="Trebuchet MS" panose="020B0603020202020204" pitchFamily="34" charset="0"/>
              </a:defRPr>
            </a:lvl3pPr>
            <a:lvl4pPr marL="1571625" indent="-223838" defTabSz="903288">
              <a:defRPr b="1" i="1">
                <a:solidFill>
                  <a:schemeClr val="tx1"/>
                </a:solidFill>
                <a:latin typeface="Trebuchet MS" panose="020B0603020202020204" pitchFamily="34" charset="0"/>
              </a:defRPr>
            </a:lvl4pPr>
            <a:lvl5pPr marL="2020888" indent="-223838" defTabSz="903288">
              <a:defRPr b="1" i="1">
                <a:solidFill>
                  <a:schemeClr val="tx1"/>
                </a:solidFill>
                <a:latin typeface="Trebuchet MS" panose="020B0603020202020204" pitchFamily="34" charset="0"/>
              </a:defRPr>
            </a:lvl5pPr>
            <a:lvl6pPr marL="2478088" indent="-223838" defTabSz="903288" eaLnBrk="0" fontAlgn="base" hangingPunct="0">
              <a:spcBef>
                <a:spcPct val="0"/>
              </a:spcBef>
              <a:spcAft>
                <a:spcPct val="0"/>
              </a:spcAft>
              <a:defRPr b="1" i="1">
                <a:solidFill>
                  <a:schemeClr val="tx1"/>
                </a:solidFill>
                <a:latin typeface="Trebuchet MS" panose="020B0603020202020204" pitchFamily="34" charset="0"/>
              </a:defRPr>
            </a:lvl6pPr>
            <a:lvl7pPr marL="2935288" indent="-223838" defTabSz="903288" eaLnBrk="0" fontAlgn="base" hangingPunct="0">
              <a:spcBef>
                <a:spcPct val="0"/>
              </a:spcBef>
              <a:spcAft>
                <a:spcPct val="0"/>
              </a:spcAft>
              <a:defRPr b="1" i="1">
                <a:solidFill>
                  <a:schemeClr val="tx1"/>
                </a:solidFill>
                <a:latin typeface="Trebuchet MS" panose="020B0603020202020204" pitchFamily="34" charset="0"/>
              </a:defRPr>
            </a:lvl7pPr>
            <a:lvl8pPr marL="3392488" indent="-223838" defTabSz="903288" eaLnBrk="0" fontAlgn="base" hangingPunct="0">
              <a:spcBef>
                <a:spcPct val="0"/>
              </a:spcBef>
              <a:spcAft>
                <a:spcPct val="0"/>
              </a:spcAft>
              <a:defRPr b="1" i="1">
                <a:solidFill>
                  <a:schemeClr val="tx1"/>
                </a:solidFill>
                <a:latin typeface="Trebuchet MS" panose="020B0603020202020204" pitchFamily="34" charset="0"/>
              </a:defRPr>
            </a:lvl8pPr>
            <a:lvl9pPr marL="3849688" indent="-223838" defTabSz="903288" eaLnBrk="0" fontAlgn="base" hangingPunct="0">
              <a:spcBef>
                <a:spcPct val="0"/>
              </a:spcBef>
              <a:spcAft>
                <a:spcPct val="0"/>
              </a:spcAft>
              <a:defRPr b="1" i="1">
                <a:solidFill>
                  <a:schemeClr val="tx1"/>
                </a:solidFill>
                <a:latin typeface="Trebuchet MS" panose="020B0603020202020204" pitchFamily="34" charset="0"/>
              </a:defRPr>
            </a:lvl9pPr>
          </a:lstStyle>
          <a:p>
            <a:fld id="{E6622D4E-3D7F-47A8-B58B-3D562F781EC0}" type="slidenum">
              <a:rPr lang="en-GB" altLang="en-US" b="0" i="0" smtClean="0">
                <a:latin typeface="Times" panose="02020603050405020304" pitchFamily="18" charset="0"/>
              </a:rPr>
              <a:pPr/>
              <a:t>35</a:t>
            </a:fld>
            <a:endParaRPr lang="en-GB" altLang="en-US" b="0" i="0" smtClean="0">
              <a:latin typeface="Times" panose="02020603050405020304" pitchFamily="18" charset="0"/>
            </a:endParaRPr>
          </a:p>
        </p:txBody>
      </p:sp>
      <p:sp>
        <p:nvSpPr>
          <p:cNvPr id="11267" name="Rectangle 2"/>
          <p:cNvSpPr>
            <a:spLocks noRot="1" noChangeArrowheads="1" noTextEdit="1"/>
          </p:cNvSpPr>
          <p:nvPr>
            <p:ph type="sldImg"/>
          </p:nvPr>
        </p:nvSpPr>
        <p:spPr>
          <a:ln/>
        </p:spPr>
      </p:sp>
      <p:sp>
        <p:nvSpPr>
          <p:cNvPr id="11268" name="Notes Placeholder 1"/>
          <p:cNvSpPr>
            <a:spLocks noGrp="1"/>
          </p:cNvSpPr>
          <p:nvPr/>
        </p:nvSpPr>
        <p:spPr bwMode="auto">
          <a:xfrm>
            <a:off x="671513" y="4643438"/>
            <a:ext cx="53816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3" rIns="90504" bIns="45253"/>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spcBef>
                <a:spcPct val="30000"/>
              </a:spcBef>
            </a:pPr>
            <a:endParaRPr lang="en-GB" altLang="en-US" sz="1200" b="0" i="0">
              <a:latin typeface="Times" panose="02020603050405020304" pitchFamily="18" charset="0"/>
            </a:endParaRPr>
          </a:p>
        </p:txBody>
      </p:sp>
    </p:spTree>
    <p:extLst>
      <p:ext uri="{BB962C8B-B14F-4D97-AF65-F5344CB8AC3E}">
        <p14:creationId xmlns:p14="http://schemas.microsoft.com/office/powerpoint/2010/main" val="3341570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36</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3217026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119717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425312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8</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05899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76846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20750">
              <a:defRPr b="1" i="1">
                <a:solidFill>
                  <a:schemeClr val="tx1"/>
                </a:solidFill>
                <a:latin typeface="Trebuchet MS" panose="020B0603020202020204" pitchFamily="34" charset="0"/>
              </a:defRPr>
            </a:lvl1pPr>
            <a:lvl2pPr marL="742950" indent="-285750" defTabSz="920750">
              <a:defRPr b="1" i="1">
                <a:solidFill>
                  <a:schemeClr val="tx1"/>
                </a:solidFill>
                <a:latin typeface="Trebuchet MS" panose="020B0603020202020204" pitchFamily="34" charset="0"/>
              </a:defRPr>
            </a:lvl2pPr>
            <a:lvl3pPr marL="1143000" indent="-228600" defTabSz="920750">
              <a:defRPr b="1" i="1">
                <a:solidFill>
                  <a:schemeClr val="tx1"/>
                </a:solidFill>
                <a:latin typeface="Trebuchet MS" panose="020B0603020202020204" pitchFamily="34" charset="0"/>
              </a:defRPr>
            </a:lvl3pPr>
            <a:lvl4pPr marL="1600200" indent="-228600" defTabSz="920750">
              <a:defRPr b="1" i="1">
                <a:solidFill>
                  <a:schemeClr val="tx1"/>
                </a:solidFill>
                <a:latin typeface="Trebuchet MS" panose="020B0603020202020204" pitchFamily="34" charset="0"/>
              </a:defRPr>
            </a:lvl4pPr>
            <a:lvl5pPr marL="2057400" indent="-228600" defTabSz="920750">
              <a:defRPr b="1" i="1">
                <a:solidFill>
                  <a:schemeClr val="tx1"/>
                </a:solidFill>
                <a:latin typeface="Trebuchet MS" panose="020B0603020202020204" pitchFamily="34" charset="0"/>
              </a:defRPr>
            </a:lvl5pPr>
            <a:lvl6pPr marL="2514600" indent="-228600"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defTabSz="920750" eaLnBrk="0" fontAlgn="base" hangingPunct="0">
              <a:spcBef>
                <a:spcPct val="0"/>
              </a:spcBef>
              <a:spcAft>
                <a:spcPct val="0"/>
              </a:spcAft>
              <a:defRPr b="1" i="1">
                <a:solidFill>
                  <a:schemeClr val="tx1"/>
                </a:solidFill>
                <a:latin typeface="Trebuchet MS" panose="020B0603020202020204" pitchFamily="34" charset="0"/>
              </a:defRPr>
            </a:lvl9pPr>
          </a:lstStyle>
          <a:p>
            <a:fld id="{E9649857-7CE8-4866-9F25-33A41E8E9683}" type="slidenum">
              <a:rPr lang="en-GB" altLang="en-US" b="0" i="0" smtClean="0">
                <a:latin typeface="Times" panose="02020603050405020304" pitchFamily="18" charset="0"/>
              </a:rPr>
              <a:pPr/>
              <a:t>10</a:t>
            </a:fld>
            <a:endParaRPr lang="en-GB" altLang="en-US" b="0" i="0" smtClean="0">
              <a:latin typeface="Times"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90563" y="4706938"/>
            <a:ext cx="5502275" cy="4456112"/>
          </a:xfrm>
        </p:spPr>
        <p:txBody>
          <a:bodyPr/>
          <a:lstStyle/>
          <a:p>
            <a:pPr>
              <a:defRPr/>
            </a:pPr>
            <a:endParaRPr lang="en-GB" b="0" dirty="0" smtClean="0">
              <a:latin typeface="Times" pitchFamily="18" charset="0"/>
            </a:endParaRPr>
          </a:p>
        </p:txBody>
      </p:sp>
    </p:spTree>
    <p:extLst>
      <p:ext uri="{BB962C8B-B14F-4D97-AF65-F5344CB8AC3E}">
        <p14:creationId xmlns:p14="http://schemas.microsoft.com/office/powerpoint/2010/main" val="334407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11</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157609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12</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216606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9661132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060130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2192000" cy="11259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88849" tIns="44425" rIns="88849" bIns="44425"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309" smtClean="0">
                <a:solidFill>
                  <a:srgbClr val="FFFFFF"/>
                </a:solidFill>
                <a:latin typeface="Calibri" pitchFamily="34" charset="0"/>
              </a:rPr>
              <a:t>                             </a:t>
            </a:r>
          </a:p>
        </p:txBody>
      </p:sp>
      <p:pic>
        <p:nvPicPr>
          <p:cNvPr id="6"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9336" y="5940818"/>
            <a:ext cx="2990082" cy="596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1"/>
          </p:nvPr>
        </p:nvSpPr>
        <p:spPr>
          <a:xfrm>
            <a:off x="482600" y="1552779"/>
            <a:ext cx="11277600" cy="4162333"/>
          </a:xfrm>
          <a:prstGeom prst="rect">
            <a:avLst/>
          </a:prstGeom>
        </p:spPr>
        <p:txBody>
          <a:bodyPr lIns="103904" tIns="51952" rIns="103904" bIns="51952"/>
          <a:lstStyle>
            <a:lvl1pPr marL="0" indent="0">
              <a:defRPr sz="1796" b="0">
                <a:solidFill>
                  <a:srgbClr val="0070C0"/>
                </a:solidFill>
                <a:latin typeface="Verdana" pitchFamily="34" charset="0"/>
                <a:ea typeface="Verdana" pitchFamily="34" charset="0"/>
                <a:cs typeface="Verdana" pitchFamily="34" charset="0"/>
              </a:defRPr>
            </a:lvl1pPr>
            <a:lvl2pPr marL="0" indent="0">
              <a:defRPr sz="1368">
                <a:latin typeface="Verdana" pitchFamily="34" charset="0"/>
                <a:ea typeface="Verdana" pitchFamily="34" charset="0"/>
                <a:cs typeface="Verdana" pitchFamily="34" charset="0"/>
              </a:defRPr>
            </a:lvl2pPr>
            <a:lvl3pPr marL="0" indent="0">
              <a:defRPr sz="1368">
                <a:latin typeface="Verdana" pitchFamily="34" charset="0"/>
                <a:ea typeface="Verdana" pitchFamily="34" charset="0"/>
                <a:cs typeface="Verdana" pitchFamily="34" charset="0"/>
              </a:defRPr>
            </a:lvl3pPr>
            <a:lvl4pPr marL="0" indent="0">
              <a:defRPr sz="1368">
                <a:latin typeface="Verdana" pitchFamily="34" charset="0"/>
                <a:ea typeface="Verdana" pitchFamily="34" charset="0"/>
                <a:cs typeface="Verdana" pitchFamily="34" charset="0"/>
              </a:defRPr>
            </a:lvl4pPr>
            <a:lvl5pPr marL="0" indent="0">
              <a:defRPr sz="1368">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495300" y="400874"/>
            <a:ext cx="11023600" cy="763575"/>
          </a:xfrm>
          <a:prstGeom prst="rect">
            <a:avLst/>
          </a:prstGeom>
        </p:spPr>
        <p:txBody>
          <a:bodyPr lIns="103904" tIns="51952" rIns="103904" bIns="51952"/>
          <a:lstStyle>
            <a:lvl1pPr>
              <a:defRPr sz="2565"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41794134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75566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2" r:id="rId18"/>
    <p:sldLayoutId id="2147483722" r:id="rId19"/>
    <p:sldLayoutId id="2147483723"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igital-strategy.ec.europa.eu/en/news/pre-commercial-procurement-showcases" TargetMode="External"/><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digital-strategy.ec.europa.eu/en/news/creating-worlds-first-and-largest-full-scale-carbon-capture-transport-and-storage-facility" TargetMode="External"/><Relationship Id="rId5" Type="http://schemas.openxmlformats.org/officeDocument/2006/relationships/hyperlink" Target="https://ec.europa.eu/digital-single-market/en/news/coronavirus-first-eu-disinfection-robots-arrive-hospitals" TargetMode="External"/><Relationship Id="rId4" Type="http://schemas.openxmlformats.org/officeDocument/2006/relationships/hyperlink" Target="https://digital-strategy.ec.europa.eu/en/news/danish-disinfection-robots-save-lives-fight-against-corona-vir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s://digital-strategy.ec.europa.eu/en/library/innovation-procurement-power-public-purse" TargetMode="External"/><Relationship Id="rId5" Type="http://schemas.openxmlformats.org/officeDocument/2006/relationships/hyperlink" Target="https://digital-strategy.ec.europa.eu/en/news/impacts-eu-funded-pre-commercial-procurements"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hyperlink" Target="https://digital-strategy.ec.europa.eu/en/news/european-blockchain-pre-commercial-procuremen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c.europa.eu/info/funding-tenders/opportunities/docs/2021-2027/horizon/guidance/programme-guide_horizon_en.pdf" TargetMode="External"/><Relationship Id="rId13" Type="http://schemas.openxmlformats.org/officeDocument/2006/relationships/hyperlink" Target="https://digital-strategy.ec.europa.eu/en/news/horizon-europe-funding-pcp-and-ppi" TargetMode="External"/><Relationship Id="rId18" Type="http://schemas.openxmlformats.org/officeDocument/2006/relationships/hyperlink" Target="https://ec.europa.eu/newsroom/dae/document.cfm?doc_id=16995" TargetMode="External"/><Relationship Id="rId3" Type="http://schemas.openxmlformats.org/officeDocument/2006/relationships/image" Target="../media/image43.png"/><Relationship Id="rId7" Type="http://schemas.openxmlformats.org/officeDocument/2006/relationships/hyperlink" Target="https://ec.europa.eu/info/funding-tenders/opportunities/docs/2021-2027/horizon/temp-form/af/af_he-ppi_en.pdf" TargetMode="External"/><Relationship Id="rId12" Type="http://schemas.openxmlformats.org/officeDocument/2006/relationships/hyperlink" Target="http://ec.europa.eu/research/participants/data/ref/h2020/other/gm/h2020-guide-ppi-procurement-docs_en.docx" TargetMode="External"/><Relationship Id="rId17" Type="http://schemas.openxmlformats.org/officeDocument/2006/relationships/image" Target="../media/image46.png"/><Relationship Id="rId2" Type="http://schemas.openxmlformats.org/officeDocument/2006/relationships/notesSlide" Target="../notesSlides/notesSlide15.xml"/><Relationship Id="rId16"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hyperlink" Target="https://ec.europa.eu/info/funding-tenders/opportunities/docs/2021-2027/horizon/temp-form/af/af_he-pcp_en.pdf" TargetMode="External"/><Relationship Id="rId11" Type="http://schemas.openxmlformats.org/officeDocument/2006/relationships/hyperlink" Target="http://ec.europa.eu/research/participants/data/ref/h2020/other/gm/h2020-guide-pcp-procurement-docs_en.docx" TargetMode="External"/><Relationship Id="rId5" Type="http://schemas.openxmlformats.org/officeDocument/2006/relationships/hyperlink" Target="https://ec.europa.eu/info/funding-tenders/opportunities/docs/2021-2027/common/guidance/aga_en.pdf" TargetMode="External"/><Relationship Id="rId15" Type="http://schemas.openxmlformats.org/officeDocument/2006/relationships/image" Target="../media/image45.png"/><Relationship Id="rId10" Type="http://schemas.openxmlformats.org/officeDocument/2006/relationships/hyperlink" Target="https://ec.europa.eu/info/funding-tenders/opportunities/docs/2021-2027/horizon/wp-call/2021-2022/wp-13-general-annexes_horizon-2021-2022_en.pdf" TargetMode="External"/><Relationship Id="rId19" Type="http://schemas.openxmlformats.org/officeDocument/2006/relationships/hyperlink" Target="https://ec.europa.eu/newsroom/dae/document.cfm?doc_id=16994" TargetMode="External"/><Relationship Id="rId4" Type="http://schemas.openxmlformats.org/officeDocument/2006/relationships/hyperlink" Target="https://ec.europa.eu/info/funding-tenders/opportunities/docs/2021-2027/common/agr-contr/general-mga_horizon-euratom_en.pdf" TargetMode="External"/><Relationship Id="rId9" Type="http://schemas.openxmlformats.org/officeDocument/2006/relationships/image" Target="../media/image28.pn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digital-strategy.ec.europa.eu/en/news/eu-recommends-member-states-leave-ipr-ownership-public-procurements-contractor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horizon-cl4-2021-human-01-02;callCode=null;freeTextSearchKeyword=HUMAN-01-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3" Type="http://schemas.openxmlformats.org/officeDocument/2006/relationships/hyperlink" Target="https://ec.europa.eu/info/funding-tenders/opportunities/portal/screen/opportunities/topic-details/horizon-hlth-2022-care-08-02;callCode=null;freeTextSearchKeyword=CARE-08-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8" Type="http://schemas.openxmlformats.org/officeDocument/2006/relationships/hyperlink" Target="https://ec.europa.eu/info/funding-tenders/opportunities/portal/screen/opportunities/topic-details/horizon-cl3-2022-ssri-01-03;callCode=null;freeTextSearchKeyword=SSRI-01-03;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horizon-cl3-2021-ssri-01-04;callCode=null;freeTextSearchKeyword=SSRI-01-04;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horizon-hlth-2021-care-05-04;callCode=null;freeTextSearchKeyword=CARE-05-04;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2" Type="http://schemas.openxmlformats.org/officeDocument/2006/relationships/hyperlink" Target="https://ec.europa.eu/info/funding-tenders/opportunities/portal/screen/opportunities/topic-details/horizon-eie-2021-connect-01-02;callCode=null;freeTextSearchKeyword=CONNECT-01-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7" Type="http://schemas.openxmlformats.org/officeDocument/2006/relationships/hyperlink" Target="https://ec.europa.eu/info/funding-tenders/opportunities/portal/screen/opportunities/topic-details/horizon-hlth-2022-care-08-03;callCode=null;freeTextSearchKeyword=CARE-08-03;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6.xml"/><Relationship Id="rId16" Type="http://schemas.openxmlformats.org/officeDocument/2006/relationships/hyperlink" Target="https://ec.europa.eu/info/funding-tenders/opportunities/portal/screen/opportunities/topic-details/horizon-infra-2022-tech-01-01;callCode=null;freeTextSearchKeyword=HORIZON-INFRA-2022-TECH-01-0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0.xml"/><Relationship Id="rId6" Type="http://schemas.openxmlformats.org/officeDocument/2006/relationships/hyperlink" Target="https://ec.europa.eu/info/funding-tenders/opportunities/portal/screen/opportunities/topic-search;callCode=null;freeTextSearchKeyword=HORIZON-INFRA-2021-DEV-02-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1" Type="http://schemas.openxmlformats.org/officeDocument/2006/relationships/hyperlink" Target="https://ec.europa.eu/info/funding-tenders/opportunities/portal/screen/opportunities/topic-details/horizon-cl6-2021-governance-01-15;callCode=null;freeTextSearchKeyword=governance-01-15;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horizon-infra-2021-dev-02-01;callCode=null;freeTextSearchKeyword=HORIZON-INFRA-2021-DEV-02-0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5" Type="http://schemas.openxmlformats.org/officeDocument/2006/relationships/hyperlink" Target="https://ec.europa.eu/info/funding-tenders/opportunities/docs/2021-2027/horizon/wp-call/2021-2022/wp-7-digital-industry-and-space_horizon-2021-2022_en.pdf" TargetMode="External"/><Relationship Id="rId10" Type="http://schemas.openxmlformats.org/officeDocument/2006/relationships/hyperlink" Target="https://ec.europa.eu/info/funding-tenders/opportunities/portal/screen/opportunities/topic-details/horizon-cl6-2021-zeropollution-01-04;callCode=null;freeTextSearchKeyword=zeropollution-01-04;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9" Type="http://schemas.openxmlformats.org/officeDocument/2006/relationships/hyperlink" Target="https://ec.europa.eu/info/funding-tenders/opportunities/portal/screen/opportunities/topic-details/horizon-eie-2022-connect-02-02;callCode=null;freeTextSearchKeyword=CONNECT-02-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horizon-infra-2021-net-01-01-fpa;callCode=null;freeTextSearchKeyword=NET-01-FPA;matchWholeText=true;typeCodes=0,1,2;statusCodes=31094501,31094502,31094503;programmePeriod=null;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9" Type="http://schemas.openxmlformats.org/officeDocument/2006/relationships/hyperlink" Target="https://ec.europa.eu/info/funding-tenders/opportunities/portal/screen/opportunities/topic-details/horizon-cl5-2021-d3-02-11;callCode=null;freeTextSearchKeyword=D3-02-1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4" Type="http://schemas.openxmlformats.org/officeDocument/2006/relationships/hyperlink" Target="https://ec.europa.eu/info/funding-tenders/opportunities/portal/screen/opportunities/topic-details/horizon-cl4-2022-resilience-02-01-pcp;callCode=null;freeTextSearchKeyword=RESILIENCE-02-0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horizon-hlth-2022-care-08-03;callCode=null;freeTextSearchKeyword=CARE-08-03;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horizon-cl3-2021-ssri-01-04;callCode=null;freeTextSearchKeyword=SSRI-01-04;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horizon-hlth-2022-care-08-02;callCode=null;freeTextSearchKeyword=CARE-08-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hyperlink" Target="https://ec.europa.eu/info/funding-tenders/opportunities/docs/2021-2027/horizon/wp-call/2021-2022/wp-7-digital-industry-and-space_horizon-2021-2022_en.pdf" TargetMode="External"/><Relationship Id="rId5" Type="http://schemas.openxmlformats.org/officeDocument/2006/relationships/hyperlink" Target="https://ec.europa.eu/programmes/horizon2020/sites/horizon2020/files/draft_sc3_wp_2018-2020_preliminary_publication.pdf" TargetMode="External"/><Relationship Id="rId4" Type="http://schemas.openxmlformats.org/officeDocument/2006/relationships/hyperlink" Target="https://ec.europa.eu/info/funding-tenders/opportunities/portal/screen/opportunities/topic-details/horizon-cl4-2022-resilience-02-01-pcp;callCode=null;freeTextSearchKeyword=RESILIENCE-02-0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infra-2021-net-01-01-fpa;callCode=null;freeTextSearchKeyword=NET-01-FPA;matchWholeText=true;typeCodes=0,1,2;statusCodes=31094501,31094502,31094503;programmePeriod=null;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hyperlink" Target="https://ec.europa.eu/info/funding-tenders/opportunities/portal/screen/opportunities/topic-details/horizon-infra-2022-tech-01-01;callCode=null;freeTextSearchKeyword=HORIZON-INFRA-2022-TECH-01-0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1-care-05-04;callCode=null;freeTextSearchKeyword=CARE-05-04;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horizon-cl3-2022-ssri-01-03;callCode=null;freeTextSearchKeyword=SSRI-01-03;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hyperlink" Target="https://ec.europa.eu/info/funding-tenders/opportunities/portal/screen/opportunities/topic-details/horizon-cl4-2021-human-01-02;callCode=null;freeTextSearchKeyword=HUMAN-01-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search;callCode=null;freeTextSearchKeyword=HORIZON-INFRA-2021-DEV-02-02;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horizon-infra-2021-dev-02-01;callCode=null;freeTextSearchKeyword=HORIZON-INFRA-2021-DEV-02-0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5-2021-d3-02-11;callCode=null;freeTextSearchKeyword=D3-02-11;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hyperlink" Target="https://ec.europa.eu/info/funding-tenders/opportunities/portal/screen/opportunities/topic-details/horizon-cl6-2021-governance-01-15;callCode=null;freeTextSearchKeyword=governance-01-15;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horizon-cl6-2021-zeropollution-01-04;callCode=null;freeTextSearchKeyword=zeropollution-01-04;matchWholeText=true;typeCodes=1,0;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ec.europa.eu/research-and-innovation/en/events/upcoming-events/research-innovation-days" TargetMode="External"/><Relationship Id="rId3" Type="http://schemas.openxmlformats.org/officeDocument/2006/relationships/hyperlink" Target="https://ec.europa.eu/eusurvey/runner/IPWSJune2021" TargetMode="External"/><Relationship Id="rId7" Type="http://schemas.openxmlformats.org/officeDocument/2006/relationships/hyperlink" Target="https://www.horizon-europe-infodays2021.eu/event/cluster-6-food-bioeconomy-natural-resources-agriculture-environment"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hyperlink" Target="https://www.bsbf2020.org/" TargetMode="External"/><Relationship Id="rId5" Type="http://schemas.openxmlformats.org/officeDocument/2006/relationships/hyperlink" Target="https://ec.europa.eu/eusurvey/runner/CERIS_SSRI_2July2021" TargetMode="External"/><Relationship Id="rId4" Type="http://schemas.openxmlformats.org/officeDocument/2006/relationships/hyperlink" Target="https://www.horizon-europe-infodays2021.eu/event/research-infrastructures" TargetMode="External"/><Relationship Id="rId9" Type="http://schemas.openxmlformats.org/officeDocument/2006/relationships/hyperlink" Target="https://www.horizon-europe-infodays2021.e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s://digital-strategy.ec.europa.eu/en/news/innovation-procurement-initiatives-around-europe" TargetMode="External"/><Relationship Id="rId4" Type="http://schemas.openxmlformats.org/officeDocument/2006/relationships/hyperlink" Target="https://ec.europa.eu/digital-single-market/en/news/eu-policy-initiatives-pcp-and-pp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hyperlink" Target="https://ec.europa.eu/docsroom/documents/29261" TargetMode="External"/><Relationship Id="rId13" Type="http://schemas.openxmlformats.org/officeDocument/2006/relationships/hyperlink" Target="https://ec.europa.eu/info/strategy/eu-budget/long-term-eu-budget/mff-2021-2027-and-ngeu-negotiations_en" TargetMode="External"/><Relationship Id="rId18" Type="http://schemas.openxmlformats.org/officeDocument/2006/relationships/hyperlink" Target="https://ec.europa.eu/digital-single-market/en/news/european-procurement-cooperation-delivers-more-powerful-and-energy-efficient-supercomputers" TargetMode="External"/><Relationship Id="rId3" Type="http://schemas.openxmlformats.org/officeDocument/2006/relationships/hyperlink" Target="https://ec.europa.eu/digital-single-market/en/news/coordinated-plan-artificial-intelligence" TargetMode="External"/><Relationship Id="rId7" Type="http://schemas.openxmlformats.org/officeDocument/2006/relationships/hyperlink" Target="http://www.eafip.eu/" TargetMode="External"/><Relationship Id="rId12" Type="http://schemas.openxmlformats.org/officeDocument/2006/relationships/hyperlink" Target="https://ec.europa.eu/info/business-economy-euro/recovery-coronavirus/recovery-and-resilience-facility_en" TargetMode="External"/><Relationship Id="rId17" Type="http://schemas.openxmlformats.org/officeDocument/2006/relationships/hyperlink" Target="https://www.uvd-robots.com/blog/wins-eu-contract" TargetMode="External"/><Relationship Id="rId2" Type="http://schemas.openxmlformats.org/officeDocument/2006/relationships/notesSlide" Target="../notesSlides/notesSlide5.xml"/><Relationship Id="rId16" Type="http://schemas.openxmlformats.org/officeDocument/2006/relationships/hyperlink" Target="https://ec.europa.eu/digital-single-market/en/news/european-blockchain-pre-commercial-procurement" TargetMode="External"/><Relationship Id="rId1" Type="http://schemas.openxmlformats.org/officeDocument/2006/relationships/slideLayout" Target="../slideLayouts/slideLayout18.xml"/><Relationship Id="rId6" Type="http://schemas.openxmlformats.org/officeDocument/2006/relationships/hyperlink" Target="https://procure2innovate.eu/home/" TargetMode="External"/><Relationship Id="rId11" Type="http://schemas.openxmlformats.org/officeDocument/2006/relationships/hyperlink" Target="https://ec.europa.eu/digital-single-market/node/76799" TargetMode="External"/><Relationship Id="rId5" Type="http://schemas.openxmlformats.org/officeDocument/2006/relationships/hyperlink" Target="https://ec.europa.eu/digital-single-market/en/news/eu-recommends-member-states-leave-ipr-ownership-public-procurements-contractors" TargetMode="External"/><Relationship Id="rId15" Type="http://schemas.openxmlformats.org/officeDocument/2006/relationships/hyperlink" Target="https://ec.europa.eu/digital-single-market/en/news/innovation-procurement-power-public-purse" TargetMode="External"/><Relationship Id="rId10" Type="http://schemas.openxmlformats.org/officeDocument/2006/relationships/hyperlink" Target="https://ec.europa.eu/information_society/newsroom/cf/dae/userprofile.cfm?profileAction=edit&amp;user_id=0&amp;service_id=167&amp;lang=default" TargetMode="External"/><Relationship Id="rId19" Type="http://schemas.openxmlformats.org/officeDocument/2006/relationships/hyperlink" Target="https://ec.europa.eu/digital-single-market/en/proposal-european-cybersecurity-competence-network-and-centre" TargetMode="External"/><Relationship Id="rId4" Type="http://schemas.openxmlformats.org/officeDocument/2006/relationships/hyperlink" Target="https://ec.europa.eu/digital-single-market/en/news/benchmarking-national-innovation-procurement-investments-and-policy-frameworks-across-europe" TargetMode="External"/><Relationship Id="rId9" Type="http://schemas.openxmlformats.org/officeDocument/2006/relationships/hyperlink" Target="https://ec.europa.eu/digital-single-market/en/innovation-procurement" TargetMode="External"/><Relationship Id="rId14" Type="http://schemas.openxmlformats.org/officeDocument/2006/relationships/hyperlink" Target="https://ec.europa.eu/digital-single-market/en/eu-funded-projects-implementing-pre-commercial-procurements-pcp-or-public-procurement-innovativ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13"/>
          </p:nvPr>
        </p:nvSpPr>
        <p:spPr>
          <a:xfrm>
            <a:off x="8184423" y="4497710"/>
            <a:ext cx="3186584" cy="548743"/>
          </a:xfrm>
        </p:spPr>
        <p:txBody>
          <a:bodyPr/>
          <a:lstStyle/>
          <a:p>
            <a:pPr>
              <a:spcAft>
                <a:spcPts val="600"/>
              </a:spcAft>
            </a:pPr>
            <a:r>
              <a:rPr lang="en-GB" dirty="0" smtClean="0"/>
              <a:t>LIEVE BOS</a:t>
            </a:r>
          </a:p>
          <a:p>
            <a:pPr>
              <a:spcAft>
                <a:spcPts val="600"/>
              </a:spcAft>
            </a:pPr>
            <a:endParaRPr lang="en-GB" sz="800" dirty="0" smtClean="0"/>
          </a:p>
          <a:p>
            <a:pPr>
              <a:spcAft>
                <a:spcPts val="600"/>
              </a:spcAft>
            </a:pPr>
            <a:r>
              <a:rPr lang="en-IE" dirty="0" smtClean="0">
                <a:solidFill>
                  <a:srgbClr val="931680"/>
                </a:solidFill>
              </a:rPr>
              <a:t>THE RULES OF THE GAME </a:t>
            </a:r>
            <a:r>
              <a:rPr lang="en-IE" dirty="0">
                <a:solidFill>
                  <a:srgbClr val="931680"/>
                </a:solidFill>
              </a:rPr>
              <a:t>– </a:t>
            </a:r>
            <a:r>
              <a:rPr lang="en-IE" dirty="0" smtClean="0">
                <a:solidFill>
                  <a:srgbClr val="931680"/>
                </a:solidFill>
              </a:rPr>
              <a:t>                  FUNDING CONDITIONS</a:t>
            </a:r>
            <a:endParaRPr lang="en-GB" dirty="0">
              <a:solidFill>
                <a:srgbClr val="931680"/>
              </a:solidFill>
            </a:endParaRPr>
          </a:p>
          <a:p>
            <a:pPr>
              <a:spcAft>
                <a:spcPts val="600"/>
              </a:spcAft>
            </a:pPr>
            <a:endParaRPr lang="en-GB" dirty="0" smtClean="0"/>
          </a:p>
          <a:p>
            <a:endParaRPr lang="en-GB" dirty="0"/>
          </a:p>
        </p:txBody>
      </p:sp>
      <p:sp>
        <p:nvSpPr>
          <p:cNvPr id="10" name="Text Placeholder 3"/>
          <p:cNvSpPr>
            <a:spLocks noGrp="1"/>
          </p:cNvSpPr>
          <p:nvPr>
            <p:ph type="body" sz="quarter" idx="14"/>
          </p:nvPr>
        </p:nvSpPr>
        <p:spPr>
          <a:xfrm>
            <a:off x="8184423" y="6114424"/>
            <a:ext cx="3186584" cy="216000"/>
          </a:xfrm>
        </p:spPr>
        <p:txBody>
          <a:bodyPr/>
          <a:lstStyle/>
          <a:p>
            <a:r>
              <a:rPr lang="en-GB" dirty="0" smtClean="0"/>
              <a:t>22 June 2021</a:t>
            </a:r>
            <a:endParaRPr lang="en-GB" dirty="0"/>
          </a:p>
        </p:txBody>
      </p:sp>
      <p:sp>
        <p:nvSpPr>
          <p:cNvPr id="12" name="Text Placeholder 1"/>
          <p:cNvSpPr txBox="1">
            <a:spLocks/>
          </p:cNvSpPr>
          <p:nvPr/>
        </p:nvSpPr>
        <p:spPr>
          <a:xfrm>
            <a:off x="8184423" y="5617298"/>
            <a:ext cx="3186584" cy="2160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1200" b="0" i="0" kern="1200" cap="none"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How to prepare a successful innovation procurement proposal in Horizon Europe</a:t>
            </a:r>
            <a:endParaRPr lang="en-GB" dirty="0"/>
          </a:p>
        </p:txBody>
      </p:sp>
    </p:spTree>
    <p:extLst>
      <p:ext uri="{BB962C8B-B14F-4D97-AF65-F5344CB8AC3E}">
        <p14:creationId xmlns:p14="http://schemas.microsoft.com/office/powerpoint/2010/main" val="65043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095" y="4051758"/>
            <a:ext cx="2306068" cy="27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758363" y="6036765"/>
            <a:ext cx="232886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1631950" y="3176588"/>
            <a:ext cx="5067300" cy="1814512"/>
          </a:xfrm>
          <a:prstGeom prst="rect">
            <a:avLst/>
          </a:prstGeom>
        </p:spPr>
        <p:txBody>
          <a:bodyPr/>
          <a:lstStyle>
            <a:lvl1pPr marL="342900" indent="-342900" algn="l" rtl="0" eaLnBrk="0" fontAlgn="base" hangingPunct="0">
              <a:spcBef>
                <a:spcPct val="20000"/>
              </a:spcBef>
              <a:spcAft>
                <a:spcPct val="0"/>
              </a:spcAft>
              <a:buClr>
                <a:srgbClr val="0F5494"/>
              </a:buClr>
              <a:buFont typeface="Wingdings" panose="05000000000000000000"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a:lstStyle>
          <a:p>
            <a:pPr>
              <a:defRPr/>
            </a:pPr>
            <a:r>
              <a:rPr lang="en-US" sz="1200" kern="0" dirty="0">
                <a:solidFill>
                  <a:schemeClr val="tx1"/>
                </a:solidFill>
              </a:rPr>
              <a:t>Co-creation shortens time-to-market for innovations</a:t>
            </a:r>
          </a:p>
          <a:p>
            <a:pPr>
              <a:defRPr/>
            </a:pPr>
            <a:r>
              <a:rPr lang="en-US" sz="1200" kern="0" dirty="0">
                <a:solidFill>
                  <a:schemeClr val="tx1"/>
                </a:solidFill>
              </a:rPr>
              <a:t>First customer reference</a:t>
            </a:r>
            <a:endParaRPr lang="en-GB" sz="1200" kern="0" dirty="0">
              <a:solidFill>
                <a:schemeClr val="tx1"/>
              </a:solidFill>
            </a:endParaRPr>
          </a:p>
          <a:p>
            <a:pPr algn="just">
              <a:defRPr/>
            </a:pPr>
            <a:r>
              <a:rPr lang="en-US" sz="1200" kern="0" dirty="0">
                <a:solidFill>
                  <a:schemeClr val="tx1"/>
                </a:solidFill>
              </a:rPr>
              <a:t>Attract financial investors</a:t>
            </a:r>
            <a:r>
              <a:rPr lang="en-GB" sz="1200" kern="0" dirty="0">
                <a:solidFill>
                  <a:schemeClr val="tx1"/>
                </a:solidFill>
              </a:rPr>
              <a:t> / </a:t>
            </a:r>
            <a:r>
              <a:rPr lang="en-US" sz="1200" kern="0" dirty="0">
                <a:solidFill>
                  <a:schemeClr val="tx1"/>
                </a:solidFill>
              </a:rPr>
              <a:t>Scale up internationally</a:t>
            </a:r>
          </a:p>
          <a:p>
            <a:pPr algn="just">
              <a:defRPr/>
            </a:pPr>
            <a:r>
              <a:rPr lang="en-US" sz="1200" kern="0" dirty="0">
                <a:solidFill>
                  <a:schemeClr val="tx1"/>
                </a:solidFill>
              </a:rPr>
              <a:t>Create jobs / </a:t>
            </a:r>
            <a:r>
              <a:rPr lang="en-US" sz="1200" kern="0" dirty="0" smtClean="0">
                <a:solidFill>
                  <a:schemeClr val="tx1"/>
                </a:solidFill>
              </a:rPr>
              <a:t>technological leadership ‘in </a:t>
            </a:r>
            <a:r>
              <a:rPr lang="en-US" sz="1200" kern="0" dirty="0">
                <a:solidFill>
                  <a:schemeClr val="tx1"/>
                </a:solidFill>
              </a:rPr>
              <a:t>Europe’</a:t>
            </a:r>
          </a:p>
          <a:p>
            <a:pPr>
              <a:defRPr/>
            </a:pPr>
            <a:endParaRPr lang="en-US" sz="1400" kern="0" dirty="0">
              <a:solidFill>
                <a:schemeClr val="tx1"/>
              </a:solidFill>
            </a:endParaRPr>
          </a:p>
          <a:p>
            <a:pPr>
              <a:buFontTx/>
              <a:buChar char="-"/>
              <a:defRPr/>
            </a:pPr>
            <a:endParaRPr lang="en-US" sz="1400" kern="0" dirty="0">
              <a:solidFill>
                <a:schemeClr val="tx1"/>
              </a:solidFill>
            </a:endParaRPr>
          </a:p>
        </p:txBody>
      </p:sp>
      <p:sp>
        <p:nvSpPr>
          <p:cNvPr id="7" name="Content Placeholder 2"/>
          <p:cNvSpPr txBox="1">
            <a:spLocks/>
          </p:cNvSpPr>
          <p:nvPr/>
        </p:nvSpPr>
        <p:spPr>
          <a:xfrm>
            <a:off x="7411892" y="3214922"/>
            <a:ext cx="4225925" cy="1814513"/>
          </a:xfrm>
          <a:prstGeom prst="rect">
            <a:avLst/>
          </a:prstGeom>
        </p:spPr>
        <p:txBody>
          <a:bodyPr/>
          <a:lstStyle>
            <a:lvl1pPr marL="342900" indent="-342900" algn="l" rtl="0" eaLnBrk="0" fontAlgn="base" hangingPunct="0">
              <a:spcBef>
                <a:spcPct val="20000"/>
              </a:spcBef>
              <a:spcAft>
                <a:spcPct val="0"/>
              </a:spcAft>
              <a:buClr>
                <a:srgbClr val="0F5494"/>
              </a:buClr>
              <a:buFont typeface="Wingdings" panose="05000000000000000000"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a:lstStyle>
          <a:p>
            <a:pPr>
              <a:defRPr/>
            </a:pPr>
            <a:r>
              <a:rPr lang="en-US" sz="1200" kern="0" dirty="0">
                <a:solidFill>
                  <a:schemeClr val="tx1"/>
                </a:solidFill>
              </a:rPr>
              <a:t>Diffuse solutions widely</a:t>
            </a:r>
          </a:p>
          <a:p>
            <a:pPr>
              <a:defRPr/>
            </a:pPr>
            <a:r>
              <a:rPr lang="en-US" sz="1200" kern="0" dirty="0">
                <a:solidFill>
                  <a:schemeClr val="tx1"/>
                </a:solidFill>
              </a:rPr>
              <a:t>Diversify the offering to new market segments</a:t>
            </a:r>
          </a:p>
          <a:p>
            <a:pPr>
              <a:defRPr/>
            </a:pPr>
            <a:r>
              <a:rPr lang="en-US" sz="1200" kern="0" dirty="0">
                <a:solidFill>
                  <a:schemeClr val="tx1"/>
                </a:solidFill>
              </a:rPr>
              <a:t>Business expansion: Grow really big</a:t>
            </a:r>
          </a:p>
          <a:p>
            <a:pPr>
              <a:defRPr/>
            </a:pPr>
            <a:endParaRPr lang="en-US" sz="1400" kern="0" dirty="0">
              <a:solidFill>
                <a:schemeClr val="tx1"/>
              </a:solidFill>
            </a:endParaRPr>
          </a:p>
          <a:p>
            <a:pPr>
              <a:buFontTx/>
              <a:buChar char="-"/>
              <a:defRPr/>
            </a:pPr>
            <a:endParaRPr lang="en-US" sz="1400" kern="0" dirty="0">
              <a:solidFill>
                <a:schemeClr val="tx1"/>
              </a:solidFill>
            </a:endParaRPr>
          </a:p>
        </p:txBody>
      </p:sp>
      <p:sp>
        <p:nvSpPr>
          <p:cNvPr id="9" name="Content Placeholder 2"/>
          <p:cNvSpPr txBox="1">
            <a:spLocks/>
          </p:cNvSpPr>
          <p:nvPr/>
        </p:nvSpPr>
        <p:spPr>
          <a:xfrm>
            <a:off x="1718108" y="2522538"/>
            <a:ext cx="4028397" cy="606425"/>
          </a:xfrm>
          <a:prstGeom prst="rect">
            <a:avLst/>
          </a:prstGeom>
        </p:spPr>
        <p:txBody>
          <a:bodyPr/>
          <a:lstStyle>
            <a:lvl1pPr marL="342900" indent="-342900" algn="l" rtl="0" eaLnBrk="0" fontAlgn="base" hangingPunct="0">
              <a:spcBef>
                <a:spcPct val="20000"/>
              </a:spcBef>
              <a:spcAft>
                <a:spcPct val="0"/>
              </a:spcAft>
              <a:buClr>
                <a:srgbClr val="0F5494"/>
              </a:buClr>
              <a:buFont typeface="Wingdings" panose="05000000000000000000"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a:lstStyle>
          <a:p>
            <a:pPr marL="0" indent="0">
              <a:buNone/>
              <a:defRPr/>
            </a:pPr>
            <a:r>
              <a:rPr lang="en-US" sz="1400" kern="0" dirty="0">
                <a:solidFill>
                  <a:schemeClr val="tx1"/>
                </a:solidFill>
              </a:rPr>
              <a:t>Solution design, prototyping, development, testing and installation of first products</a:t>
            </a:r>
          </a:p>
          <a:p>
            <a:pPr>
              <a:defRPr/>
            </a:pPr>
            <a:endParaRPr lang="en-US" sz="1400" kern="0" dirty="0">
              <a:solidFill>
                <a:schemeClr val="tx1"/>
              </a:solidFill>
            </a:endParaRPr>
          </a:p>
          <a:p>
            <a:pPr>
              <a:buFontTx/>
              <a:buChar char="-"/>
              <a:defRPr/>
            </a:pPr>
            <a:endParaRPr lang="en-US" sz="1400" kern="0" dirty="0">
              <a:solidFill>
                <a:schemeClr val="tx1"/>
              </a:solidFill>
            </a:endParaRPr>
          </a:p>
        </p:txBody>
      </p:sp>
      <p:sp>
        <p:nvSpPr>
          <p:cNvPr id="10" name="Left-Right Arrow 9"/>
          <p:cNvSpPr/>
          <p:nvPr/>
        </p:nvSpPr>
        <p:spPr bwMode="auto">
          <a:xfrm>
            <a:off x="6565125" y="1341438"/>
            <a:ext cx="4675187" cy="1223962"/>
          </a:xfrm>
          <a:prstGeom prst="leftRightArrow">
            <a:avLst/>
          </a:prstGeom>
          <a:solidFill>
            <a:schemeClr val="accent5"/>
          </a:solidFill>
          <a:ln>
            <a:noFill/>
          </a:ln>
          <a:effectLst/>
          <a:extLst/>
        </p:spPr>
        <p:txBody>
          <a:bodyPr wrap="square">
            <a:spAutoFit/>
          </a:bodyPr>
          <a:lstStyle/>
          <a:p>
            <a:pPr algn="ctr">
              <a:defRPr/>
            </a:pPr>
            <a:r>
              <a:rPr lang="en-US" sz="1700" dirty="0">
                <a:latin typeface="+mj-lt"/>
              </a:rPr>
              <a:t>Public procurement of innovative </a:t>
            </a:r>
            <a:r>
              <a:rPr lang="en-US" sz="1700" dirty="0" smtClean="0">
                <a:latin typeface="+mj-lt"/>
              </a:rPr>
              <a:t>solutions</a:t>
            </a:r>
            <a:endParaRPr lang="en-GB" sz="1700" dirty="0">
              <a:latin typeface="+mj-lt"/>
            </a:endParaRPr>
          </a:p>
        </p:txBody>
      </p:sp>
      <p:sp>
        <p:nvSpPr>
          <p:cNvPr id="11" name="Content Placeholder 2"/>
          <p:cNvSpPr txBox="1">
            <a:spLocks/>
          </p:cNvSpPr>
          <p:nvPr/>
        </p:nvSpPr>
        <p:spPr>
          <a:xfrm>
            <a:off x="7411892" y="2555591"/>
            <a:ext cx="3241675" cy="606425"/>
          </a:xfrm>
          <a:prstGeom prst="rect">
            <a:avLst/>
          </a:prstGeom>
        </p:spPr>
        <p:txBody>
          <a:bodyPr/>
          <a:lstStyle>
            <a:lvl1pPr marL="342900" indent="-342900" algn="l" rtl="0" eaLnBrk="0" fontAlgn="base" hangingPunct="0">
              <a:spcBef>
                <a:spcPct val="20000"/>
              </a:spcBef>
              <a:spcAft>
                <a:spcPct val="0"/>
              </a:spcAft>
              <a:buClr>
                <a:srgbClr val="0F5494"/>
              </a:buClr>
              <a:buFont typeface="Wingdings" panose="05000000000000000000"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a:lstStyle>
          <a:p>
            <a:pPr marL="0" indent="0">
              <a:buNone/>
              <a:defRPr/>
            </a:pPr>
            <a:r>
              <a:rPr lang="en-US" sz="1400" kern="0" dirty="0">
                <a:solidFill>
                  <a:schemeClr val="tx1"/>
                </a:solidFill>
              </a:rPr>
              <a:t>Wider diffusion of solutions across different customers and markets</a:t>
            </a:r>
          </a:p>
          <a:p>
            <a:pPr>
              <a:defRPr/>
            </a:pPr>
            <a:endParaRPr lang="en-US" sz="1400" kern="0" dirty="0">
              <a:solidFill>
                <a:schemeClr val="tx1"/>
              </a:solidFill>
            </a:endParaRPr>
          </a:p>
          <a:p>
            <a:pPr>
              <a:buFontTx/>
              <a:buChar char="-"/>
              <a:defRPr/>
            </a:pPr>
            <a:endParaRPr lang="en-US" sz="1400" kern="0" dirty="0">
              <a:solidFill>
                <a:schemeClr val="tx1"/>
              </a:solidFill>
            </a:endParaRPr>
          </a:p>
        </p:txBody>
      </p:sp>
      <p:sp>
        <p:nvSpPr>
          <p:cNvPr id="4105" name="TextBox 5"/>
          <p:cNvSpPr txBox="1">
            <a:spLocks noChangeArrowheads="1"/>
          </p:cNvSpPr>
          <p:nvPr/>
        </p:nvSpPr>
        <p:spPr bwMode="auto">
          <a:xfrm>
            <a:off x="8665699" y="4284290"/>
            <a:ext cx="292608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 typeface="Wingdings" panose="05000000000000000000" pitchFamily="2" charset="2"/>
              <a:buNone/>
            </a:pPr>
            <a:r>
              <a:rPr lang="en-US" altLang="en-US" sz="1400" dirty="0">
                <a:solidFill>
                  <a:schemeClr val="tx1"/>
                </a:solidFill>
                <a:latin typeface="Trebuchet MS" panose="020B0603020202020204" pitchFamily="34" charset="0"/>
              </a:rPr>
              <a:t>EXAMPLE</a:t>
            </a:r>
            <a:endParaRPr lang="en-US" altLang="en-US" sz="1400" dirty="0">
              <a:solidFill>
                <a:schemeClr val="tx1"/>
              </a:solidFill>
              <a:latin typeface="Trebuchet MS" panose="020B0603020202020204" pitchFamily="34" charset="0"/>
              <a:hlinkClick r:id=""/>
            </a:endParaRPr>
          </a:p>
          <a:p>
            <a:pPr algn="ctr">
              <a:spcBef>
                <a:spcPct val="0"/>
              </a:spcBef>
              <a:buClrTx/>
              <a:buFontTx/>
              <a:buNone/>
            </a:pPr>
            <a:r>
              <a:rPr lang="en-US" altLang="en-US" sz="1400" dirty="0">
                <a:solidFill>
                  <a:schemeClr val="tx1"/>
                </a:solidFill>
                <a:latin typeface="Trebuchet MS" panose="020B0603020202020204" pitchFamily="34" charset="0"/>
                <a:hlinkClick r:id="rId4"/>
              </a:rPr>
              <a:t>PCP by Danish hospitals</a:t>
            </a:r>
            <a:endParaRPr lang="en-US" altLang="en-US" sz="1400" dirty="0">
              <a:solidFill>
                <a:schemeClr val="tx1"/>
              </a:solidFill>
              <a:latin typeface="Trebuchet MS" panose="020B0603020202020204" pitchFamily="34" charset="0"/>
            </a:endParaRPr>
          </a:p>
          <a:p>
            <a:pPr algn="ctr">
              <a:spcBef>
                <a:spcPct val="0"/>
              </a:spcBef>
              <a:buClrTx/>
              <a:buFontTx/>
              <a:buNone/>
            </a:pPr>
            <a:r>
              <a:rPr lang="en-US" altLang="en-US" sz="1600" dirty="0">
                <a:solidFill>
                  <a:schemeClr val="tx1"/>
                </a:solidFill>
                <a:latin typeface="Trebuchet MS" panose="020B0603020202020204" pitchFamily="34" charset="0"/>
              </a:rPr>
              <a:t>Blue Ocean Robotics </a:t>
            </a:r>
          </a:p>
          <a:p>
            <a:pPr algn="ctr">
              <a:spcBef>
                <a:spcPct val="0"/>
              </a:spcBef>
              <a:buClrTx/>
              <a:buFontTx/>
              <a:buNone/>
            </a:pPr>
            <a:r>
              <a:rPr lang="en-US" altLang="en-US" sz="1400" dirty="0">
                <a:solidFill>
                  <a:schemeClr val="tx1"/>
                </a:solidFill>
                <a:latin typeface="Trebuchet MS" panose="020B0603020202020204" pitchFamily="34" charset="0"/>
              </a:rPr>
              <a:t>(Danish startup grew into unicorn)</a:t>
            </a:r>
          </a:p>
          <a:p>
            <a:pPr algn="ctr">
              <a:spcBef>
                <a:spcPct val="0"/>
              </a:spcBef>
              <a:buClrTx/>
              <a:buFontTx/>
              <a:buNone/>
            </a:pPr>
            <a:r>
              <a:rPr lang="en-US" altLang="en-US" sz="1400" dirty="0">
                <a:solidFill>
                  <a:schemeClr val="tx1"/>
                </a:solidFill>
                <a:latin typeface="Trebuchet MS" panose="020B0603020202020204" pitchFamily="34" charset="0"/>
              </a:rPr>
              <a:t>Its disinfection </a:t>
            </a:r>
            <a:r>
              <a:rPr lang="en-US" altLang="en-US" sz="1400" dirty="0" smtClean="0">
                <a:solidFill>
                  <a:schemeClr val="tx1"/>
                </a:solidFill>
                <a:latin typeface="Trebuchet MS" panose="020B0603020202020204" pitchFamily="34" charset="0"/>
              </a:rPr>
              <a:t>robots kill 99% of all viruses, bacteria and </a:t>
            </a:r>
            <a:r>
              <a:rPr lang="en-US" altLang="en-US" sz="1400" dirty="0">
                <a:solidFill>
                  <a:schemeClr val="tx1"/>
                </a:solidFill>
                <a:latin typeface="Trebuchet MS" panose="020B0603020202020204" pitchFamily="34" charset="0"/>
              </a:rPr>
              <a:t>are sold worldwide </a:t>
            </a:r>
            <a:r>
              <a:rPr lang="en-US" altLang="en-US" sz="1400" dirty="0" smtClean="0">
                <a:solidFill>
                  <a:schemeClr val="tx1"/>
                </a:solidFill>
                <a:latin typeface="Trebuchet MS" panose="020B0603020202020204" pitchFamily="34" charset="0"/>
              </a:rPr>
              <a:t>to fight COVID-19.</a:t>
            </a:r>
          </a:p>
          <a:p>
            <a:pPr algn="ctr">
              <a:spcBef>
                <a:spcPct val="0"/>
              </a:spcBef>
              <a:buClrTx/>
              <a:buFontTx/>
              <a:buNone/>
            </a:pPr>
            <a:r>
              <a:rPr lang="en-US" altLang="en-US" sz="1400" dirty="0" smtClean="0">
                <a:solidFill>
                  <a:schemeClr val="tx1"/>
                </a:solidFill>
                <a:latin typeface="Trebuchet MS" panose="020B0603020202020204" pitchFamily="34" charset="0"/>
                <a:hlinkClick r:id="rId5"/>
              </a:rPr>
              <a:t>EC procured 200 robots for hospitals across Europe</a:t>
            </a:r>
            <a:r>
              <a:rPr lang="en-US" altLang="en-US" sz="1400" dirty="0" smtClean="0">
                <a:solidFill>
                  <a:schemeClr val="tx1"/>
                </a:solidFill>
                <a:latin typeface="Trebuchet MS" panose="020B0603020202020204" pitchFamily="34" charset="0"/>
              </a:rPr>
              <a:t>, </a:t>
            </a:r>
          </a:p>
          <a:p>
            <a:pPr algn="ctr">
              <a:spcBef>
                <a:spcPct val="0"/>
              </a:spcBef>
              <a:buClrTx/>
              <a:buFontTx/>
              <a:buNone/>
            </a:pPr>
            <a:r>
              <a:rPr lang="en-US" altLang="en-US" sz="1400" dirty="0" smtClean="0">
                <a:solidFill>
                  <a:schemeClr val="tx1"/>
                </a:solidFill>
                <a:latin typeface="Trebuchet MS" panose="020B0603020202020204" pitchFamily="34" charset="0"/>
              </a:rPr>
              <a:t>speeding up wider diffusion.</a:t>
            </a:r>
            <a:endParaRPr lang="en-US" altLang="en-US" sz="1400" dirty="0">
              <a:solidFill>
                <a:schemeClr val="tx1"/>
              </a:solidFill>
              <a:latin typeface="Trebuchet MS" panose="020B0603020202020204" pitchFamily="34" charset="0"/>
            </a:endParaRPr>
          </a:p>
        </p:txBody>
      </p:sp>
      <p:sp>
        <p:nvSpPr>
          <p:cNvPr id="4109" name="Rectangle 13"/>
          <p:cNvSpPr>
            <a:spLocks noChangeArrowheads="1"/>
          </p:cNvSpPr>
          <p:nvPr/>
        </p:nvSpPr>
        <p:spPr bwMode="auto">
          <a:xfrm>
            <a:off x="590844" y="1241425"/>
            <a:ext cx="5573590" cy="2852273"/>
          </a:xfrm>
          <a:prstGeom prst="rect">
            <a:avLst/>
          </a:prstGeom>
          <a:noFill/>
          <a:ln w="95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lgn="ctr"/>
            <a:endParaRPr lang="en-GB" altLang="en-US"/>
          </a:p>
        </p:txBody>
      </p:sp>
      <p:sp>
        <p:nvSpPr>
          <p:cNvPr id="4110" name="Rectangle 19"/>
          <p:cNvSpPr>
            <a:spLocks noChangeArrowheads="1"/>
          </p:cNvSpPr>
          <p:nvPr/>
        </p:nvSpPr>
        <p:spPr bwMode="auto">
          <a:xfrm>
            <a:off x="6288089" y="1241425"/>
            <a:ext cx="5184775" cy="285227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i="1">
                <a:solidFill>
                  <a:schemeClr val="tx1"/>
                </a:solidFill>
                <a:latin typeface="Trebuchet MS" panose="020B0603020202020204" pitchFamily="34" charset="0"/>
              </a:defRPr>
            </a:lvl1pPr>
            <a:lvl2pPr marL="742950" indent="-285750">
              <a:defRPr b="1" i="1">
                <a:solidFill>
                  <a:schemeClr val="tx1"/>
                </a:solidFill>
                <a:latin typeface="Trebuchet MS" panose="020B0603020202020204" pitchFamily="34" charset="0"/>
              </a:defRPr>
            </a:lvl2pPr>
            <a:lvl3pPr marL="1143000" indent="-228600">
              <a:defRPr b="1" i="1">
                <a:solidFill>
                  <a:schemeClr val="tx1"/>
                </a:solidFill>
                <a:latin typeface="Trebuchet MS" panose="020B0603020202020204" pitchFamily="34" charset="0"/>
              </a:defRPr>
            </a:lvl3pPr>
            <a:lvl4pPr marL="1600200" indent="-228600">
              <a:defRPr b="1" i="1">
                <a:solidFill>
                  <a:schemeClr val="tx1"/>
                </a:solidFill>
                <a:latin typeface="Trebuchet MS" panose="020B0603020202020204" pitchFamily="34" charset="0"/>
              </a:defRPr>
            </a:lvl4pPr>
            <a:lvl5pPr marL="2057400" indent="-228600">
              <a:defRPr b="1" i="1">
                <a:solidFill>
                  <a:schemeClr val="tx1"/>
                </a:solidFill>
                <a:latin typeface="Trebuchet MS" panose="020B0603020202020204" pitchFamily="34" charset="0"/>
              </a:defRPr>
            </a:lvl5pPr>
            <a:lvl6pPr marL="2514600" indent="-228600" eaLnBrk="0" fontAlgn="base" hangingPunct="0">
              <a:spcBef>
                <a:spcPct val="0"/>
              </a:spcBef>
              <a:spcAft>
                <a:spcPct val="0"/>
              </a:spcAft>
              <a:defRPr b="1" i="1">
                <a:solidFill>
                  <a:schemeClr val="tx1"/>
                </a:solidFill>
                <a:latin typeface="Trebuchet MS" panose="020B0603020202020204" pitchFamily="34" charset="0"/>
              </a:defRPr>
            </a:lvl6pPr>
            <a:lvl7pPr marL="2971800" indent="-228600" eaLnBrk="0" fontAlgn="base" hangingPunct="0">
              <a:spcBef>
                <a:spcPct val="0"/>
              </a:spcBef>
              <a:spcAft>
                <a:spcPct val="0"/>
              </a:spcAft>
              <a:defRPr b="1" i="1">
                <a:solidFill>
                  <a:schemeClr val="tx1"/>
                </a:solidFill>
                <a:latin typeface="Trebuchet MS" panose="020B0603020202020204" pitchFamily="34" charset="0"/>
              </a:defRPr>
            </a:lvl7pPr>
            <a:lvl8pPr marL="3429000" indent="-228600" eaLnBrk="0" fontAlgn="base" hangingPunct="0">
              <a:spcBef>
                <a:spcPct val="0"/>
              </a:spcBef>
              <a:spcAft>
                <a:spcPct val="0"/>
              </a:spcAft>
              <a:defRPr b="1" i="1">
                <a:solidFill>
                  <a:schemeClr val="tx1"/>
                </a:solidFill>
                <a:latin typeface="Trebuchet MS" panose="020B0603020202020204" pitchFamily="34" charset="0"/>
              </a:defRPr>
            </a:lvl8pPr>
            <a:lvl9pPr marL="3886200" indent="-228600" eaLnBrk="0" fontAlgn="base" hangingPunct="0">
              <a:spcBef>
                <a:spcPct val="0"/>
              </a:spcBef>
              <a:spcAft>
                <a:spcPct val="0"/>
              </a:spcAft>
              <a:defRPr b="1" i="1">
                <a:solidFill>
                  <a:schemeClr val="tx1"/>
                </a:solidFill>
                <a:latin typeface="Trebuchet MS" panose="020B0603020202020204" pitchFamily="34" charset="0"/>
              </a:defRPr>
            </a:lvl9pPr>
          </a:lstStyle>
          <a:p>
            <a:pPr algn="ctr"/>
            <a:endParaRPr lang="en-GB" altLang="en-US"/>
          </a:p>
        </p:txBody>
      </p:sp>
      <p:sp>
        <p:nvSpPr>
          <p:cNvPr id="17" name="Left-Right Arrow 16"/>
          <p:cNvSpPr/>
          <p:nvPr/>
        </p:nvSpPr>
        <p:spPr bwMode="auto">
          <a:xfrm>
            <a:off x="1104653" y="1341438"/>
            <a:ext cx="4595813" cy="1223962"/>
          </a:xfrm>
          <a:prstGeom prst="leftRightArrow">
            <a:avLst/>
          </a:pr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endParaRPr lang="en-US" sz="1700" dirty="0">
              <a:latin typeface="+mj-lt"/>
            </a:endParaRPr>
          </a:p>
          <a:p>
            <a:pPr algn="ctr">
              <a:defRPr/>
            </a:pPr>
            <a:endParaRPr lang="en-GB" sz="1700" dirty="0">
              <a:latin typeface="+mj-lt"/>
            </a:endParaRPr>
          </a:p>
        </p:txBody>
      </p:sp>
      <p:sp>
        <p:nvSpPr>
          <p:cNvPr id="19" name="Content Placeholder 2"/>
          <p:cNvSpPr txBox="1">
            <a:spLocks/>
          </p:cNvSpPr>
          <p:nvPr/>
        </p:nvSpPr>
        <p:spPr>
          <a:xfrm>
            <a:off x="1177678" y="1609725"/>
            <a:ext cx="4545013" cy="604838"/>
          </a:xfrm>
          <a:prstGeom prst="rect">
            <a:avLst/>
          </a:prstGeom>
        </p:spPr>
        <p:txBody>
          <a:bodyPr/>
          <a:lstStyle>
            <a:lvl1pPr marL="342900" indent="-342900" algn="l" rtl="0" eaLnBrk="0" fontAlgn="base" hangingPunct="0">
              <a:spcBef>
                <a:spcPct val="20000"/>
              </a:spcBef>
              <a:spcAft>
                <a:spcPct val="0"/>
              </a:spcAft>
              <a:buClr>
                <a:srgbClr val="0F5494"/>
              </a:buClr>
              <a:buFont typeface="Wingdings" panose="05000000000000000000"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a:lstStyle>
          <a:p>
            <a:pPr marL="0" indent="0" algn="ctr">
              <a:buNone/>
              <a:defRPr/>
            </a:pPr>
            <a:r>
              <a:rPr lang="en-US" sz="1700" kern="0" dirty="0">
                <a:solidFill>
                  <a:schemeClr val="tx1"/>
                </a:solidFill>
              </a:rPr>
              <a:t>Procurement of R&amp;D</a:t>
            </a:r>
          </a:p>
          <a:p>
            <a:pPr marL="0" indent="0" algn="ctr">
              <a:buNone/>
              <a:defRPr/>
            </a:pPr>
            <a:r>
              <a:rPr lang="en-US" sz="1700" kern="0" dirty="0">
                <a:solidFill>
                  <a:schemeClr val="tx1"/>
                </a:solidFill>
              </a:rPr>
              <a:t>Pre-commercial </a:t>
            </a:r>
            <a:r>
              <a:rPr lang="en-US" sz="1700" kern="0" dirty="0" smtClean="0">
                <a:solidFill>
                  <a:schemeClr val="tx1"/>
                </a:solidFill>
              </a:rPr>
              <a:t>procurement</a:t>
            </a:r>
            <a:endParaRPr lang="en-US" sz="1400" kern="0" dirty="0">
              <a:solidFill>
                <a:schemeClr val="tx1"/>
              </a:solidFill>
            </a:endParaRPr>
          </a:p>
          <a:p>
            <a:pPr>
              <a:buFontTx/>
              <a:buChar char="-"/>
              <a:defRPr/>
            </a:pPr>
            <a:endParaRPr lang="en-US" sz="1400" kern="0" dirty="0">
              <a:solidFill>
                <a:schemeClr val="tx1"/>
              </a:solidFill>
            </a:endParaRPr>
          </a:p>
        </p:txBody>
      </p:sp>
      <p:sp>
        <p:nvSpPr>
          <p:cNvPr id="20" name="TextBox 5"/>
          <p:cNvSpPr txBox="1">
            <a:spLocks noChangeArrowheads="1"/>
          </p:cNvSpPr>
          <p:nvPr/>
        </p:nvSpPr>
        <p:spPr bwMode="auto">
          <a:xfrm>
            <a:off x="3605162" y="4313203"/>
            <a:ext cx="255927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 typeface="Wingdings" panose="05000000000000000000" pitchFamily="2" charset="2"/>
              <a:buNone/>
            </a:pPr>
            <a:r>
              <a:rPr lang="en-US" altLang="en-US" sz="1400" dirty="0">
                <a:solidFill>
                  <a:schemeClr val="tx1"/>
                </a:solidFill>
                <a:latin typeface="Trebuchet MS" panose="020B0603020202020204" pitchFamily="34" charset="0"/>
              </a:rPr>
              <a:t>EXAMPLE</a:t>
            </a:r>
            <a:endParaRPr lang="en-US" altLang="en-US" sz="1400" dirty="0">
              <a:solidFill>
                <a:schemeClr val="tx1"/>
              </a:solidFill>
              <a:latin typeface="Trebuchet MS" panose="020B0603020202020204" pitchFamily="34" charset="0"/>
              <a:hlinkClick r:id=""/>
            </a:endParaRPr>
          </a:p>
          <a:p>
            <a:pPr algn="ctr">
              <a:spcBef>
                <a:spcPct val="0"/>
              </a:spcBef>
              <a:buClrTx/>
              <a:buFontTx/>
              <a:buNone/>
            </a:pPr>
            <a:r>
              <a:rPr lang="en-US" altLang="en-US" sz="1400" dirty="0" smtClean="0">
                <a:solidFill>
                  <a:schemeClr val="tx1"/>
                </a:solidFill>
                <a:latin typeface="Trebuchet MS" panose="020B0603020202020204" pitchFamily="34" charset="0"/>
                <a:hlinkClick r:id="rId6"/>
              </a:rPr>
              <a:t>PCP by Norwegian government</a:t>
            </a:r>
            <a:r>
              <a:rPr lang="en-US" altLang="en-US" sz="1400" dirty="0" smtClean="0">
                <a:solidFill>
                  <a:schemeClr val="tx1"/>
                </a:solidFill>
                <a:latin typeface="Trebuchet MS" panose="020B0603020202020204" pitchFamily="34" charset="0"/>
              </a:rPr>
              <a:t> resulted in </a:t>
            </a:r>
            <a:r>
              <a:rPr lang="en-US" altLang="en-US" sz="1400" dirty="0" smtClean="0">
                <a:solidFill>
                  <a:schemeClr val="tx1"/>
                </a:solidFill>
                <a:latin typeface="Trebuchet MS" panose="020B0603020202020204" pitchFamily="34" charset="0"/>
                <a:hlinkClick r:id="rId6"/>
              </a:rPr>
              <a:t>deployment (EFTA funding)</a:t>
            </a:r>
            <a:r>
              <a:rPr lang="en-US" altLang="en-US" sz="1400" dirty="0" smtClean="0">
                <a:solidFill>
                  <a:schemeClr val="tx1"/>
                </a:solidFill>
                <a:latin typeface="Trebuchet MS" panose="020B0603020202020204" pitchFamily="34" charset="0"/>
              </a:rPr>
              <a:t> of</a:t>
            </a:r>
            <a:endParaRPr lang="en-US" altLang="en-US" sz="1400" dirty="0">
              <a:solidFill>
                <a:schemeClr val="tx1"/>
              </a:solidFill>
              <a:latin typeface="Trebuchet MS" panose="020B0603020202020204" pitchFamily="34" charset="0"/>
            </a:endParaRPr>
          </a:p>
          <a:p>
            <a:pPr algn="ctr">
              <a:spcBef>
                <a:spcPct val="0"/>
              </a:spcBef>
              <a:buClrTx/>
              <a:buFontTx/>
              <a:buNone/>
            </a:pPr>
            <a:r>
              <a:rPr lang="en-US" altLang="en-US" sz="1400" dirty="0" smtClean="0">
                <a:solidFill>
                  <a:schemeClr val="tx1"/>
                </a:solidFill>
                <a:latin typeface="Trebuchet MS" panose="020B0603020202020204" pitchFamily="34" charset="0"/>
              </a:rPr>
              <a:t>the world’s first and largest full scale carbon capture, transport and storage facility.</a:t>
            </a:r>
          </a:p>
          <a:p>
            <a:pPr algn="ctr">
              <a:spcBef>
                <a:spcPct val="0"/>
              </a:spcBef>
              <a:buClrTx/>
              <a:buFontTx/>
              <a:buNone/>
            </a:pPr>
            <a:r>
              <a:rPr lang="en-US" altLang="en-US" sz="1400" dirty="0" smtClean="0">
                <a:solidFill>
                  <a:schemeClr val="tx1"/>
                </a:solidFill>
                <a:latin typeface="Trebuchet MS" panose="020B0603020202020204" pitchFamily="34" charset="0"/>
              </a:rPr>
              <a:t>This will reduce </a:t>
            </a:r>
            <a:r>
              <a:rPr lang="en-US" altLang="en-US" sz="1400" dirty="0">
                <a:solidFill>
                  <a:schemeClr val="tx1"/>
                </a:solidFill>
                <a:latin typeface="Trebuchet MS" panose="020B0603020202020204" pitchFamily="34" charset="0"/>
              </a:rPr>
              <a:t>by 14% </a:t>
            </a:r>
            <a:endParaRPr lang="en-US" altLang="en-US" sz="1400" dirty="0" smtClean="0">
              <a:solidFill>
                <a:schemeClr val="tx1"/>
              </a:solidFill>
              <a:latin typeface="Trebuchet MS" panose="020B0603020202020204" pitchFamily="34" charset="0"/>
            </a:endParaRPr>
          </a:p>
          <a:p>
            <a:pPr algn="ctr">
              <a:spcBef>
                <a:spcPct val="0"/>
              </a:spcBef>
              <a:buClrTx/>
              <a:buFontTx/>
              <a:buNone/>
            </a:pPr>
            <a:r>
              <a:rPr lang="en-US" altLang="en-US" sz="1400" dirty="0" smtClean="0">
                <a:solidFill>
                  <a:schemeClr val="tx1"/>
                </a:solidFill>
                <a:latin typeface="Trebuchet MS" panose="020B0603020202020204" pitchFamily="34" charset="0"/>
              </a:rPr>
              <a:t>the CO2 emissions          across the entire EU.</a:t>
            </a:r>
          </a:p>
        </p:txBody>
      </p:sp>
      <p:pic>
        <p:nvPicPr>
          <p:cNvPr id="4" name="Picture 3"/>
          <p:cNvPicPr>
            <a:picLocks noChangeAspect="1"/>
          </p:cNvPicPr>
          <p:nvPr/>
        </p:nvPicPr>
        <p:blipFill>
          <a:blip r:embed="rId7"/>
          <a:stretch>
            <a:fillRect/>
          </a:stretch>
        </p:blipFill>
        <p:spPr>
          <a:xfrm>
            <a:off x="719071" y="4446881"/>
            <a:ext cx="2808476" cy="1589883"/>
          </a:xfrm>
          <a:prstGeom prst="rect">
            <a:avLst/>
          </a:prstGeom>
        </p:spPr>
      </p:pic>
      <p:sp>
        <p:nvSpPr>
          <p:cNvPr id="21" name="Title 2"/>
          <p:cNvSpPr>
            <a:spLocks noGrp="1"/>
          </p:cNvSpPr>
          <p:nvPr>
            <p:ph type="title"/>
          </p:nvPr>
        </p:nvSpPr>
        <p:spPr>
          <a:xfrm>
            <a:off x="990783" y="300737"/>
            <a:ext cx="11055023" cy="782357"/>
          </a:xfrm>
        </p:spPr>
        <p:txBody>
          <a:bodyPr/>
          <a:lstStyle/>
          <a:p>
            <a:r>
              <a:rPr lang="fr-BE" dirty="0" err="1" smtClean="0">
                <a:solidFill>
                  <a:srgbClr val="931680"/>
                </a:solidFill>
              </a:rPr>
              <a:t>Examples</a:t>
            </a:r>
            <a:r>
              <a:rPr lang="fr-BE" dirty="0">
                <a:solidFill>
                  <a:srgbClr val="931680"/>
                </a:solidFill>
              </a:rPr>
              <a:t>:</a:t>
            </a:r>
            <a:r>
              <a:rPr lang="fr-BE" dirty="0" smtClean="0">
                <a:solidFill>
                  <a:srgbClr val="931680"/>
                </a:solidFill>
              </a:rPr>
              <a:t> National PCPs -&gt; EU </a:t>
            </a:r>
            <a:r>
              <a:rPr lang="fr-BE" dirty="0" err="1" smtClean="0">
                <a:solidFill>
                  <a:srgbClr val="931680"/>
                </a:solidFill>
              </a:rPr>
              <a:t>funded</a:t>
            </a:r>
            <a:r>
              <a:rPr lang="fr-BE" dirty="0" smtClean="0">
                <a:solidFill>
                  <a:srgbClr val="931680"/>
                </a:solidFill>
              </a:rPr>
              <a:t> </a:t>
            </a:r>
            <a:r>
              <a:rPr lang="fr-BE" dirty="0" err="1" smtClean="0">
                <a:solidFill>
                  <a:srgbClr val="931680"/>
                </a:solidFill>
              </a:rPr>
              <a:t>PPIs</a:t>
            </a:r>
            <a:endParaRPr lang="en-GB" dirty="0">
              <a:solidFill>
                <a:srgbClr val="931680"/>
              </a:solidFill>
            </a:endParaRPr>
          </a:p>
        </p:txBody>
      </p:sp>
      <p:sp>
        <p:nvSpPr>
          <p:cNvPr id="22" name="TextBox 5"/>
          <p:cNvSpPr txBox="1">
            <a:spLocks noChangeArrowheads="1"/>
          </p:cNvSpPr>
          <p:nvPr/>
        </p:nvSpPr>
        <p:spPr bwMode="auto">
          <a:xfrm>
            <a:off x="257132" y="6414788"/>
            <a:ext cx="255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 typeface="Wingdings" panose="05000000000000000000" pitchFamily="2" charset="2"/>
              <a:buNone/>
            </a:pPr>
            <a:r>
              <a:rPr lang="en-US" altLang="en-US" sz="1400" dirty="0" smtClean="0">
                <a:solidFill>
                  <a:schemeClr val="tx1"/>
                </a:solidFill>
                <a:latin typeface="Trebuchet MS" panose="020B0603020202020204" pitchFamily="34" charset="0"/>
                <a:hlinkClick r:id="rId8"/>
              </a:rPr>
              <a:t>More success case examples</a:t>
            </a:r>
            <a:endParaRPr lang="en-US" altLang="en-US" sz="1400" dirty="0" smtClean="0">
              <a:solidFill>
                <a:schemeClr val="tx1"/>
              </a:solidFill>
              <a:latin typeface="Trebuchet MS" panose="020B0603020202020204" pitchFamily="34" charset="0"/>
            </a:endParaRPr>
          </a:p>
        </p:txBody>
      </p:sp>
    </p:spTree>
    <p:extLst>
      <p:ext uri="{BB962C8B-B14F-4D97-AF65-F5344CB8AC3E}">
        <p14:creationId xmlns:p14="http://schemas.microsoft.com/office/powerpoint/2010/main" val="359917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904671" y="74697"/>
            <a:ext cx="11753238" cy="782357"/>
          </a:xfrm>
        </p:spPr>
        <p:txBody>
          <a:bodyPr/>
          <a:lstStyle/>
          <a:p>
            <a:r>
              <a:rPr lang="sv-SE" sz="2600" dirty="0" err="1" smtClean="0">
                <a:solidFill>
                  <a:srgbClr val="931680"/>
                </a:solidFill>
              </a:rPr>
              <a:t>Immediate</a:t>
            </a:r>
            <a:r>
              <a:rPr lang="sv-SE" sz="2600" dirty="0" smtClean="0">
                <a:solidFill>
                  <a:srgbClr val="931680"/>
                </a:solidFill>
              </a:rPr>
              <a:t> </a:t>
            </a:r>
            <a:r>
              <a:rPr lang="sv-SE" sz="2600" dirty="0" err="1" smtClean="0">
                <a:solidFill>
                  <a:srgbClr val="931680"/>
                </a:solidFill>
              </a:rPr>
              <a:t>impacts</a:t>
            </a:r>
            <a:r>
              <a:rPr lang="sv-SE" sz="2600" dirty="0" smtClean="0">
                <a:solidFill>
                  <a:srgbClr val="931680"/>
                </a:solidFill>
              </a:rPr>
              <a:t> </a:t>
            </a:r>
            <a:r>
              <a:rPr lang="sv-SE" sz="2600" dirty="0" err="1" smtClean="0">
                <a:solidFill>
                  <a:srgbClr val="931680"/>
                </a:solidFill>
              </a:rPr>
              <a:t>of</a:t>
            </a:r>
            <a:r>
              <a:rPr lang="sv-SE" sz="2600" dirty="0" smtClean="0">
                <a:solidFill>
                  <a:srgbClr val="931680"/>
                </a:solidFill>
              </a:rPr>
              <a:t> EU </a:t>
            </a:r>
            <a:r>
              <a:rPr lang="sv-SE" sz="2600" dirty="0" err="1" smtClean="0">
                <a:solidFill>
                  <a:srgbClr val="931680"/>
                </a:solidFill>
              </a:rPr>
              <a:t>funded</a:t>
            </a:r>
            <a:r>
              <a:rPr lang="sv-SE" sz="2600" dirty="0" smtClean="0">
                <a:solidFill>
                  <a:srgbClr val="931680"/>
                </a:solidFill>
              </a:rPr>
              <a:t> PCPs on </a:t>
            </a:r>
            <a:r>
              <a:rPr lang="sv-SE" sz="2600" dirty="0" err="1" smtClean="0">
                <a:solidFill>
                  <a:srgbClr val="931680"/>
                </a:solidFill>
              </a:rPr>
              <a:t>supply</a:t>
            </a:r>
            <a:r>
              <a:rPr lang="sv-SE" sz="2600" dirty="0" smtClean="0">
                <a:solidFill>
                  <a:srgbClr val="931680"/>
                </a:solidFill>
              </a:rPr>
              <a:t> </a:t>
            </a:r>
            <a:r>
              <a:rPr lang="sv-SE" sz="2600" dirty="0" err="1" smtClean="0">
                <a:solidFill>
                  <a:srgbClr val="931680"/>
                </a:solidFill>
              </a:rPr>
              <a:t>side</a:t>
            </a:r>
            <a:r>
              <a:rPr lang="sv-SE" sz="2600" dirty="0" smtClean="0">
                <a:solidFill>
                  <a:srgbClr val="931680"/>
                </a:solidFill>
              </a:rPr>
              <a:t/>
            </a:r>
            <a:br>
              <a:rPr lang="sv-SE" sz="2600" dirty="0" smtClean="0">
                <a:solidFill>
                  <a:srgbClr val="931680"/>
                </a:solidFill>
              </a:rPr>
            </a:br>
            <a:r>
              <a:rPr lang="sv-SE" sz="2600" dirty="0" smtClean="0">
                <a:solidFill>
                  <a:srgbClr val="931680"/>
                </a:solidFill>
              </a:rPr>
              <a:t>(132 </a:t>
            </a:r>
            <a:r>
              <a:rPr lang="sv-SE" sz="2600" dirty="0" err="1" smtClean="0">
                <a:solidFill>
                  <a:srgbClr val="931680"/>
                </a:solidFill>
              </a:rPr>
              <a:t>procurers</a:t>
            </a:r>
            <a:r>
              <a:rPr lang="sv-SE" sz="2600" dirty="0" smtClean="0">
                <a:solidFill>
                  <a:srgbClr val="931680"/>
                </a:solidFill>
              </a:rPr>
              <a:t>, 349 </a:t>
            </a:r>
            <a:r>
              <a:rPr lang="sv-SE" sz="2600" dirty="0" err="1" smtClean="0">
                <a:solidFill>
                  <a:srgbClr val="931680"/>
                </a:solidFill>
              </a:rPr>
              <a:t>companies</a:t>
            </a:r>
            <a:r>
              <a:rPr lang="sv-SE" sz="2600" dirty="0" smtClean="0">
                <a:solidFill>
                  <a:srgbClr val="931680"/>
                </a:solidFill>
              </a:rPr>
              <a:t>, 63 </a:t>
            </a:r>
            <a:r>
              <a:rPr lang="sv-SE" sz="2600" dirty="0" err="1" smtClean="0">
                <a:solidFill>
                  <a:srgbClr val="931680"/>
                </a:solidFill>
              </a:rPr>
              <a:t>univs</a:t>
            </a:r>
            <a:r>
              <a:rPr lang="sv-SE" sz="2600" dirty="0" smtClean="0">
                <a:solidFill>
                  <a:srgbClr val="931680"/>
                </a:solidFill>
              </a:rPr>
              <a:t> </a:t>
            </a:r>
            <a:r>
              <a:rPr lang="sv-SE" sz="2600" dirty="0" err="1" smtClean="0">
                <a:solidFill>
                  <a:srgbClr val="931680"/>
                </a:solidFill>
              </a:rPr>
              <a:t>involved</a:t>
            </a:r>
            <a:r>
              <a:rPr lang="sv-SE" sz="2600" dirty="0" smtClean="0">
                <a:solidFill>
                  <a:srgbClr val="931680"/>
                </a:solidFill>
              </a:rPr>
              <a:t>)</a:t>
            </a:r>
            <a:endParaRPr lang="en-GB" sz="2600" dirty="0">
              <a:solidFill>
                <a:srgbClr val="931680"/>
              </a:solidFill>
            </a:endParaRPr>
          </a:p>
        </p:txBody>
      </p:sp>
      <p:sp>
        <p:nvSpPr>
          <p:cNvPr id="2" name="Rectangle 1"/>
          <p:cNvSpPr/>
          <p:nvPr/>
        </p:nvSpPr>
        <p:spPr>
          <a:xfrm>
            <a:off x="9959926" y="5739618"/>
            <a:ext cx="2232074" cy="8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8"/>
          <p:cNvSpPr>
            <a:spLocks noChangeArrowheads="1"/>
          </p:cNvSpPr>
          <p:nvPr/>
        </p:nvSpPr>
        <p:spPr bwMode="auto">
          <a:xfrm>
            <a:off x="1009650" y="685800"/>
            <a:ext cx="109918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indent="0">
              <a:buClr>
                <a:srgbClr val="FFCC66"/>
              </a:buClr>
              <a:buNone/>
              <a:defRPr/>
            </a:pPr>
            <a:endParaRPr lang="en-GB" altLang="en-US" sz="1000" dirty="0">
              <a:solidFill>
                <a:srgbClr val="0070C0"/>
              </a:solidFill>
            </a:endParaRPr>
          </a:p>
          <a:p>
            <a:pPr eaLnBrk="1" hangingPunct="1">
              <a:buClr>
                <a:srgbClr val="931680"/>
              </a:buClr>
              <a:buFont typeface="Times" pitchFamily="18" charset="0"/>
              <a:buChar char="•"/>
              <a:defRPr/>
            </a:pPr>
            <a:r>
              <a:rPr lang="en-GB" altLang="en-US" sz="2300" dirty="0">
                <a:solidFill>
                  <a:srgbClr val="0070C0"/>
                </a:solidFill>
              </a:rPr>
              <a:t>Opening a route-to-market for new players/SMEs</a:t>
            </a:r>
          </a:p>
          <a:p>
            <a:pPr lvl="1" eaLnBrk="1" hangingPunct="1">
              <a:lnSpc>
                <a:spcPct val="80000"/>
              </a:lnSpc>
              <a:spcAft>
                <a:spcPct val="30000"/>
              </a:spcAft>
              <a:buClrTx/>
              <a:buFontTx/>
              <a:buChar char="-"/>
              <a:defRPr/>
            </a:pPr>
            <a:r>
              <a:rPr lang="en-GB" altLang="en-US" sz="2000" dirty="0">
                <a:solidFill>
                  <a:srgbClr val="666666"/>
                </a:solidFill>
              </a:rPr>
              <a:t>61,5% of the total value of all PCP contracts goes directly to SMEs</a:t>
            </a:r>
          </a:p>
          <a:p>
            <a:pPr lvl="1" eaLnBrk="1" hangingPunct="1">
              <a:lnSpc>
                <a:spcPct val="80000"/>
              </a:lnSpc>
              <a:spcAft>
                <a:spcPct val="30000"/>
              </a:spcAft>
              <a:buClrTx/>
              <a:buFontTx/>
              <a:buChar char="-"/>
              <a:defRPr/>
            </a:pPr>
            <a:r>
              <a:rPr lang="en-GB" altLang="en-US" sz="2000" dirty="0">
                <a:solidFill>
                  <a:srgbClr val="666666"/>
                </a:solidFill>
              </a:rPr>
              <a:t>Compared to 29% average in public procurements across Europe</a:t>
            </a:r>
          </a:p>
          <a:p>
            <a:pPr marL="457200" lvl="1" indent="0">
              <a:lnSpc>
                <a:spcPct val="80000"/>
              </a:lnSpc>
              <a:spcAft>
                <a:spcPct val="30000"/>
              </a:spcAft>
              <a:buClrTx/>
              <a:buNone/>
              <a:defRPr/>
            </a:pPr>
            <a:r>
              <a:rPr lang="en-GB" altLang="en-US" sz="1300" dirty="0">
                <a:solidFill>
                  <a:srgbClr val="666666"/>
                </a:solidFill>
              </a:rPr>
              <a:t>Mostly small young SMEs: 31% below 10 people, 48% below 50 people, 60% less than 10 years old</a:t>
            </a:r>
          </a:p>
          <a:p>
            <a:pPr eaLnBrk="1" hangingPunct="1">
              <a:buClr>
                <a:srgbClr val="931680"/>
              </a:buClr>
              <a:buFont typeface="Times" pitchFamily="18" charset="0"/>
              <a:buChar char="•"/>
              <a:defRPr/>
            </a:pPr>
            <a:r>
              <a:rPr lang="en-GB" altLang="en-US" sz="2300" dirty="0">
                <a:solidFill>
                  <a:srgbClr val="0070C0"/>
                </a:solidFill>
              </a:rPr>
              <a:t>Helping also larger market players bring products to the market</a:t>
            </a:r>
          </a:p>
          <a:p>
            <a:pPr lvl="1" eaLnBrk="1" hangingPunct="1">
              <a:lnSpc>
                <a:spcPct val="80000"/>
              </a:lnSpc>
              <a:spcAft>
                <a:spcPct val="30000"/>
              </a:spcAft>
              <a:buClrTx/>
              <a:buFontTx/>
              <a:buChar char="-"/>
              <a:defRPr/>
            </a:pPr>
            <a:r>
              <a:rPr lang="en-GB" altLang="en-US" sz="2000" dirty="0">
                <a:solidFill>
                  <a:srgbClr val="666666"/>
                </a:solidFill>
              </a:rPr>
              <a:t>16% of PCP contracts won by large companies as single bidder</a:t>
            </a:r>
          </a:p>
          <a:p>
            <a:pPr lvl="1" eaLnBrk="1" hangingPunct="1">
              <a:lnSpc>
                <a:spcPct val="80000"/>
              </a:lnSpc>
              <a:spcAft>
                <a:spcPct val="30000"/>
              </a:spcAft>
              <a:buClrTx/>
              <a:buFontTx/>
              <a:buChar char="-"/>
              <a:defRPr/>
            </a:pPr>
            <a:r>
              <a:rPr lang="en-GB" altLang="en-US" sz="2000" dirty="0">
                <a:solidFill>
                  <a:srgbClr val="666666"/>
                </a:solidFill>
              </a:rPr>
              <a:t>19% of PCP contracts won by consortia of larger companies plus SMEs</a:t>
            </a:r>
          </a:p>
          <a:p>
            <a:pPr lvl="1" eaLnBrk="1" hangingPunct="1">
              <a:lnSpc>
                <a:spcPct val="80000"/>
              </a:lnSpc>
              <a:spcAft>
                <a:spcPct val="30000"/>
              </a:spcAft>
              <a:buClrTx/>
              <a:buFontTx/>
              <a:buChar char="-"/>
              <a:defRPr/>
            </a:pPr>
            <a:r>
              <a:rPr lang="en-GB" altLang="en-US" sz="2000" dirty="0">
                <a:solidFill>
                  <a:srgbClr val="666666"/>
                </a:solidFill>
              </a:rPr>
              <a:t>73,5% of the PCP contracts won by SMEs (SMEs alone, or as lead bidder)</a:t>
            </a:r>
          </a:p>
          <a:p>
            <a:pPr marL="457200" lvl="1" indent="0">
              <a:lnSpc>
                <a:spcPct val="80000"/>
              </a:lnSpc>
              <a:spcAft>
                <a:spcPct val="30000"/>
              </a:spcAft>
              <a:buClrTx/>
              <a:buNone/>
              <a:defRPr/>
            </a:pPr>
            <a:endParaRPr lang="en-GB" altLang="en-US" sz="300" dirty="0">
              <a:solidFill>
                <a:srgbClr val="666666"/>
              </a:solidFill>
            </a:endParaRPr>
          </a:p>
          <a:p>
            <a:pPr eaLnBrk="1" hangingPunct="1">
              <a:buClr>
                <a:srgbClr val="931680"/>
              </a:buClr>
              <a:buFont typeface="Times" pitchFamily="18" charset="0"/>
              <a:buChar char="•"/>
              <a:defRPr/>
            </a:pPr>
            <a:r>
              <a:rPr lang="en-GB" altLang="en-US" sz="2300" dirty="0" smtClean="0">
                <a:solidFill>
                  <a:srgbClr val="0070C0"/>
                </a:solidFill>
              </a:rPr>
              <a:t>Stimulating </a:t>
            </a:r>
            <a:r>
              <a:rPr lang="en-GB" altLang="en-US" sz="2300" dirty="0">
                <a:solidFill>
                  <a:srgbClr val="0070C0"/>
                </a:solidFill>
              </a:rPr>
              <a:t>cross-border company growth </a:t>
            </a:r>
          </a:p>
          <a:p>
            <a:pPr lvl="1" eaLnBrk="1" hangingPunct="1">
              <a:lnSpc>
                <a:spcPct val="80000"/>
              </a:lnSpc>
              <a:spcAft>
                <a:spcPct val="30000"/>
              </a:spcAft>
              <a:buClrTx/>
              <a:buFontTx/>
              <a:buChar char="-"/>
              <a:defRPr/>
            </a:pPr>
            <a:r>
              <a:rPr lang="en-GB" altLang="en-US" sz="2000" dirty="0">
                <a:solidFill>
                  <a:srgbClr val="666666"/>
                </a:solidFill>
              </a:rPr>
              <a:t>33,1% of contracts are won by bidders that are not from a country of any of the procurers in the buyers group (e.g. DE company &amp;</a:t>
            </a:r>
            <a:r>
              <a:rPr lang="en-GB" altLang="en-US" sz="2000" dirty="0" smtClean="0">
                <a:solidFill>
                  <a:srgbClr val="666666"/>
                </a:solidFill>
              </a:rPr>
              <a:t> ES+NL </a:t>
            </a:r>
            <a:r>
              <a:rPr lang="en-GB" altLang="en-US" sz="2000" dirty="0">
                <a:solidFill>
                  <a:srgbClr val="666666"/>
                </a:solidFill>
              </a:rPr>
              <a:t>procurers)</a:t>
            </a:r>
          </a:p>
          <a:p>
            <a:pPr lvl="1" eaLnBrk="1" hangingPunct="1">
              <a:lnSpc>
                <a:spcPct val="80000"/>
              </a:lnSpc>
              <a:spcAft>
                <a:spcPct val="30000"/>
              </a:spcAft>
              <a:buClrTx/>
              <a:buFontTx/>
              <a:buChar char="-"/>
              <a:defRPr/>
            </a:pPr>
            <a:r>
              <a:rPr lang="en-GB" altLang="en-US" sz="2000" dirty="0">
                <a:solidFill>
                  <a:srgbClr val="666666"/>
                </a:solidFill>
              </a:rPr>
              <a:t>Compared to 1,7% average in public procurements across Europe</a:t>
            </a:r>
          </a:p>
          <a:p>
            <a:pPr eaLnBrk="1" hangingPunct="1">
              <a:buClr>
                <a:srgbClr val="931680"/>
              </a:buClr>
              <a:buFont typeface="Times" pitchFamily="18" charset="0"/>
              <a:buChar char="•"/>
              <a:defRPr/>
            </a:pPr>
            <a:r>
              <a:rPr lang="en-GB" altLang="en-US" sz="2300" dirty="0">
                <a:solidFill>
                  <a:srgbClr val="0070C0"/>
                </a:solidFill>
              </a:rPr>
              <a:t>Creating growth and jobs in Europe</a:t>
            </a:r>
          </a:p>
          <a:p>
            <a:pPr lvl="1" eaLnBrk="1" hangingPunct="1">
              <a:buClrTx/>
              <a:defRPr/>
            </a:pPr>
            <a:r>
              <a:rPr lang="en-GB" altLang="en-US" sz="2000" dirty="0">
                <a:solidFill>
                  <a:srgbClr val="666666"/>
                </a:solidFill>
              </a:rPr>
              <a:t>99,5% of contractors do 100% of R&amp;D activities </a:t>
            </a:r>
            <a:r>
              <a:rPr lang="en-GB" altLang="en-US" sz="2000" dirty="0" smtClean="0">
                <a:solidFill>
                  <a:srgbClr val="666666"/>
                </a:solidFill>
              </a:rPr>
              <a:t>for </a:t>
            </a:r>
            <a:r>
              <a:rPr lang="en-GB" altLang="en-US" sz="2000" dirty="0">
                <a:solidFill>
                  <a:srgbClr val="666666"/>
                </a:solidFill>
              </a:rPr>
              <a:t>PCP in Europe                                                     </a:t>
            </a:r>
          </a:p>
          <a:p>
            <a:pPr marL="857250" lvl="2" indent="0">
              <a:buClrTx/>
              <a:buNone/>
              <a:defRPr/>
            </a:pPr>
            <a:r>
              <a:rPr lang="en-GB" altLang="en-US" sz="1500" dirty="0" smtClean="0">
                <a:solidFill>
                  <a:srgbClr val="666666"/>
                </a:solidFill>
              </a:rPr>
              <a:t>(2 have committed to do minimum 68% resp. 85% of R&amp;D in Europe)</a:t>
            </a:r>
          </a:p>
          <a:p>
            <a:pPr lvl="1" eaLnBrk="1" hangingPunct="1">
              <a:lnSpc>
                <a:spcPct val="80000"/>
              </a:lnSpc>
              <a:spcAft>
                <a:spcPct val="30000"/>
              </a:spcAft>
              <a:buClrTx/>
              <a:buFontTx/>
              <a:buChar char="-"/>
              <a:defRPr/>
            </a:pPr>
            <a:endParaRPr lang="en-GB" altLang="en-US" sz="1500" dirty="0">
              <a:solidFill>
                <a:schemeClr val="bg1">
                  <a:lumMod val="50000"/>
                </a:schemeClr>
              </a:solidFill>
            </a:endParaRPr>
          </a:p>
          <a:p>
            <a:pPr marL="457200" lvl="1" indent="0">
              <a:buClrTx/>
              <a:buNone/>
              <a:defRPr/>
            </a:pPr>
            <a:endParaRPr lang="en-GB" altLang="en-US" sz="1500" dirty="0">
              <a:solidFill>
                <a:schemeClr val="bg1">
                  <a:lumMod val="50000"/>
                </a:schemeClr>
              </a:solidFill>
            </a:endParaRPr>
          </a:p>
        </p:txBody>
      </p:sp>
    </p:spTree>
    <p:extLst>
      <p:ext uri="{BB962C8B-B14F-4D97-AF65-F5344CB8AC3E}">
        <p14:creationId xmlns:p14="http://schemas.microsoft.com/office/powerpoint/2010/main" val="336435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904671" y="324083"/>
            <a:ext cx="11753238" cy="782357"/>
          </a:xfrm>
        </p:spPr>
        <p:txBody>
          <a:bodyPr/>
          <a:lstStyle/>
          <a:p>
            <a:r>
              <a:rPr lang="sv-SE" sz="2600" dirty="0" err="1" smtClean="0">
                <a:solidFill>
                  <a:srgbClr val="931680"/>
                </a:solidFill>
              </a:rPr>
              <a:t>Longer</a:t>
            </a:r>
            <a:r>
              <a:rPr lang="sv-SE" sz="2600" dirty="0" smtClean="0">
                <a:solidFill>
                  <a:srgbClr val="931680"/>
                </a:solidFill>
              </a:rPr>
              <a:t> term </a:t>
            </a:r>
            <a:r>
              <a:rPr lang="sv-SE" sz="2600" dirty="0" err="1" smtClean="0">
                <a:solidFill>
                  <a:srgbClr val="931680"/>
                </a:solidFill>
              </a:rPr>
              <a:t>impacts</a:t>
            </a:r>
            <a:r>
              <a:rPr lang="sv-SE" sz="2600" dirty="0" smtClean="0">
                <a:solidFill>
                  <a:srgbClr val="931680"/>
                </a:solidFill>
              </a:rPr>
              <a:t> ’so far’ </a:t>
            </a:r>
            <a:r>
              <a:rPr lang="sv-SE" sz="2600" dirty="0" err="1" smtClean="0">
                <a:solidFill>
                  <a:srgbClr val="931680"/>
                </a:solidFill>
              </a:rPr>
              <a:t>of</a:t>
            </a:r>
            <a:r>
              <a:rPr lang="sv-SE" sz="2600" dirty="0" smtClean="0">
                <a:solidFill>
                  <a:srgbClr val="931680"/>
                </a:solidFill>
              </a:rPr>
              <a:t> EU </a:t>
            </a:r>
            <a:r>
              <a:rPr lang="sv-SE" sz="2600" dirty="0" err="1" smtClean="0">
                <a:solidFill>
                  <a:srgbClr val="931680"/>
                </a:solidFill>
              </a:rPr>
              <a:t>funded</a:t>
            </a:r>
            <a:r>
              <a:rPr lang="sv-SE" sz="2600" dirty="0" smtClean="0">
                <a:solidFill>
                  <a:srgbClr val="931680"/>
                </a:solidFill>
              </a:rPr>
              <a:t> PCPs on </a:t>
            </a:r>
            <a:r>
              <a:rPr lang="sv-SE" sz="2600" dirty="0" err="1" smtClean="0">
                <a:solidFill>
                  <a:srgbClr val="931680"/>
                </a:solidFill>
              </a:rPr>
              <a:t>supply</a:t>
            </a:r>
            <a:r>
              <a:rPr lang="sv-SE" sz="2600" dirty="0" smtClean="0">
                <a:solidFill>
                  <a:srgbClr val="931680"/>
                </a:solidFill>
              </a:rPr>
              <a:t> </a:t>
            </a:r>
            <a:r>
              <a:rPr lang="sv-SE" sz="2600" dirty="0" err="1" smtClean="0">
                <a:solidFill>
                  <a:srgbClr val="931680"/>
                </a:solidFill>
              </a:rPr>
              <a:t>side</a:t>
            </a:r>
            <a:r>
              <a:rPr lang="sv-SE" sz="2600" dirty="0" smtClean="0">
                <a:solidFill>
                  <a:srgbClr val="931680"/>
                </a:solidFill>
              </a:rPr>
              <a:t/>
            </a:r>
            <a:br>
              <a:rPr lang="sv-SE" sz="2600" dirty="0" smtClean="0">
                <a:solidFill>
                  <a:srgbClr val="931680"/>
                </a:solidFill>
              </a:rPr>
            </a:br>
            <a:r>
              <a:rPr lang="sv-SE" sz="2600" dirty="0" smtClean="0">
                <a:solidFill>
                  <a:srgbClr val="931680"/>
                </a:solidFill>
              </a:rPr>
              <a:t>(132 </a:t>
            </a:r>
            <a:r>
              <a:rPr lang="sv-SE" sz="2600" dirty="0" err="1" smtClean="0">
                <a:solidFill>
                  <a:srgbClr val="931680"/>
                </a:solidFill>
              </a:rPr>
              <a:t>procurers</a:t>
            </a:r>
            <a:r>
              <a:rPr lang="sv-SE" sz="2600" dirty="0" smtClean="0">
                <a:solidFill>
                  <a:srgbClr val="931680"/>
                </a:solidFill>
              </a:rPr>
              <a:t>, 349 </a:t>
            </a:r>
            <a:r>
              <a:rPr lang="sv-SE" sz="2600" dirty="0" err="1" smtClean="0">
                <a:solidFill>
                  <a:srgbClr val="931680"/>
                </a:solidFill>
              </a:rPr>
              <a:t>companies</a:t>
            </a:r>
            <a:r>
              <a:rPr lang="sv-SE" sz="2600" dirty="0" smtClean="0">
                <a:solidFill>
                  <a:srgbClr val="931680"/>
                </a:solidFill>
              </a:rPr>
              <a:t>, 63 </a:t>
            </a:r>
            <a:r>
              <a:rPr lang="sv-SE" sz="2600" dirty="0" err="1" smtClean="0">
                <a:solidFill>
                  <a:srgbClr val="931680"/>
                </a:solidFill>
              </a:rPr>
              <a:t>univs</a:t>
            </a:r>
            <a:r>
              <a:rPr lang="sv-SE" sz="2600" dirty="0" smtClean="0">
                <a:solidFill>
                  <a:srgbClr val="931680"/>
                </a:solidFill>
              </a:rPr>
              <a:t> </a:t>
            </a:r>
            <a:r>
              <a:rPr lang="sv-SE" sz="2600" dirty="0" err="1" smtClean="0">
                <a:solidFill>
                  <a:srgbClr val="931680"/>
                </a:solidFill>
              </a:rPr>
              <a:t>involved</a:t>
            </a:r>
            <a:r>
              <a:rPr lang="sv-SE" sz="2600" dirty="0" smtClean="0">
                <a:solidFill>
                  <a:srgbClr val="931680"/>
                </a:solidFill>
              </a:rPr>
              <a:t>)</a:t>
            </a:r>
            <a:endParaRPr lang="en-GB" sz="2600" dirty="0">
              <a:solidFill>
                <a:srgbClr val="931680"/>
              </a:solidFill>
            </a:endParaRPr>
          </a:p>
        </p:txBody>
      </p:sp>
      <p:sp>
        <p:nvSpPr>
          <p:cNvPr id="2" name="Rectangle 1"/>
          <p:cNvSpPr/>
          <p:nvPr/>
        </p:nvSpPr>
        <p:spPr>
          <a:xfrm>
            <a:off x="9959926" y="5739618"/>
            <a:ext cx="2232074" cy="8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8"/>
          <p:cNvSpPr>
            <a:spLocks noChangeArrowheads="1"/>
          </p:cNvSpPr>
          <p:nvPr/>
        </p:nvSpPr>
        <p:spPr bwMode="auto">
          <a:xfrm>
            <a:off x="904671" y="1107831"/>
            <a:ext cx="109918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indent="0">
              <a:buClr>
                <a:srgbClr val="FFCC66"/>
              </a:buClr>
              <a:buNone/>
              <a:defRPr/>
            </a:pPr>
            <a:endParaRPr lang="en-GB" altLang="en-US" sz="1000" dirty="0">
              <a:solidFill>
                <a:srgbClr val="0070C0"/>
              </a:solidFill>
            </a:endParaRPr>
          </a:p>
          <a:p>
            <a:pPr>
              <a:buClr>
                <a:srgbClr val="931680"/>
              </a:buClr>
              <a:buFont typeface="Times" pitchFamily="18" charset="0"/>
              <a:buChar char="•"/>
              <a:defRPr/>
            </a:pPr>
            <a:r>
              <a:rPr lang="en-GB" altLang="en-US" sz="2300" dirty="0">
                <a:solidFill>
                  <a:srgbClr val="0070C0"/>
                </a:solidFill>
              </a:rPr>
              <a:t>Commercialisation of solutions (product available on the market)</a:t>
            </a:r>
          </a:p>
          <a:p>
            <a:pPr lvl="1">
              <a:buClrTx/>
              <a:defRPr/>
            </a:pPr>
            <a:r>
              <a:rPr lang="en-GB" altLang="en-US" sz="2000" dirty="0">
                <a:solidFill>
                  <a:srgbClr val="666666"/>
                </a:solidFill>
              </a:rPr>
              <a:t>86% of Ph3 contractors, 75% of Ph2 contractors and 30% of Ph1 contractors have already commercialised (part of) their solutions</a:t>
            </a:r>
          </a:p>
          <a:p>
            <a:pPr lvl="1">
              <a:buClrTx/>
              <a:defRPr/>
            </a:pPr>
            <a:r>
              <a:rPr lang="en-GB" altLang="en-US" sz="2000" dirty="0">
                <a:solidFill>
                  <a:srgbClr val="666666"/>
                </a:solidFill>
              </a:rPr>
              <a:t>11% of contractors (across Ph1/2/3) still expect to commercialise within 2Y</a:t>
            </a:r>
          </a:p>
          <a:p>
            <a:pPr lvl="1">
              <a:buClrTx/>
              <a:defRPr/>
            </a:pPr>
            <a:r>
              <a:rPr lang="en-GB" altLang="en-US" sz="2000" dirty="0">
                <a:solidFill>
                  <a:srgbClr val="666666"/>
                </a:solidFill>
              </a:rPr>
              <a:t>17% of contractors do not plan commercialisation of solutions</a:t>
            </a:r>
          </a:p>
          <a:p>
            <a:pPr>
              <a:buClr>
                <a:srgbClr val="931680"/>
              </a:buClr>
              <a:buFont typeface="Arial" panose="020B0604020202020204" pitchFamily="34" charset="0"/>
              <a:buChar char="•"/>
              <a:defRPr/>
            </a:pPr>
            <a:r>
              <a:rPr lang="en-GB" altLang="en-US" sz="2300" dirty="0">
                <a:solidFill>
                  <a:srgbClr val="0070C0"/>
                </a:solidFill>
              </a:rPr>
              <a:t>Business growth</a:t>
            </a:r>
          </a:p>
          <a:p>
            <a:pPr lvl="1">
              <a:buClrTx/>
              <a:defRPr/>
            </a:pPr>
            <a:r>
              <a:rPr lang="en-GB" altLang="en-US" sz="2000" dirty="0">
                <a:solidFill>
                  <a:srgbClr val="666666"/>
                </a:solidFill>
              </a:rPr>
              <a:t>~ 50% of contractors already increased their revenues thanks to the PCP solution</a:t>
            </a:r>
          </a:p>
          <a:p>
            <a:pPr lvl="1">
              <a:buClrTx/>
              <a:defRPr/>
            </a:pPr>
            <a:r>
              <a:rPr lang="en-GB" altLang="en-US" sz="2000" dirty="0">
                <a:solidFill>
                  <a:srgbClr val="666666"/>
                </a:solidFill>
              </a:rPr>
              <a:t>24,2% of start-ups have secured equity investment since the PCP</a:t>
            </a:r>
          </a:p>
          <a:p>
            <a:pPr lvl="1">
              <a:buClrTx/>
              <a:defRPr/>
            </a:pPr>
            <a:r>
              <a:rPr lang="en-GB" altLang="en-US" sz="2000" dirty="0">
                <a:solidFill>
                  <a:srgbClr val="666666"/>
                </a:solidFill>
              </a:rPr>
              <a:t>18% of start-ups concluded partnerships with large corporates</a:t>
            </a:r>
          </a:p>
          <a:p>
            <a:pPr>
              <a:buClr>
                <a:srgbClr val="931680"/>
              </a:buClr>
              <a:buFont typeface="Arial" panose="020B0604020202020204" pitchFamily="34" charset="0"/>
              <a:buChar char="•"/>
              <a:defRPr/>
            </a:pPr>
            <a:r>
              <a:rPr lang="en-GB" altLang="en-US" sz="2300" dirty="0">
                <a:solidFill>
                  <a:srgbClr val="0070C0"/>
                </a:solidFill>
              </a:rPr>
              <a:t>Exit strategy (62,8% of companies in the PCPs are Start-Ups)</a:t>
            </a:r>
          </a:p>
          <a:p>
            <a:pPr lvl="1">
              <a:buClrTx/>
              <a:defRPr/>
            </a:pPr>
            <a:r>
              <a:rPr lang="en-GB" altLang="en-US" sz="2000" dirty="0">
                <a:solidFill>
                  <a:srgbClr val="666666"/>
                </a:solidFill>
              </a:rPr>
              <a:t>12,1% of start-ups have undergone a merger or acquisition </a:t>
            </a:r>
          </a:p>
          <a:p>
            <a:pPr lvl="1">
              <a:buClrTx/>
              <a:defRPr/>
            </a:pPr>
            <a:r>
              <a:rPr lang="en-GB" altLang="en-US" sz="2000" dirty="0">
                <a:solidFill>
                  <a:srgbClr val="666666"/>
                </a:solidFill>
              </a:rPr>
              <a:t>3% of start-ups have done an IPO since end of the PCP (1 on NASDAQ)</a:t>
            </a:r>
          </a:p>
          <a:p>
            <a:pPr lvl="1" eaLnBrk="1" hangingPunct="1">
              <a:lnSpc>
                <a:spcPct val="80000"/>
              </a:lnSpc>
              <a:spcAft>
                <a:spcPct val="30000"/>
              </a:spcAft>
              <a:buClrTx/>
              <a:buFontTx/>
              <a:buChar char="-"/>
              <a:defRPr/>
            </a:pPr>
            <a:endParaRPr lang="en-GB" altLang="en-US" sz="1500" dirty="0">
              <a:solidFill>
                <a:schemeClr val="bg1">
                  <a:lumMod val="50000"/>
                </a:schemeClr>
              </a:solidFill>
            </a:endParaRPr>
          </a:p>
          <a:p>
            <a:pPr marL="457200" lvl="1" indent="0">
              <a:buClrTx/>
              <a:buNone/>
              <a:defRPr/>
            </a:pPr>
            <a:endParaRPr lang="en-GB" altLang="en-US" sz="1500" dirty="0">
              <a:solidFill>
                <a:schemeClr val="bg1">
                  <a:lumMod val="50000"/>
                </a:schemeClr>
              </a:solidFill>
            </a:endParaRPr>
          </a:p>
        </p:txBody>
      </p:sp>
    </p:spTree>
    <p:extLst>
      <p:ext uri="{BB962C8B-B14F-4D97-AF65-F5344CB8AC3E}">
        <p14:creationId xmlns:p14="http://schemas.microsoft.com/office/powerpoint/2010/main" val="284825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758363" y="6036765"/>
            <a:ext cx="232886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1743075" y="94449"/>
            <a:ext cx="8672513" cy="6643566"/>
          </a:xfrm>
          <a:prstGeom prst="rect">
            <a:avLst/>
          </a:prstGeom>
        </p:spPr>
      </p:pic>
    </p:spTree>
    <p:extLst>
      <p:ext uri="{BB962C8B-B14F-4D97-AF65-F5344CB8AC3E}">
        <p14:creationId xmlns:p14="http://schemas.microsoft.com/office/powerpoint/2010/main" val="374086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1539" y="5588188"/>
            <a:ext cx="2232074" cy="8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8"/>
          <p:cNvSpPr>
            <a:spLocks noChangeArrowheads="1"/>
          </p:cNvSpPr>
          <p:nvPr/>
        </p:nvSpPr>
        <p:spPr bwMode="auto">
          <a:xfrm>
            <a:off x="1199830" y="528639"/>
            <a:ext cx="10275886"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342900" indent="-3429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buClr>
                <a:srgbClr val="FFCC66"/>
              </a:buClr>
              <a:buFont typeface="Times" panose="02020603050405020304" pitchFamily="18" charset="0"/>
              <a:buChar char="•"/>
            </a:pPr>
            <a:endParaRPr lang="en-GB" altLang="en-US" sz="2000" dirty="0">
              <a:solidFill>
                <a:srgbClr val="000000"/>
              </a:solidFill>
              <a:latin typeface="Trebuchet MS" panose="020B0603020202020204" pitchFamily="34" charset="0"/>
            </a:endParaRPr>
          </a:p>
          <a:p>
            <a:pPr>
              <a:spcAft>
                <a:spcPts val="600"/>
              </a:spcAft>
              <a:buClr>
                <a:srgbClr val="FFCC66"/>
              </a:buClr>
              <a:buFont typeface="Times" panose="02020603050405020304" pitchFamily="18" charset="0"/>
              <a:buChar char="•"/>
            </a:pPr>
            <a:r>
              <a:rPr lang="en-US" altLang="en-US" sz="2000" dirty="0">
                <a:solidFill>
                  <a:srgbClr val="0070C0"/>
                </a:solidFill>
                <a:latin typeface="Trebuchet MS" panose="020B0603020202020204" pitchFamily="34" charset="0"/>
              </a:rPr>
              <a:t>Deployment</a:t>
            </a:r>
            <a:r>
              <a:rPr lang="en-US" altLang="en-US" sz="2000" dirty="0">
                <a:solidFill>
                  <a:srgbClr val="666666"/>
                </a:solidFill>
                <a:latin typeface="Trebuchet MS" panose="020B0603020202020204" pitchFamily="34" charset="0"/>
              </a:rPr>
              <a:t>: 2Y after project end 55% of projects/procurers deployed </a:t>
            </a:r>
            <a:r>
              <a:rPr lang="en-US" altLang="en-US" sz="2000" dirty="0" smtClean="0">
                <a:solidFill>
                  <a:srgbClr val="666666"/>
                </a:solidFill>
                <a:latin typeface="Trebuchet MS" panose="020B0603020202020204" pitchFamily="34" charset="0"/>
              </a:rPr>
              <a:t>solutions</a:t>
            </a:r>
            <a:endParaRPr lang="en-US" altLang="en-US" sz="2000" dirty="0">
              <a:solidFill>
                <a:srgbClr val="666666"/>
              </a:solidFill>
              <a:latin typeface="Trebuchet MS" panose="020B0603020202020204" pitchFamily="34" charset="0"/>
            </a:endParaRPr>
          </a:p>
          <a:p>
            <a:pPr>
              <a:spcAft>
                <a:spcPts val="600"/>
              </a:spcAft>
              <a:buClr>
                <a:srgbClr val="FFCC66"/>
              </a:buClr>
              <a:buFont typeface="Times" panose="02020603050405020304" pitchFamily="18" charset="0"/>
              <a:buChar char="•"/>
            </a:pPr>
            <a:r>
              <a:rPr lang="en-US" altLang="en-US" sz="2000" dirty="0" smtClean="0">
                <a:solidFill>
                  <a:srgbClr val="0070C0"/>
                </a:solidFill>
                <a:latin typeface="Trebuchet MS" panose="020B0603020202020204" pitchFamily="34" charset="0"/>
              </a:rPr>
              <a:t>Improved </a:t>
            </a:r>
            <a:r>
              <a:rPr lang="en-US" altLang="en-US" sz="2000" dirty="0">
                <a:solidFill>
                  <a:srgbClr val="0070C0"/>
                </a:solidFill>
                <a:latin typeface="Trebuchet MS" panose="020B0603020202020204" pitchFamily="34" charset="0"/>
              </a:rPr>
              <a:t>interoperability</a:t>
            </a:r>
            <a:r>
              <a:rPr lang="en-US" altLang="en-US" sz="2000" dirty="0">
                <a:solidFill>
                  <a:srgbClr val="666666"/>
                </a:solidFill>
                <a:latin typeface="Trebuchet MS" panose="020B0603020202020204" pitchFamily="34" charset="0"/>
              </a:rPr>
              <a:t>: 60% of PCPs resulted in more interoperable solutions </a:t>
            </a:r>
            <a:endParaRPr lang="en-GB" altLang="en-US" sz="2000" dirty="0">
              <a:solidFill>
                <a:srgbClr val="666666"/>
              </a:solidFill>
            </a:endParaRPr>
          </a:p>
          <a:p>
            <a:pPr>
              <a:spcAft>
                <a:spcPts val="600"/>
              </a:spcAft>
              <a:buClr>
                <a:srgbClr val="FFCC66"/>
              </a:buClr>
              <a:buFont typeface="Times" panose="02020603050405020304" pitchFamily="18" charset="0"/>
              <a:buChar char="•"/>
            </a:pPr>
            <a:r>
              <a:rPr lang="en-GB" altLang="en-US" sz="2000" dirty="0">
                <a:solidFill>
                  <a:srgbClr val="0070C0"/>
                </a:solidFill>
                <a:latin typeface="Trebuchet MS" panose="020B0603020202020204" pitchFamily="34" charset="0"/>
              </a:rPr>
              <a:t>Removing supplier lock-in</a:t>
            </a:r>
            <a:r>
              <a:rPr lang="en-GB" altLang="en-US" sz="2000" dirty="0">
                <a:solidFill>
                  <a:srgbClr val="666666"/>
                </a:solidFill>
                <a:latin typeface="Trebuchet MS" panose="020B0603020202020204" pitchFamily="34" charset="0"/>
              </a:rPr>
              <a:t>: 20% cost reduction &amp; higher quality products</a:t>
            </a:r>
            <a:endParaRPr lang="en-GB" altLang="en-US" sz="1900" dirty="0">
              <a:solidFill>
                <a:srgbClr val="666666"/>
              </a:solidFill>
            </a:endParaRPr>
          </a:p>
          <a:p>
            <a:pPr>
              <a:spcAft>
                <a:spcPts val="600"/>
              </a:spcAft>
              <a:buClr>
                <a:srgbClr val="FFCC66"/>
              </a:buClr>
              <a:buFont typeface="Times" panose="02020603050405020304" pitchFamily="18" charset="0"/>
              <a:buChar char="•"/>
            </a:pPr>
            <a:r>
              <a:rPr lang="en-GB" altLang="en-US" sz="2000" dirty="0" smtClean="0">
                <a:solidFill>
                  <a:srgbClr val="0070C0"/>
                </a:solidFill>
                <a:latin typeface="Trebuchet MS" panose="020B0603020202020204" pitchFamily="34" charset="0"/>
              </a:rPr>
              <a:t>Strategic autonomy, security of supply chain</a:t>
            </a:r>
            <a:r>
              <a:rPr lang="en-GB" altLang="en-US" sz="2000" dirty="0" smtClean="0">
                <a:solidFill>
                  <a:srgbClr val="666666"/>
                </a:solidFill>
                <a:latin typeface="Trebuchet MS" panose="020B0603020202020204" pitchFamily="34" charset="0"/>
              </a:rPr>
              <a:t>: </a:t>
            </a:r>
            <a:r>
              <a:rPr lang="en-GB" altLang="en-US" sz="1900" dirty="0">
                <a:solidFill>
                  <a:srgbClr val="666666"/>
                </a:solidFill>
                <a:latin typeface="Trebuchet MS" panose="020B0603020202020204" pitchFamily="34" charset="0"/>
              </a:rPr>
              <a:t>Several examples for EU companies now being lead </a:t>
            </a:r>
            <a:r>
              <a:rPr lang="en-GB" altLang="en-US" sz="1900" dirty="0" smtClean="0">
                <a:solidFill>
                  <a:srgbClr val="666666"/>
                </a:solidFill>
                <a:latin typeface="Trebuchet MS" panose="020B0603020202020204" pitchFamily="34" charset="0"/>
              </a:rPr>
              <a:t>providers, </a:t>
            </a:r>
            <a:r>
              <a:rPr lang="en-GB" altLang="en-US" sz="1900" dirty="0">
                <a:solidFill>
                  <a:srgbClr val="666666"/>
                </a:solidFill>
                <a:latin typeface="Trebuchet MS" panose="020B0603020202020204" pitchFamily="34" charset="0"/>
              </a:rPr>
              <a:t>not only in EU but also </a:t>
            </a:r>
            <a:r>
              <a:rPr lang="en-GB" altLang="en-US" sz="1900" dirty="0" smtClean="0">
                <a:solidFill>
                  <a:srgbClr val="666666"/>
                </a:solidFill>
                <a:latin typeface="Trebuchet MS" panose="020B0603020202020204" pitchFamily="34" charset="0"/>
              </a:rPr>
              <a:t>for </a:t>
            </a:r>
            <a:r>
              <a:rPr lang="en-GB" altLang="en-US" sz="1900" dirty="0">
                <a:solidFill>
                  <a:srgbClr val="666666"/>
                </a:solidFill>
                <a:latin typeface="Trebuchet MS" panose="020B0603020202020204" pitchFamily="34" charset="0"/>
              </a:rPr>
              <a:t>Asian and US procurers </a:t>
            </a:r>
          </a:p>
          <a:p>
            <a:pPr>
              <a:buClr>
                <a:srgbClr val="FFCC66"/>
              </a:buClr>
              <a:buFont typeface="Times" panose="02020603050405020304" pitchFamily="18" charset="0"/>
              <a:buChar char="•"/>
            </a:pPr>
            <a:endParaRPr lang="en-GB" altLang="en-US" sz="2000" dirty="0">
              <a:solidFill>
                <a:srgbClr val="666666"/>
              </a:solidFill>
            </a:endParaRPr>
          </a:p>
          <a:p>
            <a:pPr>
              <a:buClr>
                <a:srgbClr val="FFCC66"/>
              </a:buClr>
              <a:buFont typeface="Times" panose="02020603050405020304" pitchFamily="18" charset="0"/>
              <a:buChar char="•"/>
            </a:pPr>
            <a:endParaRPr lang="en-GB" altLang="en-US" sz="2000" dirty="0">
              <a:solidFill>
                <a:srgbClr val="666666"/>
              </a:solidFill>
            </a:endParaRPr>
          </a:p>
        </p:txBody>
      </p:sp>
      <p:pic>
        <p:nvPicPr>
          <p:cNvPr id="7" name="Picture 6"/>
          <p:cNvPicPr>
            <a:picLocks noChangeAspect="1"/>
          </p:cNvPicPr>
          <p:nvPr/>
        </p:nvPicPr>
        <p:blipFill>
          <a:blip r:embed="rId3"/>
          <a:stretch>
            <a:fillRect/>
          </a:stretch>
        </p:blipFill>
        <p:spPr>
          <a:xfrm>
            <a:off x="1647504" y="3068636"/>
            <a:ext cx="4665662" cy="1968499"/>
          </a:xfrm>
          <a:prstGeom prst="rect">
            <a:avLst/>
          </a:prstGeom>
        </p:spPr>
      </p:pic>
      <p:sp>
        <p:nvSpPr>
          <p:cNvPr id="8" name="Rectangle 7"/>
          <p:cNvSpPr/>
          <p:nvPr/>
        </p:nvSpPr>
        <p:spPr>
          <a:xfrm>
            <a:off x="1626866" y="4870874"/>
            <a:ext cx="4686300" cy="14024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TextBox 8"/>
          <p:cNvSpPr txBox="1"/>
          <p:nvPr/>
        </p:nvSpPr>
        <p:spPr>
          <a:xfrm>
            <a:off x="1664966" y="5013511"/>
            <a:ext cx="4745915" cy="1477328"/>
          </a:xfrm>
          <a:prstGeom prst="rect">
            <a:avLst/>
          </a:prstGeom>
          <a:noFill/>
        </p:spPr>
        <p:txBody>
          <a:bodyPr wrap="none" rtlCol="0">
            <a:spAutoFit/>
          </a:bodyPr>
          <a:lstStyle/>
          <a:p>
            <a:r>
              <a:rPr lang="en-US" dirty="0" smtClean="0"/>
              <a:t>SILVER PCP -&gt; BIOSERVO’s Exoskeleton </a:t>
            </a:r>
          </a:p>
          <a:p>
            <a:r>
              <a:rPr lang="en-US" dirty="0" smtClean="0"/>
              <a:t>muscle strengthening system</a:t>
            </a:r>
          </a:p>
          <a:p>
            <a:r>
              <a:rPr lang="en-US" dirty="0" smtClean="0"/>
              <a:t>Used </a:t>
            </a:r>
            <a:r>
              <a:rPr lang="en-US" dirty="0" err="1" smtClean="0"/>
              <a:t>wordwide</a:t>
            </a:r>
            <a:r>
              <a:rPr lang="en-US" dirty="0" smtClean="0"/>
              <a:t> (NASA, GM, Airbus, Eiffel…)</a:t>
            </a:r>
          </a:p>
          <a:p>
            <a:r>
              <a:rPr lang="en-US" dirty="0" smtClean="0"/>
              <a:t>NASDAQ listed, </a:t>
            </a:r>
            <a:r>
              <a:rPr lang="en-US" dirty="0"/>
              <a:t>3</a:t>
            </a:r>
            <a:r>
              <a:rPr lang="en-US" baseline="30000" dirty="0"/>
              <a:t>rd</a:t>
            </a:r>
            <a:r>
              <a:rPr lang="en-US" dirty="0"/>
              <a:t> VC investment </a:t>
            </a:r>
            <a:r>
              <a:rPr lang="en-US" dirty="0" smtClean="0"/>
              <a:t>round</a:t>
            </a:r>
          </a:p>
          <a:p>
            <a:endParaRPr lang="en-GB" dirty="0"/>
          </a:p>
        </p:txBody>
      </p:sp>
      <p:sp>
        <p:nvSpPr>
          <p:cNvPr id="14" name="Title 2"/>
          <p:cNvSpPr>
            <a:spLocks noGrp="1"/>
          </p:cNvSpPr>
          <p:nvPr>
            <p:ph type="title"/>
          </p:nvPr>
        </p:nvSpPr>
        <p:spPr>
          <a:xfrm>
            <a:off x="990783" y="120622"/>
            <a:ext cx="11055023" cy="782357"/>
          </a:xfrm>
        </p:spPr>
        <p:txBody>
          <a:bodyPr/>
          <a:lstStyle/>
          <a:p>
            <a:r>
              <a:rPr lang="fr-BE" dirty="0" err="1" smtClean="0">
                <a:solidFill>
                  <a:srgbClr val="931680"/>
                </a:solidFill>
              </a:rPr>
              <a:t>Examples</a:t>
            </a:r>
            <a:r>
              <a:rPr lang="fr-BE" dirty="0">
                <a:solidFill>
                  <a:srgbClr val="931680"/>
                </a:solidFill>
              </a:rPr>
              <a:t>:</a:t>
            </a:r>
            <a:r>
              <a:rPr lang="fr-BE" dirty="0" smtClean="0">
                <a:solidFill>
                  <a:srgbClr val="931680"/>
                </a:solidFill>
              </a:rPr>
              <a:t> Impacts EU </a:t>
            </a:r>
            <a:r>
              <a:rPr lang="fr-BE" dirty="0" err="1" smtClean="0">
                <a:solidFill>
                  <a:srgbClr val="931680"/>
                </a:solidFill>
              </a:rPr>
              <a:t>funded</a:t>
            </a:r>
            <a:r>
              <a:rPr lang="fr-BE" dirty="0" smtClean="0">
                <a:solidFill>
                  <a:srgbClr val="931680"/>
                </a:solidFill>
              </a:rPr>
              <a:t> PCPs</a:t>
            </a:r>
            <a:endParaRPr lang="en-GB" dirty="0">
              <a:solidFill>
                <a:srgbClr val="931680"/>
              </a:solidFill>
            </a:endParaRPr>
          </a:p>
        </p:txBody>
      </p:sp>
      <p:pic>
        <p:nvPicPr>
          <p:cNvPr id="4" name="Picture 3"/>
          <p:cNvPicPr>
            <a:picLocks noChangeAspect="1"/>
          </p:cNvPicPr>
          <p:nvPr/>
        </p:nvPicPr>
        <p:blipFill>
          <a:blip r:embed="rId4"/>
          <a:stretch>
            <a:fillRect/>
          </a:stretch>
        </p:blipFill>
        <p:spPr>
          <a:xfrm>
            <a:off x="7037748" y="3040495"/>
            <a:ext cx="4242379" cy="1996639"/>
          </a:xfrm>
          <a:prstGeom prst="rect">
            <a:avLst/>
          </a:prstGeom>
        </p:spPr>
      </p:pic>
      <p:sp>
        <p:nvSpPr>
          <p:cNvPr id="15" name="TextBox 5"/>
          <p:cNvSpPr txBox="1">
            <a:spLocks noChangeArrowheads="1"/>
          </p:cNvSpPr>
          <p:nvPr/>
        </p:nvSpPr>
        <p:spPr bwMode="auto">
          <a:xfrm>
            <a:off x="257130" y="6414788"/>
            <a:ext cx="8983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 typeface="Wingdings" panose="05000000000000000000" pitchFamily="2" charset="2"/>
              <a:buNone/>
            </a:pPr>
            <a:r>
              <a:rPr lang="en-US" altLang="en-US" sz="1400" dirty="0" smtClean="0">
                <a:solidFill>
                  <a:schemeClr val="tx1"/>
                </a:solidFill>
                <a:latin typeface="Trebuchet MS" panose="020B0603020202020204" pitchFamily="34" charset="0"/>
              </a:rPr>
              <a:t>More info: </a:t>
            </a:r>
            <a:r>
              <a:rPr lang="en-US" altLang="en-US" sz="1400" dirty="0" smtClean="0">
                <a:solidFill>
                  <a:schemeClr val="tx1"/>
                </a:solidFill>
                <a:latin typeface="Trebuchet MS" panose="020B0603020202020204" pitchFamily="34" charset="0"/>
                <a:hlinkClick r:id="rId5"/>
              </a:rPr>
              <a:t>impacts of EU funded PCPs</a:t>
            </a:r>
            <a:r>
              <a:rPr lang="en-US" altLang="en-US" sz="1400" dirty="0" smtClean="0">
                <a:solidFill>
                  <a:schemeClr val="tx1"/>
                </a:solidFill>
                <a:latin typeface="Trebuchet MS" panose="020B0603020202020204" pitchFamily="34" charset="0"/>
              </a:rPr>
              <a:t> and </a:t>
            </a:r>
            <a:r>
              <a:rPr lang="en-US" altLang="en-US" sz="1400" dirty="0" smtClean="0">
                <a:solidFill>
                  <a:schemeClr val="tx1"/>
                </a:solidFill>
                <a:latin typeface="Trebuchet MS" panose="020B0603020202020204" pitchFamily="34" charset="0"/>
                <a:hlinkClick r:id="rId6"/>
              </a:rPr>
              <a:t>brochure with results EU funded PCPs and PPIs in the ICT sector</a:t>
            </a:r>
            <a:endParaRPr lang="en-US" altLang="en-US" sz="1400" dirty="0" smtClean="0">
              <a:solidFill>
                <a:schemeClr val="tx1"/>
              </a:solidFill>
              <a:latin typeface="Trebuchet MS" panose="020B0603020202020204" pitchFamily="34" charset="0"/>
            </a:endParaRPr>
          </a:p>
        </p:txBody>
      </p:sp>
      <p:sp>
        <p:nvSpPr>
          <p:cNvPr id="11" name="Rectangle 10"/>
          <p:cNvSpPr/>
          <p:nvPr/>
        </p:nvSpPr>
        <p:spPr>
          <a:xfrm>
            <a:off x="7037748" y="4897135"/>
            <a:ext cx="4247753" cy="1377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p:cNvSpPr txBox="1"/>
          <p:nvPr/>
        </p:nvSpPr>
        <p:spPr>
          <a:xfrm>
            <a:off x="7165725" y="5004848"/>
            <a:ext cx="3959417" cy="1477328"/>
          </a:xfrm>
          <a:prstGeom prst="rect">
            <a:avLst/>
          </a:prstGeom>
          <a:noFill/>
        </p:spPr>
        <p:txBody>
          <a:bodyPr wrap="none" rtlCol="0">
            <a:spAutoFit/>
          </a:bodyPr>
          <a:lstStyle/>
          <a:p>
            <a:r>
              <a:rPr lang="en-US" dirty="0" smtClean="0"/>
              <a:t>PRACE 3IP PCP -&gt; PPI4HPC PPI -&gt;</a:t>
            </a:r>
          </a:p>
          <a:p>
            <a:r>
              <a:rPr lang="en-US" dirty="0" smtClean="0"/>
              <a:t>EUROHPC. More energy efficient </a:t>
            </a:r>
          </a:p>
          <a:p>
            <a:r>
              <a:rPr lang="en-US" dirty="0" smtClean="0"/>
              <a:t>high performance computing PCP </a:t>
            </a:r>
          </a:p>
          <a:p>
            <a:r>
              <a:rPr lang="en-US" dirty="0"/>
              <a:t>p</a:t>
            </a:r>
            <a:r>
              <a:rPr lang="en-US" dirty="0" smtClean="0"/>
              <a:t>aved way for €</a:t>
            </a:r>
            <a:r>
              <a:rPr lang="en-US" dirty="0" err="1" smtClean="0"/>
              <a:t>Bn</a:t>
            </a:r>
            <a:r>
              <a:rPr lang="en-US" dirty="0" smtClean="0"/>
              <a:t> joint undertaking </a:t>
            </a:r>
          </a:p>
          <a:p>
            <a:endParaRPr lang="en-GB" dirty="0"/>
          </a:p>
        </p:txBody>
      </p:sp>
    </p:spTree>
    <p:extLst>
      <p:ext uri="{BB962C8B-B14F-4D97-AF65-F5344CB8AC3E}">
        <p14:creationId xmlns:p14="http://schemas.microsoft.com/office/powerpoint/2010/main" val="285587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205765"/>
            <a:ext cx="11055023" cy="782357"/>
          </a:xfrm>
        </p:spPr>
        <p:txBody>
          <a:bodyPr/>
          <a:lstStyle/>
          <a:p>
            <a:r>
              <a:rPr lang="fr-BE" dirty="0" err="1" smtClean="0">
                <a:solidFill>
                  <a:srgbClr val="931680"/>
                </a:solidFill>
              </a:rPr>
              <a:t>Lessont</a:t>
            </a:r>
            <a:r>
              <a:rPr lang="fr-BE" dirty="0" smtClean="0">
                <a:solidFill>
                  <a:srgbClr val="931680"/>
                </a:solidFill>
              </a:rPr>
              <a:t> </a:t>
            </a:r>
            <a:r>
              <a:rPr lang="fr-BE" dirty="0" err="1" smtClean="0">
                <a:solidFill>
                  <a:srgbClr val="931680"/>
                </a:solidFill>
              </a:rPr>
              <a:t>learnt</a:t>
            </a:r>
            <a:r>
              <a:rPr lang="fr-BE" dirty="0" smtClean="0">
                <a:solidFill>
                  <a:srgbClr val="931680"/>
                </a:solidFill>
              </a:rPr>
              <a:t> – </a:t>
            </a:r>
            <a:r>
              <a:rPr lang="fr-BE" dirty="0" err="1" smtClean="0">
                <a:solidFill>
                  <a:srgbClr val="931680"/>
                </a:solidFill>
              </a:rPr>
              <a:t>recommendations</a:t>
            </a:r>
            <a:r>
              <a:rPr lang="fr-BE" dirty="0" smtClean="0">
                <a:solidFill>
                  <a:srgbClr val="931680"/>
                </a:solidFill>
              </a:rPr>
              <a:t> for future</a:t>
            </a:r>
            <a:r>
              <a:rPr lang="fr-BE" dirty="0" smtClean="0">
                <a:solidFill>
                  <a:srgbClr val="931680"/>
                </a:solidFill>
              </a:rPr>
              <a:t> </a:t>
            </a:r>
            <a:endParaRPr lang="en-GB" dirty="0">
              <a:solidFill>
                <a:srgbClr val="931680"/>
              </a:solidFill>
            </a:endParaRPr>
          </a:p>
        </p:txBody>
      </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8"/>
          <p:cNvSpPr>
            <a:spLocks noChangeArrowheads="1"/>
          </p:cNvSpPr>
          <p:nvPr/>
        </p:nvSpPr>
        <p:spPr bwMode="auto">
          <a:xfrm>
            <a:off x="1631949" y="700088"/>
            <a:ext cx="10130559" cy="546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457200" lvl="1" indent="0">
              <a:spcBef>
                <a:spcPts val="200"/>
              </a:spcBef>
              <a:buClrTx/>
              <a:buNone/>
              <a:defRPr/>
            </a:pPr>
            <a:endParaRPr lang="en-GB" altLang="en-US" sz="300" dirty="0">
              <a:solidFill>
                <a:schemeClr val="tx1"/>
              </a:solidFill>
            </a:endParaRPr>
          </a:p>
          <a:p>
            <a:pPr lvl="1" eaLnBrk="1" hangingPunct="1">
              <a:buClrTx/>
              <a:defRPr/>
            </a:pPr>
            <a:endParaRPr lang="en-GB" altLang="en-US" sz="100" dirty="0">
              <a:solidFill>
                <a:schemeClr val="tx1"/>
              </a:solidFill>
            </a:endParaRPr>
          </a:p>
          <a:p>
            <a:pPr lvl="1" eaLnBrk="1" hangingPunct="1">
              <a:buClrTx/>
              <a:defRPr/>
            </a:pPr>
            <a:endParaRPr lang="en-GB" altLang="en-US" sz="300" dirty="0">
              <a:solidFill>
                <a:schemeClr val="tx1"/>
              </a:solidFill>
            </a:endParaRPr>
          </a:p>
          <a:p>
            <a:pPr lvl="1" eaLnBrk="1" hangingPunct="1">
              <a:buClrTx/>
              <a:defRPr/>
            </a:pPr>
            <a:endParaRPr lang="en-GB" altLang="en-US" sz="300" dirty="0">
              <a:solidFill>
                <a:schemeClr val="tx1"/>
              </a:solidFill>
            </a:endParaRPr>
          </a:p>
          <a:p>
            <a:pPr lvl="1" eaLnBrk="1" hangingPunct="1">
              <a:buClrTx/>
              <a:defRPr/>
            </a:pPr>
            <a:endParaRPr lang="en-GB" altLang="en-US" sz="300" dirty="0">
              <a:solidFill>
                <a:schemeClr val="tx1"/>
              </a:solidFill>
            </a:endParaRPr>
          </a:p>
          <a:p>
            <a:pPr lvl="1">
              <a:spcBef>
                <a:spcPts val="200"/>
              </a:spcBef>
              <a:buClrTx/>
              <a:defRPr/>
            </a:pPr>
            <a:endParaRPr lang="en-GB" altLang="en-US" sz="300" dirty="0">
              <a:solidFill>
                <a:schemeClr val="tx1"/>
              </a:solidFill>
            </a:endParaRPr>
          </a:p>
          <a:p>
            <a:pPr lvl="1">
              <a:spcBef>
                <a:spcPts val="200"/>
              </a:spcBef>
              <a:buClrTx/>
              <a:defRPr/>
            </a:pPr>
            <a:endParaRPr lang="en-GB" altLang="en-US" sz="300" dirty="0">
              <a:solidFill>
                <a:schemeClr val="tx1"/>
              </a:solidFill>
            </a:endParaRPr>
          </a:p>
          <a:p>
            <a:pPr marL="457200" lvl="1" indent="0">
              <a:buClrTx/>
              <a:buNone/>
              <a:defRPr/>
            </a:pPr>
            <a:endParaRPr lang="en-GB" altLang="en-US" sz="300" dirty="0">
              <a:solidFill>
                <a:schemeClr val="tx1"/>
              </a:solidFill>
            </a:endParaRPr>
          </a:p>
          <a:p>
            <a:pPr eaLnBrk="1" hangingPunct="1">
              <a:buClr>
                <a:srgbClr val="931680"/>
              </a:buClr>
              <a:buFont typeface="Times" pitchFamily="18" charset="0"/>
              <a:buChar char="•"/>
              <a:defRPr/>
            </a:pPr>
            <a:r>
              <a:rPr lang="en-GB" altLang="en-US" sz="2000" b="1" dirty="0">
                <a:solidFill>
                  <a:schemeClr val="tx2"/>
                </a:solidFill>
              </a:rPr>
              <a:t>Feedback from procurers</a:t>
            </a:r>
            <a:endParaRPr lang="en-GB" altLang="en-US" sz="1500" b="1" dirty="0">
              <a:solidFill>
                <a:schemeClr val="tx2"/>
              </a:solidFill>
            </a:endParaRPr>
          </a:p>
          <a:p>
            <a:pPr lvl="1" eaLnBrk="1" hangingPunct="1">
              <a:buClrTx/>
              <a:defRPr/>
            </a:pPr>
            <a:r>
              <a:rPr lang="en-GB" altLang="en-US" sz="1500" dirty="0">
                <a:solidFill>
                  <a:schemeClr val="tx1"/>
                </a:solidFill>
              </a:rPr>
              <a:t>More regular, higher budget and open PCP calls, please! </a:t>
            </a:r>
          </a:p>
          <a:p>
            <a:pPr lvl="1" eaLnBrk="1" hangingPunct="1">
              <a:buClrTx/>
              <a:defRPr/>
            </a:pPr>
            <a:r>
              <a:rPr lang="en-GB" altLang="en-US" sz="1500" dirty="0">
                <a:solidFill>
                  <a:schemeClr val="tx1"/>
                </a:solidFill>
              </a:rPr>
              <a:t>Synchronise PCP calls with prior CSA calls</a:t>
            </a:r>
          </a:p>
          <a:p>
            <a:pPr lvl="1" eaLnBrk="1" hangingPunct="1">
              <a:buClrTx/>
              <a:defRPr/>
            </a:pPr>
            <a:r>
              <a:rPr lang="en-GB" altLang="en-US" sz="1500" dirty="0">
                <a:solidFill>
                  <a:schemeClr val="tx1"/>
                </a:solidFill>
              </a:rPr>
              <a:t>Allow for budget, time and task flexibility in project implementation</a:t>
            </a:r>
          </a:p>
          <a:p>
            <a:pPr lvl="1" eaLnBrk="1" hangingPunct="1">
              <a:buClrTx/>
              <a:defRPr/>
            </a:pPr>
            <a:r>
              <a:rPr lang="en-GB" altLang="en-US" sz="1500" dirty="0">
                <a:solidFill>
                  <a:schemeClr val="tx1"/>
                </a:solidFill>
              </a:rPr>
              <a:t>H2020 template tender docs: great help, add more guidance (e.g. on IPR clauses)</a:t>
            </a:r>
          </a:p>
          <a:p>
            <a:pPr eaLnBrk="1" hangingPunct="1">
              <a:buClr>
                <a:srgbClr val="931680"/>
              </a:buClr>
              <a:buFont typeface="Arial" panose="020B0604020202020204" pitchFamily="34" charset="0"/>
              <a:buChar char="•"/>
              <a:defRPr/>
            </a:pPr>
            <a:r>
              <a:rPr lang="en-GB" altLang="en-US" sz="2000" b="1" dirty="0">
                <a:solidFill>
                  <a:schemeClr val="tx2"/>
                </a:solidFill>
              </a:rPr>
              <a:t>Feedback from companies</a:t>
            </a:r>
            <a:endParaRPr lang="en-GB" altLang="en-US" sz="1500" b="1" dirty="0">
              <a:solidFill>
                <a:schemeClr val="tx2"/>
              </a:solidFill>
            </a:endParaRPr>
          </a:p>
          <a:p>
            <a:pPr lvl="1" eaLnBrk="1" hangingPunct="1">
              <a:buClrTx/>
              <a:defRPr/>
            </a:pPr>
            <a:r>
              <a:rPr lang="en-GB" altLang="en-US" sz="1500" dirty="0">
                <a:solidFill>
                  <a:schemeClr val="tx1"/>
                </a:solidFill>
              </a:rPr>
              <a:t>Don’t make big changes to the PCP instrument: it works well. More PCPs, please!</a:t>
            </a:r>
          </a:p>
          <a:p>
            <a:pPr lvl="1" eaLnBrk="1" hangingPunct="1">
              <a:buClrTx/>
              <a:defRPr/>
            </a:pPr>
            <a:r>
              <a:rPr lang="en-GB" altLang="en-US" sz="1500" dirty="0">
                <a:solidFill>
                  <a:schemeClr val="tx1"/>
                </a:solidFill>
              </a:rPr>
              <a:t>Don’t compromise on the EU wide transparent, competitive approach</a:t>
            </a:r>
          </a:p>
          <a:p>
            <a:pPr lvl="1" eaLnBrk="1" hangingPunct="1">
              <a:buClrTx/>
              <a:defRPr/>
            </a:pPr>
            <a:r>
              <a:rPr lang="en-GB" altLang="en-US" sz="1500" dirty="0">
                <a:solidFill>
                  <a:schemeClr val="tx1"/>
                </a:solidFill>
              </a:rPr>
              <a:t>Keep EU reviews on the tender docs: delivers higher quality, more open tenders</a:t>
            </a:r>
          </a:p>
          <a:p>
            <a:pPr lvl="1" eaLnBrk="1" hangingPunct="1">
              <a:buClrTx/>
              <a:defRPr/>
            </a:pPr>
            <a:r>
              <a:rPr lang="en-GB" altLang="en-US" sz="1500" dirty="0">
                <a:solidFill>
                  <a:schemeClr val="tx1"/>
                </a:solidFill>
              </a:rPr>
              <a:t>Don’t combine the purchase of R&amp;D and wide scale deployment in one procurement </a:t>
            </a:r>
            <a:r>
              <a:rPr lang="en-US" altLang="en-US" sz="1500" dirty="0">
                <a:solidFill>
                  <a:schemeClr val="tx1"/>
                </a:solidFill>
              </a:rPr>
              <a:t>(most innovative </a:t>
            </a:r>
            <a:r>
              <a:rPr lang="en-US" altLang="en-US" sz="1500" dirty="0" smtClean="0">
                <a:solidFill>
                  <a:schemeClr val="tx1"/>
                </a:solidFill>
              </a:rPr>
              <a:t>start-ups / SMEs </a:t>
            </a:r>
            <a:r>
              <a:rPr lang="en-US" altLang="en-US" sz="1500" dirty="0">
                <a:solidFill>
                  <a:schemeClr val="tx1"/>
                </a:solidFill>
              </a:rPr>
              <a:t>would otherwise not have won contracts, it would crowd out R&amp;D investments and foreclose competition also for larger companies)</a:t>
            </a:r>
            <a:endParaRPr lang="en-GB" altLang="en-US" sz="1500" dirty="0">
              <a:solidFill>
                <a:schemeClr val="tx1"/>
              </a:solidFill>
            </a:endParaRPr>
          </a:p>
          <a:p>
            <a:pPr lvl="1" eaLnBrk="1" hangingPunct="1">
              <a:buClrTx/>
              <a:defRPr/>
            </a:pPr>
            <a:r>
              <a:rPr lang="en-GB" altLang="en-US" sz="1500" dirty="0">
                <a:solidFill>
                  <a:schemeClr val="tx1"/>
                </a:solidFill>
              </a:rPr>
              <a:t>Give start-ups and SMEs in PCPs priority access to EU SME support instruments</a:t>
            </a:r>
            <a:endParaRPr lang="en-GB" altLang="en-US" sz="1200" dirty="0">
              <a:solidFill>
                <a:schemeClr val="tx1"/>
              </a:solidFill>
            </a:endParaRPr>
          </a:p>
          <a:p>
            <a:pPr eaLnBrk="1" hangingPunct="1">
              <a:buClr>
                <a:srgbClr val="931680"/>
              </a:buClr>
              <a:buFont typeface="Arial" panose="020B0604020202020204" pitchFamily="34" charset="0"/>
              <a:buChar char="•"/>
              <a:defRPr/>
            </a:pPr>
            <a:r>
              <a:rPr lang="en-GB" altLang="en-US" sz="2000" b="1" dirty="0">
                <a:solidFill>
                  <a:schemeClr val="tx2"/>
                </a:solidFill>
              </a:rPr>
              <a:t>Common feedback</a:t>
            </a:r>
            <a:endParaRPr lang="en-GB" altLang="en-US" sz="1500" b="1" dirty="0">
              <a:solidFill>
                <a:schemeClr val="tx2"/>
              </a:solidFill>
            </a:endParaRPr>
          </a:p>
          <a:p>
            <a:pPr lvl="1" eaLnBrk="1" hangingPunct="1">
              <a:buClrTx/>
              <a:defRPr/>
            </a:pPr>
            <a:r>
              <a:rPr lang="en-GB" altLang="en-US" sz="1500" dirty="0">
                <a:solidFill>
                  <a:schemeClr val="tx1"/>
                </a:solidFill>
              </a:rPr>
              <a:t>Simplify and accelerate without changing the core features of the PCP instrument: simplify EC IT tool for reporting/payments, fast track PCPs with combined ph2/3, make more visible that PCP can include 1st deployment (not commercial volumes)</a:t>
            </a:r>
          </a:p>
          <a:p>
            <a:pPr lvl="1" eaLnBrk="1" hangingPunct="1">
              <a:buClrTx/>
              <a:defRPr/>
            </a:pPr>
            <a:r>
              <a:rPr lang="en-GB" altLang="en-US" sz="1500" dirty="0">
                <a:solidFill>
                  <a:schemeClr val="tx1"/>
                </a:solidFill>
              </a:rPr>
              <a:t>More capacity building on PCP around Europe needed for procurers and companies</a:t>
            </a:r>
          </a:p>
          <a:p>
            <a:pPr lvl="1" eaLnBrk="1" hangingPunct="1">
              <a:buClrTx/>
              <a:defRPr/>
            </a:pPr>
            <a:r>
              <a:rPr lang="en-GB" altLang="en-US" sz="1500" dirty="0">
                <a:solidFill>
                  <a:schemeClr val="tx1"/>
                </a:solidFill>
              </a:rPr>
              <a:t>Create a European home market where </a:t>
            </a:r>
            <a:r>
              <a:rPr lang="en-GB" altLang="en-US" sz="1500" dirty="0" smtClean="0">
                <a:solidFill>
                  <a:schemeClr val="tx1"/>
                </a:solidFill>
              </a:rPr>
              <a:t>solutions </a:t>
            </a:r>
            <a:r>
              <a:rPr lang="en-GB" altLang="en-US" sz="1500" dirty="0">
                <a:solidFill>
                  <a:schemeClr val="tx1"/>
                </a:solidFill>
              </a:rPr>
              <a:t>can scale-up fast alongside the </a:t>
            </a:r>
            <a:r>
              <a:rPr lang="en-GB" altLang="en-US" sz="1500" dirty="0" smtClean="0">
                <a:solidFill>
                  <a:schemeClr val="tx1"/>
                </a:solidFill>
              </a:rPr>
              <a:t>PCPs/PPIs </a:t>
            </a:r>
            <a:r>
              <a:rPr lang="en-GB" altLang="en-US" sz="1500" dirty="0">
                <a:solidFill>
                  <a:schemeClr val="tx1"/>
                </a:solidFill>
              </a:rPr>
              <a:t>(remove regulatory market fragmentation, speed up certification, standardisation…)</a:t>
            </a:r>
            <a:endParaRPr lang="en-GB" altLang="en-US" sz="1100" dirty="0">
              <a:solidFill>
                <a:schemeClr val="tx1"/>
              </a:solidFill>
            </a:endParaRPr>
          </a:p>
        </p:txBody>
      </p:sp>
    </p:spTree>
    <p:extLst>
      <p:ext uri="{BB962C8B-B14F-4D97-AF65-F5344CB8AC3E}">
        <p14:creationId xmlns:p14="http://schemas.microsoft.com/office/powerpoint/2010/main" val="1708274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2" y="1797248"/>
            <a:ext cx="10156297" cy="1749286"/>
          </a:xfrm>
        </p:spPr>
        <p:txBody>
          <a:bodyPr/>
          <a:lstStyle/>
          <a:p>
            <a:r>
              <a:rPr lang="en-IE" dirty="0" smtClean="0"/>
              <a:t>Funding conditions</a:t>
            </a:r>
            <a:endParaRPr lang="en-GB" dirty="0"/>
          </a:p>
        </p:txBody>
      </p:sp>
      <p:sp>
        <p:nvSpPr>
          <p:cNvPr id="3" name="Subtitle 2"/>
          <p:cNvSpPr>
            <a:spLocks noGrp="1"/>
          </p:cNvSpPr>
          <p:nvPr>
            <p:ph type="subTitle" idx="1"/>
          </p:nvPr>
        </p:nvSpPr>
        <p:spPr>
          <a:xfrm>
            <a:off x="1077012" y="1280970"/>
            <a:ext cx="10546952" cy="488568"/>
          </a:xfrm>
        </p:spPr>
        <p:txBody>
          <a:bodyPr/>
          <a:lstStyle/>
          <a:p>
            <a:r>
              <a:rPr lang="en-US" dirty="0" smtClean="0"/>
              <a:t>HorizonEU support for innovation procurement</a:t>
            </a:r>
            <a:endParaRPr lang="en-GB" dirty="0"/>
          </a:p>
          <a:p>
            <a:endParaRPr lang="en-GB" dirty="0"/>
          </a:p>
        </p:txBody>
      </p:sp>
    </p:spTree>
    <p:extLst>
      <p:ext uri="{BB962C8B-B14F-4D97-AF65-F5344CB8AC3E}">
        <p14:creationId xmlns:p14="http://schemas.microsoft.com/office/powerpoint/2010/main" val="2882815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926" y="5977493"/>
            <a:ext cx="2232074" cy="8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a:spLocks noGrp="1"/>
          </p:cNvSpPr>
          <p:nvPr>
            <p:ph sz="half" idx="1"/>
          </p:nvPr>
        </p:nvSpPr>
        <p:spPr>
          <a:xfrm>
            <a:off x="1367491" y="1464415"/>
            <a:ext cx="10954045" cy="3527425"/>
          </a:xfrm>
        </p:spPr>
        <p:txBody>
          <a:bodyPr/>
          <a:lstStyle/>
          <a:p>
            <a:pPr marL="0" lvl="2" indent="0">
              <a:spcBef>
                <a:spcPct val="0"/>
              </a:spcBef>
              <a:spcAft>
                <a:spcPts val="300"/>
              </a:spcAft>
              <a:buClr>
                <a:srgbClr val="931680"/>
              </a:buClr>
              <a:buNone/>
              <a:defRPr/>
            </a:pPr>
            <a:r>
              <a:rPr lang="en-GB" b="1" dirty="0">
                <a:solidFill>
                  <a:srgbClr val="931680"/>
                </a:solidFill>
                <a:latin typeface="Verdana" panose="020B0604030504040204" pitchFamily="34" charset="0"/>
                <a:ea typeface="Verdana" panose="020B0604030504040204" pitchFamily="34" charset="0"/>
              </a:rPr>
              <a:t>Coordination and Support Actions </a:t>
            </a:r>
            <a:r>
              <a:rPr lang="en-GB" b="1" dirty="0" smtClean="0">
                <a:solidFill>
                  <a:srgbClr val="931680"/>
                </a:solidFill>
                <a:latin typeface="Verdana" panose="020B0604030504040204" pitchFamily="34" charset="0"/>
                <a:ea typeface="Verdana" panose="020B0604030504040204" pitchFamily="34" charset="0"/>
              </a:rPr>
              <a:t>(max 100</a:t>
            </a:r>
            <a:r>
              <a:rPr lang="en-GB" b="1" dirty="0">
                <a:solidFill>
                  <a:srgbClr val="931680"/>
                </a:solidFill>
                <a:latin typeface="Verdana" panose="020B0604030504040204" pitchFamily="34" charset="0"/>
                <a:ea typeface="Verdana" panose="020B0604030504040204" pitchFamily="34" charset="0"/>
              </a:rPr>
              <a:t>% funding rate</a:t>
            </a:r>
            <a:r>
              <a:rPr lang="en-GB" b="1" dirty="0" smtClean="0">
                <a:solidFill>
                  <a:srgbClr val="931680"/>
                </a:solidFill>
                <a:latin typeface="Verdana" panose="020B0604030504040204" pitchFamily="34" charset="0"/>
                <a:ea typeface="Verdana" panose="020B0604030504040204" pitchFamily="34" charset="0"/>
              </a:rPr>
              <a:t>) </a:t>
            </a:r>
            <a:endParaRPr lang="en-GB" b="1" dirty="0">
              <a:solidFill>
                <a:srgbClr val="931680"/>
              </a:solidFill>
              <a:latin typeface="Verdana" panose="020B0604030504040204" pitchFamily="34" charset="0"/>
              <a:ea typeface="Verdana" panose="020B0604030504040204" pitchFamily="34" charset="0"/>
            </a:endParaRPr>
          </a:p>
          <a:p>
            <a:pPr marL="698500" lvl="3" indent="-342900">
              <a:spcBef>
                <a:spcPct val="0"/>
              </a:spcBef>
              <a:spcAft>
                <a:spcPts val="300"/>
              </a:spcAft>
              <a:buClr>
                <a:schemeClr val="tx1"/>
              </a:buClr>
              <a:defRPr/>
            </a:pPr>
            <a:r>
              <a:rPr lang="en-GB" sz="2000" dirty="0" smtClean="0">
                <a:latin typeface="Verdana" panose="020B0604030504040204" pitchFamily="34" charset="0"/>
                <a:ea typeface="Verdana" panose="020B0604030504040204" pitchFamily="34" charset="0"/>
              </a:rPr>
              <a:t>Can support procurers to </a:t>
            </a:r>
            <a:r>
              <a:rPr lang="en-GB" sz="2200" dirty="0" smtClean="0">
                <a:solidFill>
                  <a:srgbClr val="004494"/>
                </a:solidFill>
                <a:latin typeface="Trebuchet MS" panose="020B0603020202020204" pitchFamily="34" charset="0"/>
                <a:ea typeface="Verdana" panose="020B0604030504040204" pitchFamily="34" charset="0"/>
              </a:rPr>
              <a:t>prepare </a:t>
            </a:r>
            <a:r>
              <a:rPr lang="en-GB" sz="2200" dirty="0">
                <a:solidFill>
                  <a:srgbClr val="004494"/>
                </a:solidFill>
                <a:latin typeface="Trebuchet MS" panose="020B0603020202020204" pitchFamily="34" charset="0"/>
                <a:ea typeface="Verdana" panose="020B0604030504040204" pitchFamily="34" charset="0"/>
              </a:rPr>
              <a:t>a PCP or PPI</a:t>
            </a:r>
            <a:r>
              <a:rPr lang="en-GB" sz="2200" dirty="0">
                <a:solidFill>
                  <a:srgbClr val="004494"/>
                </a:solidFill>
                <a:latin typeface="Verdana" panose="020B0604030504040204" pitchFamily="34" charset="0"/>
                <a:ea typeface="Verdana" panose="020B0604030504040204" pitchFamily="34" charset="0"/>
              </a:rPr>
              <a:t> </a:t>
            </a:r>
            <a:r>
              <a:rPr lang="en-GB" sz="2000" dirty="0" smtClean="0">
                <a:latin typeface="Verdana" panose="020B0604030504040204" pitchFamily="34" charset="0"/>
                <a:ea typeface="Verdana" panose="020B0604030504040204" pitchFamily="34" charset="0"/>
              </a:rPr>
              <a:t>(e.g. define </a:t>
            </a:r>
            <a:r>
              <a:rPr lang="en-GB" sz="2000" dirty="0">
                <a:latin typeface="Verdana" panose="020B0604030504040204" pitchFamily="34" charset="0"/>
                <a:ea typeface="Verdana" panose="020B0604030504040204" pitchFamily="34" charset="0"/>
              </a:rPr>
              <a:t>common </a:t>
            </a:r>
            <a:r>
              <a:rPr lang="en-GB" sz="2000" dirty="0" smtClean="0">
                <a:latin typeface="Verdana" panose="020B0604030504040204" pitchFamily="34" charset="0"/>
                <a:ea typeface="Verdana" panose="020B0604030504040204" pitchFamily="34" charset="0"/>
              </a:rPr>
              <a:t>needs</a:t>
            </a:r>
            <a:r>
              <a:rPr lang="en-GB" sz="2000" dirty="0">
                <a:latin typeface="Verdana" panose="020B0604030504040204" pitchFamily="34" charset="0"/>
                <a:ea typeface="Verdana" panose="020B0604030504040204" pitchFamily="34" charset="0"/>
              </a:rPr>
              <a:t>, </a:t>
            </a:r>
            <a:r>
              <a:rPr lang="en-GB" sz="2000" dirty="0" smtClean="0">
                <a:latin typeface="Verdana" panose="020B0604030504040204" pitchFamily="34" charset="0"/>
                <a:ea typeface="Verdana" panose="020B0604030504040204" pitchFamily="34" charset="0"/>
              </a:rPr>
              <a:t> perform </a:t>
            </a:r>
            <a:r>
              <a:rPr lang="en-GB" sz="2000" dirty="0">
                <a:latin typeface="Verdana" panose="020B0604030504040204" pitchFamily="34" charset="0"/>
                <a:ea typeface="Verdana" panose="020B0604030504040204" pitchFamily="34" charset="0"/>
              </a:rPr>
              <a:t>open market </a:t>
            </a:r>
            <a:r>
              <a:rPr lang="en-GB" sz="2000" dirty="0" smtClean="0">
                <a:latin typeface="Verdana" panose="020B0604030504040204" pitchFamily="34" charset="0"/>
                <a:ea typeface="Verdana" panose="020B0604030504040204" pitchFamily="34" charset="0"/>
              </a:rPr>
              <a:t>consultation, </a:t>
            </a:r>
            <a:r>
              <a:rPr lang="en-GB" sz="2000" dirty="0">
                <a:latin typeface="Verdana" panose="020B0604030504040204" pitchFamily="34" charset="0"/>
                <a:ea typeface="Verdana" panose="020B0604030504040204" pitchFamily="34" charset="0"/>
              </a:rPr>
              <a:t>prepare PCP/PPI procurement) </a:t>
            </a:r>
          </a:p>
          <a:p>
            <a:pPr marL="698500" lvl="3" indent="-342900">
              <a:spcBef>
                <a:spcPct val="0"/>
              </a:spcBef>
              <a:spcAft>
                <a:spcPts val="300"/>
              </a:spcAft>
              <a:buClr>
                <a:schemeClr val="tx1"/>
              </a:buClr>
              <a:defRPr/>
            </a:pPr>
            <a:r>
              <a:rPr lang="en-US" sz="2000" u="sng" dirty="0" smtClean="0">
                <a:latin typeface="Verdana" panose="020B0604030504040204" pitchFamily="34" charset="0"/>
                <a:ea typeface="Verdana" panose="020B0604030504040204" pitchFamily="34" charset="0"/>
              </a:rPr>
              <a:t>Cannot</a:t>
            </a:r>
            <a:r>
              <a:rPr lang="en-US" sz="2000" dirty="0" smtClean="0">
                <a:latin typeface="Verdana" panose="020B0604030504040204" pitchFamily="34" charset="0"/>
                <a:ea typeface="Verdana" panose="020B0604030504040204" pitchFamily="34" charset="0"/>
              </a:rPr>
              <a:t> fund R&amp;I activities</a:t>
            </a:r>
          </a:p>
          <a:p>
            <a:pPr marL="698500" lvl="3" indent="-342900">
              <a:spcBef>
                <a:spcPct val="0"/>
              </a:spcBef>
              <a:spcAft>
                <a:spcPts val="300"/>
              </a:spcAft>
              <a:buClr>
                <a:schemeClr val="tx1"/>
              </a:buClr>
              <a:defRPr/>
            </a:pPr>
            <a:r>
              <a:rPr lang="en-GB" sz="2000" u="sng" dirty="0">
                <a:latin typeface="Verdana" panose="020B0604030504040204" pitchFamily="34" charset="0"/>
                <a:ea typeface="Verdana" panose="020B0604030504040204" pitchFamily="34" charset="0"/>
              </a:rPr>
              <a:t>Cannot</a:t>
            </a:r>
            <a:r>
              <a:rPr lang="en-GB" sz="2000" dirty="0">
                <a:latin typeface="Verdana" panose="020B0604030504040204" pitchFamily="34" charset="0"/>
                <a:ea typeface="Verdana" panose="020B0604030504040204" pitchFamily="34" charset="0"/>
              </a:rPr>
              <a:t> fund the cost/price of an actual PCP or PPI </a:t>
            </a:r>
            <a:r>
              <a:rPr lang="en-GB" sz="2000" dirty="0" smtClean="0">
                <a:latin typeface="Verdana" panose="020B0604030504040204" pitchFamily="34" charset="0"/>
                <a:ea typeface="Verdana" panose="020B0604030504040204" pitchFamily="34" charset="0"/>
              </a:rPr>
              <a:t>procurement</a:t>
            </a:r>
            <a:endParaRPr lang="en-GB" sz="2000" dirty="0">
              <a:latin typeface="Verdana" panose="020B0604030504040204" pitchFamily="34" charset="0"/>
              <a:ea typeface="Verdana" panose="020B0604030504040204" pitchFamily="34" charset="0"/>
            </a:endParaRPr>
          </a:p>
          <a:p>
            <a:pPr marL="361950" lvl="2" indent="-361950">
              <a:spcBef>
                <a:spcPct val="0"/>
              </a:spcBef>
              <a:spcAft>
                <a:spcPts val="300"/>
              </a:spcAft>
              <a:buClr>
                <a:srgbClr val="C00000"/>
              </a:buClr>
              <a:buFont typeface="Wingdings" pitchFamily="2" charset="2"/>
              <a:buChar char="v"/>
              <a:defRPr/>
            </a:pPr>
            <a:endParaRPr lang="en-US" sz="2000" dirty="0" smtClean="0">
              <a:latin typeface="Verdana" panose="020B0604030504040204" pitchFamily="34" charset="0"/>
              <a:ea typeface="Verdana" panose="020B0604030504040204" pitchFamily="34" charset="0"/>
            </a:endParaRPr>
          </a:p>
          <a:p>
            <a:pPr marL="0" lvl="2" indent="0">
              <a:spcBef>
                <a:spcPct val="0"/>
              </a:spcBef>
              <a:spcAft>
                <a:spcPts val="300"/>
              </a:spcAft>
              <a:buClr>
                <a:srgbClr val="C00000"/>
              </a:buClr>
              <a:buNone/>
              <a:defRPr/>
            </a:pPr>
            <a:r>
              <a:rPr lang="en-US" b="1" dirty="0" smtClean="0">
                <a:solidFill>
                  <a:schemeClr val="tx2"/>
                </a:solidFill>
                <a:latin typeface="Verdana" panose="020B0604030504040204" pitchFamily="34" charset="0"/>
                <a:ea typeface="Verdana" panose="020B0604030504040204" pitchFamily="34" charset="0"/>
              </a:rPr>
              <a:t>Actions with as ‘primary aim’ the implementation of PCP/PPI procurement by a transnational buyers group (</a:t>
            </a:r>
            <a:r>
              <a:rPr lang="en-US" b="1" u="sng" dirty="0" smtClean="0">
                <a:solidFill>
                  <a:schemeClr val="tx2"/>
                </a:solidFill>
                <a:latin typeface="Verdana" panose="020B0604030504040204" pitchFamily="34" charset="0"/>
                <a:ea typeface="Verdana" panose="020B0604030504040204" pitchFamily="34" charset="0"/>
              </a:rPr>
              <a:t>PCP/PPI procurement cost</a:t>
            </a:r>
            <a:r>
              <a:rPr lang="en-US" b="1" dirty="0" smtClean="0">
                <a:solidFill>
                  <a:schemeClr val="tx2"/>
                </a:solidFill>
                <a:latin typeface="Verdana" panose="020B0604030504040204" pitchFamily="34" charset="0"/>
                <a:ea typeface="Verdana" panose="020B0604030504040204" pitchFamily="34" charset="0"/>
              </a:rPr>
              <a:t> &gt; 50% action budget)</a:t>
            </a:r>
          </a:p>
          <a:p>
            <a:pPr marL="0" lvl="2" indent="0">
              <a:spcBef>
                <a:spcPct val="0"/>
              </a:spcBef>
              <a:spcAft>
                <a:spcPts val="300"/>
              </a:spcAft>
              <a:buClr>
                <a:srgbClr val="C00000"/>
              </a:buClr>
              <a:buNone/>
              <a:defRPr/>
            </a:pPr>
            <a:endParaRPr lang="en-GB" sz="1400" b="1" dirty="0">
              <a:solidFill>
                <a:srgbClr val="931680"/>
              </a:solidFill>
              <a:latin typeface="Verdana" panose="020B0604030504040204" pitchFamily="34" charset="0"/>
              <a:ea typeface="Verdana" panose="020B0604030504040204" pitchFamily="34" charset="0"/>
            </a:endParaRPr>
          </a:p>
          <a:p>
            <a:pPr marL="0" lvl="2" indent="0">
              <a:spcBef>
                <a:spcPct val="0"/>
              </a:spcBef>
              <a:spcAft>
                <a:spcPts val="300"/>
              </a:spcAft>
              <a:buClr>
                <a:srgbClr val="931680"/>
              </a:buClr>
              <a:buNone/>
              <a:defRPr/>
            </a:pPr>
            <a:r>
              <a:rPr lang="en-GB" b="1" dirty="0">
                <a:solidFill>
                  <a:srgbClr val="931680"/>
                </a:solidFill>
                <a:latin typeface="Verdana" panose="020B0604030504040204" pitchFamily="34" charset="0"/>
                <a:ea typeface="Verdana" panose="020B0604030504040204" pitchFamily="34" charset="0"/>
              </a:rPr>
              <a:t>PCP </a:t>
            </a:r>
            <a:r>
              <a:rPr lang="en-GB" b="1" dirty="0" smtClean="0">
                <a:solidFill>
                  <a:srgbClr val="931680"/>
                </a:solidFill>
                <a:latin typeface="Verdana" panose="020B0604030504040204" pitchFamily="34" charset="0"/>
                <a:ea typeface="Verdana" panose="020B0604030504040204" pitchFamily="34" charset="0"/>
              </a:rPr>
              <a:t>Actions (max 100</a:t>
            </a:r>
            <a:r>
              <a:rPr lang="en-GB" b="1" dirty="0">
                <a:solidFill>
                  <a:srgbClr val="931680"/>
                </a:solidFill>
                <a:latin typeface="Verdana" panose="020B0604030504040204" pitchFamily="34" charset="0"/>
                <a:ea typeface="Verdana" panose="020B0604030504040204" pitchFamily="34" charset="0"/>
              </a:rPr>
              <a:t>% funding rate</a:t>
            </a:r>
            <a:r>
              <a:rPr lang="en-GB" b="1" dirty="0" smtClean="0">
                <a:solidFill>
                  <a:srgbClr val="931680"/>
                </a:solidFill>
                <a:latin typeface="Verdana" panose="020B0604030504040204" pitchFamily="34" charset="0"/>
                <a:ea typeface="Verdana" panose="020B0604030504040204" pitchFamily="34" charset="0"/>
              </a:rPr>
              <a:t>) </a:t>
            </a:r>
            <a:endParaRPr lang="en-GB" b="1" dirty="0">
              <a:solidFill>
                <a:srgbClr val="931680"/>
              </a:solidFill>
              <a:latin typeface="Verdana" panose="020B0604030504040204" pitchFamily="34" charset="0"/>
              <a:ea typeface="Verdana" panose="020B0604030504040204" pitchFamily="34" charset="0"/>
            </a:endParaRPr>
          </a:p>
          <a:p>
            <a:pPr marL="698500" lvl="3" indent="-342900">
              <a:spcBef>
                <a:spcPct val="0"/>
              </a:spcBef>
              <a:spcAft>
                <a:spcPts val="300"/>
              </a:spcAft>
              <a:buClr>
                <a:schemeClr val="tx1"/>
              </a:buClr>
              <a:defRPr/>
            </a:pPr>
            <a:r>
              <a:rPr lang="en-GB" sz="2000" dirty="0" smtClean="0">
                <a:latin typeface="Verdana" panose="020B0604030504040204" pitchFamily="34" charset="0"/>
                <a:ea typeface="Verdana" panose="020B0604030504040204" pitchFamily="34" charset="0"/>
              </a:rPr>
              <a:t>Fund actual </a:t>
            </a:r>
            <a:r>
              <a:rPr lang="en-GB" sz="2000" dirty="0">
                <a:latin typeface="Verdana" panose="020B0604030504040204" pitchFamily="34" charset="0"/>
                <a:ea typeface="Verdana" panose="020B0604030504040204" pitchFamily="34" charset="0"/>
              </a:rPr>
              <a:t>PCP </a:t>
            </a:r>
            <a:r>
              <a:rPr lang="en-GB" sz="2000" dirty="0" smtClean="0">
                <a:latin typeface="Verdana" panose="020B0604030504040204" pitchFamily="34" charset="0"/>
                <a:ea typeface="Verdana" panose="020B0604030504040204" pitchFamily="34" charset="0"/>
              </a:rPr>
              <a:t>(</a:t>
            </a:r>
            <a:r>
              <a:rPr lang="en-GB" sz="2200" dirty="0">
                <a:solidFill>
                  <a:srgbClr val="004494"/>
                </a:solidFill>
                <a:latin typeface="Trebuchet MS" panose="020B0603020202020204" pitchFamily="34" charset="0"/>
                <a:ea typeface="Verdana" panose="020B0604030504040204" pitchFamily="34" charset="0"/>
              </a:rPr>
              <a:t>1</a:t>
            </a:r>
            <a:r>
              <a:rPr lang="en-GB" sz="2200" dirty="0" smtClean="0">
                <a:solidFill>
                  <a:srgbClr val="004494"/>
                </a:solidFill>
                <a:latin typeface="Trebuchet MS" panose="020B0603020202020204" pitchFamily="34" charset="0"/>
                <a:ea typeface="Verdana" panose="020B0604030504040204" pitchFamily="34" charset="0"/>
              </a:rPr>
              <a:t> </a:t>
            </a:r>
            <a:r>
              <a:rPr lang="en-GB" sz="2200" dirty="0">
                <a:solidFill>
                  <a:srgbClr val="004494"/>
                </a:solidFill>
                <a:latin typeface="Trebuchet MS" panose="020B0603020202020204" pitchFamily="34" charset="0"/>
                <a:ea typeface="Verdana" panose="020B0604030504040204" pitchFamily="34" charset="0"/>
              </a:rPr>
              <a:t>joint </a:t>
            </a:r>
            <a:r>
              <a:rPr lang="en-GB" sz="2200" dirty="0" smtClean="0">
                <a:solidFill>
                  <a:srgbClr val="004494"/>
                </a:solidFill>
                <a:latin typeface="Trebuchet MS" panose="020B0603020202020204" pitchFamily="34" charset="0"/>
                <a:ea typeface="Verdana" panose="020B0604030504040204" pitchFamily="34" charset="0"/>
              </a:rPr>
              <a:t>PCP </a:t>
            </a:r>
            <a:r>
              <a:rPr lang="en-GB" sz="2000" dirty="0" smtClean="0">
                <a:latin typeface="Verdana" panose="020B0604030504040204" pitchFamily="34" charset="0"/>
                <a:ea typeface="Verdana" panose="020B0604030504040204" pitchFamily="34" charset="0"/>
              </a:rPr>
              <a:t>procurement/action</a:t>
            </a:r>
            <a:r>
              <a:rPr lang="en-GB" sz="2000" dirty="0">
                <a:latin typeface="Verdana" panose="020B0604030504040204" pitchFamily="34" charset="0"/>
                <a:ea typeface="Verdana" panose="020B0604030504040204" pitchFamily="34" charset="0"/>
              </a:rPr>
              <a:t>) </a:t>
            </a:r>
            <a:r>
              <a:rPr lang="en-GB" sz="2000" dirty="0" smtClean="0">
                <a:latin typeface="Verdana" panose="020B0604030504040204" pitchFamily="34" charset="0"/>
                <a:ea typeface="Verdana" panose="020B0604030504040204" pitchFamily="34" charset="0"/>
              </a:rPr>
              <a:t>+ related activities*</a:t>
            </a:r>
          </a:p>
          <a:p>
            <a:pPr marL="355600" lvl="3" indent="0">
              <a:spcBef>
                <a:spcPct val="0"/>
              </a:spcBef>
              <a:spcAft>
                <a:spcPts val="300"/>
              </a:spcAft>
              <a:buClr>
                <a:schemeClr val="tx1"/>
              </a:buClr>
              <a:buNone/>
              <a:defRPr/>
            </a:pPr>
            <a:endParaRPr lang="en-GB" sz="1400" dirty="0">
              <a:latin typeface="Verdana" panose="020B0604030504040204" pitchFamily="34" charset="0"/>
              <a:ea typeface="Verdana" panose="020B0604030504040204" pitchFamily="34" charset="0"/>
            </a:endParaRPr>
          </a:p>
          <a:p>
            <a:pPr marL="0" lvl="2" indent="0">
              <a:spcBef>
                <a:spcPct val="0"/>
              </a:spcBef>
              <a:spcAft>
                <a:spcPts val="300"/>
              </a:spcAft>
              <a:buClr>
                <a:srgbClr val="931680"/>
              </a:buClr>
              <a:buNone/>
              <a:defRPr/>
            </a:pPr>
            <a:r>
              <a:rPr lang="en-GB" b="1" dirty="0">
                <a:solidFill>
                  <a:srgbClr val="931680"/>
                </a:solidFill>
                <a:latin typeface="Verdana" panose="020B0604030504040204" pitchFamily="34" charset="0"/>
                <a:ea typeface="Verdana" panose="020B0604030504040204" pitchFamily="34" charset="0"/>
              </a:rPr>
              <a:t>PPI </a:t>
            </a:r>
            <a:r>
              <a:rPr lang="en-GB" b="1" dirty="0" smtClean="0">
                <a:solidFill>
                  <a:srgbClr val="931680"/>
                </a:solidFill>
                <a:latin typeface="Verdana" panose="020B0604030504040204" pitchFamily="34" charset="0"/>
                <a:ea typeface="Verdana" panose="020B0604030504040204" pitchFamily="34" charset="0"/>
              </a:rPr>
              <a:t>Actions (max 50</a:t>
            </a:r>
            <a:r>
              <a:rPr lang="en-GB" b="1" dirty="0">
                <a:solidFill>
                  <a:srgbClr val="931680"/>
                </a:solidFill>
                <a:latin typeface="Verdana" panose="020B0604030504040204" pitchFamily="34" charset="0"/>
                <a:ea typeface="Verdana" panose="020B0604030504040204" pitchFamily="34" charset="0"/>
              </a:rPr>
              <a:t>% funding rate</a:t>
            </a:r>
            <a:r>
              <a:rPr lang="en-GB" b="1" dirty="0" smtClean="0">
                <a:solidFill>
                  <a:srgbClr val="931680"/>
                </a:solidFill>
                <a:latin typeface="Verdana" panose="020B0604030504040204" pitchFamily="34" charset="0"/>
                <a:ea typeface="Verdana" panose="020B0604030504040204" pitchFamily="34" charset="0"/>
              </a:rPr>
              <a:t>)</a:t>
            </a:r>
            <a:endParaRPr lang="en-GB" b="1" dirty="0">
              <a:solidFill>
                <a:srgbClr val="931680"/>
              </a:solidFill>
              <a:latin typeface="Verdana" panose="020B0604030504040204" pitchFamily="34" charset="0"/>
              <a:ea typeface="Verdana" panose="020B0604030504040204" pitchFamily="34" charset="0"/>
            </a:endParaRPr>
          </a:p>
          <a:p>
            <a:pPr marL="698500" lvl="3" indent="-342900">
              <a:spcBef>
                <a:spcPct val="0"/>
              </a:spcBef>
              <a:spcAft>
                <a:spcPts val="300"/>
              </a:spcAft>
              <a:buClr>
                <a:schemeClr val="tx1"/>
              </a:buClr>
              <a:defRPr/>
            </a:pPr>
            <a:r>
              <a:rPr lang="en-GB" sz="2000" dirty="0" smtClean="0">
                <a:latin typeface="Verdana" panose="020B0604030504040204" pitchFamily="34" charset="0"/>
                <a:ea typeface="Verdana" panose="020B0604030504040204" pitchFamily="34" charset="0"/>
              </a:rPr>
              <a:t>Fund actual </a:t>
            </a:r>
            <a:r>
              <a:rPr lang="en-GB" sz="2000" dirty="0">
                <a:latin typeface="Verdana" panose="020B0604030504040204" pitchFamily="34" charset="0"/>
                <a:ea typeface="Verdana" panose="020B0604030504040204" pitchFamily="34" charset="0"/>
              </a:rPr>
              <a:t>PPI </a:t>
            </a:r>
            <a:r>
              <a:rPr lang="en-GB" sz="2000" dirty="0" smtClean="0">
                <a:latin typeface="Verdana" panose="020B0604030504040204" pitchFamily="34" charset="0"/>
                <a:ea typeface="Verdana" panose="020B0604030504040204" pitchFamily="34" charset="0"/>
              </a:rPr>
              <a:t>(</a:t>
            </a:r>
            <a:r>
              <a:rPr lang="en-GB" sz="2200" dirty="0">
                <a:solidFill>
                  <a:srgbClr val="004494"/>
                </a:solidFill>
                <a:latin typeface="Trebuchet MS" panose="020B0603020202020204" pitchFamily="34" charset="0"/>
                <a:ea typeface="Verdana" panose="020B0604030504040204" pitchFamily="34" charset="0"/>
              </a:rPr>
              <a:t>1</a:t>
            </a:r>
            <a:r>
              <a:rPr lang="en-GB" sz="2200" dirty="0" smtClean="0">
                <a:solidFill>
                  <a:srgbClr val="004494"/>
                </a:solidFill>
                <a:latin typeface="Trebuchet MS" panose="020B0603020202020204" pitchFamily="34" charset="0"/>
                <a:ea typeface="Verdana" panose="020B0604030504040204" pitchFamily="34" charset="0"/>
              </a:rPr>
              <a:t> joint or # coordinated PPI(s)</a:t>
            </a:r>
            <a:r>
              <a:rPr lang="en-GB" sz="2000" dirty="0" smtClean="0">
                <a:latin typeface="Verdana" panose="020B0604030504040204" pitchFamily="34" charset="0"/>
                <a:ea typeface="Verdana" panose="020B0604030504040204" pitchFamily="34" charset="0"/>
              </a:rPr>
              <a:t>/action</a:t>
            </a:r>
            <a:r>
              <a:rPr lang="en-GB" sz="2000" dirty="0">
                <a:latin typeface="Verdana" panose="020B0604030504040204" pitchFamily="34" charset="0"/>
                <a:ea typeface="Verdana" panose="020B0604030504040204" pitchFamily="34" charset="0"/>
              </a:rPr>
              <a:t>) + </a:t>
            </a:r>
            <a:r>
              <a:rPr lang="en-GB" sz="2000" dirty="0" smtClean="0">
                <a:latin typeface="Verdana" panose="020B0604030504040204" pitchFamily="34" charset="0"/>
                <a:ea typeface="Verdana" panose="020B0604030504040204" pitchFamily="34" charset="0"/>
              </a:rPr>
              <a:t>related activities*</a:t>
            </a:r>
          </a:p>
          <a:p>
            <a:pPr marL="355600" lvl="3" indent="0">
              <a:spcBef>
                <a:spcPct val="0"/>
              </a:spcBef>
              <a:spcAft>
                <a:spcPts val="300"/>
              </a:spcAft>
              <a:buClr>
                <a:schemeClr val="tx1"/>
              </a:buClr>
              <a:buNone/>
              <a:defRPr/>
            </a:pPr>
            <a:r>
              <a:rPr lang="en-GB" sz="1000" dirty="0" smtClean="0">
                <a:latin typeface="Verdana" panose="020B0604030504040204" pitchFamily="34" charset="0"/>
                <a:ea typeface="Verdana" panose="020B0604030504040204" pitchFamily="34" charset="0"/>
              </a:rPr>
              <a:t> </a:t>
            </a:r>
          </a:p>
          <a:p>
            <a:pPr marL="0" lvl="2" indent="0">
              <a:spcBef>
                <a:spcPct val="0"/>
              </a:spcBef>
              <a:spcAft>
                <a:spcPts val="300"/>
              </a:spcAft>
              <a:buClr>
                <a:schemeClr val="tx1"/>
              </a:buClr>
              <a:buNone/>
              <a:defRPr/>
            </a:pPr>
            <a:r>
              <a:rPr lang="en-GB" sz="1400" dirty="0" smtClean="0">
                <a:latin typeface="Verdana" panose="020B0604030504040204" pitchFamily="34" charset="0"/>
                <a:ea typeface="Verdana" panose="020B0604030504040204" pitchFamily="34" charset="0"/>
              </a:rPr>
              <a:t>* To </a:t>
            </a:r>
            <a:r>
              <a:rPr lang="en-GB" sz="1400" dirty="0">
                <a:latin typeface="Verdana" panose="020B0604030504040204" pitchFamily="34" charset="0"/>
                <a:ea typeface="Verdana" panose="020B0604030504040204" pitchFamily="34" charset="0"/>
              </a:rPr>
              <a:t>prepare, manage and follow-up the </a:t>
            </a:r>
            <a:r>
              <a:rPr lang="en-GB" sz="1400" dirty="0" smtClean="0">
                <a:latin typeface="Verdana" panose="020B0604030504040204" pitchFamily="34" charset="0"/>
                <a:ea typeface="Verdana" panose="020B0604030504040204" pitchFamily="34" charset="0"/>
              </a:rPr>
              <a:t>PCP/PPI procurement + embed the PCP/PPI in a wider demand side context (e.g. to test / label / certify / standardise solutions, prepare follow-up procurement, awareness raising and training)</a:t>
            </a:r>
          </a:p>
          <a:p>
            <a:pPr marL="0" lvl="2" indent="0">
              <a:spcBef>
                <a:spcPct val="0"/>
              </a:spcBef>
              <a:spcAft>
                <a:spcPts val="300"/>
              </a:spcAft>
              <a:buClr>
                <a:schemeClr val="tx1"/>
              </a:buClr>
              <a:buNone/>
              <a:defRPr/>
            </a:pPr>
            <a:endParaRPr lang="en-GB" sz="1200" dirty="0" smtClean="0">
              <a:latin typeface="Verdana" panose="020B0604030504040204" pitchFamily="34" charset="0"/>
              <a:ea typeface="Verdana" panose="020B0604030504040204" pitchFamily="34" charset="0"/>
            </a:endParaRPr>
          </a:p>
          <a:p>
            <a:pPr marL="541338" lvl="3" indent="-185738">
              <a:spcBef>
                <a:spcPct val="0"/>
              </a:spcBef>
              <a:spcAft>
                <a:spcPts val="300"/>
              </a:spcAft>
              <a:buFont typeface="Wingdings" pitchFamily="2" charset="2"/>
              <a:buChar char="§"/>
              <a:defRPr/>
            </a:pPr>
            <a:endParaRPr lang="en-GB" sz="1400" dirty="0">
              <a:solidFill>
                <a:srgbClr val="003399"/>
              </a:solidFill>
            </a:endParaRPr>
          </a:p>
          <a:p>
            <a:pPr marL="0" lvl="2" indent="0">
              <a:spcBef>
                <a:spcPct val="0"/>
              </a:spcBef>
              <a:spcAft>
                <a:spcPts val="300"/>
              </a:spcAft>
              <a:buClr>
                <a:srgbClr val="C00000"/>
              </a:buClr>
              <a:buNone/>
              <a:defRPr/>
            </a:pPr>
            <a:endParaRPr lang="en-GB" sz="1600" dirty="0"/>
          </a:p>
        </p:txBody>
      </p:sp>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Types of actions</a:t>
            </a:r>
            <a:endParaRPr lang="en-GB" dirty="0">
              <a:solidFill>
                <a:srgbClr val="93168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44" y="1700213"/>
            <a:ext cx="875747" cy="875747"/>
          </a:xfrm>
          <a:prstGeom prst="rect">
            <a:avLst/>
          </a:prstGeom>
        </p:spPr>
      </p:pic>
      <p:grpSp>
        <p:nvGrpSpPr>
          <p:cNvPr id="14" name="Group 13"/>
          <p:cNvGrpSpPr/>
          <p:nvPr/>
        </p:nvGrpSpPr>
        <p:grpSpPr>
          <a:xfrm>
            <a:off x="418660" y="4262443"/>
            <a:ext cx="799931" cy="783418"/>
            <a:chOff x="8937971" y="1558376"/>
            <a:chExt cx="864000" cy="864000"/>
          </a:xfrm>
        </p:grpSpPr>
        <p:sp>
          <p:nvSpPr>
            <p:cNvPr id="15" name="Oval 14"/>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9931" y="1592611"/>
              <a:ext cx="795530" cy="795530"/>
            </a:xfrm>
            <a:prstGeom prst="rect">
              <a:avLst/>
            </a:prstGeom>
          </p:spPr>
        </p:pic>
      </p:grpSp>
      <p:grpSp>
        <p:nvGrpSpPr>
          <p:cNvPr id="17" name="Group 16"/>
          <p:cNvGrpSpPr/>
          <p:nvPr/>
        </p:nvGrpSpPr>
        <p:grpSpPr>
          <a:xfrm>
            <a:off x="403356" y="5199471"/>
            <a:ext cx="799931" cy="783418"/>
            <a:chOff x="10070085" y="3724632"/>
            <a:chExt cx="864000" cy="864000"/>
          </a:xfrm>
        </p:grpSpPr>
        <p:sp>
          <p:nvSpPr>
            <p:cNvPr id="18" name="Oval 17"/>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20" y="3758867"/>
              <a:ext cx="795530" cy="795530"/>
            </a:xfrm>
            <a:prstGeom prst="rect">
              <a:avLst/>
            </a:prstGeom>
          </p:spPr>
        </p:pic>
      </p:grpSp>
      <p:sp>
        <p:nvSpPr>
          <p:cNvPr id="20" name="Text Placeholder 2"/>
          <p:cNvSpPr txBox="1">
            <a:spLocks/>
          </p:cNvSpPr>
          <p:nvPr/>
        </p:nvSpPr>
        <p:spPr>
          <a:xfrm>
            <a:off x="239151" y="3374079"/>
            <a:ext cx="11786593" cy="3303816"/>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21" name="Text Placeholder 2"/>
          <p:cNvSpPr txBox="1">
            <a:spLocks/>
          </p:cNvSpPr>
          <p:nvPr/>
        </p:nvSpPr>
        <p:spPr>
          <a:xfrm>
            <a:off x="239151" y="1361178"/>
            <a:ext cx="11786593" cy="1909664"/>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cxnSp>
        <p:nvCxnSpPr>
          <p:cNvPr id="23" name="Straight Connector 22"/>
          <p:cNvCxnSpPr/>
          <p:nvPr/>
        </p:nvCxnSpPr>
        <p:spPr>
          <a:xfrm flipV="1">
            <a:off x="8772525" y="4019555"/>
            <a:ext cx="128588" cy="428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26872" y="4077777"/>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
        <p:nvSpPr>
          <p:cNvPr id="22" name="TextBox 21"/>
          <p:cNvSpPr txBox="1"/>
          <p:nvPr/>
        </p:nvSpPr>
        <p:spPr>
          <a:xfrm>
            <a:off x="3740725" y="5006036"/>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270087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926" y="5853866"/>
            <a:ext cx="2232074" cy="8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2"/>
          <p:cNvSpPr txBox="1">
            <a:spLocks/>
          </p:cNvSpPr>
          <p:nvPr/>
        </p:nvSpPr>
        <p:spPr>
          <a:xfrm>
            <a:off x="239151" y="5063873"/>
            <a:ext cx="11786593" cy="142633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21" name="Text Placeholder 2"/>
          <p:cNvSpPr txBox="1">
            <a:spLocks/>
          </p:cNvSpPr>
          <p:nvPr/>
        </p:nvSpPr>
        <p:spPr>
          <a:xfrm>
            <a:off x="239151" y="1333042"/>
            <a:ext cx="11786593" cy="361052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22" name="Content Placeholder 2"/>
          <p:cNvSpPr>
            <a:spLocks noGrp="1"/>
          </p:cNvSpPr>
          <p:nvPr>
            <p:ph sz="half" idx="1"/>
          </p:nvPr>
        </p:nvSpPr>
        <p:spPr>
          <a:xfrm>
            <a:off x="1424423" y="1410784"/>
            <a:ext cx="10601321" cy="3386300"/>
          </a:xfrm>
        </p:spPr>
        <p:txBody>
          <a:bodyPr/>
          <a:lstStyle/>
          <a:p>
            <a:pPr marL="0" lvl="2" indent="-101600">
              <a:spcBef>
                <a:spcPct val="0"/>
              </a:spcBef>
              <a:spcAft>
                <a:spcPts val="300"/>
              </a:spcAft>
              <a:buClr>
                <a:schemeClr val="tx1"/>
              </a:buClr>
              <a:buNone/>
              <a:defRPr/>
            </a:pPr>
            <a:r>
              <a:rPr lang="en-GB" b="1" dirty="0" smtClean="0">
                <a:solidFill>
                  <a:schemeClr val="tx2"/>
                </a:solidFill>
                <a:latin typeface="Verdana" panose="020B0604030504040204" pitchFamily="34" charset="0"/>
                <a:ea typeface="Verdana" panose="020B0604030504040204" pitchFamily="34" charset="0"/>
              </a:rPr>
              <a:t>Other </a:t>
            </a:r>
            <a:r>
              <a:rPr lang="en-GB" b="1" dirty="0">
                <a:solidFill>
                  <a:schemeClr val="tx2"/>
                </a:solidFill>
                <a:latin typeface="Verdana" panose="020B0604030504040204" pitchFamily="34" charset="0"/>
                <a:ea typeface="Verdana" panose="020B0604030504040204" pitchFamily="34" charset="0"/>
              </a:rPr>
              <a:t>a</a:t>
            </a:r>
            <a:r>
              <a:rPr lang="en-GB" b="1" dirty="0" smtClean="0">
                <a:solidFill>
                  <a:schemeClr val="tx2"/>
                </a:solidFill>
                <a:latin typeface="Verdana" panose="020B0604030504040204" pitchFamily="34" charset="0"/>
                <a:ea typeface="Verdana" panose="020B0604030504040204" pitchFamily="34" charset="0"/>
              </a:rPr>
              <a:t>ctions may ‘involve’ the implementation of PCP/PPI procurement, e.g.</a:t>
            </a:r>
          </a:p>
          <a:p>
            <a:pPr marL="0" lvl="2" indent="-101600">
              <a:spcBef>
                <a:spcPct val="0"/>
              </a:spcBef>
              <a:spcAft>
                <a:spcPts val="300"/>
              </a:spcAft>
              <a:buClr>
                <a:schemeClr val="tx1"/>
              </a:buClr>
              <a:buNone/>
              <a:defRPr/>
            </a:pPr>
            <a:endParaRPr lang="en-GB" sz="1000" dirty="0" smtClean="0">
              <a:solidFill>
                <a:schemeClr val="tx2"/>
              </a:solidFill>
              <a:latin typeface="Verdana" panose="020B0604030504040204" pitchFamily="34" charset="0"/>
              <a:ea typeface="Verdana" panose="020B0604030504040204" pitchFamily="34" charset="0"/>
            </a:endParaRPr>
          </a:p>
          <a:p>
            <a:pPr marL="0" lvl="2" indent="-101600">
              <a:spcBef>
                <a:spcPct val="0"/>
              </a:spcBef>
              <a:spcAft>
                <a:spcPts val="300"/>
              </a:spcAft>
              <a:buClr>
                <a:srgbClr val="931680"/>
              </a:buClr>
              <a:buNone/>
              <a:defRPr/>
            </a:pPr>
            <a:r>
              <a:rPr lang="en-US" b="1" dirty="0" smtClean="0">
                <a:solidFill>
                  <a:srgbClr val="931680"/>
                </a:solidFill>
                <a:latin typeface="Verdana" panose="020B0604030504040204" pitchFamily="34" charset="0"/>
                <a:ea typeface="Verdana" panose="020B0604030504040204" pitchFamily="34" charset="0"/>
              </a:rPr>
              <a:t>RIA and IA actions </a:t>
            </a:r>
            <a:r>
              <a:rPr lang="en-US" sz="2000" dirty="0" smtClean="0">
                <a:latin typeface="Verdana" panose="020B0604030504040204" pitchFamily="34" charset="0"/>
                <a:ea typeface="Verdana" panose="020B0604030504040204" pitchFamily="34" charset="0"/>
              </a:rPr>
              <a:t>can fund a PCP or PPI</a:t>
            </a:r>
            <a:r>
              <a:rPr lang="en-US" sz="2200" dirty="0" smtClean="0">
                <a:latin typeface="Trebuchet MS" panose="020B0603020202020204" pitchFamily="34" charset="0"/>
                <a:ea typeface="Verdana" panose="020B0604030504040204" pitchFamily="34" charset="0"/>
              </a:rPr>
              <a:t> </a:t>
            </a:r>
            <a:r>
              <a:rPr lang="en-US" sz="2000" dirty="0" smtClean="0">
                <a:latin typeface="Verdana" panose="020B0604030504040204" pitchFamily="34" charset="0"/>
                <a:ea typeface="Verdana" panose="020B0604030504040204" pitchFamily="34" charset="0"/>
              </a:rPr>
              <a:t>under the </a:t>
            </a:r>
            <a:r>
              <a:rPr lang="en-US" sz="2000" b="1" u="sng" dirty="0" smtClean="0">
                <a:solidFill>
                  <a:schemeClr val="tx2"/>
                </a:solidFill>
                <a:latin typeface="Verdana" panose="020B0604030504040204" pitchFamily="34" charset="0"/>
                <a:ea typeface="Verdana" panose="020B0604030504040204" pitchFamily="34" charset="0"/>
              </a:rPr>
              <a:t>subcontracting costs</a:t>
            </a:r>
          </a:p>
          <a:p>
            <a:pPr marL="698500" lvl="3" indent="-342900">
              <a:spcBef>
                <a:spcPct val="0"/>
              </a:spcBef>
              <a:spcAft>
                <a:spcPts val="300"/>
              </a:spcAft>
              <a:buClr>
                <a:srgbClr val="931680"/>
              </a:buClr>
              <a:defRPr/>
            </a:pPr>
            <a:r>
              <a:rPr lang="en-US" sz="2000" dirty="0">
                <a:latin typeface="Verdana" panose="020B0604030504040204" pitchFamily="34" charset="0"/>
                <a:ea typeface="Verdana" panose="020B0604030504040204" pitchFamily="34" charset="0"/>
              </a:rPr>
              <a:t>Needs to fit with the R&amp;I </a:t>
            </a:r>
            <a:r>
              <a:rPr lang="en-US" sz="2000" dirty="0" smtClean="0">
                <a:latin typeface="Verdana" panose="020B0604030504040204" pitchFamily="34" charset="0"/>
                <a:ea typeface="Verdana" panose="020B0604030504040204" pitchFamily="34" charset="0"/>
              </a:rPr>
              <a:t>/ I scope </a:t>
            </a:r>
            <a:r>
              <a:rPr lang="en-US" sz="2000" dirty="0">
                <a:latin typeface="Verdana" panose="020B0604030504040204" pitchFamily="34" charset="0"/>
                <a:ea typeface="Verdana" panose="020B0604030504040204" pitchFamily="34" charset="0"/>
              </a:rPr>
              <a:t>of the action</a:t>
            </a:r>
          </a:p>
          <a:p>
            <a:pPr marL="698500" lvl="3" indent="-342900">
              <a:spcBef>
                <a:spcPct val="0"/>
              </a:spcBef>
              <a:spcAft>
                <a:spcPts val="300"/>
              </a:spcAft>
              <a:buClr>
                <a:srgbClr val="931680"/>
              </a:buClr>
              <a:defRPr/>
            </a:pPr>
            <a:r>
              <a:rPr lang="en-US" sz="2000" dirty="0">
                <a:latin typeface="Verdana" panose="020B0604030504040204" pitchFamily="34" charset="0"/>
                <a:ea typeface="Verdana" panose="020B0604030504040204" pitchFamily="34" charset="0"/>
              </a:rPr>
              <a:t>Not possible if call requires </a:t>
            </a:r>
            <a:r>
              <a:rPr lang="en-US" sz="2000" dirty="0" smtClean="0">
                <a:latin typeface="Verdana" panose="020B0604030504040204" pitchFamily="34" charset="0"/>
                <a:ea typeface="Verdana" panose="020B0604030504040204" pitchFamily="34" charset="0"/>
              </a:rPr>
              <a:t>industry / </a:t>
            </a:r>
            <a:r>
              <a:rPr lang="en-US" sz="2000" dirty="0">
                <a:latin typeface="Verdana" panose="020B0604030504040204" pitchFamily="34" charset="0"/>
                <a:ea typeface="Verdana" panose="020B0604030504040204" pitchFamily="34" charset="0"/>
              </a:rPr>
              <a:t>suppliers to be part of </a:t>
            </a:r>
            <a:r>
              <a:rPr lang="en-US" sz="2000" dirty="0" smtClean="0">
                <a:latin typeface="Verdana" panose="020B0604030504040204" pitchFamily="34" charset="0"/>
                <a:ea typeface="Verdana" panose="020B0604030504040204" pitchFamily="34" charset="0"/>
              </a:rPr>
              <a:t>consortia</a:t>
            </a:r>
          </a:p>
          <a:p>
            <a:pPr marL="698500" lvl="3" indent="-342900">
              <a:spcBef>
                <a:spcPct val="0"/>
              </a:spcBef>
              <a:spcAft>
                <a:spcPts val="300"/>
              </a:spcAft>
              <a:buClr>
                <a:srgbClr val="931680"/>
              </a:buClr>
              <a:defRPr/>
            </a:pPr>
            <a:r>
              <a:rPr lang="en-US" sz="2000" dirty="0">
                <a:latin typeface="Verdana" panose="020B0604030504040204" pitchFamily="34" charset="0"/>
                <a:ea typeface="Verdana" panose="020B0604030504040204" pitchFamily="34" charset="0"/>
              </a:rPr>
              <a:t>PCP or PPI can be implemented by 1 public procurer or by a buyers </a:t>
            </a:r>
            <a:r>
              <a:rPr lang="en-US" sz="2000" dirty="0" smtClean="0">
                <a:latin typeface="Verdana" panose="020B0604030504040204" pitchFamily="34" charset="0"/>
                <a:ea typeface="Verdana" panose="020B0604030504040204" pitchFamily="34" charset="0"/>
              </a:rPr>
              <a:t>group</a:t>
            </a:r>
          </a:p>
          <a:p>
            <a:pPr marL="698500" lvl="3" indent="-342900">
              <a:spcBef>
                <a:spcPct val="0"/>
              </a:spcBef>
              <a:spcAft>
                <a:spcPts val="300"/>
              </a:spcAft>
              <a:buClr>
                <a:srgbClr val="931680"/>
              </a:buClr>
              <a:defRPr/>
            </a:pPr>
            <a:r>
              <a:rPr lang="en-US" sz="2000" dirty="0" smtClean="0">
                <a:latin typeface="Verdana" panose="020B0604030504040204" pitchFamily="34" charset="0"/>
                <a:ea typeface="Verdana" panose="020B0604030504040204" pitchFamily="34" charset="0"/>
              </a:rPr>
              <a:t>PCP/PPI can be proposed by participants, or called for in the call conditions</a:t>
            </a:r>
          </a:p>
          <a:p>
            <a:pPr marL="698500" lvl="3" indent="-342900">
              <a:spcBef>
                <a:spcPct val="0"/>
              </a:spcBef>
              <a:spcAft>
                <a:spcPts val="300"/>
              </a:spcAft>
              <a:buClr>
                <a:srgbClr val="931680"/>
              </a:buClr>
              <a:defRPr/>
            </a:pPr>
            <a:r>
              <a:rPr lang="en-US" sz="2000" dirty="0" smtClean="0">
                <a:latin typeface="Verdana" panose="020B0604030504040204" pitchFamily="34" charset="0"/>
                <a:ea typeface="Verdana" panose="020B0604030504040204" pitchFamily="34" charset="0"/>
              </a:rPr>
              <a:t>Since main aim of R&amp;I/I action is that beneficiaries do R&amp;D/I themselves, </a:t>
            </a:r>
            <a:r>
              <a:rPr lang="en-US" sz="2000" u="sng" dirty="0" smtClean="0">
                <a:latin typeface="Verdana" panose="020B0604030504040204" pitchFamily="34" charset="0"/>
                <a:ea typeface="Verdana" panose="020B0604030504040204" pitchFamily="34" charset="0"/>
              </a:rPr>
              <a:t>normally</a:t>
            </a:r>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subcontracting costs can only be limited part of the </a:t>
            </a:r>
            <a:r>
              <a:rPr lang="en-US" sz="2000" dirty="0" smtClean="0">
                <a:latin typeface="Verdana" panose="020B0604030504040204" pitchFamily="34" charset="0"/>
                <a:ea typeface="Verdana" panose="020B0604030504040204" pitchFamily="34" charset="0"/>
              </a:rPr>
              <a:t>action (</a:t>
            </a:r>
            <a:r>
              <a:rPr lang="en-US" sz="2000" u="sng" dirty="0" smtClean="0">
                <a:latin typeface="Verdana" panose="020B0604030504040204" pitchFamily="34" charset="0"/>
                <a:ea typeface="Verdana" panose="020B0604030504040204" pitchFamily="34" charset="0"/>
              </a:rPr>
              <a:t>unless</a:t>
            </a:r>
            <a:r>
              <a:rPr lang="en-US" sz="2000" dirty="0" smtClean="0">
                <a:latin typeface="Verdana" panose="020B0604030504040204" pitchFamily="34" charset="0"/>
                <a:ea typeface="Verdana" panose="020B0604030504040204" pitchFamily="34" charset="0"/>
              </a:rPr>
              <a:t> the call conditions call for the PCP/PPI to be a key/large part of the action)</a:t>
            </a:r>
          </a:p>
          <a:p>
            <a:pPr marL="355600" lvl="3" indent="0">
              <a:spcBef>
                <a:spcPct val="0"/>
              </a:spcBef>
              <a:spcAft>
                <a:spcPts val="300"/>
              </a:spcAft>
              <a:buClr>
                <a:srgbClr val="931680"/>
              </a:buClr>
              <a:buNone/>
              <a:defRPr/>
            </a:pPr>
            <a:endParaRPr lang="en-US" sz="1400" dirty="0" smtClean="0">
              <a:latin typeface="Verdana" panose="020B0604030504040204" pitchFamily="34" charset="0"/>
              <a:ea typeface="Verdana" panose="020B0604030504040204" pitchFamily="34" charset="0"/>
            </a:endParaRPr>
          </a:p>
          <a:p>
            <a:pPr marL="0" lvl="2" indent="0">
              <a:spcBef>
                <a:spcPct val="0"/>
              </a:spcBef>
              <a:spcAft>
                <a:spcPts val="300"/>
              </a:spcAft>
              <a:buClr>
                <a:srgbClr val="C00000"/>
              </a:buClr>
              <a:buNone/>
              <a:defRPr/>
            </a:pPr>
            <a:endParaRPr lang="en-GB" sz="1600" dirty="0"/>
          </a:p>
        </p:txBody>
      </p:sp>
      <p:grpSp>
        <p:nvGrpSpPr>
          <p:cNvPr id="23" name="Group 22"/>
          <p:cNvGrpSpPr/>
          <p:nvPr/>
        </p:nvGrpSpPr>
        <p:grpSpPr>
          <a:xfrm>
            <a:off x="436098" y="2435281"/>
            <a:ext cx="805765" cy="828424"/>
            <a:chOff x="1013173" y="1558376"/>
            <a:chExt cx="864000" cy="864000"/>
          </a:xfrm>
        </p:grpSpPr>
        <p:sp>
          <p:nvSpPr>
            <p:cNvPr id="24" name="Oval 23"/>
            <p:cNvSpPr/>
            <p:nvPr/>
          </p:nvSpPr>
          <p:spPr>
            <a:xfrm>
              <a:off x="1013173"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90" y="1592611"/>
              <a:ext cx="795530" cy="795530"/>
            </a:xfrm>
            <a:prstGeom prst="rect">
              <a:avLst/>
            </a:prstGeom>
          </p:spPr>
        </p:pic>
      </p:grpSp>
      <p:sp>
        <p:nvSpPr>
          <p:cNvPr id="29" name="Content Placeholder 2"/>
          <p:cNvSpPr txBox="1">
            <a:spLocks/>
          </p:cNvSpPr>
          <p:nvPr/>
        </p:nvSpPr>
        <p:spPr>
          <a:xfrm>
            <a:off x="1424422" y="5165789"/>
            <a:ext cx="10501745" cy="13244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101600">
              <a:spcBef>
                <a:spcPct val="0"/>
              </a:spcBef>
              <a:spcAft>
                <a:spcPts val="300"/>
              </a:spcAft>
              <a:buClr>
                <a:schemeClr val="tx1"/>
              </a:buClr>
              <a:buFont typeface="Arial" panose="020B0604020202020204" pitchFamily="34" charset="0"/>
              <a:buNone/>
              <a:defRPr/>
            </a:pPr>
            <a:r>
              <a:rPr lang="en-GB" b="1" dirty="0" smtClean="0">
                <a:solidFill>
                  <a:schemeClr val="tx2"/>
                </a:solidFill>
                <a:latin typeface="Verdana" panose="020B0604030504040204" pitchFamily="34" charset="0"/>
                <a:ea typeface="Verdana" panose="020B0604030504040204" pitchFamily="34" charset="0"/>
              </a:rPr>
              <a:t>The EC or funding body itself may also implement PCP/PPI procurements         </a:t>
            </a:r>
          </a:p>
          <a:p>
            <a:pPr marL="0" lvl="2" indent="-101600">
              <a:spcBef>
                <a:spcPct val="0"/>
              </a:spcBef>
              <a:spcAft>
                <a:spcPts val="300"/>
              </a:spcAft>
              <a:buClr>
                <a:schemeClr val="tx1"/>
              </a:buClr>
              <a:buFont typeface="Arial" panose="020B0604020202020204" pitchFamily="34" charset="0"/>
              <a:buNone/>
              <a:defRPr/>
            </a:pPr>
            <a:endParaRPr lang="en-GB" sz="1000" dirty="0" smtClean="0">
              <a:solidFill>
                <a:schemeClr val="tx2"/>
              </a:solidFill>
              <a:latin typeface="Verdana" panose="020B0604030504040204" pitchFamily="34" charset="0"/>
              <a:ea typeface="Verdana" panose="020B0604030504040204" pitchFamily="34" charset="0"/>
            </a:endParaRPr>
          </a:p>
          <a:p>
            <a:pPr marL="698500" lvl="3" indent="-342900">
              <a:spcBef>
                <a:spcPct val="0"/>
              </a:spcBef>
              <a:spcAft>
                <a:spcPts val="300"/>
              </a:spcAft>
              <a:buClr>
                <a:srgbClr val="931680"/>
              </a:buClr>
              <a:defRPr/>
            </a:pPr>
            <a:r>
              <a:rPr lang="en-US" sz="2000" dirty="0" smtClean="0">
                <a:latin typeface="Verdana" panose="020B0604030504040204" pitchFamily="34" charset="0"/>
                <a:ea typeface="Verdana" panose="020B0604030504040204" pitchFamily="34" charset="0"/>
              </a:rPr>
              <a:t>On its own behalf or jointly with public buyers from Member States or Associated Countries (example in H2020: </a:t>
            </a:r>
            <a:r>
              <a:rPr lang="en-US" sz="2000" dirty="0" smtClean="0">
                <a:latin typeface="Verdana" panose="020B0604030504040204" pitchFamily="34" charset="0"/>
                <a:ea typeface="Verdana" panose="020B0604030504040204" pitchFamily="34" charset="0"/>
                <a:hlinkClick r:id="rId4"/>
              </a:rPr>
              <a:t>EU blockchain PCP</a:t>
            </a:r>
            <a:r>
              <a:rPr lang="en-US" sz="2000" dirty="0" smtClean="0">
                <a:latin typeface="Verdana" panose="020B0604030504040204" pitchFamily="34" charset="0"/>
                <a:ea typeface="Verdana" panose="020B0604030504040204" pitchFamily="34" charset="0"/>
              </a:rPr>
              <a:t>)</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889" y="5264720"/>
            <a:ext cx="1018427" cy="1018427"/>
          </a:xfrm>
          <a:prstGeom prst="rect">
            <a:avLst/>
          </a:prstGeom>
        </p:spPr>
      </p:pic>
      <p:sp>
        <p:nvSpPr>
          <p:cNvPr id="31" name="Title 2"/>
          <p:cNvSpPr>
            <a:spLocks noGrp="1"/>
          </p:cNvSpPr>
          <p:nvPr>
            <p:ph type="title"/>
          </p:nvPr>
        </p:nvSpPr>
        <p:spPr>
          <a:xfrm>
            <a:off x="970721" y="482860"/>
            <a:ext cx="11055023" cy="782357"/>
          </a:xfrm>
        </p:spPr>
        <p:txBody>
          <a:bodyPr/>
          <a:lstStyle/>
          <a:p>
            <a:r>
              <a:rPr lang="fr-BE" dirty="0" smtClean="0">
                <a:solidFill>
                  <a:srgbClr val="931680"/>
                </a:solidFill>
              </a:rPr>
              <a:t>Types of actions</a:t>
            </a:r>
            <a:endParaRPr lang="en-GB" dirty="0">
              <a:solidFill>
                <a:srgbClr val="931680"/>
              </a:solidFill>
            </a:endParaRPr>
          </a:p>
        </p:txBody>
      </p:sp>
      <p:sp>
        <p:nvSpPr>
          <p:cNvPr id="12" name="TextBox 11"/>
          <p:cNvSpPr txBox="1"/>
          <p:nvPr/>
        </p:nvSpPr>
        <p:spPr>
          <a:xfrm>
            <a:off x="1132059" y="3351189"/>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1996400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Applicable rules and guidance </a:t>
            </a:r>
            <a:endParaRPr lang="en-GB" dirty="0">
              <a:solidFill>
                <a:srgbClr val="93168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04" y="4469563"/>
            <a:ext cx="804221" cy="804221"/>
          </a:xfrm>
          <a:prstGeom prst="rect">
            <a:avLst/>
          </a:prstGeom>
        </p:spPr>
      </p:pic>
      <p:sp>
        <p:nvSpPr>
          <p:cNvPr id="18" name="Rectangle 17"/>
          <p:cNvSpPr/>
          <p:nvPr/>
        </p:nvSpPr>
        <p:spPr>
          <a:xfrm>
            <a:off x="1562048" y="2883584"/>
            <a:ext cx="1046369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b="1" dirty="0" smtClean="0">
                <a:solidFill>
                  <a:schemeClr val="tx1"/>
                </a:solidFill>
                <a:hlinkClick r:id="rId4"/>
              </a:rPr>
              <a:t>Model Grant Agreement (MGA)</a:t>
            </a:r>
            <a:r>
              <a:rPr lang="en-GB" b="1" dirty="0" smtClean="0">
                <a:solidFill>
                  <a:schemeClr val="tx1"/>
                </a:solidFill>
              </a:rPr>
              <a:t> and </a:t>
            </a:r>
            <a:r>
              <a:rPr lang="en-GB" b="1" dirty="0">
                <a:solidFill>
                  <a:schemeClr val="tx1"/>
                </a:solidFill>
                <a:hlinkClick r:id="rId5"/>
              </a:rPr>
              <a:t>Annotated Model Grant Agreement (AGA</a:t>
            </a:r>
            <a:r>
              <a:rPr lang="en-GB" b="1" dirty="0" smtClean="0">
                <a:solidFill>
                  <a:schemeClr val="tx1"/>
                </a:solidFill>
                <a:hlinkClick r:id="rId5"/>
              </a:rPr>
              <a:t>)</a:t>
            </a:r>
            <a:endParaRPr lang="en-GB" b="1" dirty="0" smtClean="0">
              <a:solidFill>
                <a:schemeClr val="tx1"/>
              </a:solidFill>
            </a:endParaRPr>
          </a:p>
          <a:p>
            <a:pPr defTabSz="457200" fontAlgn="auto">
              <a:spcBef>
                <a:spcPts val="0"/>
              </a:spcBef>
              <a:spcAft>
                <a:spcPts val="0"/>
              </a:spcAft>
            </a:pPr>
            <a:r>
              <a:rPr lang="en-GB" b="1" dirty="0" smtClean="0">
                <a:solidFill>
                  <a:schemeClr val="tx1"/>
                </a:solidFill>
              </a:rPr>
              <a:t>Annex 5 - Specific rules for PCP and PPI procurements (recalls main points of Annex H of WP)</a:t>
            </a:r>
          </a:p>
          <a:p>
            <a:pPr defTabSz="457200" fontAlgn="auto">
              <a:spcBef>
                <a:spcPts val="0"/>
              </a:spcBef>
              <a:spcAft>
                <a:spcPts val="0"/>
              </a:spcAft>
            </a:pPr>
            <a:r>
              <a:rPr lang="en-GB" b="1" dirty="0" smtClean="0">
                <a:solidFill>
                  <a:schemeClr val="tx1"/>
                </a:solidFill>
              </a:rPr>
              <a:t>Article 6.2.D.5 – PCP/PPI procurement costs (specific cost category for PCP / PPI actions)</a:t>
            </a:r>
          </a:p>
          <a:p>
            <a:pPr defTabSz="457200" fontAlgn="auto">
              <a:spcBef>
                <a:spcPts val="0"/>
              </a:spcBef>
              <a:spcAft>
                <a:spcPts val="0"/>
              </a:spcAft>
            </a:pPr>
            <a:r>
              <a:rPr lang="en-GB" b="1" dirty="0" smtClean="0">
                <a:solidFill>
                  <a:schemeClr val="tx1"/>
                </a:solidFill>
              </a:rPr>
              <a:t>Article 6.2.B – Subcontracting costs (cost category for R&amp;I / I actions that involve a PCP/PPI)</a:t>
            </a:r>
          </a:p>
          <a:p>
            <a:pPr defTabSz="457200"/>
            <a:r>
              <a:rPr lang="en-US" b="1" dirty="0" smtClean="0">
                <a:solidFill>
                  <a:schemeClr val="tx1"/>
                </a:solidFill>
              </a:rPr>
              <a:t>AGA: Guidance </a:t>
            </a:r>
            <a:r>
              <a:rPr lang="en-US" b="1" dirty="0">
                <a:solidFill>
                  <a:schemeClr val="tx1"/>
                </a:solidFill>
              </a:rPr>
              <a:t>&amp; examples that clarify the obligations from the articles of the </a:t>
            </a:r>
            <a:r>
              <a:rPr lang="en-US" b="1" dirty="0" smtClean="0">
                <a:solidFill>
                  <a:schemeClr val="tx1"/>
                </a:solidFill>
              </a:rPr>
              <a:t>MGA</a:t>
            </a:r>
            <a:endParaRPr lang="en-GB" b="1" dirty="0">
              <a:solidFill>
                <a:schemeClr val="tx1"/>
              </a:solidFill>
            </a:endParaRPr>
          </a:p>
        </p:txBody>
      </p:sp>
      <p:sp>
        <p:nvSpPr>
          <p:cNvPr id="19" name="Rectangle 18"/>
          <p:cNvSpPr/>
          <p:nvPr/>
        </p:nvSpPr>
        <p:spPr>
          <a:xfrm>
            <a:off x="1582544" y="5259600"/>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hlinkClick r:id="rId6"/>
              </a:rPr>
              <a:t>Application form PCP actions</a:t>
            </a:r>
            <a:r>
              <a:rPr lang="en-US" b="1" dirty="0" smtClean="0">
                <a:solidFill>
                  <a:schemeClr val="tx1"/>
                </a:solidFill>
              </a:rPr>
              <a:t>, </a:t>
            </a:r>
            <a:r>
              <a:rPr lang="en-US" b="1" dirty="0" smtClean="0">
                <a:solidFill>
                  <a:schemeClr val="tx1"/>
                </a:solidFill>
                <a:hlinkClick r:id="rId7"/>
              </a:rPr>
              <a:t>Application form PPI actions</a:t>
            </a:r>
            <a:endParaRPr lang="en-US" b="1" dirty="0" smtClean="0">
              <a:solidFill>
                <a:schemeClr val="tx1"/>
              </a:solidFill>
            </a:endParaRPr>
          </a:p>
          <a:p>
            <a:pPr defTabSz="457200" fontAlgn="auto">
              <a:spcBef>
                <a:spcPts val="0"/>
              </a:spcBef>
              <a:spcAft>
                <a:spcPts val="0"/>
              </a:spcAft>
            </a:pPr>
            <a:r>
              <a:rPr lang="en-US" b="1" dirty="0" smtClean="0">
                <a:solidFill>
                  <a:schemeClr val="tx1"/>
                </a:solidFill>
              </a:rPr>
              <a:t>Reminds you of what to explain at proposal stage, mandatory deliverables etc.</a:t>
            </a:r>
            <a:endParaRPr lang="en-GB" b="1" dirty="0">
              <a:solidFill>
                <a:schemeClr val="tx1"/>
              </a:solidFill>
            </a:endParaRPr>
          </a:p>
        </p:txBody>
      </p:sp>
      <p:sp>
        <p:nvSpPr>
          <p:cNvPr id="31" name="Rectangle 30"/>
          <p:cNvSpPr/>
          <p:nvPr/>
        </p:nvSpPr>
        <p:spPr>
          <a:xfrm>
            <a:off x="1562048" y="6080675"/>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hlinkClick r:id="rId8"/>
              </a:rPr>
              <a:t>HorizonEU Programme guide</a:t>
            </a:r>
            <a:r>
              <a:rPr lang="en-US" b="1" dirty="0" smtClean="0">
                <a:solidFill>
                  <a:schemeClr val="tx1"/>
                </a:solidFill>
              </a:rPr>
              <a:t> (section on cross-cutting priority ‘innovation procurement’)</a:t>
            </a:r>
          </a:p>
          <a:p>
            <a:pPr defTabSz="457200" fontAlgn="auto">
              <a:spcBef>
                <a:spcPts val="0"/>
              </a:spcBef>
              <a:spcAft>
                <a:spcPts val="0"/>
              </a:spcAft>
            </a:pPr>
            <a:r>
              <a:rPr lang="en-US" b="1" dirty="0" smtClean="0">
                <a:solidFill>
                  <a:schemeClr val="tx1"/>
                </a:solidFill>
              </a:rPr>
              <a:t>High level strategic guidance to help you find your way in how to apply</a:t>
            </a:r>
            <a:endParaRPr lang="en-GB" b="1" dirty="0">
              <a:solidFill>
                <a:schemeClr val="tx1"/>
              </a:solidFill>
            </a:endParaRPr>
          </a:p>
        </p:txBody>
      </p:sp>
      <p:grpSp>
        <p:nvGrpSpPr>
          <p:cNvPr id="34" name="Group 33"/>
          <p:cNvGrpSpPr/>
          <p:nvPr/>
        </p:nvGrpSpPr>
        <p:grpSpPr>
          <a:xfrm>
            <a:off x="788971" y="5272504"/>
            <a:ext cx="655980" cy="655980"/>
            <a:chOff x="8934066" y="2641504"/>
            <a:chExt cx="864000" cy="864000"/>
          </a:xfrm>
        </p:grpSpPr>
        <p:sp>
          <p:nvSpPr>
            <p:cNvPr id="35" name="Oval 34"/>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37" name="TextBox 36"/>
          <p:cNvSpPr txBox="1"/>
          <p:nvPr/>
        </p:nvSpPr>
        <p:spPr>
          <a:xfrm>
            <a:off x="1576116" y="1400529"/>
            <a:ext cx="10254813" cy="923330"/>
          </a:xfrm>
          <a:prstGeom prst="rect">
            <a:avLst/>
          </a:prstGeom>
          <a:noFill/>
        </p:spPr>
        <p:txBody>
          <a:bodyPr wrap="square" rtlCol="0">
            <a:spAutoFit/>
          </a:bodyPr>
          <a:lstStyle/>
          <a:p>
            <a:r>
              <a:rPr lang="en-US" b="1" dirty="0" smtClean="0">
                <a:hlinkClick r:id="rId10"/>
              </a:rPr>
              <a:t>General annexes of the work programme</a:t>
            </a:r>
            <a:r>
              <a:rPr lang="en-US" b="1" dirty="0" smtClean="0"/>
              <a:t>                                                                                      In particular </a:t>
            </a:r>
            <a:r>
              <a:rPr lang="en-US" b="1" i="1" dirty="0" smtClean="0"/>
              <a:t>Annex H: Specific conditions for actions with PCP / PPI</a:t>
            </a:r>
            <a:r>
              <a:rPr lang="en-US" b="1" dirty="0" smtClean="0"/>
              <a:t>. It applies to all actions that support the preparation and or implementation of PCP / PPI procurements (see above)!</a:t>
            </a:r>
            <a:endParaRPr lang="fr-BE" b="1" dirty="0"/>
          </a:p>
        </p:txBody>
      </p:sp>
      <p:sp>
        <p:nvSpPr>
          <p:cNvPr id="44" name="Rectangle 43"/>
          <p:cNvSpPr/>
          <p:nvPr/>
        </p:nvSpPr>
        <p:spPr>
          <a:xfrm>
            <a:off x="1582544" y="4121856"/>
            <a:ext cx="1024838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hlinkClick r:id="rId11"/>
              </a:rPr>
              <a:t>Guidance </a:t>
            </a:r>
            <a:r>
              <a:rPr lang="en-US" b="1" dirty="0" smtClean="0">
                <a:solidFill>
                  <a:schemeClr val="tx1"/>
                </a:solidFill>
                <a:hlinkClick r:id="rId11"/>
              </a:rPr>
              <a:t>PCP tender docs</a:t>
            </a:r>
            <a:r>
              <a:rPr lang="en-US" b="1" dirty="0" smtClean="0">
                <a:solidFill>
                  <a:schemeClr val="tx1"/>
                </a:solidFill>
              </a:rPr>
              <a:t>, </a:t>
            </a:r>
            <a:r>
              <a:rPr lang="en-US" b="1" dirty="0" smtClean="0">
                <a:solidFill>
                  <a:schemeClr val="tx1"/>
                </a:solidFill>
                <a:hlinkClick r:id="rId12"/>
              </a:rPr>
              <a:t>Guidance PPI tender </a:t>
            </a:r>
            <a:r>
              <a:rPr lang="en-US" b="1" dirty="0" smtClean="0">
                <a:solidFill>
                  <a:schemeClr val="tx1"/>
                </a:solidFill>
                <a:hlinkClick r:id="rId12"/>
              </a:rPr>
              <a:t>docs</a:t>
            </a:r>
            <a:r>
              <a:rPr lang="en-US" b="1" dirty="0" smtClean="0">
                <a:solidFill>
                  <a:schemeClr val="tx1"/>
                </a:solidFill>
              </a:rPr>
              <a:t> (</a:t>
            </a:r>
            <a:r>
              <a:rPr lang="en-US" b="1" dirty="0" smtClean="0">
                <a:solidFill>
                  <a:schemeClr val="tx1"/>
                </a:solidFill>
                <a:hlinkClick r:id="rId13"/>
              </a:rPr>
              <a:t>update for </a:t>
            </a:r>
            <a:r>
              <a:rPr lang="en-US" b="1" dirty="0" err="1" smtClean="0">
                <a:solidFill>
                  <a:schemeClr val="tx1"/>
                </a:solidFill>
                <a:hlinkClick r:id="rId13"/>
              </a:rPr>
              <a:t>HorizonEU</a:t>
            </a:r>
            <a:r>
              <a:rPr lang="en-US" b="1" dirty="0" smtClean="0">
                <a:solidFill>
                  <a:schemeClr val="tx1"/>
                </a:solidFill>
                <a:hlinkClick r:id="rId13"/>
              </a:rPr>
              <a:t> coming soon</a:t>
            </a:r>
            <a:r>
              <a:rPr lang="en-US" b="1" dirty="0" smtClean="0">
                <a:solidFill>
                  <a:schemeClr val="tx1"/>
                </a:solidFill>
              </a:rPr>
              <a:t>)</a:t>
            </a:r>
            <a:endParaRPr lang="en-US" b="1" dirty="0" smtClean="0">
              <a:solidFill>
                <a:schemeClr val="tx1"/>
              </a:solidFill>
            </a:endParaRPr>
          </a:p>
          <a:p>
            <a:pPr defTabSz="457200" fontAlgn="auto">
              <a:spcBef>
                <a:spcPts val="0"/>
              </a:spcBef>
              <a:spcAft>
                <a:spcPts val="0"/>
              </a:spcAft>
            </a:pPr>
            <a:r>
              <a:rPr lang="en-US" b="1" dirty="0" smtClean="0">
                <a:solidFill>
                  <a:schemeClr val="tx1"/>
                </a:solidFill>
              </a:rPr>
              <a:t>Provides guidance on how to draft the tender documents and notices in line with HE rules</a:t>
            </a:r>
          </a:p>
          <a:p>
            <a:pPr defTabSz="457200" fontAlgn="auto">
              <a:spcBef>
                <a:spcPts val="0"/>
              </a:spcBef>
              <a:spcAft>
                <a:spcPts val="0"/>
              </a:spcAft>
            </a:pPr>
            <a:endParaRPr lang="en-GB" b="1" dirty="0">
              <a:solidFill>
                <a:schemeClr val="tx1"/>
              </a:solidFill>
            </a:endParaRPr>
          </a:p>
        </p:txBody>
      </p:sp>
      <p:grpSp>
        <p:nvGrpSpPr>
          <p:cNvPr id="45" name="Group 44"/>
          <p:cNvGrpSpPr/>
          <p:nvPr/>
        </p:nvGrpSpPr>
        <p:grpSpPr>
          <a:xfrm>
            <a:off x="812432" y="6008169"/>
            <a:ext cx="668968" cy="668968"/>
            <a:chOff x="8939436" y="4807760"/>
            <a:chExt cx="864000" cy="864000"/>
          </a:xfrm>
        </p:grpSpPr>
        <p:sp>
          <p:nvSpPr>
            <p:cNvPr id="46" name="Oval 4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grpSp>
        <p:nvGrpSpPr>
          <p:cNvPr id="48" name="Group 47"/>
          <p:cNvGrpSpPr/>
          <p:nvPr/>
        </p:nvGrpSpPr>
        <p:grpSpPr>
          <a:xfrm>
            <a:off x="793921" y="1540406"/>
            <a:ext cx="639930" cy="619114"/>
            <a:chOff x="10070085" y="4807760"/>
            <a:chExt cx="864000" cy="864000"/>
          </a:xfrm>
        </p:grpSpPr>
        <p:sp>
          <p:nvSpPr>
            <p:cNvPr id="49" name="Oval 48"/>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50" name="Picture 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04321" y="4841988"/>
              <a:ext cx="795530" cy="795529"/>
            </a:xfrm>
            <a:prstGeom prst="rect">
              <a:avLst/>
            </a:prstGeom>
          </p:spPr>
        </p:pic>
      </p:grpSp>
      <p:pic>
        <p:nvPicPr>
          <p:cNvPr id="51" name="Picture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6065" y="2552514"/>
            <a:ext cx="736091" cy="736091"/>
          </a:xfrm>
          <a:prstGeom prst="rect">
            <a:avLst/>
          </a:prstGeom>
        </p:spPr>
      </p:pic>
      <p:grpSp>
        <p:nvGrpSpPr>
          <p:cNvPr id="52" name="Group 51"/>
          <p:cNvGrpSpPr/>
          <p:nvPr/>
        </p:nvGrpSpPr>
        <p:grpSpPr>
          <a:xfrm>
            <a:off x="766705" y="3814863"/>
            <a:ext cx="678247" cy="654700"/>
            <a:chOff x="3332923" y="4807760"/>
            <a:chExt cx="864000" cy="864000"/>
          </a:xfrm>
        </p:grpSpPr>
        <p:sp>
          <p:nvSpPr>
            <p:cNvPr id="53" name="Oval 52"/>
            <p:cNvSpPr/>
            <p:nvPr/>
          </p:nvSpPr>
          <p:spPr>
            <a:xfrm>
              <a:off x="3332923" y="4807760"/>
              <a:ext cx="864000" cy="864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67312" y="4841995"/>
              <a:ext cx="795532" cy="795531"/>
            </a:xfrm>
            <a:prstGeom prst="rect">
              <a:avLst/>
            </a:prstGeom>
          </p:spPr>
        </p:pic>
      </p:grpSp>
      <p:sp>
        <p:nvSpPr>
          <p:cNvPr id="55" name="Rectangle 54"/>
          <p:cNvSpPr/>
          <p:nvPr/>
        </p:nvSpPr>
        <p:spPr>
          <a:xfrm>
            <a:off x="1552060" y="4751920"/>
            <a:ext cx="1027886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hlinkClick r:id="rId18"/>
              </a:rPr>
              <a:t>FAQs about PCP actions</a:t>
            </a:r>
            <a:r>
              <a:rPr lang="en-US" b="1" dirty="0" smtClean="0">
                <a:solidFill>
                  <a:schemeClr val="tx1"/>
                </a:solidFill>
              </a:rPr>
              <a:t> and </a:t>
            </a:r>
            <a:r>
              <a:rPr lang="en-US" b="1" dirty="0" smtClean="0">
                <a:solidFill>
                  <a:schemeClr val="tx1"/>
                </a:solidFill>
                <a:hlinkClick r:id="rId19"/>
              </a:rPr>
              <a:t>FAQs about PPI actions</a:t>
            </a:r>
            <a:r>
              <a:rPr lang="en-US" b="1" dirty="0" smtClean="0">
                <a:solidFill>
                  <a:schemeClr val="tx1"/>
                </a:solidFill>
              </a:rPr>
              <a:t> (</a:t>
            </a:r>
            <a:r>
              <a:rPr lang="en-US" b="1" dirty="0" smtClean="0">
                <a:solidFill>
                  <a:schemeClr val="tx1"/>
                </a:solidFill>
                <a:hlinkClick r:id="rId13"/>
              </a:rPr>
              <a:t>update for </a:t>
            </a:r>
            <a:r>
              <a:rPr lang="en-US" b="1" dirty="0" err="1" smtClean="0">
                <a:solidFill>
                  <a:schemeClr val="tx1"/>
                </a:solidFill>
                <a:hlinkClick r:id="rId13"/>
              </a:rPr>
              <a:t>HorizonEU</a:t>
            </a:r>
            <a:r>
              <a:rPr lang="en-US" b="1" dirty="0" smtClean="0">
                <a:solidFill>
                  <a:schemeClr val="tx1"/>
                </a:solidFill>
                <a:hlinkClick r:id="rId13"/>
              </a:rPr>
              <a:t> coming soon</a:t>
            </a:r>
            <a:r>
              <a:rPr lang="en-US" b="1" dirty="0" smtClean="0">
                <a:solidFill>
                  <a:schemeClr val="tx1"/>
                </a:solidFill>
              </a:rPr>
              <a:t>)</a:t>
            </a:r>
            <a:endParaRPr lang="en-US" b="1" dirty="0">
              <a:solidFill>
                <a:schemeClr val="tx1"/>
              </a:solidFill>
            </a:endParaRPr>
          </a:p>
          <a:p>
            <a:pPr defTabSz="457200" fontAlgn="auto">
              <a:spcBef>
                <a:spcPts val="0"/>
              </a:spcBef>
              <a:spcAft>
                <a:spcPts val="0"/>
              </a:spcAft>
            </a:pPr>
            <a:r>
              <a:rPr lang="en-US" b="1" dirty="0" smtClean="0">
                <a:solidFill>
                  <a:schemeClr val="tx1"/>
                </a:solidFill>
              </a:rPr>
              <a:t>You can ask more Q&amp;A via the topic </a:t>
            </a:r>
            <a:r>
              <a:rPr lang="en-US" b="1" dirty="0" smtClean="0">
                <a:solidFill>
                  <a:schemeClr val="tx1"/>
                </a:solidFill>
              </a:rPr>
              <a:t>page </a:t>
            </a:r>
            <a:r>
              <a:rPr lang="en-US" b="1" dirty="0" smtClean="0">
                <a:solidFill>
                  <a:schemeClr val="tx1"/>
                </a:solidFill>
              </a:rPr>
              <a:t>on the </a:t>
            </a:r>
            <a:r>
              <a:rPr lang="en-US" b="1" dirty="0" smtClean="0">
                <a:solidFill>
                  <a:schemeClr val="tx1"/>
                </a:solidFill>
              </a:rPr>
              <a:t>Funding &amp; Tenders </a:t>
            </a:r>
            <a:r>
              <a:rPr lang="en-US" b="1" dirty="0" smtClean="0">
                <a:solidFill>
                  <a:schemeClr val="tx1"/>
                </a:solidFill>
              </a:rPr>
              <a:t>Portal</a:t>
            </a:r>
            <a:endParaRPr lang="en-US" b="1" dirty="0" smtClean="0">
              <a:solidFill>
                <a:schemeClr val="tx1"/>
              </a:solidFill>
            </a:endParaRPr>
          </a:p>
          <a:p>
            <a:pPr defTabSz="457200" fontAlgn="auto">
              <a:spcBef>
                <a:spcPts val="0"/>
              </a:spcBef>
              <a:spcAft>
                <a:spcPts val="0"/>
              </a:spcAft>
            </a:pPr>
            <a:endParaRPr lang="en-GB" b="1" dirty="0">
              <a:solidFill>
                <a:schemeClr val="tx1"/>
              </a:solidFill>
            </a:endParaRPr>
          </a:p>
        </p:txBody>
      </p:sp>
    </p:spTree>
    <p:extLst>
      <p:ext uri="{BB962C8B-B14F-4D97-AF65-F5344CB8AC3E}">
        <p14:creationId xmlns:p14="http://schemas.microsoft.com/office/powerpoint/2010/main" val="191404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83837" y="1354945"/>
            <a:ext cx="10643145" cy="904040"/>
          </a:xfrm>
        </p:spPr>
        <p:txBody>
          <a:bodyPr/>
          <a:lstStyle/>
          <a:p>
            <a:r>
              <a:rPr lang="en-US" b="1" dirty="0" smtClean="0"/>
              <a:t>Are you familiar with the EU’s R&amp;I programme support for innovation procurements? </a:t>
            </a:r>
          </a:p>
          <a:p>
            <a:pPr marL="342900" indent="-342900">
              <a:buFontTx/>
              <a:buChar char="-"/>
            </a:pPr>
            <a:endParaRPr lang="en-US" dirty="0" smtClean="0"/>
          </a:p>
          <a:p>
            <a:pPr marL="342900" indent="-342900">
              <a:buFontTx/>
              <a:buChar char="-"/>
            </a:pPr>
            <a:endParaRPr lang="en-US" sz="1000" dirty="0" smtClean="0"/>
          </a:p>
          <a:p>
            <a:pPr marL="457200" indent="-457200">
              <a:buFont typeface="+mj-lt"/>
              <a:buAutoNum type="arabicParenR"/>
            </a:pPr>
            <a:r>
              <a:rPr lang="en-US" dirty="0" smtClean="0"/>
              <a:t>Yes				I already participated* in previous EU funded PCP / PPIs</a:t>
            </a:r>
          </a:p>
          <a:p>
            <a:pPr marL="457200" indent="-457200">
              <a:buFont typeface="+mj-lt"/>
              <a:buAutoNum type="arabicParenR"/>
            </a:pPr>
            <a:r>
              <a:rPr lang="en-US" dirty="0" smtClean="0"/>
              <a:t>Yes, but I don’t have	I have heard about it before, but I have not participated* yet </a:t>
            </a:r>
            <a:r>
              <a:rPr lang="en-US" dirty="0"/>
              <a:t>1</a:t>
            </a:r>
            <a:r>
              <a:rPr lang="en-US" baseline="30000" dirty="0"/>
              <a:t>st</a:t>
            </a:r>
            <a:r>
              <a:rPr lang="en-US" dirty="0"/>
              <a:t> </a:t>
            </a:r>
            <a:r>
              <a:rPr lang="en-US" dirty="0" smtClean="0"/>
              <a:t>hand experience		in previous EU funded PCPs / PPIs</a:t>
            </a:r>
          </a:p>
          <a:p>
            <a:pPr marL="457200" indent="-457200">
              <a:buFont typeface="+mj-lt"/>
              <a:buAutoNum type="arabicParenR"/>
            </a:pPr>
            <a:r>
              <a:rPr lang="en-US" dirty="0" smtClean="0"/>
              <a:t>No 				This is the first time that I hear about this</a:t>
            </a:r>
          </a:p>
          <a:p>
            <a:endParaRPr lang="en-US" dirty="0"/>
          </a:p>
          <a:p>
            <a:r>
              <a:rPr lang="en-US" dirty="0" smtClean="0"/>
              <a:t>(* participation can be from the demand side, supply side, or as supporting organization)</a:t>
            </a:r>
            <a:endParaRPr lang="en-US" dirty="0"/>
          </a:p>
        </p:txBody>
      </p:sp>
      <p:sp>
        <p:nvSpPr>
          <p:cNvPr id="3" name="Title 2"/>
          <p:cNvSpPr>
            <a:spLocks noGrp="1"/>
          </p:cNvSpPr>
          <p:nvPr>
            <p:ph type="title"/>
          </p:nvPr>
        </p:nvSpPr>
        <p:spPr>
          <a:xfrm>
            <a:off x="838199" y="468000"/>
            <a:ext cx="10868891" cy="473104"/>
          </a:xfrm>
        </p:spPr>
        <p:txBody>
          <a:bodyPr/>
          <a:lstStyle/>
          <a:p>
            <a:r>
              <a:rPr lang="en-GB" dirty="0" smtClean="0"/>
              <a:t>Poll 3 – Is the topic new to you or not?</a:t>
            </a:r>
            <a:endParaRPr lang="fr-BE" dirty="0"/>
          </a:p>
        </p:txBody>
      </p:sp>
      <p:sp>
        <p:nvSpPr>
          <p:cNvPr id="4" name="Text Placeholder 1"/>
          <p:cNvSpPr txBox="1">
            <a:spLocks/>
          </p:cNvSpPr>
          <p:nvPr/>
        </p:nvSpPr>
        <p:spPr>
          <a:xfrm>
            <a:off x="5686614" y="1607852"/>
            <a:ext cx="5840368" cy="90404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(e.g. from previous FP7, H2020 programmes)</a:t>
            </a:r>
          </a:p>
        </p:txBody>
      </p:sp>
    </p:spTree>
    <p:extLst>
      <p:ext uri="{BB962C8B-B14F-4D97-AF65-F5344CB8AC3E}">
        <p14:creationId xmlns:p14="http://schemas.microsoft.com/office/powerpoint/2010/main" val="3198660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Conditions for participation</a:t>
            </a:r>
            <a:endParaRPr lang="en-GB" dirty="0">
              <a:solidFill>
                <a:srgbClr val="931680"/>
              </a:solidFill>
            </a:endParaRPr>
          </a:p>
        </p:txBody>
      </p:sp>
      <p:sp>
        <p:nvSpPr>
          <p:cNvPr id="23" name="Content Placeholder 2"/>
          <p:cNvSpPr txBox="1">
            <a:spLocks/>
          </p:cNvSpPr>
          <p:nvPr/>
        </p:nvSpPr>
        <p:spPr>
          <a:xfrm>
            <a:off x="1294228" y="1427530"/>
            <a:ext cx="10121485" cy="35274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2" indent="-361950">
              <a:spcBef>
                <a:spcPct val="0"/>
              </a:spcBef>
              <a:spcAft>
                <a:spcPts val="300"/>
              </a:spcAft>
              <a:buClr>
                <a:srgbClr val="931680"/>
              </a:buClr>
            </a:pPr>
            <a:r>
              <a:rPr lang="en-GB" altLang="en-US" sz="2000" dirty="0" smtClean="0">
                <a:latin typeface="Verdana" panose="020B0604030504040204" pitchFamily="34" charset="0"/>
                <a:ea typeface="Verdana" panose="020B0604030504040204" pitchFamily="34" charset="0"/>
              </a:rPr>
              <a:t>Min 3 independent legal entities from 3 different Member States or Associated Countries, </a:t>
            </a:r>
            <a:r>
              <a:rPr lang="en-GB" altLang="en-US" sz="2200" b="1" dirty="0" smtClean="0">
                <a:solidFill>
                  <a:srgbClr val="931680"/>
                </a:solidFill>
                <a:latin typeface="Trebuchet MS" panose="020B0603020202020204" pitchFamily="34" charset="0"/>
                <a:ea typeface="Verdana" panose="020B0604030504040204" pitchFamily="34" charset="0"/>
              </a:rPr>
              <a:t>min 2 of which are public procurers </a:t>
            </a:r>
            <a:r>
              <a:rPr lang="en-GB" altLang="en-US" sz="2000" dirty="0" smtClean="0">
                <a:latin typeface="Verdana" panose="020B0604030504040204" pitchFamily="34" charset="0"/>
                <a:ea typeface="Verdana" panose="020B0604030504040204" pitchFamily="34" charset="0"/>
              </a:rPr>
              <a:t>from 2 different Member States or Associated Countries. Of these 2 at least 1 is established in a Member State (minimum requirement buyers group)</a:t>
            </a:r>
          </a:p>
          <a:p>
            <a:pPr marL="698500" lvl="3" indent="-342900">
              <a:spcBef>
                <a:spcPct val="0"/>
              </a:spcBef>
              <a:spcAft>
                <a:spcPts val="300"/>
              </a:spcAft>
              <a:buClr>
                <a:srgbClr val="931680"/>
              </a:buClr>
            </a:pPr>
            <a:r>
              <a:rPr lang="en-GB" altLang="en-US" sz="2000" dirty="0" smtClean="0">
                <a:solidFill>
                  <a:srgbClr val="003399"/>
                </a:solidFill>
                <a:latin typeface="Verdana" panose="020B0604030504040204" pitchFamily="34" charset="0"/>
                <a:ea typeface="Verdana" panose="020B0604030504040204" pitchFamily="34" charset="0"/>
              </a:rPr>
              <a:t>Public procurers are contracting authorities or contracting entities as defined in the EU public procurement directives (see programme guide)</a:t>
            </a:r>
          </a:p>
          <a:p>
            <a:pPr marL="361950" lvl="2" indent="-361950">
              <a:spcBef>
                <a:spcPts val="600"/>
              </a:spcBef>
              <a:spcAft>
                <a:spcPts val="300"/>
              </a:spcAft>
              <a:buClr>
                <a:srgbClr val="931680"/>
              </a:buClr>
            </a:pPr>
            <a:endParaRPr lang="en-GB" altLang="en-US" sz="1000" dirty="0" smtClean="0">
              <a:latin typeface="Verdana" panose="020B0604030504040204" pitchFamily="34" charset="0"/>
              <a:ea typeface="Verdana" panose="020B0604030504040204" pitchFamily="34" charset="0"/>
            </a:endParaRPr>
          </a:p>
          <a:p>
            <a:pPr marL="361950" lvl="2" indent="-361950">
              <a:spcBef>
                <a:spcPts val="600"/>
              </a:spcBef>
              <a:spcAft>
                <a:spcPts val="300"/>
              </a:spcAft>
              <a:buClr>
                <a:srgbClr val="931680"/>
              </a:buClr>
            </a:pPr>
            <a:endParaRPr lang="en-GB" altLang="en-US" sz="2000" dirty="0" smtClean="0">
              <a:latin typeface="Verdana" panose="020B0604030504040204" pitchFamily="34" charset="0"/>
              <a:ea typeface="Verdana" panose="020B0604030504040204" pitchFamily="34" charset="0"/>
            </a:endParaRPr>
          </a:p>
          <a:p>
            <a:pPr marL="361950" lvl="2" indent="-361950">
              <a:spcBef>
                <a:spcPts val="600"/>
              </a:spcBef>
              <a:spcAft>
                <a:spcPts val="300"/>
              </a:spcAft>
              <a:buClr>
                <a:srgbClr val="931680"/>
              </a:buClr>
            </a:pPr>
            <a:r>
              <a:rPr lang="en-GB" altLang="en-US" sz="2000" dirty="0" smtClean="0">
                <a:latin typeface="Verdana" panose="020B0604030504040204" pitchFamily="34" charset="0"/>
                <a:ea typeface="Verdana" panose="020B0604030504040204" pitchFamily="34" charset="0"/>
              </a:rPr>
              <a:t>Buyers group can contain </a:t>
            </a:r>
            <a:r>
              <a:rPr lang="en-GB" altLang="en-US" sz="2200" b="1" dirty="0" smtClean="0">
                <a:solidFill>
                  <a:srgbClr val="931680"/>
                </a:solidFill>
                <a:latin typeface="Trebuchet MS" panose="020B0603020202020204" pitchFamily="34" charset="0"/>
                <a:ea typeface="Verdana" panose="020B0604030504040204" pitchFamily="34" charset="0"/>
              </a:rPr>
              <a:t>additional other type procurers </a:t>
            </a:r>
            <a:r>
              <a:rPr lang="en-GB" altLang="en-US" sz="2000" dirty="0" smtClean="0">
                <a:latin typeface="Verdana" panose="020B0604030504040204" pitchFamily="34" charset="0"/>
                <a:ea typeface="Verdana" panose="020B0604030504040204" pitchFamily="34" charset="0"/>
              </a:rPr>
              <a:t>that are providing services of public interest and share the procurement need</a:t>
            </a:r>
          </a:p>
          <a:p>
            <a:pPr marL="698500" lvl="3" indent="-342900">
              <a:spcBef>
                <a:spcPct val="0"/>
              </a:spcBef>
              <a:spcAft>
                <a:spcPts val="300"/>
              </a:spcAft>
              <a:buClr>
                <a:srgbClr val="931680"/>
              </a:buClr>
            </a:pPr>
            <a:r>
              <a:rPr lang="en-GB" altLang="en-US" sz="2000" dirty="0" smtClean="0">
                <a:solidFill>
                  <a:srgbClr val="003399"/>
                </a:solidFill>
                <a:latin typeface="Verdana" panose="020B0604030504040204" pitchFamily="34" charset="0"/>
                <a:ea typeface="Verdana" panose="020B0604030504040204" pitchFamily="34" charset="0"/>
              </a:rPr>
              <a:t>E.g. NGOs or private procurers</a:t>
            </a:r>
          </a:p>
          <a:p>
            <a:pPr marL="361950" lvl="2" indent="-361950">
              <a:spcBef>
                <a:spcPts val="600"/>
              </a:spcBef>
              <a:spcAft>
                <a:spcPts val="300"/>
              </a:spcAft>
              <a:buClr>
                <a:srgbClr val="931680"/>
              </a:buClr>
            </a:pPr>
            <a:r>
              <a:rPr lang="en-GB" altLang="en-US" sz="2000" dirty="0" smtClean="0">
                <a:latin typeface="Verdana" panose="020B0604030504040204" pitchFamily="34" charset="0"/>
                <a:ea typeface="Verdana" panose="020B0604030504040204" pitchFamily="34" charset="0"/>
              </a:rPr>
              <a:t>Other entities may participate in the action, on condition that they are </a:t>
            </a:r>
            <a:r>
              <a:rPr lang="en-GB" altLang="en-US" sz="2200" b="1" dirty="0" smtClean="0">
                <a:solidFill>
                  <a:srgbClr val="931680"/>
                </a:solidFill>
                <a:latin typeface="Trebuchet MS" panose="020B0603020202020204" pitchFamily="34" charset="0"/>
                <a:ea typeface="Verdana" panose="020B0604030504040204" pitchFamily="34" charset="0"/>
              </a:rPr>
              <a:t>not potential suppliers of solutions</a:t>
            </a:r>
            <a:r>
              <a:rPr lang="en-GB" altLang="en-US" sz="2000" b="1" dirty="0" smtClean="0">
                <a:latin typeface="Verdana" panose="020B0604030504040204" pitchFamily="34" charset="0"/>
                <a:ea typeface="Verdana" panose="020B0604030504040204" pitchFamily="34" charset="0"/>
              </a:rPr>
              <a:t> </a:t>
            </a:r>
            <a:r>
              <a:rPr lang="en-GB" altLang="en-US" sz="2000" dirty="0" smtClean="0">
                <a:latin typeface="Verdana" panose="020B0604030504040204" pitchFamily="34" charset="0"/>
                <a:ea typeface="Verdana" panose="020B0604030504040204" pitchFamily="34" charset="0"/>
              </a:rPr>
              <a:t>sought for by the PCP/PPI and they have no other type of conflict of interest with the PCP/PPI</a:t>
            </a:r>
          </a:p>
          <a:p>
            <a:pPr marL="698500" lvl="3" indent="-342900">
              <a:spcBef>
                <a:spcPct val="0"/>
              </a:spcBef>
              <a:spcAft>
                <a:spcPts val="300"/>
              </a:spcAft>
              <a:buClr>
                <a:srgbClr val="931680"/>
              </a:buClr>
            </a:pPr>
            <a:r>
              <a:rPr lang="en-GB" altLang="en-US" sz="2000" dirty="0" smtClean="0">
                <a:solidFill>
                  <a:srgbClr val="003399"/>
                </a:solidFill>
                <a:latin typeface="Verdana" panose="020B0604030504040204" pitchFamily="34" charset="0"/>
                <a:ea typeface="Verdana" panose="020B0604030504040204" pitchFamily="34" charset="0"/>
              </a:rPr>
              <a:t>E.g. Assisting buyers in preparing the PCP/PPI, dissemination activities</a:t>
            </a:r>
            <a:endParaRPr lang="en-GB" altLang="en-US" sz="2000" dirty="0">
              <a:solidFill>
                <a:srgbClr val="003399"/>
              </a:solidFill>
              <a:latin typeface="Verdana" panose="020B0604030504040204" pitchFamily="34" charset="0"/>
              <a:ea typeface="Verdana" panose="020B0604030504040204" pitchFamily="34" charset="0"/>
            </a:endParaRPr>
          </a:p>
        </p:txBody>
      </p:sp>
      <p:grpSp>
        <p:nvGrpSpPr>
          <p:cNvPr id="25" name="Group 24"/>
          <p:cNvGrpSpPr/>
          <p:nvPr/>
        </p:nvGrpSpPr>
        <p:grpSpPr>
          <a:xfrm>
            <a:off x="10858500" y="0"/>
            <a:ext cx="1333500" cy="1265217"/>
            <a:chOff x="3637367" y="95"/>
            <a:chExt cx="1747506" cy="2008628"/>
          </a:xfrm>
          <a:solidFill>
            <a:srgbClr val="0356B1"/>
          </a:solidFill>
        </p:grpSpPr>
        <p:sp>
          <p:nvSpPr>
            <p:cNvPr id="26" name="Hexagon 25"/>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28" name="TextBox 27"/>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21" y="3417878"/>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358797" y="3413011"/>
            <a:ext cx="1027886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Don’t forget the box in </a:t>
            </a:r>
            <a:r>
              <a:rPr lang="en-US" b="1" dirty="0" smtClean="0">
                <a:solidFill>
                  <a:schemeClr val="tx1"/>
                </a:solidFill>
              </a:rPr>
              <a:t>the </a:t>
            </a:r>
            <a:r>
              <a:rPr lang="en-US" b="1" dirty="0" smtClean="0">
                <a:solidFill>
                  <a:schemeClr val="tx1"/>
                </a:solidFill>
              </a:rPr>
              <a:t>application form that asks you to confirm compliance with this</a:t>
            </a:r>
          </a:p>
        </p:txBody>
      </p:sp>
      <p:sp>
        <p:nvSpPr>
          <p:cNvPr id="31" name="Text Placeholder 2"/>
          <p:cNvSpPr txBox="1">
            <a:spLocks/>
          </p:cNvSpPr>
          <p:nvPr/>
        </p:nvSpPr>
        <p:spPr>
          <a:xfrm>
            <a:off x="239151" y="1388600"/>
            <a:ext cx="11786593" cy="2531763"/>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32" name="Text Placeholder 2"/>
          <p:cNvSpPr txBox="1">
            <a:spLocks/>
          </p:cNvSpPr>
          <p:nvPr/>
        </p:nvSpPr>
        <p:spPr>
          <a:xfrm>
            <a:off x="248671" y="4117527"/>
            <a:ext cx="11786593" cy="2426148"/>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5" name="TextBox 4"/>
          <p:cNvSpPr txBox="1"/>
          <p:nvPr/>
        </p:nvSpPr>
        <p:spPr>
          <a:xfrm rot="19373213">
            <a:off x="230774" y="2293838"/>
            <a:ext cx="1479892" cy="369332"/>
          </a:xfrm>
          <a:prstGeom prst="rect">
            <a:avLst/>
          </a:prstGeom>
          <a:noFill/>
        </p:spPr>
        <p:txBody>
          <a:bodyPr wrap="none" rtlCol="0">
            <a:spAutoFit/>
          </a:bodyPr>
          <a:lstStyle/>
          <a:p>
            <a:r>
              <a:rPr lang="en-US" dirty="0" smtClean="0">
                <a:solidFill>
                  <a:srgbClr val="FF0000"/>
                </a:solidFill>
              </a:rPr>
              <a:t>ELIGIBILITY</a:t>
            </a:r>
            <a:endParaRPr lang="en-GB" dirty="0">
              <a:solidFill>
                <a:srgbClr val="FF0000"/>
              </a:solidFill>
            </a:endParaRPr>
          </a:p>
        </p:txBody>
      </p:sp>
    </p:spTree>
    <p:extLst>
      <p:ext uri="{BB962C8B-B14F-4D97-AF65-F5344CB8AC3E}">
        <p14:creationId xmlns:p14="http://schemas.microsoft.com/office/powerpoint/2010/main" val="2581981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Role of different actors</a:t>
            </a:r>
            <a:endParaRPr lang="en-GB" dirty="0">
              <a:solidFill>
                <a:srgbClr val="931680"/>
              </a:solidFill>
            </a:endParaRPr>
          </a:p>
        </p:txBody>
      </p:sp>
      <p:grpSp>
        <p:nvGrpSpPr>
          <p:cNvPr id="4" name="Group 3"/>
          <p:cNvGrpSpPr/>
          <p:nvPr/>
        </p:nvGrpSpPr>
        <p:grpSpPr>
          <a:xfrm>
            <a:off x="10858500" y="0"/>
            <a:ext cx="1333500" cy="1265217"/>
            <a:chOff x="3637367" y="95"/>
            <a:chExt cx="1747506" cy="2008628"/>
          </a:xfrm>
          <a:solidFill>
            <a:srgbClr val="0356B1"/>
          </a:solidFill>
        </p:grpSpPr>
        <p:sp>
          <p:nvSpPr>
            <p:cNvPr id="5" name="Hexagon 4"/>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p:cNvSpPr>
            <a:spLocks noGrp="1"/>
          </p:cNvSpPr>
          <p:nvPr>
            <p:ph sz="half" idx="1"/>
          </p:nvPr>
        </p:nvSpPr>
        <p:spPr>
          <a:xfrm>
            <a:off x="1290438" y="1341064"/>
            <a:ext cx="10693758" cy="3527425"/>
          </a:xfrm>
        </p:spPr>
        <p:txBody>
          <a:bodyPr/>
          <a:lstStyle/>
          <a:p>
            <a:pPr marL="361950" lvl="2" indent="-361950">
              <a:spcBef>
                <a:spcPct val="0"/>
              </a:spcBef>
              <a:spcAft>
                <a:spcPts val="300"/>
              </a:spcAft>
              <a:buClr>
                <a:srgbClr val="931680"/>
              </a:buClr>
            </a:pPr>
            <a:r>
              <a:rPr lang="en-GB" altLang="en-US" b="1" dirty="0" smtClean="0">
                <a:solidFill>
                  <a:schemeClr val="tx2"/>
                </a:solidFill>
                <a:latin typeface="Verdana" panose="020B0604030504040204" pitchFamily="34" charset="0"/>
                <a:ea typeface="Verdana" panose="020B0604030504040204" pitchFamily="34" charset="0"/>
              </a:rPr>
              <a:t>Buyers </a:t>
            </a:r>
            <a:r>
              <a:rPr lang="en-GB" altLang="en-US" b="1" dirty="0">
                <a:solidFill>
                  <a:schemeClr val="tx2"/>
                </a:solidFill>
                <a:latin typeface="Verdana" panose="020B0604030504040204" pitchFamily="34" charset="0"/>
                <a:ea typeface="Verdana" panose="020B0604030504040204" pitchFamily="34" charset="0"/>
              </a:rPr>
              <a:t>group</a:t>
            </a:r>
          </a:p>
          <a:p>
            <a:pPr marL="698500" lvl="3" indent="-342900">
              <a:spcBef>
                <a:spcPct val="0"/>
              </a:spcBef>
              <a:spcAft>
                <a:spcPts val="300"/>
              </a:spcAft>
              <a:buClr>
                <a:srgbClr val="931680"/>
              </a:buClr>
            </a:pPr>
            <a:r>
              <a:rPr lang="en-GB" altLang="en-US" sz="2000" dirty="0" smtClean="0">
                <a:latin typeface="Verdana" panose="020B0604030504040204" pitchFamily="34" charset="0"/>
                <a:ea typeface="Verdana" panose="020B0604030504040204" pitchFamily="34" charset="0"/>
              </a:rPr>
              <a:t>Buyers group: Procurers (beneficiaries + possibly linked 3</a:t>
            </a:r>
            <a:r>
              <a:rPr lang="en-GB" altLang="en-US" sz="2000" baseline="30000" dirty="0" smtClean="0">
                <a:latin typeface="Verdana" panose="020B0604030504040204" pitchFamily="34" charset="0"/>
                <a:ea typeface="Verdana" panose="020B0604030504040204" pitchFamily="34" charset="0"/>
              </a:rPr>
              <a:t>rd</a:t>
            </a:r>
            <a:r>
              <a:rPr lang="en-GB" altLang="en-US" sz="2000" dirty="0" smtClean="0">
                <a:latin typeface="Verdana" panose="020B0604030504040204" pitchFamily="34" charset="0"/>
                <a:ea typeface="Verdana" panose="020B0604030504040204" pitchFamily="34" charset="0"/>
              </a:rPr>
              <a:t> parties) that </a:t>
            </a:r>
            <a:r>
              <a:rPr lang="en-GB" altLang="en-US" sz="2000" dirty="0">
                <a:latin typeface="Verdana" panose="020B0604030504040204" pitchFamily="34" charset="0"/>
                <a:ea typeface="Verdana" panose="020B0604030504040204" pitchFamily="34" charset="0"/>
              </a:rPr>
              <a:t>provide the financial commitments to </a:t>
            </a:r>
            <a:r>
              <a:rPr lang="en-GB" altLang="en-US" sz="2000" dirty="0" smtClean="0">
                <a:latin typeface="Verdana" panose="020B0604030504040204" pitchFamily="34" charset="0"/>
                <a:ea typeface="Verdana" panose="020B0604030504040204" pitchFamily="34" charset="0"/>
              </a:rPr>
              <a:t>implement </a:t>
            </a:r>
            <a:r>
              <a:rPr lang="en-GB" altLang="en-US" sz="2000" dirty="0">
                <a:latin typeface="Verdana" panose="020B0604030504040204" pitchFamily="34" charset="0"/>
                <a:ea typeface="Verdana" panose="020B0604030504040204" pitchFamily="34" charset="0"/>
              </a:rPr>
              <a:t>the </a:t>
            </a:r>
            <a:r>
              <a:rPr lang="en-GB" altLang="en-US" sz="2000" dirty="0" smtClean="0">
                <a:latin typeface="Verdana" panose="020B0604030504040204" pitchFamily="34" charset="0"/>
                <a:ea typeface="Verdana" panose="020B0604030504040204" pitchFamily="34" charset="0"/>
              </a:rPr>
              <a:t>PCP/PPI(s)</a:t>
            </a:r>
          </a:p>
          <a:p>
            <a:pPr marL="698500" lvl="3" indent="-342900">
              <a:spcBef>
                <a:spcPct val="0"/>
              </a:spcBef>
              <a:spcAft>
                <a:spcPts val="300"/>
              </a:spcAft>
              <a:buClr>
                <a:srgbClr val="931680"/>
              </a:buClr>
            </a:pPr>
            <a:r>
              <a:rPr lang="en-US" altLang="en-US" sz="2000" dirty="0" smtClean="0">
                <a:latin typeface="Verdana" panose="020B0604030504040204" pitchFamily="34" charset="0"/>
                <a:ea typeface="Verdana" panose="020B0604030504040204" pitchFamily="34" charset="0"/>
              </a:rPr>
              <a:t>Needs </a:t>
            </a:r>
            <a:r>
              <a:rPr lang="en-US" altLang="en-US" sz="2000" dirty="0" smtClean="0">
                <a:latin typeface="Verdana" panose="020B0604030504040204" pitchFamily="34" charset="0"/>
                <a:ea typeface="Verdana" panose="020B0604030504040204" pitchFamily="34" charset="0"/>
              </a:rPr>
              <a:t>to comply with m</a:t>
            </a:r>
            <a:r>
              <a:rPr lang="en-US" altLang="en-US" sz="2000" dirty="0" smtClean="0">
                <a:latin typeface="Verdana" panose="020B0604030504040204" pitchFamily="34" charset="0"/>
                <a:ea typeface="Verdana" panose="020B0604030504040204" pitchFamily="34" charset="0"/>
              </a:rPr>
              <a:t>inimum requirements buyers group! Eligibility!</a:t>
            </a:r>
            <a:endParaRPr lang="en-GB" altLang="en-US" sz="2000" dirty="0">
              <a:latin typeface="Verdana" panose="020B0604030504040204" pitchFamily="34" charset="0"/>
              <a:ea typeface="Verdana" panose="020B0604030504040204" pitchFamily="34" charset="0"/>
            </a:endParaRPr>
          </a:p>
          <a:p>
            <a:pPr marL="361950" lvl="2" indent="-361950">
              <a:spcBef>
                <a:spcPts val="600"/>
              </a:spcBef>
              <a:spcAft>
                <a:spcPts val="300"/>
              </a:spcAft>
              <a:buClr>
                <a:srgbClr val="931680"/>
              </a:buClr>
            </a:pPr>
            <a:r>
              <a:rPr lang="en-GB" altLang="en-US" b="1" dirty="0" smtClean="0">
                <a:solidFill>
                  <a:schemeClr val="tx2"/>
                </a:solidFill>
                <a:latin typeface="Verdana" panose="020B0604030504040204" pitchFamily="34" charset="0"/>
                <a:ea typeface="Verdana" panose="020B0604030504040204" pitchFamily="34" charset="0"/>
              </a:rPr>
              <a:t>Lead </a:t>
            </a:r>
            <a:r>
              <a:rPr lang="en-GB" altLang="en-US" b="1" dirty="0">
                <a:solidFill>
                  <a:schemeClr val="tx2"/>
                </a:solidFill>
                <a:latin typeface="Verdana" panose="020B0604030504040204" pitchFamily="34" charset="0"/>
                <a:ea typeface="Verdana" panose="020B0604030504040204" pitchFamily="34" charset="0"/>
              </a:rPr>
              <a:t>procurer</a:t>
            </a:r>
          </a:p>
          <a:p>
            <a:pPr marL="698500" lvl="3" indent="-342900">
              <a:spcBef>
                <a:spcPct val="0"/>
              </a:spcBef>
              <a:spcAft>
                <a:spcPts val="300"/>
              </a:spcAft>
              <a:buClr>
                <a:srgbClr val="931680"/>
              </a:buClr>
            </a:pPr>
            <a:r>
              <a:rPr lang="en-GB" altLang="en-US" sz="2000" dirty="0" smtClean="0">
                <a:latin typeface="Verdana" panose="020B0604030504040204" pitchFamily="34" charset="0"/>
                <a:ea typeface="Verdana" panose="020B0604030504040204" pitchFamily="34" charset="0"/>
              </a:rPr>
              <a:t>Beneficiary </a:t>
            </a:r>
            <a:r>
              <a:rPr lang="en-GB" altLang="en-US" sz="2000" dirty="0">
                <a:latin typeface="Verdana" panose="020B0604030504040204" pitchFamily="34" charset="0"/>
                <a:ea typeface="Verdana" panose="020B0604030504040204" pitchFamily="34" charset="0"/>
              </a:rPr>
              <a:t>appointed by buyers group to lead &amp;</a:t>
            </a:r>
            <a:r>
              <a:rPr lang="en-GB" altLang="en-US" sz="2000" dirty="0" smtClean="0">
                <a:latin typeface="Verdana" panose="020B0604030504040204" pitchFamily="34" charset="0"/>
                <a:ea typeface="Verdana" panose="020B0604030504040204" pitchFamily="34" charset="0"/>
              </a:rPr>
              <a:t> </a:t>
            </a:r>
            <a:r>
              <a:rPr lang="en-GB" altLang="en-US" sz="2000" dirty="0">
                <a:latin typeface="Verdana" panose="020B0604030504040204" pitchFamily="34" charset="0"/>
                <a:ea typeface="Verdana" panose="020B0604030504040204" pitchFamily="34" charset="0"/>
              </a:rPr>
              <a:t>coordinate the </a:t>
            </a:r>
            <a:r>
              <a:rPr lang="en-GB" altLang="en-US" sz="2000" dirty="0" smtClean="0">
                <a:latin typeface="Verdana" panose="020B0604030504040204" pitchFamily="34" charset="0"/>
                <a:ea typeface="Verdana" panose="020B0604030504040204" pitchFamily="34" charset="0"/>
              </a:rPr>
              <a:t>PCP/PPI(s)</a:t>
            </a:r>
          </a:p>
          <a:p>
            <a:pPr marL="361950" lvl="2" indent="-361950">
              <a:spcBef>
                <a:spcPts val="600"/>
              </a:spcBef>
              <a:spcAft>
                <a:spcPts val="300"/>
              </a:spcAft>
              <a:buClr>
                <a:srgbClr val="931680"/>
              </a:buClr>
            </a:pPr>
            <a:r>
              <a:rPr lang="en-GB" altLang="en-US" b="1" dirty="0" smtClean="0">
                <a:solidFill>
                  <a:schemeClr val="tx2"/>
                </a:solidFill>
                <a:latin typeface="Verdana" panose="020B0604030504040204" pitchFamily="34" charset="0"/>
                <a:ea typeface="Verdana" panose="020B0604030504040204" pitchFamily="34" charset="0"/>
              </a:rPr>
              <a:t>Other beneficiaries and third parties</a:t>
            </a:r>
            <a:endParaRPr lang="en-GB" altLang="en-US" b="1" dirty="0">
              <a:solidFill>
                <a:schemeClr val="tx2"/>
              </a:solidFill>
              <a:latin typeface="Verdana" panose="020B0604030504040204" pitchFamily="34" charset="0"/>
              <a:ea typeface="Verdana" panose="020B0604030504040204" pitchFamily="34" charset="0"/>
            </a:endParaRPr>
          </a:p>
          <a:p>
            <a:pPr marL="819150" lvl="3" indent="-361950">
              <a:spcBef>
                <a:spcPts val="0"/>
              </a:spcBef>
              <a:spcAft>
                <a:spcPts val="300"/>
              </a:spcAft>
              <a:buClr>
                <a:srgbClr val="931680"/>
              </a:buClr>
            </a:pPr>
            <a:r>
              <a:rPr lang="en-US" altLang="en-US" sz="2000" dirty="0" smtClean="0">
                <a:latin typeface="Verdana" panose="020B0604030504040204" pitchFamily="34" charset="0"/>
                <a:ea typeface="Verdana" panose="020B0604030504040204" pitchFamily="34" charset="0"/>
              </a:rPr>
              <a:t>Other entities helping the procurers in related activities</a:t>
            </a:r>
            <a:endParaRPr lang="en-GB" altLang="en-US" sz="2000" dirty="0" smtClean="0">
              <a:latin typeface="Verdana" panose="020B0604030504040204" pitchFamily="34" charset="0"/>
              <a:ea typeface="Verdana" panose="020B0604030504040204" pitchFamily="34" charset="0"/>
            </a:endParaRPr>
          </a:p>
          <a:p>
            <a:pPr marL="819150" lvl="3" indent="-361950">
              <a:spcBef>
                <a:spcPts val="0"/>
              </a:spcBef>
              <a:spcAft>
                <a:spcPts val="300"/>
              </a:spcAft>
              <a:buClr>
                <a:srgbClr val="931680"/>
              </a:buClr>
            </a:pPr>
            <a:r>
              <a:rPr lang="en-GB" altLang="en-US" sz="2000" dirty="0" smtClean="0">
                <a:latin typeface="Verdana" panose="020B0604030504040204" pitchFamily="34" charset="0"/>
                <a:ea typeface="Verdana" panose="020B0604030504040204" pitchFamily="34" charset="0"/>
              </a:rPr>
              <a:t>3rd </a:t>
            </a:r>
            <a:r>
              <a:rPr lang="en-GB" altLang="en-US" sz="2000" dirty="0">
                <a:latin typeface="Verdana" panose="020B0604030504040204" pitchFamily="34" charset="0"/>
                <a:ea typeface="Verdana" panose="020B0604030504040204" pitchFamily="34" charset="0"/>
              </a:rPr>
              <a:t>parties </a:t>
            </a:r>
            <a:r>
              <a:rPr lang="en-GB" altLang="en-US" sz="2000" dirty="0" smtClean="0">
                <a:latin typeface="Verdana" panose="020B0604030504040204" pitchFamily="34" charset="0"/>
                <a:ea typeface="Verdana" panose="020B0604030504040204" pitchFamily="34" charset="0"/>
              </a:rPr>
              <a:t>can provide in-kind contributions to </a:t>
            </a:r>
            <a:r>
              <a:rPr lang="en-GB" altLang="en-US" sz="2000" dirty="0">
                <a:latin typeface="Verdana" panose="020B0604030504040204" pitchFamily="34" charset="0"/>
                <a:ea typeface="Verdana" panose="020B0604030504040204" pitchFamily="34" charset="0"/>
              </a:rPr>
              <a:t>the </a:t>
            </a:r>
            <a:r>
              <a:rPr lang="en-GB" altLang="en-US" sz="2000" dirty="0" smtClean="0">
                <a:latin typeface="Verdana" panose="020B0604030504040204" pitchFamily="34" charset="0"/>
                <a:ea typeface="Verdana" panose="020B0604030504040204" pitchFamily="34" charset="0"/>
              </a:rPr>
              <a:t>procurers </a:t>
            </a:r>
            <a:r>
              <a:rPr lang="en-GB" altLang="en-US" sz="2000" dirty="0">
                <a:latin typeface="Verdana" panose="020B0604030504040204" pitchFamily="34" charset="0"/>
                <a:ea typeface="Verdana" panose="020B0604030504040204" pitchFamily="34" charset="0"/>
              </a:rPr>
              <a:t>to implement the PCP/PPI(s</a:t>
            </a:r>
            <a:r>
              <a:rPr lang="en-GB" altLang="en-US" sz="2000" dirty="0" smtClean="0">
                <a:latin typeface="Verdana" panose="020B0604030504040204" pitchFamily="34" charset="0"/>
                <a:ea typeface="Verdana" panose="020B0604030504040204" pitchFamily="34" charset="0"/>
              </a:rPr>
              <a:t>) (e.g. resources/equipment needed for testing)</a:t>
            </a:r>
          </a:p>
          <a:p>
            <a:pPr marL="819150" lvl="3" indent="-361950">
              <a:spcBef>
                <a:spcPts val="0"/>
              </a:spcBef>
              <a:spcAft>
                <a:spcPts val="1600"/>
              </a:spcAft>
              <a:buClr>
                <a:srgbClr val="931680"/>
              </a:buClr>
            </a:pPr>
            <a:r>
              <a:rPr lang="en-US" altLang="en-US" sz="2000" dirty="0" smtClean="0">
                <a:latin typeface="Verdana" panose="020B0604030504040204" pitchFamily="34" charset="0"/>
                <a:ea typeface="Verdana" panose="020B0604030504040204" pitchFamily="34" charset="0"/>
              </a:rPr>
              <a:t>Participants can give financial support to 3rd parties (if allowed by the call)</a:t>
            </a:r>
            <a:endParaRPr lang="en-GB" altLang="en-US" dirty="0" smtClean="0">
              <a:latin typeface="Verdana" panose="020B0604030504040204" pitchFamily="34" charset="0"/>
              <a:ea typeface="Verdana" panose="020B0604030504040204" pitchFamily="34" charset="0"/>
            </a:endParaRPr>
          </a:p>
          <a:p>
            <a:pPr marL="361950" lvl="2" indent="-361950">
              <a:spcBef>
                <a:spcPts val="600"/>
              </a:spcBef>
              <a:spcAft>
                <a:spcPts val="300"/>
              </a:spcAft>
              <a:buClr>
                <a:srgbClr val="931680"/>
              </a:buClr>
            </a:pPr>
            <a:r>
              <a:rPr lang="en-GB" altLang="en-US" b="1" dirty="0" smtClean="0">
                <a:solidFill>
                  <a:schemeClr val="tx2"/>
                </a:solidFill>
                <a:latin typeface="Verdana" panose="020B0604030504040204" pitchFamily="34" charset="0"/>
                <a:ea typeface="Verdana" panose="020B0604030504040204" pitchFamily="34" charset="0"/>
              </a:rPr>
              <a:t>PCP/PPI providers </a:t>
            </a:r>
            <a:endParaRPr lang="en-GB" altLang="en-US" b="1" dirty="0">
              <a:solidFill>
                <a:schemeClr val="tx2"/>
              </a:solidFill>
              <a:latin typeface="Verdana" panose="020B0604030504040204" pitchFamily="34" charset="0"/>
              <a:ea typeface="Verdana" panose="020B0604030504040204" pitchFamily="34" charset="0"/>
            </a:endParaRPr>
          </a:p>
          <a:p>
            <a:pPr marL="698500" lvl="3" indent="-342900">
              <a:spcBef>
                <a:spcPct val="0"/>
              </a:spcBef>
              <a:spcAft>
                <a:spcPts val="300"/>
              </a:spcAft>
              <a:buClr>
                <a:srgbClr val="931680"/>
              </a:buClr>
            </a:pPr>
            <a:r>
              <a:rPr lang="en-GB" altLang="en-US" sz="2000" dirty="0">
                <a:latin typeface="Verdana" panose="020B0604030504040204" pitchFamily="34" charset="0"/>
                <a:ea typeface="Verdana" panose="020B0604030504040204" pitchFamily="34" charset="0"/>
              </a:rPr>
              <a:t>Successful tenderers, selected by the buyers group &amp; lead procurer as result of the </a:t>
            </a:r>
            <a:r>
              <a:rPr lang="en-GB" altLang="en-US" sz="2000" dirty="0" smtClean="0">
                <a:latin typeface="Verdana" panose="020B0604030504040204" pitchFamily="34" charset="0"/>
                <a:ea typeface="Verdana" panose="020B0604030504040204" pitchFamily="34" charset="0"/>
              </a:rPr>
              <a:t>PCP/PPI </a:t>
            </a:r>
            <a:r>
              <a:rPr lang="en-GB" altLang="en-US" sz="2000" dirty="0">
                <a:latin typeface="Verdana" panose="020B0604030504040204" pitchFamily="34" charset="0"/>
                <a:ea typeface="Verdana" panose="020B0604030504040204" pitchFamily="34" charset="0"/>
              </a:rPr>
              <a:t>call for </a:t>
            </a:r>
            <a:r>
              <a:rPr lang="en-GB" altLang="en-US" sz="2000" dirty="0" smtClean="0">
                <a:latin typeface="Verdana" panose="020B0604030504040204" pitchFamily="34" charset="0"/>
                <a:ea typeface="Verdana" panose="020B0604030504040204" pitchFamily="34" charset="0"/>
              </a:rPr>
              <a:t>tenders, </a:t>
            </a:r>
            <a:r>
              <a:rPr lang="en-GB" altLang="en-US" sz="2000" dirty="0">
                <a:latin typeface="Verdana" panose="020B0604030504040204" pitchFamily="34" charset="0"/>
                <a:ea typeface="Verdana" panose="020B0604030504040204" pitchFamily="34" charset="0"/>
              </a:rPr>
              <a:t>to provide the R&amp;D services (PCP) or innovative solutions (PPI). </a:t>
            </a:r>
            <a:r>
              <a:rPr lang="en-GB" altLang="en-US" sz="2000" dirty="0" smtClean="0">
                <a:latin typeface="Verdana" panose="020B0604030504040204" pitchFamily="34" charset="0"/>
                <a:ea typeface="Verdana" panose="020B0604030504040204" pitchFamily="34" charset="0"/>
              </a:rPr>
              <a:t>They do 'NOT' enter the grant agreement</a:t>
            </a:r>
            <a:endParaRPr lang="en-GB" altLang="en-US" sz="2000" dirty="0">
              <a:latin typeface="Verdana" panose="020B0604030504040204" pitchFamily="34" charset="0"/>
              <a:ea typeface="Verdana" panose="020B0604030504040204" pitchFamily="34" charset="0"/>
            </a:endParaRPr>
          </a:p>
        </p:txBody>
      </p:sp>
      <p:sp>
        <p:nvSpPr>
          <p:cNvPr id="10" name="Text Placeholder 2"/>
          <p:cNvSpPr txBox="1">
            <a:spLocks/>
          </p:cNvSpPr>
          <p:nvPr/>
        </p:nvSpPr>
        <p:spPr>
          <a:xfrm>
            <a:off x="239151" y="1356089"/>
            <a:ext cx="11786593" cy="3815983"/>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11" name="Text Placeholder 2"/>
          <p:cNvSpPr txBox="1">
            <a:spLocks/>
          </p:cNvSpPr>
          <p:nvPr/>
        </p:nvSpPr>
        <p:spPr>
          <a:xfrm>
            <a:off x="239151" y="5334383"/>
            <a:ext cx="11786593" cy="138074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12" name="TextBox 11"/>
          <p:cNvSpPr txBox="1"/>
          <p:nvPr/>
        </p:nvSpPr>
        <p:spPr>
          <a:xfrm>
            <a:off x="1076641" y="4293298"/>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301226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Eligible </a:t>
            </a:r>
            <a:r>
              <a:rPr lang="fr-BE" dirty="0" err="1" smtClean="0">
                <a:solidFill>
                  <a:srgbClr val="931680"/>
                </a:solidFill>
              </a:rPr>
              <a:t>activities</a:t>
            </a:r>
            <a:endParaRPr lang="en-GB" dirty="0">
              <a:solidFill>
                <a:srgbClr val="931680"/>
              </a:solidFill>
            </a:endParaRPr>
          </a:p>
        </p:txBody>
      </p:sp>
      <p:grpSp>
        <p:nvGrpSpPr>
          <p:cNvPr id="4" name="Group 3"/>
          <p:cNvGrpSpPr/>
          <p:nvPr/>
        </p:nvGrpSpPr>
        <p:grpSpPr>
          <a:xfrm>
            <a:off x="10858500" y="0"/>
            <a:ext cx="1333500" cy="1265217"/>
            <a:chOff x="3637367" y="95"/>
            <a:chExt cx="1747506" cy="2008628"/>
          </a:xfrm>
          <a:solidFill>
            <a:srgbClr val="0356B1"/>
          </a:solidFill>
        </p:grpSpPr>
        <p:sp>
          <p:nvSpPr>
            <p:cNvPr id="5" name="Hexagon 4"/>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Content Placeholder 2"/>
          <p:cNvSpPr>
            <a:spLocks noGrp="1"/>
          </p:cNvSpPr>
          <p:nvPr>
            <p:ph sz="half" idx="1"/>
          </p:nvPr>
        </p:nvSpPr>
        <p:spPr>
          <a:xfrm>
            <a:off x="1257300" y="1419517"/>
            <a:ext cx="10726895" cy="3527425"/>
          </a:xfrm>
        </p:spPr>
        <p:txBody>
          <a:bodyPr/>
          <a:lstStyle/>
          <a:p>
            <a:pPr marL="0" lvl="2" indent="0">
              <a:spcBef>
                <a:spcPts val="0"/>
              </a:spcBef>
              <a:spcAft>
                <a:spcPts val="300"/>
              </a:spcAft>
              <a:buNone/>
              <a:defRPr/>
            </a:pPr>
            <a:r>
              <a:rPr lang="en-GB" sz="2000" b="1" dirty="0">
                <a:solidFill>
                  <a:schemeClr val="tx2"/>
                </a:solidFill>
                <a:latin typeface="Verdana" panose="020B0604030504040204" pitchFamily="34" charset="0"/>
                <a:ea typeface="Verdana" panose="020B0604030504040204" pitchFamily="34" charset="0"/>
              </a:rPr>
              <a:t>In the proposal</a:t>
            </a:r>
            <a:r>
              <a:rPr lang="en-GB" sz="2000" dirty="0">
                <a:latin typeface="Verdana" panose="020B0604030504040204" pitchFamily="34" charset="0"/>
                <a:ea typeface="Verdana" panose="020B0604030504040204" pitchFamily="34" charset="0"/>
              </a:rPr>
              <a:t>, consortium shall already identify a specific challenge in the innovation plans of the procurers that requires innovation + KPIs (targeted quality/efficiency improvements) for the PCP/PPI. Eligible activities:</a:t>
            </a:r>
          </a:p>
          <a:p>
            <a:pPr marL="361950" lvl="2" indent="-361950">
              <a:spcBef>
                <a:spcPts val="0"/>
              </a:spcBef>
              <a:spcAft>
                <a:spcPts val="300"/>
              </a:spcAft>
              <a:buFont typeface="Wingdings" panose="05000000000000000000" pitchFamily="2" charset="2"/>
              <a:buChar char="q"/>
              <a:defRPr/>
            </a:pPr>
            <a:endParaRPr lang="en-GB" sz="1400" dirty="0">
              <a:latin typeface="Verdana" panose="020B0604030504040204" pitchFamily="34" charset="0"/>
              <a:ea typeface="Verdana" panose="020B0604030504040204" pitchFamily="34" charset="0"/>
            </a:endParaRPr>
          </a:p>
          <a:p>
            <a:pPr marL="361950" lvl="2" indent="-361950">
              <a:spcBef>
                <a:spcPts val="0"/>
              </a:spcBef>
              <a:spcAft>
                <a:spcPts val="300"/>
              </a:spcAft>
              <a:buClr>
                <a:srgbClr val="931680"/>
              </a:buClr>
              <a:defRPr/>
            </a:pPr>
            <a:r>
              <a:rPr lang="en-GB" sz="2000" b="1" dirty="0">
                <a:solidFill>
                  <a:srgbClr val="931680"/>
                </a:solidFill>
                <a:latin typeface="Verdana" panose="020B0604030504040204" pitchFamily="34" charset="0"/>
                <a:ea typeface="Verdana" panose="020B0604030504040204" pitchFamily="34" charset="0"/>
              </a:rPr>
              <a:t>Preparation stage </a:t>
            </a:r>
          </a:p>
          <a:p>
            <a:pPr marL="698500" lvl="3" indent="-342900">
              <a:spcBef>
                <a:spcPts val="0"/>
              </a:spcBef>
              <a:spcAft>
                <a:spcPts val="300"/>
              </a:spcAft>
              <a:buClr>
                <a:srgbClr val="931680"/>
              </a:buClr>
              <a:defRPr/>
            </a:pPr>
            <a:r>
              <a:rPr lang="en-GB" sz="2000" dirty="0" smtClean="0">
                <a:latin typeface="Verdana" panose="020B0604030504040204" pitchFamily="34" charset="0"/>
                <a:ea typeface="Verdana" panose="020B0604030504040204" pitchFamily="34" charset="0"/>
              </a:rPr>
              <a:t>Preparing</a:t>
            </a:r>
            <a:r>
              <a:rPr lang="en-GB" sz="2000" dirty="0" smtClean="0">
                <a:solidFill>
                  <a:srgbClr val="003399"/>
                </a:solidFill>
                <a:latin typeface="Verdana" panose="020B0604030504040204" pitchFamily="34" charset="0"/>
                <a:ea typeface="Verdana" panose="020B0604030504040204" pitchFamily="34" charset="0"/>
              </a:rPr>
              <a:t> </a:t>
            </a:r>
            <a:r>
              <a:rPr lang="en-GB" sz="2000" b="1" dirty="0" smtClean="0">
                <a:solidFill>
                  <a:srgbClr val="003399"/>
                </a:solidFill>
                <a:latin typeface="Verdana" panose="020B0604030504040204" pitchFamily="34" charset="0"/>
                <a:ea typeface="Verdana" panose="020B0604030504040204" pitchFamily="34" charset="0"/>
              </a:rPr>
              <a:t>1 </a:t>
            </a:r>
            <a:r>
              <a:rPr lang="en-GB" sz="2000" b="1" dirty="0">
                <a:solidFill>
                  <a:srgbClr val="003399"/>
                </a:solidFill>
                <a:latin typeface="Verdana" panose="020B0604030504040204" pitchFamily="34" charset="0"/>
                <a:ea typeface="Verdana" panose="020B0604030504040204" pitchFamily="34" charset="0"/>
              </a:rPr>
              <a:t>joint </a:t>
            </a:r>
            <a:r>
              <a:rPr lang="en-GB" sz="2000" dirty="0" smtClean="0">
                <a:latin typeface="Verdana" panose="020B0604030504040204" pitchFamily="34" charset="0"/>
                <a:ea typeface="Verdana" panose="020B0604030504040204" pitchFamily="34" charset="0"/>
              </a:rPr>
              <a:t>PCP</a:t>
            </a:r>
            <a:r>
              <a:rPr lang="en-GB" sz="2000" dirty="0" smtClean="0">
                <a:solidFill>
                  <a:srgbClr val="003399"/>
                </a:solidFill>
                <a:latin typeface="Verdana" panose="020B0604030504040204" pitchFamily="34" charset="0"/>
                <a:ea typeface="Verdana" panose="020B0604030504040204" pitchFamily="34" charset="0"/>
              </a:rPr>
              <a:t> / </a:t>
            </a:r>
            <a:r>
              <a:rPr lang="en-GB" sz="2000" b="1" dirty="0" smtClean="0">
                <a:solidFill>
                  <a:srgbClr val="003399"/>
                </a:solidFill>
                <a:latin typeface="Verdana" panose="020B0604030504040204" pitchFamily="34" charset="0"/>
                <a:ea typeface="Verdana" panose="020B0604030504040204" pitchFamily="34" charset="0"/>
              </a:rPr>
              <a:t>1 joint or several coordinated </a:t>
            </a:r>
            <a:r>
              <a:rPr lang="en-GB" sz="2000" dirty="0" smtClean="0">
                <a:latin typeface="Verdana" panose="020B0604030504040204" pitchFamily="34" charset="0"/>
                <a:ea typeface="Verdana" panose="020B0604030504040204" pitchFamily="34" charset="0"/>
              </a:rPr>
              <a:t>PPI(s) per </a:t>
            </a:r>
            <a:r>
              <a:rPr lang="en-GB" sz="2000" dirty="0">
                <a:latin typeface="Verdana" panose="020B0604030504040204" pitchFamily="34" charset="0"/>
                <a:ea typeface="Verdana" panose="020B0604030504040204" pitchFamily="34" charset="0"/>
              </a:rPr>
              <a:t>action</a:t>
            </a:r>
          </a:p>
          <a:p>
            <a:pPr marL="1117600" lvl="4" indent="-342900">
              <a:spcBef>
                <a:spcPts val="0"/>
              </a:spcBef>
              <a:spcAft>
                <a:spcPts val="300"/>
              </a:spcAft>
              <a:buClr>
                <a:srgbClr val="931680"/>
              </a:buClr>
              <a:defRPr/>
            </a:pPr>
            <a:r>
              <a:rPr lang="en-GB" sz="2000" dirty="0">
                <a:latin typeface="Verdana" panose="020B0604030504040204" pitchFamily="34" charset="0"/>
                <a:ea typeface="Verdana" panose="020B0604030504040204" pitchFamily="34" charset="0"/>
              </a:rPr>
              <a:t>Open market </a:t>
            </a:r>
            <a:r>
              <a:rPr lang="en-GB" sz="2000" dirty="0" smtClean="0">
                <a:latin typeface="Verdana" panose="020B0604030504040204" pitchFamily="34" charset="0"/>
                <a:ea typeface="Verdana" panose="020B0604030504040204" pitchFamily="34" charset="0"/>
              </a:rPr>
              <a:t>consultation, verifying </a:t>
            </a:r>
            <a:r>
              <a:rPr lang="en-GB" sz="2000" dirty="0">
                <a:latin typeface="Verdana" panose="020B0604030504040204" pitchFamily="34" charset="0"/>
                <a:ea typeface="Verdana" panose="020B0604030504040204" pitchFamily="34" charset="0"/>
              </a:rPr>
              <a:t>market readiness to meet </a:t>
            </a:r>
            <a:r>
              <a:rPr lang="en-GB" sz="2000" dirty="0" smtClean="0">
                <a:latin typeface="Verdana" panose="020B0604030504040204" pitchFamily="34" charset="0"/>
                <a:ea typeface="Verdana" panose="020B0604030504040204" pitchFamily="34" charset="0"/>
              </a:rPr>
              <a:t>the need</a:t>
            </a:r>
            <a:endParaRPr lang="en-GB" sz="2000" dirty="0">
              <a:latin typeface="Verdana" panose="020B0604030504040204" pitchFamily="34" charset="0"/>
              <a:ea typeface="Verdana" panose="020B0604030504040204" pitchFamily="34" charset="0"/>
            </a:endParaRPr>
          </a:p>
          <a:p>
            <a:pPr marL="698500" lvl="3" indent="-342900">
              <a:spcBef>
                <a:spcPts val="0"/>
              </a:spcBef>
              <a:spcAft>
                <a:spcPts val="300"/>
              </a:spcAft>
              <a:buClr>
                <a:srgbClr val="931680"/>
              </a:buClr>
              <a:defRPr/>
            </a:pPr>
            <a:r>
              <a:rPr lang="en-GB" sz="2000" dirty="0" smtClean="0">
                <a:latin typeface="Verdana" panose="020B0604030504040204" pitchFamily="34" charset="0"/>
                <a:ea typeface="Verdana" panose="020B0604030504040204" pitchFamily="34" charset="0"/>
              </a:rPr>
              <a:t>Outcome: Tender </a:t>
            </a:r>
            <a:r>
              <a:rPr lang="en-GB" sz="2000" dirty="0">
                <a:latin typeface="Verdana" panose="020B0604030504040204" pitchFamily="34" charset="0"/>
                <a:ea typeface="Verdana" panose="020B0604030504040204" pitchFamily="34" charset="0"/>
              </a:rPr>
              <a:t>specifications + Joint procurement agreement</a:t>
            </a:r>
          </a:p>
          <a:p>
            <a:pPr marL="361950" lvl="2" indent="-361950">
              <a:spcBef>
                <a:spcPts val="600"/>
              </a:spcBef>
              <a:spcAft>
                <a:spcPts val="300"/>
              </a:spcAft>
              <a:buClr>
                <a:srgbClr val="931680"/>
              </a:buClr>
              <a:defRPr/>
            </a:pPr>
            <a:r>
              <a:rPr lang="en-GB" sz="2000" b="1" dirty="0" smtClean="0">
                <a:solidFill>
                  <a:srgbClr val="931680"/>
                </a:solidFill>
                <a:latin typeface="Verdana" panose="020B0604030504040204" pitchFamily="34" charset="0"/>
                <a:ea typeface="Verdana" panose="020B0604030504040204" pitchFamily="34" charset="0"/>
              </a:rPr>
              <a:t>Execution </a:t>
            </a:r>
            <a:r>
              <a:rPr lang="en-GB" sz="2000" b="1" dirty="0">
                <a:solidFill>
                  <a:srgbClr val="931680"/>
                </a:solidFill>
                <a:latin typeface="Verdana" panose="020B0604030504040204" pitchFamily="34" charset="0"/>
                <a:ea typeface="Verdana" panose="020B0604030504040204" pitchFamily="34" charset="0"/>
              </a:rPr>
              <a:t>stage</a:t>
            </a:r>
          </a:p>
          <a:p>
            <a:pPr marL="698500" lvl="3" indent="-342900">
              <a:spcBef>
                <a:spcPts val="0"/>
              </a:spcBef>
              <a:spcAft>
                <a:spcPts val="300"/>
              </a:spcAft>
              <a:buClr>
                <a:srgbClr val="931680"/>
              </a:buClr>
              <a:defRPr/>
            </a:pPr>
            <a:r>
              <a:rPr lang="en-GB" sz="2000" dirty="0">
                <a:latin typeface="Verdana" panose="020B0604030504040204" pitchFamily="34" charset="0"/>
                <a:ea typeface="Verdana" panose="020B0604030504040204" pitchFamily="34" charset="0"/>
              </a:rPr>
              <a:t>P</a:t>
            </a:r>
            <a:r>
              <a:rPr lang="en-GB" sz="2000" dirty="0" smtClean="0">
                <a:latin typeface="Verdana" panose="020B0604030504040204" pitchFamily="34" charset="0"/>
                <a:ea typeface="Verdana" panose="020B0604030504040204" pitchFamily="34" charset="0"/>
              </a:rPr>
              <a:t>rocurement </a:t>
            </a:r>
            <a:r>
              <a:rPr lang="en-GB" sz="2000" dirty="0">
                <a:latin typeface="Verdana" panose="020B0604030504040204" pitchFamily="34" charset="0"/>
                <a:ea typeface="Verdana" panose="020B0604030504040204" pitchFamily="34" charset="0"/>
              </a:rPr>
              <a:t>of the R&amp;D services (PCP) or innovative solutions (PPI</a:t>
            </a:r>
            <a:r>
              <a:rPr lang="en-GB" sz="2000" dirty="0" smtClean="0">
                <a:latin typeface="Verdana" panose="020B0604030504040204" pitchFamily="34" charset="0"/>
                <a:ea typeface="Verdana" panose="020B0604030504040204" pitchFamily="34" charset="0"/>
              </a:rPr>
              <a:t>)</a:t>
            </a:r>
          </a:p>
          <a:p>
            <a:pPr marL="698500" lvl="3" indent="-342900">
              <a:spcBef>
                <a:spcPts val="0"/>
              </a:spcBef>
              <a:spcAft>
                <a:spcPts val="300"/>
              </a:spcAft>
              <a:buClr>
                <a:srgbClr val="931680"/>
              </a:buClr>
              <a:defRPr/>
            </a:pPr>
            <a:r>
              <a:rPr lang="en-US" sz="2000" dirty="0" smtClean="0">
                <a:latin typeface="Verdana" panose="020B0604030504040204" pitchFamily="34" charset="0"/>
                <a:ea typeface="Verdana" panose="020B0604030504040204" pitchFamily="34" charset="0"/>
              </a:rPr>
              <a:t>Validating performance of solutions for sufficient duration to evaluate impact</a:t>
            </a:r>
            <a:endParaRPr lang="en-GB" sz="2000" dirty="0">
              <a:latin typeface="Verdana" panose="020B0604030504040204" pitchFamily="34" charset="0"/>
              <a:ea typeface="Verdana" panose="020B0604030504040204" pitchFamily="34" charset="0"/>
            </a:endParaRPr>
          </a:p>
          <a:p>
            <a:pPr marL="698500" lvl="3" indent="-342900">
              <a:spcBef>
                <a:spcPts val="0"/>
              </a:spcBef>
              <a:spcAft>
                <a:spcPts val="300"/>
              </a:spcAft>
              <a:buClr>
                <a:srgbClr val="931680"/>
              </a:buClr>
              <a:defRPr/>
            </a:pPr>
            <a:r>
              <a:rPr lang="en-GB" sz="2000" dirty="0" smtClean="0">
                <a:latin typeface="Verdana" panose="020B0604030504040204" pitchFamily="34" charset="0"/>
                <a:ea typeface="Verdana" panose="020B0604030504040204" pitchFamily="34" charset="0"/>
              </a:rPr>
              <a:t>Assessment &amp; publication </a:t>
            </a:r>
            <a:r>
              <a:rPr lang="en-GB" sz="2000" dirty="0">
                <a:latin typeface="Verdana" panose="020B0604030504040204" pitchFamily="34" charset="0"/>
                <a:ea typeface="Verdana" panose="020B0604030504040204" pitchFamily="34" charset="0"/>
              </a:rPr>
              <a:t>of the outcomes of the procurement</a:t>
            </a:r>
          </a:p>
          <a:p>
            <a:pPr marL="698500" lvl="3" indent="-342900">
              <a:spcBef>
                <a:spcPts val="0"/>
              </a:spcBef>
              <a:spcAft>
                <a:spcPts val="300"/>
              </a:spcAft>
              <a:buClr>
                <a:srgbClr val="931680"/>
              </a:buClr>
              <a:defRPr/>
            </a:pPr>
            <a:r>
              <a:rPr lang="en-GB" sz="2000" dirty="0" smtClean="0">
                <a:latin typeface="Verdana" panose="020B0604030504040204" pitchFamily="34" charset="0"/>
                <a:ea typeface="Verdana" panose="020B0604030504040204" pitchFamily="34" charset="0"/>
              </a:rPr>
              <a:t>Confirmation of strategy </a:t>
            </a:r>
            <a:r>
              <a:rPr lang="en-GB" sz="2000" dirty="0">
                <a:latin typeface="Verdana" panose="020B0604030504040204" pitchFamily="34" charset="0"/>
                <a:ea typeface="Verdana" panose="020B0604030504040204" pitchFamily="34" charset="0"/>
              </a:rPr>
              <a:t>for dissemination/exploitation of results</a:t>
            </a:r>
          </a:p>
          <a:p>
            <a:pPr marL="355600" lvl="3" indent="0">
              <a:spcBef>
                <a:spcPts val="0"/>
              </a:spcBef>
              <a:spcAft>
                <a:spcPts val="300"/>
              </a:spcAft>
              <a:buNone/>
              <a:defRPr/>
            </a:pPr>
            <a:endParaRPr lang="en-GB" sz="1000" dirty="0">
              <a:solidFill>
                <a:srgbClr val="003399"/>
              </a:solidFill>
              <a:latin typeface="Verdana" panose="020B0604030504040204" pitchFamily="34" charset="0"/>
              <a:ea typeface="Verdana" panose="020B0604030504040204" pitchFamily="34" charset="0"/>
            </a:endParaRPr>
          </a:p>
          <a:p>
            <a:pPr marL="355600" lvl="3" indent="0">
              <a:spcBef>
                <a:spcPts val="0"/>
              </a:spcBef>
              <a:spcAft>
                <a:spcPts val="300"/>
              </a:spcAft>
              <a:buNone/>
              <a:defRPr/>
            </a:pPr>
            <a:r>
              <a:rPr lang="en-GB" sz="2000" dirty="0" smtClean="0">
                <a:latin typeface="Verdana" panose="020B0604030504040204" pitchFamily="34" charset="0"/>
                <a:ea typeface="Verdana" panose="020B0604030504040204" pitchFamily="34" charset="0"/>
              </a:rPr>
              <a:t>+ If </a:t>
            </a:r>
            <a:r>
              <a:rPr lang="en-GB" sz="2000" dirty="0">
                <a:latin typeface="Verdana" panose="020B0604030504040204" pitchFamily="34" charset="0"/>
                <a:ea typeface="Verdana" panose="020B0604030504040204" pitchFamily="34" charset="0"/>
              </a:rPr>
              <a:t>relevant to the action, other </a:t>
            </a:r>
            <a:r>
              <a:rPr lang="en-GB" sz="2000" dirty="0" smtClean="0">
                <a:latin typeface="Verdana" panose="020B0604030504040204" pitchFamily="34" charset="0"/>
                <a:ea typeface="Verdana" panose="020B0604030504040204" pitchFamily="34" charset="0"/>
              </a:rPr>
              <a:t>activities </a:t>
            </a:r>
            <a:r>
              <a:rPr lang="en-GB" sz="2000" dirty="0">
                <a:latin typeface="Verdana" panose="020B0604030504040204" pitchFamily="34" charset="0"/>
                <a:ea typeface="Verdana" panose="020B0604030504040204" pitchFamily="34" charset="0"/>
              </a:rPr>
              <a:t>(e.g. preparation of follow-up PPI</a:t>
            </a:r>
            <a:r>
              <a:rPr lang="en-GB" sz="2000" dirty="0" smtClean="0">
                <a:latin typeface="Verdana" panose="020B0604030504040204" pitchFamily="34" charset="0"/>
                <a:ea typeface="Verdana" panose="020B0604030504040204" pitchFamily="34" charset="0"/>
              </a:rPr>
              <a:t>, testing, </a:t>
            </a:r>
            <a:r>
              <a:rPr lang="en-GB" sz="2000" dirty="0">
                <a:latin typeface="Verdana" panose="020B0604030504040204" pitchFamily="34" charset="0"/>
                <a:ea typeface="Verdana" panose="020B0604030504040204" pitchFamily="34" charset="0"/>
              </a:rPr>
              <a:t>contribution to standardisation / regulation / </a:t>
            </a:r>
            <a:r>
              <a:rPr lang="en-GB" sz="2000" dirty="0" smtClean="0">
                <a:latin typeface="Verdana" panose="020B0604030504040204" pitchFamily="34" charset="0"/>
                <a:ea typeface="Verdana" panose="020B0604030504040204" pitchFamily="34" charset="0"/>
              </a:rPr>
              <a:t>certification, training)</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1901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926" y="5682466"/>
            <a:ext cx="2232074" cy="8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1908026" y="1263491"/>
            <a:ext cx="7953426" cy="4821691"/>
          </a:xfrm>
          <a:prstGeom prst="rect">
            <a:avLst/>
          </a:prstGeom>
        </p:spPr>
      </p:pic>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Eligible </a:t>
            </a:r>
            <a:r>
              <a:rPr lang="fr-BE" dirty="0" err="1" smtClean="0">
                <a:solidFill>
                  <a:srgbClr val="931680"/>
                </a:solidFill>
              </a:rPr>
              <a:t>activities</a:t>
            </a:r>
            <a:endParaRPr lang="en-GB" dirty="0">
              <a:solidFill>
                <a:srgbClr val="931680"/>
              </a:solidFill>
            </a:endParaRPr>
          </a:p>
        </p:txBody>
      </p:sp>
      <p:sp>
        <p:nvSpPr>
          <p:cNvPr id="5" name="TextBox 4"/>
          <p:cNvSpPr txBox="1"/>
          <p:nvPr/>
        </p:nvSpPr>
        <p:spPr>
          <a:xfrm>
            <a:off x="3434812" y="6111747"/>
            <a:ext cx="1200970" cy="646331"/>
          </a:xfrm>
          <a:prstGeom prst="rect">
            <a:avLst/>
          </a:prstGeom>
          <a:noFill/>
        </p:spPr>
        <p:txBody>
          <a:bodyPr wrap="none" rtlCol="0">
            <a:spAutoFit/>
          </a:bodyPr>
          <a:lstStyle/>
          <a:p>
            <a:r>
              <a:rPr lang="en-US" dirty="0" smtClean="0">
                <a:solidFill>
                  <a:schemeClr val="accent1">
                    <a:lumMod val="75000"/>
                  </a:schemeClr>
                </a:solidFill>
              </a:rPr>
              <a:t>Review</a:t>
            </a:r>
          </a:p>
          <a:p>
            <a:r>
              <a:rPr lang="en-US" dirty="0" smtClean="0">
                <a:solidFill>
                  <a:schemeClr val="accent1">
                    <a:lumMod val="75000"/>
                  </a:schemeClr>
                </a:solidFill>
              </a:rPr>
              <a:t>2</a:t>
            </a:r>
            <a:r>
              <a:rPr lang="en-US" baseline="30000" dirty="0" smtClean="0">
                <a:solidFill>
                  <a:schemeClr val="accent1">
                    <a:lumMod val="75000"/>
                  </a:schemeClr>
                </a:solidFill>
              </a:rPr>
              <a:t>nd</a:t>
            </a:r>
            <a:r>
              <a:rPr lang="en-US" dirty="0" smtClean="0">
                <a:solidFill>
                  <a:schemeClr val="accent1">
                    <a:lumMod val="75000"/>
                  </a:schemeClr>
                </a:solidFill>
              </a:rPr>
              <a:t> pre-fin</a:t>
            </a:r>
            <a:endParaRPr lang="en-GB" dirty="0">
              <a:solidFill>
                <a:schemeClr val="accent1">
                  <a:lumMod val="75000"/>
                </a:schemeClr>
              </a:solidFill>
            </a:endParaRPr>
          </a:p>
        </p:txBody>
      </p:sp>
      <p:cxnSp>
        <p:nvCxnSpPr>
          <p:cNvPr id="7" name="Straight Arrow Connector 6"/>
          <p:cNvCxnSpPr/>
          <p:nvPr/>
        </p:nvCxnSpPr>
        <p:spPr>
          <a:xfrm flipH="1" flipV="1">
            <a:off x="3780211" y="5587050"/>
            <a:ext cx="1" cy="49813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8026" y="6140608"/>
            <a:ext cx="1151277" cy="369332"/>
          </a:xfrm>
          <a:prstGeom prst="rect">
            <a:avLst/>
          </a:prstGeom>
          <a:noFill/>
        </p:spPr>
        <p:txBody>
          <a:bodyPr wrap="none" rtlCol="0">
            <a:spAutoFit/>
          </a:bodyPr>
          <a:lstStyle/>
          <a:p>
            <a:r>
              <a:rPr lang="en-US" dirty="0" smtClean="0">
                <a:solidFill>
                  <a:schemeClr val="accent1">
                    <a:lumMod val="75000"/>
                  </a:schemeClr>
                </a:solidFill>
              </a:rPr>
              <a:t>1</a:t>
            </a:r>
            <a:r>
              <a:rPr lang="en-US" baseline="30000" dirty="0" smtClean="0">
                <a:solidFill>
                  <a:schemeClr val="accent1">
                    <a:lumMod val="75000"/>
                  </a:schemeClr>
                </a:solidFill>
              </a:rPr>
              <a:t>st</a:t>
            </a:r>
            <a:r>
              <a:rPr lang="en-US" dirty="0" smtClean="0">
                <a:solidFill>
                  <a:schemeClr val="accent1">
                    <a:lumMod val="75000"/>
                  </a:schemeClr>
                </a:solidFill>
              </a:rPr>
              <a:t> pre-fin</a:t>
            </a:r>
            <a:endParaRPr lang="en-GB" dirty="0">
              <a:solidFill>
                <a:schemeClr val="accent1">
                  <a:lumMod val="75000"/>
                </a:schemeClr>
              </a:solidFill>
            </a:endParaRPr>
          </a:p>
        </p:txBody>
      </p:sp>
      <p:cxnSp>
        <p:nvCxnSpPr>
          <p:cNvPr id="14" name="Straight Arrow Connector 13"/>
          <p:cNvCxnSpPr/>
          <p:nvPr/>
        </p:nvCxnSpPr>
        <p:spPr>
          <a:xfrm flipH="1" flipV="1">
            <a:off x="2275261" y="5643554"/>
            <a:ext cx="1" cy="49813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9719049" y="5613615"/>
            <a:ext cx="1" cy="49813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39003" y="6111747"/>
            <a:ext cx="1633781" cy="646331"/>
          </a:xfrm>
          <a:prstGeom prst="rect">
            <a:avLst/>
          </a:prstGeom>
          <a:noFill/>
        </p:spPr>
        <p:txBody>
          <a:bodyPr wrap="none" rtlCol="0">
            <a:spAutoFit/>
          </a:bodyPr>
          <a:lstStyle/>
          <a:p>
            <a:r>
              <a:rPr lang="en-US" dirty="0" smtClean="0">
                <a:solidFill>
                  <a:schemeClr val="accent1">
                    <a:lumMod val="75000"/>
                  </a:schemeClr>
                </a:solidFill>
              </a:rPr>
              <a:t>Final review</a:t>
            </a:r>
          </a:p>
          <a:p>
            <a:r>
              <a:rPr lang="en-US" dirty="0" smtClean="0">
                <a:solidFill>
                  <a:schemeClr val="accent1">
                    <a:lumMod val="75000"/>
                  </a:schemeClr>
                </a:solidFill>
              </a:rPr>
              <a:t>Final payment</a:t>
            </a:r>
            <a:endParaRPr lang="en-GB" dirty="0">
              <a:solidFill>
                <a:schemeClr val="accent1">
                  <a:lumMod val="75000"/>
                </a:schemeClr>
              </a:solidFill>
            </a:endParaRPr>
          </a:p>
        </p:txBody>
      </p:sp>
      <p:cxnSp>
        <p:nvCxnSpPr>
          <p:cNvPr id="17" name="Straight Arrow Connector 16"/>
          <p:cNvCxnSpPr/>
          <p:nvPr/>
        </p:nvCxnSpPr>
        <p:spPr>
          <a:xfrm flipH="1" flipV="1">
            <a:off x="5766582" y="5562637"/>
            <a:ext cx="1" cy="49813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476319" y="5600333"/>
            <a:ext cx="1" cy="49813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6355" y="6085182"/>
            <a:ext cx="3476273" cy="646331"/>
          </a:xfrm>
          <a:prstGeom prst="rect">
            <a:avLst/>
          </a:prstGeom>
          <a:noFill/>
        </p:spPr>
        <p:txBody>
          <a:bodyPr wrap="none" rtlCol="0">
            <a:spAutoFit/>
          </a:bodyPr>
          <a:lstStyle/>
          <a:p>
            <a:r>
              <a:rPr lang="en-US" dirty="0" smtClean="0">
                <a:solidFill>
                  <a:schemeClr val="accent1">
                    <a:lumMod val="75000"/>
                  </a:schemeClr>
                </a:solidFill>
              </a:rPr>
              <a:t>Possibly additional reviews</a:t>
            </a:r>
          </a:p>
          <a:p>
            <a:r>
              <a:rPr lang="en-US" dirty="0" smtClean="0">
                <a:solidFill>
                  <a:schemeClr val="accent1">
                    <a:lumMod val="75000"/>
                  </a:schemeClr>
                </a:solidFill>
              </a:rPr>
              <a:t>(e.g. per phase of a PCP action)</a:t>
            </a:r>
            <a:endParaRPr lang="en-GB" dirty="0">
              <a:solidFill>
                <a:schemeClr val="accent1">
                  <a:lumMod val="75000"/>
                </a:schemeClr>
              </a:solidFill>
            </a:endParaRPr>
          </a:p>
        </p:txBody>
      </p:sp>
      <p:grpSp>
        <p:nvGrpSpPr>
          <p:cNvPr id="22" name="Group 21"/>
          <p:cNvGrpSpPr/>
          <p:nvPr/>
        </p:nvGrpSpPr>
        <p:grpSpPr>
          <a:xfrm>
            <a:off x="10858500" y="0"/>
            <a:ext cx="1333500" cy="1265217"/>
            <a:chOff x="3637367" y="95"/>
            <a:chExt cx="1747506" cy="2008628"/>
          </a:xfrm>
          <a:solidFill>
            <a:srgbClr val="0356B1"/>
          </a:solidFill>
        </p:grpSpPr>
        <p:sp>
          <p:nvSpPr>
            <p:cNvPr id="23" name="Hexagon 22"/>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TextBox 24"/>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96956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EU contribution</a:t>
            </a:r>
            <a:endParaRPr lang="en-GB" dirty="0">
              <a:solidFill>
                <a:srgbClr val="931680"/>
              </a:solidFill>
            </a:endParaRPr>
          </a:p>
        </p:txBody>
      </p:sp>
      <p:grpSp>
        <p:nvGrpSpPr>
          <p:cNvPr id="4" name="Group 3"/>
          <p:cNvGrpSpPr/>
          <p:nvPr/>
        </p:nvGrpSpPr>
        <p:grpSpPr>
          <a:xfrm>
            <a:off x="10858500" y="0"/>
            <a:ext cx="1333500" cy="1265217"/>
            <a:chOff x="3637367" y="95"/>
            <a:chExt cx="1747506" cy="2008628"/>
          </a:xfrm>
          <a:solidFill>
            <a:srgbClr val="0356B1"/>
          </a:solidFill>
        </p:grpSpPr>
        <p:sp>
          <p:nvSpPr>
            <p:cNvPr id="5" name="Hexagon 4"/>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p:cNvSpPr>
            <a:spLocks noGrp="1"/>
          </p:cNvSpPr>
          <p:nvPr>
            <p:ph sz="half" idx="1"/>
          </p:nvPr>
        </p:nvSpPr>
        <p:spPr>
          <a:xfrm>
            <a:off x="1400175" y="1125538"/>
            <a:ext cx="10287000" cy="2374900"/>
          </a:xfrm>
        </p:spPr>
        <p:txBody>
          <a:bodyPr/>
          <a:lstStyle/>
          <a:p>
            <a:pPr marL="0" lvl="2" indent="0">
              <a:spcBef>
                <a:spcPts val="0"/>
              </a:spcBef>
              <a:spcAft>
                <a:spcPts val="300"/>
              </a:spcAft>
              <a:buNone/>
              <a:defRPr/>
            </a:pPr>
            <a:endParaRPr lang="en-GB" sz="1600" dirty="0"/>
          </a:p>
          <a:p>
            <a:pPr marL="361950" lvl="2" indent="-361950">
              <a:spcBef>
                <a:spcPts val="0"/>
              </a:spcBef>
              <a:spcAft>
                <a:spcPts val="300"/>
              </a:spcAft>
              <a:buClr>
                <a:srgbClr val="931680"/>
              </a:buClr>
              <a:defRPr/>
            </a:pPr>
            <a:r>
              <a:rPr lang="en-GB" sz="2200" b="1" dirty="0">
                <a:solidFill>
                  <a:schemeClr val="tx2"/>
                </a:solidFill>
                <a:latin typeface="Trebuchet MS" panose="020B0603020202020204" pitchFamily="34" charset="0"/>
                <a:ea typeface="Verdana" panose="020B0604030504040204" pitchFamily="34" charset="0"/>
              </a:rPr>
              <a:t>Reimbursement rate direct costs: Max </a:t>
            </a:r>
            <a:r>
              <a:rPr lang="en-GB" sz="2200" b="1" dirty="0" smtClean="0">
                <a:solidFill>
                  <a:schemeClr val="tx2"/>
                </a:solidFill>
                <a:latin typeface="Trebuchet MS" panose="020B0603020202020204" pitchFamily="34" charset="0"/>
                <a:ea typeface="Verdana" panose="020B0604030504040204" pitchFamily="34" charset="0"/>
              </a:rPr>
              <a:t>100</a:t>
            </a:r>
            <a:r>
              <a:rPr lang="en-GB" sz="2200" b="1" dirty="0">
                <a:solidFill>
                  <a:schemeClr val="tx2"/>
                </a:solidFill>
                <a:latin typeface="Trebuchet MS" panose="020B0603020202020204" pitchFamily="34" charset="0"/>
                <a:ea typeface="Verdana" panose="020B0604030504040204" pitchFamily="34" charset="0"/>
              </a:rPr>
              <a:t>% of eligible </a:t>
            </a:r>
            <a:r>
              <a:rPr lang="en-GB" sz="2200" b="1" dirty="0" smtClean="0">
                <a:solidFill>
                  <a:schemeClr val="tx2"/>
                </a:solidFill>
                <a:latin typeface="Trebuchet MS" panose="020B0603020202020204" pitchFamily="34" charset="0"/>
                <a:ea typeface="Verdana" panose="020B0604030504040204" pitchFamily="34" charset="0"/>
              </a:rPr>
              <a:t>costs (PCP actions) versus Max 50%</a:t>
            </a:r>
            <a:r>
              <a:rPr lang="en-GB" sz="2200" b="1" dirty="0">
                <a:solidFill>
                  <a:schemeClr val="tx2"/>
                </a:solidFill>
                <a:latin typeface="Trebuchet MS" panose="020B0603020202020204" pitchFamily="34" charset="0"/>
                <a:ea typeface="Verdana" panose="020B0604030504040204" pitchFamily="34" charset="0"/>
              </a:rPr>
              <a:t> of eligible costs</a:t>
            </a:r>
            <a:r>
              <a:rPr lang="en-GB" sz="2200" b="1" dirty="0" smtClean="0">
                <a:solidFill>
                  <a:schemeClr val="tx2"/>
                </a:solidFill>
                <a:latin typeface="Trebuchet MS" panose="020B0603020202020204" pitchFamily="34" charset="0"/>
                <a:ea typeface="Verdana" panose="020B0604030504040204" pitchFamily="34" charset="0"/>
              </a:rPr>
              <a:t> (PPI actions)</a:t>
            </a:r>
            <a:endParaRPr lang="en-GB" sz="2200" dirty="0" smtClean="0">
              <a:solidFill>
                <a:schemeClr val="tx2"/>
              </a:solidFill>
              <a:latin typeface="Trebuchet MS" panose="020B0603020202020204" pitchFamily="34" charset="0"/>
              <a:ea typeface="Verdana" panose="020B0604030504040204" pitchFamily="34" charset="0"/>
            </a:endParaRPr>
          </a:p>
          <a:p>
            <a:pPr marL="1219200" lvl="4" indent="-342900">
              <a:spcBef>
                <a:spcPts val="100"/>
              </a:spcBef>
              <a:spcAft>
                <a:spcPts val="100"/>
              </a:spcAft>
              <a:buClr>
                <a:srgbClr val="931680"/>
              </a:buClr>
              <a:defRPr/>
            </a:pPr>
            <a:r>
              <a:rPr lang="en-GB" sz="1800" dirty="0" smtClean="0"/>
              <a:t>Price of the R&amp;D services (PCP) or innovative solutions (PPI) procured</a:t>
            </a:r>
          </a:p>
          <a:p>
            <a:pPr marL="1219200" lvl="4" indent="-342900">
              <a:spcBef>
                <a:spcPts val="100"/>
              </a:spcBef>
              <a:spcAft>
                <a:spcPts val="100"/>
              </a:spcAft>
              <a:buClr>
                <a:srgbClr val="931680"/>
              </a:buClr>
              <a:defRPr/>
            </a:pPr>
            <a:r>
              <a:rPr lang="en-GB" sz="1800" dirty="0" smtClean="0"/>
              <a:t>Eligible additional activities </a:t>
            </a:r>
            <a:endParaRPr lang="en-GB" sz="1800" dirty="0"/>
          </a:p>
          <a:p>
            <a:pPr marL="1219200" lvl="4" indent="-342900">
              <a:spcBef>
                <a:spcPts val="100"/>
              </a:spcBef>
              <a:spcAft>
                <a:spcPts val="100"/>
              </a:spcAft>
              <a:buClr>
                <a:srgbClr val="931680"/>
              </a:buClr>
              <a:defRPr/>
            </a:pPr>
            <a:r>
              <a:rPr lang="en-GB" sz="1800" dirty="0"/>
              <a:t>May include in-kind </a:t>
            </a:r>
            <a:r>
              <a:rPr lang="en-GB" sz="1800" dirty="0" smtClean="0"/>
              <a:t>contributions (and financial support to 3</a:t>
            </a:r>
            <a:r>
              <a:rPr lang="en-GB" sz="1800" baseline="30000" dirty="0" smtClean="0"/>
              <a:t>rd</a:t>
            </a:r>
            <a:r>
              <a:rPr lang="en-GB" sz="1800" dirty="0" smtClean="0"/>
              <a:t> parties, if allowed by call)</a:t>
            </a:r>
            <a:endParaRPr lang="en-GB" sz="1800" dirty="0"/>
          </a:p>
          <a:p>
            <a:pPr marL="1219200" lvl="4" indent="-342900">
              <a:spcBef>
                <a:spcPts val="100"/>
              </a:spcBef>
              <a:spcAft>
                <a:spcPts val="100"/>
              </a:spcAft>
              <a:buClr>
                <a:srgbClr val="931680"/>
              </a:buClr>
              <a:defRPr/>
            </a:pPr>
            <a:r>
              <a:rPr lang="en-GB" sz="1800" dirty="0"/>
              <a:t>VAT is an eligible cost unless for beneficiaries that can deduct it</a:t>
            </a:r>
          </a:p>
          <a:p>
            <a:pPr marL="819150" lvl="3" indent="-361950">
              <a:spcBef>
                <a:spcPts val="600"/>
              </a:spcBef>
              <a:spcAft>
                <a:spcPts val="600"/>
              </a:spcAft>
              <a:buClr>
                <a:srgbClr val="931680"/>
              </a:buClr>
              <a:defRPr/>
            </a:pPr>
            <a:r>
              <a:rPr lang="en-GB" sz="1800" dirty="0"/>
              <a:t>Flexibility: Consortium may choose to use part of the Union contribution to increase the support to </a:t>
            </a:r>
            <a:r>
              <a:rPr lang="en-GB" sz="1800" dirty="0" smtClean="0"/>
              <a:t>additional activities or the budget for the PCP/PPI </a:t>
            </a:r>
            <a:r>
              <a:rPr lang="en-GB" sz="1800" dirty="0"/>
              <a:t>call for tender as long as the </a:t>
            </a:r>
            <a:r>
              <a:rPr lang="en-GB" sz="1800" dirty="0" smtClean="0"/>
              <a:t>Union </a:t>
            </a:r>
            <a:r>
              <a:rPr lang="en-GB" sz="1800" dirty="0"/>
              <a:t>contribution does not exceed </a:t>
            </a:r>
            <a:r>
              <a:rPr lang="en-GB" sz="1800" dirty="0" smtClean="0"/>
              <a:t>the max 100</a:t>
            </a:r>
            <a:r>
              <a:rPr lang="en-GB" sz="1800" dirty="0"/>
              <a:t>% (PCP</a:t>
            </a:r>
            <a:r>
              <a:rPr lang="en-GB" sz="1800" dirty="0" smtClean="0"/>
              <a:t>) / 50</a:t>
            </a:r>
            <a:r>
              <a:rPr lang="en-GB" sz="1800" dirty="0"/>
              <a:t>% (PPI) of </a:t>
            </a:r>
            <a:r>
              <a:rPr lang="en-GB" sz="1800" dirty="0" smtClean="0"/>
              <a:t>the total costs.</a:t>
            </a:r>
            <a:endParaRPr lang="en-GB" sz="1800" dirty="0"/>
          </a:p>
          <a:p>
            <a:pPr marL="819150" lvl="3" indent="-361950">
              <a:spcBef>
                <a:spcPts val="600"/>
              </a:spcBef>
              <a:spcAft>
                <a:spcPts val="600"/>
              </a:spcAft>
              <a:buClr>
                <a:srgbClr val="931680"/>
              </a:buClr>
              <a:defRPr/>
            </a:pPr>
            <a:r>
              <a:rPr lang="en-GB" sz="1800" dirty="0"/>
              <a:t>Requested </a:t>
            </a:r>
            <a:r>
              <a:rPr lang="en-GB" sz="1800" dirty="0" smtClean="0"/>
              <a:t>funding </a:t>
            </a:r>
            <a:r>
              <a:rPr lang="en-GB" sz="1800" dirty="0"/>
              <a:t>for </a:t>
            </a:r>
            <a:r>
              <a:rPr lang="en-GB" sz="1800" dirty="0" smtClean="0"/>
              <a:t>additional activities can be </a:t>
            </a:r>
            <a:r>
              <a:rPr lang="en-GB" sz="1800" dirty="0"/>
              <a:t>max </a:t>
            </a:r>
            <a:r>
              <a:rPr lang="en-GB" sz="1800" dirty="0" smtClean="0"/>
              <a:t>50</a:t>
            </a:r>
            <a:r>
              <a:rPr lang="en-GB" sz="1800" dirty="0"/>
              <a:t>% </a:t>
            </a:r>
            <a:r>
              <a:rPr lang="en-GB" sz="1800" dirty="0" smtClean="0"/>
              <a:t>(for PCP and PPI actions) </a:t>
            </a:r>
            <a:r>
              <a:rPr lang="en-GB" sz="1800" dirty="0"/>
              <a:t>of total requested </a:t>
            </a:r>
            <a:r>
              <a:rPr lang="en-GB" sz="1800" dirty="0" smtClean="0"/>
              <a:t>grant. PCP/PPI procurement cost must be min 50% of total eligible costs.</a:t>
            </a:r>
            <a:endParaRPr lang="en-GB" sz="1800" dirty="0"/>
          </a:p>
          <a:p>
            <a:pPr marL="361950" lvl="2" indent="-361950">
              <a:spcBef>
                <a:spcPts val="600"/>
              </a:spcBef>
              <a:spcAft>
                <a:spcPts val="600"/>
              </a:spcAft>
              <a:buClr>
                <a:srgbClr val="931680"/>
              </a:buClr>
              <a:defRPr/>
            </a:pPr>
            <a:r>
              <a:rPr lang="en-GB" sz="2200" b="1" dirty="0">
                <a:solidFill>
                  <a:schemeClr val="tx2"/>
                </a:solidFill>
                <a:latin typeface="Trebuchet MS" panose="020B0603020202020204" pitchFamily="34" charset="0"/>
              </a:rPr>
              <a:t>Plus 25% for indirect </a:t>
            </a:r>
            <a:r>
              <a:rPr lang="en-GB" sz="2200" b="1" dirty="0" smtClean="0">
                <a:solidFill>
                  <a:schemeClr val="tx2"/>
                </a:solidFill>
                <a:latin typeface="Trebuchet MS" panose="020B0603020202020204" pitchFamily="34" charset="0"/>
              </a:rPr>
              <a:t>costs:</a:t>
            </a:r>
            <a:r>
              <a:rPr lang="en-GB" dirty="0" smtClean="0"/>
              <a:t> </a:t>
            </a:r>
            <a:r>
              <a:rPr lang="en-GB" dirty="0"/>
              <a:t>But, no indirect costs on the </a:t>
            </a:r>
            <a:r>
              <a:rPr lang="en-GB" dirty="0" smtClean="0"/>
              <a:t>PCP/PPI </a:t>
            </a:r>
            <a:r>
              <a:rPr lang="en-GB" dirty="0"/>
              <a:t>procurement </a:t>
            </a:r>
            <a:r>
              <a:rPr lang="en-GB" dirty="0" smtClean="0"/>
              <a:t>cost,  nor on financial support to </a:t>
            </a:r>
            <a:r>
              <a:rPr lang="en-GB" dirty="0"/>
              <a:t>3</a:t>
            </a:r>
            <a:r>
              <a:rPr lang="en-GB" baseline="30000" dirty="0"/>
              <a:t>rd</a:t>
            </a:r>
            <a:r>
              <a:rPr lang="en-GB" dirty="0"/>
              <a:t> </a:t>
            </a:r>
            <a:r>
              <a:rPr lang="en-GB" dirty="0" smtClean="0"/>
              <a:t>parties</a:t>
            </a:r>
            <a:endParaRPr lang="en-GB" dirty="0"/>
          </a:p>
          <a:p>
            <a:pPr marL="361950" lvl="2" indent="-361950">
              <a:spcBef>
                <a:spcPts val="600"/>
              </a:spcBef>
              <a:spcAft>
                <a:spcPts val="300"/>
              </a:spcAft>
              <a:buClr>
                <a:srgbClr val="931680"/>
              </a:buClr>
              <a:defRPr/>
            </a:pPr>
            <a:r>
              <a:rPr lang="en-GB" sz="2200" b="1" dirty="0">
                <a:solidFill>
                  <a:schemeClr val="tx2"/>
                </a:solidFill>
                <a:latin typeface="Trebuchet MS" panose="020B0603020202020204" pitchFamily="34" charset="0"/>
              </a:rPr>
              <a:t>Pre-financing:</a:t>
            </a:r>
            <a:r>
              <a:rPr lang="en-GB" sz="2200" dirty="0">
                <a:solidFill>
                  <a:schemeClr val="tx2"/>
                </a:solidFill>
                <a:latin typeface="Trebuchet MS" panose="020B0603020202020204" pitchFamily="34" charset="0"/>
              </a:rPr>
              <a:t> </a:t>
            </a:r>
            <a:r>
              <a:rPr lang="en-GB" dirty="0"/>
              <a:t>Yes, 1</a:t>
            </a:r>
            <a:r>
              <a:rPr lang="en-GB" baseline="30000" dirty="0"/>
              <a:t>st</a:t>
            </a:r>
            <a:r>
              <a:rPr lang="en-GB" dirty="0"/>
              <a:t> pre-financing at start project for costs for preparation stage, </a:t>
            </a:r>
            <a:r>
              <a:rPr lang="en-GB" dirty="0" smtClean="0"/>
              <a:t>           2</a:t>
            </a:r>
            <a:r>
              <a:rPr lang="en-GB" baseline="30000" dirty="0" smtClean="0"/>
              <a:t>nd</a:t>
            </a:r>
            <a:r>
              <a:rPr lang="en-GB" dirty="0" smtClean="0"/>
              <a:t> </a:t>
            </a:r>
            <a:r>
              <a:rPr lang="en-GB" dirty="0"/>
              <a:t>pre-financing before execution stage for costs for rest (incl. call for tender)</a:t>
            </a:r>
          </a:p>
          <a:p>
            <a:pPr marL="361950" lvl="2" indent="-361950">
              <a:spcBef>
                <a:spcPts val="0"/>
              </a:spcBef>
              <a:spcAft>
                <a:spcPts val="300"/>
              </a:spcAft>
              <a:buClr>
                <a:srgbClr val="931680"/>
              </a:buClr>
              <a:defRPr/>
            </a:pPr>
            <a:endParaRPr lang="en-GB" sz="1600" dirty="0"/>
          </a:p>
        </p:txBody>
      </p:sp>
    </p:spTree>
    <p:extLst>
      <p:ext uri="{BB962C8B-B14F-4D97-AF65-F5344CB8AC3E}">
        <p14:creationId xmlns:p14="http://schemas.microsoft.com/office/powerpoint/2010/main" val="3710326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600825" y="4748213"/>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B</a:t>
            </a:r>
          </a:p>
        </p:txBody>
      </p:sp>
      <p:sp>
        <p:nvSpPr>
          <p:cNvPr id="35843" name="Rectangle 5"/>
          <p:cNvSpPr>
            <a:spLocks noChangeArrowheads="1"/>
          </p:cNvSpPr>
          <p:nvPr/>
        </p:nvSpPr>
        <p:spPr bwMode="auto">
          <a:xfrm>
            <a:off x="6600825" y="5076826"/>
            <a:ext cx="965200" cy="246063"/>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C</a:t>
            </a:r>
          </a:p>
        </p:txBody>
      </p:sp>
      <p:sp>
        <p:nvSpPr>
          <p:cNvPr id="35844" name="Rectangle 6"/>
          <p:cNvSpPr>
            <a:spLocks noChangeArrowheads="1"/>
          </p:cNvSpPr>
          <p:nvPr/>
        </p:nvSpPr>
        <p:spPr bwMode="auto">
          <a:xfrm>
            <a:off x="6600825" y="5403851"/>
            <a:ext cx="965200" cy="246063"/>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D</a:t>
            </a:r>
          </a:p>
        </p:txBody>
      </p:sp>
      <p:sp>
        <p:nvSpPr>
          <p:cNvPr id="35845" name="Text Box 8"/>
          <p:cNvSpPr txBox="1">
            <a:spLocks noChangeArrowheads="1"/>
          </p:cNvSpPr>
          <p:nvPr/>
        </p:nvSpPr>
        <p:spPr bwMode="auto">
          <a:xfrm>
            <a:off x="3503614" y="3789364"/>
            <a:ext cx="2808287"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lnSpc>
                <a:spcPct val="90000"/>
              </a:lnSpc>
              <a:spcBef>
                <a:spcPct val="0"/>
              </a:spcBef>
              <a:buClrTx/>
              <a:buFontTx/>
              <a:buNone/>
            </a:pPr>
            <a:r>
              <a:rPr lang="en-GB" altLang="en-US" sz="1200" u="sng">
                <a:solidFill>
                  <a:srgbClr val="990000"/>
                </a:solidFill>
                <a:latin typeface="Arial" panose="020B0604020202020204" pitchFamily="34" charset="0"/>
              </a:rPr>
              <a:t>Phase 1: </a:t>
            </a:r>
            <a:r>
              <a:rPr lang="en-GB" altLang="en-US" sz="1200">
                <a:solidFill>
                  <a:srgbClr val="990000"/>
                </a:solidFill>
                <a:latin typeface="Arial" panose="020B0604020202020204" pitchFamily="34" charset="0"/>
              </a:rPr>
              <a:t>Solution design</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 ~10-15% PCP budget</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~100-250K/supplier</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~4-10 suppliers</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 </a:t>
            </a:r>
          </a:p>
          <a:p>
            <a:pPr algn="ctr" eaLnBrk="1" hangingPunct="1">
              <a:lnSpc>
                <a:spcPct val="90000"/>
              </a:lnSpc>
              <a:spcBef>
                <a:spcPct val="0"/>
              </a:spcBef>
              <a:buClrTx/>
              <a:buFontTx/>
              <a:buNone/>
            </a:pPr>
            <a:endParaRPr lang="en-GB" altLang="en-US" sz="1200">
              <a:solidFill>
                <a:srgbClr val="990000"/>
              </a:solidFill>
              <a:latin typeface="Arial" panose="020B0604020202020204" pitchFamily="34" charset="0"/>
            </a:endParaRPr>
          </a:p>
        </p:txBody>
      </p:sp>
      <p:sp>
        <p:nvSpPr>
          <p:cNvPr id="35846" name="Text Box 9"/>
          <p:cNvSpPr txBox="1">
            <a:spLocks noChangeArrowheads="1"/>
          </p:cNvSpPr>
          <p:nvPr/>
        </p:nvSpPr>
        <p:spPr bwMode="auto">
          <a:xfrm>
            <a:off x="6161088" y="3789363"/>
            <a:ext cx="172561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u="sng">
                <a:solidFill>
                  <a:srgbClr val="990000"/>
                </a:solidFill>
                <a:latin typeface="Arial" panose="020B0604020202020204" pitchFamily="34" charset="0"/>
              </a:rPr>
              <a:t>Phase 2</a:t>
            </a:r>
            <a:r>
              <a:rPr lang="en-GB" altLang="en-US" sz="1200">
                <a:solidFill>
                  <a:srgbClr val="990000"/>
                </a:solidFill>
                <a:latin typeface="Arial" panose="020B0604020202020204" pitchFamily="34" charset="0"/>
              </a:rPr>
              <a:t>: Prototyping</a:t>
            </a:r>
          </a:p>
          <a:p>
            <a:pPr algn="ctr" eaLnBrk="1" hangingPunct="1">
              <a:spcBef>
                <a:spcPct val="0"/>
              </a:spcBef>
              <a:buClrTx/>
              <a:buFontTx/>
              <a:buNone/>
            </a:pPr>
            <a:r>
              <a:rPr lang="en-GB" altLang="en-US" sz="1200">
                <a:solidFill>
                  <a:srgbClr val="990000"/>
                </a:solidFill>
                <a:latin typeface="Arial" panose="020B0604020202020204" pitchFamily="34" charset="0"/>
              </a:rPr>
              <a:t>~30-40% PCP budget</a:t>
            </a:r>
          </a:p>
          <a:p>
            <a:pPr algn="ctr" eaLnBrk="1" hangingPunct="1">
              <a:spcBef>
                <a:spcPct val="0"/>
              </a:spcBef>
              <a:buClrTx/>
              <a:buFontTx/>
              <a:buNone/>
            </a:pPr>
            <a:r>
              <a:rPr lang="en-GB" altLang="en-US" sz="1200">
                <a:solidFill>
                  <a:srgbClr val="990000"/>
                </a:solidFill>
                <a:latin typeface="Arial" panose="020B0604020202020204" pitchFamily="34" charset="0"/>
              </a:rPr>
              <a:t>~500-750K/supplier </a:t>
            </a:r>
          </a:p>
          <a:p>
            <a:pPr algn="ctr" eaLnBrk="1" hangingPunct="1">
              <a:spcBef>
                <a:spcPct val="0"/>
              </a:spcBef>
              <a:buClrTx/>
              <a:buFontTx/>
              <a:buNone/>
            </a:pPr>
            <a:r>
              <a:rPr lang="en-GB" altLang="en-US" sz="1200">
                <a:solidFill>
                  <a:srgbClr val="990000"/>
                </a:solidFill>
                <a:latin typeface="Arial" panose="020B0604020202020204" pitchFamily="34" charset="0"/>
              </a:rPr>
              <a:t>~3-6 suppliers</a:t>
            </a:r>
          </a:p>
        </p:txBody>
      </p:sp>
      <p:sp>
        <p:nvSpPr>
          <p:cNvPr id="35847" name="Text Box 10"/>
          <p:cNvSpPr txBox="1">
            <a:spLocks noChangeArrowheads="1"/>
          </p:cNvSpPr>
          <p:nvPr/>
        </p:nvSpPr>
        <p:spPr bwMode="auto">
          <a:xfrm>
            <a:off x="7824789" y="3789364"/>
            <a:ext cx="3024187"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lnSpc>
                <a:spcPct val="90000"/>
              </a:lnSpc>
              <a:spcBef>
                <a:spcPct val="0"/>
              </a:spcBef>
              <a:buClrTx/>
              <a:buFontTx/>
              <a:buNone/>
            </a:pPr>
            <a:r>
              <a:rPr lang="en-GB" altLang="en-US" sz="1200" u="sng" dirty="0">
                <a:solidFill>
                  <a:srgbClr val="990000"/>
                </a:solidFill>
                <a:latin typeface="Arial" panose="020B0604020202020204" pitchFamily="34" charset="0"/>
              </a:rPr>
              <a:t>Phase 3</a:t>
            </a:r>
            <a:r>
              <a:rPr lang="en-GB" altLang="en-US" sz="1200" dirty="0">
                <a:solidFill>
                  <a:srgbClr val="990000"/>
                </a:solidFill>
                <a:latin typeface="Arial" panose="020B0604020202020204" pitchFamily="34" charset="0"/>
              </a:rPr>
              <a:t>: Original development – </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operational </a:t>
            </a:r>
            <a:r>
              <a:rPr lang="en-GB" altLang="en-US" sz="1200" dirty="0" smtClean="0">
                <a:solidFill>
                  <a:srgbClr val="990000"/>
                </a:solidFill>
                <a:latin typeface="Arial" panose="020B0604020202020204" pitchFamily="34" charset="0"/>
              </a:rPr>
              <a:t>testing                                    (+ possibly ltd deployment)</a:t>
            </a:r>
            <a:endParaRPr lang="en-GB" altLang="en-US" sz="1200" dirty="0">
              <a:solidFill>
                <a:srgbClr val="990000"/>
              </a:solidFill>
              <a:latin typeface="Arial" panose="020B0604020202020204" pitchFamily="34" charset="0"/>
            </a:endParaRP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~50-60% PCP budget</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~800K-2,3M/supplier</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~2-4 suppliers</a:t>
            </a:r>
          </a:p>
        </p:txBody>
      </p:sp>
      <p:sp>
        <p:nvSpPr>
          <p:cNvPr id="35848" name="Line 11"/>
          <p:cNvSpPr>
            <a:spLocks noChangeShapeType="1"/>
          </p:cNvSpPr>
          <p:nvPr/>
        </p:nvSpPr>
        <p:spPr bwMode="auto">
          <a:xfrm>
            <a:off x="8040688" y="3933826"/>
            <a:ext cx="31750" cy="22320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49" name="Line 12"/>
          <p:cNvSpPr>
            <a:spLocks noChangeShapeType="1"/>
          </p:cNvSpPr>
          <p:nvPr/>
        </p:nvSpPr>
        <p:spPr bwMode="auto">
          <a:xfrm>
            <a:off x="5951539" y="3919538"/>
            <a:ext cx="41275" cy="22463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0" name="Line 13"/>
          <p:cNvSpPr>
            <a:spLocks noChangeShapeType="1"/>
          </p:cNvSpPr>
          <p:nvPr/>
        </p:nvSpPr>
        <p:spPr bwMode="auto">
          <a:xfrm flipV="1">
            <a:off x="5275263" y="4870451"/>
            <a:ext cx="1352550" cy="2063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1" name="Line 14"/>
          <p:cNvSpPr>
            <a:spLocks noChangeShapeType="1"/>
          </p:cNvSpPr>
          <p:nvPr/>
        </p:nvSpPr>
        <p:spPr bwMode="auto">
          <a:xfrm flipV="1">
            <a:off x="5275263" y="5199064"/>
            <a:ext cx="1325562" cy="204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2" name="Line 15"/>
          <p:cNvSpPr>
            <a:spLocks noChangeShapeType="1"/>
          </p:cNvSpPr>
          <p:nvPr/>
        </p:nvSpPr>
        <p:spPr bwMode="auto">
          <a:xfrm flipV="1">
            <a:off x="5260975" y="5484813"/>
            <a:ext cx="1366838"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3" name="Line 16"/>
          <p:cNvSpPr>
            <a:spLocks noChangeShapeType="1"/>
          </p:cNvSpPr>
          <p:nvPr/>
        </p:nvSpPr>
        <p:spPr bwMode="auto">
          <a:xfrm>
            <a:off x="7542214" y="4910138"/>
            <a:ext cx="1208087" cy="165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4" name="Line 17"/>
          <p:cNvSpPr>
            <a:spLocks noChangeShapeType="1"/>
          </p:cNvSpPr>
          <p:nvPr/>
        </p:nvSpPr>
        <p:spPr bwMode="auto">
          <a:xfrm flipV="1">
            <a:off x="7566026" y="5321300"/>
            <a:ext cx="1184275" cy="2476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5" name="Rectangle 21"/>
          <p:cNvSpPr>
            <a:spLocks noChangeArrowheads="1"/>
          </p:cNvSpPr>
          <p:nvPr/>
        </p:nvSpPr>
        <p:spPr bwMode="auto">
          <a:xfrm>
            <a:off x="4310063" y="4581526"/>
            <a:ext cx="965200" cy="227013"/>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A</a:t>
            </a:r>
          </a:p>
        </p:txBody>
      </p:sp>
      <p:sp>
        <p:nvSpPr>
          <p:cNvPr id="35856" name="Rectangle 22"/>
          <p:cNvSpPr>
            <a:spLocks noChangeArrowheads="1"/>
          </p:cNvSpPr>
          <p:nvPr/>
        </p:nvSpPr>
        <p:spPr bwMode="auto">
          <a:xfrm>
            <a:off x="4310063" y="4910138"/>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B</a:t>
            </a:r>
          </a:p>
        </p:txBody>
      </p:sp>
      <p:sp>
        <p:nvSpPr>
          <p:cNvPr id="35857" name="Rectangle 23"/>
          <p:cNvSpPr>
            <a:spLocks noChangeArrowheads="1"/>
          </p:cNvSpPr>
          <p:nvPr/>
        </p:nvSpPr>
        <p:spPr bwMode="auto">
          <a:xfrm>
            <a:off x="4310063" y="5240339"/>
            <a:ext cx="965200" cy="244475"/>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C</a:t>
            </a:r>
          </a:p>
        </p:txBody>
      </p:sp>
      <p:sp>
        <p:nvSpPr>
          <p:cNvPr id="35858" name="Rectangle 24"/>
          <p:cNvSpPr>
            <a:spLocks noChangeArrowheads="1"/>
          </p:cNvSpPr>
          <p:nvPr/>
        </p:nvSpPr>
        <p:spPr bwMode="auto">
          <a:xfrm>
            <a:off x="4310063" y="5568951"/>
            <a:ext cx="965200" cy="244475"/>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D</a:t>
            </a:r>
          </a:p>
        </p:txBody>
      </p:sp>
      <p:sp>
        <p:nvSpPr>
          <p:cNvPr id="35859" name="Rectangle 25"/>
          <p:cNvSpPr>
            <a:spLocks noChangeArrowheads="1"/>
          </p:cNvSpPr>
          <p:nvPr/>
        </p:nvSpPr>
        <p:spPr bwMode="auto">
          <a:xfrm>
            <a:off x="8750300" y="4953001"/>
            <a:ext cx="965200" cy="2460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B</a:t>
            </a:r>
          </a:p>
        </p:txBody>
      </p:sp>
      <p:sp>
        <p:nvSpPr>
          <p:cNvPr id="35860" name="AutoShape 27"/>
          <p:cNvSpPr>
            <a:spLocks noChangeArrowheads="1"/>
          </p:cNvSpPr>
          <p:nvPr/>
        </p:nvSpPr>
        <p:spPr bwMode="auto">
          <a:xfrm>
            <a:off x="3822701" y="3284538"/>
            <a:ext cx="6594475" cy="571500"/>
          </a:xfrm>
          <a:prstGeom prst="leftRightArrow">
            <a:avLst>
              <a:gd name="adj1" fmla="val 50000"/>
              <a:gd name="adj2" fmla="val 193543"/>
            </a:avLst>
          </a:prstGeom>
          <a:solidFill>
            <a:schemeClr val="tx2">
              <a:lumMod val="40000"/>
              <a:lumOff val="60000"/>
            </a:schemeClr>
          </a:solidFill>
          <a:ln w="9525" algn="ctr">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endParaRPr lang="nl-BE" altLang="en-US" sz="1800">
              <a:solidFill>
                <a:schemeClr val="tx1"/>
              </a:solidFill>
              <a:latin typeface="Trebuchet MS" panose="020B0603020202020204" pitchFamily="34" charset="0"/>
            </a:endParaRPr>
          </a:p>
        </p:txBody>
      </p:sp>
      <p:sp>
        <p:nvSpPr>
          <p:cNvPr id="35861" name="Text Box 28"/>
          <p:cNvSpPr txBox="1">
            <a:spLocks noChangeArrowheads="1"/>
          </p:cNvSpPr>
          <p:nvPr/>
        </p:nvSpPr>
        <p:spPr bwMode="auto">
          <a:xfrm>
            <a:off x="5016500" y="3429001"/>
            <a:ext cx="46799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None/>
            </a:pPr>
            <a:r>
              <a:rPr lang="en-GB" altLang="en-US" sz="1200" dirty="0">
                <a:solidFill>
                  <a:schemeClr val="tx1"/>
                </a:solidFill>
                <a:latin typeface="Arial" panose="020B0604020202020204" pitchFamily="34" charset="0"/>
              </a:rPr>
              <a:t>Example of </a:t>
            </a:r>
            <a:r>
              <a:rPr lang="en-GB" altLang="en-US" sz="1200" dirty="0" smtClean="0">
                <a:solidFill>
                  <a:schemeClr val="tx1"/>
                </a:solidFill>
                <a:latin typeface="Arial" panose="020B0604020202020204" pitchFamily="34" charset="0"/>
              </a:rPr>
              <a:t>5-7 </a:t>
            </a:r>
            <a:r>
              <a:rPr lang="en-GB" altLang="en-US" sz="1200" dirty="0">
                <a:solidFill>
                  <a:schemeClr val="tx1"/>
                </a:solidFill>
                <a:latin typeface="Arial" panose="020B0604020202020204" pitchFamily="34" charset="0"/>
              </a:rPr>
              <a:t>€ </a:t>
            </a:r>
            <a:r>
              <a:rPr lang="en-GB" altLang="en-US" sz="1200" dirty="0" smtClean="0">
                <a:solidFill>
                  <a:schemeClr val="tx1"/>
                </a:solidFill>
                <a:latin typeface="Arial" panose="020B0604020202020204" pitchFamily="34" charset="0"/>
              </a:rPr>
              <a:t>Mio </a:t>
            </a:r>
            <a:r>
              <a:rPr lang="en-GB" altLang="en-US" sz="1200" dirty="0">
                <a:solidFill>
                  <a:schemeClr val="tx1"/>
                </a:solidFill>
                <a:latin typeface="Arial" panose="020B0604020202020204" pitchFamily="34" charset="0"/>
              </a:rPr>
              <a:t>PCP</a:t>
            </a:r>
          </a:p>
        </p:txBody>
      </p:sp>
      <p:sp>
        <p:nvSpPr>
          <p:cNvPr id="35862" name="Rectangle 30"/>
          <p:cNvSpPr>
            <a:spLocks noChangeArrowheads="1"/>
          </p:cNvSpPr>
          <p:nvPr/>
        </p:nvSpPr>
        <p:spPr bwMode="auto">
          <a:xfrm>
            <a:off x="8748714" y="5280025"/>
            <a:ext cx="966787" cy="2476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D</a:t>
            </a:r>
          </a:p>
        </p:txBody>
      </p:sp>
      <p:sp>
        <p:nvSpPr>
          <p:cNvPr id="35863" name="Rectangle 21"/>
          <p:cNvSpPr>
            <a:spLocks noChangeArrowheads="1"/>
          </p:cNvSpPr>
          <p:nvPr/>
        </p:nvSpPr>
        <p:spPr bwMode="auto">
          <a:xfrm>
            <a:off x="4295775" y="5884863"/>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E</a:t>
            </a:r>
          </a:p>
        </p:txBody>
      </p:sp>
      <p:sp>
        <p:nvSpPr>
          <p:cNvPr id="35864" name="Rectangle 6"/>
          <p:cNvSpPr>
            <a:spLocks noChangeArrowheads="1"/>
          </p:cNvSpPr>
          <p:nvPr/>
        </p:nvSpPr>
        <p:spPr bwMode="auto">
          <a:xfrm>
            <a:off x="6627813" y="5732463"/>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E</a:t>
            </a:r>
          </a:p>
        </p:txBody>
      </p:sp>
      <p:sp>
        <p:nvSpPr>
          <p:cNvPr id="35865" name="Rectangle 30"/>
          <p:cNvSpPr>
            <a:spLocks noChangeArrowheads="1"/>
          </p:cNvSpPr>
          <p:nvPr/>
        </p:nvSpPr>
        <p:spPr bwMode="auto">
          <a:xfrm>
            <a:off x="8729664" y="5589588"/>
            <a:ext cx="966787" cy="2476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E</a:t>
            </a:r>
          </a:p>
        </p:txBody>
      </p:sp>
      <p:sp>
        <p:nvSpPr>
          <p:cNvPr id="35866" name="Line 15"/>
          <p:cNvSpPr>
            <a:spLocks noChangeShapeType="1"/>
          </p:cNvSpPr>
          <p:nvPr/>
        </p:nvSpPr>
        <p:spPr bwMode="auto">
          <a:xfrm flipV="1">
            <a:off x="5275263" y="5837238"/>
            <a:ext cx="1352550" cy="1698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67" name="Line 17"/>
          <p:cNvSpPr>
            <a:spLocks noChangeShapeType="1"/>
          </p:cNvSpPr>
          <p:nvPr/>
        </p:nvSpPr>
        <p:spPr bwMode="auto">
          <a:xfrm flipV="1">
            <a:off x="7593013" y="5721351"/>
            <a:ext cx="1143000" cy="163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68" name="Line 20"/>
          <p:cNvSpPr>
            <a:spLocks noChangeShapeType="1"/>
          </p:cNvSpPr>
          <p:nvPr/>
        </p:nvSpPr>
        <p:spPr bwMode="auto">
          <a:xfrm>
            <a:off x="3116263" y="4394200"/>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9" name="Flussdiagramm: Dokument 81"/>
          <p:cNvSpPr>
            <a:spLocks noChangeArrowheads="1"/>
          </p:cNvSpPr>
          <p:nvPr/>
        </p:nvSpPr>
        <p:spPr bwMode="auto">
          <a:xfrm>
            <a:off x="3619501" y="4333875"/>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35870" name="Gerade Verbindung 99"/>
          <p:cNvCxnSpPr>
            <a:cxnSpLocks noChangeShapeType="1"/>
          </p:cNvCxnSpPr>
          <p:nvPr/>
        </p:nvCxnSpPr>
        <p:spPr bwMode="auto">
          <a:xfrm>
            <a:off x="3690938" y="4321175"/>
            <a:ext cx="15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71" name="Gerade Verbindung 101"/>
          <p:cNvCxnSpPr>
            <a:cxnSpLocks noChangeShapeType="1"/>
          </p:cNvCxnSpPr>
          <p:nvPr/>
        </p:nvCxnSpPr>
        <p:spPr bwMode="auto">
          <a:xfrm>
            <a:off x="3690938" y="4392613"/>
            <a:ext cx="15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72" name="Gerade Verbindung 102"/>
          <p:cNvCxnSpPr>
            <a:cxnSpLocks noChangeShapeType="1"/>
          </p:cNvCxnSpPr>
          <p:nvPr/>
        </p:nvCxnSpPr>
        <p:spPr bwMode="auto">
          <a:xfrm>
            <a:off x="3690938" y="4465638"/>
            <a:ext cx="15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873" name="Textfeld 82"/>
          <p:cNvSpPr txBox="1">
            <a:spLocks noChangeArrowheads="1"/>
          </p:cNvSpPr>
          <p:nvPr/>
        </p:nvSpPr>
        <p:spPr bwMode="auto">
          <a:xfrm>
            <a:off x="1930400" y="4357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Preparation</a:t>
            </a:r>
          </a:p>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Joint PCP</a:t>
            </a:r>
            <a:endParaRPr lang="de-DE" altLang="en-US" sz="1000">
              <a:solidFill>
                <a:schemeClr val="tx1"/>
              </a:solidFill>
              <a:latin typeface="Arial" panose="020B0604020202020204" pitchFamily="34" charset="0"/>
              <a:cs typeface="Arial" panose="020B0604020202020204" pitchFamily="34" charset="0"/>
            </a:endParaRPr>
          </a:p>
        </p:txBody>
      </p:sp>
      <p:grpSp>
        <p:nvGrpSpPr>
          <p:cNvPr id="35874" name="Gruppieren 86"/>
          <p:cNvGrpSpPr>
            <a:grpSpLocks/>
          </p:cNvGrpSpPr>
          <p:nvPr/>
        </p:nvGrpSpPr>
        <p:grpSpPr bwMode="auto">
          <a:xfrm>
            <a:off x="1590676" y="3816351"/>
            <a:ext cx="1431925" cy="1223963"/>
            <a:chOff x="2699792" y="2636912"/>
            <a:chExt cx="2736304" cy="2592288"/>
          </a:xfrm>
        </p:grpSpPr>
        <p:sp>
          <p:nvSpPr>
            <p:cNvPr id="35885" name="Ellipse 92"/>
            <p:cNvSpPr>
              <a:spLocks noChangeArrowheads="1"/>
            </p:cNvSpPr>
            <p:nvPr/>
          </p:nvSpPr>
          <p:spPr bwMode="auto">
            <a:xfrm>
              <a:off x="2987824" y="2924944"/>
              <a:ext cx="2232248" cy="2232248"/>
            </a:xfrm>
            <a:prstGeom prst="ellipse">
              <a:avLst/>
            </a:prstGeom>
            <a:noFill/>
            <a:ln w="9525" algn="ctr">
              <a:solidFill>
                <a:schemeClr val="tx1">
                  <a:alpha val="3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6" name="Ellipse 87"/>
            <p:cNvSpPr>
              <a:spLocks noChangeArrowheads="1"/>
            </p:cNvSpPr>
            <p:nvPr/>
          </p:nvSpPr>
          <p:spPr bwMode="auto">
            <a:xfrm>
              <a:off x="3779912" y="2636912"/>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7" name="Ellipse 88"/>
            <p:cNvSpPr>
              <a:spLocks noChangeArrowheads="1"/>
            </p:cNvSpPr>
            <p:nvPr/>
          </p:nvSpPr>
          <p:spPr bwMode="auto">
            <a:xfrm>
              <a:off x="4788024" y="3429000"/>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8" name="Ellipse 89"/>
            <p:cNvSpPr>
              <a:spLocks noChangeArrowheads="1"/>
            </p:cNvSpPr>
            <p:nvPr/>
          </p:nvSpPr>
          <p:spPr bwMode="auto">
            <a:xfrm>
              <a:off x="2699792" y="3429000"/>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9" name="Ellipse 90"/>
            <p:cNvSpPr>
              <a:spLocks noChangeArrowheads="1"/>
            </p:cNvSpPr>
            <p:nvPr/>
          </p:nvSpPr>
          <p:spPr bwMode="auto">
            <a:xfrm>
              <a:off x="3131840" y="4653136"/>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90" name="Ellipse 91"/>
            <p:cNvSpPr>
              <a:spLocks noChangeArrowheads="1"/>
            </p:cNvSpPr>
            <p:nvPr/>
          </p:nvSpPr>
          <p:spPr bwMode="auto">
            <a:xfrm>
              <a:off x="4427984" y="4653136"/>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grpSp>
      <p:sp>
        <p:nvSpPr>
          <p:cNvPr id="35875" name="Textfeld 93"/>
          <p:cNvSpPr txBox="1">
            <a:spLocks noChangeArrowheads="1"/>
          </p:cNvSpPr>
          <p:nvPr/>
        </p:nvSpPr>
        <p:spPr bwMode="auto">
          <a:xfrm>
            <a:off x="2159001" y="3802064"/>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P1</a:t>
            </a:r>
          </a:p>
        </p:txBody>
      </p:sp>
      <p:sp>
        <p:nvSpPr>
          <p:cNvPr id="35876" name="Textfeld 94"/>
          <p:cNvSpPr txBox="1">
            <a:spLocks noChangeArrowheads="1"/>
          </p:cNvSpPr>
          <p:nvPr/>
        </p:nvSpPr>
        <p:spPr bwMode="auto">
          <a:xfrm>
            <a:off x="2662239" y="4162426"/>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P2</a:t>
            </a:r>
          </a:p>
        </p:txBody>
      </p:sp>
      <p:sp>
        <p:nvSpPr>
          <p:cNvPr id="35877" name="Textfeld 95"/>
          <p:cNvSpPr txBox="1">
            <a:spLocks noChangeArrowheads="1"/>
          </p:cNvSpPr>
          <p:nvPr/>
        </p:nvSpPr>
        <p:spPr bwMode="auto">
          <a:xfrm>
            <a:off x="2446339" y="4751389"/>
            <a:ext cx="45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P3</a:t>
            </a:r>
          </a:p>
        </p:txBody>
      </p:sp>
      <p:sp>
        <p:nvSpPr>
          <p:cNvPr id="35878" name="Textfeld 96"/>
          <p:cNvSpPr txBox="1">
            <a:spLocks noChangeArrowheads="1"/>
          </p:cNvSpPr>
          <p:nvPr/>
        </p:nvSpPr>
        <p:spPr bwMode="auto">
          <a:xfrm>
            <a:off x="1741489" y="4752976"/>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P4</a:t>
            </a:r>
          </a:p>
        </p:txBody>
      </p:sp>
      <p:sp>
        <p:nvSpPr>
          <p:cNvPr id="35879" name="Textfeld 97"/>
          <p:cNvSpPr txBox="1">
            <a:spLocks noChangeArrowheads="1"/>
          </p:cNvSpPr>
          <p:nvPr/>
        </p:nvSpPr>
        <p:spPr bwMode="auto">
          <a:xfrm>
            <a:off x="1582739" y="4162426"/>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P5</a:t>
            </a:r>
          </a:p>
        </p:txBody>
      </p:sp>
      <p:sp>
        <p:nvSpPr>
          <p:cNvPr id="35880" name="Textfeld 82"/>
          <p:cNvSpPr txBox="1">
            <a:spLocks noChangeArrowheads="1"/>
          </p:cNvSpPr>
          <p:nvPr/>
        </p:nvSpPr>
        <p:spPr bwMode="auto">
          <a:xfrm>
            <a:off x="1366838" y="5046663"/>
            <a:ext cx="2011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de-DE" altLang="en-US" sz="1600" dirty="0" smtClean="0">
                <a:solidFill>
                  <a:srgbClr val="000000"/>
                </a:solidFill>
                <a:latin typeface="Arial" panose="020B0604020202020204" pitchFamily="34" charset="0"/>
              </a:rPr>
              <a:t>Lead </a:t>
            </a:r>
            <a:r>
              <a:rPr lang="de-DE" altLang="en-US" sz="1600" dirty="0" err="1" smtClean="0">
                <a:solidFill>
                  <a:srgbClr val="000000"/>
                </a:solidFill>
                <a:latin typeface="Arial" panose="020B0604020202020204" pitchFamily="34" charset="0"/>
              </a:rPr>
              <a:t>procurer</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and</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buyers</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group</a:t>
            </a:r>
            <a:endParaRPr lang="de-DE" altLang="en-US" sz="1600" dirty="0">
              <a:solidFill>
                <a:srgbClr val="000000"/>
              </a:solidFill>
              <a:latin typeface="Arial" panose="020B0604020202020204" pitchFamily="34" charset="0"/>
            </a:endParaRPr>
          </a:p>
          <a:p>
            <a:pPr algn="ctr">
              <a:spcBef>
                <a:spcPct val="0"/>
              </a:spcBef>
              <a:buClrTx/>
              <a:buFontTx/>
              <a:buNone/>
            </a:pPr>
            <a:r>
              <a:rPr lang="de-DE" altLang="en-US" sz="1600" dirty="0">
                <a:solidFill>
                  <a:srgbClr val="000000"/>
                </a:solidFill>
                <a:latin typeface="Arial" panose="020B0604020202020204" pitchFamily="34" charset="0"/>
              </a:rPr>
              <a:t>P1-&gt;P5 (min 2</a:t>
            </a:r>
            <a:r>
              <a:rPr lang="de-DE" altLang="en-US" sz="1600" dirty="0" smtClean="0">
                <a:solidFill>
                  <a:srgbClr val="000000"/>
                </a:solidFill>
                <a:latin typeface="Arial" panose="020B0604020202020204" pitchFamily="34" charset="0"/>
              </a:rPr>
              <a:t>)</a:t>
            </a:r>
            <a:endParaRPr lang="de-DE" altLang="en-US" sz="1600" dirty="0">
              <a:solidFill>
                <a:srgbClr val="000000"/>
              </a:solidFill>
              <a:latin typeface="Arial" panose="020B0604020202020204" pitchFamily="34" charset="0"/>
            </a:endParaRPr>
          </a:p>
        </p:txBody>
      </p:sp>
      <p:sp>
        <p:nvSpPr>
          <p:cNvPr id="35881" name="Textfeld 82"/>
          <p:cNvSpPr txBox="1">
            <a:spLocks noChangeArrowheads="1"/>
          </p:cNvSpPr>
          <p:nvPr/>
        </p:nvSpPr>
        <p:spPr bwMode="auto">
          <a:xfrm>
            <a:off x="2833688" y="3205163"/>
            <a:ext cx="1390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One Joint PCP call for tender + </a:t>
            </a:r>
          </a:p>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Joint evaluation offers (common tender specs)</a:t>
            </a:r>
            <a:endParaRPr lang="de-DE" altLang="en-US" sz="1000">
              <a:solidFill>
                <a:schemeClr val="tx1"/>
              </a:solidFill>
              <a:latin typeface="Arial" panose="020B0604020202020204" pitchFamily="34" charset="0"/>
              <a:cs typeface="Arial" panose="020B0604020202020204" pitchFamily="34" charset="0"/>
            </a:endParaRPr>
          </a:p>
        </p:txBody>
      </p:sp>
      <p:sp>
        <p:nvSpPr>
          <p:cNvPr id="35882" name="Line 12"/>
          <p:cNvSpPr>
            <a:spLocks noChangeShapeType="1"/>
          </p:cNvSpPr>
          <p:nvPr/>
        </p:nvSpPr>
        <p:spPr bwMode="auto">
          <a:xfrm>
            <a:off x="3822701" y="3932238"/>
            <a:ext cx="41275" cy="22463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83" name="Rectangle 3"/>
          <p:cNvSpPr>
            <a:spLocks noChangeArrowheads="1"/>
          </p:cNvSpPr>
          <p:nvPr/>
        </p:nvSpPr>
        <p:spPr bwMode="auto">
          <a:xfrm>
            <a:off x="1631949" y="1268414"/>
            <a:ext cx="10126664"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800100" indent="-34290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buClr>
                <a:srgbClr val="931680"/>
              </a:buClr>
              <a:buFont typeface="Arial" panose="020B0604020202020204" pitchFamily="34" charset="0"/>
              <a:buChar char="•"/>
            </a:pPr>
            <a:r>
              <a:rPr lang="en-GB" altLang="en-US" sz="1800" b="1" dirty="0">
                <a:solidFill>
                  <a:schemeClr val="tx2"/>
                </a:solidFill>
              </a:rPr>
              <a:t>Example: 5 €M PCP </a:t>
            </a:r>
            <a:r>
              <a:rPr lang="en-GB" altLang="en-US" sz="1800" b="1" dirty="0" smtClean="0">
                <a:solidFill>
                  <a:schemeClr val="tx2"/>
                </a:solidFill>
              </a:rPr>
              <a:t>action </a:t>
            </a:r>
            <a:endParaRPr lang="en-GB" altLang="en-US" sz="1800" b="1" dirty="0">
              <a:solidFill>
                <a:schemeClr val="tx2"/>
              </a:solidFill>
            </a:endParaRPr>
          </a:p>
          <a:p>
            <a:pPr lvl="1">
              <a:buClr>
                <a:srgbClr val="931680"/>
              </a:buClr>
              <a:buFont typeface="Arial" panose="020B0604020202020204" pitchFamily="34" charset="0"/>
              <a:buChar char="•"/>
            </a:pPr>
            <a:r>
              <a:rPr lang="en-GB" altLang="en-US" sz="1400" dirty="0">
                <a:solidFill>
                  <a:schemeClr val="tx1"/>
                </a:solidFill>
              </a:rPr>
              <a:t>EU contribution: </a:t>
            </a:r>
            <a:r>
              <a:rPr lang="en-GB" altLang="en-US" sz="1400" dirty="0" smtClean="0">
                <a:solidFill>
                  <a:schemeClr val="tx1"/>
                </a:solidFill>
              </a:rPr>
              <a:t>e.g. 4,3 </a:t>
            </a:r>
            <a:r>
              <a:rPr lang="en-GB" altLang="en-US" sz="1400" dirty="0">
                <a:solidFill>
                  <a:schemeClr val="tx1"/>
                </a:solidFill>
              </a:rPr>
              <a:t>€M for PCP (procurement of </a:t>
            </a:r>
            <a:r>
              <a:rPr lang="en-GB" altLang="en-US" sz="1400" dirty="0" smtClean="0">
                <a:solidFill>
                  <a:schemeClr val="tx1"/>
                </a:solidFill>
              </a:rPr>
              <a:t>min 4,3 </a:t>
            </a:r>
            <a:r>
              <a:rPr lang="en-GB" altLang="en-US" sz="1400" dirty="0">
                <a:solidFill>
                  <a:schemeClr val="tx1"/>
                </a:solidFill>
              </a:rPr>
              <a:t>€M</a:t>
            </a:r>
            <a:r>
              <a:rPr lang="en-GB" altLang="en-US" sz="1400" dirty="0" smtClean="0">
                <a:solidFill>
                  <a:schemeClr val="tx1"/>
                </a:solidFill>
              </a:rPr>
              <a:t>) + </a:t>
            </a:r>
            <a:r>
              <a:rPr lang="en-GB" altLang="en-US" sz="1400" dirty="0">
                <a:solidFill>
                  <a:schemeClr val="tx1"/>
                </a:solidFill>
              </a:rPr>
              <a:t>0,7 €M for </a:t>
            </a:r>
            <a:r>
              <a:rPr lang="en-GB" altLang="en-US" sz="1400" dirty="0" smtClean="0">
                <a:solidFill>
                  <a:schemeClr val="tx1"/>
                </a:solidFill>
              </a:rPr>
              <a:t>other activities </a:t>
            </a:r>
            <a:endParaRPr lang="en-GB" altLang="en-US" sz="1400" dirty="0">
              <a:solidFill>
                <a:schemeClr val="tx1"/>
              </a:solidFill>
            </a:endParaRPr>
          </a:p>
          <a:p>
            <a:pPr lvl="1">
              <a:buClr>
                <a:srgbClr val="931680"/>
              </a:buClr>
              <a:buFont typeface="Arial" panose="020B0604020202020204" pitchFamily="34" charset="0"/>
              <a:buChar char="•"/>
            </a:pPr>
            <a:r>
              <a:rPr lang="en-GB" altLang="en-US" sz="1400" dirty="0">
                <a:solidFill>
                  <a:schemeClr val="tx1"/>
                </a:solidFill>
              </a:rPr>
              <a:t>EU contribution: </a:t>
            </a:r>
            <a:r>
              <a:rPr lang="en-GB" altLang="en-US" sz="1400" dirty="0" smtClean="0">
                <a:solidFill>
                  <a:schemeClr val="tx1"/>
                </a:solidFill>
              </a:rPr>
              <a:t>Min 2,5 </a:t>
            </a:r>
            <a:r>
              <a:rPr lang="en-GB" altLang="en-US" sz="1400" dirty="0">
                <a:solidFill>
                  <a:schemeClr val="tx1"/>
                </a:solidFill>
              </a:rPr>
              <a:t>€M for PCP (procurement </a:t>
            </a:r>
            <a:r>
              <a:rPr lang="en-GB" altLang="en-US" sz="1400" dirty="0" smtClean="0">
                <a:solidFill>
                  <a:schemeClr val="tx1"/>
                </a:solidFill>
              </a:rPr>
              <a:t>of min 2,5 </a:t>
            </a:r>
            <a:r>
              <a:rPr lang="en-GB" altLang="en-US" sz="1400" dirty="0">
                <a:solidFill>
                  <a:schemeClr val="tx1"/>
                </a:solidFill>
              </a:rPr>
              <a:t>€M</a:t>
            </a:r>
            <a:r>
              <a:rPr lang="en-GB" altLang="en-US" sz="1400" dirty="0" smtClean="0">
                <a:solidFill>
                  <a:schemeClr val="tx1"/>
                </a:solidFill>
              </a:rPr>
              <a:t>) + </a:t>
            </a:r>
            <a:r>
              <a:rPr lang="en-GB" altLang="en-US" sz="1400" dirty="0">
                <a:solidFill>
                  <a:schemeClr val="tx1"/>
                </a:solidFill>
              </a:rPr>
              <a:t>Max 2,5 €M for </a:t>
            </a:r>
            <a:r>
              <a:rPr lang="en-GB" altLang="en-US" sz="1400" dirty="0" smtClean="0">
                <a:solidFill>
                  <a:schemeClr val="tx1"/>
                </a:solidFill>
              </a:rPr>
              <a:t>other activities</a:t>
            </a:r>
            <a:endParaRPr lang="en-GB" altLang="en-US" sz="1400" dirty="0">
              <a:solidFill>
                <a:schemeClr val="tx1"/>
              </a:solidFill>
            </a:endParaRPr>
          </a:p>
          <a:p>
            <a:pPr>
              <a:buClr>
                <a:srgbClr val="931680"/>
              </a:buClr>
              <a:buFont typeface="Arial" panose="020B0604020202020204" pitchFamily="34" charset="0"/>
              <a:buChar char="•"/>
            </a:pPr>
            <a:r>
              <a:rPr lang="en-GB" altLang="en-US" sz="1800" b="1" dirty="0">
                <a:solidFill>
                  <a:schemeClr val="tx2"/>
                </a:solidFill>
              </a:rPr>
              <a:t>Example: 3 €M PCP </a:t>
            </a:r>
            <a:r>
              <a:rPr lang="en-GB" altLang="en-US" sz="1800" b="1" dirty="0" smtClean="0">
                <a:solidFill>
                  <a:schemeClr val="tx2"/>
                </a:solidFill>
              </a:rPr>
              <a:t>action</a:t>
            </a:r>
            <a:endParaRPr lang="en-GB" altLang="en-US" sz="1800" b="1" dirty="0">
              <a:solidFill>
                <a:schemeClr val="tx2"/>
              </a:solidFill>
            </a:endParaRPr>
          </a:p>
          <a:p>
            <a:pPr lvl="1">
              <a:buClr>
                <a:srgbClr val="931680"/>
              </a:buClr>
              <a:buFont typeface="Arial" panose="020B0604020202020204" pitchFamily="34" charset="0"/>
              <a:buChar char="•"/>
            </a:pPr>
            <a:r>
              <a:rPr lang="en-GB" altLang="en-US" sz="1400" dirty="0">
                <a:solidFill>
                  <a:schemeClr val="tx1"/>
                </a:solidFill>
              </a:rPr>
              <a:t>EU contribution: </a:t>
            </a:r>
            <a:r>
              <a:rPr lang="en-GB" altLang="en-US" sz="1400" dirty="0" smtClean="0">
                <a:solidFill>
                  <a:schemeClr val="tx1"/>
                </a:solidFill>
              </a:rPr>
              <a:t>e.g. 2,3 </a:t>
            </a:r>
            <a:r>
              <a:rPr lang="en-GB" altLang="en-US" sz="1400" dirty="0">
                <a:solidFill>
                  <a:schemeClr val="tx1"/>
                </a:solidFill>
              </a:rPr>
              <a:t>€M for PCP (procurement of </a:t>
            </a:r>
            <a:r>
              <a:rPr lang="en-GB" altLang="en-US" sz="1400" dirty="0" smtClean="0">
                <a:solidFill>
                  <a:schemeClr val="tx1"/>
                </a:solidFill>
              </a:rPr>
              <a:t>min 2,3 </a:t>
            </a:r>
            <a:r>
              <a:rPr lang="en-GB" altLang="en-US" sz="1400" dirty="0">
                <a:solidFill>
                  <a:schemeClr val="tx1"/>
                </a:solidFill>
              </a:rPr>
              <a:t>€M</a:t>
            </a:r>
            <a:r>
              <a:rPr lang="en-GB" altLang="en-US" sz="1400" dirty="0" smtClean="0">
                <a:solidFill>
                  <a:schemeClr val="tx1"/>
                </a:solidFill>
              </a:rPr>
              <a:t>) + </a:t>
            </a:r>
            <a:r>
              <a:rPr lang="en-GB" altLang="en-US" sz="1400" dirty="0">
                <a:solidFill>
                  <a:schemeClr val="tx1"/>
                </a:solidFill>
              </a:rPr>
              <a:t>0,7 €M for </a:t>
            </a:r>
            <a:r>
              <a:rPr lang="en-GB" altLang="en-US" sz="1400" dirty="0" smtClean="0">
                <a:solidFill>
                  <a:schemeClr val="tx1"/>
                </a:solidFill>
              </a:rPr>
              <a:t>other activities </a:t>
            </a:r>
            <a:endParaRPr lang="en-GB" altLang="en-US" sz="1400" dirty="0">
              <a:solidFill>
                <a:schemeClr val="tx1"/>
              </a:solidFill>
            </a:endParaRPr>
          </a:p>
          <a:p>
            <a:pPr lvl="1">
              <a:buClr>
                <a:srgbClr val="931680"/>
              </a:buClr>
              <a:buFont typeface="Arial" panose="020B0604020202020204" pitchFamily="34" charset="0"/>
              <a:buChar char="•"/>
            </a:pPr>
            <a:r>
              <a:rPr lang="en-GB" altLang="en-US" sz="1400" dirty="0">
                <a:solidFill>
                  <a:schemeClr val="tx1"/>
                </a:solidFill>
              </a:rPr>
              <a:t>EU contribution: </a:t>
            </a:r>
            <a:r>
              <a:rPr lang="en-GB" altLang="en-US" sz="1400" dirty="0" smtClean="0">
                <a:solidFill>
                  <a:schemeClr val="tx1"/>
                </a:solidFill>
              </a:rPr>
              <a:t>Min 1,5 </a:t>
            </a:r>
            <a:r>
              <a:rPr lang="en-GB" altLang="en-US" sz="1400" dirty="0">
                <a:solidFill>
                  <a:schemeClr val="tx1"/>
                </a:solidFill>
              </a:rPr>
              <a:t>€M for PCP (procurement of </a:t>
            </a:r>
            <a:r>
              <a:rPr lang="en-GB" altLang="en-US" sz="1400" dirty="0" smtClean="0">
                <a:solidFill>
                  <a:schemeClr val="tx1"/>
                </a:solidFill>
              </a:rPr>
              <a:t>min 1,5 </a:t>
            </a:r>
            <a:r>
              <a:rPr lang="en-GB" altLang="en-US" sz="1400" dirty="0">
                <a:solidFill>
                  <a:schemeClr val="tx1"/>
                </a:solidFill>
              </a:rPr>
              <a:t>€M</a:t>
            </a:r>
            <a:r>
              <a:rPr lang="en-GB" altLang="en-US" sz="1400" dirty="0" smtClean="0">
                <a:solidFill>
                  <a:schemeClr val="tx1"/>
                </a:solidFill>
              </a:rPr>
              <a:t>) + </a:t>
            </a:r>
            <a:r>
              <a:rPr lang="en-GB" altLang="en-US" sz="1400" dirty="0">
                <a:solidFill>
                  <a:schemeClr val="tx1"/>
                </a:solidFill>
              </a:rPr>
              <a:t>Max </a:t>
            </a:r>
            <a:r>
              <a:rPr lang="en-GB" altLang="en-US" sz="1400" dirty="0" smtClean="0">
                <a:solidFill>
                  <a:schemeClr val="tx1"/>
                </a:solidFill>
              </a:rPr>
              <a:t>1,5 </a:t>
            </a:r>
            <a:r>
              <a:rPr lang="en-GB" altLang="en-US" sz="1400" dirty="0">
                <a:solidFill>
                  <a:schemeClr val="tx1"/>
                </a:solidFill>
              </a:rPr>
              <a:t>€M for </a:t>
            </a:r>
            <a:r>
              <a:rPr lang="en-GB" altLang="en-US" sz="1400" dirty="0" smtClean="0">
                <a:solidFill>
                  <a:schemeClr val="tx1"/>
                </a:solidFill>
              </a:rPr>
              <a:t>other activities </a:t>
            </a:r>
            <a:endParaRPr lang="en-GB" altLang="en-US" sz="1400" dirty="0">
              <a:solidFill>
                <a:schemeClr val="tx1"/>
              </a:solidFill>
            </a:endParaRPr>
          </a:p>
          <a:p>
            <a:pPr lvl="1">
              <a:buFont typeface="Wingdings" panose="05000000000000000000" pitchFamily="2" charset="2"/>
              <a:buChar char="q"/>
            </a:pPr>
            <a:endParaRPr lang="en-GB" altLang="en-US" sz="1400" dirty="0"/>
          </a:p>
        </p:txBody>
      </p:sp>
      <p:sp>
        <p:nvSpPr>
          <p:cNvPr id="52" name="Title 2"/>
          <p:cNvSpPr>
            <a:spLocks noGrp="1"/>
          </p:cNvSpPr>
          <p:nvPr>
            <p:ph type="title"/>
          </p:nvPr>
        </p:nvSpPr>
        <p:spPr>
          <a:xfrm>
            <a:off x="943028" y="25502"/>
            <a:ext cx="11055023" cy="782357"/>
          </a:xfrm>
        </p:spPr>
        <p:txBody>
          <a:bodyPr/>
          <a:lstStyle/>
          <a:p>
            <a:r>
              <a:rPr lang="fr-BE" dirty="0" smtClean="0">
                <a:solidFill>
                  <a:srgbClr val="931680"/>
                </a:solidFill>
              </a:rPr>
              <a:t>Example PCP action</a:t>
            </a:r>
            <a:endParaRPr lang="en-GB" dirty="0">
              <a:solidFill>
                <a:srgbClr val="931680"/>
              </a:solidFill>
            </a:endParaRPr>
          </a:p>
        </p:txBody>
      </p:sp>
      <p:grpSp>
        <p:nvGrpSpPr>
          <p:cNvPr id="53" name="Group 52"/>
          <p:cNvGrpSpPr/>
          <p:nvPr/>
        </p:nvGrpSpPr>
        <p:grpSpPr>
          <a:xfrm>
            <a:off x="10858500" y="0"/>
            <a:ext cx="1333500" cy="1265217"/>
            <a:chOff x="3637367" y="95"/>
            <a:chExt cx="1747506" cy="2008628"/>
          </a:xfrm>
          <a:solidFill>
            <a:srgbClr val="00B0F0"/>
          </a:solidFill>
        </p:grpSpPr>
        <p:sp>
          <p:nvSpPr>
            <p:cNvPr id="54" name="Hexagon 53"/>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56" name="TextBox 55"/>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97660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p:cNvSpPr>
            <a:spLocks noChangeArrowheads="1"/>
          </p:cNvSpPr>
          <p:nvPr/>
        </p:nvSpPr>
        <p:spPr bwMode="auto">
          <a:xfrm>
            <a:off x="5053014" y="3068639"/>
            <a:ext cx="4968875" cy="865187"/>
          </a:xfrm>
          <a:prstGeom prst="leftRightArrow">
            <a:avLst>
              <a:gd name="adj1" fmla="val 50000"/>
              <a:gd name="adj2" fmla="val 62324"/>
            </a:avLst>
          </a:prstGeom>
          <a:solidFill>
            <a:srgbClr val="931680"/>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endParaRPr lang="nl-BE" altLang="en-US" sz="1800">
              <a:solidFill>
                <a:srgbClr val="931680"/>
              </a:solidFill>
              <a:latin typeface="Trebuchet MS" panose="020B0603020202020204" pitchFamily="34" charset="0"/>
            </a:endParaRPr>
          </a:p>
        </p:txBody>
      </p:sp>
      <p:sp>
        <p:nvSpPr>
          <p:cNvPr id="37891" name="Text Box 29"/>
          <p:cNvSpPr txBox="1">
            <a:spLocks noChangeArrowheads="1"/>
          </p:cNvSpPr>
          <p:nvPr/>
        </p:nvSpPr>
        <p:spPr bwMode="auto">
          <a:xfrm>
            <a:off x="4979989" y="3773489"/>
            <a:ext cx="50768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Deployment of commercial end-products</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Early adoption of </a:t>
            </a:r>
            <a:r>
              <a:rPr lang="en-GB" altLang="en-US" sz="1200" dirty="0" smtClean="0">
                <a:solidFill>
                  <a:srgbClr val="990000"/>
                </a:solidFill>
                <a:latin typeface="Arial" panose="020B0604020202020204" pitchFamily="34" charset="0"/>
              </a:rPr>
              <a:t>innovative solutions</a:t>
            </a:r>
            <a:endParaRPr lang="en-GB" altLang="en-US" sz="1200" dirty="0">
              <a:solidFill>
                <a:srgbClr val="990000"/>
              </a:solidFill>
              <a:latin typeface="Arial" panose="020B0604020202020204" pitchFamily="34" charset="0"/>
            </a:endParaRPr>
          </a:p>
          <a:p>
            <a:pPr algn="ctr" eaLnBrk="1" hangingPunct="1">
              <a:lnSpc>
                <a:spcPct val="90000"/>
              </a:lnSpc>
              <a:spcBef>
                <a:spcPct val="0"/>
              </a:spcBef>
              <a:buClrTx/>
              <a:buFontTx/>
              <a:buNone/>
            </a:pPr>
            <a:endParaRPr lang="en-GB" altLang="en-US" sz="1200" dirty="0">
              <a:solidFill>
                <a:srgbClr val="990000"/>
              </a:solidFill>
              <a:latin typeface="Arial" panose="020B0604020202020204" pitchFamily="34" charset="0"/>
            </a:endParaRPr>
          </a:p>
        </p:txBody>
      </p:sp>
      <p:sp>
        <p:nvSpPr>
          <p:cNvPr id="37892" name="Text Box 31"/>
          <p:cNvSpPr txBox="1">
            <a:spLocks noChangeArrowheads="1"/>
          </p:cNvSpPr>
          <p:nvPr/>
        </p:nvSpPr>
        <p:spPr bwMode="auto">
          <a:xfrm>
            <a:off x="5172075" y="3368676"/>
            <a:ext cx="47767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u="sng" dirty="0" smtClean="0">
                <a:solidFill>
                  <a:schemeClr val="bg1"/>
                </a:solidFill>
                <a:latin typeface="Arial" panose="020B0604020202020204" pitchFamily="34" charset="0"/>
              </a:rPr>
              <a:t>1 Joint</a:t>
            </a:r>
            <a:r>
              <a:rPr lang="en-GB" altLang="en-US" sz="1200" dirty="0" smtClean="0">
                <a:solidFill>
                  <a:schemeClr val="bg1"/>
                </a:solidFill>
                <a:latin typeface="Arial" panose="020B0604020202020204" pitchFamily="34" charset="0"/>
              </a:rPr>
              <a:t> Public </a:t>
            </a:r>
            <a:r>
              <a:rPr lang="en-GB" altLang="en-US" sz="1200" dirty="0">
                <a:solidFill>
                  <a:schemeClr val="bg1"/>
                </a:solidFill>
                <a:latin typeface="Arial" panose="020B0604020202020204" pitchFamily="34" charset="0"/>
              </a:rPr>
              <a:t>Procurement of  Innovative Solutions (PPI)</a:t>
            </a:r>
          </a:p>
        </p:txBody>
      </p:sp>
      <p:sp>
        <p:nvSpPr>
          <p:cNvPr id="37893" name="Rectangle 37"/>
          <p:cNvSpPr>
            <a:spLocks noChangeArrowheads="1"/>
          </p:cNvSpPr>
          <p:nvPr/>
        </p:nvSpPr>
        <p:spPr bwMode="auto">
          <a:xfrm>
            <a:off x="5305425" y="4365625"/>
            <a:ext cx="4572000"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dirty="0" smtClean="0">
                <a:solidFill>
                  <a:schemeClr val="tx1"/>
                </a:solidFill>
                <a:latin typeface="Arial" panose="020B0604020202020204" pitchFamily="34" charset="0"/>
              </a:rPr>
              <a:t>For procurer </a:t>
            </a:r>
            <a:r>
              <a:rPr lang="en-GB" altLang="en-US" sz="1200" dirty="0">
                <a:solidFill>
                  <a:schemeClr val="tx1"/>
                </a:solidFill>
                <a:latin typeface="Arial" panose="020B0604020202020204" pitchFamily="34" charset="0"/>
              </a:rPr>
              <a:t>1 buying e.g. €2 Mio solutions from supplier A</a:t>
            </a:r>
          </a:p>
        </p:txBody>
      </p:sp>
      <p:sp>
        <p:nvSpPr>
          <p:cNvPr id="37894" name="Rectangle 3"/>
          <p:cNvSpPr>
            <a:spLocks noChangeArrowheads="1"/>
          </p:cNvSpPr>
          <p:nvPr/>
        </p:nvSpPr>
        <p:spPr bwMode="auto">
          <a:xfrm>
            <a:off x="1631950" y="1196975"/>
            <a:ext cx="9144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defRPr b="1" i="1">
                <a:solidFill>
                  <a:schemeClr val="tx1"/>
                </a:solidFill>
                <a:latin typeface="Trebuchet MS" panose="020B0603020202020204" pitchFamily="34" charset="0"/>
              </a:defRPr>
            </a:lvl1pPr>
            <a:lvl2pPr marL="800100" indent="-342900" algn="ctr">
              <a:defRPr b="1" i="1">
                <a:solidFill>
                  <a:schemeClr val="tx1"/>
                </a:solidFill>
                <a:latin typeface="Trebuchet MS" panose="020B0603020202020204" pitchFamily="34" charset="0"/>
              </a:defRPr>
            </a:lvl2pPr>
            <a:lvl3pPr marL="1257300" indent="-342900" algn="ctr">
              <a:defRPr b="1" i="1">
                <a:solidFill>
                  <a:schemeClr val="tx1"/>
                </a:solidFill>
                <a:latin typeface="Trebuchet MS" panose="020B0603020202020204" pitchFamily="34" charset="0"/>
              </a:defRPr>
            </a:lvl3pPr>
            <a:lvl4pPr marL="1600200" indent="-228600" algn="ctr">
              <a:defRPr b="1" i="1">
                <a:solidFill>
                  <a:schemeClr val="tx1"/>
                </a:solidFill>
                <a:latin typeface="Trebuchet MS" panose="020B0603020202020204" pitchFamily="34" charset="0"/>
              </a:defRPr>
            </a:lvl4pPr>
            <a:lvl5pPr marL="2057400" indent="-228600" algn="ctr">
              <a:defRPr b="1" i="1">
                <a:solidFill>
                  <a:schemeClr val="tx1"/>
                </a:solidFill>
                <a:latin typeface="Trebuchet MS" panose="020B0603020202020204" pitchFamily="34" charset="0"/>
              </a:defRPr>
            </a:lvl5pPr>
            <a:lvl6pPr marL="2514600" indent="-228600" algn="ctr"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eaLnBrk="0" fontAlgn="base" hangingPunct="0">
              <a:spcBef>
                <a:spcPct val="0"/>
              </a:spcBef>
              <a:spcAft>
                <a:spcPct val="0"/>
              </a:spcAft>
              <a:defRPr b="1" i="1">
                <a:solidFill>
                  <a:schemeClr val="tx1"/>
                </a:solidFill>
                <a:latin typeface="Trebuchet MS" panose="020B0603020202020204" pitchFamily="34" charset="0"/>
              </a:defRPr>
            </a:lvl9pPr>
          </a:lstStyle>
          <a:p>
            <a:pPr algn="l">
              <a:spcBef>
                <a:spcPct val="20000"/>
              </a:spcBef>
              <a:buClr>
                <a:srgbClr val="931680"/>
              </a:buClr>
              <a:buFont typeface="Arial" panose="020B0604020202020204" pitchFamily="34" charset="0"/>
              <a:buChar char="•"/>
            </a:pPr>
            <a:r>
              <a:rPr lang="en-GB" altLang="en-US" i="0" dirty="0">
                <a:solidFill>
                  <a:schemeClr val="tx2"/>
                </a:solidFill>
                <a:latin typeface="Verdana" panose="020B0604030504040204" pitchFamily="34" charset="0"/>
              </a:rPr>
              <a:t>Example: 5 €M PPI </a:t>
            </a:r>
            <a:r>
              <a:rPr lang="en-GB" altLang="en-US" i="0" dirty="0" smtClean="0">
                <a:solidFill>
                  <a:schemeClr val="tx2"/>
                </a:solidFill>
                <a:latin typeface="Verdana" panose="020B0604030504040204" pitchFamily="34" charset="0"/>
              </a:rPr>
              <a:t>action </a:t>
            </a:r>
            <a:r>
              <a:rPr lang="en-GB" altLang="en-US" i="0" dirty="0">
                <a:solidFill>
                  <a:schemeClr val="tx2"/>
                </a:solidFill>
                <a:latin typeface="Verdana" panose="020B0604030504040204" pitchFamily="34" charset="0"/>
              </a:rPr>
              <a:t>grant </a:t>
            </a:r>
          </a:p>
          <a:p>
            <a:pPr lvl="1" algn="l">
              <a:spcBef>
                <a:spcPct val="20000"/>
              </a:spcBef>
              <a:buClr>
                <a:srgbClr val="931680"/>
              </a:buClr>
              <a:buFont typeface="Arial" panose="020B0604020202020204" pitchFamily="34" charset="0"/>
              <a:buChar char="•"/>
            </a:pPr>
            <a:r>
              <a:rPr lang="en-GB" altLang="en-US" sz="1400" b="0" i="0" dirty="0">
                <a:latin typeface="Verdana" panose="020B0604030504040204" pitchFamily="34" charset="0"/>
              </a:rPr>
              <a:t>EU contribution: e.g. 0,2 €M for coordination + 4,8 €M for PPI (procurement of 24 €M)</a:t>
            </a:r>
          </a:p>
          <a:p>
            <a:pPr lvl="1" algn="l">
              <a:spcBef>
                <a:spcPct val="20000"/>
              </a:spcBef>
              <a:buClr>
                <a:srgbClr val="931680"/>
              </a:buClr>
              <a:buFont typeface="Arial" panose="020B0604020202020204" pitchFamily="34" charset="0"/>
              <a:buChar char="•"/>
            </a:pPr>
            <a:r>
              <a:rPr lang="en-GB" altLang="en-US" sz="1400" b="0" i="0" dirty="0">
                <a:latin typeface="Verdana" panose="020B0604030504040204" pitchFamily="34" charset="0"/>
              </a:rPr>
              <a:t>EU contribution: Max 2,5 €M for coordination + 2,5 €M for PPI (procurement of 12,5 €M)</a:t>
            </a:r>
          </a:p>
          <a:p>
            <a:pPr algn="l">
              <a:spcBef>
                <a:spcPct val="20000"/>
              </a:spcBef>
              <a:buClr>
                <a:srgbClr val="931680"/>
              </a:buClr>
              <a:buFont typeface="Arial" panose="020B0604020202020204" pitchFamily="34" charset="0"/>
              <a:buChar char="•"/>
            </a:pPr>
            <a:r>
              <a:rPr lang="en-GB" altLang="en-US" i="0" dirty="0">
                <a:solidFill>
                  <a:schemeClr val="tx2"/>
                </a:solidFill>
                <a:latin typeface="Verdana" panose="020B0604030504040204" pitchFamily="34" charset="0"/>
              </a:rPr>
              <a:t>Example: 2,5 €M PPI </a:t>
            </a:r>
            <a:r>
              <a:rPr lang="en-GB" altLang="en-US" i="0" dirty="0" smtClean="0">
                <a:solidFill>
                  <a:schemeClr val="tx2"/>
                </a:solidFill>
                <a:latin typeface="Verdana" panose="020B0604030504040204" pitchFamily="34" charset="0"/>
              </a:rPr>
              <a:t>action </a:t>
            </a:r>
            <a:r>
              <a:rPr lang="en-GB" altLang="en-US" i="0" dirty="0">
                <a:solidFill>
                  <a:schemeClr val="tx2"/>
                </a:solidFill>
                <a:latin typeface="Verdana" panose="020B0604030504040204" pitchFamily="34" charset="0"/>
              </a:rPr>
              <a:t>grant</a:t>
            </a:r>
          </a:p>
          <a:p>
            <a:pPr lvl="1" algn="l">
              <a:spcBef>
                <a:spcPct val="20000"/>
              </a:spcBef>
              <a:buClr>
                <a:srgbClr val="931680"/>
              </a:buClr>
              <a:buFont typeface="Arial" panose="020B0604020202020204" pitchFamily="34" charset="0"/>
              <a:buChar char="•"/>
            </a:pPr>
            <a:r>
              <a:rPr lang="en-GB" altLang="en-US" sz="1400" b="0" i="0" dirty="0">
                <a:latin typeface="Verdana" panose="020B0604030504040204" pitchFamily="34" charset="0"/>
              </a:rPr>
              <a:t>EU contribution: e.g. 0,2 €M for coordination + 2,3 €M for PPI (procurement of 11,5 €M)</a:t>
            </a:r>
          </a:p>
          <a:p>
            <a:pPr lvl="1" algn="l">
              <a:spcBef>
                <a:spcPct val="20000"/>
              </a:spcBef>
              <a:buClr>
                <a:srgbClr val="931680"/>
              </a:buClr>
              <a:buFont typeface="Arial" panose="020B0604020202020204" pitchFamily="34" charset="0"/>
              <a:buChar char="•"/>
            </a:pPr>
            <a:r>
              <a:rPr lang="en-GB" altLang="en-US" sz="1400" b="0" i="0" dirty="0">
                <a:latin typeface="Verdana" panose="020B0604030504040204" pitchFamily="34" charset="0"/>
              </a:rPr>
              <a:t>EU contribution: Max 1,25 €M for coordination+ 1,25 €M for PPI (procurement of 6,25 €M)</a:t>
            </a:r>
          </a:p>
          <a:p>
            <a:pPr lvl="2" algn="l">
              <a:spcBef>
                <a:spcPct val="20000"/>
              </a:spcBef>
              <a:buClr>
                <a:srgbClr val="931680"/>
              </a:buClr>
              <a:buFont typeface="Arial" panose="020B0604020202020204" pitchFamily="34" charset="0"/>
              <a:buChar char="•"/>
            </a:pPr>
            <a:endParaRPr lang="en-GB" altLang="en-US" sz="1400" b="0" i="0" dirty="0">
              <a:solidFill>
                <a:srgbClr val="0F5494"/>
              </a:solidFill>
              <a:latin typeface="Verdana" panose="020B0604030504040204" pitchFamily="34" charset="0"/>
            </a:endParaRPr>
          </a:p>
        </p:txBody>
      </p:sp>
      <p:sp>
        <p:nvSpPr>
          <p:cNvPr id="37895" name="Line 20"/>
          <p:cNvSpPr>
            <a:spLocks noChangeShapeType="1"/>
          </p:cNvSpPr>
          <p:nvPr/>
        </p:nvSpPr>
        <p:spPr bwMode="auto">
          <a:xfrm>
            <a:off x="3663951" y="4524375"/>
            <a:ext cx="703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6" name="Flussdiagramm: Dokument 81"/>
          <p:cNvSpPr>
            <a:spLocks noChangeArrowheads="1"/>
          </p:cNvSpPr>
          <p:nvPr/>
        </p:nvSpPr>
        <p:spPr bwMode="auto">
          <a:xfrm>
            <a:off x="4376739" y="4464050"/>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37897" name="Gerade Verbindung 99"/>
          <p:cNvCxnSpPr>
            <a:cxnSpLocks noChangeShapeType="1"/>
          </p:cNvCxnSpPr>
          <p:nvPr/>
        </p:nvCxnSpPr>
        <p:spPr bwMode="auto">
          <a:xfrm>
            <a:off x="4448176" y="4451350"/>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898" name="Gerade Verbindung 101"/>
          <p:cNvCxnSpPr>
            <a:cxnSpLocks noChangeShapeType="1"/>
          </p:cNvCxnSpPr>
          <p:nvPr/>
        </p:nvCxnSpPr>
        <p:spPr bwMode="auto">
          <a:xfrm>
            <a:off x="4448176" y="4522788"/>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899" name="Gerade Verbindung 102"/>
          <p:cNvCxnSpPr>
            <a:cxnSpLocks noChangeShapeType="1"/>
          </p:cNvCxnSpPr>
          <p:nvPr/>
        </p:nvCxnSpPr>
        <p:spPr bwMode="auto">
          <a:xfrm>
            <a:off x="4448176" y="4595813"/>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7900" name="Textfeld 82"/>
          <p:cNvSpPr txBox="1">
            <a:spLocks noChangeArrowheads="1"/>
          </p:cNvSpPr>
          <p:nvPr/>
        </p:nvSpPr>
        <p:spPr bwMode="auto">
          <a:xfrm>
            <a:off x="2351088" y="443706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Preparation</a:t>
            </a:r>
          </a:p>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Joint PPI</a:t>
            </a:r>
            <a:endParaRPr lang="de-DE" altLang="en-US" sz="1000">
              <a:solidFill>
                <a:schemeClr val="tx1"/>
              </a:solidFill>
              <a:latin typeface="Arial" panose="020B0604020202020204" pitchFamily="34" charset="0"/>
              <a:cs typeface="Arial" panose="020B0604020202020204" pitchFamily="34" charset="0"/>
            </a:endParaRPr>
          </a:p>
        </p:txBody>
      </p:sp>
      <p:grpSp>
        <p:nvGrpSpPr>
          <p:cNvPr id="37901" name="Gruppieren 86"/>
          <p:cNvGrpSpPr>
            <a:grpSpLocks/>
          </p:cNvGrpSpPr>
          <p:nvPr/>
        </p:nvGrpSpPr>
        <p:grpSpPr bwMode="auto">
          <a:xfrm>
            <a:off x="1917701" y="3946526"/>
            <a:ext cx="1724025" cy="1223963"/>
            <a:chOff x="2363062" y="2636912"/>
            <a:chExt cx="3292970" cy="2592288"/>
          </a:xfrm>
        </p:grpSpPr>
        <p:sp>
          <p:nvSpPr>
            <p:cNvPr id="37927" name="Ellipse 92"/>
            <p:cNvSpPr>
              <a:spLocks noChangeArrowheads="1"/>
            </p:cNvSpPr>
            <p:nvPr/>
          </p:nvSpPr>
          <p:spPr bwMode="auto">
            <a:xfrm>
              <a:off x="2987824" y="2924944"/>
              <a:ext cx="2232248" cy="2232248"/>
            </a:xfrm>
            <a:prstGeom prst="ellipse">
              <a:avLst/>
            </a:prstGeom>
            <a:noFill/>
            <a:ln w="9525" algn="ctr">
              <a:solidFill>
                <a:schemeClr val="tx1">
                  <a:alpha val="3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28" name="Ellipse 87"/>
            <p:cNvSpPr>
              <a:spLocks noChangeArrowheads="1"/>
            </p:cNvSpPr>
            <p:nvPr/>
          </p:nvSpPr>
          <p:spPr bwMode="auto">
            <a:xfrm>
              <a:off x="3779913" y="2636912"/>
              <a:ext cx="972108"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29" name="Ellipse 88"/>
            <p:cNvSpPr>
              <a:spLocks noChangeArrowheads="1"/>
            </p:cNvSpPr>
            <p:nvPr/>
          </p:nvSpPr>
          <p:spPr bwMode="auto">
            <a:xfrm>
              <a:off x="4788024" y="3429001"/>
              <a:ext cx="868008"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30" name="Ellipse 89"/>
            <p:cNvSpPr>
              <a:spLocks noChangeArrowheads="1"/>
            </p:cNvSpPr>
            <p:nvPr/>
          </p:nvSpPr>
          <p:spPr bwMode="auto">
            <a:xfrm>
              <a:off x="2363062" y="3429001"/>
              <a:ext cx="98480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31" name="Ellipse 90"/>
            <p:cNvSpPr>
              <a:spLocks noChangeArrowheads="1"/>
            </p:cNvSpPr>
            <p:nvPr/>
          </p:nvSpPr>
          <p:spPr bwMode="auto">
            <a:xfrm>
              <a:off x="2966747" y="4653136"/>
              <a:ext cx="813164"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32" name="Ellipse 91"/>
            <p:cNvSpPr>
              <a:spLocks noChangeArrowheads="1"/>
            </p:cNvSpPr>
            <p:nvPr/>
          </p:nvSpPr>
          <p:spPr bwMode="auto">
            <a:xfrm>
              <a:off x="4427985" y="4653136"/>
              <a:ext cx="829128"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grpSp>
      <p:sp>
        <p:nvSpPr>
          <p:cNvPr id="37902" name="Textfeld 93"/>
          <p:cNvSpPr txBox="1">
            <a:spLocks noChangeArrowheads="1"/>
          </p:cNvSpPr>
          <p:nvPr/>
        </p:nvSpPr>
        <p:spPr bwMode="auto">
          <a:xfrm>
            <a:off x="2715775" y="3927939"/>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P1</a:t>
            </a:r>
          </a:p>
        </p:txBody>
      </p:sp>
      <p:sp>
        <p:nvSpPr>
          <p:cNvPr id="37903" name="Textfeld 94"/>
          <p:cNvSpPr txBox="1">
            <a:spLocks noChangeArrowheads="1"/>
          </p:cNvSpPr>
          <p:nvPr/>
        </p:nvSpPr>
        <p:spPr bwMode="auto">
          <a:xfrm>
            <a:off x="3176589" y="4292601"/>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P2</a:t>
            </a:r>
          </a:p>
        </p:txBody>
      </p:sp>
      <p:sp>
        <p:nvSpPr>
          <p:cNvPr id="37904" name="Textfeld 95"/>
          <p:cNvSpPr txBox="1">
            <a:spLocks noChangeArrowheads="1"/>
          </p:cNvSpPr>
          <p:nvPr/>
        </p:nvSpPr>
        <p:spPr bwMode="auto">
          <a:xfrm>
            <a:off x="3000375" y="489108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P3</a:t>
            </a:r>
          </a:p>
        </p:txBody>
      </p:sp>
      <p:sp>
        <p:nvSpPr>
          <p:cNvPr id="37905" name="Textfeld 96"/>
          <p:cNvSpPr txBox="1">
            <a:spLocks noChangeArrowheads="1"/>
          </p:cNvSpPr>
          <p:nvPr/>
        </p:nvSpPr>
        <p:spPr bwMode="auto">
          <a:xfrm>
            <a:off x="2208214" y="4900614"/>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P4</a:t>
            </a:r>
          </a:p>
        </p:txBody>
      </p:sp>
      <p:sp>
        <p:nvSpPr>
          <p:cNvPr id="37906" name="Textfeld 97"/>
          <p:cNvSpPr txBox="1">
            <a:spLocks noChangeArrowheads="1"/>
          </p:cNvSpPr>
          <p:nvPr/>
        </p:nvSpPr>
        <p:spPr bwMode="auto">
          <a:xfrm>
            <a:off x="1917701" y="4292601"/>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P10</a:t>
            </a:r>
          </a:p>
        </p:txBody>
      </p:sp>
      <p:sp>
        <p:nvSpPr>
          <p:cNvPr id="37907" name="Textfeld 82"/>
          <p:cNvSpPr txBox="1">
            <a:spLocks noChangeArrowheads="1"/>
          </p:cNvSpPr>
          <p:nvPr/>
        </p:nvSpPr>
        <p:spPr bwMode="auto">
          <a:xfrm>
            <a:off x="1631950" y="5176838"/>
            <a:ext cx="2154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de-DE" altLang="en-US" sz="1600" dirty="0" smtClean="0">
                <a:solidFill>
                  <a:srgbClr val="000000"/>
                </a:solidFill>
                <a:latin typeface="Arial" panose="020B0604020202020204" pitchFamily="34" charset="0"/>
              </a:rPr>
              <a:t>Lead </a:t>
            </a:r>
            <a:r>
              <a:rPr lang="de-DE" altLang="en-US" sz="1600" dirty="0" err="1" smtClean="0">
                <a:solidFill>
                  <a:srgbClr val="000000"/>
                </a:solidFill>
                <a:latin typeface="Arial" panose="020B0604020202020204" pitchFamily="34" charset="0"/>
              </a:rPr>
              <a:t>procurer</a:t>
            </a:r>
            <a:r>
              <a:rPr lang="de-DE" altLang="en-US" sz="1600" dirty="0" smtClean="0">
                <a:solidFill>
                  <a:srgbClr val="000000"/>
                </a:solidFill>
                <a:latin typeface="Arial" panose="020B0604020202020204" pitchFamily="34" charset="0"/>
              </a:rPr>
              <a:t> (LP) </a:t>
            </a:r>
            <a:r>
              <a:rPr lang="de-DE" altLang="en-US" sz="1600" dirty="0" err="1" smtClean="0">
                <a:solidFill>
                  <a:srgbClr val="000000"/>
                </a:solidFill>
                <a:latin typeface="Arial" panose="020B0604020202020204" pitchFamily="34" charset="0"/>
              </a:rPr>
              <a:t>and</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buyers</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group</a:t>
            </a:r>
            <a:endParaRPr lang="de-DE" altLang="en-US" sz="1600" dirty="0">
              <a:solidFill>
                <a:srgbClr val="000000"/>
              </a:solidFill>
              <a:latin typeface="Arial" panose="020B0604020202020204" pitchFamily="34" charset="0"/>
            </a:endParaRPr>
          </a:p>
          <a:p>
            <a:pPr algn="ctr">
              <a:spcBef>
                <a:spcPct val="0"/>
              </a:spcBef>
              <a:buClrTx/>
              <a:buFontTx/>
              <a:buNone/>
            </a:pPr>
            <a:r>
              <a:rPr lang="de-DE" altLang="en-US" sz="1600" dirty="0">
                <a:solidFill>
                  <a:srgbClr val="000000"/>
                </a:solidFill>
                <a:latin typeface="Arial" panose="020B0604020202020204" pitchFamily="34" charset="0"/>
              </a:rPr>
              <a:t>e.g. P1-&gt;P10 (min </a:t>
            </a:r>
            <a:r>
              <a:rPr lang="de-DE" altLang="en-US" sz="1600" dirty="0" smtClean="0">
                <a:solidFill>
                  <a:srgbClr val="000000"/>
                </a:solidFill>
                <a:latin typeface="Arial" panose="020B0604020202020204" pitchFamily="34" charset="0"/>
              </a:rPr>
              <a:t>2)</a:t>
            </a:r>
            <a:endParaRPr lang="de-DE" altLang="en-US" sz="1600" dirty="0">
              <a:solidFill>
                <a:srgbClr val="000000"/>
              </a:solidFill>
              <a:latin typeface="Arial" panose="020B0604020202020204" pitchFamily="34" charset="0"/>
            </a:endParaRPr>
          </a:p>
        </p:txBody>
      </p:sp>
      <p:sp>
        <p:nvSpPr>
          <p:cNvPr id="37908" name="Line 12"/>
          <p:cNvSpPr>
            <a:spLocks noChangeShapeType="1"/>
          </p:cNvSpPr>
          <p:nvPr/>
        </p:nvSpPr>
        <p:spPr bwMode="auto">
          <a:xfrm>
            <a:off x="4579939" y="4064001"/>
            <a:ext cx="41275" cy="22463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9" name="Textfeld 82"/>
          <p:cNvSpPr txBox="1">
            <a:spLocks noChangeArrowheads="1"/>
          </p:cNvSpPr>
          <p:nvPr/>
        </p:nvSpPr>
        <p:spPr bwMode="auto">
          <a:xfrm>
            <a:off x="3287494" y="3368676"/>
            <a:ext cx="1829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a:solidFill>
                  <a:schemeClr val="tx1"/>
                </a:solidFill>
                <a:latin typeface="Arial" panose="020B0604020202020204" pitchFamily="34" charset="0"/>
                <a:cs typeface="Arial" panose="020B0604020202020204" pitchFamily="34" charset="0"/>
              </a:rPr>
              <a:t>1</a:t>
            </a:r>
            <a:r>
              <a:rPr lang="en-GB" altLang="en-US" sz="1000" dirty="0" smtClean="0">
                <a:solidFill>
                  <a:schemeClr val="tx1"/>
                </a:solidFill>
                <a:latin typeface="Arial" panose="020B0604020202020204" pitchFamily="34" charset="0"/>
                <a:cs typeface="Arial" panose="020B0604020202020204" pitchFamily="34" charset="0"/>
              </a:rPr>
              <a:t> </a:t>
            </a:r>
            <a:r>
              <a:rPr lang="en-GB" altLang="en-US" sz="1000" dirty="0">
                <a:solidFill>
                  <a:schemeClr val="tx1"/>
                </a:solidFill>
                <a:latin typeface="Arial" panose="020B0604020202020204" pitchFamily="34" charset="0"/>
                <a:cs typeface="Arial" panose="020B0604020202020204" pitchFamily="34" charset="0"/>
              </a:rPr>
              <a:t>Joint PPI call for tender + joint evaluation </a:t>
            </a:r>
            <a:r>
              <a:rPr lang="en-GB" altLang="en-US" sz="1000" dirty="0" smtClean="0">
                <a:solidFill>
                  <a:schemeClr val="tx1"/>
                </a:solidFill>
                <a:latin typeface="Arial" panose="020B0604020202020204" pitchFamily="34" charset="0"/>
                <a:cs typeface="Arial" panose="020B0604020202020204" pitchFamily="34" charset="0"/>
              </a:rPr>
              <a:t>offers + joint contract award </a:t>
            </a:r>
            <a:r>
              <a:rPr lang="en-GB" altLang="en-US" sz="1000" dirty="0">
                <a:solidFill>
                  <a:schemeClr val="tx1"/>
                </a:solidFill>
                <a:latin typeface="Arial" panose="020B0604020202020204" pitchFamily="34" charset="0"/>
                <a:cs typeface="Arial" panose="020B0604020202020204" pitchFamily="34" charset="0"/>
              </a:rPr>
              <a:t>(based on common tender specs)</a:t>
            </a:r>
          </a:p>
        </p:txBody>
      </p:sp>
      <p:sp>
        <p:nvSpPr>
          <p:cNvPr id="37910" name="Rectangle 37"/>
          <p:cNvSpPr>
            <a:spLocks noChangeArrowheads="1"/>
          </p:cNvSpPr>
          <p:nvPr/>
        </p:nvSpPr>
        <p:spPr bwMode="auto">
          <a:xfrm>
            <a:off x="5305425" y="4732339"/>
            <a:ext cx="4572000" cy="2809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dirty="0" smtClean="0">
                <a:solidFill>
                  <a:schemeClr val="tx1"/>
                </a:solidFill>
                <a:latin typeface="Arial" panose="020B0604020202020204" pitchFamily="34" charset="0"/>
              </a:rPr>
              <a:t>   For procurer </a:t>
            </a:r>
            <a:r>
              <a:rPr lang="en-GB" altLang="en-US" sz="1200" dirty="0">
                <a:solidFill>
                  <a:schemeClr val="tx1"/>
                </a:solidFill>
                <a:latin typeface="Arial" panose="020B0604020202020204" pitchFamily="34" charset="0"/>
              </a:rPr>
              <a:t>2 buying e.g. €1,5 Mio solutions from supplier B</a:t>
            </a:r>
          </a:p>
        </p:txBody>
      </p:sp>
      <p:sp>
        <p:nvSpPr>
          <p:cNvPr id="37911" name="Rectangle 37"/>
          <p:cNvSpPr>
            <a:spLocks noChangeArrowheads="1"/>
          </p:cNvSpPr>
          <p:nvPr/>
        </p:nvSpPr>
        <p:spPr bwMode="auto">
          <a:xfrm>
            <a:off x="5305425" y="5092700"/>
            <a:ext cx="4572000" cy="280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dirty="0" smtClean="0">
                <a:solidFill>
                  <a:schemeClr val="tx1"/>
                </a:solidFill>
                <a:latin typeface="Arial" panose="020B0604020202020204" pitchFamily="34" charset="0"/>
              </a:rPr>
              <a:t>For procurer </a:t>
            </a:r>
            <a:r>
              <a:rPr lang="en-GB" altLang="en-US" sz="1200" dirty="0">
                <a:solidFill>
                  <a:schemeClr val="tx1"/>
                </a:solidFill>
                <a:latin typeface="Arial" panose="020B0604020202020204" pitchFamily="34" charset="0"/>
              </a:rPr>
              <a:t>3 buying e.g. €5 Mio solutions from supplier D</a:t>
            </a:r>
          </a:p>
        </p:txBody>
      </p:sp>
      <p:sp>
        <p:nvSpPr>
          <p:cNvPr id="37912" name="Rectangle 37"/>
          <p:cNvSpPr>
            <a:spLocks noChangeArrowheads="1"/>
          </p:cNvSpPr>
          <p:nvPr/>
        </p:nvSpPr>
        <p:spPr bwMode="auto">
          <a:xfrm>
            <a:off x="5305425" y="5453063"/>
            <a:ext cx="4572000"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dirty="0" smtClean="0">
                <a:solidFill>
                  <a:schemeClr val="tx1"/>
                </a:solidFill>
                <a:latin typeface="Arial" panose="020B0604020202020204" pitchFamily="34" charset="0"/>
              </a:rPr>
              <a:t>For procurer </a:t>
            </a:r>
            <a:r>
              <a:rPr lang="en-GB" altLang="en-US" sz="1200" dirty="0">
                <a:solidFill>
                  <a:schemeClr val="tx1"/>
                </a:solidFill>
                <a:latin typeface="Arial" panose="020B0604020202020204" pitchFamily="34" charset="0"/>
              </a:rPr>
              <a:t>4 buying e.g. €2 Mio solutions from supplier A</a:t>
            </a:r>
          </a:p>
        </p:txBody>
      </p:sp>
      <p:sp>
        <p:nvSpPr>
          <p:cNvPr id="37913" name="Rectangle 37"/>
          <p:cNvSpPr>
            <a:spLocks noChangeArrowheads="1"/>
          </p:cNvSpPr>
          <p:nvPr/>
        </p:nvSpPr>
        <p:spPr bwMode="auto">
          <a:xfrm>
            <a:off x="5305425" y="6029325"/>
            <a:ext cx="4572000"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dirty="0" smtClean="0">
                <a:solidFill>
                  <a:schemeClr val="tx1"/>
                </a:solidFill>
                <a:latin typeface="Arial" panose="020B0604020202020204" pitchFamily="34" charset="0"/>
              </a:rPr>
              <a:t>For procurer </a:t>
            </a:r>
            <a:r>
              <a:rPr lang="en-GB" altLang="en-US" sz="1200" dirty="0">
                <a:solidFill>
                  <a:schemeClr val="tx1"/>
                </a:solidFill>
                <a:latin typeface="Arial" panose="020B0604020202020204" pitchFamily="34" charset="0"/>
              </a:rPr>
              <a:t>10 buying e.g. €2 Mio solutions from supplier X</a:t>
            </a:r>
          </a:p>
        </p:txBody>
      </p:sp>
      <p:sp>
        <p:nvSpPr>
          <p:cNvPr id="37914" name="TextBox 2"/>
          <p:cNvSpPr txBox="1">
            <a:spLocks noChangeArrowheads="1"/>
          </p:cNvSpPr>
          <p:nvPr/>
        </p:nvSpPr>
        <p:spPr bwMode="auto">
          <a:xfrm>
            <a:off x="2068513" y="4508500"/>
            <a:ext cx="354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800">
                <a:solidFill>
                  <a:schemeClr val="tx1"/>
                </a:solidFill>
                <a:latin typeface="Trebuchet MS" panose="020B0603020202020204" pitchFamily="34" charset="0"/>
              </a:rPr>
              <a:t>…</a:t>
            </a:r>
            <a:endParaRPr lang="nl-BE" altLang="en-US" sz="1800">
              <a:solidFill>
                <a:schemeClr val="tx1"/>
              </a:solidFill>
              <a:latin typeface="Trebuchet MS" panose="020B0603020202020204" pitchFamily="34" charset="0"/>
            </a:endParaRPr>
          </a:p>
        </p:txBody>
      </p:sp>
      <p:sp>
        <p:nvSpPr>
          <p:cNvPr id="37915" name="TextBox 91"/>
          <p:cNvSpPr txBox="1">
            <a:spLocks noChangeArrowheads="1"/>
          </p:cNvSpPr>
          <p:nvPr/>
        </p:nvSpPr>
        <p:spPr bwMode="auto">
          <a:xfrm>
            <a:off x="7362826" y="5651500"/>
            <a:ext cx="35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800">
                <a:solidFill>
                  <a:schemeClr val="tx1"/>
                </a:solidFill>
                <a:latin typeface="Trebuchet MS" panose="020B0603020202020204" pitchFamily="34" charset="0"/>
              </a:rPr>
              <a:t>…</a:t>
            </a:r>
            <a:endParaRPr lang="nl-BE" altLang="en-US" sz="1800">
              <a:solidFill>
                <a:schemeClr val="tx1"/>
              </a:solidFill>
              <a:latin typeface="Trebuchet MS" panose="020B0603020202020204" pitchFamily="34" charset="0"/>
            </a:endParaRPr>
          </a:p>
        </p:txBody>
      </p:sp>
      <p:sp>
        <p:nvSpPr>
          <p:cNvPr id="37916" name="Line 20"/>
          <p:cNvSpPr>
            <a:spLocks noChangeShapeType="1"/>
          </p:cNvSpPr>
          <p:nvPr/>
        </p:nvSpPr>
        <p:spPr bwMode="auto">
          <a:xfrm>
            <a:off x="4583113" y="4508500"/>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7" name="Line 20"/>
          <p:cNvSpPr>
            <a:spLocks noChangeShapeType="1"/>
          </p:cNvSpPr>
          <p:nvPr/>
        </p:nvSpPr>
        <p:spPr bwMode="auto">
          <a:xfrm>
            <a:off x="4583113" y="4868863"/>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8" name="Line 20"/>
          <p:cNvSpPr>
            <a:spLocks noChangeShapeType="1"/>
          </p:cNvSpPr>
          <p:nvPr/>
        </p:nvSpPr>
        <p:spPr bwMode="auto">
          <a:xfrm>
            <a:off x="4600576" y="5300663"/>
            <a:ext cx="703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9" name="Line 20"/>
          <p:cNvSpPr>
            <a:spLocks noChangeShapeType="1"/>
          </p:cNvSpPr>
          <p:nvPr/>
        </p:nvSpPr>
        <p:spPr bwMode="auto">
          <a:xfrm>
            <a:off x="4596968" y="5589588"/>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20" name="Line 20"/>
          <p:cNvSpPr>
            <a:spLocks noChangeShapeType="1"/>
          </p:cNvSpPr>
          <p:nvPr/>
        </p:nvSpPr>
        <p:spPr bwMode="auto">
          <a:xfrm>
            <a:off x="4583113" y="6165850"/>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21" name="Textfeld 82"/>
          <p:cNvSpPr txBox="1">
            <a:spLocks noChangeArrowheads="1"/>
          </p:cNvSpPr>
          <p:nvPr/>
        </p:nvSpPr>
        <p:spPr bwMode="auto">
          <a:xfrm>
            <a:off x="4583114" y="4262438"/>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Lot 1</a:t>
            </a:r>
          </a:p>
        </p:txBody>
      </p:sp>
      <p:sp>
        <p:nvSpPr>
          <p:cNvPr id="37922" name="Textfeld 82"/>
          <p:cNvSpPr txBox="1">
            <a:spLocks noChangeArrowheads="1"/>
          </p:cNvSpPr>
          <p:nvPr/>
        </p:nvSpPr>
        <p:spPr bwMode="auto">
          <a:xfrm>
            <a:off x="4583114" y="4622801"/>
            <a:ext cx="668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Lot 2</a:t>
            </a:r>
          </a:p>
        </p:txBody>
      </p:sp>
      <p:sp>
        <p:nvSpPr>
          <p:cNvPr id="37923" name="Textfeld 82"/>
          <p:cNvSpPr txBox="1">
            <a:spLocks noChangeArrowheads="1"/>
          </p:cNvSpPr>
          <p:nvPr/>
        </p:nvSpPr>
        <p:spPr bwMode="auto">
          <a:xfrm>
            <a:off x="4583114" y="5054601"/>
            <a:ext cx="668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Lot 3</a:t>
            </a:r>
          </a:p>
        </p:txBody>
      </p:sp>
      <p:sp>
        <p:nvSpPr>
          <p:cNvPr id="37924" name="Textfeld 82"/>
          <p:cNvSpPr txBox="1">
            <a:spLocks noChangeArrowheads="1"/>
          </p:cNvSpPr>
          <p:nvPr/>
        </p:nvSpPr>
        <p:spPr bwMode="auto">
          <a:xfrm>
            <a:off x="4596969" y="5373688"/>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Lot 4</a:t>
            </a:r>
          </a:p>
        </p:txBody>
      </p:sp>
      <p:sp>
        <p:nvSpPr>
          <p:cNvPr id="37925" name="Textfeld 82"/>
          <p:cNvSpPr txBox="1">
            <a:spLocks noChangeArrowheads="1"/>
          </p:cNvSpPr>
          <p:nvPr/>
        </p:nvSpPr>
        <p:spPr bwMode="auto">
          <a:xfrm>
            <a:off x="4583114" y="5919788"/>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Lot 10</a:t>
            </a:r>
          </a:p>
        </p:txBody>
      </p:sp>
      <p:sp>
        <p:nvSpPr>
          <p:cNvPr id="46" name="Title 2"/>
          <p:cNvSpPr>
            <a:spLocks noGrp="1"/>
          </p:cNvSpPr>
          <p:nvPr>
            <p:ph type="title"/>
          </p:nvPr>
        </p:nvSpPr>
        <p:spPr>
          <a:xfrm>
            <a:off x="970721" y="-45784"/>
            <a:ext cx="11055023" cy="782357"/>
          </a:xfrm>
        </p:spPr>
        <p:txBody>
          <a:bodyPr/>
          <a:lstStyle/>
          <a:p>
            <a:r>
              <a:rPr lang="fr-BE" dirty="0" smtClean="0">
                <a:solidFill>
                  <a:srgbClr val="931680"/>
                </a:solidFill>
              </a:rPr>
              <a:t>Example PPI action – joint </a:t>
            </a:r>
            <a:r>
              <a:rPr lang="fr-BE" dirty="0" err="1" smtClean="0">
                <a:solidFill>
                  <a:srgbClr val="931680"/>
                </a:solidFill>
              </a:rPr>
              <a:t>procurement</a:t>
            </a:r>
            <a:endParaRPr lang="en-GB" dirty="0">
              <a:solidFill>
                <a:srgbClr val="931680"/>
              </a:solidFill>
            </a:endParaRPr>
          </a:p>
        </p:txBody>
      </p:sp>
      <p:grpSp>
        <p:nvGrpSpPr>
          <p:cNvPr id="47" name="Group 46"/>
          <p:cNvGrpSpPr/>
          <p:nvPr/>
        </p:nvGrpSpPr>
        <p:grpSpPr>
          <a:xfrm>
            <a:off x="10858500" y="0"/>
            <a:ext cx="1333500" cy="1265217"/>
            <a:chOff x="3637367" y="95"/>
            <a:chExt cx="1747506" cy="2008628"/>
          </a:xfrm>
          <a:solidFill>
            <a:srgbClr val="931680"/>
          </a:solidFill>
        </p:grpSpPr>
        <p:sp>
          <p:nvSpPr>
            <p:cNvPr id="48" name="Hexagon 47"/>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50" name="TextBox 49"/>
          <p:cNvSpPr txBox="1"/>
          <p:nvPr/>
        </p:nvSpPr>
        <p:spPr>
          <a:xfrm>
            <a:off x="10549509" y="320272"/>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52" name="Ellipse 87"/>
          <p:cNvSpPr>
            <a:spLocks noChangeArrowheads="1"/>
          </p:cNvSpPr>
          <p:nvPr/>
        </p:nvSpPr>
        <p:spPr bwMode="auto">
          <a:xfrm>
            <a:off x="4142550" y="4098397"/>
            <a:ext cx="508944" cy="271992"/>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51" name="Textfeld 97"/>
          <p:cNvSpPr txBox="1">
            <a:spLocks noChangeArrowheads="1"/>
          </p:cNvSpPr>
          <p:nvPr/>
        </p:nvSpPr>
        <p:spPr bwMode="auto">
          <a:xfrm>
            <a:off x="4211640" y="4077494"/>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smtClean="0">
                <a:solidFill>
                  <a:schemeClr val="tx1"/>
                </a:solidFill>
                <a:latin typeface="Arial" panose="020B0604020202020204" pitchFamily="34" charset="0"/>
                <a:cs typeface="Arial" panose="020B0604020202020204" pitchFamily="34" charset="0"/>
              </a:rPr>
              <a:t>LP</a:t>
            </a:r>
            <a:endParaRPr lang="de-DE"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44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p:cNvSpPr>
            <a:spLocks noChangeArrowheads="1"/>
          </p:cNvSpPr>
          <p:nvPr/>
        </p:nvSpPr>
        <p:spPr bwMode="auto">
          <a:xfrm>
            <a:off x="3952861" y="4096055"/>
            <a:ext cx="6910394" cy="865187"/>
          </a:xfrm>
          <a:prstGeom prst="leftRightArrow">
            <a:avLst>
              <a:gd name="adj1" fmla="val 50000"/>
              <a:gd name="adj2" fmla="val 62324"/>
            </a:avLst>
          </a:prstGeom>
          <a:solidFill>
            <a:srgbClr val="931680"/>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endParaRPr lang="nl-BE" altLang="en-US" sz="1800">
              <a:solidFill>
                <a:schemeClr val="tx1"/>
              </a:solidFill>
              <a:latin typeface="Trebuchet MS" panose="020B0603020202020204" pitchFamily="34" charset="0"/>
            </a:endParaRPr>
          </a:p>
        </p:txBody>
      </p:sp>
      <p:sp>
        <p:nvSpPr>
          <p:cNvPr id="37892" name="Text Box 31"/>
          <p:cNvSpPr txBox="1">
            <a:spLocks noChangeArrowheads="1"/>
          </p:cNvSpPr>
          <p:nvPr/>
        </p:nvSpPr>
        <p:spPr bwMode="auto">
          <a:xfrm>
            <a:off x="4071921" y="4396092"/>
            <a:ext cx="6615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u="sng" dirty="0" smtClean="0">
                <a:solidFill>
                  <a:schemeClr val="bg1"/>
                </a:solidFill>
                <a:latin typeface="Arial" panose="020B0604020202020204" pitchFamily="34" charset="0"/>
              </a:rPr>
              <a:t>Several separate coordinated</a:t>
            </a:r>
            <a:r>
              <a:rPr lang="en-GB" altLang="en-US" sz="1200" dirty="0" smtClean="0">
                <a:solidFill>
                  <a:schemeClr val="bg1"/>
                </a:solidFill>
                <a:latin typeface="Arial" panose="020B0604020202020204" pitchFamily="34" charset="0"/>
              </a:rPr>
              <a:t> Public Procurements </a:t>
            </a:r>
            <a:r>
              <a:rPr lang="en-GB" altLang="en-US" sz="1200" dirty="0">
                <a:solidFill>
                  <a:schemeClr val="bg1"/>
                </a:solidFill>
                <a:latin typeface="Arial" panose="020B0604020202020204" pitchFamily="34" charset="0"/>
              </a:rPr>
              <a:t>of  Innovative Solutions (PPI)</a:t>
            </a:r>
          </a:p>
        </p:txBody>
      </p:sp>
      <p:sp>
        <p:nvSpPr>
          <p:cNvPr id="37893" name="Rectangle 37"/>
          <p:cNvSpPr>
            <a:spLocks noChangeArrowheads="1"/>
          </p:cNvSpPr>
          <p:nvPr/>
        </p:nvSpPr>
        <p:spPr bwMode="auto">
          <a:xfrm>
            <a:off x="4205272" y="5226781"/>
            <a:ext cx="4572000"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Procurer 1 buying e.g. €2 Mio solutions from supplier A</a:t>
            </a:r>
          </a:p>
        </p:txBody>
      </p:sp>
      <p:sp>
        <p:nvSpPr>
          <p:cNvPr id="37895" name="Line 20"/>
          <p:cNvSpPr>
            <a:spLocks noChangeShapeType="1"/>
          </p:cNvSpPr>
          <p:nvPr/>
        </p:nvSpPr>
        <p:spPr bwMode="auto">
          <a:xfrm>
            <a:off x="2563798" y="5385531"/>
            <a:ext cx="703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6" name="Flussdiagramm: Dokument 81"/>
          <p:cNvSpPr>
            <a:spLocks noChangeArrowheads="1"/>
          </p:cNvSpPr>
          <p:nvPr/>
        </p:nvSpPr>
        <p:spPr bwMode="auto">
          <a:xfrm>
            <a:off x="3276586" y="5325206"/>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37897" name="Gerade Verbindung 99"/>
          <p:cNvCxnSpPr>
            <a:cxnSpLocks noChangeShapeType="1"/>
          </p:cNvCxnSpPr>
          <p:nvPr/>
        </p:nvCxnSpPr>
        <p:spPr bwMode="auto">
          <a:xfrm>
            <a:off x="3348023" y="5312506"/>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898" name="Gerade Verbindung 101"/>
          <p:cNvCxnSpPr>
            <a:cxnSpLocks noChangeShapeType="1"/>
          </p:cNvCxnSpPr>
          <p:nvPr/>
        </p:nvCxnSpPr>
        <p:spPr bwMode="auto">
          <a:xfrm>
            <a:off x="3348023" y="5383944"/>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7900" name="Textfeld 82"/>
          <p:cNvSpPr txBox="1">
            <a:spLocks noChangeArrowheads="1"/>
          </p:cNvSpPr>
          <p:nvPr/>
        </p:nvSpPr>
        <p:spPr bwMode="auto">
          <a:xfrm>
            <a:off x="1250935" y="5098191"/>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a:solidFill>
                  <a:schemeClr val="tx1"/>
                </a:solidFill>
                <a:latin typeface="Arial" panose="020B0604020202020204" pitchFamily="34" charset="0"/>
                <a:cs typeface="Arial" panose="020B0604020202020204" pitchFamily="34" charset="0"/>
              </a:rPr>
              <a:t>Preparation</a:t>
            </a:r>
          </a:p>
          <a:p>
            <a:pPr algn="ctr">
              <a:spcBef>
                <a:spcPct val="0"/>
              </a:spcBef>
              <a:buClrTx/>
              <a:buFontTx/>
              <a:buNone/>
            </a:pPr>
            <a:r>
              <a:rPr lang="en-GB" altLang="en-US" sz="1000" dirty="0" smtClean="0">
                <a:solidFill>
                  <a:schemeClr val="tx1"/>
                </a:solidFill>
                <a:latin typeface="Arial" panose="020B0604020202020204" pitchFamily="34" charset="0"/>
                <a:cs typeface="Arial" panose="020B0604020202020204" pitchFamily="34" charset="0"/>
              </a:rPr>
              <a:t>PPI</a:t>
            </a:r>
            <a:endParaRPr lang="de-DE" altLang="en-US" sz="1000" dirty="0">
              <a:solidFill>
                <a:schemeClr val="tx1"/>
              </a:solidFill>
              <a:latin typeface="Arial" panose="020B0604020202020204" pitchFamily="34" charset="0"/>
              <a:cs typeface="Arial" panose="020B0604020202020204" pitchFamily="34" charset="0"/>
            </a:endParaRPr>
          </a:p>
        </p:txBody>
      </p:sp>
      <p:grpSp>
        <p:nvGrpSpPr>
          <p:cNvPr id="37901" name="Gruppieren 86"/>
          <p:cNvGrpSpPr>
            <a:grpSpLocks/>
          </p:cNvGrpSpPr>
          <p:nvPr/>
        </p:nvGrpSpPr>
        <p:grpSpPr bwMode="auto">
          <a:xfrm>
            <a:off x="817548" y="4607654"/>
            <a:ext cx="1724025" cy="1223963"/>
            <a:chOff x="2363062" y="2636912"/>
            <a:chExt cx="3292970" cy="2592288"/>
          </a:xfrm>
        </p:grpSpPr>
        <p:sp>
          <p:nvSpPr>
            <p:cNvPr id="37927" name="Ellipse 92"/>
            <p:cNvSpPr>
              <a:spLocks noChangeArrowheads="1"/>
            </p:cNvSpPr>
            <p:nvPr/>
          </p:nvSpPr>
          <p:spPr bwMode="auto">
            <a:xfrm>
              <a:off x="2987824" y="2924944"/>
              <a:ext cx="2232248" cy="2232248"/>
            </a:xfrm>
            <a:prstGeom prst="ellipse">
              <a:avLst/>
            </a:prstGeom>
            <a:noFill/>
            <a:ln w="9525" algn="ctr">
              <a:solidFill>
                <a:schemeClr val="tx1">
                  <a:alpha val="3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28" name="Ellipse 87"/>
            <p:cNvSpPr>
              <a:spLocks noChangeArrowheads="1"/>
            </p:cNvSpPr>
            <p:nvPr/>
          </p:nvSpPr>
          <p:spPr bwMode="auto">
            <a:xfrm>
              <a:off x="3779913" y="2636912"/>
              <a:ext cx="972108"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29" name="Ellipse 88"/>
            <p:cNvSpPr>
              <a:spLocks noChangeArrowheads="1"/>
            </p:cNvSpPr>
            <p:nvPr/>
          </p:nvSpPr>
          <p:spPr bwMode="auto">
            <a:xfrm>
              <a:off x="4788024" y="3429001"/>
              <a:ext cx="868008" cy="576064"/>
            </a:xfrm>
            <a:prstGeom prst="ellipse">
              <a:avLst/>
            </a:prstGeom>
            <a:solidFill>
              <a:schemeClr val="accent4"/>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30" name="Ellipse 89"/>
            <p:cNvSpPr>
              <a:spLocks noChangeArrowheads="1"/>
            </p:cNvSpPr>
            <p:nvPr/>
          </p:nvSpPr>
          <p:spPr bwMode="auto">
            <a:xfrm>
              <a:off x="2363062" y="3429001"/>
              <a:ext cx="984802" cy="576064"/>
            </a:xfrm>
            <a:prstGeom prst="ellipse">
              <a:avLst/>
            </a:prstGeom>
            <a:solidFill>
              <a:srgbClr val="00B0F0"/>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31" name="Ellipse 90"/>
            <p:cNvSpPr>
              <a:spLocks noChangeArrowheads="1"/>
            </p:cNvSpPr>
            <p:nvPr/>
          </p:nvSpPr>
          <p:spPr bwMode="auto">
            <a:xfrm>
              <a:off x="2966747" y="4653136"/>
              <a:ext cx="813164" cy="576064"/>
            </a:xfrm>
            <a:prstGeom prst="ellipse">
              <a:avLst/>
            </a:prstGeom>
            <a:solidFill>
              <a:schemeClr val="bg1">
                <a:lumMod val="85000"/>
              </a:schemeClr>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7932" name="Ellipse 91"/>
            <p:cNvSpPr>
              <a:spLocks noChangeArrowheads="1"/>
            </p:cNvSpPr>
            <p:nvPr/>
          </p:nvSpPr>
          <p:spPr bwMode="auto">
            <a:xfrm>
              <a:off x="4427985" y="4653136"/>
              <a:ext cx="829128" cy="576064"/>
            </a:xfrm>
            <a:prstGeom prst="ellipse">
              <a:avLst/>
            </a:prstGeom>
            <a:solidFill>
              <a:schemeClr val="tx1">
                <a:lumMod val="20000"/>
                <a:lumOff val="80000"/>
              </a:schemeClr>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grpSp>
      <p:sp>
        <p:nvSpPr>
          <p:cNvPr id="37902" name="Textfeld 93"/>
          <p:cNvSpPr txBox="1">
            <a:spLocks noChangeArrowheads="1"/>
          </p:cNvSpPr>
          <p:nvPr/>
        </p:nvSpPr>
        <p:spPr bwMode="auto">
          <a:xfrm>
            <a:off x="1627922" y="4618766"/>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P1</a:t>
            </a:r>
          </a:p>
        </p:txBody>
      </p:sp>
      <p:sp>
        <p:nvSpPr>
          <p:cNvPr id="37903" name="Textfeld 94"/>
          <p:cNvSpPr txBox="1">
            <a:spLocks noChangeArrowheads="1"/>
          </p:cNvSpPr>
          <p:nvPr/>
        </p:nvSpPr>
        <p:spPr bwMode="auto">
          <a:xfrm>
            <a:off x="2119800" y="4979234"/>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P2</a:t>
            </a:r>
          </a:p>
        </p:txBody>
      </p:sp>
      <p:sp>
        <p:nvSpPr>
          <p:cNvPr id="37904" name="Textfeld 95"/>
          <p:cNvSpPr txBox="1">
            <a:spLocks noChangeArrowheads="1"/>
          </p:cNvSpPr>
          <p:nvPr/>
        </p:nvSpPr>
        <p:spPr bwMode="auto">
          <a:xfrm>
            <a:off x="1943016" y="5506430"/>
            <a:ext cx="482600" cy="307975"/>
          </a:xfrm>
          <a:prstGeom prst="rect">
            <a:avLst/>
          </a:prstGeom>
          <a:noFill/>
          <a:ln>
            <a:noFill/>
          </a:ln>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P3</a:t>
            </a:r>
          </a:p>
        </p:txBody>
      </p:sp>
      <p:sp>
        <p:nvSpPr>
          <p:cNvPr id="37905" name="Textfeld 96"/>
          <p:cNvSpPr txBox="1">
            <a:spLocks noChangeArrowheads="1"/>
          </p:cNvSpPr>
          <p:nvPr/>
        </p:nvSpPr>
        <p:spPr bwMode="auto">
          <a:xfrm>
            <a:off x="1122688" y="5545865"/>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P4</a:t>
            </a:r>
          </a:p>
        </p:txBody>
      </p:sp>
      <p:sp>
        <p:nvSpPr>
          <p:cNvPr id="37906" name="Textfeld 97"/>
          <p:cNvSpPr txBox="1">
            <a:spLocks noChangeArrowheads="1"/>
          </p:cNvSpPr>
          <p:nvPr/>
        </p:nvSpPr>
        <p:spPr bwMode="auto">
          <a:xfrm>
            <a:off x="801942" y="4971190"/>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P10</a:t>
            </a:r>
          </a:p>
        </p:txBody>
      </p:sp>
      <p:sp>
        <p:nvSpPr>
          <p:cNvPr id="37907" name="Textfeld 82"/>
          <p:cNvSpPr txBox="1">
            <a:spLocks noChangeArrowheads="1"/>
          </p:cNvSpPr>
          <p:nvPr/>
        </p:nvSpPr>
        <p:spPr bwMode="auto">
          <a:xfrm>
            <a:off x="531797" y="5837966"/>
            <a:ext cx="2154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de-DE" altLang="en-US" sz="1600" dirty="0" smtClean="0">
                <a:solidFill>
                  <a:srgbClr val="000000"/>
                </a:solidFill>
                <a:latin typeface="Arial" panose="020B0604020202020204" pitchFamily="34" charset="0"/>
              </a:rPr>
              <a:t>Lead </a:t>
            </a:r>
            <a:r>
              <a:rPr lang="de-DE" altLang="en-US" sz="1600" dirty="0" err="1" smtClean="0">
                <a:solidFill>
                  <a:srgbClr val="000000"/>
                </a:solidFill>
                <a:latin typeface="Arial" panose="020B0604020202020204" pitchFamily="34" charset="0"/>
              </a:rPr>
              <a:t>procurer</a:t>
            </a:r>
            <a:r>
              <a:rPr lang="de-DE" altLang="en-US" sz="1600" dirty="0" smtClean="0">
                <a:solidFill>
                  <a:srgbClr val="000000"/>
                </a:solidFill>
                <a:latin typeface="Arial" panose="020B0604020202020204" pitchFamily="34" charset="0"/>
              </a:rPr>
              <a:t> (LP) </a:t>
            </a:r>
            <a:r>
              <a:rPr lang="de-DE" altLang="en-US" sz="1600" dirty="0" err="1" smtClean="0">
                <a:solidFill>
                  <a:srgbClr val="000000"/>
                </a:solidFill>
                <a:latin typeface="Arial" panose="020B0604020202020204" pitchFamily="34" charset="0"/>
              </a:rPr>
              <a:t>and</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buyers</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group</a:t>
            </a:r>
            <a:endParaRPr lang="de-DE" altLang="en-US" sz="1600" dirty="0">
              <a:solidFill>
                <a:srgbClr val="000000"/>
              </a:solidFill>
              <a:latin typeface="Arial" panose="020B0604020202020204" pitchFamily="34" charset="0"/>
            </a:endParaRPr>
          </a:p>
          <a:p>
            <a:pPr algn="ctr">
              <a:spcBef>
                <a:spcPct val="0"/>
              </a:spcBef>
              <a:buClrTx/>
              <a:buFontTx/>
              <a:buNone/>
            </a:pPr>
            <a:r>
              <a:rPr lang="de-DE" altLang="en-US" sz="1600" dirty="0">
                <a:solidFill>
                  <a:srgbClr val="000000"/>
                </a:solidFill>
                <a:latin typeface="Arial" panose="020B0604020202020204" pitchFamily="34" charset="0"/>
              </a:rPr>
              <a:t>e.g. P1-&gt;P10 (min </a:t>
            </a:r>
            <a:r>
              <a:rPr lang="de-DE" altLang="en-US" sz="1600" dirty="0" smtClean="0">
                <a:solidFill>
                  <a:srgbClr val="000000"/>
                </a:solidFill>
                <a:latin typeface="Arial" panose="020B0604020202020204" pitchFamily="34" charset="0"/>
              </a:rPr>
              <a:t>2)</a:t>
            </a:r>
            <a:endParaRPr lang="de-DE" altLang="en-US" sz="1600" dirty="0">
              <a:solidFill>
                <a:srgbClr val="000000"/>
              </a:solidFill>
              <a:latin typeface="Arial" panose="020B0604020202020204" pitchFamily="34" charset="0"/>
            </a:endParaRPr>
          </a:p>
        </p:txBody>
      </p:sp>
      <p:sp>
        <p:nvSpPr>
          <p:cNvPr id="37908" name="Line 12"/>
          <p:cNvSpPr>
            <a:spLocks noChangeShapeType="1"/>
          </p:cNvSpPr>
          <p:nvPr/>
        </p:nvSpPr>
        <p:spPr bwMode="auto">
          <a:xfrm>
            <a:off x="3479786" y="4925158"/>
            <a:ext cx="22569" cy="8270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9" name="Textfeld 82"/>
          <p:cNvSpPr txBox="1">
            <a:spLocks noChangeArrowheads="1"/>
          </p:cNvSpPr>
          <p:nvPr/>
        </p:nvSpPr>
        <p:spPr bwMode="auto">
          <a:xfrm>
            <a:off x="2313327" y="4182549"/>
            <a:ext cx="16843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smtClean="0">
                <a:solidFill>
                  <a:schemeClr val="tx1"/>
                </a:solidFill>
                <a:latin typeface="Arial" panose="020B0604020202020204" pitchFamily="34" charset="0"/>
                <a:cs typeface="Arial" panose="020B0604020202020204" pitchFamily="34" charset="0"/>
              </a:rPr>
              <a:t>Separate PPI </a:t>
            </a:r>
            <a:r>
              <a:rPr lang="en-GB" altLang="en-US" sz="1000" dirty="0">
                <a:solidFill>
                  <a:schemeClr val="tx1"/>
                </a:solidFill>
                <a:latin typeface="Arial" panose="020B0604020202020204" pitchFamily="34" charset="0"/>
                <a:cs typeface="Arial" panose="020B0604020202020204" pitchFamily="34" charset="0"/>
              </a:rPr>
              <a:t>call for </a:t>
            </a:r>
            <a:r>
              <a:rPr lang="en-GB" altLang="en-US" sz="1000" dirty="0" smtClean="0">
                <a:solidFill>
                  <a:schemeClr val="tx1"/>
                </a:solidFill>
                <a:latin typeface="Arial" panose="020B0604020202020204" pitchFamily="34" charset="0"/>
                <a:cs typeface="Arial" panose="020B0604020202020204" pitchFamily="34" charset="0"/>
              </a:rPr>
              <a:t>tenders, separate </a:t>
            </a:r>
            <a:r>
              <a:rPr lang="en-GB" altLang="en-US" sz="1000" dirty="0">
                <a:solidFill>
                  <a:schemeClr val="tx1"/>
                </a:solidFill>
                <a:latin typeface="Arial" panose="020B0604020202020204" pitchFamily="34" charset="0"/>
                <a:cs typeface="Arial" panose="020B0604020202020204" pitchFamily="34" charset="0"/>
              </a:rPr>
              <a:t>evaluation </a:t>
            </a:r>
            <a:r>
              <a:rPr lang="en-GB" altLang="en-US" sz="1000" dirty="0" smtClean="0">
                <a:solidFill>
                  <a:schemeClr val="tx1"/>
                </a:solidFill>
                <a:latin typeface="Arial" panose="020B0604020202020204" pitchFamily="34" charset="0"/>
                <a:cs typeface="Arial" panose="020B0604020202020204" pitchFamily="34" charset="0"/>
              </a:rPr>
              <a:t>of offers, separate contract awards</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37910" name="Rectangle 37"/>
          <p:cNvSpPr>
            <a:spLocks noChangeArrowheads="1"/>
          </p:cNvSpPr>
          <p:nvPr/>
        </p:nvSpPr>
        <p:spPr bwMode="auto">
          <a:xfrm>
            <a:off x="5230518" y="5693511"/>
            <a:ext cx="4572000" cy="280987"/>
          </a:xfrm>
          <a:prstGeom prst="rect">
            <a:avLst/>
          </a:prstGeom>
          <a:solidFill>
            <a:schemeClr val="accent4"/>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Procurer 2 buying e.g. €1,5 Mio solutions from supplier B</a:t>
            </a:r>
          </a:p>
        </p:txBody>
      </p:sp>
      <p:sp>
        <p:nvSpPr>
          <p:cNvPr id="37913" name="Rectangle 37"/>
          <p:cNvSpPr>
            <a:spLocks noChangeArrowheads="1"/>
          </p:cNvSpPr>
          <p:nvPr/>
        </p:nvSpPr>
        <p:spPr bwMode="auto">
          <a:xfrm>
            <a:off x="6291255" y="6318976"/>
            <a:ext cx="4572000" cy="279400"/>
          </a:xfrm>
          <a:prstGeom prst="rect">
            <a:avLst/>
          </a:prstGeom>
          <a:solidFill>
            <a:srgbClr val="00B0F0"/>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Procurer 10 buying e.g. €2 Mio solutions from supplier X</a:t>
            </a:r>
          </a:p>
        </p:txBody>
      </p:sp>
      <p:sp>
        <p:nvSpPr>
          <p:cNvPr id="37914" name="TextBox 2"/>
          <p:cNvSpPr txBox="1">
            <a:spLocks noChangeArrowheads="1"/>
          </p:cNvSpPr>
          <p:nvPr/>
        </p:nvSpPr>
        <p:spPr bwMode="auto">
          <a:xfrm>
            <a:off x="968360" y="5169628"/>
            <a:ext cx="354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800">
                <a:solidFill>
                  <a:schemeClr val="tx1"/>
                </a:solidFill>
                <a:latin typeface="Trebuchet MS" panose="020B0603020202020204" pitchFamily="34" charset="0"/>
              </a:rPr>
              <a:t>…</a:t>
            </a:r>
            <a:endParaRPr lang="nl-BE" altLang="en-US" sz="1800">
              <a:solidFill>
                <a:schemeClr val="tx1"/>
              </a:solidFill>
              <a:latin typeface="Trebuchet MS" panose="020B0603020202020204" pitchFamily="34" charset="0"/>
            </a:endParaRPr>
          </a:p>
        </p:txBody>
      </p:sp>
      <p:sp>
        <p:nvSpPr>
          <p:cNvPr id="37915" name="TextBox 91"/>
          <p:cNvSpPr txBox="1">
            <a:spLocks noChangeArrowheads="1"/>
          </p:cNvSpPr>
          <p:nvPr/>
        </p:nvSpPr>
        <p:spPr bwMode="auto">
          <a:xfrm>
            <a:off x="6262673" y="5855422"/>
            <a:ext cx="35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800">
                <a:solidFill>
                  <a:schemeClr val="tx1"/>
                </a:solidFill>
                <a:latin typeface="Trebuchet MS" panose="020B0603020202020204" pitchFamily="34" charset="0"/>
              </a:rPr>
              <a:t>…</a:t>
            </a:r>
            <a:endParaRPr lang="nl-BE" altLang="en-US" sz="1800">
              <a:solidFill>
                <a:schemeClr val="tx1"/>
              </a:solidFill>
              <a:latin typeface="Trebuchet MS" panose="020B0603020202020204" pitchFamily="34" charset="0"/>
            </a:endParaRPr>
          </a:p>
        </p:txBody>
      </p:sp>
      <p:sp>
        <p:nvSpPr>
          <p:cNvPr id="37916" name="Line 20"/>
          <p:cNvSpPr>
            <a:spLocks noChangeShapeType="1"/>
          </p:cNvSpPr>
          <p:nvPr/>
        </p:nvSpPr>
        <p:spPr bwMode="auto">
          <a:xfrm>
            <a:off x="3482960" y="5369656"/>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7" name="Line 20"/>
          <p:cNvSpPr>
            <a:spLocks noChangeShapeType="1"/>
          </p:cNvSpPr>
          <p:nvPr/>
        </p:nvSpPr>
        <p:spPr bwMode="auto">
          <a:xfrm>
            <a:off x="4508206" y="5830035"/>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20" name="Line 20"/>
          <p:cNvSpPr>
            <a:spLocks noChangeShapeType="1"/>
          </p:cNvSpPr>
          <p:nvPr/>
        </p:nvSpPr>
        <p:spPr bwMode="auto">
          <a:xfrm>
            <a:off x="5568943" y="6455501"/>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21" name="Textfeld 82"/>
          <p:cNvSpPr txBox="1">
            <a:spLocks noChangeArrowheads="1"/>
          </p:cNvSpPr>
          <p:nvPr/>
        </p:nvSpPr>
        <p:spPr bwMode="auto">
          <a:xfrm>
            <a:off x="3482961" y="5123594"/>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000" dirty="0" err="1" smtClean="0">
                <a:solidFill>
                  <a:schemeClr val="tx1"/>
                </a:solidFill>
                <a:latin typeface="Arial" panose="020B0604020202020204" pitchFamily="34" charset="0"/>
                <a:cs typeface="Arial" panose="020B0604020202020204" pitchFamily="34" charset="0"/>
              </a:rPr>
              <a:t>Proc</a:t>
            </a:r>
            <a:r>
              <a:rPr lang="en-US" altLang="en-US" sz="1000" dirty="0" smtClean="0">
                <a:solidFill>
                  <a:schemeClr val="tx1"/>
                </a:solidFill>
                <a:latin typeface="Arial" panose="020B0604020202020204" pitchFamily="34" charset="0"/>
                <a:cs typeface="Arial" panose="020B0604020202020204" pitchFamily="34" charset="0"/>
              </a:rPr>
              <a:t> 1</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37922" name="Textfeld 82"/>
          <p:cNvSpPr txBox="1">
            <a:spLocks noChangeArrowheads="1"/>
          </p:cNvSpPr>
          <p:nvPr/>
        </p:nvSpPr>
        <p:spPr bwMode="auto">
          <a:xfrm>
            <a:off x="4579647" y="5583973"/>
            <a:ext cx="668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err="1" smtClean="0">
                <a:solidFill>
                  <a:schemeClr val="tx1"/>
                </a:solidFill>
                <a:latin typeface="Arial" panose="020B0604020202020204" pitchFamily="34" charset="0"/>
                <a:cs typeface="Arial" panose="020B0604020202020204" pitchFamily="34" charset="0"/>
              </a:rPr>
              <a:t>Proc</a:t>
            </a:r>
            <a:r>
              <a:rPr lang="en-GB" altLang="en-US" sz="1000" dirty="0" smtClean="0">
                <a:solidFill>
                  <a:schemeClr val="tx1"/>
                </a:solidFill>
                <a:latin typeface="Arial" panose="020B0604020202020204" pitchFamily="34" charset="0"/>
                <a:cs typeface="Arial" panose="020B0604020202020204" pitchFamily="34" charset="0"/>
              </a:rPr>
              <a:t> 2</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37925" name="Textfeld 82"/>
          <p:cNvSpPr txBox="1">
            <a:spLocks noChangeArrowheads="1"/>
          </p:cNvSpPr>
          <p:nvPr/>
        </p:nvSpPr>
        <p:spPr bwMode="auto">
          <a:xfrm>
            <a:off x="5568944" y="6209439"/>
            <a:ext cx="668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err="1" smtClean="0">
                <a:solidFill>
                  <a:schemeClr val="tx1"/>
                </a:solidFill>
                <a:latin typeface="Arial" panose="020B0604020202020204" pitchFamily="34" charset="0"/>
                <a:cs typeface="Arial" panose="020B0604020202020204" pitchFamily="34" charset="0"/>
              </a:rPr>
              <a:t>proc</a:t>
            </a:r>
            <a:r>
              <a:rPr lang="en-GB" altLang="en-US" sz="1000" dirty="0" smtClean="0">
                <a:solidFill>
                  <a:schemeClr val="tx1"/>
                </a:solidFill>
                <a:latin typeface="Arial" panose="020B0604020202020204" pitchFamily="34" charset="0"/>
                <a:cs typeface="Arial" panose="020B0604020202020204" pitchFamily="34" charset="0"/>
              </a:rPr>
              <a:t> </a:t>
            </a:r>
            <a:r>
              <a:rPr lang="en-GB" altLang="en-US" sz="1000" dirty="0">
                <a:solidFill>
                  <a:schemeClr val="tx1"/>
                </a:solidFill>
                <a:latin typeface="Arial" panose="020B0604020202020204" pitchFamily="34" charset="0"/>
                <a:cs typeface="Arial" panose="020B0604020202020204" pitchFamily="34" charset="0"/>
              </a:rPr>
              <a:t>10</a:t>
            </a:r>
          </a:p>
        </p:txBody>
      </p:sp>
      <p:sp>
        <p:nvSpPr>
          <p:cNvPr id="46" name="Title 2"/>
          <p:cNvSpPr>
            <a:spLocks noGrp="1"/>
          </p:cNvSpPr>
          <p:nvPr>
            <p:ph type="title"/>
          </p:nvPr>
        </p:nvSpPr>
        <p:spPr>
          <a:xfrm>
            <a:off x="970721" y="-102930"/>
            <a:ext cx="11055023" cy="782357"/>
          </a:xfrm>
        </p:spPr>
        <p:txBody>
          <a:bodyPr/>
          <a:lstStyle/>
          <a:p>
            <a:r>
              <a:rPr lang="fr-BE" dirty="0" smtClean="0">
                <a:solidFill>
                  <a:srgbClr val="931680"/>
                </a:solidFill>
              </a:rPr>
              <a:t>Example PPI action – </a:t>
            </a:r>
            <a:r>
              <a:rPr lang="fr-BE" dirty="0" err="1" smtClean="0">
                <a:solidFill>
                  <a:srgbClr val="931680"/>
                </a:solidFill>
              </a:rPr>
              <a:t>coord</a:t>
            </a:r>
            <a:r>
              <a:rPr lang="fr-BE" dirty="0" smtClean="0">
                <a:solidFill>
                  <a:srgbClr val="931680"/>
                </a:solidFill>
              </a:rPr>
              <a:t> </a:t>
            </a:r>
            <a:r>
              <a:rPr lang="fr-BE" dirty="0" err="1" smtClean="0">
                <a:solidFill>
                  <a:srgbClr val="931680"/>
                </a:solidFill>
              </a:rPr>
              <a:t>procurement</a:t>
            </a:r>
            <a:endParaRPr lang="en-GB" dirty="0">
              <a:solidFill>
                <a:srgbClr val="931680"/>
              </a:solidFill>
            </a:endParaRPr>
          </a:p>
        </p:txBody>
      </p:sp>
      <p:grpSp>
        <p:nvGrpSpPr>
          <p:cNvPr id="47" name="Group 46"/>
          <p:cNvGrpSpPr/>
          <p:nvPr/>
        </p:nvGrpSpPr>
        <p:grpSpPr>
          <a:xfrm>
            <a:off x="10844211" y="0"/>
            <a:ext cx="1333500" cy="1265217"/>
            <a:chOff x="3637367" y="95"/>
            <a:chExt cx="1747506" cy="2008628"/>
          </a:xfrm>
          <a:solidFill>
            <a:srgbClr val="931680"/>
          </a:solidFill>
        </p:grpSpPr>
        <p:sp>
          <p:nvSpPr>
            <p:cNvPr id="48" name="Hexagon 47"/>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50" name="TextBox 49"/>
          <p:cNvSpPr txBox="1"/>
          <p:nvPr/>
        </p:nvSpPr>
        <p:spPr>
          <a:xfrm>
            <a:off x="10535220" y="320272"/>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p:nvGrpSpPr>
        <p:grpSpPr>
          <a:xfrm>
            <a:off x="3060610" y="4972567"/>
            <a:ext cx="574825" cy="316280"/>
            <a:chOff x="3939232" y="2977712"/>
            <a:chExt cx="574825" cy="316280"/>
          </a:xfrm>
        </p:grpSpPr>
        <p:sp>
          <p:nvSpPr>
            <p:cNvPr id="54" name="Ellipse 87"/>
            <p:cNvSpPr>
              <a:spLocks noChangeArrowheads="1"/>
            </p:cNvSpPr>
            <p:nvPr/>
          </p:nvSpPr>
          <p:spPr bwMode="auto">
            <a:xfrm>
              <a:off x="3939232" y="2977712"/>
              <a:ext cx="508944" cy="271992"/>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53" name="Textfeld 93"/>
            <p:cNvSpPr txBox="1">
              <a:spLocks noChangeArrowheads="1"/>
            </p:cNvSpPr>
            <p:nvPr/>
          </p:nvSpPr>
          <p:spPr bwMode="auto">
            <a:xfrm>
              <a:off x="4015582" y="2987604"/>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P1</a:t>
              </a:r>
            </a:p>
          </p:txBody>
        </p:sp>
      </p:grpSp>
      <p:sp>
        <p:nvSpPr>
          <p:cNvPr id="55" name="Flussdiagramm: Dokument 81"/>
          <p:cNvSpPr>
            <a:spLocks noChangeArrowheads="1"/>
          </p:cNvSpPr>
          <p:nvPr/>
        </p:nvSpPr>
        <p:spPr bwMode="auto">
          <a:xfrm>
            <a:off x="4357241" y="5937852"/>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56" name="Gerade Verbindung 99"/>
          <p:cNvCxnSpPr>
            <a:cxnSpLocks noChangeShapeType="1"/>
          </p:cNvCxnSpPr>
          <p:nvPr/>
        </p:nvCxnSpPr>
        <p:spPr bwMode="auto">
          <a:xfrm>
            <a:off x="4428678" y="5925152"/>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7" name="Gerade Verbindung 101"/>
          <p:cNvCxnSpPr>
            <a:cxnSpLocks noChangeShapeType="1"/>
          </p:cNvCxnSpPr>
          <p:nvPr/>
        </p:nvCxnSpPr>
        <p:spPr bwMode="auto">
          <a:xfrm>
            <a:off x="4428678" y="5996590"/>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8" name="Line 12"/>
          <p:cNvSpPr>
            <a:spLocks noChangeShapeType="1"/>
          </p:cNvSpPr>
          <p:nvPr/>
        </p:nvSpPr>
        <p:spPr bwMode="auto">
          <a:xfrm>
            <a:off x="4560441" y="5537804"/>
            <a:ext cx="22569" cy="8270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Ellipse 87"/>
          <p:cNvSpPr>
            <a:spLocks noChangeArrowheads="1"/>
          </p:cNvSpPr>
          <p:nvPr/>
        </p:nvSpPr>
        <p:spPr bwMode="auto">
          <a:xfrm>
            <a:off x="4141265" y="5585213"/>
            <a:ext cx="508944" cy="271992"/>
          </a:xfrm>
          <a:prstGeom prst="ellipse">
            <a:avLst/>
          </a:prstGeom>
          <a:solidFill>
            <a:schemeClr val="accent4"/>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61" name="Textfeld 93"/>
          <p:cNvSpPr txBox="1">
            <a:spLocks noChangeArrowheads="1"/>
          </p:cNvSpPr>
          <p:nvPr/>
        </p:nvSpPr>
        <p:spPr bwMode="auto">
          <a:xfrm>
            <a:off x="4217615" y="559510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smtClean="0">
                <a:solidFill>
                  <a:schemeClr val="tx1"/>
                </a:solidFill>
                <a:latin typeface="Arial" panose="020B0604020202020204" pitchFamily="34" charset="0"/>
                <a:cs typeface="Arial" panose="020B0604020202020204" pitchFamily="34" charset="0"/>
              </a:rPr>
              <a:t>P2</a:t>
            </a:r>
            <a:endParaRPr lang="de-DE" altLang="en-US" sz="1400" dirty="0">
              <a:solidFill>
                <a:schemeClr val="tx1"/>
              </a:solidFill>
              <a:latin typeface="Arial" panose="020B0604020202020204" pitchFamily="34" charset="0"/>
              <a:cs typeface="Arial" panose="020B0604020202020204" pitchFamily="34" charset="0"/>
            </a:endParaRPr>
          </a:p>
        </p:txBody>
      </p:sp>
      <p:sp>
        <p:nvSpPr>
          <p:cNvPr id="70" name="Flussdiagramm: Dokument 81"/>
          <p:cNvSpPr>
            <a:spLocks noChangeArrowheads="1"/>
          </p:cNvSpPr>
          <p:nvPr/>
        </p:nvSpPr>
        <p:spPr bwMode="auto">
          <a:xfrm>
            <a:off x="5409769" y="6418871"/>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71" name="Gerade Verbindung 99"/>
          <p:cNvCxnSpPr>
            <a:cxnSpLocks noChangeShapeType="1"/>
          </p:cNvCxnSpPr>
          <p:nvPr/>
        </p:nvCxnSpPr>
        <p:spPr bwMode="auto">
          <a:xfrm>
            <a:off x="5481206" y="6406171"/>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 name="Gerade Verbindung 101"/>
          <p:cNvCxnSpPr>
            <a:cxnSpLocks noChangeShapeType="1"/>
          </p:cNvCxnSpPr>
          <p:nvPr/>
        </p:nvCxnSpPr>
        <p:spPr bwMode="auto">
          <a:xfrm>
            <a:off x="5481206" y="6477609"/>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3" name="Line 12"/>
          <p:cNvSpPr>
            <a:spLocks noChangeShapeType="1"/>
          </p:cNvSpPr>
          <p:nvPr/>
        </p:nvSpPr>
        <p:spPr bwMode="auto">
          <a:xfrm>
            <a:off x="5627246" y="5975960"/>
            <a:ext cx="22569" cy="8270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Ellipse 87"/>
          <p:cNvSpPr>
            <a:spLocks noChangeArrowheads="1"/>
          </p:cNvSpPr>
          <p:nvPr/>
        </p:nvSpPr>
        <p:spPr bwMode="auto">
          <a:xfrm>
            <a:off x="5208070" y="6023369"/>
            <a:ext cx="508944" cy="271992"/>
          </a:xfrm>
          <a:prstGeom prst="ellipse">
            <a:avLst/>
          </a:prstGeom>
          <a:solidFill>
            <a:srgbClr val="00B0F0"/>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75" name="Textfeld 93"/>
          <p:cNvSpPr txBox="1">
            <a:spLocks noChangeArrowheads="1"/>
          </p:cNvSpPr>
          <p:nvPr/>
        </p:nvSpPr>
        <p:spPr bwMode="auto">
          <a:xfrm>
            <a:off x="5264499" y="6020598"/>
            <a:ext cx="607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smtClean="0">
                <a:solidFill>
                  <a:schemeClr val="tx1"/>
                </a:solidFill>
                <a:latin typeface="Arial" panose="020B0604020202020204" pitchFamily="34" charset="0"/>
                <a:cs typeface="Arial" panose="020B0604020202020204" pitchFamily="34" charset="0"/>
              </a:rPr>
              <a:t>P10</a:t>
            </a:r>
            <a:endParaRPr lang="de-DE" altLang="en-US" sz="1400" dirty="0">
              <a:solidFill>
                <a:schemeClr val="tx1"/>
              </a:solidFill>
              <a:latin typeface="Arial" panose="020B0604020202020204" pitchFamily="34" charset="0"/>
              <a:cs typeface="Arial" panose="020B0604020202020204" pitchFamily="34" charset="0"/>
            </a:endParaRPr>
          </a:p>
        </p:txBody>
      </p:sp>
      <p:sp>
        <p:nvSpPr>
          <p:cNvPr id="80" name="Line 20"/>
          <p:cNvSpPr>
            <a:spLocks noChangeShapeType="1"/>
          </p:cNvSpPr>
          <p:nvPr/>
        </p:nvSpPr>
        <p:spPr bwMode="auto">
          <a:xfrm>
            <a:off x="2549515" y="2009767"/>
            <a:ext cx="703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 name="Flussdiagramm: Dokument 81"/>
          <p:cNvSpPr>
            <a:spLocks noChangeArrowheads="1"/>
          </p:cNvSpPr>
          <p:nvPr/>
        </p:nvSpPr>
        <p:spPr bwMode="auto">
          <a:xfrm>
            <a:off x="3262303" y="1949442"/>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82" name="Gerade Verbindung 99"/>
          <p:cNvCxnSpPr>
            <a:cxnSpLocks noChangeShapeType="1"/>
          </p:cNvCxnSpPr>
          <p:nvPr/>
        </p:nvCxnSpPr>
        <p:spPr bwMode="auto">
          <a:xfrm>
            <a:off x="3333740" y="1936742"/>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 name="Gerade Verbindung 101"/>
          <p:cNvCxnSpPr>
            <a:cxnSpLocks noChangeShapeType="1"/>
          </p:cNvCxnSpPr>
          <p:nvPr/>
        </p:nvCxnSpPr>
        <p:spPr bwMode="auto">
          <a:xfrm>
            <a:off x="3333740" y="2008180"/>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4" name="Gerade Verbindung 102"/>
          <p:cNvCxnSpPr>
            <a:cxnSpLocks noChangeShapeType="1"/>
          </p:cNvCxnSpPr>
          <p:nvPr/>
        </p:nvCxnSpPr>
        <p:spPr bwMode="auto">
          <a:xfrm>
            <a:off x="3333740" y="2081205"/>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8" name="Textfeld 82"/>
          <p:cNvSpPr txBox="1">
            <a:spLocks noChangeArrowheads="1"/>
          </p:cNvSpPr>
          <p:nvPr/>
        </p:nvSpPr>
        <p:spPr bwMode="auto">
          <a:xfrm>
            <a:off x="517514" y="2662230"/>
            <a:ext cx="2154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de-DE" altLang="en-US" sz="1600" dirty="0" smtClean="0">
                <a:solidFill>
                  <a:srgbClr val="000000"/>
                </a:solidFill>
                <a:latin typeface="Arial" panose="020B0604020202020204" pitchFamily="34" charset="0"/>
              </a:rPr>
              <a:t>Lead </a:t>
            </a:r>
            <a:r>
              <a:rPr lang="de-DE" altLang="en-US" sz="1600" dirty="0" err="1" smtClean="0">
                <a:solidFill>
                  <a:srgbClr val="000000"/>
                </a:solidFill>
                <a:latin typeface="Arial" panose="020B0604020202020204" pitchFamily="34" charset="0"/>
              </a:rPr>
              <a:t>procurer</a:t>
            </a:r>
            <a:r>
              <a:rPr lang="de-DE" altLang="en-US" sz="1600" dirty="0" smtClean="0">
                <a:solidFill>
                  <a:srgbClr val="000000"/>
                </a:solidFill>
                <a:latin typeface="Arial" panose="020B0604020202020204" pitchFamily="34" charset="0"/>
              </a:rPr>
              <a:t> (LP) </a:t>
            </a:r>
            <a:r>
              <a:rPr lang="de-DE" altLang="en-US" sz="1600" dirty="0" err="1" smtClean="0">
                <a:solidFill>
                  <a:srgbClr val="000000"/>
                </a:solidFill>
                <a:latin typeface="Arial" panose="020B0604020202020204" pitchFamily="34" charset="0"/>
              </a:rPr>
              <a:t>and</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buyers</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group</a:t>
            </a:r>
            <a:endParaRPr lang="de-DE" altLang="en-US" sz="1600" dirty="0">
              <a:solidFill>
                <a:srgbClr val="000000"/>
              </a:solidFill>
              <a:latin typeface="Arial" panose="020B0604020202020204" pitchFamily="34" charset="0"/>
            </a:endParaRPr>
          </a:p>
          <a:p>
            <a:pPr algn="ctr">
              <a:spcBef>
                <a:spcPct val="0"/>
              </a:spcBef>
              <a:buClrTx/>
              <a:buFontTx/>
              <a:buNone/>
            </a:pPr>
            <a:r>
              <a:rPr lang="de-DE" altLang="en-US" sz="1600" dirty="0">
                <a:solidFill>
                  <a:srgbClr val="000000"/>
                </a:solidFill>
                <a:latin typeface="Arial" panose="020B0604020202020204" pitchFamily="34" charset="0"/>
              </a:rPr>
              <a:t>e.g. P1-&gt;P10 (min </a:t>
            </a:r>
            <a:r>
              <a:rPr lang="de-DE" altLang="en-US" sz="1600" dirty="0" smtClean="0">
                <a:solidFill>
                  <a:srgbClr val="000000"/>
                </a:solidFill>
                <a:latin typeface="Arial" panose="020B0604020202020204" pitchFamily="34" charset="0"/>
              </a:rPr>
              <a:t>2)</a:t>
            </a:r>
            <a:endParaRPr lang="de-DE" altLang="en-US" sz="1600" dirty="0">
              <a:solidFill>
                <a:srgbClr val="000000"/>
              </a:solidFill>
              <a:latin typeface="Arial" panose="020B0604020202020204" pitchFamily="34" charset="0"/>
            </a:endParaRPr>
          </a:p>
        </p:txBody>
      </p:sp>
      <p:sp>
        <p:nvSpPr>
          <p:cNvPr id="99" name="Line 12"/>
          <p:cNvSpPr>
            <a:spLocks noChangeShapeType="1"/>
          </p:cNvSpPr>
          <p:nvPr/>
        </p:nvSpPr>
        <p:spPr bwMode="auto">
          <a:xfrm>
            <a:off x="3465503" y="1549393"/>
            <a:ext cx="41275" cy="22463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 name="Textfeld 82"/>
          <p:cNvSpPr txBox="1">
            <a:spLocks noChangeArrowheads="1"/>
          </p:cNvSpPr>
          <p:nvPr/>
        </p:nvSpPr>
        <p:spPr bwMode="auto">
          <a:xfrm>
            <a:off x="2256900" y="782583"/>
            <a:ext cx="1829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a:solidFill>
                  <a:schemeClr val="tx1"/>
                </a:solidFill>
                <a:latin typeface="Arial" panose="020B0604020202020204" pitchFamily="34" charset="0"/>
                <a:cs typeface="Arial" panose="020B0604020202020204" pitchFamily="34" charset="0"/>
              </a:rPr>
              <a:t>1</a:t>
            </a:r>
            <a:r>
              <a:rPr lang="en-GB" altLang="en-US" sz="1000" dirty="0" smtClean="0">
                <a:solidFill>
                  <a:schemeClr val="tx1"/>
                </a:solidFill>
                <a:latin typeface="Arial" panose="020B0604020202020204" pitchFamily="34" charset="0"/>
                <a:cs typeface="Arial" panose="020B0604020202020204" pitchFamily="34" charset="0"/>
              </a:rPr>
              <a:t> </a:t>
            </a:r>
            <a:r>
              <a:rPr lang="en-GB" altLang="en-US" sz="1000" dirty="0">
                <a:solidFill>
                  <a:schemeClr val="tx1"/>
                </a:solidFill>
                <a:latin typeface="Arial" panose="020B0604020202020204" pitchFamily="34" charset="0"/>
                <a:cs typeface="Arial" panose="020B0604020202020204" pitchFamily="34" charset="0"/>
              </a:rPr>
              <a:t>Joint PPI call for tender + joint evaluation </a:t>
            </a:r>
            <a:r>
              <a:rPr lang="en-GB" altLang="en-US" sz="1000" dirty="0" smtClean="0">
                <a:solidFill>
                  <a:schemeClr val="tx1"/>
                </a:solidFill>
                <a:latin typeface="Arial" panose="020B0604020202020204" pitchFamily="34" charset="0"/>
                <a:cs typeface="Arial" panose="020B0604020202020204" pitchFamily="34" charset="0"/>
              </a:rPr>
              <a:t>offers + joint contract award for FWC, separate ones for each SC</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107" name="Line 20"/>
          <p:cNvSpPr>
            <a:spLocks noChangeShapeType="1"/>
          </p:cNvSpPr>
          <p:nvPr/>
        </p:nvSpPr>
        <p:spPr bwMode="auto">
          <a:xfrm>
            <a:off x="3468677" y="1993891"/>
            <a:ext cx="469901" cy="518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 name="Textfeld 82"/>
          <p:cNvSpPr txBox="1">
            <a:spLocks noChangeArrowheads="1"/>
          </p:cNvSpPr>
          <p:nvPr/>
        </p:nvSpPr>
        <p:spPr bwMode="auto">
          <a:xfrm>
            <a:off x="3468678" y="1747830"/>
            <a:ext cx="528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000" dirty="0" smtClean="0">
                <a:solidFill>
                  <a:schemeClr val="tx1"/>
                </a:solidFill>
                <a:latin typeface="Arial" panose="020B0604020202020204" pitchFamily="34" charset="0"/>
                <a:cs typeface="Arial" panose="020B0604020202020204" pitchFamily="34" charset="0"/>
              </a:rPr>
              <a:t>FWC</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119" name="Ellipse 87"/>
          <p:cNvSpPr>
            <a:spLocks noChangeArrowheads="1"/>
          </p:cNvSpPr>
          <p:nvPr/>
        </p:nvSpPr>
        <p:spPr bwMode="auto">
          <a:xfrm>
            <a:off x="3074355" y="1584621"/>
            <a:ext cx="508944" cy="271992"/>
          </a:xfrm>
          <a:prstGeom prst="ellipse">
            <a:avLst/>
          </a:prstGeom>
          <a:solidFill>
            <a:schemeClr val="tx1">
              <a:lumMod val="20000"/>
              <a:lumOff val="80000"/>
            </a:schemeClr>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20" name="Textfeld 97"/>
          <p:cNvSpPr txBox="1">
            <a:spLocks noChangeArrowheads="1"/>
          </p:cNvSpPr>
          <p:nvPr/>
        </p:nvSpPr>
        <p:spPr bwMode="auto">
          <a:xfrm>
            <a:off x="3139620" y="1578003"/>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smtClean="0">
                <a:solidFill>
                  <a:schemeClr val="tx1"/>
                </a:solidFill>
                <a:latin typeface="Arial" panose="020B0604020202020204" pitchFamily="34" charset="0"/>
                <a:cs typeface="Arial" panose="020B0604020202020204" pitchFamily="34" charset="0"/>
              </a:rPr>
              <a:t>LP</a:t>
            </a:r>
            <a:endParaRPr lang="de-DE" altLang="en-US" sz="1400" dirty="0">
              <a:solidFill>
                <a:schemeClr val="tx1"/>
              </a:solidFill>
              <a:latin typeface="Arial" panose="020B0604020202020204" pitchFamily="34" charset="0"/>
              <a:cs typeface="Arial" panose="020B0604020202020204" pitchFamily="34" charset="0"/>
            </a:endParaRPr>
          </a:p>
        </p:txBody>
      </p:sp>
      <p:sp>
        <p:nvSpPr>
          <p:cNvPr id="121" name="Rectangle 37"/>
          <p:cNvSpPr>
            <a:spLocks noChangeArrowheads="1"/>
          </p:cNvSpPr>
          <p:nvPr/>
        </p:nvSpPr>
        <p:spPr bwMode="auto">
          <a:xfrm>
            <a:off x="5343512" y="2235927"/>
            <a:ext cx="4572000"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Procurer 1 buying e.g. €2 Mio solutions from supplier A</a:t>
            </a:r>
          </a:p>
        </p:txBody>
      </p:sp>
      <p:sp>
        <p:nvSpPr>
          <p:cNvPr id="122" name="Line 20"/>
          <p:cNvSpPr>
            <a:spLocks noChangeShapeType="1"/>
          </p:cNvSpPr>
          <p:nvPr/>
        </p:nvSpPr>
        <p:spPr bwMode="auto">
          <a:xfrm>
            <a:off x="3973507" y="2466117"/>
            <a:ext cx="425101" cy="77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 name="Flussdiagramm: Dokument 81"/>
          <p:cNvSpPr>
            <a:spLocks noChangeArrowheads="1"/>
          </p:cNvSpPr>
          <p:nvPr/>
        </p:nvSpPr>
        <p:spPr bwMode="auto">
          <a:xfrm>
            <a:off x="4414826" y="2334352"/>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124" name="Gerade Verbindung 99"/>
          <p:cNvCxnSpPr>
            <a:cxnSpLocks noChangeShapeType="1"/>
          </p:cNvCxnSpPr>
          <p:nvPr/>
        </p:nvCxnSpPr>
        <p:spPr bwMode="auto">
          <a:xfrm>
            <a:off x="4486263" y="2321652"/>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5" name="Gerade Verbindung 101"/>
          <p:cNvCxnSpPr>
            <a:cxnSpLocks noChangeShapeType="1"/>
          </p:cNvCxnSpPr>
          <p:nvPr/>
        </p:nvCxnSpPr>
        <p:spPr bwMode="auto">
          <a:xfrm>
            <a:off x="4486263" y="2464530"/>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6" name="Line 12"/>
          <p:cNvSpPr>
            <a:spLocks noChangeShapeType="1"/>
          </p:cNvSpPr>
          <p:nvPr/>
        </p:nvSpPr>
        <p:spPr bwMode="auto">
          <a:xfrm>
            <a:off x="4618026" y="1934304"/>
            <a:ext cx="22569" cy="8270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7" name="Rectangle 37"/>
          <p:cNvSpPr>
            <a:spLocks noChangeArrowheads="1"/>
          </p:cNvSpPr>
          <p:nvPr/>
        </p:nvSpPr>
        <p:spPr bwMode="auto">
          <a:xfrm>
            <a:off x="6368758" y="2674081"/>
            <a:ext cx="4572000" cy="280987"/>
          </a:xfrm>
          <a:prstGeom prst="rect">
            <a:avLst/>
          </a:prstGeom>
          <a:solidFill>
            <a:schemeClr val="accent4"/>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Procurer 2 buying e.g. €1,5 Mio solutions from supplier B</a:t>
            </a:r>
          </a:p>
        </p:txBody>
      </p:sp>
      <p:sp>
        <p:nvSpPr>
          <p:cNvPr id="128" name="Rectangle 37"/>
          <p:cNvSpPr>
            <a:spLocks noChangeArrowheads="1"/>
          </p:cNvSpPr>
          <p:nvPr/>
        </p:nvSpPr>
        <p:spPr bwMode="auto">
          <a:xfrm>
            <a:off x="7429495" y="3299546"/>
            <a:ext cx="4572000" cy="279400"/>
          </a:xfrm>
          <a:prstGeom prst="rect">
            <a:avLst/>
          </a:prstGeom>
          <a:solidFill>
            <a:srgbClr val="00B0F0"/>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Procurer 10 buying e.g. €2 Mio solutions from supplier X</a:t>
            </a:r>
          </a:p>
        </p:txBody>
      </p:sp>
      <p:sp>
        <p:nvSpPr>
          <p:cNvPr id="129" name="TextBox 91"/>
          <p:cNvSpPr txBox="1">
            <a:spLocks noChangeArrowheads="1"/>
          </p:cNvSpPr>
          <p:nvPr/>
        </p:nvSpPr>
        <p:spPr bwMode="auto">
          <a:xfrm>
            <a:off x="7400913" y="2835992"/>
            <a:ext cx="35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800">
                <a:solidFill>
                  <a:schemeClr val="tx1"/>
                </a:solidFill>
                <a:latin typeface="Trebuchet MS" panose="020B0603020202020204" pitchFamily="34" charset="0"/>
              </a:rPr>
              <a:t>…</a:t>
            </a:r>
            <a:endParaRPr lang="nl-BE" altLang="en-US" sz="1800">
              <a:solidFill>
                <a:schemeClr val="tx1"/>
              </a:solidFill>
              <a:latin typeface="Trebuchet MS" panose="020B0603020202020204" pitchFamily="34" charset="0"/>
            </a:endParaRPr>
          </a:p>
        </p:txBody>
      </p:sp>
      <p:sp>
        <p:nvSpPr>
          <p:cNvPr id="130" name="Line 20"/>
          <p:cNvSpPr>
            <a:spLocks noChangeShapeType="1"/>
          </p:cNvSpPr>
          <p:nvPr/>
        </p:nvSpPr>
        <p:spPr bwMode="auto">
          <a:xfrm>
            <a:off x="4621200" y="2450242"/>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1" name="Line 20"/>
          <p:cNvSpPr>
            <a:spLocks noChangeShapeType="1"/>
          </p:cNvSpPr>
          <p:nvPr/>
        </p:nvSpPr>
        <p:spPr bwMode="auto">
          <a:xfrm>
            <a:off x="5646446" y="2810605"/>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2" name="Line 20"/>
          <p:cNvSpPr>
            <a:spLocks noChangeShapeType="1"/>
          </p:cNvSpPr>
          <p:nvPr/>
        </p:nvSpPr>
        <p:spPr bwMode="auto">
          <a:xfrm>
            <a:off x="6707183" y="3436071"/>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 name="Textfeld 82"/>
          <p:cNvSpPr txBox="1">
            <a:spLocks noChangeArrowheads="1"/>
          </p:cNvSpPr>
          <p:nvPr/>
        </p:nvSpPr>
        <p:spPr bwMode="auto">
          <a:xfrm>
            <a:off x="4621201" y="2132740"/>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000" dirty="0" smtClean="0">
                <a:solidFill>
                  <a:schemeClr val="tx1"/>
                </a:solidFill>
                <a:latin typeface="Arial" panose="020B0604020202020204" pitchFamily="34" charset="0"/>
                <a:cs typeface="Arial" panose="020B0604020202020204" pitchFamily="34" charset="0"/>
              </a:rPr>
              <a:t>SC 1</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134" name="Textfeld 82"/>
          <p:cNvSpPr txBox="1">
            <a:spLocks noChangeArrowheads="1"/>
          </p:cNvSpPr>
          <p:nvPr/>
        </p:nvSpPr>
        <p:spPr bwMode="auto">
          <a:xfrm>
            <a:off x="5717887" y="2564543"/>
            <a:ext cx="668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smtClean="0">
                <a:solidFill>
                  <a:schemeClr val="tx1"/>
                </a:solidFill>
                <a:latin typeface="Arial" panose="020B0604020202020204" pitchFamily="34" charset="0"/>
                <a:cs typeface="Arial" panose="020B0604020202020204" pitchFamily="34" charset="0"/>
              </a:rPr>
              <a:t>SC 2</a:t>
            </a:r>
            <a:endParaRPr lang="en-GB" altLang="en-US" sz="1000" dirty="0">
              <a:solidFill>
                <a:schemeClr val="tx1"/>
              </a:solidFill>
              <a:latin typeface="Arial" panose="020B0604020202020204" pitchFamily="34" charset="0"/>
              <a:cs typeface="Arial" panose="020B0604020202020204" pitchFamily="34" charset="0"/>
            </a:endParaRPr>
          </a:p>
        </p:txBody>
      </p:sp>
      <p:sp>
        <p:nvSpPr>
          <p:cNvPr id="135" name="Textfeld 82"/>
          <p:cNvSpPr txBox="1">
            <a:spLocks noChangeArrowheads="1"/>
          </p:cNvSpPr>
          <p:nvPr/>
        </p:nvSpPr>
        <p:spPr bwMode="auto">
          <a:xfrm>
            <a:off x="6707184" y="3190009"/>
            <a:ext cx="668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smtClean="0">
                <a:solidFill>
                  <a:schemeClr val="tx1"/>
                </a:solidFill>
                <a:latin typeface="Arial" panose="020B0604020202020204" pitchFamily="34" charset="0"/>
                <a:cs typeface="Arial" panose="020B0604020202020204" pitchFamily="34" charset="0"/>
              </a:rPr>
              <a:t>CS </a:t>
            </a:r>
            <a:r>
              <a:rPr lang="en-GB" altLang="en-US" sz="1000" dirty="0">
                <a:solidFill>
                  <a:schemeClr val="tx1"/>
                </a:solidFill>
                <a:latin typeface="Arial" panose="020B0604020202020204" pitchFamily="34" charset="0"/>
                <a:cs typeface="Arial" panose="020B0604020202020204" pitchFamily="34" charset="0"/>
              </a:rPr>
              <a:t>10</a:t>
            </a:r>
          </a:p>
        </p:txBody>
      </p:sp>
      <p:grpSp>
        <p:nvGrpSpPr>
          <p:cNvPr id="136" name="Group 135"/>
          <p:cNvGrpSpPr/>
          <p:nvPr/>
        </p:nvGrpSpPr>
        <p:grpSpPr>
          <a:xfrm>
            <a:off x="4198850" y="1981713"/>
            <a:ext cx="574825" cy="316280"/>
            <a:chOff x="3939232" y="2977712"/>
            <a:chExt cx="574825" cy="316280"/>
          </a:xfrm>
        </p:grpSpPr>
        <p:sp>
          <p:nvSpPr>
            <p:cNvPr id="137" name="Ellipse 87"/>
            <p:cNvSpPr>
              <a:spLocks noChangeArrowheads="1"/>
            </p:cNvSpPr>
            <p:nvPr/>
          </p:nvSpPr>
          <p:spPr bwMode="auto">
            <a:xfrm>
              <a:off x="3939232" y="2977712"/>
              <a:ext cx="508944" cy="271992"/>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38" name="Textfeld 93"/>
            <p:cNvSpPr txBox="1">
              <a:spLocks noChangeArrowheads="1"/>
            </p:cNvSpPr>
            <p:nvPr/>
          </p:nvSpPr>
          <p:spPr bwMode="auto">
            <a:xfrm>
              <a:off x="4015582" y="2987604"/>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P1</a:t>
              </a:r>
            </a:p>
          </p:txBody>
        </p:sp>
      </p:grpSp>
      <p:sp>
        <p:nvSpPr>
          <p:cNvPr id="139" name="Flussdiagramm: Dokument 81"/>
          <p:cNvSpPr>
            <a:spLocks noChangeArrowheads="1"/>
          </p:cNvSpPr>
          <p:nvPr/>
        </p:nvSpPr>
        <p:spPr bwMode="auto">
          <a:xfrm>
            <a:off x="5495481" y="2918422"/>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140" name="Gerade Verbindung 99"/>
          <p:cNvCxnSpPr>
            <a:cxnSpLocks noChangeShapeType="1"/>
          </p:cNvCxnSpPr>
          <p:nvPr/>
        </p:nvCxnSpPr>
        <p:spPr bwMode="auto">
          <a:xfrm>
            <a:off x="5566918" y="2905722"/>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1" name="Gerade Verbindung 101"/>
          <p:cNvCxnSpPr>
            <a:cxnSpLocks noChangeShapeType="1"/>
          </p:cNvCxnSpPr>
          <p:nvPr/>
        </p:nvCxnSpPr>
        <p:spPr bwMode="auto">
          <a:xfrm>
            <a:off x="5566918" y="2977160"/>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2" name="Line 12"/>
          <p:cNvSpPr>
            <a:spLocks noChangeShapeType="1"/>
          </p:cNvSpPr>
          <p:nvPr/>
        </p:nvSpPr>
        <p:spPr bwMode="auto">
          <a:xfrm>
            <a:off x="5698681" y="2518374"/>
            <a:ext cx="22569" cy="8270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 name="Ellipse 87"/>
          <p:cNvSpPr>
            <a:spLocks noChangeArrowheads="1"/>
          </p:cNvSpPr>
          <p:nvPr/>
        </p:nvSpPr>
        <p:spPr bwMode="auto">
          <a:xfrm>
            <a:off x="5279505" y="2565783"/>
            <a:ext cx="508944" cy="271992"/>
          </a:xfrm>
          <a:prstGeom prst="ellipse">
            <a:avLst/>
          </a:prstGeom>
          <a:solidFill>
            <a:schemeClr val="accent4"/>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44" name="Textfeld 93"/>
          <p:cNvSpPr txBox="1">
            <a:spLocks noChangeArrowheads="1"/>
          </p:cNvSpPr>
          <p:nvPr/>
        </p:nvSpPr>
        <p:spPr bwMode="auto">
          <a:xfrm>
            <a:off x="5355855" y="257567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smtClean="0">
                <a:solidFill>
                  <a:schemeClr val="tx1"/>
                </a:solidFill>
                <a:latin typeface="Arial" panose="020B0604020202020204" pitchFamily="34" charset="0"/>
                <a:cs typeface="Arial" panose="020B0604020202020204" pitchFamily="34" charset="0"/>
              </a:rPr>
              <a:t>P2</a:t>
            </a:r>
            <a:endParaRPr lang="de-DE" altLang="en-US" sz="1400" dirty="0">
              <a:solidFill>
                <a:schemeClr val="tx1"/>
              </a:solidFill>
              <a:latin typeface="Arial" panose="020B0604020202020204" pitchFamily="34" charset="0"/>
              <a:cs typeface="Arial" panose="020B0604020202020204" pitchFamily="34" charset="0"/>
            </a:endParaRPr>
          </a:p>
        </p:txBody>
      </p:sp>
      <p:sp>
        <p:nvSpPr>
          <p:cNvPr id="145" name="Flussdiagramm: Dokument 81"/>
          <p:cNvSpPr>
            <a:spLocks noChangeArrowheads="1"/>
          </p:cNvSpPr>
          <p:nvPr/>
        </p:nvSpPr>
        <p:spPr bwMode="auto">
          <a:xfrm>
            <a:off x="6548009" y="3356577"/>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146" name="Gerade Verbindung 99"/>
          <p:cNvCxnSpPr>
            <a:cxnSpLocks noChangeShapeType="1"/>
          </p:cNvCxnSpPr>
          <p:nvPr/>
        </p:nvCxnSpPr>
        <p:spPr bwMode="auto">
          <a:xfrm>
            <a:off x="6619446" y="3343877"/>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7" name="Gerade Verbindung 101"/>
          <p:cNvCxnSpPr>
            <a:cxnSpLocks noChangeShapeType="1"/>
          </p:cNvCxnSpPr>
          <p:nvPr/>
        </p:nvCxnSpPr>
        <p:spPr bwMode="auto">
          <a:xfrm>
            <a:off x="6619446" y="3415315"/>
            <a:ext cx="150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8" name="Line 12"/>
          <p:cNvSpPr>
            <a:spLocks noChangeShapeType="1"/>
          </p:cNvSpPr>
          <p:nvPr/>
        </p:nvSpPr>
        <p:spPr bwMode="auto">
          <a:xfrm>
            <a:off x="6765486" y="2913666"/>
            <a:ext cx="22569" cy="8270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 name="Ellipse 87"/>
          <p:cNvSpPr>
            <a:spLocks noChangeArrowheads="1"/>
          </p:cNvSpPr>
          <p:nvPr/>
        </p:nvSpPr>
        <p:spPr bwMode="auto">
          <a:xfrm>
            <a:off x="6346310" y="3003939"/>
            <a:ext cx="508944" cy="271992"/>
          </a:xfrm>
          <a:prstGeom prst="ellipse">
            <a:avLst/>
          </a:prstGeom>
          <a:solidFill>
            <a:srgbClr val="00B0F0"/>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50" name="Textfeld 93"/>
          <p:cNvSpPr txBox="1">
            <a:spLocks noChangeArrowheads="1"/>
          </p:cNvSpPr>
          <p:nvPr/>
        </p:nvSpPr>
        <p:spPr bwMode="auto">
          <a:xfrm>
            <a:off x="6402739" y="2986880"/>
            <a:ext cx="607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smtClean="0">
                <a:solidFill>
                  <a:schemeClr val="tx1"/>
                </a:solidFill>
                <a:latin typeface="Arial" panose="020B0604020202020204" pitchFamily="34" charset="0"/>
                <a:cs typeface="Arial" panose="020B0604020202020204" pitchFamily="34" charset="0"/>
              </a:rPr>
              <a:t>P10</a:t>
            </a:r>
            <a:endParaRPr lang="de-DE" altLang="en-US" sz="1400" dirty="0">
              <a:solidFill>
                <a:schemeClr val="tx1"/>
              </a:solidFill>
              <a:latin typeface="Arial" panose="020B0604020202020204" pitchFamily="34" charset="0"/>
              <a:cs typeface="Arial" panose="020B0604020202020204" pitchFamily="34" charset="0"/>
            </a:endParaRPr>
          </a:p>
        </p:txBody>
      </p:sp>
      <p:sp>
        <p:nvSpPr>
          <p:cNvPr id="153" name="Line 12"/>
          <p:cNvSpPr>
            <a:spLocks noChangeShapeType="1"/>
          </p:cNvSpPr>
          <p:nvPr/>
        </p:nvSpPr>
        <p:spPr bwMode="auto">
          <a:xfrm>
            <a:off x="3917946" y="1573201"/>
            <a:ext cx="41275" cy="22463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 name="Line 20"/>
          <p:cNvSpPr>
            <a:spLocks noChangeShapeType="1"/>
          </p:cNvSpPr>
          <p:nvPr/>
        </p:nvSpPr>
        <p:spPr bwMode="auto">
          <a:xfrm flipV="1">
            <a:off x="3997315" y="2801507"/>
            <a:ext cx="1291341" cy="1704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5" name="Line 20"/>
          <p:cNvSpPr>
            <a:spLocks noChangeShapeType="1"/>
          </p:cNvSpPr>
          <p:nvPr/>
        </p:nvSpPr>
        <p:spPr bwMode="auto">
          <a:xfrm flipV="1">
            <a:off x="4021123" y="3456905"/>
            <a:ext cx="2522031" cy="1410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6" name="AutoShape 3"/>
          <p:cNvSpPr>
            <a:spLocks noChangeArrowheads="1"/>
          </p:cNvSpPr>
          <p:nvPr/>
        </p:nvSpPr>
        <p:spPr bwMode="auto">
          <a:xfrm>
            <a:off x="4121355" y="1077106"/>
            <a:ext cx="6910394" cy="865187"/>
          </a:xfrm>
          <a:prstGeom prst="leftRightArrow">
            <a:avLst>
              <a:gd name="adj1" fmla="val 50000"/>
              <a:gd name="adj2" fmla="val 62324"/>
            </a:avLst>
          </a:prstGeom>
          <a:solidFill>
            <a:srgbClr val="931680"/>
          </a:solidFill>
          <a:ln w="9525">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endParaRPr lang="nl-BE" altLang="en-US" sz="1800">
              <a:solidFill>
                <a:schemeClr val="tx1"/>
              </a:solidFill>
              <a:latin typeface="Trebuchet MS" panose="020B0603020202020204" pitchFamily="34" charset="0"/>
            </a:endParaRPr>
          </a:p>
        </p:txBody>
      </p:sp>
      <p:sp>
        <p:nvSpPr>
          <p:cNvPr id="157" name="Text Box 31"/>
          <p:cNvSpPr txBox="1">
            <a:spLocks noChangeArrowheads="1"/>
          </p:cNvSpPr>
          <p:nvPr/>
        </p:nvSpPr>
        <p:spPr bwMode="auto">
          <a:xfrm>
            <a:off x="4240415" y="1377143"/>
            <a:ext cx="6615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u="sng" dirty="0" smtClean="0">
                <a:solidFill>
                  <a:schemeClr val="bg1"/>
                </a:solidFill>
                <a:latin typeface="Arial" panose="020B0604020202020204" pitchFamily="34" charset="0"/>
              </a:rPr>
              <a:t>1 Joint FWC</a:t>
            </a:r>
            <a:r>
              <a:rPr lang="en-GB" altLang="en-US" sz="1200" dirty="0" smtClean="0">
                <a:solidFill>
                  <a:schemeClr val="bg1"/>
                </a:solidFill>
                <a:latin typeface="Arial" panose="020B0604020202020204" pitchFamily="34" charset="0"/>
              </a:rPr>
              <a:t> with </a:t>
            </a:r>
            <a:r>
              <a:rPr lang="en-GB" altLang="en-US" sz="1200" u="sng" dirty="0" smtClean="0">
                <a:solidFill>
                  <a:schemeClr val="bg1"/>
                </a:solidFill>
                <a:latin typeface="Arial" panose="020B0604020202020204" pitchFamily="34" charset="0"/>
              </a:rPr>
              <a:t>several separate coordinated specific contracts (SC)</a:t>
            </a:r>
            <a:r>
              <a:rPr lang="en-GB" altLang="en-US" sz="1200" dirty="0" smtClean="0">
                <a:solidFill>
                  <a:schemeClr val="bg1"/>
                </a:solidFill>
                <a:latin typeface="Arial" panose="020B0604020202020204" pitchFamily="34" charset="0"/>
              </a:rPr>
              <a:t> under it</a:t>
            </a:r>
            <a:endParaRPr lang="en-GB" altLang="en-US" sz="1200" dirty="0">
              <a:solidFill>
                <a:schemeClr val="bg1"/>
              </a:solidFill>
              <a:latin typeface="Arial" panose="020B0604020202020204" pitchFamily="34" charset="0"/>
            </a:endParaRPr>
          </a:p>
        </p:txBody>
      </p:sp>
      <p:sp>
        <p:nvSpPr>
          <p:cNvPr id="172" name="Textfeld 82"/>
          <p:cNvSpPr txBox="1">
            <a:spLocks noChangeArrowheads="1"/>
          </p:cNvSpPr>
          <p:nvPr/>
        </p:nvSpPr>
        <p:spPr bwMode="auto">
          <a:xfrm>
            <a:off x="1260459" y="187873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000" dirty="0">
                <a:solidFill>
                  <a:schemeClr val="tx1"/>
                </a:solidFill>
                <a:latin typeface="Arial" panose="020B0604020202020204" pitchFamily="34" charset="0"/>
                <a:cs typeface="Arial" panose="020B0604020202020204" pitchFamily="34" charset="0"/>
              </a:rPr>
              <a:t>Preparation</a:t>
            </a:r>
          </a:p>
          <a:p>
            <a:pPr algn="ctr">
              <a:spcBef>
                <a:spcPct val="0"/>
              </a:spcBef>
              <a:buClrTx/>
              <a:buFontTx/>
              <a:buNone/>
            </a:pPr>
            <a:r>
              <a:rPr lang="en-GB" altLang="en-US" sz="1000" dirty="0" smtClean="0">
                <a:solidFill>
                  <a:schemeClr val="tx1"/>
                </a:solidFill>
                <a:latin typeface="Arial" panose="020B0604020202020204" pitchFamily="34" charset="0"/>
                <a:cs typeface="Arial" panose="020B0604020202020204" pitchFamily="34" charset="0"/>
              </a:rPr>
              <a:t>PPI</a:t>
            </a:r>
            <a:endParaRPr lang="de-DE" altLang="en-US" sz="1000" dirty="0">
              <a:solidFill>
                <a:schemeClr val="tx1"/>
              </a:solidFill>
              <a:latin typeface="Arial" panose="020B0604020202020204" pitchFamily="34" charset="0"/>
              <a:cs typeface="Arial" panose="020B0604020202020204" pitchFamily="34" charset="0"/>
            </a:endParaRPr>
          </a:p>
        </p:txBody>
      </p:sp>
      <p:grpSp>
        <p:nvGrpSpPr>
          <p:cNvPr id="173" name="Gruppieren 86"/>
          <p:cNvGrpSpPr>
            <a:grpSpLocks/>
          </p:cNvGrpSpPr>
          <p:nvPr/>
        </p:nvGrpSpPr>
        <p:grpSpPr bwMode="auto">
          <a:xfrm>
            <a:off x="827072" y="1388201"/>
            <a:ext cx="1724025" cy="1223963"/>
            <a:chOff x="2363062" y="2636912"/>
            <a:chExt cx="3292970" cy="2592288"/>
          </a:xfrm>
        </p:grpSpPr>
        <p:sp>
          <p:nvSpPr>
            <p:cNvPr id="174" name="Ellipse 92"/>
            <p:cNvSpPr>
              <a:spLocks noChangeArrowheads="1"/>
            </p:cNvSpPr>
            <p:nvPr/>
          </p:nvSpPr>
          <p:spPr bwMode="auto">
            <a:xfrm>
              <a:off x="2987824" y="2924944"/>
              <a:ext cx="2232248" cy="2232248"/>
            </a:xfrm>
            <a:prstGeom prst="ellipse">
              <a:avLst/>
            </a:prstGeom>
            <a:noFill/>
            <a:ln w="9525" algn="ctr">
              <a:solidFill>
                <a:schemeClr val="tx1">
                  <a:alpha val="3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75" name="Ellipse 87"/>
            <p:cNvSpPr>
              <a:spLocks noChangeArrowheads="1"/>
            </p:cNvSpPr>
            <p:nvPr/>
          </p:nvSpPr>
          <p:spPr bwMode="auto">
            <a:xfrm>
              <a:off x="3779913" y="2636912"/>
              <a:ext cx="972108"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76" name="Ellipse 88"/>
            <p:cNvSpPr>
              <a:spLocks noChangeArrowheads="1"/>
            </p:cNvSpPr>
            <p:nvPr/>
          </p:nvSpPr>
          <p:spPr bwMode="auto">
            <a:xfrm>
              <a:off x="4788024" y="3429001"/>
              <a:ext cx="868008" cy="576064"/>
            </a:xfrm>
            <a:prstGeom prst="ellipse">
              <a:avLst/>
            </a:prstGeom>
            <a:solidFill>
              <a:schemeClr val="accent4"/>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77" name="Ellipse 89"/>
            <p:cNvSpPr>
              <a:spLocks noChangeArrowheads="1"/>
            </p:cNvSpPr>
            <p:nvPr/>
          </p:nvSpPr>
          <p:spPr bwMode="auto">
            <a:xfrm>
              <a:off x="2363062" y="3429001"/>
              <a:ext cx="984802" cy="576064"/>
            </a:xfrm>
            <a:prstGeom prst="ellipse">
              <a:avLst/>
            </a:prstGeom>
            <a:solidFill>
              <a:srgbClr val="00B0F0"/>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78" name="Ellipse 90"/>
            <p:cNvSpPr>
              <a:spLocks noChangeArrowheads="1"/>
            </p:cNvSpPr>
            <p:nvPr/>
          </p:nvSpPr>
          <p:spPr bwMode="auto">
            <a:xfrm>
              <a:off x="2966747" y="4653136"/>
              <a:ext cx="813164" cy="576064"/>
            </a:xfrm>
            <a:prstGeom prst="ellipse">
              <a:avLst/>
            </a:prstGeom>
            <a:solidFill>
              <a:schemeClr val="bg1">
                <a:lumMod val="85000"/>
              </a:schemeClr>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179" name="Ellipse 91"/>
            <p:cNvSpPr>
              <a:spLocks noChangeArrowheads="1"/>
            </p:cNvSpPr>
            <p:nvPr/>
          </p:nvSpPr>
          <p:spPr bwMode="auto">
            <a:xfrm>
              <a:off x="4427985" y="4653136"/>
              <a:ext cx="829128" cy="576064"/>
            </a:xfrm>
            <a:prstGeom prst="ellipse">
              <a:avLst/>
            </a:prstGeom>
            <a:solidFill>
              <a:schemeClr val="tx1">
                <a:lumMod val="20000"/>
                <a:lumOff val="80000"/>
              </a:schemeClr>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grpSp>
      <p:sp>
        <p:nvSpPr>
          <p:cNvPr id="180" name="Textfeld 93"/>
          <p:cNvSpPr txBox="1">
            <a:spLocks noChangeArrowheads="1"/>
          </p:cNvSpPr>
          <p:nvPr/>
        </p:nvSpPr>
        <p:spPr bwMode="auto">
          <a:xfrm>
            <a:off x="1637446" y="1399313"/>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P1</a:t>
            </a:r>
          </a:p>
        </p:txBody>
      </p:sp>
      <p:sp>
        <p:nvSpPr>
          <p:cNvPr id="181" name="Textfeld 94"/>
          <p:cNvSpPr txBox="1">
            <a:spLocks noChangeArrowheads="1"/>
          </p:cNvSpPr>
          <p:nvPr/>
        </p:nvSpPr>
        <p:spPr bwMode="auto">
          <a:xfrm>
            <a:off x="2129324" y="1759781"/>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P2</a:t>
            </a:r>
          </a:p>
        </p:txBody>
      </p:sp>
      <p:sp>
        <p:nvSpPr>
          <p:cNvPr id="182" name="Textfeld 95"/>
          <p:cNvSpPr txBox="1">
            <a:spLocks noChangeArrowheads="1"/>
          </p:cNvSpPr>
          <p:nvPr/>
        </p:nvSpPr>
        <p:spPr bwMode="auto">
          <a:xfrm>
            <a:off x="1952540" y="2286977"/>
            <a:ext cx="482600" cy="307975"/>
          </a:xfrm>
          <a:prstGeom prst="rect">
            <a:avLst/>
          </a:prstGeom>
          <a:noFill/>
          <a:ln>
            <a:noFill/>
          </a:ln>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P3</a:t>
            </a:r>
          </a:p>
        </p:txBody>
      </p:sp>
      <p:sp>
        <p:nvSpPr>
          <p:cNvPr id="183" name="Textfeld 96"/>
          <p:cNvSpPr txBox="1">
            <a:spLocks noChangeArrowheads="1"/>
          </p:cNvSpPr>
          <p:nvPr/>
        </p:nvSpPr>
        <p:spPr bwMode="auto">
          <a:xfrm>
            <a:off x="1132212" y="2326412"/>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dirty="0">
                <a:solidFill>
                  <a:schemeClr val="tx1"/>
                </a:solidFill>
                <a:latin typeface="Arial" panose="020B0604020202020204" pitchFamily="34" charset="0"/>
                <a:cs typeface="Arial" panose="020B0604020202020204" pitchFamily="34" charset="0"/>
              </a:rPr>
              <a:t>P4</a:t>
            </a:r>
          </a:p>
        </p:txBody>
      </p:sp>
      <p:sp>
        <p:nvSpPr>
          <p:cNvPr id="184" name="Textfeld 97"/>
          <p:cNvSpPr txBox="1">
            <a:spLocks noChangeArrowheads="1"/>
          </p:cNvSpPr>
          <p:nvPr/>
        </p:nvSpPr>
        <p:spPr bwMode="auto">
          <a:xfrm>
            <a:off x="811466" y="1751737"/>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P10</a:t>
            </a:r>
          </a:p>
        </p:txBody>
      </p:sp>
      <p:sp>
        <p:nvSpPr>
          <p:cNvPr id="185" name="TextBox 2"/>
          <p:cNvSpPr txBox="1">
            <a:spLocks noChangeArrowheads="1"/>
          </p:cNvSpPr>
          <p:nvPr/>
        </p:nvSpPr>
        <p:spPr bwMode="auto">
          <a:xfrm>
            <a:off x="977884" y="1950175"/>
            <a:ext cx="354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US" altLang="en-US" sz="1800">
                <a:solidFill>
                  <a:schemeClr val="tx1"/>
                </a:solidFill>
                <a:latin typeface="Trebuchet MS" panose="020B0603020202020204" pitchFamily="34" charset="0"/>
              </a:rPr>
              <a:t>…</a:t>
            </a:r>
            <a:endParaRPr lang="nl-BE" altLang="en-US" sz="1800">
              <a:solidFill>
                <a:schemeClr val="tx1"/>
              </a:solidFill>
              <a:latin typeface="Trebuchet MS" panose="020B0603020202020204" pitchFamily="34" charset="0"/>
            </a:endParaRPr>
          </a:p>
        </p:txBody>
      </p:sp>
    </p:spTree>
    <p:extLst>
      <p:ext uri="{BB962C8B-B14F-4D97-AF65-F5344CB8AC3E}">
        <p14:creationId xmlns:p14="http://schemas.microsoft.com/office/powerpoint/2010/main" val="2421555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205765"/>
            <a:ext cx="11055023" cy="782357"/>
          </a:xfrm>
        </p:spPr>
        <p:txBody>
          <a:bodyPr/>
          <a:lstStyle/>
          <a:p>
            <a:r>
              <a:rPr lang="fr-BE" dirty="0" smtClean="0">
                <a:solidFill>
                  <a:srgbClr val="931680"/>
                </a:solidFill>
              </a:rPr>
              <a:t>IPR allocation </a:t>
            </a:r>
            <a:endParaRPr lang="en-GB" dirty="0">
              <a:solidFill>
                <a:srgbClr val="931680"/>
              </a:solidFill>
            </a:endParaRPr>
          </a:p>
        </p:txBody>
      </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p:cNvSpPr>
            <a:spLocks noGrp="1"/>
          </p:cNvSpPr>
          <p:nvPr>
            <p:ph sz="half" idx="1"/>
          </p:nvPr>
        </p:nvSpPr>
        <p:spPr>
          <a:xfrm>
            <a:off x="1400175" y="474360"/>
            <a:ext cx="10459316" cy="2374900"/>
          </a:xfrm>
        </p:spPr>
        <p:txBody>
          <a:bodyPr/>
          <a:lstStyle/>
          <a:p>
            <a:pPr marL="0" lvl="2" indent="0">
              <a:spcBef>
                <a:spcPts val="0"/>
              </a:spcBef>
              <a:spcAft>
                <a:spcPts val="300"/>
              </a:spcAft>
              <a:buNone/>
              <a:defRPr/>
            </a:pPr>
            <a:endParaRPr lang="en-GB" sz="1600" dirty="0"/>
          </a:p>
          <a:p>
            <a:pPr marL="0" lvl="2" indent="0">
              <a:spcBef>
                <a:spcPts val="0"/>
              </a:spcBef>
              <a:spcAft>
                <a:spcPts val="300"/>
              </a:spcAft>
              <a:buClr>
                <a:srgbClr val="931680"/>
              </a:buClr>
              <a:buNone/>
              <a:defRPr/>
            </a:pPr>
            <a:endParaRPr lang="en-GB" sz="2200" b="1" dirty="0" smtClean="0">
              <a:solidFill>
                <a:schemeClr val="tx2"/>
              </a:solidFill>
              <a:latin typeface="Trebuchet MS" panose="020B0603020202020204" pitchFamily="34" charset="0"/>
              <a:ea typeface="Verdana" panose="020B0604030504040204" pitchFamily="34" charset="0"/>
            </a:endParaRPr>
          </a:p>
          <a:p>
            <a:pPr marL="361950" lvl="2" indent="-361950">
              <a:spcBef>
                <a:spcPts val="0"/>
              </a:spcBef>
              <a:spcAft>
                <a:spcPts val="300"/>
              </a:spcAft>
              <a:buClr>
                <a:srgbClr val="931680"/>
              </a:buClr>
              <a:defRPr/>
            </a:pPr>
            <a:r>
              <a:rPr lang="en-US" sz="2200" b="1" dirty="0" smtClean="0">
                <a:solidFill>
                  <a:schemeClr val="tx2"/>
                </a:solidFill>
                <a:latin typeface="Trebuchet MS" panose="020B0603020202020204" pitchFamily="34" charset="0"/>
                <a:ea typeface="Verdana" panose="020B0604030504040204" pitchFamily="34" charset="0"/>
              </a:rPr>
              <a:t>PCP procurements: </a:t>
            </a:r>
            <a:endParaRPr lang="en-US" sz="2200" b="1" dirty="0" smtClean="0">
              <a:solidFill>
                <a:schemeClr val="tx2"/>
              </a:solidFill>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2000" u="sng" dirty="0" smtClean="0">
                <a:latin typeface="Trebuchet MS" panose="020B0603020202020204" pitchFamily="34" charset="0"/>
                <a:ea typeface="Verdana" panose="020B0604030504040204" pitchFamily="34" charset="0"/>
              </a:rPr>
              <a:t>Beneficiaries retain IPR they generate</a:t>
            </a:r>
            <a:r>
              <a:rPr lang="en-US" sz="2000" dirty="0" smtClean="0">
                <a:latin typeface="Trebuchet MS" panose="020B0603020202020204" pitchFamily="34" charset="0"/>
                <a:ea typeface="Verdana" panose="020B0604030504040204" pitchFamily="34" charset="0"/>
              </a:rPr>
              <a:t> and give each other and other participants (including PCP/PPI providers) access to their background needed for project</a:t>
            </a:r>
          </a:p>
          <a:p>
            <a:pPr marL="819150" lvl="3" indent="-361950">
              <a:spcBef>
                <a:spcPts val="0"/>
              </a:spcBef>
              <a:spcAft>
                <a:spcPts val="300"/>
              </a:spcAft>
              <a:buClr>
                <a:srgbClr val="931680"/>
              </a:buClr>
              <a:defRPr/>
            </a:pPr>
            <a:r>
              <a:rPr lang="en-US" sz="2000" u="sng" dirty="0" smtClean="0">
                <a:latin typeface="Trebuchet MS" panose="020B0603020202020204" pitchFamily="34" charset="0"/>
                <a:ea typeface="Verdana" panose="020B0604030504040204" pitchFamily="34" charset="0"/>
              </a:rPr>
              <a:t>PCP providers retain IPR they generate</a:t>
            </a:r>
            <a:r>
              <a:rPr lang="en-US" sz="2000" dirty="0" smtClean="0">
                <a:latin typeface="Trebuchet MS" panose="020B0603020202020204" pitchFamily="34" charset="0"/>
                <a:ea typeface="Verdana" panose="020B0604030504040204" pitchFamily="34" charset="0"/>
              </a:rPr>
              <a:t> and </a:t>
            </a:r>
            <a:r>
              <a:rPr lang="en-US" sz="2000" u="sng" dirty="0" smtClean="0">
                <a:latin typeface="Trebuchet MS" panose="020B0603020202020204" pitchFamily="34" charset="0"/>
                <a:ea typeface="Verdana" panose="020B0604030504040204" pitchFamily="34" charset="0"/>
              </a:rPr>
              <a:t>buyers group obtains</a:t>
            </a:r>
            <a:r>
              <a:rPr lang="en-US" sz="2000" dirty="0" smtClean="0">
                <a:latin typeface="Trebuchet MS" panose="020B0603020202020204" pitchFamily="34" charset="0"/>
                <a:ea typeface="Verdana" panose="020B0604030504040204" pitchFamily="34" charset="0"/>
              </a:rPr>
              <a:t>:</a:t>
            </a:r>
          </a:p>
          <a:p>
            <a:pPr marL="1276350" lvl="4"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License free rights to use the results </a:t>
            </a:r>
            <a:r>
              <a:rPr lang="en-US" sz="2000" i="1" dirty="0" smtClean="0">
                <a:latin typeface="Trebuchet MS" panose="020B0603020202020204" pitchFamily="34" charset="0"/>
                <a:ea typeface="Verdana" panose="020B0604030504040204" pitchFamily="34" charset="0"/>
              </a:rPr>
              <a:t>for their own use</a:t>
            </a:r>
          </a:p>
          <a:p>
            <a:pPr marL="1276350" lvl="4"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Right to require the PCP providers to grant, or to grant themselves, </a:t>
            </a:r>
            <a:r>
              <a:rPr lang="en-US" sz="2000" i="1" dirty="0" smtClean="0">
                <a:latin typeface="Trebuchet MS" panose="020B0603020202020204" pitchFamily="34" charset="0"/>
                <a:ea typeface="Verdana" panose="020B0604030504040204" pitchFamily="34" charset="0"/>
              </a:rPr>
              <a:t>non-exclusive</a:t>
            </a:r>
            <a:r>
              <a:rPr lang="en-US" sz="2000" dirty="0" smtClean="0">
                <a:latin typeface="Trebuchet MS" panose="020B0603020202020204" pitchFamily="34" charset="0"/>
                <a:ea typeface="Verdana" panose="020B0604030504040204" pitchFamily="34" charset="0"/>
              </a:rPr>
              <a:t> licenses to exploit the results </a:t>
            </a:r>
            <a:r>
              <a:rPr lang="en-US" sz="2000" i="1" dirty="0" smtClean="0">
                <a:latin typeface="Trebuchet MS" panose="020B0603020202020204" pitchFamily="34" charset="0"/>
                <a:ea typeface="Verdana" panose="020B0604030504040204" pitchFamily="34" charset="0"/>
              </a:rPr>
              <a:t>for the procurers</a:t>
            </a:r>
            <a:r>
              <a:rPr lang="en-US" sz="2000" dirty="0" smtClean="0">
                <a:latin typeface="Trebuchet MS" panose="020B0603020202020204" pitchFamily="34" charset="0"/>
                <a:ea typeface="Verdana" panose="020B0604030504040204" pitchFamily="34" charset="0"/>
              </a:rPr>
              <a:t> under </a:t>
            </a:r>
            <a:r>
              <a:rPr lang="en-US" sz="2000" i="1" dirty="0" smtClean="0">
                <a:latin typeface="Trebuchet MS" panose="020B0603020202020204" pitchFamily="34" charset="0"/>
                <a:ea typeface="Verdana" panose="020B0604030504040204" pitchFamily="34" charset="0"/>
              </a:rPr>
              <a:t>fair and reasonable conditions</a:t>
            </a:r>
            <a:r>
              <a:rPr lang="en-US" sz="2000" dirty="0" smtClean="0">
                <a:latin typeface="Trebuchet MS" panose="020B0603020202020204" pitchFamily="34" charset="0"/>
                <a:ea typeface="Verdana" panose="020B0604030504040204" pitchFamily="34" charset="0"/>
              </a:rPr>
              <a:t>, without right to sublicense</a:t>
            </a:r>
          </a:p>
          <a:p>
            <a:pPr marL="1276350" lvl="4"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Call back right: If PCP provider uses results to the detriment of the public interest, including security interests, or fails to commercially exploit the results within a specified period after the contract, then – </a:t>
            </a:r>
            <a:r>
              <a:rPr lang="en-US" sz="2000" i="1" dirty="0" smtClean="0">
                <a:latin typeface="Trebuchet MS" panose="020B0603020202020204" pitchFamily="34" charset="0"/>
                <a:ea typeface="Verdana" panose="020B0604030504040204" pitchFamily="34" charset="0"/>
              </a:rPr>
              <a:t>after having consulted the PCP providers on why this happened</a:t>
            </a:r>
            <a:r>
              <a:rPr lang="en-US" sz="2000" dirty="0" smtClean="0">
                <a:latin typeface="Trebuchet MS" panose="020B0603020202020204" pitchFamily="34" charset="0"/>
                <a:ea typeface="Verdana" panose="020B0604030504040204" pitchFamily="34" charset="0"/>
              </a:rPr>
              <a:t> – </a:t>
            </a:r>
            <a:r>
              <a:rPr lang="en-US" sz="2000" dirty="0">
                <a:latin typeface="Trebuchet MS" panose="020B0603020202020204" pitchFamily="34" charset="0"/>
                <a:ea typeface="Verdana" panose="020B0604030504040204" pitchFamily="34" charset="0"/>
              </a:rPr>
              <a:t>the procurers </a:t>
            </a:r>
            <a:r>
              <a:rPr lang="en-US" sz="2000" i="1" dirty="0" smtClean="0">
                <a:latin typeface="Trebuchet MS" panose="020B0603020202020204" pitchFamily="34" charset="0"/>
                <a:ea typeface="Verdana" panose="020B0604030504040204" pitchFamily="34" charset="0"/>
              </a:rPr>
              <a:t>can require </a:t>
            </a:r>
            <a:r>
              <a:rPr lang="en-US" sz="2000" dirty="0" smtClean="0">
                <a:latin typeface="Trebuchet MS" panose="020B0603020202020204" pitchFamily="34" charset="0"/>
                <a:ea typeface="Verdana" panose="020B0604030504040204" pitchFamily="34" charset="0"/>
              </a:rPr>
              <a:t>the PCP provider to transfer the IPR ownership to the procurers</a:t>
            </a:r>
            <a:endParaRPr lang="en-US" sz="2000" dirty="0" smtClean="0">
              <a:latin typeface="Trebuchet MS" panose="020B0603020202020204" pitchFamily="34" charset="0"/>
              <a:ea typeface="Verdana" panose="020B0604030504040204" pitchFamily="34" charset="0"/>
            </a:endParaRPr>
          </a:p>
          <a:p>
            <a:pPr marL="361950" lvl="2" indent="-361950">
              <a:spcBef>
                <a:spcPts val="0"/>
              </a:spcBef>
              <a:spcAft>
                <a:spcPts val="300"/>
              </a:spcAft>
              <a:buClr>
                <a:srgbClr val="931680"/>
              </a:buClr>
              <a:defRPr/>
            </a:pPr>
            <a:r>
              <a:rPr lang="en-US" sz="2200" b="1" dirty="0" smtClean="0">
                <a:solidFill>
                  <a:schemeClr val="tx2"/>
                </a:solidFill>
                <a:latin typeface="Trebuchet MS" panose="020B0603020202020204" pitchFamily="34" charset="0"/>
                <a:ea typeface="Verdana" panose="020B0604030504040204" pitchFamily="34" charset="0"/>
              </a:rPr>
              <a:t>PPI procurements:</a:t>
            </a:r>
            <a:r>
              <a:rPr lang="en-US" sz="2200" b="1" dirty="0" smtClean="0">
                <a:latin typeface="Trebuchet MS" panose="020B0603020202020204" pitchFamily="34" charset="0"/>
                <a:ea typeface="Verdana" panose="020B0604030504040204" pitchFamily="34" charset="0"/>
              </a:rPr>
              <a:t> </a:t>
            </a:r>
            <a:endParaRPr lang="en-US" sz="2200" b="1" dirty="0" smtClean="0">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Similar approach as in PCPs: Ownership of IPR should be allocated to the party generating it, except in duly justified cases (e.g. when party not able to exploit)</a:t>
            </a:r>
            <a:endParaRPr lang="en-US" sz="2000" dirty="0" smtClean="0">
              <a:latin typeface="Trebuchet MS" panose="020B0603020202020204" pitchFamily="34" charset="0"/>
              <a:ea typeface="Verdana" panose="020B0604030504040204" pitchFamily="34" charset="0"/>
            </a:endParaRPr>
          </a:p>
        </p:txBody>
      </p:sp>
      <p:sp>
        <p:nvSpPr>
          <p:cNvPr id="2" name="TextBox 1"/>
          <p:cNvSpPr txBox="1"/>
          <p:nvPr/>
        </p:nvSpPr>
        <p:spPr>
          <a:xfrm>
            <a:off x="70532" y="5180755"/>
            <a:ext cx="1560042" cy="1846659"/>
          </a:xfrm>
          <a:prstGeom prst="rect">
            <a:avLst/>
          </a:prstGeom>
          <a:noFill/>
        </p:spPr>
        <p:txBody>
          <a:bodyPr wrap="none" rtlCol="0">
            <a:spAutoFit/>
          </a:bodyPr>
          <a:lstStyle/>
          <a:p>
            <a:pPr algn="ctr"/>
            <a:r>
              <a:rPr lang="en-US" sz="1600" dirty="0" smtClean="0">
                <a:hlinkClick r:id="rId3"/>
              </a:rPr>
              <a:t>EU IPR </a:t>
            </a:r>
          </a:p>
          <a:p>
            <a:pPr algn="ctr"/>
            <a:r>
              <a:rPr lang="en-US" sz="1600" dirty="0" smtClean="0">
                <a:hlinkClick r:id="rId3"/>
              </a:rPr>
              <a:t>action plan </a:t>
            </a:r>
          </a:p>
          <a:p>
            <a:pPr algn="ctr"/>
            <a:r>
              <a:rPr lang="en-US" sz="1600" dirty="0" smtClean="0">
                <a:hlinkClick r:id="rId3"/>
              </a:rPr>
              <a:t>recommends </a:t>
            </a:r>
          </a:p>
          <a:p>
            <a:pPr algn="ctr"/>
            <a:r>
              <a:rPr lang="en-US" sz="1600" dirty="0">
                <a:hlinkClick r:id="rId3"/>
              </a:rPr>
              <a:t>t</a:t>
            </a:r>
            <a:r>
              <a:rPr lang="en-US" sz="1600" dirty="0" smtClean="0">
                <a:hlinkClick r:id="rId3"/>
              </a:rPr>
              <a:t>his for all </a:t>
            </a:r>
          </a:p>
          <a:p>
            <a:pPr algn="ctr"/>
            <a:r>
              <a:rPr lang="en-US" sz="1600" dirty="0" smtClean="0">
                <a:hlinkClick r:id="rId3"/>
              </a:rPr>
              <a:t>procurements </a:t>
            </a:r>
          </a:p>
          <a:p>
            <a:pPr algn="ctr"/>
            <a:r>
              <a:rPr lang="en-US" sz="1600" dirty="0" smtClean="0">
                <a:hlinkClick r:id="rId3"/>
              </a:rPr>
              <a:t>in Europe</a:t>
            </a:r>
            <a:r>
              <a:rPr lang="en-US" sz="1600" dirty="0" smtClean="0"/>
              <a:t>!</a:t>
            </a:r>
          </a:p>
          <a:p>
            <a:endParaRPr lang="en-GB" dirty="0"/>
          </a:p>
        </p:txBody>
      </p:sp>
    </p:spTree>
    <p:extLst>
      <p:ext uri="{BB962C8B-B14F-4D97-AF65-F5344CB8AC3E}">
        <p14:creationId xmlns:p14="http://schemas.microsoft.com/office/powerpoint/2010/main" val="133125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205765"/>
            <a:ext cx="11055023" cy="782357"/>
          </a:xfrm>
        </p:spPr>
        <p:txBody>
          <a:bodyPr/>
          <a:lstStyle/>
          <a:p>
            <a:r>
              <a:rPr lang="fr-BE" dirty="0" smtClean="0">
                <a:solidFill>
                  <a:srgbClr val="931680"/>
                </a:solidFill>
              </a:rPr>
              <a:t>Main novelties in Horizon Europe </a:t>
            </a:r>
            <a:endParaRPr lang="en-GB" dirty="0">
              <a:solidFill>
                <a:srgbClr val="931680"/>
              </a:solidFill>
            </a:endParaRPr>
          </a:p>
        </p:txBody>
      </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p:cNvSpPr>
            <a:spLocks noGrp="1"/>
          </p:cNvSpPr>
          <p:nvPr>
            <p:ph sz="half" idx="1"/>
          </p:nvPr>
        </p:nvSpPr>
        <p:spPr>
          <a:xfrm>
            <a:off x="1094510" y="474360"/>
            <a:ext cx="10931234" cy="2374900"/>
          </a:xfrm>
        </p:spPr>
        <p:txBody>
          <a:bodyPr/>
          <a:lstStyle/>
          <a:p>
            <a:pPr marL="0" lvl="2" indent="0">
              <a:spcBef>
                <a:spcPts val="0"/>
              </a:spcBef>
              <a:spcAft>
                <a:spcPts val="300"/>
              </a:spcAft>
              <a:buNone/>
              <a:defRPr/>
            </a:pPr>
            <a:endParaRPr lang="en-GB" sz="1600" dirty="0"/>
          </a:p>
          <a:p>
            <a:pPr marL="0" lvl="2" indent="0">
              <a:spcBef>
                <a:spcPts val="0"/>
              </a:spcBef>
              <a:spcAft>
                <a:spcPts val="300"/>
              </a:spcAft>
              <a:buClr>
                <a:srgbClr val="931680"/>
              </a:buClr>
              <a:buNone/>
              <a:defRPr/>
            </a:pPr>
            <a:endParaRPr lang="en-GB" sz="2200" b="1" dirty="0" smtClean="0">
              <a:solidFill>
                <a:schemeClr val="tx2"/>
              </a:solidFill>
              <a:latin typeface="Trebuchet MS" panose="020B0603020202020204" pitchFamily="34" charset="0"/>
              <a:ea typeface="Verdana" panose="020B0604030504040204" pitchFamily="34" charset="0"/>
            </a:endParaRPr>
          </a:p>
          <a:p>
            <a:pPr marL="361950" lvl="2" indent="-361950">
              <a:spcBef>
                <a:spcPts val="0"/>
              </a:spcBef>
              <a:spcAft>
                <a:spcPts val="300"/>
              </a:spcAft>
              <a:buClr>
                <a:srgbClr val="931680"/>
              </a:buClr>
              <a:defRPr/>
            </a:pPr>
            <a:r>
              <a:rPr lang="en-US" sz="2200" b="1" dirty="0" smtClean="0">
                <a:solidFill>
                  <a:schemeClr val="tx2"/>
                </a:solidFill>
                <a:latin typeface="Trebuchet MS" panose="020B0603020202020204" pitchFamily="34" charset="0"/>
                <a:ea typeface="Verdana" panose="020B0604030504040204" pitchFamily="34" charset="0"/>
              </a:rPr>
              <a:t>Implementation n</a:t>
            </a:r>
            <a:r>
              <a:rPr lang="en-US" sz="2200" b="1" dirty="0" smtClean="0">
                <a:solidFill>
                  <a:schemeClr val="tx2"/>
                </a:solidFill>
                <a:latin typeface="Trebuchet MS" panose="020B0603020202020204" pitchFamily="34" charset="0"/>
                <a:ea typeface="Verdana" panose="020B0604030504040204" pitchFamily="34" charset="0"/>
              </a:rPr>
              <a:t>ovelties: </a:t>
            </a:r>
            <a:endParaRPr lang="en-US" sz="2200" b="1" dirty="0" smtClean="0">
              <a:solidFill>
                <a:schemeClr val="tx2"/>
              </a:solidFill>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Higher funding rates: </a:t>
            </a:r>
            <a:r>
              <a:rPr lang="en-US" sz="2000" dirty="0" smtClean="0">
                <a:latin typeface="Trebuchet MS" panose="020B0603020202020204" pitchFamily="34" charset="0"/>
                <a:ea typeface="Verdana" panose="020B0604030504040204" pitchFamily="34" charset="0"/>
              </a:rPr>
              <a:t>50</a:t>
            </a:r>
            <a:r>
              <a:rPr lang="en-US" sz="2000" dirty="0" smtClean="0">
                <a:latin typeface="Trebuchet MS" panose="020B0603020202020204" pitchFamily="34" charset="0"/>
                <a:ea typeface="Verdana" panose="020B0604030504040204" pitchFamily="34" charset="0"/>
              </a:rPr>
              <a:t>% </a:t>
            </a:r>
            <a:r>
              <a:rPr lang="en-US" sz="2000" dirty="0" smtClean="0">
                <a:latin typeface="Trebuchet MS" panose="020B0603020202020204" pitchFamily="34" charset="0"/>
                <a:ea typeface="Verdana" panose="020B0604030504040204" pitchFamily="34" charset="0"/>
              </a:rPr>
              <a:t>(PCP actions), 100% (PPI actions)</a:t>
            </a:r>
            <a:endParaRPr lang="en-US" sz="2000" dirty="0" smtClean="0">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Easier to propose</a:t>
            </a:r>
            <a:r>
              <a:rPr lang="en-US" sz="2000" dirty="0" smtClean="0">
                <a:latin typeface="Trebuchet MS" panose="020B0603020202020204" pitchFamily="34" charset="0"/>
                <a:ea typeface="Verdana" panose="020B0604030504040204" pitchFamily="34" charset="0"/>
              </a:rPr>
              <a:t> (single procurer) PCPs/PPIs in other actions</a:t>
            </a: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Fast-track </a:t>
            </a:r>
            <a:r>
              <a:rPr lang="en-US" sz="2000" dirty="0" smtClean="0">
                <a:latin typeface="Trebuchet MS" panose="020B0603020202020204" pitchFamily="34" charset="0"/>
                <a:ea typeface="Verdana" panose="020B0604030504040204" pitchFamily="34" charset="0"/>
              </a:rPr>
              <a:t>PCPs (</a:t>
            </a:r>
            <a:r>
              <a:rPr lang="en-US" sz="2000" dirty="0" smtClean="0">
                <a:latin typeface="Trebuchet MS" panose="020B0603020202020204" pitchFamily="34" charset="0"/>
                <a:ea typeface="Verdana" panose="020B0604030504040204" pitchFamily="34" charset="0"/>
              </a:rPr>
              <a:t>2 </a:t>
            </a:r>
            <a:r>
              <a:rPr lang="en-US" sz="2000" dirty="0" err="1" smtClean="0">
                <a:latin typeface="Trebuchet MS" panose="020B0603020202020204" pitchFamily="34" charset="0"/>
                <a:ea typeface="Verdana" panose="020B0604030504040204" pitchFamily="34" charset="0"/>
              </a:rPr>
              <a:t>iso</a:t>
            </a:r>
            <a:r>
              <a:rPr lang="en-US" sz="2000" dirty="0" smtClean="0">
                <a:latin typeface="Trebuchet MS" panose="020B0603020202020204" pitchFamily="34" charset="0"/>
                <a:ea typeface="Verdana" panose="020B0604030504040204" pitchFamily="34" charset="0"/>
              </a:rPr>
              <a:t> 3 phases</a:t>
            </a:r>
            <a:r>
              <a:rPr lang="en-US" sz="2000" dirty="0" smtClean="0">
                <a:latin typeface="Trebuchet MS" panose="020B0603020202020204" pitchFamily="34" charset="0"/>
                <a:ea typeface="Verdana" panose="020B0604030504040204" pitchFamily="34" charset="0"/>
              </a:rPr>
              <a:t>, deployment </a:t>
            </a:r>
            <a:r>
              <a:rPr lang="en-US" sz="2000" dirty="0" smtClean="0">
                <a:latin typeface="Trebuchet MS" panose="020B0603020202020204" pitchFamily="34" charset="0"/>
                <a:ea typeface="Verdana" panose="020B0604030504040204" pitchFamily="34" charset="0"/>
              </a:rPr>
              <a:t>in PCP), starting PCP </a:t>
            </a:r>
            <a:r>
              <a:rPr lang="en-US" sz="2000" dirty="0" smtClean="0">
                <a:latin typeface="Trebuchet MS" panose="020B0603020202020204" pitchFamily="34" charset="0"/>
                <a:ea typeface="Verdana" panose="020B0604030504040204" pitchFamily="34" charset="0"/>
              </a:rPr>
              <a:t>with </a:t>
            </a:r>
            <a:r>
              <a:rPr lang="en-US" sz="2000" dirty="0" smtClean="0">
                <a:latin typeface="Trebuchet MS" panose="020B0603020202020204" pitchFamily="34" charset="0"/>
                <a:ea typeface="Verdana" panose="020B0604030504040204" pitchFamily="34" charset="0"/>
              </a:rPr>
              <a:t>2 </a:t>
            </a:r>
            <a:r>
              <a:rPr lang="en-US" sz="2000" dirty="0" err="1" smtClean="0">
                <a:latin typeface="Trebuchet MS" panose="020B0603020202020204" pitchFamily="34" charset="0"/>
                <a:ea typeface="Verdana" panose="020B0604030504040204" pitchFamily="34" charset="0"/>
              </a:rPr>
              <a:t>iso</a:t>
            </a:r>
            <a:r>
              <a:rPr lang="en-US" sz="2000" dirty="0" smtClean="0">
                <a:latin typeface="Trebuchet MS" panose="020B0603020202020204" pitchFamily="34" charset="0"/>
                <a:ea typeface="Verdana" panose="020B0604030504040204" pitchFamily="34" charset="0"/>
              </a:rPr>
              <a:t> 3 suppliers</a:t>
            </a: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Third party financing possible in PCP/PPI actions</a:t>
            </a: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IPR allocation approach from PCPs generalized to all procurements (also PPIs)</a:t>
            </a:r>
            <a:endParaRPr lang="en-US" sz="2000" dirty="0" smtClean="0">
              <a:latin typeface="Trebuchet MS" panose="020B0603020202020204" pitchFamily="34" charset="0"/>
              <a:ea typeface="Verdana" panose="020B0604030504040204" pitchFamily="34" charset="0"/>
            </a:endParaRPr>
          </a:p>
          <a:p>
            <a:pPr marL="361950" lvl="2" indent="-361950">
              <a:spcBef>
                <a:spcPts val="0"/>
              </a:spcBef>
              <a:spcAft>
                <a:spcPts val="300"/>
              </a:spcAft>
              <a:buClr>
                <a:srgbClr val="931680"/>
              </a:buClr>
              <a:defRPr/>
            </a:pPr>
            <a:r>
              <a:rPr lang="en-US" sz="2200" b="1" dirty="0">
                <a:solidFill>
                  <a:schemeClr val="tx2"/>
                </a:solidFill>
                <a:latin typeface="Trebuchet MS" panose="020B0603020202020204" pitchFamily="34" charset="0"/>
                <a:ea typeface="Verdana" panose="020B0604030504040204" pitchFamily="34" charset="0"/>
              </a:rPr>
              <a:t>F</a:t>
            </a:r>
            <a:r>
              <a:rPr lang="en-US" sz="2200" b="1" dirty="0" smtClean="0">
                <a:solidFill>
                  <a:schemeClr val="tx2"/>
                </a:solidFill>
                <a:latin typeface="Trebuchet MS" panose="020B0603020202020204" pitchFamily="34" charset="0"/>
                <a:ea typeface="Verdana" panose="020B0604030504040204" pitchFamily="34" charset="0"/>
              </a:rPr>
              <a:t>air international level playing field:</a:t>
            </a:r>
            <a:r>
              <a:rPr lang="en-US" sz="2200" b="1" dirty="0" smtClean="0">
                <a:latin typeface="Trebuchet MS" panose="020B0603020202020204" pitchFamily="34" charset="0"/>
                <a:ea typeface="Verdana" panose="020B0604030504040204" pitchFamily="34" charset="0"/>
              </a:rPr>
              <a:t> </a:t>
            </a: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Non-discrimination: no preferential treatment for companies from your country / region</a:t>
            </a:r>
            <a:r>
              <a:rPr lang="en-US" sz="2000" dirty="0">
                <a:latin typeface="Trebuchet MS" panose="020B0603020202020204" pitchFamily="34" charset="0"/>
                <a:ea typeface="Verdana" panose="020B0604030504040204" pitchFamily="34" charset="0"/>
              </a:rPr>
              <a:t> </a:t>
            </a:r>
            <a:r>
              <a:rPr lang="en-US" sz="2000" dirty="0" smtClean="0">
                <a:latin typeface="Trebuchet MS" panose="020B0603020202020204" pitchFamily="34" charset="0"/>
                <a:ea typeface="Verdana" panose="020B0604030504040204" pitchFamily="34" charset="0"/>
              </a:rPr>
              <a:t>/ city, or for bidders of specific size / types (SMEs/startups) </a:t>
            </a:r>
            <a:endParaRPr lang="en-US" sz="2000" dirty="0" smtClean="0">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Access </a:t>
            </a:r>
            <a:r>
              <a:rPr lang="en-US" sz="2000" dirty="0" smtClean="0">
                <a:latin typeface="Trebuchet MS" panose="020B0603020202020204" pitchFamily="34" charset="0"/>
                <a:ea typeface="Verdana" panose="020B0604030504040204" pitchFamily="34" charset="0"/>
              </a:rPr>
              <a:t>for 3</a:t>
            </a:r>
            <a:r>
              <a:rPr lang="en-US" sz="2000" baseline="30000" dirty="0" smtClean="0">
                <a:latin typeface="Trebuchet MS" panose="020B0603020202020204" pitchFamily="34" charset="0"/>
                <a:ea typeface="Verdana" panose="020B0604030504040204" pitchFamily="34" charset="0"/>
              </a:rPr>
              <a:t>rd</a:t>
            </a:r>
            <a:r>
              <a:rPr lang="en-US" sz="2000" dirty="0" smtClean="0">
                <a:latin typeface="Trebuchet MS" panose="020B0603020202020204" pitchFamily="34" charset="0"/>
                <a:ea typeface="Verdana" panose="020B0604030504040204" pitchFamily="34" charset="0"/>
              </a:rPr>
              <a:t> country bidders based on </a:t>
            </a:r>
            <a:r>
              <a:rPr lang="en-US" sz="2000" dirty="0" smtClean="0">
                <a:latin typeface="Trebuchet MS" panose="020B0603020202020204" pitchFamily="34" charset="0"/>
                <a:ea typeface="Verdana" panose="020B0604030504040204" pitchFamily="34" charset="0"/>
              </a:rPr>
              <a:t>reciprocity</a:t>
            </a:r>
            <a:endParaRPr lang="en-US" sz="2000" dirty="0" smtClean="0">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All PINs for market consultations, contract (award) notices published on TED, except possibly for low value PPIs (&lt; national thresholds) and security contracts</a:t>
            </a: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Restriction to </a:t>
            </a:r>
            <a:r>
              <a:rPr lang="en-US" sz="2000" dirty="0" smtClean="0">
                <a:latin typeface="Trebuchet MS" panose="020B0603020202020204" pitchFamily="34" charset="0"/>
                <a:ea typeface="Verdana" panose="020B0604030504040204" pitchFamily="34" charset="0"/>
              </a:rPr>
              <a:t>EU-established/EU-controlled </a:t>
            </a:r>
            <a:r>
              <a:rPr lang="en-US" sz="2000" dirty="0" smtClean="0">
                <a:latin typeface="Trebuchet MS" panose="020B0603020202020204" pitchFamily="34" charset="0"/>
                <a:ea typeface="Verdana" panose="020B0604030504040204" pitchFamily="34" charset="0"/>
              </a:rPr>
              <a:t>bidders possible in security PCP/PPIs</a:t>
            </a:r>
          </a:p>
          <a:p>
            <a:pPr marL="819150" lvl="3" indent="-361950">
              <a:spcBef>
                <a:spcPts val="0"/>
              </a:spcBef>
              <a:spcAft>
                <a:spcPts val="300"/>
              </a:spcAft>
              <a:buClr>
                <a:srgbClr val="931680"/>
              </a:buClr>
              <a:defRPr/>
            </a:pPr>
            <a:r>
              <a:rPr lang="en-US" sz="2000" dirty="0">
                <a:latin typeface="Trebuchet MS" panose="020B0603020202020204" pitchFamily="34" charset="0"/>
                <a:ea typeface="Verdana" panose="020B0604030504040204" pitchFamily="34" charset="0"/>
              </a:rPr>
              <a:t>Place of performance </a:t>
            </a:r>
            <a:r>
              <a:rPr lang="en-US" sz="2000" dirty="0" smtClean="0">
                <a:latin typeface="Trebuchet MS" panose="020B0603020202020204" pitchFamily="34" charset="0"/>
                <a:ea typeface="Verdana" panose="020B0604030504040204" pitchFamily="34" charset="0"/>
              </a:rPr>
              <a:t>conditions possible </a:t>
            </a:r>
            <a:r>
              <a:rPr lang="en-US" sz="2000" dirty="0">
                <a:latin typeface="Trebuchet MS" panose="020B0603020202020204" pitchFamily="34" charset="0"/>
                <a:ea typeface="Verdana" panose="020B0604030504040204" pitchFamily="34" charset="0"/>
              </a:rPr>
              <a:t>also for security </a:t>
            </a:r>
            <a:r>
              <a:rPr lang="en-US" sz="2000" dirty="0" smtClean="0">
                <a:latin typeface="Trebuchet MS" panose="020B0603020202020204" pitchFamily="34" charset="0"/>
                <a:ea typeface="Verdana" panose="020B0604030504040204" pitchFamily="34" charset="0"/>
              </a:rPr>
              <a:t>PPIs</a:t>
            </a:r>
          </a:p>
          <a:p>
            <a:pPr marL="819150" lvl="3" indent="-361950">
              <a:spcBef>
                <a:spcPts val="0"/>
              </a:spcBef>
              <a:spcAft>
                <a:spcPts val="300"/>
              </a:spcAft>
              <a:buClr>
                <a:srgbClr val="931680"/>
              </a:buClr>
              <a:defRPr/>
            </a:pPr>
            <a:r>
              <a:rPr lang="en-US" sz="2000" dirty="0" smtClean="0">
                <a:latin typeface="Trebuchet MS" panose="020B0603020202020204" pitchFamily="34" charset="0"/>
                <a:ea typeface="Verdana" panose="020B0604030504040204" pitchFamily="34" charset="0"/>
              </a:rPr>
              <a:t>EU strategic autonomy </a:t>
            </a:r>
            <a:r>
              <a:rPr lang="en-US" sz="2000" dirty="0" smtClean="0">
                <a:latin typeface="Trebuchet MS" panose="020B0603020202020204" pitchFamily="34" charset="0"/>
                <a:ea typeface="Verdana" panose="020B0604030504040204" pitchFamily="34" charset="0"/>
              </a:rPr>
              <a:t>clauses: </a:t>
            </a:r>
            <a:r>
              <a:rPr lang="en-US" sz="2000" dirty="0" smtClean="0">
                <a:latin typeface="Trebuchet MS" panose="020B0603020202020204" pitchFamily="34" charset="0"/>
                <a:ea typeface="Verdana" panose="020B0604030504040204" pitchFamily="34" charset="0"/>
              </a:rPr>
              <a:t>e.g. </a:t>
            </a:r>
            <a:r>
              <a:rPr lang="en-US" sz="2000" dirty="0" smtClean="0">
                <a:latin typeface="Trebuchet MS" panose="020B0603020202020204" pitchFamily="34" charset="0"/>
                <a:ea typeface="Verdana" panose="020B0604030504040204" pitchFamily="34" charset="0"/>
              </a:rPr>
              <a:t>restrict </a:t>
            </a:r>
            <a:r>
              <a:rPr lang="en-US" sz="2000" dirty="0" smtClean="0">
                <a:latin typeface="Trebuchet MS" panose="020B0603020202020204" pitchFamily="34" charset="0"/>
                <a:ea typeface="Verdana" panose="020B0604030504040204" pitchFamily="34" charset="0"/>
              </a:rPr>
              <a:t>licensing / transfer of IPR outside EU, require </a:t>
            </a:r>
            <a:r>
              <a:rPr lang="en-US" sz="2000" dirty="0" smtClean="0">
                <a:latin typeface="Trebuchet MS" panose="020B0603020202020204" pitchFamily="34" charset="0"/>
                <a:ea typeface="Verdana" panose="020B0604030504040204" pitchFamily="34" charset="0"/>
              </a:rPr>
              <a:t>sourcing </a:t>
            </a:r>
            <a:r>
              <a:rPr lang="en-US" sz="2000" dirty="0" smtClean="0">
                <a:latin typeface="Trebuchet MS" panose="020B0603020202020204" pitchFamily="34" charset="0"/>
                <a:ea typeface="Verdana" panose="020B0604030504040204" pitchFamily="34" charset="0"/>
              </a:rPr>
              <a:t>strategic components from EU, </a:t>
            </a:r>
            <a:r>
              <a:rPr lang="en-US" sz="2000" dirty="0" smtClean="0">
                <a:latin typeface="Trebuchet MS" panose="020B0603020202020204" pitchFamily="34" charset="0"/>
                <a:ea typeface="Verdana" panose="020B0604030504040204" pitchFamily="34" charset="0"/>
              </a:rPr>
              <a:t>min level </a:t>
            </a:r>
            <a:r>
              <a:rPr lang="en-US" sz="2000" dirty="0" smtClean="0">
                <a:latin typeface="Trebuchet MS" panose="020B0603020202020204" pitchFamily="34" charset="0"/>
                <a:ea typeface="Verdana" panose="020B0604030504040204" pitchFamily="34" charset="0"/>
              </a:rPr>
              <a:t>commercialisation in EU</a:t>
            </a:r>
            <a:endParaRPr lang="en-US" sz="2000" dirty="0">
              <a:latin typeface="Trebuchet MS" panose="020B0603020202020204" pitchFamily="34" charset="0"/>
              <a:ea typeface="Verdana" panose="020B0604030504040204" pitchFamily="34" charset="0"/>
            </a:endParaRPr>
          </a:p>
          <a:p>
            <a:pPr marL="457200" lvl="3" indent="0">
              <a:spcBef>
                <a:spcPts val="0"/>
              </a:spcBef>
              <a:spcAft>
                <a:spcPts val="300"/>
              </a:spcAft>
              <a:buClr>
                <a:srgbClr val="931680"/>
              </a:buClr>
              <a:buNone/>
              <a:defRPr/>
            </a:pPr>
            <a:endParaRPr lang="en-GB" sz="2000" dirty="0">
              <a:latin typeface="Trebuchet MS" panose="020B0603020202020204" pitchFamily="34" charset="0"/>
            </a:endParaRPr>
          </a:p>
          <a:p>
            <a:pPr marL="361950" lvl="2" indent="-361950">
              <a:spcBef>
                <a:spcPts val="0"/>
              </a:spcBef>
              <a:spcAft>
                <a:spcPts val="300"/>
              </a:spcAft>
              <a:buClr>
                <a:srgbClr val="931680"/>
              </a:buClr>
              <a:defRPr/>
            </a:pPr>
            <a:endParaRPr lang="en-GB" sz="1600" dirty="0"/>
          </a:p>
        </p:txBody>
      </p:sp>
    </p:spTree>
    <p:extLst>
      <p:ext uri="{BB962C8B-B14F-4D97-AF65-F5344CB8AC3E}">
        <p14:creationId xmlns:p14="http://schemas.microsoft.com/office/powerpoint/2010/main" val="2835778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077013" y="1852061"/>
            <a:ext cx="10156297" cy="1749286"/>
          </a:xfrm>
        </p:spPr>
        <p:txBody>
          <a:bodyPr/>
          <a:lstStyle/>
          <a:p>
            <a:r>
              <a:rPr lang="en-IE" dirty="0"/>
              <a:t>The </a:t>
            </a:r>
            <a:r>
              <a:rPr lang="en-IE" dirty="0" smtClean="0"/>
              <a:t>State of Play</a:t>
            </a:r>
            <a:endParaRPr lang="en-GB" dirty="0"/>
          </a:p>
        </p:txBody>
      </p:sp>
      <p:sp>
        <p:nvSpPr>
          <p:cNvPr id="7" name="Subtitle 2"/>
          <p:cNvSpPr>
            <a:spLocks noGrp="1"/>
          </p:cNvSpPr>
          <p:nvPr>
            <p:ph type="subTitle" idx="1"/>
          </p:nvPr>
        </p:nvSpPr>
        <p:spPr>
          <a:xfrm>
            <a:off x="1077012" y="1280970"/>
            <a:ext cx="10156297" cy="488568"/>
          </a:xfrm>
        </p:spPr>
        <p:txBody>
          <a:bodyPr/>
          <a:lstStyle/>
          <a:p>
            <a:r>
              <a:rPr lang="en-US" dirty="0"/>
              <a:t>OBJECTIVES – </a:t>
            </a:r>
            <a:r>
              <a:rPr lang="en-US" dirty="0" smtClean="0"/>
              <a:t>EXAMPLES – Lessons learnt</a:t>
            </a:r>
            <a:endParaRPr lang="en-GB" dirty="0"/>
          </a:p>
          <a:p>
            <a:endParaRPr lang="en-GB" dirty="0"/>
          </a:p>
        </p:txBody>
      </p:sp>
    </p:spTree>
    <p:extLst>
      <p:ext uri="{BB962C8B-B14F-4D97-AF65-F5344CB8AC3E}">
        <p14:creationId xmlns:p14="http://schemas.microsoft.com/office/powerpoint/2010/main" val="2599163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E" dirty="0" smtClean="0"/>
              <a:t>Topics calling for innovation procurement</a:t>
            </a:r>
            <a:endParaRPr lang="en-GB" dirty="0"/>
          </a:p>
        </p:txBody>
      </p:sp>
      <p:sp>
        <p:nvSpPr>
          <p:cNvPr id="4" name="Title 3"/>
          <p:cNvSpPr>
            <a:spLocks noGrp="1"/>
          </p:cNvSpPr>
          <p:nvPr>
            <p:ph type="ctrTitle"/>
          </p:nvPr>
        </p:nvSpPr>
        <p:spPr/>
        <p:txBody>
          <a:bodyPr/>
          <a:lstStyle/>
          <a:p>
            <a:r>
              <a:rPr lang="en-US" dirty="0" smtClean="0"/>
              <a:t>Calls in first WP</a:t>
            </a:r>
            <a:endParaRPr lang="en-GB" dirty="0"/>
          </a:p>
        </p:txBody>
      </p:sp>
    </p:spTree>
    <p:extLst>
      <p:ext uri="{BB962C8B-B14F-4D97-AF65-F5344CB8AC3E}">
        <p14:creationId xmlns:p14="http://schemas.microsoft.com/office/powerpoint/2010/main" val="684447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93275" y="972415"/>
            <a:ext cx="9144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endParaRPr lang="en-GB" altLang="en-US" sz="1800">
              <a:solidFill>
                <a:schemeClr val="tx1"/>
              </a:solidFill>
              <a:latin typeface="Trebuchet MS" panose="020B0603020202020204" pitchFamily="34" charset="0"/>
            </a:endParaRPr>
          </a:p>
        </p:txBody>
      </p:sp>
      <p:sp>
        <p:nvSpPr>
          <p:cNvPr id="41" name="Rectangle 2"/>
          <p:cNvSpPr>
            <a:spLocks noChangeArrowheads="1"/>
          </p:cNvSpPr>
          <p:nvPr/>
        </p:nvSpPr>
        <p:spPr bwMode="auto">
          <a:xfrm>
            <a:off x="900535" y="-1793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400" dirty="0" smtClean="0">
                <a:solidFill>
                  <a:srgbClr val="931680"/>
                </a:solidFill>
                <a:effectLst>
                  <a:outerShdw blurRad="38100" dist="38100" dir="2700000" algn="tl">
                    <a:srgbClr val="C0C0C0"/>
                  </a:outerShdw>
                </a:effectLst>
                <a:latin typeface="Verdana" pitchFamily="34" charset="0"/>
              </a:rPr>
              <a:t>2021-2022 </a:t>
            </a:r>
            <a:r>
              <a:rPr lang="en-GB" sz="2400" dirty="0">
                <a:solidFill>
                  <a:srgbClr val="931680"/>
                </a:solidFill>
                <a:effectLst>
                  <a:outerShdw blurRad="38100" dist="38100" dir="2700000" algn="tl">
                    <a:srgbClr val="C0C0C0"/>
                  </a:outerShdw>
                </a:effectLst>
                <a:latin typeface="Verdana" pitchFamily="34" charset="0"/>
              </a:rPr>
              <a:t>calls in support of PCP and PPI</a:t>
            </a:r>
          </a:p>
          <a:p>
            <a:pPr eaLnBrk="1" hangingPunct="1">
              <a:defRPr/>
            </a:pPr>
            <a:endParaRPr lang="en-GB" sz="3600" dirty="0">
              <a:solidFill>
                <a:srgbClr val="931680"/>
              </a:solidFill>
              <a:effectLst>
                <a:outerShdw blurRad="38100" dist="38100" dir="2700000" algn="tl">
                  <a:srgbClr val="C0C0C0"/>
                </a:outerShdw>
              </a:effectLst>
              <a:latin typeface="Verdana" pitchFamily="34" charset="0"/>
            </a:endParaRPr>
          </a:p>
        </p:txBody>
      </p:sp>
      <p:sp>
        <p:nvSpPr>
          <p:cNvPr id="4" name="Rectangle 32"/>
          <p:cNvSpPr>
            <a:spLocks noChangeArrowheads="1"/>
          </p:cNvSpPr>
          <p:nvPr/>
        </p:nvSpPr>
        <p:spPr bwMode="auto">
          <a:xfrm>
            <a:off x="907318" y="304218"/>
            <a:ext cx="412188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nSpc>
                <a:spcPct val="80000"/>
              </a:lnSpc>
              <a:spcBef>
                <a:spcPts val="600"/>
              </a:spcBef>
              <a:spcAft>
                <a:spcPts val="600"/>
              </a:spcAft>
              <a:buClr>
                <a:srgbClr val="FFCC66"/>
              </a:buClr>
              <a:buFont typeface="Times" pitchFamily="18" charset="0"/>
              <a:buChar char="•"/>
              <a:defRPr/>
            </a:pPr>
            <a:endParaRPr lang="fr-BE" altLang="en-US" sz="1800" dirty="0">
              <a:solidFill>
                <a:schemeClr val="tx1"/>
              </a:solidFill>
            </a:endParaRPr>
          </a:p>
          <a:p>
            <a:pPr marL="0" indent="0" algn="ctr">
              <a:spcBef>
                <a:spcPts val="300"/>
              </a:spcBef>
              <a:spcAft>
                <a:spcPts val="600"/>
              </a:spcAft>
              <a:buClr>
                <a:srgbClr val="FFCC66"/>
              </a:buClr>
              <a:buNone/>
              <a:defRPr/>
            </a:pPr>
            <a:r>
              <a:rPr lang="fr-BE" altLang="en-US" sz="2000" dirty="0" smtClean="0">
                <a:solidFill>
                  <a:schemeClr val="tx1"/>
                </a:solidFill>
              </a:rPr>
              <a:t>              </a:t>
            </a:r>
            <a:r>
              <a:rPr lang="fr-BE" altLang="en-US" sz="2000" b="1" dirty="0" smtClean="0">
                <a:solidFill>
                  <a:schemeClr val="tx1"/>
                </a:solidFill>
              </a:rPr>
              <a:t>2021 (95,5 </a:t>
            </a:r>
            <a:r>
              <a:rPr lang="fr-BE" altLang="en-US" sz="2000" b="1" dirty="0">
                <a:solidFill>
                  <a:schemeClr val="tx1"/>
                </a:solidFill>
              </a:rPr>
              <a:t>M€)</a:t>
            </a:r>
          </a:p>
          <a:p>
            <a:pPr marL="0" indent="0">
              <a:spcBef>
                <a:spcPts val="300"/>
              </a:spcBef>
              <a:spcAft>
                <a:spcPts val="300"/>
              </a:spcAft>
              <a:buClr>
                <a:srgbClr val="FFCC66"/>
              </a:buClr>
              <a:buNone/>
              <a:defRPr/>
            </a:pPr>
            <a:r>
              <a:rPr lang="fr-BE" altLang="en-US" sz="1800" dirty="0">
                <a:solidFill>
                  <a:srgbClr val="C00000"/>
                </a:solidFill>
              </a:rPr>
              <a:t>  PCP </a:t>
            </a:r>
            <a:r>
              <a:rPr lang="fr-BE" altLang="en-US" sz="1800" dirty="0" smtClean="0">
                <a:solidFill>
                  <a:srgbClr val="C00000"/>
                </a:solidFill>
              </a:rPr>
              <a:t>actions</a:t>
            </a:r>
            <a:endParaRPr lang="fr-BE" altLang="en-US" sz="1800" dirty="0">
              <a:solidFill>
                <a:srgbClr val="C00000"/>
              </a:solidFill>
            </a:endParaRPr>
          </a:p>
          <a:p>
            <a:pPr marL="0" indent="0">
              <a:spcBef>
                <a:spcPts val="300"/>
              </a:spcBef>
              <a:spcAft>
                <a:spcPts val="300"/>
              </a:spcAft>
              <a:buClr>
                <a:srgbClr val="FFCC66"/>
              </a:buClr>
              <a:buNone/>
              <a:defRPr/>
            </a:pPr>
            <a:endParaRPr lang="fr-BE" altLang="en-US" sz="1800" dirty="0">
              <a:solidFill>
                <a:srgbClr val="C00000"/>
              </a:solidFill>
            </a:endParaRPr>
          </a:p>
          <a:p>
            <a:pPr marL="0" indent="0">
              <a:spcBef>
                <a:spcPts val="300"/>
              </a:spcBef>
              <a:spcAft>
                <a:spcPts val="300"/>
              </a:spcAft>
              <a:buClr>
                <a:srgbClr val="FFCC66"/>
              </a:buClr>
              <a:buNone/>
              <a:defRPr/>
            </a:pPr>
            <a:endParaRPr lang="fr-BE" altLang="en-US" sz="900" dirty="0" smtClean="0">
              <a:solidFill>
                <a:srgbClr val="C00000"/>
              </a:solidFill>
            </a:endParaRPr>
          </a:p>
          <a:p>
            <a:pPr marL="0" indent="0">
              <a:spcBef>
                <a:spcPts val="300"/>
              </a:spcBef>
              <a:spcAft>
                <a:spcPts val="300"/>
              </a:spcAft>
              <a:buClr>
                <a:srgbClr val="FFCC66"/>
              </a:buClr>
              <a:buNone/>
              <a:defRPr/>
            </a:pPr>
            <a:r>
              <a:rPr lang="fr-BE" altLang="en-US" sz="1800" dirty="0">
                <a:solidFill>
                  <a:srgbClr val="C00000"/>
                </a:solidFill>
              </a:rPr>
              <a:t> </a:t>
            </a:r>
            <a:r>
              <a:rPr lang="fr-BE" altLang="en-US" sz="1800" dirty="0" smtClean="0">
                <a:solidFill>
                  <a:srgbClr val="C00000"/>
                </a:solidFill>
              </a:rPr>
              <a:t> RIA actions </a:t>
            </a:r>
            <a:r>
              <a:rPr lang="fr-BE" altLang="en-US" sz="1800" dirty="0" err="1" smtClean="0">
                <a:solidFill>
                  <a:srgbClr val="C00000"/>
                </a:solidFill>
              </a:rPr>
              <a:t>involving</a:t>
            </a:r>
            <a:r>
              <a:rPr lang="fr-BE" altLang="en-US" sz="1800" dirty="0" smtClean="0">
                <a:solidFill>
                  <a:srgbClr val="C00000"/>
                </a:solidFill>
              </a:rPr>
              <a:t> PCP or PPI</a:t>
            </a:r>
          </a:p>
          <a:p>
            <a:pPr marL="0" indent="0">
              <a:spcBef>
                <a:spcPts val="300"/>
              </a:spcBef>
              <a:spcAft>
                <a:spcPts val="300"/>
              </a:spcAft>
              <a:buClr>
                <a:srgbClr val="FFCC66"/>
              </a:buClr>
              <a:buNone/>
              <a:defRPr/>
            </a:pPr>
            <a:endParaRPr lang="fr-BE" altLang="en-US" sz="900" dirty="0" smtClean="0">
              <a:solidFill>
                <a:srgbClr val="C00000"/>
              </a:solidFill>
            </a:endParaRPr>
          </a:p>
          <a:p>
            <a:pPr marL="0" indent="0">
              <a:spcBef>
                <a:spcPts val="300"/>
              </a:spcBef>
              <a:spcAft>
                <a:spcPts val="300"/>
              </a:spcAft>
              <a:buClr>
                <a:srgbClr val="FFCC66"/>
              </a:buClr>
              <a:buNone/>
              <a:defRPr/>
            </a:pPr>
            <a:endParaRPr lang="fr-BE" altLang="en-US" sz="900" dirty="0">
              <a:solidFill>
                <a:srgbClr val="C00000"/>
              </a:solidFill>
            </a:endParaRPr>
          </a:p>
          <a:p>
            <a:pPr marL="0" indent="0">
              <a:spcBef>
                <a:spcPts val="300"/>
              </a:spcBef>
              <a:spcAft>
                <a:spcPts val="300"/>
              </a:spcAft>
              <a:buClr>
                <a:srgbClr val="FFCC66"/>
              </a:buClr>
              <a:buNone/>
              <a:defRPr/>
            </a:pPr>
            <a:r>
              <a:rPr lang="fr-BE" altLang="en-US" sz="1800" dirty="0">
                <a:solidFill>
                  <a:srgbClr val="C00000"/>
                </a:solidFill>
              </a:rPr>
              <a:t>  CSA actions</a:t>
            </a: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marL="0" indent="0">
              <a:spcBef>
                <a:spcPts val="300"/>
              </a:spcBef>
              <a:spcAft>
                <a:spcPts val="300"/>
              </a:spcAft>
              <a:buClr>
                <a:srgbClr val="FFCC66"/>
              </a:buClr>
              <a:buNone/>
              <a:defRPr/>
            </a:pPr>
            <a:r>
              <a:rPr lang="fr-BE" altLang="en-US" sz="1800" dirty="0">
                <a:solidFill>
                  <a:schemeClr val="tx1"/>
                </a:solidFill>
              </a:rPr>
              <a:t>                                                                       </a:t>
            </a:r>
            <a:endParaRPr lang="fr-BE" altLang="en-US" sz="20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p:txBody>
      </p:sp>
      <p:sp>
        <p:nvSpPr>
          <p:cNvPr id="9" name="Rectangle 32"/>
          <p:cNvSpPr>
            <a:spLocks noChangeArrowheads="1"/>
          </p:cNvSpPr>
          <p:nvPr/>
        </p:nvSpPr>
        <p:spPr bwMode="auto">
          <a:xfrm>
            <a:off x="836891" y="1161765"/>
            <a:ext cx="544613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nSpc>
                <a:spcPct val="80000"/>
              </a:lnSpc>
              <a:spcBef>
                <a:spcPts val="600"/>
              </a:spcBef>
              <a:spcAft>
                <a:spcPts val="6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Situation </a:t>
            </a:r>
            <a:r>
              <a:rPr lang="fr-BE" altLang="en-US" sz="1350" dirty="0" err="1" smtClean="0">
                <a:solidFill>
                  <a:schemeClr val="tx1"/>
                </a:solidFill>
              </a:rPr>
              <a:t>awareness</a:t>
            </a:r>
            <a:r>
              <a:rPr lang="fr-BE" altLang="en-US" sz="1350" dirty="0" smtClean="0">
                <a:solidFill>
                  <a:schemeClr val="tx1"/>
                </a:solidFill>
              </a:rPr>
              <a:t> in civil protection:                 6 </a:t>
            </a:r>
            <a:r>
              <a:rPr lang="fr-BE" altLang="en-US" sz="1350" dirty="0">
                <a:solidFill>
                  <a:schemeClr val="tx1"/>
                </a:solidFill>
              </a:rPr>
              <a:t>M</a:t>
            </a:r>
            <a:r>
              <a:rPr lang="fr-BE" altLang="en-US" sz="1350" dirty="0" smtClean="0">
                <a:solidFill>
                  <a:schemeClr val="tx1"/>
                </a:solidFill>
              </a:rPr>
              <a:t>€</a:t>
            </a:r>
            <a:r>
              <a:rPr lang="fr-BE" altLang="en-US" sz="1350" dirty="0">
                <a:solidFill>
                  <a:schemeClr val="tx1"/>
                </a:solidFill>
              </a:rPr>
              <a:t> </a:t>
            </a:r>
            <a:r>
              <a:rPr lang="fr-BE" altLang="en-US" sz="1350" dirty="0" smtClean="0">
                <a:solidFill>
                  <a:schemeClr val="tx1"/>
                </a:solidFill>
              </a:rPr>
              <a:t>(</a:t>
            </a:r>
            <a:r>
              <a:rPr lang="fr-BE" altLang="en-US" sz="1350" dirty="0" smtClean="0">
                <a:solidFill>
                  <a:schemeClr val="tx1"/>
                </a:solidFill>
                <a:hlinkClick r:id="rId3"/>
              </a:rPr>
              <a:t>SSRI-01-04</a:t>
            </a:r>
            <a:r>
              <a:rPr lang="fr-BE" altLang="en-US" sz="1350" dirty="0" smtClean="0">
                <a:solidFill>
                  <a:schemeClr val="tx1"/>
                </a:solidFill>
              </a:rPr>
              <a:t>)</a:t>
            </a:r>
          </a:p>
          <a:p>
            <a:pPr marL="457200" lvl="1" indent="0">
              <a:spcBef>
                <a:spcPts val="300"/>
              </a:spcBef>
              <a:spcAft>
                <a:spcPts val="300"/>
              </a:spcAft>
              <a:buClr>
                <a:srgbClr val="FFCC66"/>
              </a:buClr>
              <a:buNone/>
              <a:defRPr/>
            </a:pPr>
            <a:endParaRPr lang="fr-BE" altLang="en-US" sz="100" dirty="0" smtClean="0">
              <a:solidFill>
                <a:schemeClr val="tx1"/>
              </a:solidFill>
            </a:endParaRPr>
          </a:p>
          <a:p>
            <a:pPr lvl="1">
              <a:spcBef>
                <a:spcPts val="300"/>
              </a:spcBef>
              <a:spcAft>
                <a:spcPts val="3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International </a:t>
            </a:r>
            <a:r>
              <a:rPr lang="fr-BE" altLang="en-US" sz="1350" dirty="0" err="1" smtClean="0">
                <a:solidFill>
                  <a:schemeClr val="tx1"/>
                </a:solidFill>
              </a:rPr>
              <a:t>connectivity</a:t>
            </a:r>
            <a:r>
              <a:rPr lang="fr-BE" altLang="en-US" sz="1350" dirty="0" smtClean="0">
                <a:solidFill>
                  <a:schemeClr val="tx1"/>
                </a:solidFill>
              </a:rPr>
              <a:t> </a:t>
            </a:r>
            <a:r>
              <a:rPr lang="fr-BE" altLang="en-US" sz="1350" dirty="0" err="1" smtClean="0">
                <a:solidFill>
                  <a:schemeClr val="tx1"/>
                </a:solidFill>
              </a:rPr>
              <a:t>Research</a:t>
            </a:r>
            <a:r>
              <a:rPr lang="fr-BE" altLang="en-US" sz="1350" dirty="0" smtClean="0">
                <a:solidFill>
                  <a:schemeClr val="tx1"/>
                </a:solidFill>
              </a:rPr>
              <a:t> &amp; </a:t>
            </a:r>
            <a:r>
              <a:rPr lang="fr-BE" altLang="en-US" sz="1350" dirty="0" err="1" smtClean="0">
                <a:solidFill>
                  <a:schemeClr val="tx1"/>
                </a:solidFill>
              </a:rPr>
              <a:t>Education</a:t>
            </a:r>
            <a:r>
              <a:rPr lang="fr-BE" altLang="en-US" sz="1350" dirty="0" smtClean="0">
                <a:solidFill>
                  <a:schemeClr val="tx1"/>
                </a:solidFill>
              </a:rPr>
              <a:t>: 15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4"/>
              </a:rPr>
              <a:t>NET-01-FPA</a:t>
            </a:r>
            <a:r>
              <a:rPr lang="fr-BE" altLang="en-US" sz="1350" dirty="0" smtClean="0">
                <a:solidFill>
                  <a:schemeClr val="tx1"/>
                </a:solidFill>
              </a:rPr>
              <a:t>)</a:t>
            </a:r>
          </a:p>
          <a:p>
            <a:pPr marL="457200" lvl="1" indent="0">
              <a:spcBef>
                <a:spcPts val="300"/>
              </a:spcBef>
              <a:spcAft>
                <a:spcPts val="300"/>
              </a:spcAft>
              <a:buClr>
                <a:srgbClr val="FFCC66"/>
              </a:buClr>
              <a:buNone/>
              <a:defRPr/>
            </a:pP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r>
              <a:rPr lang="fr-BE" altLang="en-US" sz="1350" dirty="0">
                <a:solidFill>
                  <a:schemeClr val="tx1"/>
                </a:solidFill>
              </a:rPr>
              <a:t>N</a:t>
            </a:r>
            <a:r>
              <a:rPr lang="fr-BE" altLang="en-US" sz="1350" dirty="0" smtClean="0">
                <a:solidFill>
                  <a:schemeClr val="tx1"/>
                </a:solidFill>
              </a:rPr>
              <a:t>ew and </a:t>
            </a:r>
            <a:r>
              <a:rPr lang="fr-BE" altLang="en-US" sz="1350" dirty="0" err="1" smtClean="0">
                <a:solidFill>
                  <a:schemeClr val="tx1"/>
                </a:solidFill>
              </a:rPr>
              <a:t>existing</a:t>
            </a:r>
            <a:r>
              <a:rPr lang="fr-BE" altLang="en-US" sz="1350" dirty="0" smtClean="0">
                <a:solidFill>
                  <a:schemeClr val="tx1"/>
                </a:solidFill>
              </a:rPr>
              <a:t> ESFRI </a:t>
            </a:r>
            <a:r>
              <a:rPr lang="fr-BE" altLang="en-US" sz="1350" dirty="0" err="1">
                <a:solidFill>
                  <a:schemeClr val="tx1"/>
                </a:solidFill>
              </a:rPr>
              <a:t>r</a:t>
            </a:r>
            <a:r>
              <a:rPr lang="fr-BE" altLang="en-US" sz="1350" dirty="0" err="1" smtClean="0">
                <a:solidFill>
                  <a:schemeClr val="tx1"/>
                </a:solidFill>
              </a:rPr>
              <a:t>esearch</a:t>
            </a:r>
            <a:r>
              <a:rPr lang="fr-BE" altLang="en-US" sz="1350" dirty="0" smtClean="0">
                <a:solidFill>
                  <a:schemeClr val="tx1"/>
                </a:solidFill>
              </a:rPr>
              <a:t> infrastructure </a:t>
            </a:r>
            <a:r>
              <a:rPr lang="fr-BE" altLang="en-US" sz="1350" dirty="0" err="1" smtClean="0">
                <a:solidFill>
                  <a:schemeClr val="tx1"/>
                </a:solidFill>
              </a:rPr>
              <a:t>projects</a:t>
            </a:r>
            <a:r>
              <a:rPr lang="fr-BE" altLang="en-US" sz="1350" dirty="0" smtClean="0">
                <a:solidFill>
                  <a:schemeClr val="tx1"/>
                </a:solidFill>
              </a:rPr>
              <a:t>: 36 </a:t>
            </a:r>
            <a:r>
              <a:rPr lang="fr-BE" altLang="en-US" sz="1350" dirty="0">
                <a:solidFill>
                  <a:schemeClr val="tx1"/>
                </a:solidFill>
              </a:rPr>
              <a:t>M€ </a:t>
            </a:r>
            <a:r>
              <a:rPr lang="fr-BE" altLang="en-US" sz="1350" dirty="0" smtClean="0">
                <a:solidFill>
                  <a:schemeClr val="tx1"/>
                </a:solidFill>
              </a:rPr>
              <a:t>(</a:t>
            </a:r>
            <a:r>
              <a:rPr lang="fr-BE" altLang="en-US" sz="1350" dirty="0" smtClean="0">
                <a:solidFill>
                  <a:schemeClr val="tx1"/>
                </a:solidFill>
                <a:hlinkClick r:id="rId5"/>
              </a:rPr>
              <a:t>DEV-02-01</a:t>
            </a:r>
            <a:r>
              <a:rPr lang="fr-BE" altLang="en-US" sz="1350" dirty="0" smtClean="0">
                <a:solidFill>
                  <a:schemeClr val="tx1"/>
                </a:solidFill>
              </a:rPr>
              <a:t>), 7,5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6"/>
              </a:rPr>
              <a:t>DEV-02-02</a:t>
            </a:r>
            <a:r>
              <a:rPr lang="fr-BE" altLang="en-US" sz="1350" dirty="0" smtClean="0">
                <a:solidFill>
                  <a:schemeClr val="tx1"/>
                </a:solidFill>
              </a:rPr>
              <a:t>) </a:t>
            </a: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Healthcare Innovation Procurement Network:        5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7"/>
              </a:rPr>
              <a:t>CARE-05-04</a:t>
            </a:r>
            <a:r>
              <a:rPr lang="fr-BE" altLang="en-US" sz="1350" dirty="0" smtClean="0">
                <a:solidFill>
                  <a:schemeClr val="tx1"/>
                </a:solidFill>
              </a:rPr>
              <a:t>) </a:t>
            </a: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Coordination… adoption of </a:t>
            </a:r>
            <a:r>
              <a:rPr lang="fr-BE" altLang="en-US" sz="1350" dirty="0" err="1" smtClean="0">
                <a:solidFill>
                  <a:schemeClr val="tx1"/>
                </a:solidFill>
              </a:rPr>
              <a:t>trustworthy</a:t>
            </a:r>
            <a:r>
              <a:rPr lang="fr-BE" altLang="en-US" sz="1350" dirty="0" smtClean="0">
                <a:solidFill>
                  <a:schemeClr val="tx1"/>
                </a:solidFill>
              </a:rPr>
              <a:t> AI, data </a:t>
            </a:r>
            <a:r>
              <a:rPr lang="fr-BE" altLang="en-US" sz="1350" dirty="0" smtClean="0">
                <a:solidFill>
                  <a:schemeClr val="tx1"/>
                </a:solidFill>
              </a:rPr>
              <a:t> and </a:t>
            </a:r>
            <a:r>
              <a:rPr lang="fr-BE" altLang="en-US" sz="1350" dirty="0" err="1" smtClean="0">
                <a:solidFill>
                  <a:schemeClr val="tx1"/>
                </a:solidFill>
              </a:rPr>
              <a:t>robotics</a:t>
            </a:r>
            <a:r>
              <a:rPr lang="fr-BE" altLang="en-US" sz="1350" dirty="0" smtClean="0">
                <a:solidFill>
                  <a:schemeClr val="tx1"/>
                </a:solidFill>
              </a:rPr>
              <a:t>: 13 </a:t>
            </a:r>
            <a:r>
              <a:rPr lang="fr-BE" altLang="en-US" sz="1350" dirty="0">
                <a:solidFill>
                  <a:schemeClr val="tx1"/>
                </a:solidFill>
              </a:rPr>
              <a:t>M</a:t>
            </a:r>
            <a:r>
              <a:rPr lang="fr-BE" altLang="en-US" sz="1350" dirty="0" smtClean="0">
                <a:solidFill>
                  <a:schemeClr val="tx1"/>
                </a:solidFill>
              </a:rPr>
              <a:t>€</a:t>
            </a:r>
            <a:r>
              <a:rPr lang="fr-BE" altLang="en-US" sz="1350" dirty="0">
                <a:solidFill>
                  <a:schemeClr val="tx1"/>
                </a:solidFill>
              </a:rPr>
              <a:t> </a:t>
            </a:r>
            <a:r>
              <a:rPr lang="fr-BE" altLang="en-US" sz="1350" dirty="0" smtClean="0">
                <a:solidFill>
                  <a:schemeClr val="tx1"/>
                </a:solidFill>
              </a:rPr>
              <a:t>(</a:t>
            </a:r>
            <a:r>
              <a:rPr lang="fr-BE" altLang="en-US" sz="1350" dirty="0" smtClean="0">
                <a:solidFill>
                  <a:schemeClr val="tx1"/>
                </a:solidFill>
                <a:hlinkClick r:id="rId8"/>
              </a:rPr>
              <a:t>HUMAN-01-02</a:t>
            </a:r>
            <a:r>
              <a:rPr lang="fr-BE" altLang="en-US" sz="1350" dirty="0" smtClean="0">
                <a:solidFill>
                  <a:schemeClr val="tx1"/>
                </a:solidFill>
              </a:rPr>
              <a:t>)</a:t>
            </a: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Joint </a:t>
            </a:r>
            <a:r>
              <a:rPr lang="fr-BE" altLang="en-US" sz="1350" dirty="0" err="1" smtClean="0">
                <a:solidFill>
                  <a:schemeClr val="tx1"/>
                </a:solidFill>
              </a:rPr>
              <a:t>procurement</a:t>
            </a:r>
            <a:r>
              <a:rPr lang="fr-BE" altLang="en-US" sz="1350" dirty="0" smtClean="0">
                <a:solidFill>
                  <a:schemeClr val="tx1"/>
                </a:solidFill>
              </a:rPr>
              <a:t> of local </a:t>
            </a:r>
            <a:r>
              <a:rPr lang="fr-BE" altLang="en-US" sz="1350" dirty="0" err="1" smtClean="0">
                <a:solidFill>
                  <a:schemeClr val="tx1"/>
                </a:solidFill>
              </a:rPr>
              <a:t>energy</a:t>
            </a:r>
            <a:r>
              <a:rPr lang="fr-BE" altLang="en-US" sz="1350" dirty="0" smtClean="0">
                <a:solidFill>
                  <a:schemeClr val="tx1"/>
                </a:solidFill>
              </a:rPr>
              <a:t> </a:t>
            </a:r>
            <a:r>
              <a:rPr lang="fr-BE" altLang="en-US" sz="1350" dirty="0" err="1" smtClean="0">
                <a:solidFill>
                  <a:schemeClr val="tx1"/>
                </a:solidFill>
              </a:rPr>
              <a:t>related</a:t>
            </a:r>
            <a:r>
              <a:rPr lang="fr-BE" altLang="en-US" sz="1350" dirty="0" smtClean="0">
                <a:solidFill>
                  <a:schemeClr val="tx1"/>
                </a:solidFill>
              </a:rPr>
              <a:t> digital services: 4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9"/>
              </a:rPr>
              <a:t>D3-02-11</a:t>
            </a:r>
            <a:r>
              <a:rPr lang="fr-BE" altLang="en-US" sz="1350" dirty="0" smtClean="0">
                <a:solidFill>
                  <a:schemeClr val="tx1"/>
                </a:solidFill>
              </a:rPr>
              <a:t>)</a:t>
            </a:r>
          </a:p>
          <a:p>
            <a:pPr lvl="1">
              <a:spcBef>
                <a:spcPts val="300"/>
              </a:spcBef>
              <a:spcAft>
                <a:spcPts val="300"/>
              </a:spcAft>
              <a:buClr>
                <a:srgbClr val="FFCC66"/>
              </a:buClr>
              <a:buFont typeface="Times" pitchFamily="18" charset="0"/>
              <a:buChar char="•"/>
              <a:defRPr/>
            </a:pPr>
            <a:r>
              <a:rPr lang="fr-BE" altLang="en-US" sz="1350" dirty="0" err="1" smtClean="0">
                <a:solidFill>
                  <a:schemeClr val="tx1"/>
                </a:solidFill>
              </a:rPr>
              <a:t>Zero</a:t>
            </a:r>
            <a:r>
              <a:rPr lang="fr-BE" altLang="en-US" sz="1350" dirty="0" smtClean="0">
                <a:solidFill>
                  <a:schemeClr val="tx1"/>
                </a:solidFill>
              </a:rPr>
              <a:t> </a:t>
            </a:r>
            <a:r>
              <a:rPr lang="fr-BE" altLang="en-US" sz="1350" dirty="0" err="1" smtClean="0">
                <a:solidFill>
                  <a:schemeClr val="tx1"/>
                </a:solidFill>
              </a:rPr>
              <a:t>polluted</a:t>
            </a:r>
            <a:r>
              <a:rPr lang="fr-BE" altLang="en-US" sz="1350" dirty="0" smtClean="0">
                <a:solidFill>
                  <a:schemeClr val="tx1"/>
                </a:solidFill>
              </a:rPr>
              <a:t> </a:t>
            </a:r>
            <a:r>
              <a:rPr lang="fr-BE" altLang="en-US" sz="1350" dirty="0" err="1" smtClean="0">
                <a:solidFill>
                  <a:schemeClr val="tx1"/>
                </a:solidFill>
              </a:rPr>
              <a:t>seas</a:t>
            </a:r>
            <a:r>
              <a:rPr lang="fr-BE" altLang="en-US" sz="1350" dirty="0" smtClean="0">
                <a:solidFill>
                  <a:schemeClr val="tx1"/>
                </a:solidFill>
              </a:rPr>
              <a:t> and </a:t>
            </a:r>
            <a:r>
              <a:rPr lang="fr-BE" altLang="en-US" sz="1350" dirty="0" err="1" smtClean="0">
                <a:solidFill>
                  <a:schemeClr val="tx1"/>
                </a:solidFill>
              </a:rPr>
              <a:t>oceans</a:t>
            </a:r>
            <a:r>
              <a:rPr lang="fr-BE" altLang="en-US" sz="1350" dirty="0" smtClean="0">
                <a:solidFill>
                  <a:schemeClr val="tx1"/>
                </a:solidFill>
              </a:rPr>
              <a:t>:                            3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0"/>
              </a:rPr>
              <a:t>ZEROPOLLUTION-01-04</a:t>
            </a:r>
            <a:r>
              <a:rPr lang="fr-BE" altLang="en-US" sz="1350" dirty="0" smtClean="0">
                <a:solidFill>
                  <a:schemeClr val="tx1"/>
                </a:solidFill>
              </a:rPr>
              <a:t>)</a:t>
            </a:r>
          </a:p>
          <a:p>
            <a:pPr lvl="1">
              <a:spcBef>
                <a:spcPts val="300"/>
              </a:spcBef>
              <a:spcAft>
                <a:spcPts val="300"/>
              </a:spcAft>
              <a:buClr>
                <a:srgbClr val="FFCC66"/>
              </a:buClr>
              <a:buFont typeface="Times" pitchFamily="18" charset="0"/>
              <a:buChar char="•"/>
              <a:defRPr/>
            </a:pPr>
            <a:r>
              <a:rPr lang="fr-BE" altLang="en-US" sz="1350" dirty="0" err="1" smtClean="0">
                <a:solidFill>
                  <a:schemeClr val="tx1"/>
                </a:solidFill>
              </a:rPr>
              <a:t>Preparing</a:t>
            </a:r>
            <a:r>
              <a:rPr lang="fr-BE" altLang="en-US" sz="1350" dirty="0" smtClean="0">
                <a:solidFill>
                  <a:schemeClr val="tx1"/>
                </a:solidFill>
              </a:rPr>
              <a:t> PCP on </a:t>
            </a:r>
            <a:r>
              <a:rPr lang="fr-BE" altLang="en-US" sz="1350" dirty="0" err="1" smtClean="0">
                <a:solidFill>
                  <a:schemeClr val="tx1"/>
                </a:solidFill>
              </a:rPr>
              <a:t>climate</a:t>
            </a:r>
            <a:r>
              <a:rPr lang="fr-BE" altLang="en-US" sz="1350" dirty="0" smtClean="0">
                <a:solidFill>
                  <a:schemeClr val="tx1"/>
                </a:solidFill>
              </a:rPr>
              <a:t> change </a:t>
            </a:r>
            <a:r>
              <a:rPr lang="fr-BE" altLang="en-US" sz="1350" dirty="0" err="1" smtClean="0">
                <a:solidFill>
                  <a:schemeClr val="tx1"/>
                </a:solidFill>
              </a:rPr>
              <a:t>adaption</a:t>
            </a:r>
            <a:r>
              <a:rPr lang="fr-BE" altLang="en-US" sz="1350" dirty="0" smtClean="0">
                <a:solidFill>
                  <a:schemeClr val="tx1"/>
                </a:solidFill>
              </a:rPr>
              <a:t> and mitigation: 2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1"/>
              </a:rPr>
              <a:t>GOVERNANCE-01-15</a:t>
            </a:r>
            <a:r>
              <a:rPr lang="fr-BE" altLang="en-US" sz="1350" dirty="0" smtClean="0">
                <a:solidFill>
                  <a:schemeClr val="tx1"/>
                </a:solidFill>
              </a:rPr>
              <a:t>)</a:t>
            </a: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Building </a:t>
            </a:r>
            <a:r>
              <a:rPr lang="fr-BE" altLang="en-US" sz="1350" dirty="0" err="1" smtClean="0">
                <a:solidFill>
                  <a:schemeClr val="tx1"/>
                </a:solidFill>
              </a:rPr>
              <a:t>capabilities</a:t>
            </a:r>
            <a:r>
              <a:rPr lang="fr-BE" altLang="en-US" sz="1350" dirty="0" smtClean="0">
                <a:solidFill>
                  <a:schemeClr val="tx1"/>
                </a:solidFill>
              </a:rPr>
              <a:t> in innovation </a:t>
            </a:r>
            <a:r>
              <a:rPr lang="fr-BE" altLang="en-US" sz="1350" dirty="0" err="1" smtClean="0">
                <a:solidFill>
                  <a:schemeClr val="tx1"/>
                </a:solidFill>
              </a:rPr>
              <a:t>procurement</a:t>
            </a:r>
            <a:r>
              <a:rPr lang="fr-BE" altLang="en-US" sz="1350" dirty="0" smtClean="0">
                <a:solidFill>
                  <a:schemeClr val="tx1"/>
                </a:solidFill>
              </a:rPr>
              <a:t> – startups / </a:t>
            </a:r>
            <a:r>
              <a:rPr lang="fr-BE" altLang="en-US" sz="1350" dirty="0" err="1" smtClean="0">
                <a:solidFill>
                  <a:schemeClr val="tx1"/>
                </a:solidFill>
              </a:rPr>
              <a:t>SMEs</a:t>
            </a:r>
            <a:r>
              <a:rPr lang="fr-BE" altLang="en-US" sz="1350" dirty="0" smtClean="0">
                <a:solidFill>
                  <a:schemeClr val="tx1"/>
                </a:solidFill>
              </a:rPr>
              <a:t>: 4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2"/>
              </a:rPr>
              <a:t>CONNECT-01-02</a:t>
            </a:r>
            <a:r>
              <a:rPr lang="fr-BE" altLang="en-US" sz="1350" dirty="0" smtClean="0">
                <a:solidFill>
                  <a:schemeClr val="tx1"/>
                </a:solidFill>
              </a:rPr>
              <a:t>)</a:t>
            </a: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marL="0" indent="0">
              <a:spcBef>
                <a:spcPts val="300"/>
              </a:spcBef>
              <a:spcAft>
                <a:spcPts val="300"/>
              </a:spcAft>
              <a:buClr>
                <a:srgbClr val="FFCC66"/>
              </a:buClr>
              <a:buNone/>
              <a:defRPr/>
            </a:pPr>
            <a:r>
              <a:rPr lang="fr-BE" altLang="en-US" sz="1800" dirty="0">
                <a:solidFill>
                  <a:schemeClr val="tx1"/>
                </a:solidFill>
              </a:rPr>
              <a:t>                                                                       </a:t>
            </a:r>
            <a:endParaRPr lang="fr-BE" altLang="en-US" sz="20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p:txBody>
      </p:sp>
      <p:sp>
        <p:nvSpPr>
          <p:cNvPr id="18" name="Rectangle 32"/>
          <p:cNvSpPr>
            <a:spLocks noChangeArrowheads="1"/>
          </p:cNvSpPr>
          <p:nvPr/>
        </p:nvSpPr>
        <p:spPr bwMode="auto">
          <a:xfrm>
            <a:off x="6380005" y="303636"/>
            <a:ext cx="5853558"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nSpc>
                <a:spcPct val="80000"/>
              </a:lnSpc>
              <a:spcBef>
                <a:spcPts val="600"/>
              </a:spcBef>
              <a:spcAft>
                <a:spcPts val="600"/>
              </a:spcAft>
              <a:buClr>
                <a:srgbClr val="FFCC66"/>
              </a:buClr>
              <a:buFont typeface="Times" pitchFamily="18" charset="0"/>
              <a:buChar char="•"/>
              <a:defRPr/>
            </a:pPr>
            <a:endParaRPr lang="fr-BE" altLang="en-US" sz="1800" dirty="0" smtClean="0">
              <a:solidFill>
                <a:schemeClr val="tx1"/>
              </a:solidFill>
            </a:endParaRPr>
          </a:p>
          <a:p>
            <a:pPr marL="0" indent="0" algn="ctr">
              <a:spcBef>
                <a:spcPts val="300"/>
              </a:spcBef>
              <a:spcAft>
                <a:spcPts val="600"/>
              </a:spcAft>
              <a:buClr>
                <a:srgbClr val="FFCC66"/>
              </a:buClr>
              <a:buNone/>
              <a:defRPr/>
            </a:pPr>
            <a:r>
              <a:rPr lang="fr-BE" altLang="en-US" sz="2000" b="1" dirty="0" smtClean="0">
                <a:solidFill>
                  <a:schemeClr val="tx1"/>
                </a:solidFill>
              </a:rPr>
              <a:t>2022 (</a:t>
            </a:r>
            <a:r>
              <a:rPr lang="fr-BE" altLang="en-US" sz="2000" b="1" dirty="0" smtClean="0">
                <a:solidFill>
                  <a:schemeClr val="tx1"/>
                </a:solidFill>
              </a:rPr>
              <a:t>170,7 </a:t>
            </a:r>
            <a:r>
              <a:rPr lang="fr-BE" altLang="en-US" sz="2000" b="1" dirty="0">
                <a:solidFill>
                  <a:schemeClr val="tx1"/>
                </a:solidFill>
              </a:rPr>
              <a:t>M€)</a:t>
            </a:r>
          </a:p>
          <a:p>
            <a:pPr marL="0" indent="0">
              <a:spcBef>
                <a:spcPts val="300"/>
              </a:spcBef>
              <a:spcAft>
                <a:spcPts val="300"/>
              </a:spcAft>
              <a:buClr>
                <a:srgbClr val="FFCC66"/>
              </a:buClr>
              <a:buNone/>
              <a:defRPr/>
            </a:pPr>
            <a:r>
              <a:rPr lang="fr-BE" altLang="en-US" sz="1800" dirty="0">
                <a:solidFill>
                  <a:srgbClr val="C00000"/>
                </a:solidFill>
              </a:rPr>
              <a:t>  PCP </a:t>
            </a:r>
            <a:r>
              <a:rPr lang="fr-BE" altLang="en-US" sz="1800" dirty="0" smtClean="0">
                <a:solidFill>
                  <a:srgbClr val="C00000"/>
                </a:solidFill>
              </a:rPr>
              <a:t>actions</a:t>
            </a:r>
          </a:p>
          <a:p>
            <a:pPr marL="0" indent="0">
              <a:spcBef>
                <a:spcPts val="300"/>
              </a:spcBef>
              <a:spcAft>
                <a:spcPts val="300"/>
              </a:spcAft>
              <a:buClr>
                <a:srgbClr val="FFCC66"/>
              </a:buClr>
              <a:buNone/>
              <a:defRPr/>
            </a:pPr>
            <a:endParaRPr lang="fr-BE" altLang="en-US" sz="1800" dirty="0" smtClean="0">
              <a:solidFill>
                <a:srgbClr val="C00000"/>
              </a:solidFill>
            </a:endParaRPr>
          </a:p>
          <a:p>
            <a:pPr marL="0" indent="0">
              <a:spcBef>
                <a:spcPts val="300"/>
              </a:spcBef>
              <a:spcAft>
                <a:spcPts val="300"/>
              </a:spcAft>
              <a:buClr>
                <a:srgbClr val="FFCC66"/>
              </a:buClr>
              <a:buNone/>
              <a:defRPr/>
            </a:pPr>
            <a:endParaRPr lang="fr-BE" altLang="en-US" sz="1800" dirty="0" smtClean="0">
              <a:solidFill>
                <a:srgbClr val="C00000"/>
              </a:solidFill>
            </a:endParaRPr>
          </a:p>
          <a:p>
            <a:pPr marL="0" indent="0">
              <a:spcBef>
                <a:spcPts val="300"/>
              </a:spcBef>
              <a:spcAft>
                <a:spcPts val="300"/>
              </a:spcAft>
              <a:buClr>
                <a:srgbClr val="FFCC66"/>
              </a:buClr>
              <a:buNone/>
              <a:defRPr/>
            </a:pPr>
            <a:endParaRPr lang="fr-BE" altLang="en-US" sz="1800" dirty="0">
              <a:solidFill>
                <a:srgbClr val="C00000"/>
              </a:solidFill>
            </a:endParaRPr>
          </a:p>
          <a:p>
            <a:pPr marL="0" indent="0">
              <a:spcBef>
                <a:spcPts val="300"/>
              </a:spcBef>
              <a:spcAft>
                <a:spcPts val="300"/>
              </a:spcAft>
              <a:buClr>
                <a:srgbClr val="FFCC66"/>
              </a:buClr>
              <a:buNone/>
              <a:defRPr/>
            </a:pPr>
            <a:endParaRPr lang="fr-BE" altLang="en-US" sz="1800" dirty="0" smtClean="0">
              <a:solidFill>
                <a:srgbClr val="C00000"/>
              </a:solidFill>
            </a:endParaRPr>
          </a:p>
          <a:p>
            <a:pPr marL="0" indent="0">
              <a:spcBef>
                <a:spcPts val="300"/>
              </a:spcBef>
              <a:spcAft>
                <a:spcPts val="300"/>
              </a:spcAft>
              <a:buClr>
                <a:srgbClr val="FFCC66"/>
              </a:buClr>
              <a:buNone/>
              <a:defRPr/>
            </a:pPr>
            <a:endParaRPr lang="fr-BE" altLang="en-US" sz="1800" dirty="0" smtClean="0">
              <a:solidFill>
                <a:srgbClr val="C00000"/>
              </a:solidFill>
            </a:endParaRPr>
          </a:p>
          <a:p>
            <a:pPr marL="0" indent="0">
              <a:spcBef>
                <a:spcPts val="300"/>
              </a:spcBef>
              <a:spcAft>
                <a:spcPts val="300"/>
              </a:spcAft>
              <a:buClr>
                <a:srgbClr val="FFCC66"/>
              </a:buClr>
              <a:buNone/>
              <a:defRPr/>
            </a:pPr>
            <a:r>
              <a:rPr lang="fr-BE" altLang="en-US" sz="1800" dirty="0">
                <a:solidFill>
                  <a:srgbClr val="C00000"/>
                </a:solidFill>
              </a:rPr>
              <a:t> </a:t>
            </a:r>
            <a:r>
              <a:rPr lang="fr-BE" altLang="en-US" sz="1800" dirty="0" smtClean="0">
                <a:solidFill>
                  <a:srgbClr val="C00000"/>
                </a:solidFill>
              </a:rPr>
              <a:t> RIA actions </a:t>
            </a:r>
            <a:r>
              <a:rPr lang="fr-BE" altLang="en-US" sz="1800" dirty="0" err="1" smtClean="0">
                <a:solidFill>
                  <a:srgbClr val="C00000"/>
                </a:solidFill>
              </a:rPr>
              <a:t>involving</a:t>
            </a:r>
            <a:r>
              <a:rPr lang="fr-BE" altLang="en-US" sz="1800" dirty="0" smtClean="0">
                <a:solidFill>
                  <a:srgbClr val="C00000"/>
                </a:solidFill>
              </a:rPr>
              <a:t> PCP</a:t>
            </a:r>
            <a:endParaRPr lang="fr-BE" altLang="en-US" sz="1800" dirty="0">
              <a:solidFill>
                <a:srgbClr val="C00000"/>
              </a:solidFill>
            </a:endParaRPr>
          </a:p>
          <a:p>
            <a:pPr>
              <a:spcBef>
                <a:spcPts val="300"/>
              </a:spcBef>
              <a:spcAft>
                <a:spcPts val="300"/>
              </a:spcAft>
              <a:buClr>
                <a:srgbClr val="FFCC66"/>
              </a:buClr>
              <a:buFont typeface="Times" pitchFamily="18" charset="0"/>
              <a:buChar char="•"/>
              <a:defRPr/>
            </a:pPr>
            <a:endParaRPr lang="fr-BE" altLang="en-US" sz="1600" dirty="0">
              <a:solidFill>
                <a:srgbClr val="C00000"/>
              </a:solidFill>
            </a:endParaRPr>
          </a:p>
          <a:p>
            <a:pPr marL="0" indent="0">
              <a:spcBef>
                <a:spcPts val="300"/>
              </a:spcBef>
              <a:spcAft>
                <a:spcPts val="300"/>
              </a:spcAft>
              <a:buClr>
                <a:srgbClr val="FFCC66"/>
              </a:buClr>
              <a:buNone/>
              <a:defRPr/>
            </a:pPr>
            <a:endParaRPr lang="fr-BE" altLang="en-US" sz="1000" dirty="0">
              <a:solidFill>
                <a:schemeClr val="tx1"/>
              </a:solidFill>
            </a:endParaRPr>
          </a:p>
          <a:p>
            <a:pPr marL="0" indent="0">
              <a:spcBef>
                <a:spcPts val="300"/>
              </a:spcBef>
              <a:spcAft>
                <a:spcPts val="300"/>
              </a:spcAft>
              <a:buClr>
                <a:srgbClr val="FFCC66"/>
              </a:buClr>
              <a:buNone/>
              <a:defRPr/>
            </a:pPr>
            <a:r>
              <a:rPr lang="fr-BE" altLang="en-US" sz="1800" dirty="0">
                <a:solidFill>
                  <a:srgbClr val="C00000"/>
                </a:solidFill>
              </a:rPr>
              <a:t>  PPI actions</a:t>
            </a:r>
          </a:p>
          <a:p>
            <a:pPr>
              <a:spcBef>
                <a:spcPts val="300"/>
              </a:spcBef>
              <a:spcAft>
                <a:spcPts val="300"/>
              </a:spcAft>
              <a:buClr>
                <a:srgbClr val="FFCC66"/>
              </a:buClr>
              <a:buFont typeface="Times" pitchFamily="18" charset="0"/>
              <a:buChar char="•"/>
              <a:defRPr/>
            </a:pPr>
            <a:endParaRPr lang="fr-BE" altLang="en-US" sz="1800" dirty="0">
              <a:solidFill>
                <a:srgbClr val="C00000"/>
              </a:solidFill>
            </a:endParaRPr>
          </a:p>
          <a:p>
            <a:pPr>
              <a:spcBef>
                <a:spcPts val="300"/>
              </a:spcBef>
              <a:spcAft>
                <a:spcPts val="300"/>
              </a:spcAft>
              <a:buClr>
                <a:srgbClr val="FFCC66"/>
              </a:buClr>
              <a:buFont typeface="Times" pitchFamily="18" charset="0"/>
              <a:buChar char="•"/>
              <a:defRPr/>
            </a:pPr>
            <a:endParaRPr lang="fr-BE" altLang="en-US" sz="800" dirty="0">
              <a:solidFill>
                <a:srgbClr val="C00000"/>
              </a:solidFill>
            </a:endParaRPr>
          </a:p>
          <a:p>
            <a:pPr marL="0" indent="0">
              <a:spcBef>
                <a:spcPts val="300"/>
              </a:spcBef>
              <a:spcAft>
                <a:spcPts val="300"/>
              </a:spcAft>
              <a:buClr>
                <a:srgbClr val="FFCC66"/>
              </a:buClr>
              <a:buNone/>
              <a:defRPr/>
            </a:pPr>
            <a:r>
              <a:rPr lang="fr-BE" altLang="en-US" sz="1800" dirty="0">
                <a:solidFill>
                  <a:srgbClr val="C00000"/>
                </a:solidFill>
              </a:rPr>
              <a:t>  CSA actions</a:t>
            </a:r>
          </a:p>
          <a:p>
            <a:pPr lvl="1">
              <a:spcBef>
                <a:spcPts val="300"/>
              </a:spcBef>
              <a:spcAft>
                <a:spcPts val="300"/>
              </a:spcAft>
              <a:buClr>
                <a:srgbClr val="FFCC66"/>
              </a:buClr>
              <a:buFont typeface="Times" pitchFamily="18" charset="0"/>
              <a:buChar char="•"/>
              <a:defRPr/>
            </a:pPr>
            <a:endParaRPr lang="fr-BE" altLang="en-US" sz="400" dirty="0">
              <a:solidFill>
                <a:schemeClr val="tx1"/>
              </a:solidFill>
            </a:endParaRPr>
          </a:p>
          <a:p>
            <a:pPr marL="0" indent="0">
              <a:spcBef>
                <a:spcPts val="300"/>
              </a:spcBef>
              <a:spcAft>
                <a:spcPts val="300"/>
              </a:spcAft>
              <a:buClr>
                <a:srgbClr val="FFCC66"/>
              </a:buClr>
              <a:buNone/>
              <a:defRPr/>
            </a:pPr>
            <a:r>
              <a:rPr lang="fr-BE" altLang="en-US" sz="1800" dirty="0">
                <a:solidFill>
                  <a:schemeClr val="tx1"/>
                </a:solidFill>
              </a:rPr>
              <a:t>                                                                       </a:t>
            </a:r>
            <a:r>
              <a:rPr lang="fr-BE" altLang="en-US" sz="1800" dirty="0" smtClean="0">
                <a:solidFill>
                  <a:schemeClr val="tx1"/>
                </a:solidFill>
              </a:rPr>
              <a:t>     </a:t>
            </a:r>
          </a:p>
          <a:p>
            <a:pPr marL="0" indent="0">
              <a:spcBef>
                <a:spcPts val="300"/>
              </a:spcBef>
              <a:spcAft>
                <a:spcPts val="300"/>
              </a:spcAft>
              <a:buClr>
                <a:srgbClr val="FFCC66"/>
              </a:buClr>
              <a:buNone/>
              <a:defRPr/>
            </a:pPr>
            <a:r>
              <a:rPr lang="fr-BE" altLang="en-US" sz="1800" dirty="0">
                <a:solidFill>
                  <a:schemeClr val="tx1"/>
                </a:solidFill>
              </a:rPr>
              <a:t> </a:t>
            </a:r>
            <a:r>
              <a:rPr lang="fr-BE" altLang="en-US" sz="1800" dirty="0" smtClean="0">
                <a:solidFill>
                  <a:schemeClr val="tx1"/>
                </a:solidFill>
              </a:rPr>
              <a:t> </a:t>
            </a:r>
            <a:r>
              <a:rPr lang="fr-BE" altLang="en-US" sz="1800" dirty="0" smtClean="0">
                <a:solidFill>
                  <a:srgbClr val="C00000"/>
                </a:solidFill>
              </a:rPr>
              <a:t>Programme </a:t>
            </a:r>
            <a:r>
              <a:rPr lang="fr-BE" altLang="en-US" sz="1800" dirty="0" err="1" smtClean="0">
                <a:solidFill>
                  <a:srgbClr val="C00000"/>
                </a:solidFill>
              </a:rPr>
              <a:t>Cofund</a:t>
            </a:r>
            <a:r>
              <a:rPr lang="fr-BE" altLang="en-US" sz="1800" dirty="0" smtClean="0">
                <a:solidFill>
                  <a:srgbClr val="C00000"/>
                </a:solidFill>
              </a:rPr>
              <a:t> actions</a:t>
            </a:r>
            <a:endParaRPr lang="en-GB" altLang="en-US" sz="1800" dirty="0">
              <a:solidFill>
                <a:schemeClr val="tx1"/>
              </a:solidFill>
            </a:endParaRPr>
          </a:p>
        </p:txBody>
      </p:sp>
      <p:sp>
        <p:nvSpPr>
          <p:cNvPr id="19" name="Rectangle 32"/>
          <p:cNvSpPr>
            <a:spLocks noChangeArrowheads="1"/>
          </p:cNvSpPr>
          <p:nvPr/>
        </p:nvSpPr>
        <p:spPr bwMode="auto">
          <a:xfrm>
            <a:off x="6359233" y="1161765"/>
            <a:ext cx="540326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nSpc>
                <a:spcPct val="80000"/>
              </a:lnSpc>
              <a:spcBef>
                <a:spcPts val="600"/>
              </a:spcBef>
              <a:spcAft>
                <a:spcPts val="6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Building </a:t>
            </a:r>
            <a:r>
              <a:rPr lang="fr-BE" altLang="en-US" sz="1350" dirty="0" err="1" smtClean="0">
                <a:solidFill>
                  <a:schemeClr val="tx1"/>
                </a:solidFill>
              </a:rPr>
              <a:t>resilience</a:t>
            </a:r>
            <a:r>
              <a:rPr lang="fr-BE" altLang="en-US" sz="1350" dirty="0" smtClean="0">
                <a:solidFill>
                  <a:schemeClr val="tx1"/>
                </a:solidFill>
              </a:rPr>
              <a:t> of </a:t>
            </a:r>
            <a:r>
              <a:rPr lang="fr-BE" altLang="en-US" sz="1350" dirty="0" err="1" smtClean="0">
                <a:solidFill>
                  <a:schemeClr val="tx1"/>
                </a:solidFill>
              </a:rPr>
              <a:t>healthcare</a:t>
            </a:r>
            <a:r>
              <a:rPr lang="fr-BE" altLang="en-US" sz="1350" dirty="0" smtClean="0">
                <a:solidFill>
                  <a:schemeClr val="tx1"/>
                </a:solidFill>
              </a:rPr>
              <a:t> </a:t>
            </a:r>
            <a:r>
              <a:rPr lang="fr-BE" altLang="en-US" sz="1350" dirty="0" err="1" smtClean="0">
                <a:solidFill>
                  <a:schemeClr val="tx1"/>
                </a:solidFill>
              </a:rPr>
              <a:t>systems</a:t>
            </a:r>
            <a:r>
              <a:rPr lang="fr-BE" altLang="en-US" sz="1350" dirty="0" smtClean="0">
                <a:solidFill>
                  <a:schemeClr val="tx1"/>
                </a:solidFill>
              </a:rPr>
              <a:t> in the </a:t>
            </a:r>
            <a:r>
              <a:rPr lang="fr-BE" altLang="en-US" sz="1350" dirty="0" err="1" smtClean="0">
                <a:solidFill>
                  <a:schemeClr val="tx1"/>
                </a:solidFill>
              </a:rPr>
              <a:t>context</a:t>
            </a:r>
            <a:r>
              <a:rPr lang="fr-BE" altLang="en-US" sz="1350" dirty="0" smtClean="0">
                <a:solidFill>
                  <a:schemeClr val="tx1"/>
                </a:solidFill>
              </a:rPr>
              <a:t> of </a:t>
            </a:r>
            <a:r>
              <a:rPr lang="fr-BE" altLang="en-US" sz="1350" dirty="0" err="1" smtClean="0">
                <a:solidFill>
                  <a:schemeClr val="tx1"/>
                </a:solidFill>
              </a:rPr>
              <a:t>recovery</a:t>
            </a:r>
            <a:r>
              <a:rPr lang="fr-BE" altLang="en-US" sz="1350" dirty="0" smtClean="0">
                <a:solidFill>
                  <a:schemeClr val="tx1"/>
                </a:solidFill>
              </a:rPr>
              <a:t>: 25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3"/>
              </a:rPr>
              <a:t>CARE-08-02</a:t>
            </a:r>
            <a:r>
              <a:rPr lang="fr-BE" altLang="en-US" sz="1350" dirty="0" smtClean="0">
                <a:solidFill>
                  <a:schemeClr val="tx1"/>
                </a:solidFill>
              </a:rPr>
              <a:t>) </a:t>
            </a: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r>
              <a:rPr lang="en-US" altLang="en-US" sz="1350" dirty="0" smtClean="0">
                <a:solidFill>
                  <a:schemeClr val="tx1"/>
                </a:solidFill>
              </a:rPr>
              <a:t>Boosting green economic recovery and open strategic autonomy in strategic digital technologies: 9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4"/>
              </a:rPr>
              <a:t>RESILIENCE-02-01</a:t>
            </a:r>
            <a:r>
              <a:rPr lang="fr-BE" altLang="en-US" sz="1350" dirty="0" smtClean="0">
                <a:solidFill>
                  <a:schemeClr val="tx1"/>
                </a:solidFill>
              </a:rPr>
              <a:t>)</a:t>
            </a:r>
          </a:p>
          <a:p>
            <a:pPr lvl="1">
              <a:spcBef>
                <a:spcPts val="300"/>
              </a:spcBef>
              <a:spcAft>
                <a:spcPts val="300"/>
              </a:spcAft>
              <a:buClr>
                <a:srgbClr val="FFCC66"/>
              </a:buClr>
              <a:buFont typeface="Times" pitchFamily="18" charset="0"/>
              <a:buChar char="•"/>
              <a:defRPr/>
            </a:pPr>
            <a:r>
              <a:rPr lang="fr-BE" altLang="en-US" sz="1350" dirty="0" smtClean="0">
                <a:solidFill>
                  <a:schemeClr val="tx1"/>
                </a:solidFill>
              </a:rPr>
              <a:t>Public </a:t>
            </a:r>
            <a:r>
              <a:rPr lang="fr-BE" altLang="en-US" sz="1350" dirty="0" err="1" smtClean="0">
                <a:solidFill>
                  <a:schemeClr val="tx1"/>
                </a:solidFill>
              </a:rPr>
              <a:t>sector</a:t>
            </a:r>
            <a:r>
              <a:rPr lang="fr-BE" altLang="en-US" sz="1350" dirty="0" smtClean="0">
                <a:solidFill>
                  <a:schemeClr val="tx1"/>
                </a:solidFill>
              </a:rPr>
              <a:t> as Galileo or </a:t>
            </a:r>
            <a:r>
              <a:rPr lang="fr-BE" altLang="en-US" sz="1350" dirty="0" err="1" smtClean="0">
                <a:solidFill>
                  <a:schemeClr val="tx1"/>
                </a:solidFill>
              </a:rPr>
              <a:t>Copernicus</a:t>
            </a:r>
            <a:r>
              <a:rPr lang="fr-BE" altLang="en-US" sz="1350" dirty="0" smtClean="0">
                <a:solidFill>
                  <a:schemeClr val="tx1"/>
                </a:solidFill>
              </a:rPr>
              <a:t> user:                  5,2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5"/>
              </a:rPr>
              <a:t>SPACE-02-52</a:t>
            </a:r>
            <a:r>
              <a:rPr lang="fr-BE" altLang="en-US" sz="1350" dirty="0" smtClean="0">
                <a:solidFill>
                  <a:schemeClr val="tx1"/>
                </a:solidFill>
              </a:rPr>
              <a:t>)</a:t>
            </a:r>
            <a:endParaRPr lang="en-US" altLang="en-US" sz="1350" dirty="0" smtClean="0">
              <a:solidFill>
                <a:schemeClr val="tx1"/>
              </a:solidFill>
            </a:endParaRPr>
          </a:p>
          <a:p>
            <a:pPr lvl="1">
              <a:spcBef>
                <a:spcPts val="300"/>
              </a:spcBef>
              <a:spcAft>
                <a:spcPts val="300"/>
              </a:spcAft>
              <a:buClr>
                <a:srgbClr val="FFCC66"/>
              </a:buClr>
              <a:buFont typeface="Times" pitchFamily="18" charset="0"/>
              <a:buChar char="•"/>
              <a:defRPr/>
            </a:pPr>
            <a:endParaRPr lang="en-US" altLang="en-US" sz="1350" dirty="0">
              <a:solidFill>
                <a:schemeClr val="tx1"/>
              </a:solidFill>
            </a:endParaRPr>
          </a:p>
          <a:p>
            <a:pPr marL="457200" lvl="1" indent="0">
              <a:spcBef>
                <a:spcPts val="300"/>
              </a:spcBef>
              <a:spcAft>
                <a:spcPts val="300"/>
              </a:spcAft>
              <a:buClr>
                <a:srgbClr val="FFCC66"/>
              </a:buClr>
              <a:buNone/>
              <a:defRPr/>
            </a:pPr>
            <a:endParaRPr lang="en-US" altLang="en-US" sz="400" dirty="0" smtClean="0">
              <a:solidFill>
                <a:schemeClr val="tx1"/>
              </a:solidFill>
            </a:endParaRPr>
          </a:p>
          <a:p>
            <a:pPr lvl="1">
              <a:spcBef>
                <a:spcPts val="300"/>
              </a:spcBef>
              <a:spcAft>
                <a:spcPts val="300"/>
              </a:spcAft>
              <a:buClr>
                <a:srgbClr val="FFCC66"/>
              </a:buClr>
              <a:buFont typeface="Times" pitchFamily="18" charset="0"/>
              <a:buChar char="•"/>
              <a:defRPr/>
            </a:pPr>
            <a:r>
              <a:rPr lang="en-US" altLang="en-US" sz="1350" dirty="0" smtClean="0">
                <a:solidFill>
                  <a:schemeClr val="tx1"/>
                </a:solidFill>
              </a:rPr>
              <a:t>R&amp;D for next generation scientific instrumentation, tools and methods: 110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6"/>
              </a:rPr>
              <a:t>TECH-01-01</a:t>
            </a:r>
            <a:r>
              <a:rPr lang="fr-BE" altLang="en-US" sz="1350" dirty="0" smtClean="0">
                <a:solidFill>
                  <a:schemeClr val="tx1"/>
                </a:solidFill>
              </a:rPr>
              <a:t>)</a:t>
            </a:r>
          </a:p>
          <a:p>
            <a:pPr marL="457200" lvl="1" indent="0">
              <a:spcBef>
                <a:spcPts val="300"/>
              </a:spcBef>
              <a:spcAft>
                <a:spcPts val="300"/>
              </a:spcAft>
              <a:buClr>
                <a:srgbClr val="FFCC66"/>
              </a:buClr>
              <a:buNone/>
              <a:defRPr/>
            </a:pPr>
            <a:endParaRPr lang="fr-BE" altLang="en-US" sz="100" dirty="0">
              <a:solidFill>
                <a:schemeClr val="tx1"/>
              </a:solidFill>
            </a:endParaRPr>
          </a:p>
          <a:p>
            <a:pPr marL="457200" lvl="1" indent="0">
              <a:spcBef>
                <a:spcPts val="300"/>
              </a:spcBef>
              <a:spcAft>
                <a:spcPts val="300"/>
              </a:spcAft>
              <a:buClr>
                <a:srgbClr val="FFCC66"/>
              </a:buClr>
              <a:buNone/>
              <a:defRPr/>
            </a:pPr>
            <a:endParaRPr lang="fr-BE" altLang="en-US" sz="1200" dirty="0" smtClean="0">
              <a:solidFill>
                <a:schemeClr val="tx1"/>
              </a:solidFill>
            </a:endParaRPr>
          </a:p>
          <a:p>
            <a:pPr lvl="1">
              <a:spcBef>
                <a:spcPts val="300"/>
              </a:spcBef>
              <a:spcAft>
                <a:spcPts val="300"/>
              </a:spcAft>
              <a:buClr>
                <a:srgbClr val="FFCC66"/>
              </a:buClr>
              <a:buFont typeface="Times" pitchFamily="18" charset="0"/>
              <a:buChar char="•"/>
              <a:defRPr/>
            </a:pPr>
            <a:r>
              <a:rPr lang="fr-BE" altLang="en-US" sz="1350" dirty="0">
                <a:solidFill>
                  <a:schemeClr val="tx1"/>
                </a:solidFill>
              </a:rPr>
              <a:t>Building </a:t>
            </a:r>
            <a:r>
              <a:rPr lang="fr-BE" altLang="en-US" sz="1350" dirty="0" err="1">
                <a:solidFill>
                  <a:schemeClr val="tx1"/>
                </a:solidFill>
              </a:rPr>
              <a:t>resilience</a:t>
            </a:r>
            <a:r>
              <a:rPr lang="fr-BE" altLang="en-US" sz="1350" dirty="0">
                <a:solidFill>
                  <a:schemeClr val="tx1"/>
                </a:solidFill>
              </a:rPr>
              <a:t> of </a:t>
            </a:r>
            <a:r>
              <a:rPr lang="fr-BE" altLang="en-US" sz="1350" dirty="0" err="1">
                <a:solidFill>
                  <a:schemeClr val="tx1"/>
                </a:solidFill>
              </a:rPr>
              <a:t>healthcare</a:t>
            </a:r>
            <a:r>
              <a:rPr lang="fr-BE" altLang="en-US" sz="1350" dirty="0">
                <a:solidFill>
                  <a:schemeClr val="tx1"/>
                </a:solidFill>
              </a:rPr>
              <a:t> </a:t>
            </a:r>
            <a:r>
              <a:rPr lang="fr-BE" altLang="en-US" sz="1350" dirty="0" err="1">
                <a:solidFill>
                  <a:schemeClr val="tx1"/>
                </a:solidFill>
              </a:rPr>
              <a:t>systems</a:t>
            </a:r>
            <a:r>
              <a:rPr lang="fr-BE" altLang="en-US" sz="1350" dirty="0">
                <a:solidFill>
                  <a:schemeClr val="tx1"/>
                </a:solidFill>
              </a:rPr>
              <a:t> in </a:t>
            </a:r>
            <a:r>
              <a:rPr lang="fr-BE" altLang="en-US" sz="1350" dirty="0" err="1">
                <a:solidFill>
                  <a:schemeClr val="tx1"/>
                </a:solidFill>
              </a:rPr>
              <a:t>context</a:t>
            </a:r>
            <a:r>
              <a:rPr lang="fr-BE" altLang="en-US" sz="1350" dirty="0">
                <a:solidFill>
                  <a:schemeClr val="tx1"/>
                </a:solidFill>
              </a:rPr>
              <a:t> of </a:t>
            </a:r>
            <a:r>
              <a:rPr lang="fr-BE" altLang="en-US" sz="1350" dirty="0" err="1">
                <a:solidFill>
                  <a:schemeClr val="tx1"/>
                </a:solidFill>
              </a:rPr>
              <a:t>recovery</a:t>
            </a:r>
            <a:r>
              <a:rPr lang="fr-BE" altLang="en-US" sz="1350" dirty="0">
                <a:solidFill>
                  <a:schemeClr val="tx1"/>
                </a:solidFill>
              </a:rPr>
              <a:t>: </a:t>
            </a:r>
            <a:r>
              <a:rPr lang="fr-BE" altLang="en-US" sz="1350" dirty="0" smtClean="0">
                <a:solidFill>
                  <a:schemeClr val="tx1"/>
                </a:solidFill>
              </a:rPr>
              <a:t>15 </a:t>
            </a:r>
            <a:r>
              <a:rPr lang="fr-BE" altLang="en-US" sz="1350" dirty="0">
                <a:solidFill>
                  <a:schemeClr val="tx1"/>
                </a:solidFill>
              </a:rPr>
              <a:t>M€ (</a:t>
            </a:r>
            <a:r>
              <a:rPr lang="fr-BE" altLang="en-US" sz="1350" dirty="0" smtClean="0">
                <a:solidFill>
                  <a:schemeClr val="tx1"/>
                </a:solidFill>
                <a:hlinkClick r:id="rId17"/>
              </a:rPr>
              <a:t>CARE-08-03</a:t>
            </a:r>
            <a:r>
              <a:rPr lang="fr-BE" altLang="en-US" sz="1350" dirty="0" smtClean="0">
                <a:solidFill>
                  <a:schemeClr val="tx1"/>
                </a:solidFill>
              </a:rPr>
              <a:t>) </a:t>
            </a: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000" dirty="0">
              <a:solidFill>
                <a:schemeClr val="tx1"/>
              </a:solidFill>
            </a:endParaRPr>
          </a:p>
          <a:p>
            <a:pPr lvl="1">
              <a:spcBef>
                <a:spcPts val="300"/>
              </a:spcBef>
              <a:spcAft>
                <a:spcPts val="300"/>
              </a:spcAft>
              <a:buClr>
                <a:srgbClr val="FFCC66"/>
              </a:buClr>
              <a:buFont typeface="Times" pitchFamily="18" charset="0"/>
              <a:buChar char="•"/>
              <a:defRPr/>
            </a:pPr>
            <a:endParaRPr lang="fr-BE" altLang="en-US" sz="600" dirty="0" smtClean="0">
              <a:solidFill>
                <a:schemeClr val="tx1"/>
              </a:solidFill>
            </a:endParaRPr>
          </a:p>
          <a:p>
            <a:pPr lvl="1">
              <a:spcBef>
                <a:spcPts val="300"/>
              </a:spcBef>
              <a:spcAft>
                <a:spcPts val="300"/>
              </a:spcAft>
              <a:buClr>
                <a:srgbClr val="FFCC66"/>
              </a:buClr>
              <a:buFont typeface="Times" pitchFamily="18" charset="0"/>
              <a:buChar char="•"/>
              <a:defRPr/>
            </a:pPr>
            <a:r>
              <a:rPr lang="fr-BE" altLang="en-US" sz="1350" dirty="0" err="1" smtClean="0">
                <a:solidFill>
                  <a:schemeClr val="tx1"/>
                </a:solidFill>
              </a:rPr>
              <a:t>Stronger</a:t>
            </a:r>
            <a:r>
              <a:rPr lang="fr-BE" altLang="en-US" sz="1350" dirty="0" smtClean="0">
                <a:solidFill>
                  <a:schemeClr val="tx1"/>
                </a:solidFill>
              </a:rPr>
              <a:t> grounds for </a:t>
            </a:r>
            <a:r>
              <a:rPr lang="fr-BE" altLang="en-US" sz="1350" dirty="0" err="1" smtClean="0">
                <a:solidFill>
                  <a:schemeClr val="tx1"/>
                </a:solidFill>
              </a:rPr>
              <a:t>PCPs</a:t>
            </a:r>
            <a:r>
              <a:rPr lang="fr-BE" altLang="en-US" sz="1350" dirty="0" smtClean="0">
                <a:solidFill>
                  <a:schemeClr val="tx1"/>
                </a:solidFill>
              </a:rPr>
              <a:t> on </a:t>
            </a:r>
            <a:r>
              <a:rPr lang="fr-BE" altLang="en-US" sz="1350" dirty="0" err="1" smtClean="0">
                <a:solidFill>
                  <a:schemeClr val="tx1"/>
                </a:solidFill>
              </a:rPr>
              <a:t>Innovative</a:t>
            </a:r>
            <a:r>
              <a:rPr lang="fr-BE" altLang="en-US" sz="1350" dirty="0" smtClean="0">
                <a:solidFill>
                  <a:schemeClr val="tx1"/>
                </a:solidFill>
              </a:rPr>
              <a:t> </a:t>
            </a:r>
            <a:r>
              <a:rPr lang="fr-BE" altLang="en-US" sz="1350" dirty="0" err="1" smtClean="0">
                <a:solidFill>
                  <a:schemeClr val="tx1"/>
                </a:solidFill>
              </a:rPr>
              <a:t>security</a:t>
            </a:r>
            <a:r>
              <a:rPr lang="fr-BE" altLang="en-US" sz="1350" dirty="0" smtClean="0">
                <a:solidFill>
                  <a:schemeClr val="tx1"/>
                </a:solidFill>
              </a:rPr>
              <a:t> technologies: 2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8"/>
              </a:rPr>
              <a:t>SSRI-01-03</a:t>
            </a:r>
            <a:r>
              <a:rPr lang="fr-BE" altLang="en-US" sz="1350" dirty="0" smtClean="0">
                <a:solidFill>
                  <a:schemeClr val="tx1"/>
                </a:solidFill>
              </a:rPr>
              <a:t>)</a:t>
            </a:r>
          </a:p>
          <a:p>
            <a:pPr lvl="1">
              <a:spcBef>
                <a:spcPts val="300"/>
              </a:spcBef>
              <a:spcAft>
                <a:spcPts val="3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00" dirty="0" smtClean="0">
              <a:solidFill>
                <a:schemeClr val="tx1"/>
              </a:solidFill>
            </a:endParaRPr>
          </a:p>
          <a:p>
            <a:pPr lvl="1">
              <a:spcBef>
                <a:spcPts val="300"/>
              </a:spcBef>
              <a:spcAft>
                <a:spcPts val="300"/>
              </a:spcAft>
              <a:buClr>
                <a:srgbClr val="FFCC66"/>
              </a:buClr>
              <a:buFont typeface="Times" pitchFamily="18" charset="0"/>
              <a:buChar char="•"/>
              <a:defRPr/>
            </a:pPr>
            <a:r>
              <a:rPr lang="fr-BE" altLang="en-US" sz="1350" dirty="0" err="1" smtClean="0">
                <a:solidFill>
                  <a:schemeClr val="tx1"/>
                </a:solidFill>
              </a:rPr>
              <a:t>Stimulating</a:t>
            </a:r>
            <a:r>
              <a:rPr lang="fr-BE" altLang="en-US" sz="1350" dirty="0" smtClean="0">
                <a:solidFill>
                  <a:schemeClr val="tx1"/>
                </a:solidFill>
              </a:rPr>
              <a:t> innovation </a:t>
            </a:r>
            <a:r>
              <a:rPr lang="fr-BE" altLang="en-US" sz="1350" dirty="0" err="1" smtClean="0">
                <a:solidFill>
                  <a:schemeClr val="tx1"/>
                </a:solidFill>
              </a:rPr>
              <a:t>procurement</a:t>
            </a:r>
            <a:r>
              <a:rPr lang="fr-BE" altLang="en-US" sz="1350" dirty="0" smtClean="0">
                <a:solidFill>
                  <a:schemeClr val="tx1"/>
                </a:solidFill>
              </a:rPr>
              <a:t>:                         4,5 </a:t>
            </a:r>
            <a:r>
              <a:rPr lang="fr-BE" altLang="en-US" sz="1350" dirty="0">
                <a:solidFill>
                  <a:schemeClr val="tx1"/>
                </a:solidFill>
              </a:rPr>
              <a:t>M€</a:t>
            </a:r>
            <a:r>
              <a:rPr lang="fr-BE" altLang="en-US" sz="1350" dirty="0" smtClean="0">
                <a:solidFill>
                  <a:schemeClr val="tx1"/>
                </a:solidFill>
              </a:rPr>
              <a:t> (</a:t>
            </a:r>
            <a:r>
              <a:rPr lang="fr-BE" altLang="en-US" sz="1350" dirty="0" smtClean="0">
                <a:solidFill>
                  <a:schemeClr val="tx1"/>
                </a:solidFill>
                <a:hlinkClick r:id="rId19"/>
              </a:rPr>
              <a:t>CONNECT-02-02</a:t>
            </a:r>
            <a:r>
              <a:rPr lang="fr-BE" altLang="en-US" sz="1350" dirty="0" smtClean="0">
                <a:solidFill>
                  <a:schemeClr val="tx1"/>
                </a:solidFill>
              </a:rPr>
              <a:t>)</a:t>
            </a: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marL="0" indent="0">
              <a:spcBef>
                <a:spcPts val="300"/>
              </a:spcBef>
              <a:spcAft>
                <a:spcPts val="300"/>
              </a:spcAft>
              <a:buClr>
                <a:srgbClr val="FFCC66"/>
              </a:buClr>
              <a:buNone/>
              <a:defRPr/>
            </a:pPr>
            <a:r>
              <a:rPr lang="fr-BE" altLang="en-US" sz="1800" dirty="0">
                <a:solidFill>
                  <a:schemeClr val="tx1"/>
                </a:solidFill>
              </a:rPr>
              <a:t>                                                                       </a:t>
            </a:r>
            <a:endParaRPr lang="fr-BE" altLang="en-US" sz="20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p:txBody>
      </p:sp>
      <p:sp>
        <p:nvSpPr>
          <p:cNvPr id="20" name="Text Placeholder 2"/>
          <p:cNvSpPr txBox="1">
            <a:spLocks/>
          </p:cNvSpPr>
          <p:nvPr/>
        </p:nvSpPr>
        <p:spPr>
          <a:xfrm>
            <a:off x="962739" y="623455"/>
            <a:ext cx="5320288" cy="606986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21" name="Text Placeholder 2"/>
          <p:cNvSpPr txBox="1">
            <a:spLocks/>
          </p:cNvSpPr>
          <p:nvPr/>
        </p:nvSpPr>
        <p:spPr>
          <a:xfrm>
            <a:off x="6478308" y="637305"/>
            <a:ext cx="5360395" cy="606986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Tree>
    <p:extLst>
      <p:ext uri="{BB962C8B-B14F-4D97-AF65-F5344CB8AC3E}">
        <p14:creationId xmlns:p14="http://schemas.microsoft.com/office/powerpoint/2010/main" val="1325324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ChangeArrowheads="1"/>
          </p:cNvSpPr>
          <p:nvPr/>
        </p:nvSpPr>
        <p:spPr bwMode="auto">
          <a:xfrm>
            <a:off x="1675679" y="802989"/>
            <a:ext cx="9396412"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457200" lvl="1" indent="0">
              <a:spcBef>
                <a:spcPts val="300"/>
              </a:spcBef>
              <a:spcAft>
                <a:spcPts val="300"/>
              </a:spcAft>
              <a:buClr>
                <a:srgbClr val="FFCC66"/>
              </a:buClr>
              <a:buNone/>
              <a:defRPr/>
            </a:pPr>
            <a:endParaRPr lang="fr-BE" altLang="en-US" sz="7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00" dirty="0">
              <a:solidFill>
                <a:schemeClr val="tx1"/>
              </a:solidFill>
            </a:endParaRPr>
          </a:p>
          <a:p>
            <a:pPr>
              <a:spcBef>
                <a:spcPts val="300"/>
              </a:spcBef>
              <a:spcAft>
                <a:spcPts val="300"/>
              </a:spcAft>
              <a:buClr>
                <a:srgbClr val="FFCC66"/>
              </a:buClr>
              <a:buFont typeface="Times" pitchFamily="18" charset="0"/>
              <a:buChar char="•"/>
              <a:defRPr/>
            </a:pPr>
            <a:endParaRPr lang="fr-BE" altLang="en-US" sz="2200" dirty="0">
              <a:solidFill>
                <a:schemeClr val="tx1"/>
              </a:solidFill>
            </a:endParaRPr>
          </a:p>
          <a:p>
            <a:pPr lvl="1">
              <a:spcBef>
                <a:spcPts val="300"/>
              </a:spcBef>
              <a:spcAft>
                <a:spcPts val="200"/>
              </a:spcAft>
              <a:buClr>
                <a:srgbClr val="FFCC66"/>
              </a:buClr>
              <a:buFont typeface="Times" pitchFamily="18" charset="0"/>
              <a:buChar char="•"/>
              <a:defRPr/>
            </a:pPr>
            <a:endParaRPr lang="fr-BE" altLang="en-US" sz="400" dirty="0">
              <a:solidFill>
                <a:schemeClr val="tx1"/>
              </a:solidFill>
            </a:endParaRPr>
          </a:p>
          <a:p>
            <a:pPr>
              <a:spcBef>
                <a:spcPts val="300"/>
              </a:spcBef>
              <a:spcAft>
                <a:spcPts val="300"/>
              </a:spcAft>
              <a:buClr>
                <a:srgbClr val="FFCC66"/>
              </a:buClr>
              <a:buFont typeface="Times" pitchFamily="18" charset="0"/>
              <a:buChar char="•"/>
              <a:defRPr/>
            </a:pPr>
            <a:r>
              <a:rPr lang="fr-BE" altLang="en-US" sz="2200" dirty="0" smtClean="0">
                <a:solidFill>
                  <a:schemeClr val="tx1"/>
                </a:solidFill>
              </a:rPr>
              <a:t>Civil Security </a:t>
            </a:r>
            <a:r>
              <a:rPr lang="fr-BE" altLang="en-US" sz="2200" dirty="0" err="1">
                <a:solidFill>
                  <a:schemeClr val="tx1"/>
                </a:solidFill>
              </a:rPr>
              <a:t>Work</a:t>
            </a:r>
            <a:r>
              <a:rPr lang="fr-BE" altLang="en-US" sz="2200" dirty="0">
                <a:solidFill>
                  <a:schemeClr val="tx1"/>
                </a:solidFill>
              </a:rPr>
              <a:t> program </a:t>
            </a:r>
          </a:p>
          <a:p>
            <a:pPr lvl="1">
              <a:spcBef>
                <a:spcPts val="300"/>
              </a:spcBef>
              <a:spcAft>
                <a:spcPts val="300"/>
              </a:spcAft>
              <a:buClr>
                <a:srgbClr val="FFCC66"/>
              </a:buClr>
              <a:buFont typeface="Times" pitchFamily="18" charset="0"/>
              <a:buChar char="•"/>
              <a:defRPr/>
            </a:pPr>
            <a:r>
              <a:rPr lang="fr-BE" altLang="en-US" sz="1350" dirty="0" smtClean="0">
                <a:solidFill>
                  <a:schemeClr val="tx1"/>
                </a:solidFill>
                <a:hlinkClick r:id="rId3"/>
              </a:rPr>
              <a:t>HO</a:t>
            </a:r>
            <a:r>
              <a:rPr lang="en-US" sz="1400" dirty="0" smtClean="0">
                <a:solidFill>
                  <a:schemeClr val="tx1"/>
                </a:solidFill>
                <a:hlinkClick r:id="rId3"/>
              </a:rPr>
              <a:t>RIZON-CL3-2021-SSRI-01-04</a:t>
            </a:r>
            <a:r>
              <a:rPr lang="en-US" sz="1400" dirty="0">
                <a:solidFill>
                  <a:schemeClr val="tx1"/>
                </a:solidFill>
              </a:rPr>
              <a:t>: Demand-led innovation for situation awareness in civil </a:t>
            </a:r>
            <a:r>
              <a:rPr lang="en-US" sz="1400" dirty="0" smtClean="0">
                <a:solidFill>
                  <a:schemeClr val="tx1"/>
                </a:solidFill>
              </a:rPr>
              <a:t>protection (PCP actions; </a:t>
            </a:r>
            <a:r>
              <a:rPr lang="fr-BE" altLang="en-US" sz="1400" dirty="0" smtClean="0">
                <a:solidFill>
                  <a:schemeClr val="tx1"/>
                </a:solidFill>
              </a:rPr>
              <a:t>6 </a:t>
            </a:r>
            <a:r>
              <a:rPr lang="fr-BE" altLang="en-US" sz="1400" dirty="0">
                <a:solidFill>
                  <a:schemeClr val="tx1"/>
                </a:solidFill>
              </a:rPr>
              <a:t>M</a:t>
            </a:r>
            <a:r>
              <a:rPr lang="fr-BE" altLang="en-US" sz="1400" dirty="0" smtClean="0">
                <a:solidFill>
                  <a:schemeClr val="tx1"/>
                </a:solidFill>
              </a:rPr>
              <a:t>€; </a:t>
            </a:r>
            <a:r>
              <a:rPr lang="fr-BE" altLang="en-US" sz="1400" dirty="0" smtClean="0">
                <a:solidFill>
                  <a:srgbClr val="C00000"/>
                </a:solidFill>
              </a:rPr>
              <a:t>23 </a:t>
            </a:r>
            <a:r>
              <a:rPr lang="fr-BE" altLang="en-US" sz="1400" dirty="0" err="1" smtClean="0">
                <a:solidFill>
                  <a:srgbClr val="C00000"/>
                </a:solidFill>
              </a:rPr>
              <a:t>November</a:t>
            </a:r>
            <a:r>
              <a:rPr lang="fr-BE" altLang="en-US" sz="1400" dirty="0" smtClean="0">
                <a:solidFill>
                  <a:srgbClr val="C00000"/>
                </a:solidFill>
              </a:rPr>
              <a:t> 2021</a:t>
            </a:r>
            <a:r>
              <a:rPr lang="fr-BE" altLang="en-US" sz="1400" dirty="0" smtClean="0">
                <a:solidFill>
                  <a:schemeClr val="tx1"/>
                </a:solidFill>
              </a:rPr>
              <a:t>)</a:t>
            </a:r>
            <a:endParaRPr lang="en-US" sz="1400" dirty="0" smtClean="0"/>
          </a:p>
          <a:p>
            <a:pPr lvl="1">
              <a:spcBef>
                <a:spcPts val="300"/>
              </a:spcBef>
              <a:spcAft>
                <a:spcPts val="300"/>
              </a:spcAft>
              <a:buClr>
                <a:srgbClr val="FFCC66"/>
              </a:buClr>
              <a:buFont typeface="Times" pitchFamily="18" charset="0"/>
              <a:buChar char="•"/>
              <a:defRPr/>
            </a:pPr>
            <a:endParaRPr lang="fr-BE" altLang="en-US" sz="100" dirty="0">
              <a:solidFill>
                <a:schemeClr val="tx1"/>
              </a:solidFill>
            </a:endParaRPr>
          </a:p>
          <a:p>
            <a:pPr marL="457200" lvl="1" indent="0">
              <a:spcBef>
                <a:spcPts val="300"/>
              </a:spcBef>
              <a:spcAft>
                <a:spcPts val="300"/>
              </a:spcAft>
              <a:buClr>
                <a:srgbClr val="FFCC66"/>
              </a:buClr>
              <a:buNone/>
              <a:defRPr/>
            </a:pPr>
            <a:endParaRPr lang="fr-BE" altLang="en-US" sz="100" dirty="0">
              <a:solidFill>
                <a:schemeClr val="tx1"/>
              </a:solidFill>
            </a:endParaRPr>
          </a:p>
          <a:p>
            <a:pPr>
              <a:spcBef>
                <a:spcPts val="0"/>
              </a:spcBef>
              <a:spcAft>
                <a:spcPts val="300"/>
              </a:spcAft>
              <a:buClr>
                <a:srgbClr val="FFCC66"/>
              </a:buClr>
              <a:buFont typeface="Times" pitchFamily="18" charset="0"/>
              <a:buChar char="•"/>
              <a:defRPr/>
            </a:pPr>
            <a:r>
              <a:rPr lang="fr-BE" altLang="en-US" sz="2200" dirty="0" smtClean="0">
                <a:solidFill>
                  <a:schemeClr val="tx1"/>
                </a:solidFill>
              </a:rPr>
              <a:t>Digital, </a:t>
            </a:r>
            <a:r>
              <a:rPr lang="fr-BE" altLang="en-US" sz="2200" dirty="0" err="1" smtClean="0">
                <a:solidFill>
                  <a:schemeClr val="tx1"/>
                </a:solidFill>
              </a:rPr>
              <a:t>Industry</a:t>
            </a:r>
            <a:r>
              <a:rPr lang="fr-BE" altLang="en-US" sz="2200" dirty="0" smtClean="0">
                <a:solidFill>
                  <a:schemeClr val="tx1"/>
                </a:solidFill>
              </a:rPr>
              <a:t> and </a:t>
            </a:r>
            <a:r>
              <a:rPr lang="fr-BE" altLang="en-US" sz="2200" dirty="0" err="1" smtClean="0">
                <a:solidFill>
                  <a:schemeClr val="tx1"/>
                </a:solidFill>
              </a:rPr>
              <a:t>Space</a:t>
            </a:r>
            <a:r>
              <a:rPr lang="fr-BE" altLang="en-US" sz="2200" dirty="0" smtClean="0">
                <a:solidFill>
                  <a:schemeClr val="tx1"/>
                </a:solidFill>
              </a:rPr>
              <a:t> </a:t>
            </a:r>
            <a:r>
              <a:rPr lang="fr-BE" altLang="en-US" sz="2200" dirty="0" err="1">
                <a:solidFill>
                  <a:schemeClr val="tx1"/>
                </a:solidFill>
              </a:rPr>
              <a:t>Work</a:t>
            </a:r>
            <a:r>
              <a:rPr lang="fr-BE" altLang="en-US" sz="2200" dirty="0">
                <a:solidFill>
                  <a:schemeClr val="tx1"/>
                </a:solidFill>
              </a:rPr>
              <a:t> program</a:t>
            </a:r>
            <a:endParaRPr lang="en-GB" sz="1400" dirty="0">
              <a:solidFill>
                <a:schemeClr val="tx1"/>
              </a:solidFill>
            </a:endParaRPr>
          </a:p>
          <a:p>
            <a:pPr lvl="1">
              <a:spcBef>
                <a:spcPts val="300"/>
              </a:spcBef>
              <a:spcAft>
                <a:spcPts val="200"/>
              </a:spcAft>
              <a:buClr>
                <a:srgbClr val="FFCC66"/>
              </a:buClr>
              <a:buFont typeface="Times" pitchFamily="18" charset="0"/>
              <a:buChar char="•"/>
              <a:defRPr/>
            </a:pPr>
            <a:r>
              <a:rPr lang="en-US" sz="1400" dirty="0" smtClean="0">
                <a:solidFill>
                  <a:schemeClr val="tx1"/>
                </a:solidFill>
                <a:hlinkClick r:id="rId4"/>
              </a:rPr>
              <a:t>HORIZON-CL4-2022-RESILIENCE-02-01-PCP</a:t>
            </a:r>
            <a:r>
              <a:rPr lang="en-US" sz="1400" dirty="0">
                <a:solidFill>
                  <a:schemeClr val="tx1"/>
                </a:solidFill>
                <a:hlinkClick r:id="rId4"/>
              </a:rPr>
              <a:t>: </a:t>
            </a:r>
            <a:r>
              <a:rPr lang="en-US" sz="1400" dirty="0" smtClean="0">
                <a:solidFill>
                  <a:schemeClr val="tx1"/>
                </a:solidFill>
              </a:rPr>
              <a:t>Boosting green economic recovery and open strategic autonomy in Strategic Digital Technologies through pre-commercial procurement (PCP actions</a:t>
            </a:r>
            <a:r>
              <a:rPr lang="da-DK" sz="1350" dirty="0" smtClean="0">
                <a:solidFill>
                  <a:schemeClr val="tx1"/>
                </a:solidFill>
              </a:rPr>
              <a:t>; </a:t>
            </a:r>
            <a:r>
              <a:rPr lang="fr-BE" altLang="en-US" sz="1350" dirty="0" smtClean="0">
                <a:solidFill>
                  <a:schemeClr val="tx1"/>
                </a:solidFill>
              </a:rPr>
              <a:t>€ </a:t>
            </a:r>
            <a:r>
              <a:rPr lang="fr-BE" altLang="en-US" sz="1350" dirty="0">
                <a:solidFill>
                  <a:schemeClr val="tx1"/>
                </a:solidFill>
              </a:rPr>
              <a:t>9</a:t>
            </a:r>
            <a:r>
              <a:rPr lang="fr-BE" altLang="en-US" sz="1350" dirty="0" smtClean="0">
                <a:solidFill>
                  <a:schemeClr val="tx1"/>
                </a:solidFill>
              </a:rPr>
              <a:t>M</a:t>
            </a:r>
            <a:r>
              <a:rPr lang="fr-BE" altLang="en-US" sz="1350" dirty="0">
                <a:solidFill>
                  <a:schemeClr val="tx1"/>
                </a:solidFill>
              </a:rPr>
              <a:t>; </a:t>
            </a:r>
            <a:r>
              <a:rPr lang="fr-BE" altLang="en-US" sz="1350" dirty="0" smtClean="0">
                <a:solidFill>
                  <a:srgbClr val="C00000"/>
                </a:solidFill>
              </a:rPr>
              <a:t>30 March 2022</a:t>
            </a:r>
            <a:r>
              <a:rPr lang="da-DK" sz="1350" dirty="0" smtClean="0">
                <a:solidFill>
                  <a:schemeClr val="tx1"/>
                </a:solidFill>
              </a:rPr>
              <a:t>) </a:t>
            </a:r>
            <a:endParaRPr lang="en-GB" sz="1350" dirty="0">
              <a:solidFill>
                <a:schemeClr val="tx1"/>
              </a:solidFill>
              <a:hlinkClick r:id="rId5"/>
            </a:endParaRPr>
          </a:p>
          <a:p>
            <a:pPr lvl="1">
              <a:spcBef>
                <a:spcPts val="300"/>
              </a:spcBef>
              <a:buClr>
                <a:srgbClr val="FFCC66"/>
              </a:buClr>
              <a:buFont typeface="Times" pitchFamily="18" charset="0"/>
              <a:buChar char="•"/>
              <a:defRPr/>
            </a:pPr>
            <a:r>
              <a:rPr lang="en-US" sz="1400" dirty="0" smtClean="0">
                <a:solidFill>
                  <a:schemeClr val="tx1"/>
                </a:solidFill>
                <a:hlinkClick r:id="rId6"/>
              </a:rPr>
              <a:t>HORIZON-EUSPA-2022-SPACE-02-52:</a:t>
            </a:r>
            <a:r>
              <a:rPr lang="en-US" sz="1400" dirty="0" smtClean="0">
                <a:solidFill>
                  <a:schemeClr val="tx1"/>
                </a:solidFill>
              </a:rPr>
              <a:t> Public sector as Galileo and/or Copernicus user </a:t>
            </a:r>
            <a:r>
              <a:rPr lang="en-GB" sz="1350" dirty="0" smtClean="0">
                <a:solidFill>
                  <a:schemeClr val="tx1"/>
                </a:solidFill>
              </a:rPr>
              <a:t>(PCP actions; </a:t>
            </a:r>
            <a:r>
              <a:rPr lang="fr-BE" altLang="en-US" sz="1350" dirty="0" smtClean="0">
                <a:solidFill>
                  <a:schemeClr val="tx1"/>
                </a:solidFill>
              </a:rPr>
              <a:t>€ 5,2M</a:t>
            </a:r>
            <a:r>
              <a:rPr lang="fr-BE" altLang="en-US" sz="1350" dirty="0">
                <a:solidFill>
                  <a:schemeClr val="tx1"/>
                </a:solidFill>
              </a:rPr>
              <a:t>; </a:t>
            </a:r>
            <a:r>
              <a:rPr lang="fr-BE" altLang="en-US" sz="1350" u="sng" dirty="0" err="1" smtClean="0">
                <a:solidFill>
                  <a:srgbClr val="C00000"/>
                </a:solidFill>
              </a:rPr>
              <a:t>September</a:t>
            </a:r>
            <a:r>
              <a:rPr lang="fr-BE" altLang="en-US" sz="1350" u="sng" dirty="0" smtClean="0">
                <a:solidFill>
                  <a:srgbClr val="C00000"/>
                </a:solidFill>
              </a:rPr>
              <a:t> 2022, indicative</a:t>
            </a:r>
            <a:r>
              <a:rPr lang="en-GB" sz="1350" dirty="0" smtClean="0">
                <a:solidFill>
                  <a:schemeClr val="tx1"/>
                </a:solidFill>
              </a:rPr>
              <a:t>)</a:t>
            </a:r>
            <a:endParaRPr lang="en-GB" sz="1350" dirty="0">
              <a:solidFill>
                <a:schemeClr val="tx1"/>
              </a:solidFill>
            </a:endParaRPr>
          </a:p>
          <a:p>
            <a:pPr lvl="1">
              <a:spcBef>
                <a:spcPts val="300"/>
              </a:spcBef>
              <a:spcAft>
                <a:spcPts val="300"/>
              </a:spcAft>
              <a:buClr>
                <a:srgbClr val="FFCC66"/>
              </a:buClr>
              <a:buFont typeface="Times" pitchFamily="18" charset="0"/>
              <a:buChar char="•"/>
              <a:defRPr/>
            </a:pPr>
            <a:endParaRPr lang="en-GB" sz="800" dirty="0">
              <a:solidFill>
                <a:schemeClr val="tx1"/>
              </a:solidFill>
            </a:endParaRPr>
          </a:p>
          <a:p>
            <a:pPr>
              <a:spcBef>
                <a:spcPts val="0"/>
              </a:spcBef>
              <a:spcAft>
                <a:spcPts val="300"/>
              </a:spcAft>
              <a:buClr>
                <a:srgbClr val="FFCC66"/>
              </a:buClr>
              <a:buFont typeface="Times" pitchFamily="18" charset="0"/>
              <a:buChar char="•"/>
              <a:defRPr/>
            </a:pPr>
            <a:r>
              <a:rPr lang="fr-BE" altLang="en-US" sz="2200" dirty="0" err="1" smtClean="0">
                <a:solidFill>
                  <a:schemeClr val="tx1"/>
                </a:solidFill>
              </a:rPr>
              <a:t>Health</a:t>
            </a:r>
            <a:r>
              <a:rPr lang="fr-BE" altLang="en-US" sz="2200" dirty="0" smtClean="0">
                <a:solidFill>
                  <a:schemeClr val="tx1"/>
                </a:solidFill>
              </a:rPr>
              <a:t> </a:t>
            </a:r>
            <a:r>
              <a:rPr lang="fr-BE" altLang="en-US" sz="2200" dirty="0" err="1">
                <a:solidFill>
                  <a:schemeClr val="tx1"/>
                </a:solidFill>
              </a:rPr>
              <a:t>Work</a:t>
            </a:r>
            <a:r>
              <a:rPr lang="fr-BE" altLang="en-US" sz="2200" dirty="0">
                <a:solidFill>
                  <a:schemeClr val="tx1"/>
                </a:solidFill>
              </a:rPr>
              <a:t> Program</a:t>
            </a:r>
          </a:p>
          <a:p>
            <a:pPr lvl="1">
              <a:spcBef>
                <a:spcPts val="300"/>
              </a:spcBef>
              <a:spcAft>
                <a:spcPts val="200"/>
              </a:spcAft>
              <a:buClr>
                <a:srgbClr val="FFCC66"/>
              </a:buClr>
              <a:buFont typeface="Times" pitchFamily="18" charset="0"/>
              <a:buChar char="•"/>
              <a:defRPr/>
            </a:pPr>
            <a:r>
              <a:rPr lang="en-US" sz="1400" dirty="0">
                <a:solidFill>
                  <a:schemeClr val="tx1"/>
                </a:solidFill>
                <a:hlinkClick r:id="rId7"/>
              </a:rPr>
              <a:t>HORIZON-HLTH-2022-CARE-08-02</a:t>
            </a:r>
            <a:r>
              <a:rPr lang="en-US" sz="1400" dirty="0" smtClean="0">
                <a:solidFill>
                  <a:schemeClr val="tx1"/>
                </a:solidFill>
                <a:hlinkClick r:id="rId7"/>
              </a:rPr>
              <a:t>:</a:t>
            </a:r>
            <a:r>
              <a:rPr lang="en-US" sz="1400" dirty="0" smtClean="0"/>
              <a:t> </a:t>
            </a:r>
            <a:r>
              <a:rPr lang="en-US" sz="1400" dirty="0" smtClean="0">
                <a:solidFill>
                  <a:schemeClr val="tx1"/>
                </a:solidFill>
              </a:rPr>
              <a:t>Pre-commercial research and innovation procurement (PCP) for building the resilience of health care systems in the context of recovery            </a:t>
            </a:r>
            <a:r>
              <a:rPr lang="fr-BE" altLang="en-US" sz="1350" dirty="0" smtClean="0">
                <a:solidFill>
                  <a:schemeClr val="tx1"/>
                </a:solidFill>
              </a:rPr>
              <a:t>(PCP actions; € 25M</a:t>
            </a:r>
            <a:r>
              <a:rPr lang="fr-BE" altLang="en-US" sz="1350" dirty="0">
                <a:solidFill>
                  <a:schemeClr val="tx1"/>
                </a:solidFill>
              </a:rPr>
              <a:t>; </a:t>
            </a:r>
            <a:r>
              <a:rPr lang="fr-BE" altLang="en-US" sz="1350" dirty="0" smtClean="0">
                <a:solidFill>
                  <a:srgbClr val="C00000"/>
                </a:solidFill>
              </a:rPr>
              <a:t>21 April 2022</a:t>
            </a:r>
            <a:r>
              <a:rPr lang="fr-BE" altLang="en-US" sz="1350" dirty="0" smtClean="0">
                <a:solidFill>
                  <a:schemeClr val="tx1"/>
                </a:solidFill>
              </a:rPr>
              <a:t>)</a:t>
            </a:r>
          </a:p>
          <a:p>
            <a:pPr lvl="1">
              <a:spcBef>
                <a:spcPts val="300"/>
              </a:spcBef>
              <a:spcAft>
                <a:spcPts val="200"/>
              </a:spcAft>
              <a:buClr>
                <a:srgbClr val="FFCC66"/>
              </a:buClr>
              <a:buFont typeface="Times" pitchFamily="18" charset="0"/>
              <a:buChar char="•"/>
              <a:defRPr/>
            </a:pPr>
            <a:r>
              <a:rPr lang="en-US" sz="1400" dirty="0">
                <a:solidFill>
                  <a:schemeClr val="tx1"/>
                </a:solidFill>
                <a:hlinkClick r:id="rId8"/>
              </a:rPr>
              <a:t>HORIZON-HLTH-2022-CARE-08-03</a:t>
            </a:r>
            <a:r>
              <a:rPr lang="en-US" sz="1400" dirty="0">
                <a:solidFill>
                  <a:schemeClr val="tx1"/>
                </a:solidFill>
              </a:rPr>
              <a:t>: Public procurement of innovative solutions (PPI) for building the resilience of health care systems in the context of </a:t>
            </a:r>
            <a:r>
              <a:rPr lang="en-US" sz="1400" dirty="0" smtClean="0">
                <a:solidFill>
                  <a:schemeClr val="tx1"/>
                </a:solidFill>
              </a:rPr>
              <a:t>recovery</a:t>
            </a:r>
            <a:r>
              <a:rPr lang="fr-BE" altLang="en-US" sz="1400" dirty="0">
                <a:solidFill>
                  <a:schemeClr val="tx1"/>
                </a:solidFill>
              </a:rPr>
              <a:t> </a:t>
            </a:r>
            <a:r>
              <a:rPr lang="fr-BE" altLang="en-US" sz="1400" dirty="0" smtClean="0">
                <a:solidFill>
                  <a:schemeClr val="tx1"/>
                </a:solidFill>
              </a:rPr>
              <a:t>                            (PPI </a:t>
            </a:r>
            <a:r>
              <a:rPr lang="fr-BE" altLang="en-US" sz="1400" dirty="0">
                <a:solidFill>
                  <a:schemeClr val="tx1"/>
                </a:solidFill>
              </a:rPr>
              <a:t>actions; € </a:t>
            </a:r>
            <a:r>
              <a:rPr lang="fr-BE" altLang="en-US" sz="1400" dirty="0" smtClean="0">
                <a:solidFill>
                  <a:schemeClr val="tx1"/>
                </a:solidFill>
              </a:rPr>
              <a:t>15M</a:t>
            </a:r>
            <a:r>
              <a:rPr lang="fr-BE" altLang="en-US" sz="1400" dirty="0">
                <a:solidFill>
                  <a:schemeClr val="tx1"/>
                </a:solidFill>
              </a:rPr>
              <a:t>; </a:t>
            </a:r>
            <a:r>
              <a:rPr lang="fr-BE" altLang="en-US" sz="1400" dirty="0">
                <a:solidFill>
                  <a:srgbClr val="C00000"/>
                </a:solidFill>
              </a:rPr>
              <a:t>21 April 2022</a:t>
            </a:r>
            <a:r>
              <a:rPr lang="fr-BE" altLang="en-US" sz="1400" dirty="0">
                <a:solidFill>
                  <a:schemeClr val="tx1"/>
                </a:solidFill>
              </a:rPr>
              <a:t>)</a:t>
            </a:r>
          </a:p>
          <a:p>
            <a:pPr marL="457200" lvl="1" indent="0">
              <a:spcBef>
                <a:spcPts val="300"/>
              </a:spcBef>
              <a:spcAft>
                <a:spcPts val="300"/>
              </a:spcAft>
              <a:buClr>
                <a:srgbClr val="FFCC66"/>
              </a:buClr>
              <a:buNone/>
              <a:defRPr/>
            </a:pPr>
            <a:endParaRPr lang="fr-BE" altLang="en-US" sz="100" dirty="0">
              <a:solidFill>
                <a:schemeClr val="tx1"/>
              </a:solidFill>
            </a:endParaRPr>
          </a:p>
        </p:txBody>
      </p:sp>
      <p:sp>
        <p:nvSpPr>
          <p:cNvPr id="8195" name="TextBox 1"/>
          <p:cNvSpPr txBox="1">
            <a:spLocks noChangeArrowheads="1"/>
          </p:cNvSpPr>
          <p:nvPr/>
        </p:nvSpPr>
        <p:spPr bwMode="auto">
          <a:xfrm>
            <a:off x="7703142" y="1096964"/>
            <a:ext cx="2307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just">
              <a:spcBef>
                <a:spcPct val="0"/>
              </a:spcBef>
              <a:buClrTx/>
              <a:buFontTx/>
              <a:buNone/>
            </a:pPr>
            <a:r>
              <a:rPr lang="en-GB" altLang="en-US" sz="1800" dirty="0">
                <a:solidFill>
                  <a:srgbClr val="C00000"/>
                </a:solidFill>
                <a:latin typeface="Trebuchet MS" panose="020B0603020202020204" pitchFamily="34" charset="0"/>
              </a:rPr>
              <a:t>Call deadlines in </a:t>
            </a:r>
            <a:r>
              <a:rPr lang="en-GB" altLang="en-US" sz="1800" dirty="0" smtClean="0">
                <a:solidFill>
                  <a:srgbClr val="C00000"/>
                </a:solidFill>
                <a:latin typeface="Trebuchet MS" panose="020B0603020202020204" pitchFamily="34" charset="0"/>
              </a:rPr>
              <a:t>red</a:t>
            </a:r>
            <a:endParaRPr lang="en-GB" altLang="en-US" sz="1800" dirty="0">
              <a:solidFill>
                <a:srgbClr val="C00000"/>
              </a:solidFill>
              <a:latin typeface="Trebuchet MS" panose="020B0603020202020204" pitchFamily="34" charset="0"/>
            </a:endParaRPr>
          </a:p>
        </p:txBody>
      </p:sp>
      <p:sp>
        <p:nvSpPr>
          <p:cNvPr id="5" name="Rectangle 2"/>
          <p:cNvSpPr>
            <a:spLocks noChangeArrowheads="1"/>
          </p:cNvSpPr>
          <p:nvPr/>
        </p:nvSpPr>
        <p:spPr bwMode="auto">
          <a:xfrm>
            <a:off x="1524000" y="-269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400" dirty="0">
                <a:solidFill>
                  <a:srgbClr val="931680"/>
                </a:solidFill>
                <a:effectLst>
                  <a:outerShdw blurRad="38100" dist="38100" dir="2700000" algn="tl">
                    <a:srgbClr val="C0C0C0"/>
                  </a:outerShdw>
                </a:effectLst>
                <a:latin typeface="Verdana" pitchFamily="34" charset="0"/>
              </a:rPr>
              <a:t>Open &amp; Forthcoming calls for </a:t>
            </a:r>
            <a:r>
              <a:rPr lang="en-GB" sz="2400" dirty="0" smtClean="0">
                <a:solidFill>
                  <a:srgbClr val="931680"/>
                </a:solidFill>
                <a:effectLst>
                  <a:outerShdw blurRad="38100" dist="38100" dir="2700000" algn="tl">
                    <a:srgbClr val="C0C0C0"/>
                  </a:outerShdw>
                </a:effectLst>
                <a:latin typeface="Verdana" pitchFamily="34" charset="0"/>
              </a:rPr>
              <a:t>PCP and PPI </a:t>
            </a:r>
            <a:r>
              <a:rPr lang="en-GB" sz="2400" dirty="0">
                <a:solidFill>
                  <a:srgbClr val="931680"/>
                </a:solidFill>
                <a:effectLst>
                  <a:outerShdw blurRad="38100" dist="38100" dir="2700000" algn="tl">
                    <a:srgbClr val="C0C0C0"/>
                  </a:outerShdw>
                </a:effectLst>
                <a:latin typeface="Verdana" pitchFamily="34" charset="0"/>
              </a:rPr>
              <a:t>actions**</a:t>
            </a:r>
          </a:p>
          <a:p>
            <a:pPr eaLnBrk="1" hangingPunct="1">
              <a:defRPr/>
            </a:pPr>
            <a:r>
              <a:rPr lang="en-GB" sz="1400" dirty="0">
                <a:solidFill>
                  <a:srgbClr val="931680"/>
                </a:solidFill>
                <a:effectLst>
                  <a:outerShdw blurRad="38100" dist="38100" dir="2700000" algn="tl">
                    <a:srgbClr val="C0C0C0"/>
                  </a:outerShdw>
                </a:effectLst>
                <a:latin typeface="Verdana" pitchFamily="34" charset="0"/>
              </a:rPr>
              <a:t>Click on a topic identifier (e.g. </a:t>
            </a:r>
            <a:r>
              <a:rPr lang="en-GB" sz="1400" dirty="0" smtClean="0">
                <a:solidFill>
                  <a:srgbClr val="931680"/>
                </a:solidFill>
                <a:effectLst>
                  <a:outerShdw blurRad="38100" dist="38100" dir="2700000" algn="tl">
                    <a:srgbClr val="C0C0C0"/>
                  </a:outerShdw>
                </a:effectLst>
                <a:latin typeface="Verdana" pitchFamily="34" charset="0"/>
              </a:rPr>
              <a:t>CARE-08-02)                         </a:t>
            </a:r>
            <a:r>
              <a:rPr lang="en-GB" sz="1400" dirty="0">
                <a:solidFill>
                  <a:srgbClr val="931680"/>
                </a:solidFill>
                <a:effectLst>
                  <a:outerShdw blurRad="38100" dist="38100" dir="2700000" algn="tl">
                    <a:srgbClr val="C0C0C0"/>
                  </a:outerShdw>
                </a:effectLst>
                <a:latin typeface="Verdana" pitchFamily="34" charset="0"/>
              </a:rPr>
              <a:t>for more detailed information</a:t>
            </a:r>
          </a:p>
          <a:p>
            <a:pPr eaLnBrk="1" hangingPunct="1">
              <a:defRPr/>
            </a:pPr>
            <a:r>
              <a:rPr lang="en-GB" sz="2400" dirty="0">
                <a:solidFill>
                  <a:schemeClr val="bg1"/>
                </a:solidFill>
                <a:effectLst>
                  <a:outerShdw blurRad="38100" dist="38100" dir="2700000" algn="tl">
                    <a:srgbClr val="C0C0C0"/>
                  </a:outerShdw>
                </a:effectLst>
                <a:latin typeface="Verdana" pitchFamily="34" charset="0"/>
              </a:rPr>
              <a:t/>
            </a:r>
            <a:br>
              <a:rPr lang="en-GB" sz="2400" dirty="0">
                <a:solidFill>
                  <a:schemeClr val="bg1"/>
                </a:solidFill>
                <a:effectLst>
                  <a:outerShdw blurRad="38100" dist="38100" dir="2700000" algn="tl">
                    <a:srgbClr val="C0C0C0"/>
                  </a:outerShdw>
                </a:effectLst>
                <a:latin typeface="Verdana" pitchFamily="34" charset="0"/>
              </a:rPr>
            </a:br>
            <a:endParaRPr lang="en-GB" sz="2400" dirty="0">
              <a:solidFill>
                <a:schemeClr val="bg1"/>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4057885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ChangeArrowheads="1"/>
          </p:cNvSpPr>
          <p:nvPr/>
        </p:nvSpPr>
        <p:spPr bwMode="auto">
          <a:xfrm>
            <a:off x="1675679" y="1024664"/>
            <a:ext cx="9396412"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457200" lvl="1" indent="0">
              <a:spcBef>
                <a:spcPts val="300"/>
              </a:spcBef>
              <a:spcAft>
                <a:spcPts val="300"/>
              </a:spcAft>
              <a:buClr>
                <a:srgbClr val="FFCC66"/>
              </a:buClr>
              <a:buNone/>
              <a:defRPr/>
            </a:pPr>
            <a:endParaRPr lang="fr-BE" altLang="en-US" sz="7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00" dirty="0">
              <a:solidFill>
                <a:schemeClr val="tx1"/>
              </a:solidFill>
            </a:endParaRPr>
          </a:p>
          <a:p>
            <a:pPr>
              <a:spcBef>
                <a:spcPts val="300"/>
              </a:spcBef>
              <a:spcAft>
                <a:spcPts val="300"/>
              </a:spcAft>
              <a:buClr>
                <a:srgbClr val="FFCC66"/>
              </a:buClr>
              <a:buFont typeface="Times" pitchFamily="18" charset="0"/>
              <a:buChar char="•"/>
              <a:defRPr/>
            </a:pPr>
            <a:endParaRPr lang="fr-BE" altLang="en-US" sz="2200" dirty="0">
              <a:solidFill>
                <a:schemeClr val="tx1"/>
              </a:solidFill>
            </a:endParaRPr>
          </a:p>
          <a:p>
            <a:pPr lvl="1">
              <a:spcBef>
                <a:spcPts val="300"/>
              </a:spcBef>
              <a:spcAft>
                <a:spcPts val="200"/>
              </a:spcAft>
              <a:buClr>
                <a:srgbClr val="FFCC66"/>
              </a:buClr>
              <a:buFont typeface="Times" pitchFamily="18" charset="0"/>
              <a:buChar char="•"/>
              <a:defRPr/>
            </a:pPr>
            <a:endParaRPr lang="fr-BE" altLang="en-US" sz="400" dirty="0">
              <a:solidFill>
                <a:schemeClr val="tx1"/>
              </a:solidFill>
            </a:endParaRPr>
          </a:p>
          <a:p>
            <a:pPr marL="457200" lvl="1" indent="0">
              <a:spcBef>
                <a:spcPts val="300"/>
              </a:spcBef>
              <a:spcAft>
                <a:spcPts val="300"/>
              </a:spcAft>
              <a:buClr>
                <a:srgbClr val="FFCC66"/>
              </a:buClr>
              <a:buNone/>
              <a:defRPr/>
            </a:pPr>
            <a:endParaRPr lang="fr-BE" altLang="en-US" sz="100" dirty="0">
              <a:solidFill>
                <a:schemeClr val="tx1"/>
              </a:solidFill>
            </a:endParaRPr>
          </a:p>
          <a:p>
            <a:pPr>
              <a:spcBef>
                <a:spcPts val="600"/>
              </a:spcBef>
              <a:spcAft>
                <a:spcPts val="300"/>
              </a:spcAft>
              <a:buClr>
                <a:srgbClr val="FFCC66"/>
              </a:buClr>
              <a:buFont typeface="Times" pitchFamily="18" charset="0"/>
              <a:buChar char="•"/>
              <a:defRPr/>
            </a:pPr>
            <a:r>
              <a:rPr lang="fr-BE" altLang="en-US" sz="2200" dirty="0" err="1" smtClean="0">
                <a:solidFill>
                  <a:schemeClr val="tx1"/>
                </a:solidFill>
              </a:rPr>
              <a:t>Research</a:t>
            </a:r>
            <a:r>
              <a:rPr lang="fr-BE" altLang="en-US" sz="2200" dirty="0" smtClean="0">
                <a:solidFill>
                  <a:schemeClr val="tx1"/>
                </a:solidFill>
              </a:rPr>
              <a:t> </a:t>
            </a:r>
            <a:r>
              <a:rPr lang="fr-BE" altLang="en-US" sz="2200" dirty="0">
                <a:solidFill>
                  <a:schemeClr val="tx1"/>
                </a:solidFill>
              </a:rPr>
              <a:t>Infrastructure </a:t>
            </a:r>
            <a:r>
              <a:rPr lang="fr-BE" altLang="en-US" sz="2200" dirty="0" err="1">
                <a:solidFill>
                  <a:schemeClr val="tx1"/>
                </a:solidFill>
              </a:rPr>
              <a:t>Work</a:t>
            </a:r>
            <a:r>
              <a:rPr lang="fr-BE" altLang="en-US" sz="2200" dirty="0">
                <a:solidFill>
                  <a:schemeClr val="tx1"/>
                </a:solidFill>
              </a:rPr>
              <a:t> Program</a:t>
            </a:r>
          </a:p>
          <a:p>
            <a:pPr lvl="1">
              <a:spcBef>
                <a:spcPts val="300"/>
              </a:spcBef>
              <a:spcAft>
                <a:spcPts val="200"/>
              </a:spcAft>
              <a:buClr>
                <a:srgbClr val="FFCC66"/>
              </a:buClr>
              <a:buFont typeface="Times" pitchFamily="18" charset="0"/>
              <a:buChar char="•"/>
              <a:defRPr/>
            </a:pPr>
            <a:r>
              <a:rPr lang="en-GB" sz="1400" dirty="0" smtClean="0">
                <a:solidFill>
                  <a:schemeClr val="tx1"/>
                </a:solidFill>
                <a:hlinkClick r:id="rId3"/>
              </a:rPr>
              <a:t>HORIZON-INFRA-2021-NET-01-FPA</a:t>
            </a:r>
            <a:r>
              <a:rPr lang="en-GB" sz="1400" dirty="0" smtClean="0">
                <a:solidFill>
                  <a:schemeClr val="tx1"/>
                </a:solidFill>
              </a:rPr>
              <a:t>: </a:t>
            </a:r>
            <a:r>
              <a:rPr lang="en-US" sz="1400" dirty="0" smtClean="0">
                <a:solidFill>
                  <a:schemeClr val="tx1"/>
                </a:solidFill>
              </a:rPr>
              <a:t>Network </a:t>
            </a:r>
            <a:r>
              <a:rPr lang="en-US" sz="1400" dirty="0">
                <a:solidFill>
                  <a:schemeClr val="tx1"/>
                </a:solidFill>
              </a:rPr>
              <a:t>connectivity in Research and Education - Enabling collaboration without boundaries </a:t>
            </a:r>
            <a:r>
              <a:rPr lang="fr-BE" altLang="en-US" sz="1350" dirty="0" smtClean="0">
                <a:solidFill>
                  <a:schemeClr val="tx1"/>
                </a:solidFill>
              </a:rPr>
              <a:t>(</a:t>
            </a:r>
            <a:r>
              <a:rPr lang="fr-BE" altLang="en-US" sz="1350" dirty="0">
                <a:solidFill>
                  <a:schemeClr val="tx1"/>
                </a:solidFill>
              </a:rPr>
              <a:t>€ </a:t>
            </a:r>
            <a:r>
              <a:rPr lang="fr-BE" altLang="en-US" sz="1350" dirty="0" smtClean="0">
                <a:solidFill>
                  <a:schemeClr val="tx1"/>
                </a:solidFill>
              </a:rPr>
              <a:t>15M</a:t>
            </a:r>
            <a:r>
              <a:rPr lang="fr-BE" altLang="en-US" sz="1350" dirty="0">
                <a:solidFill>
                  <a:schemeClr val="tx1"/>
                </a:solidFill>
              </a:rPr>
              <a:t>; </a:t>
            </a:r>
            <a:r>
              <a:rPr lang="fr-BE" altLang="en-US" sz="1350" u="sng" dirty="0">
                <a:solidFill>
                  <a:srgbClr val="C00000"/>
                </a:solidFill>
              </a:rPr>
              <a:t>S</a:t>
            </a:r>
            <a:r>
              <a:rPr lang="fr-BE" altLang="en-US" sz="1350" u="sng" dirty="0" smtClean="0">
                <a:solidFill>
                  <a:srgbClr val="C00000"/>
                </a:solidFill>
              </a:rPr>
              <a:t>econd quarter 2022, indicative</a:t>
            </a:r>
            <a:r>
              <a:rPr lang="fr-BE" altLang="en-US" sz="1350" dirty="0" smtClean="0">
                <a:solidFill>
                  <a:schemeClr val="tx1"/>
                </a:solidFill>
              </a:rPr>
              <a:t>)</a:t>
            </a:r>
          </a:p>
          <a:p>
            <a:pPr lvl="1">
              <a:spcBef>
                <a:spcPts val="300"/>
              </a:spcBef>
              <a:spcAft>
                <a:spcPts val="200"/>
              </a:spcAft>
              <a:buClr>
                <a:srgbClr val="FFCC66"/>
              </a:buClr>
              <a:buFont typeface="Times" pitchFamily="18" charset="0"/>
              <a:buChar char="•"/>
              <a:defRPr/>
            </a:pPr>
            <a:r>
              <a:rPr lang="en-US" sz="1400" dirty="0">
                <a:solidFill>
                  <a:schemeClr val="tx1"/>
                </a:solidFill>
                <a:hlinkClick r:id="rId4"/>
              </a:rPr>
              <a:t>HORIZON-INFRA-2022-TECH-01-01</a:t>
            </a:r>
            <a:r>
              <a:rPr lang="en-US" sz="1400" dirty="0">
                <a:solidFill>
                  <a:schemeClr val="tx1"/>
                </a:solidFill>
              </a:rPr>
              <a:t>: R&amp;D for the next generation of scientific instrumentation, tools and </a:t>
            </a:r>
            <a:r>
              <a:rPr lang="en-US" sz="1400" dirty="0" smtClean="0">
                <a:solidFill>
                  <a:schemeClr val="tx1"/>
                </a:solidFill>
              </a:rPr>
              <a:t>methods </a:t>
            </a:r>
            <a:r>
              <a:rPr lang="fr-BE" altLang="en-US" sz="1350" dirty="0" smtClean="0">
                <a:solidFill>
                  <a:schemeClr val="tx1"/>
                </a:solidFill>
              </a:rPr>
              <a:t>(</a:t>
            </a:r>
            <a:r>
              <a:rPr lang="fr-BE" altLang="en-US" sz="1350" dirty="0">
                <a:solidFill>
                  <a:schemeClr val="tx1"/>
                </a:solidFill>
              </a:rPr>
              <a:t>€ </a:t>
            </a:r>
            <a:r>
              <a:rPr lang="fr-BE" altLang="en-US" sz="1350" dirty="0" smtClean="0">
                <a:solidFill>
                  <a:schemeClr val="tx1"/>
                </a:solidFill>
              </a:rPr>
              <a:t>110M</a:t>
            </a:r>
            <a:r>
              <a:rPr lang="fr-BE" altLang="en-US" sz="1350" dirty="0">
                <a:solidFill>
                  <a:schemeClr val="tx1"/>
                </a:solidFill>
              </a:rPr>
              <a:t>; </a:t>
            </a:r>
            <a:r>
              <a:rPr lang="fr-BE" altLang="en-US" sz="1350" dirty="0" smtClean="0">
                <a:solidFill>
                  <a:srgbClr val="C00000"/>
                </a:solidFill>
              </a:rPr>
              <a:t>20 April 2022</a:t>
            </a:r>
            <a:r>
              <a:rPr lang="fr-BE" altLang="en-US" sz="1350" dirty="0" smtClean="0">
                <a:solidFill>
                  <a:schemeClr val="tx1"/>
                </a:solidFill>
              </a:rPr>
              <a:t>)</a:t>
            </a:r>
            <a:endParaRPr lang="fr-BE" altLang="en-US" sz="1350" dirty="0">
              <a:solidFill>
                <a:schemeClr val="tx1"/>
              </a:solidFill>
            </a:endParaRPr>
          </a:p>
          <a:p>
            <a:pPr lvl="1">
              <a:spcBef>
                <a:spcPts val="300"/>
              </a:spcBef>
              <a:spcAft>
                <a:spcPts val="2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2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200"/>
              </a:spcAft>
              <a:buClr>
                <a:srgbClr val="FFCC66"/>
              </a:buClr>
              <a:buFont typeface="Times" pitchFamily="18" charset="0"/>
              <a:buChar char="•"/>
              <a:defRPr/>
            </a:pPr>
            <a:endParaRPr lang="fr-BE" altLang="en-US" sz="135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marL="457200" lvl="1" indent="0">
              <a:spcBef>
                <a:spcPts val="300"/>
              </a:spcBef>
              <a:spcAft>
                <a:spcPts val="300"/>
              </a:spcAft>
              <a:buClr>
                <a:srgbClr val="FFCC66"/>
              </a:buClr>
              <a:buNone/>
              <a:defRPr/>
            </a:pPr>
            <a:r>
              <a:rPr lang="fr-BE" altLang="en-US" sz="700" dirty="0">
                <a:solidFill>
                  <a:schemeClr val="tx1"/>
                </a:solidFill>
              </a:rPr>
              <a:t> </a:t>
            </a:r>
          </a:p>
          <a:p>
            <a:pPr marL="457200" lvl="1" indent="0">
              <a:spcBef>
                <a:spcPts val="300"/>
              </a:spcBef>
              <a:spcAft>
                <a:spcPts val="300"/>
              </a:spcAft>
              <a:buClr>
                <a:srgbClr val="FFCC66"/>
              </a:buClr>
              <a:buNone/>
              <a:defRPr/>
            </a:pPr>
            <a:r>
              <a:rPr lang="fr-BE" altLang="en-US" sz="1400" dirty="0">
                <a:solidFill>
                  <a:schemeClr val="tx1"/>
                </a:solidFill>
              </a:rPr>
              <a:t>                                                                  </a:t>
            </a:r>
            <a:endParaRPr lang="fr-BE" altLang="en-US" sz="16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p:txBody>
      </p:sp>
      <p:sp>
        <p:nvSpPr>
          <p:cNvPr id="8195" name="TextBox 1"/>
          <p:cNvSpPr txBox="1">
            <a:spLocks noChangeArrowheads="1"/>
          </p:cNvSpPr>
          <p:nvPr/>
        </p:nvSpPr>
        <p:spPr bwMode="auto">
          <a:xfrm>
            <a:off x="7703142" y="1096964"/>
            <a:ext cx="2307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just">
              <a:spcBef>
                <a:spcPct val="0"/>
              </a:spcBef>
              <a:buClrTx/>
              <a:buFontTx/>
              <a:buNone/>
            </a:pPr>
            <a:r>
              <a:rPr lang="en-GB" altLang="en-US" sz="1800" dirty="0">
                <a:solidFill>
                  <a:srgbClr val="C00000"/>
                </a:solidFill>
                <a:latin typeface="Trebuchet MS" panose="020B0603020202020204" pitchFamily="34" charset="0"/>
              </a:rPr>
              <a:t>Call deadlines in </a:t>
            </a:r>
            <a:r>
              <a:rPr lang="en-GB" altLang="en-US" sz="1800" dirty="0" smtClean="0">
                <a:solidFill>
                  <a:srgbClr val="C00000"/>
                </a:solidFill>
                <a:latin typeface="Trebuchet MS" panose="020B0603020202020204" pitchFamily="34" charset="0"/>
              </a:rPr>
              <a:t>red</a:t>
            </a:r>
            <a:endParaRPr lang="en-GB" altLang="en-US" sz="1800" dirty="0">
              <a:solidFill>
                <a:srgbClr val="C00000"/>
              </a:solidFill>
              <a:latin typeface="Trebuchet MS" panose="020B0603020202020204" pitchFamily="34" charset="0"/>
            </a:endParaRPr>
          </a:p>
        </p:txBody>
      </p:sp>
      <p:sp>
        <p:nvSpPr>
          <p:cNvPr id="5" name="Rectangle 2"/>
          <p:cNvSpPr>
            <a:spLocks noChangeArrowheads="1"/>
          </p:cNvSpPr>
          <p:nvPr/>
        </p:nvSpPr>
        <p:spPr bwMode="auto">
          <a:xfrm>
            <a:off x="1523999" y="-26988"/>
            <a:ext cx="9781309"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400" dirty="0">
                <a:solidFill>
                  <a:srgbClr val="931680"/>
                </a:solidFill>
                <a:effectLst>
                  <a:outerShdw blurRad="38100" dist="38100" dir="2700000" algn="tl">
                    <a:srgbClr val="C0C0C0"/>
                  </a:outerShdw>
                </a:effectLst>
                <a:latin typeface="Verdana" pitchFamily="34" charset="0"/>
              </a:rPr>
              <a:t>Open &amp; Forthcoming calls for </a:t>
            </a:r>
            <a:r>
              <a:rPr lang="en-GB" sz="2400" dirty="0" smtClean="0">
                <a:solidFill>
                  <a:srgbClr val="931680"/>
                </a:solidFill>
                <a:effectLst>
                  <a:outerShdw blurRad="38100" dist="38100" dir="2700000" algn="tl">
                    <a:srgbClr val="C0C0C0"/>
                  </a:outerShdw>
                </a:effectLst>
                <a:latin typeface="Verdana" pitchFamily="34" charset="0"/>
              </a:rPr>
              <a:t>PCP/PPIs in RIA/IA </a:t>
            </a:r>
            <a:r>
              <a:rPr lang="en-GB" sz="2400" dirty="0">
                <a:solidFill>
                  <a:srgbClr val="931680"/>
                </a:solidFill>
                <a:effectLst>
                  <a:outerShdw blurRad="38100" dist="38100" dir="2700000" algn="tl">
                    <a:srgbClr val="C0C0C0"/>
                  </a:outerShdw>
                </a:effectLst>
                <a:latin typeface="Verdana" pitchFamily="34" charset="0"/>
              </a:rPr>
              <a:t>actions**</a:t>
            </a:r>
          </a:p>
          <a:p>
            <a:pPr eaLnBrk="1" hangingPunct="1">
              <a:defRPr/>
            </a:pPr>
            <a:r>
              <a:rPr lang="en-GB" sz="1400" dirty="0">
                <a:solidFill>
                  <a:srgbClr val="931680"/>
                </a:solidFill>
                <a:effectLst>
                  <a:outerShdw blurRad="38100" dist="38100" dir="2700000" algn="tl">
                    <a:srgbClr val="C0C0C0"/>
                  </a:outerShdw>
                </a:effectLst>
                <a:latin typeface="Verdana" pitchFamily="34" charset="0"/>
              </a:rPr>
              <a:t>Click on a topic identifier (e.g. </a:t>
            </a:r>
            <a:r>
              <a:rPr lang="en-GB" sz="1400" dirty="0" smtClean="0">
                <a:solidFill>
                  <a:srgbClr val="931680"/>
                </a:solidFill>
                <a:effectLst>
                  <a:outerShdw blurRad="38100" dist="38100" dir="2700000" algn="tl">
                    <a:srgbClr val="C0C0C0"/>
                  </a:outerShdw>
                </a:effectLst>
                <a:latin typeface="Verdana" pitchFamily="34" charset="0"/>
              </a:rPr>
              <a:t>CARE-08-02)                         </a:t>
            </a:r>
            <a:r>
              <a:rPr lang="en-GB" sz="1400" dirty="0">
                <a:solidFill>
                  <a:srgbClr val="931680"/>
                </a:solidFill>
                <a:effectLst>
                  <a:outerShdw blurRad="38100" dist="38100" dir="2700000" algn="tl">
                    <a:srgbClr val="C0C0C0"/>
                  </a:outerShdw>
                </a:effectLst>
                <a:latin typeface="Verdana" pitchFamily="34" charset="0"/>
              </a:rPr>
              <a:t>for more detailed information</a:t>
            </a:r>
          </a:p>
          <a:p>
            <a:pPr eaLnBrk="1" hangingPunct="1">
              <a:defRPr/>
            </a:pPr>
            <a:r>
              <a:rPr lang="en-GB" sz="2400" dirty="0">
                <a:solidFill>
                  <a:schemeClr val="bg1"/>
                </a:solidFill>
                <a:effectLst>
                  <a:outerShdw blurRad="38100" dist="38100" dir="2700000" algn="tl">
                    <a:srgbClr val="C0C0C0"/>
                  </a:outerShdw>
                </a:effectLst>
                <a:latin typeface="Verdana" pitchFamily="34" charset="0"/>
              </a:rPr>
              <a:t/>
            </a:r>
            <a:br>
              <a:rPr lang="en-GB" sz="2400" dirty="0">
                <a:solidFill>
                  <a:schemeClr val="bg1"/>
                </a:solidFill>
                <a:effectLst>
                  <a:outerShdw blurRad="38100" dist="38100" dir="2700000" algn="tl">
                    <a:srgbClr val="C0C0C0"/>
                  </a:outerShdw>
                </a:effectLst>
                <a:latin typeface="Verdana" pitchFamily="34" charset="0"/>
              </a:rPr>
            </a:br>
            <a:endParaRPr lang="en-GB" sz="2400" dirty="0">
              <a:solidFill>
                <a:schemeClr val="bg1"/>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3463293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ChangeArrowheads="1"/>
          </p:cNvSpPr>
          <p:nvPr/>
        </p:nvSpPr>
        <p:spPr bwMode="auto">
          <a:xfrm>
            <a:off x="1774826" y="1182981"/>
            <a:ext cx="8785225"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nSpc>
                <a:spcPct val="80000"/>
              </a:lnSpc>
              <a:spcBef>
                <a:spcPts val="600"/>
              </a:spcBef>
              <a:spcAft>
                <a:spcPts val="600"/>
              </a:spcAft>
              <a:buClr>
                <a:srgbClr val="FFCC66"/>
              </a:buClr>
              <a:buFont typeface="Times" pitchFamily="18" charset="0"/>
              <a:buChar char="•"/>
              <a:defRPr/>
            </a:pPr>
            <a:endParaRPr lang="fr-BE" altLang="en-US" sz="18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a:spcBef>
                <a:spcPts val="300"/>
              </a:spcBef>
              <a:buClr>
                <a:srgbClr val="FFCC66"/>
              </a:buClr>
              <a:buFont typeface="Times" pitchFamily="18" charset="0"/>
              <a:buChar char="•"/>
              <a:defRPr/>
            </a:pPr>
            <a:r>
              <a:rPr lang="fr-BE" altLang="en-US" sz="2200" dirty="0" err="1">
                <a:solidFill>
                  <a:schemeClr val="tx1"/>
                </a:solidFill>
              </a:rPr>
              <a:t>Health</a:t>
            </a:r>
            <a:r>
              <a:rPr lang="fr-BE" altLang="en-US" sz="2200" dirty="0">
                <a:solidFill>
                  <a:schemeClr val="tx1"/>
                </a:solidFill>
              </a:rPr>
              <a:t> Program </a:t>
            </a:r>
            <a:endParaRPr lang="fr-BE" sz="2200" dirty="0">
              <a:solidFill>
                <a:schemeClr val="tx1"/>
              </a:solidFill>
            </a:endParaRPr>
          </a:p>
          <a:p>
            <a:pPr lvl="1">
              <a:spcBef>
                <a:spcPts val="300"/>
              </a:spcBef>
              <a:spcAft>
                <a:spcPts val="300"/>
              </a:spcAft>
              <a:buClr>
                <a:srgbClr val="FFCC66"/>
              </a:buClr>
              <a:buFont typeface="Times" pitchFamily="18" charset="0"/>
              <a:buChar char="•"/>
              <a:defRPr/>
            </a:pPr>
            <a:r>
              <a:rPr lang="en-US" sz="1400" dirty="0">
                <a:solidFill>
                  <a:schemeClr val="tx1"/>
                </a:solidFill>
                <a:hlinkClick r:id="rId3"/>
              </a:rPr>
              <a:t>HORIZON-HLTH-2021-CARE-05-04</a:t>
            </a:r>
            <a:r>
              <a:rPr lang="en-US" sz="1400" dirty="0">
                <a:solidFill>
                  <a:schemeClr val="tx1"/>
                </a:solidFill>
              </a:rPr>
              <a:t>: Health care innovation procurement network </a:t>
            </a:r>
            <a:r>
              <a:rPr lang="en-US" sz="1400" dirty="0"/>
              <a:t>     </a:t>
            </a:r>
            <a:r>
              <a:rPr lang="fr-BE" sz="1400" dirty="0">
                <a:solidFill>
                  <a:schemeClr val="tx1"/>
                </a:solidFill>
              </a:rPr>
              <a:t>(</a:t>
            </a:r>
            <a:r>
              <a:rPr lang="fr-BE" altLang="en-US" sz="1400" dirty="0">
                <a:solidFill>
                  <a:schemeClr val="tx1"/>
                </a:solidFill>
              </a:rPr>
              <a:t>€ 5M; </a:t>
            </a:r>
            <a:r>
              <a:rPr lang="fr-BE" altLang="en-US" sz="1400" dirty="0">
                <a:solidFill>
                  <a:srgbClr val="C00000"/>
                </a:solidFill>
              </a:rPr>
              <a:t>21 </a:t>
            </a:r>
            <a:r>
              <a:rPr lang="fr-BE" altLang="en-US" sz="1400" dirty="0" err="1">
                <a:solidFill>
                  <a:srgbClr val="C00000"/>
                </a:solidFill>
              </a:rPr>
              <a:t>September</a:t>
            </a:r>
            <a:r>
              <a:rPr lang="fr-BE" altLang="en-US" sz="1400" dirty="0">
                <a:solidFill>
                  <a:srgbClr val="C00000"/>
                </a:solidFill>
              </a:rPr>
              <a:t> 2021</a:t>
            </a:r>
            <a:r>
              <a:rPr lang="fr-BE" sz="1400" dirty="0" smtClean="0">
                <a:solidFill>
                  <a:schemeClr val="tx1"/>
                </a:solidFill>
              </a:rPr>
              <a:t>)</a:t>
            </a:r>
            <a:endParaRPr lang="fr-BE" altLang="en-US" sz="2200" dirty="0" smtClean="0">
              <a:solidFill>
                <a:schemeClr val="tx1"/>
              </a:solidFill>
            </a:endParaRPr>
          </a:p>
          <a:p>
            <a:pPr>
              <a:spcBef>
                <a:spcPts val="300"/>
              </a:spcBef>
              <a:buClr>
                <a:srgbClr val="FFCC66"/>
              </a:buClr>
              <a:buFont typeface="Times" pitchFamily="18" charset="0"/>
              <a:buChar char="•"/>
              <a:defRPr/>
            </a:pPr>
            <a:r>
              <a:rPr lang="fr-BE" altLang="en-US" sz="2200" dirty="0" err="1" smtClean="0">
                <a:solidFill>
                  <a:schemeClr val="tx1"/>
                </a:solidFill>
              </a:rPr>
              <a:t>Research</a:t>
            </a:r>
            <a:r>
              <a:rPr lang="fr-BE" altLang="en-US" sz="2200" dirty="0" smtClean="0">
                <a:solidFill>
                  <a:schemeClr val="tx1"/>
                </a:solidFill>
              </a:rPr>
              <a:t> infrastructure </a:t>
            </a:r>
            <a:r>
              <a:rPr lang="fr-BE" altLang="en-US" sz="2200" dirty="0" err="1">
                <a:solidFill>
                  <a:schemeClr val="tx1"/>
                </a:solidFill>
              </a:rPr>
              <a:t>Work</a:t>
            </a:r>
            <a:r>
              <a:rPr lang="fr-BE" altLang="en-US" sz="2200" dirty="0">
                <a:solidFill>
                  <a:schemeClr val="tx1"/>
                </a:solidFill>
              </a:rPr>
              <a:t> Program </a:t>
            </a:r>
            <a:endParaRPr lang="fr-BE" sz="2200" dirty="0">
              <a:solidFill>
                <a:schemeClr val="tx1"/>
              </a:solidFill>
            </a:endParaRPr>
          </a:p>
          <a:p>
            <a:pPr lvl="1">
              <a:spcBef>
                <a:spcPts val="300"/>
              </a:spcBef>
              <a:spcAft>
                <a:spcPts val="300"/>
              </a:spcAft>
              <a:buClr>
                <a:srgbClr val="FFCC66"/>
              </a:buClr>
              <a:buFont typeface="Times" pitchFamily="18" charset="0"/>
              <a:buChar char="•"/>
              <a:defRPr/>
            </a:pPr>
            <a:r>
              <a:rPr lang="en-US" sz="1400" dirty="0">
                <a:solidFill>
                  <a:schemeClr val="tx1"/>
                </a:solidFill>
                <a:hlinkClick r:id="rId4"/>
              </a:rPr>
              <a:t>HORIZON-INFRA-2021-DEV-02-01</a:t>
            </a:r>
            <a:r>
              <a:rPr lang="en-US" sz="1400" dirty="0">
                <a:solidFill>
                  <a:schemeClr val="tx1"/>
                </a:solidFill>
              </a:rPr>
              <a:t>: Preparatory phase of new ESFRI research infrastructure projects </a:t>
            </a:r>
            <a:r>
              <a:rPr lang="fr-BE" sz="1400" dirty="0" smtClean="0">
                <a:solidFill>
                  <a:schemeClr val="tx1"/>
                </a:solidFill>
              </a:rPr>
              <a:t>(</a:t>
            </a:r>
            <a:r>
              <a:rPr lang="fr-BE" altLang="en-US" sz="1400" dirty="0">
                <a:solidFill>
                  <a:schemeClr val="tx1"/>
                </a:solidFill>
              </a:rPr>
              <a:t>€ </a:t>
            </a:r>
            <a:r>
              <a:rPr lang="fr-BE" altLang="en-US" sz="1400" dirty="0" smtClean="0">
                <a:solidFill>
                  <a:schemeClr val="tx1"/>
                </a:solidFill>
              </a:rPr>
              <a:t>36M</a:t>
            </a:r>
            <a:r>
              <a:rPr lang="fr-BE" altLang="en-US" sz="1400" dirty="0">
                <a:solidFill>
                  <a:schemeClr val="tx1"/>
                </a:solidFill>
              </a:rPr>
              <a:t>; </a:t>
            </a:r>
            <a:r>
              <a:rPr lang="fr-BE" altLang="en-US" sz="1400" dirty="0" smtClean="0">
                <a:solidFill>
                  <a:srgbClr val="C00000"/>
                </a:solidFill>
              </a:rPr>
              <a:t>20 </a:t>
            </a:r>
            <a:r>
              <a:rPr lang="fr-BE" altLang="en-US" sz="1400" dirty="0" err="1" smtClean="0">
                <a:solidFill>
                  <a:srgbClr val="C00000"/>
                </a:solidFill>
              </a:rPr>
              <a:t>January</a:t>
            </a:r>
            <a:r>
              <a:rPr lang="fr-BE" altLang="en-US" sz="1400" dirty="0" smtClean="0">
                <a:solidFill>
                  <a:srgbClr val="C00000"/>
                </a:solidFill>
              </a:rPr>
              <a:t> 2022</a:t>
            </a:r>
            <a:r>
              <a:rPr lang="fr-BE" sz="1400" dirty="0" smtClean="0">
                <a:solidFill>
                  <a:schemeClr val="tx1"/>
                </a:solidFill>
              </a:rPr>
              <a:t>)</a:t>
            </a:r>
          </a:p>
          <a:p>
            <a:pPr lvl="1">
              <a:spcBef>
                <a:spcPts val="300"/>
              </a:spcBef>
              <a:spcAft>
                <a:spcPts val="300"/>
              </a:spcAft>
              <a:buClr>
                <a:srgbClr val="FFCC66"/>
              </a:buClr>
              <a:buFont typeface="Times" pitchFamily="18" charset="0"/>
              <a:buChar char="•"/>
              <a:defRPr/>
            </a:pPr>
            <a:r>
              <a:rPr lang="en-US" sz="1400" dirty="0">
                <a:solidFill>
                  <a:schemeClr val="tx1"/>
                </a:solidFill>
                <a:hlinkClick r:id="rId5"/>
              </a:rPr>
              <a:t>HORIZON-INFRA-2021-DEV-02-02</a:t>
            </a:r>
            <a:r>
              <a:rPr lang="en-US" sz="1400" dirty="0">
                <a:solidFill>
                  <a:schemeClr val="tx1"/>
                </a:solidFill>
              </a:rPr>
              <a:t>: Consolidation of the research infrastructure landscape – Individual support for ESFRI projects </a:t>
            </a:r>
            <a:r>
              <a:rPr lang="fr-BE" sz="1400" dirty="0">
                <a:solidFill>
                  <a:schemeClr val="tx1"/>
                </a:solidFill>
              </a:rPr>
              <a:t>(</a:t>
            </a:r>
            <a:r>
              <a:rPr lang="fr-BE" altLang="en-US" sz="1400" dirty="0">
                <a:solidFill>
                  <a:schemeClr val="tx1"/>
                </a:solidFill>
              </a:rPr>
              <a:t>€ </a:t>
            </a:r>
            <a:r>
              <a:rPr lang="fr-BE" altLang="en-US" sz="1400" dirty="0" smtClean="0">
                <a:solidFill>
                  <a:schemeClr val="tx1"/>
                </a:solidFill>
              </a:rPr>
              <a:t>7,5M</a:t>
            </a:r>
            <a:r>
              <a:rPr lang="fr-BE" altLang="en-US" sz="1400" dirty="0">
                <a:solidFill>
                  <a:schemeClr val="tx1"/>
                </a:solidFill>
              </a:rPr>
              <a:t>; </a:t>
            </a:r>
            <a:r>
              <a:rPr lang="fr-BE" altLang="en-US" sz="1400" dirty="0">
                <a:solidFill>
                  <a:srgbClr val="C00000"/>
                </a:solidFill>
              </a:rPr>
              <a:t>20 </a:t>
            </a:r>
            <a:r>
              <a:rPr lang="fr-BE" altLang="en-US" sz="1400" dirty="0" err="1">
                <a:solidFill>
                  <a:srgbClr val="C00000"/>
                </a:solidFill>
              </a:rPr>
              <a:t>January</a:t>
            </a:r>
            <a:r>
              <a:rPr lang="fr-BE" altLang="en-US" sz="1400" dirty="0">
                <a:solidFill>
                  <a:srgbClr val="C00000"/>
                </a:solidFill>
              </a:rPr>
              <a:t> 2022</a:t>
            </a:r>
            <a:r>
              <a:rPr lang="fr-BE" sz="1400" dirty="0" smtClean="0">
                <a:solidFill>
                  <a:schemeClr val="tx1"/>
                </a:solidFill>
              </a:rPr>
              <a:t>)</a:t>
            </a:r>
          </a:p>
          <a:p>
            <a:pPr>
              <a:spcBef>
                <a:spcPts val="300"/>
              </a:spcBef>
              <a:spcAft>
                <a:spcPts val="300"/>
              </a:spcAft>
              <a:buClr>
                <a:srgbClr val="FFCC66"/>
              </a:buClr>
              <a:buFont typeface="Times" pitchFamily="18" charset="0"/>
              <a:buChar char="•"/>
              <a:defRPr/>
            </a:pPr>
            <a:r>
              <a:rPr lang="fr-BE" altLang="en-US" sz="2200" dirty="0">
                <a:solidFill>
                  <a:schemeClr val="tx1"/>
                </a:solidFill>
              </a:rPr>
              <a:t>Digital, </a:t>
            </a:r>
            <a:r>
              <a:rPr lang="fr-BE" altLang="en-US" sz="2200" dirty="0" err="1">
                <a:solidFill>
                  <a:schemeClr val="tx1"/>
                </a:solidFill>
              </a:rPr>
              <a:t>Industry</a:t>
            </a:r>
            <a:r>
              <a:rPr lang="fr-BE" altLang="en-US" sz="2200" dirty="0">
                <a:solidFill>
                  <a:schemeClr val="tx1"/>
                </a:solidFill>
              </a:rPr>
              <a:t> and </a:t>
            </a:r>
            <a:r>
              <a:rPr lang="fr-BE" altLang="en-US" sz="2200" dirty="0" err="1">
                <a:solidFill>
                  <a:schemeClr val="tx1"/>
                </a:solidFill>
              </a:rPr>
              <a:t>Space</a:t>
            </a:r>
            <a:r>
              <a:rPr lang="fr-BE" altLang="en-US" sz="2200" dirty="0">
                <a:solidFill>
                  <a:schemeClr val="tx1"/>
                </a:solidFill>
              </a:rPr>
              <a:t> </a:t>
            </a:r>
            <a:r>
              <a:rPr lang="fr-BE" altLang="en-US" sz="2200" dirty="0" err="1">
                <a:solidFill>
                  <a:schemeClr val="tx1"/>
                </a:solidFill>
              </a:rPr>
              <a:t>Work</a:t>
            </a:r>
            <a:r>
              <a:rPr lang="fr-BE" altLang="en-US" sz="2200" dirty="0">
                <a:solidFill>
                  <a:schemeClr val="tx1"/>
                </a:solidFill>
              </a:rPr>
              <a:t> </a:t>
            </a:r>
            <a:r>
              <a:rPr lang="fr-BE" altLang="en-US" sz="2200" dirty="0" smtClean="0">
                <a:solidFill>
                  <a:schemeClr val="tx1"/>
                </a:solidFill>
              </a:rPr>
              <a:t>program</a:t>
            </a:r>
            <a:endParaRPr lang="fr-BE" sz="1400" dirty="0">
              <a:solidFill>
                <a:schemeClr val="tx1"/>
              </a:solidFill>
            </a:endParaRPr>
          </a:p>
          <a:p>
            <a:pPr lvl="1">
              <a:spcBef>
                <a:spcPts val="300"/>
              </a:spcBef>
              <a:spcAft>
                <a:spcPts val="300"/>
              </a:spcAft>
              <a:buClr>
                <a:srgbClr val="FFCC66"/>
              </a:buClr>
              <a:buFont typeface="Times" pitchFamily="18" charset="0"/>
              <a:buChar char="•"/>
              <a:defRPr/>
            </a:pPr>
            <a:r>
              <a:rPr lang="en-US" sz="1400" dirty="0">
                <a:solidFill>
                  <a:schemeClr val="tx1"/>
                </a:solidFill>
                <a:hlinkClick r:id="rId6"/>
              </a:rPr>
              <a:t>HORIZON-CL4-2021-HUMAN-01-02</a:t>
            </a:r>
            <a:r>
              <a:rPr lang="en-US" sz="1400" dirty="0">
                <a:solidFill>
                  <a:schemeClr val="tx1"/>
                </a:solidFill>
              </a:rPr>
              <a:t>: European coordination, awareness, </a:t>
            </a:r>
            <a:r>
              <a:rPr lang="en-US" sz="1400" dirty="0" err="1">
                <a:solidFill>
                  <a:schemeClr val="tx1"/>
                </a:solidFill>
              </a:rPr>
              <a:t>standardisation</a:t>
            </a:r>
            <a:r>
              <a:rPr lang="en-US" sz="1400" dirty="0">
                <a:solidFill>
                  <a:schemeClr val="tx1"/>
                </a:solidFill>
              </a:rPr>
              <a:t> &amp; adoption of trustworthy European AI, Data and Robotics (AI, Data and Robotics Partnership</a:t>
            </a:r>
            <a:r>
              <a:rPr lang="en-US" sz="1400" dirty="0" smtClean="0">
                <a:solidFill>
                  <a:schemeClr val="tx1"/>
                </a:solidFill>
              </a:rPr>
              <a:t>) </a:t>
            </a:r>
            <a:r>
              <a:rPr lang="fr-BE" sz="1400" dirty="0" smtClean="0">
                <a:solidFill>
                  <a:schemeClr val="tx1"/>
                </a:solidFill>
              </a:rPr>
              <a:t>(</a:t>
            </a:r>
            <a:r>
              <a:rPr lang="fr-BE" altLang="en-US" sz="1400" dirty="0">
                <a:solidFill>
                  <a:schemeClr val="tx1"/>
                </a:solidFill>
              </a:rPr>
              <a:t>€ </a:t>
            </a:r>
            <a:r>
              <a:rPr lang="fr-BE" altLang="en-US" sz="1400" dirty="0" smtClean="0">
                <a:solidFill>
                  <a:schemeClr val="tx1"/>
                </a:solidFill>
              </a:rPr>
              <a:t>13M</a:t>
            </a:r>
            <a:r>
              <a:rPr lang="fr-BE" altLang="en-US" sz="1400" dirty="0">
                <a:solidFill>
                  <a:schemeClr val="tx1"/>
                </a:solidFill>
              </a:rPr>
              <a:t>; </a:t>
            </a:r>
            <a:r>
              <a:rPr lang="fr-BE" altLang="en-US" sz="1400" dirty="0">
                <a:solidFill>
                  <a:srgbClr val="C00000"/>
                </a:solidFill>
              </a:rPr>
              <a:t>21 </a:t>
            </a:r>
            <a:r>
              <a:rPr lang="fr-BE" altLang="en-US" sz="1400" dirty="0" err="1" smtClean="0">
                <a:solidFill>
                  <a:srgbClr val="C00000"/>
                </a:solidFill>
              </a:rPr>
              <a:t>October</a:t>
            </a:r>
            <a:r>
              <a:rPr lang="fr-BE" altLang="en-US" sz="1400" dirty="0" smtClean="0">
                <a:solidFill>
                  <a:srgbClr val="C00000"/>
                </a:solidFill>
              </a:rPr>
              <a:t> 2021</a:t>
            </a:r>
            <a:r>
              <a:rPr lang="fr-BE" sz="1400" dirty="0" smtClean="0">
                <a:solidFill>
                  <a:schemeClr val="tx1"/>
                </a:solidFill>
              </a:rPr>
              <a:t>)</a:t>
            </a:r>
          </a:p>
          <a:p>
            <a:pPr>
              <a:spcBef>
                <a:spcPts val="300"/>
              </a:spcBef>
              <a:spcAft>
                <a:spcPts val="300"/>
              </a:spcAft>
              <a:buClr>
                <a:srgbClr val="FFCC66"/>
              </a:buClr>
              <a:buFont typeface="Times" pitchFamily="18" charset="0"/>
              <a:buChar char="•"/>
              <a:defRPr/>
            </a:pPr>
            <a:r>
              <a:rPr lang="fr-BE" altLang="en-US" sz="2200" dirty="0">
                <a:solidFill>
                  <a:schemeClr val="tx1"/>
                </a:solidFill>
              </a:rPr>
              <a:t>Civil Security </a:t>
            </a:r>
            <a:r>
              <a:rPr lang="fr-BE" altLang="en-US" sz="2200" dirty="0" err="1">
                <a:solidFill>
                  <a:schemeClr val="tx1"/>
                </a:solidFill>
              </a:rPr>
              <a:t>Work</a:t>
            </a:r>
            <a:r>
              <a:rPr lang="fr-BE" altLang="en-US" sz="2200" dirty="0">
                <a:solidFill>
                  <a:schemeClr val="tx1"/>
                </a:solidFill>
              </a:rPr>
              <a:t> program </a:t>
            </a:r>
            <a:endParaRPr lang="fr-BE" sz="1400" dirty="0" smtClean="0">
              <a:solidFill>
                <a:schemeClr val="tx1"/>
              </a:solidFill>
            </a:endParaRPr>
          </a:p>
          <a:p>
            <a:pPr lvl="1">
              <a:spcBef>
                <a:spcPts val="300"/>
              </a:spcBef>
              <a:spcAft>
                <a:spcPts val="300"/>
              </a:spcAft>
              <a:buClr>
                <a:srgbClr val="FFCC66"/>
              </a:buClr>
              <a:buFont typeface="Times" pitchFamily="18" charset="0"/>
              <a:buChar char="•"/>
              <a:defRPr/>
            </a:pPr>
            <a:r>
              <a:rPr lang="en-US" sz="1400" dirty="0">
                <a:solidFill>
                  <a:schemeClr val="tx1"/>
                </a:solidFill>
                <a:hlinkClick r:id="rId7"/>
              </a:rPr>
              <a:t>HORIZON-CL3-2022-SSRI-01-03</a:t>
            </a:r>
            <a:r>
              <a:rPr lang="en-US" sz="1400" dirty="0">
                <a:solidFill>
                  <a:schemeClr val="tx1"/>
                </a:solidFill>
              </a:rPr>
              <a:t>: Stronger grounds for pre-commercial procurement of innovative security technologies </a:t>
            </a:r>
            <a:r>
              <a:rPr lang="fr-BE" sz="1400" dirty="0">
                <a:solidFill>
                  <a:schemeClr val="tx1"/>
                </a:solidFill>
              </a:rPr>
              <a:t>(</a:t>
            </a:r>
            <a:r>
              <a:rPr lang="fr-BE" altLang="en-US" sz="1400" dirty="0">
                <a:solidFill>
                  <a:schemeClr val="tx1"/>
                </a:solidFill>
              </a:rPr>
              <a:t>€ 2</a:t>
            </a:r>
            <a:r>
              <a:rPr lang="fr-BE" altLang="en-US" sz="1400" dirty="0" smtClean="0">
                <a:solidFill>
                  <a:schemeClr val="tx1"/>
                </a:solidFill>
              </a:rPr>
              <a:t>M</a:t>
            </a:r>
            <a:r>
              <a:rPr lang="fr-BE" altLang="en-US" sz="1400" dirty="0">
                <a:solidFill>
                  <a:schemeClr val="tx1"/>
                </a:solidFill>
              </a:rPr>
              <a:t>; </a:t>
            </a:r>
            <a:r>
              <a:rPr lang="fr-BE" altLang="en-US" sz="1400" dirty="0" smtClean="0">
                <a:solidFill>
                  <a:srgbClr val="C00000"/>
                </a:solidFill>
              </a:rPr>
              <a:t>23 </a:t>
            </a:r>
            <a:r>
              <a:rPr lang="fr-BE" altLang="en-US" sz="1400" dirty="0" err="1" smtClean="0">
                <a:solidFill>
                  <a:srgbClr val="C00000"/>
                </a:solidFill>
              </a:rPr>
              <a:t>November</a:t>
            </a:r>
            <a:r>
              <a:rPr lang="fr-BE" altLang="en-US" sz="1400" dirty="0" smtClean="0">
                <a:solidFill>
                  <a:srgbClr val="C00000"/>
                </a:solidFill>
              </a:rPr>
              <a:t> 2022</a:t>
            </a:r>
            <a:r>
              <a:rPr lang="fr-BE" sz="1400" dirty="0" smtClean="0">
                <a:solidFill>
                  <a:schemeClr val="tx1"/>
                </a:solidFill>
              </a:rPr>
              <a:t>)</a:t>
            </a:r>
            <a:endParaRPr lang="fr-BE" sz="1400" dirty="0">
              <a:solidFill>
                <a:schemeClr val="tx1"/>
              </a:solidFill>
            </a:endParaRPr>
          </a:p>
          <a:p>
            <a:pPr lvl="1">
              <a:spcBef>
                <a:spcPts val="300"/>
              </a:spcBef>
              <a:spcAft>
                <a:spcPts val="300"/>
              </a:spcAft>
              <a:buClr>
                <a:srgbClr val="FFCC66"/>
              </a:buClr>
              <a:buFont typeface="Times" pitchFamily="18" charset="0"/>
              <a:buChar char="•"/>
              <a:defRPr/>
            </a:pPr>
            <a:endParaRPr lang="fr-BE" sz="1400" dirty="0">
              <a:solidFill>
                <a:schemeClr val="tx1"/>
              </a:solidFill>
            </a:endParaRPr>
          </a:p>
          <a:p>
            <a:pPr lvl="2">
              <a:spcBef>
                <a:spcPts val="300"/>
              </a:spcBef>
              <a:spcAft>
                <a:spcPts val="300"/>
              </a:spcAft>
              <a:buClr>
                <a:srgbClr val="FFCC66"/>
              </a:buClr>
              <a:buFont typeface="Times" pitchFamily="18" charset="0"/>
              <a:buChar char="•"/>
              <a:defRPr/>
            </a:pPr>
            <a:endParaRPr lang="fr-BE" sz="10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p:txBody>
      </p:sp>
      <p:sp>
        <p:nvSpPr>
          <p:cNvPr id="41" name="Rectangle 2"/>
          <p:cNvSpPr>
            <a:spLocks noChangeArrowheads="1"/>
          </p:cNvSpPr>
          <p:nvPr/>
        </p:nvSpPr>
        <p:spPr bwMode="auto">
          <a:xfrm>
            <a:off x="1524000" y="-269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400" dirty="0">
                <a:solidFill>
                  <a:srgbClr val="931680"/>
                </a:solidFill>
                <a:effectLst>
                  <a:outerShdw blurRad="38100" dist="38100" dir="2700000" algn="tl">
                    <a:srgbClr val="C0C0C0"/>
                  </a:outerShdw>
                </a:effectLst>
                <a:latin typeface="Verdana" pitchFamily="34" charset="0"/>
              </a:rPr>
              <a:t>Open and forthcoming calls for </a:t>
            </a:r>
            <a:r>
              <a:rPr lang="en-GB" sz="2400" dirty="0" smtClean="0">
                <a:solidFill>
                  <a:srgbClr val="931680"/>
                </a:solidFill>
                <a:effectLst>
                  <a:outerShdw blurRad="38100" dist="38100" dir="2700000" algn="tl">
                    <a:srgbClr val="C0C0C0"/>
                  </a:outerShdw>
                </a:effectLst>
                <a:latin typeface="Verdana" pitchFamily="34" charset="0"/>
              </a:rPr>
              <a:t>CSA </a:t>
            </a:r>
            <a:r>
              <a:rPr lang="en-GB" sz="2400" dirty="0">
                <a:solidFill>
                  <a:srgbClr val="931680"/>
                </a:solidFill>
                <a:effectLst>
                  <a:outerShdw blurRad="38100" dist="38100" dir="2700000" algn="tl">
                    <a:srgbClr val="C0C0C0"/>
                  </a:outerShdw>
                </a:effectLst>
                <a:latin typeface="Verdana" pitchFamily="34" charset="0"/>
              </a:rPr>
              <a:t>actions</a:t>
            </a:r>
          </a:p>
          <a:p>
            <a:pPr eaLnBrk="1" hangingPunct="1">
              <a:defRPr/>
            </a:pPr>
            <a:r>
              <a:rPr lang="en-GB" sz="1400" dirty="0">
                <a:solidFill>
                  <a:srgbClr val="931680"/>
                </a:solidFill>
                <a:effectLst>
                  <a:outerShdw blurRad="38100" dist="38100" dir="2700000" algn="tl">
                    <a:srgbClr val="C0C0C0"/>
                  </a:outerShdw>
                </a:effectLst>
                <a:latin typeface="Verdana" pitchFamily="34" charset="0"/>
              </a:rPr>
              <a:t>Click on a topic identifier (e.g. </a:t>
            </a:r>
            <a:r>
              <a:rPr lang="en-GB" sz="1400" dirty="0" smtClean="0">
                <a:solidFill>
                  <a:srgbClr val="931680"/>
                </a:solidFill>
                <a:effectLst>
                  <a:outerShdw blurRad="38100" dist="38100" dir="2700000" algn="tl">
                    <a:srgbClr val="C0C0C0"/>
                  </a:outerShdw>
                </a:effectLst>
                <a:latin typeface="Verdana" pitchFamily="34" charset="0"/>
              </a:rPr>
              <a:t>CARE-05-04)                       </a:t>
            </a:r>
            <a:r>
              <a:rPr lang="en-GB" sz="1400" dirty="0">
                <a:solidFill>
                  <a:srgbClr val="931680"/>
                </a:solidFill>
                <a:effectLst>
                  <a:outerShdw blurRad="38100" dist="38100" dir="2700000" algn="tl">
                    <a:srgbClr val="C0C0C0"/>
                  </a:outerShdw>
                </a:effectLst>
                <a:latin typeface="Verdana" pitchFamily="34" charset="0"/>
              </a:rPr>
              <a:t>for more detailed information</a:t>
            </a:r>
          </a:p>
          <a:p>
            <a:pPr eaLnBrk="1" hangingPunct="1">
              <a:defRPr/>
            </a:pPr>
            <a:r>
              <a:rPr lang="en-GB" sz="2400" dirty="0">
                <a:solidFill>
                  <a:schemeClr val="bg1"/>
                </a:solidFill>
                <a:effectLst>
                  <a:outerShdw blurRad="38100" dist="38100" dir="2700000" algn="tl">
                    <a:srgbClr val="C0C0C0"/>
                  </a:outerShdw>
                </a:effectLst>
                <a:latin typeface="Verdana" pitchFamily="34" charset="0"/>
              </a:rPr>
              <a:t/>
            </a:r>
            <a:br>
              <a:rPr lang="en-GB" sz="2400" dirty="0">
                <a:solidFill>
                  <a:schemeClr val="bg1"/>
                </a:solidFill>
                <a:effectLst>
                  <a:outerShdw blurRad="38100" dist="38100" dir="2700000" algn="tl">
                    <a:srgbClr val="C0C0C0"/>
                  </a:outerShdw>
                </a:effectLst>
                <a:latin typeface="Verdana" pitchFamily="34" charset="0"/>
              </a:rPr>
            </a:br>
            <a:endParaRPr lang="en-GB" sz="2400" dirty="0">
              <a:solidFill>
                <a:schemeClr val="bg1"/>
              </a:solidFill>
              <a:effectLst>
                <a:outerShdw blurRad="38100" dist="38100" dir="2700000" algn="tl">
                  <a:srgbClr val="C0C0C0"/>
                </a:outerShdw>
              </a:effectLst>
              <a:latin typeface="Verdana" pitchFamily="34" charset="0"/>
            </a:endParaRPr>
          </a:p>
        </p:txBody>
      </p:sp>
      <p:sp>
        <p:nvSpPr>
          <p:cNvPr id="10244" name="TextBox 3"/>
          <p:cNvSpPr txBox="1">
            <a:spLocks noChangeArrowheads="1"/>
          </p:cNvSpPr>
          <p:nvPr/>
        </p:nvSpPr>
        <p:spPr bwMode="auto">
          <a:xfrm>
            <a:off x="7057369" y="1125538"/>
            <a:ext cx="33858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a:solidFill>
                  <a:srgbClr val="C00000"/>
                </a:solidFill>
                <a:latin typeface="Trebuchet MS" panose="020B0603020202020204" pitchFamily="34" charset="0"/>
              </a:rPr>
              <a:t>Call deadlines in red</a:t>
            </a:r>
          </a:p>
          <a:p>
            <a:pPr algn="ctr">
              <a:spcBef>
                <a:spcPct val="0"/>
              </a:spcBef>
              <a:buClrTx/>
              <a:buFont typeface="Wingdings" panose="05000000000000000000" pitchFamily="2" charset="2"/>
              <a:buNone/>
            </a:pPr>
            <a:r>
              <a:rPr lang="en-US" altLang="en-US" sz="1800">
                <a:solidFill>
                  <a:srgbClr val="C00000"/>
                </a:solidFill>
                <a:latin typeface="Trebuchet MS" panose="020B0603020202020204" pitchFamily="34" charset="0"/>
              </a:rPr>
              <a:t>Extended deadlines </a:t>
            </a:r>
            <a:r>
              <a:rPr lang="en-US" altLang="en-US" sz="1800" u="sng">
                <a:solidFill>
                  <a:srgbClr val="C00000"/>
                </a:solidFill>
                <a:latin typeface="Trebuchet MS" panose="020B0603020202020204" pitchFamily="34" charset="0"/>
              </a:rPr>
              <a:t>underlined</a:t>
            </a:r>
            <a:endParaRPr lang="en-GB" altLang="en-US" sz="1800" u="sng">
              <a:solidFill>
                <a:srgbClr val="C00000"/>
              </a:solidFill>
              <a:latin typeface="Trebuchet MS" panose="020B0603020202020204" pitchFamily="34" charset="0"/>
            </a:endParaRPr>
          </a:p>
          <a:p>
            <a:pPr algn="ctr">
              <a:spcBef>
                <a:spcPct val="0"/>
              </a:spcBef>
              <a:buClrTx/>
              <a:buFontTx/>
              <a:buNone/>
            </a:pPr>
            <a:endParaRPr lang="en-GB" altLang="en-US" sz="1800">
              <a:solidFill>
                <a:srgbClr val="C00000"/>
              </a:solidFill>
              <a:latin typeface="Trebuchet MS" panose="020B0603020202020204" pitchFamily="34" charset="0"/>
            </a:endParaRPr>
          </a:p>
        </p:txBody>
      </p:sp>
    </p:spTree>
    <p:extLst>
      <p:ext uri="{BB962C8B-B14F-4D97-AF65-F5344CB8AC3E}">
        <p14:creationId xmlns:p14="http://schemas.microsoft.com/office/powerpoint/2010/main" val="2275687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ChangeArrowheads="1"/>
          </p:cNvSpPr>
          <p:nvPr/>
        </p:nvSpPr>
        <p:spPr bwMode="auto">
          <a:xfrm>
            <a:off x="1774826" y="1182981"/>
            <a:ext cx="8785225"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nSpc>
                <a:spcPct val="80000"/>
              </a:lnSpc>
              <a:spcBef>
                <a:spcPts val="600"/>
              </a:spcBef>
              <a:spcAft>
                <a:spcPts val="600"/>
              </a:spcAft>
              <a:buClr>
                <a:srgbClr val="FFCC66"/>
              </a:buClr>
              <a:buFont typeface="Times" pitchFamily="18" charset="0"/>
              <a:buChar char="•"/>
              <a:defRPr/>
            </a:pPr>
            <a:endParaRPr lang="fr-BE" altLang="en-US" sz="18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a:spcBef>
                <a:spcPts val="300"/>
              </a:spcBef>
              <a:buClr>
                <a:srgbClr val="FFCC66"/>
              </a:buClr>
              <a:buFont typeface="Times" pitchFamily="18" charset="0"/>
              <a:buChar char="•"/>
              <a:defRPr/>
            </a:pPr>
            <a:r>
              <a:rPr lang="fr-BE" altLang="en-US" sz="2200" dirty="0" smtClean="0">
                <a:solidFill>
                  <a:schemeClr val="tx1"/>
                </a:solidFill>
              </a:rPr>
              <a:t>Energy </a:t>
            </a:r>
            <a:r>
              <a:rPr lang="fr-BE" altLang="en-US" sz="2200" dirty="0">
                <a:solidFill>
                  <a:schemeClr val="tx1"/>
                </a:solidFill>
              </a:rPr>
              <a:t>Program </a:t>
            </a:r>
            <a:endParaRPr lang="fr-BE" sz="2200" dirty="0">
              <a:solidFill>
                <a:schemeClr val="tx1"/>
              </a:solidFill>
            </a:endParaRPr>
          </a:p>
          <a:p>
            <a:pPr lvl="1">
              <a:spcBef>
                <a:spcPts val="300"/>
              </a:spcBef>
              <a:spcAft>
                <a:spcPts val="300"/>
              </a:spcAft>
              <a:buClr>
                <a:srgbClr val="FFCC66"/>
              </a:buClr>
              <a:buFont typeface="Times" pitchFamily="18" charset="0"/>
              <a:buChar char="•"/>
              <a:defRPr/>
            </a:pPr>
            <a:r>
              <a:rPr lang="en-US" sz="1400" dirty="0">
                <a:solidFill>
                  <a:schemeClr val="tx1"/>
                </a:solidFill>
                <a:hlinkClick r:id="rId3"/>
              </a:rPr>
              <a:t>HORIZON-CL5-2021-D3-02-11</a:t>
            </a:r>
            <a:r>
              <a:rPr lang="en-US" sz="1400" dirty="0">
                <a:solidFill>
                  <a:schemeClr val="tx1"/>
                </a:solidFill>
              </a:rPr>
              <a:t>: Reinforcing </a:t>
            </a:r>
            <a:r>
              <a:rPr lang="en-US" sz="1400" dirty="0" err="1">
                <a:solidFill>
                  <a:schemeClr val="tx1"/>
                </a:solidFill>
              </a:rPr>
              <a:t>digitalisation</a:t>
            </a:r>
            <a:r>
              <a:rPr lang="en-US" sz="1400" dirty="0">
                <a:solidFill>
                  <a:schemeClr val="tx1"/>
                </a:solidFill>
              </a:rPr>
              <a:t> related know how of local energy </a:t>
            </a:r>
            <a:r>
              <a:rPr lang="en-US" sz="1400" dirty="0" smtClean="0">
                <a:solidFill>
                  <a:schemeClr val="tx1"/>
                </a:solidFill>
              </a:rPr>
              <a:t>ecosystems </a:t>
            </a:r>
            <a:r>
              <a:rPr lang="fr-BE" sz="1400" dirty="0" smtClean="0">
                <a:solidFill>
                  <a:schemeClr val="tx1"/>
                </a:solidFill>
              </a:rPr>
              <a:t>(</a:t>
            </a:r>
            <a:r>
              <a:rPr lang="fr-BE" altLang="en-US" sz="1400" dirty="0">
                <a:solidFill>
                  <a:schemeClr val="tx1"/>
                </a:solidFill>
              </a:rPr>
              <a:t>€ </a:t>
            </a:r>
            <a:r>
              <a:rPr lang="fr-BE" altLang="en-US" sz="1400" dirty="0" smtClean="0">
                <a:solidFill>
                  <a:schemeClr val="tx1"/>
                </a:solidFill>
              </a:rPr>
              <a:t>4M</a:t>
            </a:r>
            <a:r>
              <a:rPr lang="fr-BE" altLang="en-US" sz="1400" dirty="0">
                <a:solidFill>
                  <a:schemeClr val="tx1"/>
                </a:solidFill>
              </a:rPr>
              <a:t>; </a:t>
            </a:r>
            <a:r>
              <a:rPr lang="fr-BE" altLang="en-US" sz="1400" dirty="0">
                <a:solidFill>
                  <a:srgbClr val="C00000"/>
                </a:solidFill>
              </a:rPr>
              <a:t>5</a:t>
            </a:r>
            <a:r>
              <a:rPr lang="fr-BE" altLang="en-US" sz="1400" dirty="0" smtClean="0">
                <a:solidFill>
                  <a:srgbClr val="C00000"/>
                </a:solidFill>
              </a:rPr>
              <a:t> </a:t>
            </a:r>
            <a:r>
              <a:rPr lang="fr-BE" altLang="en-US" sz="1400" dirty="0" err="1" smtClean="0">
                <a:solidFill>
                  <a:srgbClr val="C00000"/>
                </a:solidFill>
              </a:rPr>
              <a:t>January</a:t>
            </a:r>
            <a:r>
              <a:rPr lang="fr-BE" altLang="en-US" sz="1400" dirty="0" smtClean="0">
                <a:solidFill>
                  <a:srgbClr val="C00000"/>
                </a:solidFill>
              </a:rPr>
              <a:t> 2022</a:t>
            </a:r>
            <a:r>
              <a:rPr lang="fr-BE" sz="1400" dirty="0" smtClean="0">
                <a:solidFill>
                  <a:schemeClr val="tx1"/>
                </a:solidFill>
              </a:rPr>
              <a:t>)</a:t>
            </a:r>
            <a:endParaRPr lang="fr-BE" altLang="en-US" sz="2200" dirty="0" smtClean="0">
              <a:solidFill>
                <a:schemeClr val="tx1"/>
              </a:solidFill>
            </a:endParaRPr>
          </a:p>
          <a:p>
            <a:pPr>
              <a:spcBef>
                <a:spcPts val="300"/>
              </a:spcBef>
              <a:buClr>
                <a:srgbClr val="FFCC66"/>
              </a:buClr>
              <a:buFont typeface="Times" pitchFamily="18" charset="0"/>
              <a:buChar char="•"/>
              <a:defRPr/>
            </a:pPr>
            <a:r>
              <a:rPr lang="fr-BE" altLang="en-US" sz="2200" dirty="0" smtClean="0">
                <a:solidFill>
                  <a:schemeClr val="tx1"/>
                </a:solidFill>
              </a:rPr>
              <a:t>Food, </a:t>
            </a:r>
            <a:r>
              <a:rPr lang="fr-BE" altLang="en-US" sz="2200" dirty="0" err="1" smtClean="0">
                <a:solidFill>
                  <a:schemeClr val="tx1"/>
                </a:solidFill>
              </a:rPr>
              <a:t>bioeconomy</a:t>
            </a:r>
            <a:r>
              <a:rPr lang="fr-BE" altLang="en-US" sz="2200" dirty="0" smtClean="0">
                <a:solidFill>
                  <a:schemeClr val="tx1"/>
                </a:solidFill>
              </a:rPr>
              <a:t>, </a:t>
            </a:r>
            <a:r>
              <a:rPr lang="fr-BE" altLang="en-US" sz="2200" dirty="0" err="1" smtClean="0">
                <a:solidFill>
                  <a:schemeClr val="tx1"/>
                </a:solidFill>
              </a:rPr>
              <a:t>natural</a:t>
            </a:r>
            <a:r>
              <a:rPr lang="fr-BE" altLang="en-US" sz="2200" dirty="0" smtClean="0">
                <a:solidFill>
                  <a:schemeClr val="tx1"/>
                </a:solidFill>
              </a:rPr>
              <a:t> </a:t>
            </a:r>
            <a:r>
              <a:rPr lang="fr-BE" altLang="en-US" sz="2200" dirty="0" err="1" smtClean="0">
                <a:solidFill>
                  <a:schemeClr val="tx1"/>
                </a:solidFill>
              </a:rPr>
              <a:t>resources</a:t>
            </a:r>
            <a:r>
              <a:rPr lang="fr-BE" altLang="en-US" sz="2200" dirty="0" smtClean="0">
                <a:solidFill>
                  <a:schemeClr val="tx1"/>
                </a:solidFill>
              </a:rPr>
              <a:t>, agriculture and </a:t>
            </a:r>
            <a:r>
              <a:rPr lang="fr-BE" altLang="en-US" sz="2200" dirty="0" err="1" smtClean="0">
                <a:solidFill>
                  <a:schemeClr val="tx1"/>
                </a:solidFill>
              </a:rPr>
              <a:t>environment</a:t>
            </a:r>
            <a:r>
              <a:rPr lang="fr-BE" altLang="en-US" sz="2200" dirty="0" smtClean="0">
                <a:solidFill>
                  <a:schemeClr val="tx1"/>
                </a:solidFill>
              </a:rPr>
              <a:t> </a:t>
            </a:r>
            <a:r>
              <a:rPr lang="fr-BE" altLang="en-US" sz="2200" dirty="0" err="1" smtClean="0">
                <a:solidFill>
                  <a:schemeClr val="tx1"/>
                </a:solidFill>
              </a:rPr>
              <a:t>Work</a:t>
            </a:r>
            <a:r>
              <a:rPr lang="fr-BE" altLang="en-US" sz="2200" dirty="0" smtClean="0">
                <a:solidFill>
                  <a:schemeClr val="tx1"/>
                </a:solidFill>
              </a:rPr>
              <a:t> </a:t>
            </a:r>
            <a:r>
              <a:rPr lang="fr-BE" altLang="en-US" sz="2200" dirty="0">
                <a:solidFill>
                  <a:schemeClr val="tx1"/>
                </a:solidFill>
              </a:rPr>
              <a:t>Program </a:t>
            </a:r>
            <a:endParaRPr lang="fr-BE" sz="2200" dirty="0">
              <a:solidFill>
                <a:schemeClr val="tx1"/>
              </a:solidFill>
            </a:endParaRPr>
          </a:p>
          <a:p>
            <a:pPr lvl="1">
              <a:spcBef>
                <a:spcPts val="300"/>
              </a:spcBef>
              <a:spcAft>
                <a:spcPts val="300"/>
              </a:spcAft>
              <a:buClr>
                <a:srgbClr val="FFCC66"/>
              </a:buClr>
              <a:buFont typeface="Times" pitchFamily="18" charset="0"/>
              <a:buChar char="•"/>
              <a:defRPr/>
            </a:pPr>
            <a:r>
              <a:rPr lang="en-US" sz="1400" dirty="0">
                <a:solidFill>
                  <a:schemeClr val="tx1"/>
                </a:solidFill>
                <a:hlinkClick r:id="rId4"/>
              </a:rPr>
              <a:t>HORIZON-CL6-2021-ZEROPOLLUTION-01-04</a:t>
            </a:r>
            <a:r>
              <a:rPr lang="en-US" sz="1400" dirty="0">
                <a:solidFill>
                  <a:schemeClr val="tx1"/>
                </a:solidFill>
              </a:rPr>
              <a:t>: Achieving zero polluted seas and </a:t>
            </a:r>
            <a:r>
              <a:rPr lang="en-US" sz="1400" dirty="0" smtClean="0">
                <a:solidFill>
                  <a:schemeClr val="tx1"/>
                </a:solidFill>
              </a:rPr>
              <a:t>ocean </a:t>
            </a:r>
            <a:r>
              <a:rPr lang="fr-BE" sz="1400" dirty="0" smtClean="0">
                <a:solidFill>
                  <a:schemeClr val="tx1"/>
                </a:solidFill>
              </a:rPr>
              <a:t>(</a:t>
            </a:r>
            <a:r>
              <a:rPr lang="fr-BE" altLang="en-US" sz="1400" dirty="0">
                <a:solidFill>
                  <a:schemeClr val="tx1"/>
                </a:solidFill>
              </a:rPr>
              <a:t>€ </a:t>
            </a:r>
            <a:r>
              <a:rPr lang="fr-BE" altLang="en-US" sz="1400" dirty="0" smtClean="0">
                <a:solidFill>
                  <a:schemeClr val="tx1"/>
                </a:solidFill>
              </a:rPr>
              <a:t>3M</a:t>
            </a:r>
            <a:r>
              <a:rPr lang="fr-BE" altLang="en-US" sz="1400" dirty="0">
                <a:solidFill>
                  <a:schemeClr val="tx1"/>
                </a:solidFill>
              </a:rPr>
              <a:t>; </a:t>
            </a:r>
            <a:r>
              <a:rPr lang="fr-BE" altLang="en-US" sz="1400" dirty="0">
                <a:solidFill>
                  <a:srgbClr val="C00000"/>
                </a:solidFill>
              </a:rPr>
              <a:t>6</a:t>
            </a:r>
            <a:r>
              <a:rPr lang="fr-BE" altLang="en-US" sz="1400" dirty="0" smtClean="0">
                <a:solidFill>
                  <a:srgbClr val="C00000"/>
                </a:solidFill>
              </a:rPr>
              <a:t> </a:t>
            </a:r>
            <a:r>
              <a:rPr lang="fr-BE" altLang="en-US" sz="1400" dirty="0" err="1" smtClean="0">
                <a:solidFill>
                  <a:srgbClr val="C00000"/>
                </a:solidFill>
              </a:rPr>
              <a:t>October</a:t>
            </a:r>
            <a:r>
              <a:rPr lang="fr-BE" altLang="en-US" sz="1400" dirty="0" smtClean="0">
                <a:solidFill>
                  <a:srgbClr val="C00000"/>
                </a:solidFill>
              </a:rPr>
              <a:t> 2021</a:t>
            </a:r>
            <a:r>
              <a:rPr lang="fr-BE" sz="1400" dirty="0" smtClean="0">
                <a:solidFill>
                  <a:schemeClr val="tx1"/>
                </a:solidFill>
              </a:rPr>
              <a:t>)</a:t>
            </a:r>
          </a:p>
          <a:p>
            <a:pPr lvl="1">
              <a:spcBef>
                <a:spcPts val="300"/>
              </a:spcBef>
              <a:spcAft>
                <a:spcPts val="300"/>
              </a:spcAft>
              <a:buClr>
                <a:srgbClr val="FFCC66"/>
              </a:buClr>
              <a:buFont typeface="Times" pitchFamily="18" charset="0"/>
              <a:buChar char="•"/>
              <a:defRPr/>
            </a:pPr>
            <a:r>
              <a:rPr lang="en-US" sz="1400" dirty="0" smtClean="0">
                <a:solidFill>
                  <a:schemeClr val="tx1"/>
                </a:solidFill>
                <a:hlinkClick r:id="rId5"/>
              </a:rPr>
              <a:t>HORIZON-CL6-2021-GOVERNANCE-01-15</a:t>
            </a:r>
            <a:r>
              <a:rPr lang="en-US" sz="1400" dirty="0">
                <a:solidFill>
                  <a:schemeClr val="tx1"/>
                </a:solidFill>
              </a:rPr>
              <a:t>: Preparing for pre-commercial procurement (PCP) for end-user services based on environmental observation in the area of climate change adaptation and mitigation </a:t>
            </a:r>
            <a:r>
              <a:rPr lang="fr-BE" sz="1400" dirty="0" smtClean="0">
                <a:solidFill>
                  <a:schemeClr val="tx1"/>
                </a:solidFill>
              </a:rPr>
              <a:t>(</a:t>
            </a:r>
            <a:r>
              <a:rPr lang="fr-BE" altLang="en-US" sz="1400">
                <a:solidFill>
                  <a:schemeClr val="tx1"/>
                </a:solidFill>
              </a:rPr>
              <a:t>€ </a:t>
            </a:r>
            <a:r>
              <a:rPr lang="fr-BE" altLang="en-US" sz="1400" smtClean="0">
                <a:solidFill>
                  <a:schemeClr val="tx1"/>
                </a:solidFill>
              </a:rPr>
              <a:t>2M</a:t>
            </a:r>
            <a:r>
              <a:rPr lang="fr-BE" altLang="en-US" sz="1400" dirty="0">
                <a:solidFill>
                  <a:schemeClr val="tx1"/>
                </a:solidFill>
              </a:rPr>
              <a:t>; </a:t>
            </a:r>
            <a:r>
              <a:rPr lang="fr-BE" altLang="en-US" sz="1400" dirty="0">
                <a:solidFill>
                  <a:srgbClr val="C00000"/>
                </a:solidFill>
              </a:rPr>
              <a:t>6 </a:t>
            </a:r>
            <a:r>
              <a:rPr lang="fr-BE" altLang="en-US" sz="1400" dirty="0" err="1">
                <a:solidFill>
                  <a:srgbClr val="C00000"/>
                </a:solidFill>
              </a:rPr>
              <a:t>October</a:t>
            </a:r>
            <a:r>
              <a:rPr lang="fr-BE" altLang="en-US" sz="1400" dirty="0">
                <a:solidFill>
                  <a:srgbClr val="C00000"/>
                </a:solidFill>
              </a:rPr>
              <a:t> 2021</a:t>
            </a:r>
            <a:r>
              <a:rPr lang="fr-BE" sz="1400" dirty="0" smtClean="0">
                <a:solidFill>
                  <a:schemeClr val="tx1"/>
                </a:solidFill>
              </a:rPr>
              <a:t>)</a:t>
            </a:r>
          </a:p>
          <a:p>
            <a:pPr lvl="1">
              <a:spcBef>
                <a:spcPts val="300"/>
              </a:spcBef>
              <a:spcAft>
                <a:spcPts val="300"/>
              </a:spcAft>
              <a:buClr>
                <a:srgbClr val="FFCC66"/>
              </a:buClr>
              <a:buFont typeface="Times" pitchFamily="18" charset="0"/>
              <a:buChar char="•"/>
              <a:defRPr/>
            </a:pPr>
            <a:endParaRPr lang="fr-BE" sz="1400" dirty="0">
              <a:solidFill>
                <a:schemeClr val="tx1"/>
              </a:solidFill>
            </a:endParaRPr>
          </a:p>
          <a:p>
            <a:pPr lvl="2">
              <a:spcBef>
                <a:spcPts val="300"/>
              </a:spcBef>
              <a:spcAft>
                <a:spcPts val="300"/>
              </a:spcAft>
              <a:buClr>
                <a:srgbClr val="FFCC66"/>
              </a:buClr>
              <a:buFont typeface="Times" pitchFamily="18" charset="0"/>
              <a:buChar char="•"/>
              <a:defRPr/>
            </a:pPr>
            <a:endParaRPr lang="fr-BE" sz="1000" dirty="0">
              <a:solidFill>
                <a:schemeClr val="tx1"/>
              </a:solidFill>
            </a:endParaRPr>
          </a:p>
          <a:p>
            <a:pPr lvl="1">
              <a:spcBef>
                <a:spcPts val="300"/>
              </a:spcBef>
              <a:spcAft>
                <a:spcPts val="300"/>
              </a:spcAft>
              <a:buClr>
                <a:srgbClr val="FFCC66"/>
              </a:buClr>
              <a:buFont typeface="Times" pitchFamily="18" charset="0"/>
              <a:buChar char="•"/>
              <a:defRPr/>
            </a:pPr>
            <a:endParaRPr lang="fr-BE" altLang="en-US" sz="14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a:p>
            <a:pPr lvl="1">
              <a:spcBef>
                <a:spcPts val="300"/>
              </a:spcBef>
              <a:spcAft>
                <a:spcPts val="300"/>
              </a:spcAft>
              <a:buClr>
                <a:srgbClr val="FFCC66"/>
              </a:buClr>
              <a:buFont typeface="Times" pitchFamily="18" charset="0"/>
              <a:buChar char="•"/>
              <a:defRPr/>
            </a:pPr>
            <a:endParaRPr lang="en-GB" altLang="en-US" sz="1400" dirty="0">
              <a:solidFill>
                <a:schemeClr val="tx1"/>
              </a:solidFill>
            </a:endParaRPr>
          </a:p>
        </p:txBody>
      </p:sp>
      <p:sp>
        <p:nvSpPr>
          <p:cNvPr id="41" name="Rectangle 2"/>
          <p:cNvSpPr>
            <a:spLocks noChangeArrowheads="1"/>
          </p:cNvSpPr>
          <p:nvPr/>
        </p:nvSpPr>
        <p:spPr bwMode="auto">
          <a:xfrm>
            <a:off x="1524000" y="-269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400" dirty="0">
                <a:solidFill>
                  <a:srgbClr val="931680"/>
                </a:solidFill>
                <a:effectLst>
                  <a:outerShdw blurRad="38100" dist="38100" dir="2700000" algn="tl">
                    <a:srgbClr val="C0C0C0"/>
                  </a:outerShdw>
                </a:effectLst>
                <a:latin typeface="Verdana" pitchFamily="34" charset="0"/>
              </a:rPr>
              <a:t>Open and forthcoming calls for </a:t>
            </a:r>
            <a:r>
              <a:rPr lang="en-GB" sz="2400" dirty="0" smtClean="0">
                <a:solidFill>
                  <a:srgbClr val="931680"/>
                </a:solidFill>
                <a:effectLst>
                  <a:outerShdw blurRad="38100" dist="38100" dir="2700000" algn="tl">
                    <a:srgbClr val="C0C0C0"/>
                  </a:outerShdw>
                </a:effectLst>
                <a:latin typeface="Verdana" pitchFamily="34" charset="0"/>
              </a:rPr>
              <a:t>CSA </a:t>
            </a:r>
            <a:r>
              <a:rPr lang="en-GB" sz="2400" dirty="0">
                <a:solidFill>
                  <a:srgbClr val="931680"/>
                </a:solidFill>
                <a:effectLst>
                  <a:outerShdw blurRad="38100" dist="38100" dir="2700000" algn="tl">
                    <a:srgbClr val="C0C0C0"/>
                  </a:outerShdw>
                </a:effectLst>
                <a:latin typeface="Verdana" pitchFamily="34" charset="0"/>
              </a:rPr>
              <a:t>actions</a:t>
            </a:r>
          </a:p>
          <a:p>
            <a:pPr eaLnBrk="1" hangingPunct="1">
              <a:defRPr/>
            </a:pPr>
            <a:r>
              <a:rPr lang="en-GB" sz="1400" dirty="0">
                <a:solidFill>
                  <a:srgbClr val="931680"/>
                </a:solidFill>
                <a:effectLst>
                  <a:outerShdw blurRad="38100" dist="38100" dir="2700000" algn="tl">
                    <a:srgbClr val="C0C0C0"/>
                  </a:outerShdw>
                </a:effectLst>
                <a:latin typeface="Verdana" pitchFamily="34" charset="0"/>
              </a:rPr>
              <a:t>Click on a topic identifier (e.g. </a:t>
            </a:r>
            <a:r>
              <a:rPr lang="en-GB" sz="1400" dirty="0" smtClean="0">
                <a:solidFill>
                  <a:srgbClr val="931680"/>
                </a:solidFill>
                <a:effectLst>
                  <a:outerShdw blurRad="38100" dist="38100" dir="2700000" algn="tl">
                    <a:srgbClr val="C0C0C0"/>
                  </a:outerShdw>
                </a:effectLst>
                <a:latin typeface="Verdana" pitchFamily="34" charset="0"/>
              </a:rPr>
              <a:t>CARE-05-04)                       </a:t>
            </a:r>
            <a:r>
              <a:rPr lang="en-GB" sz="1400" dirty="0">
                <a:solidFill>
                  <a:srgbClr val="931680"/>
                </a:solidFill>
                <a:effectLst>
                  <a:outerShdw blurRad="38100" dist="38100" dir="2700000" algn="tl">
                    <a:srgbClr val="C0C0C0"/>
                  </a:outerShdw>
                </a:effectLst>
                <a:latin typeface="Verdana" pitchFamily="34" charset="0"/>
              </a:rPr>
              <a:t>for more detailed information</a:t>
            </a:r>
          </a:p>
          <a:p>
            <a:pPr eaLnBrk="1" hangingPunct="1">
              <a:defRPr/>
            </a:pPr>
            <a:r>
              <a:rPr lang="en-GB" sz="2400" dirty="0">
                <a:solidFill>
                  <a:schemeClr val="bg1"/>
                </a:solidFill>
                <a:effectLst>
                  <a:outerShdw blurRad="38100" dist="38100" dir="2700000" algn="tl">
                    <a:srgbClr val="C0C0C0"/>
                  </a:outerShdw>
                </a:effectLst>
                <a:latin typeface="Verdana" pitchFamily="34" charset="0"/>
              </a:rPr>
              <a:t/>
            </a:r>
            <a:br>
              <a:rPr lang="en-GB" sz="2400" dirty="0">
                <a:solidFill>
                  <a:schemeClr val="bg1"/>
                </a:solidFill>
                <a:effectLst>
                  <a:outerShdw blurRad="38100" dist="38100" dir="2700000" algn="tl">
                    <a:srgbClr val="C0C0C0"/>
                  </a:outerShdw>
                </a:effectLst>
                <a:latin typeface="Verdana" pitchFamily="34" charset="0"/>
              </a:rPr>
            </a:br>
            <a:endParaRPr lang="en-GB" sz="2400" dirty="0">
              <a:solidFill>
                <a:schemeClr val="bg1"/>
              </a:solidFill>
              <a:effectLst>
                <a:outerShdw blurRad="38100" dist="38100" dir="2700000" algn="tl">
                  <a:srgbClr val="C0C0C0"/>
                </a:outerShdw>
              </a:effectLst>
              <a:latin typeface="Verdana" pitchFamily="34" charset="0"/>
            </a:endParaRPr>
          </a:p>
        </p:txBody>
      </p:sp>
      <p:sp>
        <p:nvSpPr>
          <p:cNvPr id="10244" name="TextBox 3"/>
          <p:cNvSpPr txBox="1">
            <a:spLocks noChangeArrowheads="1"/>
          </p:cNvSpPr>
          <p:nvPr/>
        </p:nvSpPr>
        <p:spPr bwMode="auto">
          <a:xfrm>
            <a:off x="7596779" y="1125538"/>
            <a:ext cx="2307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C00000"/>
                </a:solidFill>
                <a:latin typeface="Trebuchet MS" panose="020B0603020202020204" pitchFamily="34" charset="0"/>
              </a:rPr>
              <a:t>Call deadlines in </a:t>
            </a:r>
            <a:r>
              <a:rPr lang="en-GB" altLang="en-US" sz="1800" dirty="0" smtClean="0">
                <a:solidFill>
                  <a:srgbClr val="C00000"/>
                </a:solidFill>
                <a:latin typeface="Trebuchet MS" panose="020B0603020202020204" pitchFamily="34" charset="0"/>
              </a:rPr>
              <a:t>red</a:t>
            </a:r>
            <a:endParaRPr lang="en-GB" altLang="en-US" sz="1800"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427844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970721" y="482860"/>
            <a:ext cx="11055023" cy="782357"/>
          </a:xfrm>
        </p:spPr>
        <p:txBody>
          <a:bodyPr/>
          <a:lstStyle/>
          <a:p>
            <a:r>
              <a:rPr lang="fr-BE" dirty="0" smtClean="0">
                <a:solidFill>
                  <a:srgbClr val="931680"/>
                </a:solidFill>
              </a:rPr>
              <a:t>Topic specific workshops / Info </a:t>
            </a:r>
            <a:r>
              <a:rPr lang="fr-BE" dirty="0" err="1" smtClean="0">
                <a:solidFill>
                  <a:srgbClr val="931680"/>
                </a:solidFill>
              </a:rPr>
              <a:t>days</a:t>
            </a:r>
            <a:endParaRPr lang="en-GB" dirty="0">
              <a:solidFill>
                <a:srgbClr val="931680"/>
              </a:solidFill>
            </a:endParaRPr>
          </a:p>
        </p:txBody>
      </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p:cNvSpPr>
            <a:spLocks noGrp="1"/>
          </p:cNvSpPr>
          <p:nvPr>
            <p:ph sz="half" idx="1"/>
          </p:nvPr>
        </p:nvSpPr>
        <p:spPr>
          <a:xfrm>
            <a:off x="1080656" y="1652020"/>
            <a:ext cx="10903540" cy="2374900"/>
          </a:xfrm>
        </p:spPr>
        <p:txBody>
          <a:bodyPr/>
          <a:lstStyle/>
          <a:p>
            <a:pPr marL="0" lvl="2" indent="0">
              <a:spcBef>
                <a:spcPts val="0"/>
              </a:spcBef>
              <a:spcAft>
                <a:spcPts val="300"/>
              </a:spcAft>
              <a:buNone/>
              <a:defRPr/>
            </a:pPr>
            <a:r>
              <a:rPr lang="en-US" sz="2000" b="1" dirty="0" smtClean="0">
                <a:solidFill>
                  <a:schemeClr val="tx2"/>
                </a:solidFill>
              </a:rPr>
              <a:t>Specific workshops for topics that are supporting PCP or PPI</a:t>
            </a:r>
            <a:endParaRPr lang="en-GB" sz="2000" b="1" dirty="0" smtClean="0">
              <a:solidFill>
                <a:schemeClr val="tx2"/>
              </a:solidFill>
            </a:endParaRPr>
          </a:p>
          <a:p>
            <a:pPr marL="361950" lvl="2" indent="-361950">
              <a:spcBef>
                <a:spcPts val="0"/>
              </a:spcBef>
              <a:spcAft>
                <a:spcPts val="300"/>
              </a:spcAft>
              <a:buClr>
                <a:srgbClr val="931680"/>
              </a:buClr>
              <a:defRPr/>
            </a:pPr>
            <a:endParaRPr lang="en-GB" b="1" dirty="0" smtClean="0">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GB" sz="1700" b="1" dirty="0" smtClean="0">
                <a:latin typeface="Trebuchet MS" panose="020B0603020202020204" pitchFamily="34" charset="0"/>
                <a:ea typeface="Verdana" panose="020B0604030504040204" pitchFamily="34" charset="0"/>
              </a:rPr>
              <a:t>28 / 06 / 21: </a:t>
            </a:r>
            <a:r>
              <a:rPr lang="en-GB" sz="1700" b="1" dirty="0" smtClean="0">
                <a:latin typeface="Trebuchet MS" panose="020B0603020202020204" pitchFamily="34" charset="0"/>
                <a:ea typeface="Verdana" panose="020B0604030504040204" pitchFamily="34" charset="0"/>
              </a:rPr>
              <a:t> </a:t>
            </a:r>
            <a:r>
              <a:rPr lang="en-GB" sz="1700" b="1" dirty="0" smtClean="0">
                <a:latin typeface="Trebuchet MS" panose="020B0603020202020204" pitchFamily="34" charset="0"/>
                <a:ea typeface="Verdana" panose="020B0604030504040204" pitchFamily="34" charset="0"/>
                <a:hlinkClick r:id="rId3"/>
              </a:rPr>
              <a:t>Online </a:t>
            </a:r>
            <a:r>
              <a:rPr lang="en-GB" sz="1700" b="1" dirty="0" smtClean="0">
                <a:latin typeface="Trebuchet MS" panose="020B0603020202020204" pitchFamily="34" charset="0"/>
                <a:ea typeface="Verdana" panose="020B0604030504040204" pitchFamily="34" charset="0"/>
                <a:hlinkClick r:id="rId3"/>
              </a:rPr>
              <a:t>workshop / healthcare topics</a:t>
            </a:r>
            <a:r>
              <a:rPr lang="en-GB" sz="1700" b="1" dirty="0" smtClean="0">
                <a:latin typeface="Trebuchet MS" panose="020B0603020202020204" pitchFamily="34" charset="0"/>
                <a:ea typeface="Verdana" panose="020B0604030504040204" pitchFamily="34" charset="0"/>
              </a:rPr>
              <a:t> (CARE-05-04, CARE-08-02, CARE-08-03)</a:t>
            </a:r>
          </a:p>
          <a:p>
            <a:pPr marL="819150" lvl="3" indent="-361950">
              <a:spcBef>
                <a:spcPts val="0"/>
              </a:spcBef>
              <a:spcAft>
                <a:spcPts val="300"/>
              </a:spcAft>
              <a:buClr>
                <a:srgbClr val="931680"/>
              </a:buClr>
              <a:defRPr/>
            </a:pPr>
            <a:r>
              <a:rPr lang="en-US" sz="1700" b="1" dirty="0" smtClean="0">
                <a:latin typeface="Trebuchet MS" panose="020B0603020202020204" pitchFamily="34" charset="0"/>
                <a:ea typeface="Verdana" panose="020B0604030504040204" pitchFamily="34" charset="0"/>
              </a:rPr>
              <a:t>28 / 06 / 21: </a:t>
            </a:r>
            <a:r>
              <a:rPr lang="en-US" sz="1700" b="1" dirty="0" smtClean="0">
                <a:latin typeface="Trebuchet MS" panose="020B0603020202020204" pitchFamily="34" charset="0"/>
                <a:ea typeface="Verdana" panose="020B0604030504040204" pitchFamily="34" charset="0"/>
              </a:rPr>
              <a:t> </a:t>
            </a:r>
            <a:r>
              <a:rPr lang="en-US" sz="1700" b="1" dirty="0" smtClean="0">
                <a:latin typeface="Trebuchet MS" panose="020B0603020202020204" pitchFamily="34" charset="0"/>
                <a:ea typeface="Verdana" panose="020B0604030504040204" pitchFamily="34" charset="0"/>
                <a:hlinkClick r:id="rId4"/>
              </a:rPr>
              <a:t>Online </a:t>
            </a:r>
            <a:r>
              <a:rPr lang="en-US" sz="1700" b="1" dirty="0" smtClean="0">
                <a:latin typeface="Trebuchet MS" panose="020B0603020202020204" pitchFamily="34" charset="0"/>
                <a:ea typeface="Verdana" panose="020B0604030504040204" pitchFamily="34" charset="0"/>
                <a:hlinkClick r:id="rId4"/>
              </a:rPr>
              <a:t>Info session / research &amp; education network topic (@13:00)</a:t>
            </a:r>
            <a:r>
              <a:rPr lang="en-US" sz="1700" b="1" dirty="0" smtClean="0">
                <a:latin typeface="Trebuchet MS" panose="020B0603020202020204" pitchFamily="34" charset="0"/>
                <a:ea typeface="Verdana" panose="020B0604030504040204" pitchFamily="34" charset="0"/>
              </a:rPr>
              <a:t> (NET-01-FPA)</a:t>
            </a:r>
            <a:endParaRPr lang="en-GB" sz="1700" b="1" dirty="0" smtClean="0">
              <a:latin typeface="Trebuchet MS" panose="020B0603020202020204" pitchFamily="34" charset="0"/>
              <a:ea typeface="Verdana" panose="020B0604030504040204" pitchFamily="34" charset="0"/>
            </a:endParaRPr>
          </a:p>
          <a:p>
            <a:pPr marL="819150" lvl="3" indent="-361950">
              <a:spcBef>
                <a:spcPts val="0"/>
              </a:spcBef>
              <a:spcAft>
                <a:spcPts val="300"/>
              </a:spcAft>
              <a:buClr>
                <a:srgbClr val="931680"/>
              </a:buClr>
              <a:defRPr/>
            </a:pPr>
            <a:r>
              <a:rPr lang="en-US" sz="1700" b="1" dirty="0" smtClean="0">
                <a:latin typeface="Trebuchet MS" panose="020B0603020202020204" pitchFamily="34" charset="0"/>
                <a:ea typeface="Verdana" panose="020B0604030504040204" pitchFamily="34" charset="0"/>
              </a:rPr>
              <a:t>02 / 07 / 21</a:t>
            </a:r>
            <a:r>
              <a:rPr lang="en-US" sz="1700" b="1" dirty="0" smtClean="0">
                <a:latin typeface="Trebuchet MS" panose="020B0603020202020204" pitchFamily="34" charset="0"/>
                <a:ea typeface="Verdana" panose="020B0604030504040204" pitchFamily="34" charset="0"/>
              </a:rPr>
              <a:t>:  </a:t>
            </a:r>
            <a:r>
              <a:rPr lang="en-US" sz="1700" b="1" dirty="0" smtClean="0">
                <a:latin typeface="Trebuchet MS" panose="020B0603020202020204" pitchFamily="34" charset="0"/>
                <a:ea typeface="Verdana" panose="020B0604030504040204" pitchFamily="34" charset="0"/>
                <a:hlinkClick r:id="rId5"/>
              </a:rPr>
              <a:t>Online workshop / security topics</a:t>
            </a:r>
            <a:r>
              <a:rPr lang="en-US" sz="1700" b="1" dirty="0" smtClean="0">
                <a:latin typeface="Trebuchet MS" panose="020B0603020202020204" pitchFamily="34" charset="0"/>
                <a:ea typeface="Verdana" panose="020B0604030504040204" pitchFamily="34" charset="0"/>
              </a:rPr>
              <a:t> (SSRI-01-03, SSRI-01-04)</a:t>
            </a:r>
          </a:p>
          <a:p>
            <a:pPr marL="819150" lvl="3" indent="-361950">
              <a:spcBef>
                <a:spcPts val="0"/>
              </a:spcBef>
              <a:spcAft>
                <a:spcPts val="300"/>
              </a:spcAft>
              <a:buClr>
                <a:srgbClr val="931680"/>
              </a:buClr>
              <a:defRPr/>
            </a:pPr>
            <a:r>
              <a:rPr lang="en-US" sz="1700" b="1" dirty="0" smtClean="0">
                <a:latin typeface="Trebuchet MS" panose="020B0603020202020204" pitchFamily="34" charset="0"/>
                <a:ea typeface="Verdana" panose="020B0604030504040204" pitchFamily="34" charset="0"/>
              </a:rPr>
              <a:t>4-7 / 10 / 21: </a:t>
            </a:r>
            <a:r>
              <a:rPr lang="en-US" sz="1700" b="1" dirty="0" smtClean="0">
                <a:solidFill>
                  <a:schemeClr val="tx2"/>
                </a:solidFill>
                <a:latin typeface="Trebuchet MS" panose="020B0603020202020204" pitchFamily="34" charset="0"/>
                <a:ea typeface="Verdana" panose="020B0604030504040204" pitchFamily="34" charset="0"/>
                <a:hlinkClick r:id="rId6"/>
              </a:rPr>
              <a:t>Big Science Business Forum / scientific instrumentation topic</a:t>
            </a:r>
            <a:r>
              <a:rPr lang="en-US" sz="1700" b="1" dirty="0" smtClean="0">
                <a:solidFill>
                  <a:schemeClr val="tx2"/>
                </a:solidFill>
                <a:latin typeface="Trebuchet MS" panose="020B0603020202020204" pitchFamily="34" charset="0"/>
                <a:ea typeface="Verdana" panose="020B0604030504040204" pitchFamily="34" charset="0"/>
              </a:rPr>
              <a:t> </a:t>
            </a:r>
            <a:r>
              <a:rPr lang="en-US" sz="1700" b="1" dirty="0" smtClean="0">
                <a:latin typeface="Trebuchet MS" panose="020B0603020202020204" pitchFamily="34" charset="0"/>
                <a:ea typeface="Verdana" panose="020B0604030504040204" pitchFamily="34" charset="0"/>
              </a:rPr>
              <a:t>(TECH-01-01)</a:t>
            </a:r>
          </a:p>
          <a:p>
            <a:pPr marL="819150" lvl="3" indent="-361950">
              <a:spcBef>
                <a:spcPts val="0"/>
              </a:spcBef>
              <a:spcAft>
                <a:spcPts val="300"/>
              </a:spcAft>
              <a:buClr>
                <a:srgbClr val="931680"/>
              </a:buClr>
              <a:defRPr/>
            </a:pPr>
            <a:r>
              <a:rPr lang="en-US" sz="1700" b="1" dirty="0" smtClean="0">
                <a:latin typeface="Trebuchet MS" panose="020B0603020202020204" pitchFamily="34" charset="0"/>
                <a:ea typeface="Verdana" panose="020B0604030504040204" pitchFamily="34" charset="0"/>
              </a:rPr>
              <a:t>07 / 07 / 21: </a:t>
            </a:r>
            <a:r>
              <a:rPr lang="en-US" sz="1700" b="1" dirty="0" smtClean="0">
                <a:latin typeface="Trebuchet MS" panose="020B0603020202020204" pitchFamily="34" charset="0"/>
                <a:ea typeface="Verdana" panose="020B0604030504040204" pitchFamily="34" charset="0"/>
              </a:rPr>
              <a:t> </a:t>
            </a:r>
            <a:r>
              <a:rPr lang="en-US" sz="1700" b="1" dirty="0" smtClean="0">
                <a:solidFill>
                  <a:schemeClr val="tx2"/>
                </a:solidFill>
                <a:latin typeface="Trebuchet MS" panose="020B0603020202020204" pitchFamily="34" charset="0"/>
                <a:ea typeface="Verdana" panose="020B0604030504040204" pitchFamily="34" charset="0"/>
                <a:hlinkClick r:id="rId7"/>
              </a:rPr>
              <a:t>Info </a:t>
            </a:r>
            <a:r>
              <a:rPr lang="en-US" sz="1700" b="1" dirty="0" smtClean="0">
                <a:solidFill>
                  <a:schemeClr val="tx2"/>
                </a:solidFill>
                <a:latin typeface="Trebuchet MS" panose="020B0603020202020204" pitchFamily="34" charset="0"/>
                <a:ea typeface="Verdana" panose="020B0604030504040204" pitchFamily="34" charset="0"/>
                <a:hlinkClick r:id="rId7"/>
              </a:rPr>
              <a:t>day / </a:t>
            </a:r>
            <a:r>
              <a:rPr lang="en-US" sz="1700" b="1" dirty="0">
                <a:solidFill>
                  <a:schemeClr val="tx2"/>
                </a:solidFill>
                <a:latin typeface="Trebuchet MS" panose="020B0603020202020204" pitchFamily="34" charset="0"/>
                <a:ea typeface="Verdana" panose="020B0604030504040204" pitchFamily="34" charset="0"/>
                <a:hlinkClick r:id="rId7"/>
              </a:rPr>
              <a:t>C</a:t>
            </a:r>
            <a:r>
              <a:rPr lang="en-US" sz="1700" b="1" dirty="0" smtClean="0">
                <a:solidFill>
                  <a:schemeClr val="tx2"/>
                </a:solidFill>
                <a:latin typeface="Trebuchet MS" panose="020B0603020202020204" pitchFamily="34" charset="0"/>
                <a:ea typeface="Verdana" panose="020B0604030504040204" pitchFamily="34" charset="0"/>
                <a:hlinkClick r:id="rId7"/>
              </a:rPr>
              <a:t>limate change topic (@15:45)</a:t>
            </a:r>
            <a:r>
              <a:rPr lang="en-US" sz="1700" b="1" dirty="0" smtClean="0">
                <a:solidFill>
                  <a:schemeClr val="tx2"/>
                </a:solidFill>
                <a:latin typeface="Trebuchet MS" panose="020B0603020202020204" pitchFamily="34" charset="0"/>
                <a:ea typeface="Verdana" panose="020B0604030504040204" pitchFamily="34" charset="0"/>
              </a:rPr>
              <a:t> </a:t>
            </a:r>
            <a:r>
              <a:rPr lang="en-US" sz="1700" b="1" dirty="0" smtClean="0">
                <a:latin typeface="Trebuchet MS" panose="020B0603020202020204" pitchFamily="34" charset="0"/>
                <a:ea typeface="Verdana" panose="020B0604030504040204" pitchFamily="34" charset="0"/>
              </a:rPr>
              <a:t>(GOVERNANCE-01-15)</a:t>
            </a:r>
          </a:p>
          <a:p>
            <a:pPr marL="361950" lvl="2" indent="-361950">
              <a:spcBef>
                <a:spcPts val="0"/>
              </a:spcBef>
              <a:spcAft>
                <a:spcPts val="300"/>
              </a:spcAft>
              <a:buClr>
                <a:srgbClr val="931680"/>
              </a:buClr>
              <a:defRPr/>
            </a:pPr>
            <a:endParaRPr lang="en-US" sz="1800" dirty="0" smtClean="0"/>
          </a:p>
          <a:p>
            <a:pPr marL="361950" lvl="2" indent="-361950">
              <a:spcBef>
                <a:spcPts val="0"/>
              </a:spcBef>
              <a:spcAft>
                <a:spcPts val="300"/>
              </a:spcAft>
              <a:buClr>
                <a:srgbClr val="931680"/>
              </a:buClr>
              <a:defRPr/>
            </a:pPr>
            <a:endParaRPr lang="en-GB" sz="1800" dirty="0" smtClean="0"/>
          </a:p>
          <a:p>
            <a:pPr marL="0" indent="0">
              <a:spcAft>
                <a:spcPts val="300"/>
              </a:spcAft>
              <a:buNone/>
            </a:pPr>
            <a:r>
              <a:rPr lang="en-GB" sz="1800" b="1" dirty="0" smtClean="0">
                <a:solidFill>
                  <a:schemeClr val="tx2"/>
                </a:solidFill>
              </a:rPr>
              <a:t>For more info about the Horizon Europe programme</a:t>
            </a:r>
          </a:p>
          <a:p>
            <a:pPr marL="0" indent="0">
              <a:spcAft>
                <a:spcPts val="300"/>
              </a:spcAft>
              <a:buNone/>
            </a:pPr>
            <a:endParaRPr lang="en-GB" sz="1200" b="1" dirty="0" smtClean="0">
              <a:solidFill>
                <a:schemeClr val="tx2"/>
              </a:solidFill>
            </a:endParaRPr>
          </a:p>
          <a:p>
            <a:pPr lvl="1">
              <a:spcAft>
                <a:spcPts val="300"/>
              </a:spcAft>
              <a:buClr>
                <a:srgbClr val="931680"/>
              </a:buClr>
            </a:pPr>
            <a:r>
              <a:rPr lang="en-GB" sz="1700" b="1" dirty="0" smtClean="0">
                <a:latin typeface="Trebuchet MS" panose="020B0603020202020204" pitchFamily="34" charset="0"/>
                <a:hlinkClick r:id="rId8"/>
              </a:rPr>
              <a:t>European Research and Innovation Days 2021</a:t>
            </a:r>
            <a:r>
              <a:rPr lang="en-GB" sz="1700" b="1" dirty="0" smtClean="0">
                <a:latin typeface="Trebuchet MS" panose="020B0603020202020204" pitchFamily="34" charset="0"/>
              </a:rPr>
              <a:t> – 23 &amp; 24 June 2021 (registration needed)</a:t>
            </a:r>
          </a:p>
          <a:p>
            <a:pPr lvl="1">
              <a:spcAft>
                <a:spcPts val="300"/>
              </a:spcAft>
              <a:buClr>
                <a:srgbClr val="931680"/>
              </a:buClr>
            </a:pPr>
            <a:r>
              <a:rPr lang="en-GB" sz="1700" b="1" dirty="0" smtClean="0">
                <a:latin typeface="Trebuchet MS" panose="020B0603020202020204" pitchFamily="34" charset="0"/>
                <a:hlinkClick r:id="rId9"/>
              </a:rPr>
              <a:t>Horizon Europe Info Days</a:t>
            </a:r>
            <a:r>
              <a:rPr lang="en-GB" sz="1700" b="1" dirty="0" smtClean="0">
                <a:latin typeface="Trebuchet MS" panose="020B0603020202020204" pitchFamily="34" charset="0"/>
              </a:rPr>
              <a:t> between 28 June and 9 July 2021 (no registration needed)</a:t>
            </a:r>
          </a:p>
          <a:p>
            <a:pPr marL="361950" lvl="2" indent="-361950">
              <a:spcBef>
                <a:spcPts val="0"/>
              </a:spcBef>
              <a:spcAft>
                <a:spcPts val="300"/>
              </a:spcAft>
              <a:buClr>
                <a:srgbClr val="931680"/>
              </a:buClr>
              <a:defRPr/>
            </a:pPr>
            <a:endParaRPr lang="en-GB" sz="1600" dirty="0"/>
          </a:p>
        </p:txBody>
      </p:sp>
    </p:spTree>
    <p:extLst>
      <p:ext uri="{BB962C8B-B14F-4D97-AF65-F5344CB8AC3E}">
        <p14:creationId xmlns:p14="http://schemas.microsoft.com/office/powerpoint/2010/main" val="3044447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smtClean="0"/>
              <a:t>Any questions?</a:t>
            </a:r>
            <a:br>
              <a:rPr lang="en-GB" dirty="0" smtClean="0"/>
            </a:br>
            <a:r>
              <a:rPr lang="en-GB" dirty="0"/>
              <a:t/>
            </a:r>
            <a:br>
              <a:rPr lang="en-GB" dirty="0"/>
            </a:br>
            <a:r>
              <a:rPr lang="en-GB" dirty="0" smtClean="0"/>
              <a:t>Please enter your questions in </a:t>
            </a:r>
            <a:r>
              <a:rPr lang="en-GB" dirty="0"/>
              <a:t>S</a:t>
            </a:r>
            <a:r>
              <a:rPr lang="en-GB" dirty="0" smtClean="0"/>
              <a:t>lido</a:t>
            </a:r>
            <a:br>
              <a:rPr lang="en-GB" dirty="0" smtClean="0"/>
            </a:br>
            <a:r>
              <a:rPr lang="en-GB" dirty="0" smtClean="0"/>
              <a:t/>
            </a:r>
            <a:br>
              <a:rPr lang="en-GB" dirty="0" smtClean="0"/>
            </a:br>
            <a:r>
              <a:rPr lang="en-IE" sz="2000" u="sng" dirty="0" smtClean="0">
                <a:solidFill>
                  <a:srgbClr val="0070C0"/>
                </a:solidFill>
              </a:rPr>
              <a:t>https</a:t>
            </a:r>
            <a:r>
              <a:rPr lang="en-IE" sz="2000" u="sng" dirty="0">
                <a:solidFill>
                  <a:srgbClr val="0070C0"/>
                </a:solidFill>
              </a:rPr>
              <a:t>://app.sli.do/event/jwfm43x5</a:t>
            </a:r>
            <a:endParaRPr lang="fr-BE" dirty="0">
              <a:solidFill>
                <a:srgbClr val="0070C0"/>
              </a:solidFill>
            </a:endParaRPr>
          </a:p>
        </p:txBody>
      </p:sp>
      <p:pic>
        <p:nvPicPr>
          <p:cNvPr id="5" name="Picture 4"/>
          <p:cNvPicPr>
            <a:picLocks noChangeAspect="1"/>
          </p:cNvPicPr>
          <p:nvPr/>
        </p:nvPicPr>
        <p:blipFill>
          <a:blip r:embed="rId3"/>
          <a:stretch>
            <a:fillRect/>
          </a:stretch>
        </p:blipFill>
        <p:spPr>
          <a:xfrm>
            <a:off x="7805648" y="1945834"/>
            <a:ext cx="2343150" cy="2352675"/>
          </a:xfrm>
          <a:prstGeom prst="rect">
            <a:avLst/>
          </a:prstGeom>
        </p:spPr>
      </p:pic>
      <p:pic>
        <p:nvPicPr>
          <p:cNvPr id="3" name="Picture 2"/>
          <p:cNvPicPr>
            <a:picLocks noChangeAspect="1"/>
          </p:cNvPicPr>
          <p:nvPr/>
        </p:nvPicPr>
        <p:blipFill>
          <a:blip r:embed="rId4"/>
          <a:stretch>
            <a:fillRect/>
          </a:stretch>
        </p:blipFill>
        <p:spPr>
          <a:xfrm>
            <a:off x="1360932" y="1049274"/>
            <a:ext cx="3124200" cy="571500"/>
          </a:xfrm>
          <a:prstGeom prst="rect">
            <a:avLst/>
          </a:prstGeom>
        </p:spPr>
      </p:pic>
      <p:pic>
        <p:nvPicPr>
          <p:cNvPr id="4" name="Picture 3"/>
          <p:cNvPicPr>
            <a:picLocks noChangeAspect="1"/>
          </p:cNvPicPr>
          <p:nvPr/>
        </p:nvPicPr>
        <p:blipFill>
          <a:blip r:embed="rId4"/>
          <a:stretch>
            <a:fillRect/>
          </a:stretch>
        </p:blipFill>
        <p:spPr>
          <a:xfrm>
            <a:off x="7805648" y="5118354"/>
            <a:ext cx="3124200" cy="571500"/>
          </a:xfrm>
          <a:prstGeom prst="rect">
            <a:avLst/>
          </a:prstGeom>
        </p:spPr>
      </p:pic>
      <p:pic>
        <p:nvPicPr>
          <p:cNvPr id="6" name="Picture 5"/>
          <p:cNvPicPr>
            <a:picLocks noChangeAspect="1"/>
          </p:cNvPicPr>
          <p:nvPr/>
        </p:nvPicPr>
        <p:blipFill>
          <a:blip r:embed="rId5"/>
          <a:stretch>
            <a:fillRect/>
          </a:stretch>
        </p:blipFill>
        <p:spPr>
          <a:xfrm>
            <a:off x="1360932" y="430149"/>
            <a:ext cx="2085975" cy="619125"/>
          </a:xfrm>
          <a:prstGeom prst="rect">
            <a:avLst/>
          </a:prstGeom>
        </p:spPr>
      </p:pic>
      <p:pic>
        <p:nvPicPr>
          <p:cNvPr id="7" name="Picture 6"/>
          <p:cNvPicPr>
            <a:picLocks noChangeAspect="1"/>
          </p:cNvPicPr>
          <p:nvPr/>
        </p:nvPicPr>
        <p:blipFill>
          <a:blip r:embed="rId5"/>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1641096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smtClean="0">
                <a:solidFill>
                  <a:schemeClr val="accent4"/>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smtClean="0">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658662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1" y="482860"/>
            <a:ext cx="11221279" cy="782357"/>
          </a:xfrm>
        </p:spPr>
        <p:txBody>
          <a:bodyPr/>
          <a:lstStyle/>
          <a:p>
            <a:r>
              <a:rPr lang="fr-BE" dirty="0" smtClean="0">
                <a:solidFill>
                  <a:srgbClr val="931680"/>
                </a:solidFill>
              </a:rPr>
              <a:t>Public Procurement of Innovative solutions (PPI)</a:t>
            </a:r>
            <a:endParaRPr lang="en-GB" dirty="0">
              <a:solidFill>
                <a:srgbClr val="931680"/>
              </a:solidFill>
            </a:endParaRPr>
          </a:p>
        </p:txBody>
      </p:sp>
      <p:sp>
        <p:nvSpPr>
          <p:cNvPr id="4" name="Rectangle 8"/>
          <p:cNvSpPr>
            <a:spLocks noChangeArrowheads="1"/>
          </p:cNvSpPr>
          <p:nvPr/>
        </p:nvSpPr>
        <p:spPr bwMode="auto">
          <a:xfrm>
            <a:off x="1690254" y="1450976"/>
            <a:ext cx="9587346"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buClr>
                <a:srgbClr val="931680"/>
              </a:buClr>
              <a:buFont typeface="Times" panose="02020603050405020304" pitchFamily="18" charset="0"/>
              <a:buChar char="•"/>
            </a:pPr>
            <a:r>
              <a:rPr lang="en-GB" altLang="en-US" sz="1800" b="1" dirty="0">
                <a:solidFill>
                  <a:srgbClr val="931680"/>
                </a:solidFill>
              </a:rPr>
              <a:t>When</a:t>
            </a:r>
          </a:p>
          <a:p>
            <a:pPr lvl="1" eaLnBrk="1" hangingPunct="1">
              <a:buClrTx/>
            </a:pPr>
            <a:r>
              <a:rPr lang="en-GB" altLang="en-US" sz="1800" dirty="0" smtClean="0">
                <a:solidFill>
                  <a:schemeClr val="tx1">
                    <a:lumMod val="75000"/>
                  </a:schemeClr>
                </a:solidFill>
              </a:rPr>
              <a:t>Solution is </a:t>
            </a:r>
            <a:r>
              <a:rPr lang="en-GB" altLang="en-US" sz="1800" dirty="0">
                <a:solidFill>
                  <a:srgbClr val="0070C0"/>
                </a:solidFill>
                <a:latin typeface="Trebuchet MS" panose="020B0603020202020204" pitchFamily="34" charset="0"/>
              </a:rPr>
              <a:t>almost</a:t>
            </a:r>
            <a:r>
              <a:rPr lang="en-GB" altLang="en-US" sz="1800" dirty="0">
                <a:solidFill>
                  <a:schemeClr val="tx1">
                    <a:lumMod val="75000"/>
                  </a:schemeClr>
                </a:solidFill>
              </a:rPr>
              <a:t> on the market or already on the market in </a:t>
            </a:r>
            <a:r>
              <a:rPr lang="en-GB" altLang="en-US" sz="1800" dirty="0">
                <a:solidFill>
                  <a:srgbClr val="0070C0"/>
                </a:solidFill>
                <a:latin typeface="Trebuchet MS" panose="020B0603020202020204" pitchFamily="34" charset="0"/>
              </a:rPr>
              <a:t>small quantity </a:t>
            </a:r>
            <a:r>
              <a:rPr lang="en-GB" altLang="en-US" sz="1800" dirty="0">
                <a:solidFill>
                  <a:schemeClr val="tx1">
                    <a:lumMod val="75000"/>
                  </a:schemeClr>
                </a:solidFill>
              </a:rPr>
              <a:t>but not meeting </a:t>
            </a:r>
            <a:r>
              <a:rPr lang="en-GB" altLang="en-US" sz="1800" dirty="0" smtClean="0">
                <a:solidFill>
                  <a:schemeClr val="tx1">
                    <a:lumMod val="75000"/>
                  </a:schemeClr>
                </a:solidFill>
              </a:rPr>
              <a:t>requirements </a:t>
            </a:r>
            <a:r>
              <a:rPr lang="en-GB" altLang="en-US" sz="1800" dirty="0">
                <a:solidFill>
                  <a:schemeClr val="tx1">
                    <a:lumMod val="75000"/>
                  </a:schemeClr>
                </a:solidFill>
              </a:rPr>
              <a:t>for large scale deployment </a:t>
            </a:r>
            <a:r>
              <a:rPr lang="en-GB" altLang="en-US" sz="1800" dirty="0" smtClean="0">
                <a:solidFill>
                  <a:schemeClr val="tx1">
                    <a:lumMod val="75000"/>
                  </a:schemeClr>
                </a:solidFill>
              </a:rPr>
              <a:t>yet </a:t>
            </a:r>
          </a:p>
          <a:p>
            <a:pPr lvl="1">
              <a:buClrTx/>
            </a:pPr>
            <a:r>
              <a:rPr lang="en-GB" altLang="en-US" sz="1800" dirty="0" smtClean="0">
                <a:solidFill>
                  <a:schemeClr val="tx1">
                    <a:lumMod val="75000"/>
                  </a:schemeClr>
                </a:solidFill>
              </a:rPr>
              <a:t>If </a:t>
            </a:r>
            <a:r>
              <a:rPr lang="en-GB" altLang="en-US" sz="1800" dirty="0" smtClean="0">
                <a:solidFill>
                  <a:srgbClr val="0070C0"/>
                </a:solidFill>
                <a:latin typeface="Trebuchet MS" panose="020B0603020202020204" pitchFamily="34" charset="0"/>
              </a:rPr>
              <a:t>clear requirements </a:t>
            </a:r>
            <a:r>
              <a:rPr lang="en-GB" altLang="en-US" sz="1800" dirty="0" smtClean="0">
                <a:solidFill>
                  <a:schemeClr val="tx1">
                    <a:lumMod val="75000"/>
                  </a:schemeClr>
                </a:solidFill>
              </a:rPr>
              <a:t>and </a:t>
            </a:r>
            <a:r>
              <a:rPr lang="en-GB" altLang="en-US" sz="1800" dirty="0" smtClean="0">
                <a:solidFill>
                  <a:srgbClr val="0070C0"/>
                </a:solidFill>
                <a:latin typeface="Trebuchet MS" panose="020B0603020202020204" pitchFamily="34" charset="0"/>
              </a:rPr>
              <a:t>critical mass of demand </a:t>
            </a:r>
            <a:r>
              <a:rPr lang="en-GB" altLang="en-US" sz="1800" dirty="0" smtClean="0">
                <a:solidFill>
                  <a:schemeClr val="tx1">
                    <a:lumMod val="75000"/>
                  </a:schemeClr>
                </a:solidFill>
              </a:rPr>
              <a:t>was expressed,</a:t>
            </a:r>
            <a:r>
              <a:rPr lang="en-GB" altLang="en-US" sz="1800" dirty="0">
                <a:solidFill>
                  <a:schemeClr val="tx1">
                    <a:lumMod val="75000"/>
                  </a:schemeClr>
                </a:solidFill>
              </a:rPr>
              <a:t> </a:t>
            </a:r>
            <a:r>
              <a:rPr lang="en-GB" altLang="en-US" sz="1800" dirty="0" smtClean="0">
                <a:solidFill>
                  <a:schemeClr val="tx1">
                    <a:lumMod val="75000"/>
                  </a:schemeClr>
                </a:solidFill>
              </a:rPr>
              <a:t>industry </a:t>
            </a:r>
            <a:r>
              <a:rPr lang="en-GB" altLang="en-US" sz="1800" dirty="0">
                <a:solidFill>
                  <a:schemeClr val="tx1">
                    <a:lumMod val="75000"/>
                  </a:schemeClr>
                </a:solidFill>
              </a:rPr>
              <a:t>would </a:t>
            </a:r>
            <a:r>
              <a:rPr lang="en-GB" altLang="en-US" sz="1800" dirty="0" smtClean="0">
                <a:solidFill>
                  <a:schemeClr val="tx1">
                    <a:lumMod val="75000"/>
                  </a:schemeClr>
                </a:solidFill>
              </a:rPr>
              <a:t>provide solutions with required </a:t>
            </a:r>
            <a:r>
              <a:rPr lang="en-GB" altLang="en-US" sz="1800" dirty="0">
                <a:solidFill>
                  <a:schemeClr val="tx1">
                    <a:lumMod val="75000"/>
                  </a:schemeClr>
                </a:solidFill>
              </a:rPr>
              <a:t>quality / price</a:t>
            </a:r>
            <a:r>
              <a:rPr lang="en-GB" altLang="en-US" sz="1800" dirty="0" smtClean="0">
                <a:solidFill>
                  <a:schemeClr val="tx1">
                    <a:lumMod val="75000"/>
                  </a:schemeClr>
                </a:solidFill>
              </a:rPr>
              <a:t> </a:t>
            </a:r>
          </a:p>
          <a:p>
            <a:pPr lvl="1" eaLnBrk="1" hangingPunct="1">
              <a:buClrTx/>
            </a:pPr>
            <a:r>
              <a:rPr lang="en-GB" altLang="en-US" sz="1800" dirty="0" smtClean="0">
                <a:solidFill>
                  <a:srgbClr val="0070C0"/>
                </a:solidFill>
                <a:latin typeface="Trebuchet MS" panose="020B0603020202020204" pitchFamily="34" charset="0"/>
              </a:rPr>
              <a:t>No need to procure R&amp;D </a:t>
            </a:r>
            <a:r>
              <a:rPr lang="en-GB" altLang="en-US" sz="1800" dirty="0" smtClean="0">
                <a:solidFill>
                  <a:schemeClr val="tx1">
                    <a:lumMod val="75000"/>
                  </a:schemeClr>
                </a:solidFill>
              </a:rPr>
              <a:t>(more scaling up of production, adaptation / integration with existing solutions etc.)</a:t>
            </a:r>
            <a:endParaRPr lang="en-GB" altLang="en-US" sz="1800" dirty="0">
              <a:solidFill>
                <a:schemeClr val="tx1">
                  <a:lumMod val="75000"/>
                </a:schemeClr>
              </a:solidFill>
            </a:endParaRPr>
          </a:p>
          <a:p>
            <a:pPr eaLnBrk="1" hangingPunct="1">
              <a:buClr>
                <a:srgbClr val="931680"/>
              </a:buClr>
              <a:buFont typeface="Times" panose="02020603050405020304" pitchFamily="18" charset="0"/>
              <a:buChar char="•"/>
            </a:pPr>
            <a:r>
              <a:rPr lang="en-GB" altLang="en-US" sz="1800" b="1" dirty="0">
                <a:solidFill>
                  <a:srgbClr val="931680"/>
                </a:solidFill>
              </a:rPr>
              <a:t>What</a:t>
            </a:r>
          </a:p>
          <a:p>
            <a:pPr lvl="1" eaLnBrk="1" hangingPunct="1">
              <a:buClrTx/>
            </a:pPr>
            <a:r>
              <a:rPr lang="en-GB" altLang="en-US" sz="1800" dirty="0">
                <a:solidFill>
                  <a:schemeClr val="tx1">
                    <a:lumMod val="75000"/>
                  </a:schemeClr>
                </a:solidFill>
              </a:rPr>
              <a:t>Public sector acts as </a:t>
            </a:r>
            <a:r>
              <a:rPr lang="en-GB" altLang="en-US" sz="1800" dirty="0">
                <a:solidFill>
                  <a:srgbClr val="0070C0"/>
                </a:solidFill>
                <a:latin typeface="Trebuchet MS" panose="020B0603020202020204" pitchFamily="34" charset="0"/>
              </a:rPr>
              <a:t>early adopter </a:t>
            </a:r>
            <a:r>
              <a:rPr lang="en-GB" altLang="en-US" sz="1800" dirty="0">
                <a:solidFill>
                  <a:schemeClr val="tx1">
                    <a:lumMod val="75000"/>
                  </a:schemeClr>
                </a:solidFill>
              </a:rPr>
              <a:t>(first 20% buyers on market) for </a:t>
            </a:r>
            <a:r>
              <a:rPr lang="en-GB" altLang="en-US" sz="1800" dirty="0" smtClean="0">
                <a:solidFill>
                  <a:schemeClr val="tx1">
                    <a:lumMod val="75000"/>
                  </a:schemeClr>
                </a:solidFill>
              </a:rPr>
              <a:t>the innovative solutions </a:t>
            </a:r>
            <a:r>
              <a:rPr lang="en-GB" altLang="en-US" sz="1800" dirty="0">
                <a:solidFill>
                  <a:schemeClr val="tx1">
                    <a:lumMod val="75000"/>
                  </a:schemeClr>
                </a:solidFill>
              </a:rPr>
              <a:t>arriving on the market (not widely </a:t>
            </a:r>
            <a:r>
              <a:rPr lang="en-GB" altLang="en-US" sz="1800" dirty="0" smtClean="0">
                <a:solidFill>
                  <a:schemeClr val="tx1">
                    <a:lumMod val="75000"/>
                  </a:schemeClr>
                </a:solidFill>
              </a:rPr>
              <a:t>used </a:t>
            </a:r>
            <a:r>
              <a:rPr lang="en-GB" altLang="en-US" sz="1800" dirty="0">
                <a:solidFill>
                  <a:schemeClr val="tx1">
                    <a:lumMod val="75000"/>
                  </a:schemeClr>
                </a:solidFill>
              </a:rPr>
              <a:t>yet)</a:t>
            </a:r>
          </a:p>
          <a:p>
            <a:pPr eaLnBrk="1" hangingPunct="1">
              <a:buClr>
                <a:srgbClr val="931680"/>
              </a:buClr>
              <a:buFont typeface="Times" panose="02020603050405020304" pitchFamily="18" charset="0"/>
              <a:buChar char="•"/>
            </a:pPr>
            <a:r>
              <a:rPr lang="en-GB" altLang="en-US" sz="1800" b="1" dirty="0">
                <a:solidFill>
                  <a:srgbClr val="931680"/>
                </a:solidFill>
              </a:rPr>
              <a:t>How</a:t>
            </a:r>
          </a:p>
          <a:p>
            <a:pPr lvl="1" eaLnBrk="1" hangingPunct="1">
              <a:buClrTx/>
            </a:pPr>
            <a:r>
              <a:rPr lang="en-GB" altLang="en-US" sz="1800" dirty="0">
                <a:solidFill>
                  <a:schemeClr val="tx1">
                    <a:lumMod val="75000"/>
                  </a:schemeClr>
                </a:solidFill>
              </a:rPr>
              <a:t>Public sector </a:t>
            </a:r>
            <a:r>
              <a:rPr lang="en-GB" altLang="en-US" sz="1800" dirty="0" smtClean="0">
                <a:solidFill>
                  <a:schemeClr val="tx1">
                    <a:lumMod val="75000"/>
                  </a:schemeClr>
                </a:solidFill>
              </a:rPr>
              <a:t>expresses </a:t>
            </a:r>
            <a:r>
              <a:rPr lang="en-GB" altLang="en-US" sz="1800" dirty="0" smtClean="0">
                <a:solidFill>
                  <a:srgbClr val="0070C0"/>
                </a:solidFill>
                <a:latin typeface="Trebuchet MS" panose="020B0603020202020204" pitchFamily="34" charset="0"/>
              </a:rPr>
              <a:t>demand </a:t>
            </a:r>
            <a:r>
              <a:rPr lang="en-GB" altLang="en-US" sz="1800" dirty="0" smtClean="0">
                <a:solidFill>
                  <a:schemeClr val="tx1">
                    <a:lumMod val="75000"/>
                  </a:schemeClr>
                </a:solidFill>
              </a:rPr>
              <a:t>for a </a:t>
            </a:r>
            <a:r>
              <a:rPr lang="en-GB" altLang="en-US" sz="1800" dirty="0">
                <a:solidFill>
                  <a:schemeClr val="tx1">
                    <a:lumMod val="75000"/>
                  </a:schemeClr>
                </a:solidFill>
              </a:rPr>
              <a:t>critical mass of solutions </a:t>
            </a:r>
            <a:r>
              <a:rPr lang="en-GB" altLang="en-US" sz="1800" dirty="0" smtClean="0">
                <a:solidFill>
                  <a:schemeClr val="tx1">
                    <a:lumMod val="75000"/>
                  </a:schemeClr>
                </a:solidFill>
              </a:rPr>
              <a:t>which </a:t>
            </a:r>
            <a:r>
              <a:rPr lang="en-GB" altLang="en-US" sz="1800" dirty="0">
                <a:solidFill>
                  <a:schemeClr val="tx1">
                    <a:lumMod val="75000"/>
                  </a:schemeClr>
                </a:solidFill>
              </a:rPr>
              <a:t>triggers industry </a:t>
            </a:r>
            <a:r>
              <a:rPr lang="en-GB" altLang="en-US" sz="1800" dirty="0" smtClean="0">
                <a:solidFill>
                  <a:schemeClr val="tx1">
                    <a:lumMod val="75000"/>
                  </a:schemeClr>
                </a:solidFill>
              </a:rPr>
              <a:t>to </a:t>
            </a:r>
            <a:r>
              <a:rPr lang="en-GB" altLang="en-US" sz="1800" dirty="0">
                <a:solidFill>
                  <a:schemeClr val="tx1">
                    <a:lumMod val="75000"/>
                  </a:schemeClr>
                </a:solidFill>
              </a:rPr>
              <a:t>bring products on the market with </a:t>
            </a:r>
            <a:r>
              <a:rPr lang="en-GB" altLang="en-US" sz="1800" dirty="0">
                <a:solidFill>
                  <a:srgbClr val="0070C0"/>
                </a:solidFill>
                <a:latin typeface="Trebuchet MS" panose="020B0603020202020204" pitchFamily="34" charset="0"/>
              </a:rPr>
              <a:t>desired quality / price </a:t>
            </a:r>
            <a:r>
              <a:rPr lang="en-GB" altLang="en-US" sz="1800" dirty="0" smtClean="0">
                <a:solidFill>
                  <a:schemeClr val="tx1">
                    <a:lumMod val="75000"/>
                  </a:schemeClr>
                </a:solidFill>
              </a:rPr>
              <a:t>within </a:t>
            </a:r>
            <a:r>
              <a:rPr lang="en-GB" altLang="en-US" sz="1800" dirty="0">
                <a:solidFill>
                  <a:schemeClr val="tx1">
                    <a:lumMod val="75000"/>
                  </a:schemeClr>
                </a:solidFill>
              </a:rPr>
              <a:t>a </a:t>
            </a:r>
            <a:r>
              <a:rPr lang="en-GB" altLang="en-US" sz="1800" dirty="0">
                <a:solidFill>
                  <a:srgbClr val="0070C0"/>
                </a:solidFill>
                <a:latin typeface="Trebuchet MS" panose="020B0603020202020204" pitchFamily="34" charset="0"/>
              </a:rPr>
              <a:t>specific </a:t>
            </a:r>
            <a:r>
              <a:rPr lang="en-GB" altLang="en-US" sz="1800" dirty="0" smtClean="0">
                <a:solidFill>
                  <a:srgbClr val="0070C0"/>
                </a:solidFill>
                <a:latin typeface="Trebuchet MS" panose="020B0603020202020204" pitchFamily="34" charset="0"/>
              </a:rPr>
              <a:t>time </a:t>
            </a:r>
            <a:r>
              <a:rPr lang="en-GB" altLang="en-US" sz="1800" dirty="0" smtClean="0">
                <a:solidFill>
                  <a:schemeClr val="tx1">
                    <a:lumMod val="75000"/>
                  </a:schemeClr>
                </a:solidFill>
              </a:rPr>
              <a:t>(open market consultation, prior information notice) </a:t>
            </a:r>
          </a:p>
          <a:p>
            <a:pPr lvl="1" eaLnBrk="1" hangingPunct="1">
              <a:buClrTx/>
            </a:pPr>
            <a:r>
              <a:rPr lang="en-GB" altLang="en-US" sz="1800" dirty="0" smtClean="0">
                <a:solidFill>
                  <a:schemeClr val="tx1">
                    <a:lumMod val="75000"/>
                  </a:schemeClr>
                </a:solidFill>
              </a:rPr>
              <a:t>After the specified time, and </a:t>
            </a:r>
            <a:r>
              <a:rPr lang="en-GB" altLang="en-US" sz="1800" dirty="0" smtClean="0">
                <a:solidFill>
                  <a:srgbClr val="0070C0"/>
                </a:solidFill>
                <a:latin typeface="Trebuchet MS" panose="020B0603020202020204" pitchFamily="34" charset="0"/>
              </a:rPr>
              <a:t>testing </a:t>
            </a:r>
            <a:r>
              <a:rPr lang="en-GB" altLang="en-US" sz="1800" dirty="0">
                <a:solidFill>
                  <a:srgbClr val="0070C0"/>
                </a:solidFill>
                <a:latin typeface="Trebuchet MS" panose="020B0603020202020204" pitchFamily="34" charset="0"/>
              </a:rPr>
              <a:t>/ certification / labelling (optional</a:t>
            </a:r>
            <a:r>
              <a:rPr lang="en-GB" altLang="en-US" sz="1800" dirty="0" smtClean="0">
                <a:solidFill>
                  <a:srgbClr val="0070C0"/>
                </a:solidFill>
                <a:latin typeface="Trebuchet MS" panose="020B0603020202020204" pitchFamily="34" charset="0"/>
              </a:rPr>
              <a:t>)</a:t>
            </a:r>
            <a:r>
              <a:rPr lang="en-GB" altLang="en-US" sz="1800" dirty="0" smtClean="0">
                <a:solidFill>
                  <a:schemeClr val="tx1">
                    <a:lumMod val="75000"/>
                  </a:schemeClr>
                </a:solidFill>
              </a:rPr>
              <a:t>, the </a:t>
            </a:r>
            <a:r>
              <a:rPr lang="en-GB" altLang="en-US" sz="1800" dirty="0">
                <a:solidFill>
                  <a:schemeClr val="tx1">
                    <a:lumMod val="75000"/>
                  </a:schemeClr>
                </a:solidFill>
              </a:rPr>
              <a:t>public sector </a:t>
            </a:r>
            <a:r>
              <a:rPr lang="en-GB" altLang="en-US" sz="1800" dirty="0">
                <a:solidFill>
                  <a:srgbClr val="0070C0"/>
                </a:solidFill>
                <a:latin typeface="Trebuchet MS" panose="020B0603020202020204" pitchFamily="34" charset="0"/>
              </a:rPr>
              <a:t>buys a significant volume of </a:t>
            </a:r>
            <a:r>
              <a:rPr lang="en-GB" altLang="en-US" sz="1800" dirty="0" smtClean="0">
                <a:solidFill>
                  <a:srgbClr val="0070C0"/>
                </a:solidFill>
                <a:latin typeface="Trebuchet MS" panose="020B0603020202020204" pitchFamily="34" charset="0"/>
              </a:rPr>
              <a:t>soluti</a:t>
            </a:r>
            <a:r>
              <a:rPr lang="en-GB" altLang="en-US" sz="1800" dirty="0" smtClean="0">
                <a:solidFill>
                  <a:srgbClr val="0070C0"/>
                </a:solidFill>
              </a:rPr>
              <a:t>ons</a:t>
            </a:r>
            <a:endParaRPr lang="en-GB" altLang="en-US" sz="1800" dirty="0">
              <a:solidFill>
                <a:srgbClr val="0070C0"/>
              </a:solidFill>
            </a:endParaRPr>
          </a:p>
          <a:p>
            <a:pPr eaLnBrk="1" hangingPunct="1">
              <a:buClr>
                <a:srgbClr val="FFCC66"/>
              </a:buClr>
              <a:buFont typeface="Times" panose="02020603050405020304" pitchFamily="18" charset="0"/>
              <a:buNone/>
            </a:pPr>
            <a:endParaRPr lang="en-GB" altLang="en-US" sz="1600" dirty="0">
              <a:solidFill>
                <a:schemeClr val="tx1"/>
              </a:solidFill>
            </a:endParaRPr>
          </a:p>
          <a:p>
            <a:pPr eaLnBrk="1" hangingPunct="1">
              <a:buClr>
                <a:srgbClr val="FFCC66"/>
              </a:buClr>
              <a:buFont typeface="Times" panose="02020603050405020304" pitchFamily="18" charset="0"/>
              <a:buChar char="•"/>
            </a:pPr>
            <a:endParaRPr lang="en-GB" altLang="en-US" sz="1600" dirty="0">
              <a:solidFill>
                <a:schemeClr val="tx1"/>
              </a:solidFill>
            </a:endParaRPr>
          </a:p>
        </p:txBody>
      </p:sp>
      <p:grpSp>
        <p:nvGrpSpPr>
          <p:cNvPr id="5" name="Group 4"/>
          <p:cNvGrpSpPr/>
          <p:nvPr/>
        </p:nvGrpSpPr>
        <p:grpSpPr>
          <a:xfrm>
            <a:off x="538721" y="2046300"/>
            <a:ext cx="864000" cy="864000"/>
            <a:chOff x="10070085" y="4807760"/>
            <a:chExt cx="864000" cy="864000"/>
          </a:xfrm>
        </p:grpSpPr>
        <p:sp>
          <p:nvSpPr>
            <p:cNvPr id="6" name="Oval 5"/>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grpSp>
        <p:nvGrpSpPr>
          <p:cNvPr id="8" name="Group 7"/>
          <p:cNvGrpSpPr/>
          <p:nvPr/>
        </p:nvGrpSpPr>
        <p:grpSpPr>
          <a:xfrm>
            <a:off x="532057" y="5142660"/>
            <a:ext cx="864000" cy="864000"/>
            <a:chOff x="6673743" y="1558376"/>
            <a:chExt cx="864000" cy="864000"/>
          </a:xfrm>
        </p:grpSpPr>
        <p:sp>
          <p:nvSpPr>
            <p:cNvPr id="9" name="Oval 8"/>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11" name="Group 10"/>
          <p:cNvGrpSpPr/>
          <p:nvPr/>
        </p:nvGrpSpPr>
        <p:grpSpPr>
          <a:xfrm>
            <a:off x="538721" y="3691383"/>
            <a:ext cx="864000" cy="864000"/>
            <a:chOff x="6673743" y="4807760"/>
            <a:chExt cx="864000" cy="864000"/>
          </a:xfrm>
        </p:grpSpPr>
        <p:sp>
          <p:nvSpPr>
            <p:cNvPr id="12" name="Oval 11"/>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6735549" y="4851370"/>
              <a:ext cx="795530" cy="820390"/>
              <a:chOff x="6735549" y="4851370"/>
              <a:chExt cx="795530" cy="82039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spTree>
    <p:extLst>
      <p:ext uri="{BB962C8B-B14F-4D97-AF65-F5344CB8AC3E}">
        <p14:creationId xmlns:p14="http://schemas.microsoft.com/office/powerpoint/2010/main" val="2732166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1" y="482860"/>
            <a:ext cx="11055023" cy="782357"/>
          </a:xfrm>
        </p:spPr>
        <p:txBody>
          <a:bodyPr/>
          <a:lstStyle/>
          <a:p>
            <a:r>
              <a:rPr lang="fr-BE" dirty="0" smtClean="0">
                <a:solidFill>
                  <a:srgbClr val="931680"/>
                </a:solidFill>
              </a:rPr>
              <a:t>Pre-Commercial </a:t>
            </a:r>
            <a:r>
              <a:rPr lang="fr-BE" dirty="0">
                <a:solidFill>
                  <a:srgbClr val="931680"/>
                </a:solidFill>
              </a:rPr>
              <a:t>P</a:t>
            </a:r>
            <a:r>
              <a:rPr lang="fr-BE" dirty="0" smtClean="0">
                <a:solidFill>
                  <a:srgbClr val="931680"/>
                </a:solidFill>
              </a:rPr>
              <a:t>rocurement (PCP)</a:t>
            </a:r>
            <a:endParaRPr lang="en-GB" dirty="0">
              <a:solidFill>
                <a:srgbClr val="931680"/>
              </a:solidFill>
            </a:endParaRPr>
          </a:p>
        </p:txBody>
      </p:sp>
      <p:sp>
        <p:nvSpPr>
          <p:cNvPr id="5" name="Rectangle 3"/>
          <p:cNvSpPr>
            <a:spLocks noChangeArrowheads="1"/>
          </p:cNvSpPr>
          <p:nvPr/>
        </p:nvSpPr>
        <p:spPr bwMode="auto">
          <a:xfrm>
            <a:off x="1759527" y="1085108"/>
            <a:ext cx="9850581"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buClr>
                <a:srgbClr val="FFCC66"/>
              </a:buClr>
              <a:buFont typeface="Times" panose="02020603050405020304" pitchFamily="18" charset="0"/>
              <a:buChar char="•"/>
            </a:pPr>
            <a:endParaRPr lang="en-GB" altLang="en-US" sz="1800" dirty="0">
              <a:solidFill>
                <a:schemeClr val="tx1"/>
              </a:solidFill>
            </a:endParaRPr>
          </a:p>
          <a:p>
            <a:pPr eaLnBrk="1" hangingPunct="1">
              <a:buClr>
                <a:srgbClr val="931680"/>
              </a:buClr>
              <a:buFont typeface="Times" panose="02020603050405020304" pitchFamily="18" charset="0"/>
              <a:buChar char="•"/>
            </a:pPr>
            <a:r>
              <a:rPr lang="en-GB" altLang="en-US" sz="1800" b="1" dirty="0">
                <a:solidFill>
                  <a:srgbClr val="931680"/>
                </a:solidFill>
              </a:rPr>
              <a:t>When</a:t>
            </a:r>
          </a:p>
          <a:p>
            <a:pPr lvl="1" eaLnBrk="1" hangingPunct="1">
              <a:buClrTx/>
            </a:pPr>
            <a:r>
              <a:rPr lang="en-GB" altLang="en-US" sz="1800" dirty="0" smtClean="0">
                <a:solidFill>
                  <a:schemeClr val="tx1"/>
                </a:solidFill>
              </a:rPr>
              <a:t>R&amp;D procurement needed </a:t>
            </a:r>
            <a:r>
              <a:rPr lang="en-GB" altLang="en-US" sz="1800" dirty="0">
                <a:solidFill>
                  <a:schemeClr val="tx1"/>
                </a:solidFill>
              </a:rPr>
              <a:t>to get new solutions </a:t>
            </a:r>
            <a:r>
              <a:rPr lang="en-GB" altLang="en-US" sz="1800" dirty="0" smtClean="0">
                <a:solidFill>
                  <a:schemeClr val="tx1"/>
                </a:solidFill>
              </a:rPr>
              <a:t>developed, to </a:t>
            </a:r>
            <a:r>
              <a:rPr lang="en-GB" altLang="en-US" sz="1800" dirty="0" smtClean="0">
                <a:solidFill>
                  <a:srgbClr val="0070C0"/>
                </a:solidFill>
                <a:latin typeface="Trebuchet MS" panose="020B0603020202020204" pitchFamily="34" charset="0"/>
              </a:rPr>
              <a:t>de-risk</a:t>
            </a:r>
            <a:r>
              <a:rPr lang="en-GB" altLang="en-US" sz="1800" dirty="0" smtClean="0">
                <a:solidFill>
                  <a:schemeClr val="tx1"/>
                </a:solidFill>
              </a:rPr>
              <a:t> tech</a:t>
            </a:r>
          </a:p>
          <a:p>
            <a:pPr lvl="1" eaLnBrk="1" hangingPunct="1">
              <a:spcBef>
                <a:spcPts val="0"/>
              </a:spcBef>
              <a:buClrTx/>
            </a:pPr>
            <a:r>
              <a:rPr lang="en-GB" altLang="en-US" sz="1800" dirty="0" smtClean="0">
                <a:solidFill>
                  <a:schemeClr val="tx1"/>
                </a:solidFill>
              </a:rPr>
              <a:t>Pros </a:t>
            </a:r>
            <a:r>
              <a:rPr lang="en-GB" altLang="en-US" sz="1800" dirty="0">
                <a:solidFill>
                  <a:schemeClr val="tx1"/>
                </a:solidFill>
              </a:rPr>
              <a:t>/ cons of </a:t>
            </a:r>
            <a:r>
              <a:rPr lang="en-GB" altLang="en-US" sz="1800" dirty="0" smtClean="0">
                <a:solidFill>
                  <a:srgbClr val="0070C0"/>
                </a:solidFill>
                <a:latin typeface="Trebuchet MS" panose="020B0603020202020204" pitchFamily="34" charset="0"/>
              </a:rPr>
              <a:t># solution approaches </a:t>
            </a:r>
            <a:r>
              <a:rPr lang="en-GB" altLang="en-US" sz="1800" dirty="0" smtClean="0">
                <a:solidFill>
                  <a:schemeClr val="tx1"/>
                </a:solidFill>
              </a:rPr>
              <a:t>not compared / </a:t>
            </a:r>
            <a:r>
              <a:rPr lang="en-GB" altLang="en-US" sz="1800" dirty="0">
                <a:solidFill>
                  <a:schemeClr val="tx1"/>
                </a:solidFill>
              </a:rPr>
              <a:t>validated </a:t>
            </a:r>
            <a:r>
              <a:rPr lang="en-GB" altLang="en-US" sz="1800" dirty="0" smtClean="0">
                <a:solidFill>
                  <a:schemeClr val="tx1"/>
                </a:solidFill>
              </a:rPr>
              <a:t>yet </a:t>
            </a:r>
            <a:endParaRPr lang="en-GB" altLang="en-US" sz="1800" dirty="0">
              <a:solidFill>
                <a:schemeClr val="tx1"/>
              </a:solidFill>
            </a:endParaRPr>
          </a:p>
          <a:p>
            <a:pPr lvl="1" eaLnBrk="1" hangingPunct="1">
              <a:spcBef>
                <a:spcPts val="0"/>
              </a:spcBef>
              <a:buClrTx/>
            </a:pPr>
            <a:r>
              <a:rPr lang="en-GB" sz="1800" dirty="0" smtClean="0">
                <a:solidFill>
                  <a:schemeClr val="tx1"/>
                </a:solidFill>
              </a:rPr>
              <a:t>Still </a:t>
            </a:r>
            <a:r>
              <a:rPr lang="en-GB" sz="1800" dirty="0">
                <a:solidFill>
                  <a:srgbClr val="0070C0"/>
                </a:solidFill>
                <a:latin typeface="Trebuchet MS" panose="020B0603020202020204" pitchFamily="34" charset="0"/>
              </a:rPr>
              <a:t>too risky </a:t>
            </a:r>
            <a:r>
              <a:rPr lang="en-GB" sz="1800" dirty="0">
                <a:solidFill>
                  <a:schemeClr val="tx1"/>
                </a:solidFill>
              </a:rPr>
              <a:t>to commit to go for </a:t>
            </a:r>
            <a:r>
              <a:rPr lang="en-GB" sz="1800" dirty="0">
                <a:solidFill>
                  <a:srgbClr val="0070C0"/>
                </a:solidFill>
                <a:latin typeface="Trebuchet MS" panose="020B0603020202020204" pitchFamily="34" charset="0"/>
              </a:rPr>
              <a:t>large scale deployment</a:t>
            </a:r>
            <a:r>
              <a:rPr lang="en-GB" sz="1800" dirty="0">
                <a:solidFill>
                  <a:schemeClr val="tx1"/>
                </a:solidFill>
              </a:rPr>
              <a:t>, not possible yet to define final budget </a:t>
            </a:r>
            <a:r>
              <a:rPr lang="en-GB" sz="1800" dirty="0" smtClean="0">
                <a:solidFill>
                  <a:schemeClr val="tx1"/>
                </a:solidFill>
              </a:rPr>
              <a:t>and/or </a:t>
            </a:r>
            <a:r>
              <a:rPr lang="en-GB" sz="1800" dirty="0">
                <a:solidFill>
                  <a:schemeClr val="tx1"/>
                </a:solidFill>
              </a:rPr>
              <a:t>final </a:t>
            </a:r>
            <a:r>
              <a:rPr lang="en-GB" sz="1800" dirty="0" smtClean="0">
                <a:solidFill>
                  <a:schemeClr val="tx1"/>
                </a:solidFill>
              </a:rPr>
              <a:t>requirements</a:t>
            </a:r>
          </a:p>
          <a:p>
            <a:pPr lvl="1" eaLnBrk="1" hangingPunct="1">
              <a:spcBef>
                <a:spcPts val="0"/>
              </a:spcBef>
              <a:buClrTx/>
            </a:pPr>
            <a:r>
              <a:rPr lang="en-GB" sz="1800" dirty="0" smtClean="0">
                <a:solidFill>
                  <a:schemeClr val="tx1"/>
                </a:solidFill>
              </a:rPr>
              <a:t>Still </a:t>
            </a:r>
            <a:r>
              <a:rPr lang="en-GB" sz="1800" dirty="0">
                <a:solidFill>
                  <a:srgbClr val="0070C0"/>
                </a:solidFill>
                <a:latin typeface="Trebuchet MS" panose="020B0603020202020204" pitchFamily="34" charset="0"/>
              </a:rPr>
              <a:t>too </a:t>
            </a:r>
            <a:r>
              <a:rPr lang="en-GB" sz="1800" dirty="0" smtClean="0">
                <a:solidFill>
                  <a:srgbClr val="0070C0"/>
                </a:solidFill>
                <a:latin typeface="Trebuchet MS" panose="020B0603020202020204" pitchFamily="34" charset="0"/>
              </a:rPr>
              <a:t>risky </a:t>
            </a:r>
            <a:r>
              <a:rPr lang="en-GB" sz="1800" dirty="0">
                <a:solidFill>
                  <a:schemeClr val="tx1"/>
                </a:solidFill>
              </a:rPr>
              <a:t>to tie your hands to </a:t>
            </a:r>
            <a:r>
              <a:rPr lang="en-GB" sz="1800" dirty="0">
                <a:solidFill>
                  <a:srgbClr val="0070C0"/>
                </a:solidFill>
                <a:latin typeface="Trebuchet MS" panose="020B0603020202020204" pitchFamily="34" charset="0"/>
              </a:rPr>
              <a:t>specific solutions / suppliers </a:t>
            </a:r>
            <a:endParaRPr lang="en-GB" sz="1800" dirty="0" smtClean="0">
              <a:solidFill>
                <a:srgbClr val="0070C0"/>
              </a:solidFill>
              <a:latin typeface="Trebuchet MS" panose="020B0603020202020204" pitchFamily="34" charset="0"/>
            </a:endParaRPr>
          </a:p>
          <a:p>
            <a:pPr lvl="1" eaLnBrk="1" hangingPunct="1">
              <a:spcBef>
                <a:spcPts val="0"/>
              </a:spcBef>
              <a:buClrTx/>
            </a:pPr>
            <a:r>
              <a:rPr lang="en-GB" sz="1800" dirty="0" smtClean="0">
                <a:solidFill>
                  <a:schemeClr val="tx1"/>
                </a:solidFill>
              </a:rPr>
              <a:t>Need </a:t>
            </a:r>
            <a:r>
              <a:rPr lang="en-GB" sz="1800" dirty="0">
                <a:solidFill>
                  <a:schemeClr val="tx1"/>
                </a:solidFill>
              </a:rPr>
              <a:t>to </a:t>
            </a:r>
            <a:r>
              <a:rPr lang="en-GB" sz="1800" dirty="0">
                <a:solidFill>
                  <a:srgbClr val="0070C0"/>
                </a:solidFill>
                <a:latin typeface="Trebuchet MS" panose="020B0603020202020204" pitchFamily="34" charset="0"/>
              </a:rPr>
              <a:t>attract new players </a:t>
            </a:r>
            <a:r>
              <a:rPr lang="en-GB" sz="1800" dirty="0">
                <a:solidFill>
                  <a:schemeClr val="tx1"/>
                </a:solidFill>
              </a:rPr>
              <a:t>to tackle supplier lock-in issues </a:t>
            </a:r>
            <a:endParaRPr lang="en-GB" altLang="en-US" sz="1800" dirty="0" smtClean="0">
              <a:solidFill>
                <a:schemeClr val="tx1"/>
              </a:solidFill>
            </a:endParaRPr>
          </a:p>
          <a:p>
            <a:pPr eaLnBrk="1" hangingPunct="1">
              <a:buClr>
                <a:srgbClr val="931680"/>
              </a:buClr>
              <a:buFont typeface="Times" panose="02020603050405020304" pitchFamily="18" charset="0"/>
              <a:buChar char="•"/>
            </a:pPr>
            <a:r>
              <a:rPr lang="en-GB" altLang="en-US" sz="1800" b="1" dirty="0" smtClean="0">
                <a:solidFill>
                  <a:srgbClr val="931680"/>
                </a:solidFill>
              </a:rPr>
              <a:t>What</a:t>
            </a:r>
            <a:endParaRPr lang="en-GB" altLang="en-US" sz="1800" b="1" dirty="0">
              <a:solidFill>
                <a:srgbClr val="931680"/>
              </a:solidFill>
            </a:endParaRPr>
          </a:p>
          <a:p>
            <a:pPr lvl="1" eaLnBrk="1" hangingPunct="1">
              <a:buClrTx/>
            </a:pPr>
            <a:r>
              <a:rPr lang="en-GB" altLang="en-US" sz="1800" dirty="0">
                <a:solidFill>
                  <a:schemeClr val="tx1"/>
                </a:solidFill>
              </a:rPr>
              <a:t>Public sector buys R&amp;D to </a:t>
            </a:r>
            <a:r>
              <a:rPr lang="en-GB" altLang="en-US" sz="1800" dirty="0">
                <a:solidFill>
                  <a:srgbClr val="0070C0"/>
                </a:solidFill>
                <a:latin typeface="Trebuchet MS" panose="020B0603020202020204" pitchFamily="34" charset="0"/>
              </a:rPr>
              <a:t>steer development </a:t>
            </a:r>
            <a:r>
              <a:rPr lang="en-GB" altLang="en-US" sz="1800" dirty="0" smtClean="0">
                <a:solidFill>
                  <a:schemeClr val="tx1"/>
                </a:solidFill>
              </a:rPr>
              <a:t>to </a:t>
            </a:r>
            <a:r>
              <a:rPr lang="en-GB" altLang="en-US" sz="1800" dirty="0">
                <a:solidFill>
                  <a:schemeClr val="tx1"/>
                </a:solidFill>
              </a:rPr>
              <a:t>its needs, to </a:t>
            </a:r>
            <a:r>
              <a:rPr lang="en-GB" altLang="en-US" sz="1800" dirty="0" smtClean="0">
                <a:solidFill>
                  <a:schemeClr val="tx1"/>
                </a:solidFill>
              </a:rPr>
              <a:t>collect </a:t>
            </a:r>
            <a:r>
              <a:rPr lang="en-GB" altLang="en-US" sz="1800" dirty="0">
                <a:solidFill>
                  <a:schemeClr val="tx1"/>
                </a:solidFill>
              </a:rPr>
              <a:t>info about pros / cons of alternative solutions </a:t>
            </a:r>
            <a:r>
              <a:rPr lang="en-GB" altLang="en-US" sz="1800" dirty="0" smtClean="0">
                <a:solidFill>
                  <a:schemeClr val="tx1"/>
                </a:solidFill>
              </a:rPr>
              <a:t>to make </a:t>
            </a:r>
            <a:r>
              <a:rPr lang="en-GB" altLang="en-US" sz="1800" dirty="0">
                <a:solidFill>
                  <a:schemeClr val="tx1"/>
                </a:solidFill>
              </a:rPr>
              <a:t>specs for a possible follow-up PPI, to create a future competitive supply base</a:t>
            </a:r>
          </a:p>
          <a:p>
            <a:pPr eaLnBrk="1" hangingPunct="1">
              <a:buClr>
                <a:srgbClr val="931680"/>
              </a:buClr>
              <a:buFont typeface="Times" panose="02020603050405020304" pitchFamily="18" charset="0"/>
              <a:buChar char="•"/>
            </a:pPr>
            <a:r>
              <a:rPr lang="en-GB" altLang="en-US" sz="1800" b="1" dirty="0">
                <a:solidFill>
                  <a:srgbClr val="931680"/>
                </a:solidFill>
              </a:rPr>
              <a:t>How</a:t>
            </a:r>
          </a:p>
          <a:p>
            <a:pPr lvl="1" eaLnBrk="1" hangingPunct="1">
              <a:buClrTx/>
            </a:pPr>
            <a:r>
              <a:rPr lang="en-GB" altLang="en-US" sz="1800" dirty="0">
                <a:solidFill>
                  <a:schemeClr val="tx1"/>
                </a:solidFill>
              </a:rPr>
              <a:t>Public sector </a:t>
            </a:r>
            <a:r>
              <a:rPr lang="en-GB" altLang="en-US" sz="1800" dirty="0">
                <a:solidFill>
                  <a:srgbClr val="0070C0"/>
                </a:solidFill>
                <a:latin typeface="Trebuchet MS" panose="020B0603020202020204" pitchFamily="34" charset="0"/>
              </a:rPr>
              <a:t>buys R&amp;D </a:t>
            </a:r>
            <a:r>
              <a:rPr lang="en-GB" altLang="en-US" sz="1800" dirty="0">
                <a:solidFill>
                  <a:schemeClr val="tx1"/>
                </a:solidFill>
              </a:rPr>
              <a:t>from </a:t>
            </a:r>
            <a:r>
              <a:rPr lang="en-GB" altLang="en-US" sz="1800" dirty="0">
                <a:solidFill>
                  <a:srgbClr val="0070C0"/>
                </a:solidFill>
                <a:latin typeface="Trebuchet MS" panose="020B0603020202020204" pitchFamily="34" charset="0"/>
              </a:rPr>
              <a:t>several suppliers in parallel </a:t>
            </a:r>
            <a:r>
              <a:rPr lang="en-GB" altLang="en-US" sz="1800" dirty="0">
                <a:solidFill>
                  <a:schemeClr val="tx1"/>
                </a:solidFill>
              </a:rPr>
              <a:t>(comparing </a:t>
            </a:r>
            <a:r>
              <a:rPr lang="en-GB" altLang="en-US" sz="1800" dirty="0" smtClean="0">
                <a:solidFill>
                  <a:schemeClr val="tx1"/>
                </a:solidFill>
              </a:rPr>
              <a:t># solution approaches) and </a:t>
            </a:r>
            <a:r>
              <a:rPr lang="en-GB" altLang="en-US" sz="1800" dirty="0" smtClean="0">
                <a:solidFill>
                  <a:srgbClr val="0070C0"/>
                </a:solidFill>
                <a:latin typeface="Trebuchet MS" panose="020B0603020202020204" pitchFamily="34" charset="0"/>
              </a:rPr>
              <a:t>possibly also limited volume of solutions</a:t>
            </a:r>
          </a:p>
          <a:p>
            <a:pPr lvl="1">
              <a:buClrTx/>
            </a:pPr>
            <a:r>
              <a:rPr lang="en-GB" altLang="en-US" sz="1800" dirty="0" smtClean="0">
                <a:solidFill>
                  <a:schemeClr val="tx1"/>
                </a:solidFill>
              </a:rPr>
              <a:t>and </a:t>
            </a:r>
            <a:r>
              <a:rPr lang="en-GB" altLang="en-US" sz="1800" dirty="0">
                <a:solidFill>
                  <a:srgbClr val="0070C0"/>
                </a:solidFill>
                <a:latin typeface="Trebuchet MS" panose="020B0603020202020204" pitchFamily="34" charset="0"/>
              </a:rPr>
              <a:t>e</a:t>
            </a:r>
            <a:r>
              <a:rPr lang="en-GB" altLang="en-US" sz="1800" dirty="0" smtClean="0">
                <a:solidFill>
                  <a:srgbClr val="0070C0"/>
                </a:solidFill>
                <a:latin typeface="Trebuchet MS" panose="020B0603020202020204" pitchFamily="34" charset="0"/>
              </a:rPr>
              <a:t>valuates </a:t>
            </a:r>
            <a:r>
              <a:rPr lang="en-GB" altLang="en-US" sz="1800" dirty="0">
                <a:solidFill>
                  <a:srgbClr val="0070C0"/>
                </a:solidFill>
                <a:latin typeface="Trebuchet MS" panose="020B0603020202020204" pitchFamily="34" charset="0"/>
              </a:rPr>
              <a:t>progress </a:t>
            </a:r>
            <a:r>
              <a:rPr lang="en-GB" altLang="en-US" sz="1800" dirty="0">
                <a:solidFill>
                  <a:schemeClr val="tx1"/>
                </a:solidFill>
              </a:rPr>
              <a:t>after critical milestones (design, prototyping, </a:t>
            </a:r>
            <a:r>
              <a:rPr lang="en-GB" altLang="en-US" sz="1800" dirty="0" smtClean="0">
                <a:solidFill>
                  <a:schemeClr val="tx1"/>
                </a:solidFill>
              </a:rPr>
              <a:t>test)</a:t>
            </a:r>
          </a:p>
          <a:p>
            <a:pPr lvl="1">
              <a:buClrTx/>
            </a:pPr>
            <a:r>
              <a:rPr lang="en-US" altLang="en-US" sz="1800" dirty="0">
                <a:solidFill>
                  <a:schemeClr val="tx1"/>
                </a:solidFill>
              </a:rPr>
              <a:t>a</a:t>
            </a:r>
            <a:r>
              <a:rPr lang="en-US" altLang="en-US" sz="1800" dirty="0" smtClean="0">
                <a:solidFill>
                  <a:schemeClr val="tx1"/>
                </a:solidFill>
              </a:rPr>
              <a:t>nd</a:t>
            </a:r>
            <a:r>
              <a:rPr lang="en-GB" altLang="en-US" sz="1800" dirty="0" smtClean="0">
                <a:solidFill>
                  <a:schemeClr val="tx1"/>
                </a:solidFill>
              </a:rPr>
              <a:t> </a:t>
            </a:r>
            <a:r>
              <a:rPr lang="en-GB" altLang="en-US" sz="1800" dirty="0">
                <a:solidFill>
                  <a:srgbClr val="0070C0"/>
                </a:solidFill>
                <a:latin typeface="Trebuchet MS" panose="020B0603020202020204" pitchFamily="34" charset="0"/>
              </a:rPr>
              <a:t>s</a:t>
            </a:r>
            <a:r>
              <a:rPr lang="en-GB" altLang="en-US" sz="1800" dirty="0" smtClean="0">
                <a:solidFill>
                  <a:srgbClr val="0070C0"/>
                </a:solidFill>
                <a:latin typeface="Trebuchet MS" panose="020B0603020202020204" pitchFamily="34" charset="0"/>
              </a:rPr>
              <a:t>hares </a:t>
            </a:r>
            <a:r>
              <a:rPr lang="en-GB" altLang="en-US" sz="1800" dirty="0">
                <a:solidFill>
                  <a:srgbClr val="0070C0"/>
                </a:solidFill>
                <a:latin typeface="Trebuchet MS" panose="020B0603020202020204" pitchFamily="34" charset="0"/>
              </a:rPr>
              <a:t>risks &amp; benefits </a:t>
            </a:r>
            <a:r>
              <a:rPr lang="en-GB" altLang="en-US" sz="1800" dirty="0">
                <a:solidFill>
                  <a:schemeClr val="tx1"/>
                </a:solidFill>
              </a:rPr>
              <a:t>of R&amp;D (in particular the IPRs) with suppliers to maximise incentives for wide </a:t>
            </a:r>
            <a:r>
              <a:rPr lang="en-GB" altLang="en-US" sz="1800" dirty="0" smtClean="0">
                <a:solidFill>
                  <a:schemeClr val="tx1"/>
                </a:solidFill>
              </a:rPr>
              <a:t>commercialisation</a:t>
            </a:r>
            <a:endParaRPr lang="en-GB" altLang="en-US" sz="1800" dirty="0">
              <a:solidFill>
                <a:schemeClr val="tx1"/>
              </a:solidFill>
            </a:endParaRPr>
          </a:p>
          <a:p>
            <a:pPr eaLnBrk="1" hangingPunct="1">
              <a:buClr>
                <a:srgbClr val="FFCC66"/>
              </a:buClr>
              <a:buFont typeface="Times" panose="02020603050405020304" pitchFamily="18" charset="0"/>
              <a:buChar char="•"/>
            </a:pPr>
            <a:endParaRPr lang="en-GB" altLang="en-US" sz="1600" dirty="0">
              <a:solidFill>
                <a:schemeClr val="tx1"/>
              </a:solidFill>
            </a:endParaRPr>
          </a:p>
          <a:p>
            <a:pPr eaLnBrk="1" hangingPunct="1">
              <a:buClr>
                <a:srgbClr val="FFCC66"/>
              </a:buClr>
              <a:buFont typeface="Times" panose="02020603050405020304" pitchFamily="18" charset="0"/>
              <a:buChar char="•"/>
            </a:pPr>
            <a:endParaRPr lang="en-GB" altLang="en-US" sz="1600" dirty="0">
              <a:solidFill>
                <a:schemeClr val="tx1"/>
              </a:solidFill>
            </a:endParaRPr>
          </a:p>
        </p:txBody>
      </p:sp>
      <p:grpSp>
        <p:nvGrpSpPr>
          <p:cNvPr id="6" name="Group 5"/>
          <p:cNvGrpSpPr/>
          <p:nvPr/>
        </p:nvGrpSpPr>
        <p:grpSpPr>
          <a:xfrm>
            <a:off x="538721" y="2046300"/>
            <a:ext cx="864000" cy="864000"/>
            <a:chOff x="10070085" y="4807760"/>
            <a:chExt cx="864000" cy="864000"/>
          </a:xfrm>
        </p:grpSpPr>
        <p:sp>
          <p:nvSpPr>
            <p:cNvPr id="7" name="Oval 6"/>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grpSp>
        <p:nvGrpSpPr>
          <p:cNvPr id="9" name="Group 8"/>
          <p:cNvGrpSpPr/>
          <p:nvPr/>
        </p:nvGrpSpPr>
        <p:grpSpPr>
          <a:xfrm>
            <a:off x="524866" y="5142660"/>
            <a:ext cx="864000" cy="864000"/>
            <a:chOff x="6673743" y="1558376"/>
            <a:chExt cx="864000" cy="864000"/>
          </a:xfrm>
        </p:grpSpPr>
        <p:sp>
          <p:nvSpPr>
            <p:cNvPr id="10" name="Oval 9"/>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12" name="Group 11"/>
          <p:cNvGrpSpPr/>
          <p:nvPr/>
        </p:nvGrpSpPr>
        <p:grpSpPr>
          <a:xfrm>
            <a:off x="538721" y="3691383"/>
            <a:ext cx="864000" cy="864000"/>
            <a:chOff x="6673743" y="4807760"/>
            <a:chExt cx="864000" cy="864000"/>
          </a:xfrm>
        </p:grpSpPr>
        <p:sp>
          <p:nvSpPr>
            <p:cNvPr id="13" name="Oval 12"/>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6735549" y="4851370"/>
              <a:ext cx="795530" cy="820390"/>
              <a:chOff x="6735549" y="4851370"/>
              <a:chExt cx="795530" cy="82039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spTree>
    <p:extLst>
      <p:ext uri="{BB962C8B-B14F-4D97-AF65-F5344CB8AC3E}">
        <p14:creationId xmlns:p14="http://schemas.microsoft.com/office/powerpoint/2010/main" val="1090944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1" y="482860"/>
            <a:ext cx="11055023" cy="782357"/>
          </a:xfrm>
        </p:spPr>
        <p:txBody>
          <a:bodyPr/>
          <a:lstStyle/>
          <a:p>
            <a:r>
              <a:rPr lang="fr-BE" dirty="0" smtClean="0">
                <a:solidFill>
                  <a:srgbClr val="931680"/>
                </a:solidFill>
              </a:rPr>
              <a:t>Complementarity</a:t>
            </a:r>
            <a:endParaRPr lang="en-GB" dirty="0">
              <a:solidFill>
                <a:srgbClr val="931680"/>
              </a:solidFill>
            </a:endParaRPr>
          </a:p>
        </p:txBody>
      </p:sp>
      <p:sp>
        <p:nvSpPr>
          <p:cNvPr id="4" name="Rectangle 3"/>
          <p:cNvSpPr/>
          <p:nvPr/>
        </p:nvSpPr>
        <p:spPr>
          <a:xfrm>
            <a:off x="9652993" y="5337836"/>
            <a:ext cx="2372751" cy="1023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1107183" y="1265217"/>
            <a:ext cx="10700622" cy="4746366"/>
            <a:chOff x="1419383" y="1927784"/>
            <a:chExt cx="11075684" cy="4935127"/>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750" y="1927784"/>
              <a:ext cx="10075450" cy="449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30750" y="6354547"/>
              <a:ext cx="10075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19383" y="6478891"/>
              <a:ext cx="11075684" cy="384020"/>
            </a:xfrm>
            <a:prstGeom prst="rect">
              <a:avLst/>
            </a:prstGeom>
            <a:noFill/>
          </p:spPr>
          <p:txBody>
            <a:bodyPr wrap="none" rtlCol="0">
              <a:spAutoFit/>
            </a:bodyPr>
            <a:lstStyle/>
            <a:p>
              <a:r>
                <a:rPr lang="en-US" dirty="0" smtClean="0"/>
                <a:t>PCP falls outside WTO GPA and EU public procurement directives (</a:t>
              </a:r>
              <a:r>
                <a:rPr lang="en-US" dirty="0" smtClean="0">
                  <a:hlinkClick r:id="rId4"/>
                </a:rPr>
                <a:t>COM(2007)799 &amp; SEC(2007)1668</a:t>
              </a:r>
              <a:r>
                <a:rPr lang="en-US" dirty="0" smtClean="0"/>
                <a:t>)</a:t>
              </a:r>
              <a:endParaRPr lang="en-GB" dirty="0"/>
            </a:p>
          </p:txBody>
        </p:sp>
      </p:grpSp>
      <p:sp>
        <p:nvSpPr>
          <p:cNvPr id="10" name="Subtitle 2"/>
          <p:cNvSpPr txBox="1">
            <a:spLocks/>
          </p:cNvSpPr>
          <p:nvPr/>
        </p:nvSpPr>
        <p:spPr>
          <a:xfrm>
            <a:off x="1107183" y="5975544"/>
            <a:ext cx="11198011" cy="410565"/>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ct val="0"/>
              </a:spcBef>
              <a:spcAft>
                <a:spcPct val="25000"/>
              </a:spcAft>
              <a:buClr>
                <a:srgbClr val="FFCC66"/>
              </a:buClr>
              <a:buNone/>
            </a:pPr>
            <a:r>
              <a:rPr lang="fr-BE" altLang="en-US" sz="1800" dirty="0" smtClean="0">
                <a:hlinkClick r:id="rId5"/>
              </a:rPr>
              <a:t>More than 600 public buyers around Europe</a:t>
            </a:r>
            <a:r>
              <a:rPr lang="fr-BE" altLang="en-US" sz="1800" dirty="0" smtClean="0"/>
              <a:t> have already successfully implemented PCPs</a:t>
            </a:r>
          </a:p>
          <a:p>
            <a:pPr marL="0" indent="0">
              <a:lnSpc>
                <a:spcPct val="80000"/>
              </a:lnSpc>
              <a:spcBef>
                <a:spcPct val="0"/>
              </a:spcBef>
              <a:spcAft>
                <a:spcPct val="25000"/>
              </a:spcAft>
              <a:buClr>
                <a:srgbClr val="FFCC66"/>
              </a:buClr>
              <a:buNone/>
            </a:pPr>
            <a:r>
              <a:rPr lang="fr-BE" altLang="en-US" sz="1800" dirty="0" smtClean="0"/>
              <a:t>PPI uses procurement procedures defined in EU public procurement directives and national </a:t>
            </a:r>
            <a:r>
              <a:rPr lang="fr-BE" altLang="en-US" sz="1800" dirty="0" err="1" smtClean="0"/>
              <a:t>law</a:t>
            </a: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a:p>
            <a:pPr>
              <a:lnSpc>
                <a:spcPct val="80000"/>
              </a:lnSpc>
              <a:spcBef>
                <a:spcPct val="0"/>
              </a:spcBef>
              <a:buClr>
                <a:srgbClr val="FFCC66"/>
              </a:buClr>
              <a:buFont typeface="Times" panose="02020603050405020304" pitchFamily="18" charset="0"/>
              <a:buChar char="•"/>
            </a:pPr>
            <a:endParaRPr lang="fr-BE" altLang="en-US" sz="1800" dirty="0" smtClean="0"/>
          </a:p>
        </p:txBody>
      </p:sp>
    </p:spTree>
    <p:extLst>
      <p:ext uri="{BB962C8B-B14F-4D97-AF65-F5344CB8AC3E}">
        <p14:creationId xmlns:p14="http://schemas.microsoft.com/office/powerpoint/2010/main" val="4018264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1" y="482860"/>
            <a:ext cx="11055023" cy="782357"/>
          </a:xfrm>
        </p:spPr>
        <p:txBody>
          <a:bodyPr/>
          <a:lstStyle/>
          <a:p>
            <a:r>
              <a:rPr lang="fr-BE" dirty="0" smtClean="0">
                <a:solidFill>
                  <a:srgbClr val="931680"/>
                </a:solidFill>
              </a:rPr>
              <a:t>Split between PCP and PPI enables to</a:t>
            </a:r>
            <a:endParaRPr lang="en-GB" dirty="0">
              <a:solidFill>
                <a:srgbClr val="931680"/>
              </a:solidFill>
            </a:endParaRPr>
          </a:p>
        </p:txBody>
      </p:sp>
      <p:sp>
        <p:nvSpPr>
          <p:cNvPr id="4" name="Rectangle 32"/>
          <p:cNvSpPr>
            <a:spLocks noChangeArrowheads="1"/>
          </p:cNvSpPr>
          <p:nvPr/>
        </p:nvSpPr>
        <p:spPr bwMode="auto">
          <a:xfrm>
            <a:off x="1177638" y="1115875"/>
            <a:ext cx="1127759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ts val="600"/>
              </a:spcBef>
              <a:spcAft>
                <a:spcPts val="600"/>
              </a:spcAft>
              <a:buClr>
                <a:srgbClr val="FFCC66"/>
              </a:buClr>
              <a:buFont typeface="Times" pitchFamily="18" charset="0"/>
              <a:buChar char="•"/>
              <a:defRPr/>
            </a:pPr>
            <a:endParaRPr lang="fr-BE" dirty="0">
              <a:latin typeface="Verdana" pitchFamily="34" charset="0"/>
            </a:endParaRPr>
          </a:p>
          <a:p>
            <a:pPr>
              <a:spcBef>
                <a:spcPts val="600"/>
              </a:spcBef>
              <a:spcAft>
                <a:spcPts val="600"/>
              </a:spcAft>
              <a:buClr>
                <a:srgbClr val="931680"/>
              </a:buClr>
              <a:defRPr/>
            </a:pPr>
            <a:r>
              <a:rPr lang="fr-BE" sz="2200" dirty="0" smtClean="0">
                <a:latin typeface="Verdana" pitchFamily="34" charset="0"/>
              </a:rPr>
              <a:t>    Use </a:t>
            </a:r>
            <a:r>
              <a:rPr lang="fr-BE" sz="2200" dirty="0">
                <a:latin typeface="Verdana" pitchFamily="34" charset="0"/>
              </a:rPr>
              <a:t>PPI </a:t>
            </a:r>
            <a:r>
              <a:rPr lang="fr-BE" sz="2200" dirty="0" err="1">
                <a:latin typeface="Verdana" pitchFamily="34" charset="0"/>
              </a:rPr>
              <a:t>also</a:t>
            </a:r>
            <a:r>
              <a:rPr lang="fr-BE" sz="2200" dirty="0">
                <a:latin typeface="Verdana" pitchFamily="34" charset="0"/>
              </a:rPr>
              <a:t> if no R&amp;D </a:t>
            </a:r>
            <a:r>
              <a:rPr lang="fr-BE" sz="2200" dirty="0" err="1">
                <a:latin typeface="Verdana" pitchFamily="34" charset="0"/>
              </a:rPr>
              <a:t>needed</a:t>
            </a:r>
            <a:r>
              <a:rPr lang="fr-BE" sz="2200" dirty="0">
                <a:latin typeface="Verdana" pitchFamily="34" charset="0"/>
              </a:rPr>
              <a:t> for procurement </a:t>
            </a:r>
            <a:r>
              <a:rPr lang="fr-BE" sz="2200" dirty="0" err="1" smtClean="0">
                <a:latin typeface="Verdana" pitchFamily="34" charset="0"/>
              </a:rPr>
              <a:t>need</a:t>
            </a:r>
            <a:endParaRPr lang="fr-BE" sz="2200" dirty="0" smtClean="0">
              <a:latin typeface="Verdana" pitchFamily="34" charset="0"/>
            </a:endParaRPr>
          </a:p>
          <a:p>
            <a:pPr>
              <a:spcBef>
                <a:spcPts val="600"/>
              </a:spcBef>
              <a:spcAft>
                <a:spcPts val="600"/>
              </a:spcAft>
              <a:buClr>
                <a:srgbClr val="931680"/>
              </a:buClr>
              <a:defRPr/>
            </a:pPr>
            <a:r>
              <a:rPr lang="fr-BE" sz="2200" dirty="0" smtClean="0">
                <a:latin typeface="Verdana" pitchFamily="34" charset="0"/>
              </a:rPr>
              <a:t>    </a:t>
            </a:r>
            <a:r>
              <a:rPr lang="fr-BE" sz="2200" dirty="0" err="1" smtClean="0">
                <a:latin typeface="Verdana" pitchFamily="34" charset="0"/>
              </a:rPr>
              <a:t>Get</a:t>
            </a:r>
            <a:r>
              <a:rPr lang="fr-BE" sz="2200" dirty="0" smtClean="0">
                <a:latin typeface="Verdana" pitchFamily="34" charset="0"/>
              </a:rPr>
              <a:t> </a:t>
            </a:r>
            <a:r>
              <a:rPr lang="fr-BE" sz="2200" dirty="0">
                <a:latin typeface="Verdana" pitchFamily="34" charset="0"/>
              </a:rPr>
              <a:t>20% </a:t>
            </a:r>
            <a:r>
              <a:rPr lang="fr-BE" sz="2200" dirty="0" err="1">
                <a:latin typeface="Verdana" pitchFamily="34" charset="0"/>
              </a:rPr>
              <a:t>better</a:t>
            </a:r>
            <a:r>
              <a:rPr lang="fr-BE" sz="2200" dirty="0">
                <a:latin typeface="Verdana" pitchFamily="34" charset="0"/>
              </a:rPr>
              <a:t> value for money </a:t>
            </a:r>
            <a:r>
              <a:rPr lang="fr-BE" sz="2200" dirty="0" err="1" smtClean="0">
                <a:latin typeface="Verdana" pitchFamily="34" charset="0"/>
              </a:rPr>
              <a:t>products</a:t>
            </a:r>
            <a:r>
              <a:rPr lang="fr-BE" sz="2200" dirty="0" smtClean="0">
                <a:latin typeface="Verdana" pitchFamily="34" charset="0"/>
              </a:rPr>
              <a:t> (</a:t>
            </a:r>
            <a:r>
              <a:rPr lang="fr-BE" sz="2200" dirty="0">
                <a:latin typeface="Verdana" pitchFamily="34" charset="0"/>
              </a:rPr>
              <a:t>US </a:t>
            </a:r>
            <a:r>
              <a:rPr lang="fr-BE" sz="2200" dirty="0" err="1">
                <a:latin typeface="Verdana" pitchFamily="34" charset="0"/>
              </a:rPr>
              <a:t>defense</a:t>
            </a:r>
            <a:r>
              <a:rPr lang="fr-BE" sz="2200" dirty="0">
                <a:latin typeface="Verdana" pitchFamily="34" charset="0"/>
              </a:rPr>
              <a:t> data)</a:t>
            </a:r>
          </a:p>
          <a:p>
            <a:pPr>
              <a:spcBef>
                <a:spcPts val="600"/>
              </a:spcBef>
              <a:buClr>
                <a:srgbClr val="931680"/>
              </a:buClr>
              <a:defRPr/>
            </a:pPr>
            <a:r>
              <a:rPr lang="fr-BE" sz="2200" dirty="0" smtClean="0">
                <a:latin typeface="Verdana" pitchFamily="34" charset="0"/>
              </a:rPr>
              <a:t>    Use </a:t>
            </a:r>
            <a:r>
              <a:rPr lang="fr-BE" sz="2200" dirty="0">
                <a:latin typeface="Verdana" pitchFamily="34" charset="0"/>
              </a:rPr>
              <a:t>a </a:t>
            </a:r>
            <a:r>
              <a:rPr lang="fr-BE" sz="2200" dirty="0" err="1">
                <a:latin typeface="Verdana" pitchFamily="34" charset="0"/>
              </a:rPr>
              <a:t>small</a:t>
            </a:r>
            <a:r>
              <a:rPr lang="fr-BE" sz="2200" dirty="0">
                <a:latin typeface="Verdana" pitchFamily="34" charset="0"/>
              </a:rPr>
              <a:t> budget PCP to de-</a:t>
            </a:r>
            <a:r>
              <a:rPr lang="fr-BE" sz="2200" dirty="0" err="1">
                <a:latin typeface="Verdana" pitchFamily="34" charset="0"/>
              </a:rPr>
              <a:t>risk</a:t>
            </a:r>
            <a:r>
              <a:rPr lang="fr-BE" sz="2200" dirty="0">
                <a:latin typeface="Verdana" pitchFamily="34" charset="0"/>
              </a:rPr>
              <a:t> a large budget PPI</a:t>
            </a:r>
          </a:p>
          <a:p>
            <a:pPr marL="800100" lvl="1" indent="-342900">
              <a:spcBef>
                <a:spcPts val="600"/>
              </a:spcBef>
              <a:spcAft>
                <a:spcPts val="600"/>
              </a:spcAft>
              <a:buClr>
                <a:srgbClr val="931680"/>
              </a:buClr>
              <a:buFont typeface="Times" pitchFamily="18" charset="0"/>
              <a:buChar char="•"/>
              <a:defRPr/>
            </a:pPr>
            <a:r>
              <a:rPr lang="fr-BE" sz="1600" dirty="0">
                <a:latin typeface="Verdana" pitchFamily="34" charset="0"/>
              </a:rPr>
              <a:t>PPI </a:t>
            </a:r>
            <a:r>
              <a:rPr lang="fr-BE" sz="1600" dirty="0" err="1">
                <a:latin typeface="Verdana" pitchFamily="34" charset="0"/>
              </a:rPr>
              <a:t>spec</a:t>
            </a:r>
            <a:r>
              <a:rPr lang="fr-BE" sz="1600" dirty="0">
                <a:latin typeface="Verdana" pitchFamily="34" charset="0"/>
              </a:rPr>
              <a:t> </a:t>
            </a:r>
            <a:r>
              <a:rPr lang="fr-BE" sz="1600" dirty="0" err="1">
                <a:latin typeface="Verdana" pitchFamily="34" charset="0"/>
              </a:rPr>
              <a:t>can</a:t>
            </a:r>
            <a:r>
              <a:rPr lang="fr-BE" sz="1600" dirty="0">
                <a:latin typeface="Verdana" pitchFamily="34" charset="0"/>
              </a:rPr>
              <a:t> </a:t>
            </a:r>
            <a:r>
              <a:rPr lang="fr-BE" sz="1600" dirty="0" err="1">
                <a:latin typeface="Verdana" pitchFamily="34" charset="0"/>
              </a:rPr>
              <a:t>be</a:t>
            </a:r>
            <a:r>
              <a:rPr lang="fr-BE" sz="1600" dirty="0">
                <a:latin typeface="Verdana" pitchFamily="34" charset="0"/>
              </a:rPr>
              <a:t> '</a:t>
            </a:r>
            <a:r>
              <a:rPr lang="fr-BE" sz="1600" dirty="0" err="1">
                <a:latin typeface="Verdana" pitchFamily="34" charset="0"/>
              </a:rPr>
              <a:t>completely</a:t>
            </a:r>
            <a:r>
              <a:rPr lang="fr-BE" sz="1600" dirty="0">
                <a:latin typeface="Verdana" pitchFamily="34" charset="0"/>
              </a:rPr>
              <a:t> </a:t>
            </a:r>
            <a:r>
              <a:rPr lang="fr-BE" sz="1600" dirty="0" err="1" smtClean="0">
                <a:latin typeface="Verdana" pitchFamily="34" charset="0"/>
              </a:rPr>
              <a:t>rephrased</a:t>
            </a:r>
            <a:r>
              <a:rPr lang="fr-BE" sz="1600" dirty="0" smtClean="0">
                <a:latin typeface="Verdana" pitchFamily="34" charset="0"/>
              </a:rPr>
              <a:t>‘, </a:t>
            </a:r>
            <a:r>
              <a:rPr lang="fr-BE" sz="1600" dirty="0" err="1">
                <a:latin typeface="Verdana" pitchFamily="34" charset="0"/>
              </a:rPr>
              <a:t>benefiting</a:t>
            </a:r>
            <a:r>
              <a:rPr lang="fr-BE" sz="1600" dirty="0">
                <a:latin typeface="Verdana" pitchFamily="34" charset="0"/>
              </a:rPr>
              <a:t> </a:t>
            </a:r>
            <a:r>
              <a:rPr lang="fr-BE" sz="1600" dirty="0" err="1">
                <a:latin typeface="Verdana" pitchFamily="34" charset="0"/>
              </a:rPr>
              <a:t>from</a:t>
            </a:r>
            <a:r>
              <a:rPr lang="fr-BE" sz="1600" dirty="0">
                <a:latin typeface="Verdana" pitchFamily="34" charset="0"/>
              </a:rPr>
              <a:t> </a:t>
            </a:r>
            <a:r>
              <a:rPr lang="fr-BE" sz="1600" dirty="0" smtClean="0">
                <a:latin typeface="Verdana" pitchFamily="34" charset="0"/>
              </a:rPr>
              <a:t>PCP </a:t>
            </a:r>
            <a:r>
              <a:rPr lang="fr-BE" sz="1600" dirty="0" err="1" smtClean="0">
                <a:latin typeface="Verdana" pitchFamily="34" charset="0"/>
              </a:rPr>
              <a:t>lessons</a:t>
            </a:r>
            <a:r>
              <a:rPr lang="fr-BE" sz="1600" dirty="0" smtClean="0">
                <a:latin typeface="Verdana" pitchFamily="34" charset="0"/>
              </a:rPr>
              <a:t> learnt</a:t>
            </a:r>
            <a:endParaRPr lang="fr-BE" sz="2200" dirty="0">
              <a:latin typeface="Verdana" pitchFamily="34" charset="0"/>
            </a:endParaRPr>
          </a:p>
          <a:p>
            <a:pPr marL="342900" indent="-342900">
              <a:spcBef>
                <a:spcPts val="600"/>
              </a:spcBef>
              <a:buClr>
                <a:srgbClr val="931680"/>
              </a:buClr>
              <a:buFont typeface="Times" pitchFamily="18" charset="0"/>
              <a:buChar char="•"/>
              <a:defRPr/>
            </a:pPr>
            <a:r>
              <a:rPr lang="fr-BE" sz="2200" dirty="0" smtClean="0">
                <a:latin typeface="Verdana" pitchFamily="34" charset="0"/>
              </a:rPr>
              <a:t>Use </a:t>
            </a:r>
            <a:r>
              <a:rPr lang="fr-BE" sz="2200" dirty="0">
                <a:latin typeface="Verdana" pitchFamily="34" charset="0"/>
              </a:rPr>
              <a:t>conditions </a:t>
            </a:r>
            <a:r>
              <a:rPr lang="fr-BE" sz="2200" dirty="0" smtClean="0">
                <a:latin typeface="Verdana" pitchFamily="34" charset="0"/>
              </a:rPr>
              <a:t>to </a:t>
            </a:r>
            <a:r>
              <a:rPr lang="fr-BE" sz="2200" dirty="0" err="1" smtClean="0">
                <a:latin typeface="Verdana" pitchFamily="34" charset="0"/>
              </a:rPr>
              <a:t>create</a:t>
            </a:r>
            <a:r>
              <a:rPr lang="fr-BE" sz="2200" dirty="0" smtClean="0">
                <a:latin typeface="Verdana" pitchFamily="34" charset="0"/>
              </a:rPr>
              <a:t> </a:t>
            </a:r>
            <a:r>
              <a:rPr lang="fr-BE" sz="2200" dirty="0" err="1" smtClean="0">
                <a:latin typeface="Verdana" pitchFamily="34" charset="0"/>
              </a:rPr>
              <a:t>strategic</a:t>
            </a:r>
            <a:r>
              <a:rPr lang="fr-BE" sz="2200" dirty="0" smtClean="0">
                <a:latin typeface="Verdana" pitchFamily="34" charset="0"/>
              </a:rPr>
              <a:t> </a:t>
            </a:r>
            <a:r>
              <a:rPr lang="fr-BE" sz="2200" dirty="0" err="1" smtClean="0">
                <a:latin typeface="Verdana" pitchFamily="34" charset="0"/>
              </a:rPr>
              <a:t>autonomy</a:t>
            </a:r>
            <a:r>
              <a:rPr lang="fr-BE" sz="2200" dirty="0" smtClean="0">
                <a:latin typeface="Verdana" pitchFamily="34" charset="0"/>
              </a:rPr>
              <a:t> &amp; </a:t>
            </a:r>
            <a:r>
              <a:rPr lang="fr-BE" sz="2200" dirty="0" err="1" smtClean="0">
                <a:latin typeface="Verdana" pitchFamily="34" charset="0"/>
              </a:rPr>
              <a:t>growth</a:t>
            </a:r>
            <a:r>
              <a:rPr lang="fr-BE" sz="2200" dirty="0">
                <a:latin typeface="Verdana" pitchFamily="34" charset="0"/>
              </a:rPr>
              <a:t>/</a:t>
            </a:r>
            <a:r>
              <a:rPr lang="fr-BE" sz="2200" dirty="0" smtClean="0">
                <a:latin typeface="Verdana" pitchFamily="34" charset="0"/>
              </a:rPr>
              <a:t>jobs 'in </a:t>
            </a:r>
            <a:r>
              <a:rPr lang="fr-BE" sz="2200" dirty="0">
                <a:latin typeface="Verdana" pitchFamily="34" charset="0"/>
              </a:rPr>
              <a:t>Europe'</a:t>
            </a:r>
          </a:p>
          <a:p>
            <a:pPr marL="800100" lvl="1" indent="-342900">
              <a:spcBef>
                <a:spcPts val="600"/>
              </a:spcBef>
              <a:spcAft>
                <a:spcPts val="600"/>
              </a:spcAft>
              <a:buClr>
                <a:srgbClr val="931680"/>
              </a:buClr>
              <a:buFont typeface="Times" pitchFamily="18" charset="0"/>
              <a:buChar char="•"/>
              <a:defRPr/>
            </a:pPr>
            <a:r>
              <a:rPr lang="fr-BE" sz="1600" dirty="0" err="1">
                <a:latin typeface="Verdana" pitchFamily="34" charset="0"/>
              </a:rPr>
              <a:t>Because</a:t>
            </a:r>
            <a:r>
              <a:rPr lang="fr-BE" sz="1600" dirty="0">
                <a:latin typeface="Verdana" pitchFamily="34" charset="0"/>
              </a:rPr>
              <a:t> PCP </a:t>
            </a:r>
            <a:r>
              <a:rPr lang="fr-BE" sz="1600" dirty="0" err="1">
                <a:latin typeface="Verdana" pitchFamily="34" charset="0"/>
              </a:rPr>
              <a:t>falls</a:t>
            </a:r>
            <a:r>
              <a:rPr lang="fr-BE" sz="1600" dirty="0">
                <a:latin typeface="Verdana" pitchFamily="34" charset="0"/>
              </a:rPr>
              <a:t> </a:t>
            </a:r>
            <a:r>
              <a:rPr lang="fr-BE" sz="1600" dirty="0" err="1">
                <a:latin typeface="Verdana" pitchFamily="34" charset="0"/>
              </a:rPr>
              <a:t>outside</a:t>
            </a:r>
            <a:r>
              <a:rPr lang="fr-BE" sz="1600" dirty="0">
                <a:latin typeface="Verdana" pitchFamily="34" charset="0"/>
              </a:rPr>
              <a:t> WTO rules </a:t>
            </a:r>
          </a:p>
          <a:p>
            <a:pPr marL="342900" indent="-342900">
              <a:spcBef>
                <a:spcPts val="600"/>
              </a:spcBef>
              <a:buClr>
                <a:srgbClr val="931680"/>
              </a:buClr>
              <a:buFont typeface="Times" pitchFamily="18" charset="0"/>
              <a:buChar char="•"/>
              <a:defRPr/>
            </a:pPr>
            <a:r>
              <a:rPr lang="fr-BE" sz="2200" dirty="0" err="1">
                <a:latin typeface="Verdana" pitchFamily="34" charset="0"/>
              </a:rPr>
              <a:t>Prevent</a:t>
            </a:r>
            <a:r>
              <a:rPr lang="fr-BE" sz="2200" dirty="0">
                <a:latin typeface="Verdana" pitchFamily="34" charset="0"/>
              </a:rPr>
              <a:t> </a:t>
            </a:r>
            <a:r>
              <a:rPr lang="fr-BE" sz="2200" dirty="0" err="1" smtClean="0">
                <a:latin typeface="Verdana" pitchFamily="34" charset="0"/>
              </a:rPr>
              <a:t>foreclosing</a:t>
            </a:r>
            <a:r>
              <a:rPr lang="fr-BE" sz="2200" dirty="0">
                <a:latin typeface="Verdana" pitchFamily="34" charset="0"/>
              </a:rPr>
              <a:t> </a:t>
            </a:r>
            <a:r>
              <a:rPr lang="fr-BE" sz="2200" dirty="0" err="1" smtClean="0">
                <a:latin typeface="Verdana" pitchFamily="34" charset="0"/>
              </a:rPr>
              <a:t>competition</a:t>
            </a:r>
            <a:r>
              <a:rPr lang="fr-BE" sz="2200" dirty="0" smtClean="0">
                <a:latin typeface="Verdana" pitchFamily="34" charset="0"/>
              </a:rPr>
              <a:t> </a:t>
            </a:r>
            <a:r>
              <a:rPr lang="fr-BE" sz="2200" dirty="0">
                <a:latin typeface="Verdana" pitchFamily="34" charset="0"/>
              </a:rPr>
              <a:t>&amp; </a:t>
            </a:r>
            <a:r>
              <a:rPr lang="fr-BE" sz="2200" dirty="0" err="1">
                <a:latin typeface="Verdana" pitchFamily="34" charset="0"/>
              </a:rPr>
              <a:t>crowding</a:t>
            </a:r>
            <a:r>
              <a:rPr lang="fr-BE" sz="2200" dirty="0">
                <a:latin typeface="Verdana" pitchFamily="34" charset="0"/>
              </a:rPr>
              <a:t> out </a:t>
            </a:r>
            <a:r>
              <a:rPr lang="fr-BE" sz="2200" dirty="0" err="1" smtClean="0">
                <a:latin typeface="Verdana" pitchFamily="34" charset="0"/>
              </a:rPr>
              <a:t>other</a:t>
            </a:r>
            <a:r>
              <a:rPr lang="fr-BE" sz="2200" dirty="0" smtClean="0">
                <a:latin typeface="Verdana" pitchFamily="34" charset="0"/>
              </a:rPr>
              <a:t> R&amp;D </a:t>
            </a:r>
            <a:r>
              <a:rPr lang="fr-BE" sz="2200" dirty="0" err="1" smtClean="0">
                <a:latin typeface="Verdana" pitchFamily="34" charset="0"/>
              </a:rPr>
              <a:t>investments</a:t>
            </a:r>
            <a:endParaRPr lang="fr-BE" sz="2200" dirty="0">
              <a:latin typeface="Verdana" pitchFamily="34" charset="0"/>
            </a:endParaRPr>
          </a:p>
          <a:p>
            <a:pPr marL="800100" lvl="1" indent="-342900">
              <a:spcBef>
                <a:spcPts val="600"/>
              </a:spcBef>
              <a:spcAft>
                <a:spcPts val="600"/>
              </a:spcAft>
              <a:buClr>
                <a:srgbClr val="931680"/>
              </a:buClr>
              <a:buFont typeface="Times" pitchFamily="18" charset="0"/>
              <a:buChar char="•"/>
              <a:defRPr/>
            </a:pPr>
            <a:r>
              <a:rPr lang="fr-BE" sz="1600" dirty="0" err="1">
                <a:latin typeface="Verdana" pitchFamily="34" charset="0"/>
              </a:rPr>
              <a:t>Companies</a:t>
            </a:r>
            <a:r>
              <a:rPr lang="fr-BE" sz="1600" dirty="0">
                <a:latin typeface="Verdana" pitchFamily="34" charset="0"/>
              </a:rPr>
              <a:t> </a:t>
            </a:r>
            <a:r>
              <a:rPr lang="fr-BE" sz="1600" dirty="0" err="1">
                <a:latin typeface="Verdana" pitchFamily="34" charset="0"/>
              </a:rPr>
              <a:t>that</a:t>
            </a:r>
            <a:r>
              <a:rPr lang="fr-BE" sz="1600" dirty="0">
                <a:latin typeface="Verdana" pitchFamily="34" charset="0"/>
              </a:rPr>
              <a:t> are not </a:t>
            </a:r>
            <a:r>
              <a:rPr lang="fr-BE" sz="1600" dirty="0" err="1">
                <a:latin typeface="Verdana" pitchFamily="34" charset="0"/>
              </a:rPr>
              <a:t>financing</a:t>
            </a:r>
            <a:r>
              <a:rPr lang="fr-BE" sz="1600" dirty="0">
                <a:latin typeface="Verdana" pitchFamily="34" charset="0"/>
              </a:rPr>
              <a:t> </a:t>
            </a:r>
            <a:r>
              <a:rPr lang="fr-BE" sz="1600" dirty="0" err="1">
                <a:latin typeface="Verdana" pitchFamily="34" charset="0"/>
              </a:rPr>
              <a:t>their</a:t>
            </a:r>
            <a:r>
              <a:rPr lang="fr-BE" sz="1600" dirty="0">
                <a:latin typeface="Verdana" pitchFamily="34" charset="0"/>
              </a:rPr>
              <a:t> R&amp;D via </a:t>
            </a:r>
            <a:r>
              <a:rPr lang="fr-BE" sz="1600" dirty="0" smtClean="0">
                <a:latin typeface="Verdana" pitchFamily="34" charset="0"/>
              </a:rPr>
              <a:t>the PCP </a:t>
            </a:r>
            <a:r>
              <a:rPr lang="fr-BE" sz="1600" dirty="0">
                <a:latin typeface="Verdana" pitchFamily="34" charset="0"/>
              </a:rPr>
              <a:t>(</a:t>
            </a:r>
            <a:r>
              <a:rPr lang="fr-BE" sz="1600" dirty="0" err="1">
                <a:latin typeface="Verdana" pitchFamily="34" charset="0"/>
              </a:rPr>
              <a:t>e.g</a:t>
            </a:r>
            <a:r>
              <a:rPr lang="fr-BE" sz="1600" dirty="0">
                <a:latin typeface="Verdana" pitchFamily="34" charset="0"/>
              </a:rPr>
              <a:t>. via </a:t>
            </a:r>
            <a:r>
              <a:rPr lang="fr-BE" sz="1600" dirty="0" err="1">
                <a:latin typeface="Verdana" pitchFamily="34" charset="0"/>
              </a:rPr>
              <a:t>grants</a:t>
            </a:r>
            <a:r>
              <a:rPr lang="fr-BE" sz="1600" dirty="0">
                <a:latin typeface="Verdana" pitchFamily="34" charset="0"/>
              </a:rPr>
              <a:t>, </a:t>
            </a:r>
            <a:r>
              <a:rPr lang="fr-BE" sz="1600" dirty="0" err="1" smtClean="0">
                <a:latin typeface="Verdana" pitchFamily="34" charset="0"/>
              </a:rPr>
              <a:t>own</a:t>
            </a:r>
            <a:r>
              <a:rPr lang="fr-BE" sz="1600" dirty="0" smtClean="0">
                <a:latin typeface="Verdana" pitchFamily="34" charset="0"/>
              </a:rPr>
              <a:t> </a:t>
            </a:r>
            <a:r>
              <a:rPr lang="fr-BE" sz="1600" dirty="0" err="1" smtClean="0">
                <a:latin typeface="Verdana" pitchFamily="34" charset="0"/>
              </a:rPr>
              <a:t>internal</a:t>
            </a:r>
            <a:r>
              <a:rPr lang="fr-BE" sz="1600" dirty="0" smtClean="0">
                <a:latin typeface="Verdana" pitchFamily="34" charset="0"/>
              </a:rPr>
              <a:t> </a:t>
            </a:r>
            <a:r>
              <a:rPr lang="fr-BE" sz="1600" dirty="0" err="1" smtClean="0">
                <a:latin typeface="Verdana" pitchFamily="34" charset="0"/>
              </a:rPr>
              <a:t>company</a:t>
            </a:r>
            <a:r>
              <a:rPr lang="fr-BE" sz="1600" dirty="0" smtClean="0">
                <a:latin typeface="Verdana" pitchFamily="34" charset="0"/>
              </a:rPr>
              <a:t> </a:t>
            </a:r>
            <a:r>
              <a:rPr lang="fr-BE" sz="1600" dirty="0" err="1" smtClean="0">
                <a:latin typeface="Verdana" pitchFamily="34" charset="0"/>
              </a:rPr>
              <a:t>resources</a:t>
            </a:r>
            <a:r>
              <a:rPr lang="fr-BE" sz="1600" dirty="0" smtClean="0">
                <a:latin typeface="Verdana" pitchFamily="34" charset="0"/>
              </a:rPr>
              <a:t>, </a:t>
            </a:r>
            <a:r>
              <a:rPr lang="fr-BE" sz="1600" dirty="0" err="1" smtClean="0">
                <a:latin typeface="Verdana" pitchFamily="34" charset="0"/>
              </a:rPr>
              <a:t>other</a:t>
            </a:r>
            <a:r>
              <a:rPr lang="fr-BE" sz="1600" dirty="0" smtClean="0">
                <a:latin typeface="Verdana" pitchFamily="34" charset="0"/>
              </a:rPr>
              <a:t> </a:t>
            </a:r>
            <a:r>
              <a:rPr lang="fr-BE" sz="1600" dirty="0" err="1" smtClean="0">
                <a:latin typeface="Verdana" pitchFamily="34" charset="0"/>
              </a:rPr>
              <a:t>investors</a:t>
            </a:r>
            <a:r>
              <a:rPr lang="fr-BE" sz="1600" dirty="0" smtClean="0">
                <a:latin typeface="Verdana" pitchFamily="34" charset="0"/>
              </a:rPr>
              <a:t>, </a:t>
            </a:r>
            <a:r>
              <a:rPr lang="fr-BE" sz="1600" dirty="0" err="1" smtClean="0">
                <a:latin typeface="Verdana" pitchFamily="34" charset="0"/>
              </a:rPr>
              <a:t>other</a:t>
            </a:r>
            <a:r>
              <a:rPr lang="fr-BE" sz="1600" dirty="0" smtClean="0">
                <a:latin typeface="Verdana" pitchFamily="34" charset="0"/>
              </a:rPr>
              <a:t> </a:t>
            </a:r>
            <a:r>
              <a:rPr lang="fr-BE" sz="1600" dirty="0" err="1" smtClean="0">
                <a:latin typeface="Verdana" pitchFamily="34" charset="0"/>
              </a:rPr>
              <a:t>procurements</a:t>
            </a:r>
            <a:r>
              <a:rPr lang="fr-BE" sz="1600" dirty="0" smtClean="0">
                <a:latin typeface="Verdana" pitchFamily="34" charset="0"/>
              </a:rPr>
              <a:t>) </a:t>
            </a:r>
            <a:r>
              <a:rPr lang="fr-BE" sz="1600" dirty="0" err="1">
                <a:latin typeface="Verdana" pitchFamily="34" charset="0"/>
              </a:rPr>
              <a:t>can</a:t>
            </a:r>
            <a:r>
              <a:rPr lang="fr-BE" sz="1600" dirty="0">
                <a:latin typeface="Verdana" pitchFamily="34" charset="0"/>
              </a:rPr>
              <a:t> </a:t>
            </a:r>
            <a:r>
              <a:rPr lang="fr-BE" sz="1600" dirty="0" err="1">
                <a:latin typeface="Verdana" pitchFamily="34" charset="0"/>
              </a:rPr>
              <a:t>still</a:t>
            </a:r>
            <a:r>
              <a:rPr lang="fr-BE" sz="1600" dirty="0">
                <a:latin typeface="Verdana" pitchFamily="34" charset="0"/>
              </a:rPr>
              <a:t> </a:t>
            </a:r>
            <a:r>
              <a:rPr lang="fr-BE" sz="1600" dirty="0" err="1">
                <a:latin typeface="Verdana" pitchFamily="34" charset="0"/>
              </a:rPr>
              <a:t>bid</a:t>
            </a:r>
            <a:r>
              <a:rPr lang="fr-BE" sz="1600" dirty="0">
                <a:latin typeface="Verdana" pitchFamily="34" charset="0"/>
              </a:rPr>
              <a:t> for </a:t>
            </a:r>
            <a:r>
              <a:rPr lang="fr-BE" sz="1600" dirty="0" err="1">
                <a:latin typeface="Verdana" pitchFamily="34" charset="0"/>
              </a:rPr>
              <a:t>deployment</a:t>
            </a:r>
            <a:r>
              <a:rPr lang="fr-BE" sz="1600" dirty="0">
                <a:latin typeface="Verdana" pitchFamily="34" charset="0"/>
              </a:rPr>
              <a:t> </a:t>
            </a:r>
            <a:r>
              <a:rPr lang="fr-BE" sz="1600" dirty="0" err="1">
                <a:latin typeface="Verdana" pitchFamily="34" charset="0"/>
              </a:rPr>
              <a:t>contracts</a:t>
            </a:r>
            <a:r>
              <a:rPr lang="fr-BE" sz="1600" dirty="0">
                <a:latin typeface="Verdana" pitchFamily="34" charset="0"/>
              </a:rPr>
              <a:t>/</a:t>
            </a:r>
            <a:r>
              <a:rPr lang="fr-BE" sz="1600" dirty="0" err="1">
                <a:latin typeface="Verdana" pitchFamily="34" charset="0"/>
              </a:rPr>
              <a:t>PPIs</a:t>
            </a:r>
            <a:endParaRPr lang="fr-BE" sz="1600" dirty="0">
              <a:latin typeface="Verdana" pitchFamily="34" charset="0"/>
            </a:endParaRPr>
          </a:p>
          <a:p>
            <a:pPr marL="342900" indent="-342900">
              <a:spcBef>
                <a:spcPts val="600"/>
              </a:spcBef>
              <a:buClr>
                <a:srgbClr val="931680"/>
              </a:buClr>
              <a:buFont typeface="Times" pitchFamily="18" charset="0"/>
              <a:buChar char="•"/>
              <a:defRPr/>
            </a:pPr>
            <a:r>
              <a:rPr lang="fr-BE" sz="2200" dirty="0" err="1">
                <a:latin typeface="Verdana" pitchFamily="34" charset="0"/>
              </a:rPr>
              <a:t>Facilitates</a:t>
            </a:r>
            <a:r>
              <a:rPr lang="fr-BE" sz="2200" dirty="0">
                <a:latin typeface="Verdana" pitchFamily="34" charset="0"/>
              </a:rPr>
              <a:t> </a:t>
            </a:r>
            <a:r>
              <a:rPr lang="fr-BE" sz="2200" dirty="0" err="1">
                <a:latin typeface="Verdana" pitchFamily="34" charset="0"/>
              </a:rPr>
              <a:t>access</a:t>
            </a:r>
            <a:r>
              <a:rPr lang="fr-BE" sz="2200" dirty="0">
                <a:latin typeface="Verdana" pitchFamily="34" charset="0"/>
              </a:rPr>
              <a:t> to </a:t>
            </a:r>
            <a:r>
              <a:rPr lang="fr-BE" sz="2200" dirty="0" err="1">
                <a:latin typeface="Verdana" pitchFamily="34" charset="0"/>
              </a:rPr>
              <a:t>procurement</a:t>
            </a:r>
            <a:r>
              <a:rPr lang="fr-BE" sz="2200" dirty="0">
                <a:latin typeface="Verdana" pitchFamily="34" charset="0"/>
              </a:rPr>
              <a:t> </a:t>
            </a:r>
            <a:r>
              <a:rPr lang="fr-BE" sz="2200" dirty="0" err="1">
                <a:latin typeface="Verdana" pitchFamily="34" charset="0"/>
              </a:rPr>
              <a:t>market</a:t>
            </a:r>
            <a:r>
              <a:rPr lang="fr-BE" sz="2200" dirty="0">
                <a:latin typeface="Verdana" pitchFamily="34" charset="0"/>
              </a:rPr>
              <a:t> for </a:t>
            </a:r>
            <a:r>
              <a:rPr lang="fr-BE" sz="2200" dirty="0" err="1">
                <a:latin typeface="Verdana" pitchFamily="34" charset="0"/>
              </a:rPr>
              <a:t>SMEs</a:t>
            </a:r>
            <a:endParaRPr lang="fr-BE" sz="2200" dirty="0">
              <a:latin typeface="Verdana" pitchFamily="34" charset="0"/>
            </a:endParaRPr>
          </a:p>
          <a:p>
            <a:pPr marL="800100" lvl="1" indent="-342900">
              <a:spcBef>
                <a:spcPts val="600"/>
              </a:spcBef>
              <a:buClr>
                <a:srgbClr val="931680"/>
              </a:buClr>
              <a:buFont typeface="Times" pitchFamily="18" charset="0"/>
              <a:buChar char="•"/>
              <a:defRPr/>
            </a:pPr>
            <a:r>
              <a:rPr lang="fr-BE" sz="1600" dirty="0" err="1">
                <a:latin typeface="Verdana" pitchFamily="34" charset="0"/>
              </a:rPr>
              <a:t>Gradually</a:t>
            </a:r>
            <a:r>
              <a:rPr lang="fr-BE" sz="1600" dirty="0">
                <a:latin typeface="Verdana" pitchFamily="34" charset="0"/>
              </a:rPr>
              <a:t> </a:t>
            </a:r>
            <a:r>
              <a:rPr lang="fr-BE" sz="1600" dirty="0" err="1">
                <a:latin typeface="Verdana" pitchFamily="34" charset="0"/>
              </a:rPr>
              <a:t>increasing</a:t>
            </a:r>
            <a:r>
              <a:rPr lang="fr-BE" sz="1600" dirty="0">
                <a:latin typeface="Verdana" pitchFamily="34" charset="0"/>
              </a:rPr>
              <a:t> </a:t>
            </a:r>
            <a:r>
              <a:rPr lang="fr-BE" sz="1600" dirty="0" err="1">
                <a:latin typeface="Verdana" pitchFamily="34" charset="0"/>
              </a:rPr>
              <a:t>contract</a:t>
            </a:r>
            <a:r>
              <a:rPr lang="fr-BE" sz="1600" dirty="0">
                <a:latin typeface="Verdana" pitchFamily="34" charset="0"/>
              </a:rPr>
              <a:t> sizes, </a:t>
            </a:r>
            <a:r>
              <a:rPr lang="fr-BE" sz="1600" dirty="0" err="1">
                <a:latin typeface="Verdana" pitchFamily="34" charset="0"/>
              </a:rPr>
              <a:t>tasks</a:t>
            </a:r>
            <a:r>
              <a:rPr lang="fr-BE" sz="1600" dirty="0">
                <a:latin typeface="Verdana" pitchFamily="34" charset="0"/>
              </a:rPr>
              <a:t>, </a:t>
            </a:r>
            <a:r>
              <a:rPr lang="fr-BE" sz="1600" dirty="0" err="1">
                <a:latin typeface="Verdana" pitchFamily="34" charset="0"/>
              </a:rPr>
              <a:t>required</a:t>
            </a:r>
            <a:r>
              <a:rPr lang="fr-BE" sz="1600" dirty="0">
                <a:latin typeface="Verdana" pitchFamily="34" charset="0"/>
              </a:rPr>
              <a:t> </a:t>
            </a:r>
            <a:r>
              <a:rPr lang="fr-BE" sz="1600" dirty="0" err="1">
                <a:latin typeface="Verdana" pitchFamily="34" charset="0"/>
              </a:rPr>
              <a:t>manpower</a:t>
            </a:r>
            <a:endParaRPr lang="fr-BE" sz="1600" dirty="0">
              <a:latin typeface="Verdana" pitchFamily="34" charset="0"/>
            </a:endParaRPr>
          </a:p>
          <a:p>
            <a:pPr marL="800100" lvl="1" indent="-342900">
              <a:spcAft>
                <a:spcPts val="600"/>
              </a:spcAft>
              <a:buClr>
                <a:srgbClr val="931680"/>
              </a:buClr>
              <a:buFont typeface="Times" pitchFamily="18" charset="0"/>
              <a:buChar char="•"/>
              <a:defRPr/>
            </a:pPr>
            <a:r>
              <a:rPr lang="fr-BE" sz="1600" dirty="0" err="1">
                <a:latin typeface="Verdana" pitchFamily="34" charset="0"/>
              </a:rPr>
              <a:t>Stringent</a:t>
            </a:r>
            <a:r>
              <a:rPr lang="fr-BE" sz="1600" dirty="0">
                <a:latin typeface="Verdana" pitchFamily="34" charset="0"/>
              </a:rPr>
              <a:t> </a:t>
            </a:r>
            <a:r>
              <a:rPr lang="fr-BE" sz="1600" dirty="0" err="1">
                <a:latin typeface="Verdana" pitchFamily="34" charset="0"/>
              </a:rPr>
              <a:t>financial</a:t>
            </a:r>
            <a:r>
              <a:rPr lang="fr-BE" sz="1600" dirty="0">
                <a:latin typeface="Verdana" pitchFamily="34" charset="0"/>
              </a:rPr>
              <a:t> </a:t>
            </a:r>
            <a:r>
              <a:rPr lang="fr-BE" sz="1600" dirty="0" err="1">
                <a:latin typeface="Verdana" pitchFamily="34" charset="0"/>
              </a:rPr>
              <a:t>guarantee</a:t>
            </a:r>
            <a:r>
              <a:rPr lang="fr-BE" sz="1600" dirty="0">
                <a:latin typeface="Verdana" pitchFamily="34" charset="0"/>
              </a:rPr>
              <a:t>/qualification </a:t>
            </a:r>
            <a:r>
              <a:rPr lang="fr-BE" sz="1600" dirty="0" err="1">
                <a:latin typeface="Verdana" pitchFamily="34" charset="0"/>
              </a:rPr>
              <a:t>requirements</a:t>
            </a:r>
            <a:r>
              <a:rPr lang="fr-BE" sz="1600" dirty="0">
                <a:latin typeface="Verdana" pitchFamily="34" charset="0"/>
              </a:rPr>
              <a:t>:'no' in PCP,'</a:t>
            </a:r>
            <a:r>
              <a:rPr lang="fr-BE" sz="1600" dirty="0" err="1">
                <a:latin typeface="Verdana" pitchFamily="34" charset="0"/>
              </a:rPr>
              <a:t>ltd</a:t>
            </a:r>
            <a:r>
              <a:rPr lang="fr-BE" sz="1600" dirty="0">
                <a:latin typeface="Verdana" pitchFamily="34" charset="0"/>
              </a:rPr>
              <a:t>' in PPI</a:t>
            </a:r>
            <a:endParaRPr lang="fr-BE" dirty="0">
              <a:latin typeface="Verdana" pitchFamily="34" charset="0"/>
            </a:endParaRPr>
          </a:p>
          <a:p>
            <a:pPr>
              <a:spcBef>
                <a:spcPts val="900"/>
              </a:spcBef>
              <a:buClr>
                <a:srgbClr val="FFCC66"/>
              </a:buClr>
              <a:defRPr/>
            </a:pPr>
            <a:r>
              <a:rPr lang="fr-BE" sz="1600" dirty="0">
                <a:solidFill>
                  <a:srgbClr val="931680"/>
                </a:solidFill>
                <a:latin typeface="Verdana" pitchFamily="34" charset="0"/>
              </a:rPr>
              <a:t>… </a:t>
            </a:r>
            <a:r>
              <a:rPr lang="fr-BE" sz="1600" dirty="0" smtClean="0">
                <a:solidFill>
                  <a:srgbClr val="931680"/>
                </a:solidFill>
                <a:latin typeface="Verdana" pitchFamily="34" charset="0"/>
              </a:rPr>
              <a:t>All the </a:t>
            </a:r>
            <a:r>
              <a:rPr lang="fr-BE" sz="1600" dirty="0" err="1" smtClean="0">
                <a:solidFill>
                  <a:srgbClr val="931680"/>
                </a:solidFill>
                <a:latin typeface="Verdana" pitchFamily="34" charset="0"/>
              </a:rPr>
              <a:t>above</a:t>
            </a:r>
            <a:r>
              <a:rPr lang="fr-BE" sz="1600" dirty="0" smtClean="0">
                <a:solidFill>
                  <a:srgbClr val="931680"/>
                </a:solidFill>
                <a:latin typeface="Verdana" pitchFamily="34" charset="0"/>
              </a:rPr>
              <a:t> </a:t>
            </a:r>
            <a:r>
              <a:rPr lang="fr-BE" sz="1600" dirty="0" err="1" smtClean="0">
                <a:solidFill>
                  <a:srgbClr val="931680"/>
                </a:solidFill>
                <a:latin typeface="Verdana" pitchFamily="34" charset="0"/>
              </a:rPr>
              <a:t>is</a:t>
            </a:r>
            <a:r>
              <a:rPr lang="fr-BE" sz="1600" dirty="0" smtClean="0">
                <a:solidFill>
                  <a:srgbClr val="931680"/>
                </a:solidFill>
                <a:latin typeface="Verdana" pitchFamily="34" charset="0"/>
              </a:rPr>
              <a:t> not </a:t>
            </a:r>
            <a:r>
              <a:rPr lang="fr-BE" sz="1600" dirty="0">
                <a:solidFill>
                  <a:srgbClr val="931680"/>
                </a:solidFill>
                <a:latin typeface="Verdana" pitchFamily="34" charset="0"/>
              </a:rPr>
              <a:t>the case if R&amp;D </a:t>
            </a:r>
            <a:r>
              <a:rPr lang="fr-BE" sz="1600" dirty="0" err="1">
                <a:solidFill>
                  <a:srgbClr val="931680"/>
                </a:solidFill>
                <a:latin typeface="Verdana" pitchFamily="34" charset="0"/>
              </a:rPr>
              <a:t>is</a:t>
            </a:r>
            <a:r>
              <a:rPr lang="fr-BE" sz="1600" dirty="0">
                <a:solidFill>
                  <a:srgbClr val="931680"/>
                </a:solidFill>
                <a:latin typeface="Verdana" pitchFamily="34" charset="0"/>
              </a:rPr>
              <a:t> </a:t>
            </a:r>
            <a:r>
              <a:rPr lang="fr-BE" sz="1600" dirty="0" err="1">
                <a:solidFill>
                  <a:srgbClr val="931680"/>
                </a:solidFill>
                <a:latin typeface="Verdana" pitchFamily="34" charset="0"/>
              </a:rPr>
              <a:t>procured</a:t>
            </a:r>
            <a:r>
              <a:rPr lang="fr-BE" sz="1600" dirty="0">
                <a:solidFill>
                  <a:srgbClr val="931680"/>
                </a:solidFill>
                <a:latin typeface="Verdana" pitchFamily="34" charset="0"/>
              </a:rPr>
              <a:t> as part of/</a:t>
            </a:r>
            <a:r>
              <a:rPr lang="fr-BE" sz="1600" dirty="0" err="1">
                <a:solidFill>
                  <a:srgbClr val="931680"/>
                </a:solidFill>
                <a:latin typeface="Verdana" pitchFamily="34" charset="0"/>
              </a:rPr>
              <a:t>inside</a:t>
            </a:r>
            <a:r>
              <a:rPr lang="fr-BE" sz="1600" dirty="0">
                <a:solidFill>
                  <a:srgbClr val="931680"/>
                </a:solidFill>
                <a:latin typeface="Verdana" pitchFamily="34" charset="0"/>
              </a:rPr>
              <a:t> large </a:t>
            </a:r>
            <a:r>
              <a:rPr lang="fr-BE" sz="1600" dirty="0" err="1">
                <a:solidFill>
                  <a:srgbClr val="931680"/>
                </a:solidFill>
                <a:latin typeface="Verdana" pitchFamily="34" charset="0"/>
              </a:rPr>
              <a:t>deployment</a:t>
            </a:r>
            <a:r>
              <a:rPr lang="fr-BE" sz="1600" dirty="0">
                <a:solidFill>
                  <a:srgbClr val="931680"/>
                </a:solidFill>
                <a:latin typeface="Verdana" pitchFamily="34" charset="0"/>
              </a:rPr>
              <a:t> </a:t>
            </a:r>
            <a:r>
              <a:rPr lang="fr-BE" sz="1600" dirty="0" err="1">
                <a:solidFill>
                  <a:srgbClr val="931680"/>
                </a:solidFill>
                <a:latin typeface="Verdana" pitchFamily="34" charset="0"/>
              </a:rPr>
              <a:t>contract</a:t>
            </a:r>
            <a:endParaRPr lang="en-GB" sz="1600" dirty="0">
              <a:solidFill>
                <a:srgbClr val="931680"/>
              </a:solidFill>
              <a:latin typeface="Verdana" pitchFamily="34" charset="0"/>
            </a:endParaRPr>
          </a:p>
        </p:txBody>
      </p:sp>
      <p:grpSp>
        <p:nvGrpSpPr>
          <p:cNvPr id="6" name="Group 5"/>
          <p:cNvGrpSpPr/>
          <p:nvPr/>
        </p:nvGrpSpPr>
        <p:grpSpPr>
          <a:xfrm>
            <a:off x="795483" y="4151228"/>
            <a:ext cx="654353" cy="655980"/>
            <a:chOff x="6673743" y="2690721"/>
            <a:chExt cx="864000" cy="864000"/>
          </a:xfrm>
        </p:grpSpPr>
        <p:sp>
          <p:nvSpPr>
            <p:cNvPr id="7" name="Oval 6"/>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grpSp>
        <p:nvGrpSpPr>
          <p:cNvPr id="9" name="Group 8"/>
          <p:cNvGrpSpPr/>
          <p:nvPr/>
        </p:nvGrpSpPr>
        <p:grpSpPr>
          <a:xfrm>
            <a:off x="808083" y="5052766"/>
            <a:ext cx="655980" cy="655980"/>
            <a:chOff x="8934066" y="2641504"/>
            <a:chExt cx="864000" cy="864000"/>
          </a:xfrm>
        </p:grpSpPr>
        <p:sp>
          <p:nvSpPr>
            <p:cNvPr id="10" name="Oval 9"/>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89" y="3158132"/>
            <a:ext cx="789103" cy="789103"/>
          </a:xfrm>
          <a:prstGeom prst="rect">
            <a:avLst/>
          </a:prstGeom>
        </p:spPr>
      </p:pic>
      <p:grpSp>
        <p:nvGrpSpPr>
          <p:cNvPr id="13" name="Group 12"/>
          <p:cNvGrpSpPr/>
          <p:nvPr/>
        </p:nvGrpSpPr>
        <p:grpSpPr>
          <a:xfrm>
            <a:off x="796686" y="2297470"/>
            <a:ext cx="663007" cy="633828"/>
            <a:chOff x="4409515" y="2641504"/>
            <a:chExt cx="864000" cy="864000"/>
          </a:xfrm>
        </p:grpSpPr>
        <p:sp>
          <p:nvSpPr>
            <p:cNvPr id="14" name="Oval 13"/>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grpSp>
        <p:nvGrpSpPr>
          <p:cNvPr id="16" name="Group 15"/>
          <p:cNvGrpSpPr/>
          <p:nvPr/>
        </p:nvGrpSpPr>
        <p:grpSpPr>
          <a:xfrm>
            <a:off x="808848" y="1432305"/>
            <a:ext cx="660799" cy="634214"/>
            <a:chOff x="6673743" y="3724632"/>
            <a:chExt cx="864000" cy="864000"/>
          </a:xfrm>
        </p:grpSpPr>
        <p:sp>
          <p:nvSpPr>
            <p:cNvPr id="17" name="Oval 16"/>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sp>
        <p:nvSpPr>
          <p:cNvPr id="19" name="Text Placeholder 2"/>
          <p:cNvSpPr txBox="1">
            <a:spLocks/>
          </p:cNvSpPr>
          <p:nvPr/>
        </p:nvSpPr>
        <p:spPr>
          <a:xfrm>
            <a:off x="609600" y="1331739"/>
            <a:ext cx="11291455" cy="4888953"/>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Tree>
    <p:extLst>
      <p:ext uri="{BB962C8B-B14F-4D97-AF65-F5344CB8AC3E}">
        <p14:creationId xmlns:p14="http://schemas.microsoft.com/office/powerpoint/2010/main" val="173590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1"/>
          <p:cNvSpPr>
            <a:spLocks noChangeArrowheads="1"/>
          </p:cNvSpPr>
          <p:nvPr/>
        </p:nvSpPr>
        <p:spPr bwMode="auto">
          <a:xfrm>
            <a:off x="2344109" y="1244154"/>
            <a:ext cx="2808287" cy="24495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spcBef>
                <a:spcPct val="0"/>
              </a:spcBef>
              <a:buClrTx/>
              <a:buFontTx/>
              <a:buNone/>
            </a:pPr>
            <a:endParaRPr lang="en-GB" altLang="en-US" sz="1200"/>
          </a:p>
        </p:txBody>
      </p:sp>
      <p:sp>
        <p:nvSpPr>
          <p:cNvPr id="6" name="Rounded Rectangle 5"/>
          <p:cNvSpPr/>
          <p:nvPr/>
        </p:nvSpPr>
        <p:spPr bwMode="auto">
          <a:xfrm>
            <a:off x="1623383" y="1101280"/>
            <a:ext cx="4248150" cy="2592387"/>
          </a:xfrm>
          <a:prstGeom prst="roundRect">
            <a:avLst/>
          </a:prstGeom>
          <a:solidFill>
            <a:schemeClr val="tx2">
              <a:lumMod val="20000"/>
              <a:lumOff val="80000"/>
            </a:schemeClr>
          </a:solidFill>
          <a:ln>
            <a:noFill/>
          </a:ln>
          <a:effectLst/>
        </p:spPr>
        <p:txBody>
          <a:bodyPr anchor="ctr"/>
          <a:lstStyle/>
          <a:p>
            <a:pPr marL="3175">
              <a:defRPr/>
            </a:pPr>
            <a:endParaRPr lang="en-GB" sz="1200" dirty="0">
              <a:solidFill>
                <a:srgbClr val="0F5494"/>
              </a:solidFill>
              <a:latin typeface="Verdana"/>
            </a:endParaRPr>
          </a:p>
        </p:txBody>
      </p:sp>
      <p:sp>
        <p:nvSpPr>
          <p:cNvPr id="7" name="TextBox 6"/>
          <p:cNvSpPr txBox="1"/>
          <p:nvPr/>
        </p:nvSpPr>
        <p:spPr>
          <a:xfrm>
            <a:off x="1684753" y="1172717"/>
            <a:ext cx="4169859" cy="2400657"/>
          </a:xfrm>
          <a:prstGeom prst="rect">
            <a:avLst/>
          </a:prstGeom>
          <a:noFill/>
        </p:spPr>
        <p:txBody>
          <a:bodyPr wrap="none">
            <a:spAutoFit/>
          </a:bodyPr>
          <a:lstStyle/>
          <a:p>
            <a:pPr algn="ctr">
              <a:defRPr/>
            </a:pPr>
            <a:r>
              <a:rPr lang="en-GB" sz="2000" dirty="0">
                <a:solidFill>
                  <a:srgbClr val="000000"/>
                </a:solidFill>
                <a:latin typeface="Verdana"/>
              </a:rPr>
              <a:t>Policy framework</a:t>
            </a:r>
          </a:p>
          <a:p>
            <a:pPr>
              <a:defRPr/>
            </a:pPr>
            <a:endParaRPr lang="en-GB" dirty="0">
              <a:solidFill>
                <a:srgbClr val="000000"/>
              </a:solidFill>
              <a:latin typeface="Verdana"/>
            </a:endParaRPr>
          </a:p>
          <a:p>
            <a:pPr marL="285750" indent="-285750">
              <a:buFontTx/>
              <a:buChar char="-"/>
              <a:defRPr/>
            </a:pPr>
            <a:r>
              <a:rPr lang="en-US" sz="1600" dirty="0">
                <a:solidFill>
                  <a:srgbClr val="000000"/>
                </a:solidFill>
                <a:latin typeface="Verdana"/>
              </a:rPr>
              <a:t>Embedding </a:t>
            </a:r>
            <a:r>
              <a:rPr lang="en-US" sz="1600" dirty="0" err="1">
                <a:solidFill>
                  <a:srgbClr val="000000"/>
                </a:solidFill>
                <a:latin typeface="Verdana"/>
              </a:rPr>
              <a:t>Innov</a:t>
            </a:r>
            <a:r>
              <a:rPr lang="en-US" sz="1600" dirty="0">
                <a:solidFill>
                  <a:srgbClr val="000000"/>
                </a:solidFill>
                <a:latin typeface="Verdana"/>
              </a:rPr>
              <a:t> Proc into policies </a:t>
            </a:r>
          </a:p>
          <a:p>
            <a:pPr>
              <a:defRPr/>
            </a:pPr>
            <a:r>
              <a:rPr lang="en-US" sz="1600" dirty="0">
                <a:solidFill>
                  <a:srgbClr val="000000"/>
                </a:solidFill>
                <a:latin typeface="Verdana"/>
              </a:rPr>
              <a:t>    (e.g. </a:t>
            </a:r>
            <a:r>
              <a:rPr lang="en-US" sz="1600" dirty="0">
                <a:solidFill>
                  <a:srgbClr val="000000"/>
                </a:solidFill>
                <a:latin typeface="Verdana"/>
                <a:hlinkClick r:id="rId3"/>
              </a:rPr>
              <a:t>coordinated EU AI plan</a:t>
            </a:r>
            <a:r>
              <a:rPr lang="en-US" sz="1600" dirty="0">
                <a:solidFill>
                  <a:srgbClr val="000000"/>
                </a:solidFill>
                <a:latin typeface="Verdana"/>
              </a:rPr>
              <a:t>)</a:t>
            </a:r>
          </a:p>
          <a:p>
            <a:pPr>
              <a:defRPr/>
            </a:pPr>
            <a:endParaRPr lang="en-GB" sz="800" dirty="0">
              <a:solidFill>
                <a:srgbClr val="000000"/>
              </a:solidFill>
              <a:latin typeface="Verdana"/>
            </a:endParaRPr>
          </a:p>
          <a:p>
            <a:pPr marL="285750" indent="-285750">
              <a:buFontTx/>
              <a:buChar char="-"/>
              <a:defRPr/>
            </a:pPr>
            <a:r>
              <a:rPr lang="en-GB" sz="1600" dirty="0">
                <a:solidFill>
                  <a:srgbClr val="000000"/>
                </a:solidFill>
                <a:latin typeface="Verdana"/>
                <a:hlinkClick r:id="rId4"/>
              </a:rPr>
              <a:t>Benchmarking</a:t>
            </a:r>
            <a:r>
              <a:rPr lang="en-GB" sz="1600" dirty="0">
                <a:solidFill>
                  <a:srgbClr val="000000"/>
                </a:solidFill>
                <a:latin typeface="Verdana"/>
              </a:rPr>
              <a:t> national innovation</a:t>
            </a:r>
          </a:p>
          <a:p>
            <a:pPr>
              <a:defRPr/>
            </a:pPr>
            <a:r>
              <a:rPr lang="en-GB" sz="1600" dirty="0">
                <a:solidFill>
                  <a:srgbClr val="000000"/>
                </a:solidFill>
                <a:latin typeface="Verdana"/>
              </a:rPr>
              <a:t>    proc. investments and policy FWs</a:t>
            </a:r>
          </a:p>
          <a:p>
            <a:pPr>
              <a:defRPr/>
            </a:pPr>
            <a:endParaRPr lang="en-GB" sz="800" dirty="0">
              <a:solidFill>
                <a:srgbClr val="000000"/>
              </a:solidFill>
              <a:latin typeface="Verdana"/>
            </a:endParaRPr>
          </a:p>
          <a:p>
            <a:pPr marL="285750" indent="-285750">
              <a:buFontTx/>
              <a:buChar char="-"/>
              <a:defRPr/>
            </a:pPr>
            <a:r>
              <a:rPr lang="en-GB" sz="1600" dirty="0">
                <a:solidFill>
                  <a:srgbClr val="000000"/>
                </a:solidFill>
                <a:latin typeface="Verdana"/>
              </a:rPr>
              <a:t>EU IPR action </a:t>
            </a:r>
            <a:r>
              <a:rPr lang="en-GB" sz="1600" dirty="0" smtClean="0">
                <a:solidFill>
                  <a:srgbClr val="000000"/>
                </a:solidFill>
                <a:latin typeface="Verdana"/>
              </a:rPr>
              <a:t>plan </a:t>
            </a:r>
            <a:r>
              <a:rPr lang="en-GB" sz="1600" dirty="0">
                <a:solidFill>
                  <a:srgbClr val="000000"/>
                </a:solidFill>
                <a:latin typeface="Verdana"/>
              </a:rPr>
              <a:t>recommends </a:t>
            </a:r>
          </a:p>
          <a:p>
            <a:pPr>
              <a:defRPr/>
            </a:pPr>
            <a:r>
              <a:rPr lang="en-US" sz="1600" dirty="0">
                <a:solidFill>
                  <a:srgbClr val="000000"/>
                </a:solidFill>
                <a:latin typeface="Verdana"/>
              </a:rPr>
              <a:t>    </a:t>
            </a:r>
            <a:r>
              <a:rPr lang="en-US" sz="1600" dirty="0">
                <a:solidFill>
                  <a:srgbClr val="000000"/>
                </a:solidFill>
                <a:latin typeface="Verdana"/>
                <a:hlinkClick r:id="rId5"/>
              </a:rPr>
              <a:t>leaving IPR with suppliers</a:t>
            </a:r>
            <a:r>
              <a:rPr lang="en-US" sz="1600" dirty="0">
                <a:solidFill>
                  <a:srgbClr val="000000"/>
                </a:solidFill>
                <a:latin typeface="Verdana"/>
              </a:rPr>
              <a:t> in proc</a:t>
            </a:r>
            <a:r>
              <a:rPr lang="en-US" sz="1600" dirty="0" smtClean="0">
                <a:solidFill>
                  <a:srgbClr val="000000"/>
                </a:solidFill>
                <a:latin typeface="Verdana"/>
              </a:rPr>
              <a:t>.</a:t>
            </a:r>
            <a:endParaRPr lang="en-GB" sz="1600" dirty="0">
              <a:solidFill>
                <a:srgbClr val="000000"/>
              </a:solidFill>
              <a:latin typeface="Verdana"/>
            </a:endParaRPr>
          </a:p>
        </p:txBody>
      </p:sp>
      <p:sp>
        <p:nvSpPr>
          <p:cNvPr id="4101" name="Rounded Rectangle 9"/>
          <p:cNvSpPr>
            <a:spLocks noChangeArrowheads="1"/>
          </p:cNvSpPr>
          <p:nvPr/>
        </p:nvSpPr>
        <p:spPr bwMode="auto">
          <a:xfrm>
            <a:off x="6087434" y="1101280"/>
            <a:ext cx="4321175" cy="2592387"/>
          </a:xfrm>
          <a:prstGeom prst="roundRect">
            <a:avLst>
              <a:gd name="adj" fmla="val 16667"/>
            </a:avLst>
          </a:prstGeom>
          <a:solidFill>
            <a:srgbClr val="FFC000"/>
          </a:solidFill>
          <a:ln>
            <a:noFill/>
          </a:ln>
          <a:extLst/>
        </p:spPr>
        <p:txBody>
          <a:bodyPr anchor="ctr"/>
          <a:lstStyle>
            <a:lvl1pPr marL="3175">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spcBef>
                <a:spcPct val="0"/>
              </a:spcBef>
              <a:buClrTx/>
              <a:buFontTx/>
              <a:buNone/>
            </a:pPr>
            <a:endParaRPr lang="en-GB" altLang="en-US" sz="1200"/>
          </a:p>
        </p:txBody>
      </p:sp>
      <p:sp>
        <p:nvSpPr>
          <p:cNvPr id="80902" name="TextBox 10"/>
          <p:cNvSpPr txBox="1">
            <a:spLocks noChangeArrowheads="1"/>
          </p:cNvSpPr>
          <p:nvPr/>
        </p:nvSpPr>
        <p:spPr bwMode="auto">
          <a:xfrm>
            <a:off x="6160457" y="1187004"/>
            <a:ext cx="43259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GB" altLang="en-US" sz="2000" i="0" dirty="0">
                <a:solidFill>
                  <a:srgbClr val="000000"/>
                </a:solidFill>
              </a:rPr>
              <a:t>Implementation</a:t>
            </a:r>
          </a:p>
          <a:p>
            <a:pPr algn="ctr">
              <a:spcBef>
                <a:spcPct val="0"/>
              </a:spcBef>
              <a:buClrTx/>
              <a:buFontTx/>
              <a:buNone/>
              <a:defRPr/>
            </a:pPr>
            <a:endParaRPr lang="en-GB" altLang="en-US" sz="1800" i="0" dirty="0">
              <a:solidFill>
                <a:srgbClr val="000000"/>
              </a:solidFill>
            </a:endParaRPr>
          </a:p>
          <a:p>
            <a:pPr marL="285750" indent="-285750">
              <a:spcBef>
                <a:spcPct val="0"/>
              </a:spcBef>
              <a:buClrTx/>
              <a:buFontTx/>
              <a:buChar char="-"/>
              <a:defRPr/>
            </a:pPr>
            <a:r>
              <a:rPr lang="en-GB" altLang="en-US" sz="1600" i="0" dirty="0">
                <a:solidFill>
                  <a:srgbClr val="000000"/>
                </a:solidFill>
                <a:hlinkClick r:id="rId6"/>
              </a:rPr>
              <a:t>EU network</a:t>
            </a:r>
            <a:r>
              <a:rPr lang="en-GB" altLang="en-US" sz="1600" i="0" dirty="0">
                <a:solidFill>
                  <a:srgbClr val="000000"/>
                </a:solidFill>
              </a:rPr>
              <a:t> of national competence</a:t>
            </a:r>
          </a:p>
          <a:p>
            <a:pPr>
              <a:spcBef>
                <a:spcPct val="0"/>
              </a:spcBef>
              <a:buClrTx/>
              <a:buFontTx/>
              <a:buNone/>
              <a:defRPr/>
            </a:pPr>
            <a:r>
              <a:rPr lang="en-US" altLang="en-US" sz="1600" i="0" dirty="0">
                <a:solidFill>
                  <a:srgbClr val="000000"/>
                </a:solidFill>
              </a:rPr>
              <a:t>    centers, raising capacity</a:t>
            </a:r>
          </a:p>
          <a:p>
            <a:pPr>
              <a:spcBef>
                <a:spcPct val="0"/>
              </a:spcBef>
              <a:buClrTx/>
              <a:buFontTx/>
              <a:buNone/>
              <a:defRPr/>
            </a:pPr>
            <a:endParaRPr lang="en-GB" altLang="en-US" sz="600" i="0" dirty="0">
              <a:solidFill>
                <a:srgbClr val="000000"/>
              </a:solidFill>
            </a:endParaRPr>
          </a:p>
          <a:p>
            <a:pPr marL="285750" indent="-285750">
              <a:spcBef>
                <a:spcPct val="0"/>
              </a:spcBef>
              <a:buClrTx/>
              <a:buFontTx/>
              <a:buChar char="-"/>
              <a:defRPr/>
            </a:pPr>
            <a:r>
              <a:rPr lang="en-GB" altLang="en-US" sz="1600" i="0" dirty="0">
                <a:solidFill>
                  <a:srgbClr val="000000"/>
                </a:solidFill>
                <a:hlinkClick r:id="rId7"/>
              </a:rPr>
              <a:t>European Assistance for </a:t>
            </a:r>
            <a:r>
              <a:rPr lang="en-GB" altLang="en-US" sz="1600" i="0" dirty="0" err="1">
                <a:solidFill>
                  <a:srgbClr val="000000"/>
                </a:solidFill>
                <a:hlinkClick r:id="rId7"/>
              </a:rPr>
              <a:t>Innov</a:t>
            </a:r>
            <a:r>
              <a:rPr lang="en-GB" altLang="en-US" sz="1600" i="0" dirty="0">
                <a:solidFill>
                  <a:srgbClr val="000000"/>
                </a:solidFill>
                <a:hlinkClick r:id="rId7"/>
              </a:rPr>
              <a:t> </a:t>
            </a:r>
            <a:r>
              <a:rPr lang="en-GB" altLang="en-US" sz="1600" i="0" dirty="0" err="1">
                <a:solidFill>
                  <a:srgbClr val="000000"/>
                </a:solidFill>
                <a:hlinkClick r:id="rId7"/>
              </a:rPr>
              <a:t>Proc</a:t>
            </a:r>
            <a:endParaRPr lang="en-US" altLang="en-US" sz="1600" i="0" dirty="0">
              <a:solidFill>
                <a:srgbClr val="000000"/>
              </a:solidFill>
            </a:endParaRPr>
          </a:p>
          <a:p>
            <a:pPr>
              <a:spcBef>
                <a:spcPct val="0"/>
              </a:spcBef>
              <a:buClrTx/>
              <a:buFontTx/>
              <a:buNone/>
              <a:defRPr/>
            </a:pPr>
            <a:endParaRPr lang="en-US" altLang="en-US" sz="600" i="0" dirty="0">
              <a:solidFill>
                <a:srgbClr val="000000"/>
              </a:solidFill>
            </a:endParaRPr>
          </a:p>
          <a:p>
            <a:pPr marL="285750" indent="-285750">
              <a:spcBef>
                <a:spcPct val="0"/>
              </a:spcBef>
              <a:buClrTx/>
              <a:buFontTx/>
              <a:buChar char="-"/>
              <a:defRPr/>
            </a:pPr>
            <a:r>
              <a:rPr lang="en-US" altLang="en-US" sz="1600" i="0" dirty="0">
                <a:solidFill>
                  <a:srgbClr val="000000"/>
                </a:solidFill>
                <a:hlinkClick r:id="rId8"/>
              </a:rPr>
              <a:t>Guidance</a:t>
            </a:r>
            <a:r>
              <a:rPr lang="en-US" altLang="en-US" sz="1600" i="0" dirty="0">
                <a:solidFill>
                  <a:srgbClr val="000000"/>
                </a:solidFill>
              </a:rPr>
              <a:t> innovation procurement</a:t>
            </a:r>
          </a:p>
          <a:p>
            <a:pPr>
              <a:spcBef>
                <a:spcPct val="0"/>
              </a:spcBef>
              <a:buClrTx/>
              <a:buFontTx/>
              <a:buNone/>
              <a:defRPr/>
            </a:pPr>
            <a:endParaRPr lang="en-US" altLang="en-US" sz="800" i="0" dirty="0">
              <a:solidFill>
                <a:srgbClr val="000000"/>
              </a:solidFill>
            </a:endParaRPr>
          </a:p>
          <a:p>
            <a:pPr marL="285750" indent="-285750">
              <a:spcBef>
                <a:spcPct val="0"/>
              </a:spcBef>
              <a:buClrTx/>
              <a:buFontTx/>
              <a:buChar char="-"/>
              <a:defRPr/>
            </a:pPr>
            <a:r>
              <a:rPr lang="en-US" altLang="en-US" sz="1600" i="0" dirty="0">
                <a:solidFill>
                  <a:srgbClr val="000000"/>
                </a:solidFill>
              </a:rPr>
              <a:t>Sharing experiences/good practices: </a:t>
            </a:r>
          </a:p>
          <a:p>
            <a:pPr>
              <a:spcBef>
                <a:spcPct val="0"/>
              </a:spcBef>
              <a:buClrTx/>
              <a:buFontTx/>
              <a:buNone/>
              <a:defRPr/>
            </a:pPr>
            <a:r>
              <a:rPr lang="en-US" altLang="en-US" sz="1600" i="0" dirty="0">
                <a:solidFill>
                  <a:srgbClr val="000000"/>
                </a:solidFill>
              </a:rPr>
              <a:t>    </a:t>
            </a:r>
            <a:r>
              <a:rPr lang="en-US" altLang="en-US" sz="1600" i="0" dirty="0">
                <a:solidFill>
                  <a:srgbClr val="000000"/>
                </a:solidFill>
                <a:hlinkClick r:id="rId9"/>
              </a:rPr>
              <a:t>website</a:t>
            </a:r>
            <a:r>
              <a:rPr lang="en-US" altLang="en-US" sz="1600" i="0" dirty="0">
                <a:solidFill>
                  <a:srgbClr val="000000"/>
                </a:solidFill>
              </a:rPr>
              <a:t>, </a:t>
            </a:r>
            <a:r>
              <a:rPr lang="en-US" altLang="en-US" sz="1600" i="0" dirty="0">
                <a:solidFill>
                  <a:srgbClr val="000000"/>
                </a:solidFill>
                <a:hlinkClick r:id="rId10"/>
              </a:rPr>
              <a:t>newsletter</a:t>
            </a:r>
            <a:r>
              <a:rPr lang="en-US" altLang="en-US" sz="1600" i="0" dirty="0">
                <a:solidFill>
                  <a:srgbClr val="000000"/>
                </a:solidFill>
              </a:rPr>
              <a:t>, </a:t>
            </a:r>
            <a:r>
              <a:rPr lang="en-US" altLang="en-US" sz="1600" i="0" dirty="0">
                <a:solidFill>
                  <a:srgbClr val="000000"/>
                </a:solidFill>
                <a:hlinkClick r:id="rId11"/>
              </a:rPr>
              <a:t>events</a:t>
            </a:r>
            <a:endParaRPr lang="en-GB" altLang="en-US" sz="1600" i="0" dirty="0">
              <a:solidFill>
                <a:srgbClr val="000000"/>
              </a:solidFill>
            </a:endParaRPr>
          </a:p>
          <a:p>
            <a:pPr>
              <a:spcBef>
                <a:spcPct val="0"/>
              </a:spcBef>
              <a:buClrTx/>
              <a:buFontTx/>
              <a:buNone/>
              <a:defRPr/>
            </a:pPr>
            <a:endParaRPr lang="en-US" altLang="en-US" sz="1600" dirty="0">
              <a:solidFill>
                <a:srgbClr val="000000"/>
              </a:solidFill>
            </a:endParaRPr>
          </a:p>
        </p:txBody>
      </p:sp>
      <p:sp>
        <p:nvSpPr>
          <p:cNvPr id="4103" name="Rounded Rectangle 11"/>
          <p:cNvSpPr>
            <a:spLocks noChangeArrowheads="1"/>
          </p:cNvSpPr>
          <p:nvPr/>
        </p:nvSpPr>
        <p:spPr bwMode="auto">
          <a:xfrm>
            <a:off x="6160458" y="3836542"/>
            <a:ext cx="4248150" cy="2447925"/>
          </a:xfrm>
          <a:prstGeom prst="roundRect">
            <a:avLst>
              <a:gd name="adj" fmla="val 16667"/>
            </a:avLst>
          </a:prstGeom>
          <a:solidFill>
            <a:schemeClr val="accent4"/>
          </a:solidFill>
          <a:ln>
            <a:noFill/>
          </a:ln>
          <a:extLst/>
        </p:spPr>
        <p:txBody>
          <a:bodyPr anchor="ctr"/>
          <a:lstStyle>
            <a:lvl1pPr marL="3175">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spcBef>
                <a:spcPct val="0"/>
              </a:spcBef>
              <a:buClrTx/>
              <a:buFontTx/>
              <a:buNone/>
            </a:pPr>
            <a:endParaRPr lang="en-GB" altLang="en-US" sz="1200"/>
          </a:p>
        </p:txBody>
      </p:sp>
      <p:sp>
        <p:nvSpPr>
          <p:cNvPr id="13" name="TextBox 12"/>
          <p:cNvSpPr txBox="1"/>
          <p:nvPr/>
        </p:nvSpPr>
        <p:spPr>
          <a:xfrm>
            <a:off x="6303333" y="3909566"/>
            <a:ext cx="3960812" cy="2154238"/>
          </a:xfrm>
          <a:prstGeom prst="rect">
            <a:avLst/>
          </a:prstGeom>
          <a:noFill/>
        </p:spPr>
        <p:txBody>
          <a:bodyPr>
            <a:spAutoFit/>
          </a:bodyPr>
          <a:lstStyle/>
          <a:p>
            <a:pPr algn="ctr">
              <a:spcAft>
                <a:spcPts val="600"/>
              </a:spcAft>
              <a:defRPr/>
            </a:pPr>
            <a:r>
              <a:rPr lang="en-GB" sz="2000" dirty="0">
                <a:solidFill>
                  <a:srgbClr val="000000"/>
                </a:solidFill>
                <a:latin typeface="Verdana"/>
              </a:rPr>
              <a:t>EU funding</a:t>
            </a:r>
          </a:p>
          <a:p>
            <a:pPr>
              <a:defRPr/>
            </a:pPr>
            <a:endParaRPr lang="en-GB" sz="1300" dirty="0">
              <a:solidFill>
                <a:srgbClr val="000000"/>
              </a:solidFill>
              <a:latin typeface="Verdana"/>
            </a:endParaRPr>
          </a:p>
          <a:p>
            <a:pPr marL="342900" indent="-342900">
              <a:spcAft>
                <a:spcPts val="600"/>
              </a:spcAft>
              <a:buFontTx/>
              <a:buChar char="-"/>
              <a:defRPr/>
            </a:pPr>
            <a:r>
              <a:rPr lang="en-GB" sz="1600" dirty="0" smtClean="0">
                <a:solidFill>
                  <a:srgbClr val="000000"/>
                </a:solidFill>
                <a:latin typeface="Verdana"/>
                <a:hlinkClick r:id="rId12"/>
              </a:rPr>
              <a:t>Recovery &amp; </a:t>
            </a:r>
            <a:r>
              <a:rPr lang="en-GB" sz="1600" dirty="0">
                <a:solidFill>
                  <a:srgbClr val="000000"/>
                </a:solidFill>
                <a:latin typeface="Verdana"/>
                <a:hlinkClick r:id="rId12"/>
              </a:rPr>
              <a:t>Resilience Facility</a:t>
            </a:r>
            <a:endParaRPr lang="en-GB" sz="1600" dirty="0">
              <a:solidFill>
                <a:srgbClr val="000000"/>
              </a:solidFill>
              <a:latin typeface="Verdana"/>
            </a:endParaRPr>
          </a:p>
          <a:p>
            <a:pPr>
              <a:spcAft>
                <a:spcPts val="600"/>
              </a:spcAft>
              <a:defRPr/>
            </a:pPr>
            <a:endParaRPr lang="en-GB" sz="100" dirty="0">
              <a:solidFill>
                <a:srgbClr val="000000"/>
              </a:solidFill>
              <a:latin typeface="Verdana"/>
            </a:endParaRPr>
          </a:p>
          <a:p>
            <a:pPr marL="342900" indent="-342900">
              <a:spcAft>
                <a:spcPts val="600"/>
              </a:spcAft>
              <a:buFontTx/>
              <a:buChar char="-"/>
              <a:defRPr/>
            </a:pPr>
            <a:r>
              <a:rPr lang="en-GB" sz="1600" dirty="0">
                <a:solidFill>
                  <a:srgbClr val="000000"/>
                </a:solidFill>
                <a:latin typeface="Verdana"/>
                <a:hlinkClick r:id="rId13"/>
              </a:rPr>
              <a:t>MFF 2021-2027</a:t>
            </a:r>
            <a:r>
              <a:rPr lang="en-GB" sz="1600" dirty="0">
                <a:solidFill>
                  <a:srgbClr val="000000"/>
                </a:solidFill>
                <a:latin typeface="Verdana"/>
              </a:rPr>
              <a:t>: Horizon Europe, ESIF, new Defence program, Digital Europe program, </a:t>
            </a:r>
            <a:r>
              <a:rPr lang="en-GB" sz="1600" dirty="0" smtClean="0">
                <a:solidFill>
                  <a:srgbClr val="000000"/>
                </a:solidFill>
                <a:latin typeface="Verdana"/>
              </a:rPr>
              <a:t>etc.</a:t>
            </a:r>
            <a:endParaRPr lang="en-GB" sz="1600" dirty="0">
              <a:solidFill>
                <a:srgbClr val="000000"/>
              </a:solidFill>
              <a:latin typeface="Verdana"/>
            </a:endParaRPr>
          </a:p>
          <a:p>
            <a:pPr marL="342900" indent="-342900">
              <a:spcAft>
                <a:spcPts val="600"/>
              </a:spcAft>
              <a:buFontTx/>
              <a:buChar char="-"/>
              <a:defRPr/>
            </a:pPr>
            <a:r>
              <a:rPr lang="en-GB" sz="1600" dirty="0">
                <a:solidFill>
                  <a:srgbClr val="000000"/>
                </a:solidFill>
                <a:latin typeface="Verdana"/>
              </a:rPr>
              <a:t>List </a:t>
            </a:r>
            <a:r>
              <a:rPr lang="en-US" sz="1600" dirty="0">
                <a:solidFill>
                  <a:srgbClr val="000000"/>
                </a:solidFill>
                <a:latin typeface="Verdana"/>
                <a:hlinkClick r:id="rId14"/>
              </a:rPr>
              <a:t>projects</a:t>
            </a:r>
            <a:r>
              <a:rPr lang="en-US" sz="1600" dirty="0">
                <a:solidFill>
                  <a:srgbClr val="000000"/>
                </a:solidFill>
                <a:latin typeface="Verdana"/>
              </a:rPr>
              <a:t>, </a:t>
            </a:r>
            <a:r>
              <a:rPr lang="en-US" sz="1600" dirty="0">
                <a:solidFill>
                  <a:srgbClr val="000000"/>
                </a:solidFill>
                <a:latin typeface="Verdana"/>
                <a:hlinkClick r:id="rId15"/>
              </a:rPr>
              <a:t>impacts</a:t>
            </a:r>
            <a:r>
              <a:rPr lang="en-US" sz="1600" dirty="0">
                <a:solidFill>
                  <a:srgbClr val="000000"/>
                </a:solidFill>
                <a:latin typeface="Verdana"/>
              </a:rPr>
              <a:t> achieved</a:t>
            </a:r>
            <a:endParaRPr lang="en-GB" sz="1600" dirty="0">
              <a:solidFill>
                <a:srgbClr val="000000"/>
              </a:solidFill>
              <a:latin typeface="Verdana"/>
            </a:endParaRPr>
          </a:p>
        </p:txBody>
      </p:sp>
      <p:sp>
        <p:nvSpPr>
          <p:cNvPr id="4105" name="Rounded Rectangle 13"/>
          <p:cNvSpPr>
            <a:spLocks noChangeArrowheads="1"/>
          </p:cNvSpPr>
          <p:nvPr/>
        </p:nvSpPr>
        <p:spPr bwMode="auto">
          <a:xfrm>
            <a:off x="1623383" y="3836542"/>
            <a:ext cx="4248150" cy="2447925"/>
          </a:xfrm>
          <a:prstGeom prst="roundRect">
            <a:avLst>
              <a:gd name="adj" fmla="val 16667"/>
            </a:avLst>
          </a:prstGeom>
          <a:solidFill>
            <a:schemeClr val="accent2">
              <a:lumMod val="40000"/>
              <a:lumOff val="60000"/>
            </a:schemeClr>
          </a:solidFill>
          <a:ln>
            <a:noFill/>
          </a:ln>
          <a:extLst/>
        </p:spPr>
        <p:txBody>
          <a:bodyPr anchor="ctr"/>
          <a:lstStyle>
            <a:lvl1pPr marL="3175">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spcBef>
                <a:spcPct val="0"/>
              </a:spcBef>
              <a:buClrTx/>
              <a:buFontTx/>
              <a:buNone/>
            </a:pPr>
            <a:endParaRPr lang="en-GB" altLang="en-US" sz="1200"/>
          </a:p>
        </p:txBody>
      </p:sp>
      <p:sp>
        <p:nvSpPr>
          <p:cNvPr id="15" name="TextBox 14"/>
          <p:cNvSpPr txBox="1"/>
          <p:nvPr/>
        </p:nvSpPr>
        <p:spPr>
          <a:xfrm>
            <a:off x="1694821" y="3895279"/>
            <a:ext cx="4176713" cy="2210862"/>
          </a:xfrm>
          <a:prstGeom prst="rect">
            <a:avLst/>
          </a:prstGeom>
          <a:noFill/>
        </p:spPr>
        <p:txBody>
          <a:bodyPr>
            <a:spAutoFit/>
          </a:bodyPr>
          <a:lstStyle/>
          <a:p>
            <a:pPr algn="ctr">
              <a:spcAft>
                <a:spcPts val="200"/>
              </a:spcAft>
              <a:defRPr/>
            </a:pPr>
            <a:r>
              <a:rPr lang="en-GB" sz="2000" dirty="0">
                <a:solidFill>
                  <a:srgbClr val="000000"/>
                </a:solidFill>
                <a:latin typeface="Verdana"/>
              </a:rPr>
              <a:t>Doing it ourselves</a:t>
            </a:r>
          </a:p>
          <a:p>
            <a:pPr>
              <a:defRPr/>
            </a:pPr>
            <a:endParaRPr lang="en-GB" dirty="0">
              <a:solidFill>
                <a:srgbClr val="000000"/>
              </a:solidFill>
              <a:latin typeface="Verdana"/>
            </a:endParaRPr>
          </a:p>
          <a:p>
            <a:pPr marL="342900" indent="-342900">
              <a:buFontTx/>
              <a:buChar char="-"/>
              <a:defRPr/>
            </a:pPr>
            <a:r>
              <a:rPr lang="en-GB" sz="1600" dirty="0">
                <a:solidFill>
                  <a:srgbClr val="000000"/>
                </a:solidFill>
                <a:latin typeface="Verdana"/>
                <a:hlinkClick r:id="rId16"/>
              </a:rPr>
              <a:t>EU blockchain PCP</a:t>
            </a:r>
            <a:endParaRPr lang="en-GB" sz="1600" dirty="0">
              <a:solidFill>
                <a:srgbClr val="000000"/>
              </a:solidFill>
              <a:latin typeface="Verdana"/>
            </a:endParaRPr>
          </a:p>
          <a:p>
            <a:pPr>
              <a:defRPr/>
            </a:pPr>
            <a:endParaRPr lang="en-GB" sz="900" dirty="0">
              <a:solidFill>
                <a:srgbClr val="000000"/>
              </a:solidFill>
              <a:latin typeface="Verdana"/>
            </a:endParaRPr>
          </a:p>
          <a:p>
            <a:pPr marL="342900" indent="-342900">
              <a:buFontTx/>
              <a:buChar char="-"/>
              <a:defRPr/>
            </a:pPr>
            <a:r>
              <a:rPr lang="en-US" sz="1600" dirty="0">
                <a:solidFill>
                  <a:srgbClr val="000000"/>
                </a:solidFill>
                <a:latin typeface="Verdana"/>
                <a:hlinkClick r:id="rId17"/>
              </a:rPr>
              <a:t>EU buys disinfection robots</a:t>
            </a:r>
            <a:r>
              <a:rPr lang="en-US" sz="1600" dirty="0">
                <a:solidFill>
                  <a:srgbClr val="000000"/>
                </a:solidFill>
                <a:latin typeface="Verdana"/>
              </a:rPr>
              <a:t> for</a:t>
            </a:r>
          </a:p>
          <a:p>
            <a:pPr>
              <a:defRPr/>
            </a:pPr>
            <a:r>
              <a:rPr lang="en-US" sz="1600" dirty="0">
                <a:solidFill>
                  <a:srgbClr val="000000"/>
                </a:solidFill>
                <a:latin typeface="Verdana"/>
              </a:rPr>
              <a:t>     hospitals around </a:t>
            </a:r>
            <a:r>
              <a:rPr lang="en-US" sz="1600" dirty="0" smtClean="0">
                <a:solidFill>
                  <a:srgbClr val="000000"/>
                </a:solidFill>
                <a:latin typeface="Verdana"/>
              </a:rPr>
              <a:t>Europe (COVID)</a:t>
            </a:r>
            <a:endParaRPr lang="en-US" sz="1600" dirty="0">
              <a:solidFill>
                <a:srgbClr val="000000"/>
              </a:solidFill>
              <a:latin typeface="Verdana"/>
            </a:endParaRPr>
          </a:p>
          <a:p>
            <a:pPr>
              <a:defRPr/>
            </a:pPr>
            <a:endParaRPr lang="en-US" sz="900" dirty="0">
              <a:solidFill>
                <a:srgbClr val="000000"/>
              </a:solidFill>
              <a:latin typeface="Verdana"/>
            </a:endParaRPr>
          </a:p>
          <a:p>
            <a:pPr marL="285750" indent="-285750">
              <a:buFontTx/>
              <a:buChar char="-"/>
              <a:defRPr/>
            </a:pPr>
            <a:r>
              <a:rPr lang="en-US" sz="1600" dirty="0">
                <a:solidFill>
                  <a:srgbClr val="000000"/>
                </a:solidFill>
                <a:latin typeface="Verdana"/>
              </a:rPr>
              <a:t>Joint proc with MS: </a:t>
            </a:r>
            <a:r>
              <a:rPr lang="en-US" sz="1600" dirty="0">
                <a:solidFill>
                  <a:srgbClr val="000000"/>
                </a:solidFill>
                <a:latin typeface="Verdana"/>
                <a:hlinkClick r:id="rId18"/>
              </a:rPr>
              <a:t>EUROHPC</a:t>
            </a:r>
            <a:r>
              <a:rPr lang="en-US" sz="1600" dirty="0">
                <a:solidFill>
                  <a:srgbClr val="000000"/>
                </a:solidFill>
                <a:latin typeface="Verdana"/>
              </a:rPr>
              <a:t>, EU  </a:t>
            </a:r>
            <a:r>
              <a:rPr lang="en-US" sz="1600" dirty="0">
                <a:solidFill>
                  <a:srgbClr val="000000"/>
                </a:solidFill>
                <a:latin typeface="Verdana"/>
                <a:hlinkClick r:id="rId19"/>
              </a:rPr>
              <a:t>Cybersecurity Competence </a:t>
            </a:r>
            <a:r>
              <a:rPr lang="en-US" sz="1600" dirty="0" smtClean="0">
                <a:solidFill>
                  <a:srgbClr val="000000"/>
                </a:solidFill>
                <a:latin typeface="Verdana"/>
                <a:hlinkClick r:id="rId19"/>
              </a:rPr>
              <a:t>Center</a:t>
            </a:r>
            <a:endParaRPr lang="en-US" sz="1600" dirty="0">
              <a:solidFill>
                <a:srgbClr val="000000"/>
              </a:solidFill>
              <a:latin typeface="Verdana"/>
            </a:endParaRPr>
          </a:p>
        </p:txBody>
      </p:sp>
      <p:sp>
        <p:nvSpPr>
          <p:cNvPr id="12" name="Title 2"/>
          <p:cNvSpPr>
            <a:spLocks noGrp="1"/>
          </p:cNvSpPr>
          <p:nvPr>
            <p:ph type="title"/>
          </p:nvPr>
        </p:nvSpPr>
        <p:spPr>
          <a:xfrm>
            <a:off x="904671" y="74697"/>
            <a:ext cx="11753238" cy="782357"/>
          </a:xfrm>
        </p:spPr>
        <p:txBody>
          <a:bodyPr/>
          <a:lstStyle/>
          <a:p>
            <a:r>
              <a:rPr lang="sv-SE" dirty="0" err="1" smtClean="0">
                <a:solidFill>
                  <a:srgbClr val="931680"/>
                </a:solidFill>
              </a:rPr>
              <a:t>Several</a:t>
            </a:r>
            <a:r>
              <a:rPr lang="sv-SE" dirty="0" smtClean="0">
                <a:solidFill>
                  <a:srgbClr val="931680"/>
                </a:solidFill>
              </a:rPr>
              <a:t> initiatives on innovation </a:t>
            </a:r>
            <a:r>
              <a:rPr lang="sv-SE" dirty="0" err="1" smtClean="0">
                <a:solidFill>
                  <a:srgbClr val="931680"/>
                </a:solidFill>
              </a:rPr>
              <a:t>procurement</a:t>
            </a:r>
            <a:endParaRPr lang="en-GB" sz="2000" dirty="0">
              <a:solidFill>
                <a:srgbClr val="931680"/>
              </a:solidFill>
            </a:endParaRPr>
          </a:p>
        </p:txBody>
      </p:sp>
    </p:spTree>
    <p:extLst>
      <p:ext uri="{BB962C8B-B14F-4D97-AF65-F5344CB8AC3E}">
        <p14:creationId xmlns:p14="http://schemas.microsoft.com/office/powerpoint/2010/main" val="200098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758363" y="6036765"/>
            <a:ext cx="232886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956434" y="438426"/>
            <a:ext cx="10515600" cy="782357"/>
          </a:xfrm>
        </p:spPr>
        <p:txBody>
          <a:bodyPr/>
          <a:lstStyle/>
          <a:p>
            <a:r>
              <a:rPr lang="en-GB" u="sng" dirty="0" smtClean="0">
                <a:solidFill>
                  <a:srgbClr val="931680"/>
                </a:solidFill>
              </a:rPr>
              <a:t>Several EU programs (2021-2027)</a:t>
            </a:r>
            <a:r>
              <a:rPr lang="en-GB" dirty="0" smtClean="0">
                <a:solidFill>
                  <a:srgbClr val="931680"/>
                </a:solidFill>
              </a:rPr>
              <a:t> in which innovation procurement plays a growing role</a:t>
            </a:r>
            <a:endParaRPr lang="en-GB" sz="2000" u="sng" dirty="0">
              <a:solidFill>
                <a:srgbClr val="931680"/>
              </a:solidFill>
            </a:endParaRPr>
          </a:p>
        </p:txBody>
      </p:sp>
      <p:pic>
        <p:nvPicPr>
          <p:cNvPr id="5" name="Picture 4"/>
          <p:cNvPicPr>
            <a:picLocks noChangeAspect="1"/>
          </p:cNvPicPr>
          <p:nvPr/>
        </p:nvPicPr>
        <p:blipFill>
          <a:blip r:embed="rId3"/>
          <a:stretch>
            <a:fillRect/>
          </a:stretch>
        </p:blipFill>
        <p:spPr>
          <a:xfrm>
            <a:off x="1556905" y="1314054"/>
            <a:ext cx="9314658" cy="5408511"/>
          </a:xfrm>
          <a:prstGeom prst="rect">
            <a:avLst/>
          </a:prstGeom>
        </p:spPr>
      </p:pic>
      <p:pic>
        <p:nvPicPr>
          <p:cNvPr id="2" name="Picture 1"/>
          <p:cNvPicPr>
            <a:picLocks noChangeAspect="1"/>
          </p:cNvPicPr>
          <p:nvPr/>
        </p:nvPicPr>
        <p:blipFill>
          <a:blip r:embed="rId4"/>
          <a:stretch>
            <a:fillRect/>
          </a:stretch>
        </p:blipFill>
        <p:spPr>
          <a:xfrm>
            <a:off x="4888354" y="3523009"/>
            <a:ext cx="2105025" cy="495300"/>
          </a:xfrm>
          <a:prstGeom prst="rect">
            <a:avLst/>
          </a:prstGeom>
        </p:spPr>
      </p:pic>
    </p:spTree>
    <p:extLst>
      <p:ext uri="{BB962C8B-B14F-4D97-AF65-F5344CB8AC3E}">
        <p14:creationId xmlns:p14="http://schemas.microsoft.com/office/powerpoint/2010/main" val="2157852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cc8d1828-416f-48fb-beda-9b45e7487b31"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B2C70733C01749A1C9501AB10D1536" ma:contentTypeVersion="2" ma:contentTypeDescription="Create a new document." ma:contentTypeScope="" ma:versionID="6cb8082041658ad35774952261485903">
  <xsd:schema xmlns:xsd="http://www.w3.org/2001/XMLSchema" xmlns:xs="http://www.w3.org/2001/XMLSchema" xmlns:p="http://schemas.microsoft.com/office/2006/metadata/properties" xmlns:ns1="http://schemas.microsoft.com/sharepoint/v3" xmlns:ns2="cc8d1828-416f-48fb-beda-9b45e7487b31" targetNamespace="http://schemas.microsoft.com/office/2006/metadata/properties" ma:root="true" ma:fieldsID="bf22d480dcf29e6f27d1c70897101e18" ns1:_="" ns2:_="">
    <xsd:import namespace="http://schemas.microsoft.com/sharepoint/v3"/>
    <xsd:import namespace="cc8d1828-416f-48fb-beda-9b45e7487b31"/>
    <xsd:element name="properties">
      <xsd:complexType>
        <xsd:sequence>
          <xsd:element name="documentManagement">
            <xsd:complexType>
              <xsd:all>
                <xsd:element ref="ns1:PublishingStartDate" minOccurs="0"/>
                <xsd:element ref="ns1:PublishingExpirationDat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d1828-416f-48fb-beda-9b45e7487b31" elementFormDefault="qualified">
    <xsd:import namespace="http://schemas.microsoft.com/office/2006/documentManagement/types"/>
    <xsd:import namespace="http://schemas.microsoft.com/office/infopath/2007/PartnerControls"/>
    <xsd:element name="document_x0020_type" ma:index="10" nillable="true" ma:displayName="document type" ma:format="Dropdown" ma:internalName="document_x0020_type">
      <xsd:simpleType>
        <xsd:union memberTypes="dms:Text">
          <xsd:simpleType>
            <xsd:restriction base="dms:Choice">
              <xsd:enumeration value="CRIG"/>
              <xsd:enumeration value="DTP"/>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E5D0D-A79B-418D-A07D-9F3951B9B6D6}">
  <ds:schemaRefs>
    <ds:schemaRef ds:uri="http://purl.org/dc/elements/1.1/"/>
    <ds:schemaRef ds:uri="http://schemas.microsoft.com/office/2006/metadata/properties"/>
    <ds:schemaRef ds:uri="cc8d1828-416f-48fb-beda-9b45e7487b31"/>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A14A6EBB-A00A-4C11-B012-A92974045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8d1828-416f-48fb-beda-9b45e7487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9560</TotalTime>
  <Words>5957</Words>
  <Application>Microsoft Office PowerPoint</Application>
  <PresentationFormat>Widescreen</PresentationFormat>
  <Paragraphs>725</Paragraphs>
  <Slides>38</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EC Square Sans Pro</vt:lpstr>
      <vt:lpstr>EC Square Sans Pro Light</vt:lpstr>
      <vt:lpstr>Times</vt:lpstr>
      <vt:lpstr>Times New Roman</vt:lpstr>
      <vt:lpstr>Trebuchet MS</vt:lpstr>
      <vt:lpstr>Verdana</vt:lpstr>
      <vt:lpstr>Wingdings</vt:lpstr>
      <vt:lpstr>Office Theme</vt:lpstr>
      <vt:lpstr>PowerPoint Presentation</vt:lpstr>
      <vt:lpstr>Poll 3 – Is the topic new to you or not?</vt:lpstr>
      <vt:lpstr>The State of Play</vt:lpstr>
      <vt:lpstr>Public Procurement of Innovative solutions (PPI)</vt:lpstr>
      <vt:lpstr>Pre-Commercial Procurement (PCP)</vt:lpstr>
      <vt:lpstr>Complementarity</vt:lpstr>
      <vt:lpstr>Split between PCP and PPI enables to</vt:lpstr>
      <vt:lpstr>Several initiatives on innovation procurement</vt:lpstr>
      <vt:lpstr>Several EU programs (2021-2027) in which innovation procurement plays a growing role</vt:lpstr>
      <vt:lpstr>Examples: National PCPs -&gt; EU funded PPIs</vt:lpstr>
      <vt:lpstr>Immediate impacts of EU funded PCPs on supply side (132 procurers, 349 companies, 63 univs involved)</vt:lpstr>
      <vt:lpstr>Longer term impacts ’so far’ of EU funded PCPs on supply side (132 procurers, 349 companies, 63 univs involved)</vt:lpstr>
      <vt:lpstr>PowerPoint Presentation</vt:lpstr>
      <vt:lpstr>Examples: Impacts EU funded PCPs</vt:lpstr>
      <vt:lpstr>Lessont learnt – recommendations for future </vt:lpstr>
      <vt:lpstr>Funding conditions</vt:lpstr>
      <vt:lpstr>Types of actions</vt:lpstr>
      <vt:lpstr>Types of actions</vt:lpstr>
      <vt:lpstr>Applicable rules and guidance </vt:lpstr>
      <vt:lpstr>Conditions for participation</vt:lpstr>
      <vt:lpstr>Role of different actors</vt:lpstr>
      <vt:lpstr>Eligible activities</vt:lpstr>
      <vt:lpstr>Eligible activities</vt:lpstr>
      <vt:lpstr>EU contribution</vt:lpstr>
      <vt:lpstr>Example PCP action</vt:lpstr>
      <vt:lpstr>Example PPI action – joint procurement</vt:lpstr>
      <vt:lpstr>Example PPI action – coord procurement</vt:lpstr>
      <vt:lpstr>IPR allocation </vt:lpstr>
      <vt:lpstr>Main novelties in Horizon Europe </vt:lpstr>
      <vt:lpstr>Calls in first WP</vt:lpstr>
      <vt:lpstr>PowerPoint Presentation</vt:lpstr>
      <vt:lpstr>PowerPoint Presentation</vt:lpstr>
      <vt:lpstr>PowerPoint Presentation</vt:lpstr>
      <vt:lpstr>PowerPoint Presentation</vt:lpstr>
      <vt:lpstr>PowerPoint Presentation</vt:lpstr>
      <vt:lpstr>Topic specific workshops / Info days</vt:lpstr>
      <vt:lpstr>Any questions?  Please enter your questions in Slido  https://app.sli.do/event/jwfm43x5</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BOS Lieve (CNECT)</cp:lastModifiedBy>
  <cp:revision>517</cp:revision>
  <dcterms:created xsi:type="dcterms:W3CDTF">2020-12-04T09:35:19Z</dcterms:created>
  <dcterms:modified xsi:type="dcterms:W3CDTF">2021-06-22T11:53:09Z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0x0101007AB2C70733C01749A1C9501AB10D1536</vt:lpwstr>
  </property>
</Properties>
</file>