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JAFOVA Bilgeyis (RTD-EXT)" initials="NB(" lastIdx="1" clrIdx="0">
    <p:extLst>
      <p:ext uri="{19B8F6BF-5375-455C-9EA6-DF929625EA0E}">
        <p15:presenceInfo xmlns:p15="http://schemas.microsoft.com/office/powerpoint/2012/main" userId="S-1-5-21-1606980848-2025429265-839522115-1048166" providerId="AD"/>
      </p:ext>
    </p:extLst>
  </p:cmAuthor>
  <p:cmAuthor id="2" name="BA TRUNG Arya-Marie (RTD)" initials="BTA(" lastIdx="1" clrIdx="1">
    <p:extLst>
      <p:ext uri="{19B8F6BF-5375-455C-9EA6-DF929625EA0E}">
        <p15:presenceInfo xmlns:p15="http://schemas.microsoft.com/office/powerpoint/2012/main" userId="S-1-5-21-1606980848-2025429265-839522115-984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31680"/>
    <a:srgbClr val="9BD4F0"/>
    <a:srgbClr val="034EA2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83EA7-8222-42C4-8C6A-A453A411A96E}" v="3" dt="2021-06-07T13:50:39.038"/>
    <p1510:client id="{295A4FD0-A4C1-4E1B-A540-D6207260BAF7}" v="53" dt="2021-06-07T14:33:31.015"/>
    <p1510:client id="{78B1374D-91A5-481D-841E-2D8C090979CD}" v="15" dt="2021-06-08T13:01:51.508"/>
    <p1510:client id="{8581367C-9602-468D-AE9C-55358A7D1783}" v="5" dt="2021-06-08T08:10:29.208"/>
    <p1510:client id="{9F3398B2-7884-49BF-A62B-644324D02857}" v="3" dt="2021-06-07T13:22:58.056"/>
    <p1510:client id="{A5D3493D-4320-429F-8D2A-EE76E5CAF9E4}" v="10" dt="2021-06-07T15:12:59.989"/>
    <p1510:client id="{B22B64A4-8E45-480D-9E28-4D755F2D2B75}" v="738" dt="2021-06-07T13:42:14.247"/>
    <p1510:client id="{DA89017F-28C3-4251-BE9D-844B02B33926}" v="19" dt="2021-06-08T08:49:54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2" y="11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12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12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 TRUNG Arya-Marie (RTD)" userId="S::arya-marie.ba-trung@ec.europa.eu::bd8aaba4-199e-4d55-859e-da68c0b04599" providerId="AD" clId="Web-{A5D3493D-4320-429F-8D2A-EE76E5CAF9E4}"/>
    <pc:docChg chg="delSld modSld">
      <pc:chgData name="BA TRUNG Arya-Marie (RTD)" userId="S::arya-marie.ba-trung@ec.europa.eu::bd8aaba4-199e-4d55-859e-da68c0b04599" providerId="AD" clId="Web-{A5D3493D-4320-429F-8D2A-EE76E5CAF9E4}" dt="2021-06-07T15:12:59.989" v="9"/>
      <pc:docMkLst>
        <pc:docMk/>
      </pc:docMkLst>
      <pc:sldChg chg="modSp">
        <pc:chgData name="BA TRUNG Arya-Marie (RTD)" userId="S::arya-marie.ba-trung@ec.europa.eu::bd8aaba4-199e-4d55-859e-da68c0b04599" providerId="AD" clId="Web-{A5D3493D-4320-429F-8D2A-EE76E5CAF9E4}" dt="2021-06-07T15:09:44.062" v="8" actId="20577"/>
        <pc:sldMkLst>
          <pc:docMk/>
          <pc:sldMk cId="975458589" sldId="408"/>
        </pc:sldMkLst>
        <pc:spChg chg="mod">
          <ac:chgData name="BA TRUNG Arya-Marie (RTD)" userId="S::arya-marie.ba-trung@ec.europa.eu::bd8aaba4-199e-4d55-859e-da68c0b04599" providerId="AD" clId="Web-{A5D3493D-4320-429F-8D2A-EE76E5CAF9E4}" dt="2021-06-07T15:09:44.062" v="8" actId="20577"/>
          <ac:spMkLst>
            <pc:docMk/>
            <pc:sldMk cId="975458589" sldId="408"/>
            <ac:spMk id="2" creationId="{00000000-0000-0000-0000-000000000000}"/>
          </ac:spMkLst>
        </pc:spChg>
      </pc:sldChg>
      <pc:sldChg chg="del">
        <pc:chgData name="BA TRUNG Arya-Marie (RTD)" userId="S::arya-marie.ba-trung@ec.europa.eu::bd8aaba4-199e-4d55-859e-da68c0b04599" providerId="AD" clId="Web-{A5D3493D-4320-429F-8D2A-EE76E5CAF9E4}" dt="2021-06-07T15:12:59.989" v="9"/>
        <pc:sldMkLst>
          <pc:docMk/>
          <pc:sldMk cId="2715876884" sldId="409"/>
        </pc:sldMkLst>
      </pc:sldChg>
    </pc:docChg>
  </pc:docChgLst>
  <pc:docChgLst>
    <pc:chgData name="BA TRUNG Arya-Marie (RTD)" userId="S::arya-marie.ba-trung@ec.europa.eu::bd8aaba4-199e-4d55-859e-da68c0b04599" providerId="AD" clId="Web-{00A83EA7-8222-42C4-8C6A-A453A411A96E}"/>
    <pc:docChg chg="delSld modSld">
      <pc:chgData name="BA TRUNG Arya-Marie (RTD)" userId="S::arya-marie.ba-trung@ec.europa.eu::bd8aaba4-199e-4d55-859e-da68c0b04599" providerId="AD" clId="Web-{00A83EA7-8222-42C4-8C6A-A453A411A96E}" dt="2021-06-07T13:50:39.038" v="1"/>
      <pc:docMkLst>
        <pc:docMk/>
      </pc:docMkLst>
      <pc:sldChg chg="addSp modSp del">
        <pc:chgData name="BA TRUNG Arya-Marie (RTD)" userId="S::arya-marie.ba-trung@ec.europa.eu::bd8aaba4-199e-4d55-859e-da68c0b04599" providerId="AD" clId="Web-{00A83EA7-8222-42C4-8C6A-A453A411A96E}" dt="2021-06-07T13:50:39.038" v="1"/>
        <pc:sldMkLst>
          <pc:docMk/>
          <pc:sldMk cId="1237682664" sldId="366"/>
        </pc:sldMkLst>
        <pc:picChg chg="add mod">
          <ac:chgData name="BA TRUNG Arya-Marie (RTD)" userId="S::arya-marie.ba-trung@ec.europa.eu::bd8aaba4-199e-4d55-859e-da68c0b04599" providerId="AD" clId="Web-{00A83EA7-8222-42C4-8C6A-A453A411A96E}" dt="2021-06-07T13:50:29.116" v="0"/>
          <ac:picMkLst>
            <pc:docMk/>
            <pc:sldMk cId="1237682664" sldId="366"/>
            <ac:picMk id="4" creationId="{2D665ADA-A714-4D53-B589-4C189F4F5CCC}"/>
          </ac:picMkLst>
        </pc:picChg>
      </pc:sldChg>
    </pc:docChg>
  </pc:docChgLst>
  <pc:docChgLst>
    <pc:chgData name="BA TRUNG Arya-Marie (RTD)" userId="S::arya-marie.ba-trung@ec.europa.eu::bd8aaba4-199e-4d55-859e-da68c0b04599" providerId="AD" clId="Web-{78B1374D-91A5-481D-841E-2D8C090979CD}"/>
    <pc:docChg chg="addSld modSld">
      <pc:chgData name="BA TRUNG Arya-Marie (RTD)" userId="S::arya-marie.ba-trung@ec.europa.eu::bd8aaba4-199e-4d55-859e-da68c0b04599" providerId="AD" clId="Web-{78B1374D-91A5-481D-841E-2D8C090979CD}" dt="2021-06-08T13:01:51.508" v="13" actId="20577"/>
      <pc:docMkLst>
        <pc:docMk/>
      </pc:docMkLst>
      <pc:sldChg chg="modSp new">
        <pc:chgData name="BA TRUNG Arya-Marie (RTD)" userId="S::arya-marie.ba-trung@ec.europa.eu::bd8aaba4-199e-4d55-859e-da68c0b04599" providerId="AD" clId="Web-{78B1374D-91A5-481D-841E-2D8C090979CD}" dt="2021-06-08T13:01:51.508" v="13" actId="20577"/>
        <pc:sldMkLst>
          <pc:docMk/>
          <pc:sldMk cId="3511813482" sldId="418"/>
        </pc:sldMkLst>
        <pc:spChg chg="mod">
          <ac:chgData name="BA TRUNG Arya-Marie (RTD)" userId="S::arya-marie.ba-trung@ec.europa.eu::bd8aaba4-199e-4d55-859e-da68c0b04599" providerId="AD" clId="Web-{78B1374D-91A5-481D-841E-2D8C090979CD}" dt="2021-06-08T13:01:51.508" v="13" actId="20577"/>
          <ac:spMkLst>
            <pc:docMk/>
            <pc:sldMk cId="3511813482" sldId="418"/>
            <ac:spMk id="2" creationId="{18E6BB08-9562-4514-8D12-80D75A3E768F}"/>
          </ac:spMkLst>
        </pc:spChg>
        <pc:spChg chg="mod">
          <ac:chgData name="BA TRUNG Arya-Marie (RTD)" userId="S::arya-marie.ba-trung@ec.europa.eu::bd8aaba4-199e-4d55-859e-da68c0b04599" providerId="AD" clId="Web-{78B1374D-91A5-481D-841E-2D8C090979CD}" dt="2021-06-08T13:01:43.727" v="12" actId="20577"/>
          <ac:spMkLst>
            <pc:docMk/>
            <pc:sldMk cId="3511813482" sldId="418"/>
            <ac:spMk id="3" creationId="{2A363F95-1BB8-4192-9B5B-26DF687ACB8F}"/>
          </ac:spMkLst>
        </pc:spChg>
      </pc:sldChg>
    </pc:docChg>
  </pc:docChgLst>
  <pc:docChgLst>
    <pc:chgData name="LYSSANDRIDES Georgios (RTD)" userId="S::georgios.lyssandrides@ec.europa.eu::36a2d069-6590-46d4-b59e-0d02a85a53e3" providerId="AD" clId="Web-{9F3398B2-7884-49BF-A62B-644324D02857}"/>
    <pc:docChg chg="modSld">
      <pc:chgData name="LYSSANDRIDES Georgios (RTD)" userId="S::georgios.lyssandrides@ec.europa.eu::36a2d069-6590-46d4-b59e-0d02a85a53e3" providerId="AD" clId="Web-{9F3398B2-7884-49BF-A62B-644324D02857}" dt="2021-06-07T13:22:58.056" v="1"/>
      <pc:docMkLst>
        <pc:docMk/>
      </pc:docMkLst>
      <pc:sldChg chg="addSp delSp modSp">
        <pc:chgData name="LYSSANDRIDES Georgios (RTD)" userId="S::georgios.lyssandrides@ec.europa.eu::36a2d069-6590-46d4-b59e-0d02a85a53e3" providerId="AD" clId="Web-{9F3398B2-7884-49BF-A62B-644324D02857}" dt="2021-06-07T13:22:58.056" v="1"/>
        <pc:sldMkLst>
          <pc:docMk/>
          <pc:sldMk cId="1237682664" sldId="366"/>
        </pc:sldMkLst>
        <pc:picChg chg="add del mod">
          <ac:chgData name="LYSSANDRIDES Georgios (RTD)" userId="S::georgios.lyssandrides@ec.europa.eu::36a2d069-6590-46d4-b59e-0d02a85a53e3" providerId="AD" clId="Web-{9F3398B2-7884-49BF-A62B-644324D02857}" dt="2021-06-07T13:22:58.056" v="1"/>
          <ac:picMkLst>
            <pc:docMk/>
            <pc:sldMk cId="1237682664" sldId="366"/>
            <ac:picMk id="4" creationId="{67EF9E4F-8B03-4AD6-80AD-6C6EC9C31473}"/>
          </ac:picMkLst>
        </pc:picChg>
      </pc:sldChg>
    </pc:docChg>
  </pc:docChgLst>
  <pc:docChgLst>
    <pc:chgData name="BA TRUNG Arya-Marie (RTD)" userId="S::arya-marie.ba-trung@ec.europa.eu::bd8aaba4-199e-4d55-859e-da68c0b04599" providerId="AD" clId="Web-{8581367C-9602-468D-AE9C-55358A7D1783}"/>
    <pc:docChg chg="modSld">
      <pc:chgData name="BA TRUNG Arya-Marie (RTD)" userId="S::arya-marie.ba-trung@ec.europa.eu::bd8aaba4-199e-4d55-859e-da68c0b04599" providerId="AD" clId="Web-{8581367C-9602-468D-AE9C-55358A7D1783}" dt="2021-06-08T08:10:28.958" v="3" actId="20577"/>
      <pc:docMkLst>
        <pc:docMk/>
      </pc:docMkLst>
      <pc:sldChg chg="modSp">
        <pc:chgData name="BA TRUNG Arya-Marie (RTD)" userId="S::arya-marie.ba-trung@ec.europa.eu::bd8aaba4-199e-4d55-859e-da68c0b04599" providerId="AD" clId="Web-{8581367C-9602-468D-AE9C-55358A7D1783}" dt="2021-06-08T08:10:28.958" v="3" actId="20577"/>
        <pc:sldMkLst>
          <pc:docMk/>
          <pc:sldMk cId="3011743172" sldId="361"/>
        </pc:sldMkLst>
        <pc:spChg chg="mod">
          <ac:chgData name="BA TRUNG Arya-Marie (RTD)" userId="S::arya-marie.ba-trung@ec.europa.eu::bd8aaba4-199e-4d55-859e-da68c0b04599" providerId="AD" clId="Web-{8581367C-9602-468D-AE9C-55358A7D1783}" dt="2021-06-08T08:10:28.958" v="3" actId="20577"/>
          <ac:spMkLst>
            <pc:docMk/>
            <pc:sldMk cId="3011743172" sldId="361"/>
            <ac:spMk id="2" creationId="{00000000-0000-0000-0000-000000000000}"/>
          </ac:spMkLst>
        </pc:spChg>
      </pc:sldChg>
    </pc:docChg>
  </pc:docChgLst>
  <pc:docChgLst>
    <pc:chgData name="NAJAFOVA Bilgeyis (RTD-EXT)" userId="S::bilgeyis.najafova@ext.ec.europa.eu::3dab336f-9ae3-4609-a6a3-0965d61baab7" providerId="AD" clId="Web-{DA89017F-28C3-4251-BE9D-844B02B33926}"/>
    <pc:docChg chg="modSld">
      <pc:chgData name="NAJAFOVA Bilgeyis (RTD-EXT)" userId="S::bilgeyis.najafova@ext.ec.europa.eu::3dab336f-9ae3-4609-a6a3-0965d61baab7" providerId="AD" clId="Web-{DA89017F-28C3-4251-BE9D-844B02B33926}" dt="2021-06-08T08:49:51.415" v="17" actId="20577"/>
      <pc:docMkLst>
        <pc:docMk/>
      </pc:docMkLst>
      <pc:sldChg chg="modSp">
        <pc:chgData name="NAJAFOVA Bilgeyis (RTD-EXT)" userId="S::bilgeyis.najafova@ext.ec.europa.eu::3dab336f-9ae3-4609-a6a3-0965d61baab7" providerId="AD" clId="Web-{DA89017F-28C3-4251-BE9D-844B02B33926}" dt="2021-06-08T08:49:51.415" v="17" actId="20577"/>
        <pc:sldMkLst>
          <pc:docMk/>
          <pc:sldMk cId="975458589" sldId="408"/>
        </pc:sldMkLst>
        <pc:spChg chg="mod">
          <ac:chgData name="NAJAFOVA Bilgeyis (RTD-EXT)" userId="S::bilgeyis.najafova@ext.ec.europa.eu::3dab336f-9ae3-4609-a6a3-0965d61baab7" providerId="AD" clId="Web-{DA89017F-28C3-4251-BE9D-844B02B33926}" dt="2021-06-08T08:49:51.415" v="17" actId="20577"/>
          <ac:spMkLst>
            <pc:docMk/>
            <pc:sldMk cId="975458589" sldId="408"/>
            <ac:spMk id="2" creationId="{00000000-0000-0000-0000-000000000000}"/>
          </ac:spMkLst>
        </pc:spChg>
      </pc:sldChg>
    </pc:docChg>
  </pc:docChgLst>
  <pc:docChgLst>
    <pc:chgData name="BA TRUNG Arya-Marie (RTD)" userId="S::arya-marie.ba-trung@ec.europa.eu::bd8aaba4-199e-4d55-859e-da68c0b04599" providerId="AD" clId="Web-{295A4FD0-A4C1-4E1B-A540-D6207260BAF7}"/>
    <pc:docChg chg="modSld">
      <pc:chgData name="BA TRUNG Arya-Marie (RTD)" userId="S::arya-marie.ba-trung@ec.europa.eu::bd8aaba4-199e-4d55-859e-da68c0b04599" providerId="AD" clId="Web-{295A4FD0-A4C1-4E1B-A540-D6207260BAF7}" dt="2021-06-07T14:33:31.015" v="50"/>
      <pc:docMkLst>
        <pc:docMk/>
      </pc:docMkLst>
      <pc:sldChg chg="modSp delCm">
        <pc:chgData name="BA TRUNG Arya-Marie (RTD)" userId="S::arya-marie.ba-trung@ec.europa.eu::bd8aaba4-199e-4d55-859e-da68c0b04599" providerId="AD" clId="Web-{295A4FD0-A4C1-4E1B-A540-D6207260BAF7}" dt="2021-06-07T14:33:31.015" v="50"/>
        <pc:sldMkLst>
          <pc:docMk/>
          <pc:sldMk cId="3389452733" sldId="355"/>
        </pc:sldMkLst>
        <pc:spChg chg="mod">
          <ac:chgData name="BA TRUNG Arya-Marie (RTD)" userId="S::arya-marie.ba-trung@ec.europa.eu::bd8aaba4-199e-4d55-859e-da68c0b04599" providerId="AD" clId="Web-{295A4FD0-A4C1-4E1B-A540-D6207260BAF7}" dt="2021-06-07T14:33:24.484" v="49" actId="20577"/>
          <ac:spMkLst>
            <pc:docMk/>
            <pc:sldMk cId="3389452733" sldId="355"/>
            <ac:spMk id="11" creationId="{00000000-0000-0000-0000-000000000000}"/>
          </ac:spMkLst>
        </pc:spChg>
      </pc:sldChg>
    </pc:docChg>
  </pc:docChgLst>
  <pc:docChgLst>
    <pc:chgData name="BA TRUNG Arya-Marie (RTD)" userId="S::arya-marie.ba-trung@ec.europa.eu::bd8aaba4-199e-4d55-859e-da68c0b04599" providerId="AD" clId="Web-{B22B64A4-8E45-480D-9E28-4D755F2D2B75}"/>
    <pc:docChg chg="addSld modSld sldOrd">
      <pc:chgData name="BA TRUNG Arya-Marie (RTD)" userId="S::arya-marie.ba-trung@ec.europa.eu::bd8aaba4-199e-4d55-859e-da68c0b04599" providerId="AD" clId="Web-{B22B64A4-8E45-480D-9E28-4D755F2D2B75}" dt="2021-06-07T13:42:14.247" v="548" actId="20577"/>
      <pc:docMkLst>
        <pc:docMk/>
      </pc:docMkLst>
      <pc:sldChg chg="modSp">
        <pc:chgData name="BA TRUNG Arya-Marie (RTD)" userId="S::arya-marie.ba-trung@ec.europa.eu::bd8aaba4-199e-4d55-859e-da68c0b04599" providerId="AD" clId="Web-{B22B64A4-8E45-480D-9E28-4D755F2D2B75}" dt="2021-06-07T13:39:42.555" v="489" actId="20577"/>
        <pc:sldMkLst>
          <pc:docMk/>
          <pc:sldMk cId="3695730641" sldId="322"/>
        </pc:sldMkLst>
        <pc:spChg chg="mod">
          <ac:chgData name="BA TRUNG Arya-Marie (RTD)" userId="S::arya-marie.ba-trung@ec.europa.eu::bd8aaba4-199e-4d55-859e-da68c0b04599" providerId="AD" clId="Web-{B22B64A4-8E45-480D-9E28-4D755F2D2B75}" dt="2021-06-07T13:39:42.555" v="489" actId="20577"/>
          <ac:spMkLst>
            <pc:docMk/>
            <pc:sldMk cId="3695730641" sldId="322"/>
            <ac:spMk id="2" creationId="{00000000-0000-0000-0000-000000000000}"/>
          </ac:spMkLst>
        </pc:spChg>
      </pc:sldChg>
      <pc:sldChg chg="ord">
        <pc:chgData name="BA TRUNG Arya-Marie (RTD)" userId="S::arya-marie.ba-trung@ec.europa.eu::bd8aaba4-199e-4d55-859e-da68c0b04599" providerId="AD" clId="Web-{B22B64A4-8E45-480D-9E28-4D755F2D2B75}" dt="2021-06-07T13:32:29.964" v="346"/>
        <pc:sldMkLst>
          <pc:docMk/>
          <pc:sldMk cId="2220892080" sldId="323"/>
        </pc:sldMkLst>
      </pc:sldChg>
      <pc:sldChg chg="modSp">
        <pc:chgData name="BA TRUNG Arya-Marie (RTD)" userId="S::arya-marie.ba-trung@ec.europa.eu::bd8aaba4-199e-4d55-859e-da68c0b04599" providerId="AD" clId="Web-{B22B64A4-8E45-480D-9E28-4D755F2D2B75}" dt="2021-06-07T13:42:14.247" v="548" actId="20577"/>
        <pc:sldMkLst>
          <pc:docMk/>
          <pc:sldMk cId="3011743172" sldId="361"/>
        </pc:sldMkLst>
        <pc:spChg chg="mod">
          <ac:chgData name="BA TRUNG Arya-Marie (RTD)" userId="S::arya-marie.ba-trung@ec.europa.eu::bd8aaba4-199e-4d55-859e-da68c0b04599" providerId="AD" clId="Web-{B22B64A4-8E45-480D-9E28-4D755F2D2B75}" dt="2021-06-07T13:42:14.247" v="548" actId="20577"/>
          <ac:spMkLst>
            <pc:docMk/>
            <pc:sldMk cId="3011743172" sldId="361"/>
            <ac:spMk id="2" creationId="{00000000-0000-0000-0000-000000000000}"/>
          </ac:spMkLst>
        </pc:spChg>
      </pc:sldChg>
      <pc:sldChg chg="modSp">
        <pc:chgData name="BA TRUNG Arya-Marie (RTD)" userId="S::arya-marie.ba-trung@ec.europa.eu::bd8aaba4-199e-4d55-859e-da68c0b04599" providerId="AD" clId="Web-{B22B64A4-8E45-480D-9E28-4D755F2D2B75}" dt="2021-06-07T13:17:00.139" v="53" actId="20577"/>
        <pc:sldMkLst>
          <pc:docMk/>
          <pc:sldMk cId="975458589" sldId="408"/>
        </pc:sldMkLst>
        <pc:spChg chg="mod">
          <ac:chgData name="BA TRUNG Arya-Marie (RTD)" userId="S::arya-marie.ba-trung@ec.europa.eu::bd8aaba4-199e-4d55-859e-da68c0b04599" providerId="AD" clId="Web-{B22B64A4-8E45-480D-9E28-4D755F2D2B75}" dt="2021-06-07T13:17:00.139" v="53" actId="20577"/>
          <ac:spMkLst>
            <pc:docMk/>
            <pc:sldMk cId="975458589" sldId="408"/>
            <ac:spMk id="2" creationId="{00000000-0000-0000-0000-000000000000}"/>
          </ac:spMkLst>
        </pc:spChg>
      </pc:sldChg>
      <pc:sldChg chg="modSp new ord">
        <pc:chgData name="BA TRUNG Arya-Marie (RTD)" userId="S::arya-marie.ba-trung@ec.europa.eu::bd8aaba4-199e-4d55-859e-da68c0b04599" providerId="AD" clId="Web-{B22B64A4-8E45-480D-9E28-4D755F2D2B75}" dt="2021-06-07T13:22:41.461" v="87" actId="20577"/>
        <pc:sldMkLst>
          <pc:docMk/>
          <pc:sldMk cId="2715876884" sldId="409"/>
        </pc:sldMkLst>
        <pc:spChg chg="mod">
          <ac:chgData name="BA TRUNG Arya-Marie (RTD)" userId="S::arya-marie.ba-trung@ec.europa.eu::bd8aaba4-199e-4d55-859e-da68c0b04599" providerId="AD" clId="Web-{B22B64A4-8E45-480D-9E28-4D755F2D2B75}" dt="2021-06-07T13:22:41.461" v="87" actId="20577"/>
          <ac:spMkLst>
            <pc:docMk/>
            <pc:sldMk cId="2715876884" sldId="409"/>
            <ac:spMk id="2" creationId="{4C9373AF-D04E-4DA7-9E57-851ECFDF771A}"/>
          </ac:spMkLst>
        </pc:spChg>
        <pc:spChg chg="mod">
          <ac:chgData name="BA TRUNG Arya-Marie (RTD)" userId="S::arya-marie.ba-trung@ec.europa.eu::bd8aaba4-199e-4d55-859e-da68c0b04599" providerId="AD" clId="Web-{B22B64A4-8E45-480D-9E28-4D755F2D2B75}" dt="2021-06-07T13:22:17.726" v="86" actId="20577"/>
          <ac:spMkLst>
            <pc:docMk/>
            <pc:sldMk cId="2715876884" sldId="409"/>
            <ac:spMk id="3" creationId="{825B5A22-2DFB-4FC7-B79B-F9E12978F857}"/>
          </ac:spMkLst>
        </pc:spChg>
      </pc:sldChg>
      <pc:sldChg chg="addSp modSp new ord">
        <pc:chgData name="BA TRUNG Arya-Marie (RTD)" userId="S::arya-marie.ba-trung@ec.europa.eu::bd8aaba4-199e-4d55-859e-da68c0b04599" providerId="AD" clId="Web-{B22B64A4-8E45-480D-9E28-4D755F2D2B75}" dt="2021-06-07T13:30:56.633" v="344" actId="20577"/>
        <pc:sldMkLst>
          <pc:docMk/>
          <pc:sldMk cId="1262732100" sldId="410"/>
        </pc:sldMkLst>
        <pc:spChg chg="mod">
          <ac:chgData name="BA TRUNG Arya-Marie (RTD)" userId="S::arya-marie.ba-trung@ec.europa.eu::bd8aaba4-199e-4d55-859e-da68c0b04599" providerId="AD" clId="Web-{B22B64A4-8E45-480D-9E28-4D755F2D2B75}" dt="2021-06-07T13:27:15.220" v="118" actId="20577"/>
          <ac:spMkLst>
            <pc:docMk/>
            <pc:sldMk cId="1262732100" sldId="410"/>
            <ac:spMk id="3" creationId="{B30FC69B-846C-4AE8-AC50-69E203BD26B1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07" v="119"/>
          <ac:spMkLst>
            <pc:docMk/>
            <pc:sldMk cId="1262732100" sldId="410"/>
            <ac:spMk id="5" creationId="{7870113C-6493-4960-B36B-1B6247F7F628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23" v="120"/>
          <ac:spMkLst>
            <pc:docMk/>
            <pc:sldMk cId="1262732100" sldId="410"/>
            <ac:spMk id="7" creationId="{44BF4F57-4B72-4F2A-952D-9A4202371E99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23" v="121"/>
          <ac:spMkLst>
            <pc:docMk/>
            <pc:sldMk cId="1262732100" sldId="410"/>
            <ac:spMk id="9" creationId="{31D914EF-F477-4919-BBD0-8EAB009F4189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39" v="122"/>
          <ac:spMkLst>
            <pc:docMk/>
            <pc:sldMk cId="1262732100" sldId="410"/>
            <ac:spMk id="11" creationId="{E5A87CF9-781C-4C1B-B168-A5BD996C033E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3.939" v="123"/>
          <ac:spMkLst>
            <pc:docMk/>
            <pc:sldMk cId="1262732100" sldId="410"/>
            <ac:spMk id="13" creationId="{431FE9B0-ED12-4268-85D8-11980009C65F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28:00.315" v="142" actId="20577"/>
          <ac:spMkLst>
            <pc:docMk/>
            <pc:sldMk cId="1262732100" sldId="410"/>
            <ac:spMk id="15" creationId="{2DBA6053-CBFC-4F47-B137-23858F94FCDE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28:39.519" v="190" actId="20577"/>
          <ac:spMkLst>
            <pc:docMk/>
            <pc:sldMk cId="1262732100" sldId="410"/>
            <ac:spMk id="17" creationId="{7E23A73F-80C1-4F0F-B9A1-9CDAE2C453E2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30:24.069" v="330" actId="14100"/>
          <ac:spMkLst>
            <pc:docMk/>
            <pc:sldMk cId="1262732100" sldId="410"/>
            <ac:spMk id="19" creationId="{E58378A6-1C96-4277-B6B2-954887FEA9F8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29:50.787" v="278" actId="20577"/>
          <ac:spMkLst>
            <pc:docMk/>
            <pc:sldMk cId="1262732100" sldId="410"/>
            <ac:spMk id="21" creationId="{14A54328-121E-4269-BCB4-6D26E853C1DB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29:20.989" v="236" actId="20577"/>
          <ac:spMkLst>
            <pc:docMk/>
            <pc:sldMk cId="1262732100" sldId="410"/>
            <ac:spMk id="23" creationId="{B4056ED0-46EA-4939-99DF-4FEB742A9D22}"/>
          </ac:spMkLst>
        </pc:spChg>
        <pc:spChg chg="add">
          <ac:chgData name="BA TRUNG Arya-Marie (RTD)" userId="S::arya-marie.ba-trung@ec.europa.eu::bd8aaba4-199e-4d55-859e-da68c0b04599" providerId="AD" clId="Web-{B22B64A4-8E45-480D-9E28-4D755F2D2B75}" dt="2021-06-07T13:27:24.001" v="129"/>
          <ac:spMkLst>
            <pc:docMk/>
            <pc:sldMk cId="1262732100" sldId="410"/>
            <ac:spMk id="25" creationId="{9A07E194-D564-441E-97D0-0419A27173E8}"/>
          </ac:spMkLst>
        </pc:spChg>
        <pc:spChg chg="add mod">
          <ac:chgData name="BA TRUNG Arya-Marie (RTD)" userId="S::arya-marie.ba-trung@ec.europa.eu::bd8aaba4-199e-4d55-859e-da68c0b04599" providerId="AD" clId="Web-{B22B64A4-8E45-480D-9E28-4D755F2D2B75}" dt="2021-06-07T13:30:56.633" v="344" actId="20577"/>
          <ac:spMkLst>
            <pc:docMk/>
            <pc:sldMk cId="1262732100" sldId="410"/>
            <ac:spMk id="27" creationId="{D42856B2-E740-4C8E-AB07-4974517AFE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Name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Speaker Name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Date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</a:rPr>
              <a:t>THE EU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>
                <a:solidFill>
                  <a:schemeClr val="tx2"/>
                </a:solidFill>
              </a:rPr>
              <a:t>PROGRAMME</a:t>
            </a:r>
            <a:endParaRPr lang="en-GB" sz="1900" spc="80" baseline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/>
              <a:t>2021 – 2027</a:t>
            </a:r>
            <a:endParaRPr lang="en-GB" b="0" spc="70" baseline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err="1">
                <a:solidFill>
                  <a:schemeClr val="tx1"/>
                </a:solidFill>
              </a:rPr>
              <a:t>authorised</a:t>
            </a:r>
            <a:r>
              <a:rPr lang="en-US" sz="600" b="0" kern="0">
                <a:solidFill>
                  <a:schemeClr val="tx1"/>
                </a:solidFill>
              </a:rPr>
              <a:t> under the </a:t>
            </a:r>
            <a:r>
              <a:rPr lang="en-US" sz="600" b="0" u="sng" kern="0">
                <a:solidFill>
                  <a:schemeClr val="tx1"/>
                </a:solidFill>
              </a:rPr>
              <a:t>CC BY 4.0</a:t>
            </a:r>
            <a:r>
              <a:rPr lang="en-US" sz="600" b="1" kern="0">
                <a:solidFill>
                  <a:schemeClr val="tx1"/>
                </a:solidFill>
              </a:rPr>
              <a:t>  </a:t>
            </a:r>
            <a:r>
              <a:rPr lang="en-US" sz="600" b="0" ker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>
                <a:solidFill>
                  <a:schemeClr val="tx1"/>
                </a:solidFill>
              </a:rPr>
              <a:t>Image credits: © </a:t>
            </a:r>
            <a:r>
              <a:rPr lang="en-GB" sz="600" kern="0" err="1">
                <a:solidFill>
                  <a:schemeClr val="tx1"/>
                </a:solidFill>
              </a:rPr>
              <a:t>ivector</a:t>
            </a:r>
            <a:r>
              <a:rPr lang="en-GB" sz="600" kern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>
                <a:solidFill>
                  <a:schemeClr val="tx1"/>
                </a:solidFill>
              </a:rPr>
              <a:t>Icons © </a:t>
            </a:r>
            <a:r>
              <a:rPr lang="en-US" sz="600" kern="0" err="1">
                <a:solidFill>
                  <a:schemeClr val="tx1"/>
                </a:solidFill>
              </a:rPr>
              <a:t>Flaticon</a:t>
            </a:r>
            <a:r>
              <a:rPr lang="en-US" sz="600" kern="0">
                <a:solidFill>
                  <a:schemeClr val="tx1"/>
                </a:solidFill>
              </a:rPr>
              <a:t> – all rights reserved.</a:t>
            </a:r>
            <a:endParaRPr lang="en-GB" sz="600" ker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magine 4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0724D5BA-5618-47B9-B0A8-A0D8CC1CEA3D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5927004"/>
            <a:ext cx="1974368" cy="6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resultsbooster.eu/" TargetMode="External"/><Relationship Id="rId2" Type="http://schemas.openxmlformats.org/officeDocument/2006/relationships/hyperlink" Target="mailto:booster@meta-group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resultsbooster.eu/ServicePacks/Details/7" TargetMode="External"/><Relationship Id="rId2" Type="http://schemas.openxmlformats.org/officeDocument/2006/relationships/hyperlink" Target="https://www.horizonresultsbooster.eu/ServicePacks/Details/6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horizonresultsbooster.eu/ServicePacks/Details/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/>
              <a:t>Horizon </a:t>
            </a:r>
            <a:r>
              <a:rPr lang="fr-BE" err="1"/>
              <a:t>Results</a:t>
            </a:r>
            <a:r>
              <a:rPr lang="fr-BE"/>
              <a:t> Booster</a:t>
            </a:r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6C05DE-F1DA-4920-AA23-5914466FC53C}"/>
              </a:ext>
            </a:extLst>
          </p:cNvPr>
          <p:cNvSpPr txBox="1"/>
          <p:nvPr/>
        </p:nvSpPr>
        <p:spPr>
          <a:xfrm>
            <a:off x="5362575" y="43366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/>
              <a:t>Alessia Melasecche Germini, META Group</a:t>
            </a:r>
            <a:endParaRPr lang="en-GB"/>
          </a:p>
        </p:txBody>
      </p:sp>
      <p:pic>
        <p:nvPicPr>
          <p:cNvPr id="7" name="Immagine 6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37A1BACA-A65C-471F-9928-1CE2D89A5F3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050" y="4716818"/>
            <a:ext cx="2882900" cy="11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58A94B7-DC4F-4192-8B96-C786861F3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9" y="0"/>
            <a:ext cx="878132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9768" y="5833872"/>
            <a:ext cx="740664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08A02D5-36F7-4630-A3E4-5ABB5472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AE67AE-DDCC-4C14-B7F7-22F684CEEF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105"/>
            <a:ext cx="12192000" cy="58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8C9CC1D-B276-4888-ABC3-77AA3C12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180000"/>
            <a:ext cx="11016000" cy="585142"/>
          </a:xfrm>
        </p:spPr>
        <p:txBody>
          <a:bodyPr/>
          <a:lstStyle/>
          <a:p>
            <a:r>
              <a:rPr lang="en-GB" dirty="0">
                <a:solidFill>
                  <a:srgbClr val="931680"/>
                </a:solidFill>
              </a:rPr>
              <a:t>Go to Market - Packages</a:t>
            </a:r>
            <a:endParaRPr lang="it-IT" dirty="0">
              <a:solidFill>
                <a:srgbClr val="931680"/>
              </a:solidFill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3F3B6846-85B0-45EF-8D00-0AB589D8A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2303"/>
              </p:ext>
            </p:extLst>
          </p:nvPr>
        </p:nvGraphicFramePr>
        <p:xfrm>
          <a:off x="1471288" y="1128183"/>
          <a:ext cx="9249424" cy="4300247"/>
        </p:xfrm>
        <a:graphic>
          <a:graphicData uri="http://schemas.openxmlformats.org/drawingml/2006/table">
            <a:tbl>
              <a:tblPr firstRow="1" bandRow="1"/>
              <a:tblGrid>
                <a:gridCol w="9249424">
                  <a:extLst>
                    <a:ext uri="{9D8B030D-6E8A-4147-A177-3AD203B41FA5}">
                      <a16:colId xmlns:a16="http://schemas.microsoft.com/office/drawing/2014/main" val="1262141026"/>
                    </a:ext>
                  </a:extLst>
                </a:gridCol>
              </a:tblGrid>
              <a:tr h="5757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Suggested Packages</a:t>
                      </a:r>
                      <a:endParaRPr lang="en-GB" sz="320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94013"/>
                  </a:ext>
                </a:extLst>
              </a:tr>
              <a:tr h="427820">
                <a:tc>
                  <a:txBody>
                    <a:bodyPr/>
                    <a:lstStyle/>
                    <a:p>
                      <a:pPr marL="6350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Pitching + Access to non-EU funding</a:t>
                      </a:r>
                      <a:endParaRPr lang="en-GB" sz="18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63052"/>
                  </a:ext>
                </a:extLst>
              </a:tr>
              <a:tr h="427820">
                <a:tc>
                  <a:txBody>
                    <a:bodyPr/>
                    <a:lstStyle/>
                    <a:p>
                      <a:pPr marL="6350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Business services + Access to non-EU funding</a:t>
                      </a:r>
                      <a:endParaRPr lang="en-GB" sz="18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999181"/>
                  </a:ext>
                </a:extLst>
              </a:tr>
              <a:tr h="427820">
                <a:tc>
                  <a:txBody>
                    <a:bodyPr/>
                    <a:lstStyle/>
                    <a:p>
                      <a:pPr marL="6350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Pitching + Business services</a:t>
                      </a:r>
                      <a:endParaRPr lang="en-GB" sz="18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2163"/>
                  </a:ext>
                </a:extLst>
              </a:tr>
              <a:tr h="580965">
                <a:tc>
                  <a:txBody>
                    <a:bodyPr/>
                    <a:lstStyle/>
                    <a:p>
                      <a:pPr marL="6350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 and guidance for IPR + Examining options for exploitation + Business Services</a:t>
                      </a:r>
                      <a:endParaRPr lang="en-GB" sz="18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654839"/>
                  </a:ext>
                </a:extLst>
              </a:tr>
              <a:tr h="426371">
                <a:tc>
                  <a:txBody>
                    <a:bodyPr/>
                    <a:lstStyle/>
                    <a:p>
                      <a:pPr marL="6350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 and guidance for IPR + Business services</a:t>
                      </a:r>
                      <a:endParaRPr lang="en-GB" sz="18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04041"/>
                  </a:ext>
                </a:extLst>
              </a:tr>
              <a:tr h="426371">
                <a:tc>
                  <a:txBody>
                    <a:bodyPr/>
                    <a:lstStyle/>
                    <a:p>
                      <a:pPr marL="6350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 options for exploitation+ Business Services</a:t>
                      </a:r>
                      <a:endParaRPr lang="en-GB" sz="18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903694"/>
                  </a:ext>
                </a:extLst>
              </a:tr>
              <a:tr h="426371">
                <a:tc>
                  <a:txBody>
                    <a:bodyPr/>
                    <a:lstStyle/>
                    <a:p>
                      <a:pPr marL="6350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Training in Innovation Management + Business services</a:t>
                      </a:r>
                      <a:endParaRPr lang="en-GB" sz="18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53916"/>
                  </a:ext>
                </a:extLst>
              </a:tr>
              <a:tr h="580965">
                <a:tc>
                  <a:txBody>
                    <a:bodyPr/>
                    <a:lstStyle/>
                    <a:p>
                      <a:pPr marL="6350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Pitching</a:t>
                      </a:r>
                      <a:r>
                        <a:rPr lang="nl-NL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+ Training in </a:t>
                      </a:r>
                      <a:r>
                        <a:rPr lang="nl-NL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Innovation</a:t>
                      </a:r>
                      <a:r>
                        <a:rPr lang="nl-NL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Management + </a:t>
                      </a:r>
                      <a:r>
                        <a:rPr lang="nl-NL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</a:t>
                      </a:r>
                      <a:r>
                        <a:rPr lang="nl-NL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options </a:t>
                      </a:r>
                      <a:r>
                        <a:rPr lang="nl-NL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</a:t>
                      </a:r>
                      <a:r>
                        <a:rPr lang="nl-NL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nl-NL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exploitation</a:t>
                      </a:r>
                      <a:r>
                        <a:rPr lang="nl-NL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+ Support </a:t>
                      </a:r>
                      <a:r>
                        <a:rPr lang="nl-NL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and</a:t>
                      </a:r>
                      <a:r>
                        <a:rPr lang="nl-NL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nl-NL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guidance</a:t>
                      </a:r>
                      <a:r>
                        <a:rPr lang="nl-NL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nl-NL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</a:t>
                      </a:r>
                      <a:r>
                        <a:rPr lang="nl-NL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IPR</a:t>
                      </a:r>
                      <a:endParaRPr lang="en-GB" sz="18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14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6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8C9CC1D-B276-4888-ABC3-77AA3C12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180000"/>
            <a:ext cx="11016000" cy="585142"/>
          </a:xfrm>
        </p:spPr>
        <p:txBody>
          <a:bodyPr/>
          <a:lstStyle/>
          <a:p>
            <a:r>
              <a:rPr lang="en-GB" dirty="0">
                <a:solidFill>
                  <a:srgbClr val="931680"/>
                </a:solidFill>
              </a:rPr>
              <a:t>How to get in touch with the HRB…</a:t>
            </a:r>
            <a:endParaRPr lang="it-IT" dirty="0">
              <a:solidFill>
                <a:srgbClr val="931680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0690867-03C1-41FE-BE97-C2FCEE47B387}"/>
              </a:ext>
            </a:extLst>
          </p:cNvPr>
          <p:cNvSpPr txBox="1">
            <a:spLocks/>
          </p:cNvSpPr>
          <p:nvPr/>
        </p:nvSpPr>
        <p:spPr>
          <a:xfrm>
            <a:off x="587999" y="925843"/>
            <a:ext cx="11016001" cy="93871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The HRB functional mailbox is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booster@meta-group.com</a:t>
            </a: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The HRB website/platform access is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www.horizonresultsbooster.eu</a:t>
            </a: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Immagine 8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60A4BB9-9EA1-4DB6-A2D8-5AAF6C8A0A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624" y="2046742"/>
            <a:ext cx="8608752" cy="37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8C9CC1D-B276-4888-ABC3-77AA3C12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180000"/>
            <a:ext cx="11016000" cy="585142"/>
          </a:xfrm>
        </p:spPr>
        <p:txBody>
          <a:bodyPr/>
          <a:lstStyle/>
          <a:p>
            <a:r>
              <a:rPr lang="en-GB" dirty="0">
                <a:solidFill>
                  <a:srgbClr val="931680"/>
                </a:solidFill>
              </a:rPr>
              <a:t>How to apply…</a:t>
            </a:r>
            <a:endParaRPr lang="it-IT" dirty="0">
              <a:solidFill>
                <a:srgbClr val="931680"/>
              </a:solidFill>
            </a:endParaRP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0C6E9BED-B702-4B64-8749-C2B926BB8F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49" y="962016"/>
            <a:ext cx="6026285" cy="55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8C9CC1D-B276-4888-ABC3-77AA3C12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181308"/>
            <a:ext cx="11016000" cy="585142"/>
          </a:xfrm>
        </p:spPr>
        <p:txBody>
          <a:bodyPr/>
          <a:lstStyle/>
          <a:p>
            <a:r>
              <a:rPr lang="en-GB" dirty="0">
                <a:solidFill>
                  <a:srgbClr val="931680"/>
                </a:solidFill>
              </a:rPr>
              <a:t>How to apply…</a:t>
            </a:r>
            <a:endParaRPr lang="it-IT" dirty="0">
              <a:solidFill>
                <a:srgbClr val="931680"/>
              </a:solidFill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17124840-6807-419D-A865-A74C49F01E89}"/>
              </a:ext>
            </a:extLst>
          </p:cNvPr>
          <p:cNvSpPr txBox="1">
            <a:spLocks/>
          </p:cNvSpPr>
          <p:nvPr/>
        </p:nvSpPr>
        <p:spPr>
          <a:xfrm>
            <a:off x="588000" y="950373"/>
            <a:ext cx="11016000" cy="4657685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Applicants have to </a:t>
            </a: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register first to the HRB platform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to submit an application.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At the registration they need: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project ID (GA number)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name and e-mail of the applicant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name and e-mail of the project coordinator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name and e-mail of the PO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They can </a:t>
            </a: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save draft applications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and continue whenever they want before submitting.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During the application, specific questions are made and documents have to be uploaded, based on the service requested</a:t>
            </a:r>
          </a:p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Alerts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keep applicants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</a:rPr>
              <a:t>informed about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their </a:t>
            </a: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“readiness”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for the requested service</a:t>
            </a:r>
          </a:p>
        </p:txBody>
      </p:sp>
    </p:spTree>
    <p:extLst>
      <p:ext uri="{BB962C8B-B14F-4D97-AF65-F5344CB8AC3E}">
        <p14:creationId xmlns:p14="http://schemas.microsoft.com/office/powerpoint/2010/main" val="8956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8C9CC1D-B276-4888-ABC3-77AA3C12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180000"/>
            <a:ext cx="11016000" cy="585142"/>
          </a:xfrm>
        </p:spPr>
        <p:txBody>
          <a:bodyPr/>
          <a:lstStyle/>
          <a:p>
            <a:r>
              <a:rPr lang="en-GB" dirty="0">
                <a:solidFill>
                  <a:srgbClr val="931680"/>
                </a:solidFill>
              </a:rPr>
              <a:t>What happens after the submission?</a:t>
            </a:r>
            <a:endParaRPr lang="it-IT" dirty="0">
              <a:solidFill>
                <a:srgbClr val="931680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734C873A-3983-4A9A-A2A8-BD755D5D1DAA}"/>
              </a:ext>
            </a:extLst>
          </p:cNvPr>
          <p:cNvSpPr txBox="1">
            <a:spLocks/>
          </p:cNvSpPr>
          <p:nvPr/>
        </p:nvSpPr>
        <p:spPr>
          <a:xfrm>
            <a:off x="587999" y="1031309"/>
            <a:ext cx="11016001" cy="49379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b="1" dirty="0">
                <a:solidFill>
                  <a:schemeClr val="tx1">
                    <a:lumMod val="75000"/>
                  </a:schemeClr>
                </a:solidFill>
              </a:rPr>
              <a:t>Eligibility of applications </a:t>
            </a:r>
            <a:r>
              <a:rPr lang="en-GB" sz="2100" dirty="0">
                <a:solidFill>
                  <a:schemeClr val="tx1">
                    <a:lumMod val="75000"/>
                  </a:schemeClr>
                </a:solidFill>
              </a:rPr>
              <a:t>(minimum requirements, application to the same service, projects too far in the past, etc.) is </a:t>
            </a:r>
            <a:r>
              <a:rPr lang="en-GB" sz="2100" b="1" dirty="0">
                <a:solidFill>
                  <a:schemeClr val="tx1">
                    <a:lumMod val="75000"/>
                  </a:schemeClr>
                </a:solidFill>
              </a:rPr>
              <a:t>verified</a:t>
            </a:r>
            <a:r>
              <a:rPr lang="en-GB" sz="2100" dirty="0">
                <a:solidFill>
                  <a:schemeClr val="tx1">
                    <a:lumMod val="75000"/>
                  </a:schemeClr>
                </a:solidFill>
              </a:rPr>
              <a:t> by HRB Team (EC).</a:t>
            </a:r>
          </a:p>
          <a:p>
            <a:r>
              <a:rPr lang="en-GB" sz="2100" b="1" dirty="0">
                <a:solidFill>
                  <a:schemeClr val="tx1">
                    <a:lumMod val="75000"/>
                  </a:schemeClr>
                </a:solidFill>
              </a:rPr>
              <a:t>Experts are proposed </a:t>
            </a:r>
            <a:r>
              <a:rPr lang="en-GB" sz="2100" dirty="0">
                <a:solidFill>
                  <a:schemeClr val="tx1">
                    <a:lumMod val="75000"/>
                  </a:schemeClr>
                </a:solidFill>
              </a:rPr>
              <a:t>by the Contractor and accepted/rejected by HRB Team (EC) according to background, expertise, etc. in their CV.</a:t>
            </a:r>
          </a:p>
          <a:p>
            <a:r>
              <a:rPr lang="en-GB" sz="2100" dirty="0">
                <a:solidFill>
                  <a:schemeClr val="tx1">
                    <a:lumMod val="75000"/>
                  </a:schemeClr>
                </a:solidFill>
              </a:rPr>
              <a:t>The expert organises a “preliminary call” to define the </a:t>
            </a:r>
            <a:r>
              <a:rPr lang="en-GB" sz="2100" b="1" dirty="0">
                <a:solidFill>
                  <a:schemeClr val="tx1">
                    <a:lumMod val="75000"/>
                  </a:schemeClr>
                </a:solidFill>
              </a:rPr>
              <a:t>Service Delivery Plan.</a:t>
            </a:r>
          </a:p>
          <a:p>
            <a:r>
              <a:rPr lang="en-GB" sz="2100" dirty="0">
                <a:solidFill>
                  <a:schemeClr val="tx1">
                    <a:lumMod val="75000"/>
                  </a:schemeClr>
                </a:solidFill>
              </a:rPr>
              <a:t>If the expert realises the </a:t>
            </a:r>
            <a:r>
              <a:rPr lang="en-GB" sz="2100" b="1" dirty="0">
                <a:solidFill>
                  <a:schemeClr val="tx1">
                    <a:lumMod val="75000"/>
                  </a:schemeClr>
                </a:solidFill>
              </a:rPr>
              <a:t>projects are not “ready” </a:t>
            </a:r>
            <a:r>
              <a:rPr lang="en-GB" sz="2100" dirty="0">
                <a:solidFill>
                  <a:schemeClr val="tx1">
                    <a:lumMod val="75000"/>
                  </a:schemeClr>
                </a:solidFill>
              </a:rPr>
              <a:t>for the service, (s)he proposes another service.</a:t>
            </a:r>
          </a:p>
          <a:p>
            <a:r>
              <a:rPr lang="en-GB" sz="2100" b="1" dirty="0">
                <a:solidFill>
                  <a:schemeClr val="tx1">
                    <a:lumMod val="75000"/>
                  </a:schemeClr>
                </a:solidFill>
              </a:rPr>
              <a:t>Feedback questionnaires </a:t>
            </a:r>
            <a:r>
              <a:rPr lang="en-GB" sz="2100" dirty="0">
                <a:solidFill>
                  <a:schemeClr val="tx1">
                    <a:lumMod val="75000"/>
                  </a:schemeClr>
                </a:solidFill>
              </a:rPr>
              <a:t>are proposed at the end of the service to verify effectiveness.</a:t>
            </a:r>
          </a:p>
          <a:p>
            <a:r>
              <a:rPr lang="en-GB" sz="2100" dirty="0">
                <a:solidFill>
                  <a:schemeClr val="tx1">
                    <a:lumMod val="75000"/>
                  </a:schemeClr>
                </a:solidFill>
              </a:rPr>
              <a:t>Outputs, deliverables and final reports of the services are saved in the platform.</a:t>
            </a:r>
          </a:p>
          <a:p>
            <a:r>
              <a:rPr lang="en-GB" sz="2100" dirty="0">
                <a:solidFill>
                  <a:schemeClr val="tx1">
                    <a:lumMod val="75000"/>
                  </a:schemeClr>
                </a:solidFill>
              </a:rPr>
              <a:t>Automatic e-mail alert (to the EC too) when the final report is uploaded onto the platform</a:t>
            </a:r>
            <a:r>
              <a:rPr lang="en-GB" sz="21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6175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8C9CC1D-B276-4888-ABC3-77AA3C12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425755"/>
            <a:ext cx="11016000" cy="585142"/>
          </a:xfrm>
        </p:spPr>
        <p:txBody>
          <a:bodyPr/>
          <a:lstStyle/>
          <a:p>
            <a:r>
              <a:rPr lang="en-GB" dirty="0">
                <a:solidFill>
                  <a:srgbClr val="931680"/>
                </a:solidFill>
              </a:rPr>
              <a:t>What happens during the delivery?</a:t>
            </a:r>
            <a:endParaRPr lang="it-IT" dirty="0">
              <a:solidFill>
                <a:srgbClr val="931680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734C873A-3983-4A9A-A2A8-BD755D5D1DAA}"/>
              </a:ext>
            </a:extLst>
          </p:cNvPr>
          <p:cNvSpPr txBox="1">
            <a:spLocks/>
          </p:cNvSpPr>
          <p:nvPr/>
        </p:nvSpPr>
        <p:spPr>
          <a:xfrm>
            <a:off x="588000" y="1492275"/>
            <a:ext cx="11016000" cy="33470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Average amount of efforts from beneficiaries:</a:t>
            </a:r>
          </a:p>
          <a:p>
            <a:pPr lvl="1"/>
            <a:r>
              <a:rPr lang="en-GB" sz="2200" b="1" dirty="0">
                <a:solidFill>
                  <a:schemeClr val="tx1">
                    <a:lumMod val="75000"/>
                  </a:schemeClr>
                </a:solidFill>
              </a:rPr>
              <a:t>Service 1 Module A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: around 1 EWD (so around 8 hours spread into multiple days)</a:t>
            </a:r>
          </a:p>
          <a:p>
            <a:pPr lvl="1"/>
            <a:r>
              <a:rPr lang="en-GB" sz="2200" b="1" dirty="0">
                <a:solidFill>
                  <a:schemeClr val="tx1">
                    <a:lumMod val="75000"/>
                  </a:schemeClr>
                </a:solidFill>
              </a:rPr>
              <a:t>Service 1 Module B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: from 2 to 4 EWDs (depending on the training package selected during the service)</a:t>
            </a:r>
          </a:p>
          <a:p>
            <a:pPr lvl="1"/>
            <a:r>
              <a:rPr lang="en-GB" sz="2200" b="1" dirty="0">
                <a:solidFill>
                  <a:schemeClr val="tx1">
                    <a:lumMod val="75000"/>
                  </a:schemeClr>
                </a:solidFill>
              </a:rPr>
              <a:t>Service 1 Module C, BPD, G2M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: a range from 3 to 10 EWDs (depending on the level of maturity of the project</a:t>
            </a:r>
            <a:r>
              <a:rPr lang="en-GB" sz="22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GB" sz="2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6CDC52D5-EFF7-4F1F-AC13-1193766D8883}"/>
              </a:ext>
            </a:extLst>
          </p:cNvPr>
          <p:cNvSpPr txBox="1">
            <a:spLocks/>
          </p:cNvSpPr>
          <p:nvPr/>
        </p:nvSpPr>
        <p:spPr>
          <a:xfrm>
            <a:off x="488781" y="523720"/>
            <a:ext cx="11214439" cy="523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 of an Impact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(on society and/or market)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strictly depends on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dissemination and exploitation strategies and actions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931680"/>
                </a:solidFill>
                <a:latin typeface="+mn-lt"/>
                <a:ea typeface="+mn-ea"/>
                <a:cs typeface="+mn-cs"/>
              </a:rPr>
              <a:t>Wrong basics, generate wrong strategies!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Experiences from the delivery:</a:t>
            </a:r>
          </a:p>
          <a:p>
            <a:pPr algn="ctr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Wrong identification of Key Exploitable Results </a:t>
            </a:r>
          </a:p>
          <a:p>
            <a:pPr algn="ctr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Confusion between customers-end users-partners</a:t>
            </a:r>
          </a:p>
          <a:p>
            <a:pPr algn="ctr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model not identified</a:t>
            </a:r>
          </a:p>
          <a:p>
            <a:pPr algn="ctr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pPr algn="ctr">
              <a:buFontTx/>
              <a:buChar char="-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dedicate the right effort and time to 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dissemination, exploitation and uptake of research results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A357CE7-A018-45FC-A215-CBC4780309EB}"/>
              </a:ext>
            </a:extLst>
          </p:cNvPr>
          <p:cNvSpPr txBox="1">
            <a:spLocks/>
          </p:cNvSpPr>
          <p:nvPr/>
        </p:nvSpPr>
        <p:spPr>
          <a:xfrm>
            <a:off x="618930" y="797202"/>
            <a:ext cx="10954140" cy="4247317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ym typeface="Calibri"/>
              </a:rPr>
              <a:t>Transforming project results into concrete benefits for the society</a:t>
            </a:r>
            <a:r>
              <a:rPr lang="en-GB" sz="2000" dirty="0">
                <a:sym typeface="Calibri"/>
              </a:rPr>
              <a:t>, maximising the scientific, social, economic, technological and policy value, </a:t>
            </a:r>
            <a:r>
              <a:rPr lang="en-GB" sz="2000" b="1" dirty="0">
                <a:sym typeface="Calibri"/>
              </a:rPr>
              <a:t>is a must</a:t>
            </a:r>
            <a:r>
              <a:rPr lang="en-GB" sz="2000" dirty="0">
                <a:sym typeface="Calibri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dirty="0">
              <a:sym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Calibri"/>
              </a:rPr>
              <a:t>The </a:t>
            </a:r>
            <a:r>
              <a:rPr lang="en-GB" b="1" dirty="0">
                <a:solidFill>
                  <a:srgbClr val="931680"/>
                </a:solidFill>
                <a:sym typeface="Calibri"/>
              </a:rPr>
              <a:t>Horizon Results Booster </a:t>
            </a:r>
            <a:r>
              <a:rPr lang="en-GB" dirty="0">
                <a:sym typeface="Calibri"/>
              </a:rPr>
              <a:t>is the new initiative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Calibri"/>
              </a:rPr>
              <a:t> by the European Commission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Calibri"/>
              </a:rPr>
              <a:t>which aims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ym typeface="Calibri"/>
              </a:rPr>
              <a:t>to maximise the impact of projects receiving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ym typeface="Calibri"/>
              </a:rPr>
              <a:t>FP7, H2020 and HE funding</a:t>
            </a:r>
            <a:r>
              <a:rPr lang="en-GB" b="1" dirty="0" smtClean="0">
                <a:sym typeface="Calibri"/>
              </a:rPr>
              <a:t>.</a:t>
            </a:r>
            <a:endParaRPr lang="en-GB" b="1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3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216C3BF3-483C-4029-9411-B872A6B5AAC4}"/>
              </a:ext>
            </a:extLst>
          </p:cNvPr>
          <p:cNvSpPr txBox="1">
            <a:spLocks/>
          </p:cNvSpPr>
          <p:nvPr/>
        </p:nvSpPr>
        <p:spPr>
          <a:xfrm>
            <a:off x="586855" y="325344"/>
            <a:ext cx="5628415" cy="439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3900" b="1" dirty="0">
                <a:solidFill>
                  <a:srgbClr val="931680"/>
                </a:solidFill>
                <a:latin typeface="+mn-lt"/>
              </a:rPr>
              <a:t>Three type of services</a:t>
            </a:r>
            <a:r>
              <a:rPr lang="en-GB" sz="3900" dirty="0">
                <a:solidFill>
                  <a:srgbClr val="931680"/>
                </a:solidFill>
                <a:latin typeface="+mn-lt"/>
              </a:rPr>
              <a:t>: </a:t>
            </a:r>
          </a:p>
          <a:p>
            <a:pPr marL="0" indent="0" algn="l">
              <a:buFont typeface="Segoe UI" panose="020B0502040204020203" pitchFamily="34" charset="0"/>
              <a:buNone/>
            </a:pPr>
            <a:endParaRPr lang="en-GB" sz="2200" dirty="0">
              <a:solidFill>
                <a:srgbClr val="000154"/>
              </a:solidFill>
              <a:latin typeface="+mn-lt"/>
            </a:endParaRPr>
          </a:p>
          <a:p>
            <a:pPr algn="l"/>
            <a:r>
              <a:rPr lang="en-GB" sz="19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tooltip="https://www.horizonresultsbooster.eu/ServicePacks/Details/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1 - Portfolio Dissemination and Exploitation Strategy</a:t>
            </a:r>
            <a:r>
              <a:rPr lang="en-GB" sz="1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(PDES) </a:t>
            </a:r>
            <a:r>
              <a:rPr lang="en-GB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develop a portfolio of results and design an effective dissemination and exploitation strategy – (PDES1 A, B and C).</a:t>
            </a:r>
          </a:p>
          <a:p>
            <a:pPr algn="l"/>
            <a:endParaRPr lang="en-GB" sz="1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GB" sz="19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2 - Business Plan Development </a:t>
            </a:r>
            <a:r>
              <a:rPr lang="en-GB" sz="1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(BPD) </a:t>
            </a:r>
            <a:r>
              <a:rPr lang="en-GB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finalise a BP.</a:t>
            </a:r>
          </a:p>
          <a:p>
            <a:pPr marL="0" indent="0" algn="l">
              <a:buFont typeface="Segoe UI" panose="020B0502040204020203" pitchFamily="34" charset="0"/>
              <a:buNone/>
            </a:pPr>
            <a:endParaRPr lang="en-GB" sz="1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GB" sz="19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https://www.horizonresultsbooster.eu/ServicePacks/Details/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3 - Go to Market</a:t>
            </a:r>
            <a:r>
              <a:rPr lang="en-GB" sz="1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(G2M) </a:t>
            </a:r>
            <a:r>
              <a:rPr lang="en-GB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get your research ready for market!</a:t>
            </a:r>
          </a:p>
          <a:p>
            <a:endParaRPr lang="it-IT" dirty="0">
              <a:latin typeface="+mn-lt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51D32DA8-F46B-4F72-8385-8FA809BB2B49}"/>
              </a:ext>
            </a:extLst>
          </p:cNvPr>
          <p:cNvSpPr txBox="1">
            <a:spLocks/>
          </p:cNvSpPr>
          <p:nvPr/>
        </p:nvSpPr>
        <p:spPr>
          <a:xfrm>
            <a:off x="6569319" y="2849217"/>
            <a:ext cx="5035826" cy="33147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dirty="0">
                <a:sym typeface="Calibri"/>
              </a:rPr>
              <a:t>Services delivered </a:t>
            </a:r>
            <a:r>
              <a:rPr lang="en-GB" sz="1900" dirty="0">
                <a:sym typeface="Calibri"/>
              </a:rPr>
              <a:t>to eligible projects are </a:t>
            </a:r>
            <a:r>
              <a:rPr lang="en-GB" sz="1900" b="1" dirty="0">
                <a:sym typeface="Calibri"/>
              </a:rPr>
              <a:t>free-of-charge</a:t>
            </a:r>
            <a:r>
              <a:rPr lang="en-GB" sz="1900" dirty="0">
                <a:sym typeface="Calibri"/>
              </a:rPr>
              <a:t> and fully supported by the EC.</a:t>
            </a:r>
          </a:p>
          <a:p>
            <a:r>
              <a:rPr lang="en-GB" sz="1900" dirty="0">
                <a:sym typeface="Calibri"/>
              </a:rPr>
              <a:t>Services can be requested </a:t>
            </a:r>
            <a:r>
              <a:rPr lang="en-GB" sz="1900" b="1" dirty="0">
                <a:sym typeface="Calibri"/>
              </a:rPr>
              <a:t>“à la carte” </a:t>
            </a:r>
            <a:r>
              <a:rPr lang="en-GB" sz="1900" dirty="0">
                <a:sym typeface="Calibri"/>
              </a:rPr>
              <a:t>from the list when completing the application form. </a:t>
            </a:r>
          </a:p>
          <a:p>
            <a:r>
              <a:rPr lang="en-GB" sz="1900" dirty="0">
                <a:sym typeface="Calibri"/>
              </a:rPr>
              <a:t>HRB provides beneficiaries with tools and methodologies. </a:t>
            </a:r>
            <a:r>
              <a:rPr lang="en-GB" sz="1900" b="1" dirty="0">
                <a:sym typeface="Calibri"/>
              </a:rPr>
              <a:t>Experts act as facilitators. Service delivery happens remotely and virtually. </a:t>
            </a:r>
            <a:endParaRPr lang="it-IT" sz="1900" b="1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1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8C9CC1D-B276-4888-ABC3-77AA3C12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5" y="108884"/>
            <a:ext cx="10058400" cy="585142"/>
          </a:xfrm>
        </p:spPr>
        <p:txBody>
          <a:bodyPr/>
          <a:lstStyle/>
          <a:p>
            <a:r>
              <a:rPr lang="en-GB">
                <a:solidFill>
                  <a:srgbClr val="931680"/>
                </a:solidFill>
              </a:rPr>
              <a:t>Objectives and outputs of the services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4D766FD7-4BAE-4D46-94F3-50EA0F15D24B}"/>
              </a:ext>
            </a:extLst>
          </p:cNvPr>
          <p:cNvSpPr txBox="1">
            <a:spLocks/>
          </p:cNvSpPr>
          <p:nvPr/>
        </p:nvSpPr>
        <p:spPr>
          <a:xfrm>
            <a:off x="218365" y="873172"/>
            <a:ext cx="11791665" cy="13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670" indent="-296348" defTabSz="584229">
              <a:spcBef>
                <a:spcPts val="800"/>
              </a:spcBef>
              <a:spcAft>
                <a:spcPts val="0"/>
              </a:spcAft>
              <a:buSzPct val="70000"/>
              <a:buFont typeface="Segoe UI" panose="020B0502040204020203" pitchFamily="34" charset="0"/>
              <a:buChar char="●"/>
            </a:pPr>
            <a:r>
              <a:rPr lang="en-GB" sz="1800" b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rPr>
              <a:t>1_PDES-A 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rPr>
              <a:t>(</a:t>
            </a:r>
            <a:r>
              <a:rPr lang="en-GB" sz="1800" i="1" u="sng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rPr>
              <a:t>entry point of dissemination services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rPr>
              <a:t>): to create a Project Group (PG) for dissemination (if not already in place) and to prepare a portfolio of results for joint dissemination.</a:t>
            </a:r>
          </a:p>
          <a:p>
            <a:pPr marL="283670" indent="-296348" defTabSz="584229">
              <a:spcBef>
                <a:spcPts val="800"/>
              </a:spcBef>
              <a:spcAft>
                <a:spcPts val="0"/>
              </a:spcAft>
              <a:buSzPct val="70000"/>
              <a:buFont typeface="Segoe UI" panose="020B0502040204020203" pitchFamily="34" charset="0"/>
              <a:buChar char="●"/>
            </a:pPr>
            <a:r>
              <a:rPr lang="en-GB" sz="1800" b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rPr>
              <a:t>1_PDES-B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rPr>
              <a:t>: to support the PG with the preparation of a joint dissemination plan, create the PG’s visual identity and video.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50B23419-4ECB-41FA-882A-9596F2CDA932}"/>
              </a:ext>
            </a:extLst>
          </p:cNvPr>
          <p:cNvSpPr txBox="1">
            <a:spLocks/>
          </p:cNvSpPr>
          <p:nvPr/>
        </p:nvSpPr>
        <p:spPr>
          <a:xfrm>
            <a:off x="233345" y="2360366"/>
            <a:ext cx="11791665" cy="949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GB" sz="1800" b="1">
                <a:solidFill>
                  <a:schemeClr val="tx1">
                    <a:lumMod val="75000"/>
                  </a:schemeClr>
                </a:solidFill>
              </a:rPr>
              <a:t>1_PDES-C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1800" i="1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GB" sz="1800" i="1" u="sng">
                <a:solidFill>
                  <a:schemeClr val="tx1">
                    <a:lumMod val="75000"/>
                  </a:schemeClr>
                </a:solidFill>
              </a:rPr>
              <a:t>entry point of exploitation services</a:t>
            </a:r>
            <a:r>
              <a:rPr lang="en-GB" sz="1800" i="1">
                <a:solidFill>
                  <a:schemeClr val="tx1">
                    <a:lumMod val="75000"/>
                  </a:schemeClr>
                </a:solidFill>
              </a:rPr>
              <a:t>): 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to improve/define the </a:t>
            </a:r>
            <a:r>
              <a:rPr lang="en-GB" sz="1800" u="sng">
                <a:solidFill>
                  <a:schemeClr val="tx1">
                    <a:lumMod val="75000"/>
                  </a:schemeClr>
                </a:solidFill>
              </a:rPr>
              <a:t>exploitation strategy with actions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algn="l"/>
            <a:r>
              <a:rPr lang="en-GB" sz="1800" b="1">
                <a:solidFill>
                  <a:schemeClr val="tx1">
                    <a:lumMod val="75000"/>
                  </a:schemeClr>
                </a:solidFill>
              </a:rPr>
              <a:t>2_BPD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: to draft/finalize the business plan (action plan for exploitation).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11B3D6CD-DE2D-4BEB-A239-08F3DC671989}"/>
              </a:ext>
            </a:extLst>
          </p:cNvPr>
          <p:cNvSpPr txBox="1">
            <a:spLocks/>
          </p:cNvSpPr>
          <p:nvPr/>
        </p:nvSpPr>
        <p:spPr>
          <a:xfrm>
            <a:off x="210875" y="3432313"/>
            <a:ext cx="11799155" cy="3180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GB" sz="1800" b="1">
                <a:solidFill>
                  <a:schemeClr val="tx1">
                    <a:lumMod val="75000"/>
                  </a:schemeClr>
                </a:solidFill>
              </a:rPr>
              <a:t>3_G2M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: to address </a:t>
            </a:r>
            <a:r>
              <a:rPr lang="en-GB" sz="1800" u="sng">
                <a:solidFill>
                  <a:schemeClr val="tx1">
                    <a:lumMod val="75000"/>
                  </a:schemeClr>
                </a:solidFill>
              </a:rPr>
              <a:t>one or more specific aspects for the implementation of the business/action plan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lvl="1" algn="l"/>
            <a:r>
              <a:rPr lang="en-GB" sz="1800" b="1">
                <a:solidFill>
                  <a:schemeClr val="tx1">
                    <a:lumMod val="75000"/>
                  </a:schemeClr>
                </a:solidFill>
              </a:rPr>
              <a:t>Pitching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 (capacity to present in front of interested stakeholders)</a:t>
            </a:r>
          </a:p>
          <a:p>
            <a:pPr lvl="1" algn="l"/>
            <a:r>
              <a:rPr lang="en-GB" sz="1800" b="1">
                <a:solidFill>
                  <a:schemeClr val="tx1">
                    <a:lumMod val="75000"/>
                  </a:schemeClr>
                </a:solidFill>
              </a:rPr>
              <a:t>IPR support 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(orientation in the IPR landscape)</a:t>
            </a:r>
          </a:p>
          <a:p>
            <a:pPr lvl="1" algn="l"/>
            <a:r>
              <a:rPr lang="en-GB" sz="1800" b="1">
                <a:solidFill>
                  <a:schemeClr val="tx1">
                    <a:lumMod val="75000"/>
                  </a:schemeClr>
                </a:solidFill>
              </a:rPr>
              <a:t>Innovation Management 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(specialised training)</a:t>
            </a:r>
          </a:p>
          <a:p>
            <a:pPr lvl="1" algn="l"/>
            <a:r>
              <a:rPr lang="en-GB" sz="1800" b="1">
                <a:solidFill>
                  <a:schemeClr val="tx1">
                    <a:lumMod val="75000"/>
                  </a:schemeClr>
                </a:solidFill>
              </a:rPr>
              <a:t>Exploitation options 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(exploration and in-depth analysis of the different options)</a:t>
            </a:r>
          </a:p>
          <a:p>
            <a:pPr lvl="1" algn="l"/>
            <a:r>
              <a:rPr lang="en-GB" sz="1800" b="1">
                <a:solidFill>
                  <a:schemeClr val="tx1">
                    <a:lumMod val="75000"/>
                  </a:schemeClr>
                </a:solidFill>
              </a:rPr>
              <a:t>Business services 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(one among commercialisation plan, evaluation of business plan potential, creation of start-up)</a:t>
            </a:r>
          </a:p>
          <a:p>
            <a:pPr lvl="1" algn="l"/>
            <a:r>
              <a:rPr lang="en-GB" sz="1800" b="1">
                <a:solidFill>
                  <a:schemeClr val="tx1">
                    <a:lumMod val="75000"/>
                  </a:schemeClr>
                </a:solidFill>
              </a:rPr>
              <a:t>Access to non-EU funding </a:t>
            </a:r>
            <a:r>
              <a:rPr lang="en-GB" sz="1800">
                <a:solidFill>
                  <a:schemeClr val="tx1">
                    <a:lumMod val="75000"/>
                  </a:schemeClr>
                </a:solidFill>
              </a:rPr>
              <a:t>(analysis of funding options for follow-on financing)</a:t>
            </a:r>
          </a:p>
        </p:txBody>
      </p:sp>
      <p:pic>
        <p:nvPicPr>
          <p:cNvPr id="9" name="Immagine 8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F8B2A772-ACEF-4441-A48A-17511F2534B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702" y="27276"/>
            <a:ext cx="2270125" cy="7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5">
            <a:extLst>
              <a:ext uri="{FF2B5EF4-FFF2-40B4-BE49-F238E27FC236}">
                <a16:creationId xmlns:a16="http://schemas.microsoft.com/office/drawing/2014/main" id="{F6AC430E-1C87-4BAC-A749-A92A25024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2504"/>
              </p:ext>
            </p:extLst>
          </p:nvPr>
        </p:nvGraphicFramePr>
        <p:xfrm>
          <a:off x="425356" y="308643"/>
          <a:ext cx="11341288" cy="552596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60086">
                  <a:extLst>
                    <a:ext uri="{9D8B030D-6E8A-4147-A177-3AD203B41FA5}">
                      <a16:colId xmlns:a16="http://schemas.microsoft.com/office/drawing/2014/main" val="2173371706"/>
                    </a:ext>
                  </a:extLst>
                </a:gridCol>
                <a:gridCol w="7381202">
                  <a:extLst>
                    <a:ext uri="{9D8B030D-6E8A-4147-A177-3AD203B41FA5}">
                      <a16:colId xmlns:a16="http://schemas.microsoft.com/office/drawing/2014/main" val="224526784"/>
                    </a:ext>
                  </a:extLst>
                </a:gridCol>
              </a:tblGrid>
              <a:tr h="348468">
                <a:tc gridSpan="2">
                  <a:txBody>
                    <a:bodyPr/>
                    <a:lstStyle/>
                    <a:p>
                      <a:pPr algn="l" defTabSz="584229" eaLnBrk="1" hangingPunct="1"/>
                      <a:r>
                        <a:rPr lang="it-IT" sz="1650">
                          <a:latin typeface="+mn-lt"/>
                          <a:ea typeface="Verdana" panose="020B0604030504040204" pitchFamily="34" charset="0"/>
                          <a:sym typeface="Calibri"/>
                        </a:rPr>
                        <a:t>Service 1 – Portfolio </a:t>
                      </a:r>
                      <a:r>
                        <a:rPr lang="en-GB" sz="1650" noProof="0">
                          <a:latin typeface="+mn-lt"/>
                          <a:ea typeface="Verdana" panose="020B0604030504040204" pitchFamily="34" charset="0"/>
                          <a:sym typeface="Calibri"/>
                        </a:rPr>
                        <a:t>Dissemination</a:t>
                      </a:r>
                      <a:r>
                        <a:rPr lang="it-IT" sz="1650">
                          <a:latin typeface="+mn-lt"/>
                          <a:ea typeface="Verdana" panose="020B0604030504040204" pitchFamily="34" charset="0"/>
                          <a:sym typeface="Calibri"/>
                        </a:rPr>
                        <a:t> and Exploitation Strategy (PDES)</a:t>
                      </a:r>
                      <a:endParaRPr lang="it-IT" sz="1650" b="1">
                        <a:solidFill>
                          <a:srgbClr val="EE7F00"/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80388"/>
                  </a:ext>
                </a:extLst>
              </a:tr>
              <a:tr h="539229"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it-IT" sz="165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Module A: </a:t>
                      </a:r>
                      <a:r>
                        <a:rPr lang="en-US" sz="165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Identification and creation of the portfolio of R&amp;I project results</a:t>
                      </a:r>
                      <a:endParaRPr lang="it-IT" sz="1650" i="1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en-GB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to both </a:t>
                      </a:r>
                      <a:r>
                        <a:rPr lang="en-GB" sz="1650" b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individual projects </a:t>
                      </a:r>
                      <a:r>
                        <a:rPr lang="en-GB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and </a:t>
                      </a:r>
                      <a:r>
                        <a:rPr lang="en-GB" sz="1650" b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project groups (PGs). </a:t>
                      </a:r>
                    </a:p>
                    <a:p>
                      <a:pPr algn="l" defTabSz="584229" eaLnBrk="1" hangingPunct="1"/>
                      <a:r>
                        <a:rPr lang="en-GB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Project Groups will be formed during the delivery of the service.</a:t>
                      </a:r>
                      <a:endParaRPr lang="it-IT" sz="1650">
                        <a:solidFill>
                          <a:schemeClr val="tx1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136719"/>
                  </a:ext>
                </a:extLst>
              </a:tr>
              <a:tr h="545910"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it-IT" sz="165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Module B: </a:t>
                      </a:r>
                      <a:r>
                        <a:rPr lang="en-US" sz="165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Portfolio Dissemination Plan (design and execution)</a:t>
                      </a:r>
                      <a:endParaRPr lang="it-IT" sz="1650" i="1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en-GB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only to </a:t>
                      </a:r>
                      <a:r>
                        <a:rPr lang="en-GB" sz="1650" b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project groups or individual projects having requested also Module A.</a:t>
                      </a:r>
                      <a:endParaRPr lang="it-IT" sz="1650" b="1">
                        <a:solidFill>
                          <a:schemeClr val="tx1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028245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it-IT" sz="165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Module C: </a:t>
                      </a:r>
                      <a:r>
                        <a:rPr lang="en-US" sz="165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Assisting projects to improve their existing exploitation strategy</a:t>
                      </a:r>
                      <a:r>
                        <a:rPr lang="it-IT" sz="165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en-US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only to </a:t>
                      </a:r>
                      <a:r>
                        <a:rPr lang="en-US" sz="1650" b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individual projects</a:t>
                      </a:r>
                      <a:r>
                        <a:rPr lang="en-US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 Focus on max 3 KERs.</a:t>
                      </a:r>
                      <a:endParaRPr lang="it-IT" sz="165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135418"/>
                  </a:ext>
                </a:extLst>
              </a:tr>
              <a:tr h="348468">
                <a:tc gridSpan="2">
                  <a:txBody>
                    <a:bodyPr/>
                    <a:lstStyle/>
                    <a:p>
                      <a:pPr algn="l" defTabSz="584229" eaLnBrk="1" hangingPunct="1"/>
                      <a:r>
                        <a:rPr lang="it-IT" sz="1650" b="1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Service 2 - Business Plan Development (BPD)</a:t>
                      </a: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639740"/>
                  </a:ext>
                </a:extLst>
              </a:tr>
              <a:tr h="961380">
                <a:tc>
                  <a:txBody>
                    <a:bodyPr/>
                    <a:lstStyle/>
                    <a:p>
                      <a:pPr algn="l" defTabSz="584229" eaLnBrk="1" hangingPunct="1"/>
                      <a:endParaRPr lang="it-IT" sz="165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en-US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only to </a:t>
                      </a:r>
                      <a:r>
                        <a:rPr lang="en-US" sz="1650" b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individual projects </a:t>
                      </a:r>
                    </a:p>
                    <a:p>
                      <a:pPr algn="l" defTabSz="584229" eaLnBrk="1" hangingPunct="1"/>
                      <a:r>
                        <a:rPr lang="en-US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Recommended for projects entering the second half of their lifetime</a:t>
                      </a:r>
                      <a:r>
                        <a:rPr lang="it-IT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; </a:t>
                      </a:r>
                      <a:r>
                        <a:rPr lang="en-GB" sz="165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preferably</a:t>
                      </a:r>
                      <a:r>
                        <a:rPr lang="it-IT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 </a:t>
                      </a:r>
                      <a:r>
                        <a:rPr lang="en-GB" sz="165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went</a:t>
                      </a:r>
                      <a:r>
                        <a:rPr lang="it-IT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 </a:t>
                      </a:r>
                      <a:r>
                        <a:rPr lang="en-GB" sz="165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through</a:t>
                      </a:r>
                      <a:r>
                        <a:rPr lang="it-IT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 PDES – Module C or </a:t>
                      </a:r>
                      <a:r>
                        <a:rPr lang="en-GB" sz="1650" noProof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have prepared similar </a:t>
                      </a:r>
                      <a:r>
                        <a:rPr lang="it-IT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outputs.</a:t>
                      </a:r>
                    </a:p>
                    <a:p>
                      <a:pPr algn="l" defTabSz="584229" eaLnBrk="1" hangingPunct="1"/>
                      <a:r>
                        <a:rPr lang="it-IT" sz="165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Focus on 1 KER.</a:t>
                      </a:r>
                      <a:endParaRPr lang="en-US" sz="165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331395"/>
                  </a:ext>
                </a:extLst>
              </a:tr>
              <a:tr h="348468">
                <a:tc gridSpan="2">
                  <a:txBody>
                    <a:bodyPr/>
                    <a:lstStyle/>
                    <a:p>
                      <a:pPr algn="l" defTabSz="584229" eaLnBrk="1" hangingPunct="1"/>
                      <a:r>
                        <a:rPr lang="it-IT" sz="1650" b="1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Service 3 - Go-To-Market Support (G2M)</a:t>
                      </a: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875212"/>
                  </a:ext>
                </a:extLst>
              </a:tr>
              <a:tr h="961380">
                <a:tc>
                  <a:txBody>
                    <a:bodyPr/>
                    <a:lstStyle/>
                    <a:p>
                      <a:pPr algn="l" defTabSz="584229" eaLnBrk="1" hangingPunct="1"/>
                      <a:endParaRPr lang="it-IT" sz="165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en-GB" sz="165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to both </a:t>
                      </a:r>
                      <a:r>
                        <a:rPr lang="en-GB" sz="165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individual projects and project groups (PGs</a:t>
                      </a:r>
                      <a:r>
                        <a:rPr lang="en-GB" sz="165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)</a:t>
                      </a:r>
                      <a:r>
                        <a:rPr lang="it-IT" sz="165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; </a:t>
                      </a:r>
                      <a:r>
                        <a:rPr lang="en-US" sz="165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single or multiple typologies of support (packages</a:t>
                      </a:r>
                      <a:r>
                        <a:rPr lang="en-US" sz="165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); high TRLs (&gt;6) and mature projects; use of “minimum requirements” to access.</a:t>
                      </a:r>
                    </a:p>
                    <a:p>
                      <a:pPr algn="l" defTabSz="584229" eaLnBrk="1" hangingPunct="1"/>
                      <a:r>
                        <a:rPr lang="en-US" sz="165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Focus on 1 KER.</a:t>
                      </a:r>
                    </a:p>
                    <a:p>
                      <a:pPr algn="l" defTabSz="584229" eaLnBrk="1" hangingPunct="1"/>
                      <a:r>
                        <a:rPr lang="en-US" sz="165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Projects requesting PDES-C and/or BPD can request G2M only after the previous services are concluded.</a:t>
                      </a:r>
                      <a:endParaRPr lang="it-IT" sz="165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81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5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8953289-251B-478A-A6F6-DF70E1E782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78408"/>
            <a:ext cx="9706390" cy="67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92BB86D-45FE-4792-A655-4792FFB647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49640"/>
            <a:ext cx="9520809" cy="65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20C3584-B527-4D8B-B8A6-130F74FB44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453" y="0"/>
            <a:ext cx="5755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56E954F295643A4D56DB80A891A75" ma:contentTypeVersion="10" ma:contentTypeDescription="Create a new document." ma:contentTypeScope="" ma:versionID="aec8e386eed9cd3ea6e0ba1625186221">
  <xsd:schema xmlns:xsd="http://www.w3.org/2001/XMLSchema" xmlns:xs="http://www.w3.org/2001/XMLSchema" xmlns:p="http://schemas.microsoft.com/office/2006/metadata/properties" xmlns:ns2="115f1a5b-f9f2-496c-97f3-213b944d986b" targetNamespace="http://schemas.microsoft.com/office/2006/metadata/properties" ma:root="true" ma:fieldsID="6189e85c15405b75a18761de86f5b3ca" ns2:_="">
    <xsd:import namespace="115f1a5b-f9f2-496c-97f3-213b944d98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f1a5b-f9f2-496c-97f3-213b944d9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2E5D0D-A79B-418D-A07D-9F3951B9B6D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15f1a5b-f9f2-496c-97f3-213b944d98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BABF00-A69A-4411-B423-0CCACABDFBA4}">
  <ds:schemaRefs>
    <ds:schemaRef ds:uri="115f1a5b-f9f2-496c-97f3-213b944d98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1074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EC Square Sans Pro Light</vt:lpstr>
      <vt:lpstr>Segoe UI</vt:lpstr>
      <vt:lpstr>Times New Roman</vt:lpstr>
      <vt:lpstr>Verdana</vt:lpstr>
      <vt:lpstr>Office Theme</vt:lpstr>
      <vt:lpstr>Horizon Results Booster</vt:lpstr>
      <vt:lpstr>PowerPoint Presentation</vt:lpstr>
      <vt:lpstr>PowerPoint Presentation</vt:lpstr>
      <vt:lpstr>PowerPoint Presentation</vt:lpstr>
      <vt:lpstr>Objectives and outputs of the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to Market - Packages</vt:lpstr>
      <vt:lpstr>How to get in touch with the HRB…</vt:lpstr>
      <vt:lpstr>How to apply…</vt:lpstr>
      <vt:lpstr>How to apply…</vt:lpstr>
      <vt:lpstr>What happens after the submission?</vt:lpstr>
      <vt:lpstr>What happens during the delivery?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MARGANNE Olivier (RTD-EXT)</cp:lastModifiedBy>
  <cp:revision>44</cp:revision>
  <dcterms:created xsi:type="dcterms:W3CDTF">2020-12-04T09:35:19Z</dcterms:created>
  <dcterms:modified xsi:type="dcterms:W3CDTF">2021-06-09T11:54:15Z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0x0101008A456E954F295643A4D56DB80A891A75</vt:lpwstr>
  </property>
</Properties>
</file>