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301" r:id="rId5"/>
    <p:sldId id="407" r:id="rId6"/>
    <p:sldId id="317" r:id="rId7"/>
    <p:sldId id="410" r:id="rId8"/>
    <p:sldId id="319" r:id="rId9"/>
    <p:sldId id="318" r:id="rId10"/>
    <p:sldId id="320" r:id="rId11"/>
    <p:sldId id="326" r:id="rId12"/>
    <p:sldId id="451" r:id="rId13"/>
    <p:sldId id="452" r:id="rId14"/>
    <p:sldId id="453" r:id="rId15"/>
    <p:sldId id="454" r:id="rId16"/>
    <p:sldId id="322" r:id="rId17"/>
    <p:sldId id="370" r:id="rId18"/>
    <p:sldId id="327" r:id="rId19"/>
    <p:sldId id="323" r:id="rId20"/>
    <p:sldId id="34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JAFOVA Bilgeyis (RTD-EXT)" initials="NB(" lastIdx="1" clrIdx="0">
    <p:extLst>
      <p:ext uri="{19B8F6BF-5375-455C-9EA6-DF929625EA0E}">
        <p15:presenceInfo xmlns:p15="http://schemas.microsoft.com/office/powerpoint/2012/main" userId="S-1-5-21-1606980848-2025429265-839522115-1048166" providerId="AD"/>
      </p:ext>
    </p:extLst>
  </p:cmAuthor>
  <p:cmAuthor id="2" name="BA TRUNG Arya-Marie (RTD)" initials="BTA(" lastIdx="1" clrIdx="1">
    <p:extLst>
      <p:ext uri="{19B8F6BF-5375-455C-9EA6-DF929625EA0E}">
        <p15:presenceInfo xmlns:p15="http://schemas.microsoft.com/office/powerpoint/2012/main" userId="S-1-5-21-1606980848-2025429265-839522115-9840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494"/>
    <a:srgbClr val="931680"/>
    <a:srgbClr val="9BD4F0"/>
    <a:srgbClr val="034EA2"/>
    <a:srgbClr val="0356B1"/>
    <a:srgbClr val="024EA2"/>
    <a:srgbClr val="024B9C"/>
    <a:srgbClr val="035D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A83EA7-8222-42C4-8C6A-A453A411A96E}" v="3" dt="2021-06-07T13:50:39.038"/>
    <p1510:client id="{295A4FD0-A4C1-4E1B-A540-D6207260BAF7}" v="53" dt="2021-06-07T14:33:31.015"/>
    <p1510:client id="{78B1374D-91A5-481D-841E-2D8C090979CD}" v="15" dt="2021-06-08T13:01:51.508"/>
    <p1510:client id="{8581367C-9602-468D-AE9C-55358A7D1783}" v="5" dt="2021-06-08T08:10:29.208"/>
    <p1510:client id="{9F3398B2-7884-49BF-A62B-644324D02857}" v="3" dt="2021-06-07T13:22:58.056"/>
    <p1510:client id="{A5D3493D-4320-429F-8D2A-EE76E5CAF9E4}" v="10" dt="2021-06-07T15:12:59.989"/>
    <p1510:client id="{B22B64A4-8E45-480D-9E28-4D755F2D2B75}" v="738" dt="2021-06-07T13:42:14.247"/>
    <p1510:client id="{DA89017F-28C3-4251-BE9D-844B02B33926}" v="19" dt="2021-06-08T08:49:54.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105" d="100"/>
          <a:sy n="105" d="100"/>
        </p:scale>
        <p:origin x="162" y="114"/>
      </p:cViewPr>
      <p:guideLst>
        <p:guide orient="horz" pos="2092"/>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121"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12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 TRUNG Arya-Marie (RTD)" userId="S::arya-marie.ba-trung@ec.europa.eu::bd8aaba4-199e-4d55-859e-da68c0b04599" providerId="AD" clId="Web-{A5D3493D-4320-429F-8D2A-EE76E5CAF9E4}"/>
    <pc:docChg chg="delSld modSld">
      <pc:chgData name="BA TRUNG Arya-Marie (RTD)" userId="S::arya-marie.ba-trung@ec.europa.eu::bd8aaba4-199e-4d55-859e-da68c0b04599" providerId="AD" clId="Web-{A5D3493D-4320-429F-8D2A-EE76E5CAF9E4}" dt="2021-06-07T15:12:59.989" v="9"/>
      <pc:docMkLst>
        <pc:docMk/>
      </pc:docMkLst>
      <pc:sldChg chg="modSp">
        <pc:chgData name="BA TRUNG Arya-Marie (RTD)" userId="S::arya-marie.ba-trung@ec.europa.eu::bd8aaba4-199e-4d55-859e-da68c0b04599" providerId="AD" clId="Web-{A5D3493D-4320-429F-8D2A-EE76E5CAF9E4}" dt="2021-06-07T15:09:44.062" v="8" actId="20577"/>
        <pc:sldMkLst>
          <pc:docMk/>
          <pc:sldMk cId="975458589" sldId="408"/>
        </pc:sldMkLst>
        <pc:spChg chg="mod">
          <ac:chgData name="BA TRUNG Arya-Marie (RTD)" userId="S::arya-marie.ba-trung@ec.europa.eu::bd8aaba4-199e-4d55-859e-da68c0b04599" providerId="AD" clId="Web-{A5D3493D-4320-429F-8D2A-EE76E5CAF9E4}" dt="2021-06-07T15:09:44.062" v="8" actId="20577"/>
          <ac:spMkLst>
            <pc:docMk/>
            <pc:sldMk cId="975458589" sldId="408"/>
            <ac:spMk id="2" creationId="{00000000-0000-0000-0000-000000000000}"/>
          </ac:spMkLst>
        </pc:spChg>
      </pc:sldChg>
      <pc:sldChg chg="del">
        <pc:chgData name="BA TRUNG Arya-Marie (RTD)" userId="S::arya-marie.ba-trung@ec.europa.eu::bd8aaba4-199e-4d55-859e-da68c0b04599" providerId="AD" clId="Web-{A5D3493D-4320-429F-8D2A-EE76E5CAF9E4}" dt="2021-06-07T15:12:59.989" v="9"/>
        <pc:sldMkLst>
          <pc:docMk/>
          <pc:sldMk cId="2715876884" sldId="409"/>
        </pc:sldMkLst>
      </pc:sldChg>
    </pc:docChg>
  </pc:docChgLst>
  <pc:docChgLst>
    <pc:chgData name="BA TRUNG Arya-Marie (RTD)" userId="S::arya-marie.ba-trung@ec.europa.eu::bd8aaba4-199e-4d55-859e-da68c0b04599" providerId="AD" clId="Web-{00A83EA7-8222-42C4-8C6A-A453A411A96E}"/>
    <pc:docChg chg="delSld modSld">
      <pc:chgData name="BA TRUNG Arya-Marie (RTD)" userId="S::arya-marie.ba-trung@ec.europa.eu::bd8aaba4-199e-4d55-859e-da68c0b04599" providerId="AD" clId="Web-{00A83EA7-8222-42C4-8C6A-A453A411A96E}" dt="2021-06-07T13:50:39.038" v="1"/>
      <pc:docMkLst>
        <pc:docMk/>
      </pc:docMkLst>
      <pc:sldChg chg="addSp modSp del">
        <pc:chgData name="BA TRUNG Arya-Marie (RTD)" userId="S::arya-marie.ba-trung@ec.europa.eu::bd8aaba4-199e-4d55-859e-da68c0b04599" providerId="AD" clId="Web-{00A83EA7-8222-42C4-8C6A-A453A411A96E}" dt="2021-06-07T13:50:39.038" v="1"/>
        <pc:sldMkLst>
          <pc:docMk/>
          <pc:sldMk cId="1237682664" sldId="366"/>
        </pc:sldMkLst>
        <pc:picChg chg="add mod">
          <ac:chgData name="BA TRUNG Arya-Marie (RTD)" userId="S::arya-marie.ba-trung@ec.europa.eu::bd8aaba4-199e-4d55-859e-da68c0b04599" providerId="AD" clId="Web-{00A83EA7-8222-42C4-8C6A-A453A411A96E}" dt="2021-06-07T13:50:29.116" v="0"/>
          <ac:picMkLst>
            <pc:docMk/>
            <pc:sldMk cId="1237682664" sldId="366"/>
            <ac:picMk id="4" creationId="{2D665ADA-A714-4D53-B589-4C189F4F5CCC}"/>
          </ac:picMkLst>
        </pc:picChg>
      </pc:sldChg>
    </pc:docChg>
  </pc:docChgLst>
  <pc:docChgLst>
    <pc:chgData name="BA TRUNG Arya-Marie (RTD)" userId="S::arya-marie.ba-trung@ec.europa.eu::bd8aaba4-199e-4d55-859e-da68c0b04599" providerId="AD" clId="Web-{78B1374D-91A5-481D-841E-2D8C090979CD}"/>
    <pc:docChg chg="addSld modSld">
      <pc:chgData name="BA TRUNG Arya-Marie (RTD)" userId="S::arya-marie.ba-trung@ec.europa.eu::bd8aaba4-199e-4d55-859e-da68c0b04599" providerId="AD" clId="Web-{78B1374D-91A5-481D-841E-2D8C090979CD}" dt="2021-06-08T13:01:51.508" v="13" actId="20577"/>
      <pc:docMkLst>
        <pc:docMk/>
      </pc:docMkLst>
      <pc:sldChg chg="modSp new">
        <pc:chgData name="BA TRUNG Arya-Marie (RTD)" userId="S::arya-marie.ba-trung@ec.europa.eu::bd8aaba4-199e-4d55-859e-da68c0b04599" providerId="AD" clId="Web-{78B1374D-91A5-481D-841E-2D8C090979CD}" dt="2021-06-08T13:01:51.508" v="13" actId="20577"/>
        <pc:sldMkLst>
          <pc:docMk/>
          <pc:sldMk cId="3511813482" sldId="418"/>
        </pc:sldMkLst>
        <pc:spChg chg="mod">
          <ac:chgData name="BA TRUNG Arya-Marie (RTD)" userId="S::arya-marie.ba-trung@ec.europa.eu::bd8aaba4-199e-4d55-859e-da68c0b04599" providerId="AD" clId="Web-{78B1374D-91A5-481D-841E-2D8C090979CD}" dt="2021-06-08T13:01:51.508" v="13" actId="20577"/>
          <ac:spMkLst>
            <pc:docMk/>
            <pc:sldMk cId="3511813482" sldId="418"/>
            <ac:spMk id="2" creationId="{18E6BB08-9562-4514-8D12-80D75A3E768F}"/>
          </ac:spMkLst>
        </pc:spChg>
        <pc:spChg chg="mod">
          <ac:chgData name="BA TRUNG Arya-Marie (RTD)" userId="S::arya-marie.ba-trung@ec.europa.eu::bd8aaba4-199e-4d55-859e-da68c0b04599" providerId="AD" clId="Web-{78B1374D-91A5-481D-841E-2D8C090979CD}" dt="2021-06-08T13:01:43.727" v="12" actId="20577"/>
          <ac:spMkLst>
            <pc:docMk/>
            <pc:sldMk cId="3511813482" sldId="418"/>
            <ac:spMk id="3" creationId="{2A363F95-1BB8-4192-9B5B-26DF687ACB8F}"/>
          </ac:spMkLst>
        </pc:spChg>
      </pc:sldChg>
    </pc:docChg>
  </pc:docChgLst>
  <pc:docChgLst>
    <pc:chgData name="LYSSANDRIDES Georgios (RTD)" userId="S::georgios.lyssandrides@ec.europa.eu::36a2d069-6590-46d4-b59e-0d02a85a53e3" providerId="AD" clId="Web-{9F3398B2-7884-49BF-A62B-644324D02857}"/>
    <pc:docChg chg="modSld">
      <pc:chgData name="LYSSANDRIDES Georgios (RTD)" userId="S::georgios.lyssandrides@ec.europa.eu::36a2d069-6590-46d4-b59e-0d02a85a53e3" providerId="AD" clId="Web-{9F3398B2-7884-49BF-A62B-644324D02857}" dt="2021-06-07T13:22:58.056" v="1"/>
      <pc:docMkLst>
        <pc:docMk/>
      </pc:docMkLst>
      <pc:sldChg chg="addSp delSp modSp">
        <pc:chgData name="LYSSANDRIDES Georgios (RTD)" userId="S::georgios.lyssandrides@ec.europa.eu::36a2d069-6590-46d4-b59e-0d02a85a53e3" providerId="AD" clId="Web-{9F3398B2-7884-49BF-A62B-644324D02857}" dt="2021-06-07T13:22:58.056" v="1"/>
        <pc:sldMkLst>
          <pc:docMk/>
          <pc:sldMk cId="1237682664" sldId="366"/>
        </pc:sldMkLst>
        <pc:picChg chg="add del mod">
          <ac:chgData name="LYSSANDRIDES Georgios (RTD)" userId="S::georgios.lyssandrides@ec.europa.eu::36a2d069-6590-46d4-b59e-0d02a85a53e3" providerId="AD" clId="Web-{9F3398B2-7884-49BF-A62B-644324D02857}" dt="2021-06-07T13:22:58.056" v="1"/>
          <ac:picMkLst>
            <pc:docMk/>
            <pc:sldMk cId="1237682664" sldId="366"/>
            <ac:picMk id="4" creationId="{67EF9E4F-8B03-4AD6-80AD-6C6EC9C31473}"/>
          </ac:picMkLst>
        </pc:picChg>
      </pc:sldChg>
    </pc:docChg>
  </pc:docChgLst>
  <pc:docChgLst>
    <pc:chgData name="BA TRUNG Arya-Marie (RTD)" userId="S::arya-marie.ba-trung@ec.europa.eu::bd8aaba4-199e-4d55-859e-da68c0b04599" providerId="AD" clId="Web-{8581367C-9602-468D-AE9C-55358A7D1783}"/>
    <pc:docChg chg="modSld">
      <pc:chgData name="BA TRUNG Arya-Marie (RTD)" userId="S::arya-marie.ba-trung@ec.europa.eu::bd8aaba4-199e-4d55-859e-da68c0b04599" providerId="AD" clId="Web-{8581367C-9602-468D-AE9C-55358A7D1783}" dt="2021-06-08T08:10:28.958" v="3" actId="20577"/>
      <pc:docMkLst>
        <pc:docMk/>
      </pc:docMkLst>
      <pc:sldChg chg="modSp">
        <pc:chgData name="BA TRUNG Arya-Marie (RTD)" userId="S::arya-marie.ba-trung@ec.europa.eu::bd8aaba4-199e-4d55-859e-da68c0b04599" providerId="AD" clId="Web-{8581367C-9602-468D-AE9C-55358A7D1783}" dt="2021-06-08T08:10:28.958" v="3" actId="20577"/>
        <pc:sldMkLst>
          <pc:docMk/>
          <pc:sldMk cId="3011743172" sldId="361"/>
        </pc:sldMkLst>
        <pc:spChg chg="mod">
          <ac:chgData name="BA TRUNG Arya-Marie (RTD)" userId="S::arya-marie.ba-trung@ec.europa.eu::bd8aaba4-199e-4d55-859e-da68c0b04599" providerId="AD" clId="Web-{8581367C-9602-468D-AE9C-55358A7D1783}" dt="2021-06-08T08:10:28.958" v="3" actId="20577"/>
          <ac:spMkLst>
            <pc:docMk/>
            <pc:sldMk cId="3011743172" sldId="361"/>
            <ac:spMk id="2" creationId="{00000000-0000-0000-0000-000000000000}"/>
          </ac:spMkLst>
        </pc:spChg>
      </pc:sldChg>
    </pc:docChg>
  </pc:docChgLst>
  <pc:docChgLst>
    <pc:chgData name="NAJAFOVA Bilgeyis (RTD-EXT)" userId="S::bilgeyis.najafova@ext.ec.europa.eu::3dab336f-9ae3-4609-a6a3-0965d61baab7" providerId="AD" clId="Web-{DA89017F-28C3-4251-BE9D-844B02B33926}"/>
    <pc:docChg chg="modSld">
      <pc:chgData name="NAJAFOVA Bilgeyis (RTD-EXT)" userId="S::bilgeyis.najafova@ext.ec.europa.eu::3dab336f-9ae3-4609-a6a3-0965d61baab7" providerId="AD" clId="Web-{DA89017F-28C3-4251-BE9D-844B02B33926}" dt="2021-06-08T08:49:51.415" v="17" actId="20577"/>
      <pc:docMkLst>
        <pc:docMk/>
      </pc:docMkLst>
      <pc:sldChg chg="modSp">
        <pc:chgData name="NAJAFOVA Bilgeyis (RTD-EXT)" userId="S::bilgeyis.najafova@ext.ec.europa.eu::3dab336f-9ae3-4609-a6a3-0965d61baab7" providerId="AD" clId="Web-{DA89017F-28C3-4251-BE9D-844B02B33926}" dt="2021-06-08T08:49:51.415" v="17" actId="20577"/>
        <pc:sldMkLst>
          <pc:docMk/>
          <pc:sldMk cId="975458589" sldId="408"/>
        </pc:sldMkLst>
        <pc:spChg chg="mod">
          <ac:chgData name="NAJAFOVA Bilgeyis (RTD-EXT)" userId="S::bilgeyis.najafova@ext.ec.europa.eu::3dab336f-9ae3-4609-a6a3-0965d61baab7" providerId="AD" clId="Web-{DA89017F-28C3-4251-BE9D-844B02B33926}" dt="2021-06-08T08:49:51.415" v="17" actId="20577"/>
          <ac:spMkLst>
            <pc:docMk/>
            <pc:sldMk cId="975458589" sldId="408"/>
            <ac:spMk id="2" creationId="{00000000-0000-0000-0000-000000000000}"/>
          </ac:spMkLst>
        </pc:spChg>
      </pc:sldChg>
    </pc:docChg>
  </pc:docChgLst>
  <pc:docChgLst>
    <pc:chgData name="BA TRUNG Arya-Marie (RTD)" userId="S::arya-marie.ba-trung@ec.europa.eu::bd8aaba4-199e-4d55-859e-da68c0b04599" providerId="AD" clId="Web-{295A4FD0-A4C1-4E1B-A540-D6207260BAF7}"/>
    <pc:docChg chg="modSld">
      <pc:chgData name="BA TRUNG Arya-Marie (RTD)" userId="S::arya-marie.ba-trung@ec.europa.eu::bd8aaba4-199e-4d55-859e-da68c0b04599" providerId="AD" clId="Web-{295A4FD0-A4C1-4E1B-A540-D6207260BAF7}" dt="2021-06-07T14:33:31.015" v="50"/>
      <pc:docMkLst>
        <pc:docMk/>
      </pc:docMkLst>
      <pc:sldChg chg="modSp delCm">
        <pc:chgData name="BA TRUNG Arya-Marie (RTD)" userId="S::arya-marie.ba-trung@ec.europa.eu::bd8aaba4-199e-4d55-859e-da68c0b04599" providerId="AD" clId="Web-{295A4FD0-A4C1-4E1B-A540-D6207260BAF7}" dt="2021-06-07T14:33:31.015" v="50"/>
        <pc:sldMkLst>
          <pc:docMk/>
          <pc:sldMk cId="3389452733" sldId="355"/>
        </pc:sldMkLst>
        <pc:spChg chg="mod">
          <ac:chgData name="BA TRUNG Arya-Marie (RTD)" userId="S::arya-marie.ba-trung@ec.europa.eu::bd8aaba4-199e-4d55-859e-da68c0b04599" providerId="AD" clId="Web-{295A4FD0-A4C1-4E1B-A540-D6207260BAF7}" dt="2021-06-07T14:33:24.484" v="49" actId="20577"/>
          <ac:spMkLst>
            <pc:docMk/>
            <pc:sldMk cId="3389452733" sldId="355"/>
            <ac:spMk id="11" creationId="{00000000-0000-0000-0000-000000000000}"/>
          </ac:spMkLst>
        </pc:spChg>
      </pc:sldChg>
    </pc:docChg>
  </pc:docChgLst>
  <pc:docChgLst>
    <pc:chgData name="BA TRUNG Arya-Marie (RTD)" userId="S::arya-marie.ba-trung@ec.europa.eu::bd8aaba4-199e-4d55-859e-da68c0b04599" providerId="AD" clId="Web-{B22B64A4-8E45-480D-9E28-4D755F2D2B75}"/>
    <pc:docChg chg="addSld modSld sldOrd">
      <pc:chgData name="BA TRUNG Arya-Marie (RTD)" userId="S::arya-marie.ba-trung@ec.europa.eu::bd8aaba4-199e-4d55-859e-da68c0b04599" providerId="AD" clId="Web-{B22B64A4-8E45-480D-9E28-4D755F2D2B75}" dt="2021-06-07T13:42:14.247" v="548" actId="20577"/>
      <pc:docMkLst>
        <pc:docMk/>
      </pc:docMkLst>
      <pc:sldChg chg="modSp">
        <pc:chgData name="BA TRUNG Arya-Marie (RTD)" userId="S::arya-marie.ba-trung@ec.europa.eu::bd8aaba4-199e-4d55-859e-da68c0b04599" providerId="AD" clId="Web-{B22B64A4-8E45-480D-9E28-4D755F2D2B75}" dt="2021-06-07T13:39:42.555" v="489" actId="20577"/>
        <pc:sldMkLst>
          <pc:docMk/>
          <pc:sldMk cId="3695730641" sldId="322"/>
        </pc:sldMkLst>
        <pc:spChg chg="mod">
          <ac:chgData name="BA TRUNG Arya-Marie (RTD)" userId="S::arya-marie.ba-trung@ec.europa.eu::bd8aaba4-199e-4d55-859e-da68c0b04599" providerId="AD" clId="Web-{B22B64A4-8E45-480D-9E28-4D755F2D2B75}" dt="2021-06-07T13:39:42.555" v="489" actId="20577"/>
          <ac:spMkLst>
            <pc:docMk/>
            <pc:sldMk cId="3695730641" sldId="322"/>
            <ac:spMk id="2" creationId="{00000000-0000-0000-0000-000000000000}"/>
          </ac:spMkLst>
        </pc:spChg>
      </pc:sldChg>
      <pc:sldChg chg="ord">
        <pc:chgData name="BA TRUNG Arya-Marie (RTD)" userId="S::arya-marie.ba-trung@ec.europa.eu::bd8aaba4-199e-4d55-859e-da68c0b04599" providerId="AD" clId="Web-{B22B64A4-8E45-480D-9E28-4D755F2D2B75}" dt="2021-06-07T13:32:29.964" v="346"/>
        <pc:sldMkLst>
          <pc:docMk/>
          <pc:sldMk cId="2220892080" sldId="323"/>
        </pc:sldMkLst>
      </pc:sldChg>
      <pc:sldChg chg="modSp">
        <pc:chgData name="BA TRUNG Arya-Marie (RTD)" userId="S::arya-marie.ba-trung@ec.europa.eu::bd8aaba4-199e-4d55-859e-da68c0b04599" providerId="AD" clId="Web-{B22B64A4-8E45-480D-9E28-4D755F2D2B75}" dt="2021-06-07T13:42:14.247" v="548" actId="20577"/>
        <pc:sldMkLst>
          <pc:docMk/>
          <pc:sldMk cId="3011743172" sldId="361"/>
        </pc:sldMkLst>
        <pc:spChg chg="mod">
          <ac:chgData name="BA TRUNG Arya-Marie (RTD)" userId="S::arya-marie.ba-trung@ec.europa.eu::bd8aaba4-199e-4d55-859e-da68c0b04599" providerId="AD" clId="Web-{B22B64A4-8E45-480D-9E28-4D755F2D2B75}" dt="2021-06-07T13:42:14.247" v="548" actId="20577"/>
          <ac:spMkLst>
            <pc:docMk/>
            <pc:sldMk cId="3011743172" sldId="361"/>
            <ac:spMk id="2" creationId="{00000000-0000-0000-0000-000000000000}"/>
          </ac:spMkLst>
        </pc:spChg>
      </pc:sldChg>
      <pc:sldChg chg="modSp">
        <pc:chgData name="BA TRUNG Arya-Marie (RTD)" userId="S::arya-marie.ba-trung@ec.europa.eu::bd8aaba4-199e-4d55-859e-da68c0b04599" providerId="AD" clId="Web-{B22B64A4-8E45-480D-9E28-4D755F2D2B75}" dt="2021-06-07T13:17:00.139" v="53" actId="20577"/>
        <pc:sldMkLst>
          <pc:docMk/>
          <pc:sldMk cId="975458589" sldId="408"/>
        </pc:sldMkLst>
        <pc:spChg chg="mod">
          <ac:chgData name="BA TRUNG Arya-Marie (RTD)" userId="S::arya-marie.ba-trung@ec.europa.eu::bd8aaba4-199e-4d55-859e-da68c0b04599" providerId="AD" clId="Web-{B22B64A4-8E45-480D-9E28-4D755F2D2B75}" dt="2021-06-07T13:17:00.139" v="53" actId="20577"/>
          <ac:spMkLst>
            <pc:docMk/>
            <pc:sldMk cId="975458589" sldId="408"/>
            <ac:spMk id="2" creationId="{00000000-0000-0000-0000-000000000000}"/>
          </ac:spMkLst>
        </pc:spChg>
      </pc:sldChg>
      <pc:sldChg chg="modSp new ord">
        <pc:chgData name="BA TRUNG Arya-Marie (RTD)" userId="S::arya-marie.ba-trung@ec.europa.eu::bd8aaba4-199e-4d55-859e-da68c0b04599" providerId="AD" clId="Web-{B22B64A4-8E45-480D-9E28-4D755F2D2B75}" dt="2021-06-07T13:22:41.461" v="87" actId="20577"/>
        <pc:sldMkLst>
          <pc:docMk/>
          <pc:sldMk cId="2715876884" sldId="409"/>
        </pc:sldMkLst>
        <pc:spChg chg="mod">
          <ac:chgData name="BA TRUNG Arya-Marie (RTD)" userId="S::arya-marie.ba-trung@ec.europa.eu::bd8aaba4-199e-4d55-859e-da68c0b04599" providerId="AD" clId="Web-{B22B64A4-8E45-480D-9E28-4D755F2D2B75}" dt="2021-06-07T13:22:41.461" v="87" actId="20577"/>
          <ac:spMkLst>
            <pc:docMk/>
            <pc:sldMk cId="2715876884" sldId="409"/>
            <ac:spMk id="2" creationId="{4C9373AF-D04E-4DA7-9E57-851ECFDF771A}"/>
          </ac:spMkLst>
        </pc:spChg>
        <pc:spChg chg="mod">
          <ac:chgData name="BA TRUNG Arya-Marie (RTD)" userId="S::arya-marie.ba-trung@ec.europa.eu::bd8aaba4-199e-4d55-859e-da68c0b04599" providerId="AD" clId="Web-{B22B64A4-8E45-480D-9E28-4D755F2D2B75}" dt="2021-06-07T13:22:17.726" v="86" actId="20577"/>
          <ac:spMkLst>
            <pc:docMk/>
            <pc:sldMk cId="2715876884" sldId="409"/>
            <ac:spMk id="3" creationId="{825B5A22-2DFB-4FC7-B79B-F9E12978F857}"/>
          </ac:spMkLst>
        </pc:spChg>
      </pc:sldChg>
      <pc:sldChg chg="addSp modSp new ord">
        <pc:chgData name="BA TRUNG Arya-Marie (RTD)" userId="S::arya-marie.ba-trung@ec.europa.eu::bd8aaba4-199e-4d55-859e-da68c0b04599" providerId="AD" clId="Web-{B22B64A4-8E45-480D-9E28-4D755F2D2B75}" dt="2021-06-07T13:30:56.633" v="344" actId="20577"/>
        <pc:sldMkLst>
          <pc:docMk/>
          <pc:sldMk cId="1262732100" sldId="410"/>
        </pc:sldMkLst>
        <pc:spChg chg="mod">
          <ac:chgData name="BA TRUNG Arya-Marie (RTD)" userId="S::arya-marie.ba-trung@ec.europa.eu::bd8aaba4-199e-4d55-859e-da68c0b04599" providerId="AD" clId="Web-{B22B64A4-8E45-480D-9E28-4D755F2D2B75}" dt="2021-06-07T13:27:15.220" v="118" actId="20577"/>
          <ac:spMkLst>
            <pc:docMk/>
            <pc:sldMk cId="1262732100" sldId="410"/>
            <ac:spMk id="3" creationId="{B30FC69B-846C-4AE8-AC50-69E203BD26B1}"/>
          </ac:spMkLst>
        </pc:spChg>
        <pc:spChg chg="add">
          <ac:chgData name="BA TRUNG Arya-Marie (RTD)" userId="S::arya-marie.ba-trung@ec.europa.eu::bd8aaba4-199e-4d55-859e-da68c0b04599" providerId="AD" clId="Web-{B22B64A4-8E45-480D-9E28-4D755F2D2B75}" dt="2021-06-07T13:27:23.907" v="119"/>
          <ac:spMkLst>
            <pc:docMk/>
            <pc:sldMk cId="1262732100" sldId="410"/>
            <ac:spMk id="5" creationId="{7870113C-6493-4960-B36B-1B6247F7F628}"/>
          </ac:spMkLst>
        </pc:spChg>
        <pc:spChg chg="add">
          <ac:chgData name="BA TRUNG Arya-Marie (RTD)" userId="S::arya-marie.ba-trung@ec.europa.eu::bd8aaba4-199e-4d55-859e-da68c0b04599" providerId="AD" clId="Web-{B22B64A4-8E45-480D-9E28-4D755F2D2B75}" dt="2021-06-07T13:27:23.923" v="120"/>
          <ac:spMkLst>
            <pc:docMk/>
            <pc:sldMk cId="1262732100" sldId="410"/>
            <ac:spMk id="7" creationId="{44BF4F57-4B72-4F2A-952D-9A4202371E99}"/>
          </ac:spMkLst>
        </pc:spChg>
        <pc:spChg chg="add">
          <ac:chgData name="BA TRUNG Arya-Marie (RTD)" userId="S::arya-marie.ba-trung@ec.europa.eu::bd8aaba4-199e-4d55-859e-da68c0b04599" providerId="AD" clId="Web-{B22B64A4-8E45-480D-9E28-4D755F2D2B75}" dt="2021-06-07T13:27:23.923" v="121"/>
          <ac:spMkLst>
            <pc:docMk/>
            <pc:sldMk cId="1262732100" sldId="410"/>
            <ac:spMk id="9" creationId="{31D914EF-F477-4919-BBD0-8EAB009F4189}"/>
          </ac:spMkLst>
        </pc:spChg>
        <pc:spChg chg="add">
          <ac:chgData name="BA TRUNG Arya-Marie (RTD)" userId="S::arya-marie.ba-trung@ec.europa.eu::bd8aaba4-199e-4d55-859e-da68c0b04599" providerId="AD" clId="Web-{B22B64A4-8E45-480D-9E28-4D755F2D2B75}" dt="2021-06-07T13:27:23.939" v="122"/>
          <ac:spMkLst>
            <pc:docMk/>
            <pc:sldMk cId="1262732100" sldId="410"/>
            <ac:spMk id="11" creationId="{E5A87CF9-781C-4C1B-B168-A5BD996C033E}"/>
          </ac:spMkLst>
        </pc:spChg>
        <pc:spChg chg="add">
          <ac:chgData name="BA TRUNG Arya-Marie (RTD)" userId="S::arya-marie.ba-trung@ec.europa.eu::bd8aaba4-199e-4d55-859e-da68c0b04599" providerId="AD" clId="Web-{B22B64A4-8E45-480D-9E28-4D755F2D2B75}" dt="2021-06-07T13:27:23.939" v="123"/>
          <ac:spMkLst>
            <pc:docMk/>
            <pc:sldMk cId="1262732100" sldId="410"/>
            <ac:spMk id="13" creationId="{431FE9B0-ED12-4268-85D8-11980009C65F}"/>
          </ac:spMkLst>
        </pc:spChg>
        <pc:spChg chg="add mod">
          <ac:chgData name="BA TRUNG Arya-Marie (RTD)" userId="S::arya-marie.ba-trung@ec.europa.eu::bd8aaba4-199e-4d55-859e-da68c0b04599" providerId="AD" clId="Web-{B22B64A4-8E45-480D-9E28-4D755F2D2B75}" dt="2021-06-07T13:28:00.315" v="142" actId="20577"/>
          <ac:spMkLst>
            <pc:docMk/>
            <pc:sldMk cId="1262732100" sldId="410"/>
            <ac:spMk id="15" creationId="{2DBA6053-CBFC-4F47-B137-23858F94FCDE}"/>
          </ac:spMkLst>
        </pc:spChg>
        <pc:spChg chg="add mod">
          <ac:chgData name="BA TRUNG Arya-Marie (RTD)" userId="S::arya-marie.ba-trung@ec.europa.eu::bd8aaba4-199e-4d55-859e-da68c0b04599" providerId="AD" clId="Web-{B22B64A4-8E45-480D-9E28-4D755F2D2B75}" dt="2021-06-07T13:28:39.519" v="190" actId="20577"/>
          <ac:spMkLst>
            <pc:docMk/>
            <pc:sldMk cId="1262732100" sldId="410"/>
            <ac:spMk id="17" creationId="{7E23A73F-80C1-4F0F-B9A1-9CDAE2C453E2}"/>
          </ac:spMkLst>
        </pc:spChg>
        <pc:spChg chg="add mod">
          <ac:chgData name="BA TRUNG Arya-Marie (RTD)" userId="S::arya-marie.ba-trung@ec.europa.eu::bd8aaba4-199e-4d55-859e-da68c0b04599" providerId="AD" clId="Web-{B22B64A4-8E45-480D-9E28-4D755F2D2B75}" dt="2021-06-07T13:30:24.069" v="330" actId="14100"/>
          <ac:spMkLst>
            <pc:docMk/>
            <pc:sldMk cId="1262732100" sldId="410"/>
            <ac:spMk id="19" creationId="{E58378A6-1C96-4277-B6B2-954887FEA9F8}"/>
          </ac:spMkLst>
        </pc:spChg>
        <pc:spChg chg="add mod">
          <ac:chgData name="BA TRUNG Arya-Marie (RTD)" userId="S::arya-marie.ba-trung@ec.europa.eu::bd8aaba4-199e-4d55-859e-da68c0b04599" providerId="AD" clId="Web-{B22B64A4-8E45-480D-9E28-4D755F2D2B75}" dt="2021-06-07T13:29:50.787" v="278" actId="20577"/>
          <ac:spMkLst>
            <pc:docMk/>
            <pc:sldMk cId="1262732100" sldId="410"/>
            <ac:spMk id="21" creationId="{14A54328-121E-4269-BCB4-6D26E853C1DB}"/>
          </ac:spMkLst>
        </pc:spChg>
        <pc:spChg chg="add mod">
          <ac:chgData name="BA TRUNG Arya-Marie (RTD)" userId="S::arya-marie.ba-trung@ec.europa.eu::bd8aaba4-199e-4d55-859e-da68c0b04599" providerId="AD" clId="Web-{B22B64A4-8E45-480D-9E28-4D755F2D2B75}" dt="2021-06-07T13:29:20.989" v="236" actId="20577"/>
          <ac:spMkLst>
            <pc:docMk/>
            <pc:sldMk cId="1262732100" sldId="410"/>
            <ac:spMk id="23" creationId="{B4056ED0-46EA-4939-99DF-4FEB742A9D22}"/>
          </ac:spMkLst>
        </pc:spChg>
        <pc:spChg chg="add">
          <ac:chgData name="BA TRUNG Arya-Marie (RTD)" userId="S::arya-marie.ba-trung@ec.europa.eu::bd8aaba4-199e-4d55-859e-da68c0b04599" providerId="AD" clId="Web-{B22B64A4-8E45-480D-9E28-4D755F2D2B75}" dt="2021-06-07T13:27:24.001" v="129"/>
          <ac:spMkLst>
            <pc:docMk/>
            <pc:sldMk cId="1262732100" sldId="410"/>
            <ac:spMk id="25" creationId="{9A07E194-D564-441E-97D0-0419A27173E8}"/>
          </ac:spMkLst>
        </pc:spChg>
        <pc:spChg chg="add mod">
          <ac:chgData name="BA TRUNG Arya-Marie (RTD)" userId="S::arya-marie.ba-trung@ec.europa.eu::bd8aaba4-199e-4d55-859e-da68c0b04599" providerId="AD" clId="Web-{B22B64A4-8E45-480D-9E28-4D755F2D2B75}" dt="2021-06-07T13:30:56.633" v="344" actId="20577"/>
          <ac:spMkLst>
            <pc:docMk/>
            <pc:sldMk cId="1262732100" sldId="410"/>
            <ac:spMk id="27" creationId="{D42856B2-E740-4C8E-AB07-4974517AFE9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09/06/2021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09/06/2021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6.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466" y="0"/>
            <a:ext cx="12192000" cy="6858000"/>
          </a:xfrm>
          <a:prstGeom prst="rect">
            <a:avLst/>
          </a:prstGeom>
        </p:spPr>
      </p:pic>
      <p:pic>
        <p:nvPicPr>
          <p:cNvPr id="20" name="Picture 1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333893" y="-101625"/>
            <a:ext cx="1763200" cy="1763200"/>
          </a:xfrm>
          <a:prstGeom prst="rect">
            <a:avLst/>
          </a:prstGeom>
        </p:spPr>
      </p:pic>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grpSp>
        <p:nvGrpSpPr>
          <p:cNvPr id="15" name="Group 14"/>
          <p:cNvGrpSpPr/>
          <p:nvPr userDrawn="1"/>
        </p:nvGrpSpPr>
        <p:grpSpPr>
          <a:xfrm>
            <a:off x="5673072" y="6361871"/>
            <a:ext cx="846055" cy="496129"/>
            <a:chOff x="5673072" y="4897884"/>
            <a:chExt cx="846055" cy="496129"/>
          </a:xfrm>
        </p:grpSpPr>
        <p:sp>
          <p:nvSpPr>
            <p:cNvPr id="18" name="Rectangle 17"/>
            <p:cNvSpPr/>
            <p:nvPr userDrawn="1"/>
          </p:nvSpPr>
          <p:spPr>
            <a:xfrm>
              <a:off x="5724681" y="4926090"/>
              <a:ext cx="723886" cy="467923"/>
            </a:xfrm>
            <a:prstGeom prst="rect">
              <a:avLst/>
            </a:prstGeom>
            <a:solidFill>
              <a:srgbClr val="009EE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14" name="TextBox 13"/>
            <p:cNvSpPr txBox="1"/>
            <p:nvPr userDrawn="1"/>
          </p:nvSpPr>
          <p:spPr>
            <a:xfrm>
              <a:off x="5673072" y="4897884"/>
              <a:ext cx="846055" cy="378565"/>
            </a:xfrm>
            <a:prstGeom prst="rect">
              <a:avLst/>
            </a:prstGeom>
            <a:noFill/>
          </p:spPr>
          <p:txBody>
            <a:bodyPr wrap="square" rtlCol="0">
              <a:spAutoFit/>
            </a:bodyPr>
            <a:lstStyle/>
            <a:p>
              <a:r>
                <a:rPr lang="fr-BE" sz="930" b="0" i="1" err="1">
                  <a:solidFill>
                    <a:schemeClr val="bg1"/>
                  </a:solidFill>
                  <a:latin typeface="EC Square Sans Pro Light" panose="020B0506000000020004" pitchFamily="34" charset="0"/>
                </a:rPr>
                <a:t>Research</a:t>
              </a:r>
              <a:r>
                <a:rPr lang="fr-BE" sz="930" b="0" i="1">
                  <a:solidFill>
                    <a:schemeClr val="bg1"/>
                  </a:solidFill>
                  <a:latin typeface="EC Square Sans Pro Light" panose="020B0506000000020004" pitchFamily="34" charset="0"/>
                </a:rPr>
                <a:t> and Innovation </a:t>
              </a:r>
              <a:endParaRPr lang="en-GB" sz="930" b="0" i="1" err="1">
                <a:solidFill>
                  <a:schemeClr val="bg1"/>
                </a:solidFill>
                <a:latin typeface="EC Square Sans Pro Light" panose="020B0506000000020004" pitchFamily="34" charset="0"/>
              </a:endParaRPr>
            </a:p>
          </p:txBody>
        </p:sp>
      </p:grpSp>
      <p:pic>
        <p:nvPicPr>
          <p:cNvPr id="7" name="Picture 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104250" y="4224797"/>
            <a:ext cx="1001297" cy="1328882"/>
          </a:xfrm>
          <a:prstGeom prst="rect">
            <a:avLst/>
          </a:prstGeom>
        </p:spPr>
      </p:pic>
      <p:sp>
        <p:nvSpPr>
          <p:cNvPr id="17" name="Text Placeholder 3"/>
          <p:cNvSpPr>
            <a:spLocks noGrp="1"/>
          </p:cNvSpPr>
          <p:nvPr>
            <p:ph type="body" sz="quarter" idx="10" hasCustomPrompt="1"/>
          </p:nvPr>
        </p:nvSpPr>
        <p:spPr>
          <a:xfrm>
            <a:off x="8184423" y="5111579"/>
            <a:ext cx="3186584" cy="216000"/>
          </a:xfrm>
          <a:prstGeom prst="rect">
            <a:avLst/>
          </a:prstGeom>
        </p:spPr>
        <p:txBody>
          <a:bodyPr/>
          <a:lstStyle>
            <a:lvl1pPr marL="0" indent="0">
              <a:buNone/>
              <a:defRPr sz="1200" b="0" i="0" cap="none" baseline="0">
                <a:solidFill>
                  <a:schemeClr val="tx1"/>
                </a:solidFill>
              </a:defRPr>
            </a:lvl1pPr>
            <a:lvl5pPr>
              <a:defRPr/>
            </a:lvl5pPr>
          </a:lstStyle>
          <a:p>
            <a:pPr lvl="0"/>
            <a:r>
              <a:rPr lang="fr-BE"/>
              <a:t>Name of the </a:t>
            </a:r>
            <a:r>
              <a:rPr lang="fr-BE" err="1"/>
              <a:t>Event</a:t>
            </a:r>
            <a:endParaRPr lang="en-GB"/>
          </a:p>
        </p:txBody>
      </p:sp>
      <p:sp>
        <p:nvSpPr>
          <p:cNvPr id="23" name="Text Placeholder 3"/>
          <p:cNvSpPr>
            <a:spLocks noGrp="1"/>
          </p:cNvSpPr>
          <p:nvPr>
            <p:ph type="body" sz="quarter" idx="13" hasCustomPrompt="1"/>
          </p:nvPr>
        </p:nvSpPr>
        <p:spPr>
          <a:xfrm>
            <a:off x="8184423" y="4887597"/>
            <a:ext cx="3186584" cy="216000"/>
          </a:xfrm>
          <a:prstGeom prst="rect">
            <a:avLst/>
          </a:prstGeom>
        </p:spPr>
        <p:txBody>
          <a:bodyPr/>
          <a:lstStyle>
            <a:lvl1pPr marL="0" indent="0">
              <a:buNone/>
              <a:defRPr sz="1200" b="1" i="0" cap="all" baseline="0">
                <a:solidFill>
                  <a:schemeClr val="tx1"/>
                </a:solidFill>
              </a:defRPr>
            </a:lvl1pPr>
            <a:lvl5pPr>
              <a:defRPr/>
            </a:lvl5pPr>
          </a:lstStyle>
          <a:p>
            <a:pPr lvl="0"/>
            <a:r>
              <a:rPr lang="fr-BE"/>
              <a:t>Speaker Name</a:t>
            </a:r>
            <a:endParaRPr lang="en-GB"/>
          </a:p>
        </p:txBody>
      </p:sp>
      <p:sp>
        <p:nvSpPr>
          <p:cNvPr id="25" name="Text Placeholder 3"/>
          <p:cNvSpPr>
            <a:spLocks noGrp="1"/>
          </p:cNvSpPr>
          <p:nvPr>
            <p:ph type="body" sz="quarter" idx="14" hasCustomPrompt="1"/>
          </p:nvPr>
        </p:nvSpPr>
        <p:spPr>
          <a:xfrm>
            <a:off x="8184423" y="5333115"/>
            <a:ext cx="3186584" cy="216000"/>
          </a:xfrm>
          <a:prstGeom prst="rect">
            <a:avLst/>
          </a:prstGeom>
        </p:spPr>
        <p:txBody>
          <a:bodyPr/>
          <a:lstStyle>
            <a:lvl1pPr marL="0" indent="0">
              <a:buNone/>
              <a:defRPr sz="1200" b="0" i="0" cap="none" baseline="0">
                <a:solidFill>
                  <a:schemeClr val="tx1"/>
                </a:solidFill>
              </a:defRPr>
            </a:lvl1pPr>
            <a:lvl5pPr>
              <a:defRPr/>
            </a:lvl5pPr>
          </a:lstStyle>
          <a:p>
            <a:pPr lvl="0"/>
            <a:r>
              <a:rPr lang="fr-BE"/>
              <a:t>Date of the </a:t>
            </a:r>
            <a:r>
              <a:rPr lang="fr-BE" err="1"/>
              <a:t>Event</a:t>
            </a:r>
            <a:endParaRPr lang="en-GB"/>
          </a:p>
        </p:txBody>
      </p:sp>
      <p:sp>
        <p:nvSpPr>
          <p:cNvPr id="19" name="Title 1"/>
          <p:cNvSpPr txBox="1">
            <a:spLocks/>
          </p:cNvSpPr>
          <p:nvPr userDrawn="1"/>
        </p:nvSpPr>
        <p:spPr>
          <a:xfrm>
            <a:off x="8201800" y="3023302"/>
            <a:ext cx="3255743" cy="779392"/>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1900" b="0" kern="1200" baseline="0">
                <a:solidFill>
                  <a:schemeClr val="bg1"/>
                </a:solidFill>
                <a:latin typeface="+mn-lt"/>
                <a:ea typeface="+mj-ea"/>
                <a:cs typeface="+mj-cs"/>
              </a:defRPr>
            </a:lvl1pPr>
          </a:lstStyle>
          <a:p>
            <a:r>
              <a:rPr lang="en-US" b="1">
                <a:solidFill>
                  <a:schemeClr val="tx2"/>
                </a:solidFill>
              </a:rPr>
              <a:t>THE EU</a:t>
            </a:r>
            <a:br>
              <a:rPr lang="en-US" b="1">
                <a:solidFill>
                  <a:schemeClr val="tx2"/>
                </a:solidFill>
              </a:rPr>
            </a:br>
            <a:r>
              <a:rPr lang="en-US" b="1">
                <a:solidFill>
                  <a:schemeClr val="tx2"/>
                </a:solidFill>
              </a:rPr>
              <a:t>RESEARCH &amp; INNOVATION</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1900" b="1" spc="80" baseline="0">
                <a:solidFill>
                  <a:schemeClr val="tx2"/>
                </a:solidFill>
              </a:rPr>
              <a:t>PROGRAMME</a:t>
            </a:r>
            <a:endParaRPr lang="en-GB" sz="1900" spc="80" baseline="0">
              <a:solidFill>
                <a:schemeClr val="tx2"/>
              </a:solidFill>
            </a:endParaRPr>
          </a:p>
        </p:txBody>
      </p:sp>
      <p:sp>
        <p:nvSpPr>
          <p:cNvPr id="21" name="Title 1"/>
          <p:cNvSpPr txBox="1">
            <a:spLocks/>
          </p:cNvSpPr>
          <p:nvPr userDrawn="1"/>
        </p:nvSpPr>
        <p:spPr>
          <a:xfrm>
            <a:off x="8288595" y="3888150"/>
            <a:ext cx="3082412" cy="254774"/>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1900" b="0" kern="1200" baseline="0">
                <a:solidFill>
                  <a:schemeClr val="bg1"/>
                </a:solidFill>
                <a:latin typeface="+mn-lt"/>
                <a:ea typeface="+mj-ea"/>
                <a:cs typeface="+mj-cs"/>
              </a:defRPr>
            </a:lvl1pPr>
          </a:lstStyle>
          <a:p>
            <a:r>
              <a:rPr lang="en-US" b="0" spc="70" baseline="0"/>
              <a:t>2021 – 2027</a:t>
            </a:r>
            <a:endParaRPr lang="en-GB" b="0" spc="70" baseline="0"/>
          </a:p>
        </p:txBody>
      </p:sp>
      <p:cxnSp>
        <p:nvCxnSpPr>
          <p:cNvPr id="27" name="Straight Connector 26"/>
          <p:cNvCxnSpPr/>
          <p:nvPr userDrawn="1"/>
        </p:nvCxnSpPr>
        <p:spPr>
          <a:xfrm>
            <a:off x="8232291" y="4224797"/>
            <a:ext cx="3240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8201800" y="2886814"/>
            <a:ext cx="3240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38200" y="468000"/>
            <a:ext cx="10515600" cy="473104"/>
          </a:xfrm>
          <a:prstGeom prst="rect">
            <a:avLst/>
          </a:prstGeom>
        </p:spPr>
        <p:txBody>
          <a:bodyPr vert="horz" lIns="91440" tIns="45720" rIns="91440" bIns="0" rtlCol="0" anchor="b" anchorCtr="0">
            <a:noAutofit/>
          </a:bodyPr>
          <a:lstStyle>
            <a:lvl1pPr>
              <a:defRPr sz="3600" b="1">
                <a:solidFill>
                  <a:schemeClr val="accent2"/>
                </a:solidFill>
              </a:defRPr>
            </a:lvl1pPr>
          </a:lstStyle>
          <a:p>
            <a:r>
              <a:rPr lang="en-US"/>
              <a:t>Click to edit Master title style</a:t>
            </a:r>
            <a:endParaRPr lang="en-GB"/>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33852" y="6044693"/>
            <a:ext cx="1716200" cy="451718"/>
          </a:xfrm>
          <a:prstGeom prst="rect">
            <a:avLst/>
          </a:prstGeom>
        </p:spPr>
      </p:pic>
      <p:sp>
        <p:nvSpPr>
          <p:cNvPr id="6" name="Slide Number Placeholder 5"/>
          <p:cNvSpPr>
            <a:spLocks noGrp="1"/>
          </p:cNvSpPr>
          <p:nvPr>
            <p:ph type="sldNum" sz="quarter" idx="12"/>
          </p:nvPr>
        </p:nvSpPr>
        <p:spPr>
          <a:xfrm>
            <a:off x="838200" y="6131286"/>
            <a:ext cx="2743200" cy="365125"/>
          </a:xfrm>
        </p:spPr>
        <p:txBody>
          <a:bodyPr>
            <a:noAutofit/>
          </a:bodyPr>
          <a:lstStyle/>
          <a:p>
            <a:fld id="{F46C79FD-C571-418B-AB0F-5EE936C85276}" type="slidenum">
              <a:rPr lang="en-GB" smtClean="0"/>
              <a:t>‹#›</a:t>
            </a:fld>
            <a:endParaRPr lang="en-GB"/>
          </a:p>
        </p:txBody>
      </p:sp>
      <p:cxnSp>
        <p:nvCxnSpPr>
          <p:cNvPr id="17" name="Straight Connector 16"/>
          <p:cNvCxnSpPr/>
          <p:nvPr userDrawn="1"/>
        </p:nvCxnSpPr>
        <p:spPr>
          <a:xfrm>
            <a:off x="3340410" y="4264474"/>
            <a:ext cx="18390" cy="1270874"/>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13" name="Picture Placeholder 15"/>
          <p:cNvSpPr>
            <a:spLocks noGrp="1"/>
          </p:cNvSpPr>
          <p:nvPr>
            <p:ph type="pic" sz="quarter" idx="11"/>
          </p:nvPr>
        </p:nvSpPr>
        <p:spPr>
          <a:xfrm>
            <a:off x="838200" y="1634669"/>
            <a:ext cx="2304000" cy="2304000"/>
          </a:xfrm>
          <a:prstGeom prst="ellipse">
            <a:avLst/>
          </a:prstGeom>
          <a:solidFill>
            <a:schemeClr val="bg2"/>
          </a:solidFill>
          <a:ln>
            <a:noFill/>
          </a:ln>
          <a:effectLst>
            <a:softEdge rad="0"/>
          </a:effectLst>
        </p:spPr>
      </p:sp>
      <p:sp>
        <p:nvSpPr>
          <p:cNvPr id="14" name="Picture Placeholder 19"/>
          <p:cNvSpPr>
            <a:spLocks noGrp="1"/>
          </p:cNvSpPr>
          <p:nvPr>
            <p:ph type="pic" sz="quarter" idx="17"/>
          </p:nvPr>
        </p:nvSpPr>
        <p:spPr>
          <a:xfrm>
            <a:off x="3575400" y="1634669"/>
            <a:ext cx="2304000" cy="2304000"/>
          </a:xfrm>
          <a:prstGeom prst="ellipse">
            <a:avLst/>
          </a:prstGeom>
          <a:solidFill>
            <a:schemeClr val="bg2"/>
          </a:solidFill>
          <a:ln>
            <a:noFill/>
          </a:ln>
        </p:spPr>
      </p:sp>
      <p:sp>
        <p:nvSpPr>
          <p:cNvPr id="15" name="Picture Placeholder 20"/>
          <p:cNvSpPr>
            <a:spLocks noGrp="1"/>
          </p:cNvSpPr>
          <p:nvPr>
            <p:ph type="pic" sz="quarter" idx="13"/>
          </p:nvPr>
        </p:nvSpPr>
        <p:spPr>
          <a:xfrm>
            <a:off x="6312600" y="1634669"/>
            <a:ext cx="2304000" cy="2304000"/>
          </a:xfrm>
          <a:prstGeom prst="ellipse">
            <a:avLst/>
          </a:prstGeom>
          <a:solidFill>
            <a:schemeClr val="bg2"/>
          </a:solidFill>
          <a:ln>
            <a:noFill/>
          </a:ln>
        </p:spPr>
      </p:sp>
      <p:sp>
        <p:nvSpPr>
          <p:cNvPr id="16" name="Picture Placeholder 21"/>
          <p:cNvSpPr>
            <a:spLocks noGrp="1"/>
          </p:cNvSpPr>
          <p:nvPr>
            <p:ph type="pic" sz="quarter" idx="14"/>
          </p:nvPr>
        </p:nvSpPr>
        <p:spPr>
          <a:xfrm>
            <a:off x="9049800" y="1634669"/>
            <a:ext cx="2304000" cy="2304000"/>
          </a:xfrm>
          <a:prstGeom prst="ellipse">
            <a:avLst/>
          </a:prstGeom>
          <a:solidFill>
            <a:schemeClr val="bg2"/>
          </a:solidFill>
          <a:ln>
            <a:noFill/>
          </a:ln>
        </p:spPr>
      </p:sp>
      <p:sp>
        <p:nvSpPr>
          <p:cNvPr id="24" name="Content Placeholder 25"/>
          <p:cNvSpPr>
            <a:spLocks noGrp="1"/>
          </p:cNvSpPr>
          <p:nvPr>
            <p:ph sz="quarter" idx="20"/>
          </p:nvPr>
        </p:nvSpPr>
        <p:spPr>
          <a:xfrm>
            <a:off x="9049800" y="4260554"/>
            <a:ext cx="2304000" cy="1249363"/>
          </a:xfrm>
        </p:spPr>
        <p:txBody>
          <a:bodyPr/>
          <a:lstStyle>
            <a:lvl1pPr marL="0" indent="0">
              <a:buNone/>
              <a:defRPr sz="2000"/>
            </a:lvl1pPr>
          </a:lstStyle>
          <a:p>
            <a:endParaRPr lang="en-GB"/>
          </a:p>
        </p:txBody>
      </p:sp>
      <p:sp>
        <p:nvSpPr>
          <p:cNvPr id="35" name="Content Placeholder 25"/>
          <p:cNvSpPr>
            <a:spLocks noGrp="1"/>
          </p:cNvSpPr>
          <p:nvPr>
            <p:ph sz="quarter" idx="21"/>
          </p:nvPr>
        </p:nvSpPr>
        <p:spPr>
          <a:xfrm>
            <a:off x="6312600" y="4270487"/>
            <a:ext cx="2304000" cy="1249363"/>
          </a:xfrm>
        </p:spPr>
        <p:txBody>
          <a:bodyPr/>
          <a:lstStyle>
            <a:lvl1pPr marL="0" indent="0">
              <a:buNone/>
              <a:defRPr sz="2000"/>
            </a:lvl1pPr>
          </a:lstStyle>
          <a:p>
            <a:endParaRPr lang="en-GB"/>
          </a:p>
        </p:txBody>
      </p:sp>
      <p:sp>
        <p:nvSpPr>
          <p:cNvPr id="36" name="Content Placeholder 25"/>
          <p:cNvSpPr>
            <a:spLocks noGrp="1"/>
          </p:cNvSpPr>
          <p:nvPr>
            <p:ph sz="quarter" idx="22"/>
          </p:nvPr>
        </p:nvSpPr>
        <p:spPr>
          <a:xfrm>
            <a:off x="3575400" y="4260553"/>
            <a:ext cx="2304000" cy="1249363"/>
          </a:xfrm>
        </p:spPr>
        <p:txBody>
          <a:bodyPr/>
          <a:lstStyle>
            <a:lvl1pPr marL="0" indent="0">
              <a:buNone/>
              <a:defRPr sz="2000"/>
            </a:lvl1pPr>
          </a:lstStyle>
          <a:p>
            <a:endParaRPr lang="en-GB"/>
          </a:p>
        </p:txBody>
      </p:sp>
      <p:sp>
        <p:nvSpPr>
          <p:cNvPr id="37" name="Content Placeholder 25"/>
          <p:cNvSpPr>
            <a:spLocks noGrp="1"/>
          </p:cNvSpPr>
          <p:nvPr>
            <p:ph sz="quarter" idx="23"/>
          </p:nvPr>
        </p:nvSpPr>
        <p:spPr>
          <a:xfrm>
            <a:off x="819624" y="4260552"/>
            <a:ext cx="2304000" cy="1249363"/>
          </a:xfrm>
        </p:spPr>
        <p:txBody>
          <a:bodyPr/>
          <a:lstStyle>
            <a:lvl1pPr marL="0" indent="0">
              <a:buNone/>
              <a:defRPr sz="2000"/>
            </a:lvl1pPr>
          </a:lstStyle>
          <a:p>
            <a:endParaRPr lang="en-GB"/>
          </a:p>
        </p:txBody>
      </p:sp>
      <p:cxnSp>
        <p:nvCxnSpPr>
          <p:cNvPr id="38" name="Straight Connector 37"/>
          <p:cNvCxnSpPr/>
          <p:nvPr userDrawn="1"/>
        </p:nvCxnSpPr>
        <p:spPr>
          <a:xfrm>
            <a:off x="6096000" y="4264474"/>
            <a:ext cx="18390" cy="1270874"/>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8851590" y="4254539"/>
            <a:ext cx="18390" cy="1270874"/>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11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a:t>Enter your testimonial here</a:t>
            </a:r>
            <a:endParaRPr lang="en-GB"/>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pic>
        <p:nvPicPr>
          <p:cNvPr id="18" name="Picture 17"/>
          <p:cNvPicPr>
            <a:picLocks noChangeAspect="1"/>
          </p:cNvPicPr>
          <p:nvPr userDrawn="1"/>
        </p:nvPicPr>
        <p:blipFill rotWithShape="1">
          <a:blip r:embed="rId4" cstate="email">
            <a:extLst>
              <a:ext uri="{28A0092B-C50C-407E-A947-70E740481C1C}">
                <a14:useLocalDpi xmlns:a14="http://schemas.microsoft.com/office/drawing/2010/main"/>
              </a:ext>
            </a:extLst>
          </a:blip>
          <a:srcRect l="29644" t="6053" r="30725" b="6244"/>
          <a:stretch/>
        </p:blipFill>
        <p:spPr>
          <a:xfrm>
            <a:off x="429491" y="4461163"/>
            <a:ext cx="1233054" cy="2161309"/>
          </a:xfrm>
          <a:prstGeom prst="rect">
            <a:avLst/>
          </a:prstGeom>
        </p:spPr>
      </p:pic>
    </p:spTree>
    <p:extLst>
      <p:ext uri="{BB962C8B-B14F-4D97-AF65-F5344CB8AC3E}">
        <p14:creationId xmlns:p14="http://schemas.microsoft.com/office/powerpoint/2010/main" val="36944698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a:t>Enter your testimonial here</a:t>
            </a:r>
            <a:endParaRPr lang="en-GB"/>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pic>
        <p:nvPicPr>
          <p:cNvPr id="22" name="Picture 2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84916" y="4542732"/>
            <a:ext cx="972867" cy="2167279"/>
          </a:xfrm>
          <a:prstGeom prst="rect">
            <a:avLst/>
          </a:prstGeom>
        </p:spPr>
      </p:pic>
    </p:spTree>
    <p:extLst>
      <p:ext uri="{BB962C8B-B14F-4D97-AF65-F5344CB8AC3E}">
        <p14:creationId xmlns:p14="http://schemas.microsoft.com/office/powerpoint/2010/main" val="35420573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a:t>Enter your testimonial here</a:t>
            </a:r>
            <a:endParaRPr lang="en-GB"/>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pic>
        <p:nvPicPr>
          <p:cNvPr id="4" name="Picture 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08040" y="4593727"/>
            <a:ext cx="2050083" cy="1927550"/>
          </a:xfrm>
          <a:prstGeom prst="rect">
            <a:avLst/>
          </a:prstGeom>
        </p:spPr>
      </p:pic>
    </p:spTree>
    <p:extLst>
      <p:ext uri="{BB962C8B-B14F-4D97-AF65-F5344CB8AC3E}">
        <p14:creationId xmlns:p14="http://schemas.microsoft.com/office/powerpoint/2010/main" val="10214540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a:t>Enter your testimonial here</a:t>
            </a:r>
            <a:endParaRPr lang="en-GB"/>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pic>
        <p:nvPicPr>
          <p:cNvPr id="7" name="Picture 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86100" y="4639713"/>
            <a:ext cx="969978" cy="1856698"/>
          </a:xfrm>
          <a:prstGeom prst="rect">
            <a:avLst/>
          </a:prstGeom>
        </p:spPr>
      </p:pic>
    </p:spTree>
    <p:extLst>
      <p:ext uri="{BB962C8B-B14F-4D97-AF65-F5344CB8AC3E}">
        <p14:creationId xmlns:p14="http://schemas.microsoft.com/office/powerpoint/2010/main" val="23539077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a:t>Enter your testimonial here</a:t>
            </a:r>
            <a:endParaRPr lang="en-GB"/>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pic>
        <p:nvPicPr>
          <p:cNvPr id="4" name="Picture 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33770" y="4278124"/>
            <a:ext cx="1540612" cy="2218286"/>
          </a:xfrm>
          <a:prstGeom prst="rect">
            <a:avLst/>
          </a:prstGeom>
        </p:spPr>
      </p:pic>
    </p:spTree>
    <p:extLst>
      <p:ext uri="{BB962C8B-B14F-4D97-AF65-F5344CB8AC3E}">
        <p14:creationId xmlns:p14="http://schemas.microsoft.com/office/powerpoint/2010/main" val="31215221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Rectangle 1"/>
          <p:cNvSpPr/>
          <p:nvPr userDrawn="1"/>
        </p:nvSpPr>
        <p:spPr>
          <a:xfrm>
            <a:off x="-636"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4" name="Rectangle 13"/>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8" name="Group 17"/>
          <p:cNvGrpSpPr/>
          <p:nvPr userDrawn="1"/>
        </p:nvGrpSpPr>
        <p:grpSpPr>
          <a:xfrm>
            <a:off x="1849706" y="609539"/>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grpSp>
        <p:nvGrpSpPr>
          <p:cNvPr id="22" name="Group 21"/>
          <p:cNvGrpSpPr/>
          <p:nvPr userDrawn="1"/>
        </p:nvGrpSpPr>
        <p:grpSpPr>
          <a:xfrm rot="10800000">
            <a:off x="9516557" y="5222468"/>
            <a:ext cx="914400" cy="914400"/>
            <a:chOff x="1849706" y="609539"/>
            <a:chExt cx="914400" cy="914400"/>
          </a:xfrm>
        </p:grpSpPr>
        <p:sp>
          <p:nvSpPr>
            <p:cNvPr id="23" name="Oval 22"/>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5" name="Picture 2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849706" y="1523939"/>
            <a:ext cx="8581250" cy="2841196"/>
          </a:xfrm>
        </p:spPr>
        <p:txBody>
          <a:bodyPr wrap="square" anchor="ctr" anchorCtr="0">
            <a:noAutofit/>
          </a:bodyPr>
          <a:lstStyle>
            <a:lvl1pPr algn="l">
              <a:defRPr sz="2800" b="0" baseline="0">
                <a:solidFill>
                  <a:schemeClr val="accent2"/>
                </a:solidFill>
                <a:latin typeface="+mn-lt"/>
              </a:defRPr>
            </a:lvl1pPr>
          </a:lstStyle>
          <a:p>
            <a:r>
              <a:rPr lang="en-US"/>
              <a:t>Insert your quote here</a:t>
            </a:r>
            <a:endParaRPr lang="en-GB"/>
          </a:p>
        </p:txBody>
      </p:sp>
      <p:sp>
        <p:nvSpPr>
          <p:cNvPr id="12" name="Subtitle 2"/>
          <p:cNvSpPr>
            <a:spLocks noGrp="1"/>
          </p:cNvSpPr>
          <p:nvPr>
            <p:ph type="subTitle" idx="1" hasCustomPrompt="1"/>
          </p:nvPr>
        </p:nvSpPr>
        <p:spPr>
          <a:xfrm>
            <a:off x="1850819" y="4645214"/>
            <a:ext cx="8622192" cy="294935"/>
          </a:xfrm>
        </p:spPr>
        <p:txBody>
          <a:bodyPr wrap="none" tIns="0" bIns="0">
            <a:noAutofit/>
          </a:bodyPr>
          <a:lstStyle>
            <a:lvl1pPr marL="0" indent="0" algn="l">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850808" y="4945651"/>
            <a:ext cx="8621874" cy="283576"/>
          </a:xfrm>
        </p:spPr>
        <p:txBody>
          <a:bodyPr wrap="none" tIns="0" bIns="0">
            <a:noAutofit/>
          </a:bodyPr>
          <a:lstStyle>
            <a:lvl1pPr marL="0" indent="0" algn="l">
              <a:buFontTx/>
              <a:buNone/>
              <a:defRPr sz="1800" i="1">
                <a:solidFill>
                  <a:schemeClr val="tx2"/>
                </a:solidFill>
              </a:defRPr>
            </a:lvl1pPr>
          </a:lstStyle>
          <a:p>
            <a:pPr lvl="0"/>
            <a:r>
              <a:rPr lang="en-US"/>
              <a:t>Profession</a:t>
            </a:r>
          </a:p>
        </p:txBody>
      </p:sp>
    </p:spTree>
    <p:extLst>
      <p:ext uri="{BB962C8B-B14F-4D97-AF65-F5344CB8AC3E}">
        <p14:creationId xmlns:p14="http://schemas.microsoft.com/office/powerpoint/2010/main" val="39661132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cxnSp>
        <p:nvCxnSpPr>
          <p:cNvPr id="24" name="Straight Connector 23"/>
          <p:cNvCxnSpPr/>
          <p:nvPr userDrawn="1"/>
        </p:nvCxnSpPr>
        <p:spPr>
          <a:xfrm>
            <a:off x="1905580" y="5205607"/>
            <a:ext cx="98602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1885951" y="876300"/>
            <a:ext cx="98602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381374" y="1304763"/>
            <a:ext cx="1276929" cy="1011400"/>
          </a:xfrm>
          <a:prstGeom prst="rect">
            <a:avLst/>
          </a:prstGeom>
        </p:spPr>
      </p:pic>
      <p:pic>
        <p:nvPicPr>
          <p:cNvPr id="17" name="Picture 6" descr="LOGO CE-EN-quadri.eps"/>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943872" y="548680"/>
            <a:ext cx="2304256" cy="1600050"/>
          </a:xfrm>
          <a:prstGeom prst="rect">
            <a:avLst/>
          </a:prstGeom>
          <a:noFill/>
          <a:ln w="9525">
            <a:noFill/>
            <a:miter lim="800000"/>
            <a:headEnd/>
            <a:tailEnd/>
          </a:ln>
        </p:spPr>
      </p:pic>
      <p:sp>
        <p:nvSpPr>
          <p:cNvPr id="7" name="Subtitle 2"/>
          <p:cNvSpPr txBox="1">
            <a:spLocks/>
          </p:cNvSpPr>
          <p:nvPr/>
        </p:nvSpPr>
        <p:spPr>
          <a:xfrm>
            <a:off x="2455643" y="5916080"/>
            <a:ext cx="8730171" cy="474727"/>
          </a:xfrm>
          <a:prstGeom prst="rect">
            <a:avLst/>
          </a:prstGeom>
        </p:spPr>
        <p:txBody>
          <a:bodyPr wrap="square" lIns="0" tIns="72000" rIns="0" bIns="72000" numCol="1" anchor="t" anchorCtr="0">
            <a:noAutofit/>
          </a:bodyPr>
          <a:lstStyle>
            <a:lvl1pPr marL="342900" indent="-342900" algn="l" rtl="0" eaLnBrk="1" fontAlgn="base" hangingPunct="1">
              <a:spcBef>
                <a:spcPct val="20000"/>
              </a:spcBef>
              <a:spcAft>
                <a:spcPct val="0"/>
              </a:spcAft>
              <a:buClr>
                <a:schemeClr val="bg1"/>
              </a:buClr>
              <a:buChar char="•"/>
              <a:defRPr sz="800" i="0">
                <a:solidFill>
                  <a:schemeClr val="accent2">
                    <a:lumMod val="50000"/>
                  </a:schemeClr>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chemeClr val="accent2">
                    <a:lumMod val="50000"/>
                  </a:schemeClr>
                </a:solidFill>
                <a:latin typeface="+mn-lt"/>
              </a:defRPr>
            </a:lvl2pPr>
            <a:lvl3pPr marL="1143000" indent="-228600" algn="l" rtl="0" eaLnBrk="1" fontAlgn="base" hangingPunct="1">
              <a:spcBef>
                <a:spcPct val="20000"/>
              </a:spcBef>
              <a:spcAft>
                <a:spcPct val="0"/>
              </a:spcAft>
              <a:defRPr sz="1400">
                <a:solidFill>
                  <a:schemeClr val="accent2">
                    <a:lumMod val="50000"/>
                  </a:schemeClr>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indent="0" algn="just">
              <a:buNone/>
            </a:pPr>
            <a:r>
              <a:rPr lang="en-US" sz="700" b="1" kern="0">
                <a:solidFill>
                  <a:schemeClr val="tx1"/>
                </a:solidFill>
              </a:rPr>
              <a:t>© European Union 2021</a:t>
            </a:r>
          </a:p>
          <a:p>
            <a:pPr marL="0" indent="0" algn="just">
              <a:buNone/>
            </a:pPr>
            <a:r>
              <a:rPr lang="en-US" sz="600" b="0" kern="0">
                <a:solidFill>
                  <a:schemeClr val="tx1"/>
                </a:solidFill>
              </a:rPr>
              <a:t>Unless otherwise noted the reuse of this presentation is </a:t>
            </a:r>
            <a:r>
              <a:rPr lang="en-US" sz="600" b="0" kern="0" err="1">
                <a:solidFill>
                  <a:schemeClr val="tx1"/>
                </a:solidFill>
              </a:rPr>
              <a:t>authorised</a:t>
            </a:r>
            <a:r>
              <a:rPr lang="en-US" sz="600" b="0" kern="0">
                <a:solidFill>
                  <a:schemeClr val="tx1"/>
                </a:solidFill>
              </a:rPr>
              <a:t> under the </a:t>
            </a:r>
            <a:r>
              <a:rPr lang="en-US" sz="600" b="0" u="sng" kern="0">
                <a:solidFill>
                  <a:schemeClr val="tx1"/>
                </a:solidFill>
              </a:rPr>
              <a:t>CC BY 4.0</a:t>
            </a:r>
            <a:r>
              <a:rPr lang="en-US" sz="600" b="1" kern="0">
                <a:solidFill>
                  <a:schemeClr val="tx1"/>
                </a:solidFill>
              </a:rPr>
              <a:t>  </a:t>
            </a:r>
            <a:r>
              <a:rPr lang="en-US" sz="600" b="0" kern="0">
                <a:solidFill>
                  <a:schemeClr val="tx1"/>
                </a:solidFill>
              </a:rPr>
              <a:t>license. For any use or reproduction of elements that are not owned by the EU, permission may need to be sought directly from the respective right holders.</a:t>
            </a:r>
          </a:p>
          <a:p>
            <a:pPr marL="0" indent="0" algn="just">
              <a:buNone/>
            </a:pPr>
            <a:r>
              <a:rPr lang="en-GB" sz="600" kern="0">
                <a:solidFill>
                  <a:schemeClr val="tx1"/>
                </a:solidFill>
              </a:rPr>
              <a:t>Image credits: © </a:t>
            </a:r>
            <a:r>
              <a:rPr lang="en-GB" sz="600" kern="0" err="1">
                <a:solidFill>
                  <a:schemeClr val="tx1"/>
                </a:solidFill>
              </a:rPr>
              <a:t>ivector</a:t>
            </a:r>
            <a:r>
              <a:rPr lang="en-GB" sz="600" kern="0">
                <a:solidFill>
                  <a:schemeClr val="tx1"/>
                </a:solidFill>
              </a:rPr>
              <a:t> #235536634, #249868181, #251163013, #266009682, #273480523, #362422833, #241215668, #244690530, #245719946, #251163053, #252508849, 2020. Source: Stock.Adobe.com. </a:t>
            </a:r>
            <a:r>
              <a:rPr lang="en-US" sz="600" kern="0">
                <a:solidFill>
                  <a:schemeClr val="tx1"/>
                </a:solidFill>
              </a:rPr>
              <a:t>Icons © </a:t>
            </a:r>
            <a:r>
              <a:rPr lang="en-US" sz="600" kern="0" err="1">
                <a:solidFill>
                  <a:schemeClr val="tx1"/>
                </a:solidFill>
              </a:rPr>
              <a:t>Flaticon</a:t>
            </a:r>
            <a:r>
              <a:rPr lang="en-US" sz="600" kern="0">
                <a:solidFill>
                  <a:schemeClr val="tx1"/>
                </a:solidFill>
              </a:rPr>
              <a:t> – all rights reserved.</a:t>
            </a:r>
            <a:endParaRPr lang="en-GB" sz="600" kern="0">
              <a:solidFill>
                <a:schemeClr val="tx1"/>
              </a:solidFill>
            </a:endParaRPr>
          </a:p>
        </p:txBody>
      </p:sp>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3875" y="5994432"/>
            <a:ext cx="939572" cy="314888"/>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85" y="0"/>
            <a:ext cx="12189630" cy="6858000"/>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14"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3" name="Straight Connector 2"/>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52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85" y="1523"/>
            <a:ext cx="12189629" cy="6854953"/>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14"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3" name="Straight Connector 2"/>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6607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10" name="Straight Connector 9"/>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569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85" y="0"/>
            <a:ext cx="12189630" cy="6858000"/>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10" name="Straight Connector 9"/>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28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10" name="Straight Connector 9"/>
          <p:cNvCxnSpPr/>
          <p:nvPr userDrawn="1"/>
        </p:nvCxnSpPr>
        <p:spPr>
          <a:xfrm>
            <a:off x="1077013" y="1122363"/>
            <a:ext cx="8190973" cy="277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1030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85" y="0"/>
            <a:ext cx="12189630" cy="6858000"/>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10" name="Straight Connector 9"/>
          <p:cNvCxnSpPr/>
          <p:nvPr userDrawn="1"/>
        </p:nvCxnSpPr>
        <p:spPr>
          <a:xfrm>
            <a:off x="1077013" y="1122363"/>
            <a:ext cx="6997604" cy="2374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9346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7"/>
          <p:cNvSpPr>
            <a:spLocks noGrp="1"/>
          </p:cNvSpPr>
          <p:nvPr>
            <p:ph type="body" sz="quarter" idx="17"/>
          </p:nvPr>
        </p:nvSpPr>
        <p:spPr>
          <a:xfrm>
            <a:off x="866930" y="1368000"/>
            <a:ext cx="10486869" cy="4103410"/>
          </a:xfrm>
        </p:spPr>
        <p:txBody>
          <a:bodyPr/>
          <a:lstStyle>
            <a:lvl1pPr marL="0" indent="0" algn="l">
              <a:buNone/>
              <a:defRPr sz="2000">
                <a:solidFill>
                  <a:schemeClr val="tx1"/>
                </a:solidFill>
              </a:defRPr>
            </a:lvl1pPr>
          </a:lstStyle>
          <a:p>
            <a:endParaRPr lang="en-GB"/>
          </a:p>
        </p:txBody>
      </p:sp>
      <p:sp>
        <p:nvSpPr>
          <p:cNvPr id="7" name="Title Placeholder 1"/>
          <p:cNvSpPr>
            <a:spLocks noGrp="1"/>
          </p:cNvSpPr>
          <p:nvPr>
            <p:ph type="title"/>
          </p:nvPr>
        </p:nvSpPr>
        <p:spPr>
          <a:xfrm>
            <a:off x="838200" y="468000"/>
            <a:ext cx="10515600" cy="473104"/>
          </a:xfrm>
          <a:prstGeom prst="rect">
            <a:avLst/>
          </a:prstGeom>
        </p:spPr>
        <p:txBody>
          <a:bodyPr vert="horz" lIns="91440" tIns="45720" rIns="91440" bIns="0" rtlCol="0" anchor="b" anchorCtr="0">
            <a:noAutofit/>
          </a:bodyPr>
          <a:lstStyle>
            <a:lvl1pPr>
              <a:defRPr sz="3600" b="1">
                <a:solidFill>
                  <a:schemeClr val="accent2"/>
                </a:solidFill>
              </a:defRPr>
            </a:lvl1pPr>
          </a:lstStyle>
          <a:p>
            <a:r>
              <a:rPr lang="en-US"/>
              <a:t>Click to edit Master title style</a:t>
            </a:r>
            <a:endParaRPr lang="en-GB"/>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33852" y="6044693"/>
            <a:ext cx="1716200" cy="451718"/>
          </a:xfrm>
          <a:prstGeom prst="rect">
            <a:avLst/>
          </a:prstGeom>
        </p:spPr>
      </p:pic>
      <p:sp>
        <p:nvSpPr>
          <p:cNvPr id="6" name="Slide Number Placeholder 5"/>
          <p:cNvSpPr>
            <a:spLocks noGrp="1"/>
          </p:cNvSpPr>
          <p:nvPr>
            <p:ph type="sldNum" sz="quarter" idx="12"/>
          </p:nvPr>
        </p:nvSpPr>
        <p:spPr>
          <a:xfrm>
            <a:off x="838200" y="6131286"/>
            <a:ext cx="2743200" cy="365125"/>
          </a:xfrm>
        </p:spPr>
        <p:txBody>
          <a:bodyPr>
            <a:noAutofit/>
          </a:bodyPr>
          <a:lstStyle/>
          <a:p>
            <a:fld id="{F46C79FD-C571-418B-AB0F-5EE936C85276}" type="slidenum">
              <a:rPr lang="en-GB" smtClean="0"/>
              <a:t>‹#›</a:t>
            </a:fld>
            <a:endParaRPr lang="en-GB"/>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Picture Placeholder 5"/>
          <p:cNvSpPr>
            <a:spLocks noGrp="1"/>
          </p:cNvSpPr>
          <p:nvPr>
            <p:ph type="pic" sz="quarter" idx="14"/>
          </p:nvPr>
        </p:nvSpPr>
        <p:spPr>
          <a:xfrm>
            <a:off x="8225498" y="1800000"/>
            <a:ext cx="3096000" cy="1656000"/>
          </a:xfrm>
          <a:solidFill>
            <a:schemeClr val="bg2"/>
          </a:solidFill>
          <a:ln>
            <a:noFill/>
          </a:ln>
        </p:spPr>
      </p:sp>
      <p:sp>
        <p:nvSpPr>
          <p:cNvPr id="7" name="Title Placeholder 1"/>
          <p:cNvSpPr>
            <a:spLocks noGrp="1"/>
          </p:cNvSpPr>
          <p:nvPr>
            <p:ph type="title"/>
          </p:nvPr>
        </p:nvSpPr>
        <p:spPr>
          <a:xfrm>
            <a:off x="838200" y="468000"/>
            <a:ext cx="10515600" cy="473104"/>
          </a:xfrm>
          <a:prstGeom prst="rect">
            <a:avLst/>
          </a:prstGeom>
        </p:spPr>
        <p:txBody>
          <a:bodyPr vert="horz" lIns="91440" tIns="45720" rIns="91440" bIns="0" rtlCol="0" anchor="b" anchorCtr="0">
            <a:noAutofit/>
          </a:bodyPr>
          <a:lstStyle>
            <a:lvl1pPr>
              <a:defRPr sz="3600" b="1">
                <a:solidFill>
                  <a:schemeClr val="accent2"/>
                </a:solidFill>
              </a:defRPr>
            </a:lvl1pPr>
          </a:lstStyle>
          <a:p>
            <a:r>
              <a:rPr lang="en-US"/>
              <a:t>Click to edit Master title style</a:t>
            </a:r>
            <a:endParaRPr lang="en-GB"/>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33852" y="6044693"/>
            <a:ext cx="1716200" cy="451718"/>
          </a:xfrm>
          <a:prstGeom prst="rect">
            <a:avLst/>
          </a:prstGeom>
        </p:spPr>
      </p:pic>
      <p:sp>
        <p:nvSpPr>
          <p:cNvPr id="6" name="Slide Number Placeholder 5"/>
          <p:cNvSpPr>
            <a:spLocks noGrp="1"/>
          </p:cNvSpPr>
          <p:nvPr>
            <p:ph type="sldNum" sz="quarter" idx="12"/>
          </p:nvPr>
        </p:nvSpPr>
        <p:spPr>
          <a:xfrm>
            <a:off x="838200" y="6131286"/>
            <a:ext cx="2743200" cy="365125"/>
          </a:xfrm>
        </p:spPr>
        <p:txBody>
          <a:bodyPr>
            <a:noAutofit/>
          </a:bodyPr>
          <a:lstStyle/>
          <a:p>
            <a:fld id="{F46C79FD-C571-418B-AB0F-5EE936C85276}" type="slidenum">
              <a:rPr lang="en-GB" smtClean="0"/>
              <a:t>‹#›</a:t>
            </a:fld>
            <a:endParaRPr lang="en-GB"/>
          </a:p>
        </p:txBody>
      </p:sp>
      <p:sp>
        <p:nvSpPr>
          <p:cNvPr id="10" name="Text Placeholder 7"/>
          <p:cNvSpPr>
            <a:spLocks noGrp="1"/>
          </p:cNvSpPr>
          <p:nvPr>
            <p:ph type="body" sz="quarter" idx="16"/>
          </p:nvPr>
        </p:nvSpPr>
        <p:spPr>
          <a:xfrm>
            <a:off x="937527" y="3746161"/>
            <a:ext cx="3142086" cy="1664689"/>
          </a:xfrm>
        </p:spPr>
        <p:txBody>
          <a:bodyPr/>
          <a:lstStyle>
            <a:lvl1pPr marL="0" indent="0" algn="ctr">
              <a:buNone/>
              <a:defRPr sz="2000"/>
            </a:lvl1pPr>
          </a:lstStyle>
          <a:p>
            <a:endParaRPr lang="en-GB"/>
          </a:p>
        </p:txBody>
      </p:sp>
      <p:cxnSp>
        <p:nvCxnSpPr>
          <p:cNvPr id="17" name="Straight Connector 16"/>
          <p:cNvCxnSpPr/>
          <p:nvPr userDrawn="1"/>
        </p:nvCxnSpPr>
        <p:spPr>
          <a:xfrm>
            <a:off x="4321135" y="3732507"/>
            <a:ext cx="0" cy="169200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7948575" y="3732507"/>
            <a:ext cx="0" cy="169200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1" name="Picture Placeholder 5"/>
          <p:cNvSpPr>
            <a:spLocks noGrp="1"/>
          </p:cNvSpPr>
          <p:nvPr>
            <p:ph type="pic" sz="quarter" idx="19"/>
          </p:nvPr>
        </p:nvSpPr>
        <p:spPr>
          <a:xfrm>
            <a:off x="4548000" y="1800000"/>
            <a:ext cx="3096000" cy="1656000"/>
          </a:xfrm>
          <a:solidFill>
            <a:schemeClr val="bg2"/>
          </a:solidFill>
          <a:ln>
            <a:noFill/>
          </a:ln>
        </p:spPr>
      </p:sp>
      <p:sp>
        <p:nvSpPr>
          <p:cNvPr id="22" name="Picture Placeholder 5"/>
          <p:cNvSpPr>
            <a:spLocks noGrp="1"/>
          </p:cNvSpPr>
          <p:nvPr>
            <p:ph type="pic" sz="quarter" idx="20"/>
          </p:nvPr>
        </p:nvSpPr>
        <p:spPr>
          <a:xfrm>
            <a:off x="937527" y="1800000"/>
            <a:ext cx="3096000" cy="1656000"/>
          </a:xfrm>
          <a:solidFill>
            <a:schemeClr val="bg2"/>
          </a:solidFill>
          <a:ln>
            <a:noFill/>
          </a:ln>
        </p:spPr>
      </p:sp>
      <p:sp>
        <p:nvSpPr>
          <p:cNvPr id="25" name="Text Placeholder 7"/>
          <p:cNvSpPr>
            <a:spLocks noGrp="1"/>
          </p:cNvSpPr>
          <p:nvPr>
            <p:ph type="body" sz="quarter" idx="21"/>
          </p:nvPr>
        </p:nvSpPr>
        <p:spPr>
          <a:xfrm>
            <a:off x="4501914" y="3746161"/>
            <a:ext cx="3142086" cy="1664689"/>
          </a:xfrm>
        </p:spPr>
        <p:txBody>
          <a:bodyPr/>
          <a:lstStyle>
            <a:lvl1pPr marL="0" indent="0" algn="ctr">
              <a:buNone/>
              <a:defRPr sz="2000"/>
            </a:lvl1pPr>
          </a:lstStyle>
          <a:p>
            <a:endParaRPr lang="en-GB"/>
          </a:p>
        </p:txBody>
      </p:sp>
      <p:sp>
        <p:nvSpPr>
          <p:cNvPr id="26" name="Text Placeholder 7"/>
          <p:cNvSpPr>
            <a:spLocks noGrp="1"/>
          </p:cNvSpPr>
          <p:nvPr>
            <p:ph type="body" sz="quarter" idx="22"/>
          </p:nvPr>
        </p:nvSpPr>
        <p:spPr>
          <a:xfrm>
            <a:off x="8202455" y="3746161"/>
            <a:ext cx="3142086" cy="1664689"/>
          </a:xfrm>
        </p:spPr>
        <p:txBody>
          <a:bodyPr/>
          <a:lstStyle>
            <a:lvl1pPr marL="0" indent="0" algn="ctr">
              <a:buNone/>
              <a:defRPr sz="2000"/>
            </a:lvl1pPr>
          </a:lstStyle>
          <a:p>
            <a:endParaRPr lang="en-GB"/>
          </a:p>
        </p:txBody>
      </p:sp>
    </p:spTree>
    <p:extLst>
      <p:ext uri="{BB962C8B-B14F-4D97-AF65-F5344CB8AC3E}">
        <p14:creationId xmlns:p14="http://schemas.microsoft.com/office/powerpoint/2010/main" val="2185219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a:p>
        </p:txBody>
      </p:sp>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79" r:id="rId2"/>
    <p:sldLayoutId id="2147483678" r:id="rId3"/>
    <p:sldLayoutId id="2147483680" r:id="rId4"/>
    <p:sldLayoutId id="2147483681" r:id="rId5"/>
    <p:sldLayoutId id="2147483682" r:id="rId6"/>
    <p:sldLayoutId id="2147483683" r:id="rId7"/>
    <p:sldLayoutId id="2147483650" r:id="rId8"/>
    <p:sldLayoutId id="2147483689" r:id="rId9"/>
    <p:sldLayoutId id="2147483690" r:id="rId10"/>
    <p:sldLayoutId id="2147483672" r:id="rId11"/>
    <p:sldLayoutId id="2147483684" r:id="rId12"/>
    <p:sldLayoutId id="2147483685" r:id="rId13"/>
    <p:sldLayoutId id="2147483686" r:id="rId14"/>
    <p:sldLayoutId id="2147483687" r:id="rId15"/>
    <p:sldLayoutId id="2147483688" r:id="rId16"/>
    <p:sldLayoutId id="2147483649" r:id="rId17"/>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https://eur-lex.europa.eu/legal-content/EN/TXT/PDF/?uri=CELEX:32021R0695&amp;from=EN"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s://ec.europa.eu/info/funding-tenders/opportunities/portal/screen/opportunities/horizon-results-platform"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8.xml"/><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7033" y="1203736"/>
            <a:ext cx="10156297" cy="1342240"/>
          </a:xfrm>
        </p:spPr>
        <p:txBody>
          <a:bodyPr/>
          <a:lstStyle/>
          <a:p>
            <a:r>
              <a:rPr lang="en-GB" sz="4000" dirty="0"/>
              <a:t>Novelties of Horizon Europe on Dissemination &amp; Exploitation (D&amp;E)</a:t>
            </a:r>
          </a:p>
        </p:txBody>
      </p:sp>
    </p:spTree>
    <p:extLst>
      <p:ext uri="{BB962C8B-B14F-4D97-AF65-F5344CB8AC3E}">
        <p14:creationId xmlns:p14="http://schemas.microsoft.com/office/powerpoint/2010/main" val="775835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199" y="576000"/>
            <a:ext cx="10515600" cy="710964"/>
          </a:xfrm>
        </p:spPr>
        <p:txBody>
          <a:bodyPr>
            <a:spAutoFit/>
          </a:bodyPr>
          <a:lstStyle/>
          <a:p>
            <a:r>
              <a:rPr lang="en-US" sz="2800" dirty="0">
                <a:solidFill>
                  <a:srgbClr val="931680"/>
                </a:solidFill>
              </a:rPr>
              <a:t>Reporting : results table </a:t>
            </a:r>
            <a:r>
              <a:rPr lang="en-US" sz="2800" dirty="0">
                <a:solidFill>
                  <a:srgbClr val="00B0F0"/>
                </a:solidFill>
              </a:rPr>
              <a:t>new</a:t>
            </a:r>
            <a:r>
              <a:rPr lang="en-US" sz="2800" dirty="0">
                <a:solidFill>
                  <a:srgbClr val="931680"/>
                </a:solidFill>
              </a:rPr>
              <a:t/>
            </a:r>
            <a:br>
              <a:rPr lang="en-US" sz="2800" dirty="0">
                <a:solidFill>
                  <a:srgbClr val="931680"/>
                </a:solidFill>
              </a:rPr>
            </a:br>
            <a:r>
              <a:rPr lang="en-US" sz="2000" dirty="0">
                <a:solidFill>
                  <a:srgbClr val="931680"/>
                </a:solidFill>
              </a:rPr>
              <a:t>Project pathway to impact: Results table with drop down menu</a:t>
            </a:r>
            <a:endParaRPr lang="en-US" dirty="0">
              <a:solidFill>
                <a:srgbClr val="931680"/>
              </a:solidFill>
            </a:endParaRPr>
          </a:p>
        </p:txBody>
      </p:sp>
      <p:pic>
        <p:nvPicPr>
          <p:cNvPr id="4" name="Picture 4" descr="Table&#10;&#10;Description automatically generated">
            <a:extLst>
              <a:ext uri="{FF2B5EF4-FFF2-40B4-BE49-F238E27FC236}">
                <a16:creationId xmlns:a16="http://schemas.microsoft.com/office/drawing/2014/main" id="{5D79CD85-2B96-4E71-9CDE-0C140D1DA77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9044" y="1785867"/>
            <a:ext cx="9215377" cy="3471361"/>
          </a:xfrm>
          <a:prstGeom prst="rect">
            <a:avLst/>
          </a:prstGeom>
        </p:spPr>
      </p:pic>
      <p:sp>
        <p:nvSpPr>
          <p:cNvPr id="5" name="Rectangle 4"/>
          <p:cNvSpPr/>
          <p:nvPr/>
        </p:nvSpPr>
        <p:spPr>
          <a:xfrm>
            <a:off x="9129009" y="2044219"/>
            <a:ext cx="2653259" cy="1323439"/>
          </a:xfrm>
          <a:prstGeom prst="rect">
            <a:avLst/>
          </a:prstGeom>
        </p:spPr>
        <p:txBody>
          <a:bodyPr wrap="square">
            <a:spAutoFit/>
          </a:bodyPr>
          <a:lstStyle/>
          <a:p>
            <a:r>
              <a:rPr lang="en-US" sz="1600" dirty="0"/>
              <a:t>Identification of </a:t>
            </a:r>
            <a:r>
              <a:rPr lang="en-US" sz="1600" dirty="0" smtClean="0"/>
              <a:t>KER, </a:t>
            </a:r>
            <a:r>
              <a:rPr lang="en-US" sz="1600" dirty="0"/>
              <a:t>the type of potential, link with other results (publications, datasets, IPR and standards)</a:t>
            </a:r>
          </a:p>
        </p:txBody>
      </p:sp>
    </p:spTree>
    <p:extLst>
      <p:ext uri="{BB962C8B-B14F-4D97-AF65-F5344CB8AC3E}">
        <p14:creationId xmlns:p14="http://schemas.microsoft.com/office/powerpoint/2010/main" val="2170652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576000"/>
            <a:ext cx="10515600" cy="544765"/>
          </a:xfrm>
        </p:spPr>
        <p:txBody>
          <a:bodyPr>
            <a:spAutoFit/>
          </a:bodyPr>
          <a:lstStyle/>
          <a:p>
            <a:r>
              <a:rPr lang="en-US" dirty="0">
                <a:solidFill>
                  <a:srgbClr val="931680"/>
                </a:solidFill>
              </a:rPr>
              <a:t>Reporting: Results Ownership List</a:t>
            </a:r>
            <a:r>
              <a:rPr lang="en-US" dirty="0">
                <a:solidFill>
                  <a:srgbClr val="034EA2"/>
                </a:solidFill>
              </a:rPr>
              <a:t> </a:t>
            </a:r>
            <a:r>
              <a:rPr lang="en-US" dirty="0" smtClean="0">
                <a:solidFill>
                  <a:srgbClr val="00B0F0"/>
                </a:solidFill>
              </a:rPr>
              <a:t>new</a:t>
            </a:r>
            <a:endParaRPr lang="en-US" dirty="0">
              <a:solidFill>
                <a:srgbClr val="00B0F0"/>
              </a:solidFill>
            </a:endParaRPr>
          </a:p>
        </p:txBody>
      </p:sp>
      <p:pic>
        <p:nvPicPr>
          <p:cNvPr id="4" name="Picture 4" descr="Table&#10;&#10;Description automatically generated">
            <a:extLst>
              <a:ext uri="{FF2B5EF4-FFF2-40B4-BE49-F238E27FC236}">
                <a16:creationId xmlns:a16="http://schemas.microsoft.com/office/drawing/2014/main" id="{BD0892C4-0B4B-4DD8-A73B-37C0AC83D83C}"/>
              </a:ext>
            </a:extLst>
          </p:cNvPr>
          <p:cNvPicPr>
            <a:picLocks noGrp="1" noChangeAspect="1"/>
          </p:cNvPicPr>
          <p:nvPr>
            <p:ph idx="4294967295"/>
          </p:nvPr>
        </p:nvPicPr>
        <p:blipFill>
          <a:blip r:embed="rId2" cstate="email">
            <a:extLst>
              <a:ext uri="{28A0092B-C50C-407E-A947-70E740481C1C}">
                <a14:useLocalDpi xmlns:a14="http://schemas.microsoft.com/office/drawing/2010/main"/>
              </a:ext>
            </a:extLst>
          </a:blip>
          <a:stretch>
            <a:fillRect/>
          </a:stretch>
        </p:blipFill>
        <p:spPr>
          <a:xfrm>
            <a:off x="874776" y="1604297"/>
            <a:ext cx="7985125" cy="3881438"/>
          </a:xfrm>
        </p:spPr>
      </p:pic>
      <p:sp>
        <p:nvSpPr>
          <p:cNvPr id="5" name="Rectangle 4"/>
          <p:cNvSpPr/>
          <p:nvPr/>
        </p:nvSpPr>
        <p:spPr>
          <a:xfrm>
            <a:off x="9097326" y="1882937"/>
            <a:ext cx="2493365" cy="1323439"/>
          </a:xfrm>
          <a:prstGeom prst="rect">
            <a:avLst/>
          </a:prstGeom>
        </p:spPr>
        <p:txBody>
          <a:bodyPr wrap="square">
            <a:spAutoFit/>
          </a:bodyPr>
          <a:lstStyle/>
          <a:p>
            <a:pPr algn="just"/>
            <a:r>
              <a:rPr lang="en-US" sz="1600" dirty="0"/>
              <a:t>New obligation under HE, it was identified as being an obstacle for the uptake of research results</a:t>
            </a:r>
            <a:endParaRPr lang="en-US" sz="1600" dirty="0">
              <a:cs typeface="Arial"/>
            </a:endParaRPr>
          </a:p>
        </p:txBody>
      </p:sp>
    </p:spTree>
    <p:extLst>
      <p:ext uri="{BB962C8B-B14F-4D97-AF65-F5344CB8AC3E}">
        <p14:creationId xmlns:p14="http://schemas.microsoft.com/office/powerpoint/2010/main" val="1265231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199" y="576000"/>
            <a:ext cx="10515600" cy="1043363"/>
          </a:xfrm>
        </p:spPr>
        <p:txBody>
          <a:bodyPr>
            <a:spAutoFit/>
          </a:bodyPr>
          <a:lstStyle/>
          <a:p>
            <a:r>
              <a:rPr lang="en-US" dirty="0"/>
              <a:t>Reporting: Dissemination and Communication activities </a:t>
            </a:r>
            <a:r>
              <a:rPr lang="en-US" dirty="0" smtClean="0">
                <a:solidFill>
                  <a:schemeClr val="accent3">
                    <a:lumMod val="60000"/>
                    <a:lumOff val="40000"/>
                  </a:schemeClr>
                </a:solidFill>
              </a:rPr>
              <a:t>new</a:t>
            </a:r>
            <a:endParaRPr lang="en-US" dirty="0">
              <a:solidFill>
                <a:schemeClr val="accent3">
                  <a:lumMod val="60000"/>
                  <a:lumOff val="40000"/>
                </a:schemeClr>
              </a:solidFill>
            </a:endParaRPr>
          </a:p>
        </p:txBody>
      </p:sp>
      <p:pic>
        <p:nvPicPr>
          <p:cNvPr id="4" name="Picture 4" descr="Diagram, table&#10;&#10;Description automatically generated">
            <a:extLst>
              <a:ext uri="{FF2B5EF4-FFF2-40B4-BE49-F238E27FC236}">
                <a16:creationId xmlns:a16="http://schemas.microsoft.com/office/drawing/2014/main" id="{6A56276F-1445-40D7-93E9-72220BCDA8C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8199" y="1961815"/>
            <a:ext cx="7370763" cy="3883025"/>
          </a:xfrm>
          <a:prstGeom prst="rect">
            <a:avLst/>
          </a:prstGeom>
        </p:spPr>
      </p:pic>
      <p:sp>
        <p:nvSpPr>
          <p:cNvPr id="5" name="TextBox 4">
            <a:extLst>
              <a:ext uri="{FF2B5EF4-FFF2-40B4-BE49-F238E27FC236}">
                <a16:creationId xmlns:a16="http://schemas.microsoft.com/office/drawing/2014/main" id="{AB4E1350-58B8-4427-8099-7BFECE9A2B96}"/>
              </a:ext>
            </a:extLst>
          </p:cNvPr>
          <p:cNvSpPr txBox="1"/>
          <p:nvPr/>
        </p:nvSpPr>
        <p:spPr>
          <a:xfrm>
            <a:off x="7410087" y="2276219"/>
            <a:ext cx="4305781"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Instead of a text in part B, the Dissemination and Communication are now in a table.</a:t>
            </a:r>
          </a:p>
          <a:p>
            <a:r>
              <a:rPr lang="en-US" sz="1600" dirty="0">
                <a:cs typeface="Arial"/>
              </a:rPr>
              <a:t>In a semi-structured format for dissemination in order to extract data</a:t>
            </a:r>
          </a:p>
        </p:txBody>
      </p:sp>
    </p:spTree>
    <p:extLst>
      <p:ext uri="{BB962C8B-B14F-4D97-AF65-F5344CB8AC3E}">
        <p14:creationId xmlns:p14="http://schemas.microsoft.com/office/powerpoint/2010/main" val="1597460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a:xfrm>
            <a:off x="823834" y="1799428"/>
            <a:ext cx="10515600" cy="3370153"/>
          </a:xfrm>
        </p:spPr>
        <p:txBody>
          <a:bodyPr vert="horz" wrap="square" lIns="91440" tIns="45720" rIns="91440" bIns="45720" rtlCol="0" anchor="t">
            <a:spAutoFit/>
          </a:bodyPr>
          <a:lstStyle/>
          <a:p>
            <a:pPr marL="342900" indent="-342900">
              <a:lnSpc>
                <a:spcPct val="150000"/>
              </a:lnSpc>
              <a:buClr>
                <a:schemeClr val="accent6"/>
              </a:buClr>
              <a:buFont typeface="Arial" panose="020B0604020202020204" pitchFamily="34" charset="0"/>
              <a:buChar char="•"/>
            </a:pPr>
            <a:r>
              <a:rPr lang="en-US" sz="1600" dirty="0"/>
              <a:t>In Horizon Europe, the follow up of the exploitation activities will continue after the end of the project </a:t>
            </a:r>
          </a:p>
          <a:p>
            <a:pPr marL="342900" indent="-342900">
              <a:lnSpc>
                <a:spcPct val="150000"/>
              </a:lnSpc>
              <a:buClr>
                <a:schemeClr val="accent6"/>
              </a:buClr>
              <a:buFont typeface="Arial" panose="020B0604020202020204" pitchFamily="34" charset="0"/>
              <a:buChar char="•"/>
            </a:pPr>
            <a:r>
              <a:rPr lang="en-US" sz="1600" dirty="0"/>
              <a:t>The first year after the end of the project, and if no exploitation takes place, beneficiaries must use a platform, (e.g. Horizon Results Platform) for making their exploitable results visible </a:t>
            </a:r>
            <a:endParaRPr lang="en-US" sz="1600" dirty="0">
              <a:cs typeface="Arial"/>
            </a:endParaRPr>
          </a:p>
          <a:p>
            <a:pPr marL="342900" indent="-342900">
              <a:lnSpc>
                <a:spcPct val="150000"/>
              </a:lnSpc>
              <a:buClr>
                <a:schemeClr val="accent6"/>
              </a:buClr>
              <a:buFont typeface="Arial" panose="020B0604020202020204" pitchFamily="34" charset="0"/>
              <a:buChar char="•"/>
            </a:pPr>
            <a:r>
              <a:rPr lang="en-US" sz="1600" dirty="0"/>
              <a:t>For the following period there will probably be a structured questionnaire available to beneficiaries to report on the progress, their needs and obstacles on their path for exploitation</a:t>
            </a:r>
          </a:p>
          <a:p>
            <a:pPr marL="342900" indent="-342900">
              <a:lnSpc>
                <a:spcPct val="150000"/>
              </a:lnSpc>
              <a:buClr>
                <a:schemeClr val="accent6"/>
              </a:buClr>
              <a:buFont typeface="Arial" panose="020B0604020202020204" pitchFamily="34" charset="0"/>
              <a:buChar char="•"/>
            </a:pPr>
            <a:r>
              <a:rPr lang="en-US" sz="1600" dirty="0"/>
              <a:t>This questionnaire could be part of the EC grant management system and will remain open until the conclusion of the follow up period after the end of the project where a final report will be </a:t>
            </a:r>
            <a:r>
              <a:rPr lang="en-US" sz="1600" dirty="0" smtClean="0"/>
              <a:t>created</a:t>
            </a:r>
            <a:endParaRPr lang="en-US" sz="1600" dirty="0"/>
          </a:p>
        </p:txBody>
      </p:sp>
      <p:sp>
        <p:nvSpPr>
          <p:cNvPr id="3" name="Title 2"/>
          <p:cNvSpPr>
            <a:spLocks noGrp="1"/>
          </p:cNvSpPr>
          <p:nvPr>
            <p:ph type="title"/>
          </p:nvPr>
        </p:nvSpPr>
        <p:spPr>
          <a:xfrm>
            <a:off x="823834" y="576000"/>
            <a:ext cx="10515600" cy="821763"/>
          </a:xfrm>
        </p:spPr>
        <p:txBody>
          <a:bodyPr>
            <a:spAutoFit/>
          </a:bodyPr>
          <a:lstStyle/>
          <a:p>
            <a:r>
              <a:rPr lang="en-US" dirty="0"/>
              <a:t>Follow up of results after the end of the project </a:t>
            </a:r>
            <a:br>
              <a:rPr lang="en-US" dirty="0"/>
            </a:br>
            <a:r>
              <a:rPr lang="en-US" sz="2000" dirty="0">
                <a:solidFill>
                  <a:schemeClr val="tx2"/>
                </a:solidFill>
              </a:rPr>
              <a:t>Through the reporting tools</a:t>
            </a:r>
          </a:p>
        </p:txBody>
      </p:sp>
    </p:spTree>
    <p:extLst>
      <p:ext uri="{BB962C8B-B14F-4D97-AF65-F5344CB8AC3E}">
        <p14:creationId xmlns:p14="http://schemas.microsoft.com/office/powerpoint/2010/main" val="3695730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fr-BE" err="1"/>
              <a:t>Concrete</a:t>
            </a:r>
            <a:r>
              <a:rPr lang="fr-BE"/>
              <a:t> </a:t>
            </a:r>
            <a:r>
              <a:rPr lang="fr-BE" err="1"/>
              <a:t>tips</a:t>
            </a:r>
            <a:r>
              <a:rPr lang="fr-BE"/>
              <a:t> for </a:t>
            </a:r>
            <a:r>
              <a:rPr lang="fr-BE" err="1"/>
              <a:t>drafting</a:t>
            </a:r>
            <a:r>
              <a:rPr lang="fr-BE"/>
              <a:t> the </a:t>
            </a:r>
            <a:r>
              <a:rPr lang="fr-BE" err="1"/>
              <a:t>proposal</a:t>
            </a:r>
            <a:endParaRPr lang="en-GB"/>
          </a:p>
        </p:txBody>
      </p:sp>
    </p:spTree>
    <p:extLst>
      <p:ext uri="{BB962C8B-B14F-4D97-AF65-F5344CB8AC3E}">
        <p14:creationId xmlns:p14="http://schemas.microsoft.com/office/powerpoint/2010/main" val="979291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a:xfrm>
            <a:off x="838200" y="1605744"/>
            <a:ext cx="10515600" cy="2631490"/>
          </a:xfrm>
        </p:spPr>
        <p:txBody>
          <a:bodyPr>
            <a:spAutoFit/>
          </a:bodyPr>
          <a:lstStyle/>
          <a:p>
            <a:pPr marL="285750" indent="-285750">
              <a:lnSpc>
                <a:spcPct val="150000"/>
              </a:lnSpc>
              <a:buClr>
                <a:schemeClr val="tx2">
                  <a:lumMod val="60000"/>
                  <a:lumOff val="40000"/>
                </a:schemeClr>
              </a:buClr>
              <a:buFont typeface="Arial" panose="020B0604020202020204" pitchFamily="34" charset="0"/>
              <a:buChar char="•"/>
            </a:pPr>
            <a:r>
              <a:rPr lang="en-US" sz="1600" dirty="0" smtClean="0"/>
              <a:t>Allows </a:t>
            </a:r>
            <a:r>
              <a:rPr lang="en-US" sz="1600" dirty="0"/>
              <a:t>easier comparison between proposals (use of tables, charts, etc.)</a:t>
            </a:r>
          </a:p>
          <a:p>
            <a:pPr marL="285750" indent="-285750">
              <a:lnSpc>
                <a:spcPct val="150000"/>
              </a:lnSpc>
              <a:buClr>
                <a:schemeClr val="tx2">
                  <a:lumMod val="60000"/>
                  <a:lumOff val="40000"/>
                </a:schemeClr>
              </a:buClr>
              <a:buFont typeface="Arial" panose="020B0604020202020204" pitchFamily="34" charset="0"/>
              <a:buChar char="•"/>
            </a:pPr>
            <a:r>
              <a:rPr lang="en-US" sz="1600" dirty="0"/>
              <a:t>Ensures links with EC and external data sources, and encourages the use of external single identification such as ORCID</a:t>
            </a:r>
          </a:p>
          <a:p>
            <a:pPr marL="285750" indent="-285750">
              <a:lnSpc>
                <a:spcPct val="150000"/>
              </a:lnSpc>
              <a:buClr>
                <a:schemeClr val="tx2">
                  <a:lumMod val="60000"/>
                  <a:lumOff val="40000"/>
                </a:schemeClr>
              </a:buClr>
              <a:buFont typeface="Arial" panose="020B0604020202020204" pitchFamily="34" charset="0"/>
              <a:buChar char="•"/>
            </a:pPr>
            <a:r>
              <a:rPr lang="en-US" sz="1600" dirty="0"/>
              <a:t>Facilitates the clustering of projects from different parts of the </a:t>
            </a:r>
            <a:r>
              <a:rPr lang="en-US" sz="1600" dirty="0" err="1"/>
              <a:t>programme</a:t>
            </a:r>
            <a:r>
              <a:rPr lang="en-US" sz="1600" dirty="0"/>
              <a:t> by topic and policy </a:t>
            </a:r>
            <a:r>
              <a:rPr lang="en-US" sz="1600" dirty="0" smtClean="0"/>
              <a:t>area</a:t>
            </a:r>
          </a:p>
          <a:p>
            <a:pPr marL="285750" indent="-285750">
              <a:lnSpc>
                <a:spcPct val="150000"/>
              </a:lnSpc>
              <a:buClr>
                <a:schemeClr val="tx2">
                  <a:lumMod val="60000"/>
                  <a:lumOff val="40000"/>
                </a:schemeClr>
              </a:buClr>
              <a:buFont typeface="Arial" panose="020B0604020202020204" pitchFamily="34" charset="0"/>
              <a:buChar char="•"/>
            </a:pPr>
            <a:r>
              <a:rPr lang="en-US" sz="1600" dirty="0"/>
              <a:t>Collects as much as possible structured data that can then be used for reporting </a:t>
            </a:r>
            <a:r>
              <a:rPr lang="en-US" sz="1600" dirty="0" smtClean="0"/>
              <a:t>purposes</a:t>
            </a:r>
            <a:endParaRPr lang="en-US" sz="1600" dirty="0"/>
          </a:p>
        </p:txBody>
      </p:sp>
      <p:sp>
        <p:nvSpPr>
          <p:cNvPr id="3" name="Title 2"/>
          <p:cNvSpPr>
            <a:spLocks noGrp="1"/>
          </p:cNvSpPr>
          <p:nvPr>
            <p:ph type="title"/>
          </p:nvPr>
        </p:nvSpPr>
        <p:spPr>
          <a:xfrm>
            <a:off x="838200" y="576000"/>
            <a:ext cx="10515600" cy="544765"/>
          </a:xfrm>
        </p:spPr>
        <p:txBody>
          <a:bodyPr>
            <a:spAutoFit/>
          </a:bodyPr>
          <a:lstStyle/>
          <a:p>
            <a:r>
              <a:rPr lang="en-US" dirty="0"/>
              <a:t>The proposal template</a:t>
            </a:r>
          </a:p>
        </p:txBody>
      </p:sp>
    </p:spTree>
    <p:extLst>
      <p:ext uri="{BB962C8B-B14F-4D97-AF65-F5344CB8AC3E}">
        <p14:creationId xmlns:p14="http://schemas.microsoft.com/office/powerpoint/2010/main" val="4043790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a:xfrm>
            <a:off x="838200" y="1284941"/>
            <a:ext cx="10515599" cy="5009179"/>
          </a:xfrm>
        </p:spPr>
        <p:txBody>
          <a:bodyPr vert="horz" lIns="91440" tIns="45720" rIns="91440" bIns="45720" rtlCol="0" anchor="t">
            <a:noAutofit/>
          </a:bodyPr>
          <a:lstStyle/>
          <a:p>
            <a:pPr marL="33655">
              <a:spcAft>
                <a:spcPts val="500"/>
              </a:spcAft>
              <a:buClr>
                <a:srgbClr val="034EA2"/>
              </a:buClr>
            </a:pPr>
            <a:r>
              <a:rPr lang="en-US" sz="1600" dirty="0"/>
              <a:t>The proposal takes into account the capacity and role of each consortium member, and the extent to which the consortium as a whole brings together the necessary expertise</a:t>
            </a:r>
            <a:endParaRPr lang="en-IE" sz="1600" b="1" dirty="0">
              <a:solidFill>
                <a:srgbClr val="4D4D4D"/>
              </a:solidFill>
              <a:cs typeface="Arial"/>
            </a:endParaRPr>
          </a:p>
          <a:p>
            <a:pPr marL="33655" lvl="0">
              <a:spcAft>
                <a:spcPts val="500"/>
              </a:spcAft>
              <a:buClr>
                <a:srgbClr val="034EA2"/>
              </a:buClr>
            </a:pPr>
            <a:endParaRPr lang="en-IE" sz="600" b="1" dirty="0">
              <a:solidFill>
                <a:srgbClr val="4D4D4D"/>
              </a:solidFill>
              <a:cs typeface="Arial"/>
            </a:endParaRPr>
          </a:p>
          <a:p>
            <a:pPr marL="33655" lvl="0">
              <a:spcAft>
                <a:spcPts val="500"/>
              </a:spcAft>
              <a:buClr>
                <a:srgbClr val="034EA2"/>
              </a:buClr>
            </a:pPr>
            <a:r>
              <a:rPr lang="en-IE" sz="1600" b="1" dirty="0">
                <a:solidFill>
                  <a:srgbClr val="4D4D4D"/>
                </a:solidFill>
              </a:rPr>
              <a:t>Planned D&amp;E measures </a:t>
            </a:r>
            <a:r>
              <a:rPr lang="en-IE" sz="1600" dirty="0">
                <a:solidFill>
                  <a:srgbClr val="FFFFFF"/>
                </a:solidFill>
              </a:rPr>
              <a:t>to </a:t>
            </a:r>
            <a:r>
              <a:rPr lang="en-IE" sz="1600" i="1" dirty="0">
                <a:solidFill>
                  <a:srgbClr val="FFFFFF"/>
                </a:solidFill>
              </a:rPr>
              <a:t>maximise the impact of projects</a:t>
            </a:r>
            <a:endParaRPr lang="en-US" sz="1600" i="1" dirty="0">
              <a:solidFill>
                <a:srgbClr val="FFFFFF"/>
              </a:solidFill>
              <a:cs typeface="Arial"/>
            </a:endParaRPr>
          </a:p>
          <a:p>
            <a:pPr marL="285750" lvl="1" indent="-285750">
              <a:spcAft>
                <a:spcPts val="500"/>
              </a:spcAft>
              <a:buClr>
                <a:schemeClr val="tx2">
                  <a:lumMod val="60000"/>
                  <a:lumOff val="40000"/>
                </a:schemeClr>
              </a:buClr>
            </a:pPr>
            <a:r>
              <a:rPr lang="en-US" sz="1600" dirty="0">
                <a:solidFill>
                  <a:srgbClr val="4D4D4D"/>
                </a:solidFill>
              </a:rPr>
              <a:t>that are proportionate to the scale of the project</a:t>
            </a:r>
            <a:endParaRPr lang="en-IE" sz="1600" dirty="0">
              <a:solidFill>
                <a:srgbClr val="4D4D4D"/>
              </a:solidFill>
            </a:endParaRPr>
          </a:p>
          <a:p>
            <a:pPr marL="285750" lvl="1" indent="-285750">
              <a:spcAft>
                <a:spcPts val="500"/>
              </a:spcAft>
              <a:buClr>
                <a:schemeClr val="tx2">
                  <a:lumMod val="60000"/>
                  <a:lumOff val="40000"/>
                </a:schemeClr>
              </a:buClr>
            </a:pPr>
            <a:r>
              <a:rPr lang="en-IE" sz="1600" dirty="0">
                <a:solidFill>
                  <a:srgbClr val="4D4D4D"/>
                </a:solidFill>
              </a:rPr>
              <a:t>that contain concrete actions (i.e. stakeholders management, business and market actions, standardisation, spin-off, etc.) to be implemented both during and after the end of the project </a:t>
            </a:r>
          </a:p>
          <a:p>
            <a:pPr marL="285750" lvl="1" indent="-285750">
              <a:spcAft>
                <a:spcPts val="500"/>
              </a:spcAft>
              <a:buClr>
                <a:schemeClr val="tx2">
                  <a:lumMod val="60000"/>
                  <a:lumOff val="40000"/>
                </a:schemeClr>
              </a:buClr>
            </a:pPr>
            <a:r>
              <a:rPr lang="en-US" sz="1600" dirty="0">
                <a:solidFill>
                  <a:srgbClr val="4D4D4D"/>
                </a:solidFill>
              </a:rPr>
              <a:t>planned according to draft timeline of when they will reach their own outcomes/impact both during and after the project</a:t>
            </a:r>
          </a:p>
          <a:p>
            <a:pPr marL="719455" lvl="1" indent="0">
              <a:spcAft>
                <a:spcPts val="500"/>
              </a:spcAft>
              <a:buClr>
                <a:schemeClr val="tx2">
                  <a:lumMod val="60000"/>
                  <a:lumOff val="40000"/>
                </a:schemeClr>
              </a:buClr>
              <a:buNone/>
            </a:pPr>
            <a:endParaRPr lang="en-US" sz="500" dirty="0">
              <a:solidFill>
                <a:srgbClr val="4D4D4D"/>
              </a:solidFill>
              <a:cs typeface="Arial"/>
            </a:endParaRPr>
          </a:p>
          <a:p>
            <a:pPr marL="33655" lvl="0">
              <a:spcAft>
                <a:spcPts val="500"/>
              </a:spcAft>
              <a:buClr>
                <a:srgbClr val="034EA2"/>
              </a:buClr>
            </a:pPr>
            <a:r>
              <a:rPr lang="en-IE" sz="1600" b="1" dirty="0">
                <a:solidFill>
                  <a:srgbClr val="4D4D4D"/>
                </a:solidFill>
              </a:rPr>
              <a:t>Target group </a:t>
            </a:r>
            <a:r>
              <a:rPr lang="en-IE" sz="1600" i="1" dirty="0">
                <a:solidFill>
                  <a:srgbClr val="4D4D4D"/>
                </a:solidFill>
              </a:rPr>
              <a:t>(e.g. scientific community, end users, financial actors, local community)</a:t>
            </a:r>
            <a:endParaRPr lang="en-IE" sz="1600" i="1" dirty="0">
              <a:solidFill>
                <a:srgbClr val="4D4D4D"/>
              </a:solidFill>
              <a:cs typeface="Arial"/>
            </a:endParaRPr>
          </a:p>
          <a:p>
            <a:pPr marL="285750" lvl="1" indent="-285750">
              <a:spcAft>
                <a:spcPts val="500"/>
              </a:spcAft>
              <a:buClr>
                <a:schemeClr val="tx2">
                  <a:lumMod val="60000"/>
                  <a:lumOff val="40000"/>
                </a:schemeClr>
              </a:buClr>
            </a:pPr>
            <a:r>
              <a:rPr lang="en-IE" sz="1600" dirty="0">
                <a:solidFill>
                  <a:srgbClr val="4D4D4D"/>
                </a:solidFill>
              </a:rPr>
              <a:t>What is the proposed channel to interact with the target group?</a:t>
            </a:r>
          </a:p>
          <a:p>
            <a:pPr marL="285750" lvl="1" indent="-285750">
              <a:spcAft>
                <a:spcPts val="500"/>
              </a:spcAft>
              <a:buClr>
                <a:schemeClr val="tx2">
                  <a:lumMod val="60000"/>
                  <a:lumOff val="40000"/>
                </a:schemeClr>
              </a:buClr>
            </a:pPr>
            <a:r>
              <a:rPr lang="en-IE" sz="1600" dirty="0">
                <a:solidFill>
                  <a:srgbClr val="4D4D4D"/>
                </a:solidFill>
              </a:rPr>
              <a:t>What is the function of the proposed target group? How do they contribute to the maximisation of impact?</a:t>
            </a:r>
          </a:p>
          <a:p>
            <a:pPr marL="1005205" lvl="1" indent="-285750">
              <a:spcAft>
                <a:spcPts val="500"/>
              </a:spcAft>
              <a:buClr>
                <a:schemeClr val="tx2">
                  <a:lumMod val="60000"/>
                  <a:lumOff val="40000"/>
                </a:schemeClr>
              </a:buClr>
            </a:pPr>
            <a:endParaRPr lang="en-IE" sz="500" dirty="0">
              <a:solidFill>
                <a:srgbClr val="4D4D4D"/>
              </a:solidFill>
              <a:cs typeface="Arial"/>
            </a:endParaRPr>
          </a:p>
          <a:p>
            <a:pPr marL="33655" lvl="0">
              <a:spcAft>
                <a:spcPts val="500"/>
              </a:spcAft>
              <a:buClr>
                <a:srgbClr val="034EA2"/>
              </a:buClr>
            </a:pPr>
            <a:r>
              <a:rPr lang="en-IE" sz="1600" b="1" dirty="0">
                <a:solidFill>
                  <a:srgbClr val="4D4D4D"/>
                </a:solidFill>
              </a:rPr>
              <a:t>Follow-up plan </a:t>
            </a:r>
            <a:r>
              <a:rPr lang="en-IE" sz="1600" dirty="0">
                <a:solidFill>
                  <a:srgbClr val="4D4D4D"/>
                </a:solidFill>
              </a:rPr>
              <a:t>to foster exploitation/uptake of the results </a:t>
            </a:r>
            <a:endParaRPr lang="en-IE" sz="1600" dirty="0">
              <a:solidFill>
                <a:srgbClr val="4D4D4D"/>
              </a:solidFill>
              <a:cs typeface="Arial"/>
            </a:endParaRPr>
          </a:p>
          <a:p>
            <a:pPr marL="33655" lvl="0">
              <a:spcAft>
                <a:spcPts val="500"/>
              </a:spcAft>
              <a:buClr>
                <a:srgbClr val="034EA2"/>
              </a:buClr>
            </a:pPr>
            <a:endParaRPr lang="en-IE" sz="600" dirty="0">
              <a:solidFill>
                <a:srgbClr val="4D4D4D"/>
              </a:solidFill>
              <a:cs typeface="Arial"/>
            </a:endParaRPr>
          </a:p>
          <a:p>
            <a:pPr marL="33655" lvl="0">
              <a:spcAft>
                <a:spcPts val="500"/>
              </a:spcAft>
              <a:buClr>
                <a:srgbClr val="034EA2"/>
              </a:buClr>
            </a:pPr>
            <a:r>
              <a:rPr lang="en-IE" sz="1600" b="1" dirty="0">
                <a:solidFill>
                  <a:srgbClr val="4D4D4D"/>
                </a:solidFill>
              </a:rPr>
              <a:t>Policy feedback measures </a:t>
            </a:r>
            <a:r>
              <a:rPr lang="en-IE" sz="1600" dirty="0">
                <a:solidFill>
                  <a:srgbClr val="4D4D4D"/>
                </a:solidFill>
              </a:rPr>
              <a:t>to contribute to policy shaping and supporting the implementation of new policy initiatives and decisions </a:t>
            </a:r>
            <a:endParaRPr lang="en-GB" sz="1600" dirty="0">
              <a:solidFill>
                <a:srgbClr val="4D4D4D"/>
              </a:solidFill>
              <a:cs typeface="Arial"/>
            </a:endParaRPr>
          </a:p>
          <a:p>
            <a:endParaRPr lang="en-US" dirty="0"/>
          </a:p>
        </p:txBody>
      </p:sp>
      <p:sp>
        <p:nvSpPr>
          <p:cNvPr id="3" name="Title 2"/>
          <p:cNvSpPr>
            <a:spLocks noGrp="1"/>
          </p:cNvSpPr>
          <p:nvPr>
            <p:ph type="title"/>
          </p:nvPr>
        </p:nvSpPr>
        <p:spPr>
          <a:xfrm>
            <a:off x="838199" y="677862"/>
            <a:ext cx="10515600" cy="473104"/>
          </a:xfrm>
        </p:spPr>
        <p:txBody>
          <a:bodyPr/>
          <a:lstStyle/>
          <a:p>
            <a:r>
              <a:rPr lang="en-US"/>
              <a:t>Measures to </a:t>
            </a:r>
            <a:r>
              <a:rPr lang="en-US" err="1"/>
              <a:t>maximise</a:t>
            </a:r>
            <a:r>
              <a:rPr lang="en-US"/>
              <a:t>: </a:t>
            </a:r>
            <a:br>
              <a:rPr lang="en-US"/>
            </a:br>
            <a:r>
              <a:rPr lang="en-US" sz="3200"/>
              <a:t>Dissemination &amp; Exploitation</a:t>
            </a:r>
          </a:p>
        </p:txBody>
      </p:sp>
    </p:spTree>
    <p:extLst>
      <p:ext uri="{BB962C8B-B14F-4D97-AF65-F5344CB8AC3E}">
        <p14:creationId xmlns:p14="http://schemas.microsoft.com/office/powerpoint/2010/main" val="2220892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a:xfrm>
            <a:off x="838200" y="1938874"/>
            <a:ext cx="10515599" cy="3726661"/>
          </a:xfrm>
        </p:spPr>
        <p:txBody>
          <a:bodyPr>
            <a:spAutoFit/>
          </a:bodyPr>
          <a:lstStyle/>
          <a:p>
            <a:pPr marL="33750" lvl="0">
              <a:spcAft>
                <a:spcPts val="500"/>
              </a:spcAft>
              <a:buClr>
                <a:srgbClr val="034EA2"/>
              </a:buClr>
            </a:pPr>
            <a:r>
              <a:rPr lang="en-IE" sz="1800" b="1" dirty="0">
                <a:solidFill>
                  <a:srgbClr val="4D4D4D"/>
                </a:solidFill>
              </a:rPr>
              <a:t>Communication measures</a:t>
            </a:r>
            <a:endParaRPr lang="en-IE" dirty="0">
              <a:solidFill>
                <a:srgbClr val="4D4D4D"/>
              </a:solidFill>
            </a:endParaRPr>
          </a:p>
          <a:p>
            <a:pPr marL="358775" lvl="1" indent="-285750">
              <a:lnSpc>
                <a:spcPct val="150000"/>
              </a:lnSpc>
              <a:spcAft>
                <a:spcPts val="500"/>
              </a:spcAft>
              <a:buClr>
                <a:schemeClr val="tx2">
                  <a:lumMod val="60000"/>
                  <a:lumOff val="40000"/>
                </a:schemeClr>
              </a:buClr>
            </a:pPr>
            <a:r>
              <a:rPr lang="en-US" sz="1600" dirty="0">
                <a:solidFill>
                  <a:srgbClr val="4D4D4D"/>
                </a:solidFill>
              </a:rPr>
              <a:t>Adequate to </a:t>
            </a:r>
            <a:r>
              <a:rPr lang="en-US" sz="1600" b="1" dirty="0">
                <a:solidFill>
                  <a:srgbClr val="4D4D4D"/>
                </a:solidFill>
              </a:rPr>
              <a:t>promote the project </a:t>
            </a:r>
            <a:r>
              <a:rPr lang="en-US" sz="1600" dirty="0">
                <a:solidFill>
                  <a:srgbClr val="4D4D4D"/>
                </a:solidFill>
              </a:rPr>
              <a:t>and its findings </a:t>
            </a:r>
            <a:r>
              <a:rPr lang="en-IE" sz="1600" b="1" dirty="0">
                <a:solidFill>
                  <a:srgbClr val="4D4D4D"/>
                </a:solidFill>
              </a:rPr>
              <a:t>throughout the full lifespan </a:t>
            </a:r>
            <a:r>
              <a:rPr lang="en-IE" sz="1600" dirty="0">
                <a:solidFill>
                  <a:srgbClr val="4D4D4D"/>
                </a:solidFill>
              </a:rPr>
              <a:t>of the project</a:t>
            </a:r>
          </a:p>
          <a:p>
            <a:pPr marL="358775" lvl="1" indent="-285750">
              <a:lnSpc>
                <a:spcPct val="150000"/>
              </a:lnSpc>
              <a:spcAft>
                <a:spcPts val="500"/>
              </a:spcAft>
              <a:buClr>
                <a:schemeClr val="tx2">
                  <a:lumMod val="60000"/>
                  <a:lumOff val="40000"/>
                </a:schemeClr>
              </a:buClr>
            </a:pPr>
            <a:r>
              <a:rPr lang="en-IE" sz="1600" b="1" dirty="0">
                <a:solidFill>
                  <a:srgbClr val="4D4D4D"/>
                </a:solidFill>
              </a:rPr>
              <a:t>Strategically planned with clear objectives </a:t>
            </a:r>
          </a:p>
          <a:p>
            <a:pPr marL="358775" lvl="1" indent="-285750">
              <a:lnSpc>
                <a:spcPct val="150000"/>
              </a:lnSpc>
              <a:spcAft>
                <a:spcPts val="500"/>
              </a:spcAft>
              <a:buClr>
                <a:schemeClr val="tx2">
                  <a:lumMod val="60000"/>
                  <a:lumOff val="40000"/>
                </a:schemeClr>
              </a:buClr>
            </a:pPr>
            <a:r>
              <a:rPr lang="en-IE" sz="1600" dirty="0">
                <a:solidFill>
                  <a:srgbClr val="4D4D4D"/>
                </a:solidFill>
              </a:rPr>
              <a:t>That clearly </a:t>
            </a:r>
            <a:r>
              <a:rPr lang="en-IE" sz="1600" b="1" dirty="0">
                <a:solidFill>
                  <a:srgbClr val="4D4D4D"/>
                </a:solidFill>
              </a:rPr>
              <a:t>define the main message, tool(s) and channel(s) </a:t>
            </a:r>
            <a:r>
              <a:rPr lang="en-IE" sz="1600" dirty="0">
                <a:solidFill>
                  <a:srgbClr val="4D4D4D"/>
                </a:solidFill>
              </a:rPr>
              <a:t>that will be used to reach out to target groups</a:t>
            </a:r>
            <a:endParaRPr lang="fr-BE" sz="1600" dirty="0">
              <a:solidFill>
                <a:srgbClr val="4D4D4D"/>
              </a:solidFill>
            </a:endParaRPr>
          </a:p>
          <a:p>
            <a:pPr marL="358775" lvl="1" indent="-285750">
              <a:lnSpc>
                <a:spcPct val="150000"/>
              </a:lnSpc>
              <a:spcAft>
                <a:spcPts val="500"/>
              </a:spcAft>
              <a:buClr>
                <a:schemeClr val="tx2">
                  <a:lumMod val="60000"/>
                  <a:lumOff val="40000"/>
                </a:schemeClr>
              </a:buClr>
            </a:pPr>
            <a:r>
              <a:rPr lang="en-GB" altLang="en-US" sz="1600" dirty="0">
                <a:solidFill>
                  <a:srgbClr val="4D4D4D"/>
                </a:solidFill>
              </a:rPr>
              <a:t>To </a:t>
            </a:r>
            <a:r>
              <a:rPr lang="en-GB" altLang="en-US" sz="1600" b="1" dirty="0">
                <a:solidFill>
                  <a:srgbClr val="4D4D4D"/>
                </a:solidFill>
              </a:rPr>
              <a:t>promote</a:t>
            </a:r>
            <a:r>
              <a:rPr lang="en-GB" altLang="en-US" sz="1600" dirty="0">
                <a:solidFill>
                  <a:srgbClr val="4D4D4D"/>
                </a:solidFill>
              </a:rPr>
              <a:t> the project and its results </a:t>
            </a:r>
            <a:r>
              <a:rPr lang="en-GB" altLang="en-US" sz="1600" b="1" dirty="0">
                <a:solidFill>
                  <a:srgbClr val="4D4D4D"/>
                </a:solidFill>
              </a:rPr>
              <a:t>beyond the projects own community</a:t>
            </a:r>
          </a:p>
          <a:p>
            <a:pPr marL="358775" lvl="1" indent="-285750">
              <a:lnSpc>
                <a:spcPct val="150000"/>
              </a:lnSpc>
              <a:spcAft>
                <a:spcPts val="500"/>
              </a:spcAft>
              <a:buClr>
                <a:schemeClr val="tx2">
                  <a:lumMod val="60000"/>
                  <a:lumOff val="40000"/>
                </a:schemeClr>
              </a:buClr>
            </a:pPr>
            <a:r>
              <a:rPr lang="en-GB" altLang="en-US" sz="1600" dirty="0">
                <a:solidFill>
                  <a:srgbClr val="4D4D4D"/>
                </a:solidFill>
              </a:rPr>
              <a:t>To </a:t>
            </a:r>
            <a:r>
              <a:rPr lang="en-GB" altLang="en-US" sz="1600" b="1" dirty="0">
                <a:solidFill>
                  <a:srgbClr val="4D4D4D"/>
                </a:solidFill>
              </a:rPr>
              <a:t>communicate</a:t>
            </a:r>
            <a:r>
              <a:rPr lang="en-GB" altLang="en-US" sz="1600" dirty="0">
                <a:solidFill>
                  <a:srgbClr val="4D4D4D"/>
                </a:solidFill>
              </a:rPr>
              <a:t> the research in a way that is </a:t>
            </a:r>
            <a:r>
              <a:rPr lang="en-GB" altLang="en-US" sz="1600" b="1" dirty="0">
                <a:solidFill>
                  <a:srgbClr val="4D4D4D"/>
                </a:solidFill>
              </a:rPr>
              <a:t>understood by non-specialist</a:t>
            </a:r>
            <a:r>
              <a:rPr lang="en-GB" altLang="en-US" sz="1600" dirty="0">
                <a:solidFill>
                  <a:srgbClr val="4D4D4D"/>
                </a:solidFill>
              </a:rPr>
              <a:t>, e.g. the media and the public</a:t>
            </a:r>
          </a:p>
          <a:p>
            <a:pPr marL="358775" lvl="1" indent="-285750">
              <a:lnSpc>
                <a:spcPct val="150000"/>
              </a:lnSpc>
              <a:spcAft>
                <a:spcPts val="500"/>
              </a:spcAft>
              <a:buClr>
                <a:schemeClr val="tx2">
                  <a:lumMod val="60000"/>
                  <a:lumOff val="40000"/>
                </a:schemeClr>
              </a:buClr>
            </a:pPr>
            <a:r>
              <a:rPr lang="en-GB" altLang="en-US" sz="1600" dirty="0">
                <a:solidFill>
                  <a:srgbClr val="4D4D4D"/>
                </a:solidFill>
              </a:rPr>
              <a:t>To </a:t>
            </a:r>
            <a:r>
              <a:rPr lang="en-GB" altLang="en-US" sz="1600" b="1" dirty="0">
                <a:solidFill>
                  <a:srgbClr val="4D4D4D"/>
                </a:solidFill>
              </a:rPr>
              <a:t>inform</a:t>
            </a:r>
            <a:r>
              <a:rPr lang="en-GB" altLang="en-US" sz="1600" dirty="0">
                <a:solidFill>
                  <a:srgbClr val="4D4D4D"/>
                </a:solidFill>
              </a:rPr>
              <a:t> EC in advance of communication activities expected to have a </a:t>
            </a:r>
            <a:r>
              <a:rPr lang="en-GB" altLang="en-US" sz="1600" b="1" dirty="0">
                <a:solidFill>
                  <a:srgbClr val="4D4D4D"/>
                </a:solidFill>
              </a:rPr>
              <a:t>major media </a:t>
            </a:r>
            <a:r>
              <a:rPr lang="en-GB" altLang="en-US" sz="1600" b="1" dirty="0" smtClean="0">
                <a:solidFill>
                  <a:srgbClr val="4D4D4D"/>
                </a:solidFill>
              </a:rPr>
              <a:t>impact</a:t>
            </a:r>
            <a:endParaRPr lang="en-IE" sz="1500" b="1" dirty="0">
              <a:solidFill>
                <a:srgbClr val="4D4D4D"/>
              </a:solidFill>
            </a:endParaRPr>
          </a:p>
          <a:p>
            <a:endParaRPr lang="en-US" dirty="0"/>
          </a:p>
        </p:txBody>
      </p:sp>
      <p:sp>
        <p:nvSpPr>
          <p:cNvPr id="3" name="Title 2"/>
          <p:cNvSpPr>
            <a:spLocks noGrp="1"/>
          </p:cNvSpPr>
          <p:nvPr>
            <p:ph type="title"/>
          </p:nvPr>
        </p:nvSpPr>
        <p:spPr>
          <a:xfrm>
            <a:off x="838199" y="576000"/>
            <a:ext cx="10515600" cy="987963"/>
          </a:xfrm>
        </p:spPr>
        <p:txBody>
          <a:bodyPr>
            <a:spAutoFit/>
          </a:bodyPr>
          <a:lstStyle/>
          <a:p>
            <a:r>
              <a:rPr lang="en-US" dirty="0"/>
              <a:t>Measures to </a:t>
            </a:r>
            <a:r>
              <a:rPr lang="en-US" dirty="0" err="1" smtClean="0"/>
              <a:t>maximise</a:t>
            </a:r>
            <a:r>
              <a:rPr lang="en-US" dirty="0"/>
              <a:t>: </a:t>
            </a:r>
            <a:br>
              <a:rPr lang="en-US" dirty="0"/>
            </a:br>
            <a:r>
              <a:rPr lang="en-US" sz="3200" dirty="0"/>
              <a:t>Communication</a:t>
            </a:r>
          </a:p>
        </p:txBody>
      </p:sp>
    </p:spTree>
    <p:extLst>
      <p:ext uri="{BB962C8B-B14F-4D97-AF65-F5344CB8AC3E}">
        <p14:creationId xmlns:p14="http://schemas.microsoft.com/office/powerpoint/2010/main" val="4021415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a:t>Some definitions…</a:t>
            </a:r>
          </a:p>
        </p:txBody>
      </p:sp>
      <p:sp>
        <p:nvSpPr>
          <p:cNvPr id="4" name="Title 1"/>
          <p:cNvSpPr txBox="1">
            <a:spLocks/>
          </p:cNvSpPr>
          <p:nvPr/>
        </p:nvSpPr>
        <p:spPr>
          <a:xfrm>
            <a:off x="899112" y="1994387"/>
            <a:ext cx="4673085" cy="461665"/>
          </a:xfrm>
          <a:prstGeom prst="rect">
            <a:avLst/>
          </a:prstGeom>
        </p:spPr>
        <p:txBody>
          <a:bodyPr vert="horz" lIns="91440" tIns="45720" rIns="91440" bIns="0" rtlCol="0" anchor="t" anchorCtr="0">
            <a:spAutoFit/>
          </a:bodyPr>
          <a:lstStyle>
            <a:lvl1pPr algn="l" defTabSz="914400" rtl="0" eaLnBrk="1" latinLnBrk="0" hangingPunct="1">
              <a:lnSpc>
                <a:spcPct val="90000"/>
              </a:lnSpc>
              <a:spcBef>
                <a:spcPct val="0"/>
              </a:spcBef>
              <a:buNone/>
              <a:defRPr sz="6000" b="0" kern="120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34EA2"/>
                </a:solidFill>
                <a:effectLst/>
                <a:uLnTx/>
                <a:uFillTx/>
                <a:latin typeface="Arial"/>
                <a:ea typeface="+mj-ea"/>
                <a:cs typeface="+mj-cs"/>
              </a:rPr>
              <a:t>Results:</a:t>
            </a:r>
          </a:p>
        </p:txBody>
      </p:sp>
      <p:sp>
        <p:nvSpPr>
          <p:cNvPr id="5" name="Subtitle 2"/>
          <p:cNvSpPr txBox="1">
            <a:spLocks/>
          </p:cNvSpPr>
          <p:nvPr/>
        </p:nvSpPr>
        <p:spPr>
          <a:xfrm>
            <a:off x="899112" y="2537968"/>
            <a:ext cx="5415135" cy="897754"/>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buClr>
                <a:srgbClr val="034EA2"/>
              </a:buClr>
              <a:defRPr/>
            </a:pPr>
            <a:r>
              <a:rPr lang="en-US" sz="1400" dirty="0">
                <a:solidFill>
                  <a:srgbClr val="034EA2"/>
                </a:solidFill>
              </a:rPr>
              <a:t>Results’ means any  tangible  or  intangible  effect  of  the  action,  such  as  data,  know-how  or information,  whatever  its  form  or  nature,  whether  or  not  it  can  be  protected,  as  well  as any rights attached to it, including intellectual property rights…</a:t>
            </a:r>
            <a:endParaRPr kumimoji="0" lang="en-US" sz="1400" b="0" i="0" u="none" strike="noStrike" kern="1200" cap="none" spc="0" normalizeH="0" baseline="0" noProof="0" dirty="0">
              <a:ln>
                <a:noFill/>
              </a:ln>
              <a:solidFill>
                <a:srgbClr val="034EA2"/>
              </a:solidFill>
              <a:effectLst/>
              <a:uLnTx/>
              <a:uFillTx/>
              <a:latin typeface="Arial"/>
              <a:ea typeface="+mn-ea"/>
              <a:cs typeface="+mn-cs"/>
            </a:endParaRPr>
          </a:p>
        </p:txBody>
      </p:sp>
      <p:sp>
        <p:nvSpPr>
          <p:cNvPr id="6" name="Rounded Rectangle 5"/>
          <p:cNvSpPr/>
          <p:nvPr/>
        </p:nvSpPr>
        <p:spPr>
          <a:xfrm>
            <a:off x="899112" y="3647247"/>
            <a:ext cx="5415135" cy="69888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Clr>
                <a:srgbClr val="00518E"/>
              </a:buClr>
              <a:defRPr/>
            </a:pPr>
            <a:r>
              <a:rPr lang="en-US" altLang="en-US" sz="1100" dirty="0">
                <a:solidFill>
                  <a:srgbClr val="FFFFFF"/>
                </a:solidFill>
              </a:rPr>
              <a:t>Key results are the </a:t>
            </a:r>
            <a:r>
              <a:rPr lang="en-US" altLang="en-US" sz="1100" b="1" dirty="0">
                <a:solidFill>
                  <a:srgbClr val="FFFFFF"/>
                </a:solidFill>
              </a:rPr>
              <a:t>outputs generated during the project which can be used and create impact</a:t>
            </a:r>
            <a:r>
              <a:rPr lang="en-US" altLang="en-US" sz="1100" dirty="0">
                <a:solidFill>
                  <a:srgbClr val="FFFFFF"/>
                </a:solidFill>
              </a:rPr>
              <a:t>, either by the project partners or by other stakeholders </a:t>
            </a:r>
          </a:p>
        </p:txBody>
      </p:sp>
      <p:sp>
        <p:nvSpPr>
          <p:cNvPr id="8" name="Rounded Rectangle 7"/>
          <p:cNvSpPr/>
          <p:nvPr/>
        </p:nvSpPr>
        <p:spPr>
          <a:xfrm>
            <a:off x="904284" y="4420572"/>
            <a:ext cx="5415135" cy="882856"/>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Clr>
                <a:srgbClr val="00518E"/>
              </a:buClr>
              <a:defRPr/>
            </a:pPr>
            <a:r>
              <a:rPr lang="en-US" altLang="en-US" sz="1100" dirty="0">
                <a:solidFill>
                  <a:srgbClr val="FFFFFF"/>
                </a:solidFill>
              </a:rPr>
              <a:t>Project results can be reusable and exploitable (e.g. inventions, prototypes, services) as such, or elements (knowledge, technology, processes, networks) that have potential to contribute for further work on research or </a:t>
            </a:r>
            <a:r>
              <a:rPr lang="en-US" altLang="en-US" sz="1100" dirty="0" smtClean="0">
                <a:solidFill>
                  <a:srgbClr val="FFFFFF"/>
                </a:solidFill>
              </a:rPr>
              <a:t>innovation</a:t>
            </a:r>
            <a:endParaRPr lang="en-US" altLang="en-US" sz="1100" dirty="0">
              <a:solidFill>
                <a:srgbClr val="FFFFFF"/>
              </a:solidFill>
            </a:endParaRPr>
          </a:p>
        </p:txBody>
      </p:sp>
      <p:sp>
        <p:nvSpPr>
          <p:cNvPr id="11" name="Dodecagon 10"/>
          <p:cNvSpPr/>
          <p:nvPr/>
        </p:nvSpPr>
        <p:spPr>
          <a:xfrm>
            <a:off x="7853638" y="2149092"/>
            <a:ext cx="2387646" cy="2416316"/>
          </a:xfrm>
          <a:prstGeom prst="dodecagon">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Aft>
                <a:spcPts val="1800"/>
              </a:spcAft>
              <a:buClr>
                <a:srgbClr val="034EA2"/>
              </a:buClr>
              <a:defRPr/>
            </a:pPr>
            <a:r>
              <a:rPr lang="en-US" sz="2000" b="1" dirty="0">
                <a:solidFill>
                  <a:srgbClr val="00B0F0"/>
                </a:solidFill>
              </a:rPr>
              <a:t>Project </a:t>
            </a:r>
            <a:r>
              <a:rPr lang="en-US" sz="2000" b="1" dirty="0" smtClean="0">
                <a:solidFill>
                  <a:srgbClr val="00B0F0"/>
                </a:solidFill>
              </a:rPr>
              <a:t>Results</a:t>
            </a:r>
            <a:endParaRPr lang="en-US" sz="2000" b="1" dirty="0">
              <a:solidFill>
                <a:srgbClr val="00B0F0"/>
              </a:solidFill>
            </a:endParaRPr>
          </a:p>
        </p:txBody>
      </p:sp>
      <p:sp>
        <p:nvSpPr>
          <p:cNvPr id="12" name="Subtitle 2"/>
          <p:cNvSpPr txBox="1">
            <a:spLocks/>
          </p:cNvSpPr>
          <p:nvPr/>
        </p:nvSpPr>
        <p:spPr>
          <a:xfrm>
            <a:off x="8237461" y="1586392"/>
            <a:ext cx="1620000" cy="276999"/>
          </a:xfrm>
          <a:prstGeom prst="rect">
            <a:avLst/>
          </a:prstGeom>
        </p:spPr>
        <p:txBody>
          <a:bodyPr vert="horz" lIns="91440" tIns="45720" rIns="91440" bIns="45720" rtlCol="0" anchor="ctr">
            <a:sp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US" sz="1200" b="0" i="0" u="none" strike="noStrike" kern="1200" cap="none" spc="0" normalizeH="0" baseline="0" noProof="0" dirty="0">
                <a:ln>
                  <a:noFill/>
                </a:ln>
                <a:solidFill>
                  <a:srgbClr val="00B0F0"/>
                </a:solidFill>
                <a:effectLst/>
                <a:uLnTx/>
                <a:uFillTx/>
                <a:latin typeface="Arial"/>
                <a:ea typeface="+mn-ea"/>
                <a:cs typeface="+mn-cs"/>
              </a:rPr>
              <a:t>Research Roadmaps</a:t>
            </a:r>
          </a:p>
        </p:txBody>
      </p:sp>
      <p:sp>
        <p:nvSpPr>
          <p:cNvPr id="13" name="Subtitle 2"/>
          <p:cNvSpPr txBox="1">
            <a:spLocks/>
          </p:cNvSpPr>
          <p:nvPr/>
        </p:nvSpPr>
        <p:spPr>
          <a:xfrm>
            <a:off x="9527478" y="1776422"/>
            <a:ext cx="1620000" cy="461665"/>
          </a:xfrm>
          <a:prstGeom prst="rect">
            <a:avLst/>
          </a:prstGeom>
        </p:spPr>
        <p:txBody>
          <a:bodyPr vert="horz" lIns="91440" tIns="45720" rIns="91440" bIns="45720" rtlCol="0" anchor="ctr">
            <a:sp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US" sz="1200" b="0" i="0" u="none" strike="noStrike" kern="1200" cap="none" spc="0" normalizeH="0" baseline="0" noProof="0">
                <a:ln>
                  <a:noFill/>
                </a:ln>
                <a:solidFill>
                  <a:srgbClr val="00B0F0"/>
                </a:solidFill>
                <a:effectLst/>
                <a:uLnTx/>
                <a:uFillTx/>
                <a:latin typeface="Arial"/>
                <a:ea typeface="+mn-ea"/>
                <a:cs typeface="+mn-cs"/>
              </a:rPr>
              <a:t>Policy Recommendations</a:t>
            </a:r>
          </a:p>
        </p:txBody>
      </p:sp>
      <p:sp>
        <p:nvSpPr>
          <p:cNvPr id="14" name="Subtitle 2"/>
          <p:cNvSpPr txBox="1">
            <a:spLocks/>
          </p:cNvSpPr>
          <p:nvPr/>
        </p:nvSpPr>
        <p:spPr>
          <a:xfrm>
            <a:off x="9791192" y="2521150"/>
            <a:ext cx="1620000" cy="276999"/>
          </a:xfrm>
          <a:prstGeom prst="rect">
            <a:avLst/>
          </a:prstGeom>
        </p:spPr>
        <p:txBody>
          <a:bodyPr vert="horz" lIns="91440" tIns="45720" rIns="91440" bIns="45720" rtlCol="0" anchor="ctr">
            <a:sp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US" sz="1200" b="0" i="0" u="none" strike="noStrike" kern="1200" cap="none" spc="0" normalizeH="0" baseline="0" noProof="0" dirty="0">
                <a:ln>
                  <a:noFill/>
                </a:ln>
                <a:solidFill>
                  <a:srgbClr val="00B0F0"/>
                </a:solidFill>
                <a:effectLst/>
                <a:uLnTx/>
                <a:uFillTx/>
                <a:latin typeface="Arial"/>
                <a:ea typeface="+mn-ea"/>
                <a:cs typeface="+mn-cs"/>
              </a:rPr>
              <a:t>Reports</a:t>
            </a:r>
          </a:p>
        </p:txBody>
      </p:sp>
      <p:sp>
        <p:nvSpPr>
          <p:cNvPr id="15" name="Subtitle 2"/>
          <p:cNvSpPr txBox="1">
            <a:spLocks/>
          </p:cNvSpPr>
          <p:nvPr/>
        </p:nvSpPr>
        <p:spPr>
          <a:xfrm>
            <a:off x="10173716" y="3126417"/>
            <a:ext cx="1620000" cy="461665"/>
          </a:xfrm>
          <a:prstGeom prst="rect">
            <a:avLst/>
          </a:prstGeom>
        </p:spPr>
        <p:txBody>
          <a:bodyPr vert="horz" lIns="91440" tIns="45720" rIns="91440" bIns="45720" rtlCol="0" anchor="ctr">
            <a:sp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US" sz="1200" b="0" i="0" u="none" strike="noStrike" kern="1200" cap="none" spc="0" normalizeH="0" baseline="0" noProof="0" dirty="0">
                <a:ln>
                  <a:noFill/>
                </a:ln>
                <a:solidFill>
                  <a:srgbClr val="00B0F0"/>
                </a:solidFill>
                <a:effectLst/>
                <a:uLnTx/>
                <a:uFillTx/>
                <a:latin typeface="Arial"/>
                <a:ea typeface="+mn-ea"/>
                <a:cs typeface="+mn-cs"/>
              </a:rPr>
              <a:t>Platforms (Collaboration)</a:t>
            </a:r>
          </a:p>
        </p:txBody>
      </p:sp>
      <p:sp>
        <p:nvSpPr>
          <p:cNvPr id="16" name="Subtitle 2"/>
          <p:cNvSpPr txBox="1">
            <a:spLocks/>
          </p:cNvSpPr>
          <p:nvPr/>
        </p:nvSpPr>
        <p:spPr>
          <a:xfrm>
            <a:off x="9882632" y="3891789"/>
            <a:ext cx="1620000" cy="461665"/>
          </a:xfrm>
          <a:prstGeom prst="rect">
            <a:avLst/>
          </a:prstGeom>
        </p:spPr>
        <p:txBody>
          <a:bodyPr vert="horz" lIns="91440" tIns="45720" rIns="91440" bIns="45720" rtlCol="0" anchor="ctr">
            <a:sp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US" sz="1200" b="0" i="0" u="none" strike="noStrike" kern="1200" cap="none" spc="0" normalizeH="0" baseline="0" noProof="0" dirty="0">
                <a:ln>
                  <a:noFill/>
                </a:ln>
                <a:solidFill>
                  <a:srgbClr val="00B0F0"/>
                </a:solidFill>
                <a:effectLst/>
                <a:uLnTx/>
                <a:uFillTx/>
                <a:latin typeface="Arial"/>
                <a:ea typeface="+mn-ea"/>
                <a:cs typeface="+mn-cs"/>
              </a:rPr>
              <a:t>Skills and Knowledge</a:t>
            </a:r>
          </a:p>
        </p:txBody>
      </p:sp>
      <p:sp>
        <p:nvSpPr>
          <p:cNvPr id="17" name="Subtitle 2"/>
          <p:cNvSpPr txBox="1">
            <a:spLocks/>
          </p:cNvSpPr>
          <p:nvPr/>
        </p:nvSpPr>
        <p:spPr>
          <a:xfrm>
            <a:off x="9394190" y="4512500"/>
            <a:ext cx="1620000" cy="461665"/>
          </a:xfrm>
          <a:prstGeom prst="rect">
            <a:avLst/>
          </a:prstGeom>
        </p:spPr>
        <p:txBody>
          <a:bodyPr vert="horz" lIns="91440" tIns="45720" rIns="91440" bIns="45720" rtlCol="0" anchor="ctr">
            <a:sp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US" sz="1200" b="0" i="0" u="none" strike="noStrike" kern="1200" cap="none" spc="0" normalizeH="0" baseline="0" noProof="0" dirty="0">
                <a:ln>
                  <a:noFill/>
                </a:ln>
                <a:solidFill>
                  <a:srgbClr val="00B0F0"/>
                </a:solidFill>
                <a:effectLst/>
                <a:uLnTx/>
                <a:uFillTx/>
                <a:latin typeface="Arial"/>
                <a:ea typeface="+mn-ea"/>
                <a:cs typeface="+mn-cs"/>
              </a:rPr>
              <a:t>Educational Materials</a:t>
            </a:r>
          </a:p>
        </p:txBody>
      </p:sp>
      <p:sp>
        <p:nvSpPr>
          <p:cNvPr id="18" name="Subtitle 2"/>
          <p:cNvSpPr txBox="1">
            <a:spLocks/>
          </p:cNvSpPr>
          <p:nvPr/>
        </p:nvSpPr>
        <p:spPr>
          <a:xfrm>
            <a:off x="8237461" y="4927485"/>
            <a:ext cx="1620000" cy="276999"/>
          </a:xfrm>
          <a:prstGeom prst="rect">
            <a:avLst/>
          </a:prstGeom>
        </p:spPr>
        <p:txBody>
          <a:bodyPr vert="horz" lIns="91440" tIns="45720" rIns="91440" bIns="45720" rtlCol="0" anchor="ctr">
            <a:sp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US" sz="1200" b="0" i="0" u="none" strike="noStrike" kern="1200" cap="none" spc="0" normalizeH="0" baseline="0" noProof="0" dirty="0">
                <a:ln>
                  <a:noFill/>
                </a:ln>
                <a:solidFill>
                  <a:srgbClr val="00B0F0"/>
                </a:solidFill>
                <a:effectLst/>
                <a:uLnTx/>
                <a:uFillTx/>
                <a:latin typeface="Arial"/>
                <a:ea typeface="+mn-ea"/>
                <a:cs typeface="+mn-cs"/>
              </a:rPr>
              <a:t>Codes of Conduct</a:t>
            </a:r>
          </a:p>
        </p:txBody>
      </p:sp>
      <p:sp>
        <p:nvSpPr>
          <p:cNvPr id="19" name="Subtitle 2"/>
          <p:cNvSpPr txBox="1">
            <a:spLocks/>
          </p:cNvSpPr>
          <p:nvPr/>
        </p:nvSpPr>
        <p:spPr>
          <a:xfrm>
            <a:off x="7048179" y="4604833"/>
            <a:ext cx="1620000" cy="276999"/>
          </a:xfrm>
          <a:prstGeom prst="rect">
            <a:avLst/>
          </a:prstGeom>
        </p:spPr>
        <p:txBody>
          <a:bodyPr vert="horz" lIns="91440" tIns="45720" rIns="91440" bIns="45720" rtlCol="0" anchor="ctr">
            <a:sp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US" sz="1200" b="0" i="0" u="none" strike="noStrike" kern="1200" cap="none" spc="0" normalizeH="0" baseline="0" noProof="0" dirty="0">
                <a:ln>
                  <a:noFill/>
                </a:ln>
                <a:solidFill>
                  <a:srgbClr val="00B0F0"/>
                </a:solidFill>
                <a:effectLst/>
                <a:uLnTx/>
                <a:uFillTx/>
                <a:latin typeface="Arial"/>
                <a:ea typeface="+mn-ea"/>
                <a:cs typeface="+mn-cs"/>
              </a:rPr>
              <a:t>Pre-Standards</a:t>
            </a:r>
          </a:p>
        </p:txBody>
      </p:sp>
      <p:sp>
        <p:nvSpPr>
          <p:cNvPr id="20" name="Subtitle 2"/>
          <p:cNvSpPr txBox="1">
            <a:spLocks/>
          </p:cNvSpPr>
          <p:nvPr/>
        </p:nvSpPr>
        <p:spPr>
          <a:xfrm>
            <a:off x="6690360" y="3984122"/>
            <a:ext cx="1620000" cy="276999"/>
          </a:xfrm>
          <a:prstGeom prst="rect">
            <a:avLst/>
          </a:prstGeom>
        </p:spPr>
        <p:txBody>
          <a:bodyPr vert="horz" lIns="91440" tIns="45720" rIns="91440" bIns="45720" rtlCol="0" anchor="ctr">
            <a:sp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US" sz="1200" b="0" i="0" u="none" strike="noStrike" kern="1200" cap="none" spc="0" normalizeH="0" baseline="0" noProof="0" dirty="0">
                <a:ln>
                  <a:noFill/>
                </a:ln>
                <a:solidFill>
                  <a:srgbClr val="00B0F0"/>
                </a:solidFill>
                <a:effectLst/>
                <a:uLnTx/>
                <a:uFillTx/>
                <a:latin typeface="Arial"/>
                <a:ea typeface="+mn-ea"/>
                <a:cs typeface="+mn-cs"/>
              </a:rPr>
              <a:t>Prototypes</a:t>
            </a:r>
          </a:p>
        </p:txBody>
      </p:sp>
      <p:sp>
        <p:nvSpPr>
          <p:cNvPr id="21" name="Subtitle 2"/>
          <p:cNvSpPr txBox="1">
            <a:spLocks/>
          </p:cNvSpPr>
          <p:nvPr/>
        </p:nvSpPr>
        <p:spPr>
          <a:xfrm>
            <a:off x="6487122" y="3218750"/>
            <a:ext cx="1620000" cy="276999"/>
          </a:xfrm>
          <a:prstGeom prst="rect">
            <a:avLst/>
          </a:prstGeom>
        </p:spPr>
        <p:txBody>
          <a:bodyPr vert="horz" lIns="91440" tIns="45720" rIns="91440" bIns="45720" rtlCol="0" anchor="ctr">
            <a:sp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US" sz="1200" b="0" i="0" u="none" strike="noStrike" kern="1200" cap="none" spc="0" normalizeH="0" baseline="0" noProof="0" dirty="0">
                <a:ln>
                  <a:noFill/>
                </a:ln>
                <a:solidFill>
                  <a:srgbClr val="00B0F0"/>
                </a:solidFill>
                <a:effectLst/>
                <a:uLnTx/>
                <a:uFillTx/>
                <a:latin typeface="Arial"/>
                <a:ea typeface="+mn-ea"/>
                <a:cs typeface="+mn-cs"/>
              </a:rPr>
              <a:t>Software</a:t>
            </a:r>
          </a:p>
        </p:txBody>
      </p:sp>
      <p:sp>
        <p:nvSpPr>
          <p:cNvPr id="22" name="Subtitle 2"/>
          <p:cNvSpPr txBox="1">
            <a:spLocks/>
          </p:cNvSpPr>
          <p:nvPr/>
        </p:nvSpPr>
        <p:spPr>
          <a:xfrm>
            <a:off x="6602910" y="2521150"/>
            <a:ext cx="1620000" cy="276999"/>
          </a:xfrm>
          <a:prstGeom prst="rect">
            <a:avLst/>
          </a:prstGeom>
        </p:spPr>
        <p:txBody>
          <a:bodyPr vert="horz" lIns="91440" tIns="45720" rIns="91440" bIns="45720" rtlCol="0" anchor="ctr">
            <a:sp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US" sz="1200" b="0" i="0" u="none" strike="noStrike" kern="1200" cap="none" spc="0" normalizeH="0" baseline="0" noProof="0" dirty="0">
                <a:ln>
                  <a:noFill/>
                </a:ln>
                <a:solidFill>
                  <a:srgbClr val="00B0F0"/>
                </a:solidFill>
                <a:effectLst/>
                <a:uLnTx/>
                <a:uFillTx/>
                <a:latin typeface="Arial"/>
                <a:ea typeface="+mn-ea"/>
                <a:cs typeface="+mn-cs"/>
              </a:rPr>
              <a:t>Publications</a:t>
            </a:r>
          </a:p>
        </p:txBody>
      </p:sp>
      <p:sp>
        <p:nvSpPr>
          <p:cNvPr id="23" name="Subtitle 2"/>
          <p:cNvSpPr txBox="1">
            <a:spLocks/>
          </p:cNvSpPr>
          <p:nvPr/>
        </p:nvSpPr>
        <p:spPr>
          <a:xfrm>
            <a:off x="7133162" y="1868755"/>
            <a:ext cx="1620000" cy="276999"/>
          </a:xfrm>
          <a:prstGeom prst="rect">
            <a:avLst/>
          </a:prstGeom>
        </p:spPr>
        <p:txBody>
          <a:bodyPr vert="horz" lIns="91440" tIns="45720" rIns="91440" bIns="45720" rtlCol="0" anchor="ctr">
            <a:sp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US" sz="1200" b="0" i="0" u="none" strike="noStrike" kern="1200" cap="none" spc="0" normalizeH="0" baseline="0" noProof="0" dirty="0">
                <a:ln>
                  <a:noFill/>
                </a:ln>
                <a:solidFill>
                  <a:srgbClr val="00B0F0"/>
                </a:solidFill>
                <a:effectLst/>
                <a:uLnTx/>
                <a:uFillTx/>
                <a:latin typeface="Arial"/>
                <a:ea typeface="+mn-ea"/>
                <a:cs typeface="+mn-cs"/>
              </a:rPr>
              <a:t>Data</a:t>
            </a:r>
          </a:p>
        </p:txBody>
      </p:sp>
      <p:sp>
        <p:nvSpPr>
          <p:cNvPr id="25" name="Subtitle 2"/>
          <p:cNvSpPr txBox="1">
            <a:spLocks/>
          </p:cNvSpPr>
          <p:nvPr/>
        </p:nvSpPr>
        <p:spPr>
          <a:xfrm>
            <a:off x="6582156" y="934189"/>
            <a:ext cx="2486344" cy="557890"/>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US" sz="1400" b="1" i="0" u="sng" strike="noStrike" kern="1200" cap="none" spc="0" normalizeH="0" baseline="0" noProof="0" dirty="0">
                <a:ln>
                  <a:noFill/>
                </a:ln>
                <a:solidFill>
                  <a:schemeClr val="tx2"/>
                </a:solidFill>
                <a:effectLst/>
                <a:uLnTx/>
                <a:uFillTx/>
                <a:latin typeface="Arial"/>
                <a:ea typeface="+mn-ea"/>
                <a:cs typeface="+mn-cs"/>
              </a:rPr>
              <a:t>Research Communities</a:t>
            </a:r>
          </a:p>
        </p:txBody>
      </p:sp>
      <p:sp>
        <p:nvSpPr>
          <p:cNvPr id="26" name="Subtitle 2"/>
          <p:cNvSpPr txBox="1">
            <a:spLocks/>
          </p:cNvSpPr>
          <p:nvPr/>
        </p:nvSpPr>
        <p:spPr>
          <a:xfrm>
            <a:off x="9138190" y="934189"/>
            <a:ext cx="2486344" cy="557890"/>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US" sz="1400" b="1" i="0" u="sng" strike="noStrike" kern="1200" cap="none" spc="0" normalizeH="0" baseline="0" noProof="0" dirty="0">
                <a:ln>
                  <a:noFill/>
                </a:ln>
                <a:solidFill>
                  <a:schemeClr val="tx2"/>
                </a:solidFill>
                <a:effectLst/>
                <a:uLnTx/>
                <a:uFillTx/>
                <a:latin typeface="Arial"/>
                <a:ea typeface="+mn-ea"/>
                <a:cs typeface="+mn-cs"/>
              </a:rPr>
              <a:t>MS, EU Policymakers</a:t>
            </a:r>
          </a:p>
        </p:txBody>
      </p:sp>
      <p:sp>
        <p:nvSpPr>
          <p:cNvPr id="27" name="Subtitle 2"/>
          <p:cNvSpPr txBox="1">
            <a:spLocks/>
          </p:cNvSpPr>
          <p:nvPr/>
        </p:nvSpPr>
        <p:spPr>
          <a:xfrm>
            <a:off x="6582156" y="5325420"/>
            <a:ext cx="2486344" cy="557890"/>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US" sz="1400" b="1" i="0" u="sng" strike="noStrike" kern="1200" cap="none" spc="0" normalizeH="0" baseline="0" noProof="0" dirty="0">
                <a:ln>
                  <a:noFill/>
                </a:ln>
                <a:solidFill>
                  <a:srgbClr val="004494"/>
                </a:solidFill>
                <a:effectLst/>
                <a:uLnTx/>
                <a:uFillTx/>
                <a:latin typeface="Arial"/>
                <a:ea typeface="+mn-ea"/>
                <a:cs typeface="+mn-cs"/>
              </a:rPr>
              <a:t>Industry, Innovators</a:t>
            </a:r>
          </a:p>
        </p:txBody>
      </p:sp>
      <p:sp>
        <p:nvSpPr>
          <p:cNvPr id="28" name="Subtitle 2"/>
          <p:cNvSpPr txBox="1">
            <a:spLocks/>
          </p:cNvSpPr>
          <p:nvPr/>
        </p:nvSpPr>
        <p:spPr>
          <a:xfrm>
            <a:off x="9138190" y="5325420"/>
            <a:ext cx="2486344" cy="557890"/>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US" sz="1400" b="1" i="0" u="sng" strike="noStrike" kern="1200" cap="none" spc="0" normalizeH="0" baseline="0" noProof="0" dirty="0">
                <a:ln>
                  <a:noFill/>
                </a:ln>
                <a:solidFill>
                  <a:srgbClr val="004494"/>
                </a:solidFill>
                <a:effectLst/>
                <a:uLnTx/>
                <a:uFillTx/>
                <a:latin typeface="Arial"/>
                <a:ea typeface="+mn-ea"/>
                <a:cs typeface="+mn-cs"/>
              </a:rPr>
              <a:t>Civic Society, Citizens</a:t>
            </a:r>
          </a:p>
        </p:txBody>
      </p:sp>
    </p:spTree>
    <p:extLst>
      <p:ext uri="{BB962C8B-B14F-4D97-AF65-F5344CB8AC3E}">
        <p14:creationId xmlns:p14="http://schemas.microsoft.com/office/powerpoint/2010/main" val="1285289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199" y="480060"/>
            <a:ext cx="10515600" cy="880769"/>
          </a:xfrm>
        </p:spPr>
        <p:txBody>
          <a:bodyPr/>
          <a:lstStyle/>
          <a:p>
            <a:r>
              <a:rPr lang="en-US" sz="3200" dirty="0">
                <a:solidFill>
                  <a:srgbClr val="931680"/>
                </a:solidFill>
              </a:rPr>
              <a:t>Lessons learned from H2020 on D&amp;E</a:t>
            </a:r>
            <a:r>
              <a:rPr lang="en-US" dirty="0">
                <a:solidFill>
                  <a:srgbClr val="931680"/>
                </a:solidFill>
              </a:rPr>
              <a:t/>
            </a:r>
            <a:br>
              <a:rPr lang="en-US" dirty="0">
                <a:solidFill>
                  <a:srgbClr val="931680"/>
                </a:solidFill>
              </a:rPr>
            </a:br>
            <a:r>
              <a:rPr lang="en-US" sz="2000" dirty="0">
                <a:solidFill>
                  <a:schemeClr val="tx2"/>
                </a:solidFill>
              </a:rPr>
              <a:t>Why does it not always happen? From the side of the project/beneficiaries</a:t>
            </a:r>
          </a:p>
        </p:txBody>
      </p:sp>
      <p:sp>
        <p:nvSpPr>
          <p:cNvPr id="32" name="Rounded Rectangle 31"/>
          <p:cNvSpPr/>
          <p:nvPr/>
        </p:nvSpPr>
        <p:spPr>
          <a:xfrm>
            <a:off x="1565954" y="2210041"/>
            <a:ext cx="2661626" cy="1092186"/>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518E"/>
              </a:buClr>
            </a:pPr>
            <a:r>
              <a:rPr lang="en-US" altLang="en-US" sz="1600" dirty="0">
                <a:solidFill>
                  <a:srgbClr val="4D4D4D"/>
                </a:solidFill>
              </a:rPr>
              <a:t>D&amp;E = Tick boxes, </a:t>
            </a:r>
            <a:r>
              <a:rPr lang="en-US" altLang="en-US" sz="1600" dirty="0" smtClean="0">
                <a:solidFill>
                  <a:srgbClr val="4D4D4D"/>
                </a:solidFill>
              </a:rPr>
              <a:t/>
            </a:r>
            <a:br>
              <a:rPr lang="en-US" altLang="en-US" sz="1600" dirty="0" smtClean="0">
                <a:solidFill>
                  <a:srgbClr val="4D4D4D"/>
                </a:solidFill>
              </a:rPr>
            </a:br>
            <a:r>
              <a:rPr lang="en-US" altLang="en-US" sz="1600" dirty="0" smtClean="0">
                <a:solidFill>
                  <a:srgbClr val="4D4D4D"/>
                </a:solidFill>
              </a:rPr>
              <a:t>and </a:t>
            </a:r>
            <a:r>
              <a:rPr lang="en-US" altLang="en-US" sz="1600" dirty="0">
                <a:solidFill>
                  <a:srgbClr val="4D4D4D"/>
                </a:solidFill>
              </a:rPr>
              <a:t>not real </a:t>
            </a:r>
            <a:r>
              <a:rPr lang="en-US" altLang="en-US" sz="1600" dirty="0" smtClean="0">
                <a:solidFill>
                  <a:srgbClr val="4D4D4D"/>
                </a:solidFill>
              </a:rPr>
              <a:t>work</a:t>
            </a:r>
            <a:endParaRPr lang="en-US" altLang="en-US" sz="1600" dirty="0">
              <a:solidFill>
                <a:srgbClr val="4D4D4D"/>
              </a:solidFill>
            </a:endParaRPr>
          </a:p>
        </p:txBody>
      </p:sp>
      <p:sp>
        <p:nvSpPr>
          <p:cNvPr id="33" name="Rounded Rectangle 32"/>
          <p:cNvSpPr/>
          <p:nvPr/>
        </p:nvSpPr>
        <p:spPr>
          <a:xfrm>
            <a:off x="4525344" y="2210041"/>
            <a:ext cx="2661626" cy="1092186"/>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518E"/>
              </a:buClr>
            </a:pPr>
            <a:r>
              <a:rPr lang="en-US" altLang="en-US" sz="1600" dirty="0">
                <a:solidFill>
                  <a:srgbClr val="4D4D4D"/>
                </a:solidFill>
              </a:rPr>
              <a:t>Focus on implementation</a:t>
            </a:r>
          </a:p>
          <a:p>
            <a:pPr lvl="0" algn="ctr">
              <a:buClr>
                <a:srgbClr val="00518E"/>
              </a:buClr>
            </a:pPr>
            <a:r>
              <a:rPr lang="en-US" altLang="en-US" sz="1600" dirty="0">
                <a:solidFill>
                  <a:srgbClr val="4D4D4D"/>
                </a:solidFill>
              </a:rPr>
              <a:t>vs. users’ </a:t>
            </a:r>
            <a:r>
              <a:rPr lang="en-US" altLang="en-US" sz="1600" dirty="0" smtClean="0">
                <a:solidFill>
                  <a:srgbClr val="4D4D4D"/>
                </a:solidFill>
              </a:rPr>
              <a:t>needs</a:t>
            </a:r>
            <a:endParaRPr lang="en-US" altLang="en-US" sz="1600" dirty="0">
              <a:solidFill>
                <a:srgbClr val="4D4D4D"/>
              </a:solidFill>
            </a:endParaRPr>
          </a:p>
        </p:txBody>
      </p:sp>
      <p:sp>
        <p:nvSpPr>
          <p:cNvPr id="34" name="Rounded Rectangle 33"/>
          <p:cNvSpPr/>
          <p:nvPr/>
        </p:nvSpPr>
        <p:spPr>
          <a:xfrm>
            <a:off x="7484734" y="2210041"/>
            <a:ext cx="2661626" cy="1092186"/>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518E"/>
              </a:buClr>
            </a:pPr>
            <a:r>
              <a:rPr lang="en-US" altLang="en-US" sz="1600" dirty="0">
                <a:solidFill>
                  <a:srgbClr val="4D4D4D"/>
                </a:solidFill>
              </a:rPr>
              <a:t>Lack of skills (or interest)</a:t>
            </a:r>
          </a:p>
          <a:p>
            <a:pPr lvl="0" algn="ctr">
              <a:buClr>
                <a:srgbClr val="00518E"/>
              </a:buClr>
            </a:pPr>
            <a:r>
              <a:rPr lang="en-US" altLang="en-US" sz="1600" dirty="0">
                <a:solidFill>
                  <a:srgbClr val="4D4D4D"/>
                </a:solidFill>
              </a:rPr>
              <a:t>to share results </a:t>
            </a:r>
            <a:r>
              <a:rPr lang="en-US" altLang="en-US" sz="1600" dirty="0" smtClean="0">
                <a:solidFill>
                  <a:srgbClr val="4D4D4D"/>
                </a:solidFill>
              </a:rPr>
              <a:t/>
            </a:r>
            <a:br>
              <a:rPr lang="en-US" altLang="en-US" sz="1600" dirty="0" smtClean="0">
                <a:solidFill>
                  <a:srgbClr val="4D4D4D"/>
                </a:solidFill>
              </a:rPr>
            </a:br>
            <a:r>
              <a:rPr lang="en-US" altLang="en-US" sz="1600" dirty="0" smtClean="0">
                <a:solidFill>
                  <a:srgbClr val="4D4D4D"/>
                </a:solidFill>
              </a:rPr>
              <a:t>with society</a:t>
            </a:r>
            <a:endParaRPr lang="en-US" altLang="en-US" sz="1600" dirty="0">
              <a:solidFill>
                <a:srgbClr val="4D4D4D"/>
              </a:solidFill>
            </a:endParaRPr>
          </a:p>
        </p:txBody>
      </p:sp>
      <p:sp>
        <p:nvSpPr>
          <p:cNvPr id="35" name="Rounded Rectangle 34"/>
          <p:cNvSpPr/>
          <p:nvPr/>
        </p:nvSpPr>
        <p:spPr>
          <a:xfrm>
            <a:off x="1565954" y="3568071"/>
            <a:ext cx="2661626" cy="1092186"/>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518E"/>
              </a:buClr>
            </a:pPr>
            <a:r>
              <a:rPr lang="en-US" altLang="en-US" sz="1600" dirty="0">
                <a:solidFill>
                  <a:srgbClr val="4D4D4D"/>
                </a:solidFill>
              </a:rPr>
              <a:t>Lack of awareness </a:t>
            </a:r>
            <a:r>
              <a:rPr lang="en-US" altLang="en-US" sz="1600" dirty="0" smtClean="0">
                <a:solidFill>
                  <a:srgbClr val="4D4D4D"/>
                </a:solidFill>
              </a:rPr>
              <a:t/>
            </a:r>
            <a:br>
              <a:rPr lang="en-US" altLang="en-US" sz="1600" dirty="0" smtClean="0">
                <a:solidFill>
                  <a:srgbClr val="4D4D4D"/>
                </a:solidFill>
              </a:rPr>
            </a:br>
            <a:r>
              <a:rPr lang="en-US" altLang="en-US" sz="1600" dirty="0" smtClean="0">
                <a:solidFill>
                  <a:srgbClr val="4D4D4D"/>
                </a:solidFill>
              </a:rPr>
              <a:t>on </a:t>
            </a:r>
            <a:r>
              <a:rPr lang="en-US" altLang="en-US" sz="1600" dirty="0">
                <a:solidFill>
                  <a:srgbClr val="4D4D4D"/>
                </a:solidFill>
              </a:rPr>
              <a:t>D&amp;E opportunities (issues, solutions, market, etc</a:t>
            </a:r>
            <a:r>
              <a:rPr lang="en-US" altLang="en-US" sz="1600" dirty="0" smtClean="0">
                <a:solidFill>
                  <a:srgbClr val="4D4D4D"/>
                </a:solidFill>
              </a:rPr>
              <a:t>.)</a:t>
            </a:r>
            <a:endParaRPr lang="en-US" altLang="en-US" sz="1600" dirty="0">
              <a:solidFill>
                <a:srgbClr val="4D4D4D"/>
              </a:solidFill>
            </a:endParaRPr>
          </a:p>
        </p:txBody>
      </p:sp>
      <p:sp>
        <p:nvSpPr>
          <p:cNvPr id="36" name="Rounded Rectangle 35"/>
          <p:cNvSpPr/>
          <p:nvPr/>
        </p:nvSpPr>
        <p:spPr>
          <a:xfrm>
            <a:off x="4525344" y="3568071"/>
            <a:ext cx="2661626" cy="1092186"/>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518E"/>
              </a:buClr>
            </a:pPr>
            <a:r>
              <a:rPr lang="en-US" altLang="en-US" sz="1600" dirty="0">
                <a:solidFill>
                  <a:srgbClr val="4D4D4D"/>
                </a:solidFill>
              </a:rPr>
              <a:t>Not truly part </a:t>
            </a:r>
            <a:r>
              <a:rPr lang="en-US" altLang="en-US" sz="1600" dirty="0" smtClean="0">
                <a:solidFill>
                  <a:srgbClr val="4D4D4D"/>
                </a:solidFill>
              </a:rPr>
              <a:t/>
            </a:r>
            <a:br>
              <a:rPr lang="en-US" altLang="en-US" sz="1600" dirty="0" smtClean="0">
                <a:solidFill>
                  <a:srgbClr val="4D4D4D"/>
                </a:solidFill>
              </a:rPr>
            </a:br>
            <a:r>
              <a:rPr lang="en-US" altLang="en-US" sz="1600" dirty="0" smtClean="0">
                <a:solidFill>
                  <a:srgbClr val="4D4D4D"/>
                </a:solidFill>
              </a:rPr>
              <a:t>of </a:t>
            </a:r>
            <a:r>
              <a:rPr lang="en-US" altLang="en-US" sz="1600" dirty="0">
                <a:solidFill>
                  <a:srgbClr val="4D4D4D"/>
                </a:solidFill>
              </a:rPr>
              <a:t>the project design </a:t>
            </a:r>
            <a:r>
              <a:rPr lang="en-US" altLang="en-US" sz="1600" dirty="0" smtClean="0">
                <a:solidFill>
                  <a:srgbClr val="4D4D4D"/>
                </a:solidFill>
              </a:rPr>
              <a:t/>
            </a:r>
            <a:br>
              <a:rPr lang="en-US" altLang="en-US" sz="1600" dirty="0" smtClean="0">
                <a:solidFill>
                  <a:srgbClr val="4D4D4D"/>
                </a:solidFill>
              </a:rPr>
            </a:br>
            <a:r>
              <a:rPr lang="en-US" altLang="en-US" sz="1600" dirty="0" smtClean="0">
                <a:solidFill>
                  <a:srgbClr val="4D4D4D"/>
                </a:solidFill>
              </a:rPr>
              <a:t>from </a:t>
            </a:r>
            <a:r>
              <a:rPr lang="en-US" altLang="en-US" sz="1600" dirty="0">
                <a:solidFill>
                  <a:srgbClr val="4D4D4D"/>
                </a:solidFill>
              </a:rPr>
              <a:t>the </a:t>
            </a:r>
            <a:r>
              <a:rPr lang="en-US" altLang="en-US" sz="1600" dirty="0" smtClean="0">
                <a:solidFill>
                  <a:srgbClr val="4D4D4D"/>
                </a:solidFill>
              </a:rPr>
              <a:t>start</a:t>
            </a:r>
            <a:endParaRPr lang="en-US" altLang="en-US" sz="1600" dirty="0">
              <a:solidFill>
                <a:srgbClr val="4D4D4D"/>
              </a:solidFill>
            </a:endParaRPr>
          </a:p>
        </p:txBody>
      </p:sp>
      <p:sp>
        <p:nvSpPr>
          <p:cNvPr id="42" name="Rounded Rectangle 41"/>
          <p:cNvSpPr/>
          <p:nvPr/>
        </p:nvSpPr>
        <p:spPr>
          <a:xfrm>
            <a:off x="7484734" y="3568071"/>
            <a:ext cx="2661626" cy="1092186"/>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518E"/>
              </a:buClr>
            </a:pPr>
            <a:r>
              <a:rPr lang="en-US" altLang="en-US" sz="1600" dirty="0">
                <a:solidFill>
                  <a:srgbClr val="4D4D4D"/>
                </a:solidFill>
              </a:rPr>
              <a:t>Perceived as </a:t>
            </a:r>
            <a:r>
              <a:rPr lang="en-US" altLang="en-US" sz="1600" dirty="0" smtClean="0">
                <a:solidFill>
                  <a:srgbClr val="4D4D4D"/>
                </a:solidFill>
              </a:rPr>
              <a:t/>
            </a:r>
            <a:br>
              <a:rPr lang="en-US" altLang="en-US" sz="1600" dirty="0" smtClean="0">
                <a:solidFill>
                  <a:srgbClr val="4D4D4D"/>
                </a:solidFill>
              </a:rPr>
            </a:br>
            <a:r>
              <a:rPr lang="en-US" altLang="en-US" sz="1600" dirty="0" smtClean="0">
                <a:solidFill>
                  <a:srgbClr val="4D4D4D"/>
                </a:solidFill>
              </a:rPr>
              <a:t>an </a:t>
            </a:r>
            <a:r>
              <a:rPr lang="en-US" altLang="en-US" sz="1600" dirty="0">
                <a:solidFill>
                  <a:srgbClr val="4D4D4D"/>
                </a:solidFill>
              </a:rPr>
              <a:t>“after-project” </a:t>
            </a:r>
            <a:r>
              <a:rPr lang="en-US" altLang="en-US" sz="1600" dirty="0" smtClean="0">
                <a:solidFill>
                  <a:srgbClr val="4D4D4D"/>
                </a:solidFill>
              </a:rPr>
              <a:t>activity</a:t>
            </a:r>
            <a:endParaRPr lang="en-US" altLang="en-US" sz="1600" dirty="0">
              <a:solidFill>
                <a:srgbClr val="4D4D4D"/>
              </a:solidFill>
            </a:endParaRPr>
          </a:p>
        </p:txBody>
      </p:sp>
    </p:spTree>
    <p:extLst>
      <p:ext uri="{BB962C8B-B14F-4D97-AF65-F5344CB8AC3E}">
        <p14:creationId xmlns:p14="http://schemas.microsoft.com/office/powerpoint/2010/main" val="2861856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0FC69B-846C-4AE8-AC50-69E203BD26B1}"/>
              </a:ext>
            </a:extLst>
          </p:cNvPr>
          <p:cNvSpPr>
            <a:spLocks noGrp="1"/>
          </p:cNvSpPr>
          <p:nvPr>
            <p:ph type="title"/>
          </p:nvPr>
        </p:nvSpPr>
        <p:spPr/>
        <p:txBody>
          <a:bodyPr/>
          <a:lstStyle/>
          <a:p>
            <a:r>
              <a:rPr lang="en-US">
                <a:cs typeface="Arial"/>
              </a:rPr>
              <a:t>How we tried to address this in Horizon Europe</a:t>
            </a:r>
            <a:endParaRPr lang="en-US"/>
          </a:p>
        </p:txBody>
      </p:sp>
      <p:sp>
        <p:nvSpPr>
          <p:cNvPr id="5" name="Rounded Rectangle 31">
            <a:extLst>
              <a:ext uri="{FF2B5EF4-FFF2-40B4-BE49-F238E27FC236}">
                <a16:creationId xmlns:a16="http://schemas.microsoft.com/office/drawing/2014/main" id="{7870113C-6493-4960-B36B-1B6247F7F628}"/>
              </a:ext>
            </a:extLst>
          </p:cNvPr>
          <p:cNvSpPr/>
          <p:nvPr/>
        </p:nvSpPr>
        <p:spPr>
          <a:xfrm>
            <a:off x="1565954" y="2210041"/>
            <a:ext cx="2661626" cy="1092186"/>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518E"/>
              </a:buClr>
            </a:pPr>
            <a:r>
              <a:rPr lang="en-US" altLang="en-US" sz="1600" dirty="0">
                <a:solidFill>
                  <a:srgbClr val="4D4D4D"/>
                </a:solidFill>
              </a:rPr>
              <a:t>D&amp;E = gained importance under </a:t>
            </a:r>
            <a:r>
              <a:rPr lang="en-US" altLang="en-US" sz="1600" dirty="0" smtClean="0">
                <a:solidFill>
                  <a:srgbClr val="4D4D4D"/>
                </a:solidFill>
              </a:rPr>
              <a:t>HE</a:t>
            </a:r>
            <a:endParaRPr lang="en-US" altLang="en-US" sz="1600" dirty="0">
              <a:solidFill>
                <a:srgbClr val="4D4D4D"/>
              </a:solidFill>
            </a:endParaRPr>
          </a:p>
        </p:txBody>
      </p:sp>
      <p:sp>
        <p:nvSpPr>
          <p:cNvPr id="7" name="Rounded Rectangle 32">
            <a:extLst>
              <a:ext uri="{FF2B5EF4-FFF2-40B4-BE49-F238E27FC236}">
                <a16:creationId xmlns:a16="http://schemas.microsoft.com/office/drawing/2014/main" id="{44BF4F57-4B72-4F2A-952D-9A4202371E99}"/>
              </a:ext>
            </a:extLst>
          </p:cNvPr>
          <p:cNvSpPr/>
          <p:nvPr/>
        </p:nvSpPr>
        <p:spPr>
          <a:xfrm>
            <a:off x="4525344" y="2210041"/>
            <a:ext cx="2661626" cy="1092186"/>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en-US" sz="1600" dirty="0">
                <a:solidFill>
                  <a:srgbClr val="4D4D4D"/>
                </a:solidFill>
              </a:rPr>
              <a:t>From the proposal </a:t>
            </a:r>
            <a:r>
              <a:rPr lang="en-US" altLang="en-US" sz="1600" dirty="0" smtClean="0">
                <a:solidFill>
                  <a:srgbClr val="4D4D4D"/>
                </a:solidFill>
              </a:rPr>
              <a:t/>
            </a:r>
            <a:br>
              <a:rPr lang="en-US" altLang="en-US" sz="1600" dirty="0" smtClean="0">
                <a:solidFill>
                  <a:srgbClr val="4D4D4D"/>
                </a:solidFill>
              </a:rPr>
            </a:br>
            <a:r>
              <a:rPr lang="en-US" altLang="en-US" sz="1600" dirty="0" smtClean="0">
                <a:solidFill>
                  <a:srgbClr val="4D4D4D"/>
                </a:solidFill>
              </a:rPr>
              <a:t>we </a:t>
            </a:r>
            <a:r>
              <a:rPr lang="en-US" altLang="en-US" sz="1600" dirty="0">
                <a:solidFill>
                  <a:srgbClr val="4D4D4D"/>
                </a:solidFill>
              </a:rPr>
              <a:t>ask beneficiaries </a:t>
            </a:r>
            <a:r>
              <a:rPr lang="en-US" altLang="en-US" sz="1600" dirty="0" smtClean="0">
                <a:solidFill>
                  <a:srgbClr val="4D4D4D"/>
                </a:solidFill>
              </a:rPr>
              <a:t/>
            </a:r>
            <a:br>
              <a:rPr lang="en-US" altLang="en-US" sz="1600" dirty="0" smtClean="0">
                <a:solidFill>
                  <a:srgbClr val="4D4D4D"/>
                </a:solidFill>
              </a:rPr>
            </a:br>
            <a:r>
              <a:rPr lang="en-US" altLang="en-US" sz="1600" dirty="0" smtClean="0">
                <a:solidFill>
                  <a:srgbClr val="4D4D4D"/>
                </a:solidFill>
              </a:rPr>
              <a:t>to </a:t>
            </a:r>
            <a:r>
              <a:rPr lang="en-US" altLang="en-US" sz="1600" dirty="0">
                <a:solidFill>
                  <a:srgbClr val="4D4D4D"/>
                </a:solidFill>
              </a:rPr>
              <a:t>think about </a:t>
            </a:r>
            <a:r>
              <a:rPr lang="en-US" altLang="en-US" sz="1600" dirty="0" smtClean="0">
                <a:solidFill>
                  <a:srgbClr val="4D4D4D"/>
                </a:solidFill>
              </a:rPr>
              <a:t>D&amp;E</a:t>
            </a:r>
            <a:endParaRPr lang="en-US" altLang="en-US" sz="1600" dirty="0">
              <a:solidFill>
                <a:srgbClr val="4D4D4D"/>
              </a:solidFill>
              <a:cs typeface="Arial"/>
            </a:endParaRPr>
          </a:p>
        </p:txBody>
      </p:sp>
      <p:sp>
        <p:nvSpPr>
          <p:cNvPr id="9" name="Rounded Rectangle 33">
            <a:extLst>
              <a:ext uri="{FF2B5EF4-FFF2-40B4-BE49-F238E27FC236}">
                <a16:creationId xmlns:a16="http://schemas.microsoft.com/office/drawing/2014/main" id="{31D914EF-F477-4919-BBD0-8EAB009F4189}"/>
              </a:ext>
            </a:extLst>
          </p:cNvPr>
          <p:cNvSpPr/>
          <p:nvPr/>
        </p:nvSpPr>
        <p:spPr>
          <a:xfrm>
            <a:off x="7484734" y="2210041"/>
            <a:ext cx="2661626" cy="1092186"/>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en-US" sz="1600" dirty="0">
                <a:solidFill>
                  <a:srgbClr val="4D4D4D"/>
                </a:solidFill>
              </a:rPr>
              <a:t>Horizon Results Booster provides guidance to </a:t>
            </a:r>
            <a:r>
              <a:rPr lang="en-US" altLang="en-US" sz="1600" dirty="0" smtClean="0">
                <a:solidFill>
                  <a:srgbClr val="4D4D4D"/>
                </a:solidFill>
              </a:rPr>
              <a:t>beneficiaries</a:t>
            </a:r>
            <a:endParaRPr lang="en-US" altLang="en-US" sz="1600" dirty="0">
              <a:solidFill>
                <a:srgbClr val="4D4D4D"/>
              </a:solidFill>
              <a:cs typeface="Arial"/>
            </a:endParaRPr>
          </a:p>
        </p:txBody>
      </p:sp>
      <p:sp>
        <p:nvSpPr>
          <p:cNvPr id="11" name="Rounded Rectangle 34">
            <a:extLst>
              <a:ext uri="{FF2B5EF4-FFF2-40B4-BE49-F238E27FC236}">
                <a16:creationId xmlns:a16="http://schemas.microsoft.com/office/drawing/2014/main" id="{E5A87CF9-781C-4C1B-B168-A5BD996C033E}"/>
              </a:ext>
            </a:extLst>
          </p:cNvPr>
          <p:cNvSpPr/>
          <p:nvPr/>
        </p:nvSpPr>
        <p:spPr>
          <a:xfrm>
            <a:off x="1565954" y="3568071"/>
            <a:ext cx="2661626" cy="1092186"/>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518E"/>
              </a:buClr>
            </a:pPr>
            <a:r>
              <a:rPr lang="en-US" altLang="en-US" sz="1600" dirty="0">
                <a:solidFill>
                  <a:srgbClr val="4D4D4D"/>
                </a:solidFill>
              </a:rPr>
              <a:t>HRP TV</a:t>
            </a:r>
          </a:p>
          <a:p>
            <a:pPr lvl="0" algn="ctr"/>
            <a:r>
              <a:rPr lang="en-US" altLang="en-US" sz="1600" dirty="0">
                <a:solidFill>
                  <a:srgbClr val="4D4D4D"/>
                </a:solidFill>
                <a:cs typeface="Arial"/>
              </a:rPr>
              <a:t>Increased trainings </a:t>
            </a:r>
            <a:r>
              <a:rPr lang="en-US" altLang="en-US" sz="1600" dirty="0" smtClean="0">
                <a:solidFill>
                  <a:srgbClr val="4D4D4D"/>
                </a:solidFill>
                <a:cs typeface="Arial"/>
              </a:rPr>
              <a:t/>
            </a:r>
            <a:br>
              <a:rPr lang="en-US" altLang="en-US" sz="1600" dirty="0" smtClean="0">
                <a:solidFill>
                  <a:srgbClr val="4D4D4D"/>
                </a:solidFill>
                <a:cs typeface="Arial"/>
              </a:rPr>
            </a:br>
            <a:r>
              <a:rPr lang="en-US" altLang="en-US" sz="1600" dirty="0" smtClean="0">
                <a:solidFill>
                  <a:srgbClr val="4D4D4D"/>
                </a:solidFill>
                <a:cs typeface="Arial"/>
              </a:rPr>
              <a:t>and webinars</a:t>
            </a:r>
            <a:endParaRPr lang="en-US" altLang="en-US" sz="1600" dirty="0">
              <a:solidFill>
                <a:srgbClr val="4D4D4D"/>
              </a:solidFill>
              <a:cs typeface="Arial"/>
            </a:endParaRPr>
          </a:p>
        </p:txBody>
      </p:sp>
      <p:sp>
        <p:nvSpPr>
          <p:cNvPr id="13" name="Rounded Rectangle 35">
            <a:extLst>
              <a:ext uri="{FF2B5EF4-FFF2-40B4-BE49-F238E27FC236}">
                <a16:creationId xmlns:a16="http://schemas.microsoft.com/office/drawing/2014/main" id="{431FE9B0-ED12-4268-85D8-11980009C65F}"/>
              </a:ext>
            </a:extLst>
          </p:cNvPr>
          <p:cNvSpPr/>
          <p:nvPr/>
        </p:nvSpPr>
        <p:spPr>
          <a:xfrm>
            <a:off x="4525344" y="3568071"/>
            <a:ext cx="2661626" cy="1092186"/>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518E"/>
              </a:buClr>
            </a:pPr>
            <a:r>
              <a:rPr lang="en-US" altLang="en-US" sz="1600" dirty="0">
                <a:solidFill>
                  <a:srgbClr val="4D4D4D"/>
                </a:solidFill>
              </a:rPr>
              <a:t>The proposal form </a:t>
            </a:r>
            <a:r>
              <a:rPr lang="en-US" altLang="en-US" sz="1600" dirty="0" smtClean="0">
                <a:solidFill>
                  <a:srgbClr val="4D4D4D"/>
                </a:solidFill>
              </a:rPr>
              <a:t/>
            </a:r>
            <a:br>
              <a:rPr lang="en-US" altLang="en-US" sz="1600" dirty="0" smtClean="0">
                <a:solidFill>
                  <a:srgbClr val="4D4D4D"/>
                </a:solidFill>
              </a:rPr>
            </a:br>
            <a:r>
              <a:rPr lang="en-US" altLang="en-US" sz="1600" dirty="0" smtClean="0">
                <a:solidFill>
                  <a:srgbClr val="4D4D4D"/>
                </a:solidFill>
              </a:rPr>
              <a:t>has </a:t>
            </a:r>
            <a:r>
              <a:rPr lang="en-US" altLang="en-US" sz="1600" dirty="0">
                <a:solidFill>
                  <a:srgbClr val="4D4D4D"/>
                </a:solidFill>
              </a:rPr>
              <a:t>been redesigned </a:t>
            </a:r>
            <a:r>
              <a:rPr lang="en-US" altLang="en-US" sz="1600" dirty="0" smtClean="0">
                <a:solidFill>
                  <a:srgbClr val="4D4D4D"/>
                </a:solidFill>
              </a:rPr>
              <a:t/>
            </a:r>
            <a:br>
              <a:rPr lang="en-US" altLang="en-US" sz="1600" dirty="0" smtClean="0">
                <a:solidFill>
                  <a:srgbClr val="4D4D4D"/>
                </a:solidFill>
              </a:rPr>
            </a:br>
            <a:r>
              <a:rPr lang="en-US" altLang="en-US" sz="1600" dirty="0" smtClean="0">
                <a:solidFill>
                  <a:srgbClr val="4D4D4D"/>
                </a:solidFill>
              </a:rPr>
              <a:t>to </a:t>
            </a:r>
            <a:r>
              <a:rPr lang="en-US" altLang="en-US" sz="1600" dirty="0">
                <a:solidFill>
                  <a:srgbClr val="4D4D4D"/>
                </a:solidFill>
              </a:rPr>
              <a:t>identify the role </a:t>
            </a:r>
            <a:r>
              <a:rPr lang="en-US" altLang="en-US" sz="1600" dirty="0" smtClean="0">
                <a:solidFill>
                  <a:srgbClr val="4D4D4D"/>
                </a:solidFill>
              </a:rPr>
              <a:t/>
            </a:r>
            <a:br>
              <a:rPr lang="en-US" altLang="en-US" sz="1600" dirty="0" smtClean="0">
                <a:solidFill>
                  <a:srgbClr val="4D4D4D"/>
                </a:solidFill>
              </a:rPr>
            </a:br>
            <a:r>
              <a:rPr lang="en-US" altLang="en-US" sz="1600" dirty="0" smtClean="0">
                <a:solidFill>
                  <a:srgbClr val="4D4D4D"/>
                </a:solidFill>
              </a:rPr>
              <a:t>of </a:t>
            </a:r>
            <a:r>
              <a:rPr lang="en-US" altLang="en-US" sz="1600" dirty="0">
                <a:solidFill>
                  <a:srgbClr val="4D4D4D"/>
                </a:solidFill>
              </a:rPr>
              <a:t>each </a:t>
            </a:r>
            <a:r>
              <a:rPr lang="en-US" altLang="en-US" sz="1600" dirty="0" smtClean="0">
                <a:solidFill>
                  <a:srgbClr val="4D4D4D"/>
                </a:solidFill>
              </a:rPr>
              <a:t>partner</a:t>
            </a:r>
            <a:endParaRPr lang="en-US" altLang="en-US" sz="1600" dirty="0">
              <a:solidFill>
                <a:srgbClr val="4D4D4D"/>
              </a:solidFill>
              <a:cs typeface="Arial"/>
            </a:endParaRPr>
          </a:p>
        </p:txBody>
      </p:sp>
      <p:sp>
        <p:nvSpPr>
          <p:cNvPr id="25" name="Rounded Rectangle 41">
            <a:extLst>
              <a:ext uri="{FF2B5EF4-FFF2-40B4-BE49-F238E27FC236}">
                <a16:creationId xmlns:a16="http://schemas.microsoft.com/office/drawing/2014/main" id="{9A07E194-D564-441E-97D0-0419A27173E8}"/>
              </a:ext>
            </a:extLst>
          </p:cNvPr>
          <p:cNvSpPr/>
          <p:nvPr/>
        </p:nvSpPr>
        <p:spPr>
          <a:xfrm>
            <a:off x="7484734" y="3568071"/>
            <a:ext cx="2661626" cy="1092186"/>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518E"/>
              </a:buClr>
            </a:pPr>
            <a:r>
              <a:rPr lang="en-US" altLang="en-US" sz="1600" dirty="0">
                <a:solidFill>
                  <a:srgbClr val="4D4D4D"/>
                </a:solidFill>
              </a:rPr>
              <a:t>Increased availability </a:t>
            </a:r>
            <a:r>
              <a:rPr lang="en-US" altLang="en-US" sz="1600" dirty="0" smtClean="0">
                <a:solidFill>
                  <a:srgbClr val="4D4D4D"/>
                </a:solidFill>
              </a:rPr>
              <a:t/>
            </a:r>
            <a:br>
              <a:rPr lang="en-US" altLang="en-US" sz="1600" dirty="0" smtClean="0">
                <a:solidFill>
                  <a:srgbClr val="4D4D4D"/>
                </a:solidFill>
              </a:rPr>
            </a:br>
            <a:r>
              <a:rPr lang="en-US" altLang="en-US" sz="1600" dirty="0" smtClean="0">
                <a:solidFill>
                  <a:srgbClr val="4D4D4D"/>
                </a:solidFill>
              </a:rPr>
              <a:t>of </a:t>
            </a:r>
            <a:r>
              <a:rPr lang="en-US" altLang="en-US" sz="1600" dirty="0">
                <a:solidFill>
                  <a:srgbClr val="4D4D4D"/>
                </a:solidFill>
              </a:rPr>
              <a:t>tools </a:t>
            </a:r>
            <a:r>
              <a:rPr lang="en-US" altLang="en-US" sz="1600" dirty="0" smtClean="0">
                <a:solidFill>
                  <a:srgbClr val="4D4D4D"/>
                </a:solidFill>
              </a:rPr>
              <a:t/>
            </a:r>
            <a:br>
              <a:rPr lang="en-US" altLang="en-US" sz="1600" dirty="0" smtClean="0">
                <a:solidFill>
                  <a:srgbClr val="4D4D4D"/>
                </a:solidFill>
              </a:rPr>
            </a:br>
            <a:r>
              <a:rPr lang="en-US" altLang="en-US" sz="1600" dirty="0" smtClean="0">
                <a:solidFill>
                  <a:srgbClr val="4D4D4D"/>
                </a:solidFill>
              </a:rPr>
              <a:t>during </a:t>
            </a:r>
            <a:r>
              <a:rPr lang="en-US" altLang="en-US" sz="1600" dirty="0">
                <a:solidFill>
                  <a:srgbClr val="4D4D4D"/>
                </a:solidFill>
              </a:rPr>
              <a:t>and after the </a:t>
            </a:r>
            <a:r>
              <a:rPr lang="en-US" altLang="en-US" sz="1600" dirty="0" smtClean="0">
                <a:solidFill>
                  <a:srgbClr val="4D4D4D"/>
                </a:solidFill>
              </a:rPr>
              <a:t>grant</a:t>
            </a:r>
            <a:endParaRPr lang="en-US" altLang="en-US" sz="1600" dirty="0">
              <a:solidFill>
                <a:srgbClr val="4D4D4D"/>
              </a:solidFill>
              <a:cs typeface="Arial"/>
            </a:endParaRPr>
          </a:p>
        </p:txBody>
      </p:sp>
    </p:spTree>
    <p:extLst>
      <p:ext uri="{BB962C8B-B14F-4D97-AF65-F5344CB8AC3E}">
        <p14:creationId xmlns:p14="http://schemas.microsoft.com/office/powerpoint/2010/main" val="1262732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Horizon Europe legal basis</a:t>
            </a:r>
          </a:p>
        </p:txBody>
      </p:sp>
      <p:sp>
        <p:nvSpPr>
          <p:cNvPr id="9" name="Rounded Rectangle 8"/>
          <p:cNvSpPr/>
          <p:nvPr/>
        </p:nvSpPr>
        <p:spPr>
          <a:xfrm>
            <a:off x="838200" y="1454045"/>
            <a:ext cx="6423804" cy="4497049"/>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00518E"/>
              </a:buClr>
            </a:pPr>
            <a:r>
              <a:rPr lang="pt-PT" altLang="en-US" b="1" dirty="0" err="1">
                <a:solidFill>
                  <a:schemeClr val="tx2"/>
                </a:solidFill>
              </a:rPr>
              <a:t>Article</a:t>
            </a:r>
            <a:r>
              <a:rPr lang="pt-PT" altLang="en-US" b="1" dirty="0">
                <a:solidFill>
                  <a:schemeClr val="tx2"/>
                </a:solidFill>
              </a:rPr>
              <a:t> 39 – </a:t>
            </a:r>
            <a:r>
              <a:rPr lang="pt-PT" altLang="en-US" b="1" dirty="0" err="1">
                <a:solidFill>
                  <a:schemeClr val="tx2"/>
                </a:solidFill>
              </a:rPr>
              <a:t>Exploitation</a:t>
            </a:r>
            <a:r>
              <a:rPr lang="pt-PT" altLang="en-US" b="1" dirty="0">
                <a:solidFill>
                  <a:schemeClr val="tx2"/>
                </a:solidFill>
              </a:rPr>
              <a:t> </a:t>
            </a:r>
            <a:r>
              <a:rPr lang="pt-PT" altLang="en-US" b="1" dirty="0" err="1">
                <a:solidFill>
                  <a:schemeClr val="tx2"/>
                </a:solidFill>
              </a:rPr>
              <a:t>and</a:t>
            </a:r>
            <a:r>
              <a:rPr lang="pt-PT" altLang="en-US" b="1" dirty="0">
                <a:solidFill>
                  <a:schemeClr val="tx2"/>
                </a:solidFill>
              </a:rPr>
              <a:t> </a:t>
            </a:r>
            <a:r>
              <a:rPr lang="pt-PT" altLang="en-US" b="1" dirty="0" err="1">
                <a:solidFill>
                  <a:schemeClr val="tx2"/>
                </a:solidFill>
              </a:rPr>
              <a:t>Dissemination</a:t>
            </a:r>
            <a:endParaRPr lang="pt-PT" altLang="en-US" b="1" dirty="0">
              <a:solidFill>
                <a:schemeClr val="tx2"/>
              </a:solidFill>
            </a:endParaRPr>
          </a:p>
          <a:p>
            <a:pPr>
              <a:buClr>
                <a:srgbClr val="00518E"/>
              </a:buClr>
            </a:pPr>
            <a:endParaRPr lang="en-US" altLang="en-US" dirty="0">
              <a:solidFill>
                <a:schemeClr val="tx2"/>
              </a:solidFill>
            </a:endParaRPr>
          </a:p>
          <a:p>
            <a:pPr marL="171450" indent="-171450">
              <a:buClr>
                <a:schemeClr val="accent6"/>
              </a:buClr>
              <a:buFont typeface="Arial" panose="020B0604020202020204" pitchFamily="34" charset="0"/>
              <a:buChar char="•"/>
            </a:pPr>
            <a:r>
              <a:rPr lang="en-US" altLang="en-US" i="1" dirty="0">
                <a:solidFill>
                  <a:schemeClr val="tx1"/>
                </a:solidFill>
              </a:rPr>
              <a:t>“Each beneficiary that has received Union funding shall use its best efforts to exploit the results it owns, or to have them exploited by another legal entity. Exploitation may be direct by the beneficiaries or indirect in particular through the transfer and licensing of results in accordance with Article 40”</a:t>
            </a:r>
          </a:p>
          <a:p>
            <a:pPr marL="171450" indent="-171450">
              <a:buClr>
                <a:schemeClr val="accent6"/>
              </a:buClr>
              <a:buFont typeface="Arial" panose="020B0604020202020204" pitchFamily="34" charset="0"/>
              <a:buChar char="•"/>
            </a:pPr>
            <a:endParaRPr lang="en-US" altLang="en-US" i="1" dirty="0">
              <a:solidFill>
                <a:schemeClr val="tx1"/>
              </a:solidFill>
            </a:endParaRPr>
          </a:p>
          <a:p>
            <a:pPr marL="171450" indent="-171450">
              <a:buClr>
                <a:schemeClr val="accent6"/>
              </a:buClr>
              <a:buFont typeface="Arial" panose="020B0604020202020204" pitchFamily="34" charset="0"/>
              <a:buChar char="•"/>
            </a:pPr>
            <a:r>
              <a:rPr lang="en-US" altLang="en-US" i="1" dirty="0">
                <a:solidFill>
                  <a:schemeClr val="tx1"/>
                </a:solidFill>
              </a:rPr>
              <a:t>“Beneficiaries shall disseminate their results as soon as it </a:t>
            </a:r>
            <a:r>
              <a:rPr lang="en-US" altLang="en-US" i="1" dirty="0" smtClean="0">
                <a:solidFill>
                  <a:schemeClr val="tx1"/>
                </a:solidFill>
              </a:rPr>
              <a:t>is </a:t>
            </a:r>
            <a:r>
              <a:rPr lang="en-US" altLang="en-US" i="1" dirty="0">
                <a:solidFill>
                  <a:schemeClr val="tx1"/>
                </a:solidFill>
              </a:rPr>
              <a:t>feasible, in a publicly available format, subject to any restrictions due to the protection of intellectual property, security rules or legitimate interests.”</a:t>
            </a:r>
          </a:p>
        </p:txBody>
      </p:sp>
      <p:sp>
        <p:nvSpPr>
          <p:cNvPr id="10" name="Rounded Rectangle 9"/>
          <p:cNvSpPr/>
          <p:nvPr/>
        </p:nvSpPr>
        <p:spPr>
          <a:xfrm>
            <a:off x="7480120" y="2203478"/>
            <a:ext cx="4390065" cy="3137586"/>
          </a:xfrm>
          <a:prstGeom prst="roundRect">
            <a:avLst>
              <a:gd name="adj" fmla="val 709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Clr>
                <a:srgbClr val="00518E"/>
              </a:buClr>
            </a:pPr>
            <a:r>
              <a:rPr lang="en-US" altLang="en-US" sz="1600" b="1" dirty="0">
                <a:solidFill>
                  <a:srgbClr val="FFFFFF"/>
                </a:solidFill>
              </a:rPr>
              <a:t>Article 51: Information, communication, publicity and dissemination and exploitation</a:t>
            </a:r>
          </a:p>
          <a:p>
            <a:pPr lvl="0">
              <a:buClr>
                <a:srgbClr val="00518E"/>
              </a:buClr>
            </a:pPr>
            <a:endParaRPr lang="en-US" altLang="en-US" sz="1600" b="1" dirty="0">
              <a:solidFill>
                <a:srgbClr val="FFFFFF"/>
              </a:solidFill>
            </a:endParaRPr>
          </a:p>
          <a:p>
            <a:pPr lvl="0">
              <a:buClr>
                <a:srgbClr val="00518E"/>
              </a:buClr>
            </a:pPr>
            <a:r>
              <a:rPr lang="en-US" altLang="en-US" sz="1600" dirty="0">
                <a:solidFill>
                  <a:srgbClr val="FFFFFF"/>
                </a:solidFill>
              </a:rPr>
              <a:t>Para 3: The Commission shall also establish a </a:t>
            </a:r>
            <a:r>
              <a:rPr lang="en-US" altLang="en-US" sz="1600" b="1" dirty="0">
                <a:solidFill>
                  <a:srgbClr val="FFFFFF"/>
                </a:solidFill>
              </a:rPr>
              <a:t>dissemination and exploitation strategy </a:t>
            </a:r>
            <a:r>
              <a:rPr lang="en-US" altLang="en-US" sz="1600" dirty="0">
                <a:solidFill>
                  <a:srgbClr val="FFFFFF"/>
                </a:solidFill>
              </a:rPr>
              <a:t>for increasing the availability and diffusion of the </a:t>
            </a:r>
            <a:r>
              <a:rPr lang="en-US" altLang="en-US" sz="1600" dirty="0" err="1">
                <a:solidFill>
                  <a:srgbClr val="FFFFFF"/>
                </a:solidFill>
              </a:rPr>
              <a:t>Programme’s</a:t>
            </a:r>
            <a:r>
              <a:rPr lang="en-US" altLang="en-US" sz="1600" dirty="0">
                <a:solidFill>
                  <a:srgbClr val="FFFFFF"/>
                </a:solidFill>
              </a:rPr>
              <a:t> research and innovation R&amp;I results and knowledge to accelerate exploitation towards market uptake and boost the impact of the </a:t>
            </a:r>
            <a:r>
              <a:rPr lang="en-US" altLang="en-US" sz="1600" dirty="0" err="1">
                <a:solidFill>
                  <a:srgbClr val="FFFFFF"/>
                </a:solidFill>
              </a:rPr>
              <a:t>Programme</a:t>
            </a:r>
            <a:r>
              <a:rPr lang="en-US" altLang="en-US" sz="1600" dirty="0" smtClean="0">
                <a:solidFill>
                  <a:srgbClr val="FFFFFF"/>
                </a:solidFill>
              </a:rPr>
              <a:t>.</a:t>
            </a:r>
            <a:endParaRPr lang="en-US" altLang="en-US" sz="1600" dirty="0">
              <a:solidFill>
                <a:srgbClr val="FFFFFF"/>
              </a:solidFill>
            </a:endParaRPr>
          </a:p>
        </p:txBody>
      </p:sp>
      <p:sp>
        <p:nvSpPr>
          <p:cNvPr id="2" name="TextBox 1"/>
          <p:cNvSpPr txBox="1"/>
          <p:nvPr/>
        </p:nvSpPr>
        <p:spPr>
          <a:xfrm>
            <a:off x="193547" y="6279369"/>
            <a:ext cx="6342743" cy="369332"/>
          </a:xfrm>
          <a:prstGeom prst="rect">
            <a:avLst/>
          </a:prstGeom>
          <a:noFill/>
        </p:spPr>
        <p:txBody>
          <a:bodyPr wrap="square" rtlCol="0">
            <a:spAutoFit/>
          </a:bodyPr>
          <a:lstStyle/>
          <a:p>
            <a:r>
              <a:rPr lang="fr-BE"/>
              <a:t>*</a:t>
            </a:r>
            <a:r>
              <a:rPr lang="fr-BE" sz="1400" err="1">
                <a:hlinkClick r:id="rId2"/>
              </a:rPr>
              <a:t>rules</a:t>
            </a:r>
            <a:r>
              <a:rPr lang="fr-BE" sz="1400">
                <a:hlinkClick r:id="rId2"/>
              </a:rPr>
              <a:t> for participation</a:t>
            </a:r>
            <a:endParaRPr lang="en-GB" sz="1400"/>
          </a:p>
        </p:txBody>
      </p:sp>
    </p:spTree>
    <p:extLst>
      <p:ext uri="{BB962C8B-B14F-4D97-AF65-F5344CB8AC3E}">
        <p14:creationId xmlns:p14="http://schemas.microsoft.com/office/powerpoint/2010/main" val="261977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2564" y="576000"/>
            <a:ext cx="10515600" cy="821763"/>
          </a:xfrm>
        </p:spPr>
        <p:txBody>
          <a:bodyPr>
            <a:spAutoFit/>
          </a:bodyPr>
          <a:lstStyle/>
          <a:p>
            <a:r>
              <a:rPr lang="en-US" dirty="0"/>
              <a:t>What’s new in D&amp;E under HE?</a:t>
            </a:r>
            <a:br>
              <a:rPr lang="en-US" dirty="0"/>
            </a:br>
            <a:r>
              <a:rPr lang="en-US" sz="2000" dirty="0"/>
              <a:t>Changes from H2020</a:t>
            </a:r>
          </a:p>
        </p:txBody>
      </p:sp>
      <p:sp>
        <p:nvSpPr>
          <p:cNvPr id="4" name="Rounded Rectangle 3"/>
          <p:cNvSpPr/>
          <p:nvPr/>
        </p:nvSpPr>
        <p:spPr>
          <a:xfrm>
            <a:off x="5103338" y="2302488"/>
            <a:ext cx="2061696" cy="1607419"/>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518E"/>
              </a:buClr>
            </a:pPr>
            <a:r>
              <a:rPr lang="en-US" altLang="en-US" sz="1400" dirty="0">
                <a:solidFill>
                  <a:srgbClr val="4D4D4D"/>
                </a:solidFill>
              </a:rPr>
              <a:t>Emphasis on continuous reporting on D&amp;E (even after the end of the project</a:t>
            </a:r>
            <a:r>
              <a:rPr lang="en-US" altLang="en-US" sz="1400" dirty="0" smtClean="0">
                <a:solidFill>
                  <a:srgbClr val="4D4D4D"/>
                </a:solidFill>
              </a:rPr>
              <a:t>)</a:t>
            </a:r>
            <a:endParaRPr lang="en-US" altLang="en-US" sz="1400" dirty="0">
              <a:solidFill>
                <a:srgbClr val="4D4D4D"/>
              </a:solidFill>
            </a:endParaRPr>
          </a:p>
        </p:txBody>
      </p:sp>
      <p:sp>
        <p:nvSpPr>
          <p:cNvPr id="5" name="Rounded Rectangle 4"/>
          <p:cNvSpPr/>
          <p:nvPr/>
        </p:nvSpPr>
        <p:spPr>
          <a:xfrm>
            <a:off x="7359598" y="2302488"/>
            <a:ext cx="2061696" cy="1607419"/>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518E"/>
              </a:buClr>
            </a:pPr>
            <a:r>
              <a:rPr lang="en-US" altLang="en-US" sz="1400" dirty="0">
                <a:solidFill>
                  <a:srgbClr val="4D4D4D"/>
                </a:solidFill>
              </a:rPr>
              <a:t>Encouragement of third party exploitation (where appropriate</a:t>
            </a:r>
            <a:r>
              <a:rPr lang="en-US" altLang="en-US" sz="1400" dirty="0" smtClean="0">
                <a:solidFill>
                  <a:srgbClr val="4D4D4D"/>
                </a:solidFill>
              </a:rPr>
              <a:t>)</a:t>
            </a:r>
            <a:endParaRPr lang="en-US" altLang="en-US" sz="1400" dirty="0">
              <a:solidFill>
                <a:srgbClr val="4D4D4D"/>
              </a:solidFill>
            </a:endParaRPr>
          </a:p>
        </p:txBody>
      </p:sp>
      <p:sp>
        <p:nvSpPr>
          <p:cNvPr id="6" name="Rounded Rectangle 5"/>
          <p:cNvSpPr/>
          <p:nvPr/>
        </p:nvSpPr>
        <p:spPr>
          <a:xfrm>
            <a:off x="590818" y="2302488"/>
            <a:ext cx="2061696" cy="1607419"/>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518E"/>
              </a:buClr>
            </a:pPr>
            <a:r>
              <a:rPr lang="en-US" altLang="en-US" sz="1400" dirty="0">
                <a:solidFill>
                  <a:srgbClr val="4D4D4D"/>
                </a:solidFill>
              </a:rPr>
              <a:t>D&amp;E is part of the Key Impact Pathway to demonstrate the contribution to the impact on </a:t>
            </a:r>
            <a:r>
              <a:rPr lang="en-US" altLang="en-US" sz="1400" dirty="0" smtClean="0">
                <a:solidFill>
                  <a:srgbClr val="4D4D4D"/>
                </a:solidFill>
              </a:rPr>
              <a:t>society</a:t>
            </a:r>
            <a:endParaRPr lang="en-US" altLang="en-US" sz="1400" dirty="0">
              <a:solidFill>
                <a:srgbClr val="4D4D4D"/>
              </a:solidFill>
            </a:endParaRPr>
          </a:p>
        </p:txBody>
      </p:sp>
      <p:sp>
        <p:nvSpPr>
          <p:cNvPr id="7" name="Rounded Rectangle 6"/>
          <p:cNvSpPr/>
          <p:nvPr/>
        </p:nvSpPr>
        <p:spPr>
          <a:xfrm>
            <a:off x="2847078" y="2302488"/>
            <a:ext cx="2061696" cy="1607419"/>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518E"/>
              </a:buClr>
            </a:pPr>
            <a:r>
              <a:rPr lang="en-US" altLang="en-US" sz="1400" dirty="0">
                <a:solidFill>
                  <a:srgbClr val="4D4D4D"/>
                </a:solidFill>
              </a:rPr>
              <a:t>Improvements on the proposal/reporting template to introduce more specific language on </a:t>
            </a:r>
            <a:r>
              <a:rPr lang="en-US" altLang="en-US" sz="1400" dirty="0" smtClean="0">
                <a:solidFill>
                  <a:srgbClr val="4D4D4D"/>
                </a:solidFill>
              </a:rPr>
              <a:t>D&amp;E</a:t>
            </a:r>
            <a:endParaRPr lang="en-US" altLang="en-US" sz="1400" dirty="0">
              <a:solidFill>
                <a:srgbClr val="4D4D4D"/>
              </a:solidFill>
            </a:endParaRPr>
          </a:p>
        </p:txBody>
      </p:sp>
      <p:sp>
        <p:nvSpPr>
          <p:cNvPr id="11" name="Rounded Rectangle 10"/>
          <p:cNvSpPr/>
          <p:nvPr/>
        </p:nvSpPr>
        <p:spPr>
          <a:xfrm>
            <a:off x="9615859" y="2302488"/>
            <a:ext cx="2061696" cy="1607419"/>
          </a:xfrm>
          <a:prstGeom prst="roundRect">
            <a:avLst>
              <a:gd name="adj" fmla="val 1085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518E"/>
              </a:buClr>
            </a:pPr>
            <a:r>
              <a:rPr lang="en-US" altLang="en-US" sz="1400" dirty="0">
                <a:solidFill>
                  <a:srgbClr val="4D4D4D"/>
                </a:solidFill>
              </a:rPr>
              <a:t>Introduction of incentives for </a:t>
            </a:r>
            <a:r>
              <a:rPr lang="en-US" altLang="en-US" sz="1400" dirty="0" smtClean="0">
                <a:solidFill>
                  <a:srgbClr val="4D4D4D"/>
                </a:solidFill>
              </a:rPr>
              <a:t>exploitation</a:t>
            </a:r>
            <a:endParaRPr lang="en-US" altLang="en-US" sz="1400" dirty="0">
              <a:solidFill>
                <a:srgbClr val="4D4D4D"/>
              </a:solidFill>
            </a:endParaRPr>
          </a:p>
        </p:txBody>
      </p:sp>
    </p:spTree>
    <p:extLst>
      <p:ext uri="{BB962C8B-B14F-4D97-AF65-F5344CB8AC3E}">
        <p14:creationId xmlns:p14="http://schemas.microsoft.com/office/powerpoint/2010/main" val="2945526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576000"/>
            <a:ext cx="10515600" cy="766364"/>
          </a:xfrm>
        </p:spPr>
        <p:txBody>
          <a:bodyPr>
            <a:spAutoFit/>
          </a:bodyPr>
          <a:lstStyle/>
          <a:p>
            <a:r>
              <a:rPr lang="en-US" sz="3200" dirty="0"/>
              <a:t>Obligations of beneficiaries to exploit their results</a:t>
            </a:r>
            <a:br>
              <a:rPr lang="en-US" sz="3200" dirty="0"/>
            </a:br>
            <a:r>
              <a:rPr lang="en-US" sz="2000" dirty="0">
                <a:solidFill>
                  <a:schemeClr val="tx2"/>
                </a:solidFill>
              </a:rPr>
              <a:t>and the Horizon Results Platform</a:t>
            </a:r>
            <a:endParaRPr lang="en-US" sz="2000" dirty="0"/>
          </a:p>
        </p:txBody>
      </p:sp>
      <p:sp>
        <p:nvSpPr>
          <p:cNvPr id="5" name="Content Placeholder 2"/>
          <p:cNvSpPr txBox="1">
            <a:spLocks/>
          </p:cNvSpPr>
          <p:nvPr/>
        </p:nvSpPr>
        <p:spPr>
          <a:xfrm>
            <a:off x="838200" y="2150777"/>
            <a:ext cx="4932000" cy="2402042"/>
          </a:xfrm>
          <a:prstGeom prst="rect">
            <a:avLst/>
          </a:prstGeom>
        </p:spPr>
        <p:txBody>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6"/>
              </a:buClr>
            </a:pPr>
            <a:r>
              <a:rPr lang="en-US" sz="1600" dirty="0"/>
              <a:t>In Horizon Europe, as in H2020, the obligation to exploit remains and is a responsibility of the beneficiaries on a “best efforts” approach</a:t>
            </a:r>
          </a:p>
          <a:p>
            <a:pPr>
              <a:buClr>
                <a:schemeClr val="accent6"/>
              </a:buClr>
            </a:pPr>
            <a:r>
              <a:rPr lang="en-US" sz="1600" dirty="0"/>
              <a:t>When specified in the WP additional exploitation obligations could be applied</a:t>
            </a:r>
          </a:p>
          <a:p>
            <a:pPr>
              <a:buClr>
                <a:schemeClr val="accent6"/>
              </a:buClr>
            </a:pPr>
            <a:r>
              <a:rPr lang="en-US" sz="1600" dirty="0"/>
              <a:t>Horizon Europe encourages the use of the R&amp;I results through third party exploitation (where appropriate)</a:t>
            </a:r>
          </a:p>
        </p:txBody>
      </p:sp>
      <p:cxnSp>
        <p:nvCxnSpPr>
          <p:cNvPr id="6" name="Straight Connector 5"/>
          <p:cNvCxnSpPr/>
          <p:nvPr/>
        </p:nvCxnSpPr>
        <p:spPr>
          <a:xfrm>
            <a:off x="6046263" y="2200101"/>
            <a:ext cx="0" cy="2303395"/>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Content Placeholder 4"/>
          <p:cNvSpPr txBox="1">
            <a:spLocks/>
          </p:cNvSpPr>
          <p:nvPr/>
        </p:nvSpPr>
        <p:spPr>
          <a:xfrm>
            <a:off x="6322326" y="2150777"/>
            <a:ext cx="4932000" cy="2402043"/>
          </a:xfrm>
          <a:prstGeom prst="rect">
            <a:avLst/>
          </a:prstGeom>
        </p:spPr>
        <p:txBody>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6"/>
              </a:buClr>
            </a:pPr>
            <a:r>
              <a:rPr lang="en-US" sz="1600" dirty="0"/>
              <a:t>If despite the best effort for exploitation no uptake happens within a specific period after the end of the project (1 year), then the project must use a platform </a:t>
            </a:r>
            <a:r>
              <a:rPr lang="en-US" sz="1600" dirty="0" smtClean="0"/>
              <a:t>(Horizon </a:t>
            </a:r>
            <a:r>
              <a:rPr lang="en-US" sz="1600" dirty="0"/>
              <a:t>Results Platform) to make exploitable results visible (unless obligation is waived)</a:t>
            </a:r>
          </a:p>
          <a:p>
            <a:pPr>
              <a:buClr>
                <a:schemeClr val="accent6"/>
              </a:buClr>
            </a:pPr>
            <a:r>
              <a:rPr lang="en-US" sz="1600" dirty="0"/>
              <a:t>The Horizon Results Platform is free, is part of the F&amp;T portal, available to all beneficiaries and is based on results, not on projects.</a:t>
            </a:r>
          </a:p>
        </p:txBody>
      </p:sp>
      <p:sp>
        <p:nvSpPr>
          <p:cNvPr id="8" name="Rectangle 7"/>
          <p:cNvSpPr/>
          <p:nvPr/>
        </p:nvSpPr>
        <p:spPr>
          <a:xfrm>
            <a:off x="838200" y="5138483"/>
            <a:ext cx="10515600" cy="369332"/>
          </a:xfrm>
          <a:prstGeom prst="rect">
            <a:avLst/>
          </a:prstGeom>
        </p:spPr>
        <p:txBody>
          <a:bodyPr wrap="square" lIns="72000" rIns="72000">
            <a:spAutoFit/>
          </a:bodyPr>
          <a:lstStyle/>
          <a:p>
            <a:r>
              <a:rPr lang="en-US" dirty="0">
                <a:latin typeface="Calibri" panose="020F0502020204030204" pitchFamily="34" charset="0"/>
                <a:cs typeface="Calibri" panose="020F0502020204030204" pitchFamily="34" charset="0"/>
                <a:hlinkClick r:id="rId2"/>
              </a:rPr>
              <a:t>https://ec.europa.eu/info/funding-tenders/opportunities/portal/screen/opportunities/horizon-results-platform</a:t>
            </a:r>
            <a:r>
              <a:rPr lang="en-U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216727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a:xfrm>
            <a:off x="881295" y="1915606"/>
            <a:ext cx="10486869" cy="2769989"/>
          </a:xfrm>
        </p:spPr>
        <p:txBody>
          <a:bodyPr>
            <a:spAutoFit/>
          </a:bodyPr>
          <a:lstStyle/>
          <a:p>
            <a:pPr marL="342900" indent="-342900">
              <a:lnSpc>
                <a:spcPct val="150000"/>
              </a:lnSpc>
              <a:buClr>
                <a:schemeClr val="accent6"/>
              </a:buClr>
              <a:buFont typeface="Arial" panose="020B0604020202020204" pitchFamily="34" charset="0"/>
              <a:buChar char="•"/>
            </a:pPr>
            <a:r>
              <a:rPr lang="en-US" sz="1600" dirty="0" smtClean="0"/>
              <a:t>Applicants </a:t>
            </a:r>
            <a:r>
              <a:rPr lang="en-US" sz="1600" dirty="0"/>
              <a:t>have to submit (unless Work </a:t>
            </a:r>
            <a:r>
              <a:rPr lang="en-US" sz="1600" dirty="0" err="1"/>
              <a:t>Programme</a:t>
            </a:r>
            <a:r>
              <a:rPr lang="en-US" sz="1600" dirty="0"/>
              <a:t> says otherwise) a short description of the D,E &amp;C activities together with the impact pathways in their proposal</a:t>
            </a:r>
          </a:p>
          <a:p>
            <a:pPr marL="342900" indent="-342900">
              <a:lnSpc>
                <a:spcPct val="150000"/>
              </a:lnSpc>
              <a:buClr>
                <a:schemeClr val="accent6"/>
              </a:buClr>
              <a:buFont typeface="Arial" panose="020B0604020202020204" pitchFamily="34" charset="0"/>
              <a:buChar char="•"/>
            </a:pPr>
            <a:r>
              <a:rPr lang="en-US" sz="1600" dirty="0"/>
              <a:t>In Horizon Europe not a full fledged D&amp;E plan is required at proposal stage, but a complete exploitation, dissemination and communication plan has to be submitted </a:t>
            </a:r>
            <a:r>
              <a:rPr lang="en-US" sz="1600" dirty="0" smtClean="0"/>
              <a:t>as a deliverable after </a:t>
            </a:r>
            <a:r>
              <a:rPr lang="en-US" sz="1600" dirty="0"/>
              <a:t>the first 6 months of the </a:t>
            </a:r>
            <a:r>
              <a:rPr lang="en-US" sz="1600" dirty="0" smtClean="0"/>
              <a:t>project.</a:t>
            </a:r>
          </a:p>
          <a:p>
            <a:pPr marL="342900" indent="-342900">
              <a:lnSpc>
                <a:spcPct val="150000"/>
              </a:lnSpc>
              <a:buClr>
                <a:schemeClr val="accent6"/>
              </a:buClr>
              <a:buFont typeface="Arial" panose="020B0604020202020204" pitchFamily="34" charset="0"/>
              <a:buChar char="•"/>
            </a:pPr>
            <a:r>
              <a:rPr lang="en-US" sz="1600" dirty="0" smtClean="0"/>
              <a:t>This plan will need to be updated at the end of the grant.</a:t>
            </a:r>
            <a:endParaRPr lang="en-US" sz="1600" dirty="0"/>
          </a:p>
        </p:txBody>
      </p:sp>
      <p:sp>
        <p:nvSpPr>
          <p:cNvPr id="3" name="Title 2"/>
          <p:cNvSpPr>
            <a:spLocks noGrp="1"/>
          </p:cNvSpPr>
          <p:nvPr>
            <p:ph type="title"/>
          </p:nvPr>
        </p:nvSpPr>
        <p:spPr>
          <a:xfrm>
            <a:off x="852564" y="576000"/>
            <a:ext cx="10515600" cy="821763"/>
          </a:xfrm>
        </p:spPr>
        <p:txBody>
          <a:bodyPr>
            <a:spAutoFit/>
          </a:bodyPr>
          <a:lstStyle/>
          <a:p>
            <a:r>
              <a:rPr lang="en-US" dirty="0"/>
              <a:t>D&amp;E at proposal stage</a:t>
            </a:r>
            <a:br>
              <a:rPr lang="en-US" dirty="0"/>
            </a:br>
            <a:r>
              <a:rPr lang="en-US" sz="2000" dirty="0">
                <a:solidFill>
                  <a:schemeClr val="tx2"/>
                </a:solidFill>
              </a:rPr>
              <a:t>Under the Key Impact Pathway</a:t>
            </a:r>
          </a:p>
        </p:txBody>
      </p:sp>
    </p:spTree>
    <p:extLst>
      <p:ext uri="{BB962C8B-B14F-4D97-AF65-F5344CB8AC3E}">
        <p14:creationId xmlns:p14="http://schemas.microsoft.com/office/powerpoint/2010/main" val="2806550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Proposal: The impact canvas </a:t>
            </a:r>
            <a:r>
              <a:rPr lang="en-US" dirty="0">
                <a:solidFill>
                  <a:srgbClr val="00B0F0"/>
                </a:solidFill>
              </a:rPr>
              <a:t>new</a:t>
            </a:r>
          </a:p>
        </p:txBody>
      </p:sp>
      <p:pic>
        <p:nvPicPr>
          <p:cNvPr id="4" name="Picture 3">
            <a:extLst>
              <a:ext uri="{FF2B5EF4-FFF2-40B4-BE49-F238E27FC236}">
                <a16:creationId xmlns:a16="http://schemas.microsoft.com/office/drawing/2014/main" id="{ABF387FF-FF59-41FF-8DD6-4065D843369E}"/>
              </a:ext>
            </a:extLst>
          </p:cNvPr>
          <p:cNvPicPr>
            <a:picLocks/>
          </p:cNvPicPr>
          <p:nvPr/>
        </p:nvPicPr>
        <p:blipFill rotWithShape="1">
          <a:blip r:embed="rId2" cstate="email">
            <a:extLst>
              <a:ext uri="{28A0092B-C50C-407E-A947-70E740481C1C}">
                <a14:useLocalDpi xmlns:a14="http://schemas.microsoft.com/office/drawing/2010/main"/>
              </a:ext>
            </a:extLst>
          </a:blip>
          <a:srcRect/>
          <a:stretch/>
        </p:blipFill>
        <p:spPr>
          <a:xfrm>
            <a:off x="216000" y="1224000"/>
            <a:ext cx="6603486" cy="3494842"/>
          </a:xfrm>
          <a:prstGeom prst="rect">
            <a:avLst/>
          </a:prstGeom>
        </p:spPr>
      </p:pic>
      <p:pic>
        <p:nvPicPr>
          <p:cNvPr id="5" name="Picture 5" descr="Graphical user interface, text, application&#10;&#10;Description automatically generated">
            <a:extLst>
              <a:ext uri="{FF2B5EF4-FFF2-40B4-BE49-F238E27FC236}">
                <a16:creationId xmlns:a16="http://schemas.microsoft.com/office/drawing/2014/main" id="{731C85EF-F9A7-422F-A506-E0F7A11F87BF}"/>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6993015" y="1520201"/>
            <a:ext cx="5112449" cy="3304213"/>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2726" y="4950690"/>
            <a:ext cx="6856322" cy="1459345"/>
          </a:xfrm>
          <a:prstGeom prst="rect">
            <a:avLst/>
          </a:prstGeom>
        </p:spPr>
      </p:pic>
    </p:spTree>
    <p:extLst>
      <p:ext uri="{BB962C8B-B14F-4D97-AF65-F5344CB8AC3E}">
        <p14:creationId xmlns:p14="http://schemas.microsoft.com/office/powerpoint/2010/main" val="620412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ccent 7">
      <a:dk1>
        <a:srgbClr val="4D4D4D"/>
      </a:dk1>
      <a:lt1>
        <a:srgbClr val="FFFFFF"/>
      </a:lt1>
      <a:dk2>
        <a:srgbClr val="004494"/>
      </a:dk2>
      <a:lt2>
        <a:srgbClr val="D3E8F9"/>
      </a:lt2>
      <a:accent1>
        <a:srgbClr val="F39E0C"/>
      </a:accent1>
      <a:accent2>
        <a:srgbClr val="931680"/>
      </a:accent2>
      <a:accent3>
        <a:srgbClr val="0F5364"/>
      </a:accent3>
      <a:accent4>
        <a:srgbClr val="B0D10E"/>
      </a:accent4>
      <a:accent5>
        <a:srgbClr val="A2D5D0"/>
      </a:accent5>
      <a:accent6>
        <a:srgbClr val="009EE0"/>
      </a:accent6>
      <a:hlink>
        <a:srgbClr val="004494"/>
      </a:hlink>
      <a:folHlink>
        <a:srgbClr val="004494"/>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456E954F295643A4D56DB80A891A75" ma:contentTypeVersion="10" ma:contentTypeDescription="Create a new document." ma:contentTypeScope="" ma:versionID="aec8e386eed9cd3ea6e0ba1625186221">
  <xsd:schema xmlns:xsd="http://www.w3.org/2001/XMLSchema" xmlns:xs="http://www.w3.org/2001/XMLSchema" xmlns:p="http://schemas.microsoft.com/office/2006/metadata/properties" xmlns:ns2="115f1a5b-f9f2-496c-97f3-213b944d986b" targetNamespace="http://schemas.microsoft.com/office/2006/metadata/properties" ma:root="true" ma:fieldsID="6189e85c15405b75a18761de86f5b3ca" ns2:_="">
    <xsd:import namespace="115f1a5b-f9f2-496c-97f3-213b944d986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5f1a5b-f9f2-496c-97f3-213b944d98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6CC188-28D1-4FE6-A063-E8E9940993EB}">
  <ds:schemaRefs>
    <ds:schemaRef ds:uri="http://schemas.microsoft.com/sharepoint/v3/contenttype/forms"/>
  </ds:schemaRefs>
</ds:datastoreItem>
</file>

<file path=customXml/itemProps2.xml><?xml version="1.0" encoding="utf-8"?>
<ds:datastoreItem xmlns:ds="http://schemas.openxmlformats.org/officeDocument/2006/customXml" ds:itemID="{70BABF00-A69A-4411-B423-0CCACABDFBA4}">
  <ds:schemaRefs>
    <ds:schemaRef ds:uri="115f1a5b-f9f2-496c-97f3-213b944d986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92E5D0D-A79B-418D-A07D-9F3951B9B6D6}">
  <ds:schemaRefs>
    <ds:schemaRef ds:uri="http://schemas.microsoft.com/office/2006/metadata/properties"/>
    <ds:schemaRef ds:uri="http://purl.org/dc/terms/"/>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115f1a5b-f9f2-496c-97f3-213b944d986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227</TotalTime>
  <Words>1393</Words>
  <Application>Microsoft Office PowerPoint</Application>
  <PresentationFormat>Widescreen</PresentationFormat>
  <Paragraphs>109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EC Square Sans Pro Light</vt:lpstr>
      <vt:lpstr>Office Theme</vt:lpstr>
      <vt:lpstr>Novelties of Horizon Europe on Dissemination &amp; Exploitation (D&amp;E)</vt:lpstr>
      <vt:lpstr>Some definitions…</vt:lpstr>
      <vt:lpstr>Lessons learned from H2020 on D&amp;E Why does it not always happen? From the side of the project/beneficiaries</vt:lpstr>
      <vt:lpstr>How we tried to address this in Horizon Europe</vt:lpstr>
      <vt:lpstr>Horizon Europe legal basis</vt:lpstr>
      <vt:lpstr>What’s new in D&amp;E under HE? Changes from H2020</vt:lpstr>
      <vt:lpstr>Obligations of beneficiaries to exploit their results and the Horizon Results Platform</vt:lpstr>
      <vt:lpstr>D&amp;E at proposal stage Under the Key Impact Pathway</vt:lpstr>
      <vt:lpstr>Proposal: The impact canvas new</vt:lpstr>
      <vt:lpstr>Reporting : results table new Project pathway to impact: Results table with drop down menu</vt:lpstr>
      <vt:lpstr>Reporting: Results Ownership List new</vt:lpstr>
      <vt:lpstr>Reporting: Dissemination and Communication activities new</vt:lpstr>
      <vt:lpstr>Follow up of results after the end of the project  Through the reporting tools</vt:lpstr>
      <vt:lpstr>Concrete tips for drafting the proposal</vt:lpstr>
      <vt:lpstr>The proposal template</vt:lpstr>
      <vt:lpstr>Measures to maximise:  Dissemination &amp; Exploitation</vt:lpstr>
      <vt:lpstr>Measures to maximise:  Communication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ZACHARIADOU Eleftheria (RTD-EXT)</dc:creator>
  <cp:lastModifiedBy>MARGANNE Olivier (RTD-EXT)</cp:lastModifiedBy>
  <cp:revision>43</cp:revision>
  <dcterms:created xsi:type="dcterms:W3CDTF">2020-12-04T09:35:19Z</dcterms:created>
  <dcterms:modified xsi:type="dcterms:W3CDTF">2021-06-09T11:40:33Z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0x0101008A456E954F295643A4D56DB80A891A75</vt:lpwstr>
  </property>
</Properties>
</file>