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9" r:id="rId5"/>
    <p:sldMasterId id="2147483765" r:id="rId6"/>
  </p:sldMasterIdLst>
  <p:notesMasterIdLst>
    <p:notesMasterId r:id="rId17"/>
  </p:notesMasterIdLst>
  <p:handoutMasterIdLst>
    <p:handoutMasterId r:id="rId18"/>
  </p:handoutMasterIdLst>
  <p:sldIdLst>
    <p:sldId id="416" r:id="rId7"/>
    <p:sldId id="481" r:id="rId8"/>
    <p:sldId id="466" r:id="rId9"/>
    <p:sldId id="475" r:id="rId10"/>
    <p:sldId id="471" r:id="rId11"/>
    <p:sldId id="483" r:id="rId12"/>
    <p:sldId id="482" r:id="rId13"/>
    <p:sldId id="467" r:id="rId14"/>
    <p:sldId id="479" r:id="rId15"/>
    <p:sldId id="360" r:id="rId16"/>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41" userDrawn="1">
          <p15:clr>
            <a:srgbClr val="A4A3A4"/>
          </p15:clr>
        </p15:guide>
        <p15:guide id="3"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Ximena (RTD)" initials="A2" lastIdx="5" clrIdx="0">
    <p:extLst>
      <p:ext uri="{19B8F6BF-5375-455C-9EA6-DF929625EA0E}">
        <p15:presenceInfo xmlns:p15="http://schemas.microsoft.com/office/powerpoint/2012/main" userId="RODRIGUEZ Ximena (RT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D624"/>
    <a:srgbClr val="0E4194"/>
    <a:srgbClr val="BDDEFF"/>
    <a:srgbClr val="0F5494"/>
    <a:srgbClr val="009FBA"/>
    <a:srgbClr val="2D5EC1"/>
    <a:srgbClr val="99CCFF"/>
    <a:srgbClr val="3166C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7" autoAdjust="0"/>
    <p:restoredTop sz="93800" autoAdjust="0"/>
  </p:normalViewPr>
  <p:slideViewPr>
    <p:cSldViewPr>
      <p:cViewPr varScale="1">
        <p:scale>
          <a:sx n="119" d="100"/>
          <a:sy n="119" d="100"/>
        </p:scale>
        <p:origin x="918"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3948" y="72"/>
      </p:cViewPr>
      <p:guideLst>
        <p:guide orient="horz" pos="3072"/>
        <p:guide pos="214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3T19:18:37.002" idx="2">
    <p:pos x="10" y="10"/>
    <p:text>First point to be addressed by our unit, second by D&amp;E colleagues 
Need to coordinate this presentation with the one that D&amp;E colleagues will do (Arya Marie)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C46BA-104F-4469-BF8A-5927072C757A}"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CF668AC0-A2E7-4626-833A-C0C33E82D46C}" type="pres">
      <dgm:prSet presAssocID="{750C46BA-104F-4469-BF8A-5927072C757A}" presName="diagram" presStyleCnt="0">
        <dgm:presLayoutVars>
          <dgm:dir/>
          <dgm:resizeHandles val="exact"/>
        </dgm:presLayoutVars>
      </dgm:prSet>
      <dgm:spPr/>
      <dgm:t>
        <a:bodyPr/>
        <a:lstStyle/>
        <a:p>
          <a:endParaRPr lang="en-US"/>
        </a:p>
      </dgm:t>
    </dgm:pt>
  </dgm:ptLst>
  <dgm:cxnLst>
    <dgm:cxn modelId="{01793666-4018-4435-B048-079A148C47B3}" type="presOf" srcId="{750C46BA-104F-4469-BF8A-5927072C757A}" destId="{CF668AC0-A2E7-4626-833A-C0C33E82D46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FF841-045F-49C8-AA6B-2C164FA174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7D1BC2-8E6A-485D-AC18-3BB575AFF0DD}">
      <dgm:prSet phldrT="[Text]" custT="1"/>
      <dgm:spPr>
        <a:solidFill>
          <a:schemeClr val="accent5"/>
        </a:solidFill>
      </dgm:spPr>
      <dgm:t>
        <a:bodyPr/>
        <a:lstStyle/>
        <a:p>
          <a:r>
            <a:rPr lang="en-GB" sz="2000" i="1" dirty="0" smtClean="0">
              <a:solidFill>
                <a:schemeClr val="accent1"/>
              </a:solidFill>
            </a:rPr>
            <a:t>1) Impact logic</a:t>
          </a:r>
        </a:p>
        <a:p>
          <a:r>
            <a:rPr lang="en-GB" sz="3100" b="1" dirty="0" smtClean="0"/>
            <a:t>Key Impact Pathways</a:t>
          </a:r>
          <a:br>
            <a:rPr lang="en-GB" sz="3100" b="1" dirty="0" smtClean="0"/>
          </a:br>
          <a:r>
            <a:rPr lang="en-GB" sz="3100" b="1" dirty="0" smtClean="0"/>
            <a:t>framework</a:t>
          </a:r>
          <a:endParaRPr lang="en-US" sz="3100" dirty="0"/>
        </a:p>
      </dgm:t>
    </dgm:pt>
    <dgm:pt modelId="{887AC159-E811-4E1E-ADFE-8FFFD1C140B4}" type="parTrans" cxnId="{68C10627-694A-4B31-AB96-2B1E104FD86C}">
      <dgm:prSet/>
      <dgm:spPr/>
      <dgm:t>
        <a:bodyPr/>
        <a:lstStyle/>
        <a:p>
          <a:endParaRPr lang="en-US"/>
        </a:p>
      </dgm:t>
    </dgm:pt>
    <dgm:pt modelId="{2E600B1E-FC56-4B35-B588-2662C190EE4A}" type="sibTrans" cxnId="{68C10627-694A-4B31-AB96-2B1E104FD86C}">
      <dgm:prSet/>
      <dgm:spPr/>
      <dgm:t>
        <a:bodyPr/>
        <a:lstStyle/>
        <a:p>
          <a:endParaRPr lang="en-US"/>
        </a:p>
      </dgm:t>
    </dgm:pt>
    <dgm:pt modelId="{B310721E-C6A6-4C5A-B9D3-F969B0BF04FF}">
      <dgm:prSet phldrT="[Text]" custT="1"/>
      <dgm:spPr>
        <a:solidFill>
          <a:schemeClr val="accent5"/>
        </a:solidFill>
      </dgm:spPr>
      <dgm:t>
        <a:bodyPr/>
        <a:lstStyle/>
        <a:p>
          <a:r>
            <a:rPr lang="en-GB" sz="2000" i="1" dirty="0" smtClean="0">
              <a:solidFill>
                <a:schemeClr val="accent1"/>
              </a:solidFill>
            </a:rPr>
            <a:t>2) Practical implications</a:t>
          </a:r>
        </a:p>
        <a:p>
          <a:r>
            <a:rPr lang="en-GB" sz="3000" b="1" dirty="0" smtClean="0"/>
            <a:t>Project’s</a:t>
          </a:r>
          <a:br>
            <a:rPr lang="en-GB" sz="3000" b="1" dirty="0" smtClean="0"/>
          </a:br>
          <a:r>
            <a:rPr lang="en-GB" sz="3000" b="1" dirty="0" smtClean="0"/>
            <a:t>pathway</a:t>
          </a:r>
          <a:br>
            <a:rPr lang="en-GB" sz="3000" b="1" dirty="0" smtClean="0"/>
          </a:br>
          <a:r>
            <a:rPr lang="en-GB" sz="3000" b="1" dirty="0" smtClean="0"/>
            <a:t>to impact</a:t>
          </a:r>
          <a:endParaRPr lang="en-US" sz="3000" dirty="0"/>
        </a:p>
      </dgm:t>
    </dgm:pt>
    <dgm:pt modelId="{E6362C15-26D5-42D1-8F54-8B845A18519E}" type="parTrans" cxnId="{E55603D1-D954-4B47-AFF6-53182E25CD8F}">
      <dgm:prSet/>
      <dgm:spPr/>
      <dgm:t>
        <a:bodyPr/>
        <a:lstStyle/>
        <a:p>
          <a:endParaRPr lang="en-US"/>
        </a:p>
      </dgm:t>
    </dgm:pt>
    <dgm:pt modelId="{34705622-4B9E-41ED-B94F-0194AC7C4F8C}" type="sibTrans" cxnId="{E55603D1-D954-4B47-AFF6-53182E25CD8F}">
      <dgm:prSet/>
      <dgm:spPr/>
      <dgm:t>
        <a:bodyPr/>
        <a:lstStyle/>
        <a:p>
          <a:endParaRPr lang="en-US"/>
        </a:p>
      </dgm:t>
    </dgm:pt>
    <dgm:pt modelId="{D02546B5-DE06-42D2-9E87-E3A5E44189DC}" type="pres">
      <dgm:prSet presAssocID="{DBDFF841-045F-49C8-AA6B-2C164FA174EF}" presName="diagram" presStyleCnt="0">
        <dgm:presLayoutVars>
          <dgm:dir/>
          <dgm:resizeHandles val="exact"/>
        </dgm:presLayoutVars>
      </dgm:prSet>
      <dgm:spPr/>
      <dgm:t>
        <a:bodyPr/>
        <a:lstStyle/>
        <a:p>
          <a:endParaRPr lang="en-US"/>
        </a:p>
      </dgm:t>
    </dgm:pt>
    <dgm:pt modelId="{A75694CF-3968-4BD1-8505-DF9EB7001F73}" type="pres">
      <dgm:prSet presAssocID="{917D1BC2-8E6A-485D-AC18-3BB575AFF0DD}" presName="node" presStyleLbl="node1" presStyleIdx="0" presStyleCnt="2" custLinFactNeighborX="-26" custLinFactNeighborY="626">
        <dgm:presLayoutVars>
          <dgm:bulletEnabled val="1"/>
        </dgm:presLayoutVars>
      </dgm:prSet>
      <dgm:spPr/>
      <dgm:t>
        <a:bodyPr/>
        <a:lstStyle/>
        <a:p>
          <a:endParaRPr lang="en-US"/>
        </a:p>
      </dgm:t>
    </dgm:pt>
    <dgm:pt modelId="{3193D991-6C71-42EF-86F7-4E5B66D07CD8}" type="pres">
      <dgm:prSet presAssocID="{2E600B1E-FC56-4B35-B588-2662C190EE4A}" presName="sibTrans" presStyleCnt="0"/>
      <dgm:spPr/>
    </dgm:pt>
    <dgm:pt modelId="{54DAFA06-4DDE-4AA7-9078-7F8626048D0E}" type="pres">
      <dgm:prSet presAssocID="{B310721E-C6A6-4C5A-B9D3-F969B0BF04FF}" presName="node" presStyleLbl="node1" presStyleIdx="1" presStyleCnt="2">
        <dgm:presLayoutVars>
          <dgm:bulletEnabled val="1"/>
        </dgm:presLayoutVars>
      </dgm:prSet>
      <dgm:spPr/>
      <dgm:t>
        <a:bodyPr/>
        <a:lstStyle/>
        <a:p>
          <a:endParaRPr lang="en-US"/>
        </a:p>
      </dgm:t>
    </dgm:pt>
  </dgm:ptLst>
  <dgm:cxnLst>
    <dgm:cxn modelId="{CE75E35E-7234-4038-91F8-E683FC5DFF5D}" type="presOf" srcId="{DBDFF841-045F-49C8-AA6B-2C164FA174EF}" destId="{D02546B5-DE06-42D2-9E87-E3A5E44189DC}" srcOrd="0" destOrd="0" presId="urn:microsoft.com/office/officeart/2005/8/layout/default"/>
    <dgm:cxn modelId="{68C10627-694A-4B31-AB96-2B1E104FD86C}" srcId="{DBDFF841-045F-49C8-AA6B-2C164FA174EF}" destId="{917D1BC2-8E6A-485D-AC18-3BB575AFF0DD}" srcOrd="0" destOrd="0" parTransId="{887AC159-E811-4E1E-ADFE-8FFFD1C140B4}" sibTransId="{2E600B1E-FC56-4B35-B588-2662C190EE4A}"/>
    <dgm:cxn modelId="{280CD465-ED23-49BA-BB21-24C26E04DB31}" type="presOf" srcId="{917D1BC2-8E6A-485D-AC18-3BB575AFF0DD}" destId="{A75694CF-3968-4BD1-8505-DF9EB7001F73}" srcOrd="0" destOrd="0" presId="urn:microsoft.com/office/officeart/2005/8/layout/default"/>
    <dgm:cxn modelId="{DD61F00A-771B-4FAE-8641-19246DE49427}" type="presOf" srcId="{B310721E-C6A6-4C5A-B9D3-F969B0BF04FF}" destId="{54DAFA06-4DDE-4AA7-9078-7F8626048D0E}" srcOrd="0" destOrd="0" presId="urn:microsoft.com/office/officeart/2005/8/layout/default"/>
    <dgm:cxn modelId="{E55603D1-D954-4B47-AFF6-53182E25CD8F}" srcId="{DBDFF841-045F-49C8-AA6B-2C164FA174EF}" destId="{B310721E-C6A6-4C5A-B9D3-F969B0BF04FF}" srcOrd="1" destOrd="0" parTransId="{E6362C15-26D5-42D1-8F54-8B845A18519E}" sibTransId="{34705622-4B9E-41ED-B94F-0194AC7C4F8C}"/>
    <dgm:cxn modelId="{BCA09321-DF13-46C1-90E5-1007D6329CD0}" type="presParOf" srcId="{D02546B5-DE06-42D2-9E87-E3A5E44189DC}" destId="{A75694CF-3968-4BD1-8505-DF9EB7001F73}" srcOrd="0" destOrd="0" presId="urn:microsoft.com/office/officeart/2005/8/layout/default"/>
    <dgm:cxn modelId="{45517B79-CD0A-4FD4-939F-CF4D2260FFC1}" type="presParOf" srcId="{D02546B5-DE06-42D2-9E87-E3A5E44189DC}" destId="{3193D991-6C71-42EF-86F7-4E5B66D07CD8}" srcOrd="1" destOrd="0" presId="urn:microsoft.com/office/officeart/2005/8/layout/default"/>
    <dgm:cxn modelId="{F4D2AAD2-1AFC-4340-9154-CCF226B0AA54}" type="presParOf" srcId="{D02546B5-DE06-42D2-9E87-E3A5E44189DC}" destId="{54DAFA06-4DDE-4AA7-9078-7F8626048D0E}"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1533D-1D7F-B443-8C6C-86285E8B4ED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2C88E7E8-14CA-E045-B142-D92BAFD50B56}">
      <dgm:prSet phldrT="[Text]" custT="1"/>
      <dgm:spPr/>
      <dgm:t>
        <a:bodyPr/>
        <a:lstStyle/>
        <a:p>
          <a:r>
            <a:rPr lang="en-US" sz="2000" b="1" kern="1200" dirty="0" smtClean="0">
              <a:solidFill>
                <a:srgbClr val="404A52"/>
              </a:solidFill>
              <a:latin typeface="+mn-lt"/>
              <a:ea typeface="+mn-ea"/>
              <a:cs typeface="+mn-cs"/>
            </a:rPr>
            <a:t>IMPLEMENTATION</a:t>
          </a:r>
        </a:p>
        <a:p>
          <a:r>
            <a:rPr lang="en-US" sz="1600" b="0" dirty="0" smtClean="0">
              <a:solidFill>
                <a:srgbClr val="404A52"/>
              </a:solidFill>
            </a:rPr>
            <a:t>Strategic Plan</a:t>
          </a:r>
        </a:p>
        <a:p>
          <a:r>
            <a:rPr lang="en-US" sz="1600" b="0" dirty="0" smtClean="0">
              <a:solidFill>
                <a:srgbClr val="404A52"/>
              </a:solidFill>
            </a:rPr>
            <a:t>Work </a:t>
          </a:r>
          <a:r>
            <a:rPr lang="en-US" sz="1600" b="0" dirty="0" err="1" smtClean="0">
              <a:solidFill>
                <a:srgbClr val="404A52"/>
              </a:solidFill>
            </a:rPr>
            <a:t>Programme</a:t>
          </a:r>
          <a:endParaRPr lang="en-US" sz="1600" b="0" dirty="0" smtClean="0">
            <a:solidFill>
              <a:srgbClr val="404A52"/>
            </a:solidFill>
          </a:endParaRPr>
        </a:p>
        <a:p>
          <a:r>
            <a:rPr lang="en-US" sz="1600" b="0" dirty="0" smtClean="0">
              <a:solidFill>
                <a:srgbClr val="404A52"/>
              </a:solidFill>
            </a:rPr>
            <a:t>Proposal template</a:t>
          </a:r>
          <a:br>
            <a:rPr lang="en-US" sz="1600" b="0" dirty="0" smtClean="0">
              <a:solidFill>
                <a:srgbClr val="404A52"/>
              </a:solidFill>
            </a:rPr>
          </a:br>
          <a:r>
            <a:rPr lang="en-US" sz="1600" b="0" dirty="0" smtClean="0">
              <a:solidFill>
                <a:srgbClr val="404A52"/>
              </a:solidFill>
            </a:rPr>
            <a:t>Project reporting</a:t>
          </a:r>
        </a:p>
      </dgm:t>
    </dgm:pt>
    <dgm:pt modelId="{85BE8911-5B02-8649-A361-6A0206AF7AC0}" type="parTrans" cxnId="{1D863AE4-5212-9741-9DFB-246E3C815988}">
      <dgm:prSet/>
      <dgm:spPr/>
      <dgm:t>
        <a:bodyPr/>
        <a:lstStyle/>
        <a:p>
          <a:endParaRPr lang="en-US"/>
        </a:p>
      </dgm:t>
    </dgm:pt>
    <dgm:pt modelId="{E339F627-5DF7-B14F-B5B1-913289EDE8C7}" type="sibTrans" cxnId="{1D863AE4-5212-9741-9DFB-246E3C815988}">
      <dgm:prSet/>
      <dgm:spPr>
        <a:solidFill>
          <a:schemeClr val="tx2"/>
        </a:solidFill>
      </dgm:spPr>
      <dgm:t>
        <a:bodyPr/>
        <a:lstStyle/>
        <a:p>
          <a:endParaRPr lang="en-US"/>
        </a:p>
      </dgm:t>
    </dgm:pt>
    <dgm:pt modelId="{5F80DDF8-B218-CB45-9146-23F2714CF8C7}">
      <dgm:prSet phldrT="[Text]" custT="1"/>
      <dgm:spPr/>
      <dgm:t>
        <a:bodyPr/>
        <a:lstStyle/>
        <a:p>
          <a:r>
            <a:rPr lang="en-US" sz="2000" b="1" dirty="0" smtClean="0">
              <a:solidFill>
                <a:srgbClr val="404A52"/>
              </a:solidFill>
            </a:rPr>
            <a:t>IMPACT TRACKING &amp; EVALUATION</a:t>
          </a:r>
        </a:p>
        <a:p>
          <a:r>
            <a:rPr lang="en-US" sz="1600" b="0" dirty="0" smtClean="0">
              <a:solidFill>
                <a:srgbClr val="404A52"/>
              </a:solidFill>
            </a:rPr>
            <a:t>Monitoring Key Impact Pathways</a:t>
          </a:r>
        </a:p>
        <a:p>
          <a:r>
            <a:rPr lang="en-US" sz="1600" b="0" dirty="0" smtClean="0">
              <a:solidFill>
                <a:srgbClr val="404A52"/>
              </a:solidFill>
            </a:rPr>
            <a:t>Management &amp; Implementation Data</a:t>
          </a:r>
        </a:p>
        <a:p>
          <a:r>
            <a:rPr lang="en-US" sz="1600" b="0" dirty="0" smtClean="0">
              <a:solidFill>
                <a:srgbClr val="404A52"/>
              </a:solidFill>
            </a:rPr>
            <a:t>Interim and ex-post evaluation</a:t>
          </a:r>
        </a:p>
      </dgm:t>
    </dgm:pt>
    <dgm:pt modelId="{685CFCA6-E866-7341-A608-0ECED6BC42BA}" type="parTrans" cxnId="{0A7E586B-2D64-C243-9EAF-C4A75E69F811}">
      <dgm:prSet/>
      <dgm:spPr/>
      <dgm:t>
        <a:bodyPr/>
        <a:lstStyle/>
        <a:p>
          <a:endParaRPr lang="en-US"/>
        </a:p>
      </dgm:t>
    </dgm:pt>
    <dgm:pt modelId="{FCB54043-9814-144F-A37D-3DB0730B471F}" type="sibTrans" cxnId="{0A7E586B-2D64-C243-9EAF-C4A75E69F811}">
      <dgm:prSet/>
      <dgm:spPr>
        <a:solidFill>
          <a:schemeClr val="tx2"/>
        </a:solidFill>
      </dgm:spPr>
      <dgm:t>
        <a:bodyPr/>
        <a:lstStyle/>
        <a:p>
          <a:endParaRPr lang="en-US"/>
        </a:p>
      </dgm:t>
    </dgm:pt>
    <dgm:pt modelId="{F640CDE8-A675-9C4B-A224-7B74605E19BE}">
      <dgm:prSet phldrT="[Text]" custT="1"/>
      <dgm:spPr/>
      <dgm:t>
        <a:bodyPr/>
        <a:lstStyle/>
        <a:p>
          <a:r>
            <a:rPr lang="en-US" sz="2000" b="1" dirty="0" smtClean="0">
              <a:solidFill>
                <a:srgbClr val="404A52"/>
              </a:solidFill>
              <a:latin typeface="+mn-lt"/>
              <a:ea typeface="+mn-ea"/>
              <a:cs typeface="+mn-cs"/>
            </a:rPr>
            <a:t>IMPACT DESIGN </a:t>
          </a:r>
          <a:endParaRPr lang="en-US" sz="2000" b="1" dirty="0" smtClean="0">
            <a:solidFill>
              <a:srgbClr val="404A52"/>
            </a:solidFill>
          </a:endParaRPr>
        </a:p>
        <a:p>
          <a:r>
            <a:rPr lang="en-US" sz="1600" b="0" dirty="0" smtClean="0">
              <a:solidFill>
                <a:srgbClr val="404A52"/>
              </a:solidFill>
            </a:rPr>
            <a:t>Intervention logic</a:t>
          </a:r>
        </a:p>
        <a:p>
          <a:r>
            <a:rPr lang="en-US" sz="1600" b="0" dirty="0" smtClean="0">
              <a:solidFill>
                <a:srgbClr val="404A52"/>
              </a:solidFill>
            </a:rPr>
            <a:t>Clusters, destinations, missions,</a:t>
          </a:r>
        </a:p>
      </dgm:t>
    </dgm:pt>
    <dgm:pt modelId="{5A0D3766-A52B-D947-8D0D-A4F4B64C3581}" type="parTrans" cxnId="{4A46D30A-7039-F448-881E-20699E6CC003}">
      <dgm:prSet/>
      <dgm:spPr/>
      <dgm:t>
        <a:bodyPr/>
        <a:lstStyle/>
        <a:p>
          <a:endParaRPr lang="en-US"/>
        </a:p>
      </dgm:t>
    </dgm:pt>
    <dgm:pt modelId="{626A7827-A68A-4743-AF80-A0ABD1134DBA}" type="sibTrans" cxnId="{4A46D30A-7039-F448-881E-20699E6CC003}">
      <dgm:prSet/>
      <dgm:spPr>
        <a:solidFill>
          <a:schemeClr val="tx1"/>
        </a:solidFill>
      </dgm:spPr>
      <dgm:t>
        <a:bodyPr/>
        <a:lstStyle/>
        <a:p>
          <a:endParaRPr lang="en-US"/>
        </a:p>
      </dgm:t>
    </dgm:pt>
    <dgm:pt modelId="{E96D0089-9390-6345-ADF6-7722CE314162}" type="pres">
      <dgm:prSet presAssocID="{23A1533D-1D7F-B443-8C6C-86285E8B4EDD}" presName="cycle" presStyleCnt="0">
        <dgm:presLayoutVars>
          <dgm:dir/>
          <dgm:resizeHandles val="exact"/>
        </dgm:presLayoutVars>
      </dgm:prSet>
      <dgm:spPr/>
      <dgm:t>
        <a:bodyPr/>
        <a:lstStyle/>
        <a:p>
          <a:endParaRPr lang="en-US"/>
        </a:p>
      </dgm:t>
    </dgm:pt>
    <dgm:pt modelId="{D18F53C0-0281-E849-87FF-F396895E35D9}" type="pres">
      <dgm:prSet presAssocID="{2C88E7E8-14CA-E045-B142-D92BAFD50B56}" presName="dummy" presStyleCnt="0"/>
      <dgm:spPr/>
      <dgm:t>
        <a:bodyPr/>
        <a:lstStyle/>
        <a:p>
          <a:endParaRPr lang="en-US"/>
        </a:p>
      </dgm:t>
    </dgm:pt>
    <dgm:pt modelId="{8B058FC2-8CC6-0E45-B440-5C64F3F1DAC8}" type="pres">
      <dgm:prSet presAssocID="{2C88E7E8-14CA-E045-B142-D92BAFD50B56}" presName="node" presStyleLbl="revTx" presStyleIdx="0" presStyleCnt="3" custScaleX="167655" custScaleY="70631" custRadScaleRad="108295" custRadScaleInc="29534">
        <dgm:presLayoutVars>
          <dgm:bulletEnabled val="1"/>
        </dgm:presLayoutVars>
      </dgm:prSet>
      <dgm:spPr/>
      <dgm:t>
        <a:bodyPr/>
        <a:lstStyle/>
        <a:p>
          <a:endParaRPr lang="en-US"/>
        </a:p>
      </dgm:t>
    </dgm:pt>
    <dgm:pt modelId="{02AB09E6-F881-214E-87BB-A283987A2F85}" type="pres">
      <dgm:prSet presAssocID="{E339F627-5DF7-B14F-B5B1-913289EDE8C7}" presName="sibTrans" presStyleLbl="node1" presStyleIdx="0" presStyleCnt="3" custScaleX="111957" custScaleY="100172" custLinFactNeighborX="-271" custLinFactNeighborY="1860"/>
      <dgm:spPr/>
      <dgm:t>
        <a:bodyPr/>
        <a:lstStyle/>
        <a:p>
          <a:endParaRPr lang="en-US"/>
        </a:p>
      </dgm:t>
    </dgm:pt>
    <dgm:pt modelId="{333D1B98-FD5A-FA4C-A243-5CA0D9102A03}" type="pres">
      <dgm:prSet presAssocID="{5F80DDF8-B218-CB45-9146-23F2714CF8C7}" presName="dummy" presStyleCnt="0"/>
      <dgm:spPr/>
      <dgm:t>
        <a:bodyPr/>
        <a:lstStyle/>
        <a:p>
          <a:endParaRPr lang="en-US"/>
        </a:p>
      </dgm:t>
    </dgm:pt>
    <dgm:pt modelId="{AC31DFA1-924A-C24C-A64F-61DBA18030E2}" type="pres">
      <dgm:prSet presAssocID="{5F80DDF8-B218-CB45-9146-23F2714CF8C7}" presName="node" presStyleLbl="revTx" presStyleIdx="1" presStyleCnt="3" custScaleX="134887" custScaleY="68310" custRadScaleRad="101553" custRadScaleInc="-14207">
        <dgm:presLayoutVars>
          <dgm:bulletEnabled val="1"/>
        </dgm:presLayoutVars>
      </dgm:prSet>
      <dgm:spPr/>
      <dgm:t>
        <a:bodyPr/>
        <a:lstStyle/>
        <a:p>
          <a:endParaRPr lang="en-US"/>
        </a:p>
      </dgm:t>
    </dgm:pt>
    <dgm:pt modelId="{244DAD8A-F86E-664D-814E-6C957A1CDE64}" type="pres">
      <dgm:prSet presAssocID="{FCB54043-9814-144F-A37D-3DB0730B471F}" presName="sibTrans" presStyleLbl="node1" presStyleIdx="1" presStyleCnt="3" custScaleX="97510" custScaleY="91350" custLinFactNeighborX="-2325" custLinFactNeighborY="-421"/>
      <dgm:spPr/>
      <dgm:t>
        <a:bodyPr/>
        <a:lstStyle/>
        <a:p>
          <a:endParaRPr lang="en-US"/>
        </a:p>
      </dgm:t>
    </dgm:pt>
    <dgm:pt modelId="{8385F4AB-073D-B24F-8577-2D5F8E6F8B37}" type="pres">
      <dgm:prSet presAssocID="{F640CDE8-A675-9C4B-A224-7B74605E19BE}" presName="dummy" presStyleCnt="0"/>
      <dgm:spPr/>
      <dgm:t>
        <a:bodyPr/>
        <a:lstStyle/>
        <a:p>
          <a:endParaRPr lang="en-US"/>
        </a:p>
      </dgm:t>
    </dgm:pt>
    <dgm:pt modelId="{141CA529-40F7-E345-817E-70EFDD46CC51}" type="pres">
      <dgm:prSet presAssocID="{F640CDE8-A675-9C4B-A224-7B74605E19BE}" presName="node" presStyleLbl="revTx" presStyleIdx="2" presStyleCnt="3" custScaleX="196331" custScaleY="76086" custRadScaleRad="96458" custRadScaleInc="-17548">
        <dgm:presLayoutVars>
          <dgm:bulletEnabled val="1"/>
        </dgm:presLayoutVars>
      </dgm:prSet>
      <dgm:spPr/>
      <dgm:t>
        <a:bodyPr/>
        <a:lstStyle/>
        <a:p>
          <a:endParaRPr lang="en-US"/>
        </a:p>
      </dgm:t>
    </dgm:pt>
    <dgm:pt modelId="{581D6BD8-007E-EE42-B655-8C255F06C964}" type="pres">
      <dgm:prSet presAssocID="{626A7827-A68A-4743-AF80-A0ABD1134DBA}" presName="sibTrans" presStyleLbl="node1" presStyleIdx="2" presStyleCnt="3" custAng="21412418" custScaleX="97960" custScaleY="100970" custLinFactNeighborX="1916" custLinFactNeighborY="-9208"/>
      <dgm:spPr/>
      <dgm:t>
        <a:bodyPr/>
        <a:lstStyle/>
        <a:p>
          <a:endParaRPr lang="en-US"/>
        </a:p>
      </dgm:t>
    </dgm:pt>
  </dgm:ptLst>
  <dgm:cxnLst>
    <dgm:cxn modelId="{4A46D30A-7039-F448-881E-20699E6CC003}" srcId="{23A1533D-1D7F-B443-8C6C-86285E8B4EDD}" destId="{F640CDE8-A675-9C4B-A224-7B74605E19BE}" srcOrd="2" destOrd="0" parTransId="{5A0D3766-A52B-D947-8D0D-A4F4B64C3581}" sibTransId="{626A7827-A68A-4743-AF80-A0ABD1134DBA}"/>
    <dgm:cxn modelId="{0A7E586B-2D64-C243-9EAF-C4A75E69F811}" srcId="{23A1533D-1D7F-B443-8C6C-86285E8B4EDD}" destId="{5F80DDF8-B218-CB45-9146-23F2714CF8C7}" srcOrd="1" destOrd="0" parTransId="{685CFCA6-E866-7341-A608-0ECED6BC42BA}" sibTransId="{FCB54043-9814-144F-A37D-3DB0730B471F}"/>
    <dgm:cxn modelId="{E574DC65-3D1A-B64F-B207-D544639D3AD6}" type="presOf" srcId="{23A1533D-1D7F-B443-8C6C-86285E8B4EDD}" destId="{E96D0089-9390-6345-ADF6-7722CE314162}" srcOrd="0" destOrd="0" presId="urn:microsoft.com/office/officeart/2005/8/layout/cycle1"/>
    <dgm:cxn modelId="{6BE28268-F310-EE42-95F0-6791F60BCEBA}" type="presOf" srcId="{F640CDE8-A675-9C4B-A224-7B74605E19BE}" destId="{141CA529-40F7-E345-817E-70EFDD46CC51}" srcOrd="0" destOrd="0" presId="urn:microsoft.com/office/officeart/2005/8/layout/cycle1"/>
    <dgm:cxn modelId="{46633801-3EF9-214B-9B12-DD2B2F8A9AEA}" type="presOf" srcId="{626A7827-A68A-4743-AF80-A0ABD1134DBA}" destId="{581D6BD8-007E-EE42-B655-8C255F06C964}" srcOrd="0" destOrd="0" presId="urn:microsoft.com/office/officeart/2005/8/layout/cycle1"/>
    <dgm:cxn modelId="{34977926-9186-B343-B9C5-3783CA74E716}" type="presOf" srcId="{FCB54043-9814-144F-A37D-3DB0730B471F}" destId="{244DAD8A-F86E-664D-814E-6C957A1CDE64}" srcOrd="0" destOrd="0" presId="urn:microsoft.com/office/officeart/2005/8/layout/cycle1"/>
    <dgm:cxn modelId="{68B48A73-AFE0-0543-B3E0-37B05F04B26B}" type="presOf" srcId="{5F80DDF8-B218-CB45-9146-23F2714CF8C7}" destId="{AC31DFA1-924A-C24C-A64F-61DBA18030E2}" srcOrd="0" destOrd="0" presId="urn:microsoft.com/office/officeart/2005/8/layout/cycle1"/>
    <dgm:cxn modelId="{5BB563BB-B0B5-5A4D-B76E-BFAAE90E1DCB}" type="presOf" srcId="{E339F627-5DF7-B14F-B5B1-913289EDE8C7}" destId="{02AB09E6-F881-214E-87BB-A283987A2F85}" srcOrd="0" destOrd="0" presId="urn:microsoft.com/office/officeart/2005/8/layout/cycle1"/>
    <dgm:cxn modelId="{1D863AE4-5212-9741-9DFB-246E3C815988}" srcId="{23A1533D-1D7F-B443-8C6C-86285E8B4EDD}" destId="{2C88E7E8-14CA-E045-B142-D92BAFD50B56}" srcOrd="0" destOrd="0" parTransId="{85BE8911-5B02-8649-A361-6A0206AF7AC0}" sibTransId="{E339F627-5DF7-B14F-B5B1-913289EDE8C7}"/>
    <dgm:cxn modelId="{1A287190-9D5B-5B4D-929E-DDD0EFEEFE31}" type="presOf" srcId="{2C88E7E8-14CA-E045-B142-D92BAFD50B56}" destId="{8B058FC2-8CC6-0E45-B440-5C64F3F1DAC8}" srcOrd="0" destOrd="0" presId="urn:microsoft.com/office/officeart/2005/8/layout/cycle1"/>
    <dgm:cxn modelId="{28973CBD-8904-C149-92AA-2644E7579A17}" type="presParOf" srcId="{E96D0089-9390-6345-ADF6-7722CE314162}" destId="{D18F53C0-0281-E849-87FF-F396895E35D9}" srcOrd="0" destOrd="0" presId="urn:microsoft.com/office/officeart/2005/8/layout/cycle1"/>
    <dgm:cxn modelId="{520C3AF3-7F11-6F4C-9D84-87D52343A0B5}" type="presParOf" srcId="{E96D0089-9390-6345-ADF6-7722CE314162}" destId="{8B058FC2-8CC6-0E45-B440-5C64F3F1DAC8}" srcOrd="1" destOrd="0" presId="urn:microsoft.com/office/officeart/2005/8/layout/cycle1"/>
    <dgm:cxn modelId="{A7BA0FF8-A389-E741-A347-9959B6D0A40D}" type="presParOf" srcId="{E96D0089-9390-6345-ADF6-7722CE314162}" destId="{02AB09E6-F881-214E-87BB-A283987A2F85}" srcOrd="2" destOrd="0" presId="urn:microsoft.com/office/officeart/2005/8/layout/cycle1"/>
    <dgm:cxn modelId="{27171EDF-387A-8441-B018-7EE222BE676A}" type="presParOf" srcId="{E96D0089-9390-6345-ADF6-7722CE314162}" destId="{333D1B98-FD5A-FA4C-A243-5CA0D9102A03}" srcOrd="3" destOrd="0" presId="urn:microsoft.com/office/officeart/2005/8/layout/cycle1"/>
    <dgm:cxn modelId="{1B2BBD0F-C0D6-5D4F-8780-4E6308445D7E}" type="presParOf" srcId="{E96D0089-9390-6345-ADF6-7722CE314162}" destId="{AC31DFA1-924A-C24C-A64F-61DBA18030E2}" srcOrd="4" destOrd="0" presId="urn:microsoft.com/office/officeart/2005/8/layout/cycle1"/>
    <dgm:cxn modelId="{9262E1FD-26EF-5140-B484-5B133570A46F}" type="presParOf" srcId="{E96D0089-9390-6345-ADF6-7722CE314162}" destId="{244DAD8A-F86E-664D-814E-6C957A1CDE64}" srcOrd="5" destOrd="0" presId="urn:microsoft.com/office/officeart/2005/8/layout/cycle1"/>
    <dgm:cxn modelId="{06132C55-7819-5B40-B725-67A6B370434F}" type="presParOf" srcId="{E96D0089-9390-6345-ADF6-7722CE314162}" destId="{8385F4AB-073D-B24F-8577-2D5F8E6F8B37}" srcOrd="6" destOrd="0" presId="urn:microsoft.com/office/officeart/2005/8/layout/cycle1"/>
    <dgm:cxn modelId="{4362530C-3B05-0042-BBFD-E3921D97D079}" type="presParOf" srcId="{E96D0089-9390-6345-ADF6-7722CE314162}" destId="{141CA529-40F7-E345-817E-70EFDD46CC51}" srcOrd="7" destOrd="0" presId="urn:microsoft.com/office/officeart/2005/8/layout/cycle1"/>
    <dgm:cxn modelId="{E721CCA4-3AF7-9A48-A0D4-CC067E533E20}" type="presParOf" srcId="{E96D0089-9390-6345-ADF6-7722CE314162}" destId="{581D6BD8-007E-EE42-B655-8C255F06C964}"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694CF-3968-4BD1-8505-DF9EB7001F73}">
      <dsp:nvSpPr>
        <dsp:cNvPr id="0" name=""/>
        <dsp:cNvSpPr/>
      </dsp:nvSpPr>
      <dsp:spPr>
        <a:xfrm>
          <a:off x="0" y="864107"/>
          <a:ext cx="3942332" cy="236539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i="1" kern="1200" dirty="0" smtClean="0">
              <a:solidFill>
                <a:schemeClr val="accent1"/>
              </a:solidFill>
            </a:rPr>
            <a:t>1) Impact logic</a:t>
          </a:r>
        </a:p>
        <a:p>
          <a:pPr lvl="0" algn="ctr" defTabSz="889000">
            <a:lnSpc>
              <a:spcPct val="90000"/>
            </a:lnSpc>
            <a:spcBef>
              <a:spcPct val="0"/>
            </a:spcBef>
            <a:spcAft>
              <a:spcPct val="35000"/>
            </a:spcAft>
          </a:pPr>
          <a:r>
            <a:rPr lang="en-GB" sz="3100" b="1" kern="1200" dirty="0" smtClean="0"/>
            <a:t>Key Impact Pathways</a:t>
          </a:r>
          <a:br>
            <a:rPr lang="en-GB" sz="3100" b="1" kern="1200" dirty="0" smtClean="0"/>
          </a:br>
          <a:r>
            <a:rPr lang="en-GB" sz="3100" b="1" kern="1200" dirty="0" smtClean="0"/>
            <a:t>framework</a:t>
          </a:r>
          <a:endParaRPr lang="en-US" sz="3100" kern="1200" dirty="0"/>
        </a:p>
      </dsp:txBody>
      <dsp:txXfrm>
        <a:off x="0" y="864107"/>
        <a:ext cx="3942332" cy="2365399"/>
      </dsp:txXfrm>
    </dsp:sp>
    <dsp:sp modelId="{54DAFA06-4DDE-4AA7-9078-7F8626048D0E}">
      <dsp:nvSpPr>
        <dsp:cNvPr id="0" name=""/>
        <dsp:cNvSpPr/>
      </dsp:nvSpPr>
      <dsp:spPr>
        <a:xfrm>
          <a:off x="4337576" y="849300"/>
          <a:ext cx="3942332" cy="236539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i="1" kern="1200" dirty="0" smtClean="0">
              <a:solidFill>
                <a:schemeClr val="accent1"/>
              </a:solidFill>
            </a:rPr>
            <a:t>2) Practical implications</a:t>
          </a:r>
        </a:p>
        <a:p>
          <a:pPr lvl="0" algn="ctr" defTabSz="889000">
            <a:lnSpc>
              <a:spcPct val="90000"/>
            </a:lnSpc>
            <a:spcBef>
              <a:spcPct val="0"/>
            </a:spcBef>
            <a:spcAft>
              <a:spcPct val="35000"/>
            </a:spcAft>
          </a:pPr>
          <a:r>
            <a:rPr lang="en-GB" sz="3000" b="1" kern="1200" dirty="0" smtClean="0"/>
            <a:t>Project’s</a:t>
          </a:r>
          <a:br>
            <a:rPr lang="en-GB" sz="3000" b="1" kern="1200" dirty="0" smtClean="0"/>
          </a:br>
          <a:r>
            <a:rPr lang="en-GB" sz="3000" b="1" kern="1200" dirty="0" smtClean="0"/>
            <a:t>pathway</a:t>
          </a:r>
          <a:br>
            <a:rPr lang="en-GB" sz="3000" b="1" kern="1200" dirty="0" smtClean="0"/>
          </a:br>
          <a:r>
            <a:rPr lang="en-GB" sz="3000" b="1" kern="1200" dirty="0" smtClean="0"/>
            <a:t>to impact</a:t>
          </a:r>
          <a:endParaRPr lang="en-US" sz="3000" kern="1200" dirty="0"/>
        </a:p>
      </dsp:txBody>
      <dsp:txXfrm>
        <a:off x="4337576" y="849300"/>
        <a:ext cx="3942332" cy="2365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8FC2-8CC6-0E45-B440-5C64F3F1DAC8}">
      <dsp:nvSpPr>
        <dsp:cNvPr id="0" name=""/>
        <dsp:cNvSpPr/>
      </dsp:nvSpPr>
      <dsp:spPr>
        <a:xfrm>
          <a:off x="3915781" y="1053841"/>
          <a:ext cx="3047658" cy="12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404A52"/>
              </a:solidFill>
              <a:latin typeface="+mn-lt"/>
              <a:ea typeface="+mn-ea"/>
              <a:cs typeface="+mn-cs"/>
            </a:rPr>
            <a:t>IMPLEMENTATION</a:t>
          </a:r>
        </a:p>
        <a:p>
          <a:pPr lvl="0" algn="ctr" defTabSz="889000">
            <a:lnSpc>
              <a:spcPct val="90000"/>
            </a:lnSpc>
            <a:spcBef>
              <a:spcPct val="0"/>
            </a:spcBef>
            <a:spcAft>
              <a:spcPct val="35000"/>
            </a:spcAft>
          </a:pPr>
          <a:r>
            <a:rPr lang="en-US" sz="1600" b="0" dirty="0" smtClean="0">
              <a:solidFill>
                <a:srgbClr val="404A52"/>
              </a:solidFill>
            </a:rPr>
            <a:t>Strategic Plan</a:t>
          </a:r>
        </a:p>
        <a:p>
          <a:pPr lvl="0" algn="ctr" defTabSz="889000">
            <a:lnSpc>
              <a:spcPct val="90000"/>
            </a:lnSpc>
            <a:spcBef>
              <a:spcPct val="0"/>
            </a:spcBef>
            <a:spcAft>
              <a:spcPct val="35000"/>
            </a:spcAft>
          </a:pPr>
          <a:r>
            <a:rPr lang="en-US" sz="1600" b="0" dirty="0" smtClean="0">
              <a:solidFill>
                <a:srgbClr val="404A52"/>
              </a:solidFill>
            </a:rPr>
            <a:t>Work </a:t>
          </a:r>
          <a:r>
            <a:rPr lang="en-US" sz="1600" b="0" dirty="0" err="1" smtClean="0">
              <a:solidFill>
                <a:srgbClr val="404A52"/>
              </a:solidFill>
            </a:rPr>
            <a:t>Programme</a:t>
          </a:r>
          <a:endParaRPr lang="en-US" sz="1600" b="0" dirty="0" smtClean="0">
            <a:solidFill>
              <a:srgbClr val="404A52"/>
            </a:solidFill>
          </a:endParaRPr>
        </a:p>
        <a:p>
          <a:pPr lvl="0" algn="ctr" defTabSz="889000">
            <a:lnSpc>
              <a:spcPct val="90000"/>
            </a:lnSpc>
            <a:spcBef>
              <a:spcPct val="0"/>
            </a:spcBef>
            <a:spcAft>
              <a:spcPct val="35000"/>
            </a:spcAft>
          </a:pPr>
          <a:r>
            <a:rPr lang="en-US" sz="1600" b="0" dirty="0" smtClean="0">
              <a:solidFill>
                <a:srgbClr val="404A52"/>
              </a:solidFill>
            </a:rPr>
            <a:t>Proposal template</a:t>
          </a:r>
          <a:br>
            <a:rPr lang="en-US" sz="1600" b="0" dirty="0" smtClean="0">
              <a:solidFill>
                <a:srgbClr val="404A52"/>
              </a:solidFill>
            </a:rPr>
          </a:br>
          <a:r>
            <a:rPr lang="en-US" sz="1600" b="0" dirty="0" smtClean="0">
              <a:solidFill>
                <a:srgbClr val="404A52"/>
              </a:solidFill>
            </a:rPr>
            <a:t>Project reporting</a:t>
          </a:r>
        </a:p>
      </dsp:txBody>
      <dsp:txXfrm>
        <a:off x="3915781" y="1053841"/>
        <a:ext cx="3047658" cy="1283941"/>
      </dsp:txXfrm>
    </dsp:sp>
    <dsp:sp modelId="{02AB09E6-F881-214E-87BB-A283987A2F85}">
      <dsp:nvSpPr>
        <dsp:cNvPr id="0" name=""/>
        <dsp:cNvSpPr/>
      </dsp:nvSpPr>
      <dsp:spPr>
        <a:xfrm>
          <a:off x="1357887" y="97090"/>
          <a:ext cx="4814071" cy="4307324"/>
        </a:xfrm>
        <a:prstGeom prst="circularArrow">
          <a:avLst>
            <a:gd name="adj1" fmla="val 8244"/>
            <a:gd name="adj2" fmla="val 575713"/>
            <a:gd name="adj3" fmla="val 2227434"/>
            <a:gd name="adj4" fmla="val 325599"/>
            <a:gd name="adj5" fmla="val 9618"/>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1DFA1-924A-C24C-A64F-61DBA18030E2}">
      <dsp:nvSpPr>
        <dsp:cNvPr id="0" name=""/>
        <dsp:cNvSpPr/>
      </dsp:nvSpPr>
      <dsp:spPr>
        <a:xfrm>
          <a:off x="2574290" y="3456388"/>
          <a:ext cx="2451996" cy="124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404A52"/>
              </a:solidFill>
            </a:rPr>
            <a:t>IMPACT TRACKING &amp; EVALUATION</a:t>
          </a:r>
        </a:p>
        <a:p>
          <a:pPr lvl="0" algn="ctr" defTabSz="889000">
            <a:lnSpc>
              <a:spcPct val="90000"/>
            </a:lnSpc>
            <a:spcBef>
              <a:spcPct val="0"/>
            </a:spcBef>
            <a:spcAft>
              <a:spcPct val="35000"/>
            </a:spcAft>
          </a:pPr>
          <a:r>
            <a:rPr lang="en-US" sz="1600" b="0" kern="1200" dirty="0" smtClean="0">
              <a:solidFill>
                <a:srgbClr val="404A52"/>
              </a:solidFill>
            </a:rPr>
            <a:t>Monitoring Key Impact Pathways</a:t>
          </a:r>
        </a:p>
        <a:p>
          <a:pPr lvl="0" algn="ctr" defTabSz="889000">
            <a:lnSpc>
              <a:spcPct val="90000"/>
            </a:lnSpc>
            <a:spcBef>
              <a:spcPct val="0"/>
            </a:spcBef>
            <a:spcAft>
              <a:spcPct val="35000"/>
            </a:spcAft>
          </a:pPr>
          <a:r>
            <a:rPr lang="en-US" sz="1600" b="0" kern="1200" dirty="0" smtClean="0">
              <a:solidFill>
                <a:srgbClr val="404A52"/>
              </a:solidFill>
            </a:rPr>
            <a:t>Management &amp; Implementation Data</a:t>
          </a:r>
        </a:p>
        <a:p>
          <a:pPr lvl="0" algn="ctr" defTabSz="889000">
            <a:lnSpc>
              <a:spcPct val="90000"/>
            </a:lnSpc>
            <a:spcBef>
              <a:spcPct val="0"/>
            </a:spcBef>
            <a:spcAft>
              <a:spcPct val="35000"/>
            </a:spcAft>
          </a:pPr>
          <a:r>
            <a:rPr lang="en-US" sz="1600" b="0" kern="1200" dirty="0" smtClean="0">
              <a:solidFill>
                <a:srgbClr val="404A52"/>
              </a:solidFill>
            </a:rPr>
            <a:t>Interim and ex-post evaluation</a:t>
          </a:r>
        </a:p>
      </dsp:txBody>
      <dsp:txXfrm>
        <a:off x="2574290" y="3456388"/>
        <a:ext cx="2451996" cy="1241749"/>
      </dsp:txXfrm>
    </dsp:sp>
    <dsp:sp modelId="{244DAD8A-F86E-664D-814E-6C957A1CDE64}">
      <dsp:nvSpPr>
        <dsp:cNvPr id="0" name=""/>
        <dsp:cNvSpPr/>
      </dsp:nvSpPr>
      <dsp:spPr>
        <a:xfrm>
          <a:off x="1488195" y="392360"/>
          <a:ext cx="4192860" cy="3927985"/>
        </a:xfrm>
        <a:prstGeom prst="circularArrow">
          <a:avLst>
            <a:gd name="adj1" fmla="val 8244"/>
            <a:gd name="adj2" fmla="val 575713"/>
            <a:gd name="adj3" fmla="val 10331858"/>
            <a:gd name="adj4" fmla="val 7737393"/>
            <a:gd name="adj5" fmla="val 9618"/>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CA529-40F7-E345-817E-70EFDD46CC51}">
      <dsp:nvSpPr>
        <dsp:cNvPr id="0" name=""/>
        <dsp:cNvSpPr/>
      </dsp:nvSpPr>
      <dsp:spPr>
        <a:xfrm>
          <a:off x="270027" y="936103"/>
          <a:ext cx="3568934" cy="138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404A52"/>
              </a:solidFill>
              <a:latin typeface="+mn-lt"/>
              <a:ea typeface="+mn-ea"/>
              <a:cs typeface="+mn-cs"/>
            </a:rPr>
            <a:t>IMPACT DESIGN </a:t>
          </a:r>
          <a:endParaRPr lang="en-US" sz="2000" b="1" kern="1200" dirty="0" smtClean="0">
            <a:solidFill>
              <a:srgbClr val="404A52"/>
            </a:solidFill>
          </a:endParaRPr>
        </a:p>
        <a:p>
          <a:pPr lvl="0" algn="ctr" defTabSz="889000">
            <a:lnSpc>
              <a:spcPct val="90000"/>
            </a:lnSpc>
            <a:spcBef>
              <a:spcPct val="0"/>
            </a:spcBef>
            <a:spcAft>
              <a:spcPct val="35000"/>
            </a:spcAft>
          </a:pPr>
          <a:r>
            <a:rPr lang="en-US" sz="1600" b="0" kern="1200" dirty="0" smtClean="0">
              <a:solidFill>
                <a:srgbClr val="404A52"/>
              </a:solidFill>
            </a:rPr>
            <a:t>Intervention logic</a:t>
          </a:r>
        </a:p>
        <a:p>
          <a:pPr lvl="0" algn="ctr" defTabSz="889000">
            <a:lnSpc>
              <a:spcPct val="90000"/>
            </a:lnSpc>
            <a:spcBef>
              <a:spcPct val="0"/>
            </a:spcBef>
            <a:spcAft>
              <a:spcPct val="35000"/>
            </a:spcAft>
          </a:pPr>
          <a:r>
            <a:rPr lang="en-US" sz="1600" b="0" kern="1200" dirty="0" smtClean="0">
              <a:solidFill>
                <a:srgbClr val="404A52"/>
              </a:solidFill>
            </a:rPr>
            <a:t>Clusters, destinations, missions,</a:t>
          </a:r>
        </a:p>
      </dsp:txBody>
      <dsp:txXfrm>
        <a:off x="270027" y="936103"/>
        <a:ext cx="3568934" cy="1383102"/>
      </dsp:txXfrm>
    </dsp:sp>
    <dsp:sp modelId="{581D6BD8-007E-EE42-B655-8C255F06C964}">
      <dsp:nvSpPr>
        <dsp:cNvPr id="0" name=""/>
        <dsp:cNvSpPr/>
      </dsp:nvSpPr>
      <dsp:spPr>
        <a:xfrm rot="21412418">
          <a:off x="1753149" y="-320698"/>
          <a:ext cx="4212210" cy="4341638"/>
        </a:xfrm>
        <a:prstGeom prst="circularArrow">
          <a:avLst>
            <a:gd name="adj1" fmla="val 8244"/>
            <a:gd name="adj2" fmla="val 575713"/>
            <a:gd name="adj3" fmla="val 18476511"/>
            <a:gd name="adj4" fmla="val 13673017"/>
            <a:gd name="adj5" fmla="val 9618"/>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8"/>
            <a:ext cx="2890665" cy="488225"/>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8"/>
            <a:ext cx="2890665" cy="488225"/>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600" y="4632690"/>
            <a:ext cx="5335893" cy="4389354"/>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8"/>
            <a:ext cx="2890665" cy="488225"/>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8"/>
            <a:ext cx="2890665" cy="488225"/>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endParaRPr lang="en-GB"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1</a:t>
            </a:fld>
            <a:endParaRPr lang="en-GB" dirty="0">
              <a:solidFill>
                <a:srgbClr val="000000"/>
              </a:solidFill>
            </a:endParaRPr>
          </a:p>
        </p:txBody>
      </p:sp>
    </p:spTree>
    <p:extLst>
      <p:ext uri="{BB962C8B-B14F-4D97-AF65-F5344CB8AC3E}">
        <p14:creationId xmlns:p14="http://schemas.microsoft.com/office/powerpoint/2010/main" val="240816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10</a:t>
            </a:fld>
            <a:endParaRPr lang="en-GB">
              <a:solidFill>
                <a:srgbClr val="000000"/>
              </a:solidFill>
            </a:endParaRPr>
          </a:p>
        </p:txBody>
      </p:sp>
    </p:spTree>
    <p:extLst>
      <p:ext uri="{BB962C8B-B14F-4D97-AF65-F5344CB8AC3E}">
        <p14:creationId xmlns:p14="http://schemas.microsoft.com/office/powerpoint/2010/main" val="274237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5537" cy="3702050"/>
          </a:xfrm>
        </p:spPr>
      </p:sp>
      <p:sp>
        <p:nvSpPr>
          <p:cNvPr id="3" name="Notes Placeholder 2"/>
          <p:cNvSpPr>
            <a:spLocks noGrp="1"/>
          </p:cNvSpPr>
          <p:nvPr>
            <p:ph type="body" idx="1"/>
          </p:nvPr>
        </p:nvSpPr>
        <p:spPr>
          <a:xfrm>
            <a:off x="82733" y="4444613"/>
            <a:ext cx="6385485" cy="5426473"/>
          </a:xfrm>
        </p:spPr>
        <p:txBody>
          <a:bodyPr>
            <a:noAutofit/>
          </a:bodyPr>
          <a:lstStyle/>
          <a:p>
            <a:pPr marL="171450" indent="-171450">
              <a:buFont typeface="Arial" panose="020B0604020202020204" pitchFamily="34" charset="0"/>
              <a:buChar char="•"/>
            </a:pPr>
            <a:endParaRPr lang="en-GB" sz="1000" b="0" kern="1200" baseline="0" dirty="0" smtClean="0">
              <a:solidFill>
                <a:srgbClr val="0F5494"/>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9538"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9538"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597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208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5899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93728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879" y="4457807"/>
            <a:ext cx="6528542" cy="5172679"/>
          </a:xfrm>
        </p:spPr>
        <p:txBody>
          <a:bodyPr>
            <a:noAutofit/>
          </a:bodyPr>
          <a:lstStyle/>
          <a:p>
            <a:endParaRPr lang="en-US" sz="1000" b="1" baseline="0" dirty="0" smtClean="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6</a:t>
            </a:fld>
            <a:endParaRPr lang="en-GB" altLang="fr-FR" dirty="0"/>
          </a:p>
        </p:txBody>
      </p:sp>
    </p:spTree>
    <p:extLst>
      <p:ext uri="{BB962C8B-B14F-4D97-AF65-F5344CB8AC3E}">
        <p14:creationId xmlns:p14="http://schemas.microsoft.com/office/powerpoint/2010/main" val="104573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167" y="4391011"/>
            <a:ext cx="6264695" cy="5361030"/>
          </a:xfrm>
        </p:spPr>
        <p:txBody>
          <a:bodyPr>
            <a:noAutofit/>
          </a:bodyPr>
          <a:lstStyle/>
          <a:p>
            <a:pPr defTabSz="905856">
              <a:defRPr/>
            </a:pPr>
            <a:endParaRPr lang="en-GB" sz="100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5761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5537" cy="3702050"/>
          </a:xfrm>
        </p:spPr>
      </p:sp>
      <p:sp>
        <p:nvSpPr>
          <p:cNvPr id="3" name="Notes Placeholder 2"/>
          <p:cNvSpPr>
            <a:spLocks noGrp="1"/>
          </p:cNvSpPr>
          <p:nvPr>
            <p:ph type="body" idx="1"/>
          </p:nvPr>
        </p:nvSpPr>
        <p:spPr>
          <a:xfrm>
            <a:off x="82733" y="4444613"/>
            <a:ext cx="6385485" cy="5426473"/>
          </a:xfrm>
        </p:spPr>
        <p:txBody>
          <a:bodyPr>
            <a:noAutofit/>
          </a:bodyPr>
          <a:lstStyle/>
          <a:p>
            <a:pPr marL="0" indent="0">
              <a:buFont typeface="Arial" panose="020B0604020202020204" pitchFamily="34" charset="0"/>
              <a:buNone/>
            </a:pPr>
            <a:endParaRPr lang="en-GB" sz="1000" b="0" kern="1200" baseline="0" dirty="0" smtClean="0">
              <a:solidFill>
                <a:srgbClr val="0F5494"/>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9538"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9538"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61424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41473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latin typeface="Arial"/>
            </a:endParaRPr>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818242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1020714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4" cy="6858000"/>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solidFill>
                <a:srgbClr val="FFFFFF"/>
              </a:solidFill>
              <a:latin typeface="Arial"/>
            </a:endParaRPr>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027661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804248" y="5589240"/>
            <a:ext cx="2015901" cy="536432"/>
          </a:xfrm>
          <a:prstGeom prst="rect">
            <a:avLst/>
          </a:prstGeom>
          <a:noFill/>
          <a:ln w="9525">
            <a:noFill/>
            <a:miter lim="800000"/>
            <a:headEnd/>
            <a:tailEnd/>
          </a:ln>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913"/>
          <a:stretch/>
        </p:blipFill>
        <p:spPr>
          <a:xfrm>
            <a:off x="3649648" y="0"/>
            <a:ext cx="5494351" cy="685799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84975"/>
            <a:ext cx="9144000" cy="573024"/>
          </a:xfrm>
          <a:prstGeom prst="rect">
            <a:avLst/>
          </a:prstGeom>
        </p:spPr>
      </p:pic>
      <p:pic>
        <p:nvPicPr>
          <p:cNvPr id="6" name="Picture 17"/>
          <p:cNvPicPr>
            <a:picLocks noChangeAspect="1" noChangeArrowheads="1"/>
          </p:cNvPicPr>
          <p:nvPr userDrawn="1"/>
        </p:nvPicPr>
        <p:blipFill>
          <a:blip r:embed="rId2" cstate="print"/>
          <a:srcRect/>
          <a:stretch>
            <a:fillRect/>
          </a:stretch>
        </p:blipFill>
        <p:spPr bwMode="auto">
          <a:xfrm>
            <a:off x="6956648" y="5589240"/>
            <a:ext cx="2015901" cy="536432"/>
          </a:xfrm>
          <a:prstGeom prst="rect">
            <a:avLst/>
          </a:prstGeom>
          <a:noFill/>
          <a:ln w="9525">
            <a:noFill/>
            <a:miter lim="800000"/>
            <a:headEnd/>
            <a:tailEnd/>
          </a:ln>
        </p:spPr>
      </p:pic>
    </p:spTree>
    <p:extLst>
      <p:ext uri="{BB962C8B-B14F-4D97-AF65-F5344CB8AC3E}">
        <p14:creationId xmlns:p14="http://schemas.microsoft.com/office/powerpoint/2010/main" val="41013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4" cy="6858000"/>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804248" y="5589240"/>
            <a:ext cx="2015901" cy="536432"/>
          </a:xfrm>
          <a:prstGeom prst="rect">
            <a:avLst/>
          </a:prstGeom>
          <a:noFill/>
          <a:ln w="9525">
            <a:noFill/>
            <a:miter lim="800000"/>
            <a:headEnd/>
            <a:tailEnd/>
          </a:ln>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913"/>
          <a:stretch/>
        </p:blipFill>
        <p:spPr>
          <a:xfrm>
            <a:off x="3649648" y="0"/>
            <a:ext cx="5494351" cy="685799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84975"/>
            <a:ext cx="9144000" cy="573024"/>
          </a:xfrm>
          <a:prstGeom prst="rect">
            <a:avLst/>
          </a:prstGeom>
        </p:spPr>
      </p:pic>
      <p:pic>
        <p:nvPicPr>
          <p:cNvPr id="6" name="Picture 17"/>
          <p:cNvPicPr>
            <a:picLocks noChangeAspect="1" noChangeArrowheads="1"/>
          </p:cNvPicPr>
          <p:nvPr userDrawn="1"/>
        </p:nvPicPr>
        <p:blipFill>
          <a:blip r:embed="rId2" cstate="print"/>
          <a:srcRect/>
          <a:stretch>
            <a:fillRect/>
          </a:stretch>
        </p:blipFill>
        <p:spPr bwMode="auto">
          <a:xfrm>
            <a:off x="6956648" y="5589240"/>
            <a:ext cx="2015901" cy="536432"/>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p>
            <a:fld id="{5652793C-CD56-44A0-A04F-37AD33BDDAB4}"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4324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a:xfrm>
            <a:off x="358914" y="2624386"/>
            <a:ext cx="3960440" cy="400110"/>
          </a:xfrm>
          <a:prstGeom prst="rect">
            <a:avLst/>
          </a:prstGeom>
          <a:noFill/>
        </p:spPr>
        <p:txBody>
          <a:bodyPr wrap="square" rtlCol="0">
            <a:spAutoFit/>
          </a:bodyPr>
          <a:lstStyle/>
          <a:p>
            <a:r>
              <a:rPr lang="en-US" sz="2000" b="0" dirty="0">
                <a:solidFill>
                  <a:schemeClr val="accent6"/>
                </a:solidFill>
              </a:rPr>
              <a:t>Commission proposal for</a:t>
            </a:r>
            <a:endParaRPr lang="en-GB" sz="2000" b="0" dirty="0" err="1" smtClean="0">
              <a:solidFill>
                <a:schemeClr val="accent6"/>
              </a:solidFill>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INNOVATION  </a:t>
            </a:r>
            <a:r>
              <a:rPr lang="en-US" sz="1500" dirty="0" smtClean="0">
                <a:solidFill>
                  <a:srgbClr val="00B0F0"/>
                </a:solidFill>
                <a:latin typeface="+mn-lt"/>
              </a:rPr>
              <a:t>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extLst>
      <p:ext uri="{BB962C8B-B14F-4D97-AF65-F5344CB8AC3E}">
        <p14:creationId xmlns:p14="http://schemas.microsoft.com/office/powerpoint/2010/main" val="37270379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2298393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348311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279843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71" r:id="rId5"/>
  </p:sldLayoutIdLst>
  <p:timing>
    <p:tnLst>
      <p:par>
        <p:cTn id="1" dur="indefinite" restart="never" nodeType="tmRoot"/>
      </p:par>
    </p:tnLst>
  </p:timing>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86572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iming>
    <p:tnLst>
      <p:par>
        <p:cTn id="1" dur="indefinite" restart="never" nodeType="tmRoot"/>
      </p:par>
    </p:tnLst>
  </p:timing>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68582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iming>
    <p:tnLst>
      <p:par>
        <p:cTn id="1" dur="indefinite" restart="never" nodeType="tmRoot"/>
      </p:par>
    </p:tnLst>
  </p:timing>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txBox="1">
            <a:spLocks/>
          </p:cNvSpPr>
          <p:nvPr/>
        </p:nvSpPr>
        <p:spPr>
          <a:xfrm>
            <a:off x="367913" y="5085184"/>
            <a:ext cx="4914642" cy="252437"/>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GB" sz="1400" b="0" i="0" u="none" strike="noStrike" kern="0" cap="none" spc="0" normalizeH="0" baseline="0" noProof="0" dirty="0">
              <a:ln>
                <a:noFill/>
              </a:ln>
              <a:solidFill>
                <a:srgbClr val="878685">
                  <a:lumMod val="50000"/>
                </a:srgbClr>
              </a:solidFill>
              <a:effectLst/>
              <a:uLnTx/>
              <a:uFillTx/>
              <a:latin typeface="Arial"/>
              <a:ea typeface="+mn-ea"/>
              <a:cs typeface="+mn-cs"/>
            </a:endParaRPr>
          </a:p>
        </p:txBody>
      </p:sp>
      <p:sp>
        <p:nvSpPr>
          <p:cNvPr id="7" name="Text Placeholder 9"/>
          <p:cNvSpPr txBox="1">
            <a:spLocks/>
          </p:cNvSpPr>
          <p:nvPr/>
        </p:nvSpPr>
        <p:spPr>
          <a:xfrm>
            <a:off x="367913" y="5835265"/>
            <a:ext cx="4914642" cy="523027"/>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lang="en-GB" sz="1400" b="0" i="0" kern="0" dirty="0" smtClean="0">
                <a:solidFill>
                  <a:srgbClr val="878685">
                    <a:lumMod val="50000"/>
                  </a:srgbClr>
                </a:solidFill>
                <a:latin typeface="Arial"/>
              </a:rPr>
              <a:t>European Commission</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lang="en-GB" sz="1400" b="0" i="0" kern="0" dirty="0" smtClean="0">
                <a:solidFill>
                  <a:srgbClr val="878685">
                    <a:lumMod val="50000"/>
                  </a:srgbClr>
                </a:solidFill>
                <a:latin typeface="Arial"/>
              </a:rPr>
              <a:t>DG Research &amp; Innovation (Angelica Marino, DG R&amp;I-G2)</a:t>
            </a:r>
            <a:endParaRPr kumimoji="0" lang="en-GB" sz="1400" b="0" i="0" u="none" strike="noStrike" kern="0" cap="none" spc="0" normalizeH="0" baseline="0" noProof="0" dirty="0" smtClean="0">
              <a:ln>
                <a:noFill/>
              </a:ln>
              <a:solidFill>
                <a:srgbClr val="878685">
                  <a:lumMod val="50000"/>
                </a:srgbClr>
              </a:solidFill>
              <a:effectLst/>
              <a:uLnTx/>
              <a:uFillTx/>
              <a:latin typeface="Arial"/>
              <a:ea typeface="+mn-ea"/>
              <a:cs typeface="+mn-cs"/>
            </a:endParaRPr>
          </a:p>
        </p:txBody>
      </p:sp>
      <p:sp>
        <p:nvSpPr>
          <p:cNvPr id="8" name="Text Placeholder 10"/>
          <p:cNvSpPr txBox="1">
            <a:spLocks/>
          </p:cNvSpPr>
          <p:nvPr/>
        </p:nvSpPr>
        <p:spPr>
          <a:xfrm>
            <a:off x="389629" y="5920148"/>
            <a:ext cx="4914642" cy="353263"/>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GB" sz="1400" b="0" i="0" u="none" strike="noStrike" kern="0" cap="none" spc="0" normalizeH="0" baseline="0" noProof="0" dirty="0">
              <a:ln>
                <a:noFill/>
              </a:ln>
              <a:solidFill>
                <a:srgbClr val="878685">
                  <a:lumMod val="50000"/>
                </a:srgbClr>
              </a:solidFill>
              <a:effectLst/>
              <a:uLnTx/>
              <a:uFillTx/>
              <a:latin typeface="Arial"/>
              <a:ea typeface="+mn-ea"/>
              <a:cs typeface="+mn-cs"/>
            </a:endParaRPr>
          </a:p>
        </p:txBody>
      </p:sp>
      <p:sp>
        <p:nvSpPr>
          <p:cNvPr id="9" name="Title 12"/>
          <p:cNvSpPr txBox="1">
            <a:spLocks/>
          </p:cNvSpPr>
          <p:nvPr/>
        </p:nvSpPr>
        <p:spPr>
          <a:xfrm>
            <a:off x="367913" y="1628800"/>
            <a:ext cx="3920901" cy="2376264"/>
          </a:xfrm>
          <a:prstGeom prst="rect">
            <a:avLst/>
          </a:prstGeom>
        </p:spPr>
        <p:txBody>
          <a:bodyPr anchor="t"/>
          <a:lstStyle>
            <a:lvl1pPr marL="0" indent="0" algn="l" rtl="0" eaLnBrk="1" fontAlgn="base" hangingPunct="1">
              <a:spcBef>
                <a:spcPct val="0"/>
              </a:spcBef>
              <a:spcAft>
                <a:spcPct val="0"/>
              </a:spcAft>
              <a:defRPr sz="3000" b="1" baseline="0">
                <a:solidFill>
                  <a:schemeClr val="accent6"/>
                </a:solidFill>
                <a:latin typeface="Arial" panose="020B0604020202020204" pitchFamily="34" charset="0"/>
                <a:ea typeface="+mj-ea"/>
                <a:cs typeface="Arial" panose="020B0604020202020204" pitchFamily="34" charset="0"/>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spcAft>
                <a:spcPts val="0"/>
              </a:spcAft>
            </a:pPr>
            <a:r>
              <a:rPr lang="en-US" sz="4800" kern="0" dirty="0" smtClean="0"/>
              <a:t>PAVING THE PATHWAYS TO IMPACT</a:t>
            </a:r>
            <a:r>
              <a:rPr lang="en-US" sz="3600" kern="0" dirty="0" smtClean="0"/>
              <a:t/>
            </a:r>
            <a:br>
              <a:rPr lang="en-US" sz="3600" kern="0" dirty="0" smtClean="0"/>
            </a:br>
            <a:r>
              <a:rPr lang="sk-SK" sz="2400" kern="0" dirty="0" smtClean="0"/>
              <a:t>IN</a:t>
            </a:r>
            <a:r>
              <a:rPr lang="en-US" sz="2400" kern="0" dirty="0" smtClean="0"/>
              <a:t> HORIZON EUROPE</a:t>
            </a:r>
            <a:endParaRPr lang="en-US" sz="6000" kern="0" dirty="0"/>
          </a:p>
        </p:txBody>
      </p:sp>
    </p:spTree>
    <p:extLst>
      <p:ext uri="{BB962C8B-B14F-4D97-AF65-F5344CB8AC3E}">
        <p14:creationId xmlns:p14="http://schemas.microsoft.com/office/powerpoint/2010/main" val="155348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788" y="2152338"/>
            <a:ext cx="8229600" cy="192473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200000"/>
              </a:lnSpc>
              <a:spcBef>
                <a:spcPct val="0"/>
              </a:spcBef>
              <a:spcAft>
                <a:spcPct val="0"/>
              </a:spcAft>
              <a:buClrTx/>
              <a:buSzTx/>
              <a:buFontTx/>
              <a:buNone/>
              <a:tabLst/>
              <a:defRPr/>
            </a:pPr>
            <a:r>
              <a:rPr kumimoji="0" lang="en-GB" sz="4800" b="0" i="0" u="none" strike="noStrike" kern="0" cap="none" spc="0" normalizeH="0" baseline="0" noProof="0" dirty="0" smtClean="0">
                <a:ln>
                  <a:noFill/>
                </a:ln>
                <a:solidFill>
                  <a:srgbClr val="F8A907"/>
                </a:solidFill>
                <a:effectLst/>
                <a:uLnTx/>
                <a:uFillTx/>
                <a:latin typeface="Arial"/>
                <a:ea typeface="+mj-ea"/>
                <a:cs typeface="+mj-cs"/>
              </a:rPr>
              <a:t>Thank you!</a:t>
            </a:r>
          </a:p>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t/>
            </a:r>
            <a:b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br>
            <a: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t> </a:t>
            </a:r>
            <a:b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br>
            <a: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t/>
            </a:r>
            <a:br>
              <a:rPr kumimoji="0" lang="en-GB" sz="3000" b="0" i="0" u="none" strike="noStrike" kern="0" cap="none" spc="0" normalizeH="0" baseline="0" noProof="0" dirty="0" smtClean="0">
                <a:ln>
                  <a:noFill/>
                </a:ln>
                <a:solidFill>
                  <a:srgbClr val="F8A907"/>
                </a:solidFill>
                <a:effectLst/>
                <a:uLnTx/>
                <a:uFillTx/>
                <a:latin typeface="EC Square Sans Pro" panose="020B0506040000020004" pitchFamily="34" charset="0"/>
                <a:ea typeface="+mj-ea"/>
                <a:cs typeface="+mj-cs"/>
              </a:rPr>
            </a:br>
            <a:r>
              <a:rPr kumimoji="0" lang="en-GB" sz="3000" b="1" i="0" u="none" strike="noStrike" kern="0" cap="none" spc="0" normalizeH="0" baseline="0" noProof="0" dirty="0" smtClean="0">
                <a:ln>
                  <a:noFill/>
                </a:ln>
                <a:solidFill>
                  <a:srgbClr val="F8A907"/>
                </a:solidFill>
                <a:effectLst/>
                <a:uLnTx/>
                <a:uFillTx/>
                <a:latin typeface="Arial"/>
                <a:ea typeface="+mj-ea"/>
                <a:cs typeface="+mj-cs"/>
              </a:rPr>
              <a:t/>
            </a:r>
            <a:br>
              <a:rPr kumimoji="0" lang="en-GB" sz="3000" b="1" i="0" u="none" strike="noStrike" kern="0" cap="none" spc="0" normalizeH="0" baseline="0" noProof="0" dirty="0" smtClean="0">
                <a:ln>
                  <a:noFill/>
                </a:ln>
                <a:solidFill>
                  <a:srgbClr val="F8A907"/>
                </a:solidFill>
                <a:effectLst/>
                <a:uLnTx/>
                <a:uFillTx/>
                <a:latin typeface="Arial"/>
                <a:ea typeface="+mj-ea"/>
                <a:cs typeface="+mj-cs"/>
              </a:rPr>
            </a:br>
            <a:endParaRPr kumimoji="0" lang="en-GB" sz="3000" b="1" i="0" u="none" strike="noStrike" kern="0" cap="none" spc="0" normalizeH="0" baseline="0" noProof="0" dirty="0">
              <a:ln>
                <a:noFill/>
              </a:ln>
              <a:solidFill>
                <a:srgbClr val="F8A907"/>
              </a:solidFill>
              <a:effectLst/>
              <a:uLnTx/>
              <a:uFillTx/>
              <a:latin typeface="Arial"/>
              <a:ea typeface="+mj-ea"/>
              <a:cs typeface="+mj-cs"/>
            </a:endParaRPr>
          </a:p>
        </p:txBody>
      </p:sp>
      <p:sp>
        <p:nvSpPr>
          <p:cNvPr id="3" name="TextBox 2"/>
          <p:cNvSpPr txBox="1"/>
          <p:nvPr/>
        </p:nvSpPr>
        <p:spPr>
          <a:xfrm>
            <a:off x="3077061" y="3861048"/>
            <a:ext cx="2993054" cy="400110"/>
          </a:xfrm>
          <a:prstGeom prst="rect">
            <a:avLst/>
          </a:prstGeom>
          <a:solidFill>
            <a:srgbClr val="0F5494"/>
          </a:solidFill>
        </p:spPr>
        <p:txBody>
          <a:bodyPr wrap="square" l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20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HorizonEU</a:t>
            </a: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0" y="6453916"/>
            <a:ext cx="9144000" cy="18466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600" b="0" i="0" u="none" strike="noStrike" kern="0" cap="none" spc="0" normalizeH="0" baseline="0" noProof="0" dirty="0">
                <a:ln>
                  <a:noFill/>
                </a:ln>
                <a:solidFill>
                  <a:srgbClr val="878685">
                    <a:lumMod val="50000"/>
                  </a:srgbClr>
                </a:solidFill>
                <a:effectLst/>
                <a:uLnTx/>
                <a:uFillTx/>
                <a:latin typeface="Verdana" pitchFamily="34" charset="0"/>
                <a:ea typeface="+mn-ea"/>
                <a:cs typeface="+mn-cs"/>
              </a:rPr>
              <a:t>© European Union, 2018. </a:t>
            </a:r>
            <a:r>
              <a:rPr kumimoji="0" lang="en-GB" sz="600" b="0" i="0" u="none" strike="noStrike" kern="0" cap="none" spc="0" normalizeH="0" baseline="0" noProof="0" dirty="0" smtClean="0">
                <a:ln>
                  <a:noFill/>
                </a:ln>
                <a:solidFill>
                  <a:srgbClr val="878685">
                    <a:lumMod val="50000"/>
                  </a:srgbClr>
                </a:solidFill>
                <a:effectLst/>
                <a:uLnTx/>
                <a:uFillTx/>
                <a:latin typeface="Verdana" pitchFamily="34" charset="0"/>
                <a:ea typeface="+mn-ea"/>
                <a:cs typeface="+mn-cs"/>
              </a:rPr>
              <a:t>| Images </a:t>
            </a:r>
            <a:r>
              <a:rPr kumimoji="0" lang="en-GB" sz="600" b="0" i="0" u="none" strike="noStrike" kern="0" cap="none" spc="0" normalizeH="0" baseline="0" noProof="0" dirty="0">
                <a:ln>
                  <a:noFill/>
                </a:ln>
                <a:solidFill>
                  <a:srgbClr val="878685">
                    <a:lumMod val="50000"/>
                  </a:srgbClr>
                </a:solidFill>
                <a:effectLst/>
                <a:uLnTx/>
                <a:uFillTx/>
                <a:latin typeface="Verdana" pitchFamily="34" charset="0"/>
                <a:ea typeface="+mn-ea"/>
                <a:cs typeface="+mn-cs"/>
              </a:rPr>
              <a:t>source: © </a:t>
            </a:r>
            <a:r>
              <a:rPr kumimoji="0" lang="en-GB" sz="600" b="0" i="0" u="none" strike="noStrike" kern="0" cap="none" spc="0" normalizeH="0" baseline="0" noProof="0" dirty="0" err="1">
                <a:ln>
                  <a:noFill/>
                </a:ln>
                <a:solidFill>
                  <a:srgbClr val="878685">
                    <a:lumMod val="50000"/>
                  </a:srgbClr>
                </a:solidFill>
                <a:effectLst/>
                <a:uLnTx/>
                <a:uFillTx/>
                <a:latin typeface="Verdana" pitchFamily="34" charset="0"/>
                <a:ea typeface="+mn-ea"/>
                <a:cs typeface="+mn-cs"/>
              </a:rPr>
              <a:t>darkovujic</a:t>
            </a:r>
            <a:r>
              <a:rPr kumimoji="0" lang="en-GB" sz="600" b="0" i="0" u="none" strike="noStrike" kern="0" cap="none" spc="0" normalizeH="0" baseline="0" noProof="0" dirty="0">
                <a:ln>
                  <a:noFill/>
                </a:ln>
                <a:solidFill>
                  <a:srgbClr val="878685">
                    <a:lumMod val="50000"/>
                  </a:srgbClr>
                </a:solidFill>
                <a:effectLst/>
                <a:uLnTx/>
                <a:uFillTx/>
                <a:latin typeface="Verdana" pitchFamily="34" charset="0"/>
                <a:ea typeface="+mn-ea"/>
                <a:cs typeface="+mn-cs"/>
              </a:rPr>
              <a:t>, #82863476; © </a:t>
            </a:r>
            <a:r>
              <a:rPr kumimoji="0" lang="en-GB" sz="600" b="0" i="0" u="none" strike="noStrike" kern="0" cap="none" spc="0" normalizeH="0" baseline="0" noProof="0" dirty="0" err="1">
                <a:ln>
                  <a:noFill/>
                </a:ln>
                <a:solidFill>
                  <a:srgbClr val="878685">
                    <a:lumMod val="50000"/>
                  </a:srgbClr>
                </a:solidFill>
                <a:effectLst/>
                <a:uLnTx/>
                <a:uFillTx/>
                <a:latin typeface="Verdana" pitchFamily="34" charset="0"/>
                <a:ea typeface="+mn-ea"/>
                <a:cs typeface="+mn-cs"/>
              </a:rPr>
              <a:t>Konovalov</a:t>
            </a:r>
            <a:r>
              <a:rPr kumimoji="0" lang="en-GB" sz="600" b="0" i="0" u="none" strike="noStrike" kern="0" cap="none" spc="0" normalizeH="0" baseline="0" noProof="0" dirty="0">
                <a:ln>
                  <a:noFill/>
                </a:ln>
                <a:solidFill>
                  <a:srgbClr val="878685">
                    <a:lumMod val="50000"/>
                  </a:srgbClr>
                </a:solidFill>
                <a:effectLst/>
                <a:uLnTx/>
                <a:uFillTx/>
                <a:latin typeface="Verdana" pitchFamily="34" charset="0"/>
                <a:ea typeface="+mn-ea"/>
                <a:cs typeface="+mn-cs"/>
              </a:rPr>
              <a:t> Pavel, #109031193; 2018. Fotolia.com</a:t>
            </a:r>
            <a:endParaRPr kumimoji="0" lang="en-GB" sz="600" b="0" i="0" u="none" strike="noStrike" kern="1200" cap="none" spc="0" normalizeH="0" baseline="0" noProof="0" dirty="0" smtClean="0">
              <a:ln>
                <a:noFill/>
              </a:ln>
              <a:solidFill>
                <a:srgbClr val="0F5494"/>
              </a:solidFill>
              <a:effectLst/>
              <a:uLnTx/>
              <a:uFillTx/>
              <a:latin typeface="Verdana" pitchFamily="34" charset="0"/>
              <a:ea typeface="+mn-ea"/>
              <a:cs typeface="+mn-cs"/>
            </a:endParaRPr>
          </a:p>
        </p:txBody>
      </p:sp>
      <p:sp>
        <p:nvSpPr>
          <p:cNvPr id="5" name="TextBox 4"/>
          <p:cNvSpPr txBox="1"/>
          <p:nvPr/>
        </p:nvSpPr>
        <p:spPr>
          <a:xfrm>
            <a:off x="1592240" y="4345940"/>
            <a:ext cx="595952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E4194"/>
                </a:solidFill>
                <a:effectLst/>
                <a:uLnTx/>
                <a:uFillTx/>
                <a:latin typeface="Verdana" pitchFamily="34" charset="0"/>
                <a:ea typeface="+mn-ea"/>
                <a:cs typeface="+mn-cs"/>
                <a:hlinkClick r:id="rId3"/>
              </a:rPr>
              <a:t>http://ec.europa.eu/horizon-europe</a:t>
            </a:r>
            <a:endParaRPr kumimoji="0" lang="en-GB" sz="1800" b="1" i="0" u="none" strike="noStrike" kern="1200" cap="none" spc="0" normalizeH="0" baseline="0" noProof="0" dirty="0">
              <a:ln>
                <a:noFill/>
              </a:ln>
              <a:solidFill>
                <a:srgbClr val="0E4194"/>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err="1" smtClean="0">
              <a:ln>
                <a:noFill/>
              </a:ln>
              <a:solidFill>
                <a:srgbClr val="404A52"/>
              </a:solidFill>
              <a:effectLst/>
              <a:uLnTx/>
              <a:uFillTx/>
              <a:latin typeface="Verdana" pitchFamily="34" charset="0"/>
              <a:ea typeface="+mn-ea"/>
              <a:cs typeface="+mn-cs"/>
            </a:endParaRPr>
          </a:p>
        </p:txBody>
      </p:sp>
    </p:spTree>
    <p:extLst>
      <p:ext uri="{BB962C8B-B14F-4D97-AF65-F5344CB8AC3E}">
        <p14:creationId xmlns:p14="http://schemas.microsoft.com/office/powerpoint/2010/main" val="171462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644" y="404664"/>
            <a:ext cx="8634148" cy="458452"/>
          </a:xfrm>
          <a:prstGeom prst="rect">
            <a:avLst/>
          </a:prstGeom>
        </p:spPr>
        <p:txBody>
          <a:bodyPr anchor="t"/>
          <a:lstStyle/>
          <a:p>
            <a:pPr marL="0" indent="0">
              <a:spcAft>
                <a:spcPts val="0"/>
              </a:spcAft>
            </a:pPr>
            <a:r>
              <a:rPr lang="en-US" sz="2800" dirty="0" smtClean="0">
                <a:solidFill>
                  <a:srgbClr val="002060"/>
                </a:solidFill>
                <a:latin typeface="Arial" panose="020B0604020202020204" pitchFamily="34" charset="0"/>
                <a:cs typeface="Arial" panose="020B0604020202020204" pitchFamily="34" charset="0"/>
              </a:rPr>
              <a:t>HORIZON EUROPE IMPACT IN PROJECTS</a:t>
            </a:r>
            <a:br>
              <a:rPr lang="en-US" sz="2800" dirty="0" smtClean="0">
                <a:solidFill>
                  <a:srgbClr val="002060"/>
                </a:solidFill>
                <a:latin typeface="Arial" panose="020B0604020202020204" pitchFamily="34" charset="0"/>
                <a:cs typeface="Arial" panose="020B0604020202020204" pitchFamily="34" charset="0"/>
              </a:rPr>
            </a:br>
            <a:r>
              <a:rPr lang="en-US" sz="2800" b="0" dirty="0" smtClean="0">
                <a:solidFill>
                  <a:srgbClr val="002060"/>
                </a:solidFill>
                <a:latin typeface="Arial" panose="020B0604020202020204" pitchFamily="34" charset="0"/>
                <a:cs typeface="Arial" panose="020B0604020202020204" pitchFamily="34" charset="0"/>
              </a:rPr>
              <a:t>Presentation outline</a:t>
            </a:r>
            <a:endParaRPr lang="en-US" sz="2800" b="0" dirty="0">
              <a:solidFill>
                <a:srgbClr val="002060"/>
              </a:solidFill>
              <a:latin typeface="Arial" panose="020B0604020202020204" pitchFamily="34" charset="0"/>
              <a:cs typeface="Arial" panose="020B0604020202020204" pitchFamily="34" charset="0"/>
            </a:endParaRPr>
          </a:p>
        </p:txBody>
      </p:sp>
      <p:graphicFrame>
        <p:nvGraphicFramePr>
          <p:cNvPr id="22" name="Content Placeholder 5"/>
          <p:cNvGraphicFramePr>
            <a:graphicFrameLocks/>
          </p:cNvGraphicFramePr>
          <p:nvPr>
            <p:extLst/>
          </p:nvPr>
        </p:nvGraphicFramePr>
        <p:xfrm>
          <a:off x="6031732" y="1556792"/>
          <a:ext cx="5327650" cy="3906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413783366"/>
              </p:ext>
            </p:extLst>
          </p:nvPr>
        </p:nvGraphicFramePr>
        <p:xfrm>
          <a:off x="539552" y="1628800"/>
          <a:ext cx="828092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596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8126" y="332656"/>
            <a:ext cx="7144742" cy="1296145"/>
          </a:xfrm>
          <a:prstGeom prst="rect">
            <a:avLst/>
          </a:prstGeom>
          <a:ln>
            <a:noFill/>
          </a:ln>
        </p:spPr>
        <p:txBody>
          <a:bodyPr/>
          <a:lstStyle/>
          <a:p>
            <a:pPr marL="0" indent="0">
              <a:buClr>
                <a:schemeClr val="tx2"/>
              </a:buClr>
            </a:pPr>
            <a:r>
              <a:rPr lang="en-GB" sz="2800" dirty="0" smtClean="0">
                <a:solidFill>
                  <a:srgbClr val="002060"/>
                </a:solidFill>
                <a:latin typeface="Arial" panose="020B0604020202020204" pitchFamily="34" charset="0"/>
                <a:cs typeface="Arial" panose="020B0604020202020204" pitchFamily="34" charset="0"/>
              </a:rPr>
              <a:t/>
            </a:r>
            <a:br>
              <a:rPr lang="en-GB" sz="2800" dirty="0" smtClean="0">
                <a:solidFill>
                  <a:srgbClr val="002060"/>
                </a:solidFill>
                <a:latin typeface="Arial" panose="020B0604020202020204" pitchFamily="34" charset="0"/>
                <a:cs typeface="Arial" panose="020B0604020202020204" pitchFamily="34" charset="0"/>
              </a:rPr>
            </a:br>
            <a:r>
              <a:rPr lang="en-GB" sz="2000" dirty="0" smtClean="0">
                <a:solidFill>
                  <a:srgbClr val="002060"/>
                </a:solidFill>
                <a:latin typeface="Arial" panose="020B0604020202020204" pitchFamily="34" charset="0"/>
                <a:cs typeface="Arial" panose="020B0604020202020204" pitchFamily="34" charset="0"/>
              </a:rPr>
              <a:t>Impact-driven Framework Programme</a:t>
            </a:r>
            <a:endParaRPr lang="en-GB" sz="2400" dirty="0">
              <a:solidFill>
                <a:srgbClr val="002060"/>
              </a:solidFill>
              <a:latin typeface="Arial" panose="020B0604020202020204" pitchFamily="34" charset="0"/>
              <a:cs typeface="Arial" panose="020B0604020202020204" pitchFamily="34" charset="0"/>
            </a:endParaRPr>
          </a:p>
        </p:txBody>
      </p:sp>
      <p:sp>
        <p:nvSpPr>
          <p:cNvPr id="56" name="Rectangle 55"/>
          <p:cNvSpPr/>
          <p:nvPr/>
        </p:nvSpPr>
        <p:spPr>
          <a:xfrm>
            <a:off x="539552" y="1326555"/>
            <a:ext cx="8147247" cy="1217999"/>
          </a:xfrm>
          <a:prstGeom prst="rect">
            <a:avLst/>
          </a:prstGeom>
          <a:solidFill>
            <a:schemeClr val="bg1"/>
          </a:solidFill>
          <a:ln w="28575">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7" name="Diagram 16">
            <a:extLst>
              <a:ext uri="{FF2B5EF4-FFF2-40B4-BE49-F238E27FC236}">
                <a16:creationId xmlns:a16="http://schemas.microsoft.com/office/drawing/2014/main" id="{B049DC80-6099-A741-9766-50574212ABBB}"/>
              </a:ext>
            </a:extLst>
          </p:cNvPr>
          <p:cNvGraphicFramePr/>
          <p:nvPr>
            <p:extLst>
              <p:ext uri="{D42A27DB-BD31-4B8C-83A1-F6EECF244321}">
                <p14:modId xmlns:p14="http://schemas.microsoft.com/office/powerpoint/2010/main" val="1072639349"/>
              </p:ext>
            </p:extLst>
          </p:nvPr>
        </p:nvGraphicFramePr>
        <p:xfrm>
          <a:off x="827584" y="1340768"/>
          <a:ext cx="69847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251520" y="236498"/>
            <a:ext cx="911117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2"/>
              </a:buClr>
            </a:pPr>
            <a:r>
              <a:rPr lang="en-GB" sz="3200" kern="0" dirty="0" smtClean="0">
                <a:solidFill>
                  <a:srgbClr val="002060"/>
                </a:solidFill>
                <a:latin typeface="Arial" panose="020B0604020202020204" pitchFamily="34" charset="0"/>
                <a:cs typeface="Arial" panose="020B0604020202020204" pitchFamily="34" charset="0"/>
              </a:rPr>
              <a:t>HORIZON EUROPE CYCLE</a:t>
            </a:r>
            <a:endParaRPr lang="en-GB" sz="3200"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23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702" y="282388"/>
            <a:ext cx="8423785" cy="720081"/>
          </a:xfrm>
          <a:prstGeom prst="rect">
            <a:avLst/>
          </a:prstGeom>
        </p:spPr>
        <p:txBody>
          <a:bodyPr/>
          <a:lstStyle/>
          <a:p>
            <a:pPr marL="0" indent="0">
              <a:buClr>
                <a:schemeClr val="tx2"/>
              </a:buClr>
            </a:pPr>
            <a:r>
              <a:rPr lang="en-GB" sz="3200" dirty="0" smtClean="0">
                <a:solidFill>
                  <a:srgbClr val="002060"/>
                </a:solidFill>
                <a:latin typeface="Arial" panose="020B0604020202020204" pitchFamily="34" charset="0"/>
                <a:cs typeface="Arial" panose="020B0604020202020204" pitchFamily="34" charset="0"/>
              </a:rPr>
              <a:t>IMPACT DESIGN IN HORIZON EUROPE</a:t>
            </a:r>
            <a:endParaRPr lang="en-GB" sz="3200" dirty="0">
              <a:solidFill>
                <a:srgbClr val="002060"/>
              </a:solidFill>
              <a:latin typeface="Arial" panose="020B0604020202020204" pitchFamily="34" charset="0"/>
              <a:cs typeface="Arial" panose="020B0604020202020204" pitchFamily="34" charset="0"/>
            </a:endParaRPr>
          </a:p>
        </p:txBody>
      </p:sp>
      <p:sp>
        <p:nvSpPr>
          <p:cNvPr id="56" name="Rectangle 55"/>
          <p:cNvSpPr/>
          <p:nvPr/>
        </p:nvSpPr>
        <p:spPr>
          <a:xfrm>
            <a:off x="539552" y="1242472"/>
            <a:ext cx="8147247" cy="1217999"/>
          </a:xfrm>
          <a:prstGeom prst="rect">
            <a:avLst/>
          </a:prstGeom>
          <a:solidFill>
            <a:schemeClr val="bg1"/>
          </a:solidFill>
          <a:ln w="28575">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aphicFrame>
        <p:nvGraphicFramePr>
          <p:cNvPr id="29" name="Table 28"/>
          <p:cNvGraphicFramePr>
            <a:graphicFrameLocks noGrp="1"/>
          </p:cNvGraphicFramePr>
          <p:nvPr>
            <p:extLst/>
          </p:nvPr>
        </p:nvGraphicFramePr>
        <p:xfrm>
          <a:off x="539551" y="1562192"/>
          <a:ext cx="8303387" cy="4810407"/>
        </p:xfrm>
        <a:graphic>
          <a:graphicData uri="http://schemas.openxmlformats.org/drawingml/2006/table">
            <a:tbl>
              <a:tblPr firstRow="1" bandRow="1">
                <a:tableStyleId>{5C22544A-7EE6-4342-B048-85BDC9FD1C3A}</a:tableStyleId>
              </a:tblPr>
              <a:tblGrid>
                <a:gridCol w="1314851">
                  <a:extLst>
                    <a:ext uri="{9D8B030D-6E8A-4147-A177-3AD203B41FA5}">
                      <a16:colId xmlns:a16="http://schemas.microsoft.com/office/drawing/2014/main" val="2031290754"/>
                    </a:ext>
                  </a:extLst>
                </a:gridCol>
                <a:gridCol w="6988536">
                  <a:extLst>
                    <a:ext uri="{9D8B030D-6E8A-4147-A177-3AD203B41FA5}">
                      <a16:colId xmlns:a16="http://schemas.microsoft.com/office/drawing/2014/main" val="3226850887"/>
                    </a:ext>
                  </a:extLst>
                </a:gridCol>
              </a:tblGrid>
              <a:tr h="1294278">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1800"/>
                        </a:spcBef>
                        <a:spcAft>
                          <a:spcPct val="0"/>
                        </a:spcAft>
                        <a:buClr>
                          <a:srgbClr val="7C1B71"/>
                        </a:buClr>
                        <a:buSzPct val="120000"/>
                        <a:buFont typeface="Wingdings" panose="05000000000000000000" pitchFamily="2" charset="2"/>
                        <a:buNone/>
                        <a:tabLst/>
                        <a:defRPr/>
                      </a:pPr>
                      <a:r>
                        <a:rPr kumimoji="0" lang="en-GB" sz="1800" b="1" i="0" u="none" strike="noStrike" kern="0" cap="none" spc="0" normalizeH="0" baseline="0" noProof="0" dirty="0" smtClean="0">
                          <a:ln>
                            <a:noFill/>
                          </a:ln>
                          <a:solidFill>
                            <a:srgbClr val="0F5494"/>
                          </a:solidFill>
                          <a:effectLst/>
                          <a:uLnTx/>
                          <a:uFillTx/>
                          <a:latin typeface="+mn-lt"/>
                          <a:ea typeface="Verdana" panose="020B0604030504040204" pitchFamily="34" charset="0"/>
                          <a:cs typeface="Verdana" panose="020B0604030504040204" pitchFamily="34" charset="0"/>
                        </a:rPr>
                        <a:t>Scientific impact </a:t>
                      </a:r>
                    </a:p>
                    <a:p>
                      <a:pPr marL="0" marR="0" lvl="0" indent="0" algn="l" defTabSz="914400" rtl="0" eaLnBrk="1" fontAlgn="base" latinLnBrk="0" hangingPunct="1">
                        <a:lnSpc>
                          <a:spcPct val="100000"/>
                        </a:lnSpc>
                        <a:spcBef>
                          <a:spcPts val="0"/>
                        </a:spcBef>
                        <a:spcAft>
                          <a:spcPct val="0"/>
                        </a:spcAft>
                        <a:buClr>
                          <a:srgbClr val="7C1B71"/>
                        </a:buClr>
                        <a:buSzPct val="120000"/>
                        <a:buFont typeface="Wingdings" panose="05000000000000000000" pitchFamily="2" charset="2"/>
                        <a:buNone/>
                        <a:tabLst/>
                        <a:defRPr/>
                      </a:pPr>
                      <a:r>
                        <a:rPr kumimoji="0" lang="en-US" sz="1800" b="0" i="0" u="none" strike="noStrike" kern="0" cap="none" spc="0" normalizeH="0" baseline="0" noProof="0" dirty="0" smtClean="0">
                          <a:ln>
                            <a:noFill/>
                          </a:ln>
                          <a:solidFill>
                            <a:schemeClr val="accent3"/>
                          </a:solidFill>
                          <a:effectLst/>
                          <a:uLnTx/>
                          <a:uFillTx/>
                          <a:latin typeface="+mn-lt"/>
                          <a:ea typeface="Verdana" panose="020B0604030504040204" pitchFamily="34" charset="0"/>
                          <a:cs typeface="Verdana" panose="020B0604030504040204" pitchFamily="34" charset="0"/>
                        </a:rPr>
                        <a:t>Promote scientific excellence, support the creation and diffusion of high-quality new fundamental and applied knowledge, skills, training and mobility of researchers, attract talent at all levels, and contribute to full engagement of Union's talent pool in actions supported under the </a:t>
                      </a:r>
                      <a:r>
                        <a:rPr kumimoji="0" lang="en-US" sz="1800" b="0" i="0" u="none" strike="noStrike" kern="0" cap="none" spc="0" normalizeH="0" baseline="0" noProof="0" dirty="0" err="1" smtClean="0">
                          <a:ln>
                            <a:noFill/>
                          </a:ln>
                          <a:solidFill>
                            <a:schemeClr val="accent3"/>
                          </a:solidFill>
                          <a:effectLst/>
                          <a:uLnTx/>
                          <a:uFillTx/>
                          <a:latin typeface="+mn-lt"/>
                          <a:ea typeface="Verdana" panose="020B0604030504040204" pitchFamily="34" charset="0"/>
                          <a:cs typeface="Verdana" panose="020B0604030504040204" pitchFamily="34" charset="0"/>
                        </a:rPr>
                        <a:t>Programme</a:t>
                      </a:r>
                      <a:r>
                        <a:rPr kumimoji="0" lang="en-US" sz="1800" b="0" i="0" u="none" strike="noStrike" kern="0" cap="none" spc="0" normalizeH="0" baseline="0" noProof="0" dirty="0" smtClean="0">
                          <a:ln>
                            <a:noFill/>
                          </a:ln>
                          <a:solidFill>
                            <a:schemeClr val="accent3"/>
                          </a:solidFill>
                          <a:effectLst/>
                          <a:uLnTx/>
                          <a:uFillTx/>
                          <a:latin typeface="+mn-lt"/>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963675"/>
                  </a:ext>
                </a:extLst>
              </a:tr>
              <a:tr h="1294278">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smtClean="0">
                          <a:solidFill>
                            <a:schemeClr val="tx1"/>
                          </a:solidFill>
                          <a:latin typeface="+mn-lt"/>
                          <a:ea typeface="Verdana" panose="020B0604030504040204" pitchFamily="34" charset="0"/>
                          <a:cs typeface="Verdana" panose="020B0604030504040204" pitchFamily="34" charset="0"/>
                        </a:rPr>
                        <a:t>Societal impact</a:t>
                      </a:r>
                    </a:p>
                    <a:p>
                      <a:pPr algn="l"/>
                      <a:r>
                        <a:rPr lang="en-US" sz="1800" b="0" i="0" dirty="0" smtClean="0">
                          <a:solidFill>
                            <a:schemeClr val="accent3"/>
                          </a:solidFill>
                          <a:latin typeface="+mn-lt"/>
                          <a:ea typeface="Verdana" panose="020B0604030504040204" pitchFamily="34" charset="0"/>
                          <a:cs typeface="Verdana" panose="020B0604030504040204" pitchFamily="34" charset="0"/>
                        </a:rPr>
                        <a:t>Generate knowledge, strengthen the impact of R&amp;I in developing, supporting and implementing Union policies, and support the uptake of innovative solutions in industry, notably in SMEs, and society to address global challenges, inter alia the SDGs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493841"/>
                  </a:ext>
                </a:extLst>
              </a:tr>
              <a:tr h="1610007">
                <a:tc>
                  <a:txBody>
                    <a:bodyPr/>
                    <a:lstStyle/>
                    <a:p>
                      <a:endParaRPr lang="en-GB"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smtClean="0">
                          <a:solidFill>
                            <a:srgbClr val="99CCFF"/>
                          </a:solidFill>
                          <a:latin typeface="+mn-lt"/>
                          <a:ea typeface="Verdana" panose="020B0604030504040204" pitchFamily="34" charset="0"/>
                          <a:cs typeface="Verdana" panose="020B0604030504040204" pitchFamily="34" charset="0"/>
                        </a:rPr>
                        <a:t>Economic impact </a:t>
                      </a:r>
                    </a:p>
                    <a:p>
                      <a:pPr algn="l"/>
                      <a:r>
                        <a:rPr lang="en-US" sz="1800" i="0" dirty="0" smtClean="0">
                          <a:solidFill>
                            <a:schemeClr val="accent3"/>
                          </a:solidFill>
                          <a:latin typeface="+mn-lt"/>
                          <a:ea typeface="Verdana" panose="020B0604030504040204" pitchFamily="34" charset="0"/>
                          <a:cs typeface="Verdana" panose="020B0604030504040204" pitchFamily="34" charset="0"/>
                        </a:rPr>
                        <a:t>Foster all forms of innovation, facilitate technological development, demonstration and knowledge transfer, and strengthen deployment of innovative solutions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0228755"/>
                  </a:ext>
                </a:extLst>
              </a:tr>
            </a:tbl>
          </a:graphicData>
        </a:graphic>
      </p:graphicFrame>
      <p:grpSp>
        <p:nvGrpSpPr>
          <p:cNvPr id="8" name="Group 7"/>
          <p:cNvGrpSpPr/>
          <p:nvPr/>
        </p:nvGrpSpPr>
        <p:grpSpPr>
          <a:xfrm>
            <a:off x="748102" y="2122588"/>
            <a:ext cx="864434" cy="851084"/>
            <a:chOff x="1103153" y="1738422"/>
            <a:chExt cx="864434" cy="851084"/>
          </a:xfrm>
        </p:grpSpPr>
        <p:sp>
          <p:nvSpPr>
            <p:cNvPr id="42" name="Oval 41"/>
            <p:cNvSpPr/>
            <p:nvPr/>
          </p:nvSpPr>
          <p:spPr>
            <a:xfrm rot="4504981">
              <a:off x="1109828" y="1731747"/>
              <a:ext cx="851084" cy="86443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4" name="Picture 43"/>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318820" y="1926540"/>
              <a:ext cx="433100" cy="433100"/>
            </a:xfrm>
            <a:prstGeom prst="rect">
              <a:avLst/>
            </a:prstGeom>
          </p:spPr>
        </p:pic>
      </p:grpSp>
      <p:grpSp>
        <p:nvGrpSpPr>
          <p:cNvPr id="3" name="Group 2"/>
          <p:cNvGrpSpPr/>
          <p:nvPr/>
        </p:nvGrpSpPr>
        <p:grpSpPr>
          <a:xfrm>
            <a:off x="748102" y="5215508"/>
            <a:ext cx="864434" cy="851084"/>
            <a:chOff x="1066577" y="3139481"/>
            <a:chExt cx="864434" cy="851084"/>
          </a:xfrm>
          <a:solidFill>
            <a:srgbClr val="99CCFF"/>
          </a:solidFill>
        </p:grpSpPr>
        <p:sp>
          <p:nvSpPr>
            <p:cNvPr id="35" name="Oval 34"/>
            <p:cNvSpPr/>
            <p:nvPr/>
          </p:nvSpPr>
          <p:spPr>
            <a:xfrm rot="4504981">
              <a:off x="1073252" y="3132806"/>
              <a:ext cx="851084" cy="86443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100" b="0">
                <a:latin typeface="Verdana" panose="020B0604030504040204" pitchFamily="34" charset="0"/>
                <a:ea typeface="Verdana" panose="020B0604030504040204" pitchFamily="34" charset="0"/>
                <a:cs typeface="Verdana" panose="020B0604030504040204" pitchFamily="34" charset="0"/>
              </a:endParaRPr>
            </a:p>
          </p:txBody>
        </p:sp>
        <p:pic>
          <p:nvPicPr>
            <p:cNvPr id="45" name="Picture 44"/>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a:xfrm>
              <a:off x="1249630" y="3293956"/>
              <a:ext cx="542133" cy="542133"/>
            </a:xfrm>
            <a:prstGeom prst="rect">
              <a:avLst/>
            </a:prstGeom>
            <a:grpFill/>
          </p:spPr>
        </p:pic>
      </p:grpSp>
      <p:sp>
        <p:nvSpPr>
          <p:cNvPr id="49" name="Title 1"/>
          <p:cNvSpPr txBox="1">
            <a:spLocks/>
          </p:cNvSpPr>
          <p:nvPr/>
        </p:nvSpPr>
        <p:spPr>
          <a:xfrm>
            <a:off x="539551" y="1082787"/>
            <a:ext cx="8147248"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accent3"/>
              </a:buClr>
            </a:pPr>
            <a:r>
              <a:rPr lang="en-GB" sz="2000" kern="0" dirty="0" smtClean="0">
                <a:solidFill>
                  <a:srgbClr val="002060"/>
                </a:solidFill>
                <a:latin typeface="Arial" panose="020B0604020202020204" pitchFamily="34" charset="0"/>
                <a:cs typeface="Arial" panose="020B0604020202020204" pitchFamily="34" charset="0"/>
              </a:rPr>
              <a:t>THREE TYPES OF IMPACT BASED ON OBJECTIVES</a:t>
            </a:r>
            <a:endParaRPr lang="en-GB" sz="2000" kern="0" dirty="0">
              <a:solidFill>
                <a:srgbClr val="002060"/>
              </a:solidFill>
              <a:latin typeface="Arial" panose="020B0604020202020204" pitchFamily="34" charset="0"/>
              <a:cs typeface="Arial" panose="020B0604020202020204" pitchFamily="34" charset="0"/>
            </a:endParaRPr>
          </a:p>
        </p:txBody>
      </p:sp>
      <p:grpSp>
        <p:nvGrpSpPr>
          <p:cNvPr id="4" name="Group 3"/>
          <p:cNvGrpSpPr/>
          <p:nvPr/>
        </p:nvGrpSpPr>
        <p:grpSpPr>
          <a:xfrm>
            <a:off x="748102" y="3716263"/>
            <a:ext cx="864434" cy="851084"/>
            <a:chOff x="1084865" y="4836991"/>
            <a:chExt cx="864434" cy="851084"/>
          </a:xfrm>
          <a:solidFill>
            <a:schemeClr val="tx1"/>
          </a:solidFill>
        </p:grpSpPr>
        <p:sp>
          <p:nvSpPr>
            <p:cNvPr id="39" name="Oval 38"/>
            <p:cNvSpPr/>
            <p:nvPr/>
          </p:nvSpPr>
          <p:spPr>
            <a:xfrm rot="4504981">
              <a:off x="1091540" y="4830316"/>
              <a:ext cx="851084" cy="86443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15"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689" y="4967995"/>
              <a:ext cx="577931" cy="577931"/>
            </a:xfrm>
            <a:prstGeom prst="rect">
              <a:avLst/>
            </a:prstGeom>
            <a:grpFill/>
            <a:extLst/>
          </p:spPr>
        </p:pic>
      </p:grpSp>
    </p:spTree>
    <p:extLst>
      <p:ext uri="{BB962C8B-B14F-4D97-AF65-F5344CB8AC3E}">
        <p14:creationId xmlns:p14="http://schemas.microsoft.com/office/powerpoint/2010/main" val="384834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1556792"/>
            <a:ext cx="8520356" cy="3946553"/>
            <a:chOff x="323528" y="2083305"/>
            <a:chExt cx="8520356" cy="3946553"/>
          </a:xfrm>
        </p:grpSpPr>
        <p:sp>
          <p:nvSpPr>
            <p:cNvPr id="76" name="Rectangle 75"/>
            <p:cNvSpPr/>
            <p:nvPr/>
          </p:nvSpPr>
          <p:spPr>
            <a:xfrm>
              <a:off x="4941007" y="2097589"/>
              <a:ext cx="2818196" cy="1181789"/>
            </a:xfrm>
            <a:prstGeom prst="rect">
              <a:avLst/>
            </a:prstGeom>
            <a:solidFill>
              <a:srgbClr val="0E4194"/>
            </a:solidFill>
            <a:ln w="9525" cap="flat" cmpd="sng" algn="ctr">
              <a:noFill/>
              <a:prstDash val="solid"/>
            </a:ln>
            <a:effectLst/>
          </p:spPr>
          <p:txBody>
            <a:bodyPr rtlCol="0" anchor="ctr"/>
            <a:lstStyle/>
            <a:p>
              <a:pPr algn="r" defTabSz="457200" fontAlgn="auto">
                <a:spcBef>
                  <a:spcPts val="0"/>
                </a:spcBef>
                <a:spcAft>
                  <a:spcPts val="0"/>
                </a:spcAft>
                <a:defRPr/>
              </a:pPr>
              <a:r>
                <a:rPr lang="fr-BE" sz="1400" b="0" kern="0" dirty="0" smtClean="0">
                  <a:solidFill>
                    <a:srgbClr val="FFFFFF"/>
                  </a:solidFill>
                  <a:latin typeface="Arial"/>
                  <a:cs typeface="Arial"/>
                  <a:sym typeface="Arial"/>
                </a:rPr>
                <a:t>	</a:t>
              </a:r>
              <a:r>
                <a:rPr lang="fr-BE" sz="1600" kern="0" dirty="0" smtClean="0">
                  <a:solidFill>
                    <a:srgbClr val="FFFFFF"/>
                  </a:solidFill>
                  <a:latin typeface="Arial"/>
                  <a:cs typeface="Arial"/>
                  <a:sym typeface="Arial"/>
                </a:rPr>
                <a:t>Scientific</a:t>
              </a:r>
            </a:p>
            <a:p>
              <a:pPr algn="r" defTabSz="457200" fontAlgn="auto">
                <a:spcBef>
                  <a:spcPts val="0"/>
                </a:spcBef>
                <a:spcAft>
                  <a:spcPts val="0"/>
                </a:spcAft>
                <a:defRPr/>
              </a:pPr>
              <a:r>
                <a:rPr lang="fr-BE" sz="1600" kern="0" dirty="0" smtClean="0">
                  <a:solidFill>
                    <a:srgbClr val="FFFFFF"/>
                  </a:solidFill>
                  <a:latin typeface="Arial"/>
                  <a:cs typeface="Arial"/>
                  <a:sym typeface="Arial"/>
                </a:rPr>
                <a:t>	Impact</a:t>
              </a:r>
            </a:p>
          </p:txBody>
        </p:sp>
        <p:sp>
          <p:nvSpPr>
            <p:cNvPr id="79" name="Pentagon 78"/>
            <p:cNvSpPr/>
            <p:nvPr/>
          </p:nvSpPr>
          <p:spPr>
            <a:xfrm>
              <a:off x="360902" y="2083305"/>
              <a:ext cx="5939699" cy="1196073"/>
            </a:xfrm>
            <a:prstGeom prst="homePlate">
              <a:avLst/>
            </a:prstGeom>
            <a:solidFill>
              <a:srgbClr val="0E4194"/>
            </a:solidFill>
            <a:ln w="38100" cap="flat" cmpd="sng" algn="ctr">
              <a:solidFill>
                <a:srgbClr val="FFFFFF"/>
              </a:solidFill>
              <a:prstDash val="solid"/>
            </a:ln>
            <a:effectLst/>
          </p:spPr>
          <p:txBody>
            <a:bodyPr rtlCol="0" anchor="ctr"/>
            <a:lstStyle/>
            <a:p>
              <a:pPr algn="ctr" defTabSz="457200" fontAlgn="auto">
                <a:spcBef>
                  <a:spcPts val="0"/>
                </a:spcBef>
                <a:spcAft>
                  <a:spcPts val="0"/>
                </a:spcAft>
                <a:defRPr/>
              </a:pPr>
              <a:endParaRPr lang="en-GB" sz="1400" b="0" kern="0" dirty="0" smtClean="0">
                <a:solidFill>
                  <a:srgbClr val="FFFFFF"/>
                </a:solidFill>
                <a:latin typeface="Arial"/>
                <a:cs typeface="Arial"/>
                <a:sym typeface="Arial"/>
              </a:endParaRPr>
            </a:p>
          </p:txBody>
        </p:sp>
        <p:cxnSp>
          <p:nvCxnSpPr>
            <p:cNvPr id="109" name="Straight Connector 108"/>
            <p:cNvCxnSpPr/>
            <p:nvPr/>
          </p:nvCxnSpPr>
          <p:spPr bwMode="auto">
            <a:xfrm>
              <a:off x="7740352" y="2687936"/>
              <a:ext cx="349255" cy="0"/>
            </a:xfrm>
            <a:prstGeom prst="line">
              <a:avLst/>
            </a:prstGeom>
            <a:noFill/>
            <a:ln w="19050" cap="flat" cmpd="sng" algn="ctr">
              <a:solidFill>
                <a:srgbClr val="0E4194"/>
              </a:solidFill>
              <a:prstDash val="solid"/>
              <a:round/>
              <a:headEnd type="none" w="med" len="med"/>
              <a:tailEnd type="none" w="med" len="med"/>
            </a:ln>
            <a:effectLst/>
          </p:spPr>
        </p:cxnSp>
        <p:cxnSp>
          <p:nvCxnSpPr>
            <p:cNvPr id="74" name="Straight Connector 73"/>
            <p:cNvCxnSpPr/>
            <p:nvPr/>
          </p:nvCxnSpPr>
          <p:spPr bwMode="auto">
            <a:xfrm flipV="1">
              <a:off x="7437844" y="5395673"/>
              <a:ext cx="863490" cy="3766"/>
            </a:xfrm>
            <a:prstGeom prst="line">
              <a:avLst/>
            </a:prstGeom>
            <a:noFill/>
            <a:ln w="19050" cap="flat" cmpd="sng" algn="ctr">
              <a:solidFill>
                <a:srgbClr val="78BAEB"/>
              </a:solidFill>
              <a:prstDash val="solid"/>
              <a:round/>
              <a:headEnd type="none" w="med" len="med"/>
              <a:tailEnd type="none" w="med" len="med"/>
            </a:ln>
            <a:effectLst/>
          </p:spPr>
        </p:cxnSp>
        <p:sp>
          <p:nvSpPr>
            <p:cNvPr id="75" name="Rectangle 74"/>
            <p:cNvSpPr/>
            <p:nvPr/>
          </p:nvSpPr>
          <p:spPr>
            <a:xfrm>
              <a:off x="331262" y="4782057"/>
              <a:ext cx="7427940" cy="1247801"/>
            </a:xfrm>
            <a:prstGeom prst="rect">
              <a:avLst/>
            </a:prstGeom>
            <a:solidFill>
              <a:srgbClr val="99CCFF"/>
            </a:solidFill>
            <a:ln w="9525" cap="flat" cmpd="sng" algn="ctr">
              <a:noFill/>
              <a:prstDash val="solid"/>
            </a:ln>
            <a:effectLst/>
          </p:spPr>
          <p:txBody>
            <a:bodyPr rtlCol="0" anchor="ctr"/>
            <a:lstStyle/>
            <a:p>
              <a:pPr algn="r" defTabSz="457200" fontAlgn="auto">
                <a:spcBef>
                  <a:spcPts val="0"/>
                </a:spcBef>
                <a:spcAft>
                  <a:spcPts val="0"/>
                </a:spcAft>
                <a:buFont typeface="Arial"/>
                <a:buNone/>
                <a:defRPr/>
              </a:pPr>
              <a:r>
                <a:rPr lang="fr-BE" sz="1400" b="0" kern="0" dirty="0" smtClean="0">
                  <a:solidFill>
                    <a:srgbClr val="FFFFFF"/>
                  </a:solidFill>
                  <a:latin typeface="Arial"/>
                  <a:cs typeface="Arial"/>
                  <a:sym typeface="Arial"/>
                </a:rPr>
                <a:t>	</a:t>
              </a:r>
              <a:r>
                <a:rPr lang="fr-BE" sz="1600" kern="0" dirty="0" err="1">
                  <a:solidFill>
                    <a:srgbClr val="E7E6E6">
                      <a:lumMod val="25000"/>
                    </a:srgbClr>
                  </a:solidFill>
                  <a:latin typeface="Arial"/>
                  <a:cs typeface="Arial"/>
                  <a:sym typeface="Arial"/>
                </a:rPr>
                <a:t>Economic</a:t>
              </a:r>
              <a:r>
                <a:rPr lang="fr-BE" sz="1600" kern="0" dirty="0">
                  <a:solidFill>
                    <a:srgbClr val="E7E6E6">
                      <a:lumMod val="25000"/>
                    </a:srgbClr>
                  </a:solidFill>
                  <a:latin typeface="Arial"/>
                  <a:cs typeface="Arial"/>
                  <a:sym typeface="Arial"/>
                </a:rPr>
                <a:t>/</a:t>
              </a:r>
            </a:p>
            <a:p>
              <a:pPr algn="r" defTabSz="457200" fontAlgn="auto">
                <a:spcBef>
                  <a:spcPts val="0"/>
                </a:spcBef>
                <a:spcAft>
                  <a:spcPts val="0"/>
                </a:spcAft>
                <a:buFont typeface="Arial"/>
                <a:buNone/>
                <a:defRPr/>
              </a:pPr>
              <a:r>
                <a:rPr lang="fr-BE" sz="1600" kern="0" dirty="0" err="1">
                  <a:solidFill>
                    <a:srgbClr val="E7E6E6">
                      <a:lumMod val="25000"/>
                    </a:srgbClr>
                  </a:solidFill>
                  <a:latin typeface="Arial"/>
                  <a:cs typeface="Arial"/>
                  <a:sym typeface="Arial"/>
                </a:rPr>
                <a:t>Technological</a:t>
              </a:r>
              <a:endParaRPr lang="fr-BE" sz="1600" kern="0" dirty="0">
                <a:solidFill>
                  <a:srgbClr val="E7E6E6">
                    <a:lumMod val="25000"/>
                  </a:srgbClr>
                </a:solidFill>
                <a:latin typeface="Arial"/>
                <a:cs typeface="Arial"/>
                <a:sym typeface="Arial"/>
              </a:endParaRPr>
            </a:p>
            <a:p>
              <a:pPr algn="r" defTabSz="457200" fontAlgn="auto">
                <a:spcBef>
                  <a:spcPts val="0"/>
                </a:spcBef>
                <a:spcAft>
                  <a:spcPts val="0"/>
                </a:spcAft>
                <a:buFont typeface="Arial"/>
                <a:buNone/>
                <a:defRPr/>
              </a:pPr>
              <a:r>
                <a:rPr lang="fr-BE" sz="1600" kern="0" dirty="0">
                  <a:solidFill>
                    <a:srgbClr val="E7E6E6">
                      <a:lumMod val="25000"/>
                    </a:srgbClr>
                  </a:solidFill>
                  <a:latin typeface="Arial"/>
                  <a:cs typeface="Arial"/>
                  <a:sym typeface="Arial"/>
                </a:rPr>
                <a:t>	Impact</a:t>
              </a:r>
              <a:endParaRPr lang="en-GB" sz="1600" kern="0" dirty="0">
                <a:solidFill>
                  <a:srgbClr val="E7E6E6">
                    <a:lumMod val="25000"/>
                  </a:srgbClr>
                </a:solidFill>
                <a:latin typeface="Arial"/>
                <a:cs typeface="Arial"/>
                <a:sym typeface="Arial"/>
              </a:endParaRPr>
            </a:p>
          </p:txBody>
        </p:sp>
        <p:sp>
          <p:nvSpPr>
            <p:cNvPr id="78" name="Pentagon 77"/>
            <p:cNvSpPr/>
            <p:nvPr/>
          </p:nvSpPr>
          <p:spPr>
            <a:xfrm>
              <a:off x="328236" y="4766701"/>
              <a:ext cx="5972366" cy="1263157"/>
            </a:xfrm>
            <a:prstGeom prst="homePlate">
              <a:avLst/>
            </a:prstGeom>
            <a:solidFill>
              <a:srgbClr val="99CCFF"/>
            </a:solidFill>
            <a:ln w="38100" cap="flat" cmpd="sng" algn="ctr">
              <a:solidFill>
                <a:srgbClr val="FFFFFF"/>
              </a:solidFill>
              <a:prstDash val="solid"/>
            </a:ln>
            <a:effectLst/>
          </p:spPr>
          <p:txBody>
            <a:bodyPr rtlCol="0" anchor="ctr"/>
            <a:lstStyle/>
            <a:p>
              <a:pPr defTabSz="457200" fontAlgn="auto">
                <a:spcBef>
                  <a:spcPts val="0"/>
                </a:spcBef>
                <a:spcAft>
                  <a:spcPts val="0"/>
                </a:spcAft>
                <a:defRPr/>
              </a:pPr>
              <a:endParaRPr lang="en-GB" sz="1400" b="0" kern="0" smtClean="0">
                <a:solidFill>
                  <a:sysClr val="windowText" lastClr="000000"/>
                </a:solidFill>
                <a:latin typeface="Arial"/>
                <a:cs typeface="Arial"/>
                <a:sym typeface="Arial"/>
              </a:endParaRPr>
            </a:p>
          </p:txBody>
        </p:sp>
        <p:sp>
          <p:nvSpPr>
            <p:cNvPr id="97" name="Pentagon 96"/>
            <p:cNvSpPr/>
            <p:nvPr/>
          </p:nvSpPr>
          <p:spPr>
            <a:xfrm>
              <a:off x="360902" y="2215308"/>
              <a:ext cx="5493357"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1. Creating high-quality new knowledge</a:t>
              </a:r>
            </a:p>
          </p:txBody>
        </p:sp>
        <p:sp>
          <p:nvSpPr>
            <p:cNvPr id="99" name="Pentagon 98"/>
            <p:cNvSpPr/>
            <p:nvPr/>
          </p:nvSpPr>
          <p:spPr>
            <a:xfrm>
              <a:off x="360902" y="2555026"/>
              <a:ext cx="5493359"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ysClr val="windowText" lastClr="000000"/>
                  </a:solidFill>
                  <a:latin typeface="Arial"/>
                  <a:cs typeface="Arial"/>
                  <a:sym typeface="Arial"/>
                </a:rPr>
                <a:t>2. </a:t>
              </a:r>
              <a:r>
                <a:rPr lang="en-GB" sz="1400" b="0" kern="0" dirty="0" smtClean="0">
                  <a:solidFill>
                    <a:srgbClr val="404A52"/>
                  </a:solidFill>
                  <a:latin typeface="Arial"/>
                  <a:cs typeface="Arial"/>
                  <a:sym typeface="Arial"/>
                </a:rPr>
                <a:t>Strengthening</a:t>
              </a:r>
              <a:r>
                <a:rPr lang="en-GB" sz="1400" b="0" kern="0" dirty="0" smtClean="0">
                  <a:solidFill>
                    <a:sysClr val="windowText" lastClr="000000"/>
                  </a:solidFill>
                  <a:latin typeface="Arial"/>
                  <a:cs typeface="Arial"/>
                  <a:sym typeface="Arial"/>
                </a:rPr>
                <a:t> </a:t>
              </a:r>
              <a:r>
                <a:rPr lang="en-GB" sz="1400" b="0" kern="0" dirty="0">
                  <a:solidFill>
                    <a:srgbClr val="404A52"/>
                  </a:solidFill>
                  <a:latin typeface="Arial"/>
                  <a:cs typeface="Arial"/>
                  <a:sym typeface="Arial"/>
                </a:rPr>
                <a:t>human capital in R&amp;I</a:t>
              </a:r>
            </a:p>
          </p:txBody>
        </p:sp>
        <p:sp>
          <p:nvSpPr>
            <p:cNvPr id="100" name="Pentagon 99"/>
            <p:cNvSpPr/>
            <p:nvPr/>
          </p:nvSpPr>
          <p:spPr>
            <a:xfrm>
              <a:off x="378456" y="2894744"/>
              <a:ext cx="5475804"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3. Fostering diffusion of knowledge and Open Science</a:t>
              </a:r>
            </a:p>
          </p:txBody>
        </p:sp>
        <p:sp>
          <p:nvSpPr>
            <p:cNvPr id="106" name="Pentagon 105"/>
            <p:cNvSpPr/>
            <p:nvPr/>
          </p:nvSpPr>
          <p:spPr>
            <a:xfrm>
              <a:off x="331262" y="4921169"/>
              <a:ext cx="5522998" cy="252000"/>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7. </a:t>
              </a:r>
              <a:r>
                <a:rPr lang="en-GB" sz="1400" b="0" kern="0" dirty="0">
                  <a:solidFill>
                    <a:srgbClr val="404A52"/>
                  </a:solidFill>
                  <a:latin typeface="Arial"/>
                  <a:cs typeface="Arial"/>
                  <a:sym typeface="Arial"/>
                </a:rPr>
                <a:t>Generating innovation-based </a:t>
              </a:r>
              <a:r>
                <a:rPr lang="en-GB" sz="1400" b="0" kern="0" dirty="0" smtClean="0">
                  <a:solidFill>
                    <a:srgbClr val="404A52"/>
                  </a:solidFill>
                  <a:latin typeface="Arial"/>
                  <a:cs typeface="Arial"/>
                  <a:sym typeface="Arial"/>
                </a:rPr>
                <a:t>growth</a:t>
              </a:r>
              <a:endParaRPr lang="en-GB" sz="1400" b="0" kern="0" dirty="0">
                <a:solidFill>
                  <a:srgbClr val="404A52"/>
                </a:solidFill>
                <a:latin typeface="Arial"/>
                <a:cs typeface="Arial"/>
                <a:sym typeface="Arial"/>
              </a:endParaRPr>
            </a:p>
          </p:txBody>
        </p:sp>
        <p:sp>
          <p:nvSpPr>
            <p:cNvPr id="107" name="Pentagon 106"/>
            <p:cNvSpPr/>
            <p:nvPr/>
          </p:nvSpPr>
          <p:spPr>
            <a:xfrm>
              <a:off x="331260" y="5266433"/>
              <a:ext cx="5522999" cy="252000"/>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8. </a:t>
              </a:r>
              <a:r>
                <a:rPr lang="en-GB" sz="1400" b="0" kern="0" dirty="0">
                  <a:solidFill>
                    <a:srgbClr val="404A52"/>
                  </a:solidFill>
                  <a:latin typeface="Arial"/>
                  <a:cs typeface="Arial"/>
                  <a:sym typeface="Arial"/>
                </a:rPr>
                <a:t>Creating more and better </a:t>
              </a:r>
              <a:r>
                <a:rPr lang="en-GB" sz="1400" b="0" kern="0" dirty="0" smtClean="0">
                  <a:solidFill>
                    <a:srgbClr val="404A52"/>
                  </a:solidFill>
                  <a:latin typeface="Arial"/>
                  <a:cs typeface="Arial"/>
                  <a:sym typeface="Arial"/>
                </a:rPr>
                <a:t>jobs</a:t>
              </a:r>
            </a:p>
          </p:txBody>
        </p:sp>
        <p:sp>
          <p:nvSpPr>
            <p:cNvPr id="108" name="Pentagon 107"/>
            <p:cNvSpPr/>
            <p:nvPr/>
          </p:nvSpPr>
          <p:spPr>
            <a:xfrm>
              <a:off x="323528" y="5611696"/>
              <a:ext cx="5530732" cy="252000"/>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9.</a:t>
              </a:r>
              <a:r>
                <a:rPr lang="en-GB" sz="1400" b="0" kern="0" dirty="0">
                  <a:solidFill>
                    <a:srgbClr val="404A52"/>
                  </a:solidFill>
                  <a:latin typeface="Arial"/>
                  <a:cs typeface="Arial"/>
                  <a:sym typeface="Arial"/>
                </a:rPr>
                <a:t> Leveraging investments in R&amp;I</a:t>
              </a:r>
              <a:r>
                <a:rPr lang="en-GB" sz="1400" b="0" kern="0" dirty="0" smtClean="0">
                  <a:solidFill>
                    <a:srgbClr val="404A52"/>
                  </a:solidFill>
                  <a:latin typeface="Arial"/>
                  <a:cs typeface="Arial"/>
                  <a:sym typeface="Arial"/>
                </a:rPr>
                <a:t> </a:t>
              </a:r>
            </a:p>
          </p:txBody>
        </p:sp>
        <p:sp>
          <p:nvSpPr>
            <p:cNvPr id="67" name="Oval 66"/>
            <p:cNvSpPr/>
            <p:nvPr/>
          </p:nvSpPr>
          <p:spPr>
            <a:xfrm rot="4504981">
              <a:off x="7986125" y="4975512"/>
              <a:ext cx="851084" cy="864434"/>
            </a:xfrm>
            <a:prstGeom prst="ellipse">
              <a:avLst/>
            </a:prstGeom>
            <a:solidFill>
              <a:srgbClr val="78BAEB"/>
            </a:solidFill>
            <a:ln w="9525" cap="flat" cmpd="sng" algn="ctr">
              <a:noFill/>
              <a:prstDash val="solid"/>
            </a:ln>
            <a:effectLst/>
          </p:spPr>
          <p:txBody>
            <a:bodyPr rtlCol="0" anchor="ctr"/>
            <a:lstStyle/>
            <a:p>
              <a:pPr algn="ctr" defTabSz="457200" fontAlgn="auto">
                <a:spcBef>
                  <a:spcPts val="0"/>
                </a:spcBef>
                <a:spcAft>
                  <a:spcPts val="0"/>
                </a:spcAft>
                <a:defRPr/>
              </a:pPr>
              <a:endParaRPr lang="en-GB" sz="1400" b="0" smtClean="0">
                <a:solidFill>
                  <a:srgbClr val="FFFFFF"/>
                </a:solidFill>
                <a:latin typeface="Arial"/>
                <a:cs typeface="Arial"/>
                <a:sym typeface="Arial"/>
              </a:endParaRPr>
            </a:p>
          </p:txBody>
        </p:sp>
        <p:grpSp>
          <p:nvGrpSpPr>
            <p:cNvPr id="68" name="Group 67"/>
            <p:cNvGrpSpPr/>
            <p:nvPr/>
          </p:nvGrpSpPr>
          <p:grpSpPr>
            <a:xfrm>
              <a:off x="7956376" y="2227321"/>
              <a:ext cx="864434" cy="851084"/>
              <a:chOff x="1103153" y="1738422"/>
              <a:chExt cx="864434" cy="851084"/>
            </a:xfrm>
          </p:grpSpPr>
          <p:sp>
            <p:nvSpPr>
              <p:cNvPr id="69" name="Oval 68"/>
              <p:cNvSpPr/>
              <p:nvPr/>
            </p:nvSpPr>
            <p:spPr>
              <a:xfrm rot="4504981">
                <a:off x="1109828" y="1731747"/>
                <a:ext cx="851084" cy="864434"/>
              </a:xfrm>
              <a:prstGeom prst="ellipse">
                <a:avLst/>
              </a:prstGeom>
              <a:solidFill>
                <a:srgbClr val="0E4194"/>
              </a:solidFill>
              <a:ln w="9525" cap="flat" cmpd="sng" algn="ctr">
                <a:noFill/>
                <a:prstDash val="solid"/>
              </a:ln>
              <a:effectLst/>
            </p:spPr>
            <p:txBody>
              <a:bodyPr rtlCol="0" anchor="ctr"/>
              <a:lstStyle/>
              <a:p>
                <a:pPr algn="ctr" defTabSz="457200" fontAlgn="auto">
                  <a:spcBef>
                    <a:spcPts val="0"/>
                  </a:spcBef>
                  <a:spcAft>
                    <a:spcPts val="0"/>
                  </a:spcAft>
                  <a:defRPr/>
                </a:pPr>
                <a:endParaRPr lang="en-GB" sz="1400" b="0" smtClean="0">
                  <a:solidFill>
                    <a:srgbClr val="FFFFFF"/>
                  </a:solidFill>
                  <a:latin typeface="Arial"/>
                  <a:cs typeface="Arial"/>
                  <a:sym typeface="Arial"/>
                </a:endParaRPr>
              </a:p>
            </p:txBody>
          </p:sp>
          <p:pic>
            <p:nvPicPr>
              <p:cNvPr id="70" name="Picture 69"/>
              <p:cNvPicPr>
                <a:picLocks noChangeAspect="1"/>
              </p:cNvPicPr>
              <p:nvPr/>
            </p:nvPicPr>
            <p:blipFill>
              <a:blip r:embed="rId3">
                <a:clrChange>
                  <a:clrFrom>
                    <a:srgbClr val="FFFFFF"/>
                  </a:clrFrom>
                  <a:clrTo>
                    <a:srgbClr val="FFFFFF">
                      <a:alpha val="0"/>
                    </a:srgbClr>
                  </a:clrTo>
                </a:clrChange>
                <a:biLevel thresh="25000"/>
                <a:extLst/>
              </a:blip>
              <a:stretch>
                <a:fillRect/>
              </a:stretch>
            </p:blipFill>
            <p:spPr>
              <a:xfrm>
                <a:off x="1298038" y="1947322"/>
                <a:ext cx="433100" cy="433100"/>
              </a:xfrm>
              <a:prstGeom prst="rect">
                <a:avLst/>
              </a:prstGeom>
            </p:spPr>
          </p:pic>
        </p:grpSp>
        <p:pic>
          <p:nvPicPr>
            <p:cNvPr id="110" name="Picture 109"/>
            <p:cNvPicPr>
              <a:picLocks noChangeAspect="1"/>
            </p:cNvPicPr>
            <p:nvPr/>
          </p:nvPicPr>
          <p:blipFill>
            <a:blip r:embed="rId4">
              <a:clrChange>
                <a:clrFrom>
                  <a:srgbClr val="FFFFFF"/>
                </a:clrFrom>
                <a:clrTo>
                  <a:srgbClr val="FFFFFF">
                    <a:alpha val="0"/>
                  </a:srgbClr>
                </a:clrTo>
              </a:clrChange>
              <a:biLevel thresh="50000"/>
              <a:extLst/>
            </a:blip>
            <a:stretch>
              <a:fillRect/>
            </a:stretch>
          </p:blipFill>
          <p:spPr>
            <a:xfrm>
              <a:off x="8108775" y="5086733"/>
              <a:ext cx="596346" cy="596346"/>
            </a:xfrm>
            <a:prstGeom prst="rect">
              <a:avLst/>
            </a:prstGeom>
          </p:spPr>
        </p:pic>
      </p:grpSp>
      <p:cxnSp>
        <p:nvCxnSpPr>
          <p:cNvPr id="73" name="Straight Connector 72"/>
          <p:cNvCxnSpPr/>
          <p:nvPr/>
        </p:nvCxnSpPr>
        <p:spPr bwMode="auto">
          <a:xfrm>
            <a:off x="6478004" y="3523864"/>
            <a:ext cx="1884117" cy="16200"/>
          </a:xfrm>
          <a:prstGeom prst="line">
            <a:avLst/>
          </a:prstGeom>
          <a:noFill/>
          <a:ln w="19050" cap="flat" cmpd="sng" algn="ctr">
            <a:solidFill>
              <a:srgbClr val="FFC000"/>
            </a:solidFill>
            <a:prstDash val="solid"/>
            <a:round/>
            <a:headEnd type="none" w="med" len="med"/>
            <a:tailEnd type="none" w="med" len="med"/>
          </a:ln>
          <a:effectLst/>
        </p:spPr>
      </p:cxnSp>
      <p:sp>
        <p:nvSpPr>
          <p:cNvPr id="77" name="Rectangle 76"/>
          <p:cNvSpPr/>
          <p:nvPr/>
        </p:nvSpPr>
        <p:spPr>
          <a:xfrm>
            <a:off x="4923044" y="2943482"/>
            <a:ext cx="2836158" cy="1167820"/>
          </a:xfrm>
          <a:prstGeom prst="rect">
            <a:avLst/>
          </a:prstGeom>
          <a:solidFill>
            <a:srgbClr val="FBC400"/>
          </a:solidFill>
          <a:ln w="9525" cap="flat" cmpd="sng" algn="ctr">
            <a:noFill/>
            <a:prstDash val="solid"/>
          </a:ln>
          <a:effectLst/>
        </p:spPr>
        <p:txBody>
          <a:bodyPr rtlCol="0" anchor="ctr"/>
          <a:lstStyle/>
          <a:p>
            <a:pPr algn="r" defTabSz="457200" fontAlgn="auto">
              <a:spcBef>
                <a:spcPts val="0"/>
              </a:spcBef>
              <a:spcAft>
                <a:spcPts val="0"/>
              </a:spcAft>
              <a:buFont typeface="Arial"/>
              <a:buNone/>
              <a:defRPr/>
            </a:pPr>
            <a:r>
              <a:rPr lang="fr-BE" sz="1400" b="0" kern="0" dirty="0" smtClean="0">
                <a:solidFill>
                  <a:srgbClr val="FFFFFF"/>
                </a:solidFill>
                <a:latin typeface="Arial"/>
                <a:cs typeface="Arial"/>
                <a:sym typeface="Arial"/>
              </a:rPr>
              <a:t>	</a:t>
            </a:r>
            <a:r>
              <a:rPr lang="fr-BE" sz="1600" kern="0" dirty="0" err="1">
                <a:solidFill>
                  <a:srgbClr val="E7E6E6">
                    <a:lumMod val="25000"/>
                  </a:srgbClr>
                </a:solidFill>
                <a:latin typeface="Arial"/>
                <a:cs typeface="Arial"/>
                <a:sym typeface="Arial"/>
              </a:rPr>
              <a:t>Societal</a:t>
            </a:r>
            <a:r>
              <a:rPr lang="fr-BE" sz="1600" kern="0" dirty="0">
                <a:solidFill>
                  <a:srgbClr val="E7E6E6">
                    <a:lumMod val="25000"/>
                  </a:srgbClr>
                </a:solidFill>
                <a:latin typeface="Arial"/>
                <a:cs typeface="Arial"/>
                <a:sym typeface="Arial"/>
              </a:rPr>
              <a:t/>
            </a:r>
            <a:br>
              <a:rPr lang="fr-BE" sz="1600" kern="0" dirty="0">
                <a:solidFill>
                  <a:srgbClr val="E7E6E6">
                    <a:lumMod val="25000"/>
                  </a:srgbClr>
                </a:solidFill>
                <a:latin typeface="Arial"/>
                <a:cs typeface="Arial"/>
                <a:sym typeface="Arial"/>
              </a:rPr>
            </a:br>
            <a:r>
              <a:rPr lang="fr-BE" sz="1600" kern="0" dirty="0">
                <a:solidFill>
                  <a:srgbClr val="E7E6E6">
                    <a:lumMod val="25000"/>
                  </a:srgbClr>
                </a:solidFill>
                <a:latin typeface="Arial"/>
                <a:cs typeface="Arial"/>
                <a:sym typeface="Arial"/>
              </a:rPr>
              <a:t>Impact</a:t>
            </a:r>
            <a:endParaRPr lang="en-GB" sz="1600" kern="0" dirty="0">
              <a:solidFill>
                <a:srgbClr val="E7E6E6">
                  <a:lumMod val="25000"/>
                </a:srgbClr>
              </a:solidFill>
              <a:latin typeface="Arial"/>
              <a:cs typeface="Arial"/>
              <a:sym typeface="Arial"/>
            </a:endParaRPr>
          </a:p>
        </p:txBody>
      </p:sp>
      <p:sp>
        <p:nvSpPr>
          <p:cNvPr id="82" name="Pentagon 81"/>
          <p:cNvSpPr/>
          <p:nvPr/>
        </p:nvSpPr>
        <p:spPr>
          <a:xfrm>
            <a:off x="360904" y="2918588"/>
            <a:ext cx="5939698" cy="1211917"/>
          </a:xfrm>
          <a:prstGeom prst="homePlate">
            <a:avLst/>
          </a:prstGeom>
          <a:solidFill>
            <a:srgbClr val="FBC400"/>
          </a:solidFill>
          <a:ln w="38100" cap="flat" cmpd="sng" algn="ctr">
            <a:solidFill>
              <a:srgbClr val="FFFFFF"/>
            </a:solidFill>
            <a:prstDash val="solid"/>
          </a:ln>
          <a:effectLst/>
        </p:spPr>
        <p:txBody>
          <a:bodyPr rtlCol="0" anchor="ctr"/>
          <a:lstStyle/>
          <a:p>
            <a:pPr algn="ctr" defTabSz="457200" fontAlgn="auto">
              <a:spcBef>
                <a:spcPts val="0"/>
              </a:spcBef>
              <a:spcAft>
                <a:spcPts val="0"/>
              </a:spcAft>
              <a:defRPr/>
            </a:pPr>
            <a:endParaRPr lang="en-GB" sz="1400" b="0" kern="0" dirty="0" smtClean="0">
              <a:solidFill>
                <a:srgbClr val="FFFFFF"/>
              </a:solidFill>
              <a:latin typeface="Arial"/>
              <a:cs typeface="Arial"/>
              <a:sym typeface="Arial"/>
            </a:endParaRPr>
          </a:p>
        </p:txBody>
      </p:sp>
      <p:sp>
        <p:nvSpPr>
          <p:cNvPr id="101" name="Pentagon 100"/>
          <p:cNvSpPr/>
          <p:nvPr/>
        </p:nvSpPr>
        <p:spPr>
          <a:xfrm>
            <a:off x="378455" y="3054141"/>
            <a:ext cx="5475804"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4. </a:t>
            </a:r>
            <a:r>
              <a:rPr lang="en-GB" sz="1400" b="0" kern="0" dirty="0">
                <a:solidFill>
                  <a:srgbClr val="404A52"/>
                </a:solidFill>
                <a:latin typeface="Arial"/>
                <a:cs typeface="Arial"/>
                <a:sym typeface="Arial"/>
              </a:rPr>
              <a:t>Addressing EU policy priorities </a:t>
            </a:r>
            <a:r>
              <a:rPr lang="en-GB" sz="1400" b="0" kern="0" dirty="0" smtClean="0">
                <a:solidFill>
                  <a:srgbClr val="404A52"/>
                </a:solidFill>
                <a:latin typeface="Arial"/>
                <a:cs typeface="Arial"/>
                <a:sym typeface="Arial"/>
              </a:rPr>
              <a:t>&amp; global challenges through R&amp;I</a:t>
            </a:r>
            <a:endParaRPr lang="en-GB" sz="1400" b="0" kern="0" dirty="0">
              <a:solidFill>
                <a:srgbClr val="404A52"/>
              </a:solidFill>
              <a:latin typeface="Arial"/>
              <a:cs typeface="Arial"/>
              <a:sym typeface="Arial"/>
            </a:endParaRPr>
          </a:p>
        </p:txBody>
      </p:sp>
      <p:sp>
        <p:nvSpPr>
          <p:cNvPr id="103" name="Pentagon 102"/>
          <p:cNvSpPr/>
          <p:nvPr/>
        </p:nvSpPr>
        <p:spPr>
          <a:xfrm>
            <a:off x="378455" y="3393024"/>
            <a:ext cx="5475804"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5. </a:t>
            </a:r>
            <a:r>
              <a:rPr lang="en-GB" sz="1400" b="0" kern="0" dirty="0">
                <a:solidFill>
                  <a:srgbClr val="404A52"/>
                </a:solidFill>
                <a:latin typeface="Arial"/>
                <a:cs typeface="Arial"/>
                <a:sym typeface="Arial"/>
              </a:rPr>
              <a:t>Delivering benefits </a:t>
            </a:r>
            <a:r>
              <a:rPr lang="en-GB" sz="1400" b="0" kern="0" dirty="0" smtClean="0">
                <a:solidFill>
                  <a:srgbClr val="404A52"/>
                </a:solidFill>
                <a:latin typeface="Arial"/>
                <a:cs typeface="Arial"/>
                <a:sym typeface="Arial"/>
              </a:rPr>
              <a:t>&amp; </a:t>
            </a:r>
            <a:r>
              <a:rPr lang="en-GB" sz="1400" b="0" kern="0" dirty="0">
                <a:solidFill>
                  <a:srgbClr val="404A52"/>
                </a:solidFill>
                <a:latin typeface="Arial"/>
                <a:cs typeface="Arial"/>
                <a:sym typeface="Arial"/>
              </a:rPr>
              <a:t>impact </a:t>
            </a:r>
            <a:r>
              <a:rPr lang="en-GB" sz="1400" b="0" kern="0" dirty="0" smtClean="0">
                <a:solidFill>
                  <a:srgbClr val="404A52"/>
                </a:solidFill>
                <a:latin typeface="Arial"/>
                <a:cs typeface="Arial"/>
                <a:sym typeface="Arial"/>
              </a:rPr>
              <a:t>via </a:t>
            </a:r>
            <a:r>
              <a:rPr lang="en-GB" sz="1400" b="0" kern="0" dirty="0">
                <a:solidFill>
                  <a:srgbClr val="404A52"/>
                </a:solidFill>
                <a:latin typeface="Arial"/>
                <a:cs typeface="Arial"/>
                <a:sym typeface="Arial"/>
              </a:rPr>
              <a:t>R&amp;I </a:t>
            </a:r>
            <a:r>
              <a:rPr lang="en-GB" sz="1400" b="0" kern="0" dirty="0" smtClean="0">
                <a:solidFill>
                  <a:srgbClr val="404A52"/>
                </a:solidFill>
                <a:latin typeface="Arial"/>
                <a:cs typeface="Arial"/>
                <a:sym typeface="Arial"/>
              </a:rPr>
              <a:t>missions</a:t>
            </a:r>
            <a:endParaRPr lang="en-GB" sz="1400" b="0" kern="0" dirty="0">
              <a:solidFill>
                <a:srgbClr val="404A52"/>
              </a:solidFill>
              <a:latin typeface="Arial"/>
              <a:cs typeface="Arial"/>
              <a:sym typeface="Arial"/>
            </a:endParaRPr>
          </a:p>
        </p:txBody>
      </p:sp>
      <p:sp>
        <p:nvSpPr>
          <p:cNvPr id="104" name="Pentagon 103"/>
          <p:cNvSpPr/>
          <p:nvPr/>
        </p:nvSpPr>
        <p:spPr>
          <a:xfrm>
            <a:off x="378455" y="3738389"/>
            <a:ext cx="5475804" cy="252000"/>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cs typeface="Arial"/>
                <a:sym typeface="Arial"/>
              </a:rPr>
              <a:t>6. </a:t>
            </a:r>
            <a:r>
              <a:rPr lang="en-GB" sz="1400" b="0" kern="0" dirty="0">
                <a:solidFill>
                  <a:srgbClr val="404A52"/>
                </a:solidFill>
                <a:latin typeface="Arial"/>
                <a:cs typeface="Arial"/>
                <a:sym typeface="Arial"/>
              </a:rPr>
              <a:t>Strengthening the uptake of </a:t>
            </a:r>
            <a:r>
              <a:rPr lang="en-GB" sz="1400" b="0" kern="0" dirty="0" smtClean="0">
                <a:solidFill>
                  <a:srgbClr val="404A52"/>
                </a:solidFill>
                <a:latin typeface="Arial"/>
                <a:cs typeface="Arial"/>
                <a:sym typeface="Arial"/>
              </a:rPr>
              <a:t>R&amp;I </a:t>
            </a:r>
            <a:r>
              <a:rPr lang="en-GB" sz="1400" b="0" kern="0" dirty="0">
                <a:solidFill>
                  <a:srgbClr val="404A52"/>
                </a:solidFill>
                <a:latin typeface="Arial"/>
                <a:cs typeface="Arial"/>
                <a:sym typeface="Arial"/>
              </a:rPr>
              <a:t>in </a:t>
            </a:r>
            <a:r>
              <a:rPr lang="en-GB" sz="1400" b="0" kern="0" dirty="0" smtClean="0">
                <a:solidFill>
                  <a:srgbClr val="404A52"/>
                </a:solidFill>
                <a:latin typeface="Arial"/>
                <a:cs typeface="Arial"/>
                <a:sym typeface="Arial"/>
              </a:rPr>
              <a:t>society</a:t>
            </a:r>
          </a:p>
        </p:txBody>
      </p:sp>
      <p:sp>
        <p:nvSpPr>
          <p:cNvPr id="71" name="Oval 70"/>
          <p:cNvSpPr/>
          <p:nvPr/>
        </p:nvSpPr>
        <p:spPr>
          <a:xfrm rot="4504981">
            <a:off x="7984869" y="3062309"/>
            <a:ext cx="851084" cy="864434"/>
          </a:xfrm>
          <a:prstGeom prst="ellipse">
            <a:avLst/>
          </a:prstGeom>
          <a:solidFill>
            <a:srgbClr val="FFC000"/>
          </a:solidFill>
          <a:ln w="9525" cap="flat" cmpd="sng" algn="ctr">
            <a:noFill/>
            <a:prstDash val="solid"/>
          </a:ln>
          <a:effectLst/>
        </p:spPr>
        <p:txBody>
          <a:bodyPr rtlCol="0" anchor="ctr"/>
          <a:lstStyle/>
          <a:p>
            <a:pPr algn="ctr" defTabSz="457200" fontAlgn="auto">
              <a:spcBef>
                <a:spcPts val="0"/>
              </a:spcBef>
              <a:spcAft>
                <a:spcPts val="0"/>
              </a:spcAft>
              <a:defRPr/>
            </a:pPr>
            <a:endParaRPr lang="en-GB" sz="1400" b="0" smtClean="0">
              <a:solidFill>
                <a:srgbClr val="FFFFFF"/>
              </a:solidFill>
              <a:ea typeface="Verdana" panose="020B0604030504040204" pitchFamily="34" charset="0"/>
              <a:cs typeface="Verdana" panose="020B0604030504040204" pitchFamily="34" charset="0"/>
              <a:sym typeface="Arial"/>
            </a:endParaRPr>
          </a:p>
        </p:txBody>
      </p:sp>
      <p:pic>
        <p:nvPicPr>
          <p:cNvPr id="111" name="Picture 4" descr="C:\Users\ravetju\AppData\Local\Temp\1\ear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983" y="3196950"/>
            <a:ext cx="577931" cy="57793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52038" y="408473"/>
            <a:ext cx="8784458" cy="1031714"/>
          </a:xfrm>
          <a:prstGeom prst="rect">
            <a:avLst/>
          </a:prstGeom>
        </p:spPr>
        <p:txBody>
          <a:bodyPr/>
          <a:lstStyle/>
          <a:p>
            <a:pPr>
              <a:buClr>
                <a:schemeClr val="tx2"/>
              </a:buClr>
            </a:pPr>
            <a:r>
              <a:rPr lang="en-US" sz="2400" kern="0" dirty="0" smtClean="0">
                <a:solidFill>
                  <a:srgbClr val="002060"/>
                </a:solidFill>
                <a:latin typeface="Arial" panose="020B0604020202020204" pitchFamily="34" charset="0"/>
                <a:ea typeface="+mj-ea"/>
                <a:cs typeface="Arial" panose="020B0604020202020204" pitchFamily="34" charset="0"/>
              </a:rPr>
              <a:t>HORIZON EUROPE </a:t>
            </a:r>
            <a:r>
              <a:rPr lang="en-US" sz="2800" kern="0" dirty="0" smtClean="0">
                <a:solidFill>
                  <a:srgbClr val="FFC000"/>
                </a:solidFill>
                <a:latin typeface="Arial" panose="020B0604020202020204" pitchFamily="34" charset="0"/>
                <a:ea typeface="+mj-ea"/>
                <a:cs typeface="Arial" panose="020B0604020202020204" pitchFamily="34" charset="0"/>
              </a:rPr>
              <a:t>LEGISLATION </a:t>
            </a:r>
            <a:r>
              <a:rPr lang="en-US" sz="2800" kern="0" dirty="0" smtClean="0">
                <a:solidFill>
                  <a:srgbClr val="002060"/>
                </a:solidFill>
                <a:latin typeface="Arial" panose="020B0604020202020204" pitchFamily="34" charset="0"/>
                <a:ea typeface="+mj-ea"/>
                <a:cs typeface="Arial" panose="020B0604020202020204" pitchFamily="34" charset="0"/>
              </a:rPr>
              <a:t>defines </a:t>
            </a:r>
            <a:r>
              <a:rPr lang="en-US" sz="2800" kern="0" dirty="0">
                <a:solidFill>
                  <a:srgbClr val="002060"/>
                </a:solidFill>
                <a:latin typeface="Arial" panose="020B0604020202020204" pitchFamily="34" charset="0"/>
                <a:ea typeface="+mj-ea"/>
                <a:cs typeface="Arial" panose="020B0604020202020204" pitchFamily="34" charset="0"/>
              </a:rPr>
              <a:t>t</a:t>
            </a:r>
            <a:r>
              <a:rPr lang="en-US" sz="2800" kern="0" dirty="0" smtClean="0">
                <a:solidFill>
                  <a:srgbClr val="002060"/>
                </a:solidFill>
                <a:latin typeface="Arial" panose="020B0604020202020204" pitchFamily="34" charset="0"/>
                <a:ea typeface="+mj-ea"/>
                <a:cs typeface="Arial" panose="020B0604020202020204" pitchFamily="34" charset="0"/>
              </a:rPr>
              <a:t>hree </a:t>
            </a:r>
            <a:r>
              <a:rPr lang="en-US" sz="2800" kern="0" dirty="0">
                <a:solidFill>
                  <a:srgbClr val="002060"/>
                </a:solidFill>
                <a:latin typeface="Arial" panose="020B0604020202020204" pitchFamily="34" charset="0"/>
                <a:ea typeface="+mj-ea"/>
                <a:cs typeface="Arial" panose="020B0604020202020204" pitchFamily="34" charset="0"/>
              </a:rPr>
              <a:t>types of </a:t>
            </a:r>
            <a:r>
              <a:rPr lang="en-US" sz="2800" kern="0" dirty="0" smtClean="0">
                <a:solidFill>
                  <a:srgbClr val="002060"/>
                </a:solidFill>
                <a:latin typeface="Arial" panose="020B0604020202020204" pitchFamily="34" charset="0"/>
                <a:ea typeface="+mj-ea"/>
                <a:cs typeface="Arial" panose="020B0604020202020204" pitchFamily="34" charset="0"/>
              </a:rPr>
              <a:t>impact</a:t>
            </a:r>
            <a:r>
              <a:rPr lang="en-US" sz="2800" kern="0" dirty="0">
                <a:solidFill>
                  <a:srgbClr val="002060"/>
                </a:solidFill>
                <a:latin typeface="Arial" panose="020B0604020202020204" pitchFamily="34" charset="0"/>
                <a:ea typeface="+mj-ea"/>
                <a:cs typeface="Arial" panose="020B0604020202020204" pitchFamily="34" charset="0"/>
              </a:rPr>
              <a:t>, tracked </a:t>
            </a:r>
            <a:r>
              <a:rPr lang="en-US" sz="2800" kern="0" dirty="0" smtClean="0">
                <a:solidFill>
                  <a:srgbClr val="002060"/>
                </a:solidFill>
                <a:latin typeface="Arial" panose="020B0604020202020204" pitchFamily="34" charset="0"/>
                <a:ea typeface="+mj-ea"/>
                <a:cs typeface="Arial" panose="020B0604020202020204" pitchFamily="34" charset="0"/>
              </a:rPr>
              <a:t>with Key </a:t>
            </a:r>
            <a:r>
              <a:rPr lang="en-US" sz="2800" kern="0" dirty="0">
                <a:solidFill>
                  <a:srgbClr val="002060"/>
                </a:solidFill>
                <a:latin typeface="Arial" panose="020B0604020202020204" pitchFamily="34" charset="0"/>
                <a:ea typeface="+mj-ea"/>
                <a:cs typeface="Arial" panose="020B0604020202020204" pitchFamily="34" charset="0"/>
              </a:rPr>
              <a:t>Impact Pathways</a:t>
            </a:r>
            <a:endParaRPr lang="en-GB" sz="2800" kern="0" dirty="0">
              <a:solidFill>
                <a:srgbClr val="002060"/>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280290" y="5592142"/>
            <a:ext cx="7581109" cy="738664"/>
          </a:xfrm>
          <a:prstGeom prst="rect">
            <a:avLst/>
          </a:prstGeom>
          <a:noFill/>
        </p:spPr>
        <p:txBody>
          <a:bodyPr wrap="square" rtlCol="0">
            <a:spAutoFit/>
          </a:bodyPr>
          <a:lstStyle/>
          <a:p>
            <a:r>
              <a:rPr lang="en-GB" sz="1400" i="1" dirty="0" smtClean="0">
                <a:solidFill>
                  <a:schemeClr val="accent3"/>
                </a:solidFill>
              </a:rPr>
              <a:t>Article 50 &amp; Annex V </a:t>
            </a:r>
            <a:r>
              <a:rPr lang="en-GB" sz="1400" b="0" i="1" dirty="0" smtClean="0">
                <a:solidFill>
                  <a:schemeClr val="accent3"/>
                </a:solidFill>
              </a:rPr>
              <a:t>‘</a:t>
            </a:r>
            <a:r>
              <a:rPr lang="en-US" sz="1400" b="0" i="1" dirty="0" smtClean="0">
                <a:solidFill>
                  <a:schemeClr val="accent3"/>
                </a:solidFill>
              </a:rPr>
              <a:t>Time-bound </a:t>
            </a:r>
            <a:r>
              <a:rPr lang="en-US" sz="1400" b="0" i="1" dirty="0">
                <a:solidFill>
                  <a:schemeClr val="accent3"/>
                </a:solidFill>
              </a:rPr>
              <a:t>indicators to report on an annual basis on progress of the </a:t>
            </a:r>
            <a:r>
              <a:rPr lang="en-US" sz="1400" b="0" i="1" dirty="0" err="1">
                <a:solidFill>
                  <a:schemeClr val="accent3"/>
                </a:solidFill>
              </a:rPr>
              <a:t>Programme</a:t>
            </a:r>
            <a:r>
              <a:rPr lang="en-US" sz="1400" b="0" i="1" dirty="0">
                <a:solidFill>
                  <a:schemeClr val="accent3"/>
                </a:solidFill>
              </a:rPr>
              <a:t> towards the achievement of the objectives referred to in Article 3 and set in Annex V along impact </a:t>
            </a:r>
            <a:r>
              <a:rPr lang="en-US" sz="1400" b="0" i="1" dirty="0" smtClean="0">
                <a:solidFill>
                  <a:schemeClr val="accent3"/>
                </a:solidFill>
              </a:rPr>
              <a:t>pathways’</a:t>
            </a:r>
            <a:endParaRPr lang="en-GB" sz="1400" b="0" i="1" dirty="0" smtClean="0">
              <a:solidFill>
                <a:schemeClr val="accent3"/>
              </a:solidFill>
            </a:endParaRPr>
          </a:p>
        </p:txBody>
      </p:sp>
    </p:spTree>
    <p:extLst>
      <p:ext uri="{BB962C8B-B14F-4D97-AF65-F5344CB8AC3E}">
        <p14:creationId xmlns:p14="http://schemas.microsoft.com/office/powerpoint/2010/main" val="30506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0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bwMode="auto">
          <a:xfrm>
            <a:off x="7629819" y="672203"/>
            <a:ext cx="541829" cy="0"/>
          </a:xfrm>
          <a:prstGeom prst="line">
            <a:avLst/>
          </a:prstGeom>
          <a:noFill/>
          <a:ln w="19050" cap="flat" cmpd="sng" algn="ctr">
            <a:solidFill>
              <a:srgbClr val="002060"/>
            </a:solidFill>
            <a:prstDash val="solid"/>
            <a:round/>
            <a:headEnd type="none" w="med" len="med"/>
            <a:tailEnd type="none" w="med" len="med"/>
          </a:ln>
          <a:effectLst/>
        </p:spPr>
      </p:cxnSp>
      <p:grpSp>
        <p:nvGrpSpPr>
          <p:cNvPr id="27" name="Group 26"/>
          <p:cNvGrpSpPr/>
          <p:nvPr/>
        </p:nvGrpSpPr>
        <p:grpSpPr>
          <a:xfrm>
            <a:off x="6577013" y="5940425"/>
            <a:ext cx="2387475" cy="827732"/>
            <a:chOff x="6577013" y="5940425"/>
            <a:chExt cx="2387475" cy="827732"/>
          </a:xfrm>
        </p:grpSpPr>
        <p:sp>
          <p:nvSpPr>
            <p:cNvPr id="28" name="ZoneTexte 1"/>
            <p:cNvSpPr txBox="1"/>
            <p:nvPr/>
          </p:nvSpPr>
          <p:spPr>
            <a:xfrm>
              <a:off x="6577013" y="6537325"/>
              <a:ext cx="2387475" cy="230832"/>
            </a:xfrm>
            <a:prstGeom prst="rect">
              <a:avLst/>
            </a:prstGeom>
            <a:noFill/>
          </p:spPr>
          <p:txBody>
            <a:bodyPr wrap="square" rtlCol="0">
              <a:spAutoFit/>
            </a:bodyPr>
            <a:lstStyle/>
            <a:p>
              <a:r>
                <a:rPr lang="fr-FR" sz="900" dirty="0" err="1">
                  <a:solidFill>
                    <a:schemeClr val="accent3"/>
                  </a:solidFill>
                  <a:ea typeface="Verdana" charset="0"/>
                  <a:cs typeface="Verdana" charset="0"/>
                </a:rPr>
                <a:t>Research</a:t>
              </a:r>
              <a:r>
                <a:rPr lang="fr-FR" sz="900" dirty="0">
                  <a:solidFill>
                    <a:schemeClr val="accent3"/>
                  </a:solidFill>
                  <a:ea typeface="Verdana" charset="0"/>
                  <a:cs typeface="Verdana" charset="0"/>
                </a:rPr>
                <a:t> and innovation</a:t>
              </a:r>
            </a:p>
          </p:txBody>
        </p:sp>
        <p:pic>
          <p:nvPicPr>
            <p:cNvPr id="29"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34"/>
          <p:cNvSpPr/>
          <p:nvPr/>
        </p:nvSpPr>
        <p:spPr>
          <a:xfrm>
            <a:off x="235494" y="260648"/>
            <a:ext cx="5560642" cy="792088"/>
          </a:xfrm>
          <a:prstGeom prst="rect">
            <a:avLst/>
          </a:prstGeom>
          <a:solidFill>
            <a:schemeClr val="accent6"/>
          </a:solidFill>
          <a:ln>
            <a:noFill/>
          </a:ln>
          <a:effectLst/>
        </p:spPr>
        <p:txBody>
          <a:bodyPr vert="horz" wrap="square" lIns="91440" tIns="45720" rIns="91440" bIns="45720" numCol="1" rtlCol="0" anchor="ctr" anchorCtr="0" compatLnSpc="1">
            <a:prstTxWarp prst="textNoShape">
              <a:avLst/>
            </a:prstTxWarp>
          </a:bodyPr>
          <a:lstStyle/>
          <a:p>
            <a:pPr marL="3175" algn="ctr" eaLnBrk="0" hangingPunct="0"/>
            <a:endParaRPr lang="en-GB" sz="1000" b="1" dirty="0">
              <a:solidFill>
                <a:srgbClr val="FFFFFF"/>
              </a:solidFill>
              <a:latin typeface="Verdana" charset="0"/>
              <a:cs typeface="Arial" charset="0"/>
            </a:endParaRPr>
          </a:p>
        </p:txBody>
      </p:sp>
      <p:sp>
        <p:nvSpPr>
          <p:cNvPr id="47" name="Rectangle 46"/>
          <p:cNvSpPr/>
          <p:nvPr/>
        </p:nvSpPr>
        <p:spPr>
          <a:xfrm>
            <a:off x="5724128" y="260648"/>
            <a:ext cx="2096723" cy="792088"/>
          </a:xfrm>
          <a:prstGeom prst="rect">
            <a:avLst/>
          </a:prstGeom>
          <a:solidFill>
            <a:schemeClr val="accent6"/>
          </a:solidFill>
          <a:ln>
            <a:noFill/>
          </a:ln>
          <a:effectLst/>
        </p:spPr>
        <p:txBody>
          <a:bodyPr vert="horz" wrap="square" lIns="91440" tIns="45720" rIns="91440" bIns="45720" numCol="1" rtlCol="0" anchor="ctr" anchorCtr="0" compatLnSpc="1">
            <a:prstTxWarp prst="textNoShape">
              <a:avLst/>
            </a:prstTxWarp>
          </a:bodyPr>
          <a:lstStyle/>
          <a:p>
            <a:pPr marL="3175" algn="r" eaLnBrk="0" hangingPunct="0"/>
            <a:endParaRPr lang="en-GB" sz="1400" b="1" dirty="0">
              <a:solidFill>
                <a:srgbClr val="FFFFFF"/>
              </a:solidFill>
              <a:latin typeface="Verdana" charset="0"/>
              <a:cs typeface="Arial" charset="0"/>
            </a:endParaRPr>
          </a:p>
        </p:txBody>
      </p:sp>
      <p:sp>
        <p:nvSpPr>
          <p:cNvPr id="48" name="Pentagon 47"/>
          <p:cNvSpPr/>
          <p:nvPr/>
        </p:nvSpPr>
        <p:spPr bwMode="auto">
          <a:xfrm>
            <a:off x="240019" y="399322"/>
            <a:ext cx="7389800" cy="491347"/>
          </a:xfrm>
          <a:prstGeom prst="homePlate">
            <a:avLst/>
          </a:prstGeom>
          <a:solidFill>
            <a:schemeClr val="bg1"/>
          </a:solidFill>
          <a:ln w="28575" cmpd="sng">
            <a:solidFill>
              <a:schemeClr val="bg1"/>
            </a:solidFill>
            <a:prstDash val="solid"/>
          </a:ln>
          <a:effectLst/>
        </p:spPr>
        <p:txBody>
          <a:bodyPr vert="horz" wrap="square" lIns="91440" tIns="45720" rIns="91440" bIns="45720" numCol="1" rtlCol="0" anchor="ctr" anchorCtr="0" compatLnSpc="1">
            <a:prstTxWarp prst="textNoShape">
              <a:avLst/>
            </a:prstTxWarp>
          </a:bodyPr>
          <a:lstStyle/>
          <a:p>
            <a:pPr marL="3175" eaLnBrk="0" hangingPunct="0"/>
            <a:r>
              <a:rPr lang="en-GB" sz="1800" b="1" dirty="0" smtClean="0">
                <a:solidFill>
                  <a:srgbClr val="002060"/>
                </a:solidFill>
              </a:rPr>
              <a:t>Pathway 1. Creating high quality new knowledge</a:t>
            </a:r>
            <a:endParaRPr lang="en-GB" sz="1800" b="1" i="1" dirty="0">
              <a:solidFill>
                <a:srgbClr val="002060"/>
              </a:solidFill>
              <a:latin typeface="Verdana" charset="0"/>
              <a:cs typeface="Arial" charset="0"/>
            </a:endParaRPr>
          </a:p>
        </p:txBody>
      </p:sp>
      <p:sp>
        <p:nvSpPr>
          <p:cNvPr id="52" name="Oval 51"/>
          <p:cNvSpPr/>
          <p:nvPr/>
        </p:nvSpPr>
        <p:spPr>
          <a:xfrm rot="4504981">
            <a:off x="8055850" y="242072"/>
            <a:ext cx="851084" cy="86443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100" b="0"/>
          </a:p>
        </p:txBody>
      </p:sp>
      <p:sp>
        <p:nvSpPr>
          <p:cNvPr id="55" name="TextBox 54"/>
          <p:cNvSpPr txBox="1"/>
          <p:nvPr/>
        </p:nvSpPr>
        <p:spPr>
          <a:xfrm>
            <a:off x="351599" y="5769906"/>
            <a:ext cx="5920685" cy="830997"/>
          </a:xfrm>
          <a:prstGeom prst="rect">
            <a:avLst/>
          </a:prstGeom>
          <a:noFill/>
        </p:spPr>
        <p:txBody>
          <a:bodyPr wrap="square" rtlCol="0">
            <a:spAutoFit/>
          </a:bodyPr>
          <a:lstStyle/>
          <a:p>
            <a:r>
              <a:rPr lang="en-US" sz="1200" dirty="0" smtClean="0">
                <a:solidFill>
                  <a:schemeClr val="accent3"/>
                </a:solidFill>
              </a:rPr>
              <a:t>Data needs: </a:t>
            </a:r>
            <a:r>
              <a:rPr lang="en-US" sz="1200" b="0" dirty="0" smtClean="0">
                <a:solidFill>
                  <a:schemeClr val="accent3"/>
                </a:solidFill>
              </a:rPr>
              <a:t>Identification </a:t>
            </a:r>
            <a:r>
              <a:rPr lang="en-US" sz="1200" b="0" dirty="0">
                <a:solidFill>
                  <a:schemeClr val="accent3"/>
                </a:solidFill>
              </a:rPr>
              <a:t>of publications co-funded by the FP through the insertion of a specific funding source ID when publishing, allowing follow-up tracking of the perceived quality and influence through publication databases and topic mapping</a:t>
            </a:r>
            <a:r>
              <a:rPr lang="en-US" sz="1200" b="0" dirty="0" smtClean="0">
                <a:solidFill>
                  <a:schemeClr val="accent3"/>
                </a:solidFill>
              </a:rPr>
              <a:t>.</a:t>
            </a:r>
            <a:endParaRPr lang="en-US" sz="1200" b="0" dirty="0">
              <a:solidFill>
                <a:schemeClr val="accent3"/>
              </a:solidFill>
            </a:endParaRPr>
          </a:p>
        </p:txBody>
      </p:sp>
      <p:sp>
        <p:nvSpPr>
          <p:cNvPr id="61" name="Pentagon 60"/>
          <p:cNvSpPr/>
          <p:nvPr/>
        </p:nvSpPr>
        <p:spPr>
          <a:xfrm>
            <a:off x="513733" y="4378862"/>
            <a:ext cx="1932338" cy="1228720"/>
          </a:xfrm>
          <a:prstGeom prst="homePlate">
            <a:avLst/>
          </a:prstGeom>
          <a:solidFill>
            <a:srgbClr val="0F5494"/>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fontAlgn="auto">
              <a:spcBef>
                <a:spcPts val="0"/>
              </a:spcBef>
              <a:spcAft>
                <a:spcPts val="0"/>
              </a:spcAft>
            </a:pPr>
            <a:r>
              <a:rPr lang="en-US" sz="1400" dirty="0">
                <a:solidFill>
                  <a:schemeClr val="bg1"/>
                </a:solidFill>
              </a:rPr>
              <a:t>Number of FP peer reviewed scientific publications</a:t>
            </a:r>
            <a:endParaRPr lang="en-GB" sz="1400" dirty="0">
              <a:solidFill>
                <a:schemeClr val="bg1"/>
              </a:solidFill>
            </a:endParaRPr>
          </a:p>
        </p:txBody>
      </p:sp>
      <p:sp>
        <p:nvSpPr>
          <p:cNvPr id="3" name="Chevron 2"/>
          <p:cNvSpPr/>
          <p:nvPr/>
        </p:nvSpPr>
        <p:spPr>
          <a:xfrm>
            <a:off x="2025901" y="4378074"/>
            <a:ext cx="2952328" cy="1229396"/>
          </a:xfrm>
          <a:prstGeom prst="chevron">
            <a:avLst/>
          </a:prstGeom>
          <a:solidFill>
            <a:srgbClr val="0F549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sz="1400" dirty="0">
                <a:solidFill>
                  <a:schemeClr val="bg1"/>
                </a:solidFill>
              </a:rPr>
              <a:t>Field-Weighted Citation Index of FP peer reviewed publications </a:t>
            </a:r>
            <a:endParaRPr lang="en-GB" sz="1400" dirty="0">
              <a:solidFill>
                <a:schemeClr val="bg1"/>
              </a:solidFill>
            </a:endParaRPr>
          </a:p>
        </p:txBody>
      </p:sp>
      <p:sp>
        <p:nvSpPr>
          <p:cNvPr id="62" name="Chevron 61"/>
          <p:cNvSpPr/>
          <p:nvPr/>
        </p:nvSpPr>
        <p:spPr>
          <a:xfrm>
            <a:off x="4582063" y="4377962"/>
            <a:ext cx="3836171" cy="1229397"/>
          </a:xfrm>
          <a:prstGeom prst="chevron">
            <a:avLst/>
          </a:prstGeom>
          <a:solidFill>
            <a:srgbClr val="0F549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sz="1400" dirty="0">
                <a:solidFill>
                  <a:schemeClr val="bg1"/>
                </a:solidFill>
              </a:rPr>
              <a:t>Number and share of peer reviewed publications from FP projects that are core contribution to </a:t>
            </a:r>
            <a:r>
              <a:rPr lang="en-US" sz="1400" dirty="0" smtClean="0">
                <a:solidFill>
                  <a:schemeClr val="bg1"/>
                </a:solidFill>
              </a:rPr>
              <a:t>scientific </a:t>
            </a:r>
            <a:r>
              <a:rPr lang="en-US" sz="1400" dirty="0">
                <a:solidFill>
                  <a:schemeClr val="bg1"/>
                </a:solidFill>
              </a:rPr>
              <a:t>fields</a:t>
            </a:r>
            <a:endParaRPr lang="en-GB" sz="1400" dirty="0">
              <a:solidFill>
                <a:schemeClr val="bg1"/>
              </a:solidFill>
            </a:endParaRPr>
          </a:p>
        </p:txBody>
      </p:sp>
      <p:sp>
        <p:nvSpPr>
          <p:cNvPr id="64" name="TextBox 63"/>
          <p:cNvSpPr txBox="1"/>
          <p:nvPr/>
        </p:nvSpPr>
        <p:spPr>
          <a:xfrm>
            <a:off x="307501" y="3632602"/>
            <a:ext cx="8656987"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smtClean="0">
                <a:solidFill>
                  <a:srgbClr val="002060"/>
                </a:solidFill>
              </a:rPr>
              <a:t>Indicator (</a:t>
            </a:r>
            <a:r>
              <a:rPr lang="en-US" sz="1400" b="1" dirty="0" smtClean="0">
                <a:solidFill>
                  <a:srgbClr val="002060"/>
                </a:solidFill>
              </a:rPr>
              <a:t>short</a:t>
            </a:r>
            <a:r>
              <a:rPr lang="en-US" sz="1600" b="1" dirty="0" smtClean="0">
                <a:solidFill>
                  <a:srgbClr val="002060"/>
                </a:solidFill>
              </a:rPr>
              <a:t>, medium, long-term)</a:t>
            </a:r>
            <a:endParaRPr lang="en-GB" sz="1600" b="1" dirty="0">
              <a:solidFill>
                <a:srgbClr val="002060"/>
              </a:solidFill>
            </a:endParaRPr>
          </a:p>
        </p:txBody>
      </p:sp>
      <p:sp>
        <p:nvSpPr>
          <p:cNvPr id="2" name="Rounded Rectangular Callout 1"/>
          <p:cNvSpPr/>
          <p:nvPr/>
        </p:nvSpPr>
        <p:spPr>
          <a:xfrm>
            <a:off x="1243603" y="1758082"/>
            <a:ext cx="7469252" cy="1101856"/>
          </a:xfrm>
          <a:prstGeom prst="wedgeRoundRectCallout">
            <a:avLst>
              <a:gd name="adj1" fmla="val 2357"/>
              <a:gd name="adj2" fmla="val 91433"/>
              <a:gd name="adj3" fmla="val 16667"/>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sz="1600" dirty="0">
                <a:solidFill>
                  <a:srgbClr val="002060"/>
                </a:solidFill>
              </a:rPr>
              <a:t>STORY LINE: </a:t>
            </a:r>
            <a:r>
              <a:rPr lang="en-US" sz="1600" b="0" dirty="0">
                <a:solidFill>
                  <a:srgbClr val="002060"/>
                </a:solidFill>
              </a:rPr>
              <a:t>The FP creates and diffuses high quality new knowledge, as shown by the high-quality publications that become influential in their field and </a:t>
            </a:r>
            <a:r>
              <a:rPr lang="en-US" sz="1600" b="0" dirty="0" smtClean="0">
                <a:solidFill>
                  <a:srgbClr val="002060"/>
                </a:solidFill>
              </a:rPr>
              <a:t>worldwide.</a:t>
            </a:r>
            <a:endParaRPr lang="en-US" sz="1600" b="0" dirty="0">
              <a:solidFill>
                <a:srgbClr val="002060"/>
              </a:solidFill>
            </a:endParaRPr>
          </a:p>
        </p:txBody>
      </p:sp>
      <p:sp>
        <p:nvSpPr>
          <p:cNvPr id="17" name="TextBox 16"/>
          <p:cNvSpPr txBox="1"/>
          <p:nvPr/>
        </p:nvSpPr>
        <p:spPr>
          <a:xfrm>
            <a:off x="551674" y="3946963"/>
            <a:ext cx="1319592" cy="430887"/>
          </a:xfrm>
          <a:prstGeom prst="rect">
            <a:avLst/>
          </a:prstGeom>
          <a:noFill/>
        </p:spPr>
        <p:txBody>
          <a:bodyPr wrap="none" rtlCol="0">
            <a:spAutoFit/>
          </a:bodyPr>
          <a:lstStyle/>
          <a:p>
            <a:pPr algn="ctr"/>
            <a:r>
              <a:rPr lang="en-GB" sz="1100" b="1" dirty="0" smtClean="0">
                <a:solidFill>
                  <a:srgbClr val="002060"/>
                </a:solidFill>
              </a:rPr>
              <a:t>Typically </a:t>
            </a:r>
          </a:p>
          <a:p>
            <a:r>
              <a:rPr lang="en-GB" sz="1100" b="1" dirty="0" smtClean="0">
                <a:solidFill>
                  <a:srgbClr val="002060"/>
                </a:solidFill>
              </a:rPr>
              <a:t>As of YEAR 1+</a:t>
            </a:r>
            <a:endParaRPr lang="en-GB" sz="1100" b="1" dirty="0">
              <a:solidFill>
                <a:srgbClr val="002060"/>
              </a:solidFill>
            </a:endParaRPr>
          </a:p>
        </p:txBody>
      </p:sp>
      <p:sp>
        <p:nvSpPr>
          <p:cNvPr id="18" name="TextBox 17"/>
          <p:cNvSpPr txBox="1"/>
          <p:nvPr/>
        </p:nvSpPr>
        <p:spPr>
          <a:xfrm>
            <a:off x="2714044" y="3946962"/>
            <a:ext cx="1319592" cy="430887"/>
          </a:xfrm>
          <a:prstGeom prst="rect">
            <a:avLst/>
          </a:prstGeom>
          <a:noFill/>
        </p:spPr>
        <p:txBody>
          <a:bodyPr wrap="none" rtlCol="0">
            <a:spAutoFit/>
          </a:bodyPr>
          <a:lstStyle/>
          <a:p>
            <a:pPr algn="ctr"/>
            <a:r>
              <a:rPr lang="en-GB" sz="1100" b="1" dirty="0">
                <a:solidFill>
                  <a:srgbClr val="002060"/>
                </a:solidFill>
              </a:rPr>
              <a:t>Typically </a:t>
            </a:r>
            <a:endParaRPr lang="en-GB" sz="1100" b="1" dirty="0" smtClean="0">
              <a:solidFill>
                <a:srgbClr val="002060"/>
              </a:solidFill>
            </a:endParaRPr>
          </a:p>
          <a:p>
            <a:r>
              <a:rPr lang="en-GB" sz="1100" b="1" dirty="0" smtClean="0">
                <a:solidFill>
                  <a:srgbClr val="002060"/>
                </a:solidFill>
              </a:rPr>
              <a:t>As of YEAR 3+</a:t>
            </a:r>
            <a:endParaRPr lang="en-GB" sz="1100" b="1" dirty="0">
              <a:solidFill>
                <a:srgbClr val="002060"/>
              </a:solidFill>
            </a:endParaRPr>
          </a:p>
        </p:txBody>
      </p:sp>
      <p:sp>
        <p:nvSpPr>
          <p:cNvPr id="19" name="TextBox 18"/>
          <p:cNvSpPr txBox="1"/>
          <p:nvPr/>
        </p:nvSpPr>
        <p:spPr>
          <a:xfrm>
            <a:off x="5820613" y="3933056"/>
            <a:ext cx="1319592" cy="430887"/>
          </a:xfrm>
          <a:prstGeom prst="rect">
            <a:avLst/>
          </a:prstGeom>
          <a:noFill/>
        </p:spPr>
        <p:txBody>
          <a:bodyPr wrap="none" rtlCol="0">
            <a:spAutoFit/>
          </a:bodyPr>
          <a:lstStyle/>
          <a:p>
            <a:pPr algn="ctr"/>
            <a:r>
              <a:rPr lang="en-GB" sz="1100" b="1" dirty="0" smtClean="0">
                <a:solidFill>
                  <a:srgbClr val="002060"/>
                </a:solidFill>
              </a:rPr>
              <a:t>Typically </a:t>
            </a:r>
          </a:p>
          <a:p>
            <a:r>
              <a:rPr lang="en-GB" sz="1100" b="1" dirty="0" smtClean="0">
                <a:solidFill>
                  <a:srgbClr val="002060"/>
                </a:solidFill>
              </a:rPr>
              <a:t>As of YEAR 5+</a:t>
            </a:r>
            <a:endParaRPr lang="en-GB" sz="1100" b="1" dirty="0">
              <a:solidFill>
                <a:srgbClr val="002060"/>
              </a:solidFill>
            </a:endParaRPr>
          </a:p>
        </p:txBody>
      </p:sp>
      <p:pic>
        <p:nvPicPr>
          <p:cNvPr id="20" name="Picture 19"/>
          <p:cNvPicPr>
            <a:picLocks noChangeAspect="1"/>
          </p:cNvPicPr>
          <p:nvPr/>
        </p:nvPicPr>
        <p:blipFill>
          <a:blip r:embed="rId4">
            <a:clrChange>
              <a:clrFrom>
                <a:srgbClr val="FFFFFF"/>
              </a:clrFrom>
              <a:clrTo>
                <a:srgbClr val="FFFFFF">
                  <a:alpha val="0"/>
                </a:srgbClr>
              </a:clrTo>
            </a:clrChange>
            <a:biLevel thresh="25000"/>
            <a:extLst/>
          </a:blip>
          <a:stretch>
            <a:fillRect/>
          </a:stretch>
        </p:blipFill>
        <p:spPr>
          <a:xfrm>
            <a:off x="8253145" y="420755"/>
            <a:ext cx="433100" cy="433100"/>
          </a:xfrm>
          <a:prstGeom prst="rect">
            <a:avLst/>
          </a:prstGeom>
        </p:spPr>
      </p:pic>
    </p:spTree>
    <p:extLst>
      <p:ext uri="{BB962C8B-B14F-4D97-AF65-F5344CB8AC3E}">
        <p14:creationId xmlns:p14="http://schemas.microsoft.com/office/powerpoint/2010/main" val="15166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2766610" y="1124744"/>
            <a:ext cx="2016224" cy="576064"/>
          </a:xfrm>
          <a:prstGeom prst="rightArrow">
            <a:avLst>
              <a:gd name="adj1" fmla="val 100000"/>
              <a:gd name="adj2" fmla="val 50000"/>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Chevron 12"/>
          <p:cNvSpPr/>
          <p:nvPr/>
        </p:nvSpPr>
        <p:spPr>
          <a:xfrm>
            <a:off x="6727050" y="1124744"/>
            <a:ext cx="2088232" cy="576064"/>
          </a:xfrm>
          <a:prstGeom prst="chevron">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bg1"/>
              </a:solidFill>
            </a:endParaRPr>
          </a:p>
        </p:txBody>
      </p:sp>
      <p:sp>
        <p:nvSpPr>
          <p:cNvPr id="12" name="Chevron 11"/>
          <p:cNvSpPr/>
          <p:nvPr/>
        </p:nvSpPr>
        <p:spPr>
          <a:xfrm>
            <a:off x="4710826" y="1124744"/>
            <a:ext cx="2088232" cy="576064"/>
          </a:xfrm>
          <a:prstGeom prst="chevron">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aphicFrame>
        <p:nvGraphicFramePr>
          <p:cNvPr id="3" name="Table 2"/>
          <p:cNvGraphicFramePr>
            <a:graphicFrameLocks noGrp="1"/>
          </p:cNvGraphicFramePr>
          <p:nvPr>
            <p:extLst>
              <p:ext uri="{D42A27DB-BD31-4B8C-83A1-F6EECF244321}">
                <p14:modId xmlns:p14="http://schemas.microsoft.com/office/powerpoint/2010/main" val="4159175202"/>
              </p:ext>
            </p:extLst>
          </p:nvPr>
        </p:nvGraphicFramePr>
        <p:xfrm>
          <a:off x="872588" y="1124743"/>
          <a:ext cx="7731860" cy="5436572"/>
        </p:xfrm>
        <a:graphic>
          <a:graphicData uri="http://schemas.openxmlformats.org/drawingml/2006/table">
            <a:tbl>
              <a:tblPr firstRow="1" bandRow="1">
                <a:tableStyleId>{5C22544A-7EE6-4342-B048-85BDC9FD1C3A}</a:tableStyleId>
              </a:tblPr>
              <a:tblGrid>
                <a:gridCol w="1932965">
                  <a:extLst>
                    <a:ext uri="{9D8B030D-6E8A-4147-A177-3AD203B41FA5}">
                      <a16:colId xmlns:a16="http://schemas.microsoft.com/office/drawing/2014/main" val="3084751027"/>
                    </a:ext>
                  </a:extLst>
                </a:gridCol>
                <a:gridCol w="1932965">
                  <a:extLst>
                    <a:ext uri="{9D8B030D-6E8A-4147-A177-3AD203B41FA5}">
                      <a16:colId xmlns:a16="http://schemas.microsoft.com/office/drawing/2014/main" val="2767679696"/>
                    </a:ext>
                  </a:extLst>
                </a:gridCol>
                <a:gridCol w="1932965">
                  <a:extLst>
                    <a:ext uri="{9D8B030D-6E8A-4147-A177-3AD203B41FA5}">
                      <a16:colId xmlns:a16="http://schemas.microsoft.com/office/drawing/2014/main" val="193977723"/>
                    </a:ext>
                  </a:extLst>
                </a:gridCol>
                <a:gridCol w="1932965">
                  <a:extLst>
                    <a:ext uri="{9D8B030D-6E8A-4147-A177-3AD203B41FA5}">
                      <a16:colId xmlns:a16="http://schemas.microsoft.com/office/drawing/2014/main" val="4056432783"/>
                    </a:ext>
                  </a:extLst>
                </a:gridCol>
              </a:tblGrid>
              <a:tr h="637407">
                <a:tc>
                  <a:txBody>
                    <a:bodyPr/>
                    <a:lstStyle/>
                    <a:p>
                      <a:r>
                        <a:rPr lang="en-IE" sz="1600" b="1" kern="1200" dirty="0" smtClean="0">
                          <a:solidFill>
                            <a:srgbClr val="002060"/>
                          </a:solidFill>
                          <a:latin typeface="+mn-lt"/>
                          <a:ea typeface="+mn-ea"/>
                          <a:cs typeface="+mn-cs"/>
                        </a:rPr>
                        <a:t>     LEGAL</a:t>
                      </a:r>
                    </a:p>
                    <a:p>
                      <a:r>
                        <a:rPr lang="en-IE" sz="1600" b="1" kern="1200" baseline="0" dirty="0" smtClean="0">
                          <a:solidFill>
                            <a:srgbClr val="002060"/>
                          </a:solidFill>
                          <a:latin typeface="+mn-lt"/>
                          <a:ea typeface="+mn-ea"/>
                          <a:cs typeface="+mn-cs"/>
                        </a:rPr>
                        <a:t>      BASE  </a:t>
                      </a:r>
                      <a:endParaRPr lang="en-GB" sz="1600" b="1" kern="1200" dirty="0">
                        <a:solidFill>
                          <a:srgbClr val="00206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0" dirty="0" smtClean="0">
                          <a:solidFill>
                            <a:schemeClr val="bg1"/>
                          </a:solidFill>
                        </a:rPr>
                        <a:t>Result</a:t>
                      </a:r>
                      <a:endParaRPr lang="en-GB" sz="20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0" dirty="0" smtClean="0">
                          <a:solidFill>
                            <a:schemeClr val="bg1"/>
                          </a:solidFill>
                        </a:rPr>
                        <a:t>Outcome</a:t>
                      </a:r>
                      <a:endParaRPr lang="en-GB" sz="20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0" dirty="0" smtClean="0">
                          <a:solidFill>
                            <a:schemeClr val="bg1"/>
                          </a:solidFill>
                        </a:rPr>
                        <a:t>Impact</a:t>
                      </a:r>
                      <a:endParaRPr lang="en-GB" sz="20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5853470"/>
                  </a:ext>
                </a:extLst>
              </a:tr>
              <a:tr h="1522834">
                <a:tc>
                  <a:txBody>
                    <a:bodyPr/>
                    <a:lstStyle/>
                    <a:p>
                      <a:pPr marL="355600" indent="0" algn="l"/>
                      <a:r>
                        <a:rPr lang="en-GB" sz="1600" b="1" dirty="0" smtClean="0">
                          <a:solidFill>
                            <a:srgbClr val="002060"/>
                          </a:solidFill>
                        </a:rPr>
                        <a:t>STRATEGIC PLAN</a:t>
                      </a:r>
                      <a:endParaRPr lang="en-GB" sz="1600" b="1" dirty="0">
                        <a:solidFill>
                          <a:srgbClr val="002060"/>
                        </a:solidFill>
                      </a:endParaRPr>
                    </a:p>
                  </a:txBody>
                  <a:tcPr anchor="ctr">
                    <a:lnL w="12700" cmpd="sng">
                      <a:noFill/>
                    </a:lnL>
                    <a:lnR w="12700" cmpd="sng">
                      <a:noFill/>
                    </a:lnR>
                    <a:lnT w="381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a:lnL w="12700" cmpd="sng">
                      <a:noFill/>
                    </a:lnL>
                    <a:lnR w="12700" cmpd="sng">
                      <a:noFill/>
                    </a:lnR>
                    <a:lnT w="381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800" dirty="0"/>
                    </a:p>
                  </a:txBody>
                  <a:tcPr>
                    <a:lnL w="12700" cmpd="sng">
                      <a:noFill/>
                    </a:lnL>
                    <a:lnR w="12700" cmpd="sng">
                      <a:noFill/>
                    </a:lnR>
                    <a:lnT w="381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rgbClr val="002060"/>
                          </a:solidFill>
                          <a:latin typeface="+mn-lt"/>
                          <a:ea typeface="+mn-ea"/>
                          <a:cs typeface="+mn-cs"/>
                        </a:rPr>
                        <a:t>Seamless, smart, inclusive and sustainable mobility services through new digital technologies</a:t>
                      </a:r>
                      <a:endParaRPr lang="en-US" sz="1400" b="0" kern="1200" dirty="0">
                        <a:solidFill>
                          <a:srgbClr val="002060"/>
                        </a:solidFill>
                        <a:latin typeface="+mn-lt"/>
                        <a:ea typeface="+mn-ea"/>
                        <a:cs typeface="+mn-cs"/>
                      </a:endParaRPr>
                    </a:p>
                  </a:txBody>
                  <a:tcPr>
                    <a:lnL w="12700" cmpd="sng">
                      <a:noFill/>
                    </a:lnL>
                    <a:lnR w="12700" cmpd="sng">
                      <a:noFill/>
                    </a:lnR>
                    <a:lnT w="381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2452733"/>
                  </a:ext>
                </a:extLst>
              </a:tr>
              <a:tr h="1440160">
                <a:tc>
                  <a:txBody>
                    <a:bodyPr/>
                    <a:lstStyle/>
                    <a:p>
                      <a:pPr marL="355600" indent="0" algn="l"/>
                      <a:r>
                        <a:rPr lang="en-GB" sz="1600" b="1" dirty="0" smtClean="0">
                          <a:solidFill>
                            <a:srgbClr val="002060"/>
                          </a:solidFill>
                        </a:rPr>
                        <a:t>WORK PROGRAMME</a:t>
                      </a:r>
                      <a:endParaRPr lang="en-GB" sz="1600" b="1" dirty="0">
                        <a:solidFill>
                          <a:srgbClr val="002060"/>
                        </a:solidFill>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chemeClr val="bg1">
                            <a:lumMod val="50000"/>
                          </a:schemeClr>
                        </a:solidFill>
                      </a:endParaRPr>
                    </a:p>
                  </a:txBody>
                  <a:tcP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rgbClr val="002060"/>
                          </a:solidFill>
                          <a:latin typeface="+mn-lt"/>
                          <a:ea typeface="+mn-ea"/>
                          <a:cs typeface="+mn-cs"/>
                        </a:rPr>
                        <a:t>Innovative logistics solutions applied by the European air</a:t>
                      </a:r>
                      <a:r>
                        <a:rPr lang="en-US" sz="1400" b="0" kern="1200" baseline="0" dirty="0" smtClean="0">
                          <a:solidFill>
                            <a:srgbClr val="002060"/>
                          </a:solidFill>
                          <a:latin typeface="+mn-lt"/>
                          <a:ea typeface="+mn-ea"/>
                          <a:cs typeface="+mn-cs"/>
                        </a:rPr>
                        <a:t> </a:t>
                      </a:r>
                      <a:r>
                        <a:rPr lang="en-US" sz="1400" b="0" kern="1200" dirty="0" smtClean="0">
                          <a:solidFill>
                            <a:srgbClr val="002060"/>
                          </a:solidFill>
                          <a:latin typeface="+mn-lt"/>
                          <a:ea typeface="+mn-ea"/>
                          <a:cs typeface="+mn-cs"/>
                        </a:rPr>
                        <a:t>transport</a:t>
                      </a:r>
                      <a:r>
                        <a:rPr lang="en-US" sz="1400" b="0" kern="1200" baseline="0" dirty="0" smtClean="0">
                          <a:solidFill>
                            <a:srgbClr val="002060"/>
                          </a:solidFill>
                          <a:latin typeface="+mn-lt"/>
                          <a:ea typeface="+mn-ea"/>
                          <a:cs typeface="+mn-cs"/>
                        </a:rPr>
                        <a:t> </a:t>
                      </a:r>
                      <a:r>
                        <a:rPr lang="en-US" sz="1400" b="0" kern="1200" dirty="0" smtClean="0">
                          <a:solidFill>
                            <a:srgbClr val="002060"/>
                          </a:solidFill>
                          <a:latin typeface="+mn-lt"/>
                          <a:ea typeface="+mn-ea"/>
                          <a:cs typeface="+mn-cs"/>
                        </a:rPr>
                        <a:t>sector</a:t>
                      </a:r>
                      <a:endParaRPr lang="en-GB" sz="1400" b="0" kern="1200" dirty="0">
                        <a:solidFill>
                          <a:srgbClr val="002060"/>
                        </a:solidFill>
                        <a:latin typeface="+mn-lt"/>
                        <a:ea typeface="+mn-ea"/>
                        <a:cs typeface="+mn-cs"/>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2060"/>
                          </a:solidFill>
                        </a:rPr>
                        <a:t>Seamless, smart, inclusive and sustainable</a:t>
                      </a:r>
                      <a:r>
                        <a:rPr lang="en-US" sz="1400" b="0" baseline="0" dirty="0" smtClean="0">
                          <a:solidFill>
                            <a:srgbClr val="002060"/>
                          </a:solidFill>
                        </a:rPr>
                        <a:t> air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2060"/>
                          </a:solidFill>
                        </a:rPr>
                        <a:t>services </a:t>
                      </a:r>
                      <a:endParaRPr lang="en-GB" sz="1400" b="0" dirty="0" smtClean="0">
                        <a:solidFill>
                          <a:srgbClr val="002060"/>
                        </a:solidFill>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0472402"/>
                  </a:ext>
                </a:extLst>
              </a:tr>
              <a:tr h="1836171">
                <a:tc>
                  <a:txBody>
                    <a:bodyPr/>
                    <a:lstStyle/>
                    <a:p>
                      <a:pPr marL="355600" indent="0" algn="l"/>
                      <a:r>
                        <a:rPr lang="en-GB" sz="1600" b="1" dirty="0" smtClean="0">
                          <a:solidFill>
                            <a:srgbClr val="002060"/>
                          </a:solidFill>
                        </a:rPr>
                        <a:t>HORIZON EUROPE</a:t>
                      </a:r>
                      <a:r>
                        <a:rPr lang="en-GB" sz="1600" b="1" baseline="0" dirty="0" smtClean="0">
                          <a:solidFill>
                            <a:srgbClr val="002060"/>
                          </a:solidFill>
                        </a:rPr>
                        <a:t> PROJECT</a:t>
                      </a:r>
                      <a:endParaRPr lang="en-GB" sz="1600" b="1" dirty="0">
                        <a:solidFill>
                          <a:srgbClr val="002060"/>
                        </a:solidFill>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smtClean="0">
                          <a:solidFill>
                            <a:srgbClr val="002060"/>
                          </a:solidFill>
                        </a:rPr>
                        <a:t>Successful large-scale demonstration trial with 3 airports of an advanced forecasting system for proactive airport passenger flow management </a:t>
                      </a:r>
                      <a:endParaRPr lang="en-GB" sz="1400" dirty="0">
                        <a:solidFill>
                          <a:srgbClr val="002060"/>
                        </a:solidFill>
                      </a:endParaRPr>
                    </a:p>
                  </a:txBody>
                  <a:tcPr>
                    <a:lnL w="12700" cmpd="sng">
                      <a:noFill/>
                    </a:lnL>
                    <a:lnR w="12700" cmpd="sng">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smtClean="0">
                          <a:solidFill>
                            <a:srgbClr val="002060"/>
                          </a:solidFill>
                        </a:rPr>
                        <a:t>At least 9 European airports adopt the advanced forecasting system that was demonstrated during the project</a:t>
                      </a:r>
                      <a:endParaRPr lang="en-GB" sz="1400" dirty="0">
                        <a:solidFill>
                          <a:srgbClr val="002060"/>
                        </a:solidFill>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rgbClr val="002060"/>
                          </a:solidFill>
                          <a:latin typeface="+mn-lt"/>
                          <a:ea typeface="+mn-ea"/>
                          <a:cs typeface="+mn-cs"/>
                        </a:rPr>
                        <a:t>15% increase</a:t>
                      </a:r>
                      <a:r>
                        <a:rPr lang="en-US" sz="1400" b="0" kern="1200" baseline="0" dirty="0" smtClean="0">
                          <a:solidFill>
                            <a:srgbClr val="002060"/>
                          </a:solidFill>
                          <a:latin typeface="+mn-lt"/>
                          <a:ea typeface="+mn-ea"/>
                          <a:cs typeface="+mn-cs"/>
                        </a:rPr>
                        <a:t> of</a:t>
                      </a:r>
                      <a:r>
                        <a:rPr lang="en-US" sz="1400" b="0" kern="1200" dirty="0" smtClean="0">
                          <a:solidFill>
                            <a:srgbClr val="002060"/>
                          </a:solidFill>
                          <a:latin typeface="+mn-lt"/>
                          <a:ea typeface="+mn-ea"/>
                          <a:cs typeface="+mn-cs"/>
                        </a:rPr>
                        <a:t> maximum passenger capacity in</a:t>
                      </a:r>
                      <a:r>
                        <a:rPr lang="en-US" sz="1400" b="0" kern="1200" baseline="0" dirty="0" smtClean="0">
                          <a:solidFill>
                            <a:srgbClr val="002060"/>
                          </a:solidFill>
                          <a:latin typeface="+mn-lt"/>
                          <a:ea typeface="+mn-ea"/>
                          <a:cs typeface="+mn-cs"/>
                        </a:rPr>
                        <a:t>  European airports</a:t>
                      </a:r>
                      <a:endParaRPr lang="en-GB" sz="1400" b="0" kern="1200" dirty="0">
                        <a:solidFill>
                          <a:srgbClr val="002060"/>
                        </a:solidFill>
                        <a:latin typeface="+mn-lt"/>
                        <a:ea typeface="+mn-ea"/>
                        <a:cs typeface="+mn-cs"/>
                      </a:endParaRPr>
                    </a:p>
                  </a:txBody>
                  <a:tcPr anchor="ctr">
                    <a:lnL w="12700" cmpd="sng">
                      <a:noFill/>
                    </a:lnL>
                    <a:lnR w="12700" cmpd="sng">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2303206"/>
                  </a:ext>
                </a:extLst>
              </a:tr>
            </a:tbl>
          </a:graphicData>
        </a:graphic>
      </p:graphicFrame>
      <p:sp>
        <p:nvSpPr>
          <p:cNvPr id="22" name="Oval 21"/>
          <p:cNvSpPr/>
          <p:nvPr/>
        </p:nvSpPr>
        <p:spPr>
          <a:xfrm>
            <a:off x="395536" y="3666510"/>
            <a:ext cx="577200" cy="554578"/>
          </a:xfrm>
          <a:prstGeom prst="ellipse">
            <a:avLst/>
          </a:prstGeom>
          <a:solidFill>
            <a:srgbClr val="FF5019"/>
          </a:solidFill>
          <a:ln>
            <a:solidFill>
              <a:srgbClr val="FF50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Oval 4"/>
          <p:cNvSpPr/>
          <p:nvPr/>
        </p:nvSpPr>
        <p:spPr>
          <a:xfrm>
            <a:off x="251520" y="2217638"/>
            <a:ext cx="720080" cy="707305"/>
          </a:xfrm>
          <a:prstGeom prst="ellipse">
            <a:avLst/>
          </a:prstGeom>
          <a:solidFill>
            <a:schemeClr val="tx1"/>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8" name="Oval 17"/>
          <p:cNvSpPr/>
          <p:nvPr/>
        </p:nvSpPr>
        <p:spPr>
          <a:xfrm>
            <a:off x="545905" y="5313914"/>
            <a:ext cx="275326" cy="275326"/>
          </a:xfrm>
          <a:prstGeom prst="ellipse">
            <a:avLst/>
          </a:prstGeom>
          <a:solidFill>
            <a:srgbClr val="7A1D00"/>
          </a:solidFill>
          <a:ln>
            <a:solidFill>
              <a:srgbClr val="7A1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 name="Title 1"/>
          <p:cNvSpPr>
            <a:spLocks noGrp="1"/>
          </p:cNvSpPr>
          <p:nvPr>
            <p:ph type="title" idx="4294967295"/>
          </p:nvPr>
        </p:nvSpPr>
        <p:spPr>
          <a:xfrm>
            <a:off x="251520" y="404663"/>
            <a:ext cx="9111170" cy="720081"/>
          </a:xfrm>
          <a:prstGeom prst="rect">
            <a:avLst/>
          </a:prstGeom>
        </p:spPr>
        <p:txBody>
          <a:bodyPr/>
          <a:lstStyle/>
          <a:p>
            <a:pPr marL="0" indent="0">
              <a:buClr>
                <a:schemeClr val="tx2"/>
              </a:buClr>
            </a:pPr>
            <a:r>
              <a:rPr lang="en-GB" sz="3200" dirty="0" smtClean="0">
                <a:solidFill>
                  <a:srgbClr val="002060"/>
                </a:solidFill>
                <a:latin typeface="Arial" panose="020B0604020202020204" pitchFamily="34" charset="0"/>
                <a:cs typeface="Arial" panose="020B0604020202020204" pitchFamily="34" charset="0"/>
              </a:rPr>
              <a:t>IMPACT IMPLEMENTATION (example)</a:t>
            </a:r>
            <a:endParaRPr lang="en-GB" sz="32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179512" y="980728"/>
            <a:ext cx="864096" cy="864096"/>
          </a:xfrm>
          <a:prstGeom prst="ellipse">
            <a:avLst/>
          </a:prstGeom>
          <a:solidFill>
            <a:schemeClr val="tx1">
              <a:lumMod val="40000"/>
              <a:lumOff val="60000"/>
            </a:scheme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6" name="TextBox 5"/>
          <p:cNvSpPr txBox="1"/>
          <p:nvPr/>
        </p:nvSpPr>
        <p:spPr>
          <a:xfrm>
            <a:off x="827584" y="1628800"/>
            <a:ext cx="1941557" cy="338554"/>
          </a:xfrm>
          <a:prstGeom prst="rect">
            <a:avLst/>
          </a:prstGeom>
          <a:noFill/>
        </p:spPr>
        <p:txBody>
          <a:bodyPr wrap="none" rtlCol="0">
            <a:spAutoFit/>
          </a:bodyPr>
          <a:lstStyle/>
          <a:p>
            <a:r>
              <a:rPr lang="en-IE" sz="1600" b="0" dirty="0">
                <a:solidFill>
                  <a:srgbClr val="002060"/>
                </a:solidFill>
                <a:latin typeface="+mn-lt"/>
              </a:rPr>
              <a:t>[Objectives &amp; </a:t>
            </a:r>
            <a:r>
              <a:rPr lang="en-IE" sz="1600" b="0" dirty="0" smtClean="0">
                <a:solidFill>
                  <a:srgbClr val="002060"/>
                </a:solidFill>
                <a:latin typeface="+mn-lt"/>
              </a:rPr>
              <a:t>KIPs]</a:t>
            </a:r>
            <a:endParaRPr lang="en-GB" sz="1600" b="0" dirty="0" err="1">
              <a:solidFill>
                <a:srgbClr val="002060"/>
              </a:solidFill>
              <a:latin typeface="+mn-lt"/>
            </a:endParaRPr>
          </a:p>
        </p:txBody>
      </p:sp>
      <p:sp>
        <p:nvSpPr>
          <p:cNvPr id="14" name="TextBox 13"/>
          <p:cNvSpPr txBox="1"/>
          <p:nvPr/>
        </p:nvSpPr>
        <p:spPr>
          <a:xfrm>
            <a:off x="827584" y="2708920"/>
            <a:ext cx="2212465" cy="584775"/>
          </a:xfrm>
          <a:prstGeom prst="rect">
            <a:avLst/>
          </a:prstGeom>
          <a:noFill/>
        </p:spPr>
        <p:txBody>
          <a:bodyPr wrap="none" rtlCol="0">
            <a:spAutoFit/>
          </a:bodyPr>
          <a:lstStyle/>
          <a:p>
            <a:r>
              <a:rPr lang="en-IE" sz="1600" b="0" dirty="0" smtClean="0">
                <a:solidFill>
                  <a:srgbClr val="002060"/>
                </a:solidFill>
                <a:latin typeface="+mn-lt"/>
              </a:rPr>
              <a:t>[Policy priorities &amp; R&amp;I</a:t>
            </a:r>
            <a:br>
              <a:rPr lang="en-IE" sz="1600" b="0" dirty="0" smtClean="0">
                <a:solidFill>
                  <a:srgbClr val="002060"/>
                </a:solidFill>
                <a:latin typeface="+mn-lt"/>
              </a:rPr>
            </a:br>
            <a:r>
              <a:rPr lang="en-IE" sz="1600" b="0" dirty="0" smtClean="0">
                <a:solidFill>
                  <a:srgbClr val="002060"/>
                </a:solidFill>
                <a:latin typeface="+mn-lt"/>
              </a:rPr>
              <a:t>strategic orientation]</a:t>
            </a:r>
            <a:endParaRPr lang="en-GB" sz="1600" b="0" dirty="0" err="1">
              <a:solidFill>
                <a:srgbClr val="002060"/>
              </a:solidFill>
              <a:latin typeface="+mn-lt"/>
            </a:endParaRPr>
          </a:p>
        </p:txBody>
      </p:sp>
      <p:sp>
        <p:nvSpPr>
          <p:cNvPr id="15" name="TextBox 14"/>
          <p:cNvSpPr txBox="1"/>
          <p:nvPr/>
        </p:nvSpPr>
        <p:spPr>
          <a:xfrm>
            <a:off x="827584" y="4170566"/>
            <a:ext cx="2254913" cy="338554"/>
          </a:xfrm>
          <a:prstGeom prst="rect">
            <a:avLst/>
          </a:prstGeom>
          <a:noFill/>
        </p:spPr>
        <p:txBody>
          <a:bodyPr wrap="none" rtlCol="0">
            <a:spAutoFit/>
          </a:bodyPr>
          <a:lstStyle/>
          <a:p>
            <a:r>
              <a:rPr lang="en-IE" sz="1600" b="0" dirty="0" smtClean="0">
                <a:solidFill>
                  <a:srgbClr val="002060"/>
                </a:solidFill>
                <a:latin typeface="+mn-lt"/>
              </a:rPr>
              <a:t>[Destinations &amp; Topics]</a:t>
            </a:r>
            <a:endParaRPr lang="en-GB" sz="1600" b="0" dirty="0" err="1">
              <a:solidFill>
                <a:srgbClr val="002060"/>
              </a:solidFill>
              <a:latin typeface="+mn-lt"/>
            </a:endParaRPr>
          </a:p>
        </p:txBody>
      </p:sp>
      <p:sp>
        <p:nvSpPr>
          <p:cNvPr id="16" name="TextBox 15"/>
          <p:cNvSpPr txBox="1"/>
          <p:nvPr/>
        </p:nvSpPr>
        <p:spPr>
          <a:xfrm>
            <a:off x="845204" y="5970766"/>
            <a:ext cx="1600118" cy="338554"/>
          </a:xfrm>
          <a:prstGeom prst="rect">
            <a:avLst/>
          </a:prstGeom>
          <a:noFill/>
        </p:spPr>
        <p:txBody>
          <a:bodyPr wrap="none" rtlCol="0">
            <a:spAutoFit/>
          </a:bodyPr>
          <a:lstStyle/>
          <a:p>
            <a:r>
              <a:rPr lang="en-IE" sz="1600" b="0" dirty="0" smtClean="0">
                <a:solidFill>
                  <a:srgbClr val="002060"/>
                </a:solidFill>
                <a:latin typeface="+mn-lt"/>
              </a:rPr>
              <a:t>[Project results]</a:t>
            </a:r>
            <a:endParaRPr lang="en-GB" sz="1600" b="0" dirty="0" err="1">
              <a:solidFill>
                <a:srgbClr val="002060"/>
              </a:solidFill>
              <a:latin typeface="+mn-lt"/>
            </a:endParaRPr>
          </a:p>
        </p:txBody>
      </p:sp>
    </p:spTree>
    <p:extLst>
      <p:ext uri="{BB962C8B-B14F-4D97-AF65-F5344CB8AC3E}">
        <p14:creationId xmlns:p14="http://schemas.microsoft.com/office/powerpoint/2010/main" val="404907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31566" y="6112851"/>
            <a:ext cx="2664296" cy="682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idx="4294967295"/>
          </p:nvPr>
        </p:nvSpPr>
        <p:spPr>
          <a:xfrm>
            <a:off x="327644" y="190055"/>
            <a:ext cx="8634148" cy="458452"/>
          </a:xfrm>
          <a:prstGeom prst="rect">
            <a:avLst/>
          </a:prstGeom>
        </p:spPr>
        <p:txBody>
          <a:bodyPr anchor="t"/>
          <a:lstStyle/>
          <a:p>
            <a:pPr marL="0" indent="0">
              <a:spcAft>
                <a:spcPts val="0"/>
              </a:spcAft>
            </a:pPr>
            <a:r>
              <a:rPr lang="en-US" sz="2800" dirty="0" smtClean="0">
                <a:solidFill>
                  <a:srgbClr val="002060"/>
                </a:solidFill>
                <a:latin typeface="Arial" panose="020B0604020202020204" pitchFamily="34" charset="0"/>
                <a:cs typeface="Arial" panose="020B0604020202020204" pitchFamily="34" charset="0"/>
              </a:rPr>
              <a:t>HORIZON EUROPE IMPACT IMPLEMENTATION</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en-US" sz="2800" dirty="0">
                <a:solidFill>
                  <a:srgbClr val="002060"/>
                </a:solidFill>
                <a:latin typeface="Arial" panose="020B0604020202020204" pitchFamily="34" charset="0"/>
                <a:cs typeface="Arial" panose="020B0604020202020204" pitchFamily="34" charset="0"/>
              </a:rPr>
              <a:t> </a:t>
            </a:r>
            <a:br>
              <a:rPr lang="en-US" sz="2800" dirty="0">
                <a:solidFill>
                  <a:srgbClr val="002060"/>
                </a:solidFill>
                <a:latin typeface="Arial" panose="020B0604020202020204" pitchFamily="34" charset="0"/>
                <a:cs typeface="Arial" panose="020B0604020202020204" pitchFamily="34" charset="0"/>
              </a:rPr>
            </a:br>
            <a:endParaRPr lang="en-US" sz="2800" dirty="0">
              <a:solidFill>
                <a:srgbClr val="00206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39271976"/>
              </p:ext>
            </p:extLst>
          </p:nvPr>
        </p:nvGraphicFramePr>
        <p:xfrm>
          <a:off x="1523599" y="797189"/>
          <a:ext cx="7149400" cy="5763714"/>
        </p:xfrm>
        <a:graphic>
          <a:graphicData uri="http://schemas.openxmlformats.org/drawingml/2006/table">
            <a:tbl>
              <a:tblPr firstRow="1" bandRow="1">
                <a:tableStyleId>{912C8C85-51F0-491E-9774-3900AFEF0FD7}</a:tableStyleId>
              </a:tblPr>
              <a:tblGrid>
                <a:gridCol w="1964823">
                  <a:extLst>
                    <a:ext uri="{9D8B030D-6E8A-4147-A177-3AD203B41FA5}">
                      <a16:colId xmlns:a16="http://schemas.microsoft.com/office/drawing/2014/main" val="649667616"/>
                    </a:ext>
                  </a:extLst>
                </a:gridCol>
                <a:gridCol w="5184577">
                  <a:extLst>
                    <a:ext uri="{9D8B030D-6E8A-4147-A177-3AD203B41FA5}">
                      <a16:colId xmlns:a16="http://schemas.microsoft.com/office/drawing/2014/main" val="2188482916"/>
                    </a:ext>
                  </a:extLst>
                </a:gridCol>
              </a:tblGrid>
              <a:tr h="531723">
                <a:tc>
                  <a:txBody>
                    <a:bodyPr/>
                    <a:lstStyle/>
                    <a:p>
                      <a:pPr marL="0" algn="l" defTabSz="914400" rtl="0" eaLnBrk="1" latinLnBrk="0" hangingPunct="1">
                        <a:spcBef>
                          <a:spcPts val="0"/>
                        </a:spcBef>
                      </a:pPr>
                      <a:r>
                        <a:rPr lang="en-GB" sz="1150" b="1" kern="1200" baseline="0" dirty="0" smtClean="0">
                          <a:solidFill>
                            <a:schemeClr val="accent6"/>
                          </a:solidFill>
                          <a:latin typeface="+mn-lt"/>
                          <a:ea typeface="+mn-ea"/>
                          <a:cs typeface="+mn-cs"/>
                        </a:rPr>
                        <a:t>EC POLICY PRIORITIES</a:t>
                      </a:r>
                      <a:endParaRPr lang="en-GB" sz="1150" b="1" kern="1200" baseline="0" dirty="0">
                        <a:solidFill>
                          <a:schemeClr val="accent6"/>
                        </a:solidFill>
                        <a:latin typeface="+mn-lt"/>
                        <a:ea typeface="+mn-ea"/>
                        <a:cs typeface="+mn-cs"/>
                      </a:endParaRP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BE" sz="1200" b="0" baseline="0" dirty="0" err="1" smtClean="0">
                          <a:solidFill>
                            <a:srgbClr val="202529"/>
                          </a:solidFill>
                        </a:rPr>
                        <a:t>Political</a:t>
                      </a:r>
                      <a:r>
                        <a:rPr lang="fr-BE" sz="1200" b="0" baseline="0" dirty="0" smtClean="0">
                          <a:solidFill>
                            <a:srgbClr val="202529"/>
                          </a:solidFill>
                        </a:rPr>
                        <a:t> Guidelines for the </a:t>
                      </a:r>
                      <a:r>
                        <a:rPr lang="fr-BE" sz="1200" b="0" baseline="0" dirty="0" err="1" smtClean="0">
                          <a:solidFill>
                            <a:srgbClr val="202529"/>
                          </a:solidFill>
                        </a:rPr>
                        <a:t>European</a:t>
                      </a:r>
                      <a:r>
                        <a:rPr lang="fr-BE" sz="1200" b="0" baseline="0" dirty="0" smtClean="0">
                          <a:solidFill>
                            <a:srgbClr val="202529"/>
                          </a:solidFill>
                        </a:rPr>
                        <a:t> Commission 2019-2024 (and </a:t>
                      </a:r>
                      <a:r>
                        <a:rPr lang="fr-BE" sz="1200" b="0" baseline="0" dirty="0" err="1" smtClean="0">
                          <a:solidFill>
                            <a:srgbClr val="202529"/>
                          </a:solidFill>
                        </a:rPr>
                        <a:t>other</a:t>
                      </a:r>
                      <a:r>
                        <a:rPr lang="fr-BE" sz="1200" b="0" baseline="0" dirty="0" smtClean="0">
                          <a:solidFill>
                            <a:srgbClr val="202529"/>
                          </a:solidFill>
                        </a:rPr>
                        <a:t> key </a:t>
                      </a:r>
                      <a:r>
                        <a:rPr lang="fr-BE" sz="1200" b="0" baseline="0" dirty="0" err="1" smtClean="0">
                          <a:solidFill>
                            <a:srgbClr val="202529"/>
                          </a:solidFill>
                        </a:rPr>
                        <a:t>strategic</a:t>
                      </a:r>
                      <a:r>
                        <a:rPr lang="fr-BE" sz="1200" b="0" baseline="0" dirty="0" smtClean="0">
                          <a:solidFill>
                            <a:srgbClr val="202529"/>
                          </a:solidFill>
                        </a:rPr>
                        <a:t> documents - </a:t>
                      </a:r>
                      <a:r>
                        <a:rPr lang="fr-BE" sz="1200" b="0" baseline="0" dirty="0" err="1" smtClean="0">
                          <a:solidFill>
                            <a:srgbClr val="202529"/>
                          </a:solidFill>
                        </a:rPr>
                        <a:t>e.g</a:t>
                      </a:r>
                      <a:r>
                        <a:rPr lang="fr-BE" sz="1200" b="0" baseline="0" dirty="0" smtClean="0">
                          <a:solidFill>
                            <a:srgbClr val="202529"/>
                          </a:solidFill>
                        </a:rPr>
                        <a:t>. Green Deal)</a:t>
                      </a:r>
                      <a:endParaRPr lang="fr-BE" sz="1200" b="0" baseline="0" dirty="0" smtClean="0">
                        <a:solidFill>
                          <a:srgbClr val="FF0000"/>
                        </a:solidFill>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814791"/>
                  </a:ext>
                </a:extLst>
              </a:tr>
              <a:tr h="59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kern="1200" baseline="0" dirty="0" smtClean="0">
                          <a:solidFill>
                            <a:schemeClr val="accent6"/>
                          </a:solidFill>
                          <a:latin typeface="+mn-lt"/>
                          <a:ea typeface="+mn-ea"/>
                          <a:cs typeface="+mn-cs"/>
                        </a:rPr>
                        <a:t>KEY STRATEGIC ORIENTATIONS FOR R&amp;I</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202529"/>
                          </a:solidFill>
                        </a:rPr>
                        <a:t>Set of strategic objectives within </a:t>
                      </a:r>
                      <a:r>
                        <a:rPr lang="en-US" sz="1200" baseline="0" dirty="0" smtClean="0">
                          <a:solidFill>
                            <a:srgbClr val="202529"/>
                          </a:solidFill>
                        </a:rPr>
                        <a:t>the EC policy priorities</a:t>
                      </a:r>
                      <a:r>
                        <a:rPr lang="en-GB" sz="1200" baseline="0" dirty="0" smtClean="0">
                          <a:solidFill>
                            <a:srgbClr val="202529"/>
                          </a:solidFill>
                        </a:rPr>
                        <a:t> where R&amp;I </a:t>
                      </a:r>
                      <a:r>
                        <a:rPr lang="en-GB" sz="1200" dirty="0" smtClean="0">
                          <a:solidFill>
                            <a:srgbClr val="202529"/>
                          </a:solidFill>
                        </a:rPr>
                        <a:t>investments are expected</a:t>
                      </a:r>
                      <a:r>
                        <a:rPr lang="en-GB" sz="1200" baseline="0" dirty="0" smtClean="0">
                          <a:solidFill>
                            <a:srgbClr val="202529"/>
                          </a:solidFill>
                        </a:rPr>
                        <a:t> </a:t>
                      </a:r>
                      <a:r>
                        <a:rPr lang="en-GB" sz="1200" dirty="0" smtClean="0">
                          <a:solidFill>
                            <a:srgbClr val="202529"/>
                          </a:solidFill>
                        </a:rPr>
                        <a:t>to make</a:t>
                      </a:r>
                      <a:r>
                        <a:rPr lang="en-GB" sz="1200" baseline="0" dirty="0" smtClean="0">
                          <a:solidFill>
                            <a:srgbClr val="202529"/>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5793045"/>
                  </a:ext>
                </a:extLst>
              </a:tr>
              <a:tr h="59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50" b="1" kern="1200" baseline="0" dirty="0" smtClean="0">
                          <a:solidFill>
                            <a:schemeClr val="accent6"/>
                          </a:solidFill>
                          <a:latin typeface="+mn-lt"/>
                          <a:ea typeface="+mn-ea"/>
                          <a:cs typeface="+mn-cs"/>
                        </a:rPr>
                        <a:t>IMPACT AREAS</a:t>
                      </a:r>
                      <a:endParaRPr lang="en-GB" sz="1150" b="1" kern="1200" baseline="0" dirty="0" smtClean="0">
                        <a:solidFill>
                          <a:schemeClr val="accent6"/>
                        </a:solidFill>
                        <a:latin typeface="+mn-lt"/>
                        <a:ea typeface="+mn-ea"/>
                        <a:cs typeface="+mn-cs"/>
                      </a:endParaRP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aseline="0" dirty="0" smtClean="0">
                          <a:solidFill>
                            <a:srgbClr val="202529"/>
                          </a:solidFill>
                        </a:rPr>
                        <a:t>Group of </a:t>
                      </a:r>
                      <a:r>
                        <a:rPr lang="fr-BE" sz="1200" baseline="0" dirty="0" err="1" smtClean="0">
                          <a:solidFill>
                            <a:srgbClr val="202529"/>
                          </a:solidFill>
                        </a:rPr>
                        <a:t>expected</a:t>
                      </a:r>
                      <a:r>
                        <a:rPr lang="fr-BE" sz="1200" baseline="0" dirty="0" smtClean="0">
                          <a:solidFill>
                            <a:srgbClr val="202529"/>
                          </a:solidFill>
                        </a:rPr>
                        <a:t> impacts </a:t>
                      </a:r>
                      <a:r>
                        <a:rPr lang="fr-BE" sz="1200" baseline="0" dirty="0" err="1" smtClean="0">
                          <a:solidFill>
                            <a:srgbClr val="202529"/>
                          </a:solidFill>
                        </a:rPr>
                        <a:t>highlighting</a:t>
                      </a:r>
                      <a:r>
                        <a:rPr lang="fr-BE" sz="1200" baseline="0" dirty="0" smtClean="0">
                          <a:solidFill>
                            <a:srgbClr val="202529"/>
                          </a:solidFill>
                        </a:rPr>
                        <a:t> the </a:t>
                      </a:r>
                      <a:r>
                        <a:rPr lang="fr-BE" sz="1200" baseline="0" dirty="0" err="1" smtClean="0">
                          <a:solidFill>
                            <a:srgbClr val="202529"/>
                          </a:solidFill>
                        </a:rPr>
                        <a:t>most</a:t>
                      </a:r>
                      <a:r>
                        <a:rPr lang="fr-BE" sz="1200" baseline="0" dirty="0" smtClean="0">
                          <a:solidFill>
                            <a:srgbClr val="202529"/>
                          </a:solidFill>
                        </a:rPr>
                        <a:t> important transformation to </a:t>
                      </a:r>
                      <a:r>
                        <a:rPr lang="fr-BE" sz="1200" baseline="0" dirty="0" err="1" smtClean="0">
                          <a:solidFill>
                            <a:srgbClr val="202529"/>
                          </a:solidFill>
                        </a:rPr>
                        <a:t>be</a:t>
                      </a:r>
                      <a:r>
                        <a:rPr lang="fr-BE" sz="1200" baseline="0" dirty="0" smtClean="0">
                          <a:solidFill>
                            <a:srgbClr val="202529"/>
                          </a:solidFill>
                        </a:rPr>
                        <a:t> </a:t>
                      </a:r>
                      <a:r>
                        <a:rPr lang="fr-BE" sz="1200" baseline="0" dirty="0" err="1" smtClean="0">
                          <a:solidFill>
                            <a:srgbClr val="202529"/>
                          </a:solidFill>
                        </a:rPr>
                        <a:t>fostered</a:t>
                      </a:r>
                      <a:r>
                        <a:rPr lang="fr-BE" sz="1200" baseline="0" dirty="0" smtClean="0">
                          <a:solidFill>
                            <a:srgbClr val="202529"/>
                          </a:solidFill>
                        </a:rPr>
                        <a:t> </a:t>
                      </a:r>
                      <a:r>
                        <a:rPr lang="fr-BE" sz="1200" baseline="0" dirty="0" err="1" smtClean="0">
                          <a:solidFill>
                            <a:srgbClr val="202529"/>
                          </a:solidFill>
                        </a:rPr>
                        <a:t>through</a:t>
                      </a:r>
                      <a:r>
                        <a:rPr lang="fr-BE" sz="1200" baseline="0" dirty="0" smtClean="0">
                          <a:solidFill>
                            <a:srgbClr val="202529"/>
                          </a:solidFill>
                        </a:rPr>
                        <a:t> R&amp;I </a:t>
                      </a:r>
                      <a:endParaRPr lang="en-GB" sz="1200" baseline="0" dirty="0" smtClean="0">
                        <a:solidFill>
                          <a:srgbClr val="202529"/>
                        </a:solidFill>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509279"/>
                  </a:ext>
                </a:extLst>
              </a:tr>
              <a:tr h="1213213">
                <a:tc>
                  <a:txBody>
                    <a:bodyPr/>
                    <a:lstStyle/>
                    <a:p>
                      <a:pPr marL="0" algn="l" defTabSz="914400" rtl="0" eaLnBrk="1" latinLnBrk="0" hangingPunct="1"/>
                      <a:r>
                        <a:rPr lang="en-GB" sz="1150" b="1" kern="1200" baseline="0" dirty="0" smtClean="0">
                          <a:solidFill>
                            <a:schemeClr val="accent6"/>
                          </a:solidFill>
                          <a:latin typeface="+mn-lt"/>
                          <a:ea typeface="+mn-ea"/>
                          <a:cs typeface="+mn-cs"/>
                        </a:rPr>
                        <a:t>EXPECTED IMPACTS</a:t>
                      </a:r>
                    </a:p>
                    <a:p>
                      <a:pPr marL="171450" indent="-171450" algn="l" defTabSz="914400" rtl="0" eaLnBrk="1" latinLnBrk="0" hangingPunct="1">
                        <a:buFont typeface="Symbol" panose="05050102010706020507" pitchFamily="18" charset="2"/>
                        <a:buChar char="Þ"/>
                      </a:pPr>
                      <a:r>
                        <a:rPr lang="en-GB" sz="1150" b="0" i="1" kern="1200" baseline="0" dirty="0" smtClean="0">
                          <a:solidFill>
                            <a:schemeClr val="accent6"/>
                          </a:solidFill>
                          <a:latin typeface="+mn-lt"/>
                          <a:ea typeface="+mn-ea"/>
                          <a:cs typeface="+mn-cs"/>
                        </a:rPr>
                        <a:t>DESTINATIONS</a:t>
                      </a:r>
                    </a:p>
                    <a:p>
                      <a:pPr marL="171450" indent="-171450" algn="l" defTabSz="914400" rtl="0" eaLnBrk="1" latinLnBrk="0" hangingPunct="1">
                        <a:buFont typeface="Symbol" panose="05050102010706020507" pitchFamily="18" charset="2"/>
                        <a:buChar char="Þ"/>
                      </a:pPr>
                      <a:endParaRPr lang="fr-BE" sz="1150" b="0" i="1" kern="1200" baseline="0" dirty="0" smtClean="0">
                        <a:solidFill>
                          <a:schemeClr val="accent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BE" sz="1150" b="0" i="1" kern="1200" baseline="0" dirty="0" smtClean="0">
                          <a:solidFill>
                            <a:schemeClr val="accent6"/>
                          </a:solidFill>
                          <a:latin typeface="+mn-lt"/>
                          <a:ea typeface="+mn-ea"/>
                          <a:cs typeface="+mn-cs"/>
                        </a:rPr>
                        <a:t>= General objectives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BE" sz="1150" b="0" i="1" kern="1200" baseline="0" dirty="0" smtClean="0">
                        <a:solidFill>
                          <a:schemeClr val="accent6"/>
                        </a:solidFill>
                        <a:latin typeface="+mn-lt"/>
                        <a:ea typeface="+mn-ea"/>
                        <a:cs typeface="+mn-cs"/>
                      </a:endParaRP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202529"/>
                          </a:solidFill>
                          <a:latin typeface="+mn-lt"/>
                          <a:ea typeface="+mn-ea"/>
                          <a:cs typeface="+mn-cs"/>
                        </a:rPr>
                        <a:t>Wider </a:t>
                      </a:r>
                      <a:r>
                        <a:rPr lang="en-GB" sz="1200" kern="1200" baseline="0" dirty="0" smtClean="0">
                          <a:solidFill>
                            <a:srgbClr val="202529"/>
                          </a:solidFill>
                          <a:latin typeface="+mn-lt"/>
                          <a:ea typeface="+mn-ea"/>
                          <a:cs typeface="+mn-cs"/>
                        </a:rPr>
                        <a:t>effects </a:t>
                      </a:r>
                      <a:r>
                        <a:rPr lang="en-GB" sz="1200" kern="1200" dirty="0" smtClean="0">
                          <a:solidFill>
                            <a:srgbClr val="202529"/>
                          </a:solidFill>
                          <a:latin typeface="+mn-lt"/>
                          <a:ea typeface="+mn-ea"/>
                          <a:cs typeface="+mn-cs"/>
                        </a:rPr>
                        <a:t>on society (incl.</a:t>
                      </a:r>
                      <a:r>
                        <a:rPr lang="en-GB" sz="1200" kern="1200" baseline="0" dirty="0" smtClean="0">
                          <a:solidFill>
                            <a:srgbClr val="202529"/>
                          </a:solidFill>
                          <a:latin typeface="+mn-lt"/>
                          <a:ea typeface="+mn-ea"/>
                          <a:cs typeface="+mn-cs"/>
                        </a:rPr>
                        <a:t> the environment)</a:t>
                      </a:r>
                      <a:r>
                        <a:rPr lang="en-GB" sz="1200" kern="1200" dirty="0" smtClean="0">
                          <a:solidFill>
                            <a:srgbClr val="202529"/>
                          </a:solidFill>
                          <a:latin typeface="+mn-lt"/>
                          <a:ea typeface="+mn-ea"/>
                          <a:cs typeface="+mn-cs"/>
                        </a:rPr>
                        <a:t>, </a:t>
                      </a:r>
                      <a:r>
                        <a:rPr lang="en-GB" sz="1200" kern="1200" baseline="0" dirty="0" smtClean="0">
                          <a:solidFill>
                            <a:srgbClr val="202529"/>
                          </a:solidFill>
                          <a:latin typeface="+mn-lt"/>
                          <a:ea typeface="+mn-ea"/>
                          <a:cs typeface="+mn-cs"/>
                        </a:rPr>
                        <a:t>the economy and </a:t>
                      </a:r>
                      <a:r>
                        <a:rPr lang="en-GB" sz="1200" kern="1200" dirty="0" smtClean="0">
                          <a:solidFill>
                            <a:srgbClr val="202529"/>
                          </a:solidFill>
                          <a:latin typeface="+mn-lt"/>
                          <a:ea typeface="+mn-ea"/>
                          <a:cs typeface="+mn-cs"/>
                        </a:rPr>
                        <a:t>science </a:t>
                      </a:r>
                      <a:r>
                        <a:rPr lang="en-GB" sz="1200" kern="1200" baseline="0" dirty="0" smtClean="0">
                          <a:solidFill>
                            <a:srgbClr val="202529"/>
                          </a:solidFill>
                          <a:latin typeface="+mn-lt"/>
                          <a:ea typeface="+mn-ea"/>
                          <a:cs typeface="+mn-cs"/>
                        </a:rPr>
                        <a:t>enabled by </a:t>
                      </a:r>
                      <a:r>
                        <a:rPr lang="en-US" sz="1200" b="0" kern="1200" baseline="0" dirty="0" smtClean="0">
                          <a:solidFill>
                            <a:schemeClr val="accent3">
                              <a:lumMod val="50000"/>
                            </a:schemeClr>
                          </a:solidFill>
                          <a:latin typeface="+mn-lt"/>
                          <a:ea typeface="+mn-ea"/>
                          <a:cs typeface="+mn-cs"/>
                        </a:rPr>
                        <a:t>the outcomes of R&amp;I investments </a:t>
                      </a:r>
                      <a:r>
                        <a:rPr lang="en-US" sz="1200" kern="1200" baseline="0" dirty="0" smtClean="0">
                          <a:solidFill>
                            <a:srgbClr val="202529"/>
                          </a:solidFill>
                          <a:latin typeface="+mn-lt"/>
                          <a:ea typeface="+mn-ea"/>
                          <a:cs typeface="+mn-cs"/>
                        </a:rPr>
                        <a:t>(long term). </a:t>
                      </a:r>
                      <a:r>
                        <a:rPr lang="en-US" sz="1200" b="0" kern="1200" baseline="0" dirty="0" smtClean="0">
                          <a:solidFill>
                            <a:schemeClr val="accent3">
                              <a:lumMod val="50000"/>
                            </a:schemeClr>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baseline="0" dirty="0" smtClean="0">
                          <a:solidFill>
                            <a:schemeClr val="accent3">
                              <a:lumMod val="50000"/>
                            </a:schemeClr>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800" i="1" kern="1200" baseline="0" dirty="0" smtClean="0">
                        <a:solidFill>
                          <a:schemeClr val="accent3">
                            <a:lumMod val="50000"/>
                          </a:schemeClr>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554009"/>
                  </a:ext>
                </a:extLst>
              </a:tr>
              <a:tr h="1231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kern="1200" baseline="0" dirty="0" smtClean="0">
                          <a:solidFill>
                            <a:schemeClr val="accent6"/>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1" kern="1200" baseline="0" dirty="0" smtClean="0">
                          <a:solidFill>
                            <a:schemeClr val="accent6"/>
                          </a:solidFill>
                          <a:latin typeface="+mn-lt"/>
                          <a:ea typeface="+mn-ea"/>
                          <a:cs typeface="+mn-cs"/>
                        </a:rPr>
                        <a:t>=&gt;TOPICS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1" kern="1200" baseline="0" dirty="0" smtClean="0">
                          <a:solidFill>
                            <a:schemeClr val="accent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150" b="0" i="1" kern="1200" baseline="0" dirty="0" smtClean="0">
                          <a:solidFill>
                            <a:schemeClr val="accent6"/>
                          </a:solidFill>
                          <a:latin typeface="+mn-lt"/>
                          <a:ea typeface="+mn-ea"/>
                          <a:cs typeface="+mn-cs"/>
                        </a:rPr>
                        <a:t> = </a:t>
                      </a:r>
                      <a:r>
                        <a:rPr lang="fr-BE" sz="1150" b="0" i="1" kern="1200" baseline="0" dirty="0" err="1" smtClean="0">
                          <a:solidFill>
                            <a:schemeClr val="accent6"/>
                          </a:solidFill>
                          <a:latin typeface="+mn-lt"/>
                          <a:ea typeface="+mn-ea"/>
                          <a:cs typeface="+mn-cs"/>
                        </a:rPr>
                        <a:t>Specific</a:t>
                      </a:r>
                      <a:r>
                        <a:rPr lang="fr-BE" sz="1150" b="0" i="1" kern="1200" baseline="0" dirty="0" smtClean="0">
                          <a:solidFill>
                            <a:schemeClr val="accent6"/>
                          </a:solidFill>
                          <a:latin typeface="+mn-lt"/>
                          <a:ea typeface="+mn-ea"/>
                          <a:cs typeface="+mn-cs"/>
                        </a:rPr>
                        <a:t>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150" b="0" i="1" kern="1200" baseline="0" dirty="0" smtClean="0">
                        <a:solidFill>
                          <a:schemeClr val="accent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150" b="0" i="1" kern="1200" baseline="0" dirty="0" smtClean="0">
                        <a:solidFill>
                          <a:schemeClr val="accent6"/>
                        </a:solidFill>
                        <a:latin typeface="+mn-lt"/>
                        <a:ea typeface="+mn-ea"/>
                        <a:cs typeface="+mn-cs"/>
                      </a:endParaRP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kern="1200" baseline="0" dirty="0" smtClean="0">
                          <a:solidFill>
                            <a:schemeClr val="accent3">
                              <a:lumMod val="50000"/>
                            </a:schemeClr>
                          </a:solidFill>
                          <a:latin typeface="+mn-lt"/>
                          <a:ea typeface="+mn-ea"/>
                          <a:cs typeface="+mn-cs"/>
                        </a:rPr>
                        <a:t>E</a:t>
                      </a:r>
                      <a:r>
                        <a:rPr lang="en-GB" sz="1200" kern="1200" baseline="0" dirty="0" err="1" smtClean="0">
                          <a:solidFill>
                            <a:schemeClr val="accent3">
                              <a:lumMod val="50000"/>
                            </a:schemeClr>
                          </a:solidFill>
                          <a:latin typeface="+mn-lt"/>
                          <a:ea typeface="+mn-ea"/>
                          <a:cs typeface="+mn-cs"/>
                        </a:rPr>
                        <a:t>ffects</a:t>
                      </a:r>
                      <a:r>
                        <a:rPr lang="en-GB" sz="1200" kern="1200" baseline="0" dirty="0" smtClean="0">
                          <a:solidFill>
                            <a:schemeClr val="accent3">
                              <a:lumMod val="50000"/>
                            </a:schemeClr>
                          </a:solidFill>
                          <a:latin typeface="+mn-lt"/>
                          <a:ea typeface="+mn-ea"/>
                          <a:cs typeface="+mn-cs"/>
                        </a:rPr>
                        <a:t> of Horizon Europe projects such as u</a:t>
                      </a:r>
                      <a:r>
                        <a:rPr lang="en-US" sz="1200" kern="1200" baseline="0" dirty="0" err="1" smtClean="0">
                          <a:solidFill>
                            <a:schemeClr val="accent3">
                              <a:lumMod val="50000"/>
                            </a:schemeClr>
                          </a:solidFill>
                          <a:latin typeface="+mn-lt"/>
                          <a:ea typeface="+mn-ea"/>
                          <a:cs typeface="+mn-cs"/>
                        </a:rPr>
                        <a:t>ptake</a:t>
                      </a:r>
                      <a:r>
                        <a:rPr lang="en-US" sz="1200" kern="1200" baseline="0" dirty="0" smtClean="0">
                          <a:solidFill>
                            <a:schemeClr val="accent3">
                              <a:lumMod val="50000"/>
                            </a:schemeClr>
                          </a:solidFill>
                          <a:latin typeface="+mn-lt"/>
                          <a:ea typeface="+mn-ea"/>
                          <a:cs typeface="+mn-cs"/>
                        </a:rPr>
                        <a:t>, diffusion, use and deployment of the projects’ results </a:t>
                      </a:r>
                      <a:r>
                        <a:rPr lang="en-US" sz="1200" b="0" kern="1200" baseline="0" dirty="0" smtClean="0">
                          <a:solidFill>
                            <a:schemeClr val="accent3">
                              <a:lumMod val="50000"/>
                            </a:schemeClr>
                          </a:solidFill>
                          <a:latin typeface="+mn-lt"/>
                          <a:ea typeface="+mn-ea"/>
                          <a:cs typeface="+mn-cs"/>
                        </a:rPr>
                        <a:t>by direct target groups (medium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kern="1200" baseline="0" dirty="0" smtClean="0">
                        <a:solidFill>
                          <a:schemeClr val="accent3">
                            <a:lumMod val="50000"/>
                          </a:schemeClr>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842653"/>
                  </a:ext>
                </a:extLst>
              </a:tr>
              <a:tr h="1593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i="0" kern="1200" baseline="0" dirty="0" smtClean="0">
                          <a:solidFill>
                            <a:schemeClr val="accent6"/>
                          </a:solidFill>
                          <a:latin typeface="+mn-lt"/>
                          <a:ea typeface="+mn-ea"/>
                          <a:cs typeface="+mn-cs"/>
                        </a:rPr>
                        <a:t>PROJECT RESULTS</a:t>
                      </a:r>
                    </a:p>
                    <a:p>
                      <a:pPr marL="0" algn="l" defTabSz="914400" rtl="0" eaLnBrk="1" latinLnBrk="0" hangingPunct="1"/>
                      <a:endParaRPr lang="fr-BE" sz="1150" b="0" i="1" kern="1200" baseline="0" dirty="0" smtClean="0">
                        <a:solidFill>
                          <a:schemeClr val="accent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150" b="0" i="1" kern="1200" baseline="0" dirty="0" smtClean="0">
                          <a:solidFill>
                            <a:schemeClr val="accent6"/>
                          </a:solidFill>
                          <a:latin typeface="+mn-lt"/>
                          <a:ea typeface="+mn-ea"/>
                          <a:cs typeface="+mn-cs"/>
                        </a:rPr>
                        <a:t>= </a:t>
                      </a:r>
                      <a:r>
                        <a:rPr lang="fr-BE" sz="1150" b="0" i="1" kern="1200" baseline="0" dirty="0" err="1" smtClean="0">
                          <a:solidFill>
                            <a:schemeClr val="accent6"/>
                          </a:solidFill>
                          <a:latin typeface="+mn-lt"/>
                          <a:ea typeface="+mn-ea"/>
                          <a:cs typeface="+mn-cs"/>
                        </a:rPr>
                        <a:t>Operational</a:t>
                      </a:r>
                      <a:r>
                        <a:rPr lang="fr-BE" sz="1150" b="0" i="1" kern="1200" baseline="0" dirty="0" smtClean="0">
                          <a:solidFill>
                            <a:schemeClr val="accent6"/>
                          </a:solidFill>
                          <a:latin typeface="+mn-lt"/>
                          <a:ea typeface="+mn-ea"/>
                          <a:cs typeface="+mn-cs"/>
                        </a:rPr>
                        <a:t>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50" b="0" i="1" kern="1200" baseline="0" dirty="0">
                        <a:solidFill>
                          <a:schemeClr val="accent6"/>
                        </a:solidFill>
                        <a:latin typeface="+mn-lt"/>
                        <a:ea typeface="+mn-ea"/>
                        <a:cs typeface="+mn-cs"/>
                      </a:endParaRP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i="0" kern="1200" baseline="0" dirty="0" smtClean="0">
                          <a:solidFill>
                            <a:schemeClr val="accent3">
                              <a:lumMod val="50000"/>
                            </a:schemeClr>
                          </a:solidFill>
                          <a:latin typeface="+mn-lt"/>
                          <a:ea typeface="+mn-ea"/>
                          <a:cs typeface="+mn-cs"/>
                        </a:rPr>
                        <a:t>What is produced</a:t>
                      </a:r>
                      <a:r>
                        <a:rPr lang="en-US" sz="1200" kern="1200" baseline="0" dirty="0" smtClean="0">
                          <a:solidFill>
                            <a:schemeClr val="accent3">
                              <a:lumMod val="50000"/>
                            </a:schemeClr>
                          </a:solidFill>
                          <a:latin typeface="+mn-lt"/>
                          <a:ea typeface="+mn-ea"/>
                          <a:cs typeface="+mn-cs"/>
                        </a:rPr>
                        <a:t> during the project implementation, such as innovative solutions, algorithms, new business models, guidelines, policy recommendations, methodologies, publications, database, prototypes, trained researchers, new infrastructures, proof of feasibility, networks, etc. (short term)</a:t>
                      </a:r>
                      <a:endParaRPr lang="en-US" sz="800" i="1" kern="1200" baseline="0" dirty="0" smtClean="0">
                        <a:solidFill>
                          <a:schemeClr val="accent3">
                            <a:lumMod val="50000"/>
                          </a:schemeClr>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442038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77977558"/>
              </p:ext>
            </p:extLst>
          </p:nvPr>
        </p:nvGraphicFramePr>
        <p:xfrm>
          <a:off x="3671861" y="2972325"/>
          <a:ext cx="5001138" cy="692720"/>
        </p:xfrm>
        <a:graphic>
          <a:graphicData uri="http://schemas.openxmlformats.org/drawingml/2006/table">
            <a:tbl>
              <a:tblPr firstRow="1" bandRow="1">
                <a:tableStyleId>{2D5ABB26-0587-4C30-8999-92F81FD0307C}</a:tableStyleId>
              </a:tblPr>
              <a:tblGrid>
                <a:gridCol w="2292657">
                  <a:extLst>
                    <a:ext uri="{9D8B030D-6E8A-4147-A177-3AD203B41FA5}">
                      <a16:colId xmlns:a16="http://schemas.microsoft.com/office/drawing/2014/main" val="3481034591"/>
                    </a:ext>
                  </a:extLst>
                </a:gridCol>
                <a:gridCol w="2708481">
                  <a:extLst>
                    <a:ext uri="{9D8B030D-6E8A-4147-A177-3AD203B41FA5}">
                      <a16:colId xmlns:a16="http://schemas.microsoft.com/office/drawing/2014/main" val="2963722842"/>
                    </a:ext>
                  </a:extLst>
                </a:gridCol>
              </a:tblGrid>
              <a:tr h="692720">
                <a:tc>
                  <a:txBody>
                    <a:bodyPr/>
                    <a:lstStyle/>
                    <a:p>
                      <a:pPr marL="0" marR="0" lvl="0" indent="0" algn="l" defTabSz="599115" rtl="0" eaLnBrk="1" fontAlgn="auto" latinLnBrk="0" hangingPunct="1">
                        <a:lnSpc>
                          <a:spcPct val="100000"/>
                        </a:lnSpc>
                        <a:spcBef>
                          <a:spcPts val="0"/>
                        </a:spcBef>
                        <a:spcAft>
                          <a:spcPts val="0"/>
                        </a:spcAft>
                        <a:buClrTx/>
                        <a:buSzTx/>
                        <a:buFontTx/>
                        <a:buNone/>
                        <a:tabLst/>
                        <a:defRPr/>
                      </a:pPr>
                      <a:r>
                        <a:rPr lang="fr-BE" sz="900" i="1" dirty="0" smtClean="0">
                          <a:solidFill>
                            <a:schemeClr val="accent2"/>
                          </a:solidFill>
                        </a:rPr>
                        <a:t>Strategic Plan &amp; </a:t>
                      </a:r>
                      <a:r>
                        <a:rPr lang="fr-BE" sz="900" i="1" dirty="0" err="1" smtClean="0">
                          <a:solidFill>
                            <a:schemeClr val="accent2"/>
                          </a:solidFill>
                        </a:rPr>
                        <a:t>Work</a:t>
                      </a:r>
                      <a:r>
                        <a:rPr lang="fr-BE" sz="900" i="1" dirty="0" smtClean="0">
                          <a:solidFill>
                            <a:schemeClr val="accent2"/>
                          </a:solidFill>
                        </a:rPr>
                        <a:t> Programme</a:t>
                      </a:r>
                      <a:r>
                        <a:rPr lang="en-US" sz="900" i="1" dirty="0" smtClean="0">
                          <a:solidFill>
                            <a:schemeClr val="bg1">
                              <a:lumMod val="50000"/>
                            </a:schemeClr>
                          </a:solidFill>
                        </a:rPr>
                        <a:t>: R&amp;I </a:t>
                      </a:r>
                      <a:r>
                        <a:rPr lang="en-US" sz="900" i="1" baseline="0" dirty="0" smtClean="0">
                          <a:solidFill>
                            <a:schemeClr val="bg1">
                              <a:lumMod val="50000"/>
                            </a:schemeClr>
                          </a:solidFill>
                        </a:rPr>
                        <a:t>c</a:t>
                      </a:r>
                      <a:r>
                        <a:rPr lang="en-US" sz="900" i="1" dirty="0" smtClean="0">
                          <a:solidFill>
                            <a:schemeClr val="bg1">
                              <a:lumMod val="50000"/>
                            </a:schemeClr>
                          </a:solidFill>
                        </a:rPr>
                        <a:t>ontribution to </a:t>
                      </a:r>
                      <a:r>
                        <a:rPr lang="fr-BE" sz="900" i="1" dirty="0" smtClean="0">
                          <a:solidFill>
                            <a:schemeClr val="bg1">
                              <a:lumMod val="50000"/>
                            </a:schemeClr>
                          </a:solidFill>
                        </a:rPr>
                        <a:t>s</a:t>
                      </a:r>
                      <a:r>
                        <a:rPr lang="en-US" sz="900" i="1" kern="1200" baseline="0" dirty="0" err="1" smtClean="0">
                          <a:solidFill>
                            <a:schemeClr val="bg1">
                              <a:lumMod val="50000"/>
                            </a:schemeClr>
                          </a:solidFill>
                        </a:rPr>
                        <a:t>eamless</a:t>
                      </a:r>
                      <a:r>
                        <a:rPr lang="en-US" sz="900" i="1" kern="1200" baseline="0" dirty="0" smtClean="0">
                          <a:solidFill>
                            <a:schemeClr val="bg1">
                              <a:lumMod val="50000"/>
                            </a:schemeClr>
                          </a:solidFill>
                        </a:rPr>
                        <a:t>, smart, inclusive and sustainable mobility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99115" rtl="0" eaLnBrk="1" fontAlgn="auto" latinLnBrk="0" hangingPunct="1">
                        <a:lnSpc>
                          <a:spcPct val="100000"/>
                        </a:lnSpc>
                        <a:spcBef>
                          <a:spcPts val="0"/>
                        </a:spcBef>
                        <a:spcAft>
                          <a:spcPts val="0"/>
                        </a:spcAft>
                        <a:buClrTx/>
                        <a:buSzTx/>
                        <a:buFontTx/>
                        <a:buNone/>
                        <a:tabLst/>
                        <a:defRPr/>
                      </a:pPr>
                      <a:r>
                        <a:rPr lang="fr-BE" sz="900" i="1" dirty="0" smtClean="0">
                          <a:solidFill>
                            <a:schemeClr val="accent2"/>
                          </a:solidFill>
                        </a:rPr>
                        <a:t>Project </a:t>
                      </a:r>
                      <a:r>
                        <a:rPr lang="fr-BE" sz="900" i="1" dirty="0" smtClean="0">
                          <a:solidFill>
                            <a:schemeClr val="bg1">
                              <a:lumMod val="50000"/>
                            </a:schemeClr>
                          </a:solidFill>
                        </a:rPr>
                        <a:t>: </a:t>
                      </a:r>
                      <a:r>
                        <a:rPr lang="en-US" sz="900" i="1" dirty="0" smtClean="0">
                          <a:solidFill>
                            <a:schemeClr val="bg1">
                              <a:lumMod val="50000"/>
                            </a:schemeClr>
                          </a:solidFill>
                        </a:rPr>
                        <a:t>Increase maximum passenger capacity by 15% and passenger average throughput by 10%, leading to a 28% reduction in infrastructure expansion costs </a:t>
                      </a:r>
                      <a:endParaRPr lang="en-GB" sz="900" i="1" kern="1200" dirty="0">
                        <a:solidFill>
                          <a:schemeClr val="bg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079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88075103"/>
              </p:ext>
            </p:extLst>
          </p:nvPr>
        </p:nvGraphicFramePr>
        <p:xfrm>
          <a:off x="3736044" y="4264315"/>
          <a:ext cx="5066659" cy="532978"/>
        </p:xfrm>
        <a:graphic>
          <a:graphicData uri="http://schemas.openxmlformats.org/drawingml/2006/table">
            <a:tbl>
              <a:tblPr firstRow="1" bandRow="1">
                <a:tableStyleId>{2D5ABB26-0587-4C30-8999-92F81FD0307C}</a:tableStyleId>
              </a:tblPr>
              <a:tblGrid>
                <a:gridCol w="2306054">
                  <a:extLst>
                    <a:ext uri="{9D8B030D-6E8A-4147-A177-3AD203B41FA5}">
                      <a16:colId xmlns:a16="http://schemas.microsoft.com/office/drawing/2014/main" val="2895906739"/>
                    </a:ext>
                  </a:extLst>
                </a:gridCol>
                <a:gridCol w="2760605">
                  <a:extLst>
                    <a:ext uri="{9D8B030D-6E8A-4147-A177-3AD203B41FA5}">
                      <a16:colId xmlns:a16="http://schemas.microsoft.com/office/drawing/2014/main" val="3481034591"/>
                    </a:ext>
                  </a:extLst>
                </a:gridCol>
              </a:tblGrid>
              <a:tr h="532978">
                <a:tc>
                  <a:txBody>
                    <a:bodyPr/>
                    <a:lstStyle/>
                    <a:p>
                      <a:pPr marL="0" marR="0" lvl="0" indent="0" algn="l" defTabSz="599115" rtl="0" eaLnBrk="1" fontAlgn="auto" latinLnBrk="0" hangingPunct="1">
                        <a:lnSpc>
                          <a:spcPct val="100000"/>
                        </a:lnSpc>
                        <a:spcBef>
                          <a:spcPts val="0"/>
                        </a:spcBef>
                        <a:spcAft>
                          <a:spcPts val="0"/>
                        </a:spcAft>
                        <a:buClrTx/>
                        <a:buSzTx/>
                        <a:buFontTx/>
                        <a:buNone/>
                        <a:tabLst/>
                        <a:defRPr/>
                      </a:pPr>
                      <a:r>
                        <a:rPr lang="fr-BE" sz="900" i="1" dirty="0" err="1" smtClean="0">
                          <a:solidFill>
                            <a:schemeClr val="accent2"/>
                          </a:solidFill>
                        </a:rPr>
                        <a:t>Work</a:t>
                      </a:r>
                      <a:r>
                        <a:rPr lang="fr-BE" sz="900" i="1" dirty="0" smtClean="0">
                          <a:solidFill>
                            <a:schemeClr val="accent2"/>
                          </a:solidFill>
                        </a:rPr>
                        <a:t> Programme : </a:t>
                      </a:r>
                      <a:r>
                        <a:rPr lang="en-US" sz="900" i="1" dirty="0" smtClean="0">
                          <a:solidFill>
                            <a:schemeClr val="bg1">
                              <a:lumMod val="50000"/>
                            </a:schemeClr>
                          </a:solidFill>
                        </a:rPr>
                        <a:t>Innovative</a:t>
                      </a:r>
                      <a:r>
                        <a:rPr lang="en-US" sz="900" i="1" baseline="0" dirty="0" smtClean="0">
                          <a:solidFill>
                            <a:schemeClr val="bg1">
                              <a:lumMod val="50000"/>
                            </a:schemeClr>
                          </a:solidFill>
                        </a:rPr>
                        <a:t> a</a:t>
                      </a:r>
                      <a:r>
                        <a:rPr lang="en-US" sz="900" i="1" dirty="0" smtClean="0">
                          <a:solidFill>
                            <a:schemeClr val="bg1">
                              <a:lumMod val="50000"/>
                            </a:schemeClr>
                          </a:solidFill>
                        </a:rPr>
                        <a:t>ccessibility and logistics solutions applied</a:t>
                      </a:r>
                      <a:r>
                        <a:rPr lang="en-US" sz="900" i="1" baseline="0" dirty="0" smtClean="0">
                          <a:solidFill>
                            <a:schemeClr val="bg1">
                              <a:lumMod val="50000"/>
                            </a:schemeClr>
                          </a:solidFill>
                        </a:rPr>
                        <a:t> by the European Transport sector</a:t>
                      </a:r>
                      <a:endParaRPr lang="en-GB" sz="900" i="1" dirty="0" smtClean="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99115" rtl="0" eaLnBrk="1" fontAlgn="auto" latinLnBrk="0" hangingPunct="1">
                        <a:lnSpc>
                          <a:spcPct val="100000"/>
                        </a:lnSpc>
                        <a:spcBef>
                          <a:spcPts val="0"/>
                        </a:spcBef>
                        <a:spcAft>
                          <a:spcPts val="0"/>
                        </a:spcAft>
                        <a:buClrTx/>
                        <a:buSzTx/>
                        <a:buFontTx/>
                        <a:buNone/>
                        <a:tabLst/>
                        <a:defRPr/>
                      </a:pPr>
                      <a:r>
                        <a:rPr lang="fr-BE" sz="900" i="1" dirty="0" smtClean="0">
                          <a:solidFill>
                            <a:schemeClr val="accent2"/>
                          </a:solidFill>
                        </a:rPr>
                        <a:t>Project : </a:t>
                      </a:r>
                      <a:r>
                        <a:rPr lang="en-US" sz="900" i="1" dirty="0" smtClean="0">
                          <a:solidFill>
                            <a:schemeClr val="bg1">
                              <a:lumMod val="50000"/>
                            </a:schemeClr>
                          </a:solidFill>
                        </a:rPr>
                        <a:t>At least 9 European airports adopt the advanced forecasting system that was demonstrated during the project</a:t>
                      </a:r>
                      <a:endParaRPr lang="en-GB" sz="900" i="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1454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00750210"/>
              </p:ext>
            </p:extLst>
          </p:nvPr>
        </p:nvGraphicFramePr>
        <p:xfrm>
          <a:off x="3779397" y="6053801"/>
          <a:ext cx="4958454" cy="365760"/>
        </p:xfrm>
        <a:graphic>
          <a:graphicData uri="http://schemas.openxmlformats.org/drawingml/2006/table">
            <a:tbl>
              <a:tblPr firstRow="1" bandRow="1">
                <a:tableStyleId>{2D5ABB26-0587-4C30-8999-92F81FD0307C}</a:tableStyleId>
              </a:tblPr>
              <a:tblGrid>
                <a:gridCol w="4958454">
                  <a:extLst>
                    <a:ext uri="{9D8B030D-6E8A-4147-A177-3AD203B41FA5}">
                      <a16:colId xmlns:a16="http://schemas.microsoft.com/office/drawing/2014/main" val="3481034591"/>
                    </a:ext>
                  </a:extLst>
                </a:gridCol>
              </a:tblGrid>
              <a:tr h="346205">
                <a:tc>
                  <a:txBody>
                    <a:bodyPr/>
                    <a:lstStyle/>
                    <a:p>
                      <a:pPr marL="0" marR="0" lvl="0" indent="0" algn="l" defTabSz="599115" rtl="0" eaLnBrk="1" fontAlgn="auto" latinLnBrk="0" hangingPunct="1">
                        <a:lnSpc>
                          <a:spcPct val="100000"/>
                        </a:lnSpc>
                        <a:spcBef>
                          <a:spcPts val="0"/>
                        </a:spcBef>
                        <a:spcAft>
                          <a:spcPts val="0"/>
                        </a:spcAft>
                        <a:buClrTx/>
                        <a:buSzTx/>
                        <a:buFontTx/>
                        <a:buNone/>
                        <a:tabLst/>
                        <a:defRPr/>
                      </a:pPr>
                      <a:r>
                        <a:rPr lang="fr-BE" sz="900" i="1" kern="1200" baseline="0" dirty="0" smtClean="0">
                          <a:solidFill>
                            <a:schemeClr val="accent2"/>
                          </a:solidFill>
                          <a:latin typeface="+mn-lt"/>
                          <a:ea typeface="+mn-ea"/>
                          <a:cs typeface="+mn-cs"/>
                        </a:rPr>
                        <a:t>Project (b</a:t>
                      </a:r>
                      <a:r>
                        <a:rPr lang="en-US" sz="900" i="1" kern="1200" baseline="0" dirty="0" err="1" smtClean="0">
                          <a:solidFill>
                            <a:schemeClr val="accent2"/>
                          </a:solidFill>
                          <a:latin typeface="+mn-lt"/>
                          <a:ea typeface="+mn-ea"/>
                          <a:cs typeface="+mn-cs"/>
                        </a:rPr>
                        <a:t>y</a:t>
                      </a:r>
                      <a:r>
                        <a:rPr lang="en-US" sz="900" i="1" kern="1200" baseline="0" dirty="0" smtClean="0">
                          <a:solidFill>
                            <a:schemeClr val="accent2"/>
                          </a:solidFill>
                          <a:latin typeface="+mn-lt"/>
                          <a:ea typeface="+mn-ea"/>
                          <a:cs typeface="+mn-cs"/>
                        </a:rPr>
                        <a:t> the end of its implementation)</a:t>
                      </a:r>
                      <a:r>
                        <a:rPr lang="fr-BE" sz="900" i="1" dirty="0" smtClean="0">
                          <a:solidFill>
                            <a:schemeClr val="accent2"/>
                          </a:solidFill>
                        </a:rPr>
                        <a:t>:  </a:t>
                      </a:r>
                      <a:r>
                        <a:rPr lang="fr-BE" sz="900" i="1" dirty="0" err="1" smtClean="0">
                          <a:solidFill>
                            <a:schemeClr val="bg1">
                              <a:lumMod val="50000"/>
                            </a:schemeClr>
                          </a:solidFill>
                        </a:rPr>
                        <a:t>Successful</a:t>
                      </a:r>
                      <a:r>
                        <a:rPr lang="fr-BE" sz="900" i="1" baseline="0" dirty="0" smtClean="0">
                          <a:solidFill>
                            <a:schemeClr val="bg1">
                              <a:lumMod val="50000"/>
                            </a:schemeClr>
                          </a:solidFill>
                        </a:rPr>
                        <a:t> large-</a:t>
                      </a:r>
                      <a:r>
                        <a:rPr lang="fr-BE" sz="900" i="1" baseline="0" dirty="0" err="1" smtClean="0">
                          <a:solidFill>
                            <a:schemeClr val="bg1">
                              <a:lumMod val="50000"/>
                            </a:schemeClr>
                          </a:solidFill>
                        </a:rPr>
                        <a:t>scale</a:t>
                      </a:r>
                      <a:r>
                        <a:rPr lang="fr-BE" sz="900" i="1" baseline="0" dirty="0" smtClean="0">
                          <a:solidFill>
                            <a:schemeClr val="bg1">
                              <a:lumMod val="50000"/>
                            </a:schemeClr>
                          </a:solidFill>
                        </a:rPr>
                        <a:t> </a:t>
                      </a:r>
                      <a:r>
                        <a:rPr lang="fr-BE" sz="900" i="1" baseline="0" dirty="0" err="1" smtClean="0">
                          <a:solidFill>
                            <a:schemeClr val="bg1">
                              <a:lumMod val="50000"/>
                            </a:schemeClr>
                          </a:solidFill>
                        </a:rPr>
                        <a:t>d</a:t>
                      </a:r>
                      <a:r>
                        <a:rPr lang="fr-BE" sz="900" i="1" dirty="0" err="1" smtClean="0">
                          <a:solidFill>
                            <a:schemeClr val="bg1">
                              <a:lumMod val="50000"/>
                            </a:schemeClr>
                          </a:solidFill>
                        </a:rPr>
                        <a:t>emonstration</a:t>
                      </a:r>
                      <a:r>
                        <a:rPr lang="en-US" sz="900" i="1" kern="1200" baseline="0" dirty="0" smtClean="0">
                          <a:solidFill>
                            <a:schemeClr val="bg1">
                              <a:lumMod val="50000"/>
                            </a:schemeClr>
                          </a:solidFill>
                          <a:latin typeface="+mn-lt"/>
                          <a:ea typeface="+mn-ea"/>
                          <a:cs typeface="+mn-cs"/>
                        </a:rPr>
                        <a:t> trial with 3 airports of an advanced forecasting system for proactive airport passenger flow management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14542"/>
                  </a:ext>
                </a:extLst>
              </a:tr>
            </a:tbl>
          </a:graphicData>
        </a:graphic>
      </p:graphicFrame>
      <p:sp>
        <p:nvSpPr>
          <p:cNvPr id="14" name="Rectangle 13"/>
          <p:cNvSpPr/>
          <p:nvPr/>
        </p:nvSpPr>
        <p:spPr>
          <a:xfrm>
            <a:off x="3536599" y="2935988"/>
            <a:ext cx="17331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700" b="0" i="1" u="none" strike="noStrike" kern="1200" cap="none" spc="0" normalizeH="0" baseline="0" noProof="0" dirty="0">
                <a:ln>
                  <a:noFill/>
                </a:ln>
                <a:solidFill>
                  <a:srgbClr val="878685"/>
                </a:solidFill>
                <a:effectLst/>
                <a:uLnTx/>
                <a:uFillTx/>
                <a:latin typeface="Arial"/>
                <a:ea typeface="+mn-ea"/>
                <a:cs typeface="+mn-cs"/>
              </a:rPr>
              <a:t>EXAMPLE</a:t>
            </a:r>
            <a:endParaRPr kumimoji="0" lang="en-GB" sz="700" b="0" i="1" u="none" strike="noStrike" kern="1200" cap="none" spc="0" normalizeH="0" baseline="0" noProof="0" dirty="0">
              <a:ln>
                <a:noFill/>
              </a:ln>
              <a:solidFill>
                <a:srgbClr val="878685"/>
              </a:solidFill>
              <a:effectLst/>
              <a:uLnTx/>
              <a:uFillTx/>
              <a:latin typeface="Arial"/>
              <a:ea typeface="+mn-ea"/>
              <a:cs typeface="+mn-cs"/>
            </a:endParaRPr>
          </a:p>
        </p:txBody>
      </p:sp>
      <p:sp>
        <p:nvSpPr>
          <p:cNvPr id="18" name="Rectangle 17"/>
          <p:cNvSpPr/>
          <p:nvPr/>
        </p:nvSpPr>
        <p:spPr>
          <a:xfrm>
            <a:off x="3532299" y="4247945"/>
            <a:ext cx="187707" cy="5645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700" b="0" i="1" u="none" strike="noStrike" kern="1200" cap="none" spc="0" normalizeH="0" baseline="0" noProof="0" dirty="0">
                <a:ln>
                  <a:noFill/>
                </a:ln>
                <a:solidFill>
                  <a:srgbClr val="878685"/>
                </a:solidFill>
                <a:effectLst/>
                <a:uLnTx/>
                <a:uFillTx/>
                <a:latin typeface="Arial"/>
                <a:ea typeface="+mn-ea"/>
                <a:cs typeface="+mn-cs"/>
              </a:rPr>
              <a:t>EXAMPLE</a:t>
            </a:r>
            <a:endParaRPr kumimoji="0" lang="en-GB" sz="700" b="0" i="1" u="none" strike="noStrike" kern="1200" cap="none" spc="0" normalizeH="0" baseline="0" noProof="0" dirty="0">
              <a:ln>
                <a:noFill/>
              </a:ln>
              <a:solidFill>
                <a:srgbClr val="878685"/>
              </a:solidFill>
              <a:effectLst/>
              <a:uLnTx/>
              <a:uFillTx/>
              <a:latin typeface="Arial"/>
              <a:ea typeface="+mn-ea"/>
              <a:cs typeface="+mn-cs"/>
            </a:endParaRPr>
          </a:p>
        </p:txBody>
      </p:sp>
      <p:sp>
        <p:nvSpPr>
          <p:cNvPr id="19" name="Rectangle 18"/>
          <p:cNvSpPr/>
          <p:nvPr/>
        </p:nvSpPr>
        <p:spPr>
          <a:xfrm>
            <a:off x="3562725" y="5971874"/>
            <a:ext cx="173319" cy="54953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700" b="0" i="1" u="none" strike="noStrike" kern="1200" cap="none" spc="0" normalizeH="0" baseline="0" noProof="0" dirty="0">
                <a:ln>
                  <a:noFill/>
                </a:ln>
                <a:solidFill>
                  <a:srgbClr val="878685"/>
                </a:solidFill>
                <a:effectLst/>
                <a:uLnTx/>
                <a:uFillTx/>
                <a:latin typeface="Arial"/>
                <a:ea typeface="+mn-ea"/>
                <a:cs typeface="+mn-cs"/>
              </a:rPr>
              <a:t>EXAMPLE</a:t>
            </a:r>
            <a:endParaRPr kumimoji="0" lang="en-GB" sz="700" b="0" i="1" u="none" strike="noStrike" kern="1200" cap="none" spc="0" normalizeH="0" baseline="0" noProof="0" dirty="0">
              <a:ln>
                <a:noFill/>
              </a:ln>
              <a:solidFill>
                <a:srgbClr val="878685"/>
              </a:solidFill>
              <a:effectLst/>
              <a:uLnTx/>
              <a:uFillTx/>
              <a:latin typeface="Arial"/>
              <a:ea typeface="+mn-ea"/>
              <a:cs typeface="+mn-cs"/>
            </a:endParaRPr>
          </a:p>
        </p:txBody>
      </p:sp>
      <p:sp>
        <p:nvSpPr>
          <p:cNvPr id="16" name="Round Diagonal Corner Rectangle 15"/>
          <p:cNvSpPr/>
          <p:nvPr/>
        </p:nvSpPr>
        <p:spPr>
          <a:xfrm>
            <a:off x="388760" y="797188"/>
            <a:ext cx="286747" cy="2919843"/>
          </a:xfrm>
          <a:prstGeom prst="round2Diag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FFFFFF"/>
                </a:solidFill>
                <a:effectLst/>
                <a:uLnTx/>
                <a:uFillTx/>
                <a:latin typeface="Arial"/>
                <a:ea typeface="+mn-ea"/>
                <a:cs typeface="+mn-cs"/>
              </a:rPr>
              <a:t>STRATEGIC  PLAN</a:t>
            </a:r>
            <a:endParaRPr kumimoji="0" lang="en-GB"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Down Arrow 16"/>
          <p:cNvSpPr/>
          <p:nvPr/>
        </p:nvSpPr>
        <p:spPr>
          <a:xfrm>
            <a:off x="611561" y="2521426"/>
            <a:ext cx="589176" cy="2419742"/>
          </a:xfrm>
          <a:prstGeom prst="down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FFFFFF"/>
                </a:solidFill>
                <a:effectLst/>
                <a:uLnTx/>
                <a:uFillTx/>
                <a:latin typeface="Arial"/>
                <a:ea typeface="+mn-ea"/>
                <a:cs typeface="+mn-cs"/>
              </a:rPr>
              <a:t>WORK PROGRAMME</a:t>
            </a:r>
            <a:endParaRPr kumimoji="0" lang="en-GB"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Up Arrow 19"/>
          <p:cNvSpPr/>
          <p:nvPr/>
        </p:nvSpPr>
        <p:spPr>
          <a:xfrm>
            <a:off x="980312" y="2521426"/>
            <a:ext cx="573118" cy="4054903"/>
          </a:xfrm>
          <a:prstGeom prst="upArrow">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rgbClr val="FFFFFF"/>
                </a:solidFill>
                <a:effectLst/>
                <a:uLnTx/>
                <a:uFillTx/>
                <a:latin typeface="Arial"/>
                <a:ea typeface="+mn-ea"/>
                <a:cs typeface="+mn-cs"/>
              </a:rPr>
              <a:t>PROJECT</a:t>
            </a:r>
            <a:endParaRPr kumimoji="0" lang="en-GB"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982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693" y="404664"/>
            <a:ext cx="8208912" cy="3385542"/>
          </a:xfrm>
          <a:prstGeom prst="rect">
            <a:avLst/>
          </a:prstGeom>
          <a:noFill/>
        </p:spPr>
        <p:txBody>
          <a:bodyPr wrap="square" rtlCol="0">
            <a:spAutoFit/>
          </a:bodyPr>
          <a:lstStyle/>
          <a:p>
            <a:pPr algn="ctr"/>
            <a:r>
              <a:rPr lang="en-GB" sz="2400" dirty="0">
                <a:solidFill>
                  <a:schemeClr val="accent6">
                    <a:lumMod val="50000"/>
                  </a:schemeClr>
                </a:solidFill>
              </a:rPr>
              <a:t>IMPACT CRITERION </a:t>
            </a:r>
            <a:r>
              <a:rPr lang="en-GB" sz="2400" dirty="0" smtClean="0">
                <a:solidFill>
                  <a:schemeClr val="accent6">
                    <a:lumMod val="50000"/>
                  </a:schemeClr>
                </a:solidFill>
              </a:rPr>
              <a:t> </a:t>
            </a:r>
          </a:p>
          <a:p>
            <a:pPr algn="ctr"/>
            <a:r>
              <a:rPr lang="en-GB" sz="2400" b="0" dirty="0" smtClean="0">
                <a:solidFill>
                  <a:schemeClr val="accent6">
                    <a:lumMod val="50000"/>
                  </a:schemeClr>
                </a:solidFill>
              </a:rPr>
              <a:t>aspects </a:t>
            </a:r>
            <a:r>
              <a:rPr lang="en-GB" sz="2400" b="0" dirty="0">
                <a:solidFill>
                  <a:schemeClr val="accent6">
                    <a:lumMod val="50000"/>
                  </a:schemeClr>
                </a:solidFill>
              </a:rPr>
              <a:t>to be taken into </a:t>
            </a:r>
            <a:r>
              <a:rPr lang="en-GB" sz="2400" b="0" dirty="0" smtClean="0">
                <a:solidFill>
                  <a:schemeClr val="accent6">
                    <a:lumMod val="50000"/>
                  </a:schemeClr>
                </a:solidFill>
              </a:rPr>
              <a:t>account</a:t>
            </a:r>
          </a:p>
          <a:p>
            <a:pPr algn="ctr"/>
            <a:endParaRPr lang="en-GB" sz="2400" dirty="0">
              <a:solidFill>
                <a:srgbClr val="404A52"/>
              </a:solidFill>
            </a:endParaRPr>
          </a:p>
          <a:p>
            <a:pPr marL="342900" indent="-342900">
              <a:spcAft>
                <a:spcPts val="600"/>
              </a:spcAft>
              <a:buFont typeface="Arial" panose="020B0604020202020204" pitchFamily="34" charset="0"/>
              <a:buChar char="•"/>
            </a:pPr>
            <a:r>
              <a:rPr lang="en-US" sz="2200" b="0" dirty="0" smtClean="0">
                <a:solidFill>
                  <a:srgbClr val="404A52"/>
                </a:solidFill>
                <a:latin typeface="Arial"/>
              </a:rPr>
              <a:t>Credibility </a:t>
            </a:r>
            <a:r>
              <a:rPr lang="en-US" sz="2200" b="0" dirty="0">
                <a:solidFill>
                  <a:srgbClr val="404A52"/>
                </a:solidFill>
                <a:latin typeface="Arial"/>
              </a:rPr>
              <a:t>of the pathways to achieve the expected outcomes and impacts specified in the work </a:t>
            </a:r>
            <a:r>
              <a:rPr lang="en-US" sz="2200" b="0" dirty="0" err="1">
                <a:solidFill>
                  <a:srgbClr val="404A52"/>
                </a:solidFill>
                <a:latin typeface="Arial"/>
              </a:rPr>
              <a:t>programme</a:t>
            </a:r>
            <a:r>
              <a:rPr lang="en-US" sz="2200" b="0" dirty="0">
                <a:solidFill>
                  <a:srgbClr val="404A52"/>
                </a:solidFill>
                <a:latin typeface="Arial"/>
              </a:rPr>
              <a:t>, and the likely scale and significance of the contributions due to the project.</a:t>
            </a:r>
          </a:p>
          <a:p>
            <a:pPr marL="342900" indent="-342900">
              <a:spcBef>
                <a:spcPts val="600"/>
              </a:spcBef>
              <a:buFont typeface="Arial" panose="020B0604020202020204" pitchFamily="34" charset="0"/>
              <a:buChar char="•"/>
            </a:pPr>
            <a:r>
              <a:rPr lang="en-US" sz="2200" b="0" dirty="0">
                <a:solidFill>
                  <a:srgbClr val="404A52"/>
                </a:solidFill>
                <a:latin typeface="Arial"/>
              </a:rPr>
              <a:t>Suitability and quality of the measures to </a:t>
            </a:r>
            <a:r>
              <a:rPr lang="en-US" sz="2200" b="0" dirty="0" err="1">
                <a:solidFill>
                  <a:srgbClr val="404A52"/>
                </a:solidFill>
                <a:latin typeface="Arial"/>
              </a:rPr>
              <a:t>maximise</a:t>
            </a:r>
            <a:r>
              <a:rPr lang="en-US" sz="2200" b="0" dirty="0">
                <a:solidFill>
                  <a:srgbClr val="404A52"/>
                </a:solidFill>
                <a:latin typeface="Arial"/>
              </a:rPr>
              <a:t> expected outcomes and impacts, as set out in the dissemination and exploitation plan, including communication </a:t>
            </a:r>
            <a:r>
              <a:rPr lang="en-US" sz="2200" b="0" dirty="0" smtClean="0">
                <a:solidFill>
                  <a:srgbClr val="404A52"/>
                </a:solidFill>
                <a:latin typeface="Arial"/>
              </a:rPr>
              <a:t>activities</a:t>
            </a:r>
            <a:endParaRPr lang="en-GB" sz="2200" b="0" dirty="0">
              <a:solidFill>
                <a:srgbClr val="404A52"/>
              </a:solidFill>
              <a:latin typeface="Arial"/>
            </a:endParaRPr>
          </a:p>
        </p:txBody>
      </p:sp>
      <p:sp>
        <p:nvSpPr>
          <p:cNvPr id="7" name="Content Placeholder 2">
            <a:extLst>
              <a:ext uri="{FF2B5EF4-FFF2-40B4-BE49-F238E27FC236}">
                <a16:creationId xmlns:a16="http://schemas.microsoft.com/office/drawing/2014/main" id="{AAB595AF-ED2F-3A45-92D5-EFB23A4CB646}"/>
              </a:ext>
            </a:extLst>
          </p:cNvPr>
          <p:cNvSpPr txBox="1">
            <a:spLocks/>
          </p:cNvSpPr>
          <p:nvPr/>
        </p:nvSpPr>
        <p:spPr>
          <a:xfrm>
            <a:off x="259693" y="4221088"/>
            <a:ext cx="8712967" cy="196618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spcBef>
                <a:spcPts val="1200"/>
              </a:spcBef>
              <a:spcAft>
                <a:spcPts val="600"/>
              </a:spcAft>
              <a:buClr>
                <a:srgbClr val="002060"/>
              </a:buClr>
              <a:buSzPct val="100000"/>
              <a:buNone/>
              <a:defRPr/>
            </a:pPr>
            <a:r>
              <a:rPr lang="en-GB" i="0" dirty="0">
                <a:solidFill>
                  <a:schemeClr val="accent6">
                    <a:lumMod val="50000"/>
                  </a:schemeClr>
                </a:solidFill>
                <a:latin typeface="Verdana" pitchFamily="34" charset="0"/>
              </a:rPr>
              <a:t>STRUCTURE OF THE IMPACT SECTION</a:t>
            </a:r>
          </a:p>
          <a:p>
            <a:pPr marL="342900" marR="0" lvl="0" indent="-342900" algn="l" defTabSz="914400" rtl="0" eaLnBrk="1" fontAlgn="base" latinLnBrk="0" hangingPunct="1">
              <a:lnSpc>
                <a:spcPct val="100000"/>
              </a:lnSpc>
              <a:spcBef>
                <a:spcPts val="1200"/>
              </a:spcBef>
              <a:spcAft>
                <a:spcPts val="600"/>
              </a:spcAft>
              <a:buClr>
                <a:srgbClr val="002060"/>
              </a:buClr>
              <a:buSzPct val="100000"/>
              <a:buFont typeface="Wingdings" panose="05000000000000000000" pitchFamily="2" charset="2"/>
              <a:buChar char="§"/>
              <a:tabLst/>
              <a:defRPr/>
            </a:pPr>
            <a:r>
              <a:rPr lang="en-US" sz="2200" b="0" i="0" dirty="0" err="1" smtClean="0">
                <a:solidFill>
                  <a:srgbClr val="404A52"/>
                </a:solidFill>
                <a:latin typeface="Arial"/>
              </a:rPr>
              <a:t>Projet’s</a:t>
            </a:r>
            <a:r>
              <a:rPr lang="en-US" sz="2200" b="0" i="0" dirty="0" smtClean="0">
                <a:solidFill>
                  <a:srgbClr val="404A52"/>
                </a:solidFill>
                <a:latin typeface="Arial"/>
              </a:rPr>
              <a:t> pathways towards impact</a:t>
            </a:r>
          </a:p>
          <a:p>
            <a:pPr lvl="0">
              <a:spcBef>
                <a:spcPts val="600"/>
              </a:spcBef>
              <a:spcAft>
                <a:spcPts val="600"/>
              </a:spcAft>
              <a:buClr>
                <a:srgbClr val="002060"/>
              </a:buClr>
              <a:buSzPct val="100000"/>
              <a:buFont typeface="Wingdings" panose="05000000000000000000" pitchFamily="2" charset="2"/>
              <a:buChar char="§"/>
              <a:defRPr/>
            </a:pPr>
            <a:r>
              <a:rPr lang="en-US" sz="2200" b="0" i="0" dirty="0" smtClean="0">
                <a:solidFill>
                  <a:srgbClr val="404A52"/>
                </a:solidFill>
                <a:latin typeface="Arial"/>
              </a:rPr>
              <a:t>Measures to </a:t>
            </a:r>
            <a:r>
              <a:rPr lang="en-US" sz="2200" b="0" i="0" dirty="0" err="1" smtClean="0">
                <a:solidFill>
                  <a:srgbClr val="404A52"/>
                </a:solidFill>
                <a:latin typeface="Arial"/>
              </a:rPr>
              <a:t>maximise</a:t>
            </a:r>
            <a:r>
              <a:rPr lang="en-US" sz="2200" b="0" i="0" dirty="0" smtClean="0">
                <a:solidFill>
                  <a:srgbClr val="404A52"/>
                </a:solidFill>
                <a:latin typeface="Arial"/>
              </a:rPr>
              <a:t> impact - Dissemination, exploitation and communication</a:t>
            </a:r>
            <a:endParaRPr lang="en-US" sz="2200" b="0" i="0" dirty="0">
              <a:solidFill>
                <a:srgbClr val="404A52"/>
              </a:solidFill>
              <a:latin typeface="Arial"/>
            </a:endParaRPr>
          </a:p>
        </p:txBody>
      </p:sp>
    </p:spTree>
    <p:extLst>
      <p:ext uri="{BB962C8B-B14F-4D97-AF65-F5344CB8AC3E}">
        <p14:creationId xmlns:p14="http://schemas.microsoft.com/office/powerpoint/2010/main" val="2143308386"/>
      </p:ext>
    </p:extLst>
  </p:cSld>
  <p:clrMapOvr>
    <a:masterClrMapping/>
  </p:clrMapOvr>
</p:sld>
</file>

<file path=ppt/theme/theme1.xml><?xml version="1.0" encoding="utf-8"?>
<a:theme xmlns:a="http://schemas.openxmlformats.org/drawingml/2006/main" name="Blank">
  <a:themeElements>
    <a:clrScheme name="MFF Sector Colour 1">
      <a:dk1>
        <a:srgbClr val="FBC400"/>
      </a:dk1>
      <a:lt1>
        <a:srgbClr val="FFFFFF"/>
      </a:lt1>
      <a:dk2>
        <a:srgbClr val="FBC400"/>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MFF Sector Colour 1">
      <a:dk1>
        <a:srgbClr val="FBC400"/>
      </a:dk1>
      <a:lt1>
        <a:srgbClr val="FFFFFF"/>
      </a:lt1>
      <a:dk2>
        <a:srgbClr val="FBC400"/>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B9A7079FB77C1C4E988EE1C6A31CAA1E" ma:contentTypeVersion="0" ma:contentTypeDescription="Create a new document in this library." ma:contentTypeScope="" ma:versionID="41d124adcdb0b98f02ce4f58fdd0652b">
  <xsd:schema xmlns:xsd="http://www.w3.org/2001/XMLSchema" xmlns:xs="http://www.w3.org/2001/XMLSchema" xmlns:p="http://schemas.microsoft.com/office/2006/metadata/properties" xmlns:ns2="http://schemas.microsoft.com/sharepoint/v3/fields" xmlns:ns3="71e45aad-9437-414b-9e22-3472f48ca47e" targetNamespace="http://schemas.microsoft.com/office/2006/metadata/properties" ma:root="true" ma:fieldsID="8b0ab2dc82d06ab1381631565f8c7b7f" ns2:_="" ns3:_="">
    <xsd:import namespace="http://schemas.microsoft.com/sharepoint/v3/fields"/>
    <xsd:import namespace="71e45aad-9437-414b-9e22-3472f48ca47e"/>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1e45aad-9437-414b-9e22-3472f48ca47e"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Reference xmlns="71e45aad-9437-414b-9e22-3472f48ca47e" xsi:nil="true"/>
    <EC_Collab_DocumentLanguage xmlns="71e45aad-9437-414b-9e22-3472f48ca47e">EN</EC_Collab_DocumentLanguage>
    <EC_Collab_Status xmlns="71e45aad-9437-414b-9e22-3472f48ca47e">Not Started</EC_Collab_Status>
  </documentManagement>
</p:properties>
</file>

<file path=customXml/itemProps1.xml><?xml version="1.0" encoding="utf-8"?>
<ds:datastoreItem xmlns:ds="http://schemas.openxmlformats.org/officeDocument/2006/customXml" ds:itemID="{C27CEDB9-B9FB-4836-86D5-E3F10FFF7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1e45aad-9437-414b-9e22-3472f48ca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ED5EF-5421-4DA0-8378-862F40DD8D1F}">
  <ds:schemaRefs>
    <ds:schemaRef ds:uri="http://schemas.microsoft.com/sharepoint/v3/contenttype/forms"/>
  </ds:schemaRefs>
</ds:datastoreItem>
</file>

<file path=customXml/itemProps3.xml><?xml version="1.0" encoding="utf-8"?>
<ds:datastoreItem xmlns:ds="http://schemas.openxmlformats.org/officeDocument/2006/customXml" ds:itemID="{65662FEB-B1C0-46AC-932F-A7ACDE1C5911}">
  <ds:schemaRefs>
    <ds:schemaRef ds:uri="http://purl.org/dc/elements/1.1/"/>
    <ds:schemaRef ds:uri="http://schemas.microsoft.com/office/2006/metadata/properties"/>
    <ds:schemaRef ds:uri="http://purl.org/dc/terms/"/>
    <ds:schemaRef ds:uri="71e45aad-9437-414b-9e22-3472f48ca47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10710</TotalTime>
  <Words>1051</Words>
  <Application>Microsoft Office PowerPoint</Application>
  <PresentationFormat>On-screen Show (4:3)</PresentationFormat>
  <Paragraphs>141</Paragraphs>
  <Slides>10</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ＭＳ Ｐゴシック</vt:lpstr>
      <vt:lpstr>Arial</vt:lpstr>
      <vt:lpstr>EC Square Sans Pro</vt:lpstr>
      <vt:lpstr>EC Square Sans Pro Light</vt:lpstr>
      <vt:lpstr>Symbol</vt:lpstr>
      <vt:lpstr>Verdana</vt:lpstr>
      <vt:lpstr>Wingdings</vt:lpstr>
      <vt:lpstr>Blank</vt:lpstr>
      <vt:lpstr>1_Blank</vt:lpstr>
      <vt:lpstr>2_Blank</vt:lpstr>
      <vt:lpstr>PowerPoint Presentation</vt:lpstr>
      <vt:lpstr>HORIZON EUROPE IMPACT IN PROJECTS Presentation outline</vt:lpstr>
      <vt:lpstr> Impact-driven Framework Programme</vt:lpstr>
      <vt:lpstr>IMPACT DESIGN IN HORIZON EUROPE</vt:lpstr>
      <vt:lpstr>PowerPoint Presentation</vt:lpstr>
      <vt:lpstr>PowerPoint Presentation</vt:lpstr>
      <vt:lpstr>IMPACT IMPLEMENTATION (example)</vt:lpstr>
      <vt:lpstr>HORIZON EUROPE IMPACT IMPLEMENTATION   </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Nelly (RTD)</dc:creator>
  <cp:lastModifiedBy>MARGANNE Olivier (RTD-EXT)</cp:lastModifiedBy>
  <cp:revision>359</cp:revision>
  <cp:lastPrinted>2019-05-13T14:00:19Z</cp:lastPrinted>
  <dcterms:created xsi:type="dcterms:W3CDTF">2018-03-19T13:44:15Z</dcterms:created>
  <dcterms:modified xsi:type="dcterms:W3CDTF">2021-04-21T07:21:34Z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0x010100258AA79CEB83498886A3A0868112325000B9A7079FB77C1C4E988EE1C6A31CAA1E</vt:lpwstr>
  </property>
</Properties>
</file>