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93" r:id="rId5"/>
    <p:sldId id="495" r:id="rId6"/>
    <p:sldId id="494" r:id="rId7"/>
    <p:sldId id="497" r:id="rId8"/>
    <p:sldId id="499" r:id="rId9"/>
    <p:sldId id="500" r:id="rId10"/>
    <p:sldId id="496" r:id="rId11"/>
    <p:sldId id="482" r:id="rId12"/>
    <p:sldId id="490" r:id="rId13"/>
    <p:sldId id="319" r:id="rId14"/>
    <p:sldId id="320" r:id="rId15"/>
    <p:sldId id="505" r:id="rId16"/>
    <p:sldId id="506" r:id="rId17"/>
    <p:sldId id="509" r:id="rId18"/>
    <p:sldId id="511" r:id="rId19"/>
    <p:sldId id="512" r:id="rId20"/>
    <p:sldId id="507" r:id="rId21"/>
    <p:sldId id="508" r:id="rId22"/>
    <p:sldId id="501" r:id="rId23"/>
    <p:sldId id="502" r:id="rId24"/>
    <p:sldId id="50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Donlevy" initials="VD" lastIdx="23" clrIdx="0">
    <p:extLst>
      <p:ext uri="{19B8F6BF-5375-455C-9EA6-DF929625EA0E}">
        <p15:presenceInfo xmlns:p15="http://schemas.microsoft.com/office/powerpoint/2012/main" userId="S::Vicki.Donlevy@ecorys.com::5b6408ad-b90e-4482-93c7-37cbb02c66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31680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7252" autoAdjust="0"/>
  </p:normalViewPr>
  <p:slideViewPr>
    <p:cSldViewPr snapToGrid="0">
      <p:cViewPr varScale="1">
        <p:scale>
          <a:sx n="58" d="100"/>
          <a:sy n="58" d="100"/>
        </p:scale>
        <p:origin x="62" y="235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1BF7E-23CD-4A99-9782-0A4644A37B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9F644C-F68C-4C89-80A7-2690F5880BB8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b="1" dirty="0"/>
            <a:t>Public document</a:t>
          </a:r>
        </a:p>
      </dgm:t>
    </dgm:pt>
    <dgm:pt modelId="{F3B609C9-001D-4511-A1E5-9609CEE9204D}" type="parTrans" cxnId="{70BE75E5-911A-4623-8E30-BF9DA1929D0E}">
      <dgm:prSet/>
      <dgm:spPr/>
      <dgm:t>
        <a:bodyPr/>
        <a:lstStyle/>
        <a:p>
          <a:endParaRPr lang="en-GB"/>
        </a:p>
      </dgm:t>
    </dgm:pt>
    <dgm:pt modelId="{BA168642-51BD-453C-B64B-9865C35EE81A}" type="sibTrans" cxnId="{70BE75E5-911A-4623-8E30-BF9DA1929D0E}">
      <dgm:prSet/>
      <dgm:spPr/>
      <dgm:t>
        <a:bodyPr/>
        <a:lstStyle/>
        <a:p>
          <a:endParaRPr lang="en-GB"/>
        </a:p>
      </dgm:t>
    </dgm:pt>
    <dgm:pt modelId="{B1D83745-877D-40ED-8FA2-F12981D20012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b="1" dirty="0"/>
            <a:t>Dedicated resources</a:t>
          </a:r>
        </a:p>
      </dgm:t>
    </dgm:pt>
    <dgm:pt modelId="{1A22B782-CF1E-470B-B330-201421481C1B}" type="parTrans" cxnId="{D7629291-73D0-4F83-9D99-30B4EC6FE185}">
      <dgm:prSet/>
      <dgm:spPr/>
      <dgm:t>
        <a:bodyPr/>
        <a:lstStyle/>
        <a:p>
          <a:endParaRPr lang="en-GB"/>
        </a:p>
      </dgm:t>
    </dgm:pt>
    <dgm:pt modelId="{DD2BFE28-737B-4371-A904-9A25E747F111}" type="sibTrans" cxnId="{D7629291-73D0-4F83-9D99-30B4EC6FE185}">
      <dgm:prSet/>
      <dgm:spPr/>
      <dgm:t>
        <a:bodyPr/>
        <a:lstStyle/>
        <a:p>
          <a:endParaRPr lang="en-GB"/>
        </a:p>
      </dgm:t>
    </dgm:pt>
    <dgm:pt modelId="{51F6B8CE-29EF-4D88-8288-BA78DDC85C72}">
      <dgm:prSet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b="1" dirty="0"/>
            <a:t>Data collection and monitoring</a:t>
          </a:r>
        </a:p>
      </dgm:t>
    </dgm:pt>
    <dgm:pt modelId="{0A319B08-B7EB-44D1-BE49-EADA0F7A49F6}" type="parTrans" cxnId="{A29CF4F0-4ED3-4CCD-8B44-10D24BB6AA59}">
      <dgm:prSet/>
      <dgm:spPr/>
      <dgm:t>
        <a:bodyPr/>
        <a:lstStyle/>
        <a:p>
          <a:endParaRPr lang="en-GB"/>
        </a:p>
      </dgm:t>
    </dgm:pt>
    <dgm:pt modelId="{016216A8-155C-4A5A-8123-CD0AB241E63D}" type="sibTrans" cxnId="{A29CF4F0-4ED3-4CCD-8B44-10D24BB6AA59}">
      <dgm:prSet/>
      <dgm:spPr/>
      <dgm:t>
        <a:bodyPr/>
        <a:lstStyle/>
        <a:p>
          <a:endParaRPr lang="en-GB"/>
        </a:p>
      </dgm:t>
    </dgm:pt>
    <dgm:pt modelId="{E1CB5FA0-95C5-48E0-830A-2739A8058D72}">
      <dgm:prSet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b="1" dirty="0"/>
            <a:t>Training and capacity building</a:t>
          </a:r>
        </a:p>
      </dgm:t>
    </dgm:pt>
    <dgm:pt modelId="{3B839812-580F-4C93-AB1F-4FF2B4BC2CE4}" type="parTrans" cxnId="{E9FE36D8-0195-4505-9078-59CDC0B2B489}">
      <dgm:prSet/>
      <dgm:spPr/>
      <dgm:t>
        <a:bodyPr/>
        <a:lstStyle/>
        <a:p>
          <a:endParaRPr lang="en-GB"/>
        </a:p>
      </dgm:t>
    </dgm:pt>
    <dgm:pt modelId="{0AA27A1B-9E00-4B03-8A3C-9F98CBBDB62C}" type="sibTrans" cxnId="{E9FE36D8-0195-4505-9078-59CDC0B2B489}">
      <dgm:prSet/>
      <dgm:spPr/>
      <dgm:t>
        <a:bodyPr/>
        <a:lstStyle/>
        <a:p>
          <a:endParaRPr lang="en-GB"/>
        </a:p>
      </dgm:t>
    </dgm:pt>
    <dgm:pt modelId="{6DFDE511-4E67-4C63-88B7-C50F117A75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Formal document </a:t>
          </a:r>
        </a:p>
      </dgm:t>
    </dgm:pt>
    <dgm:pt modelId="{358FF3DA-2173-45C6-B596-1554ACDF5A55}" type="parTrans" cxnId="{1C610A96-C05B-47F0-87B8-231768C91646}">
      <dgm:prSet/>
      <dgm:spPr/>
      <dgm:t>
        <a:bodyPr/>
        <a:lstStyle/>
        <a:p>
          <a:endParaRPr lang="en-GB"/>
        </a:p>
      </dgm:t>
    </dgm:pt>
    <dgm:pt modelId="{BD65504F-CC99-4F79-95E1-E45E3165F2C0}" type="sibTrans" cxnId="{1C610A96-C05B-47F0-87B8-231768C91646}">
      <dgm:prSet/>
      <dgm:spPr/>
      <dgm:t>
        <a:bodyPr/>
        <a:lstStyle/>
        <a:p>
          <a:endParaRPr lang="en-GB"/>
        </a:p>
      </dgm:t>
    </dgm:pt>
    <dgm:pt modelId="{E69FEA4E-AFE4-4086-9A38-9F0536DC7F57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Signed by top management </a:t>
          </a:r>
        </a:p>
      </dgm:t>
    </dgm:pt>
    <dgm:pt modelId="{1CF68BDF-6E79-4087-9D17-E6CCE597EF97}" type="parTrans" cxnId="{30FA0FAF-3DF3-4D09-B8A5-17019E5528E5}">
      <dgm:prSet/>
      <dgm:spPr/>
      <dgm:t>
        <a:bodyPr/>
        <a:lstStyle/>
        <a:p>
          <a:endParaRPr lang="en-GB"/>
        </a:p>
      </dgm:t>
    </dgm:pt>
    <dgm:pt modelId="{71469989-90E6-4D94-82CB-5667DCE0F40A}" type="sibTrans" cxnId="{30FA0FAF-3DF3-4D09-B8A5-17019E5528E5}">
      <dgm:prSet/>
      <dgm:spPr/>
      <dgm:t>
        <a:bodyPr/>
        <a:lstStyle/>
        <a:p>
          <a:endParaRPr lang="en-GB"/>
        </a:p>
      </dgm:t>
    </dgm:pt>
    <dgm:pt modelId="{4F760D9A-2353-422A-ADA7-51700B65693B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Published on the institution’s website </a:t>
          </a:r>
        </a:p>
      </dgm:t>
    </dgm:pt>
    <dgm:pt modelId="{D015D733-BA7B-42E9-B0E8-B097D626FF94}" type="parTrans" cxnId="{55865036-21B2-42E1-969C-242AB8BBFBBB}">
      <dgm:prSet/>
      <dgm:spPr/>
      <dgm:t>
        <a:bodyPr/>
        <a:lstStyle/>
        <a:p>
          <a:endParaRPr lang="en-GB"/>
        </a:p>
      </dgm:t>
    </dgm:pt>
    <dgm:pt modelId="{BA88F010-9AC5-47BD-BDA6-79D6881B033B}" type="sibTrans" cxnId="{55865036-21B2-42E1-969C-242AB8BBFBBB}">
      <dgm:prSet/>
      <dgm:spPr/>
      <dgm:t>
        <a:bodyPr/>
        <a:lstStyle/>
        <a:p>
          <a:endParaRPr lang="en-GB"/>
        </a:p>
      </dgm:t>
    </dgm:pt>
    <dgm:pt modelId="{3107BFEF-91F8-4968-AAEC-D6CB515327C9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/>
            <a:t>Disseminated through institution </a:t>
          </a:r>
        </a:p>
      </dgm:t>
    </dgm:pt>
    <dgm:pt modelId="{B9F206AA-AA17-4674-B2C5-43E521CBF4CF}" type="parTrans" cxnId="{0866A7BC-6CDE-4C0F-9BD0-9962BB367FC6}">
      <dgm:prSet/>
      <dgm:spPr/>
      <dgm:t>
        <a:bodyPr/>
        <a:lstStyle/>
        <a:p>
          <a:endParaRPr lang="en-GB"/>
        </a:p>
      </dgm:t>
    </dgm:pt>
    <dgm:pt modelId="{80AC40C1-DB44-407C-8323-1EF01FB3F26F}" type="sibTrans" cxnId="{0866A7BC-6CDE-4C0F-9BD0-9962BB367FC6}">
      <dgm:prSet/>
      <dgm:spPr/>
      <dgm:t>
        <a:bodyPr/>
        <a:lstStyle/>
        <a:p>
          <a:endParaRPr lang="en-GB"/>
        </a:p>
      </dgm:t>
    </dgm:pt>
    <dgm:pt modelId="{FCFBB3D8-6CCA-4038-AF29-52C1C6FEFE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Funding for gender equality positions or teams</a:t>
          </a:r>
          <a:endParaRPr lang="en-GB" sz="1800" dirty="0"/>
        </a:p>
      </dgm:t>
    </dgm:pt>
    <dgm:pt modelId="{05A67385-481A-42E0-BDDE-FE71C6154653}" type="parTrans" cxnId="{AF3B4C14-80AF-4703-A7A2-C596C52E92F1}">
      <dgm:prSet/>
      <dgm:spPr/>
      <dgm:t>
        <a:bodyPr/>
        <a:lstStyle/>
        <a:p>
          <a:endParaRPr lang="en-GB"/>
        </a:p>
      </dgm:t>
    </dgm:pt>
    <dgm:pt modelId="{6D960B9B-EDE4-406C-87AF-A5408CCAFCD9}" type="sibTrans" cxnId="{AF3B4C14-80AF-4703-A7A2-C596C52E92F1}">
      <dgm:prSet/>
      <dgm:spPr/>
      <dgm:t>
        <a:bodyPr/>
        <a:lstStyle/>
        <a:p>
          <a:endParaRPr lang="en-GB"/>
        </a:p>
      </dgm:t>
    </dgm:pt>
    <dgm:pt modelId="{2E13D15C-A257-4745-B1DE-C9F1F85AC438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Reserved time for others to work on gender equality</a:t>
          </a:r>
        </a:p>
      </dgm:t>
    </dgm:pt>
    <dgm:pt modelId="{33580343-8950-4BAA-AB7B-90E48CE19B11}" type="parTrans" cxnId="{AEBA1FD1-070B-404B-AE83-C4A6B515F284}">
      <dgm:prSet/>
      <dgm:spPr/>
      <dgm:t>
        <a:bodyPr/>
        <a:lstStyle/>
        <a:p>
          <a:endParaRPr lang="en-GB"/>
        </a:p>
      </dgm:t>
    </dgm:pt>
    <dgm:pt modelId="{282C5694-10B3-4407-B15B-4A670C6CE030}" type="sibTrans" cxnId="{AEBA1FD1-070B-404B-AE83-C4A6B515F284}">
      <dgm:prSet/>
      <dgm:spPr/>
      <dgm:t>
        <a:bodyPr/>
        <a:lstStyle/>
        <a:p>
          <a:endParaRPr lang="en-GB"/>
        </a:p>
      </dgm:t>
    </dgm:pt>
    <dgm:pt modelId="{2E639BCF-B553-4418-B2F7-91E2A1389CBD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Data on sex or gender of staff across roles and leadership</a:t>
          </a:r>
          <a:endParaRPr lang="en-GB" sz="1800" dirty="0"/>
        </a:p>
      </dgm:t>
    </dgm:pt>
    <dgm:pt modelId="{0A92E507-9F36-45F0-AEBE-22F5B5792BA3}" type="parTrans" cxnId="{AA7BE2CF-1606-4DB3-8EF3-402D9817505B}">
      <dgm:prSet/>
      <dgm:spPr/>
      <dgm:t>
        <a:bodyPr/>
        <a:lstStyle/>
        <a:p>
          <a:endParaRPr lang="en-GB"/>
        </a:p>
      </dgm:t>
    </dgm:pt>
    <dgm:pt modelId="{A1582E80-3426-45C6-B0FE-1FC1A0AA9E3A}" type="sibTrans" cxnId="{AA7BE2CF-1606-4DB3-8EF3-402D9817505B}">
      <dgm:prSet/>
      <dgm:spPr/>
      <dgm:t>
        <a:bodyPr/>
        <a:lstStyle/>
        <a:p>
          <a:endParaRPr lang="en-GB"/>
        </a:p>
      </dgm:t>
    </dgm:pt>
    <dgm:pt modelId="{856FF432-6AD1-453D-BBAF-D84B48CB976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Annual reports and evaluation of progress and outcomes</a:t>
          </a:r>
        </a:p>
      </dgm:t>
    </dgm:pt>
    <dgm:pt modelId="{160D79FD-C39B-45DD-A600-660E1877C321}" type="parTrans" cxnId="{BD777363-41DA-4F41-BA4C-DB032F3AA1C6}">
      <dgm:prSet/>
      <dgm:spPr/>
      <dgm:t>
        <a:bodyPr/>
        <a:lstStyle/>
        <a:p>
          <a:endParaRPr lang="en-GB"/>
        </a:p>
      </dgm:t>
    </dgm:pt>
    <dgm:pt modelId="{46DFD03A-CAAF-4E7E-A23D-E6997C1C8AEF}" type="sibTrans" cxnId="{BD777363-41DA-4F41-BA4C-DB032F3AA1C6}">
      <dgm:prSet/>
      <dgm:spPr/>
      <dgm:t>
        <a:bodyPr/>
        <a:lstStyle/>
        <a:p>
          <a:endParaRPr lang="en-GB"/>
        </a:p>
      </dgm:t>
    </dgm:pt>
    <dgm:pt modelId="{A2902BC8-A1EC-435A-ACAE-F796F6F2C37A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Whole organisation engagement</a:t>
          </a:r>
          <a:endParaRPr lang="en-GB" sz="1800" dirty="0"/>
        </a:p>
      </dgm:t>
    </dgm:pt>
    <dgm:pt modelId="{2E262C82-EA82-40D4-BCEA-C31279ED7163}" type="parTrans" cxnId="{BD7BE864-EDCF-4444-979A-FBEA492A0DF2}">
      <dgm:prSet/>
      <dgm:spPr/>
      <dgm:t>
        <a:bodyPr/>
        <a:lstStyle/>
        <a:p>
          <a:endParaRPr lang="en-GB"/>
        </a:p>
      </dgm:t>
    </dgm:pt>
    <dgm:pt modelId="{DA106C51-D8AB-4DA2-87B8-D55388539FE6}" type="sibTrans" cxnId="{BD7BE864-EDCF-4444-979A-FBEA492A0DF2}">
      <dgm:prSet/>
      <dgm:spPr/>
      <dgm:t>
        <a:bodyPr/>
        <a:lstStyle/>
        <a:p>
          <a:endParaRPr lang="en-GB"/>
        </a:p>
      </dgm:t>
    </dgm:pt>
    <dgm:pt modelId="{62AEF566-0E0B-4C3E-8158-CB696405F92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Joint action on specific topics</a:t>
          </a:r>
        </a:p>
      </dgm:t>
    </dgm:pt>
    <dgm:pt modelId="{C8C3A9F6-B255-46ED-90D5-4287542EED6A}" type="parTrans" cxnId="{15D09E97-6FBF-49C5-BD2E-B2EFC221BB14}">
      <dgm:prSet/>
      <dgm:spPr/>
      <dgm:t>
        <a:bodyPr/>
        <a:lstStyle/>
        <a:p>
          <a:endParaRPr lang="en-GB"/>
        </a:p>
      </dgm:t>
    </dgm:pt>
    <dgm:pt modelId="{DA625B93-CC16-4588-A200-C676DAF89B4F}" type="sibTrans" cxnId="{15D09E97-6FBF-49C5-BD2E-B2EFC221BB14}">
      <dgm:prSet/>
      <dgm:spPr/>
      <dgm:t>
        <a:bodyPr/>
        <a:lstStyle/>
        <a:p>
          <a:endParaRPr lang="en-GB"/>
        </a:p>
      </dgm:t>
    </dgm:pt>
    <dgm:pt modelId="{586938B7-177B-489F-858B-106951EF0797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buClrTx/>
            <a:buFont typeface="Arial" panose="020B0604020202020204" pitchFamily="34" charset="0"/>
            <a:buChar char="•"/>
          </a:pP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Tackle </a:t>
          </a:r>
          <a:r>
            <a:rPr lang="en-GB" sz="1800" dirty="0" smtClean="0">
              <a:solidFill>
                <a:schemeClr val="tx1">
                  <a:lumMod val="50000"/>
                </a:schemeClr>
              </a:solidFill>
            </a:rPr>
            <a:t>gender biases </a:t>
          </a:r>
          <a:r>
            <a:rPr lang="en-GB" sz="1800" dirty="0">
              <a:solidFill>
                <a:schemeClr val="tx1">
                  <a:lumMod val="50000"/>
                </a:schemeClr>
              </a:solidFill>
            </a:rPr>
            <a:t>of people and decisions</a:t>
          </a:r>
        </a:p>
      </dgm:t>
    </dgm:pt>
    <dgm:pt modelId="{F90DDE0A-66CB-4721-B712-1491D09D118C}" type="parTrans" cxnId="{B78B503D-9ED7-4163-A867-A17972D18614}">
      <dgm:prSet/>
      <dgm:spPr/>
      <dgm:t>
        <a:bodyPr/>
        <a:lstStyle/>
        <a:p>
          <a:endParaRPr lang="en-GB"/>
        </a:p>
      </dgm:t>
    </dgm:pt>
    <dgm:pt modelId="{0949BA45-E3B5-4775-B91A-DF743BC940E7}" type="sibTrans" cxnId="{B78B503D-9ED7-4163-A867-A17972D18614}">
      <dgm:prSet/>
      <dgm:spPr/>
      <dgm:t>
        <a:bodyPr/>
        <a:lstStyle/>
        <a:p>
          <a:endParaRPr lang="en-GB"/>
        </a:p>
      </dgm:t>
    </dgm:pt>
    <dgm:pt modelId="{521D3537-7670-4193-9093-97CA00B5C9F2}" type="pres">
      <dgm:prSet presAssocID="{38B1BF7E-23CD-4A99-9782-0A4644A37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8F4119-4358-46BA-B5C2-589A05DE92F9}" type="pres">
      <dgm:prSet presAssocID="{AB9F644C-F68C-4C89-80A7-2690F5880BB8}" presName="composite" presStyleCnt="0"/>
      <dgm:spPr/>
    </dgm:pt>
    <dgm:pt modelId="{1849F8B9-3009-42CE-8C8C-98784FD0EF35}" type="pres">
      <dgm:prSet presAssocID="{AB9F644C-F68C-4C89-80A7-2690F5880BB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E01AE-0909-4A6F-AA8D-D33650A93B74}" type="pres">
      <dgm:prSet presAssocID="{AB9F644C-F68C-4C89-80A7-2690F5880BB8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92168-6261-48AC-8236-A6C2D38FACB9}" type="pres">
      <dgm:prSet presAssocID="{BA168642-51BD-453C-B64B-9865C35EE81A}" presName="space" presStyleCnt="0"/>
      <dgm:spPr/>
    </dgm:pt>
    <dgm:pt modelId="{6073680E-1CA9-4014-97C6-B818166300FE}" type="pres">
      <dgm:prSet presAssocID="{B1D83745-877D-40ED-8FA2-F12981D20012}" presName="composite" presStyleCnt="0"/>
      <dgm:spPr/>
    </dgm:pt>
    <dgm:pt modelId="{6929B3F0-4ACD-4179-86F3-720083102979}" type="pres">
      <dgm:prSet presAssocID="{B1D83745-877D-40ED-8FA2-F12981D200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07DA-20B3-4F20-BB3B-AD61063477F7}" type="pres">
      <dgm:prSet presAssocID="{B1D83745-877D-40ED-8FA2-F12981D2001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C2B6D-CD01-46AC-9563-64647770AF06}" type="pres">
      <dgm:prSet presAssocID="{DD2BFE28-737B-4371-A904-9A25E747F111}" presName="space" presStyleCnt="0"/>
      <dgm:spPr/>
    </dgm:pt>
    <dgm:pt modelId="{7A045968-35E6-48E4-AAA0-C6695905CBAA}" type="pres">
      <dgm:prSet presAssocID="{51F6B8CE-29EF-4D88-8288-BA78DDC85C72}" presName="composite" presStyleCnt="0"/>
      <dgm:spPr/>
    </dgm:pt>
    <dgm:pt modelId="{2F086EBB-A7FF-4256-98C7-AC63FB136F71}" type="pres">
      <dgm:prSet presAssocID="{51F6B8CE-29EF-4D88-8288-BA78DDC85C7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89BFF-7EAA-4E93-92FB-2293C295F9CE}" type="pres">
      <dgm:prSet presAssocID="{51F6B8CE-29EF-4D88-8288-BA78DDC85C7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ECDD1-FC6C-4181-A36F-A770F221E0D1}" type="pres">
      <dgm:prSet presAssocID="{016216A8-155C-4A5A-8123-CD0AB241E63D}" presName="space" presStyleCnt="0"/>
      <dgm:spPr/>
    </dgm:pt>
    <dgm:pt modelId="{75DE5138-A35A-4E7F-B9D2-111D620EF25A}" type="pres">
      <dgm:prSet presAssocID="{E1CB5FA0-95C5-48E0-830A-2739A8058D72}" presName="composite" presStyleCnt="0"/>
      <dgm:spPr/>
    </dgm:pt>
    <dgm:pt modelId="{78664B6F-EE6F-4842-9A6D-45AF164F8679}" type="pres">
      <dgm:prSet presAssocID="{E1CB5FA0-95C5-48E0-830A-2739A8058D7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5459F-6F06-4944-84BB-4401731B17CF}" type="pres">
      <dgm:prSet presAssocID="{E1CB5FA0-95C5-48E0-830A-2739A8058D7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1450CC-04BA-474F-8B60-1743D19AD0FA}" type="presOf" srcId="{2E639BCF-B553-4418-B2F7-91E2A1389CBD}" destId="{10989BFF-7EAA-4E93-92FB-2293C295F9CE}" srcOrd="0" destOrd="0" presId="urn:microsoft.com/office/officeart/2005/8/layout/hList1"/>
    <dgm:cxn modelId="{A29CF4F0-4ED3-4CCD-8B44-10D24BB6AA59}" srcId="{38B1BF7E-23CD-4A99-9782-0A4644A37B6C}" destId="{51F6B8CE-29EF-4D88-8288-BA78DDC85C72}" srcOrd="2" destOrd="0" parTransId="{0A319B08-B7EB-44D1-BE49-EADA0F7A49F6}" sibTransId="{016216A8-155C-4A5A-8123-CD0AB241E63D}"/>
    <dgm:cxn modelId="{C70AD4C3-B99E-458D-AB79-DE1BB7DFE85F}" type="presOf" srcId="{E1CB5FA0-95C5-48E0-830A-2739A8058D72}" destId="{78664B6F-EE6F-4842-9A6D-45AF164F8679}" srcOrd="0" destOrd="0" presId="urn:microsoft.com/office/officeart/2005/8/layout/hList1"/>
    <dgm:cxn modelId="{1C610A96-C05B-47F0-87B8-231768C91646}" srcId="{AB9F644C-F68C-4C89-80A7-2690F5880BB8}" destId="{6DFDE511-4E67-4C63-88B7-C50F117A759F}" srcOrd="0" destOrd="0" parTransId="{358FF3DA-2173-45C6-B596-1554ACDF5A55}" sibTransId="{BD65504F-CC99-4F79-95E1-E45E3165F2C0}"/>
    <dgm:cxn modelId="{D7629291-73D0-4F83-9D99-30B4EC6FE185}" srcId="{38B1BF7E-23CD-4A99-9782-0A4644A37B6C}" destId="{B1D83745-877D-40ED-8FA2-F12981D20012}" srcOrd="1" destOrd="0" parTransId="{1A22B782-CF1E-470B-B330-201421481C1B}" sibTransId="{DD2BFE28-737B-4371-A904-9A25E747F111}"/>
    <dgm:cxn modelId="{7518AD3E-1A0E-4778-AEBB-D79C0EB27D62}" type="presOf" srcId="{2E13D15C-A257-4745-B1DE-C9F1F85AC438}" destId="{0A4707DA-20B3-4F20-BB3B-AD61063477F7}" srcOrd="0" destOrd="1" presId="urn:microsoft.com/office/officeart/2005/8/layout/hList1"/>
    <dgm:cxn modelId="{20E3FD5C-24DA-49DA-B2ED-5F0A2398AC16}" type="presOf" srcId="{FCFBB3D8-6CCA-4038-AF29-52C1C6FEFE9F}" destId="{0A4707DA-20B3-4F20-BB3B-AD61063477F7}" srcOrd="0" destOrd="0" presId="urn:microsoft.com/office/officeart/2005/8/layout/hList1"/>
    <dgm:cxn modelId="{55865036-21B2-42E1-969C-242AB8BBFBBB}" srcId="{AB9F644C-F68C-4C89-80A7-2690F5880BB8}" destId="{4F760D9A-2353-422A-ADA7-51700B65693B}" srcOrd="2" destOrd="0" parTransId="{D015D733-BA7B-42E9-B0E8-B097D626FF94}" sibTransId="{BA88F010-9AC5-47BD-BDA6-79D6881B033B}"/>
    <dgm:cxn modelId="{30FA0FAF-3DF3-4D09-B8A5-17019E5528E5}" srcId="{AB9F644C-F68C-4C89-80A7-2690F5880BB8}" destId="{E69FEA4E-AFE4-4086-9A38-9F0536DC7F57}" srcOrd="1" destOrd="0" parTransId="{1CF68BDF-6E79-4087-9D17-E6CCE597EF97}" sibTransId="{71469989-90E6-4D94-82CB-5667DCE0F40A}"/>
    <dgm:cxn modelId="{28CC1AA7-F338-488B-9432-91159925D418}" type="presOf" srcId="{E69FEA4E-AFE4-4086-9A38-9F0536DC7F57}" destId="{0BEE01AE-0909-4A6F-AA8D-D33650A93B74}" srcOrd="0" destOrd="1" presId="urn:microsoft.com/office/officeart/2005/8/layout/hList1"/>
    <dgm:cxn modelId="{BD777363-41DA-4F41-BA4C-DB032F3AA1C6}" srcId="{51F6B8CE-29EF-4D88-8288-BA78DDC85C72}" destId="{856FF432-6AD1-453D-BBAF-D84B48CB9761}" srcOrd="1" destOrd="0" parTransId="{160D79FD-C39B-45DD-A600-660E1877C321}" sibTransId="{46DFD03A-CAAF-4E7E-A23D-E6997C1C8AEF}"/>
    <dgm:cxn modelId="{BD7BE864-EDCF-4444-979A-FBEA492A0DF2}" srcId="{E1CB5FA0-95C5-48E0-830A-2739A8058D72}" destId="{A2902BC8-A1EC-435A-ACAE-F796F6F2C37A}" srcOrd="0" destOrd="0" parTransId="{2E262C82-EA82-40D4-BCEA-C31279ED7163}" sibTransId="{DA106C51-D8AB-4DA2-87B8-D55388539FE6}"/>
    <dgm:cxn modelId="{1AC5AF00-B073-40E2-8ADE-F719A1393F30}" type="presOf" srcId="{62AEF566-0E0B-4C3E-8158-CB696405F925}" destId="{4AD5459F-6F06-4944-84BB-4401731B17CF}" srcOrd="0" destOrd="2" presId="urn:microsoft.com/office/officeart/2005/8/layout/hList1"/>
    <dgm:cxn modelId="{84C45BA8-5D75-4E9D-89EA-004FF6C69BB8}" type="presOf" srcId="{38B1BF7E-23CD-4A99-9782-0A4644A37B6C}" destId="{521D3537-7670-4193-9093-97CA00B5C9F2}" srcOrd="0" destOrd="0" presId="urn:microsoft.com/office/officeart/2005/8/layout/hList1"/>
    <dgm:cxn modelId="{5EEDB66F-1474-461B-897B-30D4146E285C}" type="presOf" srcId="{AB9F644C-F68C-4C89-80A7-2690F5880BB8}" destId="{1849F8B9-3009-42CE-8C8C-98784FD0EF35}" srcOrd="0" destOrd="0" presId="urn:microsoft.com/office/officeart/2005/8/layout/hList1"/>
    <dgm:cxn modelId="{70BE75E5-911A-4623-8E30-BF9DA1929D0E}" srcId="{38B1BF7E-23CD-4A99-9782-0A4644A37B6C}" destId="{AB9F644C-F68C-4C89-80A7-2690F5880BB8}" srcOrd="0" destOrd="0" parTransId="{F3B609C9-001D-4511-A1E5-9609CEE9204D}" sibTransId="{BA168642-51BD-453C-B64B-9865C35EE81A}"/>
    <dgm:cxn modelId="{A0223E89-DAC1-4ABA-92BE-25D02E53CB8B}" type="presOf" srcId="{B1D83745-877D-40ED-8FA2-F12981D20012}" destId="{6929B3F0-4ACD-4179-86F3-720083102979}" srcOrd="0" destOrd="0" presId="urn:microsoft.com/office/officeart/2005/8/layout/hList1"/>
    <dgm:cxn modelId="{0866A7BC-6CDE-4C0F-9BD0-9962BB367FC6}" srcId="{AB9F644C-F68C-4C89-80A7-2690F5880BB8}" destId="{3107BFEF-91F8-4968-AAEC-D6CB515327C9}" srcOrd="3" destOrd="0" parTransId="{B9F206AA-AA17-4674-B2C5-43E521CBF4CF}" sibTransId="{80AC40C1-DB44-407C-8323-1EF01FB3F26F}"/>
    <dgm:cxn modelId="{B78B503D-9ED7-4163-A867-A17972D18614}" srcId="{E1CB5FA0-95C5-48E0-830A-2739A8058D72}" destId="{586938B7-177B-489F-858B-106951EF0797}" srcOrd="1" destOrd="0" parTransId="{F90DDE0A-66CB-4721-B712-1491D09D118C}" sibTransId="{0949BA45-E3B5-4775-B91A-DF743BC940E7}"/>
    <dgm:cxn modelId="{AEBA1FD1-070B-404B-AE83-C4A6B515F284}" srcId="{B1D83745-877D-40ED-8FA2-F12981D20012}" destId="{2E13D15C-A257-4745-B1DE-C9F1F85AC438}" srcOrd="1" destOrd="0" parTransId="{33580343-8950-4BAA-AB7B-90E48CE19B11}" sibTransId="{282C5694-10B3-4407-B15B-4A670C6CE030}"/>
    <dgm:cxn modelId="{15D09E97-6FBF-49C5-BD2E-B2EFC221BB14}" srcId="{E1CB5FA0-95C5-48E0-830A-2739A8058D72}" destId="{62AEF566-0E0B-4C3E-8158-CB696405F925}" srcOrd="2" destOrd="0" parTransId="{C8C3A9F6-B255-46ED-90D5-4287542EED6A}" sibTransId="{DA625B93-CC16-4588-A200-C676DAF89B4F}"/>
    <dgm:cxn modelId="{AF3B4C14-80AF-4703-A7A2-C596C52E92F1}" srcId="{B1D83745-877D-40ED-8FA2-F12981D20012}" destId="{FCFBB3D8-6CCA-4038-AF29-52C1C6FEFE9F}" srcOrd="0" destOrd="0" parTransId="{05A67385-481A-42E0-BDDE-FE71C6154653}" sibTransId="{6D960B9B-EDE4-406C-87AF-A5408CCAFCD9}"/>
    <dgm:cxn modelId="{3091E76D-0AC9-43A0-8AA6-EF4FFA5FE1FD}" type="presOf" srcId="{A2902BC8-A1EC-435A-ACAE-F796F6F2C37A}" destId="{4AD5459F-6F06-4944-84BB-4401731B17CF}" srcOrd="0" destOrd="0" presId="urn:microsoft.com/office/officeart/2005/8/layout/hList1"/>
    <dgm:cxn modelId="{97EC3AEC-E8C8-4B9A-8B49-F47448E8D837}" type="presOf" srcId="{51F6B8CE-29EF-4D88-8288-BA78DDC85C72}" destId="{2F086EBB-A7FF-4256-98C7-AC63FB136F71}" srcOrd="0" destOrd="0" presId="urn:microsoft.com/office/officeart/2005/8/layout/hList1"/>
    <dgm:cxn modelId="{7D3B91A8-E7EF-4125-A2C6-2358C945A064}" type="presOf" srcId="{586938B7-177B-489F-858B-106951EF0797}" destId="{4AD5459F-6F06-4944-84BB-4401731B17CF}" srcOrd="0" destOrd="1" presId="urn:microsoft.com/office/officeart/2005/8/layout/hList1"/>
    <dgm:cxn modelId="{E9FE36D8-0195-4505-9078-59CDC0B2B489}" srcId="{38B1BF7E-23CD-4A99-9782-0A4644A37B6C}" destId="{E1CB5FA0-95C5-48E0-830A-2739A8058D72}" srcOrd="3" destOrd="0" parTransId="{3B839812-580F-4C93-AB1F-4FF2B4BC2CE4}" sibTransId="{0AA27A1B-9E00-4B03-8A3C-9F98CBBDB62C}"/>
    <dgm:cxn modelId="{AA7BE2CF-1606-4DB3-8EF3-402D9817505B}" srcId="{51F6B8CE-29EF-4D88-8288-BA78DDC85C72}" destId="{2E639BCF-B553-4418-B2F7-91E2A1389CBD}" srcOrd="0" destOrd="0" parTransId="{0A92E507-9F36-45F0-AEBE-22F5B5792BA3}" sibTransId="{A1582E80-3426-45C6-B0FE-1FC1A0AA9E3A}"/>
    <dgm:cxn modelId="{C64C5ED4-DCD7-416A-8B39-57A15AD5DF56}" type="presOf" srcId="{4F760D9A-2353-422A-ADA7-51700B65693B}" destId="{0BEE01AE-0909-4A6F-AA8D-D33650A93B74}" srcOrd="0" destOrd="2" presId="urn:microsoft.com/office/officeart/2005/8/layout/hList1"/>
    <dgm:cxn modelId="{457B00F1-493C-4204-92A8-2E60EEBA8B79}" type="presOf" srcId="{3107BFEF-91F8-4968-AAEC-D6CB515327C9}" destId="{0BEE01AE-0909-4A6F-AA8D-D33650A93B74}" srcOrd="0" destOrd="3" presId="urn:microsoft.com/office/officeart/2005/8/layout/hList1"/>
    <dgm:cxn modelId="{B6F2A932-51E6-4EBB-9966-A19F2E92CC08}" type="presOf" srcId="{6DFDE511-4E67-4C63-88B7-C50F117A759F}" destId="{0BEE01AE-0909-4A6F-AA8D-D33650A93B74}" srcOrd="0" destOrd="0" presId="urn:microsoft.com/office/officeart/2005/8/layout/hList1"/>
    <dgm:cxn modelId="{C9B594B2-F321-4A7D-8488-0CF1D19426D0}" type="presOf" srcId="{856FF432-6AD1-453D-BBAF-D84B48CB9761}" destId="{10989BFF-7EAA-4E93-92FB-2293C295F9CE}" srcOrd="0" destOrd="1" presId="urn:microsoft.com/office/officeart/2005/8/layout/hList1"/>
    <dgm:cxn modelId="{09CA9DF0-7E70-4E15-A06D-3A4FC8148121}" type="presParOf" srcId="{521D3537-7670-4193-9093-97CA00B5C9F2}" destId="{878F4119-4358-46BA-B5C2-589A05DE92F9}" srcOrd="0" destOrd="0" presId="urn:microsoft.com/office/officeart/2005/8/layout/hList1"/>
    <dgm:cxn modelId="{3E720B9E-4743-4D83-91C4-D6455A03A866}" type="presParOf" srcId="{878F4119-4358-46BA-B5C2-589A05DE92F9}" destId="{1849F8B9-3009-42CE-8C8C-98784FD0EF35}" srcOrd="0" destOrd="0" presId="urn:microsoft.com/office/officeart/2005/8/layout/hList1"/>
    <dgm:cxn modelId="{D65A60C5-9416-455C-AB32-B83B9364E0F5}" type="presParOf" srcId="{878F4119-4358-46BA-B5C2-589A05DE92F9}" destId="{0BEE01AE-0909-4A6F-AA8D-D33650A93B74}" srcOrd="1" destOrd="0" presId="urn:microsoft.com/office/officeart/2005/8/layout/hList1"/>
    <dgm:cxn modelId="{F66C7864-0CE5-4B2D-8251-B8D1C23BC956}" type="presParOf" srcId="{521D3537-7670-4193-9093-97CA00B5C9F2}" destId="{34092168-6261-48AC-8236-A6C2D38FACB9}" srcOrd="1" destOrd="0" presId="urn:microsoft.com/office/officeart/2005/8/layout/hList1"/>
    <dgm:cxn modelId="{0F797676-D2EA-42B8-B9EF-09E7718CD5AD}" type="presParOf" srcId="{521D3537-7670-4193-9093-97CA00B5C9F2}" destId="{6073680E-1CA9-4014-97C6-B818166300FE}" srcOrd="2" destOrd="0" presId="urn:microsoft.com/office/officeart/2005/8/layout/hList1"/>
    <dgm:cxn modelId="{5F605B3F-6FC3-41B3-A2EB-039050C15DDB}" type="presParOf" srcId="{6073680E-1CA9-4014-97C6-B818166300FE}" destId="{6929B3F0-4ACD-4179-86F3-720083102979}" srcOrd="0" destOrd="0" presId="urn:microsoft.com/office/officeart/2005/8/layout/hList1"/>
    <dgm:cxn modelId="{28E503FB-15C6-4540-9CC4-B60543410C57}" type="presParOf" srcId="{6073680E-1CA9-4014-97C6-B818166300FE}" destId="{0A4707DA-20B3-4F20-BB3B-AD61063477F7}" srcOrd="1" destOrd="0" presId="urn:microsoft.com/office/officeart/2005/8/layout/hList1"/>
    <dgm:cxn modelId="{6C9E9094-232E-48D0-B914-D1ECC5AA11CD}" type="presParOf" srcId="{521D3537-7670-4193-9093-97CA00B5C9F2}" destId="{FFCC2B6D-CD01-46AC-9563-64647770AF06}" srcOrd="3" destOrd="0" presId="urn:microsoft.com/office/officeart/2005/8/layout/hList1"/>
    <dgm:cxn modelId="{9F8D44F6-84B9-4823-A4C5-CFD22C147E9B}" type="presParOf" srcId="{521D3537-7670-4193-9093-97CA00B5C9F2}" destId="{7A045968-35E6-48E4-AAA0-C6695905CBAA}" srcOrd="4" destOrd="0" presId="urn:microsoft.com/office/officeart/2005/8/layout/hList1"/>
    <dgm:cxn modelId="{1C3D57D0-CE3F-40FC-BBF8-A1B9023E4760}" type="presParOf" srcId="{7A045968-35E6-48E4-AAA0-C6695905CBAA}" destId="{2F086EBB-A7FF-4256-98C7-AC63FB136F71}" srcOrd="0" destOrd="0" presId="urn:microsoft.com/office/officeart/2005/8/layout/hList1"/>
    <dgm:cxn modelId="{B240580B-D320-461D-8C34-B265B7676B25}" type="presParOf" srcId="{7A045968-35E6-48E4-AAA0-C6695905CBAA}" destId="{10989BFF-7EAA-4E93-92FB-2293C295F9CE}" srcOrd="1" destOrd="0" presId="urn:microsoft.com/office/officeart/2005/8/layout/hList1"/>
    <dgm:cxn modelId="{00950A26-E26F-4ED9-90EA-1ACA12F1996C}" type="presParOf" srcId="{521D3537-7670-4193-9093-97CA00B5C9F2}" destId="{61EECDD1-FC6C-4181-A36F-A770F221E0D1}" srcOrd="5" destOrd="0" presId="urn:microsoft.com/office/officeart/2005/8/layout/hList1"/>
    <dgm:cxn modelId="{301C4A24-7A85-4C84-A60A-8BE948280745}" type="presParOf" srcId="{521D3537-7670-4193-9093-97CA00B5C9F2}" destId="{75DE5138-A35A-4E7F-B9D2-111D620EF25A}" srcOrd="6" destOrd="0" presId="urn:microsoft.com/office/officeart/2005/8/layout/hList1"/>
    <dgm:cxn modelId="{64057C5D-AE1D-45BE-BFE1-9D39E1AFC655}" type="presParOf" srcId="{75DE5138-A35A-4E7F-B9D2-111D620EF25A}" destId="{78664B6F-EE6F-4842-9A6D-45AF164F8679}" srcOrd="0" destOrd="0" presId="urn:microsoft.com/office/officeart/2005/8/layout/hList1"/>
    <dgm:cxn modelId="{1598F270-73F2-42AA-8B4B-9E514CF6E70E}" type="presParOf" srcId="{75DE5138-A35A-4E7F-B9D2-111D620EF25A}" destId="{4AD5459F-6F06-4944-84BB-4401731B17C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BA053-EF83-4F86-B295-F45FF52C144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900AD7-F158-4FF6-946C-6C2873C1D6C3}">
      <dgm:prSet/>
      <dgm:spPr>
        <a:solidFill>
          <a:schemeClr val="accent2"/>
        </a:solidFill>
      </dgm:spPr>
      <dgm:t>
        <a:bodyPr/>
        <a:lstStyle/>
        <a:p>
          <a:r>
            <a:rPr lang="en-GB"/>
            <a:t>Work-life balance and organisational culture</a:t>
          </a:r>
        </a:p>
      </dgm:t>
    </dgm:pt>
    <dgm:pt modelId="{DAF912D0-7BC9-4B0C-8D1B-91EBD6ECA342}" type="parTrans" cxnId="{71E771D8-FAB1-470C-870C-11FC6897E1EE}">
      <dgm:prSet/>
      <dgm:spPr/>
      <dgm:t>
        <a:bodyPr/>
        <a:lstStyle/>
        <a:p>
          <a:endParaRPr lang="en-GB"/>
        </a:p>
      </dgm:t>
    </dgm:pt>
    <dgm:pt modelId="{1C387BC7-B5F8-45F6-BE31-D3A267D41BE3}" type="sibTrans" cxnId="{71E771D8-FAB1-470C-870C-11FC6897E1EE}">
      <dgm:prSet/>
      <dgm:spPr/>
      <dgm:t>
        <a:bodyPr/>
        <a:lstStyle/>
        <a:p>
          <a:endParaRPr lang="en-GB"/>
        </a:p>
      </dgm:t>
    </dgm:pt>
    <dgm:pt modelId="{575AD861-4C8A-43ED-9162-F4A47DCF2648}">
      <dgm:prSet/>
      <dgm:spPr>
        <a:solidFill>
          <a:schemeClr val="accent4"/>
        </a:solidFill>
      </dgm:spPr>
      <dgm:t>
        <a:bodyPr/>
        <a:lstStyle/>
        <a:p>
          <a:r>
            <a:rPr lang="en-GB"/>
            <a:t>Gender balance in leadership and decision-making </a:t>
          </a:r>
        </a:p>
      </dgm:t>
    </dgm:pt>
    <dgm:pt modelId="{E52B31C9-1CC1-4D91-8E77-563FC51BC492}" type="parTrans" cxnId="{83CC25F2-EF8D-4248-A0F2-0E292F04BDE7}">
      <dgm:prSet/>
      <dgm:spPr/>
      <dgm:t>
        <a:bodyPr/>
        <a:lstStyle/>
        <a:p>
          <a:endParaRPr lang="en-GB"/>
        </a:p>
      </dgm:t>
    </dgm:pt>
    <dgm:pt modelId="{8F2E73B1-0783-483C-916C-6A112A83FA82}" type="sibTrans" cxnId="{83CC25F2-EF8D-4248-A0F2-0E292F04BDE7}">
      <dgm:prSet/>
      <dgm:spPr/>
      <dgm:t>
        <a:bodyPr/>
        <a:lstStyle/>
        <a:p>
          <a:endParaRPr lang="en-GB"/>
        </a:p>
      </dgm:t>
    </dgm:pt>
    <dgm:pt modelId="{88F46130-73EC-41D0-8156-E92920275640}">
      <dgm:prSet/>
      <dgm:spPr>
        <a:solidFill>
          <a:schemeClr val="accent5"/>
        </a:solidFill>
      </dgm:spPr>
      <dgm:t>
        <a:bodyPr/>
        <a:lstStyle/>
        <a:p>
          <a:r>
            <a:rPr lang="en-GB" dirty="0"/>
            <a:t>Gender equality in recruitment and career progression </a:t>
          </a:r>
        </a:p>
      </dgm:t>
    </dgm:pt>
    <dgm:pt modelId="{16391267-930A-42F7-8E2B-847185A5D186}" type="parTrans" cxnId="{27F4329A-510B-4641-A4E1-C5A2BC311AC7}">
      <dgm:prSet/>
      <dgm:spPr/>
      <dgm:t>
        <a:bodyPr/>
        <a:lstStyle/>
        <a:p>
          <a:endParaRPr lang="en-GB"/>
        </a:p>
      </dgm:t>
    </dgm:pt>
    <dgm:pt modelId="{6368933C-5FFC-4FDD-8EBC-ED75B06B1856}" type="sibTrans" cxnId="{27F4329A-510B-4641-A4E1-C5A2BC311AC7}">
      <dgm:prSet/>
      <dgm:spPr/>
      <dgm:t>
        <a:bodyPr/>
        <a:lstStyle/>
        <a:p>
          <a:endParaRPr lang="en-GB"/>
        </a:p>
      </dgm:t>
    </dgm:pt>
    <dgm:pt modelId="{834FA34E-F427-4010-A5ED-574A46DFCED9}">
      <dgm:prSet/>
      <dgm:spPr>
        <a:solidFill>
          <a:schemeClr val="tx2"/>
        </a:solidFill>
      </dgm:spPr>
      <dgm:t>
        <a:bodyPr/>
        <a:lstStyle/>
        <a:p>
          <a:r>
            <a:rPr lang="en-GB" dirty="0" smtClean="0"/>
            <a:t>Integrating the gender dimension </a:t>
          </a:r>
          <a:r>
            <a:rPr lang="en-GB" dirty="0"/>
            <a:t>into research and </a:t>
          </a:r>
          <a:r>
            <a:rPr lang="en-GB" dirty="0" smtClean="0"/>
            <a:t>teaching content</a:t>
          </a:r>
          <a:endParaRPr lang="en-GB" dirty="0"/>
        </a:p>
      </dgm:t>
    </dgm:pt>
    <dgm:pt modelId="{6018FB47-B01E-4716-944B-E3B70DEE7DC4}" type="parTrans" cxnId="{1C8C4557-4423-4886-830B-CFE92B2D8EEA}">
      <dgm:prSet/>
      <dgm:spPr/>
      <dgm:t>
        <a:bodyPr/>
        <a:lstStyle/>
        <a:p>
          <a:endParaRPr lang="en-GB"/>
        </a:p>
      </dgm:t>
    </dgm:pt>
    <dgm:pt modelId="{AC7B9502-6712-47E5-90FA-00A3E6093774}" type="sibTrans" cxnId="{1C8C4557-4423-4886-830B-CFE92B2D8EEA}">
      <dgm:prSet/>
      <dgm:spPr/>
      <dgm:t>
        <a:bodyPr/>
        <a:lstStyle/>
        <a:p>
          <a:endParaRPr lang="en-GB"/>
        </a:p>
      </dgm:t>
    </dgm:pt>
    <dgm:pt modelId="{208AF5CE-1236-449D-A4C3-318B11B9D555}">
      <dgm:prSet/>
      <dgm:spPr/>
      <dgm:t>
        <a:bodyPr/>
        <a:lstStyle/>
        <a:p>
          <a:r>
            <a:rPr lang="en-GB" dirty="0" smtClean="0"/>
            <a:t>Measures against gender-based </a:t>
          </a:r>
          <a:r>
            <a:rPr lang="en-GB" dirty="0"/>
            <a:t>violence, including sexual harassment</a:t>
          </a:r>
        </a:p>
      </dgm:t>
    </dgm:pt>
    <dgm:pt modelId="{6314E944-A04F-43C1-94BD-773460A63EE5}" type="parTrans" cxnId="{C2A987A7-FF9B-4ECF-A32E-FAD98C12B60E}">
      <dgm:prSet/>
      <dgm:spPr/>
      <dgm:t>
        <a:bodyPr/>
        <a:lstStyle/>
        <a:p>
          <a:endParaRPr lang="en-GB"/>
        </a:p>
      </dgm:t>
    </dgm:pt>
    <dgm:pt modelId="{EA8EB208-947A-42BB-8AE1-63FBEE7B32A0}" type="sibTrans" cxnId="{C2A987A7-FF9B-4ECF-A32E-FAD98C12B60E}">
      <dgm:prSet/>
      <dgm:spPr/>
      <dgm:t>
        <a:bodyPr/>
        <a:lstStyle/>
        <a:p>
          <a:endParaRPr lang="en-GB"/>
        </a:p>
      </dgm:t>
    </dgm:pt>
    <dgm:pt modelId="{B78DC68A-20C2-4B61-A5FD-63134CF3C418}" type="pres">
      <dgm:prSet presAssocID="{427BA053-EF83-4F86-B295-F45FF52C14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0F44F-67AE-4925-B1E7-24DB9A9AFD54}" type="pres">
      <dgm:prSet presAssocID="{427BA053-EF83-4F86-B295-F45FF52C1446}" presName="fgShape" presStyleLbl="fgShp" presStyleIdx="0" presStyleCnt="1" custScaleY="104359"/>
      <dgm:spPr>
        <a:solidFill>
          <a:schemeClr val="bg1"/>
        </a:solidFill>
      </dgm:spPr>
    </dgm:pt>
    <dgm:pt modelId="{22693C4A-A20E-4843-80BC-46365AE9A85D}" type="pres">
      <dgm:prSet presAssocID="{427BA053-EF83-4F86-B295-F45FF52C1446}" presName="linComp" presStyleCnt="0"/>
      <dgm:spPr/>
    </dgm:pt>
    <dgm:pt modelId="{25D1F9FC-92BE-41FA-AD32-C25709D56DFA}" type="pres">
      <dgm:prSet presAssocID="{EF900AD7-F158-4FF6-946C-6C2873C1D6C3}" presName="compNode" presStyleCnt="0"/>
      <dgm:spPr/>
    </dgm:pt>
    <dgm:pt modelId="{03C83619-DA10-455A-899B-422FC52113A1}" type="pres">
      <dgm:prSet presAssocID="{EF900AD7-F158-4FF6-946C-6C2873C1D6C3}" presName="bkgdShape" presStyleLbl="node1" presStyleIdx="0" presStyleCnt="5"/>
      <dgm:spPr/>
      <dgm:t>
        <a:bodyPr/>
        <a:lstStyle/>
        <a:p>
          <a:endParaRPr lang="en-US"/>
        </a:p>
      </dgm:t>
    </dgm:pt>
    <dgm:pt modelId="{B45CC0E4-2DB4-407B-80C1-59A801E9026B}" type="pres">
      <dgm:prSet presAssocID="{EF900AD7-F158-4FF6-946C-6C2873C1D6C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86E4-FE61-4A2A-98F5-C0C362A814A3}" type="pres">
      <dgm:prSet presAssocID="{EF900AD7-F158-4FF6-946C-6C2873C1D6C3}" presName="invisiNode" presStyleLbl="node1" presStyleIdx="0" presStyleCnt="5"/>
      <dgm:spPr/>
    </dgm:pt>
    <dgm:pt modelId="{35C4072A-5D5C-4E18-A105-2F264298B67C}" type="pres">
      <dgm:prSet presAssocID="{EF900AD7-F158-4FF6-946C-6C2873C1D6C3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D67E4E1-08BE-4638-ABCA-78D7386BD2AC}" type="pres">
      <dgm:prSet presAssocID="{1C387BC7-B5F8-45F6-BE31-D3A267D41B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D1557E-3345-404E-9DDD-2FF63022E11D}" type="pres">
      <dgm:prSet presAssocID="{575AD861-4C8A-43ED-9162-F4A47DCF2648}" presName="compNode" presStyleCnt="0"/>
      <dgm:spPr/>
    </dgm:pt>
    <dgm:pt modelId="{C527E800-FDBC-4186-A67F-0F7A5C6F3F71}" type="pres">
      <dgm:prSet presAssocID="{575AD861-4C8A-43ED-9162-F4A47DCF2648}" presName="bkgdShape" presStyleLbl="node1" presStyleIdx="1" presStyleCnt="5"/>
      <dgm:spPr/>
      <dgm:t>
        <a:bodyPr/>
        <a:lstStyle/>
        <a:p>
          <a:endParaRPr lang="en-US"/>
        </a:p>
      </dgm:t>
    </dgm:pt>
    <dgm:pt modelId="{CF618DCC-D15D-4E3F-A7A1-031BA91B71E1}" type="pres">
      <dgm:prSet presAssocID="{575AD861-4C8A-43ED-9162-F4A47DCF264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DE988-9F7E-47D4-9360-3AAE3E3343BC}" type="pres">
      <dgm:prSet presAssocID="{575AD861-4C8A-43ED-9162-F4A47DCF2648}" presName="invisiNode" presStyleLbl="node1" presStyleIdx="1" presStyleCnt="5"/>
      <dgm:spPr/>
    </dgm:pt>
    <dgm:pt modelId="{2A009E0E-B555-40AE-BE1C-98E7B472F102}" type="pres">
      <dgm:prSet presAssocID="{575AD861-4C8A-43ED-9162-F4A47DCF2648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F283FB6-CC8B-4473-A23A-4BEDEC7104D0}" type="pres">
      <dgm:prSet presAssocID="{8F2E73B1-0783-483C-916C-6A112A83FA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3332DE-6B18-40DF-BD91-480F77C25B09}" type="pres">
      <dgm:prSet presAssocID="{88F46130-73EC-41D0-8156-E92920275640}" presName="compNode" presStyleCnt="0"/>
      <dgm:spPr/>
    </dgm:pt>
    <dgm:pt modelId="{3A0CAEB2-0D87-403A-B57A-65158B9F4E4B}" type="pres">
      <dgm:prSet presAssocID="{88F46130-73EC-41D0-8156-E92920275640}" presName="bkgdShape" presStyleLbl="node1" presStyleIdx="2" presStyleCnt="5"/>
      <dgm:spPr/>
      <dgm:t>
        <a:bodyPr/>
        <a:lstStyle/>
        <a:p>
          <a:endParaRPr lang="en-US"/>
        </a:p>
      </dgm:t>
    </dgm:pt>
    <dgm:pt modelId="{68F054BD-CDE9-4493-99CE-2D9950253605}" type="pres">
      <dgm:prSet presAssocID="{88F46130-73EC-41D0-8156-E9292027564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7F6B1-7571-48DC-9FFF-B3335460FD8F}" type="pres">
      <dgm:prSet presAssocID="{88F46130-73EC-41D0-8156-E92920275640}" presName="invisiNode" presStyleLbl="node1" presStyleIdx="2" presStyleCnt="5"/>
      <dgm:spPr/>
    </dgm:pt>
    <dgm:pt modelId="{0BD22D13-69C7-4171-878B-C9908EF24776}" type="pres">
      <dgm:prSet presAssocID="{88F46130-73EC-41D0-8156-E92920275640}" presName="imagNode" presStyleLbl="fgImgPlace1" presStyleIdx="2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028D20-CCDD-4E86-81A4-A9712875CB03}" type="pres">
      <dgm:prSet presAssocID="{6368933C-5FFC-4FDD-8EBC-ED75B06B1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85C553-173B-4A7C-B9C8-301EBA3E5D4A}" type="pres">
      <dgm:prSet presAssocID="{834FA34E-F427-4010-A5ED-574A46DFCED9}" presName="compNode" presStyleCnt="0"/>
      <dgm:spPr/>
    </dgm:pt>
    <dgm:pt modelId="{E9FEFA74-51E7-4E6C-8646-F6EDEE5E7C67}" type="pres">
      <dgm:prSet presAssocID="{834FA34E-F427-4010-A5ED-574A46DFCED9}" presName="bkgdShape" presStyleLbl="node1" presStyleIdx="3" presStyleCnt="5"/>
      <dgm:spPr/>
      <dgm:t>
        <a:bodyPr/>
        <a:lstStyle/>
        <a:p>
          <a:endParaRPr lang="en-US"/>
        </a:p>
      </dgm:t>
    </dgm:pt>
    <dgm:pt modelId="{21014191-BB58-464F-8DD4-C3DC23FA42D0}" type="pres">
      <dgm:prSet presAssocID="{834FA34E-F427-4010-A5ED-574A46DFCED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A97FA-B068-47F5-AEEF-486EEFA6FD2E}" type="pres">
      <dgm:prSet presAssocID="{834FA34E-F427-4010-A5ED-574A46DFCED9}" presName="invisiNode" presStyleLbl="node1" presStyleIdx="3" presStyleCnt="5"/>
      <dgm:spPr/>
    </dgm:pt>
    <dgm:pt modelId="{B16F4960-EBFF-47D5-BA49-DA9589A6CADC}" type="pres">
      <dgm:prSet presAssocID="{834FA34E-F427-4010-A5ED-574A46DFCED9}" presName="imagNode" presStyleLbl="fgImgPlace1" presStyleIdx="3" presStyleCnt="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954EB6-5AE8-46D9-9891-0827269E6356}" type="pres">
      <dgm:prSet presAssocID="{AC7B9502-6712-47E5-90FA-00A3E60937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F764DE-9157-4D54-95C7-A37E92C50025}" type="pres">
      <dgm:prSet presAssocID="{208AF5CE-1236-449D-A4C3-318B11B9D555}" presName="compNode" presStyleCnt="0"/>
      <dgm:spPr/>
    </dgm:pt>
    <dgm:pt modelId="{5952AF78-1E7A-4FEA-A407-E41314715C56}" type="pres">
      <dgm:prSet presAssocID="{208AF5CE-1236-449D-A4C3-318B11B9D555}" presName="bkgdShape" presStyleLbl="node1" presStyleIdx="4" presStyleCnt="5"/>
      <dgm:spPr/>
      <dgm:t>
        <a:bodyPr/>
        <a:lstStyle/>
        <a:p>
          <a:endParaRPr lang="en-US"/>
        </a:p>
      </dgm:t>
    </dgm:pt>
    <dgm:pt modelId="{93AE0E3C-1054-4A15-9474-A5595C6F88E5}" type="pres">
      <dgm:prSet presAssocID="{208AF5CE-1236-449D-A4C3-318B11B9D55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B2C46-1657-4FAD-831A-C074B64A1355}" type="pres">
      <dgm:prSet presAssocID="{208AF5CE-1236-449D-A4C3-318B11B9D555}" presName="invisiNode" presStyleLbl="node1" presStyleIdx="4" presStyleCnt="5"/>
      <dgm:spPr/>
    </dgm:pt>
    <dgm:pt modelId="{CE8B6937-4C3F-4FFE-97C3-445D8C7B9A2C}" type="pres">
      <dgm:prSet presAssocID="{208AF5CE-1236-449D-A4C3-318B11B9D555}" presName="imagNode" presStyleLbl="fgImgPlace1" presStyleIdx="4" presStyleCnt="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8936F0E-06E8-4AB9-9FD4-89A8D5EE703B}" type="presOf" srcId="{6368933C-5FFC-4FDD-8EBC-ED75B06B1856}" destId="{A0028D20-CCDD-4E86-81A4-A9712875CB03}" srcOrd="0" destOrd="0" presId="urn:microsoft.com/office/officeart/2005/8/layout/hList7"/>
    <dgm:cxn modelId="{9EF76C54-72EE-43C1-B3FF-4E00F735F29D}" type="presOf" srcId="{575AD861-4C8A-43ED-9162-F4A47DCF2648}" destId="{CF618DCC-D15D-4E3F-A7A1-031BA91B71E1}" srcOrd="1" destOrd="0" presId="urn:microsoft.com/office/officeart/2005/8/layout/hList7"/>
    <dgm:cxn modelId="{11B96BBD-4FF9-41C3-98A9-5E4F18E71A89}" type="presOf" srcId="{1C387BC7-B5F8-45F6-BE31-D3A267D41BE3}" destId="{7D67E4E1-08BE-4638-ABCA-78D7386BD2AC}" srcOrd="0" destOrd="0" presId="urn:microsoft.com/office/officeart/2005/8/layout/hList7"/>
    <dgm:cxn modelId="{CEC3A69A-9CD6-4477-B030-62140709BDB6}" type="presOf" srcId="{575AD861-4C8A-43ED-9162-F4A47DCF2648}" destId="{C527E800-FDBC-4186-A67F-0F7A5C6F3F71}" srcOrd="0" destOrd="0" presId="urn:microsoft.com/office/officeart/2005/8/layout/hList7"/>
    <dgm:cxn modelId="{BC865E93-79AB-4908-AC0F-9793E297BE58}" type="presOf" srcId="{AC7B9502-6712-47E5-90FA-00A3E6093774}" destId="{54954EB6-5AE8-46D9-9891-0827269E6356}" srcOrd="0" destOrd="0" presId="urn:microsoft.com/office/officeart/2005/8/layout/hList7"/>
    <dgm:cxn modelId="{01B7274D-E50F-4E58-AD7F-7DEA35D0B9A8}" type="presOf" srcId="{427BA053-EF83-4F86-B295-F45FF52C1446}" destId="{B78DC68A-20C2-4B61-A5FD-63134CF3C418}" srcOrd="0" destOrd="0" presId="urn:microsoft.com/office/officeart/2005/8/layout/hList7"/>
    <dgm:cxn modelId="{6A4AC631-7B3C-4DF5-B4E4-2B7C8F890FC5}" type="presOf" srcId="{834FA34E-F427-4010-A5ED-574A46DFCED9}" destId="{21014191-BB58-464F-8DD4-C3DC23FA42D0}" srcOrd="1" destOrd="0" presId="urn:microsoft.com/office/officeart/2005/8/layout/hList7"/>
    <dgm:cxn modelId="{EFB1146E-BAFE-41E6-BCF3-77DC05A2181F}" type="presOf" srcId="{834FA34E-F427-4010-A5ED-574A46DFCED9}" destId="{E9FEFA74-51E7-4E6C-8646-F6EDEE5E7C67}" srcOrd="0" destOrd="0" presId="urn:microsoft.com/office/officeart/2005/8/layout/hList7"/>
    <dgm:cxn modelId="{C2323A32-EC87-4F8A-AFEE-928EB5184431}" type="presOf" srcId="{88F46130-73EC-41D0-8156-E92920275640}" destId="{3A0CAEB2-0D87-403A-B57A-65158B9F4E4B}" srcOrd="0" destOrd="0" presId="urn:microsoft.com/office/officeart/2005/8/layout/hList7"/>
    <dgm:cxn modelId="{6BD5E1C3-AC3B-43D8-BBBA-FB92EE97E02E}" type="presOf" srcId="{208AF5CE-1236-449D-A4C3-318B11B9D555}" destId="{5952AF78-1E7A-4FEA-A407-E41314715C56}" srcOrd="0" destOrd="0" presId="urn:microsoft.com/office/officeart/2005/8/layout/hList7"/>
    <dgm:cxn modelId="{83CC25F2-EF8D-4248-A0F2-0E292F04BDE7}" srcId="{427BA053-EF83-4F86-B295-F45FF52C1446}" destId="{575AD861-4C8A-43ED-9162-F4A47DCF2648}" srcOrd="1" destOrd="0" parTransId="{E52B31C9-1CC1-4D91-8E77-563FC51BC492}" sibTransId="{8F2E73B1-0783-483C-916C-6A112A83FA82}"/>
    <dgm:cxn modelId="{71E771D8-FAB1-470C-870C-11FC6897E1EE}" srcId="{427BA053-EF83-4F86-B295-F45FF52C1446}" destId="{EF900AD7-F158-4FF6-946C-6C2873C1D6C3}" srcOrd="0" destOrd="0" parTransId="{DAF912D0-7BC9-4B0C-8D1B-91EBD6ECA342}" sibTransId="{1C387BC7-B5F8-45F6-BE31-D3A267D41BE3}"/>
    <dgm:cxn modelId="{986C0846-1808-413A-BEA1-991668C2E6C2}" type="presOf" srcId="{EF900AD7-F158-4FF6-946C-6C2873C1D6C3}" destId="{03C83619-DA10-455A-899B-422FC52113A1}" srcOrd="0" destOrd="0" presId="urn:microsoft.com/office/officeart/2005/8/layout/hList7"/>
    <dgm:cxn modelId="{04870382-6FA7-4DF9-8EFB-F576C6363A19}" type="presOf" srcId="{8F2E73B1-0783-483C-916C-6A112A83FA82}" destId="{CF283FB6-CC8B-4473-A23A-4BEDEC7104D0}" srcOrd="0" destOrd="0" presId="urn:microsoft.com/office/officeart/2005/8/layout/hList7"/>
    <dgm:cxn modelId="{27F4329A-510B-4641-A4E1-C5A2BC311AC7}" srcId="{427BA053-EF83-4F86-B295-F45FF52C1446}" destId="{88F46130-73EC-41D0-8156-E92920275640}" srcOrd="2" destOrd="0" parTransId="{16391267-930A-42F7-8E2B-847185A5D186}" sibTransId="{6368933C-5FFC-4FDD-8EBC-ED75B06B1856}"/>
    <dgm:cxn modelId="{EBBB34EB-80DE-48F8-9137-B529C0257C7E}" type="presOf" srcId="{EF900AD7-F158-4FF6-946C-6C2873C1D6C3}" destId="{B45CC0E4-2DB4-407B-80C1-59A801E9026B}" srcOrd="1" destOrd="0" presId="urn:microsoft.com/office/officeart/2005/8/layout/hList7"/>
    <dgm:cxn modelId="{DC348F99-6705-4795-AF86-867278AB90E2}" type="presOf" srcId="{208AF5CE-1236-449D-A4C3-318B11B9D555}" destId="{93AE0E3C-1054-4A15-9474-A5595C6F88E5}" srcOrd="1" destOrd="0" presId="urn:microsoft.com/office/officeart/2005/8/layout/hList7"/>
    <dgm:cxn modelId="{C2A987A7-FF9B-4ECF-A32E-FAD98C12B60E}" srcId="{427BA053-EF83-4F86-B295-F45FF52C1446}" destId="{208AF5CE-1236-449D-A4C3-318B11B9D555}" srcOrd="4" destOrd="0" parTransId="{6314E944-A04F-43C1-94BD-773460A63EE5}" sibTransId="{EA8EB208-947A-42BB-8AE1-63FBEE7B32A0}"/>
    <dgm:cxn modelId="{1C8C4557-4423-4886-830B-CFE92B2D8EEA}" srcId="{427BA053-EF83-4F86-B295-F45FF52C1446}" destId="{834FA34E-F427-4010-A5ED-574A46DFCED9}" srcOrd="3" destOrd="0" parTransId="{6018FB47-B01E-4716-944B-E3B70DEE7DC4}" sibTransId="{AC7B9502-6712-47E5-90FA-00A3E6093774}"/>
    <dgm:cxn modelId="{93147BF3-C03A-45CD-8095-EDD57FE4D21E}" type="presOf" srcId="{88F46130-73EC-41D0-8156-E92920275640}" destId="{68F054BD-CDE9-4493-99CE-2D9950253605}" srcOrd="1" destOrd="0" presId="urn:microsoft.com/office/officeart/2005/8/layout/hList7"/>
    <dgm:cxn modelId="{E8A77A40-B59B-4BD8-92E3-64A071357346}" type="presParOf" srcId="{B78DC68A-20C2-4B61-A5FD-63134CF3C418}" destId="{9C40F44F-67AE-4925-B1E7-24DB9A9AFD54}" srcOrd="0" destOrd="0" presId="urn:microsoft.com/office/officeart/2005/8/layout/hList7"/>
    <dgm:cxn modelId="{BFEBE00B-41EB-4871-BE21-6A6ED4332AF6}" type="presParOf" srcId="{B78DC68A-20C2-4B61-A5FD-63134CF3C418}" destId="{22693C4A-A20E-4843-80BC-46365AE9A85D}" srcOrd="1" destOrd="0" presId="urn:microsoft.com/office/officeart/2005/8/layout/hList7"/>
    <dgm:cxn modelId="{128BCAE2-B431-4DA7-B01C-C37C8FEA959E}" type="presParOf" srcId="{22693C4A-A20E-4843-80BC-46365AE9A85D}" destId="{25D1F9FC-92BE-41FA-AD32-C25709D56DFA}" srcOrd="0" destOrd="0" presId="urn:microsoft.com/office/officeart/2005/8/layout/hList7"/>
    <dgm:cxn modelId="{A6B48EAD-EE81-42D7-91ED-921DF9331124}" type="presParOf" srcId="{25D1F9FC-92BE-41FA-AD32-C25709D56DFA}" destId="{03C83619-DA10-455A-899B-422FC52113A1}" srcOrd="0" destOrd="0" presId="urn:microsoft.com/office/officeart/2005/8/layout/hList7"/>
    <dgm:cxn modelId="{8BAF1CBB-C240-4210-9A19-6AEC09FBF847}" type="presParOf" srcId="{25D1F9FC-92BE-41FA-AD32-C25709D56DFA}" destId="{B45CC0E4-2DB4-407B-80C1-59A801E9026B}" srcOrd="1" destOrd="0" presId="urn:microsoft.com/office/officeart/2005/8/layout/hList7"/>
    <dgm:cxn modelId="{C4756231-8618-49C9-A681-E1456E447447}" type="presParOf" srcId="{25D1F9FC-92BE-41FA-AD32-C25709D56DFA}" destId="{4FD786E4-FE61-4A2A-98F5-C0C362A814A3}" srcOrd="2" destOrd="0" presId="urn:microsoft.com/office/officeart/2005/8/layout/hList7"/>
    <dgm:cxn modelId="{03FD8A18-40FA-48D0-B77D-EFE4EB17D0C7}" type="presParOf" srcId="{25D1F9FC-92BE-41FA-AD32-C25709D56DFA}" destId="{35C4072A-5D5C-4E18-A105-2F264298B67C}" srcOrd="3" destOrd="0" presId="urn:microsoft.com/office/officeart/2005/8/layout/hList7"/>
    <dgm:cxn modelId="{6EDF6ACC-86BE-43FD-9673-920D522B02DC}" type="presParOf" srcId="{22693C4A-A20E-4843-80BC-46365AE9A85D}" destId="{7D67E4E1-08BE-4638-ABCA-78D7386BD2AC}" srcOrd="1" destOrd="0" presId="urn:microsoft.com/office/officeart/2005/8/layout/hList7"/>
    <dgm:cxn modelId="{48274C6D-E704-4863-AF0A-54F2FBF82BE9}" type="presParOf" srcId="{22693C4A-A20E-4843-80BC-46365AE9A85D}" destId="{30D1557E-3345-404E-9DDD-2FF63022E11D}" srcOrd="2" destOrd="0" presId="urn:microsoft.com/office/officeart/2005/8/layout/hList7"/>
    <dgm:cxn modelId="{C704F48F-21E2-4ADF-99BC-927535B581BB}" type="presParOf" srcId="{30D1557E-3345-404E-9DDD-2FF63022E11D}" destId="{C527E800-FDBC-4186-A67F-0F7A5C6F3F71}" srcOrd="0" destOrd="0" presId="urn:microsoft.com/office/officeart/2005/8/layout/hList7"/>
    <dgm:cxn modelId="{1FC1F353-C059-40FF-9585-2A8249BC2F30}" type="presParOf" srcId="{30D1557E-3345-404E-9DDD-2FF63022E11D}" destId="{CF618DCC-D15D-4E3F-A7A1-031BA91B71E1}" srcOrd="1" destOrd="0" presId="urn:microsoft.com/office/officeart/2005/8/layout/hList7"/>
    <dgm:cxn modelId="{C5614507-362D-45D9-A029-A2AA004D5C76}" type="presParOf" srcId="{30D1557E-3345-404E-9DDD-2FF63022E11D}" destId="{02EDE988-9F7E-47D4-9360-3AAE3E3343BC}" srcOrd="2" destOrd="0" presId="urn:microsoft.com/office/officeart/2005/8/layout/hList7"/>
    <dgm:cxn modelId="{8BC11A52-F168-4315-9997-E9B5E8C8AB3A}" type="presParOf" srcId="{30D1557E-3345-404E-9DDD-2FF63022E11D}" destId="{2A009E0E-B555-40AE-BE1C-98E7B472F102}" srcOrd="3" destOrd="0" presId="urn:microsoft.com/office/officeart/2005/8/layout/hList7"/>
    <dgm:cxn modelId="{78627D1D-135C-4D2E-9474-05577036A991}" type="presParOf" srcId="{22693C4A-A20E-4843-80BC-46365AE9A85D}" destId="{CF283FB6-CC8B-4473-A23A-4BEDEC7104D0}" srcOrd="3" destOrd="0" presId="urn:microsoft.com/office/officeart/2005/8/layout/hList7"/>
    <dgm:cxn modelId="{962B0C08-7132-4598-BD2D-8CE4AF42A7C6}" type="presParOf" srcId="{22693C4A-A20E-4843-80BC-46365AE9A85D}" destId="{263332DE-6B18-40DF-BD91-480F77C25B09}" srcOrd="4" destOrd="0" presId="urn:microsoft.com/office/officeart/2005/8/layout/hList7"/>
    <dgm:cxn modelId="{3CBC8F09-2ECF-4ED4-ADA3-7D18C31BD931}" type="presParOf" srcId="{263332DE-6B18-40DF-BD91-480F77C25B09}" destId="{3A0CAEB2-0D87-403A-B57A-65158B9F4E4B}" srcOrd="0" destOrd="0" presId="urn:microsoft.com/office/officeart/2005/8/layout/hList7"/>
    <dgm:cxn modelId="{4FD4FCA9-7488-4760-8432-CAEB738577C0}" type="presParOf" srcId="{263332DE-6B18-40DF-BD91-480F77C25B09}" destId="{68F054BD-CDE9-4493-99CE-2D9950253605}" srcOrd="1" destOrd="0" presId="urn:microsoft.com/office/officeart/2005/8/layout/hList7"/>
    <dgm:cxn modelId="{792BAD17-FFD8-403C-B558-F7D1FE0FF049}" type="presParOf" srcId="{263332DE-6B18-40DF-BD91-480F77C25B09}" destId="{8FB7F6B1-7571-48DC-9FFF-B3335460FD8F}" srcOrd="2" destOrd="0" presId="urn:microsoft.com/office/officeart/2005/8/layout/hList7"/>
    <dgm:cxn modelId="{2A8BA5EF-1423-472B-BF63-5AA742353373}" type="presParOf" srcId="{263332DE-6B18-40DF-BD91-480F77C25B09}" destId="{0BD22D13-69C7-4171-878B-C9908EF24776}" srcOrd="3" destOrd="0" presId="urn:microsoft.com/office/officeart/2005/8/layout/hList7"/>
    <dgm:cxn modelId="{A64A8A13-C27C-446E-A553-F1D295E97765}" type="presParOf" srcId="{22693C4A-A20E-4843-80BC-46365AE9A85D}" destId="{A0028D20-CCDD-4E86-81A4-A9712875CB03}" srcOrd="5" destOrd="0" presId="urn:microsoft.com/office/officeart/2005/8/layout/hList7"/>
    <dgm:cxn modelId="{7177AC73-D2C5-438A-AA7E-122FFFE38AF2}" type="presParOf" srcId="{22693C4A-A20E-4843-80BC-46365AE9A85D}" destId="{EF85C553-173B-4A7C-B9C8-301EBA3E5D4A}" srcOrd="6" destOrd="0" presId="urn:microsoft.com/office/officeart/2005/8/layout/hList7"/>
    <dgm:cxn modelId="{42B6EFC0-B7C5-416A-8B7F-8FDD5368C7C0}" type="presParOf" srcId="{EF85C553-173B-4A7C-B9C8-301EBA3E5D4A}" destId="{E9FEFA74-51E7-4E6C-8646-F6EDEE5E7C67}" srcOrd="0" destOrd="0" presId="urn:microsoft.com/office/officeart/2005/8/layout/hList7"/>
    <dgm:cxn modelId="{3C0095D5-D19B-4E71-AE0C-2CCE12B81B52}" type="presParOf" srcId="{EF85C553-173B-4A7C-B9C8-301EBA3E5D4A}" destId="{21014191-BB58-464F-8DD4-C3DC23FA42D0}" srcOrd="1" destOrd="0" presId="urn:microsoft.com/office/officeart/2005/8/layout/hList7"/>
    <dgm:cxn modelId="{AC1A4BC2-9504-4B32-A67F-D177D8A64535}" type="presParOf" srcId="{EF85C553-173B-4A7C-B9C8-301EBA3E5D4A}" destId="{EC2A97FA-B068-47F5-AEEF-486EEFA6FD2E}" srcOrd="2" destOrd="0" presId="urn:microsoft.com/office/officeart/2005/8/layout/hList7"/>
    <dgm:cxn modelId="{59A89326-1B70-4C70-B6B5-1CD6ABD8D6BC}" type="presParOf" srcId="{EF85C553-173B-4A7C-B9C8-301EBA3E5D4A}" destId="{B16F4960-EBFF-47D5-BA49-DA9589A6CADC}" srcOrd="3" destOrd="0" presId="urn:microsoft.com/office/officeart/2005/8/layout/hList7"/>
    <dgm:cxn modelId="{F9C47117-8B9D-47D0-8A89-0879CCBAFCA1}" type="presParOf" srcId="{22693C4A-A20E-4843-80BC-46365AE9A85D}" destId="{54954EB6-5AE8-46D9-9891-0827269E6356}" srcOrd="7" destOrd="0" presId="urn:microsoft.com/office/officeart/2005/8/layout/hList7"/>
    <dgm:cxn modelId="{D312122C-B2A9-4B7D-BAE2-C0997D0C76AA}" type="presParOf" srcId="{22693C4A-A20E-4843-80BC-46365AE9A85D}" destId="{A3F764DE-9157-4D54-95C7-A37E92C50025}" srcOrd="8" destOrd="0" presId="urn:microsoft.com/office/officeart/2005/8/layout/hList7"/>
    <dgm:cxn modelId="{B72DE7DB-22B8-422A-9858-E53D03F2240F}" type="presParOf" srcId="{A3F764DE-9157-4D54-95C7-A37E92C50025}" destId="{5952AF78-1E7A-4FEA-A407-E41314715C56}" srcOrd="0" destOrd="0" presId="urn:microsoft.com/office/officeart/2005/8/layout/hList7"/>
    <dgm:cxn modelId="{45B32568-A17B-4F26-88B8-4713BBF40DB5}" type="presParOf" srcId="{A3F764DE-9157-4D54-95C7-A37E92C50025}" destId="{93AE0E3C-1054-4A15-9474-A5595C6F88E5}" srcOrd="1" destOrd="0" presId="urn:microsoft.com/office/officeart/2005/8/layout/hList7"/>
    <dgm:cxn modelId="{67A0BF9D-6771-480D-8765-61152629A9A1}" type="presParOf" srcId="{A3F764DE-9157-4D54-95C7-A37E92C50025}" destId="{200B2C46-1657-4FAD-831A-C074B64A1355}" srcOrd="2" destOrd="0" presId="urn:microsoft.com/office/officeart/2005/8/layout/hList7"/>
    <dgm:cxn modelId="{D9259814-69D5-4630-9616-3A8E761B0E3B}" type="presParOf" srcId="{A3F764DE-9157-4D54-95C7-A37E92C50025}" destId="{CE8B6937-4C3F-4FFE-97C3-445D8C7B9A2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EADD3-809A-4C17-B61B-41310DD8922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4B5895-E71E-419A-8E5B-08D734193D76}">
      <dgm:prSet custT="1"/>
      <dgm:spPr/>
      <dgm:t>
        <a:bodyPr/>
        <a:lstStyle/>
        <a:p>
          <a:r>
            <a:rPr lang="en-GB" sz="1600" b="1" dirty="0" smtClean="0"/>
            <a:t>Self-declaration by Horizon </a:t>
          </a:r>
          <a:r>
            <a:rPr lang="en-GB" sz="1600" b="1" dirty="0"/>
            <a:t>Europe applicants </a:t>
          </a:r>
          <a:r>
            <a:rPr lang="en-GB" sz="1600" b="1" dirty="0" smtClean="0"/>
            <a:t>through GEP eligibility criterion questionnaire*</a:t>
          </a:r>
          <a:endParaRPr lang="en-GB" sz="1600" b="1" dirty="0"/>
        </a:p>
      </dgm:t>
    </dgm:pt>
    <dgm:pt modelId="{6A19C0F8-0362-450C-958D-02C109814B12}" type="parTrans" cxnId="{4A37E684-9FFB-43FA-A55B-4C06793DF61C}">
      <dgm:prSet/>
      <dgm:spPr/>
      <dgm:t>
        <a:bodyPr/>
        <a:lstStyle/>
        <a:p>
          <a:endParaRPr lang="en-GB"/>
        </a:p>
      </dgm:t>
    </dgm:pt>
    <dgm:pt modelId="{D2926225-9EC3-4590-ABA1-CB61C50F07C4}" type="sibTrans" cxnId="{4A37E684-9FFB-43FA-A55B-4C06793DF61C}">
      <dgm:prSet/>
      <dgm:spPr/>
      <dgm:t>
        <a:bodyPr/>
        <a:lstStyle/>
        <a:p>
          <a:endParaRPr lang="en-GB"/>
        </a:p>
      </dgm:t>
    </dgm:pt>
    <dgm:pt modelId="{08692311-2BA5-492B-A89A-C777E3AFBF46}">
      <dgm:prSet custT="1"/>
      <dgm:spPr/>
      <dgm:t>
        <a:bodyPr/>
        <a:lstStyle/>
        <a:p>
          <a:r>
            <a:rPr lang="en-GB" sz="1600" b="1" dirty="0"/>
            <a:t>The GEP must be in place </a:t>
          </a:r>
          <a:r>
            <a:rPr lang="en-GB" sz="1600" b="1" dirty="0" smtClean="0"/>
            <a:t>for the </a:t>
          </a:r>
          <a:r>
            <a:rPr lang="en-GB" sz="1600" b="1" dirty="0"/>
            <a:t>signature of the Grant Agreement (for calls with deadlines from 2022 onwards)</a:t>
          </a:r>
        </a:p>
      </dgm:t>
    </dgm:pt>
    <dgm:pt modelId="{CA1F6A1C-E7D8-4914-A1DA-E99BAC36652F}" type="parTrans" cxnId="{7A77FC67-F390-4938-811D-DFDFBFDB9972}">
      <dgm:prSet/>
      <dgm:spPr/>
      <dgm:t>
        <a:bodyPr/>
        <a:lstStyle/>
        <a:p>
          <a:endParaRPr lang="en-GB"/>
        </a:p>
      </dgm:t>
    </dgm:pt>
    <dgm:pt modelId="{FE449CBB-E480-4152-A228-96EC95FAC302}" type="sibTrans" cxnId="{7A77FC67-F390-4938-811D-DFDFBFDB9972}">
      <dgm:prSet/>
      <dgm:spPr/>
      <dgm:t>
        <a:bodyPr/>
        <a:lstStyle/>
        <a:p>
          <a:endParaRPr lang="en-GB"/>
        </a:p>
      </dgm:t>
    </dgm:pt>
    <dgm:pt modelId="{CF6D5B91-12E0-4DF3-BE62-770B5A33FC69}">
      <dgm:prSet custT="1"/>
      <dgm:spPr/>
      <dgm:t>
        <a:bodyPr/>
        <a:lstStyle/>
        <a:p>
          <a:r>
            <a:rPr lang="en-GB" sz="1600" b="1" dirty="0" smtClean="0"/>
            <a:t>Equivalent strategic documents may meet the GEP eligibility criterion</a:t>
          </a:r>
          <a:endParaRPr lang="en-GB" sz="1600" b="1" dirty="0"/>
        </a:p>
      </dgm:t>
    </dgm:pt>
    <dgm:pt modelId="{505D2090-015C-4AB0-BA59-3C996282DF51}" type="parTrans" cxnId="{30A731FD-F517-4777-AFF4-7F27C02AAD7B}">
      <dgm:prSet/>
      <dgm:spPr/>
      <dgm:t>
        <a:bodyPr/>
        <a:lstStyle/>
        <a:p>
          <a:endParaRPr lang="en-GB"/>
        </a:p>
      </dgm:t>
    </dgm:pt>
    <dgm:pt modelId="{74C09711-5A06-4FE1-8650-189062C66444}" type="sibTrans" cxnId="{30A731FD-F517-4777-AFF4-7F27C02AAD7B}">
      <dgm:prSet/>
      <dgm:spPr/>
      <dgm:t>
        <a:bodyPr/>
        <a:lstStyle/>
        <a:p>
          <a:endParaRPr lang="en-GB"/>
        </a:p>
      </dgm:t>
    </dgm:pt>
    <dgm:pt modelId="{0D190D2B-810B-423E-A015-0C785B2000C6}">
      <dgm:prSet custT="1"/>
      <dgm:spPr/>
      <dgm:t>
        <a:bodyPr/>
        <a:lstStyle/>
        <a:p>
          <a:r>
            <a:rPr lang="en-GB" sz="1600" b="1" dirty="0" smtClean="0"/>
            <a:t>Grant Agreement commits beneficiaries to taking measures to promote gender equality in implementation of action and, where applicable, in line with their GEP</a:t>
          </a:r>
          <a:endParaRPr lang="en-GB" sz="1600" b="1" dirty="0"/>
        </a:p>
      </dgm:t>
    </dgm:pt>
    <dgm:pt modelId="{8C1999A4-80EE-4CA2-87C0-F7AB250B3415}" type="parTrans" cxnId="{F1009EE5-2308-4226-8B3E-A04D6DA63923}">
      <dgm:prSet/>
      <dgm:spPr/>
      <dgm:t>
        <a:bodyPr/>
        <a:lstStyle/>
        <a:p>
          <a:endParaRPr lang="en-GB"/>
        </a:p>
      </dgm:t>
    </dgm:pt>
    <dgm:pt modelId="{D9CFD2AD-6BB4-473C-BED0-8EF27CA0EF4E}" type="sibTrans" cxnId="{F1009EE5-2308-4226-8B3E-A04D6DA63923}">
      <dgm:prSet/>
      <dgm:spPr/>
      <dgm:t>
        <a:bodyPr/>
        <a:lstStyle/>
        <a:p>
          <a:endParaRPr lang="en-GB"/>
        </a:p>
      </dgm:t>
    </dgm:pt>
    <dgm:pt modelId="{DE3C47F4-1ADF-4BF5-B5B3-FCD658989929}">
      <dgm:prSet custT="1"/>
      <dgm:spPr/>
      <dgm:t>
        <a:bodyPr/>
        <a:lstStyle/>
        <a:p>
          <a:r>
            <a:rPr lang="en-GB" sz="1600" b="1" dirty="0" smtClean="0"/>
            <a:t>Random eligibility </a:t>
          </a:r>
          <a:r>
            <a:rPr lang="en-GB" sz="1600" b="1" dirty="0"/>
            <a:t>compliance checks on beneficiaries during Horizon Europe</a:t>
          </a:r>
        </a:p>
      </dgm:t>
    </dgm:pt>
    <dgm:pt modelId="{1861DDF6-0A92-47C8-8E51-ADDADAF91602}" type="parTrans" cxnId="{58F0DD0A-A5F0-4FE7-891A-CAB33FD19858}">
      <dgm:prSet/>
      <dgm:spPr/>
      <dgm:t>
        <a:bodyPr/>
        <a:lstStyle/>
        <a:p>
          <a:endParaRPr lang="en-GB"/>
        </a:p>
      </dgm:t>
    </dgm:pt>
    <dgm:pt modelId="{11E7AFE1-CD24-47D5-97A8-C57A10F43ED4}" type="sibTrans" cxnId="{58F0DD0A-A5F0-4FE7-891A-CAB33FD19858}">
      <dgm:prSet/>
      <dgm:spPr/>
      <dgm:t>
        <a:bodyPr/>
        <a:lstStyle/>
        <a:p>
          <a:endParaRPr lang="en-GB"/>
        </a:p>
      </dgm:t>
    </dgm:pt>
    <dgm:pt modelId="{1A8BC41A-24EA-4BDE-8A95-DC0681F73221}" type="pres">
      <dgm:prSet presAssocID="{5EEEADD3-809A-4C17-B61B-41310DD89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42BEF-92F2-4716-A3DC-D687552B3E29}" type="pres">
      <dgm:prSet presAssocID="{5EEEADD3-809A-4C17-B61B-41310DD89226}" presName="arrow" presStyleLbl="bgShp" presStyleIdx="0" presStyleCnt="1"/>
      <dgm:spPr>
        <a:solidFill>
          <a:schemeClr val="tx2"/>
        </a:solidFill>
      </dgm:spPr>
    </dgm:pt>
    <dgm:pt modelId="{590D111A-F8ED-4FBC-9825-859754C08D96}" type="pres">
      <dgm:prSet presAssocID="{5EEEADD3-809A-4C17-B61B-41310DD89226}" presName="points" presStyleCnt="0"/>
      <dgm:spPr/>
    </dgm:pt>
    <dgm:pt modelId="{E399BF84-1A2E-4DAC-B6D2-2A541526F571}" type="pres">
      <dgm:prSet presAssocID="{704B5895-E71E-419A-8E5B-08D734193D76}" presName="compositeA" presStyleCnt="0"/>
      <dgm:spPr/>
    </dgm:pt>
    <dgm:pt modelId="{2543BB33-A461-4386-B9BB-8A1BE3A4BF4F}" type="pres">
      <dgm:prSet presAssocID="{704B5895-E71E-419A-8E5B-08D734193D76}" presName="textA" presStyleLbl="revTx" presStyleIdx="0" presStyleCnt="5" custScaleX="247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61974-3598-4C0F-829A-3DCBF1E9CD23}" type="pres">
      <dgm:prSet presAssocID="{704B5895-E71E-419A-8E5B-08D734193D76}" presName="circleA" presStyleLbl="node1" presStyleIdx="0" presStyleCnt="5"/>
      <dgm:spPr>
        <a:solidFill>
          <a:schemeClr val="bg1"/>
        </a:solidFill>
      </dgm:spPr>
    </dgm:pt>
    <dgm:pt modelId="{3EC50259-9A0C-4153-B512-6E1CB7071DF8}" type="pres">
      <dgm:prSet presAssocID="{704B5895-E71E-419A-8E5B-08D734193D76}" presName="spaceA" presStyleCnt="0"/>
      <dgm:spPr/>
    </dgm:pt>
    <dgm:pt modelId="{DEE0020E-C606-426C-9222-398DF46F3E7A}" type="pres">
      <dgm:prSet presAssocID="{D2926225-9EC3-4590-ABA1-CB61C50F07C4}" presName="space" presStyleCnt="0"/>
      <dgm:spPr/>
    </dgm:pt>
    <dgm:pt modelId="{CE297583-A3FE-4C0E-9410-0E5A88A212FD}" type="pres">
      <dgm:prSet presAssocID="{08692311-2BA5-492B-A89A-C777E3AFBF46}" presName="compositeB" presStyleCnt="0"/>
      <dgm:spPr/>
    </dgm:pt>
    <dgm:pt modelId="{4B9E9AB7-F327-4EE6-B74E-B327CA6AA460}" type="pres">
      <dgm:prSet presAssocID="{08692311-2BA5-492B-A89A-C777E3AFBF46}" presName="textB" presStyleLbl="revTx" presStyleIdx="1" presStyleCnt="5" custScaleX="255536" custLinFactNeighborX="23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F80F9-8761-4622-AA85-A95D6B01FA82}" type="pres">
      <dgm:prSet presAssocID="{08692311-2BA5-492B-A89A-C777E3AFBF46}" presName="circleB" presStyleLbl="node1" presStyleIdx="1" presStyleCnt="5" custLinFactNeighborX="32314"/>
      <dgm:spPr>
        <a:solidFill>
          <a:schemeClr val="bg1"/>
        </a:solidFill>
      </dgm:spPr>
    </dgm:pt>
    <dgm:pt modelId="{DA512730-6484-44ED-BEF9-783383224276}" type="pres">
      <dgm:prSet presAssocID="{08692311-2BA5-492B-A89A-C777E3AFBF46}" presName="spaceB" presStyleCnt="0"/>
      <dgm:spPr/>
    </dgm:pt>
    <dgm:pt modelId="{6FE1E037-95AC-4119-9900-C4A7C4A6B36D}" type="pres">
      <dgm:prSet presAssocID="{FE449CBB-E480-4152-A228-96EC95FAC302}" presName="space" presStyleCnt="0"/>
      <dgm:spPr/>
    </dgm:pt>
    <dgm:pt modelId="{A9326D06-765D-486B-A718-BA9B127A7E00}" type="pres">
      <dgm:prSet presAssocID="{CF6D5B91-12E0-4DF3-BE62-770B5A33FC69}" presName="compositeA" presStyleCnt="0"/>
      <dgm:spPr/>
    </dgm:pt>
    <dgm:pt modelId="{571D2616-6824-4E5F-A269-3E831161F276}" type="pres">
      <dgm:prSet presAssocID="{CF6D5B91-12E0-4DF3-BE62-770B5A33FC69}" presName="textA" presStyleLbl="revTx" presStyleIdx="2" presStyleCnt="5" custScaleX="185234" custLinFactNeighborX="28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A34EB-4BDA-4C7B-89F4-CCB5FBC66F4D}" type="pres">
      <dgm:prSet presAssocID="{CF6D5B91-12E0-4DF3-BE62-770B5A33FC69}" presName="circleA" presStyleLbl="node1" presStyleIdx="2" presStyleCnt="5" custLinFactNeighborX="49194"/>
      <dgm:spPr>
        <a:solidFill>
          <a:schemeClr val="bg1"/>
        </a:solidFill>
      </dgm:spPr>
    </dgm:pt>
    <dgm:pt modelId="{1A548C53-65F4-43CB-BFA5-932D819D3750}" type="pres">
      <dgm:prSet presAssocID="{CF6D5B91-12E0-4DF3-BE62-770B5A33FC69}" presName="spaceA" presStyleCnt="0"/>
      <dgm:spPr/>
    </dgm:pt>
    <dgm:pt modelId="{8DC6834B-FA23-4AA5-8B66-3387A7945006}" type="pres">
      <dgm:prSet presAssocID="{74C09711-5A06-4FE1-8650-189062C66444}" presName="space" presStyleCnt="0"/>
      <dgm:spPr/>
    </dgm:pt>
    <dgm:pt modelId="{9F66B3CC-7A9F-4581-A8A2-7DE1FE112E33}" type="pres">
      <dgm:prSet presAssocID="{0D190D2B-810B-423E-A015-0C785B2000C6}" presName="compositeB" presStyleCnt="0"/>
      <dgm:spPr/>
    </dgm:pt>
    <dgm:pt modelId="{914400CA-CC5D-48BD-88E0-6E7EE63247FA}" type="pres">
      <dgm:prSet presAssocID="{0D190D2B-810B-423E-A015-0C785B2000C6}" presName="textB" presStyleLbl="revTx" presStyleIdx="3" presStyleCnt="5" custScaleX="329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EF264-0529-4550-B3CF-BE166886AC7B}" type="pres">
      <dgm:prSet presAssocID="{0D190D2B-810B-423E-A015-0C785B2000C6}" presName="circleB" presStyleLbl="node1" presStyleIdx="3" presStyleCnt="5"/>
      <dgm:spPr>
        <a:solidFill>
          <a:schemeClr val="bg1"/>
        </a:solidFill>
      </dgm:spPr>
    </dgm:pt>
    <dgm:pt modelId="{6B8442A5-66E2-4D65-B9CC-66D8516E1E87}" type="pres">
      <dgm:prSet presAssocID="{0D190D2B-810B-423E-A015-0C785B2000C6}" presName="spaceB" presStyleCnt="0"/>
      <dgm:spPr/>
    </dgm:pt>
    <dgm:pt modelId="{3D7DE789-C992-4838-A41C-F0B0A1C8382A}" type="pres">
      <dgm:prSet presAssocID="{D9CFD2AD-6BB4-473C-BED0-8EF27CA0EF4E}" presName="space" presStyleCnt="0"/>
      <dgm:spPr/>
    </dgm:pt>
    <dgm:pt modelId="{8930C46F-6ED1-48EC-887D-09B76B3B42B9}" type="pres">
      <dgm:prSet presAssocID="{DE3C47F4-1ADF-4BF5-B5B3-FCD658989929}" presName="compositeA" presStyleCnt="0"/>
      <dgm:spPr/>
    </dgm:pt>
    <dgm:pt modelId="{4A3FBEE1-308C-4AF9-953C-842096F0640F}" type="pres">
      <dgm:prSet presAssocID="{DE3C47F4-1ADF-4BF5-B5B3-FCD658989929}" presName="textA" presStyleLbl="revTx" presStyleIdx="4" presStyleCnt="5" custScaleX="223788" custLinFactNeighborX="-25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0CB4F-72D9-4B8B-924B-319FE9868525}" type="pres">
      <dgm:prSet presAssocID="{DE3C47F4-1ADF-4BF5-B5B3-FCD658989929}" presName="circleA" presStyleLbl="node1" presStyleIdx="4" presStyleCnt="5" custLinFactNeighborX="-66672"/>
      <dgm:spPr>
        <a:solidFill>
          <a:schemeClr val="bg1"/>
        </a:solidFill>
      </dgm:spPr>
    </dgm:pt>
    <dgm:pt modelId="{C0C6A258-5266-4EBA-8E4F-EAADA1ED4506}" type="pres">
      <dgm:prSet presAssocID="{DE3C47F4-1ADF-4BF5-B5B3-FCD658989929}" presName="spaceA" presStyleCnt="0"/>
      <dgm:spPr/>
    </dgm:pt>
  </dgm:ptLst>
  <dgm:cxnLst>
    <dgm:cxn modelId="{598A961E-0D25-4652-9EC8-8FABB2DE5DDE}" type="presOf" srcId="{DE3C47F4-1ADF-4BF5-B5B3-FCD658989929}" destId="{4A3FBEE1-308C-4AF9-953C-842096F0640F}" srcOrd="0" destOrd="0" presId="urn:microsoft.com/office/officeart/2005/8/layout/hProcess11"/>
    <dgm:cxn modelId="{7A77FC67-F390-4938-811D-DFDFBFDB9972}" srcId="{5EEEADD3-809A-4C17-B61B-41310DD89226}" destId="{08692311-2BA5-492B-A89A-C777E3AFBF46}" srcOrd="1" destOrd="0" parTransId="{CA1F6A1C-E7D8-4914-A1DA-E99BAC36652F}" sibTransId="{FE449CBB-E480-4152-A228-96EC95FAC302}"/>
    <dgm:cxn modelId="{C561A9C5-5661-4021-8FD2-FF06C141CF1F}" type="presOf" srcId="{5EEEADD3-809A-4C17-B61B-41310DD89226}" destId="{1A8BC41A-24EA-4BDE-8A95-DC0681F73221}" srcOrd="0" destOrd="0" presId="urn:microsoft.com/office/officeart/2005/8/layout/hProcess11"/>
    <dgm:cxn modelId="{A35F9F80-0CDB-4D9E-8B16-7AE908A7A2AF}" type="presOf" srcId="{08692311-2BA5-492B-A89A-C777E3AFBF46}" destId="{4B9E9AB7-F327-4EE6-B74E-B327CA6AA460}" srcOrd="0" destOrd="0" presId="urn:microsoft.com/office/officeart/2005/8/layout/hProcess11"/>
    <dgm:cxn modelId="{F1009EE5-2308-4226-8B3E-A04D6DA63923}" srcId="{5EEEADD3-809A-4C17-B61B-41310DD89226}" destId="{0D190D2B-810B-423E-A015-0C785B2000C6}" srcOrd="3" destOrd="0" parTransId="{8C1999A4-80EE-4CA2-87C0-F7AB250B3415}" sibTransId="{D9CFD2AD-6BB4-473C-BED0-8EF27CA0EF4E}"/>
    <dgm:cxn modelId="{30A731FD-F517-4777-AFF4-7F27C02AAD7B}" srcId="{5EEEADD3-809A-4C17-B61B-41310DD89226}" destId="{CF6D5B91-12E0-4DF3-BE62-770B5A33FC69}" srcOrd="2" destOrd="0" parTransId="{505D2090-015C-4AB0-BA59-3C996282DF51}" sibTransId="{74C09711-5A06-4FE1-8650-189062C66444}"/>
    <dgm:cxn modelId="{525B70E4-335A-4D4D-96B6-3CAA8A78C2C2}" type="presOf" srcId="{CF6D5B91-12E0-4DF3-BE62-770B5A33FC69}" destId="{571D2616-6824-4E5F-A269-3E831161F276}" srcOrd="0" destOrd="0" presId="urn:microsoft.com/office/officeart/2005/8/layout/hProcess11"/>
    <dgm:cxn modelId="{126B45DD-7F09-451D-89A6-B7674F6AB51C}" type="presOf" srcId="{704B5895-E71E-419A-8E5B-08D734193D76}" destId="{2543BB33-A461-4386-B9BB-8A1BE3A4BF4F}" srcOrd="0" destOrd="0" presId="urn:microsoft.com/office/officeart/2005/8/layout/hProcess11"/>
    <dgm:cxn modelId="{2CF6FF7B-3C34-4FE2-BC73-295FFD49627E}" type="presOf" srcId="{0D190D2B-810B-423E-A015-0C785B2000C6}" destId="{914400CA-CC5D-48BD-88E0-6E7EE63247FA}" srcOrd="0" destOrd="0" presId="urn:microsoft.com/office/officeart/2005/8/layout/hProcess11"/>
    <dgm:cxn modelId="{4A37E684-9FFB-43FA-A55B-4C06793DF61C}" srcId="{5EEEADD3-809A-4C17-B61B-41310DD89226}" destId="{704B5895-E71E-419A-8E5B-08D734193D76}" srcOrd="0" destOrd="0" parTransId="{6A19C0F8-0362-450C-958D-02C109814B12}" sibTransId="{D2926225-9EC3-4590-ABA1-CB61C50F07C4}"/>
    <dgm:cxn modelId="{58F0DD0A-A5F0-4FE7-891A-CAB33FD19858}" srcId="{5EEEADD3-809A-4C17-B61B-41310DD89226}" destId="{DE3C47F4-1ADF-4BF5-B5B3-FCD658989929}" srcOrd="4" destOrd="0" parTransId="{1861DDF6-0A92-47C8-8E51-ADDADAF91602}" sibTransId="{11E7AFE1-CD24-47D5-97A8-C57A10F43ED4}"/>
    <dgm:cxn modelId="{C187629C-2EE3-47C1-B2D8-C3DCB87129AD}" type="presParOf" srcId="{1A8BC41A-24EA-4BDE-8A95-DC0681F73221}" destId="{07642BEF-92F2-4716-A3DC-D687552B3E29}" srcOrd="0" destOrd="0" presId="urn:microsoft.com/office/officeart/2005/8/layout/hProcess11"/>
    <dgm:cxn modelId="{F586FB52-A884-4F5C-ADD5-F4BE49A5A2F7}" type="presParOf" srcId="{1A8BC41A-24EA-4BDE-8A95-DC0681F73221}" destId="{590D111A-F8ED-4FBC-9825-859754C08D96}" srcOrd="1" destOrd="0" presId="urn:microsoft.com/office/officeart/2005/8/layout/hProcess11"/>
    <dgm:cxn modelId="{A90295C2-EB33-4AFA-8B1D-CAC626FD8439}" type="presParOf" srcId="{590D111A-F8ED-4FBC-9825-859754C08D96}" destId="{E399BF84-1A2E-4DAC-B6D2-2A541526F571}" srcOrd="0" destOrd="0" presId="urn:microsoft.com/office/officeart/2005/8/layout/hProcess11"/>
    <dgm:cxn modelId="{7E13540E-0989-4B32-AEBC-1C867F24E97D}" type="presParOf" srcId="{E399BF84-1A2E-4DAC-B6D2-2A541526F571}" destId="{2543BB33-A461-4386-B9BB-8A1BE3A4BF4F}" srcOrd="0" destOrd="0" presId="urn:microsoft.com/office/officeart/2005/8/layout/hProcess11"/>
    <dgm:cxn modelId="{8B52A3B0-D45D-45F3-8DDC-780923748901}" type="presParOf" srcId="{E399BF84-1A2E-4DAC-B6D2-2A541526F571}" destId="{A0D61974-3598-4C0F-829A-3DCBF1E9CD23}" srcOrd="1" destOrd="0" presId="urn:microsoft.com/office/officeart/2005/8/layout/hProcess11"/>
    <dgm:cxn modelId="{19B7ABCA-6634-410E-BEB9-56A6213BF75F}" type="presParOf" srcId="{E399BF84-1A2E-4DAC-B6D2-2A541526F571}" destId="{3EC50259-9A0C-4153-B512-6E1CB7071DF8}" srcOrd="2" destOrd="0" presId="urn:microsoft.com/office/officeart/2005/8/layout/hProcess11"/>
    <dgm:cxn modelId="{25177004-D5A4-4851-8D84-7C9D5E783A28}" type="presParOf" srcId="{590D111A-F8ED-4FBC-9825-859754C08D96}" destId="{DEE0020E-C606-426C-9222-398DF46F3E7A}" srcOrd="1" destOrd="0" presId="urn:microsoft.com/office/officeart/2005/8/layout/hProcess11"/>
    <dgm:cxn modelId="{7C8123FC-3046-4EFD-8316-59C51E8EF259}" type="presParOf" srcId="{590D111A-F8ED-4FBC-9825-859754C08D96}" destId="{CE297583-A3FE-4C0E-9410-0E5A88A212FD}" srcOrd="2" destOrd="0" presId="urn:microsoft.com/office/officeart/2005/8/layout/hProcess11"/>
    <dgm:cxn modelId="{3C26BC2A-B3FF-43DF-B09D-C1D72B3309AD}" type="presParOf" srcId="{CE297583-A3FE-4C0E-9410-0E5A88A212FD}" destId="{4B9E9AB7-F327-4EE6-B74E-B327CA6AA460}" srcOrd="0" destOrd="0" presId="urn:microsoft.com/office/officeart/2005/8/layout/hProcess11"/>
    <dgm:cxn modelId="{3F9F3EFC-7770-495D-B88F-7CFFCD5433B4}" type="presParOf" srcId="{CE297583-A3FE-4C0E-9410-0E5A88A212FD}" destId="{4C4F80F9-8761-4622-AA85-A95D6B01FA82}" srcOrd="1" destOrd="0" presId="urn:microsoft.com/office/officeart/2005/8/layout/hProcess11"/>
    <dgm:cxn modelId="{79FB31FC-A0FE-4AA2-B10F-D0594F60C79E}" type="presParOf" srcId="{CE297583-A3FE-4C0E-9410-0E5A88A212FD}" destId="{DA512730-6484-44ED-BEF9-783383224276}" srcOrd="2" destOrd="0" presId="urn:microsoft.com/office/officeart/2005/8/layout/hProcess11"/>
    <dgm:cxn modelId="{3B1481E2-BDCB-45AE-ABCE-FE9F02131637}" type="presParOf" srcId="{590D111A-F8ED-4FBC-9825-859754C08D96}" destId="{6FE1E037-95AC-4119-9900-C4A7C4A6B36D}" srcOrd="3" destOrd="0" presId="urn:microsoft.com/office/officeart/2005/8/layout/hProcess11"/>
    <dgm:cxn modelId="{5995E271-F389-4778-8F7B-D5A34CE7B020}" type="presParOf" srcId="{590D111A-F8ED-4FBC-9825-859754C08D96}" destId="{A9326D06-765D-486B-A718-BA9B127A7E00}" srcOrd="4" destOrd="0" presId="urn:microsoft.com/office/officeart/2005/8/layout/hProcess11"/>
    <dgm:cxn modelId="{7054BF61-77AF-4186-9DE5-D4A5C326F70D}" type="presParOf" srcId="{A9326D06-765D-486B-A718-BA9B127A7E00}" destId="{571D2616-6824-4E5F-A269-3E831161F276}" srcOrd="0" destOrd="0" presId="urn:microsoft.com/office/officeart/2005/8/layout/hProcess11"/>
    <dgm:cxn modelId="{5F73D781-2BA2-4A71-BF76-7C3A0432EF8F}" type="presParOf" srcId="{A9326D06-765D-486B-A718-BA9B127A7E00}" destId="{C23A34EB-4BDA-4C7B-89F4-CCB5FBC66F4D}" srcOrd="1" destOrd="0" presId="urn:microsoft.com/office/officeart/2005/8/layout/hProcess11"/>
    <dgm:cxn modelId="{730694C6-B1A8-4AD8-AA11-4DC66CA03B82}" type="presParOf" srcId="{A9326D06-765D-486B-A718-BA9B127A7E00}" destId="{1A548C53-65F4-43CB-BFA5-932D819D3750}" srcOrd="2" destOrd="0" presId="urn:microsoft.com/office/officeart/2005/8/layout/hProcess11"/>
    <dgm:cxn modelId="{5A5D70E8-2272-43AB-B92F-76B000D537F3}" type="presParOf" srcId="{590D111A-F8ED-4FBC-9825-859754C08D96}" destId="{8DC6834B-FA23-4AA5-8B66-3387A7945006}" srcOrd="5" destOrd="0" presId="urn:microsoft.com/office/officeart/2005/8/layout/hProcess11"/>
    <dgm:cxn modelId="{19AB1917-3D7A-475B-880B-D6BE096F62F2}" type="presParOf" srcId="{590D111A-F8ED-4FBC-9825-859754C08D96}" destId="{9F66B3CC-7A9F-4581-A8A2-7DE1FE112E33}" srcOrd="6" destOrd="0" presId="urn:microsoft.com/office/officeart/2005/8/layout/hProcess11"/>
    <dgm:cxn modelId="{A3D55B83-C34B-474B-A091-6ED6B716361B}" type="presParOf" srcId="{9F66B3CC-7A9F-4581-A8A2-7DE1FE112E33}" destId="{914400CA-CC5D-48BD-88E0-6E7EE63247FA}" srcOrd="0" destOrd="0" presId="urn:microsoft.com/office/officeart/2005/8/layout/hProcess11"/>
    <dgm:cxn modelId="{7FE4984B-5E6B-4697-9971-B9158A863C6F}" type="presParOf" srcId="{9F66B3CC-7A9F-4581-A8A2-7DE1FE112E33}" destId="{D14EF264-0529-4550-B3CF-BE166886AC7B}" srcOrd="1" destOrd="0" presId="urn:microsoft.com/office/officeart/2005/8/layout/hProcess11"/>
    <dgm:cxn modelId="{324AF5D3-DD57-4E51-A1AC-3899A454263F}" type="presParOf" srcId="{9F66B3CC-7A9F-4581-A8A2-7DE1FE112E33}" destId="{6B8442A5-66E2-4D65-B9CC-66D8516E1E87}" srcOrd="2" destOrd="0" presId="urn:microsoft.com/office/officeart/2005/8/layout/hProcess11"/>
    <dgm:cxn modelId="{1C6384DA-7B6B-4D51-B297-7DCAC44FC562}" type="presParOf" srcId="{590D111A-F8ED-4FBC-9825-859754C08D96}" destId="{3D7DE789-C992-4838-A41C-F0B0A1C8382A}" srcOrd="7" destOrd="0" presId="urn:microsoft.com/office/officeart/2005/8/layout/hProcess11"/>
    <dgm:cxn modelId="{C882D93F-5629-460B-AED4-BAEEAECE2368}" type="presParOf" srcId="{590D111A-F8ED-4FBC-9825-859754C08D96}" destId="{8930C46F-6ED1-48EC-887D-09B76B3B42B9}" srcOrd="8" destOrd="0" presId="urn:microsoft.com/office/officeart/2005/8/layout/hProcess11"/>
    <dgm:cxn modelId="{5F9601E0-3752-4309-8E8D-1F520CB1B2E1}" type="presParOf" srcId="{8930C46F-6ED1-48EC-887D-09B76B3B42B9}" destId="{4A3FBEE1-308C-4AF9-953C-842096F0640F}" srcOrd="0" destOrd="0" presId="urn:microsoft.com/office/officeart/2005/8/layout/hProcess11"/>
    <dgm:cxn modelId="{4B62F68B-1AE8-49B5-9A7C-A9E547620A22}" type="presParOf" srcId="{8930C46F-6ED1-48EC-887D-09B76B3B42B9}" destId="{3C10CB4F-72D9-4B8B-924B-319FE9868525}" srcOrd="1" destOrd="0" presId="urn:microsoft.com/office/officeart/2005/8/layout/hProcess11"/>
    <dgm:cxn modelId="{350E167A-AD14-4557-AA27-11223D37B4F3}" type="presParOf" srcId="{8930C46F-6ED1-48EC-887D-09B76B3B42B9}" destId="{C0C6A258-5266-4EBA-8E4F-EAADA1ED45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9F8B9-3009-42CE-8C8C-98784FD0EF35}">
      <dsp:nvSpPr>
        <dsp:cNvPr id="0" name=""/>
        <dsp:cNvSpPr/>
      </dsp:nvSpPr>
      <dsp:spPr>
        <a:xfrm>
          <a:off x="3953" y="319033"/>
          <a:ext cx="2377306" cy="6931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Public document</a:t>
          </a:r>
        </a:p>
      </dsp:txBody>
      <dsp:txXfrm>
        <a:off x="3953" y="319033"/>
        <a:ext cx="2377306" cy="693163"/>
      </dsp:txXfrm>
    </dsp:sp>
    <dsp:sp modelId="{0BEE01AE-0909-4A6F-AA8D-D33650A93B74}">
      <dsp:nvSpPr>
        <dsp:cNvPr id="0" name=""/>
        <dsp:cNvSpPr/>
      </dsp:nvSpPr>
      <dsp:spPr>
        <a:xfrm>
          <a:off x="3953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Formal document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Signed by top management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Published on the institution’s website 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/>
            <a:t>Disseminated through institution </a:t>
          </a:r>
        </a:p>
      </dsp:txBody>
      <dsp:txXfrm>
        <a:off x="3953" y="1012196"/>
        <a:ext cx="2377306" cy="2702109"/>
      </dsp:txXfrm>
    </dsp:sp>
    <dsp:sp modelId="{6929B3F0-4ACD-4179-86F3-720083102979}">
      <dsp:nvSpPr>
        <dsp:cNvPr id="0" name=""/>
        <dsp:cNvSpPr/>
      </dsp:nvSpPr>
      <dsp:spPr>
        <a:xfrm>
          <a:off x="2714082" y="319033"/>
          <a:ext cx="2377306" cy="693163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Dedicated resources</a:t>
          </a:r>
        </a:p>
      </dsp:txBody>
      <dsp:txXfrm>
        <a:off x="2714082" y="319033"/>
        <a:ext cx="2377306" cy="693163"/>
      </dsp:txXfrm>
    </dsp:sp>
    <dsp:sp modelId="{0A4707DA-20B3-4F20-BB3B-AD61063477F7}">
      <dsp:nvSpPr>
        <dsp:cNvPr id="0" name=""/>
        <dsp:cNvSpPr/>
      </dsp:nvSpPr>
      <dsp:spPr>
        <a:xfrm>
          <a:off x="2714082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Funding for gender equality positions or teams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Reserved time for others to work on gender equality</a:t>
          </a:r>
        </a:p>
      </dsp:txBody>
      <dsp:txXfrm>
        <a:off x="2714082" y="1012196"/>
        <a:ext cx="2377306" cy="2702109"/>
      </dsp:txXfrm>
    </dsp:sp>
    <dsp:sp modelId="{2F086EBB-A7FF-4256-98C7-AC63FB136F71}">
      <dsp:nvSpPr>
        <dsp:cNvPr id="0" name=""/>
        <dsp:cNvSpPr/>
      </dsp:nvSpPr>
      <dsp:spPr>
        <a:xfrm>
          <a:off x="5424211" y="319033"/>
          <a:ext cx="2377306" cy="693163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Data collection and monitoring</a:t>
          </a:r>
        </a:p>
      </dsp:txBody>
      <dsp:txXfrm>
        <a:off x="5424211" y="319033"/>
        <a:ext cx="2377306" cy="693163"/>
      </dsp:txXfrm>
    </dsp:sp>
    <dsp:sp modelId="{10989BFF-7EAA-4E93-92FB-2293C295F9CE}">
      <dsp:nvSpPr>
        <dsp:cNvPr id="0" name=""/>
        <dsp:cNvSpPr/>
      </dsp:nvSpPr>
      <dsp:spPr>
        <a:xfrm>
          <a:off x="5424211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Data on sex or gender of staff across roles and leadership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Annual reports and evaluation of progress and outcomes</a:t>
          </a:r>
        </a:p>
      </dsp:txBody>
      <dsp:txXfrm>
        <a:off x="5424211" y="1012196"/>
        <a:ext cx="2377306" cy="2702109"/>
      </dsp:txXfrm>
    </dsp:sp>
    <dsp:sp modelId="{78664B6F-EE6F-4842-9A6D-45AF164F8679}">
      <dsp:nvSpPr>
        <dsp:cNvPr id="0" name=""/>
        <dsp:cNvSpPr/>
      </dsp:nvSpPr>
      <dsp:spPr>
        <a:xfrm>
          <a:off x="8134340" y="319033"/>
          <a:ext cx="2377306" cy="693163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Training and capacity building</a:t>
          </a:r>
        </a:p>
      </dsp:txBody>
      <dsp:txXfrm>
        <a:off x="8134340" y="319033"/>
        <a:ext cx="2377306" cy="693163"/>
      </dsp:txXfrm>
    </dsp:sp>
    <dsp:sp modelId="{4AD5459F-6F06-4944-84BB-4401731B17CF}">
      <dsp:nvSpPr>
        <dsp:cNvPr id="0" name=""/>
        <dsp:cNvSpPr/>
      </dsp:nvSpPr>
      <dsp:spPr>
        <a:xfrm>
          <a:off x="8134340" y="1012196"/>
          <a:ext cx="2377306" cy="270210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Whole organisation engagement</a:t>
          </a:r>
          <a:endParaRPr lang="en-GB" sz="1800" kern="1200" dirty="0"/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Tackle </a:t>
          </a:r>
          <a:r>
            <a:rPr lang="en-GB" sz="1800" kern="1200" dirty="0" smtClean="0">
              <a:solidFill>
                <a:schemeClr val="tx1">
                  <a:lumMod val="50000"/>
                </a:schemeClr>
              </a:solidFill>
            </a:rPr>
            <a:t>gender biases </a:t>
          </a: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of people and decisions</a:t>
          </a:r>
        </a:p>
        <a:p>
          <a:pPr marL="171450" lvl="1" indent="-17145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  <a:buClrTx/>
            <a:buFont typeface="Arial" panose="020B0604020202020204" pitchFamily="34" charset="0"/>
            <a:buChar char="••"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</a:rPr>
            <a:t>Joint action on specific topics</a:t>
          </a:r>
        </a:p>
      </dsp:txBody>
      <dsp:txXfrm>
        <a:off x="8134340" y="1012196"/>
        <a:ext cx="2377306" cy="2702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3619-DA10-455A-899B-422FC52113A1}">
      <dsp:nvSpPr>
        <dsp:cNvPr id="0" name=""/>
        <dsp:cNvSpPr/>
      </dsp:nvSpPr>
      <dsp:spPr>
        <a:xfrm>
          <a:off x="0" y="0"/>
          <a:ext cx="2048216" cy="410341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Work-life balance and organisational culture</a:t>
          </a:r>
        </a:p>
      </dsp:txBody>
      <dsp:txXfrm>
        <a:off x="0" y="1641364"/>
        <a:ext cx="2048216" cy="1641364"/>
      </dsp:txXfrm>
    </dsp:sp>
    <dsp:sp modelId="{35C4072A-5D5C-4E18-A105-2F264298B67C}">
      <dsp:nvSpPr>
        <dsp:cNvPr id="0" name=""/>
        <dsp:cNvSpPr/>
      </dsp:nvSpPr>
      <dsp:spPr>
        <a:xfrm>
          <a:off x="340890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7E800-FDBC-4186-A67F-0F7A5C6F3F71}">
      <dsp:nvSpPr>
        <dsp:cNvPr id="0" name=""/>
        <dsp:cNvSpPr/>
      </dsp:nvSpPr>
      <dsp:spPr>
        <a:xfrm>
          <a:off x="2109663" y="0"/>
          <a:ext cx="2048216" cy="410341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/>
            <a:t>Gender balance in leadership and decision-making </a:t>
          </a:r>
        </a:p>
      </dsp:txBody>
      <dsp:txXfrm>
        <a:off x="2109663" y="1641364"/>
        <a:ext cx="2048216" cy="1641364"/>
      </dsp:txXfrm>
    </dsp:sp>
    <dsp:sp modelId="{2A009E0E-B555-40AE-BE1C-98E7B472F102}">
      <dsp:nvSpPr>
        <dsp:cNvPr id="0" name=""/>
        <dsp:cNvSpPr/>
      </dsp:nvSpPr>
      <dsp:spPr>
        <a:xfrm>
          <a:off x="2450553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AEB2-0D87-403A-B57A-65158B9F4E4B}">
      <dsp:nvSpPr>
        <dsp:cNvPr id="0" name=""/>
        <dsp:cNvSpPr/>
      </dsp:nvSpPr>
      <dsp:spPr>
        <a:xfrm>
          <a:off x="4219326" y="0"/>
          <a:ext cx="2048216" cy="410341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Gender equality in recruitment and career progression </a:t>
          </a:r>
        </a:p>
      </dsp:txBody>
      <dsp:txXfrm>
        <a:off x="4219326" y="1641364"/>
        <a:ext cx="2048216" cy="1641364"/>
      </dsp:txXfrm>
    </dsp:sp>
    <dsp:sp modelId="{0BD22D13-69C7-4171-878B-C9908EF24776}">
      <dsp:nvSpPr>
        <dsp:cNvPr id="0" name=""/>
        <dsp:cNvSpPr/>
      </dsp:nvSpPr>
      <dsp:spPr>
        <a:xfrm>
          <a:off x="4560216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FA74-51E7-4E6C-8646-F6EDEE5E7C67}">
      <dsp:nvSpPr>
        <dsp:cNvPr id="0" name=""/>
        <dsp:cNvSpPr/>
      </dsp:nvSpPr>
      <dsp:spPr>
        <a:xfrm>
          <a:off x="6328989" y="0"/>
          <a:ext cx="2048216" cy="410341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Integrating the gender dimension </a:t>
          </a:r>
          <a:r>
            <a:rPr lang="en-GB" sz="1900" kern="1200" dirty="0"/>
            <a:t>into research and </a:t>
          </a:r>
          <a:r>
            <a:rPr lang="en-GB" sz="1900" kern="1200" dirty="0" smtClean="0"/>
            <a:t>teaching content</a:t>
          </a:r>
          <a:endParaRPr lang="en-GB" sz="1900" kern="1200" dirty="0"/>
        </a:p>
      </dsp:txBody>
      <dsp:txXfrm>
        <a:off x="6328989" y="1641364"/>
        <a:ext cx="2048216" cy="1641364"/>
      </dsp:txXfrm>
    </dsp:sp>
    <dsp:sp modelId="{B16F4960-EBFF-47D5-BA49-DA9589A6CADC}">
      <dsp:nvSpPr>
        <dsp:cNvPr id="0" name=""/>
        <dsp:cNvSpPr/>
      </dsp:nvSpPr>
      <dsp:spPr>
        <a:xfrm>
          <a:off x="6669879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2AF78-1E7A-4FEA-A407-E41314715C56}">
      <dsp:nvSpPr>
        <dsp:cNvPr id="0" name=""/>
        <dsp:cNvSpPr/>
      </dsp:nvSpPr>
      <dsp:spPr>
        <a:xfrm>
          <a:off x="8438652" y="0"/>
          <a:ext cx="2048216" cy="4103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Measures against gender-based </a:t>
          </a:r>
          <a:r>
            <a:rPr lang="en-GB" sz="1900" kern="1200" dirty="0"/>
            <a:t>violence, including sexual harassment</a:t>
          </a:r>
        </a:p>
      </dsp:txBody>
      <dsp:txXfrm>
        <a:off x="8438652" y="1641364"/>
        <a:ext cx="2048216" cy="1641364"/>
      </dsp:txXfrm>
    </dsp:sp>
    <dsp:sp modelId="{CE8B6937-4C3F-4FFE-97C3-445D8C7B9A2C}">
      <dsp:nvSpPr>
        <dsp:cNvPr id="0" name=""/>
        <dsp:cNvSpPr/>
      </dsp:nvSpPr>
      <dsp:spPr>
        <a:xfrm>
          <a:off x="8779542" y="246204"/>
          <a:ext cx="1366435" cy="1366435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0F44F-67AE-4925-B1E7-24DB9A9AFD54}">
      <dsp:nvSpPr>
        <dsp:cNvPr id="0" name=""/>
        <dsp:cNvSpPr/>
      </dsp:nvSpPr>
      <dsp:spPr>
        <a:xfrm>
          <a:off x="419474" y="3269312"/>
          <a:ext cx="9647919" cy="642341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42BEF-92F2-4716-A3DC-D687552B3E29}">
      <dsp:nvSpPr>
        <dsp:cNvPr id="0" name=""/>
        <dsp:cNvSpPr/>
      </dsp:nvSpPr>
      <dsp:spPr>
        <a:xfrm>
          <a:off x="0" y="1473957"/>
          <a:ext cx="10481583" cy="1965277"/>
        </a:xfrm>
        <a:prstGeom prst="notched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3BB33-A461-4386-B9BB-8A1BE3A4BF4F}">
      <dsp:nvSpPr>
        <dsp:cNvPr id="0" name=""/>
        <dsp:cNvSpPr/>
      </dsp:nvSpPr>
      <dsp:spPr>
        <a:xfrm>
          <a:off x="1706" y="0"/>
          <a:ext cx="1848346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Self-declaration by Horizon </a:t>
          </a:r>
          <a:r>
            <a:rPr lang="en-GB" sz="1600" b="1" kern="1200" dirty="0"/>
            <a:t>Europe applicants </a:t>
          </a:r>
          <a:r>
            <a:rPr lang="en-GB" sz="1600" b="1" kern="1200" dirty="0" smtClean="0"/>
            <a:t>through GEP eligibility criterion questionnaire*</a:t>
          </a:r>
          <a:endParaRPr lang="en-GB" sz="1600" b="1" kern="1200" dirty="0"/>
        </a:p>
      </dsp:txBody>
      <dsp:txXfrm>
        <a:off x="1706" y="0"/>
        <a:ext cx="1848346" cy="1965277"/>
      </dsp:txXfrm>
    </dsp:sp>
    <dsp:sp modelId="{A0D61974-3598-4C0F-829A-3DCBF1E9CD23}">
      <dsp:nvSpPr>
        <dsp:cNvPr id="0" name=""/>
        <dsp:cNvSpPr/>
      </dsp:nvSpPr>
      <dsp:spPr>
        <a:xfrm>
          <a:off x="68021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E9AB7-F327-4EE6-B74E-B327CA6AA460}">
      <dsp:nvSpPr>
        <dsp:cNvPr id="0" name=""/>
        <dsp:cNvSpPr/>
      </dsp:nvSpPr>
      <dsp:spPr>
        <a:xfrm>
          <a:off x="2065184" y="2947915"/>
          <a:ext cx="1909748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The GEP must be in place </a:t>
          </a:r>
          <a:r>
            <a:rPr lang="en-GB" sz="1600" b="1" kern="1200" dirty="0" smtClean="0"/>
            <a:t>for the </a:t>
          </a:r>
          <a:r>
            <a:rPr lang="en-GB" sz="1600" b="1" kern="1200" dirty="0"/>
            <a:t>signature of the Grant Agreement (for calls with deadlines from 2022 onwards)</a:t>
          </a:r>
        </a:p>
      </dsp:txBody>
      <dsp:txXfrm>
        <a:off x="2065184" y="2947915"/>
        <a:ext cx="1909748" cy="1965277"/>
      </dsp:txXfrm>
    </dsp:sp>
    <dsp:sp modelId="{4C4F80F9-8761-4622-AA85-A95D6B01FA82}">
      <dsp:nvSpPr>
        <dsp:cNvPr id="0" name=""/>
        <dsp:cNvSpPr/>
      </dsp:nvSpPr>
      <dsp:spPr>
        <a:xfrm>
          <a:off x="275539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2616-6824-4E5F-A269-3E831161F276}">
      <dsp:nvSpPr>
        <dsp:cNvPr id="0" name=""/>
        <dsp:cNvSpPr/>
      </dsp:nvSpPr>
      <dsp:spPr>
        <a:xfrm>
          <a:off x="4044960" y="0"/>
          <a:ext cx="1384346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Equivalent strategic documents may meet the GEP eligibility criterion</a:t>
          </a:r>
          <a:endParaRPr lang="en-GB" sz="1600" b="1" kern="1200" dirty="0"/>
        </a:p>
      </dsp:txBody>
      <dsp:txXfrm>
        <a:off x="4044960" y="0"/>
        <a:ext cx="1384346" cy="1965277"/>
      </dsp:txXfrm>
    </dsp:sp>
    <dsp:sp modelId="{C23A34EB-4BDA-4C7B-89F4-CCB5FBC66F4D}">
      <dsp:nvSpPr>
        <dsp:cNvPr id="0" name=""/>
        <dsp:cNvSpPr/>
      </dsp:nvSpPr>
      <dsp:spPr>
        <a:xfrm>
          <a:off x="4522749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400CA-CC5D-48BD-88E0-6E7EE63247FA}">
      <dsp:nvSpPr>
        <dsp:cNvPr id="0" name=""/>
        <dsp:cNvSpPr/>
      </dsp:nvSpPr>
      <dsp:spPr>
        <a:xfrm>
          <a:off x="5256250" y="2947915"/>
          <a:ext cx="2465620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Grant Agreement commits beneficiaries to taking measures to promote gender equality in implementation of action and, where applicable, in line with their GEP</a:t>
          </a:r>
          <a:endParaRPr lang="en-GB" sz="1600" b="1" kern="1200" dirty="0"/>
        </a:p>
      </dsp:txBody>
      <dsp:txXfrm>
        <a:off x="5256250" y="2947915"/>
        <a:ext cx="2465620" cy="1965277"/>
      </dsp:txXfrm>
    </dsp:sp>
    <dsp:sp modelId="{D14EF264-0529-4550-B3CF-BE166886AC7B}">
      <dsp:nvSpPr>
        <dsp:cNvPr id="0" name=""/>
        <dsp:cNvSpPr/>
      </dsp:nvSpPr>
      <dsp:spPr>
        <a:xfrm>
          <a:off x="6243401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BEE1-308C-4AF9-953C-842096F0640F}">
      <dsp:nvSpPr>
        <dsp:cNvPr id="0" name=""/>
        <dsp:cNvSpPr/>
      </dsp:nvSpPr>
      <dsp:spPr>
        <a:xfrm>
          <a:off x="7571085" y="0"/>
          <a:ext cx="1672480" cy="1965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Random eligibility </a:t>
          </a:r>
          <a:r>
            <a:rPr lang="en-GB" sz="1600" b="1" kern="1200" dirty="0"/>
            <a:t>compliance checks on beneficiaries during Horizon Europe</a:t>
          </a:r>
        </a:p>
      </dsp:txBody>
      <dsp:txXfrm>
        <a:off x="7571085" y="0"/>
        <a:ext cx="1672480" cy="1965277"/>
      </dsp:txXfrm>
    </dsp:sp>
    <dsp:sp modelId="{3C10CB4F-72D9-4B8B-924B-319FE9868525}">
      <dsp:nvSpPr>
        <dsp:cNvPr id="0" name=""/>
        <dsp:cNvSpPr/>
      </dsp:nvSpPr>
      <dsp:spPr>
        <a:xfrm>
          <a:off x="8022246" y="2210936"/>
          <a:ext cx="491319" cy="4913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2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7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4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2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9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1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0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1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63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691" r:id="rId18"/>
    <p:sldLayoutId id="214748369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ige.europa.eu/gender-mainstreaming/toolkits/gea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ec.europa.eu/info/sites/info/files/research_and_innovation/research_by_area/documents/ec_rtd_gender-bias-in-ai-factsheet.pdf" TargetMode="External"/><Relationship Id="rId7" Type="http://schemas.openxmlformats.org/officeDocument/2006/relationships/hyperlink" Target="https://www.nature.com/articles/d41586-020-03459-y" TargetMode="External"/><Relationship Id="rId2" Type="http://schemas.openxmlformats.org/officeDocument/2006/relationships/hyperlink" Target="https://ec.europa.eu/info/news/impact-sex-and-gender-current-covid-19-pandemic-2020-may-28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kjonnsforskning.no/en/2020/11/seeking-more-european-research-integrates-gender-dimensions" TargetMode="External"/><Relationship Id="rId5" Type="http://schemas.openxmlformats.org/officeDocument/2006/relationships/hyperlink" Target="https://op.europa.eu/en/publication-detail/-/publication/667d9e3e-2e03-11eb-b27b-01aa75ed71a1/language-en" TargetMode="External"/><Relationship Id="rId4" Type="http://schemas.openxmlformats.org/officeDocument/2006/relationships/hyperlink" Target="https://op.europa.eu/en/publication-detail/-/publication/33b4c99f-2e66-11eb-b27b-01aa75ed71a1/language-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36.emf"/><Relationship Id="rId4" Type="http://schemas.openxmlformats.org/officeDocument/2006/relationships/hyperlink" Target="https://op.europa.eu/en/web/eu-law-and-publications/publication-detail/-/publication/c0b30b4b-6ce2-11eb-aeb5-01aa75ed71a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ec.europa.eu/info/research-and-innovation/strategy/gender-equality-research-and-innovation_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TD-HORIZON-EU-GENDER-EQUALITY-PLAN@ec.europa.eu" TargetMode="External"/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RTD-GENDERINRESEARCH@ec.europa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publications/she-figures-2018_en" TargetMode="External"/><Relationship Id="rId7" Type="http://schemas.openxmlformats.org/officeDocument/2006/relationships/hyperlink" Target="https://eur-lex.europa.eu/legal-content/EN/TXT/?uri=COM%3A2020%3A628%3AF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ata.consilium.europa.eu/doc/document/ST-13567-2020-INIT/en/pdf" TargetMode="External"/><Relationship Id="rId5" Type="http://schemas.openxmlformats.org/officeDocument/2006/relationships/hyperlink" Target="https://eur-lex.europa.eu/legal-content/EN/TXT/?uri=CELEX%3A52020DC0152" TargetMode="External"/><Relationship Id="rId4" Type="http://schemas.openxmlformats.org/officeDocument/2006/relationships/hyperlink" Target="https://ec.europa.eu/info/publications/era-progress-report-2018_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rules-lev-lear-fca_en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84423" y="5111578"/>
            <a:ext cx="3186584" cy="480329"/>
          </a:xfrm>
        </p:spPr>
        <p:txBody>
          <a:bodyPr/>
          <a:lstStyle/>
          <a:p>
            <a:r>
              <a:rPr lang="en-US" dirty="0"/>
              <a:t>How to prepare a successful proposal in Horizon </a:t>
            </a:r>
            <a:r>
              <a:rPr lang="en-US" dirty="0" smtClean="0"/>
              <a:t>Europe: Horizontal Aspects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84423" y="4760953"/>
            <a:ext cx="3186584" cy="3495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Anne Pépin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184423" y="5591908"/>
            <a:ext cx="3186584" cy="216000"/>
          </a:xfrm>
        </p:spPr>
        <p:txBody>
          <a:bodyPr/>
          <a:lstStyle/>
          <a:p>
            <a:r>
              <a:rPr lang="en-GB" dirty="0" smtClean="0"/>
              <a:t>21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EA19CB-C722-4C4F-89CB-215B02FF2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448785"/>
              </p:ext>
            </p:extLst>
          </p:nvPr>
        </p:nvGraphicFramePr>
        <p:xfrm>
          <a:off x="968991" y="1214651"/>
          <a:ext cx="10481583" cy="491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325DAA-4BC8-46D9-AD20-9C28698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eligibility criterion steps</a:t>
            </a:r>
          </a:p>
        </p:txBody>
      </p:sp>
    </p:spTree>
    <p:extLst>
      <p:ext uri="{BB962C8B-B14F-4D97-AF65-F5344CB8AC3E}">
        <p14:creationId xmlns:p14="http://schemas.microsoft.com/office/powerpoint/2010/main" val="342734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EF228-A3E5-4F46-B84A-1455CEEF1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577" y="5141206"/>
            <a:ext cx="10178845" cy="8632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tx2"/>
                </a:solidFill>
              </a:rPr>
              <a:t>Additional guidance and support on GEPs upcoming, including through a </a:t>
            </a:r>
            <a:r>
              <a:rPr lang="en-GB" b="1" dirty="0" smtClean="0">
                <a:solidFill>
                  <a:srgbClr val="004494"/>
                </a:solidFill>
              </a:rPr>
              <a:t>Pilot </a:t>
            </a:r>
            <a:r>
              <a:rPr lang="en-GB" b="1" dirty="0">
                <a:solidFill>
                  <a:srgbClr val="004494"/>
                </a:solidFill>
              </a:rPr>
              <a:t>knowledge and support </a:t>
            </a:r>
            <a:r>
              <a:rPr lang="en-GB" b="1" dirty="0" smtClean="0">
                <a:solidFill>
                  <a:srgbClr val="004494"/>
                </a:solidFill>
              </a:rPr>
              <a:t>facility on institutional change through GEPs</a:t>
            </a:r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CB25FF-DA91-4CE6-A0A7-756B3F55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GEP practice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4EEF228-A3E5-4F46-B84A-1455CEEF127D}"/>
              </a:ext>
            </a:extLst>
          </p:cNvPr>
          <p:cNvSpPr txBox="1">
            <a:spLocks/>
          </p:cNvSpPr>
          <p:nvPr/>
        </p:nvSpPr>
        <p:spPr>
          <a:xfrm>
            <a:off x="866931" y="1263003"/>
            <a:ext cx="10486869" cy="500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GB" b="1" dirty="0" smtClean="0">
                <a:solidFill>
                  <a:schemeClr val="tx2"/>
                </a:solidFill>
              </a:rPr>
              <a:t>Extensive knowledge and support on GEPs already available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Image 42" descr="gear tool logo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-815"/>
          <a:stretch/>
        </p:blipFill>
        <p:spPr>
          <a:xfrm>
            <a:off x="8924439" y="1763210"/>
            <a:ext cx="2260983" cy="3050851"/>
          </a:xfrm>
          <a:prstGeom prst="rect">
            <a:avLst/>
          </a:prstGeom>
          <a:ln w="6350">
            <a:solidFill>
              <a:srgbClr val="9ABFD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8200" y="1763210"/>
            <a:ext cx="778960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The GEAR tool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(‘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Gender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Equality in Academia and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Research’)</a:t>
            </a:r>
            <a:r>
              <a:rPr lang="en-GB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step-by-step online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guidance co-developed by DG RTD and EIGE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implementing GEPs, including e.g.: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Action </a:t>
            </a:r>
            <a:r>
              <a:rPr lang="en-US" sz="2000" dirty="0"/>
              <a:t>toolbox: </a:t>
            </a:r>
            <a:r>
              <a:rPr lang="en-US" sz="2000" dirty="0" smtClean="0"/>
              <a:t>key </a:t>
            </a:r>
            <a:r>
              <a:rPr lang="en-US" sz="2000" dirty="0"/>
              <a:t>themes to consider in a </a:t>
            </a:r>
            <a:r>
              <a:rPr lang="en-US" sz="2000" dirty="0" smtClean="0"/>
              <a:t>GEP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Concrete </a:t>
            </a:r>
            <a:r>
              <a:rPr lang="en-US" sz="2000" dirty="0"/>
              <a:t>examples of good practices, building on GEP projects funded under FP7 and </a:t>
            </a:r>
            <a:r>
              <a:rPr lang="en-US" sz="2000" dirty="0" smtClean="0"/>
              <a:t>Horizon 2020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Who is involved in GEPs</a:t>
            </a:r>
          </a:p>
          <a:p>
            <a:pPr marL="819150" lvl="1" indent="-3619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Legislative and policy b</a:t>
            </a:r>
            <a:r>
              <a:rPr lang="en-US" sz="2000" dirty="0"/>
              <a:t>a</a:t>
            </a:r>
            <a:r>
              <a:rPr lang="en-US" sz="2000" dirty="0" smtClean="0"/>
              <a:t>ckgrounds in each Member State</a:t>
            </a:r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208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Integration of the gender dimension in R&amp;I content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</a:t>
            </a:r>
            <a:r>
              <a:rPr lang="en-GB" dirty="0" smtClean="0"/>
              <a:t>Award CRITERIA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9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80404" y="613976"/>
            <a:ext cx="10026877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solidFill>
                  <a:schemeClr val="accent4"/>
                </a:solidFill>
              </a:rPr>
              <a:t>Award Criteria: </a:t>
            </a:r>
            <a:r>
              <a:rPr lang="en-GB" sz="3300" b="0" dirty="0" smtClean="0">
                <a:solidFill>
                  <a:schemeClr val="accent4"/>
                </a:solidFill>
              </a:rPr>
              <a:t>Integration of the gender dimension</a:t>
            </a:r>
            <a:endParaRPr lang="en-GB" sz="3300" b="0" dirty="0">
              <a:solidFill>
                <a:schemeClr val="accent4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2169" y="579741"/>
            <a:ext cx="864000" cy="864000"/>
            <a:chOff x="10070085" y="2641504"/>
            <a:chExt cx="864000" cy="864000"/>
          </a:xfrm>
        </p:grpSpPr>
        <p:sp>
          <p:nvSpPr>
            <p:cNvPr id="12" name="Oval 11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57796" y="2245425"/>
            <a:ext cx="9771797" cy="32316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GB" sz="2400" b="1" cap="all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Clarity </a:t>
            </a:r>
            <a:r>
              <a:rPr lang="en-US" sz="2000" dirty="0">
                <a:solidFill>
                  <a:schemeClr val="bg1"/>
                </a:solidFill>
              </a:rPr>
              <a:t>and pertinence of the </a:t>
            </a:r>
            <a:r>
              <a:rPr lang="en-US" sz="2000" b="1" dirty="0">
                <a:solidFill>
                  <a:schemeClr val="accent2"/>
                </a:solidFill>
              </a:rPr>
              <a:t>project’s objectives</a:t>
            </a:r>
            <a:r>
              <a:rPr lang="en-US" sz="2000" dirty="0">
                <a:solidFill>
                  <a:schemeClr val="bg1"/>
                </a:solidFill>
              </a:rPr>
              <a:t>, and the extent to which the proposed work is ambitious, and goes beyond the state-of-the-art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Soundness of the proposed methodology</a:t>
            </a:r>
            <a:r>
              <a:rPr lang="en-US" sz="2000" dirty="0">
                <a:solidFill>
                  <a:schemeClr val="bg1"/>
                </a:solidFill>
              </a:rPr>
              <a:t>, including the underlying concepts, models, assumptions, inter-disciplinary approaches, </a:t>
            </a:r>
            <a:r>
              <a:rPr lang="en-US" sz="2000" b="1" dirty="0">
                <a:solidFill>
                  <a:srgbClr val="004494"/>
                </a:solidFill>
              </a:rPr>
              <a:t>appropriate consideration of the gender dimension in research and innovation content</a:t>
            </a:r>
            <a:r>
              <a:rPr lang="en-US" sz="2000" dirty="0">
                <a:solidFill>
                  <a:schemeClr val="bg1"/>
                </a:solidFill>
              </a:rPr>
              <a:t>, and the quality of open science practices including sharing and management of research outputs and engagement of citizens, civil society and end users where </a:t>
            </a:r>
            <a:r>
              <a:rPr lang="en-US" sz="2000" dirty="0" smtClean="0">
                <a:solidFill>
                  <a:schemeClr val="bg1"/>
                </a:solidFill>
              </a:rPr>
              <a:t>appropriate.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0649" y="6278764"/>
            <a:ext cx="8144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Proposals aspects are assessed to </a:t>
            </a:r>
            <a:r>
              <a:rPr lang="en-GB" sz="1200" i="1" dirty="0"/>
              <a:t>the extent that the proposed work is within the scope of the work programme topic</a:t>
            </a:r>
            <a:endParaRPr lang="fr-BE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45388" y="1596119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cap="all" dirty="0">
                <a:solidFill>
                  <a:schemeClr val="accent2"/>
                </a:solidFill>
              </a:rPr>
              <a:t>Excellence </a:t>
            </a:r>
            <a:r>
              <a:rPr lang="en-GB" sz="2800" b="1" dirty="0">
                <a:solidFill>
                  <a:schemeClr val="accent2"/>
                </a:solidFill>
              </a:rPr>
              <a:t>criterion for </a:t>
            </a:r>
            <a:r>
              <a:rPr lang="en-GB" sz="2800" b="1" dirty="0" smtClean="0">
                <a:solidFill>
                  <a:schemeClr val="accent2"/>
                </a:solidFill>
              </a:rPr>
              <a:t>RIAs/IAs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8" y="468000"/>
            <a:ext cx="9998708" cy="473104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Integration of the g</a:t>
            </a:r>
            <a:r>
              <a:rPr lang="en-GB" sz="3600" dirty="0" smtClean="0"/>
              <a:t>ender dimension in </a:t>
            </a:r>
            <a:r>
              <a:rPr lang="en-GB" dirty="0" smtClean="0"/>
              <a:t>R&amp;I content</a:t>
            </a:r>
            <a:endParaRPr lang="en-GB" sz="36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8200" y="1368002"/>
            <a:ext cx="10515600" cy="1224000"/>
          </a:xfrm>
          <a:prstGeom prst="rect">
            <a:avLst/>
          </a:prstGeom>
          <a:ln w="28575">
            <a:solidFill>
              <a:schemeClr val="accent4"/>
            </a:solidFill>
            <a:prstDash val="sysDot"/>
          </a:ln>
        </p:spPr>
        <p:txBody>
          <a:bodyPr vert="horz" lIns="91440" tIns="14400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9713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404A52"/>
                </a:solidFill>
              </a:rPr>
              <a:t>Addressing the gender dimension in research and innovation </a:t>
            </a:r>
            <a:r>
              <a:rPr lang="en-US" dirty="0" smtClean="0">
                <a:solidFill>
                  <a:srgbClr val="404A52"/>
                </a:solidFill>
              </a:rPr>
              <a:t>content entails </a:t>
            </a:r>
            <a:r>
              <a:rPr lang="en-US" dirty="0">
                <a:solidFill>
                  <a:srgbClr val="404A52"/>
                </a:solidFill>
              </a:rPr>
              <a:t>taking into account sex and gender in the whole research &amp; innovation </a:t>
            </a:r>
            <a:r>
              <a:rPr lang="en-US" dirty="0" smtClean="0">
                <a:solidFill>
                  <a:srgbClr val="404A52"/>
                </a:solidFill>
              </a:rPr>
              <a:t>process</a:t>
            </a:r>
            <a:endParaRPr lang="en-US" dirty="0">
              <a:solidFill>
                <a:srgbClr val="404A5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444" y="2791445"/>
            <a:ext cx="10515600" cy="833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1200"/>
              </a:spcAft>
              <a:buClr>
                <a:srgbClr val="FBC400"/>
              </a:buClr>
            </a:pPr>
            <a:r>
              <a:rPr lang="en-US" sz="2000" b="1" kern="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sz="2000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integration of the gender dimension </a:t>
            </a:r>
            <a:r>
              <a:rPr lang="en-US" sz="2000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into R&amp;I content is </a:t>
            </a:r>
            <a:r>
              <a:rPr lang="en-US" sz="2000" b="1" kern="0" spc="-30" dirty="0">
                <a:solidFill>
                  <a:schemeClr val="accent2"/>
                </a:solidFill>
                <a:cs typeface="Arial" panose="020B0604020202020204" pitchFamily="34" charset="0"/>
              </a:rPr>
              <a:t>mandatory</a:t>
            </a:r>
            <a:r>
              <a:rPr lang="en-US" sz="2000" b="1" kern="0" spc="-30" dirty="0">
                <a:solidFill>
                  <a:schemeClr val="bg1"/>
                </a:solidFill>
                <a:cs typeface="Arial" panose="020B0604020202020204" pitchFamily="34" charset="0"/>
              </a:rPr>
              <a:t>, unless it is explicitly mentioned in the topic </a:t>
            </a:r>
            <a:r>
              <a:rPr lang="en-US" sz="2000" b="1" kern="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description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128E1A-CB89-47F8-938A-56BB556A2F49}"/>
              </a:ext>
            </a:extLst>
          </p:cNvPr>
          <p:cNvSpPr/>
          <p:nvPr/>
        </p:nvSpPr>
        <p:spPr bwMode="auto">
          <a:xfrm>
            <a:off x="1019163" y="1517438"/>
            <a:ext cx="2364117" cy="92096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18000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r>
              <a:rPr lang="fr-BE" sz="2000" b="1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Gender</a:t>
            </a:r>
            <a:r>
              <a:rPr lang="fr-BE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Dimension</a:t>
            </a:r>
            <a:endParaRPr lang="en-GB" sz="2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14451" y="3733419"/>
            <a:ext cx="11084257" cy="312458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Why is </a:t>
            </a:r>
            <a:r>
              <a:rPr lang="en-US" b="0" dirty="0" smtClean="0">
                <a:solidFill>
                  <a:schemeClr val="tx1"/>
                </a:solidFill>
                <a:cs typeface="Arial" panose="020B0604020202020204" pitchFamily="34" charset="0"/>
              </a:rPr>
              <a:t>the gender </a:t>
            </a: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dimension important</a:t>
            </a:r>
            <a:r>
              <a:rPr lang="en-US" b="0" dirty="0" smtClean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Why </a:t>
            </a: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do we observe differences between women and men in infection levels and mortality rates in the COVID-19 pandemic?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Does it make sense to study cardiovascular diseases only on male animals and on men, or osteoporosis only on women?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Does it make sense to design car safety equipment only on the basis of male body standards?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Is it </a:t>
            </a:r>
            <a:r>
              <a:rPr lang="en-US" sz="15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ethical </a:t>
            </a: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to develop AI products that spread gender and racial biases due to a lack of diversity in the data used in training AI applications?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Is it normal that household travel surveys, and thus mobility analysis and transport planning, underrate trips performed as part of caring </a:t>
            </a:r>
            <a:r>
              <a:rPr lang="en-US" sz="15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work</a:t>
            </a: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, which are predominantly undertaken by women?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Did you know that pheromones given off by men experimenters, but not women, induce a stress response in laboratory mice sufficient to trigger pain relief?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1500" b="0" dirty="0">
                <a:solidFill>
                  <a:schemeClr val="tx1"/>
                </a:solidFill>
                <a:cs typeface="Arial" panose="020B0604020202020204" pitchFamily="34" charset="0"/>
              </a:rPr>
              <a:t>And did you know that climate change is affecting sex determination in a number of marine species and that certain populations are now at risk of extinction?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en-US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8" y="288000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72" y="187194"/>
            <a:ext cx="10515600" cy="1177014"/>
          </a:xfrm>
        </p:spPr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Gendered Innovations </a:t>
            </a:r>
            <a:r>
              <a:rPr lang="en-GB" dirty="0" smtClean="0">
                <a:cs typeface="Arial" panose="020B0604020202020204" pitchFamily="34" charset="0"/>
              </a:rPr>
              <a:t>: How inclusive analysis contributes to research and innovation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672" y="1625721"/>
            <a:ext cx="9250888" cy="475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0" indent="-285750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15 new </a:t>
            </a: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case studies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in health, AI &amp; robotics, climate change, energy, transport, urban planning, waste management, agriculture, taxation, </a:t>
            </a:r>
            <a:r>
              <a:rPr lang="en-US" altLang="en-US" b="0" dirty="0" smtClean="0">
                <a:solidFill>
                  <a:srgbClr val="4D4D4D"/>
                </a:solidFill>
                <a:cs typeface="Arial" panose="020B0604020202020204" pitchFamily="34" charset="0"/>
              </a:rPr>
              <a:t>      venture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funding) building on Horizon 2020 funded projects</a:t>
            </a:r>
          </a:p>
          <a:p>
            <a:pPr marL="450850" lvl="0" indent="-285750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Refined methodologies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 on the integration of sex/gender based analysis, and intersectional analysis, in R&amp;I content</a:t>
            </a:r>
          </a:p>
          <a:p>
            <a:pPr marL="450850" lvl="0" indent="-285750" fontAlgn="base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Evidence-based policy recommendations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for Horizon Europe</a:t>
            </a:r>
          </a:p>
          <a:p>
            <a:pPr marL="450850" lvl="0" indent="-285750" fontAlgn="base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4D4D4D"/>
                </a:solidFill>
                <a:cs typeface="Arial" panose="020B0604020202020204" pitchFamily="34" charset="0"/>
              </a:rPr>
              <a:t>Awareness raising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</a:rPr>
              <a:t> material including factsheets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2"/>
              </a:rPr>
              <a:t>Case study </a:t>
            </a:r>
            <a:r>
              <a:rPr lang="en-US" altLang="en-US" b="0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2"/>
              </a:rPr>
              <a:t>on the impact of sex &amp; gender in the COVID-19 pandemic</a:t>
            </a:r>
            <a:endParaRPr lang="en-US" altLang="en-US" b="0" dirty="0">
              <a:solidFill>
                <a:srgbClr val="32863A"/>
              </a:solidFill>
              <a:cs typeface="Arial" panose="020B0604020202020204" pitchFamily="34" charset="0"/>
              <a:sym typeface="Wingdings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3"/>
              </a:rPr>
              <a:t>Factsheet </a:t>
            </a:r>
            <a:r>
              <a:rPr lang="en-US" altLang="en-US" b="0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3"/>
              </a:rPr>
              <a:t>on gender and intersectional bias in AI</a:t>
            </a:r>
            <a:endParaRPr lang="en-US" altLang="en-US" b="0" dirty="0">
              <a:solidFill>
                <a:srgbClr val="32863A"/>
              </a:solidFill>
              <a:cs typeface="Arial" panose="020B0604020202020204" pitchFamily="34" charset="0"/>
              <a:sym typeface="Wingdings"/>
            </a:endParaRP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à"/>
              <a:defRPr/>
            </a:pP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Full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4"/>
              </a:rPr>
              <a:t>Policy Review Report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and 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  <a:hlinkClick r:id="rId5"/>
              </a:rPr>
              <a:t>Factsheet</a:t>
            </a:r>
            <a:r>
              <a:rPr lang="en-US" altLang="en-US" dirty="0">
                <a:solidFill>
                  <a:srgbClr val="32863A"/>
                </a:solidFill>
                <a:cs typeface="Arial" panose="020B0604020202020204" pitchFamily="34" charset="0"/>
                <a:sym typeface="Wingdings"/>
              </a:rPr>
              <a:t> released on 25 November 2020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6"/>
              </a:rPr>
              <a:t>Interview of Commissioner Gabriel in KILDEN News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</a:rPr>
              <a:t> (25/11/2020)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altLang="en-US" b="0" i="1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7"/>
              </a:rPr>
              <a:t>Nature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  <a:hlinkClick r:id="rId7"/>
              </a:rPr>
              <a:t> editorial </a:t>
            </a:r>
            <a:r>
              <a:rPr lang="en-US" altLang="en-US" b="0" dirty="0">
                <a:solidFill>
                  <a:srgbClr val="4D4D4D"/>
                </a:solidFill>
                <a:cs typeface="Arial" panose="020B0604020202020204" pitchFamily="34" charset="0"/>
                <a:sym typeface="Wingdings"/>
              </a:rPr>
              <a:t>(09/12/2020)</a:t>
            </a:r>
            <a:endParaRPr lang="en-US" altLang="en-US" b="0" dirty="0">
              <a:solidFill>
                <a:srgbClr val="4D4D4D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4687" t="16111" r="36667" b="10925"/>
          <a:stretch/>
        </p:blipFill>
        <p:spPr>
          <a:xfrm>
            <a:off x="9188246" y="1625721"/>
            <a:ext cx="2499051" cy="35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46" y="691722"/>
            <a:ext cx="11425873" cy="1177014"/>
          </a:xfrm>
        </p:spPr>
        <p:txBody>
          <a:bodyPr/>
          <a:lstStyle/>
          <a:p>
            <a:r>
              <a:rPr lang="fr-BE" dirty="0" err="1">
                <a:cs typeface="Arial" panose="020B0604020202020204" pitchFamily="34" charset="0"/>
              </a:rPr>
              <a:t>Why</a:t>
            </a:r>
            <a:r>
              <a:rPr lang="fr-BE" dirty="0">
                <a:cs typeface="Arial" panose="020B0604020202020204" pitchFamily="34" charset="0"/>
              </a:rPr>
              <a:t> do </a:t>
            </a:r>
            <a:r>
              <a:rPr lang="fr-BE" dirty="0" err="1">
                <a:cs typeface="Arial" panose="020B0604020202020204" pitchFamily="34" charset="0"/>
              </a:rPr>
              <a:t>we</a:t>
            </a:r>
            <a:r>
              <a:rPr lang="fr-BE" dirty="0">
                <a:cs typeface="Arial" panose="020B0604020202020204" pitchFamily="34" charset="0"/>
              </a:rPr>
              <a:t> </a:t>
            </a:r>
            <a:r>
              <a:rPr lang="fr-BE" dirty="0" err="1">
                <a:cs typeface="Arial" panose="020B0604020202020204" pitchFamily="34" charset="0"/>
              </a:rPr>
              <a:t>need</a:t>
            </a:r>
            <a:r>
              <a:rPr lang="fr-BE" dirty="0">
                <a:cs typeface="Arial" panose="020B0604020202020204" pitchFamily="34" charset="0"/>
              </a:rPr>
              <a:t> to </a:t>
            </a:r>
            <a:r>
              <a:rPr lang="fr-BE" dirty="0" err="1">
                <a:cs typeface="Arial" panose="020B0604020202020204" pitchFamily="34" charset="0"/>
              </a:rPr>
              <a:t>integrate</a:t>
            </a:r>
            <a:r>
              <a:rPr lang="fr-BE" dirty="0">
                <a:cs typeface="Arial" panose="020B0604020202020204" pitchFamily="34" charset="0"/>
              </a:rPr>
              <a:t> the </a:t>
            </a:r>
            <a:r>
              <a:rPr lang="fr-BE" dirty="0" err="1">
                <a:cs typeface="Arial" panose="020B0604020202020204" pitchFamily="34" charset="0"/>
              </a:rPr>
              <a:t>gender</a:t>
            </a:r>
            <a:r>
              <a:rPr lang="fr-BE" dirty="0">
                <a:cs typeface="Arial" panose="020B0604020202020204" pitchFamily="34" charset="0"/>
              </a:rPr>
              <a:t> dimension </a:t>
            </a:r>
            <a:r>
              <a:rPr lang="fr-BE" dirty="0" err="1">
                <a:cs typeface="Arial" panose="020B0604020202020204" pitchFamily="34" charset="0"/>
              </a:rPr>
              <a:t>into</a:t>
            </a:r>
            <a:r>
              <a:rPr lang="fr-BE" dirty="0">
                <a:cs typeface="Arial" panose="020B0604020202020204" pitchFamily="34" charset="0"/>
              </a:rPr>
              <a:t> R&amp;I content?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6127" y="2382511"/>
            <a:ext cx="11248892" cy="326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300" b="0" dirty="0">
                <a:solidFill>
                  <a:schemeClr val="tx1"/>
                </a:solidFill>
              </a:rPr>
              <a:t>Every </a:t>
            </a:r>
            <a:r>
              <a:rPr lang="en-US" sz="2300" b="0" dirty="0" smtClean="0">
                <a:solidFill>
                  <a:schemeClr val="tx1"/>
                </a:solidFill>
              </a:rPr>
              <a:t>cell </a:t>
            </a:r>
            <a:r>
              <a:rPr lang="en-US" sz="2300" b="0" dirty="0">
                <a:solidFill>
                  <a:schemeClr val="tx1"/>
                </a:solidFill>
              </a:rPr>
              <a:t>is sexed and every person is gendered 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300" b="0" dirty="0">
                <a:solidFill>
                  <a:schemeClr val="tx1"/>
                </a:solidFill>
              </a:rPr>
              <a:t>Brings added value of research in terms of excellence, rigor, reproducibility, creativity and business </a:t>
            </a:r>
            <a:r>
              <a:rPr lang="en-US" sz="2300" b="0" dirty="0" smtClean="0">
                <a:solidFill>
                  <a:schemeClr val="tx1"/>
                </a:solidFill>
              </a:rPr>
              <a:t>opportunities</a:t>
            </a:r>
            <a:endParaRPr lang="en-US" sz="2300" b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300" b="0" dirty="0">
                <a:solidFill>
                  <a:schemeClr val="tx1"/>
                </a:solidFill>
              </a:rPr>
              <a:t>Brings an in-depth understanding of all people’s needs, </a:t>
            </a:r>
            <a:r>
              <a:rPr lang="en-US" sz="2300" b="0" dirty="0" err="1">
                <a:solidFill>
                  <a:schemeClr val="tx1"/>
                </a:solidFill>
              </a:rPr>
              <a:t>behaviours</a:t>
            </a:r>
            <a:r>
              <a:rPr lang="en-US" sz="2300" b="0" dirty="0">
                <a:solidFill>
                  <a:schemeClr val="tx1"/>
                </a:solidFill>
              </a:rPr>
              <a:t> and </a:t>
            </a:r>
            <a:r>
              <a:rPr lang="en-US" sz="2300" b="0" dirty="0" smtClean="0">
                <a:solidFill>
                  <a:schemeClr val="tx1"/>
                </a:solidFill>
              </a:rPr>
              <a:t>attitudes</a:t>
            </a:r>
            <a:endParaRPr lang="en-US" sz="2300" b="0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300" b="0" dirty="0">
                <a:solidFill>
                  <a:schemeClr val="tx1"/>
                </a:solidFill>
              </a:rPr>
              <a:t>Goods and services better suited to the needs of all citizens</a:t>
            </a:r>
          </a:p>
          <a:p>
            <a:pPr marL="342900" lvl="1" indent="-3429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300" b="0" dirty="0">
                <a:solidFill>
                  <a:schemeClr val="tx1"/>
                </a:solidFill>
              </a:rPr>
              <a:t>Enhanced societal relevance of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091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Gender balance in research teams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</a:t>
            </a:r>
            <a:r>
              <a:rPr lang="en-GB" dirty="0" smtClean="0"/>
              <a:t>PROPOSAL RANKING CRITERIA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6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604684" y="2033677"/>
            <a:ext cx="11371006" cy="434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sz="2100" dirty="0" smtClean="0">
                <a:solidFill>
                  <a:srgbClr val="004494"/>
                </a:solidFill>
              </a:rPr>
              <a:t> By order of priority</a:t>
            </a:r>
            <a:endParaRPr lang="en-US" sz="2100" dirty="0">
              <a:solidFill>
                <a:srgbClr val="004494"/>
              </a:solidFill>
            </a:endParaRPr>
          </a:p>
          <a:p>
            <a:pPr marL="457200" lvl="0" indent="-36000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100" b="0" dirty="0" smtClean="0">
                <a:solidFill>
                  <a:schemeClr val="tx1"/>
                </a:solidFill>
              </a:rPr>
              <a:t>Aspects of </a:t>
            </a:r>
            <a:r>
              <a:rPr lang="en-US" sz="2100" b="0" dirty="0">
                <a:solidFill>
                  <a:schemeClr val="tx1"/>
                </a:solidFill>
              </a:rPr>
              <a:t>the call that have not otherwise been covered by </a:t>
            </a:r>
            <a:r>
              <a:rPr lang="en-US" sz="2100" b="0" dirty="0" smtClean="0">
                <a:solidFill>
                  <a:schemeClr val="tx1"/>
                </a:solidFill>
              </a:rPr>
              <a:t>more </a:t>
            </a:r>
            <a:r>
              <a:rPr lang="en-US" sz="2100" b="0" dirty="0">
                <a:solidFill>
                  <a:schemeClr val="tx1"/>
                </a:solidFill>
              </a:rPr>
              <a:t>highly ranked proposals </a:t>
            </a:r>
          </a:p>
          <a:p>
            <a:pPr marL="457200" lvl="0" indent="-36000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100" b="0" dirty="0" smtClean="0">
                <a:solidFill>
                  <a:schemeClr val="tx1"/>
                </a:solidFill>
              </a:rPr>
              <a:t>Scores </a:t>
            </a:r>
            <a:r>
              <a:rPr lang="en-US" sz="2100" b="0" dirty="0">
                <a:solidFill>
                  <a:schemeClr val="tx1"/>
                </a:solidFill>
              </a:rPr>
              <a:t>on </a:t>
            </a:r>
            <a:r>
              <a:rPr lang="en-US" sz="2100" b="0" dirty="0" smtClean="0">
                <a:solidFill>
                  <a:schemeClr val="tx1"/>
                </a:solidFill>
              </a:rPr>
              <a:t>‘Excellence’ then on ‘Impact’ (for IAs, </a:t>
            </a:r>
            <a:r>
              <a:rPr lang="en-US" sz="2100" b="0" dirty="0">
                <a:solidFill>
                  <a:schemeClr val="tx1"/>
                </a:solidFill>
              </a:rPr>
              <a:t>scores </a:t>
            </a:r>
            <a:r>
              <a:rPr lang="en-US" sz="2100" b="0" dirty="0" smtClean="0">
                <a:solidFill>
                  <a:schemeClr val="tx1"/>
                </a:solidFill>
              </a:rPr>
              <a:t>on ‘Impact’ then ‘Excellence’)</a:t>
            </a:r>
            <a:endParaRPr lang="en-US" sz="2100" b="0" dirty="0">
              <a:solidFill>
                <a:schemeClr val="tx1"/>
              </a:solidFill>
            </a:endParaRPr>
          </a:p>
          <a:p>
            <a:pPr marL="457200" lvl="0" indent="-36000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100" dirty="0" smtClean="0">
                <a:solidFill>
                  <a:schemeClr val="accent2"/>
                </a:solidFill>
              </a:rPr>
              <a:t>Gender </a:t>
            </a:r>
            <a:r>
              <a:rPr lang="en-US" sz="2100" dirty="0">
                <a:solidFill>
                  <a:schemeClr val="accent2"/>
                </a:solidFill>
              </a:rPr>
              <a:t>balance among </a:t>
            </a:r>
            <a:r>
              <a:rPr lang="en-US" sz="2100" dirty="0" smtClean="0">
                <a:solidFill>
                  <a:schemeClr val="accent2"/>
                </a:solidFill>
              </a:rPr>
              <a:t>personnel </a:t>
            </a:r>
            <a:r>
              <a:rPr lang="en-US" sz="2100" dirty="0">
                <a:solidFill>
                  <a:schemeClr val="accent2"/>
                </a:solidFill>
              </a:rPr>
              <a:t>named in the proposal who will </a:t>
            </a:r>
            <a:r>
              <a:rPr lang="en-US" sz="2100" dirty="0" smtClean="0">
                <a:solidFill>
                  <a:schemeClr val="accent2"/>
                </a:solidFill>
              </a:rPr>
              <a:t>be </a:t>
            </a:r>
            <a:r>
              <a:rPr lang="en-US" sz="2100" dirty="0">
                <a:solidFill>
                  <a:schemeClr val="accent2"/>
                </a:solidFill>
              </a:rPr>
              <a:t>primarily responsible for carrying out the research and/or innovation activities, and </a:t>
            </a:r>
            <a:r>
              <a:rPr lang="en-US" sz="2100" dirty="0" smtClean="0">
                <a:solidFill>
                  <a:schemeClr val="accent2"/>
                </a:solidFill>
              </a:rPr>
              <a:t>who </a:t>
            </a:r>
            <a:r>
              <a:rPr lang="en-US" sz="2100" dirty="0">
                <a:solidFill>
                  <a:schemeClr val="accent2"/>
                </a:solidFill>
              </a:rPr>
              <a:t>are included in the researchers table in the proposal</a:t>
            </a:r>
          </a:p>
          <a:p>
            <a:pPr marL="457200" lvl="0" indent="-36000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100" b="0" dirty="0" smtClean="0">
                <a:solidFill>
                  <a:schemeClr val="tx1"/>
                </a:solidFill>
              </a:rPr>
              <a:t>Geographical </a:t>
            </a:r>
            <a:r>
              <a:rPr lang="en-US" sz="2100" b="0" dirty="0">
                <a:solidFill>
                  <a:schemeClr val="tx1"/>
                </a:solidFill>
              </a:rPr>
              <a:t>diversity</a:t>
            </a:r>
          </a:p>
          <a:p>
            <a:pPr marL="457200" lvl="0" indent="-36000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100" b="0" dirty="0" smtClean="0">
                <a:solidFill>
                  <a:schemeClr val="tx1"/>
                </a:solidFill>
              </a:rPr>
              <a:t>…</a:t>
            </a:r>
            <a:endParaRPr lang="en-US" sz="2100" b="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en-GB" sz="2100" b="0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6434" y="729470"/>
            <a:ext cx="9541768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solidFill>
                  <a:srgbClr val="004494"/>
                </a:solidFill>
              </a:rPr>
              <a:t>Ranking Criteria for ex </a:t>
            </a:r>
            <a:r>
              <a:rPr lang="en-GB" sz="3300" dirty="0" err="1" smtClean="0">
                <a:solidFill>
                  <a:srgbClr val="004494"/>
                </a:solidFill>
              </a:rPr>
              <a:t>aequo</a:t>
            </a:r>
            <a:r>
              <a:rPr lang="en-GB" sz="3300" dirty="0" smtClean="0">
                <a:solidFill>
                  <a:srgbClr val="004494"/>
                </a:solidFill>
              </a:rPr>
              <a:t> proposals</a:t>
            </a:r>
            <a:endParaRPr lang="en-GB" sz="3300" b="0" dirty="0">
              <a:solidFill>
                <a:srgbClr val="00449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199" y="579741"/>
            <a:ext cx="864000" cy="864000"/>
            <a:chOff x="10070085" y="4807760"/>
            <a:chExt cx="864000" cy="864000"/>
          </a:xfrm>
        </p:grpSpPr>
        <p:sp>
          <p:nvSpPr>
            <p:cNvPr id="14" name="Oval 13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3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Useful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1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Gender </a:t>
            </a:r>
            <a:r>
              <a:rPr lang="en-GB" dirty="0" smtClean="0"/>
              <a:t>Equality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538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Factsheet </a:t>
            </a:r>
            <a:r>
              <a:rPr lang="en-US" altLang="en-US" sz="3600" b="1" dirty="0">
                <a:solidFill>
                  <a:schemeClr val="accent2"/>
                </a:solidFill>
                <a:cs typeface="Arial" panose="020B0604020202020204" pitchFamily="34" charset="0"/>
              </a:rPr>
              <a:t>on key Gender Equality provisions under Horizon Europe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563628" y="3164644"/>
            <a:ext cx="6192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b="1" i="0" dirty="0">
                <a:solidFill>
                  <a:srgbClr val="1E4084"/>
                </a:solidFill>
                <a:latin typeface="+mj-lt"/>
                <a:hlinkClick r:id="rId4"/>
              </a:rPr>
              <a:t>https://op.europa.eu/en/web/eu-law-and-publications/publication-detail/-/</a:t>
            </a:r>
            <a:r>
              <a:rPr lang="en-GB" altLang="en-US" b="1" i="0" dirty="0" smtClean="0">
                <a:solidFill>
                  <a:srgbClr val="1E4084"/>
                </a:solidFill>
                <a:latin typeface="+mj-lt"/>
                <a:hlinkClick r:id="rId4"/>
              </a:rPr>
              <a:t>publication/c0b30b4b-6ce2-11eb-aeb5-01aa75ed71a1</a:t>
            </a:r>
            <a:r>
              <a:rPr lang="en-GB" altLang="en-US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3"/>
          <a:stretch/>
        </p:blipFill>
        <p:spPr>
          <a:xfrm>
            <a:off x="1770485" y="1426233"/>
            <a:ext cx="3492150" cy="49822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2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257766"/>
            <a:ext cx="10905698" cy="782357"/>
          </a:xfrm>
        </p:spPr>
        <p:txBody>
          <a:bodyPr/>
          <a:lstStyle/>
          <a:p>
            <a:r>
              <a:rPr lang="en-US" altLang="en-US" b="1" kern="0" dirty="0" smtClean="0">
                <a:solidFill>
                  <a:schemeClr val="accent2"/>
                </a:solidFill>
              </a:rPr>
              <a:t>Gender </a:t>
            </a:r>
            <a:r>
              <a:rPr lang="en-US" altLang="en-US" b="1" kern="0" dirty="0">
                <a:solidFill>
                  <a:schemeClr val="accent2"/>
                </a:solidFill>
              </a:rPr>
              <a:t>Equality </a:t>
            </a:r>
            <a:r>
              <a:rPr lang="en-US" altLang="en-US" b="1" kern="0" dirty="0" smtClean="0">
                <a:solidFill>
                  <a:schemeClr val="accent2"/>
                </a:solidFill>
              </a:rPr>
              <a:t>in R&amp;I policy </a:t>
            </a:r>
            <a:r>
              <a:rPr lang="en-US" altLang="en-US" b="1" kern="0" dirty="0">
                <a:solidFill>
                  <a:schemeClr val="accent2"/>
                </a:solidFill>
              </a:rPr>
              <a:t>page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65755" y="5946212"/>
            <a:ext cx="8399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800" b="1" i="0" dirty="0">
                <a:solidFill>
                  <a:srgbClr val="1E4084"/>
                </a:solidFill>
                <a:latin typeface="+mj-lt"/>
                <a:hlinkClick r:id="rId4"/>
              </a:rPr>
              <a:t>https://</a:t>
            </a:r>
            <a:r>
              <a:rPr lang="en-GB" altLang="en-US" sz="1800" b="1" i="0" dirty="0" smtClean="0">
                <a:solidFill>
                  <a:srgbClr val="1E4084"/>
                </a:solidFill>
                <a:latin typeface="+mj-lt"/>
                <a:hlinkClick r:id="rId4"/>
              </a:rPr>
              <a:t>ec.europa.eu/info/research-and-innovation/strategy/gender-equality-research-and-innovation_en</a:t>
            </a:r>
            <a:r>
              <a:rPr lang="en-GB" altLang="en-US" sz="1800" b="1" i="0" dirty="0" smtClean="0">
                <a:solidFill>
                  <a:srgbClr val="1E4084"/>
                </a:solidFill>
                <a:latin typeface="+mj-lt"/>
              </a:rPr>
              <a:t> 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E4084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642" y="2397097"/>
            <a:ext cx="2063807" cy="2063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0800" y="1826481"/>
            <a:ext cx="2018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</a:rPr>
              <a:t>SCAN ME! 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858" y="1501166"/>
            <a:ext cx="6492782" cy="4346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7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7" y="1688289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48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r>
              <a:rPr lang="en-GB" sz="2800" b="0" kern="0" dirty="0"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b="0" kern="0" dirty="0">
                <a:latin typeface="EC Square Sans Pro" panose="020B0506040000020004" pitchFamily="34" charset="0"/>
              </a:rPr>
              <a:t> </a:t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b="0" kern="0" dirty="0"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2800" kern="0" dirty="0"/>
              <a:t/>
            </a:r>
            <a:br>
              <a:rPr lang="en-GB" sz="2800" kern="0" dirty="0"/>
            </a:br>
            <a:endParaRPr lang="en-GB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8" y="5013977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019" y="5475252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856" y="3074985"/>
            <a:ext cx="10699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For questions specific to the GEP eligibility criterion, please contact:</a:t>
            </a:r>
          </a:p>
          <a:p>
            <a:pPr algn="ctr"/>
            <a:r>
              <a:rPr lang="en-GB" sz="2000" b="1" u="sng" dirty="0" smtClean="0">
                <a:solidFill>
                  <a:schemeClr val="accent2"/>
                </a:solidFill>
                <a:hlinkClick r:id="rId3"/>
              </a:rPr>
              <a:t>RTD-HORIZON-EU-GENDER-EQUALITY-PLAN@ec.europa.eu</a:t>
            </a:r>
            <a:r>
              <a:rPr lang="en-GB" sz="2000" b="1" u="sng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en-US" sz="2000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For other question</a:t>
            </a:r>
            <a:r>
              <a:rPr lang="fr-BE" sz="2000" dirty="0">
                <a:solidFill>
                  <a:schemeClr val="accent2"/>
                </a:solidFill>
              </a:rPr>
              <a:t>s</a:t>
            </a:r>
            <a:r>
              <a:rPr lang="en-US" sz="2000" dirty="0">
                <a:solidFill>
                  <a:schemeClr val="accent2"/>
                </a:solidFill>
              </a:rPr>
              <a:t> and further </a:t>
            </a:r>
            <a:r>
              <a:rPr lang="en-US" sz="2000" dirty="0" smtClean="0">
                <a:solidFill>
                  <a:schemeClr val="accent2"/>
                </a:solidFill>
              </a:rPr>
              <a:t>information on gender equality provisions, </a:t>
            </a:r>
            <a:r>
              <a:rPr lang="en-US" sz="2000" dirty="0">
                <a:solidFill>
                  <a:schemeClr val="accent2"/>
                </a:solidFill>
              </a:rPr>
              <a:t>please </a:t>
            </a:r>
            <a:r>
              <a:rPr lang="en-US" sz="2000" dirty="0" smtClean="0">
                <a:solidFill>
                  <a:schemeClr val="accent2"/>
                </a:solidFill>
              </a:rPr>
              <a:t>contact: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hlinkClick r:id="rId4"/>
              </a:rPr>
              <a:t>RTD-GENDERINRESEARCH@ec.europa.eu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endParaRPr lang="fr-BE" sz="2000" b="1" dirty="0">
              <a:solidFill>
                <a:schemeClr val="accent2"/>
              </a:solidFill>
            </a:endParaRPr>
          </a:p>
          <a:p>
            <a:pPr algn="ctr"/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447" y="1654112"/>
            <a:ext cx="10273907" cy="564543"/>
          </a:xfrm>
        </p:spPr>
        <p:txBody>
          <a:bodyPr/>
          <a:lstStyle/>
          <a:p>
            <a:r>
              <a:rPr lang="en-GB" sz="3300" dirty="0" smtClean="0"/>
              <a:t>Eligibility: </a:t>
            </a:r>
            <a:r>
              <a:rPr lang="en-GB" sz="3300" b="0" dirty="0" smtClean="0"/>
              <a:t>Gender Equality Plan</a:t>
            </a:r>
            <a:endParaRPr lang="en-GB" sz="3300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4682" y="2921217"/>
            <a:ext cx="10026877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solidFill>
                  <a:schemeClr val="accent4"/>
                </a:solidFill>
              </a:rPr>
              <a:t>Award Criteria: </a:t>
            </a:r>
            <a:r>
              <a:rPr lang="en-GB" sz="3300" b="0" dirty="0" smtClean="0">
                <a:solidFill>
                  <a:schemeClr val="accent4"/>
                </a:solidFill>
              </a:rPr>
              <a:t>Integration of the gender dimension</a:t>
            </a:r>
            <a:endParaRPr lang="en-GB" sz="3300" b="0" dirty="0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1977" y="4215618"/>
            <a:ext cx="9541768" cy="56454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 smtClean="0">
                <a:solidFill>
                  <a:srgbClr val="004494"/>
                </a:solidFill>
              </a:rPr>
              <a:t>Ranking Criteria: </a:t>
            </a:r>
            <a:r>
              <a:rPr lang="en-GB" sz="3300" b="0" dirty="0" smtClean="0">
                <a:solidFill>
                  <a:srgbClr val="004494"/>
                </a:solidFill>
              </a:rPr>
              <a:t>Gender balance</a:t>
            </a:r>
            <a:endParaRPr lang="en-GB" sz="3300" b="0" dirty="0">
              <a:solidFill>
                <a:srgbClr val="00449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3742" y="4065889"/>
            <a:ext cx="864000" cy="864000"/>
            <a:chOff x="10070085" y="4807760"/>
            <a:chExt cx="864000" cy="864000"/>
          </a:xfrm>
        </p:grpSpPr>
        <p:sp>
          <p:nvSpPr>
            <p:cNvPr id="16" name="Oval 15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43742" y="1504383"/>
            <a:ext cx="864000" cy="864000"/>
            <a:chOff x="8939436" y="4807760"/>
            <a:chExt cx="864000" cy="864000"/>
          </a:xfrm>
        </p:grpSpPr>
        <p:sp>
          <p:nvSpPr>
            <p:cNvPr id="22" name="Oval 21"/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43742" y="2771488"/>
            <a:ext cx="864000" cy="864000"/>
            <a:chOff x="10070085" y="2641504"/>
            <a:chExt cx="864000" cy="864000"/>
          </a:xfrm>
        </p:grpSpPr>
        <p:sp>
          <p:nvSpPr>
            <p:cNvPr id="25" name="Oval 24"/>
            <p:cNvSpPr/>
            <p:nvPr/>
          </p:nvSpPr>
          <p:spPr>
            <a:xfrm>
              <a:off x="10070085" y="2641504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2675739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4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Policy and legal 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84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8CDFA-E84C-4E9D-8178-E7BDA0BB1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7242" y="1241693"/>
            <a:ext cx="11177516" cy="488615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Despite progress achieved </a:t>
            </a:r>
            <a:r>
              <a:rPr lang="en-US" dirty="0" smtClean="0"/>
              <a:t>under Horizon 2020 and in the ERA framework, </a:t>
            </a:r>
            <a:r>
              <a:rPr lang="en-US" dirty="0"/>
              <a:t>gender </a:t>
            </a:r>
            <a:r>
              <a:rPr lang="en-US" dirty="0" smtClean="0"/>
              <a:t>inequalities </a:t>
            </a:r>
            <a:r>
              <a:rPr lang="en-US" dirty="0"/>
              <a:t>in </a:t>
            </a:r>
            <a:r>
              <a:rPr lang="en-US" dirty="0" smtClean="0"/>
              <a:t>R&amp;I persist (</a:t>
            </a:r>
            <a:r>
              <a:rPr lang="en-GB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She 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Figures 2018</a:t>
            </a:r>
            <a:r>
              <a:rPr lang="en-GB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ERA Progress Report 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2018</a:t>
            </a: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Strengthened crosscutting priority in Horizon Europe: Article </a:t>
            </a:r>
            <a:r>
              <a:rPr lang="en-US" dirty="0"/>
              <a:t>7(6) </a:t>
            </a:r>
            <a:r>
              <a:rPr lang="en-US" dirty="0" smtClean="0"/>
              <a:t>and Recital 53 of Framework Regulation &amp; Articles </a:t>
            </a:r>
            <a:r>
              <a:rPr lang="en-US" dirty="0"/>
              <a:t>2(2)(e) and 6(3)(e) of the Specific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Political Priority for the European Commission: </a:t>
            </a:r>
            <a:r>
              <a:rPr lang="en-GB" u="sng" dirty="0" smtClean="0">
                <a:hlinkClick r:id="rId5"/>
              </a:rPr>
              <a:t>Communication on ‘A Union of Equality: Gender Equality Strategy 2020-2025</a:t>
            </a:r>
            <a:r>
              <a:rPr lang="en-GB" dirty="0" smtClean="0"/>
              <a:t>’ (March 2020)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Support to the </a:t>
            </a:r>
            <a:r>
              <a:rPr lang="en-GB" dirty="0"/>
              <a:t>implementation of </a:t>
            </a:r>
            <a:r>
              <a:rPr lang="en-GB" dirty="0" smtClean="0"/>
              <a:t>Gender Equality Plans (GEPs) in </a:t>
            </a:r>
            <a:r>
              <a:rPr lang="en-GB" dirty="0"/>
              <a:t>research organisations, higher education </a:t>
            </a:r>
            <a:r>
              <a:rPr lang="en-GB" dirty="0" smtClean="0"/>
              <a:t>establishments </a:t>
            </a:r>
            <a:r>
              <a:rPr lang="en-GB" dirty="0"/>
              <a:t>and public bodies</a:t>
            </a:r>
            <a:r>
              <a:rPr lang="en-GB" dirty="0" smtClean="0"/>
              <a:t> </a:t>
            </a:r>
            <a:r>
              <a:rPr lang="en-GB" dirty="0"/>
              <a:t>for over a </a:t>
            </a:r>
            <a:r>
              <a:rPr lang="en-GB" dirty="0" smtClean="0"/>
              <a:t>decade: through </a:t>
            </a:r>
            <a:r>
              <a:rPr lang="en-GB" dirty="0"/>
              <a:t>FP7 and </a:t>
            </a:r>
            <a:r>
              <a:rPr lang="en-GB" dirty="0" smtClean="0"/>
              <a:t>Horizon 2020</a:t>
            </a:r>
            <a:r>
              <a:rPr lang="en-GB" dirty="0"/>
              <a:t>, over 200 </a:t>
            </a:r>
            <a:r>
              <a:rPr lang="en-GB" dirty="0" smtClean="0"/>
              <a:t>organisations supported through </a:t>
            </a:r>
            <a:r>
              <a:rPr lang="en-GB" dirty="0"/>
              <a:t>30 </a:t>
            </a:r>
            <a:r>
              <a:rPr lang="en-GB" dirty="0" smtClean="0"/>
              <a:t>GEP-implementing projects</a:t>
            </a:r>
            <a:r>
              <a:rPr lang="en-GB" dirty="0"/>
              <a:t>, </a:t>
            </a:r>
            <a:r>
              <a:rPr lang="en-GB" dirty="0" smtClean="0"/>
              <a:t>plus </a:t>
            </a:r>
            <a:r>
              <a:rPr lang="en-GB" dirty="0"/>
              <a:t>additional </a:t>
            </a:r>
            <a:r>
              <a:rPr lang="en-GB" dirty="0" smtClean="0"/>
              <a:t>initiatives including guidance</a:t>
            </a:r>
            <a:r>
              <a:rPr lang="en-GB" dirty="0"/>
              <a:t>, trainings and communities of practice on </a:t>
            </a:r>
            <a:r>
              <a:rPr lang="en-GB" dirty="0" smtClean="0"/>
              <a:t>GEPs</a:t>
            </a:r>
            <a:endParaRPr lang="en-GB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Renewed ERA </a:t>
            </a:r>
            <a:r>
              <a:rPr lang="en-GB" dirty="0"/>
              <a:t>p</a:t>
            </a:r>
            <a:r>
              <a:rPr lang="en-GB" dirty="0" smtClean="0"/>
              <a:t>olicy priority: </a:t>
            </a:r>
            <a:r>
              <a:rPr lang="en-GB" dirty="0" smtClean="0">
                <a:hlinkClick r:id="rId6"/>
              </a:rPr>
              <a:t>Council Conclusions on </a:t>
            </a:r>
            <a:r>
              <a:rPr lang="en-GB" dirty="0">
                <a:hlinkClick r:id="rId6"/>
              </a:rPr>
              <a:t>the New </a:t>
            </a:r>
            <a:r>
              <a:rPr lang="en-GB" dirty="0" smtClean="0">
                <a:hlinkClick r:id="rId6"/>
              </a:rPr>
              <a:t>ERA </a:t>
            </a:r>
            <a:r>
              <a:rPr lang="en-GB" dirty="0" smtClean="0"/>
              <a:t>(1 Dec. 2020), and Commission’s </a:t>
            </a:r>
            <a:r>
              <a:rPr lang="en-GB" dirty="0" smtClean="0">
                <a:hlinkClick r:id="rId7"/>
              </a:rPr>
              <a:t>Communication on A new ERA for Research and Innovation </a:t>
            </a:r>
            <a:r>
              <a:rPr lang="en-GB" dirty="0" smtClean="0"/>
              <a:t>(30 Sept. 2020)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E66B3-4063-4F2E-9A0A-2F0B411D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and legal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4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410F-4573-4B3A-A88C-0A7E4CD0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Gender Equality Plans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19EC-BF90-4F9F-8609-3813CA783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Horizon Europe eligibility Criterion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38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674" y="482860"/>
            <a:ext cx="9617365" cy="564543"/>
          </a:xfrm>
        </p:spPr>
        <p:txBody>
          <a:bodyPr/>
          <a:lstStyle/>
          <a:p>
            <a:r>
              <a:rPr lang="en-GB" sz="3600" dirty="0" smtClean="0"/>
              <a:t>Eligibility Criterion</a:t>
            </a:r>
            <a:endParaRPr lang="en-GB" sz="36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8199" y="1443741"/>
            <a:ext cx="10762398" cy="434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2000" dirty="0" smtClean="0">
                <a:solidFill>
                  <a:schemeClr val="tx2"/>
                </a:solidFill>
              </a:rPr>
              <a:t>Gender </a:t>
            </a:r>
            <a:r>
              <a:rPr lang="en-US" sz="2000" dirty="0">
                <a:solidFill>
                  <a:schemeClr val="tx2"/>
                </a:solidFill>
              </a:rPr>
              <a:t>Equality Plan (applicable </a:t>
            </a:r>
            <a:r>
              <a:rPr lang="en-US" sz="2000" dirty="0" smtClean="0">
                <a:solidFill>
                  <a:schemeClr val="tx2"/>
                </a:solidFill>
              </a:rPr>
              <a:t>from </a:t>
            </a:r>
            <a:r>
              <a:rPr lang="en-US" sz="2000" dirty="0">
                <a:solidFill>
                  <a:schemeClr val="tx2"/>
                </a:solidFill>
              </a:rPr>
              <a:t>2022 </a:t>
            </a:r>
            <a:r>
              <a:rPr lang="en-US" sz="2000" dirty="0" smtClean="0">
                <a:solidFill>
                  <a:schemeClr val="tx2"/>
                </a:solidFill>
              </a:rPr>
              <a:t>onwards)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lvl="0">
              <a:lnSpc>
                <a:spcPct val="114000"/>
              </a:lnSpc>
              <a:spcAft>
                <a:spcPts val="1200"/>
              </a:spcAft>
              <a:buClr>
                <a:schemeClr val="accent2"/>
              </a:buClr>
            </a:pPr>
            <a:r>
              <a:rPr lang="en-US" b="0" dirty="0" smtClean="0">
                <a:solidFill>
                  <a:schemeClr val="tx1"/>
                </a:solidFill>
              </a:rPr>
              <a:t>Participants </a:t>
            </a:r>
            <a:r>
              <a:rPr lang="en-US" b="0" dirty="0">
                <a:solidFill>
                  <a:schemeClr val="tx1"/>
                </a:solidFill>
              </a:rPr>
              <a:t>that are </a:t>
            </a:r>
            <a:r>
              <a:rPr lang="en-US" dirty="0">
                <a:solidFill>
                  <a:schemeClr val="tx1"/>
                </a:solidFill>
              </a:rPr>
              <a:t>public bodies, research </a:t>
            </a:r>
            <a:r>
              <a:rPr lang="en-US" dirty="0" err="1">
                <a:solidFill>
                  <a:schemeClr val="tx1"/>
                </a:solidFill>
              </a:rPr>
              <a:t>organisations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higher education institutions</a:t>
            </a:r>
            <a:r>
              <a:rPr lang="en-US" b="0" dirty="0" smtClean="0">
                <a:solidFill>
                  <a:schemeClr val="tx1"/>
                </a:solidFill>
              </a:rPr>
              <a:t>* established in a Member State or Associated Country </a:t>
            </a:r>
            <a:r>
              <a:rPr lang="en-US" dirty="0"/>
              <a:t>must have a gender equality </a:t>
            </a:r>
            <a:r>
              <a:rPr lang="en-US" dirty="0" smtClean="0"/>
              <a:t>plan</a:t>
            </a:r>
            <a:r>
              <a:rPr lang="en-US" b="0" dirty="0" smtClean="0">
                <a:solidFill>
                  <a:schemeClr val="tx1"/>
                </a:solidFill>
              </a:rPr>
              <a:t> in place, fulfilling </a:t>
            </a:r>
            <a:r>
              <a:rPr lang="fr-BE" dirty="0" err="1" smtClean="0"/>
              <a:t>mandatory</a:t>
            </a:r>
            <a:r>
              <a:rPr lang="fr-BE" dirty="0" smtClean="0"/>
              <a:t> </a:t>
            </a:r>
            <a:r>
              <a:rPr lang="fr-BE" dirty="0" err="1" smtClean="0"/>
              <a:t>process-related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endParaRPr lang="en-US" b="0" dirty="0" smtClean="0">
              <a:solidFill>
                <a:schemeClr val="tx1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A </a:t>
            </a:r>
            <a:r>
              <a:rPr lang="en-US" sz="2000" b="0" dirty="0">
                <a:solidFill>
                  <a:schemeClr val="tx1"/>
                </a:solidFill>
              </a:rPr>
              <a:t>self-declaration will be requested at proposal stage (for all </a:t>
            </a:r>
            <a:r>
              <a:rPr lang="en-US" sz="2000" b="0" dirty="0" smtClean="0">
                <a:solidFill>
                  <a:schemeClr val="tx1"/>
                </a:solidFill>
              </a:rPr>
              <a:t>categories </a:t>
            </a:r>
            <a:r>
              <a:rPr lang="en-US" sz="2000" b="0" dirty="0">
                <a:solidFill>
                  <a:schemeClr val="tx1"/>
                </a:solidFill>
              </a:rPr>
              <a:t>of </a:t>
            </a:r>
            <a:r>
              <a:rPr lang="en-US" sz="2000" b="0" dirty="0" smtClean="0">
                <a:solidFill>
                  <a:schemeClr val="tx1"/>
                </a:solidFill>
              </a:rPr>
              <a:t>participants)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Included </a:t>
            </a:r>
            <a:r>
              <a:rPr lang="en-US" sz="2000" b="0" dirty="0">
                <a:solidFill>
                  <a:schemeClr val="tx1"/>
                </a:solidFill>
              </a:rPr>
              <a:t>in the entity validation process (based on self-declaration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en-GB" sz="2000" b="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  <a:buClr>
                <a:schemeClr val="accent2"/>
              </a:buClr>
            </a:pPr>
            <a:endParaRPr lang="fr-BE" sz="2000" b="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199" y="333131"/>
            <a:ext cx="864000" cy="864000"/>
            <a:chOff x="8939436" y="4807760"/>
            <a:chExt cx="864000" cy="864000"/>
          </a:xfrm>
        </p:grpSpPr>
        <p:sp>
          <p:nvSpPr>
            <p:cNvPr id="8" name="Oval 7"/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70199" y="5119876"/>
            <a:ext cx="866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Private-for-profit entities (incl. SMEs), NGOs, CSOs, as well any type of organisations from</a:t>
            </a:r>
          </a:p>
          <a:p>
            <a:r>
              <a:rPr lang="en-GB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non-associated third countries, 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are exempted for the criterion</a:t>
            </a:r>
          </a:p>
          <a:p>
            <a:r>
              <a:rPr lang="en-US" sz="1600" dirty="0" smtClean="0"/>
              <a:t>    See </a:t>
            </a:r>
            <a:r>
              <a:rPr lang="en-US" sz="1600" dirty="0"/>
              <a:t>legal categories definitions in the Funding &amp; Tenders Portal </a:t>
            </a:r>
            <a:r>
              <a:rPr lang="en-US" sz="1600" dirty="0">
                <a:hlinkClick r:id="rId3"/>
              </a:rPr>
              <a:t>here</a:t>
            </a:r>
            <a:r>
              <a:rPr lang="en-US" sz="1600" dirty="0"/>
              <a:t> 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006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9A6954-23A5-49F3-BB3F-B6DA652C7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734034"/>
              </p:ext>
            </p:extLst>
          </p:nvPr>
        </p:nvGraphicFramePr>
        <p:xfrm>
          <a:off x="838200" y="2475015"/>
          <a:ext cx="10515600" cy="403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41ED954-E4E8-4287-998C-26FD632C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GEP process requirements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EA3E94-D191-4340-90D8-3A61AF03AEAD}"/>
              </a:ext>
            </a:extLst>
          </p:cNvPr>
          <p:cNvGrpSpPr/>
          <p:nvPr/>
        </p:nvGrpSpPr>
        <p:grpSpPr>
          <a:xfrm>
            <a:off x="1222744" y="1394929"/>
            <a:ext cx="1353718" cy="1348676"/>
            <a:chOff x="8939436" y="4807760"/>
            <a:chExt cx="864000" cy="864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F35074-8937-490F-B26F-400109F2A593}"/>
                </a:ext>
              </a:extLst>
            </p:cNvPr>
            <p:cNvSpPr/>
            <p:nvPr/>
          </p:nvSpPr>
          <p:spPr>
            <a:xfrm>
              <a:off x="8939436" y="4807760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2DE74E-FF20-4CDA-9D60-991C9A56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3671" y="4841995"/>
              <a:ext cx="795530" cy="795530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8EBC5FF-5DBA-4349-9145-092F9B7A38CD}"/>
              </a:ext>
            </a:extLst>
          </p:cNvPr>
          <p:cNvSpPr/>
          <p:nvPr/>
        </p:nvSpPr>
        <p:spPr>
          <a:xfrm>
            <a:off x="3980343" y="1394928"/>
            <a:ext cx="1353718" cy="13486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0E2555-0F91-4345-8B99-659E137704AA}"/>
              </a:ext>
            </a:extLst>
          </p:cNvPr>
          <p:cNvGrpSpPr/>
          <p:nvPr/>
        </p:nvGrpSpPr>
        <p:grpSpPr>
          <a:xfrm>
            <a:off x="6737942" y="1394928"/>
            <a:ext cx="1353718" cy="1348676"/>
            <a:chOff x="10070085" y="1558376"/>
            <a:chExt cx="864000" cy="864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4CF6E8-0A55-435A-8A63-5D6828C8F975}"/>
                </a:ext>
              </a:extLst>
            </p:cNvPr>
            <p:cNvSpPr/>
            <p:nvPr/>
          </p:nvSpPr>
          <p:spPr>
            <a:xfrm>
              <a:off x="10070085" y="1558376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94E3E7-0CBC-466A-AAFD-B14F53A5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1558376"/>
              <a:ext cx="795530" cy="79553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934F78-66D5-40B0-A2BE-A76041642090}"/>
              </a:ext>
            </a:extLst>
          </p:cNvPr>
          <p:cNvGrpSpPr/>
          <p:nvPr/>
        </p:nvGrpSpPr>
        <p:grpSpPr>
          <a:xfrm>
            <a:off x="9470225" y="1394928"/>
            <a:ext cx="1353718" cy="1348676"/>
            <a:chOff x="8937971" y="1558376"/>
            <a:chExt cx="864000" cy="86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480BD2-4664-4E2A-897D-BD67BE1195F7}"/>
                </a:ext>
              </a:extLst>
            </p:cNvPr>
            <p:cNvSpPr/>
            <p:nvPr/>
          </p:nvSpPr>
          <p:spPr>
            <a:xfrm>
              <a:off x="8937971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F339A2-344B-432E-859B-088D318D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206" y="1592611"/>
              <a:ext cx="795530" cy="79553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5B41F1A-D23B-4296-ADA0-BAE9DD0CC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06" y="1448368"/>
            <a:ext cx="1203791" cy="1191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9B3E20-8ACD-4478-8FFD-B76B379078DA}"/>
              </a:ext>
            </a:extLst>
          </p:cNvPr>
          <p:cNvCxnSpPr>
            <a:cxnSpLocks/>
          </p:cNvCxnSpPr>
          <p:nvPr/>
        </p:nvCxnSpPr>
        <p:spPr>
          <a:xfrm>
            <a:off x="3390559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85CF03-07E1-4861-8C4E-C59B1122523A}"/>
              </a:ext>
            </a:extLst>
          </p:cNvPr>
          <p:cNvCxnSpPr>
            <a:cxnSpLocks/>
          </p:cNvCxnSpPr>
          <p:nvPr/>
        </p:nvCxnSpPr>
        <p:spPr>
          <a:xfrm>
            <a:off x="6096000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28DE74-A991-43D6-A314-344567A5A10F}"/>
              </a:ext>
            </a:extLst>
          </p:cNvPr>
          <p:cNvCxnSpPr>
            <a:cxnSpLocks/>
          </p:cNvCxnSpPr>
          <p:nvPr/>
        </p:nvCxnSpPr>
        <p:spPr>
          <a:xfrm>
            <a:off x="8816709" y="3072809"/>
            <a:ext cx="0" cy="282117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3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831042-3D3D-4A18-B509-E350B7EF0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294384"/>
              </p:ext>
            </p:extLst>
          </p:nvPr>
        </p:nvGraphicFramePr>
        <p:xfrm>
          <a:off x="866930" y="1368000"/>
          <a:ext cx="10486869" cy="410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920D0AD-E2E2-4DF9-8517-E8124039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Recommended GEP content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075F8-8C65-4D31-A25B-749B1AB2FD5B}"/>
              </a:ext>
            </a:extLst>
          </p:cNvPr>
          <p:cNvSpPr txBox="1"/>
          <p:nvPr/>
        </p:nvSpPr>
        <p:spPr>
          <a:xfrm>
            <a:off x="3352962" y="4757917"/>
            <a:ext cx="551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Essential factors for gender equality in R&amp;I</a:t>
            </a:r>
          </a:p>
        </p:txBody>
      </p:sp>
    </p:spTree>
    <p:extLst>
      <p:ext uri="{BB962C8B-B14F-4D97-AF65-F5344CB8AC3E}">
        <p14:creationId xmlns:p14="http://schemas.microsoft.com/office/powerpoint/2010/main" val="877794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e2bca-0f65-4979-ae7c-3b84a0b458d9"/>
</p:tagLst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8d1828-416f-48fb-beda-9b45e7487b3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2C70733C01749A1C9501AB10D1536" ma:contentTypeVersion="2" ma:contentTypeDescription="Create a new document." ma:contentTypeScope="" ma:versionID="6cb8082041658ad35774952261485903">
  <xsd:schema xmlns:xsd="http://www.w3.org/2001/XMLSchema" xmlns:xs="http://www.w3.org/2001/XMLSchema" xmlns:p="http://schemas.microsoft.com/office/2006/metadata/properties" xmlns:ns1="http://schemas.microsoft.com/sharepoint/v3" xmlns:ns2="cc8d1828-416f-48fb-beda-9b45e7487b31" targetNamespace="http://schemas.microsoft.com/office/2006/metadata/properties" ma:root="true" ma:fieldsID="bf22d480dcf29e6f27d1c70897101e18" ns1:_="" ns2:_="">
    <xsd:import namespace="http://schemas.microsoft.com/sharepoint/v3"/>
    <xsd:import namespace="cc8d1828-416f-48fb-beda-9b45e7487b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1828-416f-48fb-beda-9b45e7487b3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union memberTypes="dms:Text">
          <xsd:simpleType>
            <xsd:restriction base="dms:Choice">
              <xsd:enumeration value="CRIG"/>
              <xsd:enumeration value="DTP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E5D0D-A79B-418D-A07D-9F3951B9B6D6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c8d1828-416f-48fb-beda-9b45e7487b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A6EBB-A00A-4C11-B012-A92974045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8d1828-416f-48fb-beda-9b45e7487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12620</TotalTime>
  <Words>1376</Words>
  <Application>Microsoft Office PowerPoint</Application>
  <PresentationFormat>Widescreen</PresentationFormat>
  <Paragraphs>135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EC Square Sans Pro</vt:lpstr>
      <vt:lpstr>EC Square Sans Pro Light</vt:lpstr>
      <vt:lpstr>Times New Roman</vt:lpstr>
      <vt:lpstr>Verdana</vt:lpstr>
      <vt:lpstr>Wingdings</vt:lpstr>
      <vt:lpstr>Office Theme</vt:lpstr>
      <vt:lpstr>PowerPoint Presentation</vt:lpstr>
      <vt:lpstr>Gender Equality</vt:lpstr>
      <vt:lpstr>Eligibility: Gender Equality Plan</vt:lpstr>
      <vt:lpstr>Policy and legal context</vt:lpstr>
      <vt:lpstr>Policy and legal context</vt:lpstr>
      <vt:lpstr>Gender Equality Plans</vt:lpstr>
      <vt:lpstr>Eligibility Criterion</vt:lpstr>
      <vt:lpstr>Mandatory GEP process requirements</vt:lpstr>
      <vt:lpstr>Recommended GEP content areas</vt:lpstr>
      <vt:lpstr>The eligibility criterion steps</vt:lpstr>
      <vt:lpstr>Supporting GEP practice</vt:lpstr>
      <vt:lpstr>Integration of the gender dimension in R&amp;I content</vt:lpstr>
      <vt:lpstr>PowerPoint Presentation</vt:lpstr>
      <vt:lpstr>Integration of the gender dimension in R&amp;I content</vt:lpstr>
      <vt:lpstr>Gendered Innovations : How inclusive analysis contributes to research and innovation</vt:lpstr>
      <vt:lpstr>Why do we need to integrate the gender dimension into R&amp;I content?</vt:lpstr>
      <vt:lpstr>Gender balance in research teams</vt:lpstr>
      <vt:lpstr>PowerPoint Presentation</vt:lpstr>
      <vt:lpstr>Useful Resources</vt:lpstr>
      <vt:lpstr>Factsheet on key Gender Equality provisions under Horizon Europe</vt:lpstr>
      <vt:lpstr>Gender Equality in R&amp;I policy page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PEPIN Anne (RTD)</cp:lastModifiedBy>
  <cp:revision>181</cp:revision>
  <dcterms:created xsi:type="dcterms:W3CDTF">2020-12-04T09:35:19Z</dcterms:created>
  <dcterms:modified xsi:type="dcterms:W3CDTF">2021-04-21T04:49:17Z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0x0101007AB2C70733C01749A1C9501AB10D1536</vt:lpwstr>
  </property>
</Properties>
</file>