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</p:sldMasterIdLst>
  <p:notesMasterIdLst>
    <p:notesMasterId r:id="rId9"/>
  </p:notesMasterIdLst>
  <p:handoutMasterIdLst>
    <p:handoutMasterId r:id="rId10"/>
  </p:handoutMasterIdLst>
  <p:sldIdLst>
    <p:sldId id="488" r:id="rId5"/>
    <p:sldId id="486" r:id="rId6"/>
    <p:sldId id="487" r:id="rId7"/>
    <p:sldId id="489" r:id="rId8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UEZ Ximena (RTD)" initials="A2" lastIdx="5" clrIdx="0">
    <p:extLst>
      <p:ext uri="{19B8F6BF-5375-455C-9EA6-DF929625EA0E}">
        <p15:presenceInfo xmlns:p15="http://schemas.microsoft.com/office/powerpoint/2012/main" userId="RODRIGUEZ Ximena (RT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D624"/>
    <a:srgbClr val="0E4194"/>
    <a:srgbClr val="BDDEFF"/>
    <a:srgbClr val="0F5494"/>
    <a:srgbClr val="009FBA"/>
    <a:srgbClr val="2D5EC1"/>
    <a:srgbClr val="99CCFF"/>
    <a:srgbClr val="3166C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57" autoAdjust="0"/>
    <p:restoredTop sz="93800" autoAdjust="0"/>
  </p:normalViewPr>
  <p:slideViewPr>
    <p:cSldViewPr>
      <p:cViewPr varScale="1">
        <p:scale>
          <a:sx n="119" d="100"/>
          <a:sy n="119" d="100"/>
        </p:scale>
        <p:origin x="91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948" y="72"/>
      </p:cViewPr>
      <p:guideLst>
        <p:guide orient="horz" pos="3072"/>
        <p:guide pos="214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818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263818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00" y="4632690"/>
            <a:ext cx="5335893" cy="43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818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263818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079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06079"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3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079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06079"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6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914" y="26243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6"/>
                </a:solidFill>
              </a:rPr>
              <a:t>Commission proposal for</a:t>
            </a:r>
            <a:endParaRPr lang="en-GB" sz="2000" b="0" dirty="0" err="1" smtClean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INNOVATION 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0379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39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11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4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31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50198" y="1368000"/>
            <a:ext cx="7865152" cy="410341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468000"/>
            <a:ext cx="78867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27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89" y="6044693"/>
            <a:ext cx="128715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131287"/>
            <a:ext cx="20574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8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50198" y="1368000"/>
            <a:ext cx="7865152" cy="410341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468000"/>
            <a:ext cx="78867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27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89" y="6044693"/>
            <a:ext cx="128715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131287"/>
            <a:ext cx="20574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5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19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86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72" r:id="rId6"/>
    <p:sldLayoutId id="2147483773" r:id="rId7"/>
    <p:sldLayoutId id="214748377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orizon-europ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 txBox="1">
            <a:spLocks/>
          </p:cNvSpPr>
          <p:nvPr/>
        </p:nvSpPr>
        <p:spPr>
          <a:xfrm>
            <a:off x="367913" y="5085184"/>
            <a:ext cx="4914642" cy="2524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367913" y="5835265"/>
            <a:ext cx="4914642" cy="5230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GB" sz="1400" b="0" i="0" kern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European Commission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GB" sz="1400" b="0" i="0" kern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DG Research &amp; Innovation (Angelica Marino, DG R&amp;I-G2)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89629" y="5920148"/>
            <a:ext cx="4914642" cy="3532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367913" y="1628800"/>
            <a:ext cx="3920901" cy="2376264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4800" kern="0" dirty="0" smtClean="0"/>
              <a:t>The “Do No Significant Harm” principle</a:t>
            </a:r>
            <a:br>
              <a:rPr lang="en-US" sz="4800" kern="0" dirty="0" smtClean="0"/>
            </a:b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252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19896" y="1790664"/>
            <a:ext cx="7865152" cy="1384590"/>
          </a:xfrm>
        </p:spPr>
        <p:txBody>
          <a:bodyPr/>
          <a:lstStyle/>
          <a:p>
            <a:pPr lvl="0">
              <a:buClr>
                <a:srgbClr val="004494"/>
              </a:buClr>
            </a:pPr>
            <a:r>
              <a:rPr lang="en-US" sz="1200" b="1" u="sng" dirty="0">
                <a:solidFill>
                  <a:srgbClr val="D3E8F9">
                    <a:lumMod val="50000"/>
                  </a:srgbClr>
                </a:solidFill>
                <a:sym typeface="Wingdings" panose="05000000000000000000" pitchFamily="2" charset="2"/>
              </a:rPr>
              <a:t>Do not significant harm principle (1)</a:t>
            </a:r>
          </a:p>
          <a:p>
            <a:pPr marL="214313" indent="-214313"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4D4D4D"/>
                </a:solidFill>
                <a:latin typeface="Arial"/>
                <a:sym typeface="Wingdings" panose="05000000000000000000" pitchFamily="2" charset="2"/>
              </a:rPr>
              <a:t>Relevance</a:t>
            </a:r>
            <a:r>
              <a:rPr lang="en-US" sz="1050" dirty="0">
                <a:solidFill>
                  <a:srgbClr val="4D4D4D"/>
                </a:solidFill>
                <a:latin typeface="Arial"/>
                <a:sym typeface="Wingdings" panose="05000000000000000000" pitchFamily="2" charset="2"/>
              </a:rPr>
              <a:t>: In line with the European Green Deal objectives, </a:t>
            </a:r>
            <a:r>
              <a:rPr lang="en-US" sz="1050" u="sng" dirty="0">
                <a:solidFill>
                  <a:srgbClr val="4D4D4D"/>
                </a:solidFill>
                <a:latin typeface="Arial"/>
                <a:sym typeface="Wingdings" panose="05000000000000000000" pitchFamily="2" charset="2"/>
              </a:rPr>
              <a:t>research and innovation activities </a:t>
            </a:r>
            <a:r>
              <a:rPr lang="en-US" sz="1050" b="1" u="sng" dirty="0">
                <a:solidFill>
                  <a:srgbClr val="4D4D4D"/>
                </a:solidFill>
                <a:latin typeface="Arial"/>
                <a:sym typeface="Wingdings" panose="05000000000000000000" pitchFamily="2" charset="2"/>
              </a:rPr>
              <a:t>should</a:t>
            </a:r>
            <a:r>
              <a:rPr lang="en-US" sz="1050" u="sng" dirty="0">
                <a:solidFill>
                  <a:srgbClr val="4D4D4D"/>
                </a:solidFill>
                <a:latin typeface="Arial"/>
                <a:sym typeface="Wingdings" panose="05000000000000000000" pitchFamily="2" charset="2"/>
              </a:rPr>
              <a:t> comply with the ‘do no significant harm’  (DNSH) principle </a:t>
            </a:r>
            <a:r>
              <a:rPr lang="en-GB" sz="1050" dirty="0">
                <a:solidFill>
                  <a:srgbClr val="4D4D4D"/>
                </a:solidFill>
              </a:rPr>
              <a:t>according to which the research and innovation activities should not be supporting or carrying out activities that make a significant harm to any of the six environmental objectives, </a:t>
            </a:r>
            <a:r>
              <a:rPr lang="en-US" sz="1050" dirty="0">
                <a:solidFill>
                  <a:srgbClr val="4D4D4D"/>
                </a:solidFill>
              </a:rPr>
              <a:t>within the meaning of Article 17,</a:t>
            </a:r>
            <a:r>
              <a:rPr lang="en-GB" sz="1050" dirty="0">
                <a:solidFill>
                  <a:srgbClr val="4D4D4D"/>
                </a:solidFill>
              </a:rPr>
              <a:t> on the establishment of a framework to facilitate sustainable investment (EU Taxonomy Regulation)</a:t>
            </a:r>
          </a:p>
          <a:p>
            <a:pPr marL="214313" indent="-214313"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en-US" sz="1050" u="sng" dirty="0">
                <a:solidFill>
                  <a:srgbClr val="4D4D4D"/>
                </a:solidFill>
              </a:rPr>
              <a:t>Six environmental objectives </a:t>
            </a:r>
            <a:r>
              <a:rPr lang="en-US" sz="1050" dirty="0">
                <a:solidFill>
                  <a:srgbClr val="4D4D4D"/>
                </a:solidFill>
              </a:rPr>
              <a:t>to which no significant harm should be done:</a:t>
            </a:r>
          </a:p>
          <a:p>
            <a:pPr marL="214313" indent="-214313">
              <a:buClr>
                <a:srgbClr val="004494"/>
              </a:buClr>
              <a:buFont typeface="Arial" panose="020B0604020202020204" pitchFamily="34" charset="0"/>
              <a:buChar char="•"/>
            </a:pPr>
            <a:endParaRPr lang="en-GB" sz="1050" dirty="0">
              <a:solidFill>
                <a:srgbClr val="4D4D4D"/>
              </a:solidFill>
            </a:endParaRPr>
          </a:p>
          <a:p>
            <a:pPr marL="214313" indent="-214313">
              <a:buClr>
                <a:srgbClr val="004494"/>
              </a:buClr>
              <a:buFont typeface="Arial" panose="020B0604020202020204" pitchFamily="34" charset="0"/>
              <a:buChar char="•"/>
            </a:pPr>
            <a:endParaRPr lang="en-US" sz="1050" u="sng" dirty="0">
              <a:solidFill>
                <a:srgbClr val="4D4D4D"/>
              </a:solidFill>
              <a:latin typeface="Arial"/>
              <a:sym typeface="Wingdings" panose="05000000000000000000" pitchFamily="2" charset="2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50198" y="1185528"/>
            <a:ext cx="7886700" cy="354828"/>
          </a:xfrm>
          <a:prstGeom prst="rect">
            <a:avLst/>
          </a:prstGeom>
        </p:spPr>
        <p:txBody>
          <a:bodyPr vert="horz" lIns="68580" tIns="34290" rIns="6858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700" dirty="0"/>
              <a:t>Policy issues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CA3DAC-146E-46E4-AAF6-7C5FA8887D5D}"/>
              </a:ext>
            </a:extLst>
          </p:cNvPr>
          <p:cNvGrpSpPr/>
          <p:nvPr/>
        </p:nvGrpSpPr>
        <p:grpSpPr>
          <a:xfrm>
            <a:off x="597478" y="3425563"/>
            <a:ext cx="6693536" cy="1739661"/>
            <a:chOff x="381661" y="1905557"/>
            <a:chExt cx="10261556" cy="3748959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1A8495F3-E0B0-47FB-B9AB-90E30BD798C9}"/>
                </a:ext>
              </a:extLst>
            </p:cNvPr>
            <p:cNvSpPr/>
            <p:nvPr/>
          </p:nvSpPr>
          <p:spPr>
            <a:xfrm>
              <a:off x="381661" y="1908955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40" h="1005839">
                  <a:moveTo>
                    <a:pt x="502881" y="0"/>
                  </a:moveTo>
                  <a:lnTo>
                    <a:pt x="454450" y="2302"/>
                  </a:lnTo>
                  <a:lnTo>
                    <a:pt x="407321" y="9068"/>
                  </a:lnTo>
                  <a:lnTo>
                    <a:pt x="361706" y="20087"/>
                  </a:lnTo>
                  <a:lnTo>
                    <a:pt x="317815" y="35148"/>
                  </a:lnTo>
                  <a:lnTo>
                    <a:pt x="275858" y="54041"/>
                  </a:lnTo>
                  <a:lnTo>
                    <a:pt x="236047" y="76554"/>
                  </a:lnTo>
                  <a:lnTo>
                    <a:pt x="198593" y="102478"/>
                  </a:lnTo>
                  <a:lnTo>
                    <a:pt x="163705" y="131600"/>
                  </a:lnTo>
                  <a:lnTo>
                    <a:pt x="131595" y="163712"/>
                  </a:lnTo>
                  <a:lnTo>
                    <a:pt x="102473" y="198601"/>
                  </a:lnTo>
                  <a:lnTo>
                    <a:pt x="76551" y="236056"/>
                  </a:lnTo>
                  <a:lnTo>
                    <a:pt x="54038" y="275868"/>
                  </a:lnTo>
                  <a:lnTo>
                    <a:pt x="35146" y="317826"/>
                  </a:lnTo>
                  <a:lnTo>
                    <a:pt x="20086" y="361718"/>
                  </a:lnTo>
                  <a:lnTo>
                    <a:pt x="9067" y="407334"/>
                  </a:lnTo>
                  <a:lnTo>
                    <a:pt x="2302" y="454463"/>
                  </a:lnTo>
                  <a:lnTo>
                    <a:pt x="0" y="502894"/>
                  </a:lnTo>
                  <a:lnTo>
                    <a:pt x="2302" y="551325"/>
                  </a:lnTo>
                  <a:lnTo>
                    <a:pt x="9067" y="598454"/>
                  </a:lnTo>
                  <a:lnTo>
                    <a:pt x="20086" y="644069"/>
                  </a:lnTo>
                  <a:lnTo>
                    <a:pt x="35146" y="687961"/>
                  </a:lnTo>
                  <a:lnTo>
                    <a:pt x="54038" y="729917"/>
                  </a:lnTo>
                  <a:lnTo>
                    <a:pt x="76551" y="769728"/>
                  </a:lnTo>
                  <a:lnTo>
                    <a:pt x="102473" y="807183"/>
                  </a:lnTo>
                  <a:lnTo>
                    <a:pt x="131595" y="842071"/>
                  </a:lnTo>
                  <a:lnTo>
                    <a:pt x="163705" y="874181"/>
                  </a:lnTo>
                  <a:lnTo>
                    <a:pt x="198593" y="903302"/>
                  </a:lnTo>
                  <a:lnTo>
                    <a:pt x="236047" y="929225"/>
                  </a:lnTo>
                  <a:lnTo>
                    <a:pt x="275858" y="951737"/>
                  </a:lnTo>
                  <a:lnTo>
                    <a:pt x="317815" y="970629"/>
                  </a:lnTo>
                  <a:lnTo>
                    <a:pt x="361706" y="985690"/>
                  </a:lnTo>
                  <a:lnTo>
                    <a:pt x="407321" y="996708"/>
                  </a:lnTo>
                  <a:lnTo>
                    <a:pt x="454450" y="1003474"/>
                  </a:lnTo>
                  <a:lnTo>
                    <a:pt x="502881" y="1005776"/>
                  </a:lnTo>
                  <a:lnTo>
                    <a:pt x="551313" y="1003474"/>
                  </a:lnTo>
                  <a:lnTo>
                    <a:pt x="598441" y="996708"/>
                  </a:lnTo>
                  <a:lnTo>
                    <a:pt x="644057" y="985690"/>
                  </a:lnTo>
                  <a:lnTo>
                    <a:pt x="687948" y="970629"/>
                  </a:lnTo>
                  <a:lnTo>
                    <a:pt x="729904" y="951737"/>
                  </a:lnTo>
                  <a:lnTo>
                    <a:pt x="769715" y="929225"/>
                  </a:lnTo>
                  <a:lnTo>
                    <a:pt x="807170" y="903302"/>
                  </a:lnTo>
                  <a:lnTo>
                    <a:pt x="842058" y="874181"/>
                  </a:lnTo>
                  <a:lnTo>
                    <a:pt x="874168" y="842071"/>
                  </a:lnTo>
                  <a:lnTo>
                    <a:pt x="903290" y="807183"/>
                  </a:lnTo>
                  <a:lnTo>
                    <a:pt x="929212" y="769728"/>
                  </a:lnTo>
                  <a:lnTo>
                    <a:pt x="951725" y="729917"/>
                  </a:lnTo>
                  <a:lnTo>
                    <a:pt x="970617" y="687961"/>
                  </a:lnTo>
                  <a:lnTo>
                    <a:pt x="985677" y="644069"/>
                  </a:lnTo>
                  <a:lnTo>
                    <a:pt x="996696" y="598454"/>
                  </a:lnTo>
                  <a:lnTo>
                    <a:pt x="1003461" y="551325"/>
                  </a:lnTo>
                  <a:lnTo>
                    <a:pt x="1005763" y="502894"/>
                  </a:lnTo>
                  <a:lnTo>
                    <a:pt x="1003461" y="454463"/>
                  </a:lnTo>
                  <a:lnTo>
                    <a:pt x="996696" y="407334"/>
                  </a:lnTo>
                  <a:lnTo>
                    <a:pt x="985677" y="361718"/>
                  </a:lnTo>
                  <a:lnTo>
                    <a:pt x="970617" y="317826"/>
                  </a:lnTo>
                  <a:lnTo>
                    <a:pt x="951725" y="275868"/>
                  </a:lnTo>
                  <a:lnTo>
                    <a:pt x="929212" y="236056"/>
                  </a:lnTo>
                  <a:lnTo>
                    <a:pt x="903290" y="198601"/>
                  </a:lnTo>
                  <a:lnTo>
                    <a:pt x="874168" y="163712"/>
                  </a:lnTo>
                  <a:lnTo>
                    <a:pt x="842058" y="131600"/>
                  </a:lnTo>
                  <a:lnTo>
                    <a:pt x="807170" y="102478"/>
                  </a:lnTo>
                  <a:lnTo>
                    <a:pt x="769715" y="76554"/>
                  </a:lnTo>
                  <a:lnTo>
                    <a:pt x="729904" y="54041"/>
                  </a:lnTo>
                  <a:lnTo>
                    <a:pt x="687948" y="35148"/>
                  </a:lnTo>
                  <a:lnTo>
                    <a:pt x="644057" y="20087"/>
                  </a:lnTo>
                  <a:lnTo>
                    <a:pt x="598441" y="9068"/>
                  </a:lnTo>
                  <a:lnTo>
                    <a:pt x="551313" y="2302"/>
                  </a:lnTo>
                  <a:lnTo>
                    <a:pt x="502881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D5CE62B0-D0DB-4A11-9DFB-E9858A046969}"/>
                </a:ext>
              </a:extLst>
            </p:cNvPr>
            <p:cNvSpPr/>
            <p:nvPr/>
          </p:nvSpPr>
          <p:spPr>
            <a:xfrm>
              <a:off x="1370382" y="1968767"/>
              <a:ext cx="4141037" cy="836763"/>
            </a:xfrm>
            <a:custGeom>
              <a:avLst/>
              <a:gdLst/>
              <a:ahLst/>
              <a:cxnLst/>
              <a:rect l="l" t="t" r="r" b="b"/>
              <a:pathLst>
                <a:path w="4306570" h="886460">
                  <a:moveTo>
                    <a:pt x="4306201" y="0"/>
                  </a:moveTo>
                  <a:lnTo>
                    <a:pt x="415391" y="0"/>
                  </a:lnTo>
                  <a:lnTo>
                    <a:pt x="0" y="441591"/>
                  </a:lnTo>
                  <a:lnTo>
                    <a:pt x="415391" y="886167"/>
                  </a:lnTo>
                  <a:lnTo>
                    <a:pt x="4306201" y="886167"/>
                  </a:lnTo>
                  <a:lnTo>
                    <a:pt x="4306201" y="0"/>
                  </a:lnTo>
                  <a:close/>
                </a:path>
              </a:pathLst>
            </a:custGeom>
            <a:solidFill>
              <a:srgbClr val="08A59B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B5C2946B-82CF-4CBB-8A53-5C237CB0BFAF}"/>
                </a:ext>
              </a:extLst>
            </p:cNvPr>
            <p:cNvSpPr/>
            <p:nvPr/>
          </p:nvSpPr>
          <p:spPr>
            <a:xfrm>
              <a:off x="884542" y="2116585"/>
              <a:ext cx="403225" cy="587375"/>
            </a:xfrm>
            <a:custGeom>
              <a:avLst/>
              <a:gdLst/>
              <a:ahLst/>
              <a:cxnLst/>
              <a:rect l="l" t="t" r="r" b="b"/>
              <a:pathLst>
                <a:path w="403225" h="587375">
                  <a:moveTo>
                    <a:pt x="276342" y="0"/>
                  </a:moveTo>
                  <a:lnTo>
                    <a:pt x="0" y="293772"/>
                  </a:lnTo>
                  <a:lnTo>
                    <a:pt x="274033" y="587051"/>
                  </a:lnTo>
                  <a:lnTo>
                    <a:pt x="284857" y="577347"/>
                  </a:lnTo>
                  <a:lnTo>
                    <a:pt x="314347" y="544452"/>
                  </a:lnTo>
                  <a:lnTo>
                    <a:pt x="340128" y="508453"/>
                  </a:lnTo>
                  <a:lnTo>
                    <a:pt x="361900" y="469654"/>
                  </a:lnTo>
                  <a:lnTo>
                    <a:pt x="379360" y="428356"/>
                  </a:lnTo>
                  <a:lnTo>
                    <a:pt x="392206" y="384862"/>
                  </a:lnTo>
                  <a:lnTo>
                    <a:pt x="400135" y="339475"/>
                  </a:lnTo>
                  <a:lnTo>
                    <a:pt x="402845" y="292496"/>
                  </a:lnTo>
                  <a:lnTo>
                    <a:pt x="400135" y="245514"/>
                  </a:lnTo>
                  <a:lnTo>
                    <a:pt x="392206" y="200124"/>
                  </a:lnTo>
                  <a:lnTo>
                    <a:pt x="379360" y="156629"/>
                  </a:lnTo>
                  <a:lnTo>
                    <a:pt x="361900" y="115330"/>
                  </a:lnTo>
                  <a:lnTo>
                    <a:pt x="340128" y="76529"/>
                  </a:lnTo>
                  <a:lnTo>
                    <a:pt x="314347" y="40530"/>
                  </a:lnTo>
                  <a:lnTo>
                    <a:pt x="284857" y="7633"/>
                  </a:lnTo>
                  <a:lnTo>
                    <a:pt x="276342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C216BB9B-012B-4805-89CE-8D2EA34BB453}"/>
                </a:ext>
              </a:extLst>
            </p:cNvPr>
            <p:cNvSpPr/>
            <p:nvPr/>
          </p:nvSpPr>
          <p:spPr>
            <a:xfrm>
              <a:off x="1158576" y="2116585"/>
              <a:ext cx="128905" cy="587375"/>
            </a:xfrm>
            <a:custGeom>
              <a:avLst/>
              <a:gdLst/>
              <a:ahLst/>
              <a:cxnLst/>
              <a:rect l="l" t="t" r="r" b="b"/>
              <a:pathLst>
                <a:path w="128905" h="587375">
                  <a:moveTo>
                    <a:pt x="0" y="587051"/>
                  </a:moveTo>
                  <a:lnTo>
                    <a:pt x="40313" y="544452"/>
                  </a:lnTo>
                  <a:lnTo>
                    <a:pt x="66095" y="508453"/>
                  </a:lnTo>
                  <a:lnTo>
                    <a:pt x="87867" y="469654"/>
                  </a:lnTo>
                  <a:lnTo>
                    <a:pt x="105326" y="428356"/>
                  </a:lnTo>
                  <a:lnTo>
                    <a:pt x="118172" y="384862"/>
                  </a:lnTo>
                  <a:lnTo>
                    <a:pt x="126101" y="339475"/>
                  </a:lnTo>
                  <a:lnTo>
                    <a:pt x="128811" y="292496"/>
                  </a:lnTo>
                  <a:lnTo>
                    <a:pt x="126101" y="245514"/>
                  </a:lnTo>
                  <a:lnTo>
                    <a:pt x="118172" y="200124"/>
                  </a:lnTo>
                  <a:lnTo>
                    <a:pt x="105326" y="156629"/>
                  </a:lnTo>
                  <a:lnTo>
                    <a:pt x="87867" y="115330"/>
                  </a:lnTo>
                  <a:lnTo>
                    <a:pt x="66095" y="76529"/>
                  </a:lnTo>
                  <a:lnTo>
                    <a:pt x="40313" y="40530"/>
                  </a:lnTo>
                  <a:lnTo>
                    <a:pt x="10823" y="7633"/>
                  </a:lnTo>
                  <a:lnTo>
                    <a:pt x="2308" y="0"/>
                  </a:lnTo>
                </a:path>
              </a:pathLst>
            </a:custGeom>
            <a:ln w="195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138D2699-8D70-4B7A-91C8-74D0CBCED5B2}"/>
                </a:ext>
              </a:extLst>
            </p:cNvPr>
            <p:cNvSpPr txBox="1"/>
            <p:nvPr/>
          </p:nvSpPr>
          <p:spPr>
            <a:xfrm>
              <a:off x="1824158" y="2092102"/>
              <a:ext cx="3057700" cy="401064"/>
            </a:xfrm>
            <a:prstGeom prst="rect">
              <a:avLst/>
            </a:prstGeom>
          </p:spPr>
          <p:txBody>
            <a:bodyPr vert="horz" wrap="square" lIns="0" tIns="12859" rIns="0" bIns="0" rtlCol="0">
              <a:spAutoFit/>
            </a:bodyPr>
            <a:lstStyle/>
            <a:p>
              <a:pPr marL="9525">
                <a:spcBef>
                  <a:spcPts val="101"/>
                </a:spcBef>
              </a:pPr>
              <a:r>
                <a:rPr lang="en-GB" sz="1125" spc="1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1125" spc="11" dirty="0" err="1">
                  <a:solidFill>
                    <a:srgbClr val="FFFFFF"/>
                  </a:solidFill>
                  <a:latin typeface="Arial"/>
                  <a:cs typeface="Arial"/>
                </a:rPr>
                <a:t>limate</a:t>
              </a: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 change</a:t>
              </a:r>
              <a:r>
                <a:rPr sz="1125" spc="-23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25" spc="8" dirty="0">
                  <a:solidFill>
                    <a:srgbClr val="FFFFFF"/>
                  </a:solidFill>
                  <a:latin typeface="Arial"/>
                  <a:cs typeface="Arial"/>
                </a:rPr>
                <a:t>mitigation</a:t>
              </a:r>
              <a:endParaRPr sz="1125" dirty="0">
                <a:latin typeface="Arial"/>
                <a:cs typeface="Arial"/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7CC6425A-F195-4B9E-8A59-1406323BBADD}"/>
                </a:ext>
              </a:extLst>
            </p:cNvPr>
            <p:cNvSpPr/>
            <p:nvPr/>
          </p:nvSpPr>
          <p:spPr>
            <a:xfrm>
              <a:off x="5513462" y="1905557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40" h="1005839">
                  <a:moveTo>
                    <a:pt x="502881" y="0"/>
                  </a:moveTo>
                  <a:lnTo>
                    <a:pt x="454450" y="2302"/>
                  </a:lnTo>
                  <a:lnTo>
                    <a:pt x="407321" y="9068"/>
                  </a:lnTo>
                  <a:lnTo>
                    <a:pt x="361706" y="20087"/>
                  </a:lnTo>
                  <a:lnTo>
                    <a:pt x="317815" y="35148"/>
                  </a:lnTo>
                  <a:lnTo>
                    <a:pt x="275858" y="54041"/>
                  </a:lnTo>
                  <a:lnTo>
                    <a:pt x="236047" y="76554"/>
                  </a:lnTo>
                  <a:lnTo>
                    <a:pt x="198593" y="102478"/>
                  </a:lnTo>
                  <a:lnTo>
                    <a:pt x="163705" y="131600"/>
                  </a:lnTo>
                  <a:lnTo>
                    <a:pt x="131595" y="163712"/>
                  </a:lnTo>
                  <a:lnTo>
                    <a:pt x="102473" y="198601"/>
                  </a:lnTo>
                  <a:lnTo>
                    <a:pt x="76551" y="236056"/>
                  </a:lnTo>
                  <a:lnTo>
                    <a:pt x="54038" y="275868"/>
                  </a:lnTo>
                  <a:lnTo>
                    <a:pt x="35146" y="317826"/>
                  </a:lnTo>
                  <a:lnTo>
                    <a:pt x="20086" y="361718"/>
                  </a:lnTo>
                  <a:lnTo>
                    <a:pt x="9067" y="407334"/>
                  </a:lnTo>
                  <a:lnTo>
                    <a:pt x="2302" y="454463"/>
                  </a:lnTo>
                  <a:lnTo>
                    <a:pt x="0" y="502894"/>
                  </a:lnTo>
                  <a:lnTo>
                    <a:pt x="2302" y="551325"/>
                  </a:lnTo>
                  <a:lnTo>
                    <a:pt x="9067" y="598454"/>
                  </a:lnTo>
                  <a:lnTo>
                    <a:pt x="20086" y="644069"/>
                  </a:lnTo>
                  <a:lnTo>
                    <a:pt x="35146" y="687961"/>
                  </a:lnTo>
                  <a:lnTo>
                    <a:pt x="54038" y="729917"/>
                  </a:lnTo>
                  <a:lnTo>
                    <a:pt x="76551" y="769728"/>
                  </a:lnTo>
                  <a:lnTo>
                    <a:pt x="102473" y="807183"/>
                  </a:lnTo>
                  <a:lnTo>
                    <a:pt x="131595" y="842071"/>
                  </a:lnTo>
                  <a:lnTo>
                    <a:pt x="163705" y="874181"/>
                  </a:lnTo>
                  <a:lnTo>
                    <a:pt x="198593" y="903302"/>
                  </a:lnTo>
                  <a:lnTo>
                    <a:pt x="236047" y="929225"/>
                  </a:lnTo>
                  <a:lnTo>
                    <a:pt x="275858" y="951737"/>
                  </a:lnTo>
                  <a:lnTo>
                    <a:pt x="317815" y="970629"/>
                  </a:lnTo>
                  <a:lnTo>
                    <a:pt x="361706" y="985690"/>
                  </a:lnTo>
                  <a:lnTo>
                    <a:pt x="407321" y="996708"/>
                  </a:lnTo>
                  <a:lnTo>
                    <a:pt x="454450" y="1003474"/>
                  </a:lnTo>
                  <a:lnTo>
                    <a:pt x="502881" y="1005776"/>
                  </a:lnTo>
                  <a:lnTo>
                    <a:pt x="551313" y="1003474"/>
                  </a:lnTo>
                  <a:lnTo>
                    <a:pt x="598441" y="996708"/>
                  </a:lnTo>
                  <a:lnTo>
                    <a:pt x="644057" y="985690"/>
                  </a:lnTo>
                  <a:lnTo>
                    <a:pt x="687948" y="970629"/>
                  </a:lnTo>
                  <a:lnTo>
                    <a:pt x="729904" y="951737"/>
                  </a:lnTo>
                  <a:lnTo>
                    <a:pt x="769715" y="929225"/>
                  </a:lnTo>
                  <a:lnTo>
                    <a:pt x="807170" y="903302"/>
                  </a:lnTo>
                  <a:lnTo>
                    <a:pt x="842058" y="874181"/>
                  </a:lnTo>
                  <a:lnTo>
                    <a:pt x="874168" y="842071"/>
                  </a:lnTo>
                  <a:lnTo>
                    <a:pt x="903290" y="807183"/>
                  </a:lnTo>
                  <a:lnTo>
                    <a:pt x="929212" y="769728"/>
                  </a:lnTo>
                  <a:lnTo>
                    <a:pt x="951725" y="729917"/>
                  </a:lnTo>
                  <a:lnTo>
                    <a:pt x="970617" y="687961"/>
                  </a:lnTo>
                  <a:lnTo>
                    <a:pt x="985677" y="644069"/>
                  </a:lnTo>
                  <a:lnTo>
                    <a:pt x="996696" y="598454"/>
                  </a:lnTo>
                  <a:lnTo>
                    <a:pt x="1003461" y="551325"/>
                  </a:lnTo>
                  <a:lnTo>
                    <a:pt x="1005763" y="502894"/>
                  </a:lnTo>
                  <a:lnTo>
                    <a:pt x="1003461" y="454463"/>
                  </a:lnTo>
                  <a:lnTo>
                    <a:pt x="996696" y="407334"/>
                  </a:lnTo>
                  <a:lnTo>
                    <a:pt x="985677" y="361718"/>
                  </a:lnTo>
                  <a:lnTo>
                    <a:pt x="970617" y="317826"/>
                  </a:lnTo>
                  <a:lnTo>
                    <a:pt x="951725" y="275868"/>
                  </a:lnTo>
                  <a:lnTo>
                    <a:pt x="929212" y="236056"/>
                  </a:lnTo>
                  <a:lnTo>
                    <a:pt x="903290" y="198601"/>
                  </a:lnTo>
                  <a:lnTo>
                    <a:pt x="874168" y="163712"/>
                  </a:lnTo>
                  <a:lnTo>
                    <a:pt x="842058" y="131600"/>
                  </a:lnTo>
                  <a:lnTo>
                    <a:pt x="807170" y="102478"/>
                  </a:lnTo>
                  <a:lnTo>
                    <a:pt x="769715" y="76554"/>
                  </a:lnTo>
                  <a:lnTo>
                    <a:pt x="729904" y="54041"/>
                  </a:lnTo>
                  <a:lnTo>
                    <a:pt x="687948" y="35148"/>
                  </a:lnTo>
                  <a:lnTo>
                    <a:pt x="644057" y="20087"/>
                  </a:lnTo>
                  <a:lnTo>
                    <a:pt x="598441" y="9068"/>
                  </a:lnTo>
                  <a:lnTo>
                    <a:pt x="551313" y="2302"/>
                  </a:lnTo>
                  <a:lnTo>
                    <a:pt x="502881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A9695978-568D-4BC5-8D9B-8B13225965FD}"/>
                </a:ext>
              </a:extLst>
            </p:cNvPr>
            <p:cNvSpPr/>
            <p:nvPr/>
          </p:nvSpPr>
          <p:spPr>
            <a:xfrm>
              <a:off x="6502180" y="1965366"/>
              <a:ext cx="4141037" cy="836763"/>
            </a:xfrm>
            <a:custGeom>
              <a:avLst/>
              <a:gdLst/>
              <a:ahLst/>
              <a:cxnLst/>
              <a:rect l="l" t="t" r="r" b="b"/>
              <a:pathLst>
                <a:path w="4306570" h="886460">
                  <a:moveTo>
                    <a:pt x="4306201" y="0"/>
                  </a:moveTo>
                  <a:lnTo>
                    <a:pt x="415391" y="0"/>
                  </a:lnTo>
                  <a:lnTo>
                    <a:pt x="0" y="441591"/>
                  </a:lnTo>
                  <a:lnTo>
                    <a:pt x="415391" y="886167"/>
                  </a:lnTo>
                  <a:lnTo>
                    <a:pt x="4306201" y="886167"/>
                  </a:lnTo>
                  <a:lnTo>
                    <a:pt x="4306201" y="0"/>
                  </a:lnTo>
                  <a:close/>
                </a:path>
              </a:pathLst>
            </a:custGeom>
            <a:solidFill>
              <a:srgbClr val="08A59B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9680E256-93F5-4315-A7D1-C712FE7C935E}"/>
                </a:ext>
              </a:extLst>
            </p:cNvPr>
            <p:cNvSpPr/>
            <p:nvPr/>
          </p:nvSpPr>
          <p:spPr>
            <a:xfrm>
              <a:off x="6016345" y="2113181"/>
              <a:ext cx="403225" cy="587375"/>
            </a:xfrm>
            <a:custGeom>
              <a:avLst/>
              <a:gdLst/>
              <a:ahLst/>
              <a:cxnLst/>
              <a:rect l="l" t="t" r="r" b="b"/>
              <a:pathLst>
                <a:path w="403225" h="587375">
                  <a:moveTo>
                    <a:pt x="276335" y="0"/>
                  </a:moveTo>
                  <a:lnTo>
                    <a:pt x="0" y="293773"/>
                  </a:lnTo>
                  <a:lnTo>
                    <a:pt x="274024" y="587059"/>
                  </a:lnTo>
                  <a:lnTo>
                    <a:pt x="284853" y="577351"/>
                  </a:lnTo>
                  <a:lnTo>
                    <a:pt x="314343" y="544455"/>
                  </a:lnTo>
                  <a:lnTo>
                    <a:pt x="340125" y="508457"/>
                  </a:lnTo>
                  <a:lnTo>
                    <a:pt x="361897" y="469657"/>
                  </a:lnTo>
                  <a:lnTo>
                    <a:pt x="379357" y="428360"/>
                  </a:lnTo>
                  <a:lnTo>
                    <a:pt x="392202" y="384866"/>
                  </a:lnTo>
                  <a:lnTo>
                    <a:pt x="400131" y="339478"/>
                  </a:lnTo>
                  <a:lnTo>
                    <a:pt x="402841" y="292499"/>
                  </a:lnTo>
                  <a:lnTo>
                    <a:pt x="400131" y="245518"/>
                  </a:lnTo>
                  <a:lnTo>
                    <a:pt x="392202" y="200128"/>
                  </a:lnTo>
                  <a:lnTo>
                    <a:pt x="379357" y="156632"/>
                  </a:lnTo>
                  <a:lnTo>
                    <a:pt x="361897" y="115333"/>
                  </a:lnTo>
                  <a:lnTo>
                    <a:pt x="340125" y="76533"/>
                  </a:lnTo>
                  <a:lnTo>
                    <a:pt x="314343" y="40533"/>
                  </a:lnTo>
                  <a:lnTo>
                    <a:pt x="284853" y="7637"/>
                  </a:lnTo>
                  <a:lnTo>
                    <a:pt x="276335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D06BDEC4-F390-4365-8745-328B0CCA7182}"/>
                </a:ext>
              </a:extLst>
            </p:cNvPr>
            <p:cNvSpPr/>
            <p:nvPr/>
          </p:nvSpPr>
          <p:spPr>
            <a:xfrm>
              <a:off x="6290369" y="2113181"/>
              <a:ext cx="128905" cy="587375"/>
            </a:xfrm>
            <a:custGeom>
              <a:avLst/>
              <a:gdLst/>
              <a:ahLst/>
              <a:cxnLst/>
              <a:rect l="l" t="t" r="r" b="b"/>
              <a:pathLst>
                <a:path w="128904" h="587375">
                  <a:moveTo>
                    <a:pt x="0" y="587059"/>
                  </a:moveTo>
                  <a:lnTo>
                    <a:pt x="40318" y="544455"/>
                  </a:lnTo>
                  <a:lnTo>
                    <a:pt x="66100" y="508457"/>
                  </a:lnTo>
                  <a:lnTo>
                    <a:pt x="87872" y="469657"/>
                  </a:lnTo>
                  <a:lnTo>
                    <a:pt x="105332" y="428360"/>
                  </a:lnTo>
                  <a:lnTo>
                    <a:pt x="118177" y="384866"/>
                  </a:lnTo>
                  <a:lnTo>
                    <a:pt x="126106" y="339478"/>
                  </a:lnTo>
                  <a:lnTo>
                    <a:pt x="128816" y="292499"/>
                  </a:lnTo>
                  <a:lnTo>
                    <a:pt x="126106" y="245518"/>
                  </a:lnTo>
                  <a:lnTo>
                    <a:pt x="118177" y="200128"/>
                  </a:lnTo>
                  <a:lnTo>
                    <a:pt x="105332" y="156632"/>
                  </a:lnTo>
                  <a:lnTo>
                    <a:pt x="87872" y="115333"/>
                  </a:lnTo>
                  <a:lnTo>
                    <a:pt x="66100" y="76533"/>
                  </a:lnTo>
                  <a:lnTo>
                    <a:pt x="40318" y="40533"/>
                  </a:lnTo>
                  <a:lnTo>
                    <a:pt x="10829" y="7637"/>
                  </a:lnTo>
                  <a:lnTo>
                    <a:pt x="2310" y="0"/>
                  </a:lnTo>
                </a:path>
              </a:pathLst>
            </a:custGeom>
            <a:ln w="195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7D06AB2-7B0E-4F21-B0F9-607E5F8EE774}"/>
                </a:ext>
              </a:extLst>
            </p:cNvPr>
            <p:cNvSpPr txBox="1"/>
            <p:nvPr/>
          </p:nvSpPr>
          <p:spPr>
            <a:xfrm>
              <a:off x="7150905" y="2099519"/>
              <a:ext cx="3075389" cy="401064"/>
            </a:xfrm>
            <a:prstGeom prst="rect">
              <a:avLst/>
            </a:prstGeom>
          </p:spPr>
          <p:txBody>
            <a:bodyPr vert="horz" wrap="square" lIns="0" tIns="12859" rIns="0" bIns="0" rtlCol="0">
              <a:spAutoFit/>
            </a:bodyPr>
            <a:lstStyle/>
            <a:p>
              <a:pPr marL="9525">
                <a:spcBef>
                  <a:spcPts val="101"/>
                </a:spcBef>
              </a:pPr>
              <a:r>
                <a:rPr lang="en-GB" sz="1125" spc="1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1125" spc="11" dirty="0" err="1">
                  <a:solidFill>
                    <a:srgbClr val="FFFFFF"/>
                  </a:solidFill>
                  <a:latin typeface="Arial"/>
                  <a:cs typeface="Arial"/>
                </a:rPr>
                <a:t>limate</a:t>
              </a: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 change</a:t>
              </a:r>
              <a:r>
                <a:rPr sz="1125" spc="-1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25" spc="8" dirty="0">
                  <a:solidFill>
                    <a:srgbClr val="FFFFFF"/>
                  </a:solidFill>
                  <a:latin typeface="Arial"/>
                  <a:cs typeface="Arial"/>
                </a:rPr>
                <a:t>adaptation</a:t>
              </a:r>
              <a:endParaRPr sz="1125" dirty="0">
                <a:latin typeface="Arial"/>
                <a:cs typeface="Arial"/>
              </a:endParaRPr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FA43114D-D859-43B8-A73C-F2EC3941BC5E}"/>
                </a:ext>
              </a:extLst>
            </p:cNvPr>
            <p:cNvSpPr/>
            <p:nvPr/>
          </p:nvSpPr>
          <p:spPr>
            <a:xfrm>
              <a:off x="381661" y="3269755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40" h="1005839">
                  <a:moveTo>
                    <a:pt x="502881" y="0"/>
                  </a:moveTo>
                  <a:lnTo>
                    <a:pt x="454450" y="2302"/>
                  </a:lnTo>
                  <a:lnTo>
                    <a:pt x="407321" y="9068"/>
                  </a:lnTo>
                  <a:lnTo>
                    <a:pt x="361706" y="20087"/>
                  </a:lnTo>
                  <a:lnTo>
                    <a:pt x="317815" y="35148"/>
                  </a:lnTo>
                  <a:lnTo>
                    <a:pt x="275858" y="54041"/>
                  </a:lnTo>
                  <a:lnTo>
                    <a:pt x="236047" y="76554"/>
                  </a:lnTo>
                  <a:lnTo>
                    <a:pt x="198593" y="102478"/>
                  </a:lnTo>
                  <a:lnTo>
                    <a:pt x="163705" y="131600"/>
                  </a:lnTo>
                  <a:lnTo>
                    <a:pt x="131595" y="163712"/>
                  </a:lnTo>
                  <a:lnTo>
                    <a:pt x="102473" y="198601"/>
                  </a:lnTo>
                  <a:lnTo>
                    <a:pt x="76551" y="236056"/>
                  </a:lnTo>
                  <a:lnTo>
                    <a:pt x="54038" y="275868"/>
                  </a:lnTo>
                  <a:lnTo>
                    <a:pt x="35146" y="317826"/>
                  </a:lnTo>
                  <a:lnTo>
                    <a:pt x="20086" y="361718"/>
                  </a:lnTo>
                  <a:lnTo>
                    <a:pt x="9067" y="407334"/>
                  </a:lnTo>
                  <a:lnTo>
                    <a:pt x="2302" y="454463"/>
                  </a:lnTo>
                  <a:lnTo>
                    <a:pt x="0" y="502894"/>
                  </a:lnTo>
                  <a:lnTo>
                    <a:pt x="2302" y="551325"/>
                  </a:lnTo>
                  <a:lnTo>
                    <a:pt x="9067" y="598454"/>
                  </a:lnTo>
                  <a:lnTo>
                    <a:pt x="20086" y="644069"/>
                  </a:lnTo>
                  <a:lnTo>
                    <a:pt x="35146" y="687961"/>
                  </a:lnTo>
                  <a:lnTo>
                    <a:pt x="54038" y="729917"/>
                  </a:lnTo>
                  <a:lnTo>
                    <a:pt x="76551" y="769728"/>
                  </a:lnTo>
                  <a:lnTo>
                    <a:pt x="102473" y="807183"/>
                  </a:lnTo>
                  <a:lnTo>
                    <a:pt x="131595" y="842071"/>
                  </a:lnTo>
                  <a:lnTo>
                    <a:pt x="163705" y="874181"/>
                  </a:lnTo>
                  <a:lnTo>
                    <a:pt x="198593" y="903302"/>
                  </a:lnTo>
                  <a:lnTo>
                    <a:pt x="236047" y="929225"/>
                  </a:lnTo>
                  <a:lnTo>
                    <a:pt x="275858" y="951737"/>
                  </a:lnTo>
                  <a:lnTo>
                    <a:pt x="317815" y="970629"/>
                  </a:lnTo>
                  <a:lnTo>
                    <a:pt x="361706" y="985690"/>
                  </a:lnTo>
                  <a:lnTo>
                    <a:pt x="407321" y="996708"/>
                  </a:lnTo>
                  <a:lnTo>
                    <a:pt x="454450" y="1003474"/>
                  </a:lnTo>
                  <a:lnTo>
                    <a:pt x="502881" y="1005776"/>
                  </a:lnTo>
                  <a:lnTo>
                    <a:pt x="551313" y="1003474"/>
                  </a:lnTo>
                  <a:lnTo>
                    <a:pt x="598441" y="996708"/>
                  </a:lnTo>
                  <a:lnTo>
                    <a:pt x="644057" y="985690"/>
                  </a:lnTo>
                  <a:lnTo>
                    <a:pt x="687948" y="970629"/>
                  </a:lnTo>
                  <a:lnTo>
                    <a:pt x="729904" y="951737"/>
                  </a:lnTo>
                  <a:lnTo>
                    <a:pt x="769715" y="929225"/>
                  </a:lnTo>
                  <a:lnTo>
                    <a:pt x="807170" y="903302"/>
                  </a:lnTo>
                  <a:lnTo>
                    <a:pt x="842058" y="874181"/>
                  </a:lnTo>
                  <a:lnTo>
                    <a:pt x="874168" y="842071"/>
                  </a:lnTo>
                  <a:lnTo>
                    <a:pt x="903290" y="807183"/>
                  </a:lnTo>
                  <a:lnTo>
                    <a:pt x="929212" y="769728"/>
                  </a:lnTo>
                  <a:lnTo>
                    <a:pt x="951725" y="729917"/>
                  </a:lnTo>
                  <a:lnTo>
                    <a:pt x="970617" y="687961"/>
                  </a:lnTo>
                  <a:lnTo>
                    <a:pt x="985677" y="644069"/>
                  </a:lnTo>
                  <a:lnTo>
                    <a:pt x="996696" y="598454"/>
                  </a:lnTo>
                  <a:lnTo>
                    <a:pt x="1003461" y="551325"/>
                  </a:lnTo>
                  <a:lnTo>
                    <a:pt x="1005763" y="502894"/>
                  </a:lnTo>
                  <a:lnTo>
                    <a:pt x="1003461" y="454463"/>
                  </a:lnTo>
                  <a:lnTo>
                    <a:pt x="996696" y="407334"/>
                  </a:lnTo>
                  <a:lnTo>
                    <a:pt x="985677" y="361718"/>
                  </a:lnTo>
                  <a:lnTo>
                    <a:pt x="970617" y="317826"/>
                  </a:lnTo>
                  <a:lnTo>
                    <a:pt x="951725" y="275868"/>
                  </a:lnTo>
                  <a:lnTo>
                    <a:pt x="929212" y="236056"/>
                  </a:lnTo>
                  <a:lnTo>
                    <a:pt x="903290" y="198601"/>
                  </a:lnTo>
                  <a:lnTo>
                    <a:pt x="874168" y="163712"/>
                  </a:lnTo>
                  <a:lnTo>
                    <a:pt x="842058" y="131600"/>
                  </a:lnTo>
                  <a:lnTo>
                    <a:pt x="807170" y="102478"/>
                  </a:lnTo>
                  <a:lnTo>
                    <a:pt x="769715" y="76554"/>
                  </a:lnTo>
                  <a:lnTo>
                    <a:pt x="729904" y="54041"/>
                  </a:lnTo>
                  <a:lnTo>
                    <a:pt x="687948" y="35148"/>
                  </a:lnTo>
                  <a:lnTo>
                    <a:pt x="644057" y="20087"/>
                  </a:lnTo>
                  <a:lnTo>
                    <a:pt x="598441" y="9068"/>
                  </a:lnTo>
                  <a:lnTo>
                    <a:pt x="551313" y="2302"/>
                  </a:lnTo>
                  <a:lnTo>
                    <a:pt x="502881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A2673D54-115D-424A-B67E-A15B5C15203C}"/>
                </a:ext>
              </a:extLst>
            </p:cNvPr>
            <p:cNvSpPr/>
            <p:nvPr/>
          </p:nvSpPr>
          <p:spPr>
            <a:xfrm>
              <a:off x="1370382" y="3329563"/>
              <a:ext cx="4141037" cy="836763"/>
            </a:xfrm>
            <a:custGeom>
              <a:avLst/>
              <a:gdLst/>
              <a:ahLst/>
              <a:cxnLst/>
              <a:rect l="l" t="t" r="r" b="b"/>
              <a:pathLst>
                <a:path w="4306570" h="886460">
                  <a:moveTo>
                    <a:pt x="4306201" y="0"/>
                  </a:moveTo>
                  <a:lnTo>
                    <a:pt x="415391" y="0"/>
                  </a:lnTo>
                  <a:lnTo>
                    <a:pt x="0" y="441591"/>
                  </a:lnTo>
                  <a:lnTo>
                    <a:pt x="415391" y="886167"/>
                  </a:lnTo>
                  <a:lnTo>
                    <a:pt x="4306201" y="886167"/>
                  </a:lnTo>
                  <a:lnTo>
                    <a:pt x="4306201" y="0"/>
                  </a:lnTo>
                  <a:close/>
                </a:path>
              </a:pathLst>
            </a:custGeom>
            <a:solidFill>
              <a:srgbClr val="08A59B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0F2D27A8-E3CE-411D-8D4F-DBC1126A249C}"/>
                </a:ext>
              </a:extLst>
            </p:cNvPr>
            <p:cNvSpPr/>
            <p:nvPr/>
          </p:nvSpPr>
          <p:spPr>
            <a:xfrm>
              <a:off x="884542" y="3477382"/>
              <a:ext cx="403225" cy="587375"/>
            </a:xfrm>
            <a:custGeom>
              <a:avLst/>
              <a:gdLst/>
              <a:ahLst/>
              <a:cxnLst/>
              <a:rect l="l" t="t" r="r" b="b"/>
              <a:pathLst>
                <a:path w="403225" h="587375">
                  <a:moveTo>
                    <a:pt x="276342" y="0"/>
                  </a:moveTo>
                  <a:lnTo>
                    <a:pt x="0" y="293755"/>
                  </a:lnTo>
                  <a:lnTo>
                    <a:pt x="274034" y="587051"/>
                  </a:lnTo>
                  <a:lnTo>
                    <a:pt x="284857" y="577348"/>
                  </a:lnTo>
                  <a:lnTo>
                    <a:pt x="314347" y="544452"/>
                  </a:lnTo>
                  <a:lnTo>
                    <a:pt x="340128" y="508453"/>
                  </a:lnTo>
                  <a:lnTo>
                    <a:pt x="361900" y="469654"/>
                  </a:lnTo>
                  <a:lnTo>
                    <a:pt x="379360" y="428356"/>
                  </a:lnTo>
                  <a:lnTo>
                    <a:pt x="392206" y="384863"/>
                  </a:lnTo>
                  <a:lnTo>
                    <a:pt x="400135" y="339475"/>
                  </a:lnTo>
                  <a:lnTo>
                    <a:pt x="402845" y="292496"/>
                  </a:lnTo>
                  <a:lnTo>
                    <a:pt x="400135" y="245515"/>
                  </a:lnTo>
                  <a:lnTo>
                    <a:pt x="392206" y="200125"/>
                  </a:lnTo>
                  <a:lnTo>
                    <a:pt x="379360" y="156629"/>
                  </a:lnTo>
                  <a:lnTo>
                    <a:pt x="361900" y="115330"/>
                  </a:lnTo>
                  <a:lnTo>
                    <a:pt x="340128" y="76530"/>
                  </a:lnTo>
                  <a:lnTo>
                    <a:pt x="314347" y="40530"/>
                  </a:lnTo>
                  <a:lnTo>
                    <a:pt x="284857" y="7634"/>
                  </a:lnTo>
                  <a:lnTo>
                    <a:pt x="276342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21FA88E6-2D81-474E-9DD3-A633F575A6FD}"/>
                </a:ext>
              </a:extLst>
            </p:cNvPr>
            <p:cNvSpPr/>
            <p:nvPr/>
          </p:nvSpPr>
          <p:spPr>
            <a:xfrm>
              <a:off x="1158576" y="3477382"/>
              <a:ext cx="128905" cy="587375"/>
            </a:xfrm>
            <a:custGeom>
              <a:avLst/>
              <a:gdLst/>
              <a:ahLst/>
              <a:cxnLst/>
              <a:rect l="l" t="t" r="r" b="b"/>
              <a:pathLst>
                <a:path w="128905" h="587375">
                  <a:moveTo>
                    <a:pt x="0" y="587051"/>
                  </a:moveTo>
                  <a:lnTo>
                    <a:pt x="40312" y="544452"/>
                  </a:lnTo>
                  <a:lnTo>
                    <a:pt x="66094" y="508453"/>
                  </a:lnTo>
                  <a:lnTo>
                    <a:pt x="87866" y="469654"/>
                  </a:lnTo>
                  <a:lnTo>
                    <a:pt x="105326" y="428356"/>
                  </a:lnTo>
                  <a:lnTo>
                    <a:pt x="118171" y="384863"/>
                  </a:lnTo>
                  <a:lnTo>
                    <a:pt x="126100" y="339475"/>
                  </a:lnTo>
                  <a:lnTo>
                    <a:pt x="128810" y="292496"/>
                  </a:lnTo>
                  <a:lnTo>
                    <a:pt x="126100" y="245515"/>
                  </a:lnTo>
                  <a:lnTo>
                    <a:pt x="118171" y="200125"/>
                  </a:lnTo>
                  <a:lnTo>
                    <a:pt x="105326" y="156629"/>
                  </a:lnTo>
                  <a:lnTo>
                    <a:pt x="87866" y="115330"/>
                  </a:lnTo>
                  <a:lnTo>
                    <a:pt x="66094" y="76530"/>
                  </a:lnTo>
                  <a:lnTo>
                    <a:pt x="40312" y="40530"/>
                  </a:lnTo>
                  <a:lnTo>
                    <a:pt x="10823" y="7634"/>
                  </a:lnTo>
                  <a:lnTo>
                    <a:pt x="2307" y="0"/>
                  </a:lnTo>
                </a:path>
              </a:pathLst>
            </a:custGeom>
            <a:ln w="195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FAF390AF-4B8A-474F-95B1-DE2DA23E43AD}"/>
                </a:ext>
              </a:extLst>
            </p:cNvPr>
            <p:cNvSpPr txBox="1"/>
            <p:nvPr/>
          </p:nvSpPr>
          <p:spPr>
            <a:xfrm>
              <a:off x="1732653" y="3428881"/>
              <a:ext cx="3577116" cy="787204"/>
            </a:xfrm>
            <a:prstGeom prst="rect">
              <a:avLst/>
            </a:prstGeom>
          </p:spPr>
          <p:txBody>
            <a:bodyPr vert="horz" wrap="square" lIns="0" tIns="8573" rIns="0" bIns="0" rtlCol="0" anchor="t">
              <a:spAutoFit/>
            </a:bodyPr>
            <a:lstStyle/>
            <a:p>
              <a:pPr marL="9525" marR="3810" indent="101918">
                <a:lnSpc>
                  <a:spcPct val="102600"/>
                </a:lnSpc>
                <a:spcBef>
                  <a:spcPts val="68"/>
                </a:spcBef>
              </a:pPr>
              <a:r>
                <a:rPr sz="1125" spc="8" dirty="0">
                  <a:solidFill>
                    <a:srgbClr val="FFFFFF"/>
                  </a:solidFill>
                  <a:latin typeface="Arial"/>
                  <a:cs typeface="Arial"/>
                </a:rPr>
                <a:t>sustainable </a:t>
              </a:r>
              <a:r>
                <a:rPr lang="en-US" sz="1125" spc="8" dirty="0">
                  <a:solidFill>
                    <a:srgbClr val="FFFFFF"/>
                  </a:solidFill>
                  <a:latin typeface="Arial"/>
                  <a:cs typeface="Arial"/>
                </a:rPr>
                <a:t>use </a:t>
              </a:r>
              <a:r>
                <a:rPr lang="en-US" sz="1125" spc="11" dirty="0">
                  <a:solidFill>
                    <a:srgbClr val="FFFFFF"/>
                  </a:solidFill>
                  <a:latin typeface="Arial"/>
                  <a:cs typeface="Arial"/>
                </a:rPr>
                <a:t>&amp;</a:t>
              </a: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 protection of</a:t>
              </a:r>
              <a:r>
                <a:rPr lang="en-US" sz="1125" spc="11" dirty="0">
                  <a:solidFill>
                    <a:srgbClr val="FFFFFF"/>
                  </a:solidFill>
                  <a:latin typeface="Arial"/>
                  <a:cs typeface="Arial"/>
                </a:rPr>
                <a:t> </a:t>
              </a: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25" spc="15" dirty="0">
                  <a:solidFill>
                    <a:srgbClr val="FFFFFF"/>
                  </a:solidFill>
                  <a:latin typeface="Arial"/>
                  <a:cs typeface="Arial"/>
                </a:rPr>
                <a:t>water </a:t>
              </a:r>
              <a:r>
                <a:rPr lang="en-GB" sz="1125" spc="11" dirty="0">
                  <a:solidFill>
                    <a:srgbClr val="FFFFFF"/>
                  </a:solidFill>
                  <a:latin typeface="Arial"/>
                  <a:cs typeface="Arial"/>
                </a:rPr>
                <a:t>&amp;</a:t>
              </a: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 marine</a:t>
              </a:r>
              <a:r>
                <a:rPr sz="1125" spc="-23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25" spc="8" dirty="0">
                  <a:solidFill>
                    <a:srgbClr val="FFFFFF"/>
                  </a:solidFill>
                  <a:latin typeface="Arial"/>
                  <a:cs typeface="Arial"/>
                </a:rPr>
                <a:t>resources</a:t>
              </a:r>
              <a:endParaRPr sz="1125" dirty="0">
                <a:latin typeface="Arial"/>
                <a:cs typeface="Arial"/>
              </a:endParaRPr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BB20C748-150B-474A-BCDB-2AA9E73ABB55}"/>
                </a:ext>
              </a:extLst>
            </p:cNvPr>
            <p:cNvSpPr/>
            <p:nvPr/>
          </p:nvSpPr>
          <p:spPr>
            <a:xfrm>
              <a:off x="381661" y="4630553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40" h="1005839">
                  <a:moveTo>
                    <a:pt x="502881" y="0"/>
                  </a:moveTo>
                  <a:lnTo>
                    <a:pt x="454450" y="2302"/>
                  </a:lnTo>
                  <a:lnTo>
                    <a:pt x="407321" y="9068"/>
                  </a:lnTo>
                  <a:lnTo>
                    <a:pt x="361706" y="20087"/>
                  </a:lnTo>
                  <a:lnTo>
                    <a:pt x="317815" y="35148"/>
                  </a:lnTo>
                  <a:lnTo>
                    <a:pt x="275858" y="54041"/>
                  </a:lnTo>
                  <a:lnTo>
                    <a:pt x="236047" y="76554"/>
                  </a:lnTo>
                  <a:lnTo>
                    <a:pt x="198593" y="102478"/>
                  </a:lnTo>
                  <a:lnTo>
                    <a:pt x="163705" y="131600"/>
                  </a:lnTo>
                  <a:lnTo>
                    <a:pt x="131595" y="163712"/>
                  </a:lnTo>
                  <a:lnTo>
                    <a:pt x="102473" y="198601"/>
                  </a:lnTo>
                  <a:lnTo>
                    <a:pt x="76551" y="236056"/>
                  </a:lnTo>
                  <a:lnTo>
                    <a:pt x="54038" y="275868"/>
                  </a:lnTo>
                  <a:lnTo>
                    <a:pt x="35146" y="317826"/>
                  </a:lnTo>
                  <a:lnTo>
                    <a:pt x="20086" y="361718"/>
                  </a:lnTo>
                  <a:lnTo>
                    <a:pt x="9067" y="407334"/>
                  </a:lnTo>
                  <a:lnTo>
                    <a:pt x="2302" y="454463"/>
                  </a:lnTo>
                  <a:lnTo>
                    <a:pt x="0" y="502894"/>
                  </a:lnTo>
                  <a:lnTo>
                    <a:pt x="2302" y="551325"/>
                  </a:lnTo>
                  <a:lnTo>
                    <a:pt x="9067" y="598454"/>
                  </a:lnTo>
                  <a:lnTo>
                    <a:pt x="20086" y="644069"/>
                  </a:lnTo>
                  <a:lnTo>
                    <a:pt x="35146" y="687961"/>
                  </a:lnTo>
                  <a:lnTo>
                    <a:pt x="54038" y="729917"/>
                  </a:lnTo>
                  <a:lnTo>
                    <a:pt x="76551" y="769728"/>
                  </a:lnTo>
                  <a:lnTo>
                    <a:pt x="102473" y="807183"/>
                  </a:lnTo>
                  <a:lnTo>
                    <a:pt x="131595" y="842071"/>
                  </a:lnTo>
                  <a:lnTo>
                    <a:pt x="163705" y="874181"/>
                  </a:lnTo>
                  <a:lnTo>
                    <a:pt x="198593" y="903302"/>
                  </a:lnTo>
                  <a:lnTo>
                    <a:pt x="236047" y="929225"/>
                  </a:lnTo>
                  <a:lnTo>
                    <a:pt x="275858" y="951737"/>
                  </a:lnTo>
                  <a:lnTo>
                    <a:pt x="317815" y="970629"/>
                  </a:lnTo>
                  <a:lnTo>
                    <a:pt x="361706" y="985690"/>
                  </a:lnTo>
                  <a:lnTo>
                    <a:pt x="407321" y="996708"/>
                  </a:lnTo>
                  <a:lnTo>
                    <a:pt x="454450" y="1003474"/>
                  </a:lnTo>
                  <a:lnTo>
                    <a:pt x="502881" y="1005776"/>
                  </a:lnTo>
                  <a:lnTo>
                    <a:pt x="551313" y="1003474"/>
                  </a:lnTo>
                  <a:lnTo>
                    <a:pt x="598441" y="996708"/>
                  </a:lnTo>
                  <a:lnTo>
                    <a:pt x="644057" y="985690"/>
                  </a:lnTo>
                  <a:lnTo>
                    <a:pt x="687948" y="970629"/>
                  </a:lnTo>
                  <a:lnTo>
                    <a:pt x="729904" y="951737"/>
                  </a:lnTo>
                  <a:lnTo>
                    <a:pt x="769715" y="929225"/>
                  </a:lnTo>
                  <a:lnTo>
                    <a:pt x="807170" y="903302"/>
                  </a:lnTo>
                  <a:lnTo>
                    <a:pt x="842058" y="874181"/>
                  </a:lnTo>
                  <a:lnTo>
                    <a:pt x="874168" y="842071"/>
                  </a:lnTo>
                  <a:lnTo>
                    <a:pt x="903290" y="807183"/>
                  </a:lnTo>
                  <a:lnTo>
                    <a:pt x="929212" y="769728"/>
                  </a:lnTo>
                  <a:lnTo>
                    <a:pt x="951725" y="729917"/>
                  </a:lnTo>
                  <a:lnTo>
                    <a:pt x="970617" y="687961"/>
                  </a:lnTo>
                  <a:lnTo>
                    <a:pt x="985677" y="644069"/>
                  </a:lnTo>
                  <a:lnTo>
                    <a:pt x="996696" y="598454"/>
                  </a:lnTo>
                  <a:lnTo>
                    <a:pt x="1003461" y="551325"/>
                  </a:lnTo>
                  <a:lnTo>
                    <a:pt x="1005763" y="502894"/>
                  </a:lnTo>
                  <a:lnTo>
                    <a:pt x="1003461" y="454463"/>
                  </a:lnTo>
                  <a:lnTo>
                    <a:pt x="996696" y="407334"/>
                  </a:lnTo>
                  <a:lnTo>
                    <a:pt x="985677" y="361718"/>
                  </a:lnTo>
                  <a:lnTo>
                    <a:pt x="970617" y="317826"/>
                  </a:lnTo>
                  <a:lnTo>
                    <a:pt x="951725" y="275868"/>
                  </a:lnTo>
                  <a:lnTo>
                    <a:pt x="929212" y="236056"/>
                  </a:lnTo>
                  <a:lnTo>
                    <a:pt x="903290" y="198601"/>
                  </a:lnTo>
                  <a:lnTo>
                    <a:pt x="874168" y="163712"/>
                  </a:lnTo>
                  <a:lnTo>
                    <a:pt x="842058" y="131600"/>
                  </a:lnTo>
                  <a:lnTo>
                    <a:pt x="807170" y="102478"/>
                  </a:lnTo>
                  <a:lnTo>
                    <a:pt x="769715" y="76554"/>
                  </a:lnTo>
                  <a:lnTo>
                    <a:pt x="729904" y="54041"/>
                  </a:lnTo>
                  <a:lnTo>
                    <a:pt x="687948" y="35148"/>
                  </a:lnTo>
                  <a:lnTo>
                    <a:pt x="644057" y="20087"/>
                  </a:lnTo>
                  <a:lnTo>
                    <a:pt x="598441" y="9068"/>
                  </a:lnTo>
                  <a:lnTo>
                    <a:pt x="551313" y="2302"/>
                  </a:lnTo>
                  <a:lnTo>
                    <a:pt x="502881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CC0BE7D8-6732-4E58-8A4E-5F358ADF69F0}"/>
                </a:ext>
              </a:extLst>
            </p:cNvPr>
            <p:cNvSpPr/>
            <p:nvPr/>
          </p:nvSpPr>
          <p:spPr>
            <a:xfrm>
              <a:off x="1370382" y="4690364"/>
              <a:ext cx="4141037" cy="836763"/>
            </a:xfrm>
            <a:custGeom>
              <a:avLst/>
              <a:gdLst/>
              <a:ahLst/>
              <a:cxnLst/>
              <a:rect l="l" t="t" r="r" b="b"/>
              <a:pathLst>
                <a:path w="4306570" h="886460">
                  <a:moveTo>
                    <a:pt x="4306201" y="0"/>
                  </a:moveTo>
                  <a:lnTo>
                    <a:pt x="415391" y="0"/>
                  </a:lnTo>
                  <a:lnTo>
                    <a:pt x="0" y="441591"/>
                  </a:lnTo>
                  <a:lnTo>
                    <a:pt x="415391" y="886167"/>
                  </a:lnTo>
                  <a:lnTo>
                    <a:pt x="4306201" y="886167"/>
                  </a:lnTo>
                  <a:lnTo>
                    <a:pt x="4306201" y="0"/>
                  </a:lnTo>
                  <a:close/>
                </a:path>
              </a:pathLst>
            </a:custGeom>
            <a:solidFill>
              <a:srgbClr val="08A59B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28A7B35A-60F0-4C4C-A9E4-753507344767}"/>
                </a:ext>
              </a:extLst>
            </p:cNvPr>
            <p:cNvSpPr/>
            <p:nvPr/>
          </p:nvSpPr>
          <p:spPr>
            <a:xfrm>
              <a:off x="884542" y="4838183"/>
              <a:ext cx="403225" cy="587375"/>
            </a:xfrm>
            <a:custGeom>
              <a:avLst/>
              <a:gdLst/>
              <a:ahLst/>
              <a:cxnLst/>
              <a:rect l="l" t="t" r="r" b="b"/>
              <a:pathLst>
                <a:path w="403225" h="587375">
                  <a:moveTo>
                    <a:pt x="276342" y="0"/>
                  </a:moveTo>
                  <a:lnTo>
                    <a:pt x="0" y="293771"/>
                  </a:lnTo>
                  <a:lnTo>
                    <a:pt x="274034" y="587051"/>
                  </a:lnTo>
                  <a:lnTo>
                    <a:pt x="284857" y="577348"/>
                  </a:lnTo>
                  <a:lnTo>
                    <a:pt x="314347" y="544452"/>
                  </a:lnTo>
                  <a:lnTo>
                    <a:pt x="340128" y="508454"/>
                  </a:lnTo>
                  <a:lnTo>
                    <a:pt x="361900" y="469654"/>
                  </a:lnTo>
                  <a:lnTo>
                    <a:pt x="379360" y="428357"/>
                  </a:lnTo>
                  <a:lnTo>
                    <a:pt x="392206" y="384863"/>
                  </a:lnTo>
                  <a:lnTo>
                    <a:pt x="400135" y="339475"/>
                  </a:lnTo>
                  <a:lnTo>
                    <a:pt x="402845" y="292496"/>
                  </a:lnTo>
                  <a:lnTo>
                    <a:pt x="400135" y="245515"/>
                  </a:lnTo>
                  <a:lnTo>
                    <a:pt x="392206" y="200125"/>
                  </a:lnTo>
                  <a:lnTo>
                    <a:pt x="379360" y="156629"/>
                  </a:lnTo>
                  <a:lnTo>
                    <a:pt x="361900" y="115330"/>
                  </a:lnTo>
                  <a:lnTo>
                    <a:pt x="340128" y="76530"/>
                  </a:lnTo>
                  <a:lnTo>
                    <a:pt x="314347" y="40530"/>
                  </a:lnTo>
                  <a:lnTo>
                    <a:pt x="284857" y="7634"/>
                  </a:lnTo>
                  <a:lnTo>
                    <a:pt x="276342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82F6EFF6-514A-477F-8907-04A58BFB2777}"/>
                </a:ext>
              </a:extLst>
            </p:cNvPr>
            <p:cNvSpPr/>
            <p:nvPr/>
          </p:nvSpPr>
          <p:spPr>
            <a:xfrm>
              <a:off x="1158576" y="4838183"/>
              <a:ext cx="128905" cy="587375"/>
            </a:xfrm>
            <a:custGeom>
              <a:avLst/>
              <a:gdLst/>
              <a:ahLst/>
              <a:cxnLst/>
              <a:rect l="l" t="t" r="r" b="b"/>
              <a:pathLst>
                <a:path w="128905" h="587375">
                  <a:moveTo>
                    <a:pt x="0" y="587051"/>
                  </a:moveTo>
                  <a:lnTo>
                    <a:pt x="40312" y="544452"/>
                  </a:lnTo>
                  <a:lnTo>
                    <a:pt x="66094" y="508454"/>
                  </a:lnTo>
                  <a:lnTo>
                    <a:pt x="87866" y="469654"/>
                  </a:lnTo>
                  <a:lnTo>
                    <a:pt x="105326" y="428357"/>
                  </a:lnTo>
                  <a:lnTo>
                    <a:pt x="118171" y="384863"/>
                  </a:lnTo>
                  <a:lnTo>
                    <a:pt x="126100" y="339475"/>
                  </a:lnTo>
                  <a:lnTo>
                    <a:pt x="128810" y="292496"/>
                  </a:lnTo>
                  <a:lnTo>
                    <a:pt x="126100" y="245515"/>
                  </a:lnTo>
                  <a:lnTo>
                    <a:pt x="118171" y="200125"/>
                  </a:lnTo>
                  <a:lnTo>
                    <a:pt x="105326" y="156629"/>
                  </a:lnTo>
                  <a:lnTo>
                    <a:pt x="87866" y="115330"/>
                  </a:lnTo>
                  <a:lnTo>
                    <a:pt x="66094" y="76530"/>
                  </a:lnTo>
                  <a:lnTo>
                    <a:pt x="40312" y="40530"/>
                  </a:lnTo>
                  <a:lnTo>
                    <a:pt x="10823" y="7634"/>
                  </a:lnTo>
                  <a:lnTo>
                    <a:pt x="2307" y="0"/>
                  </a:lnTo>
                </a:path>
              </a:pathLst>
            </a:custGeom>
            <a:ln w="195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8D53A8D0-FE37-4719-B858-4E1E092F359A}"/>
                </a:ext>
              </a:extLst>
            </p:cNvPr>
            <p:cNvSpPr txBox="1"/>
            <p:nvPr/>
          </p:nvSpPr>
          <p:spPr>
            <a:xfrm>
              <a:off x="1745620" y="4903901"/>
              <a:ext cx="3508167" cy="401064"/>
            </a:xfrm>
            <a:prstGeom prst="rect">
              <a:avLst/>
            </a:prstGeom>
          </p:spPr>
          <p:txBody>
            <a:bodyPr vert="horz" wrap="square" lIns="0" tIns="12859" rIns="0" bIns="0" rtlCol="0" anchor="t">
              <a:spAutoFit/>
            </a:bodyPr>
            <a:lstStyle/>
            <a:p>
              <a:pPr marL="9525">
                <a:spcBef>
                  <a:spcPts val="101"/>
                </a:spcBef>
              </a:pP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pollution prevention </a:t>
              </a:r>
              <a:r>
                <a:rPr lang="en-GB" sz="1125" spc="11" dirty="0">
                  <a:solidFill>
                    <a:srgbClr val="FFFFFF"/>
                  </a:solidFill>
                  <a:latin typeface="Arial"/>
                  <a:cs typeface="Arial"/>
                </a:rPr>
                <a:t>&amp;</a:t>
              </a:r>
              <a:r>
                <a:rPr sz="1125" spc="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25" spc="8" dirty="0">
                  <a:solidFill>
                    <a:srgbClr val="FFFFFF"/>
                  </a:solidFill>
                  <a:latin typeface="Arial"/>
                  <a:cs typeface="Arial"/>
                </a:rPr>
                <a:t>control</a:t>
              </a:r>
              <a:endParaRPr sz="1125" dirty="0">
                <a:latin typeface="Arial"/>
                <a:cs typeface="Arial"/>
              </a:endParaRPr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D6801355-8EFB-4D25-A0DC-C3B0DF57266E}"/>
                </a:ext>
              </a:extLst>
            </p:cNvPr>
            <p:cNvSpPr/>
            <p:nvPr/>
          </p:nvSpPr>
          <p:spPr>
            <a:xfrm>
              <a:off x="794682" y="5012573"/>
              <a:ext cx="335915" cy="277495"/>
            </a:xfrm>
            <a:custGeom>
              <a:avLst/>
              <a:gdLst/>
              <a:ahLst/>
              <a:cxnLst/>
              <a:rect l="l" t="t" r="r" b="b"/>
              <a:pathLst>
                <a:path w="335915" h="277495">
                  <a:moveTo>
                    <a:pt x="163563" y="0"/>
                  </a:moveTo>
                  <a:lnTo>
                    <a:pt x="0" y="91579"/>
                  </a:lnTo>
                  <a:lnTo>
                    <a:pt x="14757" y="277329"/>
                  </a:lnTo>
                  <a:lnTo>
                    <a:pt x="335800" y="277329"/>
                  </a:lnTo>
                  <a:lnTo>
                    <a:pt x="335800" y="181648"/>
                  </a:lnTo>
                  <a:lnTo>
                    <a:pt x="59194" y="181648"/>
                  </a:lnTo>
                  <a:lnTo>
                    <a:pt x="52082" y="174536"/>
                  </a:lnTo>
                  <a:lnTo>
                    <a:pt x="52082" y="156971"/>
                  </a:lnTo>
                  <a:lnTo>
                    <a:pt x="59194" y="149859"/>
                  </a:lnTo>
                  <a:lnTo>
                    <a:pt x="335800" y="149859"/>
                  </a:lnTo>
                  <a:lnTo>
                    <a:pt x="335800" y="77546"/>
                  </a:lnTo>
                  <a:lnTo>
                    <a:pt x="180428" y="77546"/>
                  </a:lnTo>
                  <a:lnTo>
                    <a:pt x="180428" y="9893"/>
                  </a:lnTo>
                  <a:lnTo>
                    <a:pt x="177736" y="5194"/>
                  </a:lnTo>
                  <a:lnTo>
                    <a:pt x="168973" y="50"/>
                  </a:lnTo>
                  <a:lnTo>
                    <a:pt x="163563" y="0"/>
                  </a:lnTo>
                  <a:close/>
                </a:path>
                <a:path w="335915" h="277495">
                  <a:moveTo>
                    <a:pt x="208953" y="149859"/>
                  </a:moveTo>
                  <a:lnTo>
                    <a:pt x="126149" y="149859"/>
                  </a:lnTo>
                  <a:lnTo>
                    <a:pt x="133273" y="156971"/>
                  </a:lnTo>
                  <a:lnTo>
                    <a:pt x="133273" y="174536"/>
                  </a:lnTo>
                  <a:lnTo>
                    <a:pt x="126149" y="181648"/>
                  </a:lnTo>
                  <a:lnTo>
                    <a:pt x="208953" y="181648"/>
                  </a:lnTo>
                  <a:lnTo>
                    <a:pt x="201841" y="174536"/>
                  </a:lnTo>
                  <a:lnTo>
                    <a:pt x="201841" y="156971"/>
                  </a:lnTo>
                  <a:lnTo>
                    <a:pt x="208953" y="149859"/>
                  </a:lnTo>
                  <a:close/>
                </a:path>
                <a:path w="335915" h="277495">
                  <a:moveTo>
                    <a:pt x="335800" y="149859"/>
                  </a:moveTo>
                  <a:lnTo>
                    <a:pt x="275907" y="149859"/>
                  </a:lnTo>
                  <a:lnTo>
                    <a:pt x="283032" y="156971"/>
                  </a:lnTo>
                  <a:lnTo>
                    <a:pt x="283032" y="174536"/>
                  </a:lnTo>
                  <a:lnTo>
                    <a:pt x="275907" y="181648"/>
                  </a:lnTo>
                  <a:lnTo>
                    <a:pt x="335800" y="181648"/>
                  </a:lnTo>
                  <a:lnTo>
                    <a:pt x="335800" y="149859"/>
                  </a:lnTo>
                  <a:close/>
                </a:path>
                <a:path w="335915" h="277495">
                  <a:moveTo>
                    <a:pt x="318935" y="0"/>
                  </a:moveTo>
                  <a:lnTo>
                    <a:pt x="180428" y="77546"/>
                  </a:lnTo>
                  <a:lnTo>
                    <a:pt x="335800" y="77546"/>
                  </a:lnTo>
                  <a:lnTo>
                    <a:pt x="335800" y="9893"/>
                  </a:lnTo>
                  <a:lnTo>
                    <a:pt x="333108" y="5194"/>
                  </a:lnTo>
                  <a:lnTo>
                    <a:pt x="324358" y="50"/>
                  </a:lnTo>
                  <a:lnTo>
                    <a:pt x="318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512B3EB6-6FCD-4004-A3C9-A219644F192F}"/>
                </a:ext>
              </a:extLst>
            </p:cNvPr>
            <p:cNvSpPr/>
            <p:nvPr/>
          </p:nvSpPr>
          <p:spPr>
            <a:xfrm>
              <a:off x="638116" y="4925321"/>
              <a:ext cx="147955" cy="365125"/>
            </a:xfrm>
            <a:custGeom>
              <a:avLst/>
              <a:gdLst/>
              <a:ahLst/>
              <a:cxnLst/>
              <a:rect l="l" t="t" r="r" b="b"/>
              <a:pathLst>
                <a:path w="147954" h="365125">
                  <a:moveTo>
                    <a:pt x="120815" y="31788"/>
                  </a:moveTo>
                  <a:lnTo>
                    <a:pt x="26568" y="31788"/>
                  </a:lnTo>
                  <a:lnTo>
                    <a:pt x="0" y="364578"/>
                  </a:lnTo>
                  <a:lnTo>
                    <a:pt x="147408" y="364578"/>
                  </a:lnTo>
                  <a:lnTo>
                    <a:pt x="120815" y="31788"/>
                  </a:lnTo>
                  <a:close/>
                </a:path>
                <a:path w="147954" h="365125">
                  <a:moveTo>
                    <a:pt x="133959" y="0"/>
                  </a:moveTo>
                  <a:lnTo>
                    <a:pt x="13462" y="0"/>
                  </a:lnTo>
                  <a:lnTo>
                    <a:pt x="6337" y="7111"/>
                  </a:lnTo>
                  <a:lnTo>
                    <a:pt x="6337" y="24676"/>
                  </a:lnTo>
                  <a:lnTo>
                    <a:pt x="13462" y="31788"/>
                  </a:lnTo>
                  <a:lnTo>
                    <a:pt x="133959" y="31788"/>
                  </a:lnTo>
                  <a:lnTo>
                    <a:pt x="141084" y="24676"/>
                  </a:lnTo>
                  <a:lnTo>
                    <a:pt x="141084" y="7111"/>
                  </a:lnTo>
                  <a:lnTo>
                    <a:pt x="133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C24BFB0A-F532-42D1-B0AA-58DB22D7149A}"/>
                </a:ext>
              </a:extLst>
            </p:cNvPr>
            <p:cNvSpPr/>
            <p:nvPr/>
          </p:nvSpPr>
          <p:spPr>
            <a:xfrm>
              <a:off x="573703" y="5325670"/>
              <a:ext cx="612775" cy="0"/>
            </a:xfrm>
            <a:custGeom>
              <a:avLst/>
              <a:gdLst/>
              <a:ahLst/>
              <a:cxnLst/>
              <a:rect l="l" t="t" r="r" b="b"/>
              <a:pathLst>
                <a:path w="612775">
                  <a:moveTo>
                    <a:pt x="0" y="0"/>
                  </a:moveTo>
                  <a:lnTo>
                    <a:pt x="612736" y="0"/>
                  </a:lnTo>
                </a:path>
              </a:pathLst>
            </a:custGeom>
            <a:ln w="317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A0720250-20E0-48EF-8683-178840F9C30D}"/>
                </a:ext>
              </a:extLst>
            </p:cNvPr>
            <p:cNvSpPr/>
            <p:nvPr/>
          </p:nvSpPr>
          <p:spPr>
            <a:xfrm>
              <a:off x="851795" y="2356777"/>
              <a:ext cx="0" cy="280035"/>
            </a:xfrm>
            <a:custGeom>
              <a:avLst/>
              <a:gdLst/>
              <a:ahLst/>
              <a:cxnLst/>
              <a:rect l="l" t="t" r="r" b="b"/>
              <a:pathLst>
                <a:path h="280035">
                  <a:moveTo>
                    <a:pt x="0" y="0"/>
                  </a:moveTo>
                  <a:lnTo>
                    <a:pt x="0" y="279577"/>
                  </a:lnTo>
                </a:path>
              </a:pathLst>
            </a:custGeom>
            <a:ln w="724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32" name="object 26">
              <a:extLst>
                <a:ext uri="{FF2B5EF4-FFF2-40B4-BE49-F238E27FC236}">
                  <a16:creationId xmlns:a16="http://schemas.microsoft.com/office/drawing/2014/main" id="{549C52EB-9C45-42BE-871C-4FD590324A27}"/>
                </a:ext>
              </a:extLst>
            </p:cNvPr>
            <p:cNvSpPr/>
            <p:nvPr/>
          </p:nvSpPr>
          <p:spPr>
            <a:xfrm>
              <a:off x="815549" y="2356815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940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908172FB-8AEA-460C-9C48-A85DD34003DB}"/>
                </a:ext>
              </a:extLst>
            </p:cNvPr>
            <p:cNvSpPr/>
            <p:nvPr/>
          </p:nvSpPr>
          <p:spPr>
            <a:xfrm>
              <a:off x="888034" y="2356853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940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39993369-CED2-4887-8A64-A433FA66E174}"/>
                </a:ext>
              </a:extLst>
            </p:cNvPr>
            <p:cNvSpPr/>
            <p:nvPr/>
          </p:nvSpPr>
          <p:spPr>
            <a:xfrm>
              <a:off x="961586" y="2408542"/>
              <a:ext cx="0" cy="227965"/>
            </a:xfrm>
            <a:custGeom>
              <a:avLst/>
              <a:gdLst/>
              <a:ahLst/>
              <a:cxnLst/>
              <a:rect l="l" t="t" r="r" b="b"/>
              <a:pathLst>
                <a:path h="227964">
                  <a:moveTo>
                    <a:pt x="0" y="0"/>
                  </a:moveTo>
                  <a:lnTo>
                    <a:pt x="0" y="227812"/>
                  </a:lnTo>
                </a:path>
              </a:pathLst>
            </a:custGeom>
            <a:ln w="724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35" name="object 29">
              <a:extLst>
                <a:ext uri="{FF2B5EF4-FFF2-40B4-BE49-F238E27FC236}">
                  <a16:creationId xmlns:a16="http://schemas.microsoft.com/office/drawing/2014/main" id="{0FC62868-CF49-467F-B494-52897047274A}"/>
                </a:ext>
              </a:extLst>
            </p:cNvPr>
            <p:cNvSpPr/>
            <p:nvPr/>
          </p:nvSpPr>
          <p:spPr>
            <a:xfrm>
              <a:off x="925341" y="2408885"/>
              <a:ext cx="0" cy="227329"/>
            </a:xfrm>
            <a:custGeom>
              <a:avLst/>
              <a:gdLst/>
              <a:ahLst/>
              <a:cxnLst/>
              <a:rect l="l" t="t" r="r" b="b"/>
              <a:pathLst>
                <a:path h="227330">
                  <a:moveTo>
                    <a:pt x="0" y="0"/>
                  </a:moveTo>
                  <a:lnTo>
                    <a:pt x="0" y="22732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36" name="object 30">
              <a:extLst>
                <a:ext uri="{FF2B5EF4-FFF2-40B4-BE49-F238E27FC236}">
                  <a16:creationId xmlns:a16="http://schemas.microsoft.com/office/drawing/2014/main" id="{AE09957E-1748-4374-B2C9-E113EEE46DEE}"/>
                </a:ext>
              </a:extLst>
            </p:cNvPr>
            <p:cNvSpPr/>
            <p:nvPr/>
          </p:nvSpPr>
          <p:spPr>
            <a:xfrm>
              <a:off x="997826" y="2408631"/>
              <a:ext cx="0" cy="227965"/>
            </a:xfrm>
            <a:custGeom>
              <a:avLst/>
              <a:gdLst/>
              <a:ahLst/>
              <a:cxnLst/>
              <a:rect l="l" t="t" r="r" b="b"/>
              <a:pathLst>
                <a:path h="227964">
                  <a:moveTo>
                    <a:pt x="0" y="0"/>
                  </a:moveTo>
                  <a:lnTo>
                    <a:pt x="0" y="22762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37" name="object 31">
              <a:extLst>
                <a:ext uri="{FF2B5EF4-FFF2-40B4-BE49-F238E27FC236}">
                  <a16:creationId xmlns:a16="http://schemas.microsoft.com/office/drawing/2014/main" id="{13B45C87-39A2-4DDC-9EA8-C0668C99C34B}"/>
                </a:ext>
              </a:extLst>
            </p:cNvPr>
            <p:cNvSpPr/>
            <p:nvPr/>
          </p:nvSpPr>
          <p:spPr>
            <a:xfrm>
              <a:off x="1071378" y="2486202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152"/>
                  </a:lnTo>
                </a:path>
              </a:pathLst>
            </a:custGeom>
            <a:ln w="724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38" name="object 32">
              <a:extLst>
                <a:ext uri="{FF2B5EF4-FFF2-40B4-BE49-F238E27FC236}">
                  <a16:creationId xmlns:a16="http://schemas.microsoft.com/office/drawing/2014/main" id="{6A804C6E-A890-429C-AF52-096FF19509A6}"/>
                </a:ext>
              </a:extLst>
            </p:cNvPr>
            <p:cNvSpPr/>
            <p:nvPr/>
          </p:nvSpPr>
          <p:spPr>
            <a:xfrm>
              <a:off x="1035132" y="2486355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85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39" name="object 33">
              <a:extLst>
                <a:ext uri="{FF2B5EF4-FFF2-40B4-BE49-F238E27FC236}">
                  <a16:creationId xmlns:a16="http://schemas.microsoft.com/office/drawing/2014/main" id="{624CA0E9-E803-4D98-8BF7-0C5C4156373F}"/>
                </a:ext>
              </a:extLst>
            </p:cNvPr>
            <p:cNvSpPr/>
            <p:nvPr/>
          </p:nvSpPr>
          <p:spPr>
            <a:xfrm>
              <a:off x="1107617" y="2486291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4996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40" name="object 34">
              <a:extLst>
                <a:ext uri="{FF2B5EF4-FFF2-40B4-BE49-F238E27FC236}">
                  <a16:creationId xmlns:a16="http://schemas.microsoft.com/office/drawing/2014/main" id="{151F466D-D321-4B33-B3BF-A6AF7CBBECF1}"/>
                </a:ext>
              </a:extLst>
            </p:cNvPr>
            <p:cNvSpPr/>
            <p:nvPr/>
          </p:nvSpPr>
          <p:spPr>
            <a:xfrm>
              <a:off x="488332" y="2187242"/>
              <a:ext cx="625475" cy="339725"/>
            </a:xfrm>
            <a:custGeom>
              <a:avLst/>
              <a:gdLst/>
              <a:ahLst/>
              <a:cxnLst/>
              <a:rect l="l" t="t" r="r" b="b"/>
              <a:pathLst>
                <a:path w="625475" h="339725">
                  <a:moveTo>
                    <a:pt x="531317" y="180365"/>
                  </a:moveTo>
                  <a:lnTo>
                    <a:pt x="395211" y="180365"/>
                  </a:lnTo>
                  <a:lnTo>
                    <a:pt x="558787" y="339547"/>
                  </a:lnTo>
                  <a:lnTo>
                    <a:pt x="624992" y="271525"/>
                  </a:lnTo>
                  <a:lnTo>
                    <a:pt x="531317" y="180365"/>
                  </a:lnTo>
                  <a:close/>
                </a:path>
                <a:path w="625475" h="339725">
                  <a:moveTo>
                    <a:pt x="66065" y="0"/>
                  </a:moveTo>
                  <a:lnTo>
                    <a:pt x="0" y="68160"/>
                  </a:lnTo>
                  <a:lnTo>
                    <a:pt x="257086" y="317347"/>
                  </a:lnTo>
                  <a:lnTo>
                    <a:pt x="391126" y="184416"/>
                  </a:lnTo>
                  <a:lnTo>
                    <a:pt x="256324" y="184416"/>
                  </a:lnTo>
                  <a:lnTo>
                    <a:pt x="66065" y="0"/>
                  </a:lnTo>
                  <a:close/>
                </a:path>
                <a:path w="625475" h="339725">
                  <a:moveTo>
                    <a:pt x="394589" y="47307"/>
                  </a:moveTo>
                  <a:lnTo>
                    <a:pt x="256324" y="184416"/>
                  </a:lnTo>
                  <a:lnTo>
                    <a:pt x="391126" y="184416"/>
                  </a:lnTo>
                  <a:lnTo>
                    <a:pt x="395211" y="180365"/>
                  </a:lnTo>
                  <a:lnTo>
                    <a:pt x="531317" y="180365"/>
                  </a:lnTo>
                  <a:lnTo>
                    <a:pt x="394589" y="47307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41" name="object 35">
              <a:extLst>
                <a:ext uri="{FF2B5EF4-FFF2-40B4-BE49-F238E27FC236}">
                  <a16:creationId xmlns:a16="http://schemas.microsoft.com/office/drawing/2014/main" id="{FFB70A8C-C8A2-47F7-8BB8-5AB45B911B7A}"/>
                </a:ext>
              </a:extLst>
            </p:cNvPr>
            <p:cNvSpPr/>
            <p:nvPr/>
          </p:nvSpPr>
          <p:spPr>
            <a:xfrm>
              <a:off x="998644" y="2409981"/>
              <a:ext cx="174625" cy="173355"/>
            </a:xfrm>
            <a:custGeom>
              <a:avLst/>
              <a:gdLst/>
              <a:ahLst/>
              <a:cxnLst/>
              <a:rect l="l" t="t" r="r" b="b"/>
              <a:pathLst>
                <a:path w="174625" h="173355">
                  <a:moveTo>
                    <a:pt x="125437" y="0"/>
                  </a:moveTo>
                  <a:lnTo>
                    <a:pt x="0" y="128892"/>
                  </a:lnTo>
                  <a:lnTo>
                    <a:pt x="174332" y="173062"/>
                  </a:lnTo>
                  <a:lnTo>
                    <a:pt x="125437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EAA2A677-FF46-4E79-B6E0-8EB9A645AD38}"/>
                </a:ext>
              </a:extLst>
            </p:cNvPr>
            <p:cNvSpPr/>
            <p:nvPr/>
          </p:nvSpPr>
          <p:spPr>
            <a:xfrm>
              <a:off x="509859" y="2202238"/>
              <a:ext cx="598170" cy="313055"/>
            </a:xfrm>
            <a:custGeom>
              <a:avLst/>
              <a:gdLst/>
              <a:ahLst/>
              <a:cxnLst/>
              <a:rect l="l" t="t" r="r" b="b"/>
              <a:pathLst>
                <a:path w="598169" h="313055">
                  <a:moveTo>
                    <a:pt x="452772" y="134632"/>
                  </a:moveTo>
                  <a:lnTo>
                    <a:pt x="369658" y="134632"/>
                  </a:lnTo>
                  <a:lnTo>
                    <a:pt x="558761" y="312559"/>
                  </a:lnTo>
                  <a:lnTo>
                    <a:pt x="597789" y="271081"/>
                  </a:lnTo>
                  <a:lnTo>
                    <a:pt x="452772" y="134632"/>
                  </a:lnTo>
                  <a:close/>
                </a:path>
                <a:path w="598169" h="313055">
                  <a:moveTo>
                    <a:pt x="38950" y="0"/>
                  </a:moveTo>
                  <a:lnTo>
                    <a:pt x="0" y="41554"/>
                  </a:lnTo>
                  <a:lnTo>
                    <a:pt x="236042" y="262762"/>
                  </a:lnTo>
                  <a:lnTo>
                    <a:pt x="317875" y="184289"/>
                  </a:lnTo>
                  <a:lnTo>
                    <a:pt x="235585" y="184289"/>
                  </a:lnTo>
                  <a:lnTo>
                    <a:pt x="38950" y="0"/>
                  </a:lnTo>
                  <a:close/>
                </a:path>
                <a:path w="598169" h="313055">
                  <a:moveTo>
                    <a:pt x="369290" y="56083"/>
                  </a:moveTo>
                  <a:lnTo>
                    <a:pt x="235585" y="184289"/>
                  </a:lnTo>
                  <a:lnTo>
                    <a:pt x="317875" y="184289"/>
                  </a:lnTo>
                  <a:lnTo>
                    <a:pt x="369658" y="134632"/>
                  </a:lnTo>
                  <a:lnTo>
                    <a:pt x="452772" y="134632"/>
                  </a:lnTo>
                  <a:lnTo>
                    <a:pt x="369290" y="5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54A85976-A68F-476E-95DA-C36DE4F323CC}"/>
                </a:ext>
              </a:extLst>
            </p:cNvPr>
            <p:cNvSpPr/>
            <p:nvPr/>
          </p:nvSpPr>
          <p:spPr>
            <a:xfrm>
              <a:off x="1026905" y="2430755"/>
              <a:ext cx="132715" cy="130810"/>
            </a:xfrm>
            <a:custGeom>
              <a:avLst/>
              <a:gdLst/>
              <a:ahLst/>
              <a:cxnLst/>
              <a:rect l="l" t="t" r="r" b="b"/>
              <a:pathLst>
                <a:path w="132715" h="130810">
                  <a:moveTo>
                    <a:pt x="93408" y="0"/>
                  </a:moveTo>
                  <a:lnTo>
                    <a:pt x="0" y="99275"/>
                  </a:lnTo>
                  <a:lnTo>
                    <a:pt x="132664" y="130517"/>
                  </a:lnTo>
                  <a:lnTo>
                    <a:pt x="9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44" name="object 38">
              <a:extLst>
                <a:ext uri="{FF2B5EF4-FFF2-40B4-BE49-F238E27FC236}">
                  <a16:creationId xmlns:a16="http://schemas.microsoft.com/office/drawing/2014/main" id="{D7169328-87C2-4BB9-B249-D4DD134CEE7F}"/>
                </a:ext>
              </a:extLst>
            </p:cNvPr>
            <p:cNvSpPr/>
            <p:nvPr/>
          </p:nvSpPr>
          <p:spPr>
            <a:xfrm>
              <a:off x="5659108" y="2604451"/>
              <a:ext cx="642620" cy="0"/>
            </a:xfrm>
            <a:custGeom>
              <a:avLst/>
              <a:gdLst/>
              <a:ahLst/>
              <a:cxnLst/>
              <a:rect l="l" t="t" r="r" b="b"/>
              <a:pathLst>
                <a:path w="642620">
                  <a:moveTo>
                    <a:pt x="0" y="0"/>
                  </a:moveTo>
                  <a:lnTo>
                    <a:pt x="642264" y="0"/>
                  </a:lnTo>
                </a:path>
              </a:pathLst>
            </a:custGeom>
            <a:ln w="26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45" name="object 39">
              <a:extLst>
                <a:ext uri="{FF2B5EF4-FFF2-40B4-BE49-F238E27FC236}">
                  <a16:creationId xmlns:a16="http://schemas.microsoft.com/office/drawing/2014/main" id="{4354DE5D-6A4C-4C86-8859-A89D06A1E0C3}"/>
                </a:ext>
              </a:extLst>
            </p:cNvPr>
            <p:cNvSpPr/>
            <p:nvPr/>
          </p:nvSpPr>
          <p:spPr>
            <a:xfrm>
              <a:off x="5708536" y="2567208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97" y="0"/>
                  </a:lnTo>
                </a:path>
              </a:pathLst>
            </a:custGeom>
            <a:ln w="482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46" name="object 40">
              <a:extLst>
                <a:ext uri="{FF2B5EF4-FFF2-40B4-BE49-F238E27FC236}">
                  <a16:creationId xmlns:a16="http://schemas.microsoft.com/office/drawing/2014/main" id="{7B867188-1F9A-4225-B8B5-479EAED1EF42}"/>
                </a:ext>
              </a:extLst>
            </p:cNvPr>
            <p:cNvSpPr/>
            <p:nvPr/>
          </p:nvSpPr>
          <p:spPr>
            <a:xfrm>
              <a:off x="5708536" y="2504978"/>
              <a:ext cx="51435" cy="38100"/>
            </a:xfrm>
            <a:custGeom>
              <a:avLst/>
              <a:gdLst/>
              <a:ahLst/>
              <a:cxnLst/>
              <a:rect l="l" t="t" r="r" b="b"/>
              <a:pathLst>
                <a:path w="51435" h="38100">
                  <a:moveTo>
                    <a:pt x="0" y="38100"/>
                  </a:moveTo>
                  <a:lnTo>
                    <a:pt x="51384" y="38100"/>
                  </a:lnTo>
                  <a:lnTo>
                    <a:pt x="51384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47" name="object 41">
              <a:extLst>
                <a:ext uri="{FF2B5EF4-FFF2-40B4-BE49-F238E27FC236}">
                  <a16:creationId xmlns:a16="http://schemas.microsoft.com/office/drawing/2014/main" id="{83AB1698-B01E-465D-BA14-97B51231C378}"/>
                </a:ext>
              </a:extLst>
            </p:cNvPr>
            <p:cNvSpPr/>
            <p:nvPr/>
          </p:nvSpPr>
          <p:spPr>
            <a:xfrm>
              <a:off x="5708536" y="2490373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97" y="0"/>
                  </a:lnTo>
                </a:path>
              </a:pathLst>
            </a:custGeom>
            <a:ln w="292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48" name="object 42">
              <a:extLst>
                <a:ext uri="{FF2B5EF4-FFF2-40B4-BE49-F238E27FC236}">
                  <a16:creationId xmlns:a16="http://schemas.microsoft.com/office/drawing/2014/main" id="{83FF6892-1CE1-4F8D-A315-DA7B56BA4EE8}"/>
                </a:ext>
              </a:extLst>
            </p:cNvPr>
            <p:cNvSpPr/>
            <p:nvPr/>
          </p:nvSpPr>
          <p:spPr>
            <a:xfrm>
              <a:off x="5708536" y="2437668"/>
              <a:ext cx="51435" cy="38100"/>
            </a:xfrm>
            <a:custGeom>
              <a:avLst/>
              <a:gdLst/>
              <a:ahLst/>
              <a:cxnLst/>
              <a:rect l="l" t="t" r="r" b="b"/>
              <a:pathLst>
                <a:path w="51435" h="38100">
                  <a:moveTo>
                    <a:pt x="0" y="38100"/>
                  </a:moveTo>
                  <a:lnTo>
                    <a:pt x="51384" y="38100"/>
                  </a:lnTo>
                  <a:lnTo>
                    <a:pt x="51384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49" name="object 43">
              <a:extLst>
                <a:ext uri="{FF2B5EF4-FFF2-40B4-BE49-F238E27FC236}">
                  <a16:creationId xmlns:a16="http://schemas.microsoft.com/office/drawing/2014/main" id="{378DB538-1A20-4AE6-89AD-46EC85559E4C}"/>
                </a:ext>
              </a:extLst>
            </p:cNvPr>
            <p:cNvSpPr/>
            <p:nvPr/>
          </p:nvSpPr>
          <p:spPr>
            <a:xfrm>
              <a:off x="5708536" y="2423063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97" y="0"/>
                  </a:lnTo>
                </a:path>
              </a:pathLst>
            </a:custGeom>
            <a:ln w="292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50" name="object 44">
              <a:extLst>
                <a:ext uri="{FF2B5EF4-FFF2-40B4-BE49-F238E27FC236}">
                  <a16:creationId xmlns:a16="http://schemas.microsoft.com/office/drawing/2014/main" id="{8C4A3BF7-E392-4CF2-950C-6E7549A689B0}"/>
                </a:ext>
              </a:extLst>
            </p:cNvPr>
            <p:cNvSpPr/>
            <p:nvPr/>
          </p:nvSpPr>
          <p:spPr>
            <a:xfrm>
              <a:off x="5708536" y="2370358"/>
              <a:ext cx="51435" cy="38100"/>
            </a:xfrm>
            <a:custGeom>
              <a:avLst/>
              <a:gdLst/>
              <a:ahLst/>
              <a:cxnLst/>
              <a:rect l="l" t="t" r="r" b="b"/>
              <a:pathLst>
                <a:path w="51435" h="38100">
                  <a:moveTo>
                    <a:pt x="0" y="38099"/>
                  </a:moveTo>
                  <a:lnTo>
                    <a:pt x="51384" y="38099"/>
                  </a:lnTo>
                  <a:lnTo>
                    <a:pt x="51384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51" name="object 45">
              <a:extLst>
                <a:ext uri="{FF2B5EF4-FFF2-40B4-BE49-F238E27FC236}">
                  <a16:creationId xmlns:a16="http://schemas.microsoft.com/office/drawing/2014/main" id="{85C41F50-ED5F-49EE-A0F6-7EF0BEB6346B}"/>
                </a:ext>
              </a:extLst>
            </p:cNvPr>
            <p:cNvSpPr/>
            <p:nvPr/>
          </p:nvSpPr>
          <p:spPr>
            <a:xfrm>
              <a:off x="5708536" y="2339243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97" y="0"/>
                  </a:lnTo>
                </a:path>
              </a:pathLst>
            </a:custGeom>
            <a:ln w="622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52" name="object 46">
              <a:extLst>
                <a:ext uri="{FF2B5EF4-FFF2-40B4-BE49-F238E27FC236}">
                  <a16:creationId xmlns:a16="http://schemas.microsoft.com/office/drawing/2014/main" id="{17D61B62-243B-4535-84D1-6F37CD129A2E}"/>
                </a:ext>
              </a:extLst>
            </p:cNvPr>
            <p:cNvSpPr/>
            <p:nvPr/>
          </p:nvSpPr>
          <p:spPr>
            <a:xfrm>
              <a:off x="5870969" y="2510058"/>
              <a:ext cx="83820" cy="81280"/>
            </a:xfrm>
            <a:custGeom>
              <a:avLst/>
              <a:gdLst/>
              <a:ahLst/>
              <a:cxnLst/>
              <a:rect l="l" t="t" r="r" b="b"/>
              <a:pathLst>
                <a:path w="83820" h="81280">
                  <a:moveTo>
                    <a:pt x="0" y="81279"/>
                  </a:moveTo>
                  <a:lnTo>
                    <a:pt x="83235" y="81279"/>
                  </a:lnTo>
                  <a:lnTo>
                    <a:pt x="83235" y="0"/>
                  </a:lnTo>
                  <a:lnTo>
                    <a:pt x="0" y="0"/>
                  </a:lnTo>
                  <a:lnTo>
                    <a:pt x="0" y="812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53" name="object 47">
              <a:extLst>
                <a:ext uri="{FF2B5EF4-FFF2-40B4-BE49-F238E27FC236}">
                  <a16:creationId xmlns:a16="http://schemas.microsoft.com/office/drawing/2014/main" id="{60A4703E-6B8F-4A45-8966-05457C7A2353}"/>
                </a:ext>
              </a:extLst>
            </p:cNvPr>
            <p:cNvSpPr/>
            <p:nvPr/>
          </p:nvSpPr>
          <p:spPr>
            <a:xfrm>
              <a:off x="5870969" y="2473863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218541" y="0"/>
                  </a:lnTo>
                </a:path>
              </a:pathLst>
            </a:custGeom>
            <a:ln w="72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54" name="object 48">
              <a:extLst>
                <a:ext uri="{FF2B5EF4-FFF2-40B4-BE49-F238E27FC236}">
                  <a16:creationId xmlns:a16="http://schemas.microsoft.com/office/drawing/2014/main" id="{FB509FF6-A1EF-4394-81F5-D03EDBED28A8}"/>
                </a:ext>
              </a:extLst>
            </p:cNvPr>
            <p:cNvSpPr/>
            <p:nvPr/>
          </p:nvSpPr>
          <p:spPr>
            <a:xfrm>
              <a:off x="5870969" y="2399568"/>
              <a:ext cx="35560" cy="38100"/>
            </a:xfrm>
            <a:custGeom>
              <a:avLst/>
              <a:gdLst/>
              <a:ahLst/>
              <a:cxnLst/>
              <a:rect l="l" t="t" r="r" b="b"/>
              <a:pathLst>
                <a:path w="35560" h="38100">
                  <a:moveTo>
                    <a:pt x="0" y="38100"/>
                  </a:moveTo>
                  <a:lnTo>
                    <a:pt x="35432" y="38100"/>
                  </a:lnTo>
                  <a:lnTo>
                    <a:pt x="35432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55" name="object 49">
              <a:extLst>
                <a:ext uri="{FF2B5EF4-FFF2-40B4-BE49-F238E27FC236}">
                  <a16:creationId xmlns:a16="http://schemas.microsoft.com/office/drawing/2014/main" id="{1265995F-E103-419F-AE8C-A5B0C3EDBC5C}"/>
                </a:ext>
              </a:extLst>
            </p:cNvPr>
            <p:cNvSpPr/>
            <p:nvPr/>
          </p:nvSpPr>
          <p:spPr>
            <a:xfrm>
              <a:off x="5870969" y="2374803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218541" y="0"/>
                  </a:lnTo>
                </a:path>
              </a:pathLst>
            </a:custGeom>
            <a:ln w="495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56" name="object 50">
              <a:extLst>
                <a:ext uri="{FF2B5EF4-FFF2-40B4-BE49-F238E27FC236}">
                  <a16:creationId xmlns:a16="http://schemas.microsoft.com/office/drawing/2014/main" id="{F7D43833-82A7-4153-9B68-6F3296B622DA}"/>
                </a:ext>
              </a:extLst>
            </p:cNvPr>
            <p:cNvSpPr/>
            <p:nvPr/>
          </p:nvSpPr>
          <p:spPr>
            <a:xfrm>
              <a:off x="5870969" y="2311938"/>
              <a:ext cx="35560" cy="38100"/>
            </a:xfrm>
            <a:custGeom>
              <a:avLst/>
              <a:gdLst/>
              <a:ahLst/>
              <a:cxnLst/>
              <a:rect l="l" t="t" r="r" b="b"/>
              <a:pathLst>
                <a:path w="35560" h="38100">
                  <a:moveTo>
                    <a:pt x="0" y="38100"/>
                  </a:moveTo>
                  <a:lnTo>
                    <a:pt x="35432" y="38100"/>
                  </a:lnTo>
                  <a:lnTo>
                    <a:pt x="35432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57" name="object 51">
              <a:extLst>
                <a:ext uri="{FF2B5EF4-FFF2-40B4-BE49-F238E27FC236}">
                  <a16:creationId xmlns:a16="http://schemas.microsoft.com/office/drawing/2014/main" id="{73F0629D-7069-4328-A05E-2AE4034F6310}"/>
                </a:ext>
              </a:extLst>
            </p:cNvPr>
            <p:cNvSpPr/>
            <p:nvPr/>
          </p:nvSpPr>
          <p:spPr>
            <a:xfrm>
              <a:off x="5870969" y="2172238"/>
              <a:ext cx="219075" cy="139700"/>
            </a:xfrm>
            <a:custGeom>
              <a:avLst/>
              <a:gdLst/>
              <a:ahLst/>
              <a:cxnLst/>
              <a:rect l="l" t="t" r="r" b="b"/>
              <a:pathLst>
                <a:path w="219075" h="139700">
                  <a:moveTo>
                    <a:pt x="0" y="139700"/>
                  </a:moveTo>
                  <a:lnTo>
                    <a:pt x="218541" y="139700"/>
                  </a:lnTo>
                  <a:lnTo>
                    <a:pt x="218541" y="0"/>
                  </a:lnTo>
                  <a:lnTo>
                    <a:pt x="0" y="0"/>
                  </a:lnTo>
                  <a:lnTo>
                    <a:pt x="0" y="139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58" name="object 52">
              <a:extLst>
                <a:ext uri="{FF2B5EF4-FFF2-40B4-BE49-F238E27FC236}">
                  <a16:creationId xmlns:a16="http://schemas.microsoft.com/office/drawing/2014/main" id="{1F7598D9-468B-4CFC-BB94-D264E76E63FE}"/>
                </a:ext>
              </a:extLst>
            </p:cNvPr>
            <p:cNvSpPr/>
            <p:nvPr/>
          </p:nvSpPr>
          <p:spPr>
            <a:xfrm>
              <a:off x="6006275" y="2510071"/>
              <a:ext cx="83820" cy="81280"/>
            </a:xfrm>
            <a:custGeom>
              <a:avLst/>
              <a:gdLst/>
              <a:ahLst/>
              <a:cxnLst/>
              <a:rect l="l" t="t" r="r" b="b"/>
              <a:pathLst>
                <a:path w="83820" h="81280">
                  <a:moveTo>
                    <a:pt x="83235" y="0"/>
                  </a:moveTo>
                  <a:lnTo>
                    <a:pt x="0" y="0"/>
                  </a:lnTo>
                  <a:lnTo>
                    <a:pt x="0" y="81267"/>
                  </a:lnTo>
                  <a:lnTo>
                    <a:pt x="83235" y="81267"/>
                  </a:lnTo>
                  <a:lnTo>
                    <a:pt x="83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59" name="object 53">
              <a:extLst>
                <a:ext uri="{FF2B5EF4-FFF2-40B4-BE49-F238E27FC236}">
                  <a16:creationId xmlns:a16="http://schemas.microsoft.com/office/drawing/2014/main" id="{B537017F-DF25-4274-8DC8-09D336A0C249}"/>
                </a:ext>
              </a:extLst>
            </p:cNvPr>
            <p:cNvSpPr/>
            <p:nvPr/>
          </p:nvSpPr>
          <p:spPr>
            <a:xfrm>
              <a:off x="6116346" y="2567208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97" y="0"/>
                  </a:lnTo>
                </a:path>
              </a:pathLst>
            </a:custGeom>
            <a:ln w="482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60" name="object 54">
              <a:extLst>
                <a:ext uri="{FF2B5EF4-FFF2-40B4-BE49-F238E27FC236}">
                  <a16:creationId xmlns:a16="http://schemas.microsoft.com/office/drawing/2014/main" id="{34FCF668-B521-497F-BC24-0AC43D70F64D}"/>
                </a:ext>
              </a:extLst>
            </p:cNvPr>
            <p:cNvSpPr/>
            <p:nvPr/>
          </p:nvSpPr>
          <p:spPr>
            <a:xfrm>
              <a:off x="6116346" y="2504978"/>
              <a:ext cx="50165" cy="38100"/>
            </a:xfrm>
            <a:custGeom>
              <a:avLst/>
              <a:gdLst/>
              <a:ahLst/>
              <a:cxnLst/>
              <a:rect l="l" t="t" r="r" b="b"/>
              <a:pathLst>
                <a:path w="50164" h="38100">
                  <a:moveTo>
                    <a:pt x="0" y="38100"/>
                  </a:moveTo>
                  <a:lnTo>
                    <a:pt x="49657" y="38100"/>
                  </a:lnTo>
                  <a:lnTo>
                    <a:pt x="49657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61" name="object 55">
              <a:extLst>
                <a:ext uri="{FF2B5EF4-FFF2-40B4-BE49-F238E27FC236}">
                  <a16:creationId xmlns:a16="http://schemas.microsoft.com/office/drawing/2014/main" id="{12031A33-30A5-4C4C-8231-119CBCCD751E}"/>
                </a:ext>
              </a:extLst>
            </p:cNvPr>
            <p:cNvSpPr/>
            <p:nvPr/>
          </p:nvSpPr>
          <p:spPr>
            <a:xfrm>
              <a:off x="6116346" y="2490373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97" y="0"/>
                  </a:lnTo>
                </a:path>
              </a:pathLst>
            </a:custGeom>
            <a:ln w="292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62" name="object 56">
              <a:extLst>
                <a:ext uri="{FF2B5EF4-FFF2-40B4-BE49-F238E27FC236}">
                  <a16:creationId xmlns:a16="http://schemas.microsoft.com/office/drawing/2014/main" id="{4679F102-7876-46A6-B418-1E35EAE2F121}"/>
                </a:ext>
              </a:extLst>
            </p:cNvPr>
            <p:cNvSpPr/>
            <p:nvPr/>
          </p:nvSpPr>
          <p:spPr>
            <a:xfrm>
              <a:off x="6116346" y="2437668"/>
              <a:ext cx="50165" cy="38100"/>
            </a:xfrm>
            <a:custGeom>
              <a:avLst/>
              <a:gdLst/>
              <a:ahLst/>
              <a:cxnLst/>
              <a:rect l="l" t="t" r="r" b="b"/>
              <a:pathLst>
                <a:path w="50164" h="38100">
                  <a:moveTo>
                    <a:pt x="0" y="38100"/>
                  </a:moveTo>
                  <a:lnTo>
                    <a:pt x="49657" y="38100"/>
                  </a:lnTo>
                  <a:lnTo>
                    <a:pt x="49657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63" name="object 57">
              <a:extLst>
                <a:ext uri="{FF2B5EF4-FFF2-40B4-BE49-F238E27FC236}">
                  <a16:creationId xmlns:a16="http://schemas.microsoft.com/office/drawing/2014/main" id="{94B1451A-C584-46EB-BCAC-3C270768EAC1}"/>
                </a:ext>
              </a:extLst>
            </p:cNvPr>
            <p:cNvSpPr/>
            <p:nvPr/>
          </p:nvSpPr>
          <p:spPr>
            <a:xfrm>
              <a:off x="6116346" y="2423063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97" y="0"/>
                  </a:lnTo>
                </a:path>
              </a:pathLst>
            </a:custGeom>
            <a:ln w="292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64" name="object 58">
              <a:extLst>
                <a:ext uri="{FF2B5EF4-FFF2-40B4-BE49-F238E27FC236}">
                  <a16:creationId xmlns:a16="http://schemas.microsoft.com/office/drawing/2014/main" id="{CBB20112-981C-46BC-9D1F-5B09B44A7F8E}"/>
                </a:ext>
              </a:extLst>
            </p:cNvPr>
            <p:cNvSpPr/>
            <p:nvPr/>
          </p:nvSpPr>
          <p:spPr>
            <a:xfrm>
              <a:off x="6116346" y="2370358"/>
              <a:ext cx="50165" cy="38100"/>
            </a:xfrm>
            <a:custGeom>
              <a:avLst/>
              <a:gdLst/>
              <a:ahLst/>
              <a:cxnLst/>
              <a:rect l="l" t="t" r="r" b="b"/>
              <a:pathLst>
                <a:path w="50164" h="38100">
                  <a:moveTo>
                    <a:pt x="0" y="38099"/>
                  </a:moveTo>
                  <a:lnTo>
                    <a:pt x="49657" y="38099"/>
                  </a:lnTo>
                  <a:lnTo>
                    <a:pt x="49657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65" name="object 59">
              <a:extLst>
                <a:ext uri="{FF2B5EF4-FFF2-40B4-BE49-F238E27FC236}">
                  <a16:creationId xmlns:a16="http://schemas.microsoft.com/office/drawing/2014/main" id="{B4850AF0-1383-42F9-A73D-66990CE6C594}"/>
                </a:ext>
              </a:extLst>
            </p:cNvPr>
            <p:cNvSpPr/>
            <p:nvPr/>
          </p:nvSpPr>
          <p:spPr>
            <a:xfrm>
              <a:off x="6116346" y="2339243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97" y="0"/>
                  </a:lnTo>
                </a:path>
              </a:pathLst>
            </a:custGeom>
            <a:ln w="622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66" name="object 60">
              <a:extLst>
                <a:ext uri="{FF2B5EF4-FFF2-40B4-BE49-F238E27FC236}">
                  <a16:creationId xmlns:a16="http://schemas.microsoft.com/office/drawing/2014/main" id="{E6BAA557-CE90-48AC-A2C5-CA4BB88A4F76}"/>
                </a:ext>
              </a:extLst>
            </p:cNvPr>
            <p:cNvSpPr/>
            <p:nvPr/>
          </p:nvSpPr>
          <p:spPr>
            <a:xfrm>
              <a:off x="5794477" y="2505207"/>
              <a:ext cx="50165" cy="38735"/>
            </a:xfrm>
            <a:custGeom>
              <a:avLst/>
              <a:gdLst/>
              <a:ahLst/>
              <a:cxnLst/>
              <a:rect l="l" t="t" r="r" b="b"/>
              <a:pathLst>
                <a:path w="50164" h="38735">
                  <a:moveTo>
                    <a:pt x="49657" y="0"/>
                  </a:moveTo>
                  <a:lnTo>
                    <a:pt x="0" y="0"/>
                  </a:lnTo>
                  <a:lnTo>
                    <a:pt x="0" y="38163"/>
                  </a:lnTo>
                  <a:lnTo>
                    <a:pt x="49657" y="38163"/>
                  </a:lnTo>
                  <a:lnTo>
                    <a:pt x="49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67" name="object 61">
              <a:extLst>
                <a:ext uri="{FF2B5EF4-FFF2-40B4-BE49-F238E27FC236}">
                  <a16:creationId xmlns:a16="http://schemas.microsoft.com/office/drawing/2014/main" id="{EB57A7A7-0B73-49B9-BA68-0D3600005784}"/>
                </a:ext>
              </a:extLst>
            </p:cNvPr>
            <p:cNvSpPr/>
            <p:nvPr/>
          </p:nvSpPr>
          <p:spPr>
            <a:xfrm>
              <a:off x="6200560" y="2505207"/>
              <a:ext cx="51435" cy="38735"/>
            </a:xfrm>
            <a:custGeom>
              <a:avLst/>
              <a:gdLst/>
              <a:ahLst/>
              <a:cxnLst/>
              <a:rect l="l" t="t" r="r" b="b"/>
              <a:pathLst>
                <a:path w="51435" h="38735">
                  <a:moveTo>
                    <a:pt x="51384" y="0"/>
                  </a:moveTo>
                  <a:lnTo>
                    <a:pt x="0" y="0"/>
                  </a:lnTo>
                  <a:lnTo>
                    <a:pt x="0" y="38163"/>
                  </a:lnTo>
                  <a:lnTo>
                    <a:pt x="51384" y="38163"/>
                  </a:lnTo>
                  <a:lnTo>
                    <a:pt x="51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68" name="object 62">
              <a:extLst>
                <a:ext uri="{FF2B5EF4-FFF2-40B4-BE49-F238E27FC236}">
                  <a16:creationId xmlns:a16="http://schemas.microsoft.com/office/drawing/2014/main" id="{D4E4868F-05B0-4563-BEE5-F8C3C51F49DB}"/>
                </a:ext>
              </a:extLst>
            </p:cNvPr>
            <p:cNvSpPr/>
            <p:nvPr/>
          </p:nvSpPr>
          <p:spPr>
            <a:xfrm>
              <a:off x="5794477" y="2437490"/>
              <a:ext cx="50165" cy="38735"/>
            </a:xfrm>
            <a:custGeom>
              <a:avLst/>
              <a:gdLst/>
              <a:ahLst/>
              <a:cxnLst/>
              <a:rect l="l" t="t" r="r" b="b"/>
              <a:pathLst>
                <a:path w="50164" h="38735">
                  <a:moveTo>
                    <a:pt x="49657" y="0"/>
                  </a:moveTo>
                  <a:lnTo>
                    <a:pt x="0" y="0"/>
                  </a:lnTo>
                  <a:lnTo>
                    <a:pt x="0" y="38163"/>
                  </a:lnTo>
                  <a:lnTo>
                    <a:pt x="49657" y="38163"/>
                  </a:lnTo>
                  <a:lnTo>
                    <a:pt x="49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69" name="object 63">
              <a:extLst>
                <a:ext uri="{FF2B5EF4-FFF2-40B4-BE49-F238E27FC236}">
                  <a16:creationId xmlns:a16="http://schemas.microsoft.com/office/drawing/2014/main" id="{4DDF6178-9BCB-4CE5-834B-643D218EE69A}"/>
                </a:ext>
              </a:extLst>
            </p:cNvPr>
            <p:cNvSpPr/>
            <p:nvPr/>
          </p:nvSpPr>
          <p:spPr>
            <a:xfrm>
              <a:off x="6200560" y="2437490"/>
              <a:ext cx="51435" cy="38735"/>
            </a:xfrm>
            <a:custGeom>
              <a:avLst/>
              <a:gdLst/>
              <a:ahLst/>
              <a:cxnLst/>
              <a:rect l="l" t="t" r="r" b="b"/>
              <a:pathLst>
                <a:path w="51435" h="38735">
                  <a:moveTo>
                    <a:pt x="51384" y="0"/>
                  </a:moveTo>
                  <a:lnTo>
                    <a:pt x="0" y="0"/>
                  </a:lnTo>
                  <a:lnTo>
                    <a:pt x="0" y="38163"/>
                  </a:lnTo>
                  <a:lnTo>
                    <a:pt x="51384" y="38163"/>
                  </a:lnTo>
                  <a:lnTo>
                    <a:pt x="51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70" name="object 64">
              <a:extLst>
                <a:ext uri="{FF2B5EF4-FFF2-40B4-BE49-F238E27FC236}">
                  <a16:creationId xmlns:a16="http://schemas.microsoft.com/office/drawing/2014/main" id="{60B0DE80-9160-4EC6-B342-2095E3D0A12B}"/>
                </a:ext>
              </a:extLst>
            </p:cNvPr>
            <p:cNvSpPr/>
            <p:nvPr/>
          </p:nvSpPr>
          <p:spPr>
            <a:xfrm>
              <a:off x="5940438" y="2399898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60" h="38100">
                  <a:moveTo>
                    <a:pt x="22783" y="0"/>
                  </a:moveTo>
                  <a:lnTo>
                    <a:pt x="0" y="0"/>
                  </a:lnTo>
                  <a:lnTo>
                    <a:pt x="0" y="37592"/>
                  </a:lnTo>
                  <a:lnTo>
                    <a:pt x="22783" y="37592"/>
                  </a:lnTo>
                  <a:lnTo>
                    <a:pt x="22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71" name="object 65">
              <a:extLst>
                <a:ext uri="{FF2B5EF4-FFF2-40B4-BE49-F238E27FC236}">
                  <a16:creationId xmlns:a16="http://schemas.microsoft.com/office/drawing/2014/main" id="{863BC740-2CCD-4C5A-BE4F-4B4F74219969}"/>
                </a:ext>
              </a:extLst>
            </p:cNvPr>
            <p:cNvSpPr/>
            <p:nvPr/>
          </p:nvSpPr>
          <p:spPr>
            <a:xfrm>
              <a:off x="5997258" y="2399898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60" h="38100">
                  <a:moveTo>
                    <a:pt x="22783" y="0"/>
                  </a:moveTo>
                  <a:lnTo>
                    <a:pt x="0" y="0"/>
                  </a:lnTo>
                  <a:lnTo>
                    <a:pt x="0" y="37592"/>
                  </a:lnTo>
                  <a:lnTo>
                    <a:pt x="22783" y="37592"/>
                  </a:lnTo>
                  <a:lnTo>
                    <a:pt x="22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72" name="object 66">
              <a:extLst>
                <a:ext uri="{FF2B5EF4-FFF2-40B4-BE49-F238E27FC236}">
                  <a16:creationId xmlns:a16="http://schemas.microsoft.com/office/drawing/2014/main" id="{4D1C6727-EF91-4C27-82A5-4620399A5BE2}"/>
                </a:ext>
              </a:extLst>
            </p:cNvPr>
            <p:cNvSpPr/>
            <p:nvPr/>
          </p:nvSpPr>
          <p:spPr>
            <a:xfrm>
              <a:off x="6054078" y="2399898"/>
              <a:ext cx="35560" cy="38100"/>
            </a:xfrm>
            <a:custGeom>
              <a:avLst/>
              <a:gdLst/>
              <a:ahLst/>
              <a:cxnLst/>
              <a:rect l="l" t="t" r="r" b="b"/>
              <a:pathLst>
                <a:path w="35560" h="38100">
                  <a:moveTo>
                    <a:pt x="35432" y="0"/>
                  </a:moveTo>
                  <a:lnTo>
                    <a:pt x="0" y="0"/>
                  </a:lnTo>
                  <a:lnTo>
                    <a:pt x="0" y="37592"/>
                  </a:lnTo>
                  <a:lnTo>
                    <a:pt x="35432" y="37592"/>
                  </a:lnTo>
                  <a:lnTo>
                    <a:pt x="35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73" name="object 67">
              <a:extLst>
                <a:ext uri="{FF2B5EF4-FFF2-40B4-BE49-F238E27FC236}">
                  <a16:creationId xmlns:a16="http://schemas.microsoft.com/office/drawing/2014/main" id="{792A4161-2107-4FA5-83E5-C8800227F4C1}"/>
                </a:ext>
              </a:extLst>
            </p:cNvPr>
            <p:cNvSpPr/>
            <p:nvPr/>
          </p:nvSpPr>
          <p:spPr>
            <a:xfrm>
              <a:off x="5794477" y="2369774"/>
              <a:ext cx="50165" cy="38735"/>
            </a:xfrm>
            <a:custGeom>
              <a:avLst/>
              <a:gdLst/>
              <a:ahLst/>
              <a:cxnLst/>
              <a:rect l="l" t="t" r="r" b="b"/>
              <a:pathLst>
                <a:path w="50164" h="38735">
                  <a:moveTo>
                    <a:pt x="49657" y="0"/>
                  </a:moveTo>
                  <a:lnTo>
                    <a:pt x="0" y="0"/>
                  </a:lnTo>
                  <a:lnTo>
                    <a:pt x="0" y="38163"/>
                  </a:lnTo>
                  <a:lnTo>
                    <a:pt x="49657" y="38163"/>
                  </a:lnTo>
                  <a:lnTo>
                    <a:pt x="49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74" name="object 68">
              <a:extLst>
                <a:ext uri="{FF2B5EF4-FFF2-40B4-BE49-F238E27FC236}">
                  <a16:creationId xmlns:a16="http://schemas.microsoft.com/office/drawing/2014/main" id="{BE8F4D73-A4F5-4A61-962B-2AAEE4CBA540}"/>
                </a:ext>
              </a:extLst>
            </p:cNvPr>
            <p:cNvSpPr/>
            <p:nvPr/>
          </p:nvSpPr>
          <p:spPr>
            <a:xfrm>
              <a:off x="6200560" y="2369774"/>
              <a:ext cx="51435" cy="38735"/>
            </a:xfrm>
            <a:custGeom>
              <a:avLst/>
              <a:gdLst/>
              <a:ahLst/>
              <a:cxnLst/>
              <a:rect l="l" t="t" r="r" b="b"/>
              <a:pathLst>
                <a:path w="51435" h="38735">
                  <a:moveTo>
                    <a:pt x="51384" y="0"/>
                  </a:moveTo>
                  <a:lnTo>
                    <a:pt x="0" y="0"/>
                  </a:lnTo>
                  <a:lnTo>
                    <a:pt x="0" y="38163"/>
                  </a:lnTo>
                  <a:lnTo>
                    <a:pt x="51384" y="38163"/>
                  </a:lnTo>
                  <a:lnTo>
                    <a:pt x="51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75" name="object 69">
              <a:extLst>
                <a:ext uri="{FF2B5EF4-FFF2-40B4-BE49-F238E27FC236}">
                  <a16:creationId xmlns:a16="http://schemas.microsoft.com/office/drawing/2014/main" id="{79DCE968-6F61-44E6-8EC5-76679B9BB08F}"/>
                </a:ext>
              </a:extLst>
            </p:cNvPr>
            <p:cNvSpPr/>
            <p:nvPr/>
          </p:nvSpPr>
          <p:spPr>
            <a:xfrm>
              <a:off x="5940438" y="2312319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60" h="38100">
                  <a:moveTo>
                    <a:pt x="22783" y="0"/>
                  </a:moveTo>
                  <a:lnTo>
                    <a:pt x="0" y="0"/>
                  </a:lnTo>
                  <a:lnTo>
                    <a:pt x="0" y="37592"/>
                  </a:lnTo>
                  <a:lnTo>
                    <a:pt x="22783" y="37592"/>
                  </a:lnTo>
                  <a:lnTo>
                    <a:pt x="22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76" name="object 70">
              <a:extLst>
                <a:ext uri="{FF2B5EF4-FFF2-40B4-BE49-F238E27FC236}">
                  <a16:creationId xmlns:a16="http://schemas.microsoft.com/office/drawing/2014/main" id="{97BC9FFC-4B4F-465C-8BAE-9965B747C6A2}"/>
                </a:ext>
              </a:extLst>
            </p:cNvPr>
            <p:cNvSpPr/>
            <p:nvPr/>
          </p:nvSpPr>
          <p:spPr>
            <a:xfrm>
              <a:off x="5997258" y="2312319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60" h="38100">
                  <a:moveTo>
                    <a:pt x="22783" y="0"/>
                  </a:moveTo>
                  <a:lnTo>
                    <a:pt x="0" y="0"/>
                  </a:lnTo>
                  <a:lnTo>
                    <a:pt x="0" y="37592"/>
                  </a:lnTo>
                  <a:lnTo>
                    <a:pt x="22783" y="37592"/>
                  </a:lnTo>
                  <a:lnTo>
                    <a:pt x="22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77" name="object 71">
              <a:extLst>
                <a:ext uri="{FF2B5EF4-FFF2-40B4-BE49-F238E27FC236}">
                  <a16:creationId xmlns:a16="http://schemas.microsoft.com/office/drawing/2014/main" id="{3BB85070-DE00-4108-882D-9653882F5754}"/>
                </a:ext>
              </a:extLst>
            </p:cNvPr>
            <p:cNvSpPr/>
            <p:nvPr/>
          </p:nvSpPr>
          <p:spPr>
            <a:xfrm>
              <a:off x="6054078" y="2312319"/>
              <a:ext cx="35560" cy="38100"/>
            </a:xfrm>
            <a:custGeom>
              <a:avLst/>
              <a:gdLst/>
              <a:ahLst/>
              <a:cxnLst/>
              <a:rect l="l" t="t" r="r" b="b"/>
              <a:pathLst>
                <a:path w="35560" h="38100">
                  <a:moveTo>
                    <a:pt x="35432" y="0"/>
                  </a:moveTo>
                  <a:lnTo>
                    <a:pt x="0" y="0"/>
                  </a:lnTo>
                  <a:lnTo>
                    <a:pt x="0" y="37592"/>
                  </a:lnTo>
                  <a:lnTo>
                    <a:pt x="35432" y="37592"/>
                  </a:lnTo>
                  <a:lnTo>
                    <a:pt x="35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78" name="object 72">
              <a:extLst>
                <a:ext uri="{FF2B5EF4-FFF2-40B4-BE49-F238E27FC236}">
                  <a16:creationId xmlns:a16="http://schemas.microsoft.com/office/drawing/2014/main" id="{59422DCE-578A-489C-99DA-778548F3EF17}"/>
                </a:ext>
              </a:extLst>
            </p:cNvPr>
            <p:cNvSpPr/>
            <p:nvPr/>
          </p:nvSpPr>
          <p:spPr>
            <a:xfrm>
              <a:off x="5510692" y="4648676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40" h="1005839">
                  <a:moveTo>
                    <a:pt x="502881" y="0"/>
                  </a:moveTo>
                  <a:lnTo>
                    <a:pt x="454450" y="2302"/>
                  </a:lnTo>
                  <a:lnTo>
                    <a:pt x="407321" y="9068"/>
                  </a:lnTo>
                  <a:lnTo>
                    <a:pt x="361706" y="20087"/>
                  </a:lnTo>
                  <a:lnTo>
                    <a:pt x="317815" y="35148"/>
                  </a:lnTo>
                  <a:lnTo>
                    <a:pt x="275858" y="54041"/>
                  </a:lnTo>
                  <a:lnTo>
                    <a:pt x="236047" y="76554"/>
                  </a:lnTo>
                  <a:lnTo>
                    <a:pt x="198593" y="102478"/>
                  </a:lnTo>
                  <a:lnTo>
                    <a:pt x="163705" y="131600"/>
                  </a:lnTo>
                  <a:lnTo>
                    <a:pt x="131595" y="163712"/>
                  </a:lnTo>
                  <a:lnTo>
                    <a:pt x="102473" y="198601"/>
                  </a:lnTo>
                  <a:lnTo>
                    <a:pt x="76551" y="236056"/>
                  </a:lnTo>
                  <a:lnTo>
                    <a:pt x="54038" y="275868"/>
                  </a:lnTo>
                  <a:lnTo>
                    <a:pt x="35146" y="317826"/>
                  </a:lnTo>
                  <a:lnTo>
                    <a:pt x="20086" y="361718"/>
                  </a:lnTo>
                  <a:lnTo>
                    <a:pt x="9067" y="407334"/>
                  </a:lnTo>
                  <a:lnTo>
                    <a:pt x="2302" y="454463"/>
                  </a:lnTo>
                  <a:lnTo>
                    <a:pt x="0" y="502894"/>
                  </a:lnTo>
                  <a:lnTo>
                    <a:pt x="2302" y="551325"/>
                  </a:lnTo>
                  <a:lnTo>
                    <a:pt x="9067" y="598454"/>
                  </a:lnTo>
                  <a:lnTo>
                    <a:pt x="20086" y="644069"/>
                  </a:lnTo>
                  <a:lnTo>
                    <a:pt x="35146" y="687961"/>
                  </a:lnTo>
                  <a:lnTo>
                    <a:pt x="54038" y="729917"/>
                  </a:lnTo>
                  <a:lnTo>
                    <a:pt x="76551" y="769728"/>
                  </a:lnTo>
                  <a:lnTo>
                    <a:pt x="102473" y="807183"/>
                  </a:lnTo>
                  <a:lnTo>
                    <a:pt x="131595" y="842071"/>
                  </a:lnTo>
                  <a:lnTo>
                    <a:pt x="163705" y="874181"/>
                  </a:lnTo>
                  <a:lnTo>
                    <a:pt x="198593" y="903302"/>
                  </a:lnTo>
                  <a:lnTo>
                    <a:pt x="236047" y="929225"/>
                  </a:lnTo>
                  <a:lnTo>
                    <a:pt x="275858" y="951737"/>
                  </a:lnTo>
                  <a:lnTo>
                    <a:pt x="317815" y="970629"/>
                  </a:lnTo>
                  <a:lnTo>
                    <a:pt x="361706" y="985690"/>
                  </a:lnTo>
                  <a:lnTo>
                    <a:pt x="407321" y="996708"/>
                  </a:lnTo>
                  <a:lnTo>
                    <a:pt x="454450" y="1003474"/>
                  </a:lnTo>
                  <a:lnTo>
                    <a:pt x="502881" y="1005776"/>
                  </a:lnTo>
                  <a:lnTo>
                    <a:pt x="551313" y="1003474"/>
                  </a:lnTo>
                  <a:lnTo>
                    <a:pt x="598441" y="996708"/>
                  </a:lnTo>
                  <a:lnTo>
                    <a:pt x="644057" y="985690"/>
                  </a:lnTo>
                  <a:lnTo>
                    <a:pt x="687948" y="970629"/>
                  </a:lnTo>
                  <a:lnTo>
                    <a:pt x="729904" y="951737"/>
                  </a:lnTo>
                  <a:lnTo>
                    <a:pt x="769715" y="929225"/>
                  </a:lnTo>
                  <a:lnTo>
                    <a:pt x="807170" y="903302"/>
                  </a:lnTo>
                  <a:lnTo>
                    <a:pt x="842058" y="874181"/>
                  </a:lnTo>
                  <a:lnTo>
                    <a:pt x="874168" y="842071"/>
                  </a:lnTo>
                  <a:lnTo>
                    <a:pt x="903290" y="807183"/>
                  </a:lnTo>
                  <a:lnTo>
                    <a:pt x="929212" y="769728"/>
                  </a:lnTo>
                  <a:lnTo>
                    <a:pt x="951725" y="729917"/>
                  </a:lnTo>
                  <a:lnTo>
                    <a:pt x="970617" y="687961"/>
                  </a:lnTo>
                  <a:lnTo>
                    <a:pt x="985677" y="644069"/>
                  </a:lnTo>
                  <a:lnTo>
                    <a:pt x="996696" y="598454"/>
                  </a:lnTo>
                  <a:lnTo>
                    <a:pt x="1003461" y="551325"/>
                  </a:lnTo>
                  <a:lnTo>
                    <a:pt x="1005763" y="502894"/>
                  </a:lnTo>
                  <a:lnTo>
                    <a:pt x="1003461" y="454463"/>
                  </a:lnTo>
                  <a:lnTo>
                    <a:pt x="996696" y="407334"/>
                  </a:lnTo>
                  <a:lnTo>
                    <a:pt x="985677" y="361718"/>
                  </a:lnTo>
                  <a:lnTo>
                    <a:pt x="970617" y="317826"/>
                  </a:lnTo>
                  <a:lnTo>
                    <a:pt x="951725" y="275868"/>
                  </a:lnTo>
                  <a:lnTo>
                    <a:pt x="929212" y="236056"/>
                  </a:lnTo>
                  <a:lnTo>
                    <a:pt x="903290" y="198601"/>
                  </a:lnTo>
                  <a:lnTo>
                    <a:pt x="874168" y="163712"/>
                  </a:lnTo>
                  <a:lnTo>
                    <a:pt x="842058" y="131600"/>
                  </a:lnTo>
                  <a:lnTo>
                    <a:pt x="807170" y="102478"/>
                  </a:lnTo>
                  <a:lnTo>
                    <a:pt x="769715" y="76554"/>
                  </a:lnTo>
                  <a:lnTo>
                    <a:pt x="729904" y="54041"/>
                  </a:lnTo>
                  <a:lnTo>
                    <a:pt x="687948" y="35148"/>
                  </a:lnTo>
                  <a:lnTo>
                    <a:pt x="644057" y="20087"/>
                  </a:lnTo>
                  <a:lnTo>
                    <a:pt x="598441" y="9068"/>
                  </a:lnTo>
                  <a:lnTo>
                    <a:pt x="551313" y="2302"/>
                  </a:lnTo>
                  <a:lnTo>
                    <a:pt x="502881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79" name="object 73">
              <a:extLst>
                <a:ext uri="{FF2B5EF4-FFF2-40B4-BE49-F238E27FC236}">
                  <a16:creationId xmlns:a16="http://schemas.microsoft.com/office/drawing/2014/main" id="{24AA04DD-D78B-4085-BD5A-0BCEA815A4A1}"/>
                </a:ext>
              </a:extLst>
            </p:cNvPr>
            <p:cNvSpPr/>
            <p:nvPr/>
          </p:nvSpPr>
          <p:spPr>
            <a:xfrm>
              <a:off x="6499413" y="4708487"/>
              <a:ext cx="4141037" cy="836763"/>
            </a:xfrm>
            <a:custGeom>
              <a:avLst/>
              <a:gdLst/>
              <a:ahLst/>
              <a:cxnLst/>
              <a:rect l="l" t="t" r="r" b="b"/>
              <a:pathLst>
                <a:path w="4306570" h="886460">
                  <a:moveTo>
                    <a:pt x="4306201" y="0"/>
                  </a:moveTo>
                  <a:lnTo>
                    <a:pt x="415391" y="0"/>
                  </a:lnTo>
                  <a:lnTo>
                    <a:pt x="0" y="441591"/>
                  </a:lnTo>
                  <a:lnTo>
                    <a:pt x="415391" y="886167"/>
                  </a:lnTo>
                  <a:lnTo>
                    <a:pt x="4306201" y="886167"/>
                  </a:lnTo>
                  <a:lnTo>
                    <a:pt x="4306201" y="0"/>
                  </a:lnTo>
                  <a:close/>
                </a:path>
              </a:pathLst>
            </a:custGeom>
            <a:solidFill>
              <a:srgbClr val="08A59B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80" name="object 74">
              <a:extLst>
                <a:ext uri="{FF2B5EF4-FFF2-40B4-BE49-F238E27FC236}">
                  <a16:creationId xmlns:a16="http://schemas.microsoft.com/office/drawing/2014/main" id="{481C2E33-9640-47F0-8D03-6034BFB07A02}"/>
                </a:ext>
              </a:extLst>
            </p:cNvPr>
            <p:cNvSpPr/>
            <p:nvPr/>
          </p:nvSpPr>
          <p:spPr>
            <a:xfrm>
              <a:off x="6013577" y="4856306"/>
              <a:ext cx="403225" cy="587375"/>
            </a:xfrm>
            <a:custGeom>
              <a:avLst/>
              <a:gdLst/>
              <a:ahLst/>
              <a:cxnLst/>
              <a:rect l="l" t="t" r="r" b="b"/>
              <a:pathLst>
                <a:path w="403225" h="587375">
                  <a:moveTo>
                    <a:pt x="276338" y="0"/>
                  </a:moveTo>
                  <a:lnTo>
                    <a:pt x="0" y="293759"/>
                  </a:lnTo>
                  <a:lnTo>
                    <a:pt x="274030" y="587051"/>
                  </a:lnTo>
                  <a:lnTo>
                    <a:pt x="284853" y="577348"/>
                  </a:lnTo>
                  <a:lnTo>
                    <a:pt x="314343" y="544452"/>
                  </a:lnTo>
                  <a:lnTo>
                    <a:pt x="340125" y="508454"/>
                  </a:lnTo>
                  <a:lnTo>
                    <a:pt x="361897" y="469654"/>
                  </a:lnTo>
                  <a:lnTo>
                    <a:pt x="379356" y="428357"/>
                  </a:lnTo>
                  <a:lnTo>
                    <a:pt x="392202" y="384863"/>
                  </a:lnTo>
                  <a:lnTo>
                    <a:pt x="400131" y="339475"/>
                  </a:lnTo>
                  <a:lnTo>
                    <a:pt x="402841" y="292496"/>
                  </a:lnTo>
                  <a:lnTo>
                    <a:pt x="400131" y="245515"/>
                  </a:lnTo>
                  <a:lnTo>
                    <a:pt x="392202" y="200125"/>
                  </a:lnTo>
                  <a:lnTo>
                    <a:pt x="379356" y="156630"/>
                  </a:lnTo>
                  <a:lnTo>
                    <a:pt x="361897" y="115330"/>
                  </a:lnTo>
                  <a:lnTo>
                    <a:pt x="340125" y="76530"/>
                  </a:lnTo>
                  <a:lnTo>
                    <a:pt x="314343" y="40530"/>
                  </a:lnTo>
                  <a:lnTo>
                    <a:pt x="284853" y="7634"/>
                  </a:lnTo>
                  <a:lnTo>
                    <a:pt x="276338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81" name="object 75">
              <a:extLst>
                <a:ext uri="{FF2B5EF4-FFF2-40B4-BE49-F238E27FC236}">
                  <a16:creationId xmlns:a16="http://schemas.microsoft.com/office/drawing/2014/main" id="{0B5A41C9-AB30-4B00-A466-4D031D4C8077}"/>
                </a:ext>
              </a:extLst>
            </p:cNvPr>
            <p:cNvSpPr/>
            <p:nvPr/>
          </p:nvSpPr>
          <p:spPr>
            <a:xfrm>
              <a:off x="6287607" y="4856306"/>
              <a:ext cx="128905" cy="587375"/>
            </a:xfrm>
            <a:custGeom>
              <a:avLst/>
              <a:gdLst/>
              <a:ahLst/>
              <a:cxnLst/>
              <a:rect l="l" t="t" r="r" b="b"/>
              <a:pathLst>
                <a:path w="128904" h="587375">
                  <a:moveTo>
                    <a:pt x="0" y="587051"/>
                  </a:moveTo>
                  <a:lnTo>
                    <a:pt x="40312" y="544452"/>
                  </a:lnTo>
                  <a:lnTo>
                    <a:pt x="66094" y="508454"/>
                  </a:lnTo>
                  <a:lnTo>
                    <a:pt x="87866" y="469654"/>
                  </a:lnTo>
                  <a:lnTo>
                    <a:pt x="105326" y="428357"/>
                  </a:lnTo>
                  <a:lnTo>
                    <a:pt x="118171" y="384863"/>
                  </a:lnTo>
                  <a:lnTo>
                    <a:pt x="126100" y="339475"/>
                  </a:lnTo>
                  <a:lnTo>
                    <a:pt x="128810" y="292496"/>
                  </a:lnTo>
                  <a:lnTo>
                    <a:pt x="126100" y="245515"/>
                  </a:lnTo>
                  <a:lnTo>
                    <a:pt x="118171" y="200125"/>
                  </a:lnTo>
                  <a:lnTo>
                    <a:pt x="105326" y="156630"/>
                  </a:lnTo>
                  <a:lnTo>
                    <a:pt x="87866" y="115330"/>
                  </a:lnTo>
                  <a:lnTo>
                    <a:pt x="66094" y="76530"/>
                  </a:lnTo>
                  <a:lnTo>
                    <a:pt x="40312" y="40530"/>
                  </a:lnTo>
                  <a:lnTo>
                    <a:pt x="10822" y="7634"/>
                  </a:lnTo>
                  <a:lnTo>
                    <a:pt x="2307" y="0"/>
                  </a:lnTo>
                </a:path>
              </a:pathLst>
            </a:custGeom>
            <a:ln w="195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82" name="object 76">
              <a:extLst>
                <a:ext uri="{FF2B5EF4-FFF2-40B4-BE49-F238E27FC236}">
                  <a16:creationId xmlns:a16="http://schemas.microsoft.com/office/drawing/2014/main" id="{2AEB7731-676D-4E5B-BE77-7E1DA683100F}"/>
                </a:ext>
              </a:extLst>
            </p:cNvPr>
            <p:cNvSpPr txBox="1"/>
            <p:nvPr/>
          </p:nvSpPr>
          <p:spPr>
            <a:xfrm>
              <a:off x="6910031" y="4774216"/>
              <a:ext cx="3529579" cy="787204"/>
            </a:xfrm>
            <a:prstGeom prst="rect">
              <a:avLst/>
            </a:prstGeom>
          </p:spPr>
          <p:txBody>
            <a:bodyPr vert="horz" wrap="square" lIns="0" tIns="8573" rIns="0" bIns="0" rtlCol="0" anchor="t">
              <a:spAutoFit/>
            </a:bodyPr>
            <a:lstStyle/>
            <a:p>
              <a:pPr marL="9525" marR="3810" indent="20479">
                <a:lnSpc>
                  <a:spcPct val="102600"/>
                </a:lnSpc>
                <a:spcBef>
                  <a:spcPts val="68"/>
                </a:spcBef>
              </a:pP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protection and </a:t>
              </a:r>
              <a:r>
                <a:rPr sz="1125" spc="8" dirty="0">
                  <a:solidFill>
                    <a:srgbClr val="FFFFFF"/>
                  </a:solidFill>
                  <a:latin typeface="Arial"/>
                  <a:cs typeface="Arial"/>
                </a:rPr>
                <a:t>restoration </a:t>
              </a: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lang="en-US" sz="1125" spc="11" dirty="0">
                  <a:solidFill>
                    <a:srgbClr val="FFFFFF"/>
                  </a:solidFill>
                  <a:latin typeface="Arial"/>
                  <a:cs typeface="Arial"/>
                </a:rPr>
                <a:t> </a:t>
              </a: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 biodiversity </a:t>
              </a:r>
              <a:r>
                <a:rPr lang="en-GB" sz="1125" spc="11" dirty="0">
                  <a:solidFill>
                    <a:srgbClr val="FFFFFF"/>
                  </a:solidFill>
                  <a:latin typeface="Arial"/>
                  <a:cs typeface="Arial"/>
                </a:rPr>
                <a:t>&amp; </a:t>
              </a: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ecosystems</a:t>
              </a:r>
              <a:endParaRPr sz="1125" dirty="0">
                <a:latin typeface="Arial"/>
                <a:cs typeface="Arial"/>
              </a:endParaRPr>
            </a:p>
          </p:txBody>
        </p:sp>
        <p:sp>
          <p:nvSpPr>
            <p:cNvPr id="83" name="object 77">
              <a:extLst>
                <a:ext uri="{FF2B5EF4-FFF2-40B4-BE49-F238E27FC236}">
                  <a16:creationId xmlns:a16="http://schemas.microsoft.com/office/drawing/2014/main" id="{2BED8C0B-4277-4F7C-9DD6-4020CD4BA98C}"/>
                </a:ext>
              </a:extLst>
            </p:cNvPr>
            <p:cNvSpPr/>
            <p:nvPr/>
          </p:nvSpPr>
          <p:spPr>
            <a:xfrm>
              <a:off x="5688558" y="4883639"/>
              <a:ext cx="641350" cy="447675"/>
            </a:xfrm>
            <a:custGeom>
              <a:avLst/>
              <a:gdLst/>
              <a:ahLst/>
              <a:cxnLst/>
              <a:rect l="l" t="t" r="r" b="b"/>
              <a:pathLst>
                <a:path w="641350" h="447675">
                  <a:moveTo>
                    <a:pt x="241102" y="311619"/>
                  </a:moveTo>
                  <a:lnTo>
                    <a:pt x="77381" y="311619"/>
                  </a:lnTo>
                  <a:lnTo>
                    <a:pt x="86172" y="331480"/>
                  </a:lnTo>
                  <a:lnTo>
                    <a:pt x="102542" y="345149"/>
                  </a:lnTo>
                  <a:lnTo>
                    <a:pt x="124519" y="353762"/>
                  </a:lnTo>
                  <a:lnTo>
                    <a:pt x="150126" y="358457"/>
                  </a:lnTo>
                  <a:lnTo>
                    <a:pt x="150126" y="422605"/>
                  </a:lnTo>
                  <a:lnTo>
                    <a:pt x="99315" y="427132"/>
                  </a:lnTo>
                  <a:lnTo>
                    <a:pt x="54146" y="432695"/>
                  </a:lnTo>
                  <a:lnTo>
                    <a:pt x="19435" y="439353"/>
                  </a:lnTo>
                  <a:lnTo>
                    <a:pt x="0" y="447166"/>
                  </a:lnTo>
                  <a:lnTo>
                    <a:pt x="641095" y="447166"/>
                  </a:lnTo>
                  <a:lnTo>
                    <a:pt x="624125" y="440020"/>
                  </a:lnTo>
                  <a:lnTo>
                    <a:pt x="594177" y="433830"/>
                  </a:lnTo>
                  <a:lnTo>
                    <a:pt x="554869" y="428552"/>
                  </a:lnTo>
                  <a:lnTo>
                    <a:pt x="509816" y="424141"/>
                  </a:lnTo>
                  <a:lnTo>
                    <a:pt x="509816" y="420890"/>
                  </a:lnTo>
                  <a:lnTo>
                    <a:pt x="467588" y="420890"/>
                  </a:lnTo>
                  <a:lnTo>
                    <a:pt x="444825" y="419417"/>
                  </a:lnTo>
                  <a:lnTo>
                    <a:pt x="196024" y="419417"/>
                  </a:lnTo>
                  <a:lnTo>
                    <a:pt x="196024" y="360654"/>
                  </a:lnTo>
                  <a:lnTo>
                    <a:pt x="212874" y="358776"/>
                  </a:lnTo>
                  <a:lnTo>
                    <a:pt x="229735" y="353352"/>
                  </a:lnTo>
                  <a:lnTo>
                    <a:pt x="246193" y="344699"/>
                  </a:lnTo>
                  <a:lnTo>
                    <a:pt x="261835" y="333133"/>
                  </a:lnTo>
                  <a:lnTo>
                    <a:pt x="251715" y="324439"/>
                  </a:lnTo>
                  <a:lnTo>
                    <a:pt x="243482" y="315120"/>
                  </a:lnTo>
                  <a:lnTo>
                    <a:pt x="241102" y="311619"/>
                  </a:lnTo>
                  <a:close/>
                </a:path>
                <a:path w="641350" h="447675">
                  <a:moveTo>
                    <a:pt x="491197" y="115747"/>
                  </a:moveTo>
                  <a:lnTo>
                    <a:pt x="483869" y="115747"/>
                  </a:lnTo>
                  <a:lnTo>
                    <a:pt x="478256" y="117614"/>
                  </a:lnTo>
                  <a:lnTo>
                    <a:pt x="456432" y="153028"/>
                  </a:lnTo>
                  <a:lnTo>
                    <a:pt x="448525" y="169760"/>
                  </a:lnTo>
                  <a:lnTo>
                    <a:pt x="454515" y="203125"/>
                  </a:lnTo>
                  <a:lnTo>
                    <a:pt x="456749" y="235575"/>
                  </a:lnTo>
                  <a:lnTo>
                    <a:pt x="446417" y="293636"/>
                  </a:lnTo>
                  <a:lnTo>
                    <a:pt x="436791" y="311162"/>
                  </a:lnTo>
                  <a:lnTo>
                    <a:pt x="442615" y="316756"/>
                  </a:lnTo>
                  <a:lnTo>
                    <a:pt x="449651" y="321468"/>
                  </a:lnTo>
                  <a:lnTo>
                    <a:pt x="457956" y="325228"/>
                  </a:lnTo>
                  <a:lnTo>
                    <a:pt x="467588" y="327964"/>
                  </a:lnTo>
                  <a:lnTo>
                    <a:pt x="467588" y="420890"/>
                  </a:lnTo>
                  <a:lnTo>
                    <a:pt x="509816" y="420890"/>
                  </a:lnTo>
                  <a:lnTo>
                    <a:pt x="509816" y="328091"/>
                  </a:lnTo>
                  <a:lnTo>
                    <a:pt x="544135" y="306986"/>
                  </a:lnTo>
                  <a:lnTo>
                    <a:pt x="554364" y="269449"/>
                  </a:lnTo>
                  <a:lnTo>
                    <a:pt x="547849" y="223875"/>
                  </a:lnTo>
                  <a:lnTo>
                    <a:pt x="531933" y="178661"/>
                  </a:lnTo>
                  <a:lnTo>
                    <a:pt x="513963" y="142203"/>
                  </a:lnTo>
                  <a:lnTo>
                    <a:pt x="501281" y="122897"/>
                  </a:lnTo>
                  <a:lnTo>
                    <a:pt x="496379" y="117614"/>
                  </a:lnTo>
                  <a:lnTo>
                    <a:pt x="491197" y="115747"/>
                  </a:lnTo>
                  <a:close/>
                </a:path>
                <a:path w="641350" h="447675">
                  <a:moveTo>
                    <a:pt x="342188" y="0"/>
                  </a:moveTo>
                  <a:lnTo>
                    <a:pt x="331469" y="0"/>
                  </a:lnTo>
                  <a:lnTo>
                    <a:pt x="323265" y="2705"/>
                  </a:lnTo>
                  <a:lnTo>
                    <a:pt x="294376" y="50436"/>
                  </a:lnTo>
                  <a:lnTo>
                    <a:pt x="278691" y="85396"/>
                  </a:lnTo>
                  <a:lnTo>
                    <a:pt x="263369" y="126348"/>
                  </a:lnTo>
                  <a:lnTo>
                    <a:pt x="250875" y="170111"/>
                  </a:lnTo>
                  <a:lnTo>
                    <a:pt x="243539" y="214067"/>
                  </a:lnTo>
                  <a:lnTo>
                    <a:pt x="243797" y="250706"/>
                  </a:lnTo>
                  <a:lnTo>
                    <a:pt x="243899" y="255330"/>
                  </a:lnTo>
                  <a:lnTo>
                    <a:pt x="254163" y="290199"/>
                  </a:lnTo>
                  <a:lnTo>
                    <a:pt x="276969" y="316427"/>
                  </a:lnTo>
                  <a:lnTo>
                    <a:pt x="314667" y="330796"/>
                  </a:lnTo>
                  <a:lnTo>
                    <a:pt x="314667" y="413638"/>
                  </a:lnTo>
                  <a:lnTo>
                    <a:pt x="269543" y="415466"/>
                  </a:lnTo>
                  <a:lnTo>
                    <a:pt x="196024" y="419417"/>
                  </a:lnTo>
                  <a:lnTo>
                    <a:pt x="444825" y="419417"/>
                  </a:lnTo>
                  <a:lnTo>
                    <a:pt x="362394" y="415061"/>
                  </a:lnTo>
                  <a:lnTo>
                    <a:pt x="362394" y="330860"/>
                  </a:lnTo>
                  <a:lnTo>
                    <a:pt x="400233" y="316594"/>
                  </a:lnTo>
                  <a:lnTo>
                    <a:pt x="423061" y="290423"/>
                  </a:lnTo>
                  <a:lnTo>
                    <a:pt x="433309" y="255330"/>
                  </a:lnTo>
                  <a:lnTo>
                    <a:pt x="433365" y="214067"/>
                  </a:lnTo>
                  <a:lnTo>
                    <a:pt x="425781" y="170310"/>
                  </a:lnTo>
                  <a:lnTo>
                    <a:pt x="412866" y="126348"/>
                  </a:lnTo>
                  <a:lnTo>
                    <a:pt x="397043" y="85295"/>
                  </a:lnTo>
                  <a:lnTo>
                    <a:pt x="380854" y="50383"/>
                  </a:lnTo>
                  <a:lnTo>
                    <a:pt x="356895" y="10426"/>
                  </a:lnTo>
                  <a:lnTo>
                    <a:pt x="349732" y="2705"/>
                  </a:lnTo>
                  <a:lnTo>
                    <a:pt x="342188" y="0"/>
                  </a:lnTo>
                  <a:close/>
                </a:path>
                <a:path w="641350" h="447675">
                  <a:moveTo>
                    <a:pt x="181447" y="64625"/>
                  </a:moveTo>
                  <a:lnTo>
                    <a:pt x="150809" y="66547"/>
                  </a:lnTo>
                  <a:lnTo>
                    <a:pt x="122071" y="80558"/>
                  </a:lnTo>
                  <a:lnTo>
                    <a:pt x="103073" y="110591"/>
                  </a:lnTo>
                  <a:lnTo>
                    <a:pt x="76835" y="117570"/>
                  </a:lnTo>
                  <a:lnTo>
                    <a:pt x="56532" y="138145"/>
                  </a:lnTo>
                  <a:lnTo>
                    <a:pt x="48800" y="166000"/>
                  </a:lnTo>
                  <a:lnTo>
                    <a:pt x="60274" y="194817"/>
                  </a:lnTo>
                  <a:lnTo>
                    <a:pt x="31235" y="202918"/>
                  </a:lnTo>
                  <a:lnTo>
                    <a:pt x="17462" y="212851"/>
                  </a:lnTo>
                  <a:lnTo>
                    <a:pt x="15272" y="231129"/>
                  </a:lnTo>
                  <a:lnTo>
                    <a:pt x="20980" y="264261"/>
                  </a:lnTo>
                  <a:lnTo>
                    <a:pt x="34282" y="294410"/>
                  </a:lnTo>
                  <a:lnTo>
                    <a:pt x="53171" y="308162"/>
                  </a:lnTo>
                  <a:lnTo>
                    <a:pt x="70065" y="311803"/>
                  </a:lnTo>
                  <a:lnTo>
                    <a:pt x="77381" y="311619"/>
                  </a:lnTo>
                  <a:lnTo>
                    <a:pt x="241102" y="311619"/>
                  </a:lnTo>
                  <a:lnTo>
                    <a:pt x="236952" y="305517"/>
                  </a:lnTo>
                  <a:lnTo>
                    <a:pt x="231940" y="295973"/>
                  </a:lnTo>
                  <a:lnTo>
                    <a:pt x="220849" y="250706"/>
                  </a:lnTo>
                  <a:lnTo>
                    <a:pt x="222700" y="199491"/>
                  </a:lnTo>
                  <a:lnTo>
                    <a:pt x="233858" y="146419"/>
                  </a:lnTo>
                  <a:lnTo>
                    <a:pt x="250685" y="95580"/>
                  </a:lnTo>
                  <a:lnTo>
                    <a:pt x="240602" y="89127"/>
                  </a:lnTo>
                  <a:lnTo>
                    <a:pt x="229820" y="82883"/>
                  </a:lnTo>
                  <a:lnTo>
                    <a:pt x="218336" y="76806"/>
                  </a:lnTo>
                  <a:lnTo>
                    <a:pt x="206146" y="70853"/>
                  </a:lnTo>
                  <a:lnTo>
                    <a:pt x="181447" y="64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84" name="object 78">
              <a:extLst>
                <a:ext uri="{FF2B5EF4-FFF2-40B4-BE49-F238E27FC236}">
                  <a16:creationId xmlns:a16="http://schemas.microsoft.com/office/drawing/2014/main" id="{614B2078-8642-4F3B-9C9F-F337EA7F6F75}"/>
                </a:ext>
              </a:extLst>
            </p:cNvPr>
            <p:cNvSpPr/>
            <p:nvPr/>
          </p:nvSpPr>
          <p:spPr>
            <a:xfrm>
              <a:off x="5510692" y="3269755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40" h="1005839">
                  <a:moveTo>
                    <a:pt x="502881" y="0"/>
                  </a:moveTo>
                  <a:lnTo>
                    <a:pt x="454450" y="2302"/>
                  </a:lnTo>
                  <a:lnTo>
                    <a:pt x="407321" y="9068"/>
                  </a:lnTo>
                  <a:lnTo>
                    <a:pt x="361706" y="20087"/>
                  </a:lnTo>
                  <a:lnTo>
                    <a:pt x="317815" y="35148"/>
                  </a:lnTo>
                  <a:lnTo>
                    <a:pt x="275858" y="54041"/>
                  </a:lnTo>
                  <a:lnTo>
                    <a:pt x="236047" y="76554"/>
                  </a:lnTo>
                  <a:lnTo>
                    <a:pt x="198593" y="102478"/>
                  </a:lnTo>
                  <a:lnTo>
                    <a:pt x="163705" y="131600"/>
                  </a:lnTo>
                  <a:lnTo>
                    <a:pt x="131595" y="163712"/>
                  </a:lnTo>
                  <a:lnTo>
                    <a:pt x="102473" y="198601"/>
                  </a:lnTo>
                  <a:lnTo>
                    <a:pt x="76551" y="236056"/>
                  </a:lnTo>
                  <a:lnTo>
                    <a:pt x="54038" y="275868"/>
                  </a:lnTo>
                  <a:lnTo>
                    <a:pt x="35146" y="317826"/>
                  </a:lnTo>
                  <a:lnTo>
                    <a:pt x="20086" y="361718"/>
                  </a:lnTo>
                  <a:lnTo>
                    <a:pt x="9067" y="407334"/>
                  </a:lnTo>
                  <a:lnTo>
                    <a:pt x="2302" y="454463"/>
                  </a:lnTo>
                  <a:lnTo>
                    <a:pt x="0" y="502894"/>
                  </a:lnTo>
                  <a:lnTo>
                    <a:pt x="2302" y="551325"/>
                  </a:lnTo>
                  <a:lnTo>
                    <a:pt x="9067" y="598454"/>
                  </a:lnTo>
                  <a:lnTo>
                    <a:pt x="20086" y="644069"/>
                  </a:lnTo>
                  <a:lnTo>
                    <a:pt x="35146" y="687961"/>
                  </a:lnTo>
                  <a:lnTo>
                    <a:pt x="54038" y="729917"/>
                  </a:lnTo>
                  <a:lnTo>
                    <a:pt x="76551" y="769728"/>
                  </a:lnTo>
                  <a:lnTo>
                    <a:pt x="102473" y="807183"/>
                  </a:lnTo>
                  <a:lnTo>
                    <a:pt x="131595" y="842071"/>
                  </a:lnTo>
                  <a:lnTo>
                    <a:pt x="163705" y="874181"/>
                  </a:lnTo>
                  <a:lnTo>
                    <a:pt x="198593" y="903302"/>
                  </a:lnTo>
                  <a:lnTo>
                    <a:pt x="236047" y="929225"/>
                  </a:lnTo>
                  <a:lnTo>
                    <a:pt x="275858" y="951737"/>
                  </a:lnTo>
                  <a:lnTo>
                    <a:pt x="317815" y="970629"/>
                  </a:lnTo>
                  <a:lnTo>
                    <a:pt x="361706" y="985690"/>
                  </a:lnTo>
                  <a:lnTo>
                    <a:pt x="407321" y="996708"/>
                  </a:lnTo>
                  <a:lnTo>
                    <a:pt x="454450" y="1003474"/>
                  </a:lnTo>
                  <a:lnTo>
                    <a:pt x="502881" y="1005776"/>
                  </a:lnTo>
                  <a:lnTo>
                    <a:pt x="551313" y="1003474"/>
                  </a:lnTo>
                  <a:lnTo>
                    <a:pt x="598441" y="996708"/>
                  </a:lnTo>
                  <a:lnTo>
                    <a:pt x="644057" y="985690"/>
                  </a:lnTo>
                  <a:lnTo>
                    <a:pt x="687948" y="970629"/>
                  </a:lnTo>
                  <a:lnTo>
                    <a:pt x="729904" y="951737"/>
                  </a:lnTo>
                  <a:lnTo>
                    <a:pt x="769715" y="929225"/>
                  </a:lnTo>
                  <a:lnTo>
                    <a:pt x="807170" y="903302"/>
                  </a:lnTo>
                  <a:lnTo>
                    <a:pt x="842058" y="874181"/>
                  </a:lnTo>
                  <a:lnTo>
                    <a:pt x="874168" y="842071"/>
                  </a:lnTo>
                  <a:lnTo>
                    <a:pt x="903290" y="807183"/>
                  </a:lnTo>
                  <a:lnTo>
                    <a:pt x="929212" y="769728"/>
                  </a:lnTo>
                  <a:lnTo>
                    <a:pt x="951725" y="729917"/>
                  </a:lnTo>
                  <a:lnTo>
                    <a:pt x="970617" y="687961"/>
                  </a:lnTo>
                  <a:lnTo>
                    <a:pt x="985677" y="644069"/>
                  </a:lnTo>
                  <a:lnTo>
                    <a:pt x="996696" y="598454"/>
                  </a:lnTo>
                  <a:lnTo>
                    <a:pt x="1003461" y="551325"/>
                  </a:lnTo>
                  <a:lnTo>
                    <a:pt x="1005763" y="502894"/>
                  </a:lnTo>
                  <a:lnTo>
                    <a:pt x="1003461" y="454463"/>
                  </a:lnTo>
                  <a:lnTo>
                    <a:pt x="996696" y="407334"/>
                  </a:lnTo>
                  <a:lnTo>
                    <a:pt x="985677" y="361718"/>
                  </a:lnTo>
                  <a:lnTo>
                    <a:pt x="970617" y="317826"/>
                  </a:lnTo>
                  <a:lnTo>
                    <a:pt x="951725" y="275868"/>
                  </a:lnTo>
                  <a:lnTo>
                    <a:pt x="929212" y="236056"/>
                  </a:lnTo>
                  <a:lnTo>
                    <a:pt x="903290" y="198601"/>
                  </a:lnTo>
                  <a:lnTo>
                    <a:pt x="874168" y="163712"/>
                  </a:lnTo>
                  <a:lnTo>
                    <a:pt x="842058" y="131600"/>
                  </a:lnTo>
                  <a:lnTo>
                    <a:pt x="807170" y="102478"/>
                  </a:lnTo>
                  <a:lnTo>
                    <a:pt x="769715" y="76554"/>
                  </a:lnTo>
                  <a:lnTo>
                    <a:pt x="729904" y="54041"/>
                  </a:lnTo>
                  <a:lnTo>
                    <a:pt x="687948" y="35148"/>
                  </a:lnTo>
                  <a:lnTo>
                    <a:pt x="644057" y="20087"/>
                  </a:lnTo>
                  <a:lnTo>
                    <a:pt x="598441" y="9068"/>
                  </a:lnTo>
                  <a:lnTo>
                    <a:pt x="551313" y="2302"/>
                  </a:lnTo>
                  <a:lnTo>
                    <a:pt x="502881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85" name="object 79">
              <a:extLst>
                <a:ext uri="{FF2B5EF4-FFF2-40B4-BE49-F238E27FC236}">
                  <a16:creationId xmlns:a16="http://schemas.microsoft.com/office/drawing/2014/main" id="{7874AF55-4D37-4838-BA22-F8E3FE46B329}"/>
                </a:ext>
              </a:extLst>
            </p:cNvPr>
            <p:cNvSpPr/>
            <p:nvPr/>
          </p:nvSpPr>
          <p:spPr>
            <a:xfrm>
              <a:off x="6499413" y="3329563"/>
              <a:ext cx="4141037" cy="836763"/>
            </a:xfrm>
            <a:custGeom>
              <a:avLst/>
              <a:gdLst/>
              <a:ahLst/>
              <a:cxnLst/>
              <a:rect l="l" t="t" r="r" b="b"/>
              <a:pathLst>
                <a:path w="4306570" h="886460">
                  <a:moveTo>
                    <a:pt x="4306201" y="0"/>
                  </a:moveTo>
                  <a:lnTo>
                    <a:pt x="415391" y="0"/>
                  </a:lnTo>
                  <a:lnTo>
                    <a:pt x="0" y="441591"/>
                  </a:lnTo>
                  <a:lnTo>
                    <a:pt x="415391" y="886167"/>
                  </a:lnTo>
                  <a:lnTo>
                    <a:pt x="4306201" y="886167"/>
                  </a:lnTo>
                  <a:lnTo>
                    <a:pt x="4306201" y="0"/>
                  </a:lnTo>
                  <a:close/>
                </a:path>
              </a:pathLst>
            </a:custGeom>
            <a:solidFill>
              <a:srgbClr val="08A59B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86" name="object 80">
              <a:extLst>
                <a:ext uri="{FF2B5EF4-FFF2-40B4-BE49-F238E27FC236}">
                  <a16:creationId xmlns:a16="http://schemas.microsoft.com/office/drawing/2014/main" id="{BB8DDF0D-016A-4120-9438-C188B58BB81C}"/>
                </a:ext>
              </a:extLst>
            </p:cNvPr>
            <p:cNvSpPr/>
            <p:nvPr/>
          </p:nvSpPr>
          <p:spPr>
            <a:xfrm>
              <a:off x="6013577" y="3477384"/>
              <a:ext cx="403225" cy="587375"/>
            </a:xfrm>
            <a:custGeom>
              <a:avLst/>
              <a:gdLst/>
              <a:ahLst/>
              <a:cxnLst/>
              <a:rect l="l" t="t" r="r" b="b"/>
              <a:pathLst>
                <a:path w="403225" h="587375">
                  <a:moveTo>
                    <a:pt x="276340" y="0"/>
                  </a:moveTo>
                  <a:lnTo>
                    <a:pt x="0" y="293753"/>
                  </a:lnTo>
                  <a:lnTo>
                    <a:pt x="274032" y="587047"/>
                  </a:lnTo>
                  <a:lnTo>
                    <a:pt x="284853" y="577346"/>
                  </a:lnTo>
                  <a:lnTo>
                    <a:pt x="314343" y="544450"/>
                  </a:lnTo>
                  <a:lnTo>
                    <a:pt x="340125" y="508452"/>
                  </a:lnTo>
                  <a:lnTo>
                    <a:pt x="361897" y="469652"/>
                  </a:lnTo>
                  <a:lnTo>
                    <a:pt x="379356" y="428355"/>
                  </a:lnTo>
                  <a:lnTo>
                    <a:pt x="392202" y="384861"/>
                  </a:lnTo>
                  <a:lnTo>
                    <a:pt x="400131" y="339473"/>
                  </a:lnTo>
                  <a:lnTo>
                    <a:pt x="402841" y="292494"/>
                  </a:lnTo>
                  <a:lnTo>
                    <a:pt x="400131" y="245513"/>
                  </a:lnTo>
                  <a:lnTo>
                    <a:pt x="392202" y="200123"/>
                  </a:lnTo>
                  <a:lnTo>
                    <a:pt x="379356" y="156627"/>
                  </a:lnTo>
                  <a:lnTo>
                    <a:pt x="361897" y="115328"/>
                  </a:lnTo>
                  <a:lnTo>
                    <a:pt x="340125" y="76528"/>
                  </a:lnTo>
                  <a:lnTo>
                    <a:pt x="314343" y="40528"/>
                  </a:lnTo>
                  <a:lnTo>
                    <a:pt x="284853" y="7632"/>
                  </a:lnTo>
                  <a:lnTo>
                    <a:pt x="276340" y="0"/>
                  </a:lnTo>
                  <a:close/>
                </a:path>
              </a:pathLst>
            </a:custGeom>
            <a:solidFill>
              <a:srgbClr val="AED3C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87" name="object 81">
              <a:extLst>
                <a:ext uri="{FF2B5EF4-FFF2-40B4-BE49-F238E27FC236}">
                  <a16:creationId xmlns:a16="http://schemas.microsoft.com/office/drawing/2014/main" id="{D95B45FD-131B-4173-943A-47A8B9665EA2}"/>
                </a:ext>
              </a:extLst>
            </p:cNvPr>
            <p:cNvSpPr/>
            <p:nvPr/>
          </p:nvSpPr>
          <p:spPr>
            <a:xfrm>
              <a:off x="6287609" y="3477384"/>
              <a:ext cx="128905" cy="587375"/>
            </a:xfrm>
            <a:custGeom>
              <a:avLst/>
              <a:gdLst/>
              <a:ahLst/>
              <a:cxnLst/>
              <a:rect l="l" t="t" r="r" b="b"/>
              <a:pathLst>
                <a:path w="128904" h="587375">
                  <a:moveTo>
                    <a:pt x="0" y="587047"/>
                  </a:moveTo>
                  <a:lnTo>
                    <a:pt x="40310" y="544450"/>
                  </a:lnTo>
                  <a:lnTo>
                    <a:pt x="66092" y="508452"/>
                  </a:lnTo>
                  <a:lnTo>
                    <a:pt x="87864" y="469652"/>
                  </a:lnTo>
                  <a:lnTo>
                    <a:pt x="105324" y="428355"/>
                  </a:lnTo>
                  <a:lnTo>
                    <a:pt x="118169" y="384861"/>
                  </a:lnTo>
                  <a:lnTo>
                    <a:pt x="126098" y="339473"/>
                  </a:lnTo>
                  <a:lnTo>
                    <a:pt x="128808" y="292494"/>
                  </a:lnTo>
                  <a:lnTo>
                    <a:pt x="126098" y="245513"/>
                  </a:lnTo>
                  <a:lnTo>
                    <a:pt x="118169" y="200123"/>
                  </a:lnTo>
                  <a:lnTo>
                    <a:pt x="105324" y="156627"/>
                  </a:lnTo>
                  <a:lnTo>
                    <a:pt x="87864" y="115328"/>
                  </a:lnTo>
                  <a:lnTo>
                    <a:pt x="66092" y="76528"/>
                  </a:lnTo>
                  <a:lnTo>
                    <a:pt x="40310" y="40528"/>
                  </a:lnTo>
                  <a:lnTo>
                    <a:pt x="10820" y="7632"/>
                  </a:lnTo>
                  <a:lnTo>
                    <a:pt x="2307" y="0"/>
                  </a:lnTo>
                </a:path>
              </a:pathLst>
            </a:custGeom>
            <a:ln w="195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88" name="object 82">
              <a:extLst>
                <a:ext uri="{FF2B5EF4-FFF2-40B4-BE49-F238E27FC236}">
                  <a16:creationId xmlns:a16="http://schemas.microsoft.com/office/drawing/2014/main" id="{938501D1-A4E4-4D10-AF85-DACE803A3564}"/>
                </a:ext>
              </a:extLst>
            </p:cNvPr>
            <p:cNvSpPr txBox="1"/>
            <p:nvPr/>
          </p:nvSpPr>
          <p:spPr>
            <a:xfrm>
              <a:off x="6853304" y="3470878"/>
              <a:ext cx="3740869" cy="401064"/>
            </a:xfrm>
            <a:prstGeom prst="rect">
              <a:avLst/>
            </a:prstGeom>
          </p:spPr>
          <p:txBody>
            <a:bodyPr vert="horz" wrap="square" lIns="0" tIns="12859" rIns="0" bIns="0" rtlCol="0">
              <a:spAutoFit/>
            </a:bodyPr>
            <a:lstStyle/>
            <a:p>
              <a:pPr marL="9525">
                <a:spcBef>
                  <a:spcPts val="101"/>
                </a:spcBef>
              </a:pP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transition to </a:t>
              </a:r>
              <a:r>
                <a:rPr sz="1125" spc="15" dirty="0">
                  <a:solidFill>
                    <a:srgbClr val="FFFFFF"/>
                  </a:solidFill>
                  <a:latin typeface="Arial"/>
                  <a:cs typeface="Arial"/>
                </a:rPr>
                <a:t>a </a:t>
              </a:r>
              <a:r>
                <a:rPr sz="1125" spc="8" dirty="0">
                  <a:solidFill>
                    <a:srgbClr val="FFFFFF"/>
                  </a:solidFill>
                  <a:latin typeface="Arial"/>
                  <a:cs typeface="Arial"/>
                </a:rPr>
                <a:t>circular</a:t>
              </a:r>
              <a:r>
                <a:rPr sz="1125" spc="-1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25" spc="11" dirty="0">
                  <a:solidFill>
                    <a:srgbClr val="FFFFFF"/>
                  </a:solidFill>
                  <a:latin typeface="Arial"/>
                  <a:cs typeface="Arial"/>
                </a:rPr>
                <a:t>economy</a:t>
              </a:r>
              <a:endParaRPr sz="1125" dirty="0">
                <a:latin typeface="Arial"/>
                <a:cs typeface="Arial"/>
              </a:endParaRPr>
            </a:p>
          </p:txBody>
        </p:sp>
        <p:sp>
          <p:nvSpPr>
            <p:cNvPr id="89" name="object 83">
              <a:extLst>
                <a:ext uri="{FF2B5EF4-FFF2-40B4-BE49-F238E27FC236}">
                  <a16:creationId xmlns:a16="http://schemas.microsoft.com/office/drawing/2014/main" id="{116BC6C3-E320-4A5A-AD51-994F3A691356}"/>
                </a:ext>
              </a:extLst>
            </p:cNvPr>
            <p:cNvSpPr/>
            <p:nvPr/>
          </p:nvSpPr>
          <p:spPr>
            <a:xfrm>
              <a:off x="5676800" y="3399443"/>
              <a:ext cx="638810" cy="663575"/>
            </a:xfrm>
            <a:custGeom>
              <a:avLst/>
              <a:gdLst/>
              <a:ahLst/>
              <a:cxnLst/>
              <a:rect l="l" t="t" r="r" b="b"/>
              <a:pathLst>
                <a:path w="638810" h="663575">
                  <a:moveTo>
                    <a:pt x="206566" y="517055"/>
                  </a:moveTo>
                  <a:lnTo>
                    <a:pt x="66522" y="517055"/>
                  </a:lnTo>
                  <a:lnTo>
                    <a:pt x="95578" y="558263"/>
                  </a:lnTo>
                  <a:lnTo>
                    <a:pt x="131097" y="593854"/>
                  </a:lnTo>
                  <a:lnTo>
                    <a:pt x="172243" y="622992"/>
                  </a:lnTo>
                  <a:lnTo>
                    <a:pt x="218182" y="644839"/>
                  </a:lnTo>
                  <a:lnTo>
                    <a:pt x="268077" y="658561"/>
                  </a:lnTo>
                  <a:lnTo>
                    <a:pt x="321094" y="663321"/>
                  </a:lnTo>
                  <a:lnTo>
                    <a:pt x="339864" y="662731"/>
                  </a:lnTo>
                  <a:lnTo>
                    <a:pt x="358319" y="660988"/>
                  </a:lnTo>
                  <a:lnTo>
                    <a:pt x="376424" y="658129"/>
                  </a:lnTo>
                  <a:lnTo>
                    <a:pt x="394144" y="654189"/>
                  </a:lnTo>
                  <a:lnTo>
                    <a:pt x="383886" y="557657"/>
                  </a:lnTo>
                  <a:lnTo>
                    <a:pt x="321094" y="557657"/>
                  </a:lnTo>
                  <a:lnTo>
                    <a:pt x="270908" y="550919"/>
                  </a:lnTo>
                  <a:lnTo>
                    <a:pt x="225807" y="531904"/>
                  </a:lnTo>
                  <a:lnTo>
                    <a:pt x="206566" y="517055"/>
                  </a:lnTo>
                  <a:close/>
                </a:path>
                <a:path w="638810" h="663575">
                  <a:moveTo>
                    <a:pt x="414032" y="424802"/>
                  </a:moveTo>
                  <a:lnTo>
                    <a:pt x="437324" y="643851"/>
                  </a:lnTo>
                  <a:lnTo>
                    <a:pt x="638670" y="554507"/>
                  </a:lnTo>
                  <a:lnTo>
                    <a:pt x="575208" y="517867"/>
                  </a:lnTo>
                  <a:lnTo>
                    <a:pt x="592408" y="483750"/>
                  </a:lnTo>
                  <a:lnTo>
                    <a:pt x="598943" y="465023"/>
                  </a:lnTo>
                  <a:lnTo>
                    <a:pt x="483692" y="465023"/>
                  </a:lnTo>
                  <a:lnTo>
                    <a:pt x="414032" y="424802"/>
                  </a:lnTo>
                  <a:close/>
                </a:path>
                <a:path w="638810" h="663575">
                  <a:moveTo>
                    <a:pt x="382790" y="547344"/>
                  </a:moveTo>
                  <a:lnTo>
                    <a:pt x="368035" y="551768"/>
                  </a:lnTo>
                  <a:lnTo>
                    <a:pt x="352799" y="555001"/>
                  </a:lnTo>
                  <a:lnTo>
                    <a:pt x="337134" y="556983"/>
                  </a:lnTo>
                  <a:lnTo>
                    <a:pt x="321094" y="557657"/>
                  </a:lnTo>
                  <a:lnTo>
                    <a:pt x="383886" y="557657"/>
                  </a:lnTo>
                  <a:lnTo>
                    <a:pt x="382790" y="547344"/>
                  </a:lnTo>
                  <a:close/>
                </a:path>
                <a:path w="638810" h="663575">
                  <a:moveTo>
                    <a:pt x="23291" y="336423"/>
                  </a:moveTo>
                  <a:lnTo>
                    <a:pt x="0" y="555472"/>
                  </a:lnTo>
                  <a:lnTo>
                    <a:pt x="66522" y="517055"/>
                  </a:lnTo>
                  <a:lnTo>
                    <a:pt x="206566" y="517055"/>
                  </a:lnTo>
                  <a:lnTo>
                    <a:pt x="187586" y="502407"/>
                  </a:lnTo>
                  <a:lnTo>
                    <a:pt x="158038" y="464223"/>
                  </a:lnTo>
                  <a:lnTo>
                    <a:pt x="224637" y="425767"/>
                  </a:lnTo>
                  <a:lnTo>
                    <a:pt x="23291" y="336423"/>
                  </a:lnTo>
                  <a:close/>
                </a:path>
                <a:path w="638810" h="663575">
                  <a:moveTo>
                    <a:pt x="530885" y="161823"/>
                  </a:moveTo>
                  <a:lnTo>
                    <a:pt x="443992" y="225120"/>
                  </a:lnTo>
                  <a:lnTo>
                    <a:pt x="471381" y="254093"/>
                  </a:lnTo>
                  <a:lnTo>
                    <a:pt x="492199" y="288351"/>
                  </a:lnTo>
                  <a:lnTo>
                    <a:pt x="505433" y="326884"/>
                  </a:lnTo>
                  <a:lnTo>
                    <a:pt x="510070" y="368681"/>
                  </a:lnTo>
                  <a:lnTo>
                    <a:pt x="508304" y="394614"/>
                  </a:lnTo>
                  <a:lnTo>
                    <a:pt x="503162" y="419471"/>
                  </a:lnTo>
                  <a:lnTo>
                    <a:pt x="494880" y="443018"/>
                  </a:lnTo>
                  <a:lnTo>
                    <a:pt x="483692" y="465023"/>
                  </a:lnTo>
                  <a:lnTo>
                    <a:pt x="598943" y="465023"/>
                  </a:lnTo>
                  <a:lnTo>
                    <a:pt x="605135" y="447279"/>
                  </a:lnTo>
                  <a:lnTo>
                    <a:pt x="613034" y="408806"/>
                  </a:lnTo>
                  <a:lnTo>
                    <a:pt x="615746" y="368681"/>
                  </a:lnTo>
                  <a:lnTo>
                    <a:pt x="611957" y="321315"/>
                  </a:lnTo>
                  <a:lnTo>
                    <a:pt x="600985" y="276357"/>
                  </a:lnTo>
                  <a:lnTo>
                    <a:pt x="583420" y="234395"/>
                  </a:lnTo>
                  <a:lnTo>
                    <a:pt x="559857" y="196021"/>
                  </a:lnTo>
                  <a:lnTo>
                    <a:pt x="530885" y="161823"/>
                  </a:lnTo>
                  <a:close/>
                </a:path>
                <a:path w="638810" h="663575">
                  <a:moveTo>
                    <a:pt x="315849" y="0"/>
                  </a:moveTo>
                  <a:lnTo>
                    <a:pt x="315849" y="74091"/>
                  </a:lnTo>
                  <a:lnTo>
                    <a:pt x="266594" y="79078"/>
                  </a:lnTo>
                  <a:lnTo>
                    <a:pt x="220073" y="91823"/>
                  </a:lnTo>
                  <a:lnTo>
                    <a:pt x="176961" y="111653"/>
                  </a:lnTo>
                  <a:lnTo>
                    <a:pt x="137934" y="137891"/>
                  </a:lnTo>
                  <a:lnTo>
                    <a:pt x="103667" y="169862"/>
                  </a:lnTo>
                  <a:lnTo>
                    <a:pt x="74836" y="206888"/>
                  </a:lnTo>
                  <a:lnTo>
                    <a:pt x="52116" y="248296"/>
                  </a:lnTo>
                  <a:lnTo>
                    <a:pt x="36182" y="293408"/>
                  </a:lnTo>
                  <a:lnTo>
                    <a:pt x="134759" y="337146"/>
                  </a:lnTo>
                  <a:lnTo>
                    <a:pt x="146946" y="295218"/>
                  </a:lnTo>
                  <a:lnTo>
                    <a:pt x="167967" y="257932"/>
                  </a:lnTo>
                  <a:lnTo>
                    <a:pt x="196596" y="226517"/>
                  </a:lnTo>
                  <a:lnTo>
                    <a:pt x="231604" y="202201"/>
                  </a:lnTo>
                  <a:lnTo>
                    <a:pt x="271764" y="186213"/>
                  </a:lnTo>
                  <a:lnTo>
                    <a:pt x="315849" y="179781"/>
                  </a:lnTo>
                  <a:lnTo>
                    <a:pt x="425145" y="179781"/>
                  </a:lnTo>
                  <a:lnTo>
                    <a:pt x="493890" y="129705"/>
                  </a:lnTo>
                  <a:lnTo>
                    <a:pt x="315849" y="0"/>
                  </a:lnTo>
                  <a:close/>
                </a:path>
                <a:path w="638810" h="663575">
                  <a:moveTo>
                    <a:pt x="425145" y="179781"/>
                  </a:moveTo>
                  <a:lnTo>
                    <a:pt x="315849" y="179781"/>
                  </a:lnTo>
                  <a:lnTo>
                    <a:pt x="315849" y="259397"/>
                  </a:lnTo>
                  <a:lnTo>
                    <a:pt x="425145" y="1797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  <p:sp>
          <p:nvSpPr>
            <p:cNvPr id="90" name="object 84">
              <a:extLst>
                <a:ext uri="{FF2B5EF4-FFF2-40B4-BE49-F238E27FC236}">
                  <a16:creationId xmlns:a16="http://schemas.microsoft.com/office/drawing/2014/main" id="{77482B8B-1786-4AA7-9328-E6867C974951}"/>
                </a:ext>
              </a:extLst>
            </p:cNvPr>
            <p:cNvSpPr/>
            <p:nvPr/>
          </p:nvSpPr>
          <p:spPr>
            <a:xfrm>
              <a:off x="512653" y="3669359"/>
              <a:ext cx="744220" cy="211454"/>
            </a:xfrm>
            <a:custGeom>
              <a:avLst/>
              <a:gdLst/>
              <a:ahLst/>
              <a:cxnLst/>
              <a:rect l="l" t="t" r="r" b="b"/>
              <a:pathLst>
                <a:path w="744219" h="211454">
                  <a:moveTo>
                    <a:pt x="708834" y="173613"/>
                  </a:moveTo>
                  <a:lnTo>
                    <a:pt x="516051" y="173613"/>
                  </a:lnTo>
                  <a:lnTo>
                    <a:pt x="530011" y="200293"/>
                  </a:lnTo>
                  <a:lnTo>
                    <a:pt x="546861" y="211313"/>
                  </a:lnTo>
                  <a:lnTo>
                    <a:pt x="577580" y="208589"/>
                  </a:lnTo>
                  <a:lnTo>
                    <a:pt x="633145" y="194035"/>
                  </a:lnTo>
                  <a:lnTo>
                    <a:pt x="651475" y="188151"/>
                  </a:lnTo>
                  <a:lnTo>
                    <a:pt x="677949" y="180141"/>
                  </a:lnTo>
                  <a:lnTo>
                    <a:pt x="708834" y="173613"/>
                  </a:lnTo>
                  <a:close/>
                </a:path>
                <a:path w="744219" h="211454">
                  <a:moveTo>
                    <a:pt x="620538" y="158535"/>
                  </a:moveTo>
                  <a:lnTo>
                    <a:pt x="144262" y="158535"/>
                  </a:lnTo>
                  <a:lnTo>
                    <a:pt x="145694" y="158640"/>
                  </a:lnTo>
                  <a:lnTo>
                    <a:pt x="149832" y="177552"/>
                  </a:lnTo>
                  <a:lnTo>
                    <a:pt x="172991" y="196895"/>
                  </a:lnTo>
                  <a:lnTo>
                    <a:pt x="212911" y="206528"/>
                  </a:lnTo>
                  <a:lnTo>
                    <a:pt x="267334" y="196308"/>
                  </a:lnTo>
                  <a:lnTo>
                    <a:pt x="319749" y="181207"/>
                  </a:lnTo>
                  <a:lnTo>
                    <a:pt x="506054" y="181207"/>
                  </a:lnTo>
                  <a:lnTo>
                    <a:pt x="509691" y="179030"/>
                  </a:lnTo>
                  <a:lnTo>
                    <a:pt x="516051" y="173613"/>
                  </a:lnTo>
                  <a:lnTo>
                    <a:pt x="708834" y="173613"/>
                  </a:lnTo>
                  <a:lnTo>
                    <a:pt x="709403" y="173493"/>
                  </a:lnTo>
                  <a:lnTo>
                    <a:pt x="742670" y="171695"/>
                  </a:lnTo>
                  <a:lnTo>
                    <a:pt x="743775" y="171568"/>
                  </a:lnTo>
                  <a:lnTo>
                    <a:pt x="727641" y="167331"/>
                  </a:lnTo>
                  <a:lnTo>
                    <a:pt x="716440" y="165447"/>
                  </a:lnTo>
                  <a:lnTo>
                    <a:pt x="667181" y="165447"/>
                  </a:lnTo>
                  <a:lnTo>
                    <a:pt x="627144" y="162082"/>
                  </a:lnTo>
                  <a:lnTo>
                    <a:pt x="620538" y="158535"/>
                  </a:lnTo>
                  <a:close/>
                </a:path>
                <a:path w="744219" h="211454">
                  <a:moveTo>
                    <a:pt x="506054" y="181207"/>
                  </a:moveTo>
                  <a:lnTo>
                    <a:pt x="319749" y="181207"/>
                  </a:lnTo>
                  <a:lnTo>
                    <a:pt x="350675" y="183040"/>
                  </a:lnTo>
                  <a:lnTo>
                    <a:pt x="376920" y="192868"/>
                  </a:lnTo>
                  <a:lnTo>
                    <a:pt x="415290" y="201756"/>
                  </a:lnTo>
                  <a:lnTo>
                    <a:pt x="459183" y="200418"/>
                  </a:lnTo>
                  <a:lnTo>
                    <a:pt x="490693" y="190404"/>
                  </a:lnTo>
                  <a:lnTo>
                    <a:pt x="506054" y="181207"/>
                  </a:lnTo>
                  <a:close/>
                </a:path>
                <a:path w="744219" h="211454">
                  <a:moveTo>
                    <a:pt x="0" y="157281"/>
                  </a:moveTo>
                  <a:lnTo>
                    <a:pt x="43982" y="191417"/>
                  </a:lnTo>
                  <a:lnTo>
                    <a:pt x="81344" y="198474"/>
                  </a:lnTo>
                  <a:lnTo>
                    <a:pt x="111142" y="188588"/>
                  </a:lnTo>
                  <a:lnTo>
                    <a:pt x="132429" y="171896"/>
                  </a:lnTo>
                  <a:lnTo>
                    <a:pt x="144130" y="158684"/>
                  </a:lnTo>
                  <a:lnTo>
                    <a:pt x="11935" y="158684"/>
                  </a:lnTo>
                  <a:lnTo>
                    <a:pt x="0" y="157281"/>
                  </a:lnTo>
                  <a:close/>
                </a:path>
                <a:path w="744219" h="211454">
                  <a:moveTo>
                    <a:pt x="691167" y="163648"/>
                  </a:moveTo>
                  <a:lnTo>
                    <a:pt x="667181" y="165447"/>
                  </a:lnTo>
                  <a:lnTo>
                    <a:pt x="716440" y="165447"/>
                  </a:lnTo>
                  <a:lnTo>
                    <a:pt x="710712" y="164483"/>
                  </a:lnTo>
                  <a:lnTo>
                    <a:pt x="691167" y="163648"/>
                  </a:lnTo>
                  <a:close/>
                </a:path>
                <a:path w="744219" h="211454">
                  <a:moveTo>
                    <a:pt x="263648" y="0"/>
                  </a:moveTo>
                  <a:lnTo>
                    <a:pt x="219878" y="8480"/>
                  </a:lnTo>
                  <a:lnTo>
                    <a:pt x="171988" y="36131"/>
                  </a:lnTo>
                  <a:lnTo>
                    <a:pt x="126631" y="87837"/>
                  </a:lnTo>
                  <a:lnTo>
                    <a:pt x="83292" y="135448"/>
                  </a:lnTo>
                  <a:lnTo>
                    <a:pt x="42379" y="155235"/>
                  </a:lnTo>
                  <a:lnTo>
                    <a:pt x="11935" y="158684"/>
                  </a:lnTo>
                  <a:lnTo>
                    <a:pt x="144130" y="158684"/>
                  </a:lnTo>
                  <a:lnTo>
                    <a:pt x="144262" y="158535"/>
                  </a:lnTo>
                  <a:lnTo>
                    <a:pt x="620538" y="158535"/>
                  </a:lnTo>
                  <a:lnTo>
                    <a:pt x="600236" y="147630"/>
                  </a:lnTo>
                  <a:lnTo>
                    <a:pt x="258825" y="147630"/>
                  </a:lnTo>
                  <a:lnTo>
                    <a:pt x="224516" y="138285"/>
                  </a:lnTo>
                  <a:lnTo>
                    <a:pt x="208330" y="100093"/>
                  </a:lnTo>
                  <a:lnTo>
                    <a:pt x="222733" y="48412"/>
                  </a:lnTo>
                  <a:lnTo>
                    <a:pt x="256412" y="21618"/>
                  </a:lnTo>
                  <a:lnTo>
                    <a:pt x="288130" y="10490"/>
                  </a:lnTo>
                  <a:lnTo>
                    <a:pt x="296646" y="5808"/>
                  </a:lnTo>
                  <a:lnTo>
                    <a:pt x="263648" y="0"/>
                  </a:lnTo>
                  <a:close/>
                </a:path>
                <a:path w="744219" h="211454">
                  <a:moveTo>
                    <a:pt x="446608" y="6138"/>
                  </a:moveTo>
                  <a:lnTo>
                    <a:pt x="403162" y="7398"/>
                  </a:lnTo>
                  <a:lnTo>
                    <a:pt x="365967" y="23748"/>
                  </a:lnTo>
                  <a:lnTo>
                    <a:pt x="337096" y="54103"/>
                  </a:lnTo>
                  <a:lnTo>
                    <a:pt x="318617" y="97375"/>
                  </a:lnTo>
                  <a:lnTo>
                    <a:pt x="295459" y="132527"/>
                  </a:lnTo>
                  <a:lnTo>
                    <a:pt x="258825" y="147630"/>
                  </a:lnTo>
                  <a:lnTo>
                    <a:pt x="600236" y="147630"/>
                  </a:lnTo>
                  <a:lnTo>
                    <a:pt x="594502" y="144551"/>
                  </a:lnTo>
                  <a:lnTo>
                    <a:pt x="588916" y="137899"/>
                  </a:lnTo>
                  <a:lnTo>
                    <a:pt x="456059" y="137899"/>
                  </a:lnTo>
                  <a:lnTo>
                    <a:pt x="420630" y="137723"/>
                  </a:lnTo>
                  <a:lnTo>
                    <a:pt x="391154" y="114686"/>
                  </a:lnTo>
                  <a:lnTo>
                    <a:pt x="381253" y="73016"/>
                  </a:lnTo>
                  <a:lnTo>
                    <a:pt x="400734" y="33670"/>
                  </a:lnTo>
                  <a:lnTo>
                    <a:pt x="433914" y="15593"/>
                  </a:lnTo>
                  <a:lnTo>
                    <a:pt x="457102" y="9508"/>
                  </a:lnTo>
                  <a:lnTo>
                    <a:pt x="446608" y="6138"/>
                  </a:lnTo>
                  <a:close/>
                </a:path>
                <a:path w="744219" h="211454">
                  <a:moveTo>
                    <a:pt x="590730" y="16203"/>
                  </a:moveTo>
                  <a:lnTo>
                    <a:pt x="556839" y="25372"/>
                  </a:lnTo>
                  <a:lnTo>
                    <a:pt x="519797" y="54202"/>
                  </a:lnTo>
                  <a:lnTo>
                    <a:pt x="483819" y="110989"/>
                  </a:lnTo>
                  <a:lnTo>
                    <a:pt x="456059" y="137899"/>
                  </a:lnTo>
                  <a:lnTo>
                    <a:pt x="588916" y="137899"/>
                  </a:lnTo>
                  <a:lnTo>
                    <a:pt x="571877" y="117611"/>
                  </a:lnTo>
                  <a:lnTo>
                    <a:pt x="561886" y="86021"/>
                  </a:lnTo>
                  <a:lnTo>
                    <a:pt x="569909" y="51487"/>
                  </a:lnTo>
                  <a:lnTo>
                    <a:pt x="591639" y="31529"/>
                  </a:lnTo>
                  <a:lnTo>
                    <a:pt x="612335" y="21910"/>
                  </a:lnTo>
                  <a:lnTo>
                    <a:pt x="617258" y="18394"/>
                  </a:lnTo>
                  <a:lnTo>
                    <a:pt x="590730" y="16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700"/>
            </a:p>
          </p:txBody>
        </p:sp>
      </p:grpSp>
    </p:spTree>
    <p:extLst>
      <p:ext uri="{BB962C8B-B14F-4D97-AF65-F5344CB8AC3E}">
        <p14:creationId xmlns:p14="http://schemas.microsoft.com/office/powerpoint/2010/main" val="3654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19896" y="1790664"/>
            <a:ext cx="7865152" cy="1384590"/>
          </a:xfrm>
        </p:spPr>
        <p:txBody>
          <a:bodyPr/>
          <a:lstStyle/>
          <a:p>
            <a:pPr lvl="0">
              <a:buClr>
                <a:srgbClr val="004494"/>
              </a:buClr>
            </a:pPr>
            <a:r>
              <a:rPr lang="en-US" sz="1200" b="1" u="sng" dirty="0">
                <a:solidFill>
                  <a:srgbClr val="D3E8F9">
                    <a:lumMod val="50000"/>
                  </a:srgbClr>
                </a:solidFill>
                <a:sym typeface="Wingdings" panose="05000000000000000000" pitchFamily="2" charset="2"/>
              </a:rPr>
              <a:t>Do not significant harm principle (2)</a:t>
            </a:r>
          </a:p>
          <a:p>
            <a:pPr marL="214313" indent="-214313"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4D4D4D"/>
                </a:solidFill>
                <a:sym typeface="Wingdings" panose="05000000000000000000" pitchFamily="2" charset="2"/>
              </a:rPr>
              <a:t>Scope</a:t>
            </a:r>
            <a:r>
              <a:rPr lang="en-US" sz="1050" dirty="0">
                <a:solidFill>
                  <a:srgbClr val="4D4D4D"/>
                </a:solidFill>
                <a:sym typeface="Wingdings" panose="05000000000000000000" pitchFamily="2" charset="2"/>
              </a:rPr>
              <a:t>: Compliance needs to be assessed both for </a:t>
            </a:r>
            <a:r>
              <a:rPr lang="en-US" sz="1050" u="sng" dirty="0">
                <a:solidFill>
                  <a:srgbClr val="4D4D4D"/>
                </a:solidFill>
                <a:sym typeface="Wingdings" panose="05000000000000000000" pitchFamily="2" charset="2"/>
              </a:rPr>
              <a:t>activities carried out during the course of the project </a:t>
            </a:r>
            <a:r>
              <a:rPr lang="en-US" sz="1050" dirty="0">
                <a:solidFill>
                  <a:srgbClr val="4D4D4D"/>
                </a:solidFill>
                <a:sym typeface="Wingdings" panose="05000000000000000000" pitchFamily="2" charset="2"/>
              </a:rPr>
              <a:t>as well as the expected </a:t>
            </a:r>
            <a:r>
              <a:rPr lang="en-US" sz="1050" u="sng" dirty="0">
                <a:solidFill>
                  <a:srgbClr val="4D4D4D"/>
                </a:solidFill>
                <a:sym typeface="Wingdings" panose="05000000000000000000" pitchFamily="2" charset="2"/>
              </a:rPr>
              <a:t>life cycle impact of the innovation at a commercialization stage </a:t>
            </a:r>
            <a:r>
              <a:rPr lang="en-US" sz="1050" dirty="0">
                <a:solidFill>
                  <a:srgbClr val="4D4D4D"/>
                </a:solidFill>
                <a:sym typeface="Wingdings" panose="05000000000000000000" pitchFamily="2" charset="2"/>
              </a:rPr>
              <a:t>(where relevant). The robustness of the compliance must be customized to the envisaged TRL of the project. </a:t>
            </a:r>
          </a:p>
          <a:p>
            <a:pPr marL="214313" indent="-214313"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4D4D4D"/>
                </a:solidFill>
                <a:sym typeface="Wingdings" panose="05000000000000000000" pitchFamily="2" charset="2"/>
              </a:rPr>
              <a:t>Particular consideration of activities compliance with the DNSH principle is expected for </a:t>
            </a:r>
            <a:r>
              <a:rPr lang="en-US" sz="1050" u="sng" dirty="0">
                <a:solidFill>
                  <a:srgbClr val="4D4D4D"/>
                </a:solidFill>
                <a:sym typeface="Wingdings" panose="05000000000000000000" pitchFamily="2" charset="2"/>
              </a:rPr>
              <a:t>Cluster 4, 5, and 6</a:t>
            </a:r>
            <a:r>
              <a:rPr lang="en-US" sz="1050" dirty="0">
                <a:solidFill>
                  <a:srgbClr val="4D4D4D"/>
                </a:solidFill>
                <a:sym typeface="Wingdings" panose="05000000000000000000" pitchFamily="2" charset="2"/>
              </a:rPr>
              <a:t> due to an increase potential of negative environmental outcomes and impacts of projects.</a:t>
            </a:r>
          </a:p>
          <a:p>
            <a:pPr marL="214313" indent="-214313"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4D4D4D"/>
                </a:solidFill>
                <a:sym typeface="Wingdings" panose="05000000000000000000" pitchFamily="2" charset="2"/>
              </a:rPr>
              <a:t>Impact application and evaluation process</a:t>
            </a:r>
            <a:r>
              <a:rPr lang="en-US" sz="1050" dirty="0">
                <a:solidFill>
                  <a:srgbClr val="4D4D4D"/>
                </a:solidFill>
                <a:sym typeface="Wingdings" panose="05000000000000000000" pitchFamily="2" charset="2"/>
              </a:rPr>
              <a:t>: The DNSH principle is addressed in Proposal part B: section 1 – Excellence (Methodology) and Proposal part B: section 2 – Impact (project outcomes and impacts)</a:t>
            </a:r>
          </a:p>
          <a:p>
            <a:pPr marL="214313" indent="-214313">
              <a:buClr>
                <a:srgbClr val="004494"/>
              </a:buClr>
              <a:buFont typeface="Wingdings" panose="05000000000000000000" pitchFamily="2" charset="2"/>
              <a:buChar char="Ø"/>
            </a:pPr>
            <a:r>
              <a:rPr lang="en-IE" sz="1050" dirty="0"/>
              <a:t>The DNSH principle needs to be taken into </a:t>
            </a:r>
            <a:r>
              <a:rPr lang="en-IE" sz="1050" u="sng" dirty="0"/>
              <a:t>consideration</a:t>
            </a:r>
            <a:r>
              <a:rPr lang="en-IE" sz="1050" dirty="0"/>
              <a:t> when assessing the methodology and impact of the project. However, compliance is not mandatory unless explicitly stated   </a:t>
            </a:r>
            <a:endParaRPr lang="en-GB" sz="1050" dirty="0"/>
          </a:p>
          <a:p>
            <a:pPr marL="214313" indent="-214313">
              <a:buClr>
                <a:srgbClr val="004494"/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4D4D4D"/>
              </a:solidFill>
              <a:sym typeface="Wingdings" panose="05000000000000000000" pitchFamily="2" charset="2"/>
            </a:endParaRPr>
          </a:p>
          <a:p>
            <a:pPr marL="214313" indent="-214313">
              <a:buClr>
                <a:srgbClr val="004494"/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4D4D4D"/>
              </a:solidFill>
              <a:sym typeface="Wingdings" panose="05000000000000000000" pitchFamily="2" charset="2"/>
            </a:endParaRPr>
          </a:p>
          <a:p>
            <a:pPr marL="214313" indent="-214313">
              <a:buClr>
                <a:srgbClr val="004494"/>
              </a:buClr>
              <a:buFont typeface="Arial" panose="020B0604020202020204" pitchFamily="34" charset="0"/>
              <a:buChar char="•"/>
            </a:pPr>
            <a:endParaRPr lang="en-GB" sz="1050" dirty="0">
              <a:solidFill>
                <a:srgbClr val="4D4D4D"/>
              </a:solidFill>
            </a:endParaRPr>
          </a:p>
          <a:p>
            <a:pPr marL="214313" indent="-214313">
              <a:buClr>
                <a:srgbClr val="004494"/>
              </a:buClr>
              <a:buFont typeface="Arial" panose="020B0604020202020204" pitchFamily="34" charset="0"/>
              <a:buChar char="•"/>
            </a:pPr>
            <a:endParaRPr lang="en-US" sz="1050" u="sng" dirty="0">
              <a:solidFill>
                <a:srgbClr val="4D4D4D"/>
              </a:solidFill>
              <a:latin typeface="Arial"/>
              <a:sym typeface="Wingdings" panose="05000000000000000000" pitchFamily="2" charset="2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50198" y="1185528"/>
            <a:ext cx="7886700" cy="354828"/>
          </a:xfrm>
          <a:prstGeom prst="rect">
            <a:avLst/>
          </a:prstGeom>
        </p:spPr>
        <p:txBody>
          <a:bodyPr vert="horz" lIns="68580" tIns="34290" rIns="6858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700" dirty="0"/>
              <a:t>Policy issues </a:t>
            </a:r>
          </a:p>
        </p:txBody>
      </p:sp>
    </p:spTree>
    <p:extLst>
      <p:ext uri="{BB962C8B-B14F-4D97-AF65-F5344CB8AC3E}">
        <p14:creationId xmlns:p14="http://schemas.microsoft.com/office/powerpoint/2010/main" val="2059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788" y="2152338"/>
            <a:ext cx="8229600" cy="192473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you!</a:t>
            </a:r>
          </a:p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 </a:t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F8A90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7061" y="3861048"/>
            <a:ext cx="2993054" cy="400110"/>
          </a:xfrm>
          <a:prstGeom prst="rect">
            <a:avLst/>
          </a:prstGeom>
          <a:solidFill>
            <a:srgbClr val="0F5494"/>
          </a:solidFill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HorizonEU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3916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© European Union, 2018. </a:t>
            </a:r>
            <a:r>
              <a:rPr kumimoji="0" lang="en-GB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| Images </a:t>
            </a: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source: © </a:t>
            </a:r>
            <a:r>
              <a:rPr kumimoji="0" lang="en-GB" sz="600" b="0" i="0" u="none" strike="noStrike" kern="0" cap="none" spc="0" normalizeH="0" baseline="0" noProof="0" dirty="0" err="1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darkovujic</a:t>
            </a: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#82863476; © </a:t>
            </a:r>
            <a:r>
              <a:rPr kumimoji="0" lang="en-GB" sz="600" b="0" i="0" u="none" strike="noStrike" kern="0" cap="none" spc="0" normalizeH="0" baseline="0" noProof="0" dirty="0" err="1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Konovalov</a:t>
            </a: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Pavel, #109031193; 2018. Fotolia.com</a:t>
            </a:r>
            <a:endParaRPr kumimoji="0" lang="en-GB" sz="6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240" y="4345940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http://ec.europa.eu/horizon-europe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err="1" smtClean="0">
              <a:ln>
                <a:noFill/>
              </a:ln>
              <a:solidFill>
                <a:srgbClr val="404A5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  <EC_Collab_Reference xmlns="71e45aad-9437-414b-9e22-3472f48ca47e" xsi:nil="true"/>
    <EC_Collab_DocumentLanguage xmlns="71e45aad-9437-414b-9e22-3472f48ca47e">EN</EC_Collab_DocumentLanguage>
    <EC_Collab_Status xmlns="71e45aad-9437-414b-9e22-3472f48ca47e">Not Started</EC_Collab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B9A7079FB77C1C4E988EE1C6A31CAA1E" ma:contentTypeVersion="0" ma:contentTypeDescription="Create a new document in this library." ma:contentTypeScope="" ma:versionID="41d124adcdb0b98f02ce4f58fdd0652b">
  <xsd:schema xmlns:xsd="http://www.w3.org/2001/XMLSchema" xmlns:xs="http://www.w3.org/2001/XMLSchema" xmlns:p="http://schemas.microsoft.com/office/2006/metadata/properties" xmlns:ns2="http://schemas.microsoft.com/sharepoint/v3/fields" xmlns:ns3="71e45aad-9437-414b-9e22-3472f48ca47e" targetNamespace="http://schemas.microsoft.com/office/2006/metadata/properties" ma:root="true" ma:fieldsID="8b0ab2dc82d06ab1381631565f8c7b7f" ns2:_="" ns3:_="">
    <xsd:import namespace="http://schemas.microsoft.com/sharepoint/v3/fields"/>
    <xsd:import namespace="71e45aad-9437-414b-9e22-3472f48ca47e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45aad-9437-414b-9e22-3472f48ca47e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662FEB-B1C0-46AC-932F-A7ACDE1C5911}">
  <ds:schemaRefs>
    <ds:schemaRef ds:uri="http://purl.org/dc/elements/1.1/"/>
    <ds:schemaRef ds:uri="http://schemas.microsoft.com/office/2006/metadata/properties"/>
    <ds:schemaRef ds:uri="http://purl.org/dc/terms/"/>
    <ds:schemaRef ds:uri="71e45aad-9437-414b-9e22-3472f48ca47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7CEDB9-B9FB-4836-86D5-E3F10FFF7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71e45aad-9437-414b-9e22-3472f48ca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4ED5EF-5421-4DA0-8378-862F40DD8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10710</TotalTime>
  <Words>366</Words>
  <Application>Microsoft Office PowerPoint</Application>
  <PresentationFormat>On-screen Show (4:3)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EC Square Sans Pro</vt:lpstr>
      <vt:lpstr>EC Square Sans Pro Light</vt:lpstr>
      <vt:lpstr>Verdana</vt:lpstr>
      <vt:lpstr>Wingdings</vt:lpstr>
      <vt:lpstr>1_Blank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Nelly (RTD)</dc:creator>
  <cp:lastModifiedBy>MARGANNE Olivier (RTD-EXT)</cp:lastModifiedBy>
  <cp:revision>359</cp:revision>
  <cp:lastPrinted>2019-05-13T14:00:19Z</cp:lastPrinted>
  <dcterms:created xsi:type="dcterms:W3CDTF">2018-03-19T13:44:15Z</dcterms:created>
  <dcterms:modified xsi:type="dcterms:W3CDTF">2021-04-21T07:22:10Z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0x010100258AA79CEB83498886A3A0868112325000B9A7079FB77C1C4E988EE1C6A31CAA1E</vt:lpwstr>
  </property>
</Properties>
</file>