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16" r:id="rId5"/>
    <p:sldId id="300" r:id="rId6"/>
    <p:sldId id="344" r:id="rId7"/>
    <p:sldId id="346" r:id="rId8"/>
    <p:sldId id="317" r:id="rId9"/>
    <p:sldId id="301" r:id="rId10"/>
    <p:sldId id="319" r:id="rId11"/>
    <p:sldId id="318" r:id="rId12"/>
    <p:sldId id="326" r:id="rId13"/>
    <p:sldId id="320" r:id="rId14"/>
    <p:sldId id="322" r:id="rId15"/>
    <p:sldId id="348" r:id="rId16"/>
    <p:sldId id="323" r:id="rId17"/>
    <p:sldId id="349" r:id="rId18"/>
    <p:sldId id="325" r:id="rId19"/>
    <p:sldId id="352" r:id="rId20"/>
    <p:sldId id="354" r:id="rId21"/>
    <p:sldId id="327" r:id="rId22"/>
    <p:sldId id="328"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JAFOVA Bilgeyis (RTD-EXT)" initials="NB(" lastIdx="1" clrIdx="0">
    <p:extLst>
      <p:ext uri="{19B8F6BF-5375-455C-9EA6-DF929625EA0E}">
        <p15:presenceInfo xmlns:p15="http://schemas.microsoft.com/office/powerpoint/2012/main" userId="S-1-5-21-1606980848-2025429265-839522115-1048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931680"/>
    <a:srgbClr val="9BD4F0"/>
    <a:srgbClr val="034EA2"/>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7" autoAdjust="0"/>
    <p:restoredTop sz="94660"/>
  </p:normalViewPr>
  <p:slideViewPr>
    <p:cSldViewPr snapToGrid="0">
      <p:cViewPr varScale="1">
        <p:scale>
          <a:sx n="103" d="100"/>
          <a:sy n="103" d="100"/>
        </p:scale>
        <p:origin x="144" y="996"/>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20/04/2021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20/04/2021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smtClean="0">
                  <a:solidFill>
                    <a:schemeClr val="bg1"/>
                  </a:solidFill>
                  <a:latin typeface="EC Square Sans Pro Light" panose="020B0506000000020004" pitchFamily="34" charset="0"/>
                </a:rPr>
                <a:t>Research</a:t>
              </a:r>
              <a:r>
                <a:rPr lang="fr-BE" sz="930" b="0" i="1" dirty="0" smtClean="0">
                  <a:solidFill>
                    <a:schemeClr val="bg1"/>
                  </a:solidFill>
                  <a:latin typeface="EC Square Sans Pro Light" panose="020B0506000000020004" pitchFamily="34" charset="0"/>
                </a:rPr>
                <a:t> and Innovation </a:t>
              </a:r>
              <a:endParaRPr lang="en-GB" sz="930" b="0" i="1" dirty="0" err="1" smtClean="0">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Name of the </a:t>
            </a:r>
            <a:r>
              <a:rPr lang="fr-BE" dirty="0" err="1" smtClean="0"/>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smtClean="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Date of the </a:t>
            </a:r>
            <a:r>
              <a:rPr lang="fr-BE" dirty="0" err="1" smtClean="0"/>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smtClean="0">
                <a:solidFill>
                  <a:schemeClr val="tx2"/>
                </a:solidFill>
              </a:rPr>
              <a:t>THE EU</a:t>
            </a:r>
            <a:br>
              <a:rPr lang="en-US" b="1" dirty="0" smtClean="0">
                <a:solidFill>
                  <a:schemeClr val="tx2"/>
                </a:solidFill>
              </a:rPr>
            </a:br>
            <a:r>
              <a:rPr lang="en-US" b="1" dirty="0" smtClean="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smtClean="0">
                <a:solidFill>
                  <a:schemeClr val="tx2"/>
                </a:solidFill>
              </a:rPr>
              <a:t>PROGRAMME</a:t>
            </a:r>
            <a:endParaRPr lang="en-GB" sz="1900" spc="80" baseline="0" dirty="0" smtClean="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smtClean="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smtClean="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smtClean="0"/>
              <a:t>Profession</a:t>
            </a:r>
          </a:p>
        </p:txBody>
      </p:sp>
    </p:spTree>
    <p:extLst>
      <p:ext uri="{BB962C8B-B14F-4D97-AF65-F5344CB8AC3E}">
        <p14:creationId xmlns:p14="http://schemas.microsoft.com/office/powerpoint/2010/main" val="396611320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smtClean="0">
                <a:solidFill>
                  <a:schemeClr val="tx1"/>
                </a:solidFill>
              </a:rPr>
              <a:t>© European Union 2021</a:t>
            </a:r>
          </a:p>
          <a:p>
            <a:pPr marL="0" indent="0" algn="just">
              <a:buNone/>
            </a:pPr>
            <a:r>
              <a:rPr lang="en-US" sz="600" b="0" kern="0" dirty="0" smtClean="0">
                <a:solidFill>
                  <a:schemeClr val="tx1"/>
                </a:solidFill>
              </a:rPr>
              <a:t>Unless otherwise noted the reuse of this presentation is </a:t>
            </a:r>
            <a:r>
              <a:rPr lang="en-US" sz="600" b="0" kern="0" dirty="0" err="1" smtClean="0">
                <a:solidFill>
                  <a:schemeClr val="tx1"/>
                </a:solidFill>
              </a:rPr>
              <a:t>authorised</a:t>
            </a:r>
            <a:r>
              <a:rPr lang="en-US" sz="600" b="0" kern="0" dirty="0" smtClean="0">
                <a:solidFill>
                  <a:schemeClr val="tx1"/>
                </a:solidFill>
              </a:rPr>
              <a:t> under the </a:t>
            </a:r>
            <a:r>
              <a:rPr lang="en-US" sz="600" b="0" u="sng" kern="0" dirty="0" smtClean="0">
                <a:solidFill>
                  <a:schemeClr val="tx1"/>
                </a:solidFill>
              </a:rPr>
              <a:t>CC BY 4.0</a:t>
            </a:r>
            <a:r>
              <a:rPr lang="en-US" sz="600" b="1" kern="0" dirty="0" smtClean="0">
                <a:solidFill>
                  <a:schemeClr val="tx1"/>
                </a:solidFill>
              </a:rPr>
              <a:t>  </a:t>
            </a:r>
            <a:r>
              <a:rPr lang="en-US" sz="600" b="0" kern="0" dirty="0" smtClean="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smtClean="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a:t>
            </a:r>
            <a:r>
              <a:rPr lang="en-GB" sz="600" kern="0" dirty="0" smtClean="0">
                <a:solidFill>
                  <a:schemeClr val="tx1"/>
                </a:solidFill>
              </a:rPr>
              <a:t>252508849, 2020. </a:t>
            </a:r>
            <a:r>
              <a:rPr lang="en-GB" sz="600" kern="0" dirty="0">
                <a:solidFill>
                  <a:schemeClr val="tx1"/>
                </a:solidFill>
              </a:rPr>
              <a:t>Source: </a:t>
            </a:r>
            <a:r>
              <a:rPr lang="en-GB" sz="600" kern="0" dirty="0" smtClean="0">
                <a:solidFill>
                  <a:schemeClr val="tx1"/>
                </a:solidFill>
              </a:rPr>
              <a:t>Stock.Adobe.com. </a:t>
            </a:r>
            <a:r>
              <a:rPr lang="en-US" sz="600" kern="0" dirty="0" smtClean="0">
                <a:solidFill>
                  <a:schemeClr val="tx1"/>
                </a:solidFill>
              </a:rPr>
              <a:t>Icons </a:t>
            </a:r>
            <a:r>
              <a:rPr lang="en-US" sz="600" kern="0" dirty="0">
                <a:solidFill>
                  <a:schemeClr val="tx1"/>
                </a:solidFill>
              </a:rPr>
              <a:t>©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horizon-results-platform"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3"/>
          </p:nvPr>
        </p:nvSpPr>
        <p:spPr/>
        <p:txBody>
          <a:bodyPr/>
          <a:lstStyle/>
          <a:p>
            <a:endParaRPr lang="en-GB" dirty="0"/>
          </a:p>
        </p:txBody>
      </p:sp>
      <p:sp>
        <p:nvSpPr>
          <p:cNvPr id="4" name="Text Placeholder 3"/>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650432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34700"/>
            <a:ext cx="10515600" cy="473104"/>
          </a:xfrm>
        </p:spPr>
        <p:txBody>
          <a:bodyPr/>
          <a:lstStyle/>
          <a:p>
            <a:r>
              <a:rPr lang="en-US" sz="3200" dirty="0"/>
              <a:t>Obligations of beneficiaries to exploit their </a:t>
            </a:r>
            <a:r>
              <a:rPr lang="en-US" sz="3200" dirty="0" smtClean="0"/>
              <a:t>results</a:t>
            </a:r>
            <a:br>
              <a:rPr lang="en-US" sz="3200" dirty="0" smtClean="0"/>
            </a:br>
            <a:r>
              <a:rPr lang="en-US" sz="2000" dirty="0">
                <a:solidFill>
                  <a:schemeClr val="tx2"/>
                </a:solidFill>
              </a:rPr>
              <a:t>and the Horizon Results Platform</a:t>
            </a:r>
            <a:endParaRPr lang="en-US" sz="2000" dirty="0"/>
          </a:p>
        </p:txBody>
      </p:sp>
      <p:sp>
        <p:nvSpPr>
          <p:cNvPr id="5" name="Content Placeholder 2"/>
          <p:cNvSpPr txBox="1">
            <a:spLocks/>
          </p:cNvSpPr>
          <p:nvPr/>
        </p:nvSpPr>
        <p:spPr>
          <a:xfrm>
            <a:off x="838199" y="2150777"/>
            <a:ext cx="4861391" cy="2402042"/>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buClr>
            </a:pPr>
            <a:r>
              <a:rPr lang="en-US" sz="1600" dirty="0"/>
              <a:t>In Horizon Europe, as in H2020, the obligation to exploit remains and is a responsibility of the beneficiaries on a “best efforts” approach</a:t>
            </a:r>
          </a:p>
          <a:p>
            <a:pPr>
              <a:buClr>
                <a:schemeClr val="accent6"/>
              </a:buClr>
            </a:pPr>
            <a:r>
              <a:rPr lang="en-US" sz="1600" dirty="0"/>
              <a:t>When specified in the WP additional exploitation obligations could be applied</a:t>
            </a:r>
          </a:p>
          <a:p>
            <a:pPr>
              <a:buClr>
                <a:schemeClr val="accent6"/>
              </a:buClr>
            </a:pPr>
            <a:r>
              <a:rPr lang="en-US" sz="1600" dirty="0"/>
              <a:t>Horizon Europe encourages the use of the R&amp;I results through third party exploitation (where appropriate)</a:t>
            </a:r>
          </a:p>
        </p:txBody>
      </p:sp>
      <p:cxnSp>
        <p:nvCxnSpPr>
          <p:cNvPr id="6" name="Straight Connector 5"/>
          <p:cNvCxnSpPr/>
          <p:nvPr/>
        </p:nvCxnSpPr>
        <p:spPr>
          <a:xfrm>
            <a:off x="6073253" y="2355515"/>
            <a:ext cx="22746" cy="19925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Content Placeholder 4"/>
          <p:cNvSpPr txBox="1">
            <a:spLocks/>
          </p:cNvSpPr>
          <p:nvPr/>
        </p:nvSpPr>
        <p:spPr>
          <a:xfrm>
            <a:off x="6322326" y="2150777"/>
            <a:ext cx="5031473" cy="2402043"/>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buClr>
            </a:pPr>
            <a:r>
              <a:rPr lang="en-US" sz="1600" dirty="0"/>
              <a:t>If despite the best effort for exploitation no uptake happens within a specific period after the end of the project (1 year), then the project must use the Horizon Results Platform to make exploitable results visible (unless obligation is waived)</a:t>
            </a:r>
          </a:p>
          <a:p>
            <a:pPr>
              <a:buClr>
                <a:schemeClr val="accent6"/>
              </a:buClr>
            </a:pPr>
            <a:r>
              <a:rPr lang="en-US" sz="1600" dirty="0"/>
              <a:t>The Horizon Results Platform is free, is part of the F&amp;T portal, available to all beneficiaries and is based on results, not on projects.</a:t>
            </a:r>
          </a:p>
        </p:txBody>
      </p:sp>
      <p:sp>
        <p:nvSpPr>
          <p:cNvPr id="8" name="Rectangle 7"/>
          <p:cNvSpPr/>
          <p:nvPr/>
        </p:nvSpPr>
        <p:spPr>
          <a:xfrm>
            <a:off x="838199" y="5165915"/>
            <a:ext cx="10779178" cy="369332"/>
          </a:xfrm>
          <a:prstGeom prst="rect">
            <a:avLst/>
          </a:prstGeom>
        </p:spPr>
        <p:txBody>
          <a:bodyPr wrap="square">
            <a:spAutoFit/>
          </a:bodyPr>
          <a:lstStyle/>
          <a:p>
            <a:r>
              <a:rPr lang="en-US" dirty="0">
                <a:latin typeface="Calibri" panose="020F0502020204030204" pitchFamily="34" charset="0"/>
                <a:cs typeface="Calibri" panose="020F0502020204030204" pitchFamily="34" charset="0"/>
                <a:hlinkClick r:id="rId2"/>
              </a:rPr>
              <a:t>https://ec.europa.eu/info/funding-tenders/opportunities/portal/screen/opportunities/horizon-results-platform</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16727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55073" y="1634836"/>
            <a:ext cx="10486869" cy="4492355"/>
          </a:xfrm>
        </p:spPr>
        <p:txBody>
          <a:bodyPr/>
          <a:lstStyle/>
          <a:p>
            <a:pPr marL="342900" indent="-342900">
              <a:lnSpc>
                <a:spcPct val="150000"/>
              </a:lnSpc>
              <a:buClr>
                <a:schemeClr val="accent6"/>
              </a:buClr>
              <a:buFont typeface="Arial" panose="020B0604020202020204" pitchFamily="34" charset="0"/>
              <a:buChar char="•"/>
            </a:pPr>
            <a:r>
              <a:rPr lang="en-US" sz="1600" dirty="0"/>
              <a:t>In Horizon Europe, the follow up of the exploitation activities will continue after the end of the project </a:t>
            </a:r>
          </a:p>
          <a:p>
            <a:pPr marL="342900" indent="-342900">
              <a:lnSpc>
                <a:spcPct val="150000"/>
              </a:lnSpc>
              <a:buClr>
                <a:schemeClr val="accent6"/>
              </a:buClr>
              <a:buFont typeface="Arial" panose="020B0604020202020204" pitchFamily="34" charset="0"/>
              <a:buChar char="•"/>
            </a:pPr>
            <a:r>
              <a:rPr lang="en-US" sz="1600" dirty="0"/>
              <a:t>The first year after the end of the project, and if no exploitation takes place, beneficiaries must use the Horizon Results Platform for making their exploitable results visible </a:t>
            </a:r>
          </a:p>
          <a:p>
            <a:pPr marL="342900" indent="-342900">
              <a:lnSpc>
                <a:spcPct val="150000"/>
              </a:lnSpc>
              <a:buClr>
                <a:schemeClr val="accent6"/>
              </a:buClr>
              <a:buFont typeface="Arial" panose="020B0604020202020204" pitchFamily="34" charset="0"/>
              <a:buChar char="•"/>
            </a:pPr>
            <a:r>
              <a:rPr lang="en-US" sz="1600" dirty="0"/>
              <a:t>For the following period there will probably be a structured questionnaire available to beneficiaries to report on the progress, their needs and obstacles on their path for exploitation</a:t>
            </a:r>
          </a:p>
          <a:p>
            <a:pPr marL="342900" indent="-342900">
              <a:lnSpc>
                <a:spcPct val="150000"/>
              </a:lnSpc>
              <a:buClr>
                <a:schemeClr val="accent6"/>
              </a:buClr>
              <a:buFont typeface="Arial" panose="020B0604020202020204" pitchFamily="34" charset="0"/>
              <a:buChar char="•"/>
            </a:pPr>
            <a:r>
              <a:rPr lang="en-US" sz="1600" dirty="0"/>
              <a:t>This questionnaire could be part of the EC grant management system and will remain open until the conclusion of the follow up period after the end of the project where a final report will be created</a:t>
            </a:r>
          </a:p>
          <a:p>
            <a:pPr>
              <a:lnSpc>
                <a:spcPct val="200000"/>
              </a:lnSpc>
            </a:pPr>
            <a:endParaRPr lang="en-US" dirty="0"/>
          </a:p>
        </p:txBody>
      </p:sp>
      <p:sp>
        <p:nvSpPr>
          <p:cNvPr id="3" name="Title 2"/>
          <p:cNvSpPr>
            <a:spLocks noGrp="1"/>
          </p:cNvSpPr>
          <p:nvPr>
            <p:ph type="title"/>
          </p:nvPr>
        </p:nvSpPr>
        <p:spPr>
          <a:xfrm>
            <a:off x="823834" y="745091"/>
            <a:ext cx="10515600" cy="473104"/>
          </a:xfrm>
        </p:spPr>
        <p:txBody>
          <a:bodyPr/>
          <a:lstStyle/>
          <a:p>
            <a:r>
              <a:rPr lang="en-US" dirty="0"/>
              <a:t>Follow up of results after the end of the project </a:t>
            </a:r>
            <a:r>
              <a:rPr lang="en-US" dirty="0" smtClean="0"/>
              <a:t/>
            </a:r>
            <a:br>
              <a:rPr lang="en-US" dirty="0" smtClean="0"/>
            </a:br>
            <a:r>
              <a:rPr lang="en-US" sz="2000" dirty="0">
                <a:solidFill>
                  <a:schemeClr val="tx2"/>
                </a:solidFill>
              </a:rPr>
              <a:t>Through the reporting tools</a:t>
            </a:r>
          </a:p>
        </p:txBody>
      </p:sp>
    </p:spTree>
    <p:extLst>
      <p:ext uri="{BB962C8B-B14F-4D97-AF65-F5344CB8AC3E}">
        <p14:creationId xmlns:p14="http://schemas.microsoft.com/office/powerpoint/2010/main" val="3695730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9853" y="1173881"/>
            <a:ext cx="10703507" cy="1749286"/>
          </a:xfrm>
        </p:spPr>
        <p:txBody>
          <a:bodyPr/>
          <a:lstStyle/>
          <a:p>
            <a:r>
              <a:rPr lang="en-US" sz="4000" dirty="0" smtClean="0"/>
              <a:t>Elements </a:t>
            </a:r>
            <a:r>
              <a:rPr lang="en-US" sz="4000" dirty="0"/>
              <a:t>to </a:t>
            </a:r>
            <a:r>
              <a:rPr lang="en-US" sz="4000" dirty="0" smtClean="0"/>
              <a:t>consider when </a:t>
            </a:r>
            <a:r>
              <a:rPr lang="en-US" sz="4000" dirty="0"/>
              <a:t>drafting your Dissemination, Exploitation, Communication and IP </a:t>
            </a:r>
            <a:r>
              <a:rPr lang="en-US" sz="4000" dirty="0" smtClean="0"/>
              <a:t>management </a:t>
            </a:r>
            <a:r>
              <a:rPr lang="en-US" sz="4000" dirty="0"/>
              <a:t>parts of your </a:t>
            </a:r>
            <a:r>
              <a:rPr lang="en-US" sz="4000" dirty="0" smtClean="0"/>
              <a:t>proposal</a:t>
            </a:r>
            <a:endParaRPr lang="en-GB" sz="4000" dirty="0"/>
          </a:p>
        </p:txBody>
      </p:sp>
    </p:spTree>
    <p:extLst>
      <p:ext uri="{BB962C8B-B14F-4D97-AF65-F5344CB8AC3E}">
        <p14:creationId xmlns:p14="http://schemas.microsoft.com/office/powerpoint/2010/main" val="3092555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66930" y="1284941"/>
            <a:ext cx="10486869" cy="5009179"/>
          </a:xfrm>
        </p:spPr>
        <p:txBody>
          <a:bodyPr/>
          <a:lstStyle/>
          <a:p>
            <a:pPr marL="33750">
              <a:spcAft>
                <a:spcPts val="500"/>
              </a:spcAft>
              <a:buClr>
                <a:srgbClr val="034EA2"/>
              </a:buClr>
            </a:pPr>
            <a:r>
              <a:rPr lang="en-US" sz="1600" dirty="0" smtClean="0"/>
              <a:t>The proposal takes in to account the capacity and </a:t>
            </a:r>
            <a:r>
              <a:rPr lang="en-US" sz="1600" dirty="0"/>
              <a:t>role of each </a:t>
            </a:r>
            <a:r>
              <a:rPr lang="en-US" sz="1600" dirty="0" smtClean="0"/>
              <a:t>consortium member, </a:t>
            </a:r>
            <a:r>
              <a:rPr lang="en-US" sz="1600" dirty="0"/>
              <a:t>and </a:t>
            </a:r>
            <a:r>
              <a:rPr lang="en-US" sz="1600" dirty="0" smtClean="0"/>
              <a:t>the extent </a:t>
            </a:r>
            <a:r>
              <a:rPr lang="en-US" sz="1600" dirty="0"/>
              <a:t>to which the consortium as a whole brings together the necessary expertise</a:t>
            </a:r>
            <a:endParaRPr lang="en-IE" sz="1600" b="1" dirty="0" smtClean="0">
              <a:solidFill>
                <a:srgbClr val="4D4D4D"/>
              </a:solidFill>
            </a:endParaRPr>
          </a:p>
          <a:p>
            <a:pPr marL="33750" lvl="0">
              <a:spcAft>
                <a:spcPts val="500"/>
              </a:spcAft>
              <a:buClr>
                <a:srgbClr val="034EA2"/>
              </a:buClr>
            </a:pPr>
            <a:endParaRPr lang="en-IE" sz="600" b="1" dirty="0" smtClean="0">
              <a:solidFill>
                <a:srgbClr val="4D4D4D"/>
              </a:solidFill>
            </a:endParaRPr>
          </a:p>
          <a:p>
            <a:pPr marL="33750" lvl="0">
              <a:spcAft>
                <a:spcPts val="500"/>
              </a:spcAft>
              <a:buClr>
                <a:srgbClr val="034EA2"/>
              </a:buClr>
            </a:pPr>
            <a:r>
              <a:rPr lang="en-IE" sz="1600" b="1" dirty="0" smtClean="0">
                <a:solidFill>
                  <a:srgbClr val="4D4D4D"/>
                </a:solidFill>
              </a:rPr>
              <a:t>Planned D&amp;E measures </a:t>
            </a:r>
            <a:r>
              <a:rPr lang="en-IE" sz="1600" dirty="0" smtClean="0">
                <a:solidFill>
                  <a:srgbClr val="FFFFFF"/>
                </a:solidFill>
              </a:rPr>
              <a:t>to </a:t>
            </a:r>
            <a:r>
              <a:rPr lang="en-IE" sz="1600" i="1" dirty="0" smtClean="0">
                <a:solidFill>
                  <a:srgbClr val="FFFFFF"/>
                </a:solidFill>
              </a:rPr>
              <a:t>maximise the impact of projects</a:t>
            </a:r>
            <a:endParaRPr lang="en-US" sz="1600" i="1" dirty="0" smtClean="0">
              <a:solidFill>
                <a:srgbClr val="FFFFFF"/>
              </a:solidFill>
            </a:endParaRPr>
          </a:p>
          <a:p>
            <a:pPr marL="285750" lvl="1" indent="-285750">
              <a:spcAft>
                <a:spcPts val="500"/>
              </a:spcAft>
              <a:buClr>
                <a:schemeClr val="tx2">
                  <a:lumMod val="60000"/>
                  <a:lumOff val="40000"/>
                </a:schemeClr>
              </a:buClr>
            </a:pPr>
            <a:r>
              <a:rPr lang="en-US" sz="1600" dirty="0" smtClean="0">
                <a:solidFill>
                  <a:srgbClr val="4D4D4D"/>
                </a:solidFill>
              </a:rPr>
              <a:t>that are proportionate to the scale of the project</a:t>
            </a:r>
            <a:endParaRPr lang="en-IE" sz="1600" dirty="0" smtClean="0">
              <a:solidFill>
                <a:srgbClr val="4D4D4D"/>
              </a:solidFill>
            </a:endParaRPr>
          </a:p>
          <a:p>
            <a:pPr marL="285750" lvl="1" indent="-285750">
              <a:spcAft>
                <a:spcPts val="500"/>
              </a:spcAft>
              <a:buClr>
                <a:schemeClr val="tx2">
                  <a:lumMod val="60000"/>
                  <a:lumOff val="40000"/>
                </a:schemeClr>
              </a:buClr>
            </a:pPr>
            <a:r>
              <a:rPr lang="en-IE" sz="1600" dirty="0" smtClean="0">
                <a:solidFill>
                  <a:srgbClr val="4D4D4D"/>
                </a:solidFill>
              </a:rPr>
              <a:t>that contain </a:t>
            </a:r>
            <a:r>
              <a:rPr lang="en-IE" sz="1600" dirty="0">
                <a:solidFill>
                  <a:srgbClr val="4D4D4D"/>
                </a:solidFill>
              </a:rPr>
              <a:t>concrete actions </a:t>
            </a:r>
            <a:r>
              <a:rPr lang="en-IE" sz="1600" dirty="0" smtClean="0">
                <a:solidFill>
                  <a:srgbClr val="4D4D4D"/>
                </a:solidFill>
              </a:rPr>
              <a:t>(i.e. stakeholders management, business and market actions, standardisation</a:t>
            </a:r>
            <a:r>
              <a:rPr lang="en-IE" sz="1600" dirty="0">
                <a:solidFill>
                  <a:srgbClr val="4D4D4D"/>
                </a:solidFill>
              </a:rPr>
              <a:t>, spin-off, </a:t>
            </a:r>
            <a:r>
              <a:rPr lang="en-IE" sz="1600" dirty="0" smtClean="0">
                <a:solidFill>
                  <a:srgbClr val="4D4D4D"/>
                </a:solidFill>
              </a:rPr>
              <a:t>etc.) </a:t>
            </a:r>
            <a:r>
              <a:rPr lang="en-IE" sz="1600" dirty="0">
                <a:solidFill>
                  <a:srgbClr val="4D4D4D"/>
                </a:solidFill>
              </a:rPr>
              <a:t>to be implemented both during and after the end of the project </a:t>
            </a:r>
          </a:p>
          <a:p>
            <a:pPr marL="285750" lvl="1" indent="-285750">
              <a:spcAft>
                <a:spcPts val="500"/>
              </a:spcAft>
              <a:buClr>
                <a:schemeClr val="tx2">
                  <a:lumMod val="60000"/>
                  <a:lumOff val="40000"/>
                </a:schemeClr>
              </a:buClr>
            </a:pPr>
            <a:r>
              <a:rPr lang="en-US" sz="1600" dirty="0" smtClean="0">
                <a:solidFill>
                  <a:srgbClr val="4D4D4D"/>
                </a:solidFill>
              </a:rPr>
              <a:t>planed </a:t>
            </a:r>
            <a:r>
              <a:rPr lang="en-US" sz="1600" dirty="0">
                <a:solidFill>
                  <a:srgbClr val="4D4D4D"/>
                </a:solidFill>
              </a:rPr>
              <a:t>according to draft timeline of when they will reach their own outcomes/impact both during and after the </a:t>
            </a:r>
            <a:r>
              <a:rPr lang="en-US" sz="1600" dirty="0" smtClean="0">
                <a:solidFill>
                  <a:srgbClr val="4D4D4D"/>
                </a:solidFill>
              </a:rPr>
              <a:t>project</a:t>
            </a:r>
          </a:p>
          <a:p>
            <a:pPr marL="719550" lvl="1" indent="0">
              <a:spcAft>
                <a:spcPts val="500"/>
              </a:spcAft>
              <a:buClr>
                <a:schemeClr val="tx2">
                  <a:lumMod val="60000"/>
                  <a:lumOff val="40000"/>
                </a:schemeClr>
              </a:buClr>
              <a:buNone/>
            </a:pPr>
            <a:endParaRPr lang="en-US" sz="500" dirty="0">
              <a:solidFill>
                <a:srgbClr val="4D4D4D"/>
              </a:solidFill>
            </a:endParaRPr>
          </a:p>
          <a:p>
            <a:pPr marL="33750" lvl="0">
              <a:spcAft>
                <a:spcPts val="500"/>
              </a:spcAft>
              <a:buClr>
                <a:srgbClr val="034EA2"/>
              </a:buClr>
            </a:pPr>
            <a:r>
              <a:rPr lang="en-IE" sz="1600" b="1" dirty="0">
                <a:solidFill>
                  <a:srgbClr val="4D4D4D"/>
                </a:solidFill>
              </a:rPr>
              <a:t>Target group </a:t>
            </a:r>
            <a:r>
              <a:rPr lang="en-IE" sz="1600" i="1" dirty="0">
                <a:solidFill>
                  <a:srgbClr val="4D4D4D"/>
                </a:solidFill>
              </a:rPr>
              <a:t>(e.g. scientific community, end users, financial actors, public at large)</a:t>
            </a:r>
          </a:p>
          <a:p>
            <a:pPr marL="285750" lvl="1" indent="-285750">
              <a:spcAft>
                <a:spcPts val="500"/>
              </a:spcAft>
              <a:buClr>
                <a:schemeClr val="tx2">
                  <a:lumMod val="60000"/>
                  <a:lumOff val="40000"/>
                </a:schemeClr>
              </a:buClr>
            </a:pPr>
            <a:r>
              <a:rPr lang="en-IE" sz="1600" dirty="0">
                <a:solidFill>
                  <a:srgbClr val="4D4D4D"/>
                </a:solidFill>
              </a:rPr>
              <a:t>What is the proposed channel to interact with the target group?</a:t>
            </a:r>
          </a:p>
          <a:p>
            <a:pPr marL="285750" lvl="1" indent="-285750">
              <a:spcAft>
                <a:spcPts val="500"/>
              </a:spcAft>
              <a:buClr>
                <a:schemeClr val="tx2">
                  <a:lumMod val="60000"/>
                  <a:lumOff val="40000"/>
                </a:schemeClr>
              </a:buClr>
            </a:pPr>
            <a:r>
              <a:rPr lang="en-IE" sz="1600" dirty="0">
                <a:solidFill>
                  <a:srgbClr val="4D4D4D"/>
                </a:solidFill>
              </a:rPr>
              <a:t>What is the function of the proposed target group? How do they contribute to the maximisation of impact</a:t>
            </a:r>
            <a:r>
              <a:rPr lang="en-IE" sz="1600" dirty="0" smtClean="0">
                <a:solidFill>
                  <a:srgbClr val="4D4D4D"/>
                </a:solidFill>
              </a:rPr>
              <a:t>?</a:t>
            </a:r>
          </a:p>
          <a:p>
            <a:pPr marL="1005300" lvl="1" indent="-285750">
              <a:spcAft>
                <a:spcPts val="500"/>
              </a:spcAft>
              <a:buClr>
                <a:schemeClr val="tx2">
                  <a:lumMod val="60000"/>
                  <a:lumOff val="40000"/>
                </a:schemeClr>
              </a:buClr>
            </a:pPr>
            <a:endParaRPr lang="en-IE" sz="500" dirty="0" smtClean="0">
              <a:solidFill>
                <a:srgbClr val="4D4D4D"/>
              </a:solidFill>
            </a:endParaRPr>
          </a:p>
          <a:p>
            <a:pPr marL="33750" lvl="0">
              <a:spcAft>
                <a:spcPts val="500"/>
              </a:spcAft>
              <a:buClr>
                <a:srgbClr val="034EA2"/>
              </a:buClr>
            </a:pPr>
            <a:r>
              <a:rPr lang="en-IE" sz="1600" b="1" dirty="0" smtClean="0">
                <a:solidFill>
                  <a:srgbClr val="4D4D4D"/>
                </a:solidFill>
              </a:rPr>
              <a:t>Follow-up </a:t>
            </a:r>
            <a:r>
              <a:rPr lang="en-IE" sz="1600" b="1" dirty="0">
                <a:solidFill>
                  <a:srgbClr val="4D4D4D"/>
                </a:solidFill>
              </a:rPr>
              <a:t>plan </a:t>
            </a:r>
            <a:r>
              <a:rPr lang="en-IE" sz="1600" dirty="0">
                <a:solidFill>
                  <a:srgbClr val="4D4D4D"/>
                </a:solidFill>
              </a:rPr>
              <a:t>to foster exploitation/uptake of the results </a:t>
            </a:r>
            <a:endParaRPr lang="en-IE" sz="1600" dirty="0" smtClean="0">
              <a:solidFill>
                <a:srgbClr val="4D4D4D"/>
              </a:solidFill>
            </a:endParaRPr>
          </a:p>
          <a:p>
            <a:pPr marL="33750" lvl="0">
              <a:spcAft>
                <a:spcPts val="500"/>
              </a:spcAft>
              <a:buClr>
                <a:srgbClr val="034EA2"/>
              </a:buClr>
            </a:pPr>
            <a:endParaRPr lang="en-IE" sz="600" dirty="0">
              <a:solidFill>
                <a:srgbClr val="4D4D4D"/>
              </a:solidFill>
            </a:endParaRPr>
          </a:p>
          <a:p>
            <a:pPr marL="33750" lvl="0">
              <a:spcAft>
                <a:spcPts val="500"/>
              </a:spcAft>
              <a:buClr>
                <a:srgbClr val="034EA2"/>
              </a:buClr>
            </a:pPr>
            <a:r>
              <a:rPr lang="en-IE" sz="1600" b="1" dirty="0">
                <a:solidFill>
                  <a:srgbClr val="4D4D4D"/>
                </a:solidFill>
              </a:rPr>
              <a:t>Policy feedback measures </a:t>
            </a:r>
            <a:r>
              <a:rPr lang="en-IE" sz="1600" dirty="0">
                <a:solidFill>
                  <a:srgbClr val="4D4D4D"/>
                </a:solidFill>
              </a:rPr>
              <a:t>to contribute to policy shaping and supporting the implementation of new policy initiatives and decisions </a:t>
            </a:r>
            <a:endParaRPr lang="en-GB" sz="1600" dirty="0">
              <a:solidFill>
                <a:srgbClr val="4D4D4D"/>
              </a:solidFill>
            </a:endParaRPr>
          </a:p>
          <a:p>
            <a:endParaRPr lang="en-US" dirty="0"/>
          </a:p>
        </p:txBody>
      </p:sp>
      <p:sp>
        <p:nvSpPr>
          <p:cNvPr id="3" name="Title 2"/>
          <p:cNvSpPr>
            <a:spLocks noGrp="1"/>
          </p:cNvSpPr>
          <p:nvPr>
            <p:ph type="title"/>
          </p:nvPr>
        </p:nvSpPr>
        <p:spPr>
          <a:xfrm>
            <a:off x="838199" y="677862"/>
            <a:ext cx="10515600" cy="473104"/>
          </a:xfrm>
        </p:spPr>
        <p:txBody>
          <a:bodyPr/>
          <a:lstStyle/>
          <a:p>
            <a:r>
              <a:rPr lang="en-US" dirty="0"/>
              <a:t>Measures to </a:t>
            </a:r>
            <a:r>
              <a:rPr lang="en-US" dirty="0" smtClean="0"/>
              <a:t>maximize: </a:t>
            </a:r>
            <a:br>
              <a:rPr lang="en-US" dirty="0" smtClean="0"/>
            </a:br>
            <a:r>
              <a:rPr lang="en-US" sz="3200" dirty="0" smtClean="0"/>
              <a:t>Dissemination</a:t>
            </a:r>
            <a:r>
              <a:rPr lang="en-US" sz="3200" dirty="0"/>
              <a:t> </a:t>
            </a:r>
            <a:r>
              <a:rPr lang="en-US" sz="3200" dirty="0" smtClean="0"/>
              <a:t>&amp; Exploitation</a:t>
            </a:r>
            <a:endParaRPr lang="en-US" sz="3200" dirty="0"/>
          </a:p>
        </p:txBody>
      </p:sp>
    </p:spTree>
    <p:extLst>
      <p:ext uri="{BB962C8B-B14F-4D97-AF65-F5344CB8AC3E}">
        <p14:creationId xmlns:p14="http://schemas.microsoft.com/office/powerpoint/2010/main" val="2220892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66930" y="1463386"/>
            <a:ext cx="10486869" cy="4103410"/>
          </a:xfrm>
        </p:spPr>
        <p:txBody>
          <a:bodyPr/>
          <a:lstStyle/>
          <a:p>
            <a:pPr marL="33750" lvl="0">
              <a:spcAft>
                <a:spcPts val="500"/>
              </a:spcAft>
              <a:buClr>
                <a:srgbClr val="034EA2"/>
              </a:buClr>
            </a:pPr>
            <a:r>
              <a:rPr lang="en-IE" sz="1800" b="1" dirty="0" smtClean="0">
                <a:solidFill>
                  <a:srgbClr val="4D4D4D"/>
                </a:solidFill>
              </a:rPr>
              <a:t>Communication measures</a:t>
            </a:r>
            <a:endParaRPr lang="en-IE" dirty="0" smtClean="0">
              <a:solidFill>
                <a:srgbClr val="4D4D4D"/>
              </a:solidFill>
            </a:endParaRPr>
          </a:p>
          <a:p>
            <a:pPr marL="358775" lvl="1" indent="-285750">
              <a:lnSpc>
                <a:spcPct val="150000"/>
              </a:lnSpc>
              <a:spcAft>
                <a:spcPts val="500"/>
              </a:spcAft>
              <a:buClr>
                <a:schemeClr val="tx2">
                  <a:lumMod val="60000"/>
                  <a:lumOff val="40000"/>
                </a:schemeClr>
              </a:buClr>
            </a:pPr>
            <a:r>
              <a:rPr lang="en-US" sz="1600" dirty="0" smtClean="0">
                <a:solidFill>
                  <a:srgbClr val="4D4D4D"/>
                </a:solidFill>
              </a:rPr>
              <a:t>Adequate to </a:t>
            </a:r>
            <a:r>
              <a:rPr lang="en-US" sz="1600" b="1" dirty="0" smtClean="0">
                <a:solidFill>
                  <a:srgbClr val="4D4D4D"/>
                </a:solidFill>
              </a:rPr>
              <a:t>promote </a:t>
            </a:r>
            <a:r>
              <a:rPr lang="en-US" sz="1600" b="1" dirty="0">
                <a:solidFill>
                  <a:srgbClr val="4D4D4D"/>
                </a:solidFill>
              </a:rPr>
              <a:t>the project </a:t>
            </a:r>
            <a:r>
              <a:rPr lang="en-US" sz="1600" dirty="0">
                <a:solidFill>
                  <a:srgbClr val="4D4D4D"/>
                </a:solidFill>
              </a:rPr>
              <a:t>and its findings </a:t>
            </a:r>
            <a:r>
              <a:rPr lang="en-IE" sz="1600" b="1" dirty="0">
                <a:solidFill>
                  <a:srgbClr val="4D4D4D"/>
                </a:solidFill>
              </a:rPr>
              <a:t>throughout the full lifespan </a:t>
            </a:r>
            <a:r>
              <a:rPr lang="en-IE" sz="1600" dirty="0">
                <a:solidFill>
                  <a:srgbClr val="4D4D4D"/>
                </a:solidFill>
              </a:rPr>
              <a:t>of the project</a:t>
            </a:r>
            <a:endParaRPr lang="en-IE" sz="1600" dirty="0" smtClean="0">
              <a:solidFill>
                <a:srgbClr val="4D4D4D"/>
              </a:solidFill>
            </a:endParaRPr>
          </a:p>
          <a:p>
            <a:pPr marL="358775" lvl="1" indent="-285750">
              <a:lnSpc>
                <a:spcPct val="150000"/>
              </a:lnSpc>
              <a:spcAft>
                <a:spcPts val="500"/>
              </a:spcAft>
              <a:buClr>
                <a:schemeClr val="tx2">
                  <a:lumMod val="60000"/>
                  <a:lumOff val="40000"/>
                </a:schemeClr>
              </a:buClr>
            </a:pPr>
            <a:r>
              <a:rPr lang="en-IE" sz="1600" b="1" dirty="0" smtClean="0">
                <a:solidFill>
                  <a:srgbClr val="4D4D4D"/>
                </a:solidFill>
              </a:rPr>
              <a:t>Strategically planned with clear objectives </a:t>
            </a:r>
          </a:p>
          <a:p>
            <a:pPr marL="358775" lvl="1" indent="-285750">
              <a:lnSpc>
                <a:spcPct val="150000"/>
              </a:lnSpc>
              <a:spcAft>
                <a:spcPts val="500"/>
              </a:spcAft>
              <a:buClr>
                <a:schemeClr val="tx2">
                  <a:lumMod val="60000"/>
                  <a:lumOff val="40000"/>
                </a:schemeClr>
              </a:buClr>
            </a:pPr>
            <a:r>
              <a:rPr lang="en-IE" sz="1600" dirty="0" smtClean="0">
                <a:solidFill>
                  <a:srgbClr val="4D4D4D"/>
                </a:solidFill>
              </a:rPr>
              <a:t>That clearly </a:t>
            </a:r>
            <a:r>
              <a:rPr lang="en-IE" sz="1600" b="1" dirty="0" smtClean="0">
                <a:solidFill>
                  <a:srgbClr val="4D4D4D"/>
                </a:solidFill>
              </a:rPr>
              <a:t>define the </a:t>
            </a:r>
            <a:r>
              <a:rPr lang="en-IE" sz="1600" b="1" dirty="0">
                <a:solidFill>
                  <a:srgbClr val="4D4D4D"/>
                </a:solidFill>
              </a:rPr>
              <a:t>main message, tool(s) and channel(s) </a:t>
            </a:r>
            <a:r>
              <a:rPr lang="en-IE" sz="1600" dirty="0">
                <a:solidFill>
                  <a:srgbClr val="4D4D4D"/>
                </a:solidFill>
              </a:rPr>
              <a:t>that will be used to reach out to target </a:t>
            </a:r>
            <a:r>
              <a:rPr lang="en-IE" sz="1600" dirty="0" smtClean="0">
                <a:solidFill>
                  <a:srgbClr val="4D4D4D"/>
                </a:solidFill>
              </a:rPr>
              <a:t>groups</a:t>
            </a:r>
            <a:endParaRPr lang="fr-BE" sz="1600" dirty="0" smtClean="0">
              <a:solidFill>
                <a:srgbClr val="4D4D4D"/>
              </a:solidFill>
            </a:endParaRPr>
          </a:p>
          <a:p>
            <a:pPr marL="358775" lvl="1" indent="-285750">
              <a:lnSpc>
                <a:spcPct val="150000"/>
              </a:lnSpc>
              <a:spcAft>
                <a:spcPts val="500"/>
              </a:spcAft>
              <a:buClr>
                <a:schemeClr val="tx2">
                  <a:lumMod val="60000"/>
                  <a:lumOff val="40000"/>
                </a:schemeClr>
              </a:buClr>
            </a:pPr>
            <a:r>
              <a:rPr lang="en-GB" altLang="en-US" sz="1600" dirty="0" smtClean="0">
                <a:solidFill>
                  <a:srgbClr val="4D4D4D"/>
                </a:solidFill>
              </a:rPr>
              <a:t>To </a:t>
            </a:r>
            <a:r>
              <a:rPr lang="en-GB" altLang="en-US" sz="1600" b="1" dirty="0" smtClean="0">
                <a:solidFill>
                  <a:srgbClr val="4D4D4D"/>
                </a:solidFill>
              </a:rPr>
              <a:t>promote</a:t>
            </a:r>
            <a:r>
              <a:rPr lang="en-GB" altLang="en-US" sz="1600" dirty="0" smtClean="0">
                <a:solidFill>
                  <a:srgbClr val="4D4D4D"/>
                </a:solidFill>
              </a:rPr>
              <a:t> </a:t>
            </a:r>
            <a:r>
              <a:rPr lang="en-GB" altLang="en-US" sz="1600" dirty="0">
                <a:solidFill>
                  <a:srgbClr val="4D4D4D"/>
                </a:solidFill>
              </a:rPr>
              <a:t>your project and its results </a:t>
            </a:r>
            <a:r>
              <a:rPr lang="en-GB" altLang="en-US" sz="1600" b="1" dirty="0">
                <a:solidFill>
                  <a:srgbClr val="4D4D4D"/>
                </a:solidFill>
              </a:rPr>
              <a:t>beyond the projects own </a:t>
            </a:r>
            <a:r>
              <a:rPr lang="en-GB" altLang="en-US" sz="1600" b="1" dirty="0" smtClean="0">
                <a:solidFill>
                  <a:srgbClr val="4D4D4D"/>
                </a:solidFill>
              </a:rPr>
              <a:t>community</a:t>
            </a:r>
          </a:p>
          <a:p>
            <a:pPr marL="358775" lvl="1" indent="-285750">
              <a:lnSpc>
                <a:spcPct val="150000"/>
              </a:lnSpc>
              <a:spcAft>
                <a:spcPts val="500"/>
              </a:spcAft>
              <a:buClr>
                <a:schemeClr val="tx2">
                  <a:lumMod val="60000"/>
                  <a:lumOff val="40000"/>
                </a:schemeClr>
              </a:buClr>
            </a:pPr>
            <a:r>
              <a:rPr lang="en-GB" altLang="en-US" sz="1600" dirty="0" smtClean="0">
                <a:solidFill>
                  <a:srgbClr val="4D4D4D"/>
                </a:solidFill>
              </a:rPr>
              <a:t>To </a:t>
            </a:r>
            <a:r>
              <a:rPr lang="en-GB" altLang="en-US" sz="1600" b="1" dirty="0" smtClean="0">
                <a:solidFill>
                  <a:srgbClr val="4D4D4D"/>
                </a:solidFill>
              </a:rPr>
              <a:t>communicate</a:t>
            </a:r>
            <a:r>
              <a:rPr lang="en-GB" altLang="en-US" sz="1600" dirty="0" smtClean="0">
                <a:solidFill>
                  <a:srgbClr val="4D4D4D"/>
                </a:solidFill>
              </a:rPr>
              <a:t> your </a:t>
            </a:r>
            <a:r>
              <a:rPr lang="en-GB" altLang="en-US" sz="1600" dirty="0">
                <a:solidFill>
                  <a:srgbClr val="4D4D4D"/>
                </a:solidFill>
              </a:rPr>
              <a:t>research in a way that is </a:t>
            </a:r>
            <a:r>
              <a:rPr lang="en-GB" altLang="en-US" sz="1600" b="1" dirty="0">
                <a:solidFill>
                  <a:srgbClr val="4D4D4D"/>
                </a:solidFill>
              </a:rPr>
              <a:t>understood by non-specialist</a:t>
            </a:r>
            <a:r>
              <a:rPr lang="en-GB" altLang="en-US" sz="1600" dirty="0">
                <a:solidFill>
                  <a:srgbClr val="4D4D4D"/>
                </a:solidFill>
              </a:rPr>
              <a:t>, e.g. the media and the </a:t>
            </a:r>
            <a:r>
              <a:rPr lang="en-GB" altLang="en-US" sz="1600" dirty="0" smtClean="0">
                <a:solidFill>
                  <a:srgbClr val="4D4D4D"/>
                </a:solidFill>
              </a:rPr>
              <a:t>public</a:t>
            </a:r>
          </a:p>
          <a:p>
            <a:pPr marL="358775" lvl="1" indent="-285750">
              <a:lnSpc>
                <a:spcPct val="150000"/>
              </a:lnSpc>
              <a:spcAft>
                <a:spcPts val="500"/>
              </a:spcAft>
              <a:buClr>
                <a:schemeClr val="tx2">
                  <a:lumMod val="60000"/>
                  <a:lumOff val="40000"/>
                </a:schemeClr>
              </a:buClr>
            </a:pPr>
            <a:r>
              <a:rPr lang="en-GB" altLang="en-US" sz="1600" dirty="0" smtClean="0">
                <a:solidFill>
                  <a:srgbClr val="4D4D4D"/>
                </a:solidFill>
              </a:rPr>
              <a:t>To </a:t>
            </a:r>
            <a:r>
              <a:rPr lang="en-GB" altLang="en-US" sz="1600" b="1" dirty="0" smtClean="0">
                <a:solidFill>
                  <a:srgbClr val="4D4D4D"/>
                </a:solidFill>
              </a:rPr>
              <a:t>inform</a:t>
            </a:r>
            <a:r>
              <a:rPr lang="en-GB" altLang="en-US" sz="1600" dirty="0" smtClean="0">
                <a:solidFill>
                  <a:srgbClr val="4D4D4D"/>
                </a:solidFill>
              </a:rPr>
              <a:t> EC </a:t>
            </a:r>
            <a:r>
              <a:rPr lang="en-GB" altLang="en-US" sz="1600" dirty="0">
                <a:solidFill>
                  <a:srgbClr val="4D4D4D"/>
                </a:solidFill>
              </a:rPr>
              <a:t>in advance of communication activities expected to have a </a:t>
            </a:r>
            <a:r>
              <a:rPr lang="en-GB" altLang="en-US" sz="1600" b="1" dirty="0">
                <a:solidFill>
                  <a:srgbClr val="4D4D4D"/>
                </a:solidFill>
              </a:rPr>
              <a:t>major media impact</a:t>
            </a:r>
          </a:p>
          <a:p>
            <a:pPr marL="33750" lvl="0">
              <a:spcAft>
                <a:spcPts val="500"/>
              </a:spcAft>
              <a:buClr>
                <a:srgbClr val="034EA2"/>
              </a:buClr>
            </a:pPr>
            <a:endParaRPr lang="en-IE" sz="1500" b="1" dirty="0" smtClean="0">
              <a:solidFill>
                <a:srgbClr val="4D4D4D"/>
              </a:solidFill>
            </a:endParaRPr>
          </a:p>
          <a:p>
            <a:pPr marL="33750" lvl="0">
              <a:spcAft>
                <a:spcPts val="500"/>
              </a:spcAft>
              <a:buClr>
                <a:srgbClr val="034EA2"/>
              </a:buClr>
            </a:pPr>
            <a:endParaRPr lang="en-IE" sz="1500" b="1" dirty="0">
              <a:solidFill>
                <a:srgbClr val="4D4D4D"/>
              </a:solidFill>
            </a:endParaRPr>
          </a:p>
          <a:p>
            <a:pPr marL="33750" lvl="0">
              <a:spcAft>
                <a:spcPts val="500"/>
              </a:spcAft>
              <a:buClr>
                <a:srgbClr val="034EA2"/>
              </a:buClr>
            </a:pPr>
            <a:endParaRPr lang="en-IE" sz="1500" b="1" dirty="0" smtClean="0">
              <a:solidFill>
                <a:srgbClr val="4D4D4D"/>
              </a:solidFill>
            </a:endParaRPr>
          </a:p>
          <a:p>
            <a:pPr marL="33750" lvl="0">
              <a:spcAft>
                <a:spcPts val="500"/>
              </a:spcAft>
              <a:buClr>
                <a:srgbClr val="034EA2"/>
              </a:buClr>
            </a:pPr>
            <a:endParaRPr lang="en-IE" sz="1500" b="1" dirty="0">
              <a:solidFill>
                <a:srgbClr val="4D4D4D"/>
              </a:solidFill>
            </a:endParaRPr>
          </a:p>
          <a:p>
            <a:pPr marL="33750" lvl="0">
              <a:spcAft>
                <a:spcPts val="500"/>
              </a:spcAft>
              <a:buClr>
                <a:srgbClr val="034EA2"/>
              </a:buClr>
            </a:pPr>
            <a:endParaRPr lang="en-IE" sz="1500" b="1" dirty="0" smtClean="0">
              <a:solidFill>
                <a:srgbClr val="4D4D4D"/>
              </a:solidFill>
            </a:endParaRPr>
          </a:p>
          <a:p>
            <a:pPr marL="33750" lvl="0">
              <a:spcAft>
                <a:spcPts val="500"/>
              </a:spcAft>
              <a:buClr>
                <a:srgbClr val="034EA2"/>
              </a:buClr>
            </a:pPr>
            <a:endParaRPr lang="en-IE" sz="1500" b="1" dirty="0">
              <a:solidFill>
                <a:srgbClr val="4D4D4D"/>
              </a:solidFill>
            </a:endParaRPr>
          </a:p>
          <a:p>
            <a:endParaRPr lang="en-US" dirty="0"/>
          </a:p>
        </p:txBody>
      </p:sp>
      <p:sp>
        <p:nvSpPr>
          <p:cNvPr id="3" name="Title 2"/>
          <p:cNvSpPr>
            <a:spLocks noGrp="1"/>
          </p:cNvSpPr>
          <p:nvPr>
            <p:ph type="title"/>
          </p:nvPr>
        </p:nvSpPr>
        <p:spPr>
          <a:xfrm>
            <a:off x="838199" y="677862"/>
            <a:ext cx="10515600" cy="473104"/>
          </a:xfrm>
        </p:spPr>
        <p:txBody>
          <a:bodyPr/>
          <a:lstStyle/>
          <a:p>
            <a:r>
              <a:rPr lang="en-US" dirty="0"/>
              <a:t>Measures to </a:t>
            </a:r>
            <a:r>
              <a:rPr lang="en-US" dirty="0" smtClean="0"/>
              <a:t>maximize: </a:t>
            </a:r>
            <a:br>
              <a:rPr lang="en-US" dirty="0" smtClean="0"/>
            </a:br>
            <a:r>
              <a:rPr lang="en-US" sz="3200" dirty="0" smtClean="0"/>
              <a:t>Communication</a:t>
            </a:r>
            <a:endParaRPr lang="en-US" sz="3200" dirty="0"/>
          </a:p>
        </p:txBody>
      </p:sp>
    </p:spTree>
    <p:extLst>
      <p:ext uri="{BB962C8B-B14F-4D97-AF65-F5344CB8AC3E}">
        <p14:creationId xmlns:p14="http://schemas.microsoft.com/office/powerpoint/2010/main" val="4021415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3938" y="1189323"/>
            <a:ext cx="8008605" cy="473104"/>
          </a:xfrm>
        </p:spPr>
        <p:txBody>
          <a:bodyPr/>
          <a:lstStyle/>
          <a:p>
            <a:r>
              <a:rPr lang="en-US" dirty="0"/>
              <a:t>Communication VS </a:t>
            </a:r>
            <a:r>
              <a:rPr lang="en-US" dirty="0" smtClean="0"/>
              <a:t>Dissemination</a:t>
            </a:r>
            <a:endParaRPr lang="en-US" dirty="0"/>
          </a:p>
        </p:txBody>
      </p:sp>
      <p:sp>
        <p:nvSpPr>
          <p:cNvPr id="15" name="Rounded Rectangle 14"/>
          <p:cNvSpPr/>
          <p:nvPr/>
        </p:nvSpPr>
        <p:spPr>
          <a:xfrm>
            <a:off x="1180885" y="2870085"/>
            <a:ext cx="4713758" cy="2596099"/>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6113" lvl="0" indent="-285750">
              <a:spcAft>
                <a:spcPts val="1200"/>
              </a:spcAft>
              <a:buFontTx/>
              <a:buChar char="-"/>
              <a:defRPr/>
            </a:pPr>
            <a:r>
              <a:rPr lang="fr-BE" sz="1600">
                <a:solidFill>
                  <a:srgbClr val="4D4D4D"/>
                </a:solidFill>
              </a:rPr>
              <a:t>About the project and results</a:t>
            </a:r>
          </a:p>
          <a:p>
            <a:pPr marL="646113" lvl="0" indent="-285750">
              <a:spcAft>
                <a:spcPts val="1200"/>
              </a:spcAft>
              <a:buFontTx/>
              <a:buChar char="-"/>
              <a:defRPr/>
            </a:pPr>
            <a:r>
              <a:rPr lang="en-US" sz="1600">
                <a:solidFill>
                  <a:srgbClr val="4D4D4D"/>
                </a:solidFill>
              </a:rPr>
              <a:t>Multiple audiences </a:t>
            </a:r>
            <a:br>
              <a:rPr lang="en-US" sz="1600">
                <a:solidFill>
                  <a:srgbClr val="4D4D4D"/>
                </a:solidFill>
              </a:rPr>
            </a:br>
            <a:r>
              <a:rPr lang="en-US" sz="1600">
                <a:solidFill>
                  <a:srgbClr val="4D4D4D"/>
                </a:solidFill>
              </a:rPr>
              <a:t>Beyond the project's own community </a:t>
            </a:r>
            <a:br>
              <a:rPr lang="en-US" sz="1600">
                <a:solidFill>
                  <a:srgbClr val="4D4D4D"/>
                </a:solidFill>
              </a:rPr>
            </a:br>
            <a:r>
              <a:rPr lang="en-US" sz="1600">
                <a:solidFill>
                  <a:srgbClr val="4D4D4D"/>
                </a:solidFill>
              </a:rPr>
              <a:t>(include the media and the public)</a:t>
            </a:r>
          </a:p>
          <a:p>
            <a:pPr marL="646113" lvl="0" indent="-285750">
              <a:spcAft>
                <a:spcPts val="1200"/>
              </a:spcAft>
              <a:buFontTx/>
              <a:buChar char="-"/>
              <a:defRPr/>
            </a:pPr>
            <a:r>
              <a:rPr lang="en-GB" sz="1600">
                <a:solidFill>
                  <a:srgbClr val="4D4D4D"/>
                </a:solidFill>
              </a:rPr>
              <a:t>Inform and reach out to society, show the benefits of research</a:t>
            </a:r>
            <a:endParaRPr lang="fr-BE" sz="1600" dirty="0">
              <a:solidFill>
                <a:srgbClr val="4D4D4D"/>
              </a:solidFill>
            </a:endParaRPr>
          </a:p>
        </p:txBody>
      </p:sp>
      <p:sp>
        <p:nvSpPr>
          <p:cNvPr id="16" name="Rounded Rectangle 15"/>
          <p:cNvSpPr/>
          <p:nvPr/>
        </p:nvSpPr>
        <p:spPr>
          <a:xfrm>
            <a:off x="6174962" y="2870084"/>
            <a:ext cx="4713758" cy="2596099"/>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6113" lvl="0" indent="-285750">
              <a:spcAft>
                <a:spcPts val="1200"/>
              </a:spcAft>
              <a:buFontTx/>
              <a:buChar char="-"/>
              <a:defRPr/>
            </a:pPr>
            <a:r>
              <a:rPr lang="fr-BE" sz="1600" dirty="0">
                <a:solidFill>
                  <a:srgbClr val="4D4D4D"/>
                </a:solidFill>
              </a:rPr>
              <a:t>About </a:t>
            </a:r>
            <a:r>
              <a:rPr lang="fr-BE" sz="1600" dirty="0" err="1">
                <a:solidFill>
                  <a:srgbClr val="4D4D4D"/>
                </a:solidFill>
              </a:rPr>
              <a:t>results</a:t>
            </a:r>
            <a:r>
              <a:rPr lang="fr-BE" sz="1600" dirty="0">
                <a:solidFill>
                  <a:srgbClr val="4D4D4D"/>
                </a:solidFill>
              </a:rPr>
              <a:t> </a:t>
            </a:r>
            <a:r>
              <a:rPr lang="fr-BE" sz="1600" dirty="0" err="1">
                <a:solidFill>
                  <a:srgbClr val="4D4D4D"/>
                </a:solidFill>
              </a:rPr>
              <a:t>only</a:t>
            </a:r>
            <a:endParaRPr lang="fr-BE" sz="1600" dirty="0">
              <a:solidFill>
                <a:srgbClr val="4D4D4D"/>
              </a:solidFill>
            </a:endParaRPr>
          </a:p>
          <a:p>
            <a:pPr marL="646113" lvl="0" indent="-285750">
              <a:spcAft>
                <a:spcPts val="1200"/>
              </a:spcAft>
              <a:buFontTx/>
              <a:buChar char="-"/>
              <a:defRPr/>
            </a:pPr>
            <a:r>
              <a:rPr lang="en-US" sz="1600" dirty="0">
                <a:solidFill>
                  <a:srgbClr val="4D4D4D"/>
                </a:solidFill>
              </a:rPr>
              <a:t>Audiences that may use the results in their own work</a:t>
            </a:r>
          </a:p>
          <a:p>
            <a:pPr marL="360363" lvl="0">
              <a:spcAft>
                <a:spcPts val="1200"/>
              </a:spcAft>
              <a:defRPr/>
            </a:pPr>
            <a:r>
              <a:rPr lang="en-US" sz="1400" dirty="0">
                <a:solidFill>
                  <a:srgbClr val="4D4D4D"/>
                </a:solidFill>
              </a:rPr>
              <a:t>e.g. peers (scientific or the project's own community), industry and other commercial actors, professional </a:t>
            </a:r>
            <a:r>
              <a:rPr lang="en-US" sz="1400" dirty="0" err="1">
                <a:solidFill>
                  <a:srgbClr val="4D4D4D"/>
                </a:solidFill>
              </a:rPr>
              <a:t>organisations</a:t>
            </a:r>
            <a:r>
              <a:rPr lang="en-US" sz="1400" dirty="0">
                <a:solidFill>
                  <a:srgbClr val="4D4D4D"/>
                </a:solidFill>
              </a:rPr>
              <a:t>, policymakers</a:t>
            </a:r>
          </a:p>
          <a:p>
            <a:pPr marL="646113" lvl="0" indent="-285750">
              <a:spcAft>
                <a:spcPts val="1200"/>
              </a:spcAft>
              <a:buFontTx/>
              <a:buChar char="-"/>
              <a:defRPr/>
            </a:pPr>
            <a:r>
              <a:rPr lang="en-US" sz="1600" dirty="0">
                <a:solidFill>
                  <a:srgbClr val="4D4D4D"/>
                </a:solidFill>
              </a:rPr>
              <a:t>Enable use and uptake of results</a:t>
            </a:r>
          </a:p>
        </p:txBody>
      </p:sp>
      <p:grpSp>
        <p:nvGrpSpPr>
          <p:cNvPr id="5" name="Group 4"/>
          <p:cNvGrpSpPr/>
          <p:nvPr/>
        </p:nvGrpSpPr>
        <p:grpSpPr>
          <a:xfrm>
            <a:off x="3105764" y="2158313"/>
            <a:ext cx="864000" cy="864000"/>
            <a:chOff x="8939436" y="4807760"/>
            <a:chExt cx="864000" cy="864000"/>
          </a:xfrm>
        </p:grpSpPr>
        <p:sp>
          <p:nvSpPr>
            <p:cNvPr id="6" name="Oval 5"/>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grpSp>
        <p:nvGrpSpPr>
          <p:cNvPr id="8" name="Group 7"/>
          <p:cNvGrpSpPr/>
          <p:nvPr/>
        </p:nvGrpSpPr>
        <p:grpSpPr>
          <a:xfrm>
            <a:off x="8099841" y="2158313"/>
            <a:ext cx="864000" cy="864000"/>
            <a:chOff x="4409515" y="1558376"/>
            <a:chExt cx="864000" cy="864000"/>
          </a:xfrm>
        </p:grpSpPr>
        <p:sp>
          <p:nvSpPr>
            <p:cNvPr id="9" name="Oval 8"/>
            <p:cNvSpPr/>
            <p:nvPr/>
          </p:nvSpPr>
          <p:spPr>
            <a:xfrm>
              <a:off x="4409515"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4031" y="1654928"/>
              <a:ext cx="674968" cy="672382"/>
            </a:xfrm>
            <a:prstGeom prst="rect">
              <a:avLst/>
            </a:prstGeom>
          </p:spPr>
        </p:pic>
      </p:grpSp>
    </p:spTree>
    <p:extLst>
      <p:ext uri="{BB962C8B-B14F-4D97-AF65-F5344CB8AC3E}">
        <p14:creationId xmlns:p14="http://schemas.microsoft.com/office/powerpoint/2010/main" val="3193399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52503" y="1189323"/>
            <a:ext cx="7568737" cy="473104"/>
          </a:xfrm>
        </p:spPr>
        <p:txBody>
          <a:bodyPr/>
          <a:lstStyle/>
          <a:p>
            <a:r>
              <a:rPr lang="en-US" dirty="0" smtClean="0"/>
              <a:t> Dissemination VS Exploitation </a:t>
            </a:r>
            <a:endParaRPr lang="en-US" dirty="0"/>
          </a:p>
        </p:txBody>
      </p:sp>
      <p:sp>
        <p:nvSpPr>
          <p:cNvPr id="15" name="Rounded Rectangle 14"/>
          <p:cNvSpPr/>
          <p:nvPr/>
        </p:nvSpPr>
        <p:spPr>
          <a:xfrm>
            <a:off x="1180884" y="2870085"/>
            <a:ext cx="4838915" cy="2596099"/>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lvl="0">
              <a:spcAft>
                <a:spcPts val="1200"/>
              </a:spcAft>
              <a:defRPr/>
            </a:pPr>
            <a:r>
              <a:rPr lang="fr-BE" dirty="0" err="1" smtClean="0">
                <a:solidFill>
                  <a:srgbClr val="4D4D4D"/>
                </a:solidFill>
              </a:rPr>
              <a:t>Describe</a:t>
            </a:r>
            <a:r>
              <a:rPr lang="fr-BE" dirty="0" smtClean="0">
                <a:solidFill>
                  <a:srgbClr val="4D4D4D"/>
                </a:solidFill>
              </a:rPr>
              <a:t> and </a:t>
            </a:r>
            <a:r>
              <a:rPr lang="fr-BE" dirty="0" err="1" smtClean="0">
                <a:solidFill>
                  <a:srgbClr val="4D4D4D"/>
                </a:solidFill>
              </a:rPr>
              <a:t>make</a:t>
            </a:r>
            <a:r>
              <a:rPr lang="fr-BE" dirty="0" smtClean="0">
                <a:solidFill>
                  <a:srgbClr val="4D4D4D"/>
                </a:solidFill>
              </a:rPr>
              <a:t> </a:t>
            </a:r>
            <a:r>
              <a:rPr lang="fr-BE" dirty="0" err="1" smtClean="0">
                <a:solidFill>
                  <a:srgbClr val="4D4D4D"/>
                </a:solidFill>
              </a:rPr>
              <a:t>results</a:t>
            </a:r>
            <a:r>
              <a:rPr lang="fr-BE" dirty="0" smtClean="0">
                <a:solidFill>
                  <a:srgbClr val="4D4D4D"/>
                </a:solidFill>
              </a:rPr>
              <a:t> visible</a:t>
            </a:r>
          </a:p>
          <a:p>
            <a:pPr marL="360363" lvl="0">
              <a:spcAft>
                <a:spcPts val="1200"/>
              </a:spcAft>
              <a:defRPr/>
            </a:pPr>
            <a:r>
              <a:rPr lang="en-US" dirty="0" smtClean="0">
                <a:solidFill>
                  <a:srgbClr val="4D4D4D"/>
                </a:solidFill>
              </a:rPr>
              <a:t>To audiences that may use the results </a:t>
            </a:r>
          </a:p>
          <a:p>
            <a:pPr marL="360363" lvl="0">
              <a:spcAft>
                <a:spcPts val="1200"/>
              </a:spcAft>
              <a:defRPr/>
            </a:pPr>
            <a:r>
              <a:rPr lang="en-US" dirty="0" smtClean="0">
                <a:solidFill>
                  <a:srgbClr val="4D4D4D"/>
                </a:solidFill>
              </a:rPr>
              <a:t>That may enable their use </a:t>
            </a:r>
            <a:r>
              <a:rPr lang="en-US" dirty="0">
                <a:solidFill>
                  <a:srgbClr val="4D4D4D"/>
                </a:solidFill>
              </a:rPr>
              <a:t>and </a:t>
            </a:r>
            <a:r>
              <a:rPr lang="en-US" dirty="0" smtClean="0">
                <a:solidFill>
                  <a:srgbClr val="4D4D4D"/>
                </a:solidFill>
              </a:rPr>
              <a:t>uptake</a:t>
            </a:r>
            <a:endParaRPr lang="en-US" dirty="0">
              <a:solidFill>
                <a:srgbClr val="4D4D4D"/>
              </a:solidFill>
            </a:endParaRPr>
          </a:p>
        </p:txBody>
      </p:sp>
      <p:sp>
        <p:nvSpPr>
          <p:cNvPr id="16" name="Rounded Rectangle 15"/>
          <p:cNvSpPr/>
          <p:nvPr/>
        </p:nvSpPr>
        <p:spPr>
          <a:xfrm>
            <a:off x="6174962" y="2870084"/>
            <a:ext cx="4713758" cy="2596099"/>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lvl="0">
              <a:spcAft>
                <a:spcPts val="1200"/>
              </a:spcAft>
              <a:defRPr/>
            </a:pPr>
            <a:endParaRPr lang="en-US" dirty="0" smtClean="0">
              <a:solidFill>
                <a:srgbClr val="4D4D4D"/>
              </a:solidFill>
            </a:endParaRPr>
          </a:p>
          <a:p>
            <a:pPr marL="360363" lvl="0">
              <a:spcAft>
                <a:spcPts val="1200"/>
              </a:spcAft>
              <a:defRPr/>
            </a:pPr>
            <a:r>
              <a:rPr lang="en-US" dirty="0" smtClean="0">
                <a:solidFill>
                  <a:srgbClr val="4D4D4D"/>
                </a:solidFill>
              </a:rPr>
              <a:t>Actual use of the results for scientific, societal, economic purposes or for policy making</a:t>
            </a:r>
          </a:p>
          <a:p>
            <a:pPr marL="360363" lvl="0">
              <a:spcAft>
                <a:spcPts val="1200"/>
              </a:spcAft>
              <a:defRPr/>
            </a:pPr>
            <a:r>
              <a:rPr lang="en-US" dirty="0" smtClean="0">
                <a:solidFill>
                  <a:srgbClr val="4D4D4D"/>
                </a:solidFill>
              </a:rPr>
              <a:t>All results generated during the project lifetime but also after its end </a:t>
            </a:r>
          </a:p>
          <a:p>
            <a:pPr marL="360363" lvl="0">
              <a:spcAft>
                <a:spcPts val="1200"/>
              </a:spcAft>
              <a:defRPr/>
            </a:pPr>
            <a:endParaRPr lang="en-US" sz="1600" dirty="0">
              <a:solidFill>
                <a:srgbClr val="4D4D4D"/>
              </a:solidFill>
            </a:endParaRPr>
          </a:p>
        </p:txBody>
      </p:sp>
      <p:grpSp>
        <p:nvGrpSpPr>
          <p:cNvPr id="8" name="Group 7"/>
          <p:cNvGrpSpPr/>
          <p:nvPr/>
        </p:nvGrpSpPr>
        <p:grpSpPr>
          <a:xfrm>
            <a:off x="3105764" y="2135453"/>
            <a:ext cx="864000" cy="864000"/>
            <a:chOff x="4409515" y="1558376"/>
            <a:chExt cx="864000" cy="864000"/>
          </a:xfrm>
        </p:grpSpPr>
        <p:sp>
          <p:nvSpPr>
            <p:cNvPr id="9" name="Oval 8"/>
            <p:cNvSpPr/>
            <p:nvPr/>
          </p:nvSpPr>
          <p:spPr>
            <a:xfrm>
              <a:off x="4409515"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4031" y="1654928"/>
              <a:ext cx="674968" cy="672382"/>
            </a:xfrm>
            <a:prstGeom prst="rect">
              <a:avLst/>
            </a:prstGeom>
          </p:spPr>
        </p:pic>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1359" y="2135453"/>
            <a:ext cx="851658" cy="830822"/>
          </a:xfrm>
          <a:prstGeom prst="rect">
            <a:avLst/>
          </a:prstGeom>
        </p:spPr>
      </p:pic>
    </p:spTree>
    <p:extLst>
      <p:ext uri="{BB962C8B-B14F-4D97-AF65-F5344CB8AC3E}">
        <p14:creationId xmlns:p14="http://schemas.microsoft.com/office/powerpoint/2010/main" val="3695924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Management of intellectual </a:t>
            </a:r>
            <a:r>
              <a:rPr lang="en-US" dirty="0" smtClean="0"/>
              <a:t>property</a:t>
            </a:r>
            <a:endParaRPr lang="en-US" dirty="0"/>
          </a:p>
        </p:txBody>
      </p:sp>
      <p:sp>
        <p:nvSpPr>
          <p:cNvPr id="5" name="Rectangle 4"/>
          <p:cNvSpPr/>
          <p:nvPr/>
        </p:nvSpPr>
        <p:spPr>
          <a:xfrm>
            <a:off x="838200" y="1073589"/>
            <a:ext cx="10168467" cy="1479187"/>
          </a:xfrm>
          <a:prstGeom prst="rect">
            <a:avLst/>
          </a:prstGeom>
        </p:spPr>
        <p:txBody>
          <a:bodyPr wrap="square">
            <a:spAutoFit/>
          </a:bodyPr>
          <a:lstStyle/>
          <a:p>
            <a:pPr marR="0" lvl="0" defTabSz="914400" eaLnBrk="1" fontAlgn="auto" latinLnBrk="0" hangingPunct="1">
              <a:lnSpc>
                <a:spcPct val="110000"/>
              </a:lnSpc>
              <a:spcBef>
                <a:spcPts val="0"/>
              </a:spcBef>
              <a:spcAft>
                <a:spcPts val="0"/>
              </a:spcAft>
              <a:buClr>
                <a:srgbClr val="004494"/>
              </a:buClr>
              <a:buSzTx/>
              <a:tabLst/>
              <a:defRPr/>
            </a:pPr>
            <a:r>
              <a:rPr kumimoji="0" lang="en-US" sz="1600" i="0" u="none" strike="noStrike" kern="0" cap="none" spc="0" normalizeH="0" baseline="0" noProof="0" dirty="0" smtClean="0">
                <a:ln>
                  <a:noFill/>
                </a:ln>
                <a:solidFill>
                  <a:srgbClr val="4D4D4D"/>
                </a:solidFill>
                <a:effectLst/>
                <a:uLnTx/>
                <a:uFillTx/>
              </a:rPr>
              <a:t>Each Horizon Europe beneficiary shall use its best efforts to exploit the </a:t>
            </a:r>
            <a:r>
              <a:rPr kumimoji="0" lang="en-US" sz="1600" b="1" i="0" u="none" strike="noStrike" kern="0" cap="none" spc="0" normalizeH="0" baseline="0" noProof="0" dirty="0" smtClean="0">
                <a:ln>
                  <a:noFill/>
                </a:ln>
                <a:solidFill>
                  <a:srgbClr val="931680"/>
                </a:solidFill>
                <a:effectLst/>
                <a:uLnTx/>
                <a:uFillTx/>
              </a:rPr>
              <a:t>results it owns</a:t>
            </a:r>
            <a:r>
              <a:rPr kumimoji="0" lang="en-US" sz="1600" i="0" u="none" strike="noStrike" kern="0" cap="none" spc="0" normalizeH="0" baseline="0" noProof="0" dirty="0" smtClean="0">
                <a:ln>
                  <a:noFill/>
                </a:ln>
                <a:solidFill>
                  <a:srgbClr val="4D4D4D"/>
                </a:solidFill>
                <a:effectLst/>
                <a:uLnTx/>
                <a:uFillTx/>
              </a:rPr>
              <a:t>, or to have them exploited by another legal entity, in particular through the transfer and licensing of results. In this respect beneficiaries are required to adequately </a:t>
            </a:r>
            <a:r>
              <a:rPr kumimoji="0" lang="en-US" sz="1600" b="1" i="0" u="none" strike="noStrike" kern="0" cap="none" spc="0" normalizeH="0" baseline="0" noProof="0" dirty="0" smtClean="0">
                <a:ln>
                  <a:noFill/>
                </a:ln>
                <a:solidFill>
                  <a:srgbClr val="931680"/>
                </a:solidFill>
                <a:effectLst/>
                <a:uLnTx/>
                <a:uFillTx/>
              </a:rPr>
              <a:t>protect their results </a:t>
            </a:r>
            <a:r>
              <a:rPr kumimoji="0" lang="en-US" sz="1600" i="0" u="none" strike="noStrike" kern="0" cap="none" spc="0" normalizeH="0" baseline="0" noProof="0" dirty="0" smtClean="0">
                <a:ln>
                  <a:noFill/>
                </a:ln>
                <a:solidFill>
                  <a:srgbClr val="4D4D4D"/>
                </a:solidFill>
                <a:effectLst/>
                <a:uLnTx/>
                <a:uFillTx/>
              </a:rPr>
              <a:t>– if possible and justified – taking account of possible prospects for commercial exploitation and any other legitimate interest.</a:t>
            </a:r>
          </a:p>
          <a:p>
            <a:pPr marL="285750" marR="0" lvl="0" indent="-285750" defTabSz="914400" eaLnBrk="1" fontAlgn="auto" latinLnBrk="0" hangingPunct="1">
              <a:lnSpc>
                <a:spcPct val="150000"/>
              </a:lnSpc>
              <a:spcBef>
                <a:spcPts val="0"/>
              </a:spcBef>
              <a:spcAft>
                <a:spcPts val="0"/>
              </a:spcAft>
              <a:buClr>
                <a:srgbClr val="004494"/>
              </a:buClr>
              <a:buSzTx/>
              <a:buFont typeface="Wingdings" panose="05000000000000000000" pitchFamily="2" charset="2"/>
              <a:buChar char="F"/>
              <a:tabLst/>
              <a:defRPr/>
            </a:pPr>
            <a:endParaRPr kumimoji="0" lang="en-US" sz="1500" b="0" i="0" u="none" strike="noStrike" kern="0" cap="none" spc="0" normalizeH="0" baseline="0" noProof="0" dirty="0" smtClean="0">
              <a:ln>
                <a:noFill/>
              </a:ln>
              <a:solidFill>
                <a:srgbClr val="4D4D4D"/>
              </a:solidFill>
              <a:effectLst/>
              <a:uLnTx/>
              <a:uFillTx/>
            </a:endParaRPr>
          </a:p>
        </p:txBody>
      </p:sp>
      <p:sp>
        <p:nvSpPr>
          <p:cNvPr id="7" name="TextBox 6"/>
          <p:cNvSpPr txBox="1"/>
          <p:nvPr/>
        </p:nvSpPr>
        <p:spPr>
          <a:xfrm>
            <a:off x="9217055" y="3529343"/>
            <a:ext cx="2363289" cy="1477328"/>
          </a:xfrm>
          <a:prstGeom prst="rect">
            <a:avLst/>
          </a:prstGeom>
          <a:noFill/>
          <a:ln>
            <a:solidFill>
              <a:srgbClr val="9BD4F0"/>
            </a:solidFill>
          </a:ln>
        </p:spPr>
        <p:txBody>
          <a:bodyPr wrap="square" rtlCol="0">
            <a:spAutoFit/>
          </a:bodyPr>
          <a:lstStyle/>
          <a:p>
            <a:pPr algn="ctr">
              <a:spcBef>
                <a:spcPts val="1200"/>
              </a:spcBef>
            </a:pPr>
            <a:r>
              <a:rPr lang="en-US" dirty="0"/>
              <a:t>The provision of a </a:t>
            </a:r>
            <a:r>
              <a:rPr lang="en-US" b="1" dirty="0">
                <a:solidFill>
                  <a:srgbClr val="931680"/>
                </a:solidFill>
              </a:rPr>
              <a:t>results ownership </a:t>
            </a:r>
            <a:r>
              <a:rPr lang="en-US" b="1" dirty="0" smtClean="0">
                <a:solidFill>
                  <a:srgbClr val="931680"/>
                </a:solidFill>
              </a:rPr>
              <a:t>list (ROL) </a:t>
            </a:r>
            <a:r>
              <a:rPr lang="en-US" dirty="0"/>
              <a:t>is</a:t>
            </a:r>
            <a:r>
              <a:rPr lang="en-US" dirty="0">
                <a:solidFill>
                  <a:srgbClr val="FF0000"/>
                </a:solidFill>
              </a:rPr>
              <a:t> </a:t>
            </a:r>
            <a:r>
              <a:rPr lang="en-US" b="1" dirty="0">
                <a:solidFill>
                  <a:srgbClr val="931680"/>
                </a:solidFill>
              </a:rPr>
              <a:t>mandatory</a:t>
            </a:r>
            <a:r>
              <a:rPr lang="en-US" b="1" dirty="0">
                <a:solidFill>
                  <a:srgbClr val="FF0000"/>
                </a:solidFill>
              </a:rPr>
              <a:t> </a:t>
            </a:r>
            <a:r>
              <a:rPr lang="en-US" dirty="0"/>
              <a:t>at the end of the project</a:t>
            </a:r>
            <a:r>
              <a:rPr lang="en-US" dirty="0" smtClean="0"/>
              <a:t>.</a:t>
            </a:r>
            <a:endParaRPr lang="en-US" dirty="0"/>
          </a:p>
        </p:txBody>
      </p:sp>
      <p:sp>
        <p:nvSpPr>
          <p:cNvPr id="2" name="Rectangle 1"/>
          <p:cNvSpPr/>
          <p:nvPr/>
        </p:nvSpPr>
        <p:spPr>
          <a:xfrm>
            <a:off x="838200" y="2334303"/>
            <a:ext cx="8449491" cy="4167808"/>
          </a:xfrm>
          <a:prstGeom prst="rect">
            <a:avLst/>
          </a:prstGeom>
        </p:spPr>
        <p:txBody>
          <a:bodyPr wrap="square">
            <a:spAutoFit/>
          </a:bodyPr>
          <a:lstStyle/>
          <a:p>
            <a:pPr lvl="0">
              <a:buClr>
                <a:srgbClr val="004494"/>
              </a:buClr>
              <a:defRPr/>
            </a:pPr>
            <a:r>
              <a:rPr lang="en-US" sz="1600" kern="0" dirty="0">
                <a:solidFill>
                  <a:srgbClr val="4D4D4D"/>
                </a:solidFill>
              </a:rPr>
              <a:t>IP management in a proposal</a:t>
            </a:r>
            <a:r>
              <a:rPr lang="en-US" sz="1600" b="1" kern="0" dirty="0">
                <a:solidFill>
                  <a:srgbClr val="4D4D4D"/>
                </a:solidFill>
              </a:rPr>
              <a:t>:</a:t>
            </a:r>
          </a:p>
          <a:p>
            <a:pPr lvl="0">
              <a:buClr>
                <a:srgbClr val="004494"/>
              </a:buClr>
              <a:defRPr/>
            </a:pPr>
            <a:endParaRPr lang="en-US" sz="1600" b="1" kern="0" dirty="0">
              <a:solidFill>
                <a:srgbClr val="4D4D4D"/>
              </a:solidFill>
            </a:endParaRPr>
          </a:p>
          <a:p>
            <a:pPr marL="541338" lvl="1" indent="-285750">
              <a:spcBef>
                <a:spcPts val="500"/>
              </a:spcBef>
              <a:spcAft>
                <a:spcPts val="600"/>
              </a:spcAft>
              <a:buClr>
                <a:schemeClr val="tx2">
                  <a:lumMod val="60000"/>
                  <a:lumOff val="40000"/>
                </a:schemeClr>
              </a:buClr>
              <a:buFont typeface="Arial" panose="020B0604020202020204" pitchFamily="34" charset="0"/>
              <a:buChar char="•"/>
              <a:defRPr/>
            </a:pPr>
            <a:r>
              <a:rPr lang="en-IE" sz="1600" kern="0" dirty="0">
                <a:solidFill>
                  <a:srgbClr val="4D4D4D"/>
                </a:solidFill>
              </a:rPr>
              <a:t>Does the proposal present a comprehensive and feasible </a:t>
            </a:r>
            <a:r>
              <a:rPr lang="en-IE" sz="1600" kern="0" dirty="0" smtClean="0">
                <a:solidFill>
                  <a:srgbClr val="4D4D4D"/>
                </a:solidFill>
              </a:rPr>
              <a:t>strategy </a:t>
            </a:r>
            <a:r>
              <a:rPr lang="en-IE" sz="1600" kern="0" dirty="0">
                <a:solidFill>
                  <a:srgbClr val="4D4D4D"/>
                </a:solidFill>
              </a:rPr>
              <a:t>for the management of the intellectual property generated in the project, including protection measures (if relevant)? </a:t>
            </a:r>
          </a:p>
          <a:p>
            <a:pPr marL="541338" lvl="1" indent="-285750">
              <a:spcBef>
                <a:spcPts val="500"/>
              </a:spcBef>
              <a:spcAft>
                <a:spcPts val="600"/>
              </a:spcAft>
              <a:buClr>
                <a:schemeClr val="tx2">
                  <a:lumMod val="60000"/>
                  <a:lumOff val="40000"/>
                </a:schemeClr>
              </a:buClr>
              <a:buFont typeface="Arial" panose="020B0604020202020204" pitchFamily="34" charset="0"/>
              <a:buChar char="•"/>
              <a:defRPr/>
            </a:pPr>
            <a:r>
              <a:rPr lang="en-IE" sz="1600" kern="0" dirty="0">
                <a:solidFill>
                  <a:srgbClr val="4D4D4D"/>
                </a:solidFill>
              </a:rPr>
              <a:t>Is the IP </a:t>
            </a:r>
            <a:r>
              <a:rPr lang="en-IE" sz="1600" kern="0" dirty="0" smtClean="0">
                <a:solidFill>
                  <a:srgbClr val="4D4D4D"/>
                </a:solidFill>
              </a:rPr>
              <a:t>strategy </a:t>
            </a:r>
            <a:r>
              <a:rPr lang="en-IE" sz="1600" kern="0" dirty="0">
                <a:solidFill>
                  <a:srgbClr val="4D4D4D"/>
                </a:solidFill>
              </a:rPr>
              <a:t>commensurate with the described impact pathways to outcomes and impacts and therefore underpins the ‘credibility’ of these pathways?   </a:t>
            </a:r>
          </a:p>
          <a:p>
            <a:pPr marL="541338" lvl="1" indent="-285750">
              <a:spcBef>
                <a:spcPts val="500"/>
              </a:spcBef>
              <a:spcAft>
                <a:spcPts val="600"/>
              </a:spcAft>
              <a:buClr>
                <a:schemeClr val="tx2">
                  <a:lumMod val="60000"/>
                  <a:lumOff val="40000"/>
                </a:schemeClr>
              </a:buClr>
              <a:buFont typeface="Arial" panose="020B0604020202020204" pitchFamily="34" charset="0"/>
              <a:buChar char="•"/>
              <a:defRPr/>
            </a:pPr>
            <a:r>
              <a:rPr lang="en-IE" sz="1600" kern="0" dirty="0">
                <a:solidFill>
                  <a:srgbClr val="4D4D4D"/>
                </a:solidFill>
              </a:rPr>
              <a:t>Does it consider ‘freedom to operate’ regarding background owned by consortium members or third parties (if relevant)?</a:t>
            </a:r>
          </a:p>
          <a:p>
            <a:pPr marL="541338" lvl="1" indent="-285750">
              <a:spcBef>
                <a:spcPts val="500"/>
              </a:spcBef>
              <a:spcAft>
                <a:spcPts val="600"/>
              </a:spcAft>
              <a:buClr>
                <a:schemeClr val="tx2">
                  <a:lumMod val="60000"/>
                  <a:lumOff val="40000"/>
                </a:schemeClr>
              </a:buClr>
              <a:buFont typeface="Arial" panose="020B0604020202020204" pitchFamily="34" charset="0"/>
              <a:buChar char="•"/>
              <a:defRPr/>
            </a:pPr>
            <a:r>
              <a:rPr lang="en-IE" sz="1600" kern="0" dirty="0">
                <a:solidFill>
                  <a:srgbClr val="4D4D4D"/>
                </a:solidFill>
              </a:rPr>
              <a:t>Does the IP approach give due thought to balancing between publication of results and plans to protect IP, e.g. in terms of timing the respective activities, </a:t>
            </a:r>
            <a:r>
              <a:rPr lang="en-GB" sz="1600" kern="0" dirty="0">
                <a:solidFill>
                  <a:srgbClr val="4D4D4D"/>
                </a:solidFill>
              </a:rPr>
              <a:t>involvement of IP experts? </a:t>
            </a:r>
          </a:p>
          <a:p>
            <a:pPr marL="541338" lvl="1" indent="-285750">
              <a:spcBef>
                <a:spcPts val="500"/>
              </a:spcBef>
              <a:spcAft>
                <a:spcPts val="600"/>
              </a:spcAft>
              <a:buClr>
                <a:schemeClr val="tx2">
                  <a:lumMod val="60000"/>
                  <a:lumOff val="40000"/>
                </a:schemeClr>
              </a:buClr>
              <a:buFont typeface="Arial" panose="020B0604020202020204" pitchFamily="34" charset="0"/>
              <a:buChar char="•"/>
              <a:defRPr/>
            </a:pPr>
            <a:r>
              <a:rPr lang="en-GB" sz="1600" kern="0" dirty="0">
                <a:solidFill>
                  <a:srgbClr val="4D4D4D"/>
                </a:solidFill>
              </a:rPr>
              <a:t>If relevant (work programme), have additional exploitation obligations in relation to IP been considered? </a:t>
            </a:r>
          </a:p>
        </p:txBody>
      </p:sp>
    </p:spTree>
    <p:extLst>
      <p:ext uri="{BB962C8B-B14F-4D97-AF65-F5344CB8AC3E}">
        <p14:creationId xmlns:p14="http://schemas.microsoft.com/office/powerpoint/2010/main" val="2537327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66930" y="1368000"/>
            <a:ext cx="10486869" cy="3090447"/>
          </a:xfrm>
        </p:spPr>
        <p:txBody>
          <a:bodyPr/>
          <a:lstStyle/>
          <a:p>
            <a:pPr marL="285750" indent="-285750">
              <a:lnSpc>
                <a:spcPct val="150000"/>
              </a:lnSpc>
              <a:buClr>
                <a:schemeClr val="tx2">
                  <a:lumMod val="60000"/>
                  <a:lumOff val="40000"/>
                </a:schemeClr>
              </a:buClr>
              <a:buFont typeface="Arial" panose="020B0604020202020204" pitchFamily="34" charset="0"/>
              <a:buChar char="•"/>
            </a:pPr>
            <a:r>
              <a:rPr lang="en-US" sz="1600" dirty="0" smtClean="0"/>
              <a:t>Collects as much as possible structured </a:t>
            </a:r>
            <a:r>
              <a:rPr lang="en-US" sz="1600" dirty="0"/>
              <a:t>data that can then </a:t>
            </a:r>
            <a:r>
              <a:rPr lang="en-US" sz="1600" dirty="0" smtClean="0"/>
              <a:t>be used for reporting purposes</a:t>
            </a:r>
            <a:endParaRPr lang="en-US" sz="1600" dirty="0"/>
          </a:p>
          <a:p>
            <a:pPr marL="285750" indent="-285750">
              <a:lnSpc>
                <a:spcPct val="150000"/>
              </a:lnSpc>
              <a:buClr>
                <a:schemeClr val="tx2">
                  <a:lumMod val="60000"/>
                  <a:lumOff val="40000"/>
                </a:schemeClr>
              </a:buClr>
              <a:buFont typeface="Arial" panose="020B0604020202020204" pitchFamily="34" charset="0"/>
              <a:buChar char="•"/>
            </a:pPr>
            <a:r>
              <a:rPr lang="en-US" sz="1600" dirty="0" smtClean="0"/>
              <a:t>Allows easier comparison </a:t>
            </a:r>
            <a:r>
              <a:rPr lang="en-US" sz="1600" dirty="0"/>
              <a:t>between proposals (use of tables, charts, etc.)</a:t>
            </a:r>
          </a:p>
          <a:p>
            <a:pPr marL="285750" indent="-285750">
              <a:lnSpc>
                <a:spcPct val="150000"/>
              </a:lnSpc>
              <a:buClr>
                <a:schemeClr val="tx2">
                  <a:lumMod val="60000"/>
                  <a:lumOff val="40000"/>
                </a:schemeClr>
              </a:buClr>
              <a:buFont typeface="Arial" panose="020B0604020202020204" pitchFamily="34" charset="0"/>
              <a:buChar char="•"/>
            </a:pPr>
            <a:r>
              <a:rPr lang="en-US" sz="1600" dirty="0" smtClean="0"/>
              <a:t>Ensures links </a:t>
            </a:r>
            <a:r>
              <a:rPr lang="en-US" sz="1600" dirty="0"/>
              <a:t>with </a:t>
            </a:r>
            <a:r>
              <a:rPr lang="en-US" sz="1600" dirty="0" smtClean="0"/>
              <a:t>EC </a:t>
            </a:r>
            <a:r>
              <a:rPr lang="en-US" sz="1600" dirty="0"/>
              <a:t>and external </a:t>
            </a:r>
            <a:r>
              <a:rPr lang="en-US" sz="1600" dirty="0" smtClean="0"/>
              <a:t>data sources, and encourages </a:t>
            </a:r>
            <a:r>
              <a:rPr lang="en-US" sz="1600" dirty="0"/>
              <a:t>the use of external single identification such as ORCID</a:t>
            </a:r>
          </a:p>
          <a:p>
            <a:pPr marL="285750" indent="-285750">
              <a:lnSpc>
                <a:spcPct val="150000"/>
              </a:lnSpc>
              <a:buClr>
                <a:schemeClr val="tx2">
                  <a:lumMod val="60000"/>
                  <a:lumOff val="40000"/>
                </a:schemeClr>
              </a:buClr>
              <a:buFont typeface="Arial" panose="020B0604020202020204" pitchFamily="34" charset="0"/>
              <a:buChar char="•"/>
            </a:pPr>
            <a:r>
              <a:rPr lang="en-US" sz="1600" dirty="0" smtClean="0"/>
              <a:t>Facilitates the </a:t>
            </a:r>
            <a:r>
              <a:rPr lang="en-US" sz="1600" dirty="0"/>
              <a:t>clustering of projects from different parts of the programme by topic and policy area</a:t>
            </a:r>
          </a:p>
          <a:p>
            <a:endParaRPr lang="en-US" dirty="0"/>
          </a:p>
        </p:txBody>
      </p:sp>
      <p:sp>
        <p:nvSpPr>
          <p:cNvPr id="3" name="Title 2"/>
          <p:cNvSpPr>
            <a:spLocks noGrp="1"/>
          </p:cNvSpPr>
          <p:nvPr>
            <p:ph type="title"/>
          </p:nvPr>
        </p:nvSpPr>
        <p:spPr/>
        <p:txBody>
          <a:bodyPr/>
          <a:lstStyle/>
          <a:p>
            <a:r>
              <a:rPr lang="en-US" dirty="0" smtClean="0"/>
              <a:t>The proposal template</a:t>
            </a:r>
            <a:endParaRPr lang="en-US" dirty="0"/>
          </a:p>
        </p:txBody>
      </p:sp>
    </p:spTree>
    <p:extLst>
      <p:ext uri="{BB962C8B-B14F-4D97-AF65-F5344CB8AC3E}">
        <p14:creationId xmlns:p14="http://schemas.microsoft.com/office/powerpoint/2010/main" val="4043790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Proposal: </a:t>
            </a:r>
            <a:r>
              <a:rPr lang="en-US" dirty="0" smtClean="0"/>
              <a:t>The impact </a:t>
            </a:r>
            <a:r>
              <a:rPr lang="en-US" dirty="0"/>
              <a:t>canvas </a:t>
            </a:r>
            <a:r>
              <a:rPr lang="en-US" dirty="0">
                <a:solidFill>
                  <a:srgbClr val="00B0F0"/>
                </a:solidFill>
              </a:rPr>
              <a:t>new</a:t>
            </a:r>
          </a:p>
        </p:txBody>
      </p:sp>
      <p:pic>
        <p:nvPicPr>
          <p:cNvPr id="4" name="Picture 3">
            <a:extLst>
              <a:ext uri="{FF2B5EF4-FFF2-40B4-BE49-F238E27FC236}">
                <a16:creationId xmlns:a16="http://schemas.microsoft.com/office/drawing/2014/main" id="{ABF387FF-FF59-41FF-8DD6-4065D843369E}"/>
              </a:ext>
            </a:extLst>
          </p:cNvPr>
          <p:cNvPicPr>
            <a:picLocks noChangeAspect="1"/>
          </p:cNvPicPr>
          <p:nvPr/>
        </p:nvPicPr>
        <p:blipFill>
          <a:blip r:embed="rId2"/>
          <a:stretch>
            <a:fillRect/>
          </a:stretch>
        </p:blipFill>
        <p:spPr>
          <a:xfrm>
            <a:off x="147559" y="1168598"/>
            <a:ext cx="7101489" cy="3676020"/>
          </a:xfrm>
          <a:prstGeom prst="rect">
            <a:avLst/>
          </a:prstGeom>
        </p:spPr>
      </p:pic>
      <p:pic>
        <p:nvPicPr>
          <p:cNvPr id="5" name="Picture 5" descr="Graphical user interface, text, application&#10;&#10;Description automatically generated">
            <a:extLst>
              <a:ext uri="{FF2B5EF4-FFF2-40B4-BE49-F238E27FC236}">
                <a16:creationId xmlns:a16="http://schemas.microsoft.com/office/drawing/2014/main" id="{731C85EF-F9A7-422F-A506-E0F7A11F87BF}"/>
              </a:ext>
            </a:extLst>
          </p:cNvPr>
          <p:cNvPicPr>
            <a:picLocks noChangeAspect="1"/>
          </p:cNvPicPr>
          <p:nvPr/>
        </p:nvPicPr>
        <p:blipFill>
          <a:blip r:embed="rId3"/>
          <a:stretch>
            <a:fillRect/>
          </a:stretch>
        </p:blipFill>
        <p:spPr>
          <a:xfrm>
            <a:off x="7249048" y="1465337"/>
            <a:ext cx="4693243" cy="3304213"/>
          </a:xfrm>
          <a:prstGeom prst="rect">
            <a:avLst/>
          </a:prstGeom>
        </p:spPr>
      </p:pic>
      <p:pic>
        <p:nvPicPr>
          <p:cNvPr id="6" name="Picture 5"/>
          <p:cNvPicPr>
            <a:picLocks noChangeAspect="1"/>
          </p:cNvPicPr>
          <p:nvPr/>
        </p:nvPicPr>
        <p:blipFill>
          <a:blip r:embed="rId4"/>
          <a:stretch>
            <a:fillRect/>
          </a:stretch>
        </p:blipFill>
        <p:spPr>
          <a:xfrm>
            <a:off x="392726" y="4950690"/>
            <a:ext cx="6856322" cy="1459345"/>
          </a:xfrm>
          <a:prstGeom prst="rect">
            <a:avLst/>
          </a:prstGeom>
        </p:spPr>
      </p:pic>
    </p:spTree>
    <p:extLst>
      <p:ext uri="{BB962C8B-B14F-4D97-AF65-F5344CB8AC3E}">
        <p14:creationId xmlns:p14="http://schemas.microsoft.com/office/powerpoint/2010/main" val="2361763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1773" y="1471061"/>
            <a:ext cx="10156297" cy="1310864"/>
          </a:xfrm>
        </p:spPr>
        <p:txBody>
          <a:bodyPr/>
          <a:lstStyle/>
          <a:p>
            <a:r>
              <a:rPr lang="en-GB" sz="4800" dirty="0" smtClean="0"/>
              <a:t>Communication, Dissemination</a:t>
            </a:r>
            <a:r>
              <a:rPr lang="en-GB" sz="4800" dirty="0"/>
              <a:t>, Exploitation and </a:t>
            </a:r>
            <a:r>
              <a:rPr lang="en-GB" sz="4800" dirty="0" smtClean="0"/>
              <a:t>IP management in </a:t>
            </a:r>
            <a:r>
              <a:rPr lang="en-GB" sz="4800" dirty="0"/>
              <a:t>Horizon Europe</a:t>
            </a:r>
          </a:p>
        </p:txBody>
      </p:sp>
    </p:spTree>
    <p:extLst>
      <p:ext uri="{BB962C8B-B14F-4D97-AF65-F5344CB8AC3E}">
        <p14:creationId xmlns:p14="http://schemas.microsoft.com/office/powerpoint/2010/main" val="894543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smtClean="0">
                <a:solidFill>
                  <a:schemeClr val="accent4"/>
                </a:solidFill>
              </a:rPr>
              <a:t>Thank you!</a:t>
            </a:r>
          </a:p>
          <a:p>
            <a:pPr algn="ctr"/>
            <a:r>
              <a:rPr lang="en-GB" b="0" kern="0" dirty="0" smtClean="0">
                <a:latin typeface="EC Square Sans Pro" panose="020B0506040000020004" pitchFamily="34" charset="0"/>
              </a:rPr>
              <a:t/>
            </a:r>
            <a:br>
              <a:rPr lang="en-GB" b="0" kern="0" dirty="0" smtClean="0">
                <a:latin typeface="EC Square Sans Pro" panose="020B0506040000020004" pitchFamily="34" charset="0"/>
              </a:rPr>
            </a:br>
            <a:r>
              <a:rPr lang="en-GB" b="0" kern="0" dirty="0" smtClean="0">
                <a:latin typeface="EC Square Sans Pro" panose="020B0506040000020004" pitchFamily="34" charset="0"/>
              </a:rPr>
              <a:t> </a:t>
            </a:r>
            <a:br>
              <a:rPr lang="en-GB" b="0" kern="0" dirty="0" smtClean="0">
                <a:latin typeface="EC Square Sans Pro" panose="020B0506040000020004" pitchFamily="34" charset="0"/>
              </a:rPr>
            </a:br>
            <a:r>
              <a:rPr lang="en-GB" b="0" kern="0" dirty="0" smtClean="0">
                <a:latin typeface="EC Square Sans Pro" panose="020B0506040000020004" pitchFamily="34" charset="0"/>
              </a:rPr>
              <a:t/>
            </a:r>
            <a:br>
              <a:rPr lang="en-GB" b="0" kern="0" dirty="0" smtClean="0">
                <a:latin typeface="EC Square Sans Pro" panose="020B0506040000020004" pitchFamily="34" charset="0"/>
              </a:rPr>
            </a:br>
            <a:r>
              <a:rPr lang="en-GB" kern="0" dirty="0" smtClean="0"/>
              <a:t/>
            </a:r>
            <a:br>
              <a:rPr lang="en-GB" kern="0" dirty="0" smtClean="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 </a:t>
            </a:r>
            <a:r>
              <a:rPr lang="en-GB" sz="2800" b="1" dirty="0" err="1" smtClean="0">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dirty="0">
                <a:solidFill>
                  <a:schemeClr val="tx2"/>
                </a:solidFill>
                <a:latin typeface="+mj-lt"/>
                <a:hlinkClick r:id="rId2"/>
              </a:rPr>
              <a:t>http://ec.europa.eu/horizon-europe</a:t>
            </a:r>
            <a:endParaRPr lang="en-GB" sz="1800" b="1" dirty="0">
              <a:solidFill>
                <a:schemeClr val="tx2"/>
              </a:solidFill>
              <a:latin typeface="+mj-lt"/>
            </a:endParaRPr>
          </a:p>
          <a:p>
            <a:pPr algn="ctr"/>
            <a:endParaRPr lang="en-GB" sz="1000" b="0" dirty="0" err="1" smtClean="0">
              <a:solidFill>
                <a:schemeClr val="accent3"/>
              </a:solidFill>
            </a:endParaRPr>
          </a:p>
        </p:txBody>
      </p:sp>
    </p:spTree>
    <p:extLst>
      <p:ext uri="{BB962C8B-B14F-4D97-AF65-F5344CB8AC3E}">
        <p14:creationId xmlns:p14="http://schemas.microsoft.com/office/powerpoint/2010/main" val="1658662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Starting point 1: Definitions…</a:t>
            </a:r>
            <a:endParaRPr lang="en-GB" dirty="0"/>
          </a:p>
        </p:txBody>
      </p:sp>
      <p:sp>
        <p:nvSpPr>
          <p:cNvPr id="4" name="Title 1"/>
          <p:cNvSpPr txBox="1">
            <a:spLocks/>
          </p:cNvSpPr>
          <p:nvPr/>
        </p:nvSpPr>
        <p:spPr>
          <a:xfrm>
            <a:off x="880056" y="1994387"/>
            <a:ext cx="4692141" cy="872647"/>
          </a:xfrm>
          <a:prstGeom prst="rect">
            <a:avLst/>
          </a:prstGeom>
        </p:spPr>
        <p:txBody>
          <a:bodyPr vert="horz" lIns="91440" tIns="45720" rIns="91440" bIns="0" rtlCol="0" anchor="t" anchorCtr="0">
            <a:normAutofit/>
          </a:bodyPr>
          <a:lstStyle>
            <a:lvl1pPr algn="l" defTabSz="914400" rtl="0" eaLnBrk="1" latinLnBrk="0" hangingPunct="1">
              <a:lnSpc>
                <a:spcPct val="90000"/>
              </a:lnSpc>
              <a:spcBef>
                <a:spcPct val="0"/>
              </a:spcBef>
              <a:buNone/>
              <a:defRPr sz="6000" b="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rgbClr val="034EA2"/>
                </a:solidFill>
                <a:effectLst/>
                <a:uLnTx/>
                <a:uFillTx/>
                <a:latin typeface="Arial"/>
                <a:ea typeface="+mj-ea"/>
                <a:cs typeface="+mj-cs"/>
              </a:rPr>
              <a:t>Results:</a:t>
            </a:r>
            <a:endParaRPr kumimoji="0" lang="en-US" sz="3000" b="1" i="0" u="none" strike="noStrike" kern="1200" cap="none" spc="0" normalizeH="0" baseline="0" noProof="0" dirty="0">
              <a:ln>
                <a:noFill/>
              </a:ln>
              <a:solidFill>
                <a:srgbClr val="034EA2"/>
              </a:solidFill>
              <a:effectLst/>
              <a:uLnTx/>
              <a:uFillTx/>
              <a:latin typeface="Arial"/>
              <a:ea typeface="+mj-ea"/>
              <a:cs typeface="+mj-cs"/>
            </a:endParaRPr>
          </a:p>
        </p:txBody>
      </p:sp>
      <p:sp>
        <p:nvSpPr>
          <p:cNvPr id="5" name="Subtitle 2"/>
          <p:cNvSpPr txBox="1">
            <a:spLocks/>
          </p:cNvSpPr>
          <p:nvPr/>
        </p:nvSpPr>
        <p:spPr>
          <a:xfrm>
            <a:off x="904284" y="2537968"/>
            <a:ext cx="5569696"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buClr>
                <a:srgbClr val="034EA2"/>
              </a:buClr>
              <a:defRPr/>
            </a:pPr>
            <a:r>
              <a:rPr lang="en-US" sz="1400" dirty="0">
                <a:solidFill>
                  <a:srgbClr val="034EA2"/>
                </a:solidFill>
              </a:rPr>
              <a:t>Results’ means any  tangible  or  intangible  effect  of  the  action,  such  as  data,  know-how  or information,  whatever  its  form  or  nature,  whether  or  not  it  can  be  protected,  as  well  as any rights attached to it, including intellectual property </a:t>
            </a:r>
            <a:r>
              <a:rPr lang="en-US" sz="1400" dirty="0" smtClean="0">
                <a:solidFill>
                  <a:srgbClr val="034EA2"/>
                </a:solidFill>
              </a:rPr>
              <a:t>rights…</a:t>
            </a:r>
            <a:endParaRPr kumimoji="0" lang="en-US" sz="1400" b="0" i="0" u="none" strike="noStrike" kern="1200" cap="none" spc="0" normalizeH="0" baseline="0" noProof="0" dirty="0">
              <a:ln>
                <a:noFill/>
              </a:ln>
              <a:solidFill>
                <a:srgbClr val="034EA2"/>
              </a:solidFill>
              <a:effectLst/>
              <a:uLnTx/>
              <a:uFillTx/>
              <a:latin typeface="Arial"/>
              <a:ea typeface="+mn-ea"/>
              <a:cs typeface="+mn-cs"/>
            </a:endParaRPr>
          </a:p>
        </p:txBody>
      </p:sp>
      <p:sp>
        <p:nvSpPr>
          <p:cNvPr id="6" name="Rounded Rectangle 5"/>
          <p:cNvSpPr/>
          <p:nvPr/>
        </p:nvSpPr>
        <p:spPr>
          <a:xfrm>
            <a:off x="899112" y="3647247"/>
            <a:ext cx="5415135" cy="69888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p:nvSpPr>
        <p:spPr>
          <a:xfrm>
            <a:off x="896470" y="3745348"/>
            <a:ext cx="534990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518E"/>
              </a:buClr>
              <a:buSzTx/>
              <a:buFontTx/>
              <a:buNone/>
              <a:tabLst/>
              <a:defRPr/>
            </a:pPr>
            <a:r>
              <a:rPr kumimoji="0" lang="en-US" altLang="en-US" sz="1100" b="0" i="0" u="none" strike="noStrike" kern="1200" cap="none" spc="0" normalizeH="0" baseline="0" noProof="0" dirty="0">
                <a:ln>
                  <a:noFill/>
                </a:ln>
                <a:solidFill>
                  <a:srgbClr val="FFFFFF"/>
                </a:solidFill>
                <a:effectLst/>
                <a:uLnTx/>
                <a:uFillTx/>
                <a:latin typeface="Arial"/>
                <a:ea typeface="+mn-ea"/>
                <a:cs typeface="+mn-cs"/>
              </a:rPr>
              <a:t>Key </a:t>
            </a:r>
            <a:r>
              <a:rPr kumimoji="0" lang="en-US" altLang="en-US" sz="1100" b="0" i="0" u="none" strike="noStrike" kern="1200" cap="none" spc="0" normalizeH="0" baseline="0" noProof="0" dirty="0" smtClean="0">
                <a:ln>
                  <a:noFill/>
                </a:ln>
                <a:solidFill>
                  <a:srgbClr val="FFFFFF"/>
                </a:solidFill>
                <a:effectLst/>
                <a:uLnTx/>
                <a:uFillTx/>
                <a:latin typeface="Arial"/>
                <a:ea typeface="+mn-ea"/>
                <a:cs typeface="+mn-cs"/>
              </a:rPr>
              <a:t>results </a:t>
            </a:r>
            <a:r>
              <a:rPr kumimoji="0" lang="en-US" altLang="en-US" sz="1100" b="0" i="0" u="none" strike="noStrike" kern="1200" cap="none" spc="0" normalizeH="0" baseline="0" noProof="0" dirty="0">
                <a:ln>
                  <a:noFill/>
                </a:ln>
                <a:solidFill>
                  <a:srgbClr val="FFFFFF"/>
                </a:solidFill>
                <a:effectLst/>
                <a:uLnTx/>
                <a:uFillTx/>
                <a:latin typeface="Arial"/>
                <a:ea typeface="+mn-ea"/>
                <a:cs typeface="+mn-cs"/>
              </a:rPr>
              <a:t>are the </a:t>
            </a:r>
            <a:r>
              <a:rPr kumimoji="0" lang="en-US" altLang="en-US" sz="1100" b="1" i="0" u="none" strike="noStrike" kern="1200" cap="none" spc="0" normalizeH="0" baseline="0" noProof="0" dirty="0">
                <a:ln>
                  <a:noFill/>
                </a:ln>
                <a:solidFill>
                  <a:srgbClr val="FFFFFF"/>
                </a:solidFill>
                <a:effectLst/>
                <a:uLnTx/>
                <a:uFillTx/>
                <a:latin typeface="Arial"/>
                <a:ea typeface="+mn-ea"/>
                <a:cs typeface="+mn-cs"/>
              </a:rPr>
              <a:t>outputs generated during the project which can be used and create impact</a:t>
            </a:r>
            <a:r>
              <a:rPr kumimoji="0" lang="en-US" altLang="en-US" sz="1100" b="0" i="0" u="none" strike="noStrike" kern="1200" cap="none" spc="0" normalizeH="0" baseline="0" noProof="0" dirty="0">
                <a:ln>
                  <a:noFill/>
                </a:ln>
                <a:solidFill>
                  <a:srgbClr val="FFFFFF"/>
                </a:solidFill>
                <a:effectLst/>
                <a:uLnTx/>
                <a:uFillTx/>
                <a:latin typeface="Arial"/>
                <a:ea typeface="+mn-ea"/>
                <a:cs typeface="+mn-cs"/>
              </a:rPr>
              <a:t>, either by the project partners or by other stakeholders </a:t>
            </a:r>
          </a:p>
        </p:txBody>
      </p:sp>
      <p:sp>
        <p:nvSpPr>
          <p:cNvPr id="8" name="Rounded Rectangle 7"/>
          <p:cNvSpPr/>
          <p:nvPr/>
        </p:nvSpPr>
        <p:spPr>
          <a:xfrm>
            <a:off x="904284" y="4420572"/>
            <a:ext cx="5415135" cy="88285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p:cNvSpPr/>
          <p:nvPr/>
        </p:nvSpPr>
        <p:spPr>
          <a:xfrm>
            <a:off x="896471" y="4585749"/>
            <a:ext cx="5018302"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518E"/>
              </a:buClr>
              <a:buSzTx/>
              <a:buFontTx/>
              <a:buNone/>
              <a:tabLst/>
              <a:defRPr/>
            </a:pPr>
            <a:r>
              <a:rPr kumimoji="0" lang="en-US" altLang="en-US" sz="1100" b="0" i="0" u="none" strike="noStrike" kern="1200" cap="none" spc="0" normalizeH="0" baseline="0" noProof="0" dirty="0">
                <a:ln>
                  <a:noFill/>
                </a:ln>
                <a:solidFill>
                  <a:srgbClr val="FFFFFF"/>
                </a:solidFill>
                <a:effectLst/>
                <a:uLnTx/>
                <a:uFillTx/>
                <a:latin typeface="Arial"/>
                <a:ea typeface="+mn-ea"/>
                <a:cs typeface="+mn-cs"/>
              </a:rPr>
              <a:t>Project results can be reusable and exploitable (e.g. inventions, prototypes, services) as such, or elements (knowledge, technology, processes, networks) that have potential to contribute for further work on research or innovation</a:t>
            </a:r>
          </a:p>
        </p:txBody>
      </p:sp>
      <p:sp>
        <p:nvSpPr>
          <p:cNvPr id="11" name="Dodecagon 10"/>
          <p:cNvSpPr/>
          <p:nvPr/>
        </p:nvSpPr>
        <p:spPr>
          <a:xfrm>
            <a:off x="7833206" y="2149092"/>
            <a:ext cx="2387646" cy="2416316"/>
          </a:xfrm>
          <a:prstGeom prst="dodecagon">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Arial"/>
              <a:ea typeface="+mn-ea"/>
              <a:cs typeface="+mn-cs"/>
            </a:endParaRPr>
          </a:p>
        </p:txBody>
      </p:sp>
      <p:sp>
        <p:nvSpPr>
          <p:cNvPr id="12" name="Subtitle 2"/>
          <p:cNvSpPr txBox="1">
            <a:spLocks/>
          </p:cNvSpPr>
          <p:nvPr/>
        </p:nvSpPr>
        <p:spPr>
          <a:xfrm>
            <a:off x="8402955" y="1429829"/>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B0F0"/>
                </a:solidFill>
                <a:effectLst/>
                <a:uLnTx/>
                <a:uFillTx/>
                <a:latin typeface="Arial"/>
                <a:ea typeface="+mn-ea"/>
                <a:cs typeface="+mn-cs"/>
              </a:rPr>
              <a:t>Research Roadmaps</a:t>
            </a:r>
            <a:endParaRPr kumimoji="0" lang="en-US" sz="1200" b="0" i="0" u="none" strike="noStrike" kern="1200" cap="none" spc="0" normalizeH="0" baseline="0" noProof="0" dirty="0">
              <a:ln>
                <a:noFill/>
              </a:ln>
              <a:solidFill>
                <a:srgbClr val="00B0F0"/>
              </a:solidFill>
              <a:effectLst/>
              <a:uLnTx/>
              <a:uFillTx/>
              <a:latin typeface="Arial"/>
              <a:ea typeface="+mn-ea"/>
              <a:cs typeface="+mn-cs"/>
            </a:endParaRPr>
          </a:p>
        </p:txBody>
      </p:sp>
      <p:sp>
        <p:nvSpPr>
          <p:cNvPr id="13" name="Subtitle 2"/>
          <p:cNvSpPr txBox="1">
            <a:spLocks/>
          </p:cNvSpPr>
          <p:nvPr/>
        </p:nvSpPr>
        <p:spPr>
          <a:xfrm>
            <a:off x="9518334" y="1712192"/>
            <a:ext cx="1746505"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B0F0"/>
                </a:solidFill>
                <a:effectLst/>
                <a:uLnTx/>
                <a:uFillTx/>
                <a:latin typeface="Arial"/>
                <a:ea typeface="+mn-ea"/>
                <a:cs typeface="+mn-cs"/>
              </a:rPr>
              <a:t>Policy Recommendations</a:t>
            </a:r>
            <a:endParaRPr kumimoji="0" lang="en-US" sz="1200" b="0" i="0" u="none" strike="noStrike" kern="1200" cap="none" spc="0" normalizeH="0" baseline="0" noProof="0" dirty="0">
              <a:ln>
                <a:noFill/>
              </a:ln>
              <a:solidFill>
                <a:srgbClr val="00B0F0"/>
              </a:solidFill>
              <a:effectLst/>
              <a:uLnTx/>
              <a:uFillTx/>
              <a:latin typeface="Arial"/>
              <a:ea typeface="+mn-ea"/>
              <a:cs typeface="+mn-cs"/>
            </a:endParaRPr>
          </a:p>
        </p:txBody>
      </p:sp>
      <p:sp>
        <p:nvSpPr>
          <p:cNvPr id="14" name="Subtitle 2"/>
          <p:cNvSpPr txBox="1">
            <a:spLocks/>
          </p:cNvSpPr>
          <p:nvPr/>
        </p:nvSpPr>
        <p:spPr>
          <a:xfrm>
            <a:off x="10166096" y="2431960"/>
            <a:ext cx="1251204" cy="40630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B0F0"/>
                </a:solidFill>
                <a:effectLst/>
                <a:uLnTx/>
                <a:uFillTx/>
                <a:latin typeface="Arial"/>
                <a:ea typeface="+mn-ea"/>
                <a:cs typeface="+mn-cs"/>
              </a:rPr>
              <a:t>Reports</a:t>
            </a:r>
            <a:endParaRPr kumimoji="0" lang="en-US" sz="1200" b="0" i="0" u="none" strike="noStrike" kern="1200" cap="none" spc="0" normalizeH="0" baseline="0" noProof="0" dirty="0">
              <a:ln>
                <a:noFill/>
              </a:ln>
              <a:solidFill>
                <a:srgbClr val="00B0F0"/>
              </a:solidFill>
              <a:effectLst/>
              <a:uLnTx/>
              <a:uFillTx/>
              <a:latin typeface="Arial"/>
              <a:ea typeface="+mn-ea"/>
              <a:cs typeface="+mn-cs"/>
            </a:endParaRPr>
          </a:p>
        </p:txBody>
      </p:sp>
      <p:sp>
        <p:nvSpPr>
          <p:cNvPr id="15" name="Subtitle 2"/>
          <p:cNvSpPr txBox="1">
            <a:spLocks/>
          </p:cNvSpPr>
          <p:nvPr/>
        </p:nvSpPr>
        <p:spPr>
          <a:xfrm>
            <a:off x="10356596" y="3081677"/>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B0F0"/>
                </a:solidFill>
                <a:effectLst/>
                <a:uLnTx/>
                <a:uFillTx/>
                <a:latin typeface="Arial"/>
                <a:ea typeface="+mn-ea"/>
                <a:cs typeface="+mn-cs"/>
              </a:rPr>
              <a:t>Platforms (Collaboration)</a:t>
            </a:r>
            <a:endParaRPr kumimoji="0" lang="en-US" sz="1200" b="0" i="0" u="none" strike="noStrike" kern="1200" cap="none" spc="0" normalizeH="0" baseline="0" noProof="0" dirty="0">
              <a:ln>
                <a:noFill/>
              </a:ln>
              <a:solidFill>
                <a:srgbClr val="00B0F0"/>
              </a:solidFill>
              <a:effectLst/>
              <a:uLnTx/>
              <a:uFillTx/>
              <a:latin typeface="Arial"/>
              <a:ea typeface="+mn-ea"/>
              <a:cs typeface="+mn-cs"/>
            </a:endParaRPr>
          </a:p>
        </p:txBody>
      </p:sp>
      <p:sp>
        <p:nvSpPr>
          <p:cNvPr id="16" name="Subtitle 2"/>
          <p:cNvSpPr txBox="1">
            <a:spLocks/>
          </p:cNvSpPr>
          <p:nvPr/>
        </p:nvSpPr>
        <p:spPr>
          <a:xfrm>
            <a:off x="10166096" y="3859309"/>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B0F0"/>
                </a:solidFill>
                <a:effectLst/>
                <a:uLnTx/>
                <a:uFillTx/>
                <a:latin typeface="Arial"/>
                <a:ea typeface="+mn-ea"/>
                <a:cs typeface="+mn-cs"/>
              </a:rPr>
              <a:t>Skills and Knowledge</a:t>
            </a:r>
            <a:endParaRPr kumimoji="0" lang="en-US" sz="1200" b="0" i="0" u="none" strike="noStrike" kern="1200" cap="none" spc="0" normalizeH="0" baseline="0" noProof="0" dirty="0">
              <a:ln>
                <a:noFill/>
              </a:ln>
              <a:solidFill>
                <a:srgbClr val="00B0F0"/>
              </a:solidFill>
              <a:effectLst/>
              <a:uLnTx/>
              <a:uFillTx/>
              <a:latin typeface="Arial"/>
              <a:ea typeface="+mn-ea"/>
              <a:cs typeface="+mn-cs"/>
            </a:endParaRPr>
          </a:p>
        </p:txBody>
      </p:sp>
      <p:sp>
        <p:nvSpPr>
          <p:cNvPr id="17" name="Subtitle 2"/>
          <p:cNvSpPr txBox="1">
            <a:spLocks/>
          </p:cNvSpPr>
          <p:nvPr/>
        </p:nvSpPr>
        <p:spPr>
          <a:xfrm>
            <a:off x="9540494" y="4529780"/>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B0F0"/>
                </a:solidFill>
                <a:effectLst/>
                <a:uLnTx/>
                <a:uFillTx/>
                <a:latin typeface="Arial"/>
                <a:ea typeface="+mn-ea"/>
                <a:cs typeface="+mn-cs"/>
              </a:rPr>
              <a:t>Educational Materials</a:t>
            </a:r>
            <a:endParaRPr kumimoji="0" lang="en-US" sz="1200" b="0" i="0" u="none" strike="noStrike" kern="1200" cap="none" spc="0" normalizeH="0" baseline="0" noProof="0" dirty="0">
              <a:ln>
                <a:noFill/>
              </a:ln>
              <a:solidFill>
                <a:srgbClr val="00B0F0"/>
              </a:solidFill>
              <a:effectLst/>
              <a:uLnTx/>
              <a:uFillTx/>
              <a:latin typeface="Arial"/>
              <a:ea typeface="+mn-ea"/>
              <a:cs typeface="+mn-cs"/>
            </a:endParaRPr>
          </a:p>
        </p:txBody>
      </p:sp>
      <p:sp>
        <p:nvSpPr>
          <p:cNvPr id="18" name="Subtitle 2"/>
          <p:cNvSpPr txBox="1">
            <a:spLocks/>
          </p:cNvSpPr>
          <p:nvPr/>
        </p:nvSpPr>
        <p:spPr>
          <a:xfrm>
            <a:off x="8402955" y="4770922"/>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B0F0"/>
                </a:solidFill>
                <a:effectLst/>
                <a:uLnTx/>
                <a:uFillTx/>
                <a:latin typeface="Arial"/>
                <a:ea typeface="+mn-ea"/>
                <a:cs typeface="+mn-cs"/>
              </a:rPr>
              <a:t>Codes of Conduct</a:t>
            </a:r>
            <a:endParaRPr kumimoji="0" lang="en-US" sz="1200" b="0" i="0" u="none" strike="noStrike" kern="1200" cap="none" spc="0" normalizeH="0" baseline="0" noProof="0" dirty="0">
              <a:ln>
                <a:noFill/>
              </a:ln>
              <a:solidFill>
                <a:srgbClr val="00B0F0"/>
              </a:solidFill>
              <a:effectLst/>
              <a:uLnTx/>
              <a:uFillTx/>
              <a:latin typeface="Arial"/>
              <a:ea typeface="+mn-ea"/>
              <a:cs typeface="+mn-cs"/>
            </a:endParaRPr>
          </a:p>
        </p:txBody>
      </p:sp>
      <p:sp>
        <p:nvSpPr>
          <p:cNvPr id="19" name="Subtitle 2"/>
          <p:cNvSpPr txBox="1">
            <a:spLocks/>
          </p:cNvSpPr>
          <p:nvPr/>
        </p:nvSpPr>
        <p:spPr>
          <a:xfrm>
            <a:off x="7148763" y="4421625"/>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B0F0"/>
                </a:solidFill>
                <a:effectLst/>
                <a:uLnTx/>
                <a:uFillTx/>
                <a:latin typeface="Arial"/>
                <a:ea typeface="+mn-ea"/>
                <a:cs typeface="+mn-cs"/>
              </a:rPr>
              <a:t>Pre-Standards</a:t>
            </a:r>
            <a:endParaRPr kumimoji="0" lang="en-US" sz="1200" b="0" i="0" u="none" strike="noStrike" kern="1200" cap="none" spc="0" normalizeH="0" baseline="0" noProof="0" dirty="0">
              <a:ln>
                <a:noFill/>
              </a:ln>
              <a:solidFill>
                <a:srgbClr val="00B0F0"/>
              </a:solidFill>
              <a:effectLst/>
              <a:uLnTx/>
              <a:uFillTx/>
              <a:latin typeface="Arial"/>
              <a:ea typeface="+mn-ea"/>
              <a:cs typeface="+mn-cs"/>
            </a:endParaRPr>
          </a:p>
        </p:txBody>
      </p:sp>
      <p:sp>
        <p:nvSpPr>
          <p:cNvPr id="20" name="Subtitle 2"/>
          <p:cNvSpPr txBox="1">
            <a:spLocks/>
          </p:cNvSpPr>
          <p:nvPr/>
        </p:nvSpPr>
        <p:spPr>
          <a:xfrm>
            <a:off x="6800088" y="3795809"/>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B0F0"/>
                </a:solidFill>
                <a:effectLst/>
                <a:uLnTx/>
                <a:uFillTx/>
                <a:latin typeface="Arial"/>
                <a:ea typeface="+mn-ea"/>
                <a:cs typeface="+mn-cs"/>
              </a:rPr>
              <a:t>Prototypes</a:t>
            </a:r>
            <a:endParaRPr kumimoji="0" lang="en-US" sz="1200" b="0" i="0" u="none" strike="noStrike" kern="1200" cap="none" spc="0" normalizeH="0" baseline="0" noProof="0" dirty="0">
              <a:ln>
                <a:noFill/>
              </a:ln>
              <a:solidFill>
                <a:srgbClr val="00B0F0"/>
              </a:solidFill>
              <a:effectLst/>
              <a:uLnTx/>
              <a:uFillTx/>
              <a:latin typeface="Arial"/>
              <a:ea typeface="+mn-ea"/>
              <a:cs typeface="+mn-cs"/>
            </a:endParaRPr>
          </a:p>
        </p:txBody>
      </p:sp>
      <p:sp>
        <p:nvSpPr>
          <p:cNvPr id="21" name="Subtitle 2"/>
          <p:cNvSpPr txBox="1">
            <a:spLocks/>
          </p:cNvSpPr>
          <p:nvPr/>
        </p:nvSpPr>
        <p:spPr>
          <a:xfrm>
            <a:off x="6487122" y="3154185"/>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B0F0"/>
                </a:solidFill>
                <a:effectLst/>
                <a:uLnTx/>
                <a:uFillTx/>
                <a:latin typeface="Arial"/>
                <a:ea typeface="+mn-ea"/>
                <a:cs typeface="+mn-cs"/>
              </a:rPr>
              <a:t>Software</a:t>
            </a:r>
            <a:endParaRPr kumimoji="0" lang="en-US" sz="1200" b="0" i="0" u="none" strike="noStrike" kern="1200" cap="none" spc="0" normalizeH="0" baseline="0" noProof="0" dirty="0">
              <a:ln>
                <a:noFill/>
              </a:ln>
              <a:solidFill>
                <a:srgbClr val="00B0F0"/>
              </a:solidFill>
              <a:effectLst/>
              <a:uLnTx/>
              <a:uFillTx/>
              <a:latin typeface="Arial"/>
              <a:ea typeface="+mn-ea"/>
              <a:cs typeface="+mn-cs"/>
            </a:endParaRPr>
          </a:p>
        </p:txBody>
      </p:sp>
      <p:sp>
        <p:nvSpPr>
          <p:cNvPr id="22" name="Subtitle 2"/>
          <p:cNvSpPr txBox="1">
            <a:spLocks/>
          </p:cNvSpPr>
          <p:nvPr/>
        </p:nvSpPr>
        <p:spPr>
          <a:xfrm>
            <a:off x="6758358" y="2364587"/>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B0F0"/>
                </a:solidFill>
                <a:effectLst/>
                <a:uLnTx/>
                <a:uFillTx/>
                <a:latin typeface="Arial"/>
                <a:ea typeface="+mn-ea"/>
                <a:cs typeface="+mn-cs"/>
              </a:rPr>
              <a:t>Publications</a:t>
            </a:r>
            <a:endParaRPr kumimoji="0" lang="en-US" sz="1200" b="0" i="0" u="none" strike="noStrike" kern="1200" cap="none" spc="0" normalizeH="0" baseline="0" noProof="0" dirty="0">
              <a:ln>
                <a:noFill/>
              </a:ln>
              <a:solidFill>
                <a:srgbClr val="00B0F0"/>
              </a:solidFill>
              <a:effectLst/>
              <a:uLnTx/>
              <a:uFillTx/>
              <a:latin typeface="Arial"/>
              <a:ea typeface="+mn-ea"/>
              <a:cs typeface="+mn-cs"/>
            </a:endParaRPr>
          </a:p>
        </p:txBody>
      </p:sp>
      <p:sp>
        <p:nvSpPr>
          <p:cNvPr id="23" name="Subtitle 2"/>
          <p:cNvSpPr txBox="1">
            <a:spLocks/>
          </p:cNvSpPr>
          <p:nvPr/>
        </p:nvSpPr>
        <p:spPr>
          <a:xfrm>
            <a:off x="7297754" y="1712192"/>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B0F0"/>
                </a:solidFill>
                <a:effectLst/>
                <a:uLnTx/>
                <a:uFillTx/>
                <a:latin typeface="Arial"/>
                <a:ea typeface="+mn-ea"/>
                <a:cs typeface="+mn-cs"/>
              </a:rPr>
              <a:t>Data</a:t>
            </a:r>
            <a:endParaRPr kumimoji="0" lang="en-US" sz="1200" b="0" i="0" u="none" strike="noStrike" kern="1200" cap="none" spc="0" normalizeH="0" baseline="0" noProof="0" dirty="0">
              <a:ln>
                <a:noFill/>
              </a:ln>
              <a:solidFill>
                <a:srgbClr val="00B0F0"/>
              </a:solidFill>
              <a:effectLst/>
              <a:uLnTx/>
              <a:uFillTx/>
              <a:latin typeface="Arial"/>
              <a:ea typeface="+mn-ea"/>
              <a:cs typeface="+mn-cs"/>
            </a:endParaRPr>
          </a:p>
        </p:txBody>
      </p:sp>
      <p:sp>
        <p:nvSpPr>
          <p:cNvPr id="24" name="Subtitle 2"/>
          <p:cNvSpPr txBox="1">
            <a:spLocks/>
          </p:cNvSpPr>
          <p:nvPr/>
        </p:nvSpPr>
        <p:spPr>
          <a:xfrm>
            <a:off x="8241053" y="2914702"/>
            <a:ext cx="1571952" cy="88509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00B0F0"/>
                </a:solidFill>
                <a:effectLst/>
                <a:uLnTx/>
                <a:uFillTx/>
                <a:latin typeface="Arial"/>
                <a:ea typeface="+mn-ea"/>
                <a:cs typeface="+mn-cs"/>
              </a:rPr>
              <a:t>Project Results</a:t>
            </a:r>
            <a:endParaRPr kumimoji="0" lang="en-US" sz="2000" b="1" i="0" u="none" strike="noStrike" kern="1200" cap="none" spc="0" normalizeH="0" baseline="0" noProof="0" dirty="0">
              <a:ln>
                <a:noFill/>
              </a:ln>
              <a:solidFill>
                <a:srgbClr val="00B0F0"/>
              </a:solidFill>
              <a:effectLst/>
              <a:uLnTx/>
              <a:uFillTx/>
              <a:latin typeface="Arial"/>
              <a:ea typeface="+mn-ea"/>
              <a:cs typeface="+mn-cs"/>
            </a:endParaRPr>
          </a:p>
        </p:txBody>
      </p:sp>
      <p:sp>
        <p:nvSpPr>
          <p:cNvPr id="25" name="Subtitle 2"/>
          <p:cNvSpPr txBox="1">
            <a:spLocks/>
          </p:cNvSpPr>
          <p:nvPr/>
        </p:nvSpPr>
        <p:spPr>
          <a:xfrm>
            <a:off x="6609588" y="934189"/>
            <a:ext cx="2486344" cy="55789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400" b="1" i="0" u="sng" strike="noStrike" kern="1200" cap="none" spc="0" normalizeH="0" baseline="0" noProof="0" dirty="0" smtClean="0">
                <a:ln>
                  <a:noFill/>
                </a:ln>
                <a:solidFill>
                  <a:schemeClr val="tx2"/>
                </a:solidFill>
                <a:effectLst/>
                <a:uLnTx/>
                <a:uFillTx/>
                <a:latin typeface="Arial"/>
                <a:ea typeface="+mn-ea"/>
                <a:cs typeface="+mn-cs"/>
              </a:rPr>
              <a:t>Research Communities</a:t>
            </a:r>
            <a:endParaRPr kumimoji="0" lang="en-US" sz="1400" b="1" i="0" u="sng" strike="noStrike" kern="1200" cap="none" spc="0" normalizeH="0" baseline="0" noProof="0" dirty="0">
              <a:ln>
                <a:noFill/>
              </a:ln>
              <a:solidFill>
                <a:schemeClr val="tx2"/>
              </a:solidFill>
              <a:effectLst/>
              <a:uLnTx/>
              <a:uFillTx/>
              <a:latin typeface="Arial"/>
              <a:ea typeface="+mn-ea"/>
              <a:cs typeface="+mn-cs"/>
            </a:endParaRPr>
          </a:p>
        </p:txBody>
      </p:sp>
      <p:sp>
        <p:nvSpPr>
          <p:cNvPr id="26" name="Subtitle 2"/>
          <p:cNvSpPr txBox="1">
            <a:spLocks/>
          </p:cNvSpPr>
          <p:nvPr/>
        </p:nvSpPr>
        <p:spPr>
          <a:xfrm>
            <a:off x="9165622" y="934189"/>
            <a:ext cx="2486344" cy="55789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400" b="1" i="0" u="sng" strike="noStrike" kern="1200" cap="none" spc="0" normalizeH="0" baseline="0" noProof="0" dirty="0" smtClean="0">
                <a:ln>
                  <a:noFill/>
                </a:ln>
                <a:solidFill>
                  <a:schemeClr val="tx2"/>
                </a:solidFill>
                <a:effectLst/>
                <a:uLnTx/>
                <a:uFillTx/>
                <a:latin typeface="Arial"/>
                <a:ea typeface="+mn-ea"/>
                <a:cs typeface="+mn-cs"/>
              </a:rPr>
              <a:t>MS, EU Policymakers</a:t>
            </a:r>
            <a:endParaRPr kumimoji="0" lang="en-US" sz="1400" b="1" i="0" u="sng" strike="noStrike" kern="1200" cap="none" spc="0" normalizeH="0" baseline="0" noProof="0" dirty="0">
              <a:ln>
                <a:noFill/>
              </a:ln>
              <a:solidFill>
                <a:schemeClr val="tx2"/>
              </a:solidFill>
              <a:effectLst/>
              <a:uLnTx/>
              <a:uFillTx/>
              <a:latin typeface="Arial"/>
              <a:ea typeface="+mn-ea"/>
              <a:cs typeface="+mn-cs"/>
            </a:endParaRPr>
          </a:p>
        </p:txBody>
      </p:sp>
      <p:sp>
        <p:nvSpPr>
          <p:cNvPr id="27" name="Subtitle 2"/>
          <p:cNvSpPr txBox="1">
            <a:spLocks/>
          </p:cNvSpPr>
          <p:nvPr/>
        </p:nvSpPr>
        <p:spPr>
          <a:xfrm>
            <a:off x="6609588" y="5325420"/>
            <a:ext cx="2486344" cy="55789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400" b="1" i="0" u="sng" strike="noStrike" kern="1200" cap="none" spc="0" normalizeH="0" baseline="0" noProof="0" dirty="0" smtClean="0">
                <a:ln>
                  <a:noFill/>
                </a:ln>
                <a:solidFill>
                  <a:srgbClr val="004494"/>
                </a:solidFill>
                <a:effectLst/>
                <a:uLnTx/>
                <a:uFillTx/>
                <a:latin typeface="Arial"/>
                <a:ea typeface="+mn-ea"/>
                <a:cs typeface="+mn-cs"/>
              </a:rPr>
              <a:t>Industry, Innovators</a:t>
            </a:r>
            <a:endParaRPr kumimoji="0" lang="en-US" sz="1400" b="1" i="0" u="sng" strike="noStrike" kern="1200" cap="none" spc="0" normalizeH="0" baseline="0" noProof="0" dirty="0">
              <a:ln>
                <a:noFill/>
              </a:ln>
              <a:solidFill>
                <a:srgbClr val="004494"/>
              </a:solidFill>
              <a:effectLst/>
              <a:uLnTx/>
              <a:uFillTx/>
              <a:latin typeface="Arial"/>
              <a:ea typeface="+mn-ea"/>
              <a:cs typeface="+mn-cs"/>
            </a:endParaRPr>
          </a:p>
        </p:txBody>
      </p:sp>
      <p:sp>
        <p:nvSpPr>
          <p:cNvPr id="28" name="Subtitle 2"/>
          <p:cNvSpPr txBox="1">
            <a:spLocks/>
          </p:cNvSpPr>
          <p:nvPr/>
        </p:nvSpPr>
        <p:spPr>
          <a:xfrm>
            <a:off x="9165622" y="5325420"/>
            <a:ext cx="2486344" cy="55789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400" b="1" i="0" u="sng" strike="noStrike" kern="1200" cap="none" spc="0" normalizeH="0" baseline="0" noProof="0" dirty="0" smtClean="0">
                <a:ln>
                  <a:noFill/>
                </a:ln>
                <a:solidFill>
                  <a:srgbClr val="004494"/>
                </a:solidFill>
                <a:effectLst/>
                <a:uLnTx/>
                <a:uFillTx/>
                <a:latin typeface="Arial"/>
                <a:ea typeface="+mn-ea"/>
                <a:cs typeface="+mn-cs"/>
              </a:rPr>
              <a:t>Civic Society, Citizens</a:t>
            </a:r>
            <a:endParaRPr kumimoji="0" lang="en-US" sz="1400" b="1" i="0" u="sng" strike="noStrike" kern="1200" cap="none" spc="0" normalizeH="0" baseline="0" noProof="0" dirty="0">
              <a:ln>
                <a:noFill/>
              </a:ln>
              <a:solidFill>
                <a:srgbClr val="004494"/>
              </a:solidFill>
              <a:effectLst/>
              <a:uLnTx/>
              <a:uFillTx/>
              <a:latin typeface="Arial"/>
              <a:ea typeface="+mn-ea"/>
              <a:cs typeface="+mn-cs"/>
            </a:endParaRPr>
          </a:p>
        </p:txBody>
      </p:sp>
    </p:spTree>
    <p:extLst>
      <p:ext uri="{BB962C8B-B14F-4D97-AF65-F5344CB8AC3E}">
        <p14:creationId xmlns:p14="http://schemas.microsoft.com/office/powerpoint/2010/main" val="34686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472440" y="1417320"/>
            <a:ext cx="3381220" cy="4480560"/>
          </a:xfrm>
        </p:spPr>
        <p:txBody>
          <a:bodyPr/>
          <a:lstStyle/>
          <a:p>
            <a:r>
              <a:rPr lang="en-GB" sz="3000" b="1" dirty="0" smtClean="0">
                <a:solidFill>
                  <a:srgbClr val="004494"/>
                </a:solidFill>
              </a:rPr>
              <a:t>Communication:</a:t>
            </a:r>
          </a:p>
          <a:p>
            <a:r>
              <a:rPr lang="en-US" sz="1600" dirty="0"/>
              <a:t>Taking strategic and targeted measures for promoting the action itself and its results to a multitude of audiences, including the media and the public, and possibly engaging in a two-way </a:t>
            </a:r>
            <a:r>
              <a:rPr lang="en-US" sz="1600" dirty="0" smtClean="0"/>
              <a:t>exchange</a:t>
            </a:r>
          </a:p>
          <a:p>
            <a:pPr marL="285750" indent="-285750">
              <a:buFont typeface="Arial" panose="020B0604020202020204" pitchFamily="34" charset="0"/>
              <a:buChar char="•"/>
            </a:pPr>
            <a:r>
              <a:rPr lang="en-US" sz="1600" dirty="0"/>
              <a:t>Reach out to society as a </a:t>
            </a:r>
            <a:r>
              <a:rPr lang="en-US" sz="1600" dirty="0" smtClean="0"/>
              <a:t>whole</a:t>
            </a:r>
          </a:p>
          <a:p>
            <a:pPr marL="285750" indent="-285750">
              <a:buFont typeface="Arial" panose="020B0604020202020204" pitchFamily="34" charset="0"/>
              <a:buChar char="•"/>
            </a:pPr>
            <a:r>
              <a:rPr lang="en-US" sz="1600" dirty="0" smtClean="0"/>
              <a:t>Demonstrate </a:t>
            </a:r>
            <a:r>
              <a:rPr lang="en-US" sz="1600" dirty="0"/>
              <a:t>how EU funding contributes to tackling societal </a:t>
            </a:r>
            <a:r>
              <a:rPr lang="en-US" sz="1600" dirty="0" smtClean="0"/>
              <a:t>challenges</a:t>
            </a:r>
          </a:p>
          <a:p>
            <a:pPr marL="285750" indent="-285750">
              <a:buFont typeface="Arial" panose="020B0604020202020204" pitchFamily="34" charset="0"/>
              <a:buChar char="•"/>
            </a:pPr>
            <a:r>
              <a:rPr lang="en-US" sz="1600" dirty="0" smtClean="0"/>
              <a:t>Strategically planned with  </a:t>
            </a:r>
            <a:r>
              <a:rPr lang="en-US" sz="1600" dirty="0"/>
              <a:t>pertinent messages, right medium and means</a:t>
            </a:r>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GB" dirty="0"/>
          </a:p>
        </p:txBody>
      </p:sp>
      <p:sp>
        <p:nvSpPr>
          <p:cNvPr id="3" name="Title 2"/>
          <p:cNvSpPr>
            <a:spLocks noGrp="1"/>
          </p:cNvSpPr>
          <p:nvPr>
            <p:ph type="title"/>
          </p:nvPr>
        </p:nvSpPr>
        <p:spPr/>
        <p:txBody>
          <a:bodyPr/>
          <a:lstStyle/>
          <a:p>
            <a:r>
              <a:rPr lang="en-GB" dirty="0" smtClean="0"/>
              <a:t>…more definitions</a:t>
            </a:r>
            <a:endParaRPr lang="en-GB" dirty="0"/>
          </a:p>
        </p:txBody>
      </p:sp>
      <p:sp>
        <p:nvSpPr>
          <p:cNvPr id="4" name="Text Placeholder 1"/>
          <p:cNvSpPr txBox="1">
            <a:spLocks/>
          </p:cNvSpPr>
          <p:nvPr/>
        </p:nvSpPr>
        <p:spPr>
          <a:xfrm>
            <a:off x="4175760" y="1386840"/>
            <a:ext cx="3596640" cy="451104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000" b="1" dirty="0" smtClean="0">
                <a:solidFill>
                  <a:srgbClr val="004494"/>
                </a:solidFill>
              </a:rPr>
              <a:t>Dissemination:</a:t>
            </a:r>
            <a:endParaRPr lang="en-GB" sz="3000" b="1" dirty="0">
              <a:solidFill>
                <a:srgbClr val="004494"/>
              </a:solidFill>
            </a:endParaRPr>
          </a:p>
          <a:p>
            <a:r>
              <a:rPr lang="en-US" sz="1600" dirty="0"/>
              <a:t>The public disclosure of the results by appropriate means, other than resulting from protecting or exploiting the results, including by scientific publications in any </a:t>
            </a:r>
            <a:r>
              <a:rPr lang="en-US" sz="1600" dirty="0" smtClean="0"/>
              <a:t>medium</a:t>
            </a:r>
          </a:p>
          <a:p>
            <a:pPr marL="285750" indent="-285750">
              <a:buFont typeface="Arial" panose="020B0604020202020204" pitchFamily="34" charset="0"/>
              <a:buChar char="•"/>
            </a:pPr>
            <a:r>
              <a:rPr lang="en-US" sz="1600" dirty="0"/>
              <a:t>Circulation of knowledge and results to the ones that can best make use of </a:t>
            </a:r>
            <a:r>
              <a:rPr lang="en-US" sz="1600" dirty="0" smtClean="0"/>
              <a:t>them</a:t>
            </a:r>
          </a:p>
          <a:p>
            <a:pPr marL="285750" indent="-285750">
              <a:buFont typeface="Arial" panose="020B0604020202020204" pitchFamily="34" charset="0"/>
              <a:buChar char="•"/>
            </a:pPr>
            <a:r>
              <a:rPr lang="en-US" sz="1600" dirty="0"/>
              <a:t>Enabling the value of results to be potentially wider than the original </a:t>
            </a:r>
            <a:r>
              <a:rPr lang="en-US" sz="1600" dirty="0" smtClean="0"/>
              <a:t>focus</a:t>
            </a:r>
          </a:p>
          <a:p>
            <a:pPr marL="285750" indent="-285750">
              <a:buFont typeface="Arial" panose="020B0604020202020204" pitchFamily="34" charset="0"/>
              <a:buChar char="•"/>
            </a:pPr>
            <a:r>
              <a:rPr lang="en-US" sz="1600" dirty="0"/>
              <a:t>Essential element of all good research practice and vital part of the project </a:t>
            </a:r>
            <a:r>
              <a:rPr lang="en-US" sz="1600" dirty="0" smtClean="0"/>
              <a:t>plan</a:t>
            </a:r>
            <a:endParaRPr lang="en-US" sz="1600" dirty="0"/>
          </a:p>
          <a:p>
            <a:pPr marL="285750" indent="-285750">
              <a:buFont typeface="Arial" panose="020B0604020202020204" pitchFamily="34" charset="0"/>
              <a:buChar char="•"/>
            </a:pPr>
            <a:endParaRPr lang="en-US" sz="1600" dirty="0"/>
          </a:p>
          <a:p>
            <a:endParaRPr lang="en-GB" b="1" dirty="0">
              <a:solidFill>
                <a:srgbClr val="004494"/>
              </a:solidFill>
            </a:endParaRPr>
          </a:p>
        </p:txBody>
      </p:sp>
      <p:sp>
        <p:nvSpPr>
          <p:cNvPr id="5" name="Text Placeholder 1"/>
          <p:cNvSpPr txBox="1">
            <a:spLocks/>
          </p:cNvSpPr>
          <p:nvPr/>
        </p:nvSpPr>
        <p:spPr>
          <a:xfrm>
            <a:off x="8016240" y="1386840"/>
            <a:ext cx="3848100" cy="451104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000" b="1" dirty="0" smtClean="0">
                <a:solidFill>
                  <a:srgbClr val="004494"/>
                </a:solidFill>
              </a:rPr>
              <a:t>Exploitation:</a:t>
            </a:r>
            <a:endParaRPr lang="en-GB" sz="3000" b="1" dirty="0">
              <a:solidFill>
                <a:srgbClr val="004494"/>
              </a:solidFill>
            </a:endParaRPr>
          </a:p>
          <a:p>
            <a:r>
              <a:rPr lang="en-US" sz="1600" dirty="0"/>
              <a:t>The use of results in further research and innovation </a:t>
            </a:r>
            <a:r>
              <a:rPr lang="en-US" sz="1600" dirty="0" smtClean="0"/>
              <a:t>activities, </a:t>
            </a:r>
            <a:r>
              <a:rPr lang="en-US" sz="1600" dirty="0"/>
              <a:t>including among other things, commercial exploitation such as developing, creating, manufacturing and marketing a product or process, creating and providing a service, or in </a:t>
            </a:r>
            <a:r>
              <a:rPr lang="en-US" sz="1600" dirty="0" err="1" smtClean="0"/>
              <a:t>standardisation</a:t>
            </a:r>
            <a:r>
              <a:rPr lang="en-US" sz="1600" dirty="0" smtClean="0"/>
              <a:t> and policy making  activities</a:t>
            </a:r>
          </a:p>
          <a:p>
            <a:pPr marL="285750" indent="-285750">
              <a:buFont typeface="Arial" panose="020B0604020202020204" pitchFamily="34" charset="0"/>
              <a:buChar char="•"/>
            </a:pPr>
            <a:r>
              <a:rPr lang="en-US" sz="1600" dirty="0" err="1" smtClean="0"/>
              <a:t>Recognise</a:t>
            </a:r>
            <a:r>
              <a:rPr lang="en-US" sz="1600" dirty="0" smtClean="0"/>
              <a:t> </a:t>
            </a:r>
            <a:r>
              <a:rPr lang="en-US" sz="1600" dirty="0"/>
              <a:t>exploitable results and their </a:t>
            </a:r>
            <a:r>
              <a:rPr lang="en-US" sz="1600" dirty="0" smtClean="0"/>
              <a:t>stakeholders, identify the value added from their use</a:t>
            </a:r>
          </a:p>
          <a:p>
            <a:pPr marL="285750" indent="-285750">
              <a:buFont typeface="Arial" panose="020B0604020202020204" pitchFamily="34" charset="0"/>
              <a:buChar char="•"/>
            </a:pPr>
            <a:r>
              <a:rPr lang="en-US" sz="1600" dirty="0" smtClean="0"/>
              <a:t>Partners can exploit their results or let them being exploited by interested third parties</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GB" sz="1600" dirty="0"/>
          </a:p>
        </p:txBody>
      </p:sp>
      <p:cxnSp>
        <p:nvCxnSpPr>
          <p:cNvPr id="7" name="Straight Connector 6"/>
          <p:cNvCxnSpPr/>
          <p:nvPr/>
        </p:nvCxnSpPr>
        <p:spPr>
          <a:xfrm flipH="1">
            <a:off x="3960340" y="1417320"/>
            <a:ext cx="7620" cy="44805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79080" y="1386840"/>
            <a:ext cx="30480" cy="451104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0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480060"/>
            <a:ext cx="10515600" cy="880769"/>
          </a:xfrm>
        </p:spPr>
        <p:txBody>
          <a:bodyPr/>
          <a:lstStyle/>
          <a:p>
            <a:r>
              <a:rPr lang="en-US" sz="3200" dirty="0" smtClean="0">
                <a:solidFill>
                  <a:srgbClr val="931680"/>
                </a:solidFill>
              </a:rPr>
              <a:t>Starting point 2: Lessons </a:t>
            </a:r>
            <a:r>
              <a:rPr lang="en-US" sz="3200" dirty="0">
                <a:solidFill>
                  <a:srgbClr val="931680"/>
                </a:solidFill>
              </a:rPr>
              <a:t>learned from H2020 on D&amp;E</a:t>
            </a:r>
            <a:r>
              <a:rPr lang="en-US" dirty="0">
                <a:solidFill>
                  <a:srgbClr val="931680"/>
                </a:solidFill>
              </a:rPr>
              <a:t/>
            </a:r>
            <a:br>
              <a:rPr lang="en-US" dirty="0">
                <a:solidFill>
                  <a:srgbClr val="931680"/>
                </a:solidFill>
              </a:rPr>
            </a:br>
            <a:r>
              <a:rPr lang="en-US" sz="2000" dirty="0">
                <a:solidFill>
                  <a:schemeClr val="tx2"/>
                </a:solidFill>
              </a:rPr>
              <a:t>Why does it not always happen? From the side of the project/beneficiaries</a:t>
            </a:r>
          </a:p>
        </p:txBody>
      </p:sp>
      <p:sp>
        <p:nvSpPr>
          <p:cNvPr id="32" name="Rounded Rectangle 31"/>
          <p:cNvSpPr/>
          <p:nvPr/>
        </p:nvSpPr>
        <p:spPr>
          <a:xfrm>
            <a:off x="1565954" y="2210041"/>
            <a:ext cx="2661626" cy="1092186"/>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3" name="Rounded Rectangle 32"/>
          <p:cNvSpPr/>
          <p:nvPr/>
        </p:nvSpPr>
        <p:spPr>
          <a:xfrm>
            <a:off x="4525344" y="2210041"/>
            <a:ext cx="2661626" cy="1092186"/>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4" name="Rounded Rectangle 33"/>
          <p:cNvSpPr/>
          <p:nvPr/>
        </p:nvSpPr>
        <p:spPr>
          <a:xfrm>
            <a:off x="7484734" y="2210041"/>
            <a:ext cx="2661626" cy="1092186"/>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Rounded Rectangle 34"/>
          <p:cNvSpPr/>
          <p:nvPr/>
        </p:nvSpPr>
        <p:spPr>
          <a:xfrm>
            <a:off x="1565954" y="3562058"/>
            <a:ext cx="2661626" cy="1092186"/>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6" name="Rounded Rectangle 35"/>
          <p:cNvSpPr/>
          <p:nvPr/>
        </p:nvSpPr>
        <p:spPr>
          <a:xfrm>
            <a:off x="4525344" y="3574085"/>
            <a:ext cx="2661626" cy="1092186"/>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7" name="Rectangle 36"/>
          <p:cNvSpPr/>
          <p:nvPr/>
        </p:nvSpPr>
        <p:spPr>
          <a:xfrm>
            <a:off x="1880718" y="2494524"/>
            <a:ext cx="2032099" cy="584775"/>
          </a:xfrm>
          <a:prstGeom prst="rect">
            <a:avLst/>
          </a:prstGeom>
        </p:spPr>
        <p:txBody>
          <a:bodyPr wrap="square">
            <a:spAutoFit/>
          </a:bodyPr>
          <a:lstStyle/>
          <a:p>
            <a:pPr algn="ctr">
              <a:buClr>
                <a:srgbClr val="00518E"/>
              </a:buClr>
            </a:pPr>
            <a:r>
              <a:rPr lang="en-US" altLang="en-US" sz="1600" dirty="0"/>
              <a:t>D&amp;E = Tick boxes, and not real work</a:t>
            </a:r>
          </a:p>
        </p:txBody>
      </p:sp>
      <p:sp>
        <p:nvSpPr>
          <p:cNvPr id="38" name="Rectangle 37"/>
          <p:cNvSpPr/>
          <p:nvPr/>
        </p:nvSpPr>
        <p:spPr>
          <a:xfrm>
            <a:off x="4840108" y="2386802"/>
            <a:ext cx="2032099" cy="830997"/>
          </a:xfrm>
          <a:prstGeom prst="rect">
            <a:avLst/>
          </a:prstGeom>
        </p:spPr>
        <p:txBody>
          <a:bodyPr wrap="square">
            <a:spAutoFit/>
          </a:bodyPr>
          <a:lstStyle/>
          <a:p>
            <a:pPr algn="ctr">
              <a:buClr>
                <a:srgbClr val="00518E"/>
              </a:buClr>
            </a:pPr>
            <a:r>
              <a:rPr lang="en-US" altLang="en-US" sz="1600" dirty="0"/>
              <a:t>Focus on implementation</a:t>
            </a:r>
          </a:p>
          <a:p>
            <a:pPr algn="ctr">
              <a:buClr>
                <a:srgbClr val="00518E"/>
              </a:buClr>
            </a:pPr>
            <a:r>
              <a:rPr lang="en-US" altLang="en-US" sz="1600" dirty="0"/>
              <a:t>vs. users’ needs</a:t>
            </a:r>
          </a:p>
        </p:txBody>
      </p:sp>
      <p:sp>
        <p:nvSpPr>
          <p:cNvPr id="39" name="Rectangle 38"/>
          <p:cNvSpPr/>
          <p:nvPr/>
        </p:nvSpPr>
        <p:spPr>
          <a:xfrm>
            <a:off x="4909557" y="3750846"/>
            <a:ext cx="1893200" cy="830997"/>
          </a:xfrm>
          <a:prstGeom prst="rect">
            <a:avLst/>
          </a:prstGeom>
        </p:spPr>
        <p:txBody>
          <a:bodyPr wrap="square">
            <a:spAutoFit/>
          </a:bodyPr>
          <a:lstStyle/>
          <a:p>
            <a:pPr algn="ctr">
              <a:buClr>
                <a:srgbClr val="00518E"/>
              </a:buClr>
            </a:pPr>
            <a:r>
              <a:rPr lang="en-US" altLang="en-US" sz="1600" dirty="0"/>
              <a:t>Not truly part of the project design from the start</a:t>
            </a:r>
          </a:p>
        </p:txBody>
      </p:sp>
      <p:sp>
        <p:nvSpPr>
          <p:cNvPr id="40" name="Rectangle 39"/>
          <p:cNvSpPr/>
          <p:nvPr/>
        </p:nvSpPr>
        <p:spPr>
          <a:xfrm>
            <a:off x="1731836" y="3605555"/>
            <a:ext cx="2329863" cy="1077218"/>
          </a:xfrm>
          <a:prstGeom prst="rect">
            <a:avLst/>
          </a:prstGeom>
        </p:spPr>
        <p:txBody>
          <a:bodyPr wrap="square">
            <a:spAutoFit/>
          </a:bodyPr>
          <a:lstStyle/>
          <a:p>
            <a:pPr algn="ctr">
              <a:buClr>
                <a:srgbClr val="00518E"/>
              </a:buClr>
            </a:pPr>
            <a:r>
              <a:rPr lang="en-US" altLang="en-US" sz="1600" dirty="0"/>
              <a:t>Lack of awareness on D&amp;E opportunities (issues, solutions, market, </a:t>
            </a:r>
            <a:r>
              <a:rPr lang="en-US" altLang="en-US" sz="1600" dirty="0" smtClean="0"/>
              <a:t>etc.)</a:t>
            </a:r>
            <a:endParaRPr lang="en-US" altLang="en-US" sz="1600" dirty="0"/>
          </a:p>
        </p:txBody>
      </p:sp>
      <p:sp>
        <p:nvSpPr>
          <p:cNvPr id="41" name="Rectangle 40"/>
          <p:cNvSpPr/>
          <p:nvPr/>
        </p:nvSpPr>
        <p:spPr>
          <a:xfrm>
            <a:off x="7715776" y="2218660"/>
            <a:ext cx="2199543" cy="1077218"/>
          </a:xfrm>
          <a:prstGeom prst="rect">
            <a:avLst/>
          </a:prstGeom>
        </p:spPr>
        <p:txBody>
          <a:bodyPr wrap="square">
            <a:spAutoFit/>
          </a:bodyPr>
          <a:lstStyle/>
          <a:p>
            <a:pPr algn="ctr">
              <a:buClr>
                <a:srgbClr val="00518E"/>
              </a:buClr>
            </a:pPr>
            <a:r>
              <a:rPr lang="en-US" altLang="en-US" sz="1600" dirty="0"/>
              <a:t>Lack of skills (or interest)</a:t>
            </a:r>
          </a:p>
          <a:p>
            <a:pPr algn="ctr">
              <a:buClr>
                <a:srgbClr val="00518E"/>
              </a:buClr>
            </a:pPr>
            <a:r>
              <a:rPr lang="en-US" altLang="en-US" sz="1600" dirty="0"/>
              <a:t>to share results with society</a:t>
            </a:r>
          </a:p>
        </p:txBody>
      </p:sp>
      <p:sp>
        <p:nvSpPr>
          <p:cNvPr id="42" name="Rounded Rectangle 41"/>
          <p:cNvSpPr/>
          <p:nvPr/>
        </p:nvSpPr>
        <p:spPr>
          <a:xfrm>
            <a:off x="7484734" y="3562058"/>
            <a:ext cx="2661626" cy="1092186"/>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3" name="Rectangle 42"/>
          <p:cNvSpPr/>
          <p:nvPr/>
        </p:nvSpPr>
        <p:spPr>
          <a:xfrm>
            <a:off x="7715776" y="3846541"/>
            <a:ext cx="2199543" cy="584775"/>
          </a:xfrm>
          <a:prstGeom prst="rect">
            <a:avLst/>
          </a:prstGeom>
        </p:spPr>
        <p:txBody>
          <a:bodyPr wrap="square">
            <a:spAutoFit/>
          </a:bodyPr>
          <a:lstStyle/>
          <a:p>
            <a:pPr algn="ctr">
              <a:buClr>
                <a:srgbClr val="00518E"/>
              </a:buClr>
            </a:pPr>
            <a:r>
              <a:rPr lang="en-US" altLang="en-US" sz="1600" dirty="0"/>
              <a:t>Perceived as an “after-project” activity</a:t>
            </a:r>
          </a:p>
        </p:txBody>
      </p:sp>
    </p:spTree>
    <p:extLst>
      <p:ext uri="{BB962C8B-B14F-4D97-AF65-F5344CB8AC3E}">
        <p14:creationId xmlns:p14="http://schemas.microsoft.com/office/powerpoint/2010/main" val="2861856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033" y="1203736"/>
            <a:ext cx="10156297" cy="1342240"/>
          </a:xfrm>
        </p:spPr>
        <p:txBody>
          <a:bodyPr/>
          <a:lstStyle/>
          <a:p>
            <a:r>
              <a:rPr lang="en-GB" sz="4000" dirty="0" smtClean="0"/>
              <a:t>Novelties of Horizon Europe on Dissemination &amp; Exploitation (D&amp;E)</a:t>
            </a:r>
            <a:endParaRPr lang="en-GB" sz="4000" dirty="0"/>
          </a:p>
        </p:txBody>
      </p:sp>
    </p:spTree>
    <p:extLst>
      <p:ext uri="{BB962C8B-B14F-4D97-AF65-F5344CB8AC3E}">
        <p14:creationId xmlns:p14="http://schemas.microsoft.com/office/powerpoint/2010/main" val="77583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Horizon Europe legal </a:t>
            </a:r>
            <a:r>
              <a:rPr lang="en-US" dirty="0" smtClean="0"/>
              <a:t>basis</a:t>
            </a:r>
            <a:endParaRPr lang="en-US" dirty="0"/>
          </a:p>
        </p:txBody>
      </p:sp>
      <p:sp>
        <p:nvSpPr>
          <p:cNvPr id="9" name="Rounded Rectangle 8"/>
          <p:cNvSpPr/>
          <p:nvPr/>
        </p:nvSpPr>
        <p:spPr>
          <a:xfrm>
            <a:off x="838200" y="1454045"/>
            <a:ext cx="6423804" cy="4497049"/>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518E"/>
              </a:buClr>
            </a:pPr>
            <a:r>
              <a:rPr lang="pt-PT" altLang="en-US" b="1" dirty="0" err="1">
                <a:solidFill>
                  <a:schemeClr val="tx2"/>
                </a:solidFill>
              </a:rPr>
              <a:t>Article</a:t>
            </a:r>
            <a:r>
              <a:rPr lang="pt-PT" altLang="en-US" b="1" dirty="0">
                <a:solidFill>
                  <a:schemeClr val="tx2"/>
                </a:solidFill>
              </a:rPr>
              <a:t> 35 – </a:t>
            </a:r>
            <a:r>
              <a:rPr lang="pt-PT" altLang="en-US" b="1" dirty="0" err="1">
                <a:solidFill>
                  <a:schemeClr val="tx2"/>
                </a:solidFill>
              </a:rPr>
              <a:t>Exploitation</a:t>
            </a:r>
            <a:r>
              <a:rPr lang="pt-PT" altLang="en-US" b="1" dirty="0">
                <a:solidFill>
                  <a:schemeClr val="tx2"/>
                </a:solidFill>
              </a:rPr>
              <a:t> </a:t>
            </a:r>
            <a:r>
              <a:rPr lang="pt-PT" altLang="en-US" b="1" dirty="0" err="1">
                <a:solidFill>
                  <a:schemeClr val="tx2"/>
                </a:solidFill>
              </a:rPr>
              <a:t>and</a:t>
            </a:r>
            <a:r>
              <a:rPr lang="pt-PT" altLang="en-US" b="1" dirty="0">
                <a:solidFill>
                  <a:schemeClr val="tx2"/>
                </a:solidFill>
              </a:rPr>
              <a:t> </a:t>
            </a:r>
            <a:r>
              <a:rPr lang="pt-PT" altLang="en-US" b="1" dirty="0" err="1">
                <a:solidFill>
                  <a:schemeClr val="tx2"/>
                </a:solidFill>
              </a:rPr>
              <a:t>Dissemination</a:t>
            </a:r>
            <a:endParaRPr lang="pt-PT" altLang="en-US" b="1" dirty="0">
              <a:solidFill>
                <a:schemeClr val="tx2"/>
              </a:solidFill>
            </a:endParaRPr>
          </a:p>
          <a:p>
            <a:pPr>
              <a:buClr>
                <a:srgbClr val="00518E"/>
              </a:buClr>
            </a:pPr>
            <a:endParaRPr lang="en-US" altLang="en-US" dirty="0">
              <a:solidFill>
                <a:schemeClr val="tx2"/>
              </a:solidFill>
            </a:endParaRPr>
          </a:p>
          <a:p>
            <a:pPr marL="171450" indent="-171450">
              <a:buClr>
                <a:schemeClr val="accent6"/>
              </a:buClr>
              <a:buFont typeface="Arial" panose="020B0604020202020204" pitchFamily="34" charset="0"/>
              <a:buChar char="•"/>
            </a:pPr>
            <a:r>
              <a:rPr lang="en-US" altLang="en-US" i="1" dirty="0">
                <a:solidFill>
                  <a:schemeClr val="tx1"/>
                </a:solidFill>
              </a:rPr>
              <a:t>“Each beneficiary that has received Union funding shall use its best efforts to exploit the results it owns, or to have them exploited by another legal entity. Exploitation may be direct by the beneficiaries or indirect in particular through the transfer and licensing of results in accordance with Article 40”</a:t>
            </a:r>
          </a:p>
          <a:p>
            <a:pPr marL="171450" indent="-171450">
              <a:buClr>
                <a:schemeClr val="accent6"/>
              </a:buClr>
              <a:buFont typeface="Arial" panose="020B0604020202020204" pitchFamily="34" charset="0"/>
              <a:buChar char="•"/>
            </a:pPr>
            <a:endParaRPr lang="en-US" altLang="en-US" i="1" dirty="0">
              <a:solidFill>
                <a:schemeClr val="tx1"/>
              </a:solidFill>
            </a:endParaRPr>
          </a:p>
          <a:p>
            <a:pPr marL="171450" indent="-171450">
              <a:buClr>
                <a:schemeClr val="accent6"/>
              </a:buClr>
              <a:buFont typeface="Arial" panose="020B0604020202020204" pitchFamily="34" charset="0"/>
              <a:buChar char="•"/>
            </a:pPr>
            <a:r>
              <a:rPr lang="en-US" altLang="en-US" i="1" dirty="0">
                <a:solidFill>
                  <a:schemeClr val="tx1"/>
                </a:solidFill>
              </a:rPr>
              <a:t>“Beneficiaries shall disseminate their results as soon as it  is feasible, in a publicly available format, subject to any restrictions due to the protection of intellectual property, security rules or legitimate interests.”</a:t>
            </a:r>
          </a:p>
        </p:txBody>
      </p:sp>
      <p:sp>
        <p:nvSpPr>
          <p:cNvPr id="10" name="Rounded Rectangle 9"/>
          <p:cNvSpPr/>
          <p:nvPr/>
        </p:nvSpPr>
        <p:spPr>
          <a:xfrm>
            <a:off x="7480120" y="2203478"/>
            <a:ext cx="4390065" cy="3137586"/>
          </a:xfrm>
          <a:prstGeom prst="roundRect">
            <a:avLst>
              <a:gd name="adj" fmla="val 709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03409" y="2360013"/>
            <a:ext cx="4343485" cy="2800767"/>
          </a:xfrm>
          <a:prstGeom prst="rect">
            <a:avLst/>
          </a:prstGeom>
        </p:spPr>
        <p:txBody>
          <a:bodyPr wrap="square">
            <a:spAutoFit/>
          </a:bodyPr>
          <a:lstStyle/>
          <a:p>
            <a:pPr>
              <a:buClr>
                <a:srgbClr val="00518E"/>
              </a:buClr>
            </a:pPr>
            <a:r>
              <a:rPr lang="en-US" altLang="en-US" sz="1600" b="1" dirty="0" smtClean="0">
                <a:solidFill>
                  <a:schemeClr val="bg1"/>
                </a:solidFill>
              </a:rPr>
              <a:t>Article 46 : </a:t>
            </a:r>
            <a:r>
              <a:rPr lang="en-US" altLang="en-US" sz="1600" b="1" dirty="0">
                <a:solidFill>
                  <a:schemeClr val="bg1"/>
                </a:solidFill>
              </a:rPr>
              <a:t>Information, communication, publicity and dissemination and </a:t>
            </a:r>
            <a:r>
              <a:rPr lang="en-US" altLang="en-US" sz="1600" b="1" dirty="0" smtClean="0">
                <a:solidFill>
                  <a:schemeClr val="bg1"/>
                </a:solidFill>
              </a:rPr>
              <a:t>exploitation</a:t>
            </a:r>
          </a:p>
          <a:p>
            <a:pPr>
              <a:buClr>
                <a:srgbClr val="00518E"/>
              </a:buClr>
            </a:pPr>
            <a:endParaRPr lang="en-US" altLang="en-US" sz="1600" b="1" dirty="0">
              <a:solidFill>
                <a:schemeClr val="bg1"/>
              </a:solidFill>
            </a:endParaRPr>
          </a:p>
          <a:p>
            <a:pPr>
              <a:buClr>
                <a:srgbClr val="00518E"/>
              </a:buClr>
            </a:pPr>
            <a:r>
              <a:rPr lang="en-US" altLang="en-US" sz="1600" dirty="0" smtClean="0">
                <a:solidFill>
                  <a:schemeClr val="bg1"/>
                </a:solidFill>
              </a:rPr>
              <a:t>Para 3</a:t>
            </a:r>
            <a:r>
              <a:rPr lang="en-US" altLang="en-US" sz="1600" dirty="0">
                <a:solidFill>
                  <a:schemeClr val="bg1"/>
                </a:solidFill>
              </a:rPr>
              <a:t>: The Commission shall also establish a </a:t>
            </a:r>
            <a:r>
              <a:rPr lang="en-US" altLang="en-US" sz="1600" b="1" dirty="0">
                <a:solidFill>
                  <a:schemeClr val="bg1"/>
                </a:solidFill>
              </a:rPr>
              <a:t>dissemination and exploitation strategy </a:t>
            </a:r>
            <a:r>
              <a:rPr lang="en-US" altLang="en-US" sz="1600" dirty="0">
                <a:solidFill>
                  <a:schemeClr val="bg1"/>
                </a:solidFill>
              </a:rPr>
              <a:t>for increasing the availability and diffusion of the </a:t>
            </a:r>
            <a:r>
              <a:rPr lang="en-US" altLang="en-US" sz="1600" dirty="0" err="1">
                <a:solidFill>
                  <a:schemeClr val="bg1"/>
                </a:solidFill>
              </a:rPr>
              <a:t>Programme’s</a:t>
            </a:r>
            <a:r>
              <a:rPr lang="en-US" altLang="en-US" sz="1600" dirty="0">
                <a:solidFill>
                  <a:schemeClr val="bg1"/>
                </a:solidFill>
              </a:rPr>
              <a:t> research and </a:t>
            </a:r>
            <a:r>
              <a:rPr lang="en-US" altLang="en-US" sz="1600" dirty="0" smtClean="0">
                <a:solidFill>
                  <a:schemeClr val="bg1"/>
                </a:solidFill>
              </a:rPr>
              <a:t>innovation R&amp;I </a:t>
            </a:r>
            <a:r>
              <a:rPr lang="en-US" altLang="en-US" sz="1600" dirty="0">
                <a:solidFill>
                  <a:schemeClr val="bg1"/>
                </a:solidFill>
              </a:rPr>
              <a:t>results and knowledge to accelerate exploitation towards market uptake and boost the impact of the Programme.</a:t>
            </a:r>
          </a:p>
        </p:txBody>
      </p:sp>
    </p:spTree>
    <p:extLst>
      <p:ext uri="{BB962C8B-B14F-4D97-AF65-F5344CB8AC3E}">
        <p14:creationId xmlns:p14="http://schemas.microsoft.com/office/powerpoint/2010/main" val="26197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2564" y="894896"/>
            <a:ext cx="10515600" cy="473104"/>
          </a:xfrm>
        </p:spPr>
        <p:txBody>
          <a:bodyPr/>
          <a:lstStyle/>
          <a:p>
            <a:r>
              <a:rPr lang="en-US" dirty="0"/>
              <a:t>What’s new in D&amp;E under HE?</a:t>
            </a:r>
            <a:br>
              <a:rPr lang="en-US" dirty="0"/>
            </a:br>
            <a:r>
              <a:rPr lang="en-US" sz="2000" dirty="0"/>
              <a:t>Changes from </a:t>
            </a:r>
            <a:r>
              <a:rPr lang="en-US" sz="2000" dirty="0" smtClean="0"/>
              <a:t>H2020</a:t>
            </a:r>
            <a:endParaRPr lang="en-US" sz="2000" dirty="0"/>
          </a:p>
        </p:txBody>
      </p:sp>
      <p:sp>
        <p:nvSpPr>
          <p:cNvPr id="4" name="Rounded Rectangle 3"/>
          <p:cNvSpPr/>
          <p:nvPr/>
        </p:nvSpPr>
        <p:spPr>
          <a:xfrm>
            <a:off x="4917793" y="2293776"/>
            <a:ext cx="2061696" cy="1607419"/>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222452" y="2293775"/>
            <a:ext cx="2061696" cy="1607419"/>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86315" y="2293779"/>
            <a:ext cx="2061696" cy="1607419"/>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685729" y="2293784"/>
            <a:ext cx="2061696" cy="1607419"/>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54400" y="2531322"/>
            <a:ext cx="1746643" cy="954107"/>
          </a:xfrm>
          <a:prstGeom prst="rect">
            <a:avLst/>
          </a:prstGeom>
        </p:spPr>
        <p:txBody>
          <a:bodyPr wrap="square">
            <a:spAutoFit/>
          </a:bodyPr>
          <a:lstStyle/>
          <a:p>
            <a:pPr algn="ctr">
              <a:buClr>
                <a:srgbClr val="00518E"/>
              </a:buClr>
            </a:pPr>
            <a:r>
              <a:rPr lang="en-US" altLang="en-US" sz="1400" dirty="0" smtClean="0"/>
              <a:t>Encouragement of third </a:t>
            </a:r>
            <a:r>
              <a:rPr lang="en-US" altLang="en-US" sz="1400" dirty="0"/>
              <a:t>party exploitation (where appropriate)</a:t>
            </a:r>
          </a:p>
        </p:txBody>
      </p:sp>
      <p:sp>
        <p:nvSpPr>
          <p:cNvPr id="9" name="Rectangle 8"/>
          <p:cNvSpPr/>
          <p:nvPr/>
        </p:nvSpPr>
        <p:spPr>
          <a:xfrm>
            <a:off x="5027324" y="2512712"/>
            <a:ext cx="1758690" cy="1169551"/>
          </a:xfrm>
          <a:prstGeom prst="rect">
            <a:avLst/>
          </a:prstGeom>
        </p:spPr>
        <p:txBody>
          <a:bodyPr wrap="square">
            <a:spAutoFit/>
          </a:bodyPr>
          <a:lstStyle/>
          <a:p>
            <a:pPr algn="ctr">
              <a:buClr>
                <a:srgbClr val="00518E"/>
              </a:buClr>
            </a:pPr>
            <a:r>
              <a:rPr lang="en-US" altLang="en-US" sz="1400" dirty="0"/>
              <a:t>Emphasis on continuous reporting on D&amp;E (even after the end of the project)</a:t>
            </a:r>
          </a:p>
        </p:txBody>
      </p:sp>
      <p:sp>
        <p:nvSpPr>
          <p:cNvPr id="10" name="Rectangle 9"/>
          <p:cNvSpPr/>
          <p:nvPr/>
        </p:nvSpPr>
        <p:spPr>
          <a:xfrm>
            <a:off x="2790211" y="2512711"/>
            <a:ext cx="1879812" cy="1169551"/>
          </a:xfrm>
          <a:prstGeom prst="rect">
            <a:avLst/>
          </a:prstGeom>
        </p:spPr>
        <p:txBody>
          <a:bodyPr wrap="square">
            <a:spAutoFit/>
          </a:bodyPr>
          <a:lstStyle/>
          <a:p>
            <a:pPr algn="ctr">
              <a:buClr>
                <a:srgbClr val="00518E"/>
              </a:buClr>
            </a:pPr>
            <a:r>
              <a:rPr lang="en-US" altLang="en-US" sz="1400" dirty="0"/>
              <a:t>Improvements on the proposal/reporting template to introduce more specific language on D&amp;E </a:t>
            </a:r>
          </a:p>
        </p:txBody>
      </p:sp>
      <p:sp>
        <p:nvSpPr>
          <p:cNvPr id="11" name="Rounded Rectangle 10"/>
          <p:cNvSpPr/>
          <p:nvPr/>
        </p:nvSpPr>
        <p:spPr>
          <a:xfrm>
            <a:off x="9537481" y="2293774"/>
            <a:ext cx="2061696" cy="1607419"/>
          </a:xfrm>
          <a:prstGeom prst="roundRect">
            <a:avLst>
              <a:gd name="adj" fmla="val 1085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0264" y="2531322"/>
            <a:ext cx="1859682" cy="1169551"/>
          </a:xfrm>
          <a:prstGeom prst="rect">
            <a:avLst/>
          </a:prstGeom>
        </p:spPr>
        <p:txBody>
          <a:bodyPr wrap="square">
            <a:spAutoFit/>
          </a:bodyPr>
          <a:lstStyle/>
          <a:p>
            <a:pPr algn="ctr">
              <a:buClr>
                <a:srgbClr val="00518E"/>
              </a:buClr>
            </a:pPr>
            <a:r>
              <a:rPr lang="en-US" altLang="en-US" sz="1400" dirty="0"/>
              <a:t>D&amp;E is part of the Key Impact Pathway to demonstrate the contribution to the impact on society</a:t>
            </a:r>
          </a:p>
        </p:txBody>
      </p:sp>
      <p:sp>
        <p:nvSpPr>
          <p:cNvPr id="13" name="Rectangle 12"/>
          <p:cNvSpPr/>
          <p:nvPr/>
        </p:nvSpPr>
        <p:spPr>
          <a:xfrm>
            <a:off x="9879701" y="2531322"/>
            <a:ext cx="1377256" cy="738664"/>
          </a:xfrm>
          <a:prstGeom prst="rect">
            <a:avLst/>
          </a:prstGeom>
        </p:spPr>
        <p:txBody>
          <a:bodyPr wrap="square">
            <a:spAutoFit/>
          </a:bodyPr>
          <a:lstStyle/>
          <a:p>
            <a:pPr algn="ctr">
              <a:buClr>
                <a:srgbClr val="00518E"/>
              </a:buClr>
            </a:pPr>
            <a:r>
              <a:rPr lang="en-US" altLang="en-US" sz="1400" dirty="0" smtClean="0"/>
              <a:t>Introduction of </a:t>
            </a:r>
            <a:r>
              <a:rPr lang="en-US" altLang="en-US" sz="1400" dirty="0"/>
              <a:t>incentives for exploitation </a:t>
            </a:r>
          </a:p>
        </p:txBody>
      </p:sp>
    </p:spTree>
    <p:extLst>
      <p:ext uri="{BB962C8B-B14F-4D97-AF65-F5344CB8AC3E}">
        <p14:creationId xmlns:p14="http://schemas.microsoft.com/office/powerpoint/2010/main" val="2945526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81295" y="1725493"/>
            <a:ext cx="10486869" cy="3745667"/>
          </a:xfrm>
        </p:spPr>
        <p:txBody>
          <a:bodyPr/>
          <a:lstStyle/>
          <a:p>
            <a:pPr marL="342900" indent="-342900">
              <a:lnSpc>
                <a:spcPct val="150000"/>
              </a:lnSpc>
              <a:buClr>
                <a:schemeClr val="accent6"/>
              </a:buClr>
              <a:buFont typeface="Arial" panose="020B0604020202020204" pitchFamily="34" charset="0"/>
              <a:buChar char="•"/>
            </a:pPr>
            <a:r>
              <a:rPr lang="en-US" sz="1600" dirty="0"/>
              <a:t>D&amp;E cuts across the overall project life cycle, from the proposal until after the end of the project </a:t>
            </a:r>
          </a:p>
          <a:p>
            <a:pPr marL="342900" indent="-342900">
              <a:lnSpc>
                <a:spcPct val="150000"/>
              </a:lnSpc>
              <a:buClr>
                <a:schemeClr val="accent6"/>
              </a:buClr>
              <a:buFont typeface="Arial" panose="020B0604020202020204" pitchFamily="34" charset="0"/>
              <a:buChar char="•"/>
            </a:pPr>
            <a:r>
              <a:rPr lang="en-US" sz="1600" dirty="0"/>
              <a:t>Applicants have to submit (unless Work Programme says otherwise) a short description of the D,E &amp;C activities together with the impact </a:t>
            </a:r>
            <a:r>
              <a:rPr lang="en-US" sz="1600" dirty="0" smtClean="0"/>
              <a:t>pathways </a:t>
            </a:r>
            <a:r>
              <a:rPr lang="en-US" sz="1600" dirty="0"/>
              <a:t>in their proposal</a:t>
            </a:r>
          </a:p>
          <a:p>
            <a:pPr marL="342900" indent="-342900">
              <a:lnSpc>
                <a:spcPct val="150000"/>
              </a:lnSpc>
              <a:buClr>
                <a:schemeClr val="accent6"/>
              </a:buClr>
              <a:buFont typeface="Arial" panose="020B0604020202020204" pitchFamily="34" charset="0"/>
              <a:buChar char="•"/>
            </a:pPr>
            <a:r>
              <a:rPr lang="en-US" sz="1600" dirty="0"/>
              <a:t>In Horizon Europe not a full fledged D&amp;E plan is required at proposal stage, but a complete exploitation, dissemination and communication plan has to be submitted during the first 6 months of the project</a:t>
            </a:r>
          </a:p>
          <a:p>
            <a:pPr>
              <a:lnSpc>
                <a:spcPct val="150000"/>
              </a:lnSpc>
            </a:pPr>
            <a:endParaRPr lang="en-US" dirty="0"/>
          </a:p>
        </p:txBody>
      </p:sp>
      <p:sp>
        <p:nvSpPr>
          <p:cNvPr id="3" name="Title 2"/>
          <p:cNvSpPr>
            <a:spLocks noGrp="1"/>
          </p:cNvSpPr>
          <p:nvPr>
            <p:ph type="title"/>
          </p:nvPr>
        </p:nvSpPr>
        <p:spPr>
          <a:xfrm>
            <a:off x="852564" y="617902"/>
            <a:ext cx="10515600" cy="473104"/>
          </a:xfrm>
        </p:spPr>
        <p:txBody>
          <a:bodyPr/>
          <a:lstStyle/>
          <a:p>
            <a:r>
              <a:rPr lang="en-US" dirty="0" smtClean="0"/>
              <a:t>D&amp;E </a:t>
            </a:r>
            <a:r>
              <a:rPr lang="en-US" dirty="0"/>
              <a:t>at proposal stage</a:t>
            </a:r>
            <a:br>
              <a:rPr lang="en-US" dirty="0"/>
            </a:br>
            <a:r>
              <a:rPr lang="en-US" sz="2000" dirty="0">
                <a:solidFill>
                  <a:schemeClr val="tx2"/>
                </a:solidFill>
              </a:rPr>
              <a:t>Under the Key Impact Pathway</a:t>
            </a:r>
          </a:p>
        </p:txBody>
      </p:sp>
    </p:spTree>
    <p:extLst>
      <p:ext uri="{BB962C8B-B14F-4D97-AF65-F5344CB8AC3E}">
        <p14:creationId xmlns:p14="http://schemas.microsoft.com/office/powerpoint/2010/main" val="2806550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cc8d1828-416f-48fb-beda-9b45e7487b31"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B2C70733C01749A1C9501AB10D1536" ma:contentTypeVersion="2" ma:contentTypeDescription="Create a new document." ma:contentTypeScope="" ma:versionID="6cb8082041658ad35774952261485903">
  <xsd:schema xmlns:xsd="http://www.w3.org/2001/XMLSchema" xmlns:xs="http://www.w3.org/2001/XMLSchema" xmlns:p="http://schemas.microsoft.com/office/2006/metadata/properties" xmlns:ns1="http://schemas.microsoft.com/sharepoint/v3" xmlns:ns2="cc8d1828-416f-48fb-beda-9b45e7487b31" targetNamespace="http://schemas.microsoft.com/office/2006/metadata/properties" ma:root="true" ma:fieldsID="bf22d480dcf29e6f27d1c70897101e18" ns1:_="" ns2:_="">
    <xsd:import namespace="http://schemas.microsoft.com/sharepoint/v3"/>
    <xsd:import namespace="cc8d1828-416f-48fb-beda-9b45e7487b31"/>
    <xsd:element name="properties">
      <xsd:complexType>
        <xsd:sequence>
          <xsd:element name="documentManagement">
            <xsd:complexType>
              <xsd:all>
                <xsd:element ref="ns1:PublishingStartDate" minOccurs="0"/>
                <xsd:element ref="ns1:PublishingExpirationDate"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d1828-416f-48fb-beda-9b45e7487b31" elementFormDefault="qualified">
    <xsd:import namespace="http://schemas.microsoft.com/office/2006/documentManagement/types"/>
    <xsd:import namespace="http://schemas.microsoft.com/office/infopath/2007/PartnerControls"/>
    <xsd:element name="document_x0020_type" ma:index="10" nillable="true" ma:displayName="document type" ma:format="Dropdown" ma:internalName="document_x0020_type">
      <xsd:simpleType>
        <xsd:union memberTypes="dms:Text">
          <xsd:simpleType>
            <xsd:restriction base="dms:Choice">
              <xsd:enumeration value="CRIG"/>
              <xsd:enumeration value="DTP"/>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2E5D0D-A79B-418D-A07D-9F3951B9B6D6}">
  <ds:schemaRefs>
    <ds:schemaRef ds:uri="http://schemas.microsoft.com/office/2006/metadata/properties"/>
    <ds:schemaRef ds:uri="cc8d1828-416f-48fb-beda-9b45e7487b31"/>
    <ds:schemaRef ds:uri="http://purl.org/dc/terms/"/>
    <ds:schemaRef ds:uri="http://schemas.microsoft.com/sharepoint/v3"/>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3.xml><?xml version="1.0" encoding="utf-8"?>
<ds:datastoreItem xmlns:ds="http://schemas.openxmlformats.org/officeDocument/2006/customXml" ds:itemID="{A14A6EBB-A00A-4C11-B012-A929740450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8d1828-416f-48fb-beda-9b45e7487b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TotalTime>
  <Words>1807</Words>
  <Application>Microsoft Office PowerPoint</Application>
  <PresentationFormat>Widescreen</PresentationFormat>
  <Paragraphs>145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EC Square Sans Pro</vt:lpstr>
      <vt:lpstr>EC Square Sans Pro Light</vt:lpstr>
      <vt:lpstr>Wingdings</vt:lpstr>
      <vt:lpstr>Office Theme</vt:lpstr>
      <vt:lpstr>PowerPoint Presentation</vt:lpstr>
      <vt:lpstr>Communication, Dissemination, Exploitation and IP management in Horizon Europe</vt:lpstr>
      <vt:lpstr>Starting point 1: Definitions…</vt:lpstr>
      <vt:lpstr>…more definitions</vt:lpstr>
      <vt:lpstr>Starting point 2: Lessons learned from H2020 on D&amp;E Why does it not always happen? From the side of the project/beneficiaries</vt:lpstr>
      <vt:lpstr>Novelties of Horizon Europe on Dissemination &amp; Exploitation (D&amp;E)</vt:lpstr>
      <vt:lpstr>Horizon Europe legal basis</vt:lpstr>
      <vt:lpstr>What’s new in D&amp;E under HE? Changes from H2020</vt:lpstr>
      <vt:lpstr>D&amp;E at proposal stage Under the Key Impact Pathway</vt:lpstr>
      <vt:lpstr>Obligations of beneficiaries to exploit their results and the Horizon Results Platform</vt:lpstr>
      <vt:lpstr>Follow up of results after the end of the project  Through the reporting tools</vt:lpstr>
      <vt:lpstr>Elements to consider when drafting your Dissemination, Exploitation, Communication and IP management parts of your proposal</vt:lpstr>
      <vt:lpstr>Measures to maximize:  Dissemination &amp; Exploitation</vt:lpstr>
      <vt:lpstr>Measures to maximize:  Communication</vt:lpstr>
      <vt:lpstr>Communication VS Dissemination</vt:lpstr>
      <vt:lpstr> Dissemination VS Exploitation </vt:lpstr>
      <vt:lpstr>Management of intellectual property</vt:lpstr>
      <vt:lpstr>The proposal template</vt:lpstr>
      <vt:lpstr>Proposal: The impact canvas new</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SAGIAS Ioannis (RTD)</cp:lastModifiedBy>
  <cp:revision>145</cp:revision>
  <dcterms:created xsi:type="dcterms:W3CDTF">2020-12-04T09:35:19Z</dcterms:created>
  <dcterms:modified xsi:type="dcterms:W3CDTF">2021-04-20T09:19:10Z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0x0101007AB2C70733C01749A1C9501AB10D1536</vt:lpwstr>
  </property>
</Properties>
</file>