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256" r:id="rId3"/>
    <p:sldId id="298" r:id="rId4"/>
    <p:sldId id="280" r:id="rId5"/>
    <p:sldId id="282" r:id="rId6"/>
    <p:sldId id="286" r:id="rId7"/>
    <p:sldId id="299" r:id="rId8"/>
    <p:sldId id="301" r:id="rId9"/>
    <p:sldId id="302" r:id="rId10"/>
    <p:sldId id="303" r:id="rId11"/>
    <p:sldId id="306" r:id="rId12"/>
    <p:sldId id="304" r:id="rId13"/>
    <p:sldId id="305" r:id="rId1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FFFFFF"/>
    <a:srgbClr val="055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34" autoAdjust="0"/>
  </p:normalViewPr>
  <p:slideViewPr>
    <p:cSldViewPr snapToGrid="0">
      <p:cViewPr varScale="1">
        <p:scale>
          <a:sx n="68" d="100"/>
          <a:sy n="68" d="100"/>
        </p:scale>
        <p:origin x="9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EC584-1627-48B3-B67A-6F9BCE10B7CF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B9AF9-17FB-4A61-8004-80FF76AB2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24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E5A31-DA4C-4233-817A-D7474C77017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ADA55-94B9-46E4-A41A-D3159B4A9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3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27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5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2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27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F5494"/>
              </a:buClr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ADA55-94B9-46E4-A41A-D3159B4A97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6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5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3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1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7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8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7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1719-6860-4639-A8B1-B8CD934E528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42830-BE98-403E-99F7-8E8B32BD5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6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729759"/>
            <a:ext cx="12191999" cy="1506701"/>
          </a:xfrm>
        </p:spPr>
        <p:txBody>
          <a:bodyPr>
            <a:normAutofit/>
          </a:bodyPr>
          <a:lstStyle/>
          <a:p>
            <a:r>
              <a:rPr lang="en-GB" altLang="en-US" sz="4400" b="1" dirty="0">
                <a:solidFill>
                  <a:srgbClr val="FFD6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Liability, safety and new technologies</a:t>
            </a:r>
            <a:r>
              <a:rPr lang="fr-BE" altLang="en-US" sz="4400" b="1" dirty="0" smtClean="0">
                <a:solidFill>
                  <a:srgbClr val="FFD6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altLang="en-US" sz="4400" b="1" dirty="0">
              <a:solidFill>
                <a:srgbClr val="FFD62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513" y="4203446"/>
            <a:ext cx="97425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Felicia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Stoica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 and Nike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Bönnen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European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 Commission </a:t>
            </a:r>
          </a:p>
          <a:p>
            <a:pPr>
              <a:lnSpc>
                <a:spcPct val="150000"/>
              </a:lnSpc>
            </a:pP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DG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Internal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Market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,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Industry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,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Entrepreneurship</a:t>
            </a:r>
            <a:r>
              <a:rPr lang="fr-BE" altLang="en-US" sz="2800" dirty="0">
                <a:solidFill>
                  <a:schemeClr val="bg1"/>
                </a:solidFill>
                <a:cs typeface="Aharoni" panose="02010803020104030203" pitchFamily="2" charset="-79"/>
              </a:rPr>
              <a:t> and </a:t>
            </a:r>
            <a:r>
              <a:rPr lang="fr-BE" altLang="en-US" sz="2800" dirty="0" err="1">
                <a:solidFill>
                  <a:schemeClr val="bg1"/>
                </a:solidFill>
                <a:cs typeface="Aharoni" panose="02010803020104030203" pitchFamily="2" charset="-79"/>
              </a:rPr>
              <a:t>SMEs</a:t>
            </a:r>
            <a:endParaRPr lang="fr-BE" altLang="en-US" sz="2800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673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  FINDINGS (II)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6015" y="1688144"/>
            <a:ext cx="8229600" cy="35290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 some concepts and rules need clarification?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roduct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producer 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defectiveness 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burden of proof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Consensus on the need to pursue the reflection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0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  Expert Group on Liability and </a:t>
            </a:r>
            <a:r>
              <a:rPr lang="en-US" sz="2400" b="1" dirty="0">
                <a:solidFill>
                  <a:schemeClr val="bg1"/>
                </a:solidFill>
              </a:rPr>
              <a:t>N</a:t>
            </a:r>
            <a:r>
              <a:rPr lang="en-US" sz="2400" b="1" dirty="0" smtClean="0">
                <a:solidFill>
                  <a:schemeClr val="bg1"/>
                </a:solidFill>
              </a:rPr>
              <a:t>ew Technologies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6015" y="1688144"/>
            <a:ext cx="8229600" cy="35290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 Liability formation: Member States, stakeholders and independent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experts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Assist the Commission in drawing up guidance on the Product Liability Directive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technologies formation: independent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experts</a:t>
            </a:r>
          </a:p>
          <a:p>
            <a:pPr lvl="1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Assess national frameworks for liability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F5494"/>
              </a:buClr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  NEXT STEPS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7032" y="1688143"/>
            <a:ext cx="11264746" cy="35290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2D5EC1"/>
              </a:buClr>
              <a:buNone/>
            </a:pPr>
            <a:r>
              <a:rPr lang="fr-B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Mid</a:t>
            </a:r>
            <a:r>
              <a:rPr lang="fr-B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2019:</a:t>
            </a:r>
          </a:p>
          <a:p>
            <a:pPr>
              <a:buClr>
                <a:srgbClr val="2D5EC1"/>
              </a:buClr>
              <a:buFont typeface="Wingdings" panose="05000000000000000000" pitchFamily="2" charset="2"/>
              <a:buChar char="v"/>
            </a:pPr>
            <a:endParaRPr lang="fr-B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2D5EC1"/>
              </a:buClr>
              <a:buFont typeface="Wingdings" panose="05000000000000000000" pitchFamily="2" charset="2"/>
              <a:buChar char="v"/>
            </a:pPr>
            <a:r>
              <a:rPr lang="fr-B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Guidance on Product </a:t>
            </a:r>
            <a:r>
              <a:rPr lang="fr-B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Liability</a:t>
            </a:r>
            <a:r>
              <a:rPr lang="fr-B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Directive</a:t>
            </a:r>
          </a:p>
          <a:p>
            <a:pPr lvl="1">
              <a:buClr>
                <a:srgbClr val="2D5EC1"/>
              </a:buClr>
              <a:buFont typeface="Wingdings" panose="05000000000000000000" pitchFamily="2" charset="2"/>
              <a:buChar char="v"/>
            </a:pPr>
            <a:endParaRPr lang="fr-B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2D5EC1"/>
              </a:buClr>
              <a:buFont typeface="Wingdings" panose="05000000000000000000" pitchFamily="2" charset="2"/>
              <a:buChar char="v"/>
            </a:pPr>
            <a:r>
              <a:rPr lang="fr-B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Report 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broader implications for, and potential gaps in and orientations for, the liability and safety frameworks for AI, Internet of Things and robotics</a:t>
            </a:r>
            <a:endParaRPr lang="fr-B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Clr>
                <a:srgbClr val="2D5EC1"/>
              </a:buClr>
              <a:buFont typeface="Arial" panose="020B0604020202020204" pitchFamily="34" charset="0"/>
              <a:buNone/>
            </a:pPr>
            <a:endParaRPr lang="fr-B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2D5EC1"/>
              </a:buClr>
              <a:buFont typeface="Arial" panose="020B0604020202020204" pitchFamily="34" charset="0"/>
              <a:buNone/>
            </a:pPr>
            <a:endParaRPr lang="fr-B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2D5EC1"/>
              </a:buClr>
              <a:buFont typeface="Arial" panose="020B0604020202020204" pitchFamily="34" charset="0"/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2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741469" y="643594"/>
            <a:ext cx="6214406" cy="621440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76872" y="778997"/>
            <a:ext cx="5943600" cy="5943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762044"/>
            <a:ext cx="12192000" cy="95956"/>
          </a:xfrm>
          <a:prstGeom prst="rect">
            <a:avLst/>
          </a:prstGeom>
          <a:gradFill flip="none" rotWithShape="1">
            <a:gsLst>
              <a:gs pos="37000">
                <a:srgbClr val="0070C0"/>
              </a:gs>
              <a:gs pos="100000">
                <a:srgbClr val="0070C0"/>
              </a:gs>
              <a:gs pos="0">
                <a:srgbClr val="00B0F0"/>
              </a:gs>
              <a:gs pos="70000">
                <a:srgbClr val="00B0F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86877" y="3304164"/>
            <a:ext cx="4751387" cy="9366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you!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43597" y="2540800"/>
            <a:ext cx="5010150" cy="38164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501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5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9592"/>
            <a:ext cx="9242436" cy="858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altLang="en-US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WHERE WE COME FROM (I)</a:t>
            </a:r>
            <a:endParaRPr lang="en-GB" altLang="en-US" sz="24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Snip Single Corner Rectangle 17"/>
          <p:cNvSpPr/>
          <p:nvPr/>
        </p:nvSpPr>
        <p:spPr>
          <a:xfrm rot="10800000" flipH="1">
            <a:off x="306388" y="3980564"/>
            <a:ext cx="8959348" cy="1288974"/>
          </a:xfrm>
          <a:prstGeom prst="snip1Rect">
            <a:avLst>
              <a:gd name="adj" fmla="val 35772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9" name="Snip Single Corner Rectangle 18"/>
          <p:cNvSpPr/>
          <p:nvPr/>
        </p:nvSpPr>
        <p:spPr>
          <a:xfrm rot="10800000" flipH="1">
            <a:off x="341324" y="1980199"/>
            <a:ext cx="8924412" cy="1432447"/>
          </a:xfrm>
          <a:prstGeom prst="snip1Rect">
            <a:avLst>
              <a:gd name="adj" fmla="val 35772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0096" y="2347359"/>
            <a:ext cx="8895640" cy="461665"/>
          </a:xfrm>
          <a:prstGeom prst="rect">
            <a:avLst/>
          </a:prstGeom>
          <a:solidFill>
            <a:srgbClr val="0F5494"/>
          </a:solidFill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Communication on Artificial Intelligence for Europe (COM(2018)237)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1113" y="4364404"/>
            <a:ext cx="8566448" cy="461665"/>
          </a:xfrm>
          <a:prstGeom prst="rect">
            <a:avLst/>
          </a:prstGeom>
          <a:solidFill>
            <a:srgbClr val="0F5494"/>
          </a:solidFill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SWD Liabilities for emerging digital technologies (SWD(2018) 137)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102" y="3026542"/>
            <a:ext cx="2378421" cy="133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00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5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-19592"/>
            <a:ext cx="9242436" cy="858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altLang="en-US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WHERE WE COME FROM (II)</a:t>
            </a:r>
            <a:endParaRPr lang="en-GB" altLang="en-US" sz="24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Snip Single Corner Rectangle 17"/>
          <p:cNvSpPr/>
          <p:nvPr/>
        </p:nvSpPr>
        <p:spPr>
          <a:xfrm rot="10800000" flipH="1">
            <a:off x="361218" y="3471796"/>
            <a:ext cx="9124305" cy="1219302"/>
          </a:xfrm>
          <a:prstGeom prst="snip1Rect">
            <a:avLst>
              <a:gd name="adj" fmla="val 35772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9" name="Snip Single Corner Rectangle 18"/>
          <p:cNvSpPr/>
          <p:nvPr/>
        </p:nvSpPr>
        <p:spPr>
          <a:xfrm rot="10800000" flipH="1">
            <a:off x="341323" y="1621377"/>
            <a:ext cx="8989963" cy="1119015"/>
          </a:xfrm>
          <a:prstGeom prst="snip1Rect">
            <a:avLst>
              <a:gd name="adj" fmla="val 35772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113" y="1867351"/>
            <a:ext cx="7684604" cy="707886"/>
          </a:xfrm>
          <a:prstGeom prst="rect">
            <a:avLst/>
          </a:prstGeom>
          <a:solidFill>
            <a:srgbClr val="0F5494"/>
          </a:solidFill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Staff Working Document on the evaluation of the Machinery Directive </a:t>
            </a:r>
            <a:endParaRPr lang="en-GB" sz="2000" b="1" dirty="0" smtClean="0">
              <a:solidFill>
                <a:schemeClr val="bg1"/>
              </a:solidFill>
            </a:endParaRPr>
          </a:p>
          <a:p>
            <a:r>
              <a:rPr lang="en-GB" sz="2000" b="1" dirty="0" smtClean="0">
                <a:solidFill>
                  <a:schemeClr val="bg1"/>
                </a:solidFill>
              </a:rPr>
              <a:t>(</a:t>
            </a:r>
            <a:r>
              <a:rPr lang="en-GB" sz="2000" b="1" dirty="0">
                <a:solidFill>
                  <a:schemeClr val="bg1"/>
                </a:solidFill>
              </a:rPr>
              <a:t>SWD(2018) 160 final)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4197" y="3675436"/>
            <a:ext cx="8808240" cy="707886"/>
          </a:xfrm>
          <a:prstGeom prst="rect">
            <a:avLst/>
          </a:prstGeom>
          <a:solidFill>
            <a:srgbClr val="0F5494"/>
          </a:solidFill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Fifth report on the application of the </a:t>
            </a:r>
            <a:r>
              <a:rPr lang="en-GB" sz="2000" b="1" dirty="0" smtClean="0">
                <a:solidFill>
                  <a:schemeClr val="bg1"/>
                </a:solidFill>
              </a:rPr>
              <a:t>Liability Directive </a:t>
            </a:r>
            <a:r>
              <a:rPr lang="en-GB" sz="2000" b="1" dirty="0">
                <a:solidFill>
                  <a:schemeClr val="bg1"/>
                </a:solidFill>
              </a:rPr>
              <a:t>for the period 2011-2016 </a:t>
            </a:r>
            <a:endParaRPr lang="en-GB" sz="2000" b="1" dirty="0" smtClean="0">
              <a:solidFill>
                <a:schemeClr val="bg1"/>
              </a:solidFill>
            </a:endParaRPr>
          </a:p>
          <a:p>
            <a:r>
              <a:rPr lang="en-GB" sz="2000" b="1" dirty="0" smtClean="0">
                <a:solidFill>
                  <a:schemeClr val="bg1"/>
                </a:solidFill>
              </a:rPr>
              <a:t>(</a:t>
            </a:r>
            <a:r>
              <a:rPr lang="en-GB" sz="2000" b="1" dirty="0">
                <a:solidFill>
                  <a:schemeClr val="bg1"/>
                </a:solidFill>
              </a:rPr>
              <a:t>COM(2018) 246 final)</a:t>
            </a:r>
          </a:p>
        </p:txBody>
      </p:sp>
      <p:sp>
        <p:nvSpPr>
          <p:cNvPr id="11" name="Snip Single Corner Rectangle 10"/>
          <p:cNvSpPr/>
          <p:nvPr/>
        </p:nvSpPr>
        <p:spPr>
          <a:xfrm rot="10800000" flipH="1">
            <a:off x="381112" y="5219807"/>
            <a:ext cx="9104411" cy="1059805"/>
          </a:xfrm>
          <a:prstGeom prst="snip1Rect">
            <a:avLst>
              <a:gd name="adj" fmla="val 35772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438369" y="5423446"/>
            <a:ext cx="7319568" cy="707886"/>
          </a:xfrm>
          <a:prstGeom prst="rect">
            <a:avLst/>
          </a:prstGeom>
          <a:solidFill>
            <a:srgbClr val="0F5494"/>
          </a:solidFill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Staff Working Document on the evaluation of the </a:t>
            </a:r>
            <a:r>
              <a:rPr lang="en-GB" sz="2000" b="1" dirty="0" smtClean="0">
                <a:solidFill>
                  <a:schemeClr val="bg1"/>
                </a:solidFill>
              </a:rPr>
              <a:t>Liability Directive </a:t>
            </a:r>
          </a:p>
          <a:p>
            <a:r>
              <a:rPr lang="en-GB" sz="2000" b="1" dirty="0" smtClean="0">
                <a:solidFill>
                  <a:schemeClr val="bg1"/>
                </a:solidFill>
              </a:rPr>
              <a:t>(</a:t>
            </a:r>
            <a:r>
              <a:rPr lang="en-GB" sz="2000" b="1" dirty="0">
                <a:solidFill>
                  <a:schemeClr val="bg1"/>
                </a:solidFill>
              </a:rPr>
              <a:t>SWD(2018) 157 final)</a:t>
            </a:r>
          </a:p>
        </p:txBody>
      </p:sp>
    </p:spTree>
    <p:extLst>
      <p:ext uri="{BB962C8B-B14F-4D97-AF65-F5344CB8AC3E}">
        <p14:creationId xmlns:p14="http://schemas.microsoft.com/office/powerpoint/2010/main" val="162033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1"/>
          <p:cNvSpPr txBox="1">
            <a:spLocks/>
          </p:cNvSpPr>
          <p:nvPr/>
        </p:nvSpPr>
        <p:spPr>
          <a:xfrm>
            <a:off x="227012" y="228600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EU SAFETY FRAMEWORK FOR AI ROBOTS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" b="6572"/>
          <a:stretch/>
        </p:blipFill>
        <p:spPr>
          <a:xfrm>
            <a:off x="1293812" y="1564394"/>
            <a:ext cx="5557436" cy="50650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ight Bracket 5"/>
          <p:cNvSpPr/>
          <p:nvPr/>
        </p:nvSpPr>
        <p:spPr>
          <a:xfrm rot="16200000">
            <a:off x="3223521" y="-239121"/>
            <a:ext cx="2169919" cy="5334002"/>
          </a:xfrm>
          <a:prstGeom prst="rightBracket">
            <a:avLst>
              <a:gd name="adj" fmla="val 122908"/>
            </a:avLst>
          </a:prstGeom>
          <a:ln w="19050">
            <a:solidFill>
              <a:srgbClr val="0F54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 rot="16200000">
            <a:off x="8307029" y="2042480"/>
            <a:ext cx="680165" cy="1414645"/>
          </a:xfrm>
          <a:prstGeom prst="rightBracket">
            <a:avLst>
              <a:gd name="adj" fmla="val 137326"/>
            </a:avLst>
          </a:prstGeom>
          <a:ln w="19050">
            <a:solidFill>
              <a:srgbClr val="209EC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9" b="3846"/>
          <a:stretch/>
        </p:blipFill>
        <p:spPr>
          <a:xfrm>
            <a:off x="3206545" y="3320046"/>
            <a:ext cx="1981200" cy="178535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9066212" y="3052074"/>
            <a:ext cx="2743199" cy="536964"/>
          </a:xfrm>
          <a:prstGeom prst="roundRect">
            <a:avLst/>
          </a:prstGeom>
          <a:solidFill>
            <a:srgbClr val="20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bg1"/>
                </a:solidFill>
              </a:rPr>
              <a:t>Medical Devices Directive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066212" y="3705120"/>
            <a:ext cx="2743198" cy="1715178"/>
          </a:xfrm>
          <a:prstGeom prst="roundRect">
            <a:avLst>
              <a:gd name="adj" fmla="val 8017"/>
            </a:avLst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robots to diagnose, prevent, monitor, treat, alleviate, compensate for and/or control a disease, injury, handicap, physiological process or conception</a:t>
            </a: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5612" y="3052074"/>
            <a:ext cx="2286000" cy="536964"/>
          </a:xfrm>
          <a:prstGeom prst="roundRect">
            <a:avLst/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bg1"/>
                </a:solidFill>
              </a:rPr>
              <a:t>Machinery Directive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865812" y="3052074"/>
            <a:ext cx="2286000" cy="536964"/>
          </a:xfrm>
          <a:prstGeom prst="roundRect">
            <a:avLst/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bg1"/>
                </a:solidFill>
              </a:rPr>
              <a:t>Radio Equipment Directive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55611" y="3705119"/>
            <a:ext cx="2474875" cy="1797679"/>
          </a:xfrm>
          <a:prstGeom prst="roundRect">
            <a:avLst>
              <a:gd name="adj" fmla="val 7027"/>
            </a:avLst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Key legislation for safety of robots (which are not medical devices). </a:t>
            </a:r>
          </a:p>
          <a:p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Machinery in broad sense which includes: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Industrial 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collaborative </a:t>
            </a: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robots;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Commercial and consumer service robots.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65812" y="3705119"/>
            <a:ext cx="2286000" cy="1715179"/>
          </a:xfrm>
          <a:prstGeom prst="roundRect">
            <a:avLst>
              <a:gd name="adj" fmla="val 8017"/>
            </a:avLst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(i) the 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safety, (ii) the interoperability, (iii) the interconnectivity and (iv) the efficient use of the spectrum of radio equipment between 0 and 3000 GHz.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99080" y="2751352"/>
            <a:ext cx="408342" cy="452867"/>
            <a:chOff x="3911834" y="1828800"/>
            <a:chExt cx="696678" cy="685800"/>
          </a:xfrm>
        </p:grpSpPr>
        <p:sp>
          <p:nvSpPr>
            <p:cNvPr id="17" name="Oval 16"/>
            <p:cNvSpPr/>
            <p:nvPr/>
          </p:nvSpPr>
          <p:spPr>
            <a:xfrm>
              <a:off x="3922712" y="1828800"/>
              <a:ext cx="685800" cy="6858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3" t="6263" r="76667" b="73737"/>
            <a:stretch/>
          </p:blipFill>
          <p:spPr>
            <a:xfrm>
              <a:off x="3911834" y="1828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5317067" y="4873791"/>
            <a:ext cx="435156" cy="392272"/>
            <a:chOff x="3933590" y="5334000"/>
            <a:chExt cx="685800" cy="685800"/>
          </a:xfrm>
        </p:grpSpPr>
        <p:sp>
          <p:nvSpPr>
            <p:cNvPr id="20" name="Oval 19"/>
            <p:cNvSpPr/>
            <p:nvPr/>
          </p:nvSpPr>
          <p:spPr>
            <a:xfrm>
              <a:off x="3933590" y="5334000"/>
              <a:ext cx="685800" cy="6858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11" t="5556" r="58889" b="74444"/>
            <a:stretch/>
          </p:blipFill>
          <p:spPr>
            <a:xfrm>
              <a:off x="3960812" y="5372100"/>
              <a:ext cx="609600" cy="609600"/>
            </a:xfrm>
            <a:prstGeom prst="rect">
              <a:avLst/>
            </a:prstGeom>
          </p:spPr>
        </p:pic>
      </p:grpSp>
      <p:cxnSp>
        <p:nvCxnSpPr>
          <p:cNvPr id="22" name="Straight Arrow Connector 21"/>
          <p:cNvCxnSpPr>
            <a:stCxn id="12" idx="3"/>
            <a:endCxn id="9" idx="1"/>
          </p:cNvCxnSpPr>
          <p:nvPr/>
        </p:nvCxnSpPr>
        <p:spPr>
          <a:xfrm>
            <a:off x="8151812" y="3320556"/>
            <a:ext cx="914400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5812" y="5536792"/>
            <a:ext cx="403008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i="1" dirty="0" smtClean="0">
                <a:solidFill>
                  <a:srgbClr val="209EC4"/>
                </a:solidFill>
              </a:rPr>
              <a:t>CAN BE ADAPTED TO:</a:t>
            </a:r>
            <a:endParaRPr lang="en-GB" sz="1300" b="1" i="1" dirty="0" smtClean="0">
              <a:solidFill>
                <a:srgbClr val="209EC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ensure </a:t>
            </a:r>
            <a:r>
              <a:rPr lang="en-GB" sz="13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network compatibility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protect </a:t>
            </a:r>
            <a:r>
              <a:rPr lang="en-GB" sz="13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privacy and the security of data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prevent </a:t>
            </a:r>
            <a:r>
              <a:rPr lang="en-GB" sz="13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fraud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provide </a:t>
            </a:r>
            <a:r>
              <a:rPr lang="en-GB" sz="13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access for the emergency services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7922" y="5502799"/>
            <a:ext cx="335841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i="1" dirty="0" smtClean="0">
                <a:solidFill>
                  <a:srgbClr val="209EC4"/>
                </a:solidFill>
              </a:rPr>
              <a:t>EVALUATED IN 2018:</a:t>
            </a:r>
            <a:endParaRPr lang="en-GB" sz="1300" b="1" i="1" dirty="0" smtClean="0">
              <a:solidFill>
                <a:srgbClr val="209EC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Check performance: relevance, coherence, efficiency, effectiveness, EU added value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Check suitability to emerging digital technologies</a:t>
            </a:r>
            <a:endParaRPr lang="en-GB" sz="13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0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9320" y="870333"/>
            <a:ext cx="11982680" cy="394587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 PRINCIPLES OF THE </a:t>
            </a:r>
            <a:r>
              <a:rPr lang="en-US" sz="2400" b="1" dirty="0">
                <a:solidFill>
                  <a:schemeClr val="bg1"/>
                </a:solidFill>
              </a:rPr>
              <a:t>EU SAFETY FRAMEWORK</a:t>
            </a: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282768" y="1167124"/>
            <a:ext cx="5031791" cy="990600"/>
          </a:xfrm>
          <a:prstGeom prst="roundRect">
            <a:avLst>
              <a:gd name="adj" fmla="val 12101"/>
            </a:avLst>
          </a:prstGeom>
          <a:solidFill>
            <a:srgbClr val="0F5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>
                <a:solidFill>
                  <a:schemeClr val="bg1"/>
                </a:solidFill>
              </a:rPr>
              <a:t>Mandatory safety objectives</a:t>
            </a:r>
          </a:p>
          <a:p>
            <a:pPr lvl="0" algn="ctr"/>
            <a:r>
              <a:rPr lang="en-US" sz="1600" b="1" dirty="0">
                <a:solidFill>
                  <a:schemeClr val="bg1"/>
                </a:solidFill>
              </a:rPr>
              <a:t>(essential health and safety requirements)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55120" y="2724679"/>
            <a:ext cx="3900055" cy="990600"/>
          </a:xfrm>
          <a:prstGeom prst="roundRect">
            <a:avLst>
              <a:gd name="adj" fmla="val 12101"/>
            </a:avLst>
          </a:prstGeom>
          <a:solidFill>
            <a:srgbClr val="20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>
                <a:solidFill>
                  <a:schemeClr val="bg1"/>
                </a:solidFill>
              </a:rPr>
              <a:t>Voluntary use for harmonized standards published in </a:t>
            </a:r>
            <a:r>
              <a:rPr lang="en-US" sz="1600" b="1" dirty="0" smtClean="0">
                <a:solidFill>
                  <a:schemeClr val="bg1"/>
                </a:solidFill>
              </a:rPr>
              <a:t>OJEU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296052" y="3738284"/>
            <a:ext cx="2018507" cy="547255"/>
          </a:xfrm>
          <a:prstGeom prst="roundRect">
            <a:avLst>
              <a:gd name="adj" fmla="val 20303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algn="ctr">
              <a:spcBef>
                <a:spcPts val="600"/>
              </a:spcBef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Self-assessment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 the manufacturer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71971" y="3715279"/>
            <a:ext cx="1861094" cy="570260"/>
          </a:xfrm>
          <a:prstGeom prst="roundRect">
            <a:avLst>
              <a:gd name="adj" fmla="val 20303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algn="ctr">
              <a:spcBef>
                <a:spcPts val="600"/>
              </a:spcBef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Involvement of a notified body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7118" y="5068678"/>
            <a:ext cx="11788048" cy="504940"/>
          </a:xfrm>
          <a:prstGeom prst="roundRect">
            <a:avLst>
              <a:gd name="adj" fmla="val 1210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 smtClean="0">
                <a:solidFill>
                  <a:schemeClr val="bg1"/>
                </a:solidFill>
              </a:rPr>
              <a:t>Market Surveillance for enforcement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64532" y="2713685"/>
            <a:ext cx="3900055" cy="990600"/>
          </a:xfrm>
          <a:prstGeom prst="roundRect">
            <a:avLst>
              <a:gd name="adj" fmla="val 12101"/>
            </a:avLst>
          </a:prstGeom>
          <a:solidFill>
            <a:srgbClr val="20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schemeClr val="bg1"/>
                </a:solidFill>
              </a:rPr>
              <a:t>CE marking via choices of conformity </a:t>
            </a:r>
            <a:r>
              <a:rPr lang="en-GB" sz="1600" b="1" dirty="0" smtClean="0">
                <a:solidFill>
                  <a:schemeClr val="bg1"/>
                </a:solidFill>
              </a:rPr>
              <a:t>assessment procedures: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0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sz="2400" b="1" dirty="0">
                <a:solidFill>
                  <a:schemeClr val="bg1"/>
                </a:solidFill>
              </a:rPr>
              <a:t>MACHINERY DIRECTIVE (2006/42/EC)</a:t>
            </a: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4774002" y="1165585"/>
            <a:ext cx="3874723" cy="1808018"/>
          </a:xfrm>
          <a:prstGeom prst="roundRect">
            <a:avLst>
              <a:gd name="adj" fmla="val 10606"/>
            </a:avLst>
          </a:prstGeom>
          <a:solidFill>
            <a:srgbClr val="E4E4E4"/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1277794"/>
            <a:ext cx="11610229" cy="1722744"/>
            <a:chOff x="9950" y="1401456"/>
            <a:chExt cx="11610229" cy="1722744"/>
          </a:xfrm>
        </p:grpSpPr>
        <p:cxnSp>
          <p:nvCxnSpPr>
            <p:cNvPr id="6" name="Straight Connector 5"/>
            <p:cNvCxnSpPr>
              <a:stCxn id="7" idx="6"/>
              <a:endCxn id="8" idx="2"/>
            </p:cNvCxnSpPr>
            <p:nvPr/>
          </p:nvCxnSpPr>
          <p:spPr>
            <a:xfrm>
              <a:off x="983132" y="2100843"/>
              <a:ext cx="111861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11580" y="1965067"/>
              <a:ext cx="271552" cy="271552"/>
            </a:xfrm>
            <a:prstGeom prst="ellipse">
              <a:avLst/>
            </a:prstGeom>
            <a:solidFill>
              <a:srgbClr val="0F5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101742" y="1965067"/>
              <a:ext cx="271552" cy="27155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87811" y="1975113"/>
              <a:ext cx="271552" cy="271552"/>
            </a:xfrm>
            <a:prstGeom prst="ellipse">
              <a:avLst/>
            </a:prstGeom>
            <a:solidFill>
              <a:srgbClr val="0F5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508544" y="1975113"/>
              <a:ext cx="271552" cy="271552"/>
            </a:xfrm>
            <a:prstGeom prst="ellipse">
              <a:avLst/>
            </a:prstGeom>
            <a:solidFill>
              <a:srgbClr val="0F5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095243" y="1965067"/>
              <a:ext cx="271552" cy="27155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348627" y="1978733"/>
              <a:ext cx="271552" cy="27155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3" name="Straight Connector 12"/>
            <p:cNvCxnSpPr>
              <a:stCxn id="8" idx="6"/>
              <a:endCxn id="9" idx="2"/>
            </p:cNvCxnSpPr>
            <p:nvPr/>
          </p:nvCxnSpPr>
          <p:spPr>
            <a:xfrm>
              <a:off x="2373294" y="2100843"/>
              <a:ext cx="1414517" cy="1004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9" idx="6"/>
              <a:endCxn id="10" idx="2"/>
            </p:cNvCxnSpPr>
            <p:nvPr/>
          </p:nvCxnSpPr>
          <p:spPr>
            <a:xfrm>
              <a:off x="4059363" y="2110889"/>
              <a:ext cx="1449181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0" idx="6"/>
              <a:endCxn id="11" idx="2"/>
            </p:cNvCxnSpPr>
            <p:nvPr/>
          </p:nvCxnSpPr>
          <p:spPr>
            <a:xfrm flipV="1">
              <a:off x="5780096" y="2100843"/>
              <a:ext cx="1315147" cy="1004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1" idx="6"/>
              <a:endCxn id="12" idx="2"/>
            </p:cNvCxnSpPr>
            <p:nvPr/>
          </p:nvCxnSpPr>
          <p:spPr>
            <a:xfrm>
              <a:off x="7366795" y="2100843"/>
              <a:ext cx="3981832" cy="1366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911146" y="1447623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>
                <a:defRPr/>
              </a:pPr>
              <a:r>
                <a:rPr lang="en-US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1993</a:t>
              </a:r>
              <a:endPara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97215" y="1469478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dirty="0" smtClean="0">
                  <a:solidFill>
                    <a:srgbClr val="0F5494"/>
                  </a:solidFill>
                </a:rPr>
                <a:t>1998</a:t>
              </a:r>
              <a:endParaRPr lang="en-US" b="1" dirty="0">
                <a:solidFill>
                  <a:srgbClr val="0F5494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39241" y="1469478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>
                <a:defRPr/>
              </a:pPr>
              <a:r>
                <a:rPr lang="en-US" b="1" kern="0" dirty="0" smtClean="0">
                  <a:solidFill>
                    <a:srgbClr val="0F5494"/>
                  </a:solidFill>
                </a:rPr>
                <a:t>2006</a:t>
              </a:r>
              <a:endParaRPr lang="en-US" b="1" kern="0" dirty="0">
                <a:solidFill>
                  <a:srgbClr val="0F5494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16153" y="1401456"/>
              <a:ext cx="8066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>
                <a:defRPr/>
              </a:pPr>
              <a:r>
                <a:rPr lang="en-US" sz="2400" b="1" kern="0" dirty="0" smtClean="0">
                  <a:solidFill>
                    <a:srgbClr val="209EC4"/>
                  </a:solidFill>
                </a:rPr>
                <a:t>2018</a:t>
              </a:r>
              <a:endParaRPr lang="en-US" sz="2400" b="1" kern="0" dirty="0">
                <a:solidFill>
                  <a:srgbClr val="209EC4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0984" y="1447623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>
                <a:defRPr/>
              </a:pPr>
              <a:r>
                <a:rPr lang="en-US" b="1" kern="0" dirty="0" smtClean="0">
                  <a:solidFill>
                    <a:srgbClr val="0F5494"/>
                  </a:solidFill>
                </a:rPr>
                <a:t>1989</a:t>
              </a:r>
              <a:endParaRPr lang="en-US" b="1" kern="0" dirty="0">
                <a:solidFill>
                  <a:srgbClr val="0F5494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04647" y="1447623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2009</a:t>
              </a:r>
              <a:endPara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50" y="2385536"/>
              <a:ext cx="16748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1400" b="1" kern="0" dirty="0">
                  <a:solidFill>
                    <a:srgbClr val="0F5494"/>
                  </a:solidFill>
                </a:rPr>
                <a:t>Machinery Directive </a:t>
              </a:r>
              <a:r>
                <a:rPr lang="en-US" sz="1400" b="1" kern="0" dirty="0" smtClean="0">
                  <a:solidFill>
                    <a:srgbClr val="0F5494"/>
                  </a:solidFill>
                </a:rPr>
                <a:t>89/392/EEC</a:t>
              </a:r>
              <a:endParaRPr lang="en-US" sz="1400" b="1" kern="0" dirty="0">
                <a:solidFill>
                  <a:srgbClr val="0F5494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47752" y="2385536"/>
              <a:ext cx="22701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Directive 93/68/EEC </a:t>
              </a:r>
              <a:r>
                <a:rPr lang="en-US" sz="14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(amendment </a:t>
              </a:r>
              <a:r>
                <a:rPr lang="en-US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 </a:t>
              </a:r>
              <a:r>
                <a:rPr lang="en-US" sz="14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MD)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07502" y="2385536"/>
              <a:ext cx="24321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1400" b="1" kern="0" dirty="0">
                  <a:solidFill>
                    <a:srgbClr val="0F5494"/>
                  </a:solidFill>
                </a:rPr>
                <a:t>Machinery Directive 98/37/EEC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40124" y="2388228"/>
              <a:ext cx="2450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1400" b="1" kern="0" dirty="0">
                  <a:solidFill>
                    <a:srgbClr val="0F5494"/>
                  </a:solidFill>
                </a:rPr>
                <a:t>Machinery Directive 2006/42/EC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91984" y="2376560"/>
              <a:ext cx="289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Directive 2009/127/EC</a:t>
              </a:r>
            </a:p>
            <a:p>
              <a:pPr lvl="0" algn="ctr" defTabSz="457200">
                <a:defRPr/>
              </a:pPr>
              <a:r>
                <a:rPr lang="en-US" sz="14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(amendment </a:t>
              </a:r>
              <a:r>
                <a:rPr lang="en-US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 </a:t>
              </a:r>
              <a:r>
                <a:rPr lang="en-US" sz="14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MD)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732430" y="2284227"/>
              <a:ext cx="17464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en-US" sz="2000" b="1" i="1" kern="0" dirty="0">
                  <a:solidFill>
                    <a:srgbClr val="209EC4"/>
                  </a:solidFill>
                </a:rPr>
                <a:t>Evaluation on </a:t>
              </a:r>
              <a:r>
                <a:rPr lang="en-US" sz="2000" b="1" i="1" kern="0" dirty="0" smtClean="0">
                  <a:solidFill>
                    <a:srgbClr val="209EC4"/>
                  </a:solidFill>
                </a:rPr>
                <a:t>performance</a:t>
              </a:r>
              <a:endParaRPr lang="en-US" sz="2000" b="1" i="1" kern="0" dirty="0">
                <a:solidFill>
                  <a:srgbClr val="209EC4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2574971" y="3820759"/>
            <a:ext cx="8180342" cy="2959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F5494"/>
              </a:buClr>
            </a:pPr>
            <a:r>
              <a:rPr lang="en-US" sz="2400" b="1" i="1" kern="0" dirty="0" smtClean="0">
                <a:solidFill>
                  <a:srgbClr val="209EC4"/>
                </a:solidFill>
                <a:sym typeface="Wingdings"/>
              </a:rPr>
              <a:t>Conclusions of the evaluation</a:t>
            </a:r>
            <a:endParaRPr lang="en-US" sz="2400" b="1" i="1" kern="0" dirty="0">
              <a:solidFill>
                <a:srgbClr val="209EC4"/>
              </a:solidFill>
              <a:sym typeface="Wingdings"/>
            </a:endParaRPr>
          </a:p>
          <a:p>
            <a:pPr marL="274320" indent="-274320">
              <a:spcBef>
                <a:spcPts val="200"/>
              </a:spcBef>
              <a:buClr>
                <a:srgbClr val="209EC4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relevant to future developments in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digitisation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 (EU new approach principles)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sym typeface="Wingdings"/>
            </a:endParaRPr>
          </a:p>
          <a:p>
            <a:pPr marL="274320" indent="-274320">
              <a:spcBef>
                <a:spcPts val="200"/>
              </a:spcBef>
              <a:buClr>
                <a:srgbClr val="209EC4"/>
              </a:buClr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further analysis </a:t>
            </a:r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for 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new emerging digital technologies such as AI (e.g. transparency of algorithms, human-robot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coexistance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) and cybersecurity.</a:t>
            </a:r>
            <a:endParaRPr lang="en-GB" sz="1600" b="1" dirty="0">
              <a:solidFill>
                <a:schemeClr val="tx1">
                  <a:lumMod val="75000"/>
                  <a:lumOff val="25000"/>
                </a:schemeClr>
              </a:solidFill>
              <a:sym typeface="Wingdings"/>
            </a:endParaRPr>
          </a:p>
          <a:p>
            <a:pPr>
              <a:buClr>
                <a:srgbClr val="0F5494"/>
              </a:buClr>
            </a:pPr>
            <a:endParaRPr lang="en-US" b="1" i="1" kern="0" dirty="0" smtClean="0">
              <a:solidFill>
                <a:schemeClr val="tx1">
                  <a:lumMod val="75000"/>
                  <a:lumOff val="25000"/>
                </a:schemeClr>
              </a:solidFill>
              <a:sym typeface="Wingdings"/>
            </a:endParaRPr>
          </a:p>
          <a:p>
            <a:pPr>
              <a:buClr>
                <a:srgbClr val="0F5494"/>
              </a:buClr>
            </a:pPr>
            <a:r>
              <a:rPr lang="en-US" sz="2400" b="1" i="1" kern="0" dirty="0">
                <a:solidFill>
                  <a:schemeClr val="accent2">
                    <a:lumMod val="75000"/>
                  </a:schemeClr>
                </a:solidFill>
                <a:sym typeface="Wingdings"/>
              </a:rPr>
              <a:t>Next </a:t>
            </a:r>
            <a:r>
              <a:rPr lang="en-US" sz="2400" b="1" i="1" kern="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step - revision</a:t>
            </a:r>
            <a:endParaRPr lang="en-US" sz="2400" b="1" i="1" kern="0" dirty="0">
              <a:solidFill>
                <a:schemeClr val="accent2">
                  <a:lumMod val="75000"/>
                </a:schemeClr>
              </a:solidFill>
              <a:sym typeface="Wingdings"/>
            </a:endParaRPr>
          </a:p>
          <a:p>
            <a:pPr marL="274320" lvl="1" indent="-274320">
              <a:spcBef>
                <a:spcPts val="200"/>
              </a:spcBef>
              <a:buClr>
                <a:srgbClr val="209EC4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l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aunch an impact assessment study in January 2019</a:t>
            </a:r>
          </a:p>
          <a:p>
            <a:pPr marL="274320" lvl="1" indent="-274320">
              <a:spcBef>
                <a:spcPts val="200"/>
              </a:spcBef>
              <a:buClr>
                <a:srgbClr val="209EC4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Commission's proposal for new legislation on safety of machinery/robots, possible in Q2 2021</a:t>
            </a:r>
          </a:p>
          <a:p>
            <a:pPr marL="274320" lvl="1" indent="-274320">
              <a:spcBef>
                <a:spcPts val="200"/>
              </a:spcBef>
              <a:buClr>
                <a:srgbClr val="209EC4"/>
              </a:buClr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sym typeface="Wingdings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9373743" y="1827964"/>
            <a:ext cx="271552" cy="271552"/>
          </a:xfrm>
          <a:prstGeom prst="ellipse">
            <a:avLst/>
          </a:prstGeom>
          <a:solidFill>
            <a:srgbClr val="20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600445" y="2094831"/>
            <a:ext cx="1746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sz="2000" b="1" i="1" kern="0" dirty="0" smtClean="0">
                <a:solidFill>
                  <a:schemeClr val="accent2">
                    <a:lumMod val="75000"/>
                  </a:schemeClr>
                </a:solidFill>
              </a:rPr>
              <a:t>New revised legislation on machinery</a:t>
            </a:r>
            <a:endParaRPr lang="en-US" sz="2000" b="1" i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071138" y="1253483"/>
            <a:ext cx="806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defRPr/>
            </a:pP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</a:rPr>
              <a:t>2021</a:t>
            </a:r>
            <a:endParaRPr lang="en-US" sz="24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86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LIABILITY FOR DEFECTIVE PRODUCTS (</a:t>
            </a:r>
            <a:r>
              <a:rPr lang="en-US" altLang="en-US" sz="2400" b="1" dirty="0">
                <a:solidFill>
                  <a:schemeClr val="bg1"/>
                </a:solidFill>
              </a:rPr>
              <a:t>85/374/EEC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)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290" y="2088942"/>
            <a:ext cx="119872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guarantees </a:t>
            </a: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liability without fault of the producer 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damage caused by a defective product</a:t>
            </a: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20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Defectiveness is assessed on </a:t>
            </a: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legitimate safety </a:t>
            </a:r>
            <a:r>
              <a:rPr lang="en-US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expectations</a:t>
            </a:r>
            <a:endParaRPr lang="en-US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20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facilitates the free movement of products 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protects the consumers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2305" y="913661"/>
            <a:ext cx="18662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200000"/>
              </a:lnSpc>
              <a:buClr>
                <a:srgbClr val="0F5494"/>
              </a:buClr>
            </a:pP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Directive</a:t>
            </a:r>
          </a:p>
        </p:txBody>
      </p:sp>
    </p:spTree>
    <p:extLst>
      <p:ext uri="{BB962C8B-B14F-4D97-AF65-F5344CB8AC3E}">
        <p14:creationId xmlns:p14="http://schemas.microsoft.com/office/powerpoint/2010/main" val="391743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WHY AN EVALUATION OF THE LIABILITY DIRECTIVE?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4829" y="1726029"/>
            <a:ext cx="11738472" cy="3744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B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Directive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dates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1985 and has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never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been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evaluated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We assessed its functioning and performance also vis-à-vis new technological developments.</a:t>
            </a:r>
          </a:p>
          <a:p>
            <a:pPr algn="just">
              <a:lnSpc>
                <a:spcPct val="15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Stakeholders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have been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widely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consulted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during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process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B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(open public consultation, </a:t>
            </a:r>
            <a:r>
              <a:rPr lang="fr-B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surveys</a:t>
            </a:r>
            <a:r>
              <a:rPr lang="fr-B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a </a:t>
            </a:r>
            <a:r>
              <a:rPr lang="fr-B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conference</a:t>
            </a:r>
            <a:r>
              <a:rPr lang="fr-B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20 </a:t>
            </a:r>
            <a:r>
              <a:rPr lang="fr-B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October</a:t>
            </a:r>
            <a:r>
              <a:rPr lang="fr-B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2017).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rgbClr val="0F5494"/>
              </a:buClr>
              <a:buFont typeface="Wingdings" panose="05000000000000000000" pitchFamily="2" charset="2"/>
              <a:buChar char="v"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74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592"/>
            <a:ext cx="12192000" cy="759143"/>
          </a:xfrm>
          <a:prstGeom prst="rect">
            <a:avLst/>
          </a:prstGeom>
          <a:solidFill>
            <a:srgbClr val="0F5494"/>
          </a:solidFill>
          <a:ln w="9525" cap="flat" cmpd="sng" algn="ctr">
            <a:solidFill>
              <a:srgbClr val="0F5494"/>
            </a:solidFill>
            <a:prstDash val="solid"/>
          </a:ln>
          <a:effectLst/>
        </p:spPr>
        <p:txBody>
          <a:bodyPr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17" descr="LOGO CE_Vertical_EN_NEG_quadri_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52340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Placeholder 1"/>
          <p:cNvSpPr txBox="1">
            <a:spLocks/>
          </p:cNvSpPr>
          <p:nvPr/>
        </p:nvSpPr>
        <p:spPr>
          <a:xfrm>
            <a:off x="120290" y="214827"/>
            <a:ext cx="9220200" cy="384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    FINDINGS (I)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0289" y="1500857"/>
            <a:ext cx="11017763" cy="48007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Product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Liability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safety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are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complentary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the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functioning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Single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fr-B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Goods</a:t>
            </a:r>
            <a:r>
              <a:rPr lang="fr-B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Until now, there are limited to no empirical cases related to damages caused by smart products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Despite a lack of evidence, open questions on the complexity and autonomy of emerging digital technologies are raised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0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711</Words>
  <Application>Microsoft Office PowerPoint</Application>
  <PresentationFormat>Widescreen</PresentationFormat>
  <Paragraphs>114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Courier New</vt:lpstr>
      <vt:lpstr>Verdana</vt:lpstr>
      <vt:lpstr>Wingdings</vt:lpstr>
      <vt:lpstr>Office Theme</vt:lpstr>
      <vt:lpstr>Liability, safety and new technologies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Chathura Lakmal</dc:creator>
  <cp:lastModifiedBy>DERVISHAJ Jola (CNECT-EXT)</cp:lastModifiedBy>
  <cp:revision>233</cp:revision>
  <cp:lastPrinted>2018-02-20T14:53:01Z</cp:lastPrinted>
  <dcterms:created xsi:type="dcterms:W3CDTF">2017-07-08T17:15:15Z</dcterms:created>
  <dcterms:modified xsi:type="dcterms:W3CDTF">2018-11-12T13:35:37Z</dcterms:modified>
</cp:coreProperties>
</file>