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60" r:id="rId5"/>
    <p:sldId id="278" r:id="rId6"/>
    <p:sldId id="277" r:id="rId7"/>
    <p:sldId id="288" r:id="rId8"/>
    <p:sldId id="273" r:id="rId9"/>
    <p:sldId id="280" r:id="rId10"/>
    <p:sldId id="282" r:id="rId11"/>
    <p:sldId id="262" r:id="rId12"/>
    <p:sldId id="295" r:id="rId13"/>
    <p:sldId id="294" r:id="rId14"/>
    <p:sldId id="291" r:id="rId15"/>
    <p:sldId id="300" r:id="rId16"/>
    <p:sldId id="298" r:id="rId17"/>
    <p:sldId id="299" r:id="rId18"/>
    <p:sldId id="283" r:id="rId19"/>
    <p:sldId id="275" r:id="rId20"/>
    <p:sldId id="293" r:id="rId21"/>
    <p:sldId id="276" r:id="rId22"/>
    <p:sldId id="301"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F73"/>
    <a:srgbClr val="27ABB5"/>
    <a:srgbClr val="5AD3DC"/>
    <a:srgbClr val="90CA74"/>
    <a:srgbClr val="F4823A"/>
    <a:srgbClr val="3584C4"/>
    <a:srgbClr val="F1623C"/>
    <a:srgbClr val="8BC86E"/>
    <a:srgbClr val="B9DEA6"/>
    <a:srgbClr val="A0D2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C94EAD-A785-4C5A-96FB-8AED085624BB}" v="4" dt="2019-12-03T14:21:52.72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gi Lo Piparo" userId="6394fe84-4434-40d1-b9b1-77c4100bbf90" providerId="ADAL" clId="{C1BA5456-33F1-4BEE-A7D9-A27ACBAE2F46}"/>
    <pc:docChg chg="custSel modSld">
      <pc:chgData name="Luigi Lo Piparo" userId="6394fe84-4434-40d1-b9b1-77c4100bbf90" providerId="ADAL" clId="{C1BA5456-33F1-4BEE-A7D9-A27ACBAE2F46}" dt="2019-12-03T14:26:03.958" v="90" actId="6549"/>
      <pc:docMkLst>
        <pc:docMk/>
      </pc:docMkLst>
      <pc:sldChg chg="addSp delSp modSp">
        <pc:chgData name="Luigi Lo Piparo" userId="6394fe84-4434-40d1-b9b1-77c4100bbf90" providerId="ADAL" clId="{C1BA5456-33F1-4BEE-A7D9-A27ACBAE2F46}" dt="2019-12-03T14:25:00.009" v="20" actId="478"/>
        <pc:sldMkLst>
          <pc:docMk/>
          <pc:sldMk cId="2628725339" sldId="258"/>
        </pc:sldMkLst>
        <pc:spChg chg="add del mod">
          <ac:chgData name="Luigi Lo Piparo" userId="6394fe84-4434-40d1-b9b1-77c4100bbf90" providerId="ADAL" clId="{C1BA5456-33F1-4BEE-A7D9-A27ACBAE2F46}" dt="2019-12-03T14:25:00.009" v="20" actId="478"/>
          <ac:spMkLst>
            <pc:docMk/>
            <pc:sldMk cId="2628725339" sldId="258"/>
            <ac:spMk id="7" creationId="{520D58A2-93DE-4928-8870-E654E2BA2BB5}"/>
          </ac:spMkLst>
        </pc:spChg>
      </pc:sldChg>
      <pc:sldChg chg="addSp modSp">
        <pc:chgData name="Luigi Lo Piparo" userId="6394fe84-4434-40d1-b9b1-77c4100bbf90" providerId="ADAL" clId="{C1BA5456-33F1-4BEE-A7D9-A27ACBAE2F46}" dt="2019-12-03T14:26:03.958" v="90" actId="6549"/>
        <pc:sldMkLst>
          <pc:docMk/>
          <pc:sldMk cId="3870682066" sldId="259"/>
        </pc:sldMkLst>
        <pc:spChg chg="add mod">
          <ac:chgData name="Luigi Lo Piparo" userId="6394fe84-4434-40d1-b9b1-77c4100bbf90" providerId="ADAL" clId="{C1BA5456-33F1-4BEE-A7D9-A27ACBAE2F46}" dt="2019-12-03T14:26:03.958" v="90" actId="6549"/>
          <ac:spMkLst>
            <pc:docMk/>
            <pc:sldMk cId="3870682066" sldId="259"/>
            <ac:spMk id="10" creationId="{8B6D66FC-0F0B-49B3-96EC-7D580F01B46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Map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Map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UTRECHT</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plotArea>
      <c:layout/>
      <c:pieChart>
        <c:varyColors val="1"/>
        <c:ser>
          <c:idx val="0"/>
          <c:order val="0"/>
          <c:tx>
            <c:strRef>
              <c:f>[Map1]Blad1!$B$28</c:f>
              <c:strCache>
                <c:ptCount val="1"/>
                <c:pt idx="0">
                  <c:v>Utrecht</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5F6-4DEF-81BD-E9527A853F1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5F6-4DEF-81BD-E9527A853F1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5F6-4DEF-81BD-E9527A853F1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5F6-4DEF-81BD-E9527A853F13}"/>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5F6-4DEF-81BD-E9527A853F13}"/>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[Map1]Blad1!$A$29:$A$33</c:f>
              <c:strCache>
                <c:ptCount val="5"/>
                <c:pt idx="0">
                  <c:v>City</c:v>
                </c:pt>
                <c:pt idx="1">
                  <c:v>Country</c:v>
                </c:pt>
                <c:pt idx="2">
                  <c:v>Europe</c:v>
                </c:pt>
                <c:pt idx="3">
                  <c:v>Natural</c:v>
                </c:pt>
                <c:pt idx="4">
                  <c:v>Other</c:v>
                </c:pt>
              </c:strCache>
            </c:strRef>
          </c:cat>
          <c:val>
            <c:numRef>
              <c:f>[Map1]Blad1!$B$29:$B$33</c:f>
              <c:numCache>
                <c:formatCode>General</c:formatCode>
                <c:ptCount val="5"/>
                <c:pt idx="0">
                  <c:v>18</c:v>
                </c:pt>
                <c:pt idx="1">
                  <c:v>42</c:v>
                </c:pt>
                <c:pt idx="2">
                  <c:v>23</c:v>
                </c:pt>
                <c:pt idx="3">
                  <c:v>10</c:v>
                </c:pt>
                <c:pt idx="4">
                  <c:v>7</c:v>
                </c:pt>
              </c:numCache>
            </c:numRef>
          </c:val>
          <c:extLst>
            <c:ext xmlns:c16="http://schemas.microsoft.com/office/drawing/2014/chart" uri="{C3380CC4-5D6E-409C-BE32-E72D297353CC}">
              <c16:uniqueId val="{0000000A-45F6-4DEF-81BD-E9527A853F1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MILAN</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it-IT"/>
        </a:p>
      </c:txPr>
    </c:title>
    <c:autoTitleDeleted val="0"/>
    <c:plotArea>
      <c:layout/>
      <c:pieChart>
        <c:varyColors val="1"/>
        <c:ser>
          <c:idx val="0"/>
          <c:order val="0"/>
          <c:tx>
            <c:strRef>
              <c:f>[Map1]Blad1!$F$28</c:f>
              <c:strCache>
                <c:ptCount val="1"/>
                <c:pt idx="0">
                  <c:v>Milan</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497-4AC1-A186-57083ABE050E}"/>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497-4AC1-A186-57083ABE050E}"/>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497-4AC1-A186-57083ABE050E}"/>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4497-4AC1-A186-57083ABE050E}"/>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4497-4AC1-A186-57083ABE050E}"/>
              </c:ext>
            </c:extLst>
          </c:dPt>
          <c:dLbls>
            <c:dLbl>
              <c:idx val="4"/>
              <c:delete val="1"/>
              <c:extLst>
                <c:ext xmlns:c15="http://schemas.microsoft.com/office/drawing/2012/chart" uri="{CE6537A1-D6FC-4f65-9D91-7224C49458BB}"/>
                <c:ext xmlns:c16="http://schemas.microsoft.com/office/drawing/2014/chart" uri="{C3380CC4-5D6E-409C-BE32-E72D297353CC}">
                  <c16:uniqueId val="{00000009-4497-4AC1-A186-57083ABE050E}"/>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it-IT"/>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[Map1]Blad1!$E$29:$E$33</c:f>
              <c:strCache>
                <c:ptCount val="5"/>
                <c:pt idx="0">
                  <c:v>City</c:v>
                </c:pt>
                <c:pt idx="1">
                  <c:v>Country</c:v>
                </c:pt>
                <c:pt idx="2">
                  <c:v>Europe</c:v>
                </c:pt>
                <c:pt idx="3">
                  <c:v>Natural</c:v>
                </c:pt>
                <c:pt idx="4">
                  <c:v>Other</c:v>
                </c:pt>
              </c:strCache>
            </c:strRef>
          </c:cat>
          <c:val>
            <c:numRef>
              <c:f>[Map1]Blad1!$F$29:$F$33</c:f>
              <c:numCache>
                <c:formatCode>General</c:formatCode>
                <c:ptCount val="5"/>
                <c:pt idx="0">
                  <c:v>60</c:v>
                </c:pt>
                <c:pt idx="1">
                  <c:v>25</c:v>
                </c:pt>
                <c:pt idx="2">
                  <c:v>10</c:v>
                </c:pt>
                <c:pt idx="3">
                  <c:v>5</c:v>
                </c:pt>
                <c:pt idx="4">
                  <c:v>0</c:v>
                </c:pt>
              </c:numCache>
            </c:numRef>
          </c:val>
          <c:extLst>
            <c:ext xmlns:c16="http://schemas.microsoft.com/office/drawing/2014/chart" uri="{C3380CC4-5D6E-409C-BE32-E72D297353CC}">
              <c16:uniqueId val="{0000000A-4497-4AC1-A186-57083ABE050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it-IT"/>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252DFC-2A0A-408C-B56E-45EB9BDDE3CB}" type="doc">
      <dgm:prSet loTypeId="urn:microsoft.com/office/officeart/2005/8/layout/hList6" loCatId="list" qsTypeId="urn:microsoft.com/office/officeart/2005/8/quickstyle/simple5" qsCatId="simple" csTypeId="urn:microsoft.com/office/officeart/2005/8/colors/accent6_2" csCatId="accent6" phldr="1"/>
      <dgm:spPr/>
      <dgm:t>
        <a:bodyPr/>
        <a:lstStyle/>
        <a:p>
          <a:endParaRPr lang="en-GB"/>
        </a:p>
      </dgm:t>
    </dgm:pt>
    <dgm:pt modelId="{7BDFD1BF-1769-4E35-99F3-519B55378D24}">
      <dgm:prSet phldrT="[Text]" custT="1"/>
      <dgm:spPr>
        <a:solidFill>
          <a:srgbClr val="3584C4"/>
        </a:solidFill>
      </dgm:spPr>
      <dgm:t>
        <a:bodyPr/>
        <a:lstStyle/>
        <a:p>
          <a:r>
            <a:rPr lang="nl-NL" sz="2800"/>
            <a:t>2015.12</a:t>
          </a:r>
        </a:p>
        <a:p>
          <a:r>
            <a:rPr lang="nl-NL" sz="1800"/>
            <a:t>UA Partnership on Air Quality </a:t>
          </a:r>
          <a:r>
            <a:rPr lang="nl-NL" sz="1800" b="1"/>
            <a:t>setup</a:t>
          </a:r>
          <a:endParaRPr lang="en-GB" sz="1800" b="1"/>
        </a:p>
      </dgm:t>
    </dgm:pt>
    <dgm:pt modelId="{9123529A-E3B3-4482-BB71-5B0514AA112B}" type="parTrans" cxnId="{DC064E7A-71D7-4967-8182-33E998073CDE}">
      <dgm:prSet/>
      <dgm:spPr/>
      <dgm:t>
        <a:bodyPr/>
        <a:lstStyle/>
        <a:p>
          <a:endParaRPr lang="en-GB"/>
        </a:p>
      </dgm:t>
    </dgm:pt>
    <dgm:pt modelId="{1129E86F-EE6A-453D-9E34-AFA6D410C170}" type="sibTrans" cxnId="{DC064E7A-71D7-4967-8182-33E998073CDE}">
      <dgm:prSet/>
      <dgm:spPr/>
      <dgm:t>
        <a:bodyPr/>
        <a:lstStyle/>
        <a:p>
          <a:endParaRPr lang="en-GB"/>
        </a:p>
      </dgm:t>
    </dgm:pt>
    <dgm:pt modelId="{E6B06A36-3795-4691-BB9B-92D6C8E806ED}">
      <dgm:prSet custT="1"/>
      <dgm:spPr>
        <a:solidFill>
          <a:srgbClr val="F1623C"/>
        </a:solidFill>
      </dgm:spPr>
      <dgm:t>
        <a:bodyPr/>
        <a:lstStyle/>
        <a:p>
          <a:r>
            <a:rPr lang="nl-NL" sz="2800"/>
            <a:t>2016.05 </a:t>
          </a:r>
          <a:endParaRPr lang="nl-NL" sz="1800"/>
        </a:p>
        <a:p>
          <a:r>
            <a:rPr lang="nl-NL" sz="1800" b="1"/>
            <a:t>1st Action Plan </a:t>
          </a:r>
          <a:r>
            <a:rPr lang="nl-NL" sz="1800"/>
            <a:t>launched</a:t>
          </a:r>
        </a:p>
      </dgm:t>
    </dgm:pt>
    <dgm:pt modelId="{1C386BDB-96D9-4DA6-99D6-93803EA4F4DC}" type="parTrans" cxnId="{917F48E7-3ABA-4495-9920-18872F8AF1AA}">
      <dgm:prSet/>
      <dgm:spPr/>
      <dgm:t>
        <a:bodyPr/>
        <a:lstStyle/>
        <a:p>
          <a:endParaRPr lang="en-GB"/>
        </a:p>
      </dgm:t>
    </dgm:pt>
    <dgm:pt modelId="{8DF8F8CF-2551-4B33-86CD-167018BCEEEC}" type="sibTrans" cxnId="{917F48E7-3ABA-4495-9920-18872F8AF1AA}">
      <dgm:prSet/>
      <dgm:spPr/>
      <dgm:t>
        <a:bodyPr/>
        <a:lstStyle/>
        <a:p>
          <a:endParaRPr lang="en-GB"/>
        </a:p>
      </dgm:t>
    </dgm:pt>
    <dgm:pt modelId="{8810CFAC-9682-42EF-803B-83351EB4EB43}">
      <dgm:prSet custT="1"/>
      <dgm:spPr>
        <a:solidFill>
          <a:srgbClr val="27ABB5"/>
        </a:solidFill>
      </dgm:spPr>
      <dgm:t>
        <a:bodyPr/>
        <a:lstStyle/>
        <a:p>
          <a:r>
            <a:rPr lang="nl-NL" sz="2800"/>
            <a:t>2017.11</a:t>
          </a:r>
          <a:endParaRPr lang="nl-NL" sz="1800"/>
        </a:p>
        <a:p>
          <a:r>
            <a:rPr lang="nl-NL" sz="1800" b="1"/>
            <a:t>2nd Action Plan </a:t>
          </a:r>
          <a:r>
            <a:rPr lang="nl-NL" sz="1800"/>
            <a:t>launched</a:t>
          </a:r>
        </a:p>
      </dgm:t>
    </dgm:pt>
    <dgm:pt modelId="{2E377BE9-C17B-4377-8875-3A5BDE1A3FB1}" type="parTrans" cxnId="{FAB98598-8C68-4368-96E9-14C0228826B1}">
      <dgm:prSet/>
      <dgm:spPr/>
      <dgm:t>
        <a:bodyPr/>
        <a:lstStyle/>
        <a:p>
          <a:endParaRPr lang="en-GB"/>
        </a:p>
      </dgm:t>
    </dgm:pt>
    <dgm:pt modelId="{E3262E56-0245-49B2-B4C6-6BF1CDC89DDD}" type="sibTrans" cxnId="{FAB98598-8C68-4368-96E9-14C0228826B1}">
      <dgm:prSet/>
      <dgm:spPr/>
      <dgm:t>
        <a:bodyPr/>
        <a:lstStyle/>
        <a:p>
          <a:endParaRPr lang="en-GB"/>
        </a:p>
      </dgm:t>
    </dgm:pt>
    <dgm:pt modelId="{D84A98C2-D8F9-42C1-A207-551441091D73}">
      <dgm:prSet custT="1"/>
      <dgm:spPr>
        <a:solidFill>
          <a:srgbClr val="27ABB5"/>
        </a:solidFill>
      </dgm:spPr>
      <dgm:t>
        <a:bodyPr/>
        <a:lstStyle/>
        <a:p>
          <a:r>
            <a:rPr lang="nl-NL" sz="2800"/>
            <a:t>2019.02</a:t>
          </a:r>
          <a:endParaRPr lang="nl-NL" sz="1800"/>
        </a:p>
        <a:p>
          <a:r>
            <a:rPr lang="nl-NL" sz="1800" b="1"/>
            <a:t>2nd Action Plan </a:t>
          </a:r>
          <a:r>
            <a:rPr lang="nl-NL" sz="1800"/>
            <a:t>fully delivered</a:t>
          </a:r>
          <a:endParaRPr lang="nl-NL" sz="1800" dirty="0"/>
        </a:p>
      </dgm:t>
    </dgm:pt>
    <dgm:pt modelId="{7CF16CC2-0163-4306-884C-827AC9104E88}" type="parTrans" cxnId="{3D678399-EBC9-4613-B351-24F978745B99}">
      <dgm:prSet/>
      <dgm:spPr/>
      <dgm:t>
        <a:bodyPr/>
        <a:lstStyle/>
        <a:p>
          <a:endParaRPr lang="en-GB"/>
        </a:p>
      </dgm:t>
    </dgm:pt>
    <dgm:pt modelId="{F3D860EF-E97E-4F5C-8AC8-4BAD4675F5CA}" type="sibTrans" cxnId="{3D678399-EBC9-4613-B351-24F978745B99}">
      <dgm:prSet/>
      <dgm:spPr/>
      <dgm:t>
        <a:bodyPr/>
        <a:lstStyle/>
        <a:p>
          <a:endParaRPr lang="en-GB"/>
        </a:p>
      </dgm:t>
    </dgm:pt>
    <dgm:pt modelId="{A350EE56-C185-4BC2-BD93-86B4620E3DF7}">
      <dgm:prSet custT="1"/>
      <dgm:spPr>
        <a:solidFill>
          <a:srgbClr val="8BC86E"/>
        </a:solidFill>
      </dgm:spPr>
      <dgm:t>
        <a:bodyPr/>
        <a:lstStyle/>
        <a:p>
          <a:r>
            <a:rPr lang="nl-NL" sz="2800"/>
            <a:t>NOW!</a:t>
          </a:r>
        </a:p>
        <a:p>
          <a:r>
            <a:rPr lang="nl-NL" sz="1800" b="1"/>
            <a:t>Dissemination</a:t>
          </a:r>
          <a:r>
            <a:rPr lang="nl-NL" sz="1800"/>
            <a:t> </a:t>
          </a:r>
          <a:r>
            <a:rPr lang="nl-NL" sz="1800" b="1"/>
            <a:t>of results </a:t>
          </a:r>
          <a:r>
            <a:rPr lang="nl-NL" sz="1800"/>
            <a:t>and </a:t>
          </a:r>
          <a:r>
            <a:rPr lang="nl-NL" sz="1800" b="1"/>
            <a:t>facilitation of uptake</a:t>
          </a:r>
          <a:endParaRPr lang="nl-NL" sz="1800" b="1" dirty="0"/>
        </a:p>
      </dgm:t>
    </dgm:pt>
    <dgm:pt modelId="{5D957162-DB73-453F-A8B1-8727D8F21102}" type="parTrans" cxnId="{8BC0DA81-2EE1-42BB-8840-606693B7D235}">
      <dgm:prSet/>
      <dgm:spPr/>
      <dgm:t>
        <a:bodyPr/>
        <a:lstStyle/>
        <a:p>
          <a:endParaRPr lang="en-GB"/>
        </a:p>
      </dgm:t>
    </dgm:pt>
    <dgm:pt modelId="{34E4A2CF-7248-4CCF-9424-D5D1DC4AB509}" type="sibTrans" cxnId="{8BC0DA81-2EE1-42BB-8840-606693B7D235}">
      <dgm:prSet/>
      <dgm:spPr/>
      <dgm:t>
        <a:bodyPr/>
        <a:lstStyle/>
        <a:p>
          <a:endParaRPr lang="en-GB"/>
        </a:p>
      </dgm:t>
    </dgm:pt>
    <dgm:pt modelId="{F28139DC-C60F-4785-BFF1-2FA3F4FFD6BE}">
      <dgm:prSet custT="1"/>
      <dgm:spPr>
        <a:solidFill>
          <a:srgbClr val="F1623C"/>
        </a:solidFill>
      </dgm:spPr>
      <dgm:t>
        <a:bodyPr/>
        <a:lstStyle/>
        <a:p>
          <a:r>
            <a:rPr lang="nl-NL" sz="2800"/>
            <a:t>2017.07 </a:t>
          </a:r>
          <a:endParaRPr lang="nl-NL" sz="1800"/>
        </a:p>
        <a:p>
          <a:r>
            <a:rPr lang="nl-NL" sz="1800" b="1"/>
            <a:t>1st Action Plan </a:t>
          </a:r>
          <a:r>
            <a:rPr lang="nl-NL" sz="1800"/>
            <a:t>fully delivered</a:t>
          </a:r>
        </a:p>
      </dgm:t>
    </dgm:pt>
    <dgm:pt modelId="{2CF93A6F-30B3-4762-B87A-BC200829DAD3}" type="parTrans" cxnId="{7B67F6E3-131B-4014-86A2-C6C47B368416}">
      <dgm:prSet/>
      <dgm:spPr/>
      <dgm:t>
        <a:bodyPr/>
        <a:lstStyle/>
        <a:p>
          <a:endParaRPr lang="en-GB"/>
        </a:p>
      </dgm:t>
    </dgm:pt>
    <dgm:pt modelId="{E5118446-136D-479E-9030-730A93DB3774}" type="sibTrans" cxnId="{7B67F6E3-131B-4014-86A2-C6C47B368416}">
      <dgm:prSet/>
      <dgm:spPr/>
      <dgm:t>
        <a:bodyPr/>
        <a:lstStyle/>
        <a:p>
          <a:endParaRPr lang="en-GB"/>
        </a:p>
      </dgm:t>
    </dgm:pt>
    <dgm:pt modelId="{5FF3E4ED-EC4C-4ABA-888A-01AA7D14D2FB}" type="pres">
      <dgm:prSet presAssocID="{97252DFC-2A0A-408C-B56E-45EB9BDDE3CB}" presName="Name0" presStyleCnt="0">
        <dgm:presLayoutVars>
          <dgm:dir/>
          <dgm:resizeHandles val="exact"/>
        </dgm:presLayoutVars>
      </dgm:prSet>
      <dgm:spPr/>
    </dgm:pt>
    <dgm:pt modelId="{8D1F5419-D2F7-473A-BF72-4B2CFF4799D0}" type="pres">
      <dgm:prSet presAssocID="{7BDFD1BF-1769-4E35-99F3-519B55378D24}" presName="node" presStyleLbl="node1" presStyleIdx="0" presStyleCnt="6">
        <dgm:presLayoutVars>
          <dgm:bulletEnabled val="1"/>
        </dgm:presLayoutVars>
      </dgm:prSet>
      <dgm:spPr/>
    </dgm:pt>
    <dgm:pt modelId="{6E7F6BB3-BB3D-4FFE-85AB-57B8E3CC8CE0}" type="pres">
      <dgm:prSet presAssocID="{1129E86F-EE6A-453D-9E34-AFA6D410C170}" presName="sibTrans" presStyleCnt="0"/>
      <dgm:spPr/>
    </dgm:pt>
    <dgm:pt modelId="{65B03809-CC5F-4C68-82DF-62EC0275F244}" type="pres">
      <dgm:prSet presAssocID="{E6B06A36-3795-4691-BB9B-92D6C8E806ED}" presName="node" presStyleLbl="node1" presStyleIdx="1" presStyleCnt="6">
        <dgm:presLayoutVars>
          <dgm:bulletEnabled val="1"/>
        </dgm:presLayoutVars>
      </dgm:prSet>
      <dgm:spPr/>
    </dgm:pt>
    <dgm:pt modelId="{105143EA-C07A-4DAC-AE53-DFB8D10ED0AD}" type="pres">
      <dgm:prSet presAssocID="{8DF8F8CF-2551-4B33-86CD-167018BCEEEC}" presName="sibTrans" presStyleCnt="0"/>
      <dgm:spPr/>
    </dgm:pt>
    <dgm:pt modelId="{74FBEDEE-77B1-4752-8A64-6A4384F6DB63}" type="pres">
      <dgm:prSet presAssocID="{F28139DC-C60F-4785-BFF1-2FA3F4FFD6BE}" presName="node" presStyleLbl="node1" presStyleIdx="2" presStyleCnt="6">
        <dgm:presLayoutVars>
          <dgm:bulletEnabled val="1"/>
        </dgm:presLayoutVars>
      </dgm:prSet>
      <dgm:spPr/>
    </dgm:pt>
    <dgm:pt modelId="{083FF646-84F9-4E11-B3BF-B933E1B7D7F6}" type="pres">
      <dgm:prSet presAssocID="{E5118446-136D-479E-9030-730A93DB3774}" presName="sibTrans" presStyleCnt="0"/>
      <dgm:spPr/>
    </dgm:pt>
    <dgm:pt modelId="{74F6C699-6EED-430C-BB17-B267333871DD}" type="pres">
      <dgm:prSet presAssocID="{8810CFAC-9682-42EF-803B-83351EB4EB43}" presName="node" presStyleLbl="node1" presStyleIdx="3" presStyleCnt="6">
        <dgm:presLayoutVars>
          <dgm:bulletEnabled val="1"/>
        </dgm:presLayoutVars>
      </dgm:prSet>
      <dgm:spPr/>
    </dgm:pt>
    <dgm:pt modelId="{FCDB632C-C8E5-41E1-B74A-ABFC53B3E225}" type="pres">
      <dgm:prSet presAssocID="{E3262E56-0245-49B2-B4C6-6BF1CDC89DDD}" presName="sibTrans" presStyleCnt="0"/>
      <dgm:spPr/>
    </dgm:pt>
    <dgm:pt modelId="{17B0DBDF-1D3A-4196-BC92-6006A84FC007}" type="pres">
      <dgm:prSet presAssocID="{D84A98C2-D8F9-42C1-A207-551441091D73}" presName="node" presStyleLbl="node1" presStyleIdx="4" presStyleCnt="6">
        <dgm:presLayoutVars>
          <dgm:bulletEnabled val="1"/>
        </dgm:presLayoutVars>
      </dgm:prSet>
      <dgm:spPr/>
    </dgm:pt>
    <dgm:pt modelId="{73DE776E-96D8-4885-9A7A-CA2C03680EBD}" type="pres">
      <dgm:prSet presAssocID="{F3D860EF-E97E-4F5C-8AC8-4BAD4675F5CA}" presName="sibTrans" presStyleCnt="0"/>
      <dgm:spPr/>
    </dgm:pt>
    <dgm:pt modelId="{178CF3F6-A8BE-4A25-A98A-0F7E2BBF8D90}" type="pres">
      <dgm:prSet presAssocID="{A350EE56-C185-4BC2-BD93-86B4620E3DF7}" presName="node" presStyleLbl="node1" presStyleIdx="5" presStyleCnt="6">
        <dgm:presLayoutVars>
          <dgm:bulletEnabled val="1"/>
        </dgm:presLayoutVars>
      </dgm:prSet>
      <dgm:spPr/>
    </dgm:pt>
  </dgm:ptLst>
  <dgm:cxnLst>
    <dgm:cxn modelId="{AEF90915-B16A-4073-955B-7CA898D2EB87}" type="presOf" srcId="{8810CFAC-9682-42EF-803B-83351EB4EB43}" destId="{74F6C699-6EED-430C-BB17-B267333871DD}" srcOrd="0" destOrd="0" presId="urn:microsoft.com/office/officeart/2005/8/layout/hList6"/>
    <dgm:cxn modelId="{21A36215-6851-451D-9B5A-9ACC4EC621F5}" type="presOf" srcId="{F28139DC-C60F-4785-BFF1-2FA3F4FFD6BE}" destId="{74FBEDEE-77B1-4752-8A64-6A4384F6DB63}" srcOrd="0" destOrd="0" presId="urn:microsoft.com/office/officeart/2005/8/layout/hList6"/>
    <dgm:cxn modelId="{2790D517-6737-4C98-98D7-C529510323AE}" type="presOf" srcId="{7BDFD1BF-1769-4E35-99F3-519B55378D24}" destId="{8D1F5419-D2F7-473A-BF72-4B2CFF4799D0}" srcOrd="0" destOrd="0" presId="urn:microsoft.com/office/officeart/2005/8/layout/hList6"/>
    <dgm:cxn modelId="{373A7F1C-0413-417B-927F-18C31D5E4D51}" type="presOf" srcId="{97252DFC-2A0A-408C-B56E-45EB9BDDE3CB}" destId="{5FF3E4ED-EC4C-4ABA-888A-01AA7D14D2FB}" srcOrd="0" destOrd="0" presId="urn:microsoft.com/office/officeart/2005/8/layout/hList6"/>
    <dgm:cxn modelId="{21577823-E04A-4A10-8C12-05001A72F59E}" type="presOf" srcId="{A350EE56-C185-4BC2-BD93-86B4620E3DF7}" destId="{178CF3F6-A8BE-4A25-A98A-0F7E2BBF8D90}" srcOrd="0" destOrd="0" presId="urn:microsoft.com/office/officeart/2005/8/layout/hList6"/>
    <dgm:cxn modelId="{8815BF27-9A52-45BE-8FAB-AF1C0026814B}" type="presOf" srcId="{D84A98C2-D8F9-42C1-A207-551441091D73}" destId="{17B0DBDF-1D3A-4196-BC92-6006A84FC007}" srcOrd="0" destOrd="0" presId="urn:microsoft.com/office/officeart/2005/8/layout/hList6"/>
    <dgm:cxn modelId="{90CCA977-FFCD-4AFC-B915-E1A861699B0F}" type="presOf" srcId="{E6B06A36-3795-4691-BB9B-92D6C8E806ED}" destId="{65B03809-CC5F-4C68-82DF-62EC0275F244}" srcOrd="0" destOrd="0" presId="urn:microsoft.com/office/officeart/2005/8/layout/hList6"/>
    <dgm:cxn modelId="{DC064E7A-71D7-4967-8182-33E998073CDE}" srcId="{97252DFC-2A0A-408C-B56E-45EB9BDDE3CB}" destId="{7BDFD1BF-1769-4E35-99F3-519B55378D24}" srcOrd="0" destOrd="0" parTransId="{9123529A-E3B3-4482-BB71-5B0514AA112B}" sibTransId="{1129E86F-EE6A-453D-9E34-AFA6D410C170}"/>
    <dgm:cxn modelId="{8BC0DA81-2EE1-42BB-8840-606693B7D235}" srcId="{97252DFC-2A0A-408C-B56E-45EB9BDDE3CB}" destId="{A350EE56-C185-4BC2-BD93-86B4620E3DF7}" srcOrd="5" destOrd="0" parTransId="{5D957162-DB73-453F-A8B1-8727D8F21102}" sibTransId="{34E4A2CF-7248-4CCF-9424-D5D1DC4AB509}"/>
    <dgm:cxn modelId="{FAB98598-8C68-4368-96E9-14C0228826B1}" srcId="{97252DFC-2A0A-408C-B56E-45EB9BDDE3CB}" destId="{8810CFAC-9682-42EF-803B-83351EB4EB43}" srcOrd="3" destOrd="0" parTransId="{2E377BE9-C17B-4377-8875-3A5BDE1A3FB1}" sibTransId="{E3262E56-0245-49B2-B4C6-6BF1CDC89DDD}"/>
    <dgm:cxn modelId="{3D678399-EBC9-4613-B351-24F978745B99}" srcId="{97252DFC-2A0A-408C-B56E-45EB9BDDE3CB}" destId="{D84A98C2-D8F9-42C1-A207-551441091D73}" srcOrd="4" destOrd="0" parTransId="{7CF16CC2-0163-4306-884C-827AC9104E88}" sibTransId="{F3D860EF-E97E-4F5C-8AC8-4BAD4675F5CA}"/>
    <dgm:cxn modelId="{7B67F6E3-131B-4014-86A2-C6C47B368416}" srcId="{97252DFC-2A0A-408C-B56E-45EB9BDDE3CB}" destId="{F28139DC-C60F-4785-BFF1-2FA3F4FFD6BE}" srcOrd="2" destOrd="0" parTransId="{2CF93A6F-30B3-4762-B87A-BC200829DAD3}" sibTransId="{E5118446-136D-479E-9030-730A93DB3774}"/>
    <dgm:cxn modelId="{917F48E7-3ABA-4495-9920-18872F8AF1AA}" srcId="{97252DFC-2A0A-408C-B56E-45EB9BDDE3CB}" destId="{E6B06A36-3795-4691-BB9B-92D6C8E806ED}" srcOrd="1" destOrd="0" parTransId="{1C386BDB-96D9-4DA6-99D6-93803EA4F4DC}" sibTransId="{8DF8F8CF-2551-4B33-86CD-167018BCEEEC}"/>
    <dgm:cxn modelId="{FE2C8F17-06D8-49B8-B16C-DD1AE51EAFE1}" type="presParOf" srcId="{5FF3E4ED-EC4C-4ABA-888A-01AA7D14D2FB}" destId="{8D1F5419-D2F7-473A-BF72-4B2CFF4799D0}" srcOrd="0" destOrd="0" presId="urn:microsoft.com/office/officeart/2005/8/layout/hList6"/>
    <dgm:cxn modelId="{7BAB5C29-F971-448F-90A7-345C958BEC9D}" type="presParOf" srcId="{5FF3E4ED-EC4C-4ABA-888A-01AA7D14D2FB}" destId="{6E7F6BB3-BB3D-4FFE-85AB-57B8E3CC8CE0}" srcOrd="1" destOrd="0" presId="urn:microsoft.com/office/officeart/2005/8/layout/hList6"/>
    <dgm:cxn modelId="{989A50A7-BB1E-4F2B-B5A7-A289749E741A}" type="presParOf" srcId="{5FF3E4ED-EC4C-4ABA-888A-01AA7D14D2FB}" destId="{65B03809-CC5F-4C68-82DF-62EC0275F244}" srcOrd="2" destOrd="0" presId="urn:microsoft.com/office/officeart/2005/8/layout/hList6"/>
    <dgm:cxn modelId="{D6CCD376-0E83-41AC-9F99-10DB33F0B6D1}" type="presParOf" srcId="{5FF3E4ED-EC4C-4ABA-888A-01AA7D14D2FB}" destId="{105143EA-C07A-4DAC-AE53-DFB8D10ED0AD}" srcOrd="3" destOrd="0" presId="urn:microsoft.com/office/officeart/2005/8/layout/hList6"/>
    <dgm:cxn modelId="{11D702E6-0FCB-441E-8938-83121F9BE536}" type="presParOf" srcId="{5FF3E4ED-EC4C-4ABA-888A-01AA7D14D2FB}" destId="{74FBEDEE-77B1-4752-8A64-6A4384F6DB63}" srcOrd="4" destOrd="0" presId="urn:microsoft.com/office/officeart/2005/8/layout/hList6"/>
    <dgm:cxn modelId="{E7A90707-6E4B-49DD-B7E0-5A8809144A4A}" type="presParOf" srcId="{5FF3E4ED-EC4C-4ABA-888A-01AA7D14D2FB}" destId="{083FF646-84F9-4E11-B3BF-B933E1B7D7F6}" srcOrd="5" destOrd="0" presId="urn:microsoft.com/office/officeart/2005/8/layout/hList6"/>
    <dgm:cxn modelId="{B9B6E719-5D0D-45FD-B83E-DA304AC20E6A}" type="presParOf" srcId="{5FF3E4ED-EC4C-4ABA-888A-01AA7D14D2FB}" destId="{74F6C699-6EED-430C-BB17-B267333871DD}" srcOrd="6" destOrd="0" presId="urn:microsoft.com/office/officeart/2005/8/layout/hList6"/>
    <dgm:cxn modelId="{E35161F9-3D85-41B9-BE50-7BF080FB1FB1}" type="presParOf" srcId="{5FF3E4ED-EC4C-4ABA-888A-01AA7D14D2FB}" destId="{FCDB632C-C8E5-41E1-B74A-ABFC53B3E225}" srcOrd="7" destOrd="0" presId="urn:microsoft.com/office/officeart/2005/8/layout/hList6"/>
    <dgm:cxn modelId="{5146B548-6D5A-4697-BE4C-FF7FD5184494}" type="presParOf" srcId="{5FF3E4ED-EC4C-4ABA-888A-01AA7D14D2FB}" destId="{17B0DBDF-1D3A-4196-BC92-6006A84FC007}" srcOrd="8" destOrd="0" presId="urn:microsoft.com/office/officeart/2005/8/layout/hList6"/>
    <dgm:cxn modelId="{7AB98F9B-5155-4A53-A969-FB8329B36E17}" type="presParOf" srcId="{5FF3E4ED-EC4C-4ABA-888A-01AA7D14D2FB}" destId="{73DE776E-96D8-4885-9A7A-CA2C03680EBD}" srcOrd="9" destOrd="0" presId="urn:microsoft.com/office/officeart/2005/8/layout/hList6"/>
    <dgm:cxn modelId="{5C50C84F-1C6B-4D69-B702-17220D9371DC}" type="presParOf" srcId="{5FF3E4ED-EC4C-4ABA-888A-01AA7D14D2FB}" destId="{178CF3F6-A8BE-4A25-A98A-0F7E2BBF8D90}" srcOrd="1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F5419-D2F7-473A-BF72-4B2CFF4799D0}">
      <dsp:nvSpPr>
        <dsp:cNvPr id="0" name=""/>
        <dsp:cNvSpPr/>
      </dsp:nvSpPr>
      <dsp:spPr>
        <a:xfrm rot="16200000">
          <a:off x="-1450371" y="1454764"/>
          <a:ext cx="4645152" cy="1735623"/>
        </a:xfrm>
        <a:prstGeom prst="flowChartManualOperation">
          <a:avLst/>
        </a:prstGeom>
        <a:solidFill>
          <a:srgbClr val="3584C4"/>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0" tIns="0" rIns="177800" bIns="0" numCol="1" spcCol="1270" anchor="ctr" anchorCtr="0">
          <a:noAutofit/>
        </a:bodyPr>
        <a:lstStyle/>
        <a:p>
          <a:pPr marL="0" lvl="0" indent="0" algn="ctr" defTabSz="1244600">
            <a:lnSpc>
              <a:spcPct val="90000"/>
            </a:lnSpc>
            <a:spcBef>
              <a:spcPct val="0"/>
            </a:spcBef>
            <a:spcAft>
              <a:spcPct val="35000"/>
            </a:spcAft>
            <a:buNone/>
          </a:pPr>
          <a:r>
            <a:rPr lang="nl-NL" sz="2800" kern="1200"/>
            <a:t>2015.12</a:t>
          </a:r>
        </a:p>
        <a:p>
          <a:pPr marL="0" lvl="0" indent="0" algn="ctr" defTabSz="1244600">
            <a:lnSpc>
              <a:spcPct val="90000"/>
            </a:lnSpc>
            <a:spcBef>
              <a:spcPct val="0"/>
            </a:spcBef>
            <a:spcAft>
              <a:spcPct val="35000"/>
            </a:spcAft>
            <a:buNone/>
          </a:pPr>
          <a:r>
            <a:rPr lang="nl-NL" sz="1800" kern="1200"/>
            <a:t>UA Partnership on Air Quality </a:t>
          </a:r>
          <a:r>
            <a:rPr lang="nl-NL" sz="1800" b="1" kern="1200"/>
            <a:t>setup</a:t>
          </a:r>
          <a:endParaRPr lang="en-GB" sz="1800" b="1" kern="1200"/>
        </a:p>
      </dsp:txBody>
      <dsp:txXfrm rot="5400000">
        <a:off x="4393" y="929030"/>
        <a:ext cx="1735623" cy="2787092"/>
      </dsp:txXfrm>
    </dsp:sp>
    <dsp:sp modelId="{65B03809-CC5F-4C68-82DF-62EC0275F244}">
      <dsp:nvSpPr>
        <dsp:cNvPr id="0" name=""/>
        <dsp:cNvSpPr/>
      </dsp:nvSpPr>
      <dsp:spPr>
        <a:xfrm rot="16200000">
          <a:off x="415423" y="1454764"/>
          <a:ext cx="4645152" cy="1735623"/>
        </a:xfrm>
        <a:prstGeom prst="flowChartManualOperation">
          <a:avLst/>
        </a:prstGeom>
        <a:solidFill>
          <a:srgbClr val="F1623C"/>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0" tIns="0" rIns="177800" bIns="0" numCol="1" spcCol="1270" anchor="ctr" anchorCtr="0">
          <a:noAutofit/>
        </a:bodyPr>
        <a:lstStyle/>
        <a:p>
          <a:pPr marL="0" lvl="0" indent="0" algn="ctr" defTabSz="1244600">
            <a:lnSpc>
              <a:spcPct val="90000"/>
            </a:lnSpc>
            <a:spcBef>
              <a:spcPct val="0"/>
            </a:spcBef>
            <a:spcAft>
              <a:spcPct val="35000"/>
            </a:spcAft>
            <a:buNone/>
          </a:pPr>
          <a:r>
            <a:rPr lang="nl-NL" sz="2800" kern="1200"/>
            <a:t>2016.05 </a:t>
          </a:r>
          <a:endParaRPr lang="nl-NL" sz="1800" kern="1200"/>
        </a:p>
        <a:p>
          <a:pPr marL="0" lvl="0" indent="0" algn="ctr" defTabSz="1244600">
            <a:lnSpc>
              <a:spcPct val="90000"/>
            </a:lnSpc>
            <a:spcBef>
              <a:spcPct val="0"/>
            </a:spcBef>
            <a:spcAft>
              <a:spcPct val="35000"/>
            </a:spcAft>
            <a:buNone/>
          </a:pPr>
          <a:r>
            <a:rPr lang="nl-NL" sz="1800" b="1" kern="1200"/>
            <a:t>1st Action Plan </a:t>
          </a:r>
          <a:r>
            <a:rPr lang="nl-NL" sz="1800" kern="1200"/>
            <a:t>launched</a:t>
          </a:r>
        </a:p>
      </dsp:txBody>
      <dsp:txXfrm rot="5400000">
        <a:off x="1870187" y="929030"/>
        <a:ext cx="1735623" cy="2787092"/>
      </dsp:txXfrm>
    </dsp:sp>
    <dsp:sp modelId="{74FBEDEE-77B1-4752-8A64-6A4384F6DB63}">
      <dsp:nvSpPr>
        <dsp:cNvPr id="0" name=""/>
        <dsp:cNvSpPr/>
      </dsp:nvSpPr>
      <dsp:spPr>
        <a:xfrm rot="16200000">
          <a:off x="2281218" y="1454764"/>
          <a:ext cx="4645152" cy="1735623"/>
        </a:xfrm>
        <a:prstGeom prst="flowChartManualOperation">
          <a:avLst/>
        </a:prstGeom>
        <a:solidFill>
          <a:srgbClr val="F1623C"/>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0" tIns="0" rIns="177800" bIns="0" numCol="1" spcCol="1270" anchor="ctr" anchorCtr="0">
          <a:noAutofit/>
        </a:bodyPr>
        <a:lstStyle/>
        <a:p>
          <a:pPr marL="0" lvl="0" indent="0" algn="ctr" defTabSz="1244600">
            <a:lnSpc>
              <a:spcPct val="90000"/>
            </a:lnSpc>
            <a:spcBef>
              <a:spcPct val="0"/>
            </a:spcBef>
            <a:spcAft>
              <a:spcPct val="35000"/>
            </a:spcAft>
            <a:buNone/>
          </a:pPr>
          <a:r>
            <a:rPr lang="nl-NL" sz="2800" kern="1200"/>
            <a:t>2017.07 </a:t>
          </a:r>
          <a:endParaRPr lang="nl-NL" sz="1800" kern="1200"/>
        </a:p>
        <a:p>
          <a:pPr marL="0" lvl="0" indent="0" algn="ctr" defTabSz="1244600">
            <a:lnSpc>
              <a:spcPct val="90000"/>
            </a:lnSpc>
            <a:spcBef>
              <a:spcPct val="0"/>
            </a:spcBef>
            <a:spcAft>
              <a:spcPct val="35000"/>
            </a:spcAft>
            <a:buNone/>
          </a:pPr>
          <a:r>
            <a:rPr lang="nl-NL" sz="1800" b="1" kern="1200"/>
            <a:t>1st Action Plan </a:t>
          </a:r>
          <a:r>
            <a:rPr lang="nl-NL" sz="1800" kern="1200"/>
            <a:t>fully delivered</a:t>
          </a:r>
        </a:p>
      </dsp:txBody>
      <dsp:txXfrm rot="5400000">
        <a:off x="3735982" y="929030"/>
        <a:ext cx="1735623" cy="2787092"/>
      </dsp:txXfrm>
    </dsp:sp>
    <dsp:sp modelId="{74F6C699-6EED-430C-BB17-B267333871DD}">
      <dsp:nvSpPr>
        <dsp:cNvPr id="0" name=""/>
        <dsp:cNvSpPr/>
      </dsp:nvSpPr>
      <dsp:spPr>
        <a:xfrm rot="16200000">
          <a:off x="4147013" y="1454764"/>
          <a:ext cx="4645152" cy="1735623"/>
        </a:xfrm>
        <a:prstGeom prst="flowChartManualOperation">
          <a:avLst/>
        </a:prstGeom>
        <a:solidFill>
          <a:srgbClr val="27ABB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0" tIns="0" rIns="177800" bIns="0" numCol="1" spcCol="1270" anchor="ctr" anchorCtr="0">
          <a:noAutofit/>
        </a:bodyPr>
        <a:lstStyle/>
        <a:p>
          <a:pPr marL="0" lvl="0" indent="0" algn="ctr" defTabSz="1244600">
            <a:lnSpc>
              <a:spcPct val="90000"/>
            </a:lnSpc>
            <a:spcBef>
              <a:spcPct val="0"/>
            </a:spcBef>
            <a:spcAft>
              <a:spcPct val="35000"/>
            </a:spcAft>
            <a:buNone/>
          </a:pPr>
          <a:r>
            <a:rPr lang="nl-NL" sz="2800" kern="1200"/>
            <a:t>2017.11</a:t>
          </a:r>
          <a:endParaRPr lang="nl-NL" sz="1800" kern="1200"/>
        </a:p>
        <a:p>
          <a:pPr marL="0" lvl="0" indent="0" algn="ctr" defTabSz="1244600">
            <a:lnSpc>
              <a:spcPct val="90000"/>
            </a:lnSpc>
            <a:spcBef>
              <a:spcPct val="0"/>
            </a:spcBef>
            <a:spcAft>
              <a:spcPct val="35000"/>
            </a:spcAft>
            <a:buNone/>
          </a:pPr>
          <a:r>
            <a:rPr lang="nl-NL" sz="1800" b="1" kern="1200"/>
            <a:t>2nd Action Plan </a:t>
          </a:r>
          <a:r>
            <a:rPr lang="nl-NL" sz="1800" kern="1200"/>
            <a:t>launched</a:t>
          </a:r>
        </a:p>
      </dsp:txBody>
      <dsp:txXfrm rot="5400000">
        <a:off x="5601777" y="929030"/>
        <a:ext cx="1735623" cy="2787092"/>
      </dsp:txXfrm>
    </dsp:sp>
    <dsp:sp modelId="{17B0DBDF-1D3A-4196-BC92-6006A84FC007}">
      <dsp:nvSpPr>
        <dsp:cNvPr id="0" name=""/>
        <dsp:cNvSpPr/>
      </dsp:nvSpPr>
      <dsp:spPr>
        <a:xfrm rot="16200000">
          <a:off x="6012808" y="1454764"/>
          <a:ext cx="4645152" cy="1735623"/>
        </a:xfrm>
        <a:prstGeom prst="flowChartManualOperation">
          <a:avLst/>
        </a:prstGeom>
        <a:solidFill>
          <a:srgbClr val="27ABB5"/>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0" tIns="0" rIns="177800" bIns="0" numCol="1" spcCol="1270" anchor="ctr" anchorCtr="0">
          <a:noAutofit/>
        </a:bodyPr>
        <a:lstStyle/>
        <a:p>
          <a:pPr marL="0" lvl="0" indent="0" algn="ctr" defTabSz="1244600">
            <a:lnSpc>
              <a:spcPct val="90000"/>
            </a:lnSpc>
            <a:spcBef>
              <a:spcPct val="0"/>
            </a:spcBef>
            <a:spcAft>
              <a:spcPct val="35000"/>
            </a:spcAft>
            <a:buNone/>
          </a:pPr>
          <a:r>
            <a:rPr lang="nl-NL" sz="2800" kern="1200"/>
            <a:t>2019.02</a:t>
          </a:r>
          <a:endParaRPr lang="nl-NL" sz="1800" kern="1200"/>
        </a:p>
        <a:p>
          <a:pPr marL="0" lvl="0" indent="0" algn="ctr" defTabSz="1244600">
            <a:lnSpc>
              <a:spcPct val="90000"/>
            </a:lnSpc>
            <a:spcBef>
              <a:spcPct val="0"/>
            </a:spcBef>
            <a:spcAft>
              <a:spcPct val="35000"/>
            </a:spcAft>
            <a:buNone/>
          </a:pPr>
          <a:r>
            <a:rPr lang="nl-NL" sz="1800" b="1" kern="1200"/>
            <a:t>2nd Action Plan </a:t>
          </a:r>
          <a:r>
            <a:rPr lang="nl-NL" sz="1800" kern="1200"/>
            <a:t>fully delivered</a:t>
          </a:r>
          <a:endParaRPr lang="nl-NL" sz="1800" kern="1200" dirty="0"/>
        </a:p>
      </dsp:txBody>
      <dsp:txXfrm rot="5400000">
        <a:off x="7467572" y="929030"/>
        <a:ext cx="1735623" cy="2787092"/>
      </dsp:txXfrm>
    </dsp:sp>
    <dsp:sp modelId="{178CF3F6-A8BE-4A25-A98A-0F7E2BBF8D90}">
      <dsp:nvSpPr>
        <dsp:cNvPr id="0" name=""/>
        <dsp:cNvSpPr/>
      </dsp:nvSpPr>
      <dsp:spPr>
        <a:xfrm rot="16200000">
          <a:off x="7878603" y="1454764"/>
          <a:ext cx="4645152" cy="1735623"/>
        </a:xfrm>
        <a:prstGeom prst="flowChartManualOperation">
          <a:avLst/>
        </a:prstGeom>
        <a:solidFill>
          <a:srgbClr val="8BC86E"/>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0" tIns="0" rIns="177800" bIns="0" numCol="1" spcCol="1270" anchor="ctr" anchorCtr="0">
          <a:noAutofit/>
        </a:bodyPr>
        <a:lstStyle/>
        <a:p>
          <a:pPr marL="0" lvl="0" indent="0" algn="ctr" defTabSz="1244600">
            <a:lnSpc>
              <a:spcPct val="90000"/>
            </a:lnSpc>
            <a:spcBef>
              <a:spcPct val="0"/>
            </a:spcBef>
            <a:spcAft>
              <a:spcPct val="35000"/>
            </a:spcAft>
            <a:buNone/>
          </a:pPr>
          <a:r>
            <a:rPr lang="nl-NL" sz="2800" kern="1200"/>
            <a:t>NOW!</a:t>
          </a:r>
        </a:p>
        <a:p>
          <a:pPr marL="0" lvl="0" indent="0" algn="ctr" defTabSz="1244600">
            <a:lnSpc>
              <a:spcPct val="90000"/>
            </a:lnSpc>
            <a:spcBef>
              <a:spcPct val="0"/>
            </a:spcBef>
            <a:spcAft>
              <a:spcPct val="35000"/>
            </a:spcAft>
            <a:buNone/>
          </a:pPr>
          <a:r>
            <a:rPr lang="nl-NL" sz="1800" b="1" kern="1200"/>
            <a:t>Dissemination</a:t>
          </a:r>
          <a:r>
            <a:rPr lang="nl-NL" sz="1800" kern="1200"/>
            <a:t> </a:t>
          </a:r>
          <a:r>
            <a:rPr lang="nl-NL" sz="1800" b="1" kern="1200"/>
            <a:t>of results </a:t>
          </a:r>
          <a:r>
            <a:rPr lang="nl-NL" sz="1800" kern="1200"/>
            <a:t>and </a:t>
          </a:r>
          <a:r>
            <a:rPr lang="nl-NL" sz="1800" b="1" kern="1200"/>
            <a:t>facilitation of uptake</a:t>
          </a:r>
          <a:endParaRPr lang="nl-NL" sz="1800" b="1" kern="1200" dirty="0"/>
        </a:p>
      </dsp:txBody>
      <dsp:txXfrm rot="5400000">
        <a:off x="9333367" y="929030"/>
        <a:ext cx="1735623" cy="278709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ADD2CA-92E0-41CF-AE24-4C4B427AF39D}" type="datetimeFigureOut">
              <a:rPr lang="en-GB" smtClean="0"/>
              <a:t>03/12/2019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AFE5B-AFA2-40A2-AEB7-C64D0E959909}" type="slidenum">
              <a:rPr lang="en-GB" smtClean="0"/>
              <a:t>‹#›</a:t>
            </a:fld>
            <a:endParaRPr lang="en-GB"/>
          </a:p>
        </p:txBody>
      </p:sp>
    </p:spTree>
    <p:extLst>
      <p:ext uri="{BB962C8B-B14F-4D97-AF65-F5344CB8AC3E}">
        <p14:creationId xmlns:p14="http://schemas.microsoft.com/office/powerpoint/2010/main" val="352481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441D006-09F2-423B-BFB0-ED754B3C3C54}" type="slidenum">
              <a:rPr lang="en-GB" smtClean="0"/>
              <a:t>22</a:t>
            </a:fld>
            <a:endParaRPr lang="en-GB"/>
          </a:p>
        </p:txBody>
      </p:sp>
    </p:spTree>
    <p:extLst>
      <p:ext uri="{BB962C8B-B14F-4D97-AF65-F5344CB8AC3E}">
        <p14:creationId xmlns:p14="http://schemas.microsoft.com/office/powerpoint/2010/main" val="2035433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D87AC2B6-2BBE-41E1-9896-FEC27786A2EC}" type="datetimeFigureOut">
              <a:rPr lang="nl-NL" smtClean="0"/>
              <a:t>3-12-2019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359659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87AC2B6-2BBE-41E1-9896-FEC27786A2EC}" type="datetimeFigureOut">
              <a:rPr lang="nl-NL" smtClean="0"/>
              <a:t>3-12-2019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4211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87AC2B6-2BBE-41E1-9896-FEC27786A2EC}" type="datetimeFigureOut">
              <a:rPr lang="nl-NL" smtClean="0"/>
              <a:t>3-12-2019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799779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bg>
      <p:bgPr>
        <a:solidFill>
          <a:srgbClr val="8CC96C"/>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527051" y="1123951"/>
            <a:ext cx="5664200" cy="49932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6576485" y="1123951"/>
            <a:ext cx="5183716" cy="49932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379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87AC2B6-2BBE-41E1-9896-FEC27786A2EC}" type="datetimeFigureOut">
              <a:rPr lang="nl-NL" smtClean="0"/>
              <a:t>3-12-2019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40352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87AC2B6-2BBE-41E1-9896-FEC27786A2EC}" type="datetimeFigureOut">
              <a:rPr lang="nl-NL" smtClean="0"/>
              <a:t>3-12-2019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172295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87AC2B6-2BBE-41E1-9896-FEC27786A2EC}" type="datetimeFigureOut">
              <a:rPr lang="nl-NL" smtClean="0"/>
              <a:t>3-12-2019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284529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87AC2B6-2BBE-41E1-9896-FEC27786A2EC}" type="datetimeFigureOut">
              <a:rPr lang="nl-NL" smtClean="0"/>
              <a:t>3-12-2019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413729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87AC2B6-2BBE-41E1-9896-FEC27786A2EC}" type="datetimeFigureOut">
              <a:rPr lang="nl-NL" smtClean="0"/>
              <a:t>3-12-2019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401785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87AC2B6-2BBE-41E1-9896-FEC27786A2EC}" type="datetimeFigureOut">
              <a:rPr lang="nl-NL" smtClean="0"/>
              <a:t>3-12-2019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179042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D87AC2B6-2BBE-41E1-9896-FEC27786A2EC}" type="datetimeFigureOut">
              <a:rPr lang="nl-NL" smtClean="0"/>
              <a:t>3-12-2019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3253165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D87AC2B6-2BBE-41E1-9896-FEC27786A2EC}" type="datetimeFigureOut">
              <a:rPr lang="nl-NL" smtClean="0"/>
              <a:t>3-12-2019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863597-67A1-4E3B-A2B5-09C53904198F}" type="slidenum">
              <a:rPr lang="nl-NL" smtClean="0"/>
              <a:t>‹#›</a:t>
            </a:fld>
            <a:endParaRPr lang="nl-NL"/>
          </a:p>
        </p:txBody>
      </p:sp>
    </p:spTree>
    <p:extLst>
      <p:ext uri="{BB962C8B-B14F-4D97-AF65-F5344CB8AC3E}">
        <p14:creationId xmlns:p14="http://schemas.microsoft.com/office/powerpoint/2010/main" val="6703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7AC2B6-2BBE-41E1-9896-FEC27786A2EC}" type="datetimeFigureOut">
              <a:rPr lang="nl-NL" smtClean="0"/>
              <a:t>3-12-2019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63597-67A1-4E3B-A2B5-09C53904198F}" type="slidenum">
              <a:rPr lang="nl-NL" smtClean="0"/>
              <a:t>‹#›</a:t>
            </a:fld>
            <a:endParaRPr lang="nl-NL"/>
          </a:p>
        </p:txBody>
      </p:sp>
    </p:spTree>
    <p:extLst>
      <p:ext uri="{BB962C8B-B14F-4D97-AF65-F5344CB8AC3E}">
        <p14:creationId xmlns:p14="http://schemas.microsoft.com/office/powerpoint/2010/main" val="626714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200726"/>
            <a:ext cx="9144000" cy="2182812"/>
          </a:xfrm>
        </p:spPr>
        <p:txBody>
          <a:bodyPr>
            <a:normAutofit fontScale="90000"/>
          </a:bodyPr>
          <a:lstStyle/>
          <a:p>
            <a:pPr>
              <a:lnSpc>
                <a:spcPct val="150000"/>
              </a:lnSpc>
            </a:pPr>
            <a:r>
              <a:rPr lang="nl-NL" sz="6600" b="1">
                <a:solidFill>
                  <a:schemeClr val="accent5">
                    <a:lumMod val="75000"/>
                  </a:schemeClr>
                </a:solidFill>
              </a:rPr>
              <a:t>Training course</a:t>
            </a:r>
            <a:br>
              <a:rPr lang="nl-NL" sz="6600" b="1">
                <a:solidFill>
                  <a:schemeClr val="accent5">
                    <a:lumMod val="75000"/>
                  </a:schemeClr>
                </a:solidFill>
              </a:rPr>
            </a:br>
            <a:r>
              <a:rPr lang="nl-NL" sz="4000" b="1" i="1">
                <a:solidFill>
                  <a:schemeClr val="accent5">
                    <a:lumMod val="75000"/>
                  </a:schemeClr>
                </a:solidFill>
              </a:rPr>
              <a:t>Air Quality and Health </a:t>
            </a:r>
            <a:br>
              <a:rPr lang="nl-NL" sz="4000" b="1" i="1">
                <a:solidFill>
                  <a:schemeClr val="accent5">
                    <a:lumMod val="75000"/>
                  </a:schemeClr>
                </a:solidFill>
              </a:rPr>
            </a:br>
            <a:r>
              <a:rPr lang="nl-NL" sz="2700" b="1" i="1">
                <a:solidFill>
                  <a:schemeClr val="accent5">
                    <a:lumMod val="75000"/>
                  </a:schemeClr>
                </a:solidFill>
              </a:rPr>
              <a:t>Methods, Tools and Practices for Better Air Quality Action Planning</a:t>
            </a:r>
            <a:endParaRPr lang="nl-NL" b="1" i="1" dirty="0">
              <a:solidFill>
                <a:schemeClr val="accent5">
                  <a:lumMod val="75000"/>
                </a:schemeClr>
              </a:solidFill>
            </a:endParaRPr>
          </a:p>
        </p:txBody>
      </p:sp>
      <p:sp>
        <p:nvSpPr>
          <p:cNvPr id="3" name="Ondertitel 2"/>
          <p:cNvSpPr>
            <a:spLocks noGrp="1"/>
          </p:cNvSpPr>
          <p:nvPr>
            <p:ph type="subTitle" idx="1"/>
          </p:nvPr>
        </p:nvSpPr>
        <p:spPr>
          <a:xfrm>
            <a:off x="2133600" y="3540264"/>
            <a:ext cx="8534400" cy="2755900"/>
          </a:xfrm>
        </p:spPr>
        <p:txBody>
          <a:bodyPr>
            <a:normAutofit fontScale="92500"/>
          </a:bodyPr>
          <a:lstStyle/>
          <a:p>
            <a:pPr algn="l"/>
            <a:r>
              <a:rPr lang="nl-NL" u="sng"/>
              <a:t>Contents:</a:t>
            </a:r>
          </a:p>
          <a:p>
            <a:pPr marL="457200" indent="-457200" algn="l">
              <a:buFont typeface="+mj-lt"/>
              <a:buAutoNum type="arabicPeriod"/>
            </a:pPr>
            <a:r>
              <a:rPr lang="nl-NL"/>
              <a:t>The challenge vs the opportunity</a:t>
            </a:r>
          </a:p>
          <a:p>
            <a:pPr marL="457200" indent="-457200" algn="l">
              <a:buFont typeface="+mj-lt"/>
              <a:buAutoNum type="arabicPeriod"/>
            </a:pPr>
            <a:r>
              <a:rPr lang="nl-NL"/>
              <a:t>The experience of the Urban Agenda (UA) Partnership on Air Quality</a:t>
            </a:r>
          </a:p>
          <a:p>
            <a:pPr marL="457200" indent="-457200" algn="l">
              <a:buFont typeface="+mj-lt"/>
              <a:buAutoNum type="arabicPeriod"/>
            </a:pPr>
            <a:r>
              <a:rPr lang="nl-NL"/>
              <a:t>The results ready for uptake and further development</a:t>
            </a:r>
          </a:p>
          <a:p>
            <a:pPr marL="457200" indent="-457200" algn="l">
              <a:buFont typeface="+mj-lt"/>
              <a:buAutoNum type="arabicPeriod"/>
            </a:pPr>
            <a:r>
              <a:rPr lang="nl-NL"/>
              <a:t>The approach to knowledge exchange</a:t>
            </a:r>
          </a:p>
          <a:p>
            <a:pPr marL="457200" indent="-457200" algn="l">
              <a:buFont typeface="+mj-lt"/>
              <a:buAutoNum type="arabicPeriod"/>
            </a:pPr>
            <a:r>
              <a:rPr lang="nl-NL"/>
              <a:t>The structure of this training</a:t>
            </a:r>
          </a:p>
          <a:p>
            <a:pPr algn="l"/>
            <a:endParaRPr lang="nl-NL" dirty="0"/>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Tree>
    <p:extLst>
      <p:ext uri="{BB962C8B-B14F-4D97-AF65-F5344CB8AC3E}">
        <p14:creationId xmlns:p14="http://schemas.microsoft.com/office/powerpoint/2010/main" val="206344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752475" y="741097"/>
            <a:ext cx="10515600" cy="1325563"/>
          </a:xfrm>
        </p:spPr>
        <p:txBody>
          <a:bodyPr>
            <a:normAutofit/>
          </a:bodyPr>
          <a:lstStyle/>
          <a:p>
            <a:r>
              <a:rPr lang="nl-NL" sz="4000" b="1">
                <a:solidFill>
                  <a:schemeClr val="accent5">
                    <a:lumMod val="75000"/>
                  </a:schemeClr>
                </a:solidFill>
              </a:rPr>
              <a:t>What specific issues have we addressed?</a:t>
            </a:r>
            <a:endParaRPr lang="nl-NL" sz="4000" b="1" dirty="0">
              <a:solidFill>
                <a:schemeClr val="accent5">
                  <a:lumMod val="75000"/>
                </a:schemeClr>
              </a:solidFill>
            </a:endParaRPr>
          </a:p>
        </p:txBody>
      </p:sp>
      <p:sp>
        <p:nvSpPr>
          <p:cNvPr id="8" name="Tijdelijke aanduiding voor inhoud 2"/>
          <p:cNvSpPr txBox="1">
            <a:spLocks/>
          </p:cNvSpPr>
          <p:nvPr/>
        </p:nvSpPr>
        <p:spPr>
          <a:xfrm>
            <a:off x="752475" y="1825625"/>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GB" sz="2400"/>
              <a:t>What are the </a:t>
            </a:r>
            <a:r>
              <a:rPr lang="en-GB" sz="2400" b="1"/>
              <a:t>gaps in regulation and implementation </a:t>
            </a:r>
            <a:r>
              <a:rPr lang="en-GB" sz="2400"/>
              <a:t>on air pollutant emission sources and what possible solutions are available?</a:t>
            </a:r>
          </a:p>
          <a:p>
            <a:pPr>
              <a:lnSpc>
                <a:spcPct val="100000"/>
              </a:lnSpc>
            </a:pPr>
            <a:r>
              <a:rPr lang="fr-BE" sz="2400"/>
              <a:t>How can we </a:t>
            </a:r>
            <a:r>
              <a:rPr lang="fr-BE" sz="2400" b="1"/>
              <a:t>combine </a:t>
            </a:r>
            <a:r>
              <a:rPr lang="en-GB" sz="2400" b="1"/>
              <a:t>focus on EU limit values and health improvement</a:t>
            </a:r>
            <a:r>
              <a:rPr lang="en-GB" sz="2400"/>
              <a:t>?</a:t>
            </a:r>
          </a:p>
          <a:p>
            <a:pPr>
              <a:lnSpc>
                <a:spcPct val="100000"/>
              </a:lnSpc>
            </a:pPr>
            <a:r>
              <a:rPr lang="en-GB" sz="2400"/>
              <a:t>How can we improve </a:t>
            </a:r>
            <a:r>
              <a:rPr lang="en-GB" sz="2400" b="1"/>
              <a:t>planning</a:t>
            </a:r>
            <a:r>
              <a:rPr lang="en-GB" sz="2400"/>
              <a:t> of cities air quality measures? </a:t>
            </a:r>
          </a:p>
          <a:p>
            <a:pPr>
              <a:lnSpc>
                <a:spcPct val="100000"/>
              </a:lnSpc>
            </a:pPr>
            <a:r>
              <a:rPr lang="en-GB" sz="2400"/>
              <a:t>How can we develop an appropriate </a:t>
            </a:r>
            <a:r>
              <a:rPr lang="en-GB" sz="2400" b="1"/>
              <a:t>business model </a:t>
            </a:r>
            <a:r>
              <a:rPr lang="en-GB" sz="2400"/>
              <a:t>to fund air quality measures?</a:t>
            </a:r>
          </a:p>
          <a:p>
            <a:pPr>
              <a:lnSpc>
                <a:spcPct val="100000"/>
              </a:lnSpc>
            </a:pPr>
            <a:r>
              <a:rPr lang="en-GB" sz="2400"/>
              <a:t>How can we better measure the </a:t>
            </a:r>
            <a:r>
              <a:rPr lang="en-GB" sz="2400" b="1"/>
              <a:t>impact of urban planning on citizens’ health and living environments</a:t>
            </a:r>
            <a:r>
              <a:rPr lang="en-GB" sz="2400"/>
              <a:t>?</a:t>
            </a:r>
          </a:p>
          <a:p>
            <a:pPr>
              <a:lnSpc>
                <a:spcPct val="100000"/>
              </a:lnSpc>
            </a:pPr>
            <a:r>
              <a:rPr lang="en-GB" sz="2400"/>
              <a:t>How can we </a:t>
            </a:r>
            <a:r>
              <a:rPr lang="en-GB" sz="2400" b="1"/>
              <a:t>improve communication and citizens’ awareness-raising campaigns on air quality?</a:t>
            </a:r>
            <a:endParaRPr lang="en-GB" sz="2400"/>
          </a:p>
        </p:txBody>
      </p:sp>
      <p:sp>
        <p:nvSpPr>
          <p:cNvPr id="7" name="Titel 1"/>
          <p:cNvSpPr txBox="1">
            <a:spLocks/>
          </p:cNvSpPr>
          <p:nvPr/>
        </p:nvSpPr>
        <p:spPr>
          <a:xfrm>
            <a:off x="330201" y="196034"/>
            <a:ext cx="9144000" cy="65193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a:solidFill>
                  <a:schemeClr val="bg1"/>
                </a:solidFill>
              </a:rPr>
              <a:t>2. The experience of the UA Partnership on Air Quality</a:t>
            </a:r>
          </a:p>
        </p:txBody>
      </p:sp>
    </p:spTree>
    <p:extLst>
      <p:ext uri="{BB962C8B-B14F-4D97-AF65-F5344CB8AC3E}">
        <p14:creationId xmlns:p14="http://schemas.microsoft.com/office/powerpoint/2010/main" val="1089730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38200" y="918657"/>
            <a:ext cx="10515600" cy="1325563"/>
          </a:xfrm>
        </p:spPr>
        <p:txBody>
          <a:bodyPr>
            <a:normAutofit/>
          </a:bodyPr>
          <a:lstStyle/>
          <a:p>
            <a:r>
              <a:rPr lang="nl-NL" sz="3600" b="1">
                <a:solidFill>
                  <a:schemeClr val="accent5">
                    <a:lumMod val="75000"/>
                  </a:schemeClr>
                </a:solidFill>
              </a:rPr>
              <a:t>What outputs has </a:t>
            </a:r>
            <a:r>
              <a:rPr lang="nl-NL" sz="3600" b="1" dirty="0">
                <a:solidFill>
                  <a:schemeClr val="accent5">
                    <a:lumMod val="75000"/>
                  </a:schemeClr>
                </a:solidFill>
              </a:rPr>
              <a:t>the Partnership delivered?</a:t>
            </a:r>
          </a:p>
        </p:txBody>
      </p:sp>
      <p:sp>
        <p:nvSpPr>
          <p:cNvPr id="3" name="Tijdelijke aanduiding voor inhoud 2"/>
          <p:cNvSpPr>
            <a:spLocks noGrp="1"/>
          </p:cNvSpPr>
          <p:nvPr>
            <p:ph idx="1"/>
          </p:nvPr>
        </p:nvSpPr>
        <p:spPr>
          <a:xfrm>
            <a:off x="838200" y="2030941"/>
            <a:ext cx="10515600" cy="4569883"/>
          </a:xfrm>
        </p:spPr>
        <p:txBody>
          <a:bodyPr>
            <a:normAutofit fontScale="70000" lnSpcReduction="20000"/>
          </a:bodyPr>
          <a:lstStyle/>
          <a:p>
            <a:pPr marL="0" indent="0">
              <a:buNone/>
            </a:pPr>
            <a:r>
              <a:rPr lang="nl-NL" sz="3600"/>
              <a:t>An </a:t>
            </a:r>
            <a:r>
              <a:rPr lang="nl-NL" sz="3600" b="1"/>
              <a:t>integrated suite </a:t>
            </a:r>
            <a:r>
              <a:rPr lang="nl-NL" sz="3600" b="1" dirty="0"/>
              <a:t>of tools </a:t>
            </a:r>
            <a:r>
              <a:rPr lang="nl-NL" sz="3600" dirty="0"/>
              <a:t>to make the vision of </a:t>
            </a:r>
            <a:r>
              <a:rPr lang="nl-NL" sz="3600" i="1" dirty="0"/>
              <a:t>The Healthy City </a:t>
            </a:r>
            <a:r>
              <a:rPr lang="nl-NL" sz="3600" dirty="0"/>
              <a:t>a reality:</a:t>
            </a:r>
          </a:p>
          <a:p>
            <a:pPr marL="0" indent="0">
              <a:buNone/>
            </a:pPr>
            <a:endParaRPr lang="nl-NL" sz="200" dirty="0"/>
          </a:p>
          <a:p>
            <a:pPr marL="622300">
              <a:lnSpc>
                <a:spcPct val="170000"/>
              </a:lnSpc>
            </a:pPr>
            <a:r>
              <a:rPr lang="nl-NL" dirty="0"/>
              <a:t>A </a:t>
            </a:r>
            <a:r>
              <a:rPr lang="nl-NL" b="1" dirty="0"/>
              <a:t>Political </a:t>
            </a:r>
            <a:r>
              <a:rPr lang="nl-NL" b="1"/>
              <a:t>statement (position paper) embedding </a:t>
            </a:r>
            <a:r>
              <a:rPr lang="nl-NL" b="1" dirty="0"/>
              <a:t>the vision </a:t>
            </a:r>
            <a:r>
              <a:rPr lang="nl-NL" b="1"/>
              <a:t>of </a:t>
            </a:r>
            <a:r>
              <a:rPr lang="nl-NL" b="1" i="1"/>
              <a:t>The </a:t>
            </a:r>
            <a:r>
              <a:rPr lang="nl-NL" b="1" i="1" dirty="0"/>
              <a:t>Healthy City </a:t>
            </a:r>
            <a:r>
              <a:rPr lang="nl-NL" b="1" dirty="0"/>
              <a:t>into the ongoing Fitness Check of EU Ambient Air </a:t>
            </a:r>
            <a:r>
              <a:rPr lang="nl-NL" b="1"/>
              <a:t>Quality Directives</a:t>
            </a:r>
          </a:p>
          <a:p>
            <a:pPr marL="622300"/>
            <a:endParaRPr lang="nl-NL" dirty="0"/>
          </a:p>
          <a:p>
            <a:pPr marL="622300"/>
            <a:r>
              <a:rPr lang="nl-NL"/>
              <a:t>A </a:t>
            </a:r>
            <a:r>
              <a:rPr lang="nl-NL" b="1"/>
              <a:t>Code of Good Practice for Cities’ Air Quality Plans</a:t>
            </a:r>
          </a:p>
          <a:p>
            <a:pPr marL="622300"/>
            <a:endParaRPr lang="nl-NL"/>
          </a:p>
          <a:p>
            <a:pPr marL="622300"/>
            <a:r>
              <a:rPr lang="nl-NL"/>
              <a:t>A </a:t>
            </a:r>
            <a:r>
              <a:rPr lang="nl-NL" b="1"/>
              <a:t>Guidance document on Financing Air Quality Plans for cities and local authorities</a:t>
            </a:r>
          </a:p>
          <a:p>
            <a:pPr marL="622300"/>
            <a:endParaRPr lang="nl-NL" b="1"/>
          </a:p>
          <a:p>
            <a:pPr marL="622300"/>
            <a:r>
              <a:rPr lang="nl-NL"/>
              <a:t>A </a:t>
            </a:r>
            <a:r>
              <a:rPr lang="nl-NL" b="1" dirty="0"/>
              <a:t>Health Impact </a:t>
            </a:r>
            <a:r>
              <a:rPr lang="nl-NL" b="1"/>
              <a:t>Assessment tool</a:t>
            </a:r>
          </a:p>
          <a:p>
            <a:pPr marL="622300"/>
            <a:endParaRPr lang="nl-NL" dirty="0"/>
          </a:p>
          <a:p>
            <a:pPr marL="622300"/>
            <a:r>
              <a:rPr lang="nl-NL" dirty="0"/>
              <a:t>A </a:t>
            </a:r>
            <a:r>
              <a:rPr lang="nl-NL" b="1"/>
              <a:t>Communication toolkit to better inform and engage citizens and stakeholders on air quality</a:t>
            </a:r>
          </a:p>
          <a:p>
            <a:pPr marL="622300"/>
            <a:endParaRPr lang="nl-NL" dirty="0"/>
          </a:p>
          <a:p>
            <a:endParaRPr lang="nl-NL" dirty="0"/>
          </a:p>
          <a:p>
            <a:endParaRPr lang="nl-NL" dirty="0"/>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rPr>
              <a:t>3. The results ready for uptake and further development</a:t>
            </a:r>
          </a:p>
        </p:txBody>
      </p:sp>
    </p:spTree>
    <p:extLst>
      <p:ext uri="{BB962C8B-B14F-4D97-AF65-F5344CB8AC3E}">
        <p14:creationId xmlns:p14="http://schemas.microsoft.com/office/powerpoint/2010/main" val="3124852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rPr>
              <a:t>3. The results ready for uptake and further development</a:t>
            </a:r>
          </a:p>
        </p:txBody>
      </p:sp>
      <p:sp>
        <p:nvSpPr>
          <p:cNvPr id="2" name="Titel 1"/>
          <p:cNvSpPr>
            <a:spLocks noGrp="1"/>
          </p:cNvSpPr>
          <p:nvPr>
            <p:ph type="title"/>
          </p:nvPr>
        </p:nvSpPr>
        <p:spPr>
          <a:xfrm>
            <a:off x="857250" y="603922"/>
            <a:ext cx="10515600" cy="1325563"/>
          </a:xfrm>
        </p:spPr>
        <p:txBody>
          <a:bodyPr>
            <a:normAutofit/>
          </a:bodyPr>
          <a:lstStyle/>
          <a:p>
            <a:r>
              <a:rPr lang="nl-NL" sz="3200" b="1" dirty="0" err="1">
                <a:solidFill>
                  <a:schemeClr val="accent5">
                    <a:lumMod val="75000"/>
                  </a:schemeClr>
                </a:solidFill>
              </a:rPr>
              <a:t>Position</a:t>
            </a:r>
            <a:r>
              <a:rPr lang="nl-NL" sz="3200" b="1" dirty="0">
                <a:solidFill>
                  <a:schemeClr val="accent5">
                    <a:lumMod val="75000"/>
                  </a:schemeClr>
                </a:solidFill>
              </a:rPr>
              <a:t> </a:t>
            </a:r>
            <a:r>
              <a:rPr lang="nl-NL" sz="3200" b="1">
                <a:solidFill>
                  <a:schemeClr val="accent5">
                    <a:lumMod val="75000"/>
                  </a:schemeClr>
                </a:solidFill>
              </a:rPr>
              <a:t>Paper (1/2)</a:t>
            </a:r>
            <a:endParaRPr lang="nl-NL" sz="3200" b="1" dirty="0">
              <a:solidFill>
                <a:schemeClr val="accent5">
                  <a:lumMod val="75000"/>
                </a:schemeClr>
              </a:solidFill>
            </a:endParaRPr>
          </a:p>
        </p:txBody>
      </p:sp>
      <p:sp>
        <p:nvSpPr>
          <p:cNvPr id="3" name="Tijdelijke aanduiding voor inhoud 2"/>
          <p:cNvSpPr>
            <a:spLocks noGrp="1"/>
          </p:cNvSpPr>
          <p:nvPr>
            <p:ph idx="1"/>
          </p:nvPr>
        </p:nvSpPr>
        <p:spPr>
          <a:xfrm>
            <a:off x="863601" y="1451888"/>
            <a:ext cx="10706100" cy="4900471"/>
          </a:xfrm>
        </p:spPr>
        <p:txBody>
          <a:bodyPr>
            <a:noAutofit/>
          </a:bodyPr>
          <a:lstStyle/>
          <a:p>
            <a:pPr>
              <a:lnSpc>
                <a:spcPct val="170000"/>
              </a:lnSpc>
            </a:pPr>
            <a:r>
              <a:rPr lang="en-US" sz="1600"/>
              <a:t>Currently, EU ambient air quality legislation directs Member states and cities towards a focus on meeting air quality limit values. The Partnership would like to see this approach </a:t>
            </a:r>
            <a:r>
              <a:rPr lang="en-US" sz="1600" b="1"/>
              <a:t>complemented by a focus on health improvement</a:t>
            </a:r>
            <a:r>
              <a:rPr lang="en-US" sz="1600"/>
              <a:t>. </a:t>
            </a:r>
          </a:p>
          <a:p>
            <a:pPr>
              <a:lnSpc>
                <a:spcPct val="170000"/>
              </a:lnSpc>
            </a:pPr>
            <a:r>
              <a:rPr lang="en-US" sz="1600"/>
              <a:t>There is a </a:t>
            </a:r>
            <a:r>
              <a:rPr lang="en-US" sz="1600" b="1"/>
              <a:t>need for co-operation at all levels of authority, including for exchange of knowledge and experience</a:t>
            </a:r>
            <a:r>
              <a:rPr lang="en-US" sz="1600"/>
              <a:t>. </a:t>
            </a:r>
          </a:p>
          <a:p>
            <a:pPr>
              <a:lnSpc>
                <a:spcPct val="170000"/>
              </a:lnSpc>
            </a:pPr>
            <a:r>
              <a:rPr lang="en-US" sz="1600"/>
              <a:t>The </a:t>
            </a:r>
            <a:r>
              <a:rPr lang="en-US" sz="1600" b="1"/>
              <a:t>current EU legislation is lacking in certain areas</a:t>
            </a:r>
            <a:r>
              <a:rPr lang="en-US" sz="1600"/>
              <a:t>, including regulation of increasingly relevant emission sources, such as automotive brake and tyre wear and consideration of pollutants such as PAHs, ultrafine particles and black carbon. </a:t>
            </a:r>
          </a:p>
          <a:p>
            <a:pPr>
              <a:lnSpc>
                <a:spcPct val="170000"/>
              </a:lnSpc>
            </a:pPr>
            <a:r>
              <a:rPr lang="en-US" sz="1600"/>
              <a:t>A </a:t>
            </a:r>
            <a:r>
              <a:rPr lang="en-US" sz="1600" b="1"/>
              <a:t>consideration of emissions under realistic future use scenarios is essential </a:t>
            </a:r>
            <a:r>
              <a:rPr lang="en-US" sz="1600"/>
              <a:t>in designing effective measures from both cost and health perspectives. </a:t>
            </a:r>
          </a:p>
          <a:p>
            <a:pPr>
              <a:lnSpc>
                <a:spcPct val="170000"/>
              </a:lnSpc>
            </a:pPr>
            <a:r>
              <a:rPr lang="en-US" sz="1600"/>
              <a:t>The </a:t>
            </a:r>
            <a:r>
              <a:rPr lang="en-US" sz="1600" b="1" dirty="0"/>
              <a:t>impact on air quality and health should be evaluated at the early stages of any activity that may have a negative impact on either one</a:t>
            </a:r>
            <a:r>
              <a:rPr lang="en-US" sz="1600" dirty="0"/>
              <a:t>. </a:t>
            </a:r>
          </a:p>
          <a:p>
            <a:pPr>
              <a:lnSpc>
                <a:spcPct val="170000"/>
              </a:lnSpc>
            </a:pPr>
            <a:r>
              <a:rPr lang="en-US" sz="1600"/>
              <a:t>Measures </a:t>
            </a:r>
            <a:r>
              <a:rPr lang="en-US" sz="1600" dirty="0"/>
              <a:t>to reduce the negative impact on air quality are often more effective and less burdensome when introduced early in the process and the Partnership recommends a </a:t>
            </a:r>
            <a:r>
              <a:rPr lang="en-US" sz="1600" b="1" dirty="0"/>
              <a:t>precautionary approach where necessary</a:t>
            </a:r>
            <a:r>
              <a:rPr lang="en-US" sz="1600" dirty="0"/>
              <a:t>. </a:t>
            </a:r>
          </a:p>
          <a:p>
            <a:pPr>
              <a:lnSpc>
                <a:spcPct val="170000"/>
              </a:lnSpc>
            </a:pPr>
            <a:endParaRPr lang="en-US" sz="1600" dirty="0"/>
          </a:p>
          <a:p>
            <a:pPr>
              <a:lnSpc>
                <a:spcPct val="170000"/>
              </a:lnSpc>
            </a:pPr>
            <a:endParaRPr lang="nl-NL" sz="1600" dirty="0"/>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Tree>
    <p:extLst>
      <p:ext uri="{BB962C8B-B14F-4D97-AF65-F5344CB8AC3E}">
        <p14:creationId xmlns:p14="http://schemas.microsoft.com/office/powerpoint/2010/main" val="2053439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rPr>
              <a:t>3. The results ready for uptake and further development</a:t>
            </a:r>
          </a:p>
        </p:txBody>
      </p:sp>
      <p:sp>
        <p:nvSpPr>
          <p:cNvPr id="2" name="Titel 1"/>
          <p:cNvSpPr>
            <a:spLocks noGrp="1"/>
          </p:cNvSpPr>
          <p:nvPr>
            <p:ph type="title"/>
          </p:nvPr>
        </p:nvSpPr>
        <p:spPr>
          <a:xfrm>
            <a:off x="857250" y="729213"/>
            <a:ext cx="10515600" cy="1325563"/>
          </a:xfrm>
        </p:spPr>
        <p:txBody>
          <a:bodyPr>
            <a:normAutofit/>
          </a:bodyPr>
          <a:lstStyle/>
          <a:p>
            <a:r>
              <a:rPr lang="nl-NL" sz="3200" b="1" dirty="0" err="1">
                <a:solidFill>
                  <a:schemeClr val="accent5">
                    <a:lumMod val="75000"/>
                  </a:schemeClr>
                </a:solidFill>
              </a:rPr>
              <a:t>Position</a:t>
            </a:r>
            <a:r>
              <a:rPr lang="nl-NL" sz="3200" b="1" dirty="0">
                <a:solidFill>
                  <a:schemeClr val="accent5">
                    <a:lumMod val="75000"/>
                  </a:schemeClr>
                </a:solidFill>
              </a:rPr>
              <a:t> </a:t>
            </a:r>
            <a:r>
              <a:rPr lang="nl-NL" sz="3200" b="1">
                <a:solidFill>
                  <a:schemeClr val="accent5">
                    <a:lumMod val="75000"/>
                  </a:schemeClr>
                </a:solidFill>
              </a:rPr>
              <a:t>Paper (2/2)</a:t>
            </a:r>
            <a:endParaRPr lang="nl-NL" sz="3200" b="1" dirty="0">
              <a:solidFill>
                <a:schemeClr val="accent5">
                  <a:lumMod val="75000"/>
                </a:schemeClr>
              </a:solidFill>
            </a:endParaRPr>
          </a:p>
        </p:txBody>
      </p:sp>
      <p:sp>
        <p:nvSpPr>
          <p:cNvPr id="3" name="Tijdelijke aanduiding voor inhoud 2"/>
          <p:cNvSpPr>
            <a:spLocks noGrp="1"/>
          </p:cNvSpPr>
          <p:nvPr>
            <p:ph idx="1"/>
          </p:nvPr>
        </p:nvSpPr>
        <p:spPr>
          <a:xfrm>
            <a:off x="857250" y="1863725"/>
            <a:ext cx="10515600" cy="4351338"/>
          </a:xfrm>
        </p:spPr>
        <p:txBody>
          <a:bodyPr numCol="2">
            <a:normAutofit/>
          </a:bodyPr>
          <a:lstStyle/>
          <a:p>
            <a:pPr marL="0" indent="0">
              <a:lnSpc>
                <a:spcPct val="170000"/>
              </a:lnSpc>
              <a:buNone/>
            </a:pPr>
            <a:r>
              <a:rPr lang="nl-NL" sz="1600" b="1"/>
              <a:t>Signed by: </a:t>
            </a:r>
          </a:p>
          <a:p>
            <a:pPr>
              <a:lnSpc>
                <a:spcPct val="170000"/>
              </a:lnSpc>
            </a:pPr>
            <a:r>
              <a:rPr lang="nl-NL" sz="1600"/>
              <a:t>The Netherlands </a:t>
            </a:r>
          </a:p>
          <a:p>
            <a:pPr>
              <a:lnSpc>
                <a:spcPct val="170000"/>
              </a:lnSpc>
            </a:pPr>
            <a:r>
              <a:rPr lang="nl-NL" sz="1600"/>
              <a:t>Croatia </a:t>
            </a:r>
          </a:p>
          <a:p>
            <a:pPr>
              <a:lnSpc>
                <a:spcPct val="170000"/>
              </a:lnSpc>
            </a:pPr>
            <a:r>
              <a:rPr lang="nl-NL" sz="1600"/>
              <a:t>Czech Republic </a:t>
            </a:r>
          </a:p>
          <a:p>
            <a:pPr>
              <a:lnSpc>
                <a:spcPct val="170000"/>
              </a:lnSpc>
            </a:pPr>
            <a:r>
              <a:rPr lang="nl-NL" sz="1600"/>
              <a:t>Poland </a:t>
            </a:r>
          </a:p>
          <a:p>
            <a:pPr>
              <a:lnSpc>
                <a:spcPct val="170000"/>
              </a:lnSpc>
            </a:pPr>
            <a:r>
              <a:rPr lang="nl-NL" sz="1600"/>
              <a:t>Constanta (RO) </a:t>
            </a:r>
          </a:p>
          <a:p>
            <a:pPr>
              <a:lnSpc>
                <a:spcPct val="170000"/>
              </a:lnSpc>
            </a:pPr>
            <a:r>
              <a:rPr lang="en-US" sz="1600"/>
              <a:t>Duisburg (DE)/Consortium Clean Air Ruhr Area </a:t>
            </a:r>
          </a:p>
          <a:p>
            <a:pPr>
              <a:lnSpc>
                <a:spcPct val="170000"/>
              </a:lnSpc>
            </a:pPr>
            <a:r>
              <a:rPr lang="nl-NL" sz="1600"/>
              <a:t>Greater London Authority (UK) </a:t>
            </a:r>
          </a:p>
          <a:p>
            <a:pPr>
              <a:lnSpc>
                <a:spcPct val="170000"/>
              </a:lnSpc>
            </a:pPr>
            <a:endParaRPr lang="nl-NL" sz="1600"/>
          </a:p>
          <a:p>
            <a:pPr>
              <a:lnSpc>
                <a:spcPct val="170000"/>
              </a:lnSpc>
            </a:pPr>
            <a:r>
              <a:rPr lang="nl-NL" sz="1600"/>
              <a:t>Helsinki/HSY (FI) </a:t>
            </a:r>
          </a:p>
          <a:p>
            <a:pPr>
              <a:lnSpc>
                <a:spcPct val="170000"/>
              </a:lnSpc>
            </a:pPr>
            <a:r>
              <a:rPr lang="nl-NL" sz="1600"/>
              <a:t>Milan (IT) </a:t>
            </a:r>
          </a:p>
          <a:p>
            <a:pPr>
              <a:lnSpc>
                <a:spcPct val="170000"/>
              </a:lnSpc>
            </a:pPr>
            <a:r>
              <a:rPr lang="nl-NL" sz="1600"/>
              <a:t>Utrecht (NL) </a:t>
            </a:r>
          </a:p>
          <a:p>
            <a:pPr>
              <a:lnSpc>
                <a:spcPct val="170000"/>
              </a:lnSpc>
            </a:pPr>
            <a:r>
              <a:rPr lang="nl-NL" sz="1600"/>
              <a:t>EUROCITIES </a:t>
            </a:r>
          </a:p>
          <a:p>
            <a:pPr>
              <a:lnSpc>
                <a:spcPct val="170000"/>
              </a:lnSpc>
            </a:pPr>
            <a:r>
              <a:rPr lang="nl-NL" sz="1600"/>
              <a:t>HEAL </a:t>
            </a: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Tree>
    <p:extLst>
      <p:ext uri="{BB962C8B-B14F-4D97-AF65-F5344CB8AC3E}">
        <p14:creationId xmlns:p14="http://schemas.microsoft.com/office/powerpoint/2010/main" val="4046501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rPr>
              <a:t>3. The results ready for uptake and further development</a:t>
            </a: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66775" y="847967"/>
            <a:ext cx="10515600" cy="1325563"/>
          </a:xfrm>
        </p:spPr>
        <p:txBody>
          <a:bodyPr>
            <a:normAutofit/>
          </a:bodyPr>
          <a:lstStyle/>
          <a:p>
            <a:r>
              <a:rPr lang="en-GB" sz="3200" b="1">
                <a:solidFill>
                  <a:schemeClr val="accent5">
                    <a:lumMod val="75000"/>
                  </a:schemeClr>
                </a:solidFill>
              </a:rPr>
              <a:t>Code of Good Practice for Cities’ Air Quality Plans </a:t>
            </a:r>
            <a:endParaRPr lang="nl-NL" sz="3200" b="1" dirty="0">
              <a:solidFill>
                <a:schemeClr val="accent5">
                  <a:lumMod val="75000"/>
                </a:schemeClr>
              </a:solidFill>
            </a:endParaRPr>
          </a:p>
        </p:txBody>
      </p:sp>
      <p:sp>
        <p:nvSpPr>
          <p:cNvPr id="3" name="Tijdelijke aanduiding voor inhoud 2"/>
          <p:cNvSpPr>
            <a:spLocks noGrp="1"/>
          </p:cNvSpPr>
          <p:nvPr>
            <p:ph idx="1"/>
          </p:nvPr>
        </p:nvSpPr>
        <p:spPr>
          <a:xfrm>
            <a:off x="866775" y="2066925"/>
            <a:ext cx="10515600" cy="4669080"/>
          </a:xfrm>
        </p:spPr>
        <p:txBody>
          <a:bodyPr>
            <a:noAutofit/>
          </a:bodyPr>
          <a:lstStyle/>
          <a:p>
            <a:pPr>
              <a:lnSpc>
                <a:spcPct val="170000"/>
              </a:lnSpc>
            </a:pPr>
            <a:r>
              <a:rPr lang="fr-BE" sz="1800"/>
              <a:t>Based on the </a:t>
            </a:r>
            <a:r>
              <a:rPr lang="fr-BE" sz="1800" b="1"/>
              <a:t>analysis of </a:t>
            </a:r>
            <a:r>
              <a:rPr lang="en-GB" sz="1800" b="1"/>
              <a:t>more than 30 Cities Air Quality Plans and Strategies</a:t>
            </a:r>
            <a:r>
              <a:rPr lang="en-GB" sz="1800"/>
              <a:t>, including the Partners’</a:t>
            </a:r>
          </a:p>
          <a:p>
            <a:pPr>
              <a:lnSpc>
                <a:spcPct val="170000"/>
              </a:lnSpc>
            </a:pPr>
            <a:r>
              <a:rPr lang="en-GB" sz="1800" b="1"/>
              <a:t>Clear 360° explanation of processes to better develop, manage and implement Cities Air Quality Plans</a:t>
            </a:r>
          </a:p>
          <a:p>
            <a:pPr>
              <a:lnSpc>
                <a:spcPct val="170000"/>
              </a:lnSpc>
            </a:pPr>
            <a:r>
              <a:rPr lang="en-GB" sz="1800"/>
              <a:t>Useful </a:t>
            </a:r>
            <a:r>
              <a:rPr lang="en-GB" sz="1800" b="1"/>
              <a:t>guidance for a consistent interpretation of the content listed under Annex XV, Section A of Directive 2008/50/EU</a:t>
            </a:r>
            <a:r>
              <a:rPr lang="en-GB" sz="1800"/>
              <a:t> on ambient air quality and cleaner air for Europe</a:t>
            </a:r>
          </a:p>
          <a:p>
            <a:pPr>
              <a:lnSpc>
                <a:spcPct val="170000"/>
              </a:lnSpc>
            </a:pPr>
            <a:r>
              <a:rPr lang="en-GB" sz="1800" b="1"/>
              <a:t>Rich collection of best practices of Air Quality Plans</a:t>
            </a:r>
          </a:p>
          <a:p>
            <a:pPr>
              <a:lnSpc>
                <a:spcPct val="170000"/>
              </a:lnSpc>
            </a:pPr>
            <a:r>
              <a:rPr lang="en-GB" sz="1800"/>
              <a:t>Description of </a:t>
            </a:r>
            <a:r>
              <a:rPr lang="en-GB" sz="1800" b="1"/>
              <a:t>success factors for Air Quality measures design, selection and implementation</a:t>
            </a:r>
          </a:p>
          <a:p>
            <a:pPr>
              <a:lnSpc>
                <a:spcPct val="170000"/>
              </a:lnSpc>
            </a:pPr>
            <a:r>
              <a:rPr lang="en-GB" sz="1800" b="1"/>
              <a:t>Tailored recommendations for overall improved Air Quality planning</a:t>
            </a:r>
          </a:p>
        </p:txBody>
      </p:sp>
    </p:spTree>
    <p:extLst>
      <p:ext uri="{BB962C8B-B14F-4D97-AF65-F5344CB8AC3E}">
        <p14:creationId xmlns:p14="http://schemas.microsoft.com/office/powerpoint/2010/main" val="1619420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rPr>
              <a:t>3. The results ready for uptake and further development</a:t>
            </a: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38200" y="1044000"/>
            <a:ext cx="10515600" cy="871008"/>
          </a:xfrm>
        </p:spPr>
        <p:txBody>
          <a:bodyPr>
            <a:normAutofit fontScale="90000"/>
          </a:bodyPr>
          <a:lstStyle/>
          <a:p>
            <a:r>
              <a:rPr lang="en-GB" sz="3200" b="1">
                <a:solidFill>
                  <a:schemeClr val="accent5">
                    <a:lumMod val="75000"/>
                  </a:schemeClr>
                </a:solidFill>
              </a:rPr>
              <a:t>Financing Air Quality Plans – guidance for cities and local authorities</a:t>
            </a:r>
            <a:endParaRPr lang="nl-NL" sz="3200" b="1" dirty="0">
              <a:solidFill>
                <a:schemeClr val="accent5">
                  <a:lumMod val="75000"/>
                </a:schemeClr>
              </a:solidFill>
            </a:endParaRPr>
          </a:p>
        </p:txBody>
      </p:sp>
      <p:sp>
        <p:nvSpPr>
          <p:cNvPr id="3" name="Tijdelijke aanduiding voor inhoud 2"/>
          <p:cNvSpPr>
            <a:spLocks noGrp="1"/>
          </p:cNvSpPr>
          <p:nvPr>
            <p:ph idx="1"/>
          </p:nvPr>
        </p:nvSpPr>
        <p:spPr>
          <a:xfrm>
            <a:off x="838200" y="1915008"/>
            <a:ext cx="10515600" cy="4657771"/>
          </a:xfrm>
        </p:spPr>
        <p:txBody>
          <a:bodyPr>
            <a:normAutofit fontScale="70000" lnSpcReduction="20000"/>
          </a:bodyPr>
          <a:lstStyle/>
          <a:p>
            <a:pPr>
              <a:lnSpc>
                <a:spcPct val="120000"/>
              </a:lnSpc>
            </a:pPr>
            <a:r>
              <a:rPr lang="nl-NL" b="1"/>
              <a:t>Developed in cooperation with the European Investment Bank</a:t>
            </a:r>
            <a:r>
              <a:rPr lang="nl-NL"/>
              <a:t>, leveraging the Partners’ experiences</a:t>
            </a:r>
          </a:p>
          <a:p>
            <a:pPr>
              <a:lnSpc>
                <a:spcPct val="120000"/>
              </a:lnSpc>
            </a:pPr>
            <a:r>
              <a:rPr lang="en-GB"/>
              <a:t>For the main actors at EU, national, regional, metropolitan and urban level</a:t>
            </a:r>
            <a:endParaRPr lang="nl-NL"/>
          </a:p>
          <a:p>
            <a:pPr>
              <a:lnSpc>
                <a:spcPct val="120000"/>
              </a:lnSpc>
            </a:pPr>
            <a:r>
              <a:rPr lang="en-GB" b="1"/>
              <a:t>Supporting tool to identify, integrate and improve traditional and innovative financing schemes dedicated to the implementation of air quality measures</a:t>
            </a:r>
          </a:p>
          <a:p>
            <a:pPr>
              <a:lnSpc>
                <a:spcPct val="120000"/>
              </a:lnSpc>
            </a:pPr>
            <a:r>
              <a:rPr lang="en-GB" b="1"/>
              <a:t>Recommendations for improving the targeting of existing funding instruments on air quality </a:t>
            </a:r>
            <a:r>
              <a:rPr lang="en-GB"/>
              <a:t>and promoting </a:t>
            </a:r>
            <a:r>
              <a:rPr lang="en-GB" b="1"/>
              <a:t>better accessibility to funds</a:t>
            </a:r>
          </a:p>
          <a:p>
            <a:pPr>
              <a:lnSpc>
                <a:spcPct val="120000"/>
              </a:lnSpc>
            </a:pPr>
            <a:r>
              <a:rPr lang="en-GB" b="1"/>
              <a:t>Opportunities to leverage the involvement of both private and public financial resources</a:t>
            </a:r>
            <a:r>
              <a:rPr lang="en-GB"/>
              <a:t> highlighted</a:t>
            </a:r>
          </a:p>
          <a:p>
            <a:pPr>
              <a:lnSpc>
                <a:spcPct val="120000"/>
              </a:lnSpc>
            </a:pPr>
            <a:r>
              <a:rPr lang="en-GB" b="1"/>
              <a:t>Examples of how a multi-city financial instrument providing standardised solutions and delivery models could be a viable solution to support the achievement of urban air quality objectives.</a:t>
            </a:r>
            <a:endParaRPr lang="nl-NL" b="1"/>
          </a:p>
        </p:txBody>
      </p:sp>
    </p:spTree>
    <p:extLst>
      <p:ext uri="{BB962C8B-B14F-4D97-AF65-F5344CB8AC3E}">
        <p14:creationId xmlns:p14="http://schemas.microsoft.com/office/powerpoint/2010/main" val="1305814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rPr>
              <a:t>3. The results ready for uptake and further development</a:t>
            </a: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38200" y="1044000"/>
            <a:ext cx="10515600" cy="871008"/>
          </a:xfrm>
        </p:spPr>
        <p:txBody>
          <a:bodyPr>
            <a:normAutofit/>
          </a:bodyPr>
          <a:lstStyle/>
          <a:p>
            <a:r>
              <a:rPr lang="en-GB" sz="3200" b="1">
                <a:solidFill>
                  <a:schemeClr val="accent5">
                    <a:lumMod val="75000"/>
                  </a:schemeClr>
                </a:solidFill>
              </a:rPr>
              <a:t>The health impact assessment tool (PAQ2018)</a:t>
            </a:r>
            <a:endParaRPr lang="nl-NL" sz="3200" b="1" dirty="0">
              <a:solidFill>
                <a:schemeClr val="accent5">
                  <a:lumMod val="75000"/>
                </a:schemeClr>
              </a:solidFill>
            </a:endParaRPr>
          </a:p>
        </p:txBody>
      </p:sp>
      <p:sp>
        <p:nvSpPr>
          <p:cNvPr id="3" name="Tijdelijke aanduiding voor inhoud 2"/>
          <p:cNvSpPr>
            <a:spLocks noGrp="1"/>
          </p:cNvSpPr>
          <p:nvPr>
            <p:ph idx="1"/>
          </p:nvPr>
        </p:nvSpPr>
        <p:spPr>
          <a:xfrm>
            <a:off x="838200" y="1915008"/>
            <a:ext cx="10515600" cy="4657771"/>
          </a:xfrm>
        </p:spPr>
        <p:txBody>
          <a:bodyPr>
            <a:normAutofit/>
          </a:bodyPr>
          <a:lstStyle/>
          <a:p>
            <a:pPr>
              <a:lnSpc>
                <a:spcPct val="170000"/>
              </a:lnSpc>
            </a:pPr>
            <a:r>
              <a:rPr lang="fr-BE" sz="1600" b="1"/>
              <a:t>Developed in cooperation with the </a:t>
            </a:r>
            <a:r>
              <a:rPr lang="en-GB" sz="1600" b="1"/>
              <a:t>Netherlands National Institute for Public Health and the Environment (RIVM), Utrecht University, and the World Health Organization (WHO)</a:t>
            </a:r>
          </a:p>
          <a:p>
            <a:pPr>
              <a:lnSpc>
                <a:spcPct val="170000"/>
              </a:lnSpc>
            </a:pPr>
            <a:r>
              <a:rPr lang="en-GB" sz="1600" b="1"/>
              <a:t>Science-based</a:t>
            </a:r>
          </a:p>
          <a:p>
            <a:pPr>
              <a:lnSpc>
                <a:spcPct val="170000"/>
              </a:lnSpc>
            </a:pPr>
            <a:r>
              <a:rPr lang="en-GB" sz="1600" b="1"/>
              <a:t>User-friendly</a:t>
            </a:r>
            <a:r>
              <a:rPr lang="en-GB" sz="1600"/>
              <a:t> </a:t>
            </a:r>
          </a:p>
          <a:p>
            <a:pPr>
              <a:lnSpc>
                <a:spcPct val="170000"/>
              </a:lnSpc>
            </a:pPr>
            <a:r>
              <a:rPr lang="en-GB" sz="1600" b="1"/>
              <a:t>Calculations based on information/data which are/or can be easily available for cities</a:t>
            </a:r>
          </a:p>
          <a:p>
            <a:pPr>
              <a:lnSpc>
                <a:spcPct val="170000"/>
              </a:lnSpc>
            </a:pPr>
            <a:r>
              <a:rPr lang="en-GB" sz="1600"/>
              <a:t>Produces </a:t>
            </a:r>
            <a:r>
              <a:rPr lang="en-GB" sz="1600" b="1"/>
              <a:t>objective results to support decision-making by calculating the health benefit of a certain measure</a:t>
            </a:r>
          </a:p>
          <a:p>
            <a:pPr lvl="1">
              <a:lnSpc>
                <a:spcPct val="170000"/>
              </a:lnSpc>
              <a:buFont typeface="Calibri" panose="020F0502020204030204" pitchFamily="34" charset="0"/>
              <a:buChar char="-"/>
            </a:pPr>
            <a:r>
              <a:rPr lang="en-GB" sz="1400"/>
              <a:t>Assesses health benefit/loss of a change in air quality. </a:t>
            </a:r>
          </a:p>
          <a:p>
            <a:pPr lvl="1">
              <a:lnSpc>
                <a:spcPct val="170000"/>
              </a:lnSpc>
              <a:buFont typeface="Calibri" panose="020F0502020204030204" pitchFamily="34" charset="0"/>
              <a:buChar char="-"/>
            </a:pPr>
            <a:r>
              <a:rPr lang="en-GB" sz="1400"/>
              <a:t>It also calculates the health impact of one or several pollutants at one moment in time.</a:t>
            </a:r>
          </a:p>
          <a:p>
            <a:pPr marL="228600" lvl="1">
              <a:lnSpc>
                <a:spcPct val="170000"/>
              </a:lnSpc>
              <a:spcBef>
                <a:spcPts val="1000"/>
              </a:spcBef>
            </a:pPr>
            <a:r>
              <a:rPr lang="en-GB" sz="1600" b="1"/>
              <a:t>Already applied in Utrecht (NL)</a:t>
            </a:r>
          </a:p>
        </p:txBody>
      </p:sp>
    </p:spTree>
    <p:extLst>
      <p:ext uri="{BB962C8B-B14F-4D97-AF65-F5344CB8AC3E}">
        <p14:creationId xmlns:p14="http://schemas.microsoft.com/office/powerpoint/2010/main" val="1649407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rPr>
              <a:t>3. The results ready for uptake and further development</a:t>
            </a: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38200" y="1044000"/>
            <a:ext cx="10515600" cy="871008"/>
          </a:xfrm>
        </p:spPr>
        <p:txBody>
          <a:bodyPr>
            <a:normAutofit/>
          </a:bodyPr>
          <a:lstStyle/>
          <a:p>
            <a:r>
              <a:rPr lang="en-GB" sz="3200" b="1">
                <a:solidFill>
                  <a:schemeClr val="accent5">
                    <a:lumMod val="75000"/>
                  </a:schemeClr>
                </a:solidFill>
              </a:rPr>
              <a:t>The toolkit - Communicating on air quality and health. </a:t>
            </a:r>
            <a:endParaRPr lang="nl-NL" sz="3200" b="1" dirty="0">
              <a:solidFill>
                <a:schemeClr val="accent5">
                  <a:lumMod val="75000"/>
                </a:schemeClr>
              </a:solidFill>
            </a:endParaRPr>
          </a:p>
        </p:txBody>
      </p:sp>
      <p:sp>
        <p:nvSpPr>
          <p:cNvPr id="3" name="Tijdelijke aanduiding voor inhoud 2"/>
          <p:cNvSpPr>
            <a:spLocks noGrp="1"/>
          </p:cNvSpPr>
          <p:nvPr>
            <p:ph idx="1"/>
          </p:nvPr>
        </p:nvSpPr>
        <p:spPr>
          <a:xfrm>
            <a:off x="838200" y="1915008"/>
            <a:ext cx="10515600" cy="4657771"/>
          </a:xfrm>
        </p:spPr>
        <p:txBody>
          <a:bodyPr>
            <a:normAutofit fontScale="62500" lnSpcReduction="20000"/>
          </a:bodyPr>
          <a:lstStyle/>
          <a:p>
            <a:pPr>
              <a:lnSpc>
                <a:spcPct val="160000"/>
              </a:lnSpc>
            </a:pPr>
            <a:r>
              <a:rPr lang="fr-BE" b="1"/>
              <a:t>Leveraged on experience from </a:t>
            </a:r>
            <a:r>
              <a:rPr lang="en-GB" b="1"/>
              <a:t>66 local authorities from 13 EU countries</a:t>
            </a:r>
          </a:p>
          <a:p>
            <a:pPr>
              <a:lnSpc>
                <a:spcPct val="160000"/>
              </a:lnSpc>
            </a:pPr>
            <a:r>
              <a:rPr lang="en-GB"/>
              <a:t>Helps cities and clean air stakeholders </a:t>
            </a:r>
            <a:r>
              <a:rPr lang="en-GB" b="1"/>
              <a:t>strengthen communication and awareness raising efforts</a:t>
            </a:r>
          </a:p>
          <a:p>
            <a:pPr>
              <a:lnSpc>
                <a:spcPct val="160000"/>
              </a:lnSpc>
            </a:pPr>
            <a:r>
              <a:rPr lang="en-GB" b="1"/>
              <a:t>Analysis of stumbling blocks and challenges limiting effective communication on air quality</a:t>
            </a:r>
          </a:p>
          <a:p>
            <a:pPr>
              <a:lnSpc>
                <a:spcPct val="160000"/>
              </a:lnSpc>
            </a:pPr>
            <a:r>
              <a:rPr lang="en-GB"/>
              <a:t>Rich </a:t>
            </a:r>
            <a:r>
              <a:rPr lang="en-GB" b="1"/>
              <a:t>collection of hands-on practices, tools and approaches </a:t>
            </a:r>
            <a:r>
              <a:rPr lang="en-GB"/>
              <a:t>to</a:t>
            </a:r>
          </a:p>
          <a:p>
            <a:pPr lvl="1">
              <a:lnSpc>
                <a:spcPct val="160000"/>
              </a:lnSpc>
              <a:buFont typeface="Calibri" panose="020F0502020204030204" pitchFamily="34" charset="0"/>
              <a:buChar char="-"/>
            </a:pPr>
            <a:r>
              <a:rPr lang="en-GB"/>
              <a:t>increase public awareness about health benefits of clean air </a:t>
            </a:r>
          </a:p>
          <a:p>
            <a:pPr lvl="1">
              <a:lnSpc>
                <a:spcPct val="160000"/>
              </a:lnSpc>
              <a:buFont typeface="Calibri" panose="020F0502020204030204" pitchFamily="34" charset="0"/>
              <a:buChar char="-"/>
            </a:pPr>
            <a:r>
              <a:rPr lang="en-GB"/>
              <a:t>improving social acceptance of and support for air quality management measures</a:t>
            </a:r>
          </a:p>
          <a:p>
            <a:pPr>
              <a:lnSpc>
                <a:spcPct val="160000"/>
              </a:lnSpc>
            </a:pPr>
            <a:r>
              <a:rPr lang="en-GB" b="1"/>
              <a:t>Inspiring snapshot on how communication on air quality, the health links and (policy and behavioural) changes takes place</a:t>
            </a:r>
            <a:r>
              <a:rPr lang="en-GB"/>
              <a:t>s</a:t>
            </a:r>
          </a:p>
          <a:p>
            <a:pPr>
              <a:lnSpc>
                <a:spcPct val="160000"/>
              </a:lnSpc>
            </a:pPr>
            <a:r>
              <a:rPr lang="fr-BE" b="1"/>
              <a:t>Methodological guidelines, practical tips and lessons learnt </a:t>
            </a:r>
            <a:r>
              <a:rPr lang="fr-BE"/>
              <a:t>to improve communication on clear air.</a:t>
            </a:r>
            <a:endParaRPr lang="en-GB"/>
          </a:p>
          <a:p>
            <a:pPr>
              <a:lnSpc>
                <a:spcPct val="160000"/>
              </a:lnSpc>
            </a:pPr>
            <a:endParaRPr lang="nl-NL" dirty="0"/>
          </a:p>
        </p:txBody>
      </p:sp>
    </p:spTree>
    <p:extLst>
      <p:ext uri="{BB962C8B-B14F-4D97-AF65-F5344CB8AC3E}">
        <p14:creationId xmlns:p14="http://schemas.microsoft.com/office/powerpoint/2010/main" val="1401522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38200" y="820449"/>
            <a:ext cx="10515600" cy="1325563"/>
          </a:xfrm>
        </p:spPr>
        <p:txBody>
          <a:bodyPr>
            <a:normAutofit/>
          </a:bodyPr>
          <a:lstStyle/>
          <a:p>
            <a:r>
              <a:rPr lang="nl-NL" sz="3600" b="1">
                <a:solidFill>
                  <a:schemeClr val="accent5">
                    <a:lumMod val="75000"/>
                  </a:schemeClr>
                </a:solidFill>
              </a:rPr>
              <a:t>What results has the Partnership produced?</a:t>
            </a:r>
            <a:endParaRPr lang="nl-NL" sz="3600" b="1" dirty="0">
              <a:solidFill>
                <a:schemeClr val="accent5">
                  <a:lumMod val="75000"/>
                </a:schemeClr>
              </a:solidFill>
            </a:endParaRPr>
          </a:p>
        </p:txBody>
      </p:sp>
      <p:sp>
        <p:nvSpPr>
          <p:cNvPr id="3" name="Tijdelijke aanduiding voor inhoud 2"/>
          <p:cNvSpPr>
            <a:spLocks noGrp="1"/>
          </p:cNvSpPr>
          <p:nvPr>
            <p:ph idx="1"/>
          </p:nvPr>
        </p:nvSpPr>
        <p:spPr>
          <a:xfrm>
            <a:off x="838200" y="1791757"/>
            <a:ext cx="10515600" cy="4351338"/>
          </a:xfrm>
        </p:spPr>
        <p:txBody>
          <a:bodyPr>
            <a:noAutofit/>
          </a:bodyPr>
          <a:lstStyle/>
          <a:p>
            <a:pPr>
              <a:lnSpc>
                <a:spcPct val="170000"/>
              </a:lnSpc>
            </a:pPr>
            <a:r>
              <a:rPr lang="en-GB" sz="1800"/>
              <a:t>The </a:t>
            </a:r>
            <a:r>
              <a:rPr lang="en-GB" sz="1800" b="1"/>
              <a:t>Partnership’s holistic vision on </a:t>
            </a:r>
            <a:r>
              <a:rPr lang="en-GB" sz="1800" b="1" i="1"/>
              <a:t>‘The Healthy City’ </a:t>
            </a:r>
            <a:r>
              <a:rPr lang="en-GB" sz="1800" b="1"/>
              <a:t>taken into account in future policy-making on air quality</a:t>
            </a:r>
            <a:r>
              <a:rPr lang="en-GB" sz="1800"/>
              <a:t> at EU, National, Regional and Local level</a:t>
            </a:r>
          </a:p>
          <a:p>
            <a:endParaRPr lang="en-GB" sz="1800"/>
          </a:p>
          <a:p>
            <a:r>
              <a:rPr lang="en-GB" sz="1800" b="1"/>
              <a:t>Cities Air Quality Action-planning made easier and improved across the EU</a:t>
            </a:r>
          </a:p>
          <a:p>
            <a:endParaRPr lang="en-GB" sz="1800"/>
          </a:p>
          <a:p>
            <a:r>
              <a:rPr lang="en-GB" sz="1800" b="1"/>
              <a:t>Access for financial resources made easier for cities to invest in air quality measures</a:t>
            </a:r>
          </a:p>
          <a:p>
            <a:endParaRPr lang="en-GB" sz="1800"/>
          </a:p>
          <a:p>
            <a:r>
              <a:rPr lang="en-GB" sz="1800" b="1"/>
              <a:t>Assessment of impacts on human health and environment embedded in urban planning</a:t>
            </a:r>
          </a:p>
          <a:p>
            <a:endParaRPr lang="en-GB" sz="1800"/>
          </a:p>
          <a:p>
            <a:r>
              <a:rPr lang="en-GB" sz="1800" b="1"/>
              <a:t>Citizens’ understanding and support for air quality measures increased</a:t>
            </a:r>
          </a:p>
          <a:p>
            <a:endParaRPr lang="en-GB" sz="1800"/>
          </a:p>
          <a:p>
            <a:r>
              <a:rPr lang="en-GB" sz="1800" b="1"/>
              <a:t>Air Quality &amp; Health top priority in political agenda at EU, National, regional and local levels</a:t>
            </a:r>
            <a:r>
              <a:rPr lang="en-GB" sz="1800"/>
              <a:t>.</a:t>
            </a:r>
          </a:p>
          <a:p>
            <a:pPr marL="622300"/>
            <a:endParaRPr lang="nl-NL" sz="1400" dirty="0"/>
          </a:p>
          <a:p>
            <a:endParaRPr lang="nl-NL" sz="1400" dirty="0"/>
          </a:p>
          <a:p>
            <a:endParaRPr lang="nl-NL" sz="1400" dirty="0"/>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rPr>
              <a:t>3. The results ready for uptake and further development</a:t>
            </a:r>
          </a:p>
        </p:txBody>
      </p:sp>
    </p:spTree>
    <p:extLst>
      <p:ext uri="{BB962C8B-B14F-4D97-AF65-F5344CB8AC3E}">
        <p14:creationId xmlns:p14="http://schemas.microsoft.com/office/powerpoint/2010/main" val="26410186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51491"/>
            <a:ext cx="10515600" cy="5066241"/>
          </a:xfrm>
        </p:spPr>
        <p:txBody>
          <a:bodyPr>
            <a:normAutofit fontScale="92500" lnSpcReduction="10000"/>
          </a:bodyPr>
          <a:lstStyle/>
          <a:p>
            <a:pPr>
              <a:lnSpc>
                <a:spcPct val="150000"/>
              </a:lnSpc>
            </a:pPr>
            <a:r>
              <a:rPr lang="fr-BE"/>
              <a:t>Partners’ collective knowledge refined and codified</a:t>
            </a:r>
          </a:p>
          <a:p>
            <a:pPr>
              <a:lnSpc>
                <a:spcPct val="150000"/>
              </a:lnSpc>
            </a:pPr>
            <a:r>
              <a:rPr lang="fr-BE"/>
              <a:t>Hands-on, problem-solving approach embedded into the Partnership’s work</a:t>
            </a:r>
          </a:p>
          <a:p>
            <a:pPr>
              <a:lnSpc>
                <a:spcPct val="150000"/>
              </a:lnSpc>
            </a:pPr>
            <a:r>
              <a:rPr lang="fr-BE"/>
              <a:t>Tools designed, tailored and tested directly by Partners during 3-years</a:t>
            </a:r>
          </a:p>
          <a:p>
            <a:pPr>
              <a:lnSpc>
                <a:spcPct val="150000"/>
              </a:lnSpc>
            </a:pPr>
            <a:r>
              <a:rPr lang="fr-BE"/>
              <a:t>Solutions ready to be shared with, customized and taken up by other stakeholders (cities, regions, member states)</a:t>
            </a:r>
          </a:p>
          <a:p>
            <a:pPr>
              <a:lnSpc>
                <a:spcPct val="150000"/>
              </a:lnSpc>
            </a:pPr>
            <a:r>
              <a:rPr lang="fr-BE"/>
              <a:t>Highly interactive training modules, based on co-design and facilitation for accelerated learning and engagement.</a:t>
            </a:r>
            <a:endParaRPr lang="en-GB"/>
          </a:p>
        </p:txBody>
      </p:sp>
      <p:sp>
        <p:nvSpPr>
          <p:cNvPr id="8" name="Rectangle 7"/>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10"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4. </a:t>
            </a:r>
            <a:r>
              <a:rPr lang="en-GB" sz="4000" b="1">
                <a:solidFill>
                  <a:schemeClr val="bg1"/>
                </a:solidFill>
              </a:rPr>
              <a:t>The approach to knowledge exchange</a:t>
            </a:r>
          </a:p>
        </p:txBody>
      </p:sp>
    </p:spTree>
    <p:extLst>
      <p:ext uri="{BB962C8B-B14F-4D97-AF65-F5344CB8AC3E}">
        <p14:creationId xmlns:p14="http://schemas.microsoft.com/office/powerpoint/2010/main" val="428286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1066799" y="1044000"/>
            <a:ext cx="10515600" cy="810155"/>
          </a:xfrm>
        </p:spPr>
        <p:txBody>
          <a:bodyPr>
            <a:normAutofit/>
          </a:bodyPr>
          <a:lstStyle/>
          <a:p>
            <a:r>
              <a:rPr lang="nl-NL" sz="3600" b="1" dirty="0">
                <a:solidFill>
                  <a:schemeClr val="accent5">
                    <a:lumMod val="75000"/>
                  </a:schemeClr>
                </a:solidFill>
              </a:rPr>
              <a:t>The air we </a:t>
            </a:r>
            <a:r>
              <a:rPr lang="nl-NL" sz="3600" b="1" dirty="0" err="1">
                <a:solidFill>
                  <a:schemeClr val="accent5">
                    <a:lumMod val="75000"/>
                  </a:schemeClr>
                </a:solidFill>
              </a:rPr>
              <a:t>breath</a:t>
            </a:r>
            <a:r>
              <a:rPr lang="nl-NL" sz="3600" b="1" dirty="0">
                <a:solidFill>
                  <a:schemeClr val="accent5">
                    <a:lumMod val="75000"/>
                  </a:schemeClr>
                </a:solidFill>
              </a:rPr>
              <a:t>: 400.000 premature </a:t>
            </a:r>
            <a:r>
              <a:rPr lang="nl-NL" sz="3600" b="1" dirty="0" err="1">
                <a:solidFill>
                  <a:schemeClr val="accent5">
                    <a:lumMod val="75000"/>
                  </a:schemeClr>
                </a:solidFill>
              </a:rPr>
              <a:t>deaths</a:t>
            </a:r>
            <a:endParaRPr lang="nl-NL" sz="3600" b="1" dirty="0">
              <a:solidFill>
                <a:schemeClr val="accent5">
                  <a:lumMod val="75000"/>
                </a:schemeClr>
              </a:solidFill>
            </a:endParaRPr>
          </a:p>
        </p:txBody>
      </p:sp>
      <p:pic>
        <p:nvPicPr>
          <p:cNvPr id="4" name="Tijdelijke aanduiding voor inhoud 3"/>
          <p:cNvPicPr>
            <a:picLocks noGrp="1" noChangeAspect="1"/>
          </p:cNvPicPr>
          <p:nvPr>
            <p:ph sz="half" idx="1"/>
          </p:nvPr>
        </p:nvPicPr>
        <p:blipFill>
          <a:blip r:embed="rId3"/>
          <a:stretch>
            <a:fillRect/>
          </a:stretch>
        </p:blipFill>
        <p:spPr>
          <a:xfrm>
            <a:off x="330201" y="1871822"/>
            <a:ext cx="5066762" cy="4414678"/>
          </a:xfrm>
          <a:prstGeom prst="rect">
            <a:avLst/>
          </a:prstGeom>
        </p:spPr>
      </p:pic>
      <p:pic>
        <p:nvPicPr>
          <p:cNvPr id="9" name="Afbeelding 8"/>
          <p:cNvPicPr>
            <a:picLocks noChangeAspect="1"/>
          </p:cNvPicPr>
          <p:nvPr/>
        </p:nvPicPr>
        <p:blipFill>
          <a:blip r:embed="rId4"/>
          <a:stretch>
            <a:fillRect/>
          </a:stretch>
        </p:blipFill>
        <p:spPr>
          <a:xfrm>
            <a:off x="5573471" y="1871821"/>
            <a:ext cx="6368442" cy="4414679"/>
          </a:xfrm>
          <a:prstGeom prst="rect">
            <a:avLst/>
          </a:prstGeom>
        </p:spPr>
      </p:pic>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1. The challenge vs. The opportunity</a:t>
            </a:r>
            <a:endParaRPr lang="nl-NL" sz="3600" b="1" i="1" dirty="0">
              <a:solidFill>
                <a:schemeClr val="bg1"/>
              </a:solidFill>
            </a:endParaRPr>
          </a:p>
        </p:txBody>
      </p:sp>
    </p:spTree>
    <p:extLst>
      <p:ext uri="{BB962C8B-B14F-4D97-AF65-F5344CB8AC3E}">
        <p14:creationId xmlns:p14="http://schemas.microsoft.com/office/powerpoint/2010/main" val="2628725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10"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4. </a:t>
            </a:r>
            <a:r>
              <a:rPr lang="en-GB" sz="4000" b="1">
                <a:solidFill>
                  <a:schemeClr val="bg1"/>
                </a:solidFill>
              </a:rPr>
              <a:t>The approach to knowledge exchange</a:t>
            </a:r>
          </a:p>
        </p:txBody>
      </p:sp>
      <p:pic>
        <p:nvPicPr>
          <p:cNvPr id="4" name="Picture 3"/>
          <p:cNvPicPr>
            <a:picLocks noChangeAspect="1"/>
          </p:cNvPicPr>
          <p:nvPr/>
        </p:nvPicPr>
        <p:blipFill>
          <a:blip r:embed="rId3"/>
          <a:stretch>
            <a:fillRect/>
          </a:stretch>
        </p:blipFill>
        <p:spPr>
          <a:xfrm>
            <a:off x="1393825" y="1240032"/>
            <a:ext cx="9404350" cy="5068672"/>
          </a:xfrm>
          <a:prstGeom prst="rect">
            <a:avLst/>
          </a:prstGeom>
        </p:spPr>
      </p:pic>
    </p:spTree>
    <p:extLst>
      <p:ext uri="{BB962C8B-B14F-4D97-AF65-F5344CB8AC3E}">
        <p14:creationId xmlns:p14="http://schemas.microsoft.com/office/powerpoint/2010/main" val="1101314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733" y="1351491"/>
            <a:ext cx="10515600" cy="5184776"/>
          </a:xfrm>
        </p:spPr>
        <p:txBody>
          <a:bodyPr>
            <a:noAutofit/>
          </a:bodyPr>
          <a:lstStyle/>
          <a:p>
            <a:pPr>
              <a:lnSpc>
                <a:spcPct val="100000"/>
              </a:lnSpc>
              <a:spcBef>
                <a:spcPts val="600"/>
              </a:spcBef>
              <a:spcAft>
                <a:spcPts val="600"/>
              </a:spcAft>
            </a:pPr>
            <a:r>
              <a:rPr lang="fr-BE" sz="2400" b="1"/>
              <a:t>Introduction</a:t>
            </a:r>
          </a:p>
          <a:p>
            <a:pPr>
              <a:lnSpc>
                <a:spcPct val="100000"/>
              </a:lnSpc>
              <a:spcBef>
                <a:spcPts val="600"/>
              </a:spcBef>
              <a:spcAft>
                <a:spcPts val="600"/>
              </a:spcAft>
            </a:pPr>
            <a:r>
              <a:rPr lang="fr-BE" sz="2400" b="1"/>
              <a:t>Module 1</a:t>
            </a:r>
            <a:r>
              <a:rPr lang="fr-BE" sz="2400"/>
              <a:t> – Legislation and implementation</a:t>
            </a:r>
          </a:p>
          <a:p>
            <a:pPr>
              <a:lnSpc>
                <a:spcPct val="100000"/>
              </a:lnSpc>
              <a:spcBef>
                <a:spcPts val="600"/>
              </a:spcBef>
              <a:spcAft>
                <a:spcPts val="600"/>
              </a:spcAft>
            </a:pPr>
            <a:r>
              <a:rPr lang="fr-BE" sz="2400" b="1"/>
              <a:t>Module 2</a:t>
            </a:r>
            <a:r>
              <a:rPr lang="fr-BE" sz="2400"/>
              <a:t> – Public funding and financing</a:t>
            </a:r>
          </a:p>
          <a:p>
            <a:pPr>
              <a:lnSpc>
                <a:spcPct val="100000"/>
              </a:lnSpc>
              <a:spcBef>
                <a:spcPts val="600"/>
              </a:spcBef>
              <a:spcAft>
                <a:spcPts val="600"/>
              </a:spcAft>
            </a:pPr>
            <a:r>
              <a:rPr lang="fr-BE" sz="2400" b="1"/>
              <a:t>Module 3</a:t>
            </a:r>
            <a:r>
              <a:rPr lang="fr-BE" sz="2400"/>
              <a:t> – Planning</a:t>
            </a:r>
          </a:p>
          <a:p>
            <a:pPr>
              <a:lnSpc>
                <a:spcPct val="100000"/>
              </a:lnSpc>
              <a:spcBef>
                <a:spcPts val="600"/>
              </a:spcBef>
              <a:spcAft>
                <a:spcPts val="600"/>
              </a:spcAft>
            </a:pPr>
            <a:r>
              <a:rPr lang="fr-BE" sz="2400" b="1"/>
              <a:t>Module 4</a:t>
            </a:r>
            <a:r>
              <a:rPr lang="fr-BE" sz="2400"/>
              <a:t> – Measuring impact</a:t>
            </a:r>
          </a:p>
          <a:p>
            <a:pPr>
              <a:lnSpc>
                <a:spcPct val="100000"/>
              </a:lnSpc>
              <a:spcBef>
                <a:spcPts val="600"/>
              </a:spcBef>
              <a:spcAft>
                <a:spcPts val="600"/>
              </a:spcAft>
            </a:pPr>
            <a:r>
              <a:rPr lang="fr-BE" sz="2400" b="1"/>
              <a:t>Module 5</a:t>
            </a:r>
            <a:r>
              <a:rPr lang="fr-BE" sz="2400"/>
              <a:t> – Communicating and raising awareness</a:t>
            </a:r>
          </a:p>
          <a:p>
            <a:pPr>
              <a:lnSpc>
                <a:spcPct val="100000"/>
              </a:lnSpc>
              <a:spcBef>
                <a:spcPts val="600"/>
              </a:spcBef>
              <a:spcAft>
                <a:spcPts val="600"/>
              </a:spcAft>
            </a:pPr>
            <a:r>
              <a:rPr lang="en-GB" sz="2400" b="1"/>
              <a:t>Integration of modules’ outcomes</a:t>
            </a:r>
            <a:endParaRPr lang="fr-BE" sz="2400" b="1"/>
          </a:p>
          <a:p>
            <a:pPr>
              <a:lnSpc>
                <a:spcPct val="100000"/>
              </a:lnSpc>
              <a:spcBef>
                <a:spcPts val="600"/>
              </a:spcBef>
              <a:spcAft>
                <a:spcPts val="600"/>
              </a:spcAft>
            </a:pPr>
            <a:r>
              <a:rPr lang="fr-BE" sz="2400" b="1"/>
              <a:t>Conclusion</a:t>
            </a:r>
          </a:p>
          <a:p>
            <a:pPr>
              <a:lnSpc>
                <a:spcPct val="100000"/>
              </a:lnSpc>
              <a:spcBef>
                <a:spcPts val="600"/>
              </a:spcBef>
              <a:spcAft>
                <a:spcPts val="600"/>
              </a:spcAft>
            </a:pPr>
            <a:r>
              <a:rPr lang="fr-BE" sz="2400" b="1"/>
              <a:t>Post-training feedback</a:t>
            </a:r>
            <a:endParaRPr lang="en-GB" sz="2400" b="1"/>
          </a:p>
        </p:txBody>
      </p:sp>
      <p:sp>
        <p:nvSpPr>
          <p:cNvPr id="4" name="Rectangle 3"/>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5. </a:t>
            </a:r>
            <a:r>
              <a:rPr lang="en-GB" sz="4000" b="1">
                <a:solidFill>
                  <a:schemeClr val="bg1"/>
                </a:solidFill>
              </a:rPr>
              <a:t>The structure of this training</a:t>
            </a:r>
          </a:p>
        </p:txBody>
      </p:sp>
    </p:spTree>
    <p:extLst>
      <p:ext uri="{BB962C8B-B14F-4D97-AF65-F5344CB8AC3E}">
        <p14:creationId xmlns:p14="http://schemas.microsoft.com/office/powerpoint/2010/main" val="1798132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txBox="1">
            <a:spLocks/>
          </p:cNvSpPr>
          <p:nvPr/>
        </p:nvSpPr>
        <p:spPr>
          <a:xfrm>
            <a:off x="239185" y="548680"/>
            <a:ext cx="11713633" cy="2495549"/>
          </a:xfrm>
          <a:prstGeom prst="rect">
            <a:avLst/>
          </a:prstGeom>
          <a:solidFill>
            <a:schemeClr val="bg1"/>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5867" b="1" dirty="0">
                <a:solidFill>
                  <a:srgbClr val="F1592A"/>
                </a:solidFill>
              </a:rPr>
              <a:t>Thank you for your attention!</a:t>
            </a:r>
          </a:p>
          <a:p>
            <a:pPr marL="0" indent="0" algn="ctr">
              <a:buNone/>
            </a:pPr>
            <a:endParaRPr lang="en-US" sz="5867" b="1" dirty="0">
              <a:solidFill>
                <a:srgbClr val="F1592A"/>
              </a:solidFill>
            </a:endParaRPr>
          </a:p>
        </p:txBody>
      </p:sp>
      <p:grpSp>
        <p:nvGrpSpPr>
          <p:cNvPr id="6" name="Group 5"/>
          <p:cNvGrpSpPr/>
          <p:nvPr/>
        </p:nvGrpSpPr>
        <p:grpSpPr>
          <a:xfrm>
            <a:off x="1925898" y="5552739"/>
            <a:ext cx="9920824" cy="720000"/>
            <a:chOff x="1703382" y="3838126"/>
            <a:chExt cx="7440618" cy="540000"/>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3382" y="3838126"/>
              <a:ext cx="540000" cy="540000"/>
            </a:xfrm>
            <a:prstGeom prst="rect">
              <a:avLst/>
            </a:prstGeom>
          </p:spPr>
        </p:pic>
        <p:sp>
          <p:nvSpPr>
            <p:cNvPr id="14" name="Rectangle 13"/>
            <p:cNvSpPr/>
            <p:nvPr/>
          </p:nvSpPr>
          <p:spPr>
            <a:xfrm>
              <a:off x="2411760" y="3846516"/>
              <a:ext cx="6732240" cy="500089"/>
            </a:xfrm>
            <a:prstGeom prst="rect">
              <a:avLst/>
            </a:prstGeom>
          </p:spPr>
          <p:txBody>
            <a:bodyPr wrap="square">
              <a:spAutoFit/>
            </a:bodyPr>
            <a:lstStyle/>
            <a:p>
              <a:r>
                <a:rPr lang="en-GB" sz="3733">
                  <a:solidFill>
                    <a:schemeClr val="bg1"/>
                  </a:solidFill>
                  <a:latin typeface="Arial" panose="020B0604020202020204" pitchFamily="34" charset="0"/>
                  <a:cs typeface="Arial" panose="020B0604020202020204" pitchFamily="34" charset="0"/>
                </a:rPr>
                <a:t>@......</a:t>
              </a:r>
              <a:endParaRPr lang="en-GB" sz="3733" dirty="0">
                <a:solidFill>
                  <a:schemeClr val="bg1"/>
                </a:solidFill>
                <a:latin typeface="Arial" panose="020B0604020202020204" pitchFamily="34" charset="0"/>
                <a:cs typeface="Arial" panose="020B0604020202020204" pitchFamily="34" charset="0"/>
              </a:endParaRPr>
            </a:p>
          </p:txBody>
        </p:sp>
      </p:grpSp>
      <p:grpSp>
        <p:nvGrpSpPr>
          <p:cNvPr id="7" name="Group 6"/>
          <p:cNvGrpSpPr/>
          <p:nvPr/>
        </p:nvGrpSpPr>
        <p:grpSpPr>
          <a:xfrm>
            <a:off x="1924481" y="3672218"/>
            <a:ext cx="9922241" cy="720000"/>
            <a:chOff x="1702319" y="2427734"/>
            <a:chExt cx="7441681" cy="540000"/>
          </a:xfrm>
        </p:grpSpPr>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2319" y="2427734"/>
              <a:ext cx="540000" cy="540000"/>
            </a:xfrm>
            <a:prstGeom prst="rect">
              <a:avLst/>
            </a:prstGeom>
          </p:spPr>
        </p:pic>
        <p:sp>
          <p:nvSpPr>
            <p:cNvPr id="12" name="Rectangle 11"/>
            <p:cNvSpPr/>
            <p:nvPr/>
          </p:nvSpPr>
          <p:spPr>
            <a:xfrm>
              <a:off x="2411760" y="2436124"/>
              <a:ext cx="6732240" cy="500089"/>
            </a:xfrm>
            <a:prstGeom prst="rect">
              <a:avLst/>
            </a:prstGeom>
          </p:spPr>
          <p:txBody>
            <a:bodyPr wrap="square">
              <a:spAutoFit/>
            </a:bodyPr>
            <a:lstStyle/>
            <a:p>
              <a:r>
                <a:rPr lang="en-GB" sz="3733">
                  <a:solidFill>
                    <a:schemeClr val="bg1"/>
                  </a:solidFill>
                  <a:latin typeface="Arial" panose="020B0604020202020204" pitchFamily="34" charset="0"/>
                  <a:cs typeface="Arial" panose="020B0604020202020204" pitchFamily="34" charset="0"/>
                </a:rPr>
                <a:t>…….@.......</a:t>
              </a:r>
              <a:endParaRPr lang="en-GB" sz="3733" dirty="0">
                <a:solidFill>
                  <a:schemeClr val="bg1"/>
                </a:solidFill>
                <a:latin typeface="Arial" panose="020B0604020202020204" pitchFamily="34" charset="0"/>
                <a:cs typeface="Arial" panose="020B0604020202020204" pitchFamily="34" charset="0"/>
              </a:endParaRPr>
            </a:p>
          </p:txBody>
        </p:sp>
      </p:grpSp>
      <p:grpSp>
        <p:nvGrpSpPr>
          <p:cNvPr id="8" name="Group 7"/>
          <p:cNvGrpSpPr/>
          <p:nvPr/>
        </p:nvGrpSpPr>
        <p:grpSpPr>
          <a:xfrm>
            <a:off x="1924222" y="4623667"/>
            <a:ext cx="9922500" cy="720000"/>
            <a:chOff x="1907510" y="3357344"/>
            <a:chExt cx="7441875" cy="540000"/>
          </a:xfrm>
        </p:grpSpPr>
        <p:sp>
          <p:nvSpPr>
            <p:cNvPr id="9" name="Rectangle 8"/>
            <p:cNvSpPr/>
            <p:nvPr/>
          </p:nvSpPr>
          <p:spPr>
            <a:xfrm>
              <a:off x="2617145" y="3357344"/>
              <a:ext cx="6732240" cy="484748"/>
            </a:xfrm>
            <a:prstGeom prst="rect">
              <a:avLst/>
            </a:prstGeom>
          </p:spPr>
          <p:txBody>
            <a:bodyPr wrap="square">
              <a:spAutoFit/>
            </a:bodyPr>
            <a:lstStyle/>
            <a:p>
              <a:r>
                <a:rPr lang="en-GB" sz="3600">
                  <a:solidFill>
                    <a:schemeClr val="bg1"/>
                  </a:solidFill>
                  <a:latin typeface="Arial" panose="020B0604020202020204" pitchFamily="34" charset="0"/>
                  <a:cs typeface="Arial" panose="020B0604020202020204" pitchFamily="34" charset="0"/>
                </a:rPr>
                <a:t>https://ec.europa.eu/futurium/en/air-quality</a:t>
              </a:r>
              <a:endParaRPr lang="en-GB" sz="3600" dirty="0">
                <a:solidFill>
                  <a:schemeClr val="bg1"/>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510" y="3357344"/>
              <a:ext cx="540000" cy="540000"/>
            </a:xfrm>
            <a:prstGeom prst="rect">
              <a:avLst/>
            </a:prstGeom>
          </p:spPr>
        </p:pic>
      </p:grpSp>
      <p:pic>
        <p:nvPicPr>
          <p:cNvPr id="15" name="Content Placeholder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86265" y="1558329"/>
            <a:ext cx="4219471" cy="1332000"/>
          </a:xfrm>
          <a:prstGeom prst="rect">
            <a:avLst/>
          </a:prstGeom>
          <a:ln>
            <a:noFill/>
          </a:ln>
        </p:spPr>
      </p:pic>
    </p:spTree>
    <p:extLst>
      <p:ext uri="{BB962C8B-B14F-4D97-AF65-F5344CB8AC3E}">
        <p14:creationId xmlns:p14="http://schemas.microsoft.com/office/powerpoint/2010/main" val="78927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1. The challenge vs. The opportunity</a:t>
            </a:r>
            <a:endParaRPr lang="nl-NL" sz="3600" b="1" i="1" dirty="0">
              <a:solidFill>
                <a:schemeClr val="bg1"/>
              </a:solidFill>
            </a:endParaRPr>
          </a:p>
        </p:txBody>
      </p:sp>
      <p:sp>
        <p:nvSpPr>
          <p:cNvPr id="2" name="Titel 1"/>
          <p:cNvSpPr>
            <a:spLocks noGrp="1"/>
          </p:cNvSpPr>
          <p:nvPr>
            <p:ph type="title"/>
          </p:nvPr>
        </p:nvSpPr>
        <p:spPr>
          <a:xfrm>
            <a:off x="838200" y="847967"/>
            <a:ext cx="10515600" cy="1325563"/>
          </a:xfrm>
        </p:spPr>
        <p:txBody>
          <a:bodyPr>
            <a:normAutofit/>
          </a:bodyPr>
          <a:lstStyle/>
          <a:p>
            <a:r>
              <a:rPr lang="nl-NL" b="1" dirty="0">
                <a:solidFill>
                  <a:schemeClr val="accent5">
                    <a:lumMod val="75000"/>
                  </a:schemeClr>
                </a:solidFill>
              </a:rPr>
              <a:t>Air </a:t>
            </a:r>
            <a:r>
              <a:rPr lang="nl-NL" b="1" dirty="0" err="1">
                <a:solidFill>
                  <a:schemeClr val="accent5">
                    <a:lumMod val="75000"/>
                  </a:schemeClr>
                </a:solidFill>
              </a:rPr>
              <a:t>Quality</a:t>
            </a:r>
            <a:r>
              <a:rPr lang="nl-NL" b="1" dirty="0">
                <a:solidFill>
                  <a:schemeClr val="accent5">
                    <a:lumMod val="75000"/>
                  </a:schemeClr>
                </a:solidFill>
              </a:rPr>
              <a:t> is a </a:t>
            </a:r>
            <a:r>
              <a:rPr lang="nl-NL" b="1" dirty="0" err="1">
                <a:solidFill>
                  <a:schemeClr val="accent5">
                    <a:lumMod val="75000"/>
                  </a:schemeClr>
                </a:solidFill>
              </a:rPr>
              <a:t>multi</a:t>
            </a:r>
            <a:r>
              <a:rPr lang="nl-NL" b="1" dirty="0">
                <a:solidFill>
                  <a:schemeClr val="accent5">
                    <a:lumMod val="75000"/>
                  </a:schemeClr>
                </a:solidFill>
              </a:rPr>
              <a:t>-level issue</a:t>
            </a:r>
          </a:p>
        </p:txBody>
      </p:sp>
      <p:graphicFrame>
        <p:nvGraphicFramePr>
          <p:cNvPr id="5" name="Tijdelijke aanduiding voor inhoud 4"/>
          <p:cNvGraphicFramePr>
            <a:graphicFrameLocks noGrp="1"/>
          </p:cNvGraphicFramePr>
          <p:nvPr>
            <p:ph sz="half" idx="1"/>
            <p:extLst>
              <p:ext uri="{D42A27DB-BD31-4B8C-83A1-F6EECF244321}">
                <p14:modId xmlns:p14="http://schemas.microsoft.com/office/powerpoint/2010/main" val="2172219099"/>
              </p:ext>
            </p:extLst>
          </p:nvPr>
        </p:nvGraphicFramePr>
        <p:xfrm>
          <a:off x="838200" y="2054232"/>
          <a:ext cx="5181600"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ijdelijke aanduiding voor inhoud 5"/>
          <p:cNvGraphicFramePr>
            <a:graphicFrameLocks noGrp="1"/>
          </p:cNvGraphicFramePr>
          <p:nvPr>
            <p:ph sz="half" idx="2"/>
            <p:extLst>
              <p:ext uri="{D42A27DB-BD31-4B8C-83A1-F6EECF244321}">
                <p14:modId xmlns:p14="http://schemas.microsoft.com/office/powerpoint/2010/main" val="2084769857"/>
              </p:ext>
            </p:extLst>
          </p:nvPr>
        </p:nvGraphicFramePr>
        <p:xfrm>
          <a:off x="6172200" y="2054232"/>
          <a:ext cx="5181600" cy="4351338"/>
        </p:xfrm>
        <a:graphic>
          <a:graphicData uri="http://schemas.openxmlformats.org/drawingml/2006/chart">
            <c:chart xmlns:c="http://schemas.openxmlformats.org/drawingml/2006/chart" xmlns:r="http://schemas.openxmlformats.org/officeDocument/2006/relationships" r:id="rId3"/>
          </a:graphicData>
        </a:graphic>
      </p:graphicFrame>
      <p:pic>
        <p:nvPicPr>
          <p:cNvPr id="7" name="Content Placeholder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10" name="TextBox 9">
            <a:extLst>
              <a:ext uri="{FF2B5EF4-FFF2-40B4-BE49-F238E27FC236}">
                <a16:creationId xmlns:a16="http://schemas.microsoft.com/office/drawing/2014/main" id="{8B6D66FC-0F0B-49B3-96EC-7D580F01B463}"/>
              </a:ext>
            </a:extLst>
          </p:cNvPr>
          <p:cNvSpPr txBox="1"/>
          <p:nvPr/>
        </p:nvSpPr>
        <p:spPr>
          <a:xfrm>
            <a:off x="740229" y="6418217"/>
            <a:ext cx="11138262" cy="261610"/>
          </a:xfrm>
          <a:prstGeom prst="rect">
            <a:avLst/>
          </a:prstGeom>
          <a:noFill/>
        </p:spPr>
        <p:txBody>
          <a:bodyPr wrap="square" rtlCol="0">
            <a:spAutoFit/>
          </a:bodyPr>
          <a:lstStyle/>
          <a:p>
            <a:pPr algn="ctr"/>
            <a:r>
              <a:rPr lang="en-BE" sz="1100" i="1" dirty="0"/>
              <a:t>Source: </a:t>
            </a:r>
            <a:r>
              <a:rPr lang="it-IT" sz="1100" i="1" dirty="0"/>
              <a:t>O</a:t>
            </a:r>
            <a:r>
              <a:rPr lang="en-BE" sz="1100" i="1" dirty="0"/>
              <a:t>w</a:t>
            </a:r>
            <a:r>
              <a:rPr lang="it-IT" sz="1100" i="1" dirty="0"/>
              <a:t>n</a:t>
            </a:r>
            <a:r>
              <a:rPr lang="en-BE" sz="1100" i="1" dirty="0"/>
              <a:t> </a:t>
            </a:r>
            <a:r>
              <a:rPr lang="it-IT" sz="1100" i="1" dirty="0"/>
              <a:t>e</a:t>
            </a:r>
            <a:r>
              <a:rPr lang="en-BE" sz="1100" i="1" dirty="0"/>
              <a:t>l</a:t>
            </a:r>
            <a:r>
              <a:rPr lang="it-IT" sz="1100" i="1" dirty="0"/>
              <a:t>a</a:t>
            </a:r>
            <a:r>
              <a:rPr lang="en-BE" sz="1100" i="1" dirty="0"/>
              <a:t>b</a:t>
            </a:r>
            <a:r>
              <a:rPr lang="it-IT" sz="1100" i="1" dirty="0"/>
              <a:t>o</a:t>
            </a:r>
            <a:r>
              <a:rPr lang="en-BE" sz="1100" i="1" dirty="0"/>
              <a:t>r</a:t>
            </a:r>
            <a:r>
              <a:rPr lang="it-IT" sz="1100" i="1" dirty="0"/>
              <a:t>a</a:t>
            </a:r>
            <a:r>
              <a:rPr lang="en-BE" sz="1100" i="1" dirty="0"/>
              <a:t>t</a:t>
            </a:r>
            <a:r>
              <a:rPr lang="it-IT" sz="1100" i="1" dirty="0"/>
              <a:t>i</a:t>
            </a:r>
            <a:r>
              <a:rPr lang="en-BE" sz="1100" i="1" dirty="0"/>
              <a:t>o</a:t>
            </a:r>
            <a:r>
              <a:rPr lang="it-IT" sz="1100" i="1" dirty="0"/>
              <a:t>n</a:t>
            </a:r>
            <a:r>
              <a:rPr lang="en-BE" sz="1100" i="1" dirty="0"/>
              <a:t> </a:t>
            </a:r>
            <a:r>
              <a:rPr lang="it-IT" sz="1100" i="1" dirty="0"/>
              <a:t>o</a:t>
            </a:r>
            <a:r>
              <a:rPr lang="en-BE" sz="1100" i="1" dirty="0"/>
              <a:t>n </a:t>
            </a:r>
            <a:r>
              <a:rPr lang="it-IT" sz="1100" i="1" dirty="0"/>
              <a:t>t</a:t>
            </a:r>
            <a:r>
              <a:rPr lang="en-BE" sz="1100" i="1" dirty="0"/>
              <a:t>h</a:t>
            </a:r>
            <a:r>
              <a:rPr lang="it-IT" sz="1100" i="1" dirty="0"/>
              <a:t>e</a:t>
            </a:r>
            <a:r>
              <a:rPr lang="en-BE" sz="1100" i="1" dirty="0"/>
              <a:t> </a:t>
            </a:r>
            <a:r>
              <a:rPr lang="it-IT" sz="1100" i="1" dirty="0"/>
              <a:t>b</a:t>
            </a:r>
            <a:r>
              <a:rPr lang="en-BE" sz="1100" i="1" dirty="0"/>
              <a:t>a</a:t>
            </a:r>
            <a:r>
              <a:rPr lang="it-IT" sz="1100" i="1" dirty="0"/>
              <a:t>s</a:t>
            </a:r>
            <a:r>
              <a:rPr lang="en-BE" sz="1100" i="1" dirty="0" err="1"/>
              <a:t>i</a:t>
            </a:r>
            <a:r>
              <a:rPr lang="it-IT" sz="1100" i="1" dirty="0"/>
              <a:t>s</a:t>
            </a:r>
            <a:r>
              <a:rPr lang="en-BE" sz="1100" i="1"/>
              <a:t> </a:t>
            </a:r>
            <a:r>
              <a:rPr lang="it-IT" sz="1100" i="1"/>
              <a:t>o</a:t>
            </a:r>
            <a:r>
              <a:rPr lang="en-BE" sz="1100" i="1" dirty="0"/>
              <a:t>f </a:t>
            </a:r>
            <a:r>
              <a:rPr lang="en-GB" sz="1100" i="1" dirty="0"/>
              <a:t>Urban PM2.5 Atlas. Air Quality in European cities, P. </a:t>
            </a:r>
            <a:r>
              <a:rPr lang="en-GB" sz="1100" i="1" dirty="0" err="1"/>
              <a:t>Thunis</a:t>
            </a:r>
            <a:r>
              <a:rPr lang="en-GB" sz="1100" i="1" dirty="0"/>
              <a:t> et al (JRC), 2017, ISBN 9789279738753</a:t>
            </a:r>
            <a:endParaRPr lang="it-IT" sz="1100" i="1" dirty="0"/>
          </a:p>
        </p:txBody>
      </p:sp>
    </p:spTree>
    <p:extLst>
      <p:ext uri="{BB962C8B-B14F-4D97-AF65-F5344CB8AC3E}">
        <p14:creationId xmlns:p14="http://schemas.microsoft.com/office/powerpoint/2010/main" val="3870682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1. The challenge vs. The opportunity</a:t>
            </a:r>
            <a:endParaRPr lang="nl-NL" sz="3600" b="1" i="1" dirty="0">
              <a:solidFill>
                <a:schemeClr val="bg1"/>
              </a:solidFill>
            </a:endParaRP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778933" y="1178166"/>
            <a:ext cx="10515600" cy="1325563"/>
          </a:xfrm>
        </p:spPr>
        <p:txBody>
          <a:bodyPr>
            <a:noAutofit/>
          </a:bodyPr>
          <a:lstStyle/>
          <a:p>
            <a:r>
              <a:rPr lang="nl-NL" b="1">
                <a:solidFill>
                  <a:schemeClr val="accent5">
                    <a:lumMod val="75000"/>
                  </a:schemeClr>
                </a:solidFill>
              </a:rPr>
              <a:t>A lot has been achieved with EU and</a:t>
            </a:r>
            <a:br>
              <a:rPr lang="nl-NL" b="1">
                <a:solidFill>
                  <a:schemeClr val="accent5">
                    <a:lumMod val="75000"/>
                  </a:schemeClr>
                </a:solidFill>
              </a:rPr>
            </a:br>
            <a:r>
              <a:rPr lang="nl-NL" b="1">
                <a:solidFill>
                  <a:schemeClr val="accent5">
                    <a:lumMod val="75000"/>
                  </a:schemeClr>
                </a:solidFill>
              </a:rPr>
              <a:t>national legislation... </a:t>
            </a:r>
            <a:endParaRPr lang="nl-NL" b="1" dirty="0">
              <a:solidFill>
                <a:schemeClr val="accent5">
                  <a:lumMod val="75000"/>
                </a:schemeClr>
              </a:solidFill>
            </a:endParaRPr>
          </a:p>
        </p:txBody>
      </p:sp>
      <p:sp>
        <p:nvSpPr>
          <p:cNvPr id="3" name="Tijdelijke aanduiding voor inhoud 2"/>
          <p:cNvSpPr>
            <a:spLocks noGrp="1"/>
          </p:cNvSpPr>
          <p:nvPr>
            <p:ph idx="1"/>
          </p:nvPr>
        </p:nvSpPr>
        <p:spPr>
          <a:xfrm>
            <a:off x="778933" y="2638666"/>
            <a:ext cx="10515600" cy="4351338"/>
          </a:xfrm>
        </p:spPr>
        <p:txBody>
          <a:bodyPr>
            <a:normAutofit fontScale="92500" lnSpcReduction="20000"/>
          </a:bodyPr>
          <a:lstStyle/>
          <a:p>
            <a:endParaRPr lang="en-BE" sz="2400" dirty="0"/>
          </a:p>
          <a:p>
            <a:r>
              <a:rPr lang="nl-NL" sz="2400" b="1" dirty="0"/>
              <a:t>Air </a:t>
            </a:r>
            <a:r>
              <a:rPr lang="nl-NL" sz="2400" b="1" dirty="0" err="1"/>
              <a:t>Quality</a:t>
            </a:r>
            <a:r>
              <a:rPr lang="nl-NL" sz="2400" b="1" dirty="0"/>
              <a:t> has </a:t>
            </a:r>
            <a:r>
              <a:rPr lang="nl-NL" sz="2400" b="1" dirty="0" err="1"/>
              <a:t>improved</a:t>
            </a:r>
            <a:r>
              <a:rPr lang="nl-NL" sz="2400" b="1" dirty="0"/>
              <a:t> </a:t>
            </a:r>
            <a:r>
              <a:rPr lang="nl-NL" sz="2400" b="1" dirty="0" err="1"/>
              <a:t>substantially</a:t>
            </a:r>
            <a:r>
              <a:rPr lang="nl-NL" sz="2400" b="1" dirty="0"/>
              <a:t> over </a:t>
            </a:r>
            <a:r>
              <a:rPr lang="nl-NL" sz="2400" b="1" dirty="0" err="1"/>
              <a:t>the</a:t>
            </a:r>
            <a:r>
              <a:rPr lang="nl-NL" sz="2400" b="1" dirty="0"/>
              <a:t> last decades</a:t>
            </a:r>
            <a:r>
              <a:rPr lang="en-BE" sz="2400" dirty="0"/>
              <a:t>. </a:t>
            </a:r>
          </a:p>
          <a:p>
            <a:r>
              <a:rPr lang="it-IT" sz="2400" dirty="0"/>
              <a:t>A</a:t>
            </a:r>
            <a:r>
              <a:rPr lang="en-BE" sz="2400" dirty="0"/>
              <a:t> </a:t>
            </a:r>
            <a:r>
              <a:rPr lang="it-IT" sz="2400" dirty="0"/>
              <a:t>f</a:t>
            </a:r>
            <a:r>
              <a:rPr lang="en-BE" sz="2400" dirty="0"/>
              <a:t>u</a:t>
            </a:r>
            <a:r>
              <a:rPr lang="it-IT" sz="2400" dirty="0"/>
              <a:t>n</a:t>
            </a:r>
            <a:r>
              <a:rPr lang="en-BE" sz="2400" dirty="0"/>
              <a:t>d</a:t>
            </a:r>
            <a:r>
              <a:rPr lang="it-IT" sz="2400" dirty="0"/>
              <a:t>a</a:t>
            </a:r>
            <a:r>
              <a:rPr lang="en-BE" sz="2400" dirty="0"/>
              <a:t>m</a:t>
            </a:r>
            <a:r>
              <a:rPr lang="it-IT" sz="2400" dirty="0"/>
              <a:t>e</a:t>
            </a:r>
            <a:r>
              <a:rPr lang="en-BE" sz="2400" dirty="0"/>
              <a:t>n</a:t>
            </a:r>
            <a:r>
              <a:rPr lang="it-IT" sz="2400" dirty="0"/>
              <a:t>t</a:t>
            </a:r>
            <a:r>
              <a:rPr lang="en-BE" sz="2400" dirty="0"/>
              <a:t>a</a:t>
            </a:r>
            <a:r>
              <a:rPr lang="it-IT" sz="2400" dirty="0"/>
              <a:t>l</a:t>
            </a:r>
            <a:r>
              <a:rPr lang="en-BE" sz="2400" dirty="0"/>
              <a:t> </a:t>
            </a:r>
            <a:r>
              <a:rPr lang="it-IT" sz="2400" dirty="0"/>
              <a:t>p</a:t>
            </a:r>
            <a:r>
              <a:rPr lang="en-BE" sz="2400" dirty="0" err="1"/>
              <a:t>i</a:t>
            </a:r>
            <a:r>
              <a:rPr lang="it-IT" sz="2400" dirty="0"/>
              <a:t>l</a:t>
            </a:r>
            <a:r>
              <a:rPr lang="en-BE" sz="2400" dirty="0"/>
              <a:t>l</a:t>
            </a:r>
            <a:r>
              <a:rPr lang="it-IT" sz="2400" dirty="0"/>
              <a:t>a</a:t>
            </a:r>
            <a:r>
              <a:rPr lang="en-BE" sz="2400" dirty="0"/>
              <a:t>r </a:t>
            </a:r>
            <a:r>
              <a:rPr lang="it-IT" sz="2400" dirty="0"/>
              <a:t>o</a:t>
            </a:r>
            <a:r>
              <a:rPr lang="en-BE" sz="2400" dirty="0"/>
              <a:t>f </a:t>
            </a:r>
            <a:r>
              <a:rPr lang="it-IT" sz="2400" dirty="0"/>
              <a:t>t</a:t>
            </a:r>
            <a:r>
              <a:rPr lang="en-BE" sz="2400" dirty="0"/>
              <a:t>h</a:t>
            </a:r>
            <a:r>
              <a:rPr lang="it-IT" sz="2400" dirty="0"/>
              <a:t>e</a:t>
            </a:r>
            <a:r>
              <a:rPr lang="en-BE" sz="2400" dirty="0"/>
              <a:t> </a:t>
            </a:r>
            <a:r>
              <a:rPr lang="it-IT" sz="2400" dirty="0"/>
              <a:t>E</a:t>
            </a:r>
            <a:r>
              <a:rPr lang="en-BE" sz="2400" dirty="0"/>
              <a:t>U </a:t>
            </a:r>
            <a:r>
              <a:rPr lang="it-IT" sz="2400" dirty="0" err="1"/>
              <a:t>Cle</a:t>
            </a:r>
            <a:r>
              <a:rPr lang="en-BE" sz="2400" dirty="0"/>
              <a:t>a</a:t>
            </a:r>
            <a:r>
              <a:rPr lang="it-IT" sz="2400" dirty="0"/>
              <a:t>n</a:t>
            </a:r>
            <a:r>
              <a:rPr lang="en-BE" sz="2400" dirty="0"/>
              <a:t> </a:t>
            </a:r>
            <a:r>
              <a:rPr lang="it-IT" sz="2400" dirty="0"/>
              <a:t>A</a:t>
            </a:r>
            <a:r>
              <a:rPr lang="en-BE" sz="2400" dirty="0" err="1"/>
              <a:t>i</a:t>
            </a:r>
            <a:r>
              <a:rPr lang="it-IT" sz="2400" dirty="0"/>
              <a:t>r</a:t>
            </a:r>
            <a:r>
              <a:rPr lang="en-BE" sz="2400" dirty="0"/>
              <a:t> </a:t>
            </a:r>
            <a:r>
              <a:rPr lang="it-IT" sz="2400" dirty="0"/>
              <a:t>p</a:t>
            </a:r>
            <a:r>
              <a:rPr lang="en-BE" sz="2400" dirty="0"/>
              <a:t>o</a:t>
            </a:r>
            <a:r>
              <a:rPr lang="it-IT" sz="2400" dirty="0"/>
              <a:t>l</a:t>
            </a:r>
            <a:r>
              <a:rPr lang="en-BE" sz="2400" dirty="0" err="1"/>
              <a:t>i</a:t>
            </a:r>
            <a:r>
              <a:rPr lang="it-IT" sz="2400" dirty="0"/>
              <a:t>c</a:t>
            </a:r>
            <a:r>
              <a:rPr lang="en-BE" sz="2400" dirty="0"/>
              <a:t>y </a:t>
            </a:r>
            <a:r>
              <a:rPr lang="it-IT" sz="2400" dirty="0"/>
              <a:t>f</a:t>
            </a:r>
            <a:r>
              <a:rPr lang="en-BE" sz="2400" dirty="0"/>
              <a:t>r</a:t>
            </a:r>
            <a:r>
              <a:rPr lang="it-IT" sz="2400" dirty="0"/>
              <a:t>a</a:t>
            </a:r>
            <a:r>
              <a:rPr lang="en-BE" sz="2400" dirty="0"/>
              <a:t>m</a:t>
            </a:r>
            <a:r>
              <a:rPr lang="it-IT" sz="2400" dirty="0"/>
              <a:t>e</a:t>
            </a:r>
            <a:r>
              <a:rPr lang="en-BE" sz="2400" dirty="0"/>
              <a:t>w</a:t>
            </a:r>
            <a:r>
              <a:rPr lang="it-IT" sz="2400" dirty="0"/>
              <a:t>o</a:t>
            </a:r>
            <a:r>
              <a:rPr lang="en-BE" sz="2400" dirty="0"/>
              <a:t>r</a:t>
            </a:r>
            <a:r>
              <a:rPr lang="it-IT" sz="2400" dirty="0"/>
              <a:t>k</a:t>
            </a:r>
            <a:r>
              <a:rPr lang="en-BE" sz="2400" dirty="0"/>
              <a:t> </a:t>
            </a:r>
            <a:r>
              <a:rPr lang="it-IT" sz="2400" dirty="0"/>
              <a:t>i</a:t>
            </a:r>
            <a:r>
              <a:rPr lang="en-BE" sz="2400" dirty="0"/>
              <a:t>s </a:t>
            </a:r>
            <a:r>
              <a:rPr lang="en-GB" sz="2400" dirty="0"/>
              <a:t>Directive</a:t>
            </a:r>
            <a:r>
              <a:rPr lang="en-BE" sz="2400" dirty="0"/>
              <a:t> </a:t>
            </a:r>
            <a:r>
              <a:rPr lang="en-GB" sz="2400" dirty="0"/>
              <a:t>2008/50/EC and Directive 2004/107/EC, the so-called </a:t>
            </a:r>
            <a:r>
              <a:rPr lang="en-GB" sz="2400" b="1" dirty="0"/>
              <a:t>Ambient Air Quality Directives</a:t>
            </a:r>
            <a:r>
              <a:rPr lang="en-BE" sz="2400" dirty="0"/>
              <a:t>. </a:t>
            </a:r>
          </a:p>
          <a:p>
            <a:r>
              <a:rPr lang="it-IT" sz="2400" dirty="0"/>
              <a:t>S</a:t>
            </a:r>
            <a:r>
              <a:rPr lang="en-BE" sz="2400" dirty="0"/>
              <a:t>u</a:t>
            </a:r>
            <a:r>
              <a:rPr lang="it-IT" sz="2400" dirty="0"/>
              <a:t>c</a:t>
            </a:r>
            <a:r>
              <a:rPr lang="en-BE" sz="2400" dirty="0"/>
              <a:t>h </a:t>
            </a:r>
            <a:r>
              <a:rPr lang="it-IT" sz="2400" dirty="0"/>
              <a:t>f</a:t>
            </a:r>
            <a:r>
              <a:rPr lang="en-BE" sz="2400" dirty="0"/>
              <a:t>r</a:t>
            </a:r>
            <a:r>
              <a:rPr lang="it-IT" sz="2400" dirty="0"/>
              <a:t>a</a:t>
            </a:r>
            <a:r>
              <a:rPr lang="en-BE" sz="2400" dirty="0"/>
              <a:t>m</a:t>
            </a:r>
            <a:r>
              <a:rPr lang="it-IT" sz="2400" dirty="0"/>
              <a:t>e</a:t>
            </a:r>
            <a:r>
              <a:rPr lang="en-BE" sz="2400" dirty="0"/>
              <a:t>w</a:t>
            </a:r>
            <a:r>
              <a:rPr lang="it-IT" sz="2400" dirty="0"/>
              <a:t>o</a:t>
            </a:r>
            <a:r>
              <a:rPr lang="en-BE" sz="2400" dirty="0"/>
              <a:t>r</a:t>
            </a:r>
            <a:r>
              <a:rPr lang="it-IT" sz="2400" dirty="0"/>
              <a:t>k</a:t>
            </a:r>
            <a:r>
              <a:rPr lang="en-BE" sz="2400" dirty="0"/>
              <a:t> </a:t>
            </a:r>
            <a:r>
              <a:rPr lang="it-IT" sz="2400" dirty="0"/>
              <a:t>i</a:t>
            </a:r>
            <a:r>
              <a:rPr lang="en-BE" sz="2400" dirty="0"/>
              <a:t>s </a:t>
            </a:r>
            <a:r>
              <a:rPr lang="it-IT" sz="2400" dirty="0"/>
              <a:t>c</a:t>
            </a:r>
            <a:r>
              <a:rPr lang="en-BE" sz="2400" dirty="0"/>
              <a:t>o</a:t>
            </a:r>
            <a:r>
              <a:rPr lang="it-IT" sz="2400" dirty="0"/>
              <a:t>m</a:t>
            </a:r>
            <a:r>
              <a:rPr lang="en-BE" sz="2400" dirty="0"/>
              <a:t>p</a:t>
            </a:r>
            <a:r>
              <a:rPr lang="it-IT" sz="2400" dirty="0"/>
              <a:t>l</a:t>
            </a:r>
            <a:r>
              <a:rPr lang="en-BE" sz="2400" dirty="0"/>
              <a:t>e</a:t>
            </a:r>
            <a:r>
              <a:rPr lang="it-IT" sz="2400" dirty="0"/>
              <a:t>t</a:t>
            </a:r>
            <a:r>
              <a:rPr lang="en-BE" sz="2400" dirty="0"/>
              <a:t>e</a:t>
            </a:r>
            <a:r>
              <a:rPr lang="it-IT" sz="2400" dirty="0"/>
              <a:t>d</a:t>
            </a:r>
            <a:r>
              <a:rPr lang="en-BE" sz="2400" dirty="0"/>
              <a:t> </a:t>
            </a:r>
            <a:r>
              <a:rPr lang="it-IT" sz="2400" dirty="0"/>
              <a:t>b</a:t>
            </a:r>
            <a:r>
              <a:rPr lang="en-BE" sz="2400" dirty="0"/>
              <a:t>y </a:t>
            </a:r>
            <a:r>
              <a:rPr lang="it-IT" sz="2400" dirty="0"/>
              <a:t>t</a:t>
            </a:r>
            <a:r>
              <a:rPr lang="en-BE" sz="2400" dirty="0"/>
              <a:t>h</a:t>
            </a:r>
            <a:r>
              <a:rPr lang="it-IT" sz="2400" dirty="0"/>
              <a:t>e</a:t>
            </a:r>
            <a:r>
              <a:rPr lang="en-BE" sz="2400" dirty="0"/>
              <a:t> </a:t>
            </a:r>
            <a:r>
              <a:rPr lang="it-IT" sz="2400" dirty="0"/>
              <a:t>n</a:t>
            </a:r>
            <a:r>
              <a:rPr lang="en-BE" sz="2400" dirty="0"/>
              <a:t>e</a:t>
            </a:r>
            <a:r>
              <a:rPr lang="it-IT" sz="2400" dirty="0"/>
              <a:t>w</a:t>
            </a:r>
            <a:r>
              <a:rPr lang="en-BE" sz="2400" dirty="0"/>
              <a:t> </a:t>
            </a:r>
            <a:r>
              <a:rPr lang="it-IT" sz="2400" dirty="0"/>
              <a:t>Directive 2016/2284</a:t>
            </a:r>
            <a:r>
              <a:rPr lang="en-BE" sz="2400" dirty="0"/>
              <a:t> (</a:t>
            </a:r>
            <a:r>
              <a:rPr lang="it-IT" sz="2400" b="1" dirty="0"/>
              <a:t>N</a:t>
            </a:r>
            <a:r>
              <a:rPr lang="en-BE" sz="2400" b="1" dirty="0"/>
              <a:t>E</a:t>
            </a:r>
            <a:r>
              <a:rPr lang="it-IT" sz="2400" b="1" dirty="0"/>
              <a:t>C</a:t>
            </a:r>
            <a:r>
              <a:rPr lang="en-BE" sz="2400" b="1" dirty="0"/>
              <a:t> </a:t>
            </a:r>
            <a:r>
              <a:rPr lang="it-IT" sz="2400" b="1" dirty="0"/>
              <a:t>D</a:t>
            </a:r>
            <a:r>
              <a:rPr lang="en-BE" sz="2400" b="1" dirty="0" err="1"/>
              <a:t>i</a:t>
            </a:r>
            <a:r>
              <a:rPr lang="it-IT" sz="2400" b="1" dirty="0"/>
              <a:t>r</a:t>
            </a:r>
            <a:r>
              <a:rPr lang="en-BE" sz="2400" b="1" dirty="0"/>
              <a:t>e</a:t>
            </a:r>
            <a:r>
              <a:rPr lang="it-IT" sz="2400" b="1" dirty="0"/>
              <a:t>c</a:t>
            </a:r>
            <a:r>
              <a:rPr lang="en-BE" sz="2400" b="1" dirty="0"/>
              <a:t>t</a:t>
            </a:r>
            <a:r>
              <a:rPr lang="it-IT" sz="2400" b="1" dirty="0"/>
              <a:t>i</a:t>
            </a:r>
            <a:r>
              <a:rPr lang="en-BE" sz="2400" b="1" dirty="0"/>
              <a:t>v</a:t>
            </a:r>
            <a:r>
              <a:rPr lang="it-IT" sz="2400" b="1" dirty="0"/>
              <a:t>e</a:t>
            </a:r>
            <a:r>
              <a:rPr lang="en-BE" sz="2400" b="1" dirty="0"/>
              <a:t>)</a:t>
            </a:r>
            <a:r>
              <a:rPr lang="en-BE" sz="2400" dirty="0"/>
              <a:t>,</a:t>
            </a:r>
            <a:r>
              <a:rPr lang="en-BE" sz="2400" b="1" dirty="0"/>
              <a:t> </a:t>
            </a:r>
            <a:r>
              <a:rPr lang="it-IT" sz="2400" dirty="0"/>
              <a:t>w</a:t>
            </a:r>
            <a:r>
              <a:rPr lang="en-BE" sz="2400" dirty="0"/>
              <a:t>h</a:t>
            </a:r>
            <a:r>
              <a:rPr lang="it-IT" sz="2400" dirty="0"/>
              <a:t>i</a:t>
            </a:r>
            <a:r>
              <a:rPr lang="en-BE" sz="2400" dirty="0"/>
              <a:t>c</a:t>
            </a:r>
            <a:r>
              <a:rPr lang="it-IT" sz="2400" dirty="0"/>
              <a:t>h</a:t>
            </a:r>
            <a:r>
              <a:rPr lang="en-BE" sz="2400" dirty="0"/>
              <a:t> </a:t>
            </a:r>
            <a:r>
              <a:rPr lang="nl-NL" sz="2400" dirty="0" err="1"/>
              <a:t>will</a:t>
            </a:r>
            <a:r>
              <a:rPr lang="nl-NL" sz="2400" dirty="0"/>
              <a:t> </a:t>
            </a:r>
            <a:r>
              <a:rPr lang="en-GB" sz="2400" dirty="0"/>
              <a:t>help deliver</a:t>
            </a:r>
            <a:r>
              <a:rPr lang="en-BE" sz="2400" dirty="0"/>
              <a:t> </a:t>
            </a:r>
            <a:r>
              <a:rPr lang="en-GB" sz="2400" dirty="0"/>
              <a:t>cleaner air throughout the EU by 2030. It introduces ‘NERCs’ – National Emission Reduction Commitments – which are set for both 2020 and 2030.</a:t>
            </a:r>
          </a:p>
          <a:p>
            <a:r>
              <a:rPr lang="en-GB" sz="2400" dirty="0"/>
              <a:t>For most Member States, PM</a:t>
            </a:r>
            <a:r>
              <a:rPr lang="en-GB" sz="2400" baseline="-25000" dirty="0"/>
              <a:t>2.5</a:t>
            </a:r>
            <a:r>
              <a:rPr lang="en-GB" sz="2400" dirty="0"/>
              <a:t> and ammonia are the pollutants which will require most additional efforts by 2030. New measures addressing agriculture and domestic heating will be particularly important to drive PM</a:t>
            </a:r>
            <a:r>
              <a:rPr lang="en-GB" sz="2400" baseline="-25000" dirty="0"/>
              <a:t>2.5</a:t>
            </a:r>
            <a:r>
              <a:rPr lang="en-GB" sz="2400" dirty="0"/>
              <a:t> and ammonia reductions. Other pollutants (NO</a:t>
            </a:r>
            <a:r>
              <a:rPr lang="en-GB" sz="2400" baseline="-25000" dirty="0"/>
              <a:t>x</a:t>
            </a:r>
            <a:r>
              <a:rPr lang="en-GB" sz="2400" dirty="0"/>
              <a:t>, SO</a:t>
            </a:r>
            <a:r>
              <a:rPr lang="en-GB" sz="2400" baseline="-25000" dirty="0"/>
              <a:t>2</a:t>
            </a:r>
            <a:r>
              <a:rPr lang="en-GB" sz="2400" dirty="0"/>
              <a:t>, VOCs,) will also have to be reduced, but these reductions are expected to be largely driven by already existing legislation.</a:t>
            </a:r>
          </a:p>
          <a:p>
            <a:r>
              <a:rPr lang="en-GB" sz="2400" dirty="0"/>
              <a:t>Overall, the </a:t>
            </a:r>
            <a:r>
              <a:rPr lang="en-GB" sz="2400" b="1" dirty="0"/>
              <a:t>health impact of air pollution is expected to be halved by 2030</a:t>
            </a:r>
            <a:r>
              <a:rPr lang="en-GB" sz="2400" dirty="0"/>
              <a:t>, compared to 2005 levels.</a:t>
            </a:r>
          </a:p>
        </p:txBody>
      </p:sp>
    </p:spTree>
    <p:extLst>
      <p:ext uri="{BB962C8B-B14F-4D97-AF65-F5344CB8AC3E}">
        <p14:creationId xmlns:p14="http://schemas.microsoft.com/office/powerpoint/2010/main" val="29862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1. The challenge vs. The opportunity</a:t>
            </a:r>
            <a:endParaRPr lang="nl-NL" sz="3600" b="1" i="1" dirty="0">
              <a:solidFill>
                <a:schemeClr val="bg1"/>
              </a:solidFill>
            </a:endParaRPr>
          </a:p>
        </p:txBody>
      </p:sp>
      <p:sp>
        <p:nvSpPr>
          <p:cNvPr id="2" name="Titel 1"/>
          <p:cNvSpPr>
            <a:spLocks noGrp="1"/>
          </p:cNvSpPr>
          <p:nvPr>
            <p:ph type="title"/>
          </p:nvPr>
        </p:nvSpPr>
        <p:spPr>
          <a:xfrm>
            <a:off x="778933" y="982134"/>
            <a:ext cx="10515600" cy="1325563"/>
          </a:xfrm>
        </p:spPr>
        <p:txBody>
          <a:bodyPr>
            <a:noAutofit/>
          </a:bodyPr>
          <a:lstStyle/>
          <a:p>
            <a:r>
              <a:rPr lang="nl-NL" b="1">
                <a:solidFill>
                  <a:schemeClr val="accent5">
                    <a:lumMod val="75000"/>
                  </a:schemeClr>
                </a:solidFill>
              </a:rPr>
              <a:t>...however, more needs to be done...</a:t>
            </a:r>
            <a:endParaRPr lang="nl-NL" b="1" dirty="0">
              <a:solidFill>
                <a:schemeClr val="accent5">
                  <a:lumMod val="75000"/>
                </a:schemeClr>
              </a:solidFill>
            </a:endParaRPr>
          </a:p>
        </p:txBody>
      </p:sp>
      <p:sp>
        <p:nvSpPr>
          <p:cNvPr id="3" name="Tijdelijke aanduiding voor inhoud 2"/>
          <p:cNvSpPr>
            <a:spLocks noGrp="1"/>
          </p:cNvSpPr>
          <p:nvPr>
            <p:ph idx="1"/>
          </p:nvPr>
        </p:nvSpPr>
        <p:spPr>
          <a:xfrm>
            <a:off x="778933" y="2442634"/>
            <a:ext cx="10515600" cy="4351338"/>
          </a:xfrm>
        </p:spPr>
        <p:txBody>
          <a:bodyPr>
            <a:normAutofit/>
          </a:bodyPr>
          <a:lstStyle/>
          <a:p>
            <a:r>
              <a:rPr lang="en-GB" sz="2400"/>
              <a:t>Even after full implementation of the NEC Directive, close to 250,000 Europeans are still expected to die prematurely because of air pollution in 2030.</a:t>
            </a:r>
          </a:p>
          <a:p>
            <a:r>
              <a:rPr lang="en-GB" sz="2400"/>
              <a:t>Due to the very weak 2020 limits and the absence of mandatory limits for 2025, the new NEC Directive is expected to deliver very little additional progress by 2020 and 2025. </a:t>
            </a:r>
          </a:p>
          <a:p>
            <a:r>
              <a:rPr lang="en-GB" sz="2400"/>
              <a:t>To effectively protect their population and environment against the harmful effects of air pollution, Member States must look beyond the NEC Directive’s 2030 National Emission Reduction Commitments (NERCs) and aim at meeting the health standards recommended by the WHO. </a:t>
            </a:r>
          </a:p>
          <a:p>
            <a:r>
              <a:rPr lang="en-GB" sz="2400"/>
              <a:t>The European Commission will also have to reassess its policies with the aim of improving air quality further. </a:t>
            </a:r>
            <a:endParaRPr lang="nl-NL" sz="2400"/>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Tree>
    <p:extLst>
      <p:ext uri="{BB962C8B-B14F-4D97-AF65-F5344CB8AC3E}">
        <p14:creationId xmlns:p14="http://schemas.microsoft.com/office/powerpoint/2010/main" val="93379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1. The challenge vs. The opportunity</a:t>
            </a:r>
            <a:endParaRPr lang="nl-NL" sz="3600" b="1" i="1" dirty="0">
              <a:solidFill>
                <a:schemeClr val="bg1"/>
              </a:solidFill>
            </a:endParaRP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38200" y="772031"/>
            <a:ext cx="10515600" cy="1325563"/>
          </a:xfrm>
        </p:spPr>
        <p:txBody>
          <a:bodyPr>
            <a:noAutofit/>
          </a:bodyPr>
          <a:lstStyle/>
          <a:p>
            <a:r>
              <a:rPr lang="nl-NL" sz="4000" b="1">
                <a:solidFill>
                  <a:schemeClr val="accent5">
                    <a:lumMod val="75000"/>
                  </a:schemeClr>
                </a:solidFill>
              </a:rPr>
              <a:t>The opportunity offered by a threefold approach</a:t>
            </a:r>
            <a:endParaRPr lang="nl-NL" sz="4000" b="1" dirty="0">
              <a:solidFill>
                <a:schemeClr val="accent5">
                  <a:lumMod val="75000"/>
                </a:schemeClr>
              </a:solidFill>
            </a:endParaRPr>
          </a:p>
        </p:txBody>
      </p:sp>
      <p:sp>
        <p:nvSpPr>
          <p:cNvPr id="3" name="Tijdelijke aanduiding voor inhoud 2"/>
          <p:cNvSpPr>
            <a:spLocks noGrp="1"/>
          </p:cNvSpPr>
          <p:nvPr>
            <p:ph idx="1"/>
          </p:nvPr>
        </p:nvSpPr>
        <p:spPr>
          <a:xfrm>
            <a:off x="838200" y="1944157"/>
            <a:ext cx="10515600" cy="4786843"/>
          </a:xfrm>
        </p:spPr>
        <p:txBody>
          <a:bodyPr>
            <a:normAutofit fontScale="70000" lnSpcReduction="20000"/>
          </a:bodyPr>
          <a:lstStyle/>
          <a:p>
            <a:pPr marL="514350" indent="-514350">
              <a:buFont typeface="+mj-lt"/>
              <a:buAutoNum type="arabicPeriod"/>
            </a:pPr>
            <a:r>
              <a:rPr lang="en-GB" dirty="0"/>
              <a:t>Air quality is </a:t>
            </a:r>
            <a:r>
              <a:rPr lang="en-GB" b="1" dirty="0"/>
              <a:t>one of the twelve priority themes of the ‘Urban Agenda for the EU’</a:t>
            </a:r>
            <a:r>
              <a:rPr lang="en-GB" dirty="0"/>
              <a:t>.</a:t>
            </a:r>
          </a:p>
          <a:p>
            <a:pPr marL="514350" indent="-514350">
              <a:buFont typeface="+mj-lt"/>
              <a:buAutoNum type="arabicPeriod"/>
            </a:pPr>
            <a:endParaRPr lang="en-GB" dirty="0"/>
          </a:p>
          <a:p>
            <a:pPr marL="514350" indent="-514350">
              <a:buFont typeface="+mj-lt"/>
              <a:buAutoNum type="arabicPeriod"/>
            </a:pPr>
            <a:r>
              <a:rPr lang="en-GB" dirty="0"/>
              <a:t>The Partnership (with active participation of Member States, cities and other stakeholders) recognised that </a:t>
            </a:r>
            <a:r>
              <a:rPr lang="en-GB" b="1" dirty="0"/>
              <a:t>more needs to be done</a:t>
            </a:r>
            <a:r>
              <a:rPr lang="en-GB" dirty="0"/>
              <a:t>, as the mere compliance to EU limit values – although fundamental – will not by itself ensure reaching the WHO recommended health targets. </a:t>
            </a:r>
          </a:p>
          <a:p>
            <a:pPr marL="514350" indent="-514350">
              <a:buFont typeface="+mj-lt"/>
              <a:buAutoNum type="arabicPeriod"/>
            </a:pPr>
            <a:endParaRPr lang="en-GB" dirty="0"/>
          </a:p>
          <a:p>
            <a:pPr marL="514350" indent="-514350">
              <a:buFont typeface="+mj-lt"/>
              <a:buAutoNum type="arabicPeriod"/>
            </a:pPr>
            <a:r>
              <a:rPr lang="en-GB" dirty="0"/>
              <a:t>Therefore, the Partners decided to </a:t>
            </a:r>
            <a:r>
              <a:rPr lang="en-GB" b="1" dirty="0"/>
              <a:t>focus on ‘The Healthy City’ as a shared vision to address that emerging challenge through</a:t>
            </a:r>
            <a:r>
              <a:rPr lang="en-GB" dirty="0"/>
              <a:t>:</a:t>
            </a:r>
          </a:p>
          <a:p>
            <a:endParaRPr lang="en-GB" sz="100" dirty="0"/>
          </a:p>
          <a:p>
            <a:pPr marL="896938" lvl="1" indent="-357188">
              <a:lnSpc>
                <a:spcPct val="170000"/>
              </a:lnSpc>
              <a:buFont typeface="Calibri" panose="020F0502020204030204" pitchFamily="34" charset="0"/>
              <a:buChar char="→"/>
            </a:pPr>
            <a:r>
              <a:rPr lang="en-GB" b="1" dirty="0"/>
              <a:t>Alignment between EU limit values and WHO recommended health standards</a:t>
            </a:r>
            <a:r>
              <a:rPr lang="en-GB" dirty="0"/>
              <a:t>,</a:t>
            </a:r>
          </a:p>
          <a:p>
            <a:pPr marL="896938" lvl="1" indent="-357188">
              <a:lnSpc>
                <a:spcPct val="170000"/>
              </a:lnSpc>
              <a:buFont typeface="Calibri" panose="020F0502020204030204" pitchFamily="34" charset="0"/>
              <a:buChar char="→"/>
            </a:pPr>
            <a:r>
              <a:rPr lang="en-GB" b="1" dirty="0"/>
              <a:t>Better integration of air quality measures with measures from other relevant policy sectors</a:t>
            </a:r>
            <a:r>
              <a:rPr lang="en-GB" dirty="0"/>
              <a:t> (mobility, energy, climate, agriculture, rural, regional and urban development, etc),</a:t>
            </a:r>
          </a:p>
          <a:p>
            <a:pPr marL="896938" lvl="1" indent="-357188">
              <a:lnSpc>
                <a:spcPct val="170000"/>
              </a:lnSpc>
              <a:buFont typeface="Calibri" panose="020F0502020204030204" pitchFamily="34" charset="0"/>
              <a:buChar char="→"/>
            </a:pPr>
            <a:r>
              <a:rPr lang="en-GB" b="1" dirty="0"/>
              <a:t>Multi-governance level approach, based on close cooperation between different governance levels </a:t>
            </a:r>
            <a:r>
              <a:rPr lang="en-GB" dirty="0"/>
              <a:t>(local, regional, national, European) on air quality issues. </a:t>
            </a:r>
          </a:p>
          <a:p>
            <a:endParaRPr lang="nl-NL" dirty="0"/>
          </a:p>
        </p:txBody>
      </p:sp>
    </p:spTree>
    <p:extLst>
      <p:ext uri="{BB962C8B-B14F-4D97-AF65-F5344CB8AC3E}">
        <p14:creationId xmlns:p14="http://schemas.microsoft.com/office/powerpoint/2010/main" val="79256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el 1"/>
          <p:cNvSpPr txBox="1">
            <a:spLocks/>
          </p:cNvSpPr>
          <p:nvPr/>
        </p:nvSpPr>
        <p:spPr>
          <a:xfrm>
            <a:off x="330201" y="196034"/>
            <a:ext cx="9144000" cy="6519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4000" b="1">
                <a:solidFill>
                  <a:schemeClr val="bg1"/>
                </a:solidFill>
              </a:rPr>
              <a:t>1. The challenge vs. The opportunity</a:t>
            </a:r>
            <a:endParaRPr lang="nl-NL" sz="3600" b="1" i="1" dirty="0">
              <a:solidFill>
                <a:schemeClr val="bg1"/>
              </a:solidFill>
            </a:endParaRPr>
          </a:p>
        </p:txBody>
      </p:sp>
      <p:pic>
        <p:nvPicPr>
          <p:cNvPr id="4"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pic>
        <p:nvPicPr>
          <p:cNvPr id="9" name="Picture 8"/>
          <p:cNvPicPr>
            <a:picLocks noChangeAspect="1"/>
          </p:cNvPicPr>
          <p:nvPr/>
        </p:nvPicPr>
        <p:blipFill>
          <a:blip r:embed="rId3"/>
          <a:stretch>
            <a:fillRect/>
          </a:stretch>
        </p:blipFill>
        <p:spPr>
          <a:xfrm>
            <a:off x="1663699" y="1641165"/>
            <a:ext cx="8864601" cy="4778529"/>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10" name="Titel 1"/>
          <p:cNvSpPr>
            <a:spLocks noGrp="1"/>
          </p:cNvSpPr>
          <p:nvPr>
            <p:ph type="title"/>
          </p:nvPr>
        </p:nvSpPr>
        <p:spPr>
          <a:xfrm>
            <a:off x="838200" y="978384"/>
            <a:ext cx="10515600" cy="1325563"/>
          </a:xfrm>
        </p:spPr>
        <p:txBody>
          <a:bodyPr>
            <a:noAutofit/>
          </a:bodyPr>
          <a:lstStyle/>
          <a:p>
            <a:r>
              <a:rPr lang="nl-NL" sz="3600" b="1">
                <a:solidFill>
                  <a:schemeClr val="accent5">
                    <a:lumMod val="75000"/>
                  </a:schemeClr>
                </a:solidFill>
              </a:rPr>
              <a:t>The shared vision of the Partnership on Air Quality</a:t>
            </a:r>
            <a:endParaRPr lang="nl-NL" sz="3600" b="1" dirty="0">
              <a:solidFill>
                <a:schemeClr val="accent5">
                  <a:lumMod val="75000"/>
                </a:schemeClr>
              </a:solidFill>
            </a:endParaRPr>
          </a:p>
        </p:txBody>
      </p:sp>
    </p:spTree>
    <p:extLst>
      <p:ext uri="{BB962C8B-B14F-4D97-AF65-F5344CB8AC3E}">
        <p14:creationId xmlns:p14="http://schemas.microsoft.com/office/powerpoint/2010/main" val="365169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38200" y="741097"/>
            <a:ext cx="10515600" cy="1325563"/>
          </a:xfrm>
        </p:spPr>
        <p:txBody>
          <a:bodyPr>
            <a:normAutofit/>
          </a:bodyPr>
          <a:lstStyle/>
          <a:p>
            <a:r>
              <a:rPr lang="nl-NL" sz="4000" b="1">
                <a:solidFill>
                  <a:schemeClr val="accent5">
                    <a:lumMod val="75000"/>
                  </a:schemeClr>
                </a:solidFill>
              </a:rPr>
              <a:t>Who are we?</a:t>
            </a:r>
            <a:endParaRPr lang="nl-NL" sz="4000" b="1" dirty="0">
              <a:solidFill>
                <a:schemeClr val="accent5">
                  <a:lumMod val="75000"/>
                </a:schemeClr>
              </a:solidFill>
            </a:endParaRPr>
          </a:p>
        </p:txBody>
      </p:sp>
      <p:sp>
        <p:nvSpPr>
          <p:cNvPr id="10" name="Titel 1"/>
          <p:cNvSpPr txBox="1">
            <a:spLocks/>
          </p:cNvSpPr>
          <p:nvPr/>
        </p:nvSpPr>
        <p:spPr>
          <a:xfrm>
            <a:off x="330201" y="196034"/>
            <a:ext cx="9144000" cy="65193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a:solidFill>
                  <a:schemeClr val="bg1"/>
                </a:solidFill>
              </a:rPr>
              <a:t>2. The experience of the UA Partnership on Air Quality</a:t>
            </a:r>
          </a:p>
        </p:txBody>
      </p:sp>
      <p:sp>
        <p:nvSpPr>
          <p:cNvPr id="12" name="Content Placeholder 11"/>
          <p:cNvSpPr>
            <a:spLocks noGrp="1"/>
          </p:cNvSpPr>
          <p:nvPr>
            <p:ph sz="half" idx="2"/>
          </p:nvPr>
        </p:nvSpPr>
        <p:spPr>
          <a:xfrm>
            <a:off x="838200" y="1955799"/>
            <a:ext cx="10515600" cy="4221163"/>
          </a:xfrm>
        </p:spPr>
        <p:txBody>
          <a:bodyPr>
            <a:normAutofit fontScale="92500" lnSpcReduction="20000"/>
          </a:bodyPr>
          <a:lstStyle/>
          <a:p>
            <a:pPr marL="0" indent="0">
              <a:buNone/>
            </a:pPr>
            <a:r>
              <a:rPr lang="en-GB" dirty="0">
                <a:solidFill>
                  <a:srgbClr val="27ABB5"/>
                </a:solidFill>
              </a:rPr>
              <a:t>4 Member States</a:t>
            </a:r>
            <a:r>
              <a:rPr lang="en-GB" dirty="0"/>
              <a:t>: The Netherlands (coordinator), Croatia, Czech Republic, Poland </a:t>
            </a:r>
          </a:p>
          <a:p>
            <a:pPr marL="0" indent="0">
              <a:buNone/>
            </a:pPr>
            <a:endParaRPr lang="en-GB" dirty="0"/>
          </a:p>
          <a:p>
            <a:pPr marL="0" indent="0">
              <a:buNone/>
            </a:pPr>
            <a:r>
              <a:rPr lang="en-GB" dirty="0">
                <a:solidFill>
                  <a:srgbClr val="27ABB5"/>
                </a:solidFill>
              </a:rPr>
              <a:t>6 cities</a:t>
            </a:r>
            <a:r>
              <a:rPr lang="en-GB" dirty="0"/>
              <a:t>: Helsinki/HSY (Helsinki Region Environmental Services Authority) (FI), Greater London Authority (UK), Utrecht (NL), Milano (IT), Constanta (RO), and Duisburg (DE, representing the Consortium Clean Air Ruhr Area)</a:t>
            </a:r>
          </a:p>
          <a:p>
            <a:pPr marL="0" indent="0">
              <a:buNone/>
            </a:pPr>
            <a:endParaRPr lang="en-GB" dirty="0"/>
          </a:p>
          <a:p>
            <a:pPr marL="0" indent="0">
              <a:buNone/>
            </a:pPr>
            <a:r>
              <a:rPr lang="en-GB" dirty="0">
                <a:solidFill>
                  <a:srgbClr val="27ABB5"/>
                </a:solidFill>
              </a:rPr>
              <a:t>2 stakeholders</a:t>
            </a:r>
            <a:r>
              <a:rPr lang="en-GB" dirty="0"/>
              <a:t>: EUROCITIES, HEAL (Health and Environment Alliance)</a:t>
            </a:r>
          </a:p>
          <a:p>
            <a:pPr marL="0" indent="0">
              <a:buNone/>
            </a:pPr>
            <a:endParaRPr lang="en-GB" dirty="0"/>
          </a:p>
          <a:p>
            <a:pPr marL="1611313" indent="-1611313">
              <a:buNone/>
            </a:pPr>
            <a:r>
              <a:rPr lang="en-GB" dirty="0">
                <a:solidFill>
                  <a:srgbClr val="27ABB5"/>
                </a:solidFill>
              </a:rPr>
              <a:t>2 observers</a:t>
            </a:r>
            <a:r>
              <a:rPr lang="en-GB" dirty="0"/>
              <a:t>: The European Commission (DG REGIO, DG ENV, DG RTD, DG JRC, DG AGRI, DG GROW) and URBACT</a:t>
            </a:r>
          </a:p>
          <a:p>
            <a:endParaRPr lang="en-GB" dirty="0"/>
          </a:p>
        </p:txBody>
      </p:sp>
    </p:spTree>
    <p:extLst>
      <p:ext uri="{BB962C8B-B14F-4D97-AF65-F5344CB8AC3E}">
        <p14:creationId xmlns:p14="http://schemas.microsoft.com/office/powerpoint/2010/main" val="2595182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2192000" cy="9821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Content Placeholder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84849" y="0"/>
            <a:ext cx="3307151" cy="1044000"/>
          </a:xfrm>
          <a:prstGeom prst="rect">
            <a:avLst/>
          </a:prstGeom>
          <a:ln>
            <a:noFill/>
          </a:ln>
        </p:spPr>
      </p:pic>
      <p:sp>
        <p:nvSpPr>
          <p:cNvPr id="2" name="Titel 1"/>
          <p:cNvSpPr>
            <a:spLocks noGrp="1"/>
          </p:cNvSpPr>
          <p:nvPr>
            <p:ph type="title"/>
          </p:nvPr>
        </p:nvSpPr>
        <p:spPr>
          <a:xfrm>
            <a:off x="838200" y="741097"/>
            <a:ext cx="10515600" cy="1325563"/>
          </a:xfrm>
        </p:spPr>
        <p:txBody>
          <a:bodyPr>
            <a:normAutofit/>
          </a:bodyPr>
          <a:lstStyle/>
          <a:p>
            <a:r>
              <a:rPr lang="nl-NL" sz="4000" b="1">
                <a:solidFill>
                  <a:schemeClr val="accent5">
                    <a:lumMod val="75000"/>
                  </a:schemeClr>
                </a:solidFill>
              </a:rPr>
              <a:t>Main milestones:</a:t>
            </a:r>
            <a:endParaRPr lang="nl-NL" sz="4000" b="1" dirty="0">
              <a:solidFill>
                <a:schemeClr val="accent5">
                  <a:lumMod val="75000"/>
                </a:schemeClr>
              </a:solidFill>
            </a:endParaRPr>
          </a:p>
        </p:txBody>
      </p:sp>
      <p:sp>
        <p:nvSpPr>
          <p:cNvPr id="10" name="Titel 1"/>
          <p:cNvSpPr txBox="1">
            <a:spLocks/>
          </p:cNvSpPr>
          <p:nvPr/>
        </p:nvSpPr>
        <p:spPr>
          <a:xfrm>
            <a:off x="330201" y="196034"/>
            <a:ext cx="9144000" cy="65193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a:solidFill>
                  <a:schemeClr val="bg1"/>
                </a:solidFill>
              </a:rPr>
              <a:t>2. The experience of the UA Partnership on Air Quality</a:t>
            </a:r>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13883557"/>
              </p:ext>
            </p:extLst>
          </p:nvPr>
        </p:nvGraphicFramePr>
        <p:xfrm>
          <a:off x="548640" y="1883664"/>
          <a:ext cx="11073384" cy="4645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589672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2102</Words>
  <Application>Microsoft Office PowerPoint</Application>
  <PresentationFormat>Widescreen</PresentationFormat>
  <Paragraphs>182</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Kantoorthema</vt:lpstr>
      <vt:lpstr>Training course Air Quality and Health  Methods, Tools and Practices for Better Air Quality Action Planning</vt:lpstr>
      <vt:lpstr>The air we breath: 400.000 premature deaths</vt:lpstr>
      <vt:lpstr>Air Quality is a multi-level issue</vt:lpstr>
      <vt:lpstr>A lot has been achieved with EU and national legislation... </vt:lpstr>
      <vt:lpstr>...however, more needs to be done...</vt:lpstr>
      <vt:lpstr>The opportunity offered by a threefold approach</vt:lpstr>
      <vt:lpstr>The shared vision of the Partnership on Air Quality</vt:lpstr>
      <vt:lpstr>Who are we?</vt:lpstr>
      <vt:lpstr>Main milestones:</vt:lpstr>
      <vt:lpstr>What specific issues have we addressed?</vt:lpstr>
      <vt:lpstr>What outputs has the Partnership delivered?</vt:lpstr>
      <vt:lpstr>Position Paper (1/2)</vt:lpstr>
      <vt:lpstr>Position Paper (2/2)</vt:lpstr>
      <vt:lpstr>Code of Good Practice for Cities’ Air Quality Plans </vt:lpstr>
      <vt:lpstr>Financing Air Quality Plans – guidance for cities and local authorities</vt:lpstr>
      <vt:lpstr>The health impact assessment tool (PAQ2018)</vt:lpstr>
      <vt:lpstr>The toolkit - Communicating on air quality and health. </vt:lpstr>
      <vt:lpstr>What results has the Partnership produced?</vt:lpstr>
      <vt:lpstr>PowerPoint Presentation</vt:lpstr>
      <vt:lpstr>PowerPoint Presentation</vt:lpstr>
      <vt:lpstr>PowerPoint Presentation</vt:lpstr>
      <vt:lpstr>PowerPoint Presentation</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"Luigi Lo Piparo" &lt;llp@sagitta-evolution.eu&gt;</dc:creator>
  <cp:lastModifiedBy>Luigi Lo Piparo</cp:lastModifiedBy>
  <cp:revision>104</cp:revision>
  <dcterms:created xsi:type="dcterms:W3CDTF">2018-11-10T10:27:04Z</dcterms:created>
  <dcterms:modified xsi:type="dcterms:W3CDTF">2019-12-03T14:26:07Z</dcterms:modified>
</cp:coreProperties>
</file>