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1" r:id="rId2"/>
    <p:sldId id="300" r:id="rId3"/>
    <p:sldId id="258" r:id="rId4"/>
    <p:sldId id="302" r:id="rId5"/>
    <p:sldId id="277" r:id="rId6"/>
    <p:sldId id="286" r:id="rId7"/>
    <p:sldId id="293" r:id="rId8"/>
    <p:sldId id="294" r:id="rId9"/>
    <p:sldId id="296" r:id="rId10"/>
    <p:sldId id="299"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33"/>
    <a:srgbClr val="9F91F2"/>
    <a:srgbClr val="00C4A9"/>
    <a:srgbClr val="8402F8"/>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4535" autoAdjust="0"/>
  </p:normalViewPr>
  <p:slideViewPr>
    <p:cSldViewPr snapToGrid="0">
      <p:cViewPr varScale="1">
        <p:scale>
          <a:sx n="86" d="100"/>
          <a:sy n="86" d="100"/>
        </p:scale>
        <p:origin x="1362" y="7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ezsal\Downloads\hrst_st_ncat__custom_5036499_page_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iezsal\Downloads\hrst_st_ncat__custom_5036499_page_spread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iezsal\Downloads\hrst_st_ncat__custom_5036499_page_spreadshe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Persons with tertiary education (ISCED) and employed in science and technology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 1'!$B$22</c:f>
              <c:strCache>
                <c:ptCount val="1"/>
                <c:pt idx="0">
                  <c:v>Males</c:v>
                </c:pt>
              </c:strCache>
            </c:strRef>
          </c:tx>
          <c:spPr>
            <a:ln w="28575" cap="rnd">
              <a:solidFill>
                <a:srgbClr val="9F91F2"/>
              </a:solidFill>
              <a:round/>
            </a:ln>
            <a:effectLst/>
          </c:spPr>
          <c:marker>
            <c:symbol val="none"/>
          </c:marker>
          <c:cat>
            <c:strRef>
              <c:f>'Sheet 1'!$C$10:$V$10</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 1'!$C$22:$V$22</c:f>
              <c:numCache>
                <c:formatCode>#,##0.##########</c:formatCode>
                <c:ptCount val="20"/>
                <c:pt idx="0" formatCode="#,##0.0">
                  <c:v>12324</c:v>
                </c:pt>
                <c:pt idx="1">
                  <c:v>12986.3</c:v>
                </c:pt>
                <c:pt idx="2">
                  <c:v>13625.1</c:v>
                </c:pt>
                <c:pt idx="3">
                  <c:v>14121.3</c:v>
                </c:pt>
                <c:pt idx="4">
                  <c:v>14371.2</c:v>
                </c:pt>
                <c:pt idx="5">
                  <c:v>14777.6</c:v>
                </c:pt>
                <c:pt idx="6">
                  <c:v>15255.6</c:v>
                </c:pt>
                <c:pt idx="7">
                  <c:v>15573.6</c:v>
                </c:pt>
                <c:pt idx="8">
                  <c:v>15858.1</c:v>
                </c:pt>
                <c:pt idx="9" formatCode="#,##0.0">
                  <c:v>17195</c:v>
                </c:pt>
                <c:pt idx="10">
                  <c:v>17305.599999999999</c:v>
                </c:pt>
                <c:pt idx="11">
                  <c:v>17590.099999999999</c:v>
                </c:pt>
                <c:pt idx="12">
                  <c:v>18002.400000000001</c:v>
                </c:pt>
                <c:pt idx="13">
                  <c:v>18408.7</c:v>
                </c:pt>
                <c:pt idx="14">
                  <c:v>18936.099999999999</c:v>
                </c:pt>
                <c:pt idx="15" formatCode="#,##0.0">
                  <c:v>19491</c:v>
                </c:pt>
                <c:pt idx="16">
                  <c:v>19982.5</c:v>
                </c:pt>
                <c:pt idx="17">
                  <c:v>20592.400000000001</c:v>
                </c:pt>
                <c:pt idx="18">
                  <c:v>20883.400000000001</c:v>
                </c:pt>
                <c:pt idx="19">
                  <c:v>21581.1</c:v>
                </c:pt>
              </c:numCache>
            </c:numRef>
          </c:val>
          <c:smooth val="0"/>
          <c:extLst>
            <c:ext xmlns:c16="http://schemas.microsoft.com/office/drawing/2014/chart" uri="{C3380CC4-5D6E-409C-BE32-E72D297353CC}">
              <c16:uniqueId val="{00000000-CE19-431A-A1CB-8A318E4F2D64}"/>
            </c:ext>
          </c:extLst>
        </c:ser>
        <c:ser>
          <c:idx val="1"/>
          <c:order val="1"/>
          <c:tx>
            <c:strRef>
              <c:f>'Sheet 1'!$B$23</c:f>
              <c:strCache>
                <c:ptCount val="1"/>
                <c:pt idx="0">
                  <c:v>Females</c:v>
                </c:pt>
              </c:strCache>
            </c:strRef>
          </c:tx>
          <c:spPr>
            <a:ln w="28575" cap="rnd">
              <a:solidFill>
                <a:srgbClr val="F7A833"/>
              </a:solidFill>
              <a:round/>
            </a:ln>
            <a:effectLst/>
          </c:spPr>
          <c:marker>
            <c:symbol val="none"/>
          </c:marker>
          <c:cat>
            <c:strRef>
              <c:f>'Sheet 1'!$C$10:$V$10</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 1'!$C$23:$V$23</c:f>
              <c:numCache>
                <c:formatCode>#,##0.##########</c:formatCode>
                <c:ptCount val="20"/>
                <c:pt idx="0" formatCode="#,##0.0">
                  <c:v>12372</c:v>
                </c:pt>
                <c:pt idx="1">
                  <c:v>13088.9</c:v>
                </c:pt>
                <c:pt idx="2">
                  <c:v>13920.9</c:v>
                </c:pt>
                <c:pt idx="3">
                  <c:v>14703.2</c:v>
                </c:pt>
                <c:pt idx="4">
                  <c:v>15305.9</c:v>
                </c:pt>
                <c:pt idx="5">
                  <c:v>15959.9</c:v>
                </c:pt>
                <c:pt idx="6">
                  <c:v>16762.2</c:v>
                </c:pt>
                <c:pt idx="7">
                  <c:v>17451.8</c:v>
                </c:pt>
                <c:pt idx="8">
                  <c:v>17751.900000000001</c:v>
                </c:pt>
                <c:pt idx="9" formatCode="#,##0.0">
                  <c:v>18480</c:v>
                </c:pt>
                <c:pt idx="10">
                  <c:v>19077.7</c:v>
                </c:pt>
                <c:pt idx="11">
                  <c:v>19718.5</c:v>
                </c:pt>
                <c:pt idx="12" formatCode="#,##0.0">
                  <c:v>20061</c:v>
                </c:pt>
                <c:pt idx="13">
                  <c:v>20897.8</c:v>
                </c:pt>
                <c:pt idx="14">
                  <c:v>21617.5</c:v>
                </c:pt>
                <c:pt idx="15">
                  <c:v>22209.4</c:v>
                </c:pt>
                <c:pt idx="16" formatCode="#,##0.0">
                  <c:v>22997</c:v>
                </c:pt>
                <c:pt idx="17">
                  <c:v>23895.5</c:v>
                </c:pt>
                <c:pt idx="18">
                  <c:v>24521.8</c:v>
                </c:pt>
                <c:pt idx="19">
                  <c:v>25584.400000000001</c:v>
                </c:pt>
              </c:numCache>
            </c:numRef>
          </c:val>
          <c:smooth val="0"/>
          <c:extLst>
            <c:ext xmlns:c16="http://schemas.microsoft.com/office/drawing/2014/chart" uri="{C3380CC4-5D6E-409C-BE32-E72D297353CC}">
              <c16:uniqueId val="{00000001-CE19-431A-A1CB-8A318E4F2D64}"/>
            </c:ext>
          </c:extLst>
        </c:ser>
        <c:dLbls>
          <c:showLegendKey val="0"/>
          <c:showVal val="0"/>
          <c:showCatName val="0"/>
          <c:showSerName val="0"/>
          <c:showPercent val="0"/>
          <c:showBubbleSize val="0"/>
        </c:dLbls>
        <c:smooth val="0"/>
        <c:axId val="437329360"/>
        <c:axId val="501278040"/>
      </c:lineChart>
      <c:catAx>
        <c:axId val="43732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278040"/>
        <c:crosses val="autoZero"/>
        <c:auto val="1"/>
        <c:lblAlgn val="ctr"/>
        <c:lblOffset val="100"/>
        <c:noMultiLvlLbl val="0"/>
      </c:catAx>
      <c:valAx>
        <c:axId val="501278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3293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Share of person employed in S&amp;T having tertiary</a:t>
            </a:r>
            <a:r>
              <a:rPr lang="en-US" baseline="0"/>
              <a:t> education/person having tertiary education</a:t>
            </a:r>
            <a:endParaRPr lang="en-US"/>
          </a:p>
        </c:rich>
      </c:tx>
      <c:layout>
        <c:manualLayout>
          <c:xMode val="edge"/>
          <c:yMode val="edge"/>
          <c:x val="0.10866861916650661"/>
          <c:y val="1.56249967960554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 1'!$A$53:$B$53</c:f>
              <c:strCache>
                <c:ptCount val="2"/>
                <c:pt idx="0">
                  <c:v>Share of persons with TE and employed in science/Persons with tertiary education</c:v>
                </c:pt>
                <c:pt idx="1">
                  <c:v>Males</c:v>
                </c:pt>
              </c:strCache>
            </c:strRef>
          </c:tx>
          <c:spPr>
            <a:ln w="28575" cap="rnd">
              <a:solidFill>
                <a:srgbClr val="9F91F2"/>
              </a:solidFill>
              <a:round/>
            </a:ln>
            <a:effectLst/>
          </c:spPr>
          <c:marker>
            <c:symbol val="none"/>
          </c:marker>
          <c:cat>
            <c:strRef>
              <c:f>'Sheet 1'!$C$10:$V$10</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'Sheet 1'!$C$53:$V$53</c:f>
              <c:numCache>
                <c:formatCode>General</c:formatCode>
                <c:ptCount val="11"/>
                <c:pt idx="0">
                  <c:v>0.59351841305015651</c:v>
                </c:pt>
                <c:pt idx="1">
                  <c:v>0.5834364411779579</c:v>
                </c:pt>
                <c:pt idx="2">
                  <c:v>0.57811965924328867</c:v>
                </c:pt>
                <c:pt idx="3">
                  <c:v>0.57356961250979721</c:v>
                </c:pt>
                <c:pt idx="4">
                  <c:v>0.57705895444956101</c:v>
                </c:pt>
                <c:pt idx="5">
                  <c:v>0.58305467802225541</c:v>
                </c:pt>
                <c:pt idx="6">
                  <c:v>0.58854791029407771</c:v>
                </c:pt>
                <c:pt idx="7">
                  <c:v>0.58984925008781686</c:v>
                </c:pt>
                <c:pt idx="8">
                  <c:v>0.59228707187151264</c:v>
                </c:pt>
                <c:pt idx="9">
                  <c:v>0.58279960594872315</c:v>
                </c:pt>
                <c:pt idx="10">
                  <c:v>0.59781771644164228</c:v>
                </c:pt>
              </c:numCache>
            </c:numRef>
          </c:val>
          <c:smooth val="0"/>
          <c:extLst>
            <c:ext xmlns:c16="http://schemas.microsoft.com/office/drawing/2014/chart" uri="{C3380CC4-5D6E-409C-BE32-E72D297353CC}">
              <c16:uniqueId val="{00000000-CE34-4B19-92C9-422D5E29C303}"/>
            </c:ext>
          </c:extLst>
        </c:ser>
        <c:ser>
          <c:idx val="1"/>
          <c:order val="1"/>
          <c:tx>
            <c:strRef>
              <c:f>'Sheet 1'!$A$54:$B$54</c:f>
              <c:strCache>
                <c:ptCount val="2"/>
                <c:pt idx="0">
                  <c:v>Share of persons with TE and employed in science/Persons with tertiary education</c:v>
                </c:pt>
                <c:pt idx="1">
                  <c:v>Females</c:v>
                </c:pt>
              </c:strCache>
            </c:strRef>
          </c:tx>
          <c:spPr>
            <a:ln w="28575" cap="rnd">
              <a:solidFill>
                <a:srgbClr val="F7A833"/>
              </a:solidFill>
              <a:round/>
            </a:ln>
            <a:effectLst/>
          </c:spPr>
          <c:marker>
            <c:symbol val="none"/>
          </c:marker>
          <c:cat>
            <c:strRef>
              <c:f>'Sheet 1'!$C$10:$V$10</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'Sheet 1'!$C$54:$V$54</c:f>
              <c:numCache>
                <c:formatCode>General</c:formatCode>
                <c:ptCount val="11"/>
                <c:pt idx="0">
                  <c:v>0.58044576224338518</c:v>
                </c:pt>
                <c:pt idx="1">
                  <c:v>0.57553963345652015</c:v>
                </c:pt>
                <c:pt idx="2">
                  <c:v>0.57382272999761375</c:v>
                </c:pt>
                <c:pt idx="3">
                  <c:v>0.5696623087495315</c:v>
                </c:pt>
                <c:pt idx="4">
                  <c:v>0.57360796218729593</c:v>
                </c:pt>
                <c:pt idx="5">
                  <c:v>0.58007706632748901</c:v>
                </c:pt>
                <c:pt idx="6">
                  <c:v>0.58051497591359746</c:v>
                </c:pt>
                <c:pt idx="7">
                  <c:v>0.58391287898985123</c:v>
                </c:pt>
                <c:pt idx="8">
                  <c:v>0.59027760623292436</c:v>
                </c:pt>
                <c:pt idx="9">
                  <c:v>0.58476433485554846</c:v>
                </c:pt>
                <c:pt idx="10">
                  <c:v>0.59926732376419445</c:v>
                </c:pt>
              </c:numCache>
            </c:numRef>
          </c:val>
          <c:smooth val="0"/>
          <c:extLst>
            <c:ext xmlns:c16="http://schemas.microsoft.com/office/drawing/2014/chart" uri="{C3380CC4-5D6E-409C-BE32-E72D297353CC}">
              <c16:uniqueId val="{00000001-CE34-4B19-92C9-422D5E29C303}"/>
            </c:ext>
          </c:extLst>
        </c:ser>
        <c:dLbls>
          <c:showLegendKey val="0"/>
          <c:showVal val="0"/>
          <c:showCatName val="0"/>
          <c:showSerName val="0"/>
          <c:showPercent val="0"/>
          <c:showBubbleSize val="0"/>
        </c:dLbls>
        <c:smooth val="0"/>
        <c:axId val="437086768"/>
        <c:axId val="437089064"/>
      </c:lineChart>
      <c:catAx>
        <c:axId val="43708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089064"/>
        <c:crosses val="autoZero"/>
        <c:auto val="1"/>
        <c:lblAlgn val="ctr"/>
        <c:lblOffset val="100"/>
        <c:noMultiLvlLbl val="0"/>
      </c:catAx>
      <c:valAx>
        <c:axId val="437089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086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Scientists and engineers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 1'!$B$25</c:f>
              <c:strCache>
                <c:ptCount val="1"/>
                <c:pt idx="0">
                  <c:v>Males</c:v>
                </c:pt>
              </c:strCache>
            </c:strRef>
          </c:tx>
          <c:spPr>
            <a:ln w="28575" cap="rnd">
              <a:solidFill>
                <a:srgbClr val="9F91F2"/>
              </a:solidFill>
              <a:round/>
            </a:ln>
            <a:effectLst/>
          </c:spPr>
          <c:marker>
            <c:symbol val="none"/>
          </c:marker>
          <c:cat>
            <c:strRef>
              <c:f>'Sheet 1'!$C$10:$V$10</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'Sheet 1'!$C$25:$V$25</c:f>
              <c:numCache>
                <c:formatCode>#,##0.##########</c:formatCode>
                <c:ptCount val="11"/>
                <c:pt idx="0">
                  <c:v>7198.3</c:v>
                </c:pt>
                <c:pt idx="1">
                  <c:v>7233.4</c:v>
                </c:pt>
                <c:pt idx="2">
                  <c:v>7238.1</c:v>
                </c:pt>
                <c:pt idx="3">
                  <c:v>7321.1</c:v>
                </c:pt>
                <c:pt idx="4">
                  <c:v>7462.5</c:v>
                </c:pt>
                <c:pt idx="5">
                  <c:v>7735.7</c:v>
                </c:pt>
                <c:pt idx="6">
                  <c:v>7937.9</c:v>
                </c:pt>
                <c:pt idx="7">
                  <c:v>8159.3</c:v>
                </c:pt>
                <c:pt idx="8" formatCode="#,##0.0">
                  <c:v>8453</c:v>
                </c:pt>
                <c:pt idx="9">
                  <c:v>8805.2000000000007</c:v>
                </c:pt>
                <c:pt idx="10">
                  <c:v>9443.2999999999993</c:v>
                </c:pt>
              </c:numCache>
            </c:numRef>
          </c:val>
          <c:smooth val="0"/>
          <c:extLst>
            <c:ext xmlns:c16="http://schemas.microsoft.com/office/drawing/2014/chart" uri="{C3380CC4-5D6E-409C-BE32-E72D297353CC}">
              <c16:uniqueId val="{00000000-AF10-4AE3-8BAC-12BBAF4C9BB3}"/>
            </c:ext>
          </c:extLst>
        </c:ser>
        <c:ser>
          <c:idx val="1"/>
          <c:order val="1"/>
          <c:tx>
            <c:strRef>
              <c:f>'Sheet 1'!$B$26</c:f>
              <c:strCache>
                <c:ptCount val="1"/>
                <c:pt idx="0">
                  <c:v>Females</c:v>
                </c:pt>
              </c:strCache>
            </c:strRef>
          </c:tx>
          <c:spPr>
            <a:ln w="28575" cap="rnd">
              <a:solidFill>
                <a:srgbClr val="F7A833"/>
              </a:solidFill>
              <a:round/>
            </a:ln>
            <a:effectLst/>
          </c:spPr>
          <c:marker>
            <c:symbol val="none"/>
          </c:marker>
          <c:cat>
            <c:strRef>
              <c:f>'Sheet 1'!$C$10:$V$10</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'Sheet 1'!$C$26:$V$26</c:f>
              <c:numCache>
                <c:formatCode>#,##0.##########</c:formatCode>
                <c:ptCount val="11"/>
                <c:pt idx="0" formatCode="#,##0.0">
                  <c:v>4561</c:v>
                </c:pt>
                <c:pt idx="1">
                  <c:v>4727.3999999999996</c:v>
                </c:pt>
                <c:pt idx="2">
                  <c:v>4868.3999999999996</c:v>
                </c:pt>
                <c:pt idx="3">
                  <c:v>4958.7</c:v>
                </c:pt>
                <c:pt idx="4">
                  <c:v>5064.5</c:v>
                </c:pt>
                <c:pt idx="5">
                  <c:v>5250.9</c:v>
                </c:pt>
                <c:pt idx="6">
                  <c:v>5395.6</c:v>
                </c:pt>
                <c:pt idx="7">
                  <c:v>5668.8</c:v>
                </c:pt>
                <c:pt idx="8">
                  <c:v>5944.5</c:v>
                </c:pt>
                <c:pt idx="9">
                  <c:v>6178.6</c:v>
                </c:pt>
                <c:pt idx="10">
                  <c:v>6494.5</c:v>
                </c:pt>
              </c:numCache>
            </c:numRef>
          </c:val>
          <c:smooth val="0"/>
          <c:extLst>
            <c:ext xmlns:c16="http://schemas.microsoft.com/office/drawing/2014/chart" uri="{C3380CC4-5D6E-409C-BE32-E72D297353CC}">
              <c16:uniqueId val="{00000001-AF10-4AE3-8BAC-12BBAF4C9BB3}"/>
            </c:ext>
          </c:extLst>
        </c:ser>
        <c:dLbls>
          <c:showLegendKey val="0"/>
          <c:showVal val="0"/>
          <c:showCatName val="0"/>
          <c:showSerName val="0"/>
          <c:showPercent val="0"/>
          <c:showBubbleSize val="0"/>
        </c:dLbls>
        <c:smooth val="0"/>
        <c:axId val="435643744"/>
        <c:axId val="435644072"/>
      </c:lineChart>
      <c:catAx>
        <c:axId val="43564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644072"/>
        <c:crosses val="autoZero"/>
        <c:auto val="1"/>
        <c:lblAlgn val="ctr"/>
        <c:lblOffset val="100"/>
        <c:noMultiLvlLbl val="0"/>
      </c:catAx>
      <c:valAx>
        <c:axId val="435644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643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of Unemployed persons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 1'!$A$12:$B$12</c:f>
              <c:strCache>
                <c:ptCount val="2"/>
                <c:pt idx="0">
                  <c:v>Unemployed persons with tertiary education (ISCED)</c:v>
                </c:pt>
                <c:pt idx="1">
                  <c:v>Males</c:v>
                </c:pt>
              </c:strCache>
            </c:strRef>
          </c:tx>
          <c:spPr>
            <a:ln w="28575" cap="rnd">
              <a:solidFill>
                <a:srgbClr val="9F91F2"/>
              </a:solidFill>
              <a:round/>
            </a:ln>
            <a:effectLst/>
          </c:spPr>
          <c:marker>
            <c:symbol val="none"/>
          </c:marker>
          <c:cat>
            <c:strRef>
              <c:f>'Sheet 1'!$C$9:$V$9</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 1'!$C$12:$V$12</c:f>
              <c:numCache>
                <c:formatCode>#,##0.0</c:formatCode>
                <c:ptCount val="20"/>
                <c:pt idx="0" formatCode="#,##0.##########">
                  <c:v>2.7</c:v>
                </c:pt>
                <c:pt idx="1">
                  <c:v>3</c:v>
                </c:pt>
                <c:pt idx="2" formatCode="#,##0.##########">
                  <c:v>3.2</c:v>
                </c:pt>
                <c:pt idx="3" formatCode="#,##0.##########">
                  <c:v>3.2</c:v>
                </c:pt>
                <c:pt idx="4" formatCode="#,##0.##########">
                  <c:v>2.9</c:v>
                </c:pt>
                <c:pt idx="5" formatCode="#,##0.##########">
                  <c:v>2.4</c:v>
                </c:pt>
                <c:pt idx="6" formatCode="#,##0.##########">
                  <c:v>2.2999999999999998</c:v>
                </c:pt>
                <c:pt idx="7" formatCode="#,##0.##########">
                  <c:v>3.3</c:v>
                </c:pt>
                <c:pt idx="8" formatCode="#,##0.##########">
                  <c:v>3.6</c:v>
                </c:pt>
                <c:pt idx="9" formatCode="#,##0.##########">
                  <c:v>3.6</c:v>
                </c:pt>
                <c:pt idx="10">
                  <c:v>4</c:v>
                </c:pt>
                <c:pt idx="11" formatCode="#,##0.##########">
                  <c:v>4.3</c:v>
                </c:pt>
                <c:pt idx="12" formatCode="#,##0.##########">
                  <c:v>4.3</c:v>
                </c:pt>
                <c:pt idx="13" formatCode="#,##0.##########">
                  <c:v>3.9</c:v>
                </c:pt>
                <c:pt idx="14" formatCode="#,##0.##########">
                  <c:v>3.5</c:v>
                </c:pt>
                <c:pt idx="15" formatCode="#,##0.##########">
                  <c:v>3.1</c:v>
                </c:pt>
                <c:pt idx="16" formatCode="#,##0.##########">
                  <c:v>2.9</c:v>
                </c:pt>
                <c:pt idx="17" formatCode="#,##0.##########">
                  <c:v>2.8</c:v>
                </c:pt>
                <c:pt idx="18" formatCode="#,##0.##########">
                  <c:v>3.2</c:v>
                </c:pt>
                <c:pt idx="19" formatCode="#,##0.##########">
                  <c:v>3.1</c:v>
                </c:pt>
              </c:numCache>
            </c:numRef>
          </c:val>
          <c:smooth val="0"/>
          <c:extLst>
            <c:ext xmlns:c16="http://schemas.microsoft.com/office/drawing/2014/chart" uri="{C3380CC4-5D6E-409C-BE32-E72D297353CC}">
              <c16:uniqueId val="{00000000-87D3-4EF0-904B-DC3EBBE8AAA3}"/>
            </c:ext>
          </c:extLst>
        </c:ser>
        <c:ser>
          <c:idx val="2"/>
          <c:order val="2"/>
          <c:tx>
            <c:strRef>
              <c:f>'Sheet 1'!$A$13:$B$13</c:f>
              <c:strCache>
                <c:ptCount val="2"/>
                <c:pt idx="0">
                  <c:v>Unemployed persons with tertiary education (ISCED)</c:v>
                </c:pt>
                <c:pt idx="1">
                  <c:v>Females</c:v>
                </c:pt>
              </c:strCache>
            </c:strRef>
          </c:tx>
          <c:spPr>
            <a:ln w="28575" cap="rnd">
              <a:solidFill>
                <a:srgbClr val="F7A833"/>
              </a:solidFill>
              <a:round/>
            </a:ln>
            <a:effectLst/>
          </c:spPr>
          <c:marker>
            <c:symbol val="none"/>
          </c:marker>
          <c:cat>
            <c:strRef>
              <c:f>'Sheet 1'!$C$9:$V$9</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 1'!$C$13:$V$13</c:f>
              <c:numCache>
                <c:formatCode>#,##0.##########</c:formatCode>
                <c:ptCount val="20"/>
                <c:pt idx="0">
                  <c:v>3.7</c:v>
                </c:pt>
                <c:pt idx="1">
                  <c:v>3.8</c:v>
                </c:pt>
                <c:pt idx="2" formatCode="#,##0.0">
                  <c:v>4</c:v>
                </c:pt>
                <c:pt idx="3" formatCode="#,##0.0">
                  <c:v>4</c:v>
                </c:pt>
                <c:pt idx="4">
                  <c:v>3.6</c:v>
                </c:pt>
                <c:pt idx="5">
                  <c:v>3.2</c:v>
                </c:pt>
                <c:pt idx="6">
                  <c:v>3.1</c:v>
                </c:pt>
                <c:pt idx="7">
                  <c:v>3.8</c:v>
                </c:pt>
                <c:pt idx="8">
                  <c:v>4.3</c:v>
                </c:pt>
                <c:pt idx="9">
                  <c:v>4.5999999999999996</c:v>
                </c:pt>
                <c:pt idx="10">
                  <c:v>5.0999999999999996</c:v>
                </c:pt>
                <c:pt idx="11">
                  <c:v>5.6</c:v>
                </c:pt>
                <c:pt idx="12">
                  <c:v>5.4</c:v>
                </c:pt>
                <c:pt idx="13" formatCode="#,##0.0">
                  <c:v>5</c:v>
                </c:pt>
                <c:pt idx="14">
                  <c:v>4.5</c:v>
                </c:pt>
                <c:pt idx="15" formatCode="#,##0.0">
                  <c:v>4</c:v>
                </c:pt>
                <c:pt idx="16">
                  <c:v>3.7</c:v>
                </c:pt>
                <c:pt idx="17">
                  <c:v>3.5</c:v>
                </c:pt>
                <c:pt idx="18">
                  <c:v>3.9</c:v>
                </c:pt>
                <c:pt idx="19">
                  <c:v>3.7</c:v>
                </c:pt>
              </c:numCache>
            </c:numRef>
          </c:val>
          <c:smooth val="0"/>
          <c:extLst>
            <c:ext xmlns:c16="http://schemas.microsoft.com/office/drawing/2014/chart" uri="{C3380CC4-5D6E-409C-BE32-E72D297353CC}">
              <c16:uniqueId val="{00000001-87D3-4EF0-904B-DC3EBBE8AAA3}"/>
            </c:ext>
          </c:extLst>
        </c:ser>
        <c:ser>
          <c:idx val="4"/>
          <c:order val="4"/>
          <c:tx>
            <c:strRef>
              <c:f>'Sheet 1'!$A$15:$B$15</c:f>
              <c:strCache>
                <c:ptCount val="2"/>
                <c:pt idx="0">
                  <c:v>Unemployed persons with non-tertiary education (ISCED)</c:v>
                </c:pt>
                <c:pt idx="1">
                  <c:v>Males</c:v>
                </c:pt>
              </c:strCache>
            </c:strRef>
          </c:tx>
          <c:spPr>
            <a:ln w="28575" cap="rnd">
              <a:solidFill>
                <a:srgbClr val="9F91F2"/>
              </a:solidFill>
              <a:prstDash val="sysDash"/>
              <a:round/>
            </a:ln>
            <a:effectLst/>
          </c:spPr>
          <c:marker>
            <c:symbol val="none"/>
          </c:marker>
          <c:cat>
            <c:strRef>
              <c:f>'Sheet 1'!$C$9:$V$9</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 1'!$C$15:$V$15</c:f>
              <c:numCache>
                <c:formatCode>#,##0.##########</c:formatCode>
                <c:ptCount val="20"/>
                <c:pt idx="0">
                  <c:v>11.2</c:v>
                </c:pt>
                <c:pt idx="1">
                  <c:v>11.4</c:v>
                </c:pt>
                <c:pt idx="2">
                  <c:v>11.9</c:v>
                </c:pt>
                <c:pt idx="3">
                  <c:v>11.4</c:v>
                </c:pt>
                <c:pt idx="4">
                  <c:v>10.199999999999999</c:v>
                </c:pt>
                <c:pt idx="5">
                  <c:v>8.9</c:v>
                </c:pt>
                <c:pt idx="6">
                  <c:v>8.9</c:v>
                </c:pt>
                <c:pt idx="7" formatCode="#,##0.0">
                  <c:v>12</c:v>
                </c:pt>
                <c:pt idx="8">
                  <c:v>12.9</c:v>
                </c:pt>
                <c:pt idx="9">
                  <c:v>13.1</c:v>
                </c:pt>
                <c:pt idx="10">
                  <c:v>14.5</c:v>
                </c:pt>
                <c:pt idx="11">
                  <c:v>15.3</c:v>
                </c:pt>
                <c:pt idx="12">
                  <c:v>14.6</c:v>
                </c:pt>
                <c:pt idx="13">
                  <c:v>13.6</c:v>
                </c:pt>
                <c:pt idx="14">
                  <c:v>12.3</c:v>
                </c:pt>
                <c:pt idx="15" formatCode="#,##0.0">
                  <c:v>11</c:v>
                </c:pt>
                <c:pt idx="16">
                  <c:v>9.8000000000000007</c:v>
                </c:pt>
                <c:pt idx="17" formatCode="#,##0.0">
                  <c:v>9</c:v>
                </c:pt>
                <c:pt idx="18">
                  <c:v>9.5</c:v>
                </c:pt>
                <c:pt idx="19">
                  <c:v>9.4</c:v>
                </c:pt>
              </c:numCache>
            </c:numRef>
          </c:val>
          <c:smooth val="0"/>
          <c:extLst>
            <c:ext xmlns:c16="http://schemas.microsoft.com/office/drawing/2014/chart" uri="{C3380CC4-5D6E-409C-BE32-E72D297353CC}">
              <c16:uniqueId val="{00000002-87D3-4EF0-904B-DC3EBBE8AAA3}"/>
            </c:ext>
          </c:extLst>
        </c:ser>
        <c:ser>
          <c:idx val="5"/>
          <c:order val="5"/>
          <c:tx>
            <c:strRef>
              <c:f>'Sheet 1'!$A$16:$B$16</c:f>
              <c:strCache>
                <c:ptCount val="2"/>
                <c:pt idx="0">
                  <c:v>Unemployed persons with non-tertiary education (ISCED)</c:v>
                </c:pt>
                <c:pt idx="1">
                  <c:v>Females</c:v>
                </c:pt>
              </c:strCache>
            </c:strRef>
          </c:tx>
          <c:spPr>
            <a:ln w="28575" cap="rnd">
              <a:solidFill>
                <a:srgbClr val="F7A833"/>
              </a:solidFill>
              <a:prstDash val="sysDash"/>
              <a:round/>
            </a:ln>
            <a:effectLst/>
          </c:spPr>
          <c:marker>
            <c:symbol val="none"/>
          </c:marker>
          <c:cat>
            <c:strRef>
              <c:f>'Sheet 1'!$C$9:$V$9</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 1'!$C$16:$V$16</c:f>
              <c:numCache>
                <c:formatCode>#,##0.##########</c:formatCode>
                <c:ptCount val="20"/>
                <c:pt idx="0">
                  <c:v>14.6</c:v>
                </c:pt>
                <c:pt idx="1">
                  <c:v>14.6</c:v>
                </c:pt>
                <c:pt idx="2">
                  <c:v>14.9</c:v>
                </c:pt>
                <c:pt idx="3">
                  <c:v>14.7</c:v>
                </c:pt>
                <c:pt idx="4">
                  <c:v>13.5</c:v>
                </c:pt>
                <c:pt idx="5">
                  <c:v>11.8</c:v>
                </c:pt>
                <c:pt idx="6">
                  <c:v>11.2</c:v>
                </c:pt>
                <c:pt idx="7">
                  <c:v>13.2</c:v>
                </c:pt>
                <c:pt idx="8">
                  <c:v>14.2</c:v>
                </c:pt>
                <c:pt idx="9">
                  <c:v>14.2</c:v>
                </c:pt>
                <c:pt idx="10">
                  <c:v>15.5</c:v>
                </c:pt>
                <c:pt idx="11">
                  <c:v>16.2</c:v>
                </c:pt>
                <c:pt idx="12">
                  <c:v>15.8</c:v>
                </c:pt>
                <c:pt idx="13">
                  <c:v>14.7</c:v>
                </c:pt>
                <c:pt idx="14">
                  <c:v>13.7</c:v>
                </c:pt>
                <c:pt idx="15">
                  <c:v>12.6</c:v>
                </c:pt>
                <c:pt idx="16">
                  <c:v>11.4</c:v>
                </c:pt>
                <c:pt idx="17">
                  <c:v>10.6</c:v>
                </c:pt>
                <c:pt idx="18">
                  <c:v>11.1</c:v>
                </c:pt>
                <c:pt idx="19">
                  <c:v>11.4</c:v>
                </c:pt>
              </c:numCache>
            </c:numRef>
          </c:val>
          <c:smooth val="0"/>
          <c:extLst>
            <c:ext xmlns:c16="http://schemas.microsoft.com/office/drawing/2014/chart" uri="{C3380CC4-5D6E-409C-BE32-E72D297353CC}">
              <c16:uniqueId val="{00000003-87D3-4EF0-904B-DC3EBBE8AAA3}"/>
            </c:ext>
          </c:extLst>
        </c:ser>
        <c:dLbls>
          <c:showLegendKey val="0"/>
          <c:showVal val="0"/>
          <c:showCatName val="0"/>
          <c:showSerName val="0"/>
          <c:showPercent val="0"/>
          <c:showBubbleSize val="0"/>
        </c:dLbls>
        <c:smooth val="0"/>
        <c:axId val="521444592"/>
        <c:axId val="521445248"/>
        <c:extLst>
          <c:ext xmlns:c15="http://schemas.microsoft.com/office/drawing/2012/chart" uri="{02D57815-91ED-43cb-92C2-25804820EDAC}">
            <c15:filteredLineSeries>
              <c15:ser>
                <c:idx val="0"/>
                <c:order val="0"/>
                <c:tx>
                  <c:strRef>
                    <c:extLst>
                      <c:ext uri="{02D57815-91ED-43cb-92C2-25804820EDAC}">
                        <c15:formulaRef>
                          <c15:sqref>'Sheet 1'!$A$11:$B$11</c15:sqref>
                        </c15:formulaRef>
                      </c:ext>
                    </c:extLst>
                    <c:strCache>
                      <c:ptCount val="2"/>
                      <c:pt idx="0">
                        <c:v>Unemployed persons with tertiary education (ISCED)</c:v>
                      </c:pt>
                      <c:pt idx="1">
                        <c:v>Total</c:v>
                      </c:pt>
                    </c:strCache>
                  </c:strRef>
                </c:tx>
                <c:spPr>
                  <a:ln w="28575" cap="rnd">
                    <a:solidFill>
                      <a:schemeClr val="accent1"/>
                    </a:solidFill>
                    <a:round/>
                  </a:ln>
                  <a:effectLst/>
                </c:spPr>
                <c:marker>
                  <c:symbol val="none"/>
                </c:marker>
                <c:cat>
                  <c:strRef>
                    <c:extLst>
                      <c:ext uri="{02D57815-91ED-43cb-92C2-25804820EDAC}">
                        <c15:formulaRef>
                          <c15:sqref>'Sheet 1'!$C$9:$V$9</c15:sqref>
                        </c15:formulaRef>
                      </c:ext>
                    </c:extLst>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extLst>
                      <c:ext uri="{02D57815-91ED-43cb-92C2-25804820EDAC}">
                        <c15:formulaRef>
                          <c15:sqref>'Sheet 1'!$C$11:$V$11</c15:sqref>
                        </c15:formulaRef>
                      </c:ext>
                    </c:extLst>
                    <c:numCache>
                      <c:formatCode>#,##0.##########</c:formatCode>
                      <c:ptCount val="20"/>
                      <c:pt idx="0">
                        <c:v>3.2</c:v>
                      </c:pt>
                      <c:pt idx="1">
                        <c:v>3.4</c:v>
                      </c:pt>
                      <c:pt idx="2">
                        <c:v>3.6</c:v>
                      </c:pt>
                      <c:pt idx="3">
                        <c:v>3.6</c:v>
                      </c:pt>
                      <c:pt idx="4">
                        <c:v>3.2</c:v>
                      </c:pt>
                      <c:pt idx="5">
                        <c:v>2.8</c:v>
                      </c:pt>
                      <c:pt idx="6">
                        <c:v>2.7</c:v>
                      </c:pt>
                      <c:pt idx="7">
                        <c:v>3.6</c:v>
                      </c:pt>
                      <c:pt idx="8">
                        <c:v>3.9</c:v>
                      </c:pt>
                      <c:pt idx="9">
                        <c:v>4.0999999999999996</c:v>
                      </c:pt>
                      <c:pt idx="10">
                        <c:v>4.5999999999999996</c:v>
                      </c:pt>
                      <c:pt idx="11" formatCode="#,##0.0">
                        <c:v>5</c:v>
                      </c:pt>
                      <c:pt idx="12">
                        <c:v>4.8</c:v>
                      </c:pt>
                      <c:pt idx="13">
                        <c:v>4.5</c:v>
                      </c:pt>
                      <c:pt idx="14" formatCode="#,##0.0">
                        <c:v>4</c:v>
                      </c:pt>
                      <c:pt idx="15">
                        <c:v>3.6</c:v>
                      </c:pt>
                      <c:pt idx="16">
                        <c:v>3.3</c:v>
                      </c:pt>
                      <c:pt idx="17">
                        <c:v>3.1</c:v>
                      </c:pt>
                      <c:pt idx="18">
                        <c:v>3.5</c:v>
                      </c:pt>
                      <c:pt idx="19">
                        <c:v>3.4</c:v>
                      </c:pt>
                    </c:numCache>
                  </c:numRef>
                </c:val>
                <c:smooth val="0"/>
                <c:extLst>
                  <c:ext xmlns:c16="http://schemas.microsoft.com/office/drawing/2014/chart" uri="{C3380CC4-5D6E-409C-BE32-E72D297353CC}">
                    <c16:uniqueId val="{00000004-87D3-4EF0-904B-DC3EBBE8AAA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 1'!$A$14:$B$14</c15:sqref>
                        </c15:formulaRef>
                      </c:ext>
                    </c:extLst>
                    <c:strCache>
                      <c:ptCount val="2"/>
                      <c:pt idx="0">
                        <c:v>Unemployed persons with non-tertiary education (ISCED)</c:v>
                      </c:pt>
                      <c:pt idx="1">
                        <c:v>Total</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 1'!$C$9:$V$9</c15:sqref>
                        </c15:formulaRef>
                      </c:ext>
                    </c:extLst>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extLst xmlns:c15="http://schemas.microsoft.com/office/drawing/2012/chart">
                      <c:ext xmlns:c15="http://schemas.microsoft.com/office/drawing/2012/chart" uri="{02D57815-91ED-43cb-92C2-25804820EDAC}">
                        <c15:formulaRef>
                          <c15:sqref>'Sheet 1'!$C$14:$V$14</c15:sqref>
                        </c15:formulaRef>
                      </c:ext>
                    </c:extLst>
                    <c:numCache>
                      <c:formatCode>#,##0.##########</c:formatCode>
                      <c:ptCount val="20"/>
                      <c:pt idx="0">
                        <c:v>12.6</c:v>
                      </c:pt>
                      <c:pt idx="1">
                        <c:v>12.7</c:v>
                      </c:pt>
                      <c:pt idx="2">
                        <c:v>13.1</c:v>
                      </c:pt>
                      <c:pt idx="3">
                        <c:v>12.8</c:v>
                      </c:pt>
                      <c:pt idx="4">
                        <c:v>11.6</c:v>
                      </c:pt>
                      <c:pt idx="5">
                        <c:v>10.1</c:v>
                      </c:pt>
                      <c:pt idx="6">
                        <c:v>9.9</c:v>
                      </c:pt>
                      <c:pt idx="7">
                        <c:v>12.5</c:v>
                      </c:pt>
                      <c:pt idx="8">
                        <c:v>13.5</c:v>
                      </c:pt>
                      <c:pt idx="9">
                        <c:v>13.5</c:v>
                      </c:pt>
                      <c:pt idx="10" formatCode="#,##0.0">
                        <c:v>15</c:v>
                      </c:pt>
                      <c:pt idx="11">
                        <c:v>15.7</c:v>
                      </c:pt>
                      <c:pt idx="12">
                        <c:v>15.1</c:v>
                      </c:pt>
                      <c:pt idx="13">
                        <c:v>14.1</c:v>
                      </c:pt>
                      <c:pt idx="14">
                        <c:v>12.9</c:v>
                      </c:pt>
                      <c:pt idx="15">
                        <c:v>11.7</c:v>
                      </c:pt>
                      <c:pt idx="16">
                        <c:v>10.5</c:v>
                      </c:pt>
                      <c:pt idx="17">
                        <c:v>9.6999999999999993</c:v>
                      </c:pt>
                      <c:pt idx="18">
                        <c:v>10.1</c:v>
                      </c:pt>
                      <c:pt idx="19">
                        <c:v>10.199999999999999</c:v>
                      </c:pt>
                    </c:numCache>
                  </c:numRef>
                </c:val>
                <c:smooth val="0"/>
                <c:extLst xmlns:c15="http://schemas.microsoft.com/office/drawing/2012/chart">
                  <c:ext xmlns:c16="http://schemas.microsoft.com/office/drawing/2014/chart" uri="{C3380CC4-5D6E-409C-BE32-E72D297353CC}">
                    <c16:uniqueId val="{00000005-87D3-4EF0-904B-DC3EBBE8AAA3}"/>
                  </c:ext>
                </c:extLst>
              </c15:ser>
            </c15:filteredLineSeries>
          </c:ext>
        </c:extLst>
      </c:lineChart>
      <c:catAx>
        <c:axId val="52144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45248"/>
        <c:crosses val="autoZero"/>
        <c:auto val="1"/>
        <c:lblAlgn val="ctr"/>
        <c:lblOffset val="100"/>
        <c:noMultiLvlLbl val="0"/>
      </c:catAx>
      <c:valAx>
        <c:axId val="521445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44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06/03/2023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32768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396634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04064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55172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59895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25691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11323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287387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14871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One final</a:t>
            </a:r>
            <a:r>
              <a:rPr lang="en-IE" baseline="0" dirty="0" smtClean="0"/>
              <a:t> relevant graph from the data we can found in Eurostat website about Human resources in science and technology is looking at the unemployment rate relative to the studies of the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In this graph we look at the unemployment of men and women having a tertiary education, in comparison with unemployment of men and women not having a tertiary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We can see that in the last 20 years, the unemployment of men has remained lower than the one for women when we are talking about people holding a tertiary education degree. We can also see that during this whole period, the unemployment for both men and women holding a tertiary education degree has been substantially lower than the one for people not holding a tertiary education degree.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aseline="0" dirty="0" smtClean="0"/>
              <a:t>We can see that in the last 10 years (between 2011 to 2021), the unemployment rate of women holding a tertiary education degree went down by 0.9 percent while in the same period the unemployment for men holding the same level of education went down by 0.7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069044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327513" y="2351679"/>
            <a:ext cx="7548918" cy="2328326"/>
          </a:xfrm>
        </p:spPr>
        <p:txBody>
          <a:bodyPr>
            <a:noAutofit/>
          </a:bodyPr>
          <a:lstStyle/>
          <a:p>
            <a:r>
              <a:rPr lang="en-GB" dirty="0" smtClean="0"/>
              <a:t>Women in</a:t>
            </a:r>
            <a:br>
              <a:rPr lang="en-GB" dirty="0" smtClean="0"/>
            </a:br>
            <a:r>
              <a:rPr lang="en-GB" dirty="0" smtClean="0"/>
              <a:t>science, technology </a:t>
            </a:r>
            <a:br>
              <a:rPr lang="en-GB" dirty="0" smtClean="0"/>
            </a:br>
            <a:r>
              <a:rPr lang="en-GB" dirty="0" smtClean="0"/>
              <a:t>and research</a:t>
            </a:r>
            <a:endParaRPr lang="en-GB" dirty="0"/>
          </a:p>
        </p:txBody>
      </p:sp>
      <p:sp>
        <p:nvSpPr>
          <p:cNvPr id="7" name="Subtitle 6"/>
          <p:cNvSpPr>
            <a:spLocks noGrp="1"/>
          </p:cNvSpPr>
          <p:nvPr>
            <p:ph type="subTitle" idx="1"/>
          </p:nvPr>
        </p:nvSpPr>
        <p:spPr>
          <a:xfrm>
            <a:off x="2414324" y="5183571"/>
            <a:ext cx="7548918" cy="673316"/>
          </a:xfrm>
        </p:spPr>
        <p:txBody>
          <a:bodyPr/>
          <a:lstStyle/>
          <a:p>
            <a:r>
              <a:rPr lang="en-GB" dirty="0">
                <a:solidFill>
                  <a:srgbClr val="FFC000"/>
                </a:solidFill>
              </a:rPr>
              <a:t>Eurostat Webinar</a:t>
            </a:r>
          </a:p>
        </p:txBody>
      </p:sp>
      <p:sp>
        <p:nvSpPr>
          <p:cNvPr id="8" name="Text Placeholder 7"/>
          <p:cNvSpPr>
            <a:spLocks noGrp="1"/>
          </p:cNvSpPr>
          <p:nvPr>
            <p:ph type="body" sz="quarter" idx="13"/>
          </p:nvPr>
        </p:nvSpPr>
        <p:spPr/>
        <p:txBody>
          <a:bodyPr/>
          <a:lstStyle/>
          <a:p>
            <a:r>
              <a:rPr lang="en-GB" dirty="0"/>
              <a:t>March 6</a:t>
            </a:r>
            <a:r>
              <a:rPr lang="en-GB" dirty="0" smtClean="0"/>
              <a:t>, 2023</a:t>
            </a:r>
            <a:endParaRPr lang="en-GB" dirty="0"/>
          </a:p>
        </p:txBody>
      </p:sp>
    </p:spTree>
    <p:extLst>
      <p:ext uri="{BB962C8B-B14F-4D97-AF65-F5344CB8AC3E}">
        <p14:creationId xmlns:p14="http://schemas.microsoft.com/office/powerpoint/2010/main" val="3195631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5590" y="5580"/>
            <a:ext cx="11203171" cy="782357"/>
          </a:xfrm>
        </p:spPr>
        <p:txBody>
          <a:bodyPr/>
          <a:lstStyle/>
          <a:p>
            <a:r>
              <a:rPr lang="en-IE" dirty="0" smtClean="0"/>
              <a:t>HR in </a:t>
            </a:r>
            <a:r>
              <a:rPr lang="en-IE" dirty="0"/>
              <a:t>S&amp;T in EU </a:t>
            </a:r>
            <a:r>
              <a:rPr lang="en-IE" dirty="0" smtClean="0"/>
              <a:t>- Women in S&amp;T 2011 vs 2021</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904" y="4008592"/>
            <a:ext cx="2622387" cy="26223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121" y="743114"/>
            <a:ext cx="3187700" cy="3187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1115" y="787937"/>
            <a:ext cx="3237963" cy="323796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8555" y="3835369"/>
            <a:ext cx="2968831" cy="2968831"/>
          </a:xfrm>
          <a:prstGeom prst="rect">
            <a:avLst/>
          </a:prstGeom>
        </p:spPr>
      </p:pic>
    </p:spTree>
    <p:extLst>
      <p:ext uri="{BB962C8B-B14F-4D97-AF65-F5344CB8AC3E}">
        <p14:creationId xmlns:p14="http://schemas.microsoft.com/office/powerpoint/2010/main" val="13645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Are women and men represented equally in </a:t>
            </a:r>
            <a:r>
              <a:rPr lang="en-IE" dirty="0" smtClean="0"/>
              <a:t>S&amp;T and research in the EU?</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469" y="2205927"/>
            <a:ext cx="3757159" cy="293088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696" y="2461639"/>
            <a:ext cx="3755308" cy="26726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58" y="2461639"/>
            <a:ext cx="3641017" cy="2672602"/>
          </a:xfrm>
          <a:prstGeom prst="rect">
            <a:avLst/>
          </a:prstGeom>
        </p:spPr>
      </p:pic>
      <p:sp>
        <p:nvSpPr>
          <p:cNvPr id="10" name="TextBox 9"/>
          <p:cNvSpPr txBox="1"/>
          <p:nvPr/>
        </p:nvSpPr>
        <p:spPr>
          <a:xfrm>
            <a:off x="332464" y="5206910"/>
            <a:ext cx="4021394" cy="923330"/>
          </a:xfrm>
          <a:prstGeom prst="rect">
            <a:avLst/>
          </a:prstGeom>
          <a:noFill/>
        </p:spPr>
        <p:txBody>
          <a:bodyPr wrap="square" rtlCol="0">
            <a:spAutoFit/>
          </a:bodyPr>
          <a:lstStyle/>
          <a:p>
            <a:r>
              <a:rPr lang="en-GB" b="1" dirty="0" smtClean="0"/>
              <a:t>HR in </a:t>
            </a:r>
            <a:r>
              <a:rPr lang="en-GB" b="1" dirty="0"/>
              <a:t>the science and </a:t>
            </a:r>
            <a:r>
              <a:rPr lang="en-GB" b="1" dirty="0" smtClean="0"/>
              <a:t>technology</a:t>
            </a:r>
          </a:p>
          <a:p>
            <a:endParaRPr lang="en-GB" dirty="0"/>
          </a:p>
          <a:p>
            <a:endParaRPr lang="en-US" dirty="0"/>
          </a:p>
        </p:txBody>
      </p:sp>
      <p:sp>
        <p:nvSpPr>
          <p:cNvPr id="11" name="TextBox 10"/>
          <p:cNvSpPr txBox="1"/>
          <p:nvPr/>
        </p:nvSpPr>
        <p:spPr>
          <a:xfrm>
            <a:off x="4337261" y="5141957"/>
            <a:ext cx="4021394" cy="1200329"/>
          </a:xfrm>
          <a:prstGeom prst="rect">
            <a:avLst/>
          </a:prstGeom>
          <a:noFill/>
        </p:spPr>
        <p:txBody>
          <a:bodyPr wrap="square" rtlCol="0">
            <a:spAutoFit/>
          </a:bodyPr>
          <a:lstStyle/>
          <a:p>
            <a:r>
              <a:rPr lang="en-GB" b="1" dirty="0"/>
              <a:t>High technology and knowledge-intensive sectors</a:t>
            </a:r>
          </a:p>
          <a:p>
            <a:endParaRPr lang="en-GB" dirty="0"/>
          </a:p>
          <a:p>
            <a:endParaRPr lang="en-US" dirty="0"/>
          </a:p>
        </p:txBody>
      </p:sp>
      <p:sp>
        <p:nvSpPr>
          <p:cNvPr id="12" name="TextBox 11"/>
          <p:cNvSpPr txBox="1"/>
          <p:nvPr/>
        </p:nvSpPr>
        <p:spPr>
          <a:xfrm>
            <a:off x="8248034" y="5136813"/>
            <a:ext cx="4021394" cy="923330"/>
          </a:xfrm>
          <a:prstGeom prst="rect">
            <a:avLst/>
          </a:prstGeom>
          <a:noFill/>
        </p:spPr>
        <p:txBody>
          <a:bodyPr wrap="square" rtlCol="0">
            <a:spAutoFit/>
          </a:bodyPr>
          <a:lstStyle/>
          <a:p>
            <a:r>
              <a:rPr lang="en-GB" b="1" dirty="0"/>
              <a:t>Research and Development (R&amp;D)</a:t>
            </a:r>
          </a:p>
          <a:p>
            <a:endParaRPr lang="en-GB" dirty="0"/>
          </a:p>
          <a:p>
            <a:endParaRPr lang="en-US" dirty="0"/>
          </a:p>
        </p:txBody>
      </p:sp>
    </p:spTree>
    <p:extLst>
      <p:ext uri="{BB962C8B-B14F-4D97-AF65-F5344CB8AC3E}">
        <p14:creationId xmlns:p14="http://schemas.microsoft.com/office/powerpoint/2010/main" val="16876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92572"/>
            <a:ext cx="6684117" cy="2149523"/>
          </a:xfrm>
        </p:spPr>
        <p:txBody>
          <a:bodyPr>
            <a:noAutofit/>
          </a:bodyPr>
          <a:lstStyle/>
          <a:p>
            <a:r>
              <a:rPr lang="en-GB" dirty="0" smtClean="0"/>
              <a:t>Human resources </a:t>
            </a:r>
            <a:br>
              <a:rPr lang="en-GB" dirty="0" smtClean="0"/>
            </a:br>
            <a:r>
              <a:rPr lang="en-GB" dirty="0" smtClean="0"/>
              <a:t>in science and technology</a:t>
            </a:r>
            <a:endParaRPr lang="en-GB"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7913" y="270649"/>
            <a:ext cx="10515600" cy="782357"/>
          </a:xfrm>
        </p:spPr>
        <p:txBody>
          <a:bodyPr/>
          <a:lstStyle/>
          <a:p>
            <a:r>
              <a:rPr lang="en-IE" dirty="0" smtClean="0"/>
              <a:t>Human resources in S&amp;T - Definition</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5" y="1456968"/>
            <a:ext cx="4896944" cy="3594485"/>
          </a:xfrm>
          <a:prstGeom prst="rect">
            <a:avLst/>
          </a:prstGeom>
        </p:spPr>
      </p:pic>
      <p:sp>
        <p:nvSpPr>
          <p:cNvPr id="2" name="Right Arrow 1"/>
          <p:cNvSpPr/>
          <p:nvPr/>
        </p:nvSpPr>
        <p:spPr>
          <a:xfrm>
            <a:off x="5824691" y="5927303"/>
            <a:ext cx="4971349" cy="3422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4402230" y="3069543"/>
            <a:ext cx="1633591" cy="369332"/>
          </a:xfrm>
          <a:prstGeom prst="rect">
            <a:avLst/>
          </a:prstGeom>
          <a:noFill/>
        </p:spPr>
        <p:txBody>
          <a:bodyPr wrap="square" rtlCol="0">
            <a:spAutoFit/>
          </a:bodyPr>
          <a:lstStyle/>
          <a:p>
            <a:r>
              <a:rPr lang="en-IE" b="1" dirty="0" smtClean="0">
                <a:solidFill>
                  <a:srgbClr val="FF0000"/>
                </a:solidFill>
              </a:rPr>
              <a:t>Education</a:t>
            </a:r>
            <a:endParaRPr lang="en-US" b="1" dirty="0">
              <a:solidFill>
                <a:srgbClr val="FF0000"/>
              </a:solidFill>
            </a:endParaRPr>
          </a:p>
        </p:txBody>
      </p:sp>
      <p:sp>
        <p:nvSpPr>
          <p:cNvPr id="14" name="TextBox 13"/>
          <p:cNvSpPr txBox="1"/>
          <p:nvPr/>
        </p:nvSpPr>
        <p:spPr>
          <a:xfrm>
            <a:off x="7272875" y="6295127"/>
            <a:ext cx="1633591" cy="369332"/>
          </a:xfrm>
          <a:prstGeom prst="rect">
            <a:avLst/>
          </a:prstGeom>
          <a:noFill/>
        </p:spPr>
        <p:txBody>
          <a:bodyPr wrap="square" rtlCol="0">
            <a:spAutoFit/>
          </a:bodyPr>
          <a:lstStyle/>
          <a:p>
            <a:r>
              <a:rPr lang="en-IE" b="1" dirty="0" smtClean="0">
                <a:solidFill>
                  <a:srgbClr val="FF0000"/>
                </a:solidFill>
              </a:rPr>
              <a:t>Occupation</a:t>
            </a:r>
            <a:endParaRPr lang="en-US" b="1" dirty="0">
              <a:solidFill>
                <a:srgbClr val="FF0000"/>
              </a:solidFill>
            </a:endParaRPr>
          </a:p>
        </p:txBody>
      </p:sp>
      <p:sp>
        <p:nvSpPr>
          <p:cNvPr id="7" name="TextBox 6"/>
          <p:cNvSpPr txBox="1"/>
          <p:nvPr/>
        </p:nvSpPr>
        <p:spPr>
          <a:xfrm>
            <a:off x="7919291" y="2760201"/>
            <a:ext cx="4448710" cy="646331"/>
          </a:xfrm>
          <a:prstGeom prst="rect">
            <a:avLst/>
          </a:prstGeom>
          <a:noFill/>
        </p:spPr>
        <p:txBody>
          <a:bodyPr wrap="square" rtlCol="0">
            <a:spAutoFit/>
          </a:bodyPr>
          <a:lstStyle/>
          <a:p>
            <a:r>
              <a:rPr lang="en-IE" b="1" dirty="0" smtClean="0">
                <a:solidFill>
                  <a:schemeClr val="tx2"/>
                </a:solidFill>
              </a:rPr>
              <a:t>People having tertiary education and working in S&amp;T</a:t>
            </a:r>
          </a:p>
        </p:txBody>
      </p:sp>
      <p:sp>
        <p:nvSpPr>
          <p:cNvPr id="15" name="TextBox 14"/>
          <p:cNvSpPr txBox="1"/>
          <p:nvPr/>
        </p:nvSpPr>
        <p:spPr>
          <a:xfrm>
            <a:off x="5843067" y="3990937"/>
            <a:ext cx="6417141" cy="369332"/>
          </a:xfrm>
          <a:prstGeom prst="rect">
            <a:avLst/>
          </a:prstGeom>
          <a:noFill/>
        </p:spPr>
        <p:txBody>
          <a:bodyPr wrap="none" rtlCol="0">
            <a:spAutoFit/>
          </a:bodyPr>
          <a:lstStyle/>
          <a:p>
            <a:r>
              <a:rPr lang="en-IE" b="1" dirty="0"/>
              <a:t>Persons having tertiary education and/or working in S&amp;T</a:t>
            </a:r>
          </a:p>
        </p:txBody>
      </p:sp>
      <p:sp>
        <p:nvSpPr>
          <p:cNvPr id="16" name="Rectangle 15"/>
          <p:cNvSpPr/>
          <p:nvPr/>
        </p:nvSpPr>
        <p:spPr>
          <a:xfrm>
            <a:off x="6358548" y="1309274"/>
            <a:ext cx="3903633" cy="369332"/>
          </a:xfrm>
          <a:prstGeom prst="rect">
            <a:avLst/>
          </a:prstGeom>
        </p:spPr>
        <p:txBody>
          <a:bodyPr wrap="none">
            <a:spAutoFit/>
          </a:bodyPr>
          <a:lstStyle/>
          <a:p>
            <a:r>
              <a:rPr lang="en-IE" b="1" dirty="0"/>
              <a:t>Persons having tertiary education</a:t>
            </a:r>
          </a:p>
        </p:txBody>
      </p:sp>
      <p:sp>
        <p:nvSpPr>
          <p:cNvPr id="17" name="Rectangle 16"/>
          <p:cNvSpPr/>
          <p:nvPr/>
        </p:nvSpPr>
        <p:spPr>
          <a:xfrm>
            <a:off x="7272875" y="5151507"/>
            <a:ext cx="2685351" cy="369332"/>
          </a:xfrm>
          <a:prstGeom prst="rect">
            <a:avLst/>
          </a:prstGeom>
        </p:spPr>
        <p:txBody>
          <a:bodyPr wrap="none">
            <a:spAutoFit/>
          </a:bodyPr>
          <a:lstStyle/>
          <a:p>
            <a:r>
              <a:rPr lang="en-IE" b="1" dirty="0"/>
              <a:t>People working in S&amp;T</a:t>
            </a:r>
          </a:p>
        </p:txBody>
      </p:sp>
      <p:sp>
        <p:nvSpPr>
          <p:cNvPr id="18" name="Rectangle 17"/>
          <p:cNvSpPr/>
          <p:nvPr/>
        </p:nvSpPr>
        <p:spPr>
          <a:xfrm>
            <a:off x="8615550" y="5557971"/>
            <a:ext cx="2929007" cy="369332"/>
          </a:xfrm>
          <a:prstGeom prst="rect">
            <a:avLst/>
          </a:prstGeom>
        </p:spPr>
        <p:txBody>
          <a:bodyPr wrap="none">
            <a:spAutoFit/>
          </a:bodyPr>
          <a:lstStyle/>
          <a:p>
            <a:r>
              <a:rPr lang="en-IE" b="1" dirty="0">
                <a:solidFill>
                  <a:schemeClr val="tx2"/>
                </a:solidFill>
              </a:rPr>
              <a:t>Scientists and Engineers</a:t>
            </a:r>
            <a:endParaRPr lang="en-US" b="1" dirty="0">
              <a:solidFill>
                <a:schemeClr val="tx2"/>
              </a:solidFill>
            </a:endParaRPr>
          </a:p>
        </p:txBody>
      </p:sp>
      <p:sp>
        <p:nvSpPr>
          <p:cNvPr id="19" name="Right Arrow 18"/>
          <p:cNvSpPr/>
          <p:nvPr/>
        </p:nvSpPr>
        <p:spPr>
          <a:xfrm rot="16200000">
            <a:off x="3025270" y="3579763"/>
            <a:ext cx="4971349" cy="3422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4243" y="138256"/>
            <a:ext cx="10515600" cy="782357"/>
          </a:xfrm>
        </p:spPr>
        <p:txBody>
          <a:bodyPr/>
          <a:lstStyle/>
          <a:p>
            <a:r>
              <a:rPr lang="en-GB" dirty="0" smtClean="0"/>
              <a:t>Human resources in S&amp;T in EU - Overview</a:t>
            </a:r>
            <a:endParaRPr lang="en-GB" dirty="0"/>
          </a:p>
        </p:txBody>
      </p:sp>
      <p:pic>
        <p:nvPicPr>
          <p:cNvPr id="5" name="Picture 4"/>
          <p:cNvPicPr>
            <a:picLocks noChangeAspect="1"/>
          </p:cNvPicPr>
          <p:nvPr/>
        </p:nvPicPr>
        <p:blipFill>
          <a:blip r:embed="rId3"/>
          <a:stretch>
            <a:fillRect/>
          </a:stretch>
        </p:blipFill>
        <p:spPr>
          <a:xfrm>
            <a:off x="2499742" y="2027978"/>
            <a:ext cx="6131189" cy="3937445"/>
          </a:xfrm>
          <a:prstGeom prst="rect">
            <a:avLst/>
          </a:prstGeom>
        </p:spPr>
      </p:pic>
      <p:sp>
        <p:nvSpPr>
          <p:cNvPr id="3" name="12-Point Star 2"/>
          <p:cNvSpPr/>
          <p:nvPr/>
        </p:nvSpPr>
        <p:spPr>
          <a:xfrm>
            <a:off x="4850981" y="1769759"/>
            <a:ext cx="1718733"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99 M</a:t>
            </a:r>
            <a:endParaRPr lang="en-US" dirty="0"/>
          </a:p>
        </p:txBody>
      </p:sp>
      <p:sp>
        <p:nvSpPr>
          <p:cNvPr id="6" name="16-Point Star 5"/>
          <p:cNvSpPr/>
          <p:nvPr/>
        </p:nvSpPr>
        <p:spPr>
          <a:xfrm>
            <a:off x="6426284" y="3018578"/>
            <a:ext cx="1548898" cy="914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68M</a:t>
            </a:r>
            <a:endParaRPr lang="en-US" sz="1600" dirty="0"/>
          </a:p>
        </p:txBody>
      </p:sp>
      <p:sp>
        <p:nvSpPr>
          <p:cNvPr id="7" name="16-Point Star 6"/>
          <p:cNvSpPr/>
          <p:nvPr/>
        </p:nvSpPr>
        <p:spPr>
          <a:xfrm>
            <a:off x="4908631" y="3141358"/>
            <a:ext cx="1313412" cy="668839"/>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smtClean="0"/>
              <a:t>47M</a:t>
            </a:r>
            <a:endParaRPr lang="en-US" sz="1400" dirty="0"/>
          </a:p>
        </p:txBody>
      </p:sp>
      <p:sp>
        <p:nvSpPr>
          <p:cNvPr id="8" name="16-Point Star 7"/>
          <p:cNvSpPr/>
          <p:nvPr/>
        </p:nvSpPr>
        <p:spPr>
          <a:xfrm>
            <a:off x="3199981" y="2968322"/>
            <a:ext cx="1651000" cy="914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79 M </a:t>
            </a:r>
            <a:endParaRPr lang="en-US" sz="1600" dirty="0"/>
          </a:p>
        </p:txBody>
      </p:sp>
      <p:sp>
        <p:nvSpPr>
          <p:cNvPr id="9" name="12-Point Star 8"/>
          <p:cNvSpPr/>
          <p:nvPr/>
        </p:nvSpPr>
        <p:spPr>
          <a:xfrm>
            <a:off x="4908631" y="4852336"/>
            <a:ext cx="1054101" cy="409823"/>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dirty="0" smtClean="0"/>
              <a:t>16M</a:t>
            </a:r>
            <a:endParaRPr lang="en-US" sz="1200" dirty="0"/>
          </a:p>
        </p:txBody>
      </p:sp>
      <p:sp>
        <p:nvSpPr>
          <p:cNvPr id="10" name="TextBox 9"/>
          <p:cNvSpPr txBox="1"/>
          <p:nvPr/>
        </p:nvSpPr>
        <p:spPr>
          <a:xfrm>
            <a:off x="9350122" y="1585093"/>
            <a:ext cx="1988176" cy="369332"/>
          </a:xfrm>
          <a:prstGeom prst="rect">
            <a:avLst/>
          </a:prstGeom>
          <a:noFill/>
        </p:spPr>
        <p:txBody>
          <a:bodyPr wrap="square" rtlCol="0">
            <a:spAutoFit/>
          </a:bodyPr>
          <a:lstStyle/>
          <a:p>
            <a:r>
              <a:rPr lang="en-IE" b="1" dirty="0" smtClean="0"/>
              <a:t>YEAR: 2021</a:t>
            </a:r>
          </a:p>
        </p:txBody>
      </p:sp>
      <p:sp>
        <p:nvSpPr>
          <p:cNvPr id="2" name="Oval 1"/>
          <p:cNvSpPr/>
          <p:nvPr/>
        </p:nvSpPr>
        <p:spPr>
          <a:xfrm>
            <a:off x="1397285" y="1265217"/>
            <a:ext cx="8681663" cy="5454082"/>
          </a:xfrm>
          <a:prstGeom prst="ellipse">
            <a:avLst/>
          </a:prstGeom>
          <a:noFill/>
          <a:ln w="412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2-Point Star 10"/>
          <p:cNvSpPr/>
          <p:nvPr/>
        </p:nvSpPr>
        <p:spPr>
          <a:xfrm>
            <a:off x="9147866" y="2736782"/>
            <a:ext cx="1718733"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239 M</a:t>
            </a:r>
            <a:endParaRPr lang="en-US" dirty="0"/>
          </a:p>
        </p:txBody>
      </p:sp>
      <p:sp>
        <p:nvSpPr>
          <p:cNvPr id="12" name="TextBox 11"/>
          <p:cNvSpPr txBox="1"/>
          <p:nvPr/>
        </p:nvSpPr>
        <p:spPr>
          <a:xfrm>
            <a:off x="8702119" y="3563646"/>
            <a:ext cx="4161033" cy="369332"/>
          </a:xfrm>
          <a:prstGeom prst="rect">
            <a:avLst/>
          </a:prstGeom>
          <a:noFill/>
        </p:spPr>
        <p:txBody>
          <a:bodyPr wrap="square" rtlCol="0">
            <a:spAutoFit/>
          </a:bodyPr>
          <a:lstStyle/>
          <a:p>
            <a:r>
              <a:rPr lang="en-IE" b="1" dirty="0" smtClean="0"/>
              <a:t>EU POPULATION 25-64 Years</a:t>
            </a:r>
          </a:p>
        </p:txBody>
      </p:sp>
      <p:sp>
        <p:nvSpPr>
          <p:cNvPr id="13" name="12-Point Star 12"/>
          <p:cNvSpPr/>
          <p:nvPr/>
        </p:nvSpPr>
        <p:spPr>
          <a:xfrm>
            <a:off x="4847185" y="1761152"/>
            <a:ext cx="1718733" cy="914400"/>
          </a:xfrm>
          <a:prstGeom prst="star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smtClean="0"/>
          </a:p>
          <a:p>
            <a:pPr algn="ctr"/>
            <a:r>
              <a:rPr lang="en-IE" b="1" dirty="0" smtClean="0">
                <a:solidFill>
                  <a:srgbClr val="9F91F2"/>
                </a:solidFill>
              </a:rPr>
              <a:t>47% </a:t>
            </a:r>
            <a:r>
              <a:rPr lang="en-IE" b="1" dirty="0" smtClean="0">
                <a:solidFill>
                  <a:srgbClr val="F7A833"/>
                </a:solidFill>
              </a:rPr>
              <a:t>53%</a:t>
            </a:r>
          </a:p>
          <a:p>
            <a:pPr algn="ctr"/>
            <a:endParaRPr lang="en-US" dirty="0"/>
          </a:p>
        </p:txBody>
      </p:sp>
      <p:sp>
        <p:nvSpPr>
          <p:cNvPr id="14" name="16-Point Star 13"/>
          <p:cNvSpPr/>
          <p:nvPr/>
        </p:nvSpPr>
        <p:spPr>
          <a:xfrm>
            <a:off x="6409705" y="3025107"/>
            <a:ext cx="1548898" cy="914400"/>
          </a:xfrm>
          <a:prstGeom prst="star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E" sz="1600" b="1" dirty="0" smtClean="0">
                <a:solidFill>
                  <a:srgbClr val="9F91F2"/>
                </a:solidFill>
              </a:rPr>
              <a:t> 48%</a:t>
            </a:r>
          </a:p>
          <a:p>
            <a:pPr algn="just"/>
            <a:r>
              <a:rPr lang="en-IE" sz="1600" b="1" dirty="0" smtClean="0">
                <a:solidFill>
                  <a:srgbClr val="F7A833"/>
                </a:solidFill>
              </a:rPr>
              <a:t> 52%</a:t>
            </a:r>
            <a:r>
              <a:rPr lang="en-IE" sz="1600" dirty="0" smtClean="0"/>
              <a:t>M</a:t>
            </a:r>
            <a:endParaRPr lang="en-US" sz="1600" dirty="0"/>
          </a:p>
        </p:txBody>
      </p:sp>
      <p:sp>
        <p:nvSpPr>
          <p:cNvPr id="15" name="16-Point Star 14"/>
          <p:cNvSpPr/>
          <p:nvPr/>
        </p:nvSpPr>
        <p:spPr>
          <a:xfrm>
            <a:off x="4908630" y="3158570"/>
            <a:ext cx="1313412" cy="668839"/>
          </a:xfrm>
          <a:prstGeom prst="star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b="1" dirty="0" smtClean="0">
                <a:solidFill>
                  <a:srgbClr val="9F91F2"/>
                </a:solidFill>
              </a:rPr>
              <a:t>46%</a:t>
            </a:r>
          </a:p>
          <a:p>
            <a:r>
              <a:rPr lang="en-IE" sz="1400" b="1" dirty="0" smtClean="0">
                <a:solidFill>
                  <a:srgbClr val="F7A833"/>
                </a:solidFill>
              </a:rPr>
              <a:t>54%</a:t>
            </a:r>
            <a:r>
              <a:rPr lang="en-IE" sz="1400" dirty="0" smtClean="0"/>
              <a:t>M</a:t>
            </a:r>
            <a:endParaRPr lang="en-US" sz="1400" dirty="0"/>
          </a:p>
        </p:txBody>
      </p:sp>
      <p:sp>
        <p:nvSpPr>
          <p:cNvPr id="16" name="16-Point Star 15"/>
          <p:cNvSpPr/>
          <p:nvPr/>
        </p:nvSpPr>
        <p:spPr>
          <a:xfrm>
            <a:off x="3186442" y="2968322"/>
            <a:ext cx="1651000" cy="914400"/>
          </a:xfrm>
          <a:prstGeom prst="star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smtClean="0">
                <a:solidFill>
                  <a:srgbClr val="9F91F2"/>
                </a:solidFill>
              </a:rPr>
              <a:t>46%</a:t>
            </a:r>
            <a:endParaRPr lang="en-IE" sz="1600" dirty="0"/>
          </a:p>
          <a:p>
            <a:pPr algn="ctr"/>
            <a:r>
              <a:rPr lang="en-IE" sz="1600" b="1" dirty="0" smtClean="0">
                <a:solidFill>
                  <a:srgbClr val="F7A833"/>
                </a:solidFill>
              </a:rPr>
              <a:t>54%</a:t>
            </a:r>
            <a:endParaRPr lang="en-US" sz="1600" b="1" dirty="0">
              <a:solidFill>
                <a:srgbClr val="F7A833"/>
              </a:solidFill>
            </a:endParaRPr>
          </a:p>
        </p:txBody>
      </p:sp>
      <p:sp>
        <p:nvSpPr>
          <p:cNvPr id="17" name="12-Point Star 16"/>
          <p:cNvSpPr/>
          <p:nvPr/>
        </p:nvSpPr>
        <p:spPr>
          <a:xfrm>
            <a:off x="4908631" y="4852336"/>
            <a:ext cx="1054101" cy="409823"/>
          </a:xfrm>
          <a:prstGeom prst="star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smtClean="0">
                <a:solidFill>
                  <a:srgbClr val="9F91F2"/>
                </a:solidFill>
              </a:rPr>
              <a:t>60%</a:t>
            </a:r>
          </a:p>
          <a:p>
            <a:pPr algn="ctr"/>
            <a:r>
              <a:rPr lang="en-IE" sz="1200" b="1" dirty="0" smtClean="0">
                <a:solidFill>
                  <a:srgbClr val="F7A833"/>
                </a:solidFill>
              </a:rPr>
              <a:t>40%</a:t>
            </a:r>
            <a:endParaRPr lang="en-US" sz="1200" b="1" dirty="0">
              <a:solidFill>
                <a:srgbClr val="F7A833"/>
              </a:solidFill>
            </a:endParaRPr>
          </a:p>
        </p:txBody>
      </p:sp>
      <p:sp>
        <p:nvSpPr>
          <p:cNvPr id="18" name="12-Point Star 17"/>
          <p:cNvSpPr/>
          <p:nvPr/>
        </p:nvSpPr>
        <p:spPr>
          <a:xfrm>
            <a:off x="9147866" y="2713278"/>
            <a:ext cx="1718733" cy="914400"/>
          </a:xfrm>
          <a:prstGeom prst="star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rgbClr val="9F91F2"/>
                </a:solidFill>
              </a:rPr>
              <a:t>50%</a:t>
            </a:r>
          </a:p>
          <a:p>
            <a:pPr algn="ctr"/>
            <a:r>
              <a:rPr lang="en-IE" b="1" dirty="0" smtClean="0">
                <a:solidFill>
                  <a:srgbClr val="F7A833"/>
                </a:solidFill>
              </a:rPr>
              <a:t>50%</a:t>
            </a:r>
            <a:endParaRPr lang="en-US" b="1" dirty="0">
              <a:solidFill>
                <a:srgbClr val="F7A833"/>
              </a:solidFill>
            </a:endParaRPr>
          </a:p>
        </p:txBody>
      </p:sp>
      <p:sp>
        <p:nvSpPr>
          <p:cNvPr id="19" name="TextBox 18"/>
          <p:cNvSpPr txBox="1"/>
          <p:nvPr/>
        </p:nvSpPr>
        <p:spPr>
          <a:xfrm>
            <a:off x="498048" y="5828803"/>
            <a:ext cx="1107353" cy="646331"/>
          </a:xfrm>
          <a:prstGeom prst="rect">
            <a:avLst/>
          </a:prstGeom>
          <a:noFill/>
        </p:spPr>
        <p:txBody>
          <a:bodyPr wrap="square" rtlCol="0">
            <a:spAutoFit/>
          </a:bodyPr>
          <a:lstStyle/>
          <a:p>
            <a:r>
              <a:rPr lang="en-IE" b="1" dirty="0" smtClean="0">
                <a:solidFill>
                  <a:srgbClr val="9F91F2"/>
                </a:solidFill>
              </a:rPr>
              <a:t>Men</a:t>
            </a:r>
          </a:p>
          <a:p>
            <a:r>
              <a:rPr lang="en-IE" b="1" dirty="0" smtClean="0">
                <a:solidFill>
                  <a:srgbClr val="F7A833"/>
                </a:solidFill>
              </a:rPr>
              <a:t>Women</a:t>
            </a:r>
            <a:endParaRPr lang="en-US" b="1" dirty="0">
              <a:solidFill>
                <a:srgbClr val="F7A833"/>
              </a:solidFill>
            </a:endParaRPr>
          </a:p>
        </p:txBody>
      </p:sp>
    </p:spTree>
    <p:extLst>
      <p:ext uri="{BB962C8B-B14F-4D97-AF65-F5344CB8AC3E}">
        <p14:creationId xmlns:p14="http://schemas.microsoft.com/office/powerpoint/2010/main" val="14172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smtClean="0"/>
              <a:t>Human resources in S&amp;T in EU- Evolution over time </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437308421"/>
              </p:ext>
            </p:extLst>
          </p:nvPr>
        </p:nvGraphicFramePr>
        <p:xfrm>
          <a:off x="1149790" y="1530036"/>
          <a:ext cx="8908610" cy="4526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4161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Human resources in S&amp;T in EU- Evolution over time </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209097311"/>
              </p:ext>
            </p:extLst>
          </p:nvPr>
        </p:nvGraphicFramePr>
        <p:xfrm>
          <a:off x="1738266" y="1416112"/>
          <a:ext cx="7604910" cy="4894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6526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Human resources in S&amp;T in </a:t>
            </a:r>
            <a:r>
              <a:rPr lang="en-IE" dirty="0" smtClean="0"/>
              <a:t>EU - </a:t>
            </a:r>
            <a:r>
              <a:rPr lang="en-IE" dirty="0"/>
              <a:t>Scientists </a:t>
            </a:r>
            <a:r>
              <a:rPr lang="en-IE" dirty="0" smtClean="0"/>
              <a:t>and engineers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930153902"/>
              </p:ext>
            </p:extLst>
          </p:nvPr>
        </p:nvGraphicFramePr>
        <p:xfrm>
          <a:off x="1865015" y="1640087"/>
          <a:ext cx="7659230" cy="433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572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482860"/>
            <a:ext cx="10872090" cy="782357"/>
          </a:xfrm>
        </p:spPr>
        <p:txBody>
          <a:bodyPr/>
          <a:lstStyle/>
          <a:p>
            <a:r>
              <a:rPr lang="en-IE" dirty="0"/>
              <a:t>Human resources in S&amp;T in EU </a:t>
            </a:r>
            <a:r>
              <a:rPr lang="en-IE" dirty="0" smtClean="0"/>
              <a:t>– Unemployment rate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16821476"/>
              </p:ext>
            </p:extLst>
          </p:nvPr>
        </p:nvGraphicFramePr>
        <p:xfrm>
          <a:off x="1664677" y="1334233"/>
          <a:ext cx="8604738" cy="4697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6235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5040</TotalTime>
  <Words>492</Words>
  <Application>Microsoft Office PowerPoint</Application>
  <PresentationFormat>Widescreen</PresentationFormat>
  <Paragraphs>67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Women in science, technology  and research</vt:lpstr>
      <vt:lpstr>Are women and men represented equally in S&amp;T and research in the EU?</vt:lpstr>
      <vt:lpstr>Human resources  in science and technology</vt:lpstr>
      <vt:lpstr>Human resources in S&amp;T - Definition</vt:lpstr>
      <vt:lpstr>Human resources in S&amp;T in EU - Overview</vt:lpstr>
      <vt:lpstr>Human resources in S&amp;T in EU- Evolution over time </vt:lpstr>
      <vt:lpstr>Human resources in S&amp;T in EU- Evolution over time </vt:lpstr>
      <vt:lpstr>Human resources in S&amp;T in EU - Scientists and engineers</vt:lpstr>
      <vt:lpstr>Human resources in S&amp;T in EU – Unemployment rate</vt:lpstr>
      <vt:lpstr>HR in S&amp;T in EU - Women in S&amp;T 2011 vs 2021</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DIEZ SOTO Alvaro (ESTAT)</dc:creator>
  <cp:lastModifiedBy>DIEZ SOTO Alvaro (ESTAT)</cp:lastModifiedBy>
  <cp:revision>133</cp:revision>
  <dcterms:created xsi:type="dcterms:W3CDTF">2023-02-20T08:47:32Z</dcterms:created>
  <dcterms:modified xsi:type="dcterms:W3CDTF">2023-03-06T10:23:18Z</dcterms:modified>
</cp:coreProperties>
</file>