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285" r:id="rId6"/>
    <p:sldId id="293" r:id="rId7"/>
    <p:sldId id="294" r:id="rId8"/>
    <p:sldId id="296" r:id="rId9"/>
    <p:sldId id="286" r:id="rId10"/>
    <p:sldId id="303" r:id="rId11"/>
    <p:sldId id="302" r:id="rId12"/>
    <p:sldId id="305" r:id="rId13"/>
    <p:sldId id="288" r:id="rId14"/>
    <p:sldId id="298" r:id="rId15"/>
    <p:sldId id="311" r:id="rId16"/>
    <p:sldId id="291" r:id="rId17"/>
    <p:sldId id="289" r:id="rId18"/>
    <p:sldId id="307" r:id="rId19"/>
    <p:sldId id="308" r:id="rId20"/>
    <p:sldId id="295" r:id="rId21"/>
    <p:sldId id="290" r:id="rId22"/>
    <p:sldId id="31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F12BD-44CF-4135-A76F-05EC48C97FBD}" v="11" dt="2022-03-11T12:32:43.894"/>
    <p1510:client id="{129A2F8A-E45E-4A76-93EB-B2070FFD6DB4}" v="19" dt="2022-03-10T17:28:38.733"/>
    <p1510:client id="{14881451-36C6-4E01-9139-B8744A24FD83}" v="465" dt="2022-03-10T11:09:59.973"/>
    <p1510:client id="{15C7DB6A-154F-455E-92C2-4F0069935E62}" v="45" dt="2022-03-08T12:58:15.325"/>
    <p1510:client id="{18A40F8B-19AE-4843-A339-A5232E5CD5C3}" v="16" dt="2022-03-10T10:57:11.854"/>
    <p1510:client id="{1AFAE927-5F93-46A7-A29E-DA51E0818F97}" v="194" dt="2022-03-08T14:58:31.773"/>
    <p1510:client id="{24DD8F31-119A-494C-A898-51793E9A82D2}" v="178" dt="2022-03-08T17:20:43.749"/>
    <p1510:client id="{25B4F5AA-3E43-4FEF-83A1-5DAE4652DB4B}" v="27" dt="2022-03-09T17:14:24.702"/>
    <p1510:client id="{2C4B397F-0F05-4574-AD4A-1038F414BED5}" v="16" dt="2022-03-10T13:10:44.525"/>
    <p1510:client id="{2EDD4BB2-76C8-4A2A-95D3-509FD5EF7294}" v="9" dt="2022-03-08T17:26:25.854"/>
    <p1510:client id="{3AF6FAB5-48A3-4610-A486-EED94C0E8423}" v="6" dt="2022-03-10T11:09:50.336"/>
    <p1510:client id="{42186CB4-66C7-4358-907D-212E809063B2}" v="22" dt="2022-03-10T21:30:22.219"/>
    <p1510:client id="{4424119B-647D-4EF2-91D3-5138CDCF0E6A}" v="2" dt="2022-03-10T10:40:37.744"/>
    <p1510:client id="{50D881FC-DC9A-4D14-B112-9A92AD482F15}" v="621" dt="2022-03-10T14:58:35.878"/>
    <p1510:client id="{5215F14D-D389-45F6-A80E-5063B79BB33F}" v="929" dt="2022-03-10T16:40:19.706"/>
    <p1510:client id="{62386616-708B-45E2-B2F4-32975573C037}" v="10" dt="2022-03-10T20:23:33.020"/>
    <p1510:client id="{69772992-0A97-4195-9FE9-6C38EF373D44}" v="30" dt="2022-03-09T13:32:38.167"/>
    <p1510:client id="{7003DC62-4247-475F-98FB-98D053F8D053}" v="31" dt="2022-03-10T12:57:12.461"/>
    <p1510:client id="{71A59035-1621-4E7C-90E5-28BF8A10EF26}" v="113" dt="2022-03-10T07:45:00.813"/>
    <p1510:client id="{79085995-F611-46B1-826E-7ACE7C7FFC88}" v="454" dt="2022-03-10T20:13:00.555"/>
    <p1510:client id="{82B1564A-4D0C-4ECA-89A0-0055F73E7C8A}" v="125" dt="2022-03-10T15:12:05.230"/>
    <p1510:client id="{A5DAE406-99E3-4141-9567-1F34A0826D6D}" v="11" dt="2022-03-11T07:09:16.380"/>
    <p1510:client id="{A7ED0015-FB92-4DD2-91E1-6FD2AF81F0BE}" v="9" dt="2022-03-10T16:56:46.599"/>
    <p1510:client id="{AB7D50DD-B3D3-4BB2-8C1F-F48F1F018EBC}" v="1510" dt="2022-03-10T17:34:20.507"/>
    <p1510:client id="{B6212F8D-FF52-408C-AD42-A1374D80BC74}" v="2" dt="2022-03-07T17:31:19.442"/>
    <p1510:client id="{B65A50B9-8E90-4F7A-8C6A-EA0AA1977570}" v="22" dt="2022-03-10T07:39:20.085"/>
    <p1510:client id="{B7B1782B-59A7-4955-BFD1-23AA3B51B90E}" v="629" dt="2022-03-07T15:39:34.468"/>
    <p1510:client id="{C1A0129E-4AF3-4A94-9A05-1EE93FDB3643}" v="1" dt="2022-03-07T13:35:26.649"/>
    <p1510:client id="{C1F34622-2F56-4678-817B-46AD5C427DFC}" v="17" dt="2022-03-07T14:29:43.138"/>
    <p1510:client id="{CA62A74D-DD71-4705-8CFB-6D1407BDA272}" v="470" dt="2022-03-10T15:42:08.781"/>
    <p1510:client id="{CE80D3BE-3777-478E-A42C-6881A10249BF}" v="301" dt="2022-03-09T13:16:04.766"/>
    <p1510:client id="{CEFBC9E9-BDDC-4472-A846-23F3807A93CB}" v="54" dt="2022-03-10T18:45:57.986"/>
    <p1510:client id="{D8C25DD7-2074-4BFB-943B-4CFA118AF05C}" v="25" dt="2022-03-11T08:36:50.754"/>
    <p1510:client id="{DDFFA267-6FC0-4FCD-9F79-A9991AA4181E}" v="5" dt="2022-03-10T13:08:15.033"/>
    <p1510:client id="{E0D588A0-27D5-4AA8-81F6-81F04B896D83}" v="326" dt="2022-03-10T07:34:23.680"/>
    <p1510:client id="{E1D163D0-8403-490F-8C8C-41D2F4CF891A}" v="183" dt="2022-03-07T15:54:02.559"/>
    <p1510:client id="{ECD032FA-D507-4B29-AAD6-4B306CF80685}" v="117" dt="2022-03-10T14:46:42.604"/>
    <p1510:client id="{F66FBFD5-6DDA-4A06-A80B-7E258A41647F}" v="58" dt="2022-03-09T17:07:32.446"/>
    <p1510:client id="{F9749CD2-A7D1-4EB9-8E0A-48226F74309E}" v="7" dt="2022-03-10T15:06:38.864"/>
    <p1510:client id="{FA74250B-998A-4D16-8D85-5DB5271D3E7A}" v="55" dt="2022-03-07T18:04:42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52" y="28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Hard coal import dependency rate: 57.4%</a:t>
            </a:r>
          </a:p>
          <a:p>
            <a:r>
              <a:rPr lang="en-US">
                <a:cs typeface="Calibri"/>
              </a:rPr>
              <a:t>Be careful – there is also intra-EU trade (Poland exports hard coal to other EU countries) and hard coal coming from stocks (Germany, Spain)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Unlike lignite which is produced and used in a few EU countries, hard coal is used in every EU country except Malta.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8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36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9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3349671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70419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8591167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997897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3618645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623939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8860143" y="4260554"/>
            <a:ext cx="2082800" cy="1249363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02686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3" r:id="rId16"/>
    <p:sldLayoutId id="2147483664" r:id="rId17"/>
    <p:sldLayoutId id="2147483666" r:id="rId18"/>
    <p:sldLayoutId id="2147483667" r:id="rId19"/>
    <p:sldLayoutId id="2147483665" r:id="rId20"/>
    <p:sldLayoutId id="2147483668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3104434"/>
          </a:xfrm>
        </p:spPr>
        <p:txBody>
          <a:bodyPr>
            <a:noAutofit/>
          </a:bodyPr>
          <a:lstStyle/>
          <a:p>
            <a:r>
              <a:rPr lang="en-GB"/>
              <a:t>Energy mix and </a:t>
            </a:r>
            <a:br>
              <a:rPr lang="en-GB"/>
            </a:br>
            <a:r>
              <a:rPr lang="en-GB"/>
              <a:t>energy dependency </a:t>
            </a:r>
            <a:br>
              <a:rPr lang="en-GB"/>
            </a:br>
            <a:r>
              <a:rPr lang="en-GB"/>
              <a:t>of the European Union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87098" y="5768428"/>
            <a:ext cx="10065224" cy="897754"/>
          </a:xfrm>
        </p:spPr>
        <p:txBody>
          <a:bodyPr/>
          <a:lstStyle/>
          <a:p>
            <a:r>
              <a:rPr lang="en-GB"/>
              <a:t>Eurostat Webinar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March 11, 2022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557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A </a:t>
            </a:r>
            <a:r>
              <a:rPr lang="en-IE"/>
              <a:t>major fuel for electricity production and heating in the EU</a:t>
            </a:r>
            <a:endParaRPr lang="en-GB"/>
          </a:p>
          <a:p>
            <a:r>
              <a:rPr lang="en-IE"/>
              <a:t>Covers </a:t>
            </a:r>
            <a:r>
              <a:rPr lang="en-IE" b="1"/>
              <a:t>23.7% of the EU's energy needs</a:t>
            </a:r>
            <a:endParaRPr lang="en-GB"/>
          </a:p>
          <a:p>
            <a:r>
              <a:rPr lang="en-GB" b="1"/>
              <a:t>Import dependency rate of 83.6%</a:t>
            </a:r>
            <a:r>
              <a:rPr lang="en-GB"/>
              <a:t> in 2020</a:t>
            </a:r>
            <a:endParaRPr lang="en-GB">
              <a:cs typeface="Arial"/>
            </a:endParaRPr>
          </a:p>
          <a:p>
            <a:r>
              <a:rPr lang="en-IE" b="1">
                <a:ea typeface="+mn-lt"/>
                <a:cs typeface="+mn-lt"/>
              </a:rPr>
              <a:t>Consumption </a:t>
            </a:r>
            <a:r>
              <a:rPr lang="en-IE">
                <a:ea typeface="+mn-lt"/>
                <a:cs typeface="+mn-lt"/>
              </a:rPr>
              <a:t>broadly flat over last decade (</a:t>
            </a:r>
            <a:r>
              <a:rPr lang="en-IE" err="1">
                <a:ea typeface="+mn-lt"/>
                <a:cs typeface="+mn-lt"/>
              </a:rPr>
              <a:t>bcm</a:t>
            </a:r>
            <a:r>
              <a:rPr lang="en-IE">
                <a:ea typeface="+mn-lt"/>
                <a:cs typeface="+mn-lt"/>
              </a:rPr>
              <a:t>: billion cubic meters):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en-IE">
                <a:ea typeface="+mn-lt"/>
                <a:cs typeface="+mn-lt"/>
              </a:rPr>
              <a:t>399.6 </a:t>
            </a:r>
            <a:r>
              <a:rPr lang="en-IE" err="1">
                <a:ea typeface="+mn-lt"/>
                <a:cs typeface="+mn-lt"/>
              </a:rPr>
              <a:t>bcm</a:t>
            </a:r>
            <a:r>
              <a:rPr lang="en-IE">
                <a:ea typeface="+mn-lt"/>
                <a:cs typeface="+mn-lt"/>
              </a:rPr>
              <a:t> in 2020 vs. 409.3 </a:t>
            </a:r>
            <a:r>
              <a:rPr lang="en-IE" err="1">
                <a:ea typeface="+mn-lt"/>
                <a:cs typeface="+mn-lt"/>
              </a:rPr>
              <a:t>bcm</a:t>
            </a:r>
            <a:r>
              <a:rPr lang="en-IE">
                <a:ea typeface="+mn-lt"/>
                <a:cs typeface="+mn-lt"/>
              </a:rPr>
              <a:t> in 2011</a:t>
            </a:r>
            <a:endParaRPr lang="en-GB">
              <a:ea typeface="+mn-lt"/>
              <a:cs typeface="+mn-lt"/>
            </a:endParaRPr>
          </a:p>
          <a:p>
            <a:r>
              <a:rPr lang="en-IE" b="1">
                <a:ea typeface="+mn-lt"/>
                <a:cs typeface="+mn-lt"/>
              </a:rPr>
              <a:t>Production </a:t>
            </a:r>
            <a:r>
              <a:rPr lang="en-IE">
                <a:ea typeface="+mn-lt"/>
                <a:cs typeface="+mn-lt"/>
              </a:rPr>
              <a:t>fell 60% in same period: </a:t>
            </a:r>
            <a:endParaRPr lang="en-GB" err="1">
              <a:ea typeface="+mn-lt"/>
              <a:cs typeface="+mn-lt"/>
            </a:endParaRPr>
          </a:p>
          <a:p>
            <a:pPr lvl="1"/>
            <a:r>
              <a:rPr lang="en-IE">
                <a:ea typeface="+mn-lt"/>
                <a:cs typeface="+mn-lt"/>
              </a:rPr>
              <a:t>55.7 </a:t>
            </a:r>
            <a:r>
              <a:rPr lang="en-IE" err="1">
                <a:ea typeface="+mn-lt"/>
                <a:cs typeface="+mn-lt"/>
              </a:rPr>
              <a:t>bcm</a:t>
            </a:r>
            <a:r>
              <a:rPr lang="en-IE">
                <a:ea typeface="+mn-lt"/>
                <a:cs typeface="+mn-lt"/>
              </a:rPr>
              <a:t> in 2020 vs. 139.0 </a:t>
            </a:r>
            <a:r>
              <a:rPr lang="en-IE" err="1">
                <a:ea typeface="+mn-lt"/>
                <a:cs typeface="+mn-lt"/>
              </a:rPr>
              <a:t>bcm</a:t>
            </a:r>
            <a:r>
              <a:rPr lang="en-IE">
                <a:ea typeface="+mn-lt"/>
                <a:cs typeface="+mn-lt"/>
              </a:rPr>
              <a:t> in 2011 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2322-B203-4747-9134-DCA36EC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8950" y="6115411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7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7FECE-C95F-4D18-AAA1-69D878E1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637" y="6123348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US"/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30DF66D0-5197-4F5D-A288-DE0DA878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3" y="86035"/>
            <a:ext cx="10332181" cy="66838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7DD767-43B0-49E5-82C1-B6F7117FC301}"/>
              </a:ext>
            </a:extLst>
          </p:cNvPr>
          <p:cNvSpPr/>
          <p:nvPr/>
        </p:nvSpPr>
        <p:spPr>
          <a:xfrm>
            <a:off x="10953508" y="5769014"/>
            <a:ext cx="916329" cy="91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557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>
                <a:cs typeface="Arial"/>
              </a:rPr>
              <a:t>Gap growing during the last decade between consumption and production largely filled by </a:t>
            </a:r>
            <a:r>
              <a:rPr lang="en-IE" b="1">
                <a:cs typeface="Arial"/>
              </a:rPr>
              <a:t>increased imports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Imports </a:t>
            </a:r>
            <a:r>
              <a:rPr lang="en-US" b="1"/>
              <a:t>concentrated among relatively few providers</a:t>
            </a:r>
            <a:r>
              <a:rPr lang="en-US"/>
              <a:t> in 2020:</a:t>
            </a:r>
            <a:endParaRPr lang="en-GB">
              <a:cs typeface="Arial"/>
            </a:endParaRPr>
          </a:p>
          <a:p>
            <a:pPr lvl="1"/>
            <a:r>
              <a:rPr lang="en-US"/>
              <a:t>Roughly </a:t>
            </a:r>
            <a:r>
              <a:rPr lang="en-US" b="1"/>
              <a:t>two thirds </a:t>
            </a:r>
            <a:r>
              <a:rPr lang="en-US"/>
              <a:t>of natural gas imports </a:t>
            </a:r>
            <a:r>
              <a:rPr lang="en-US" b="1"/>
              <a:t>from top 3 suppliers:</a:t>
            </a:r>
            <a:endParaRPr lang="en-US"/>
          </a:p>
          <a:p>
            <a:pPr marL="457200" lvl="1" indent="0">
              <a:buNone/>
            </a:pPr>
            <a:r>
              <a:rPr lang="en-US"/>
              <a:t>   Russia, Norway, Algeria</a:t>
            </a:r>
            <a:endParaRPr lang="en-US">
              <a:cs typeface="Arial"/>
            </a:endParaRPr>
          </a:p>
          <a:p>
            <a:pPr lvl="1"/>
            <a:r>
              <a:rPr lang="en-US"/>
              <a:t>About </a:t>
            </a:r>
            <a:r>
              <a:rPr lang="en-US" b="1"/>
              <a:t>90%</a:t>
            </a:r>
            <a:r>
              <a:rPr lang="en-US"/>
              <a:t> from </a:t>
            </a:r>
            <a:r>
              <a:rPr lang="en-US" b="1"/>
              <a:t>top 8 suppliers</a:t>
            </a:r>
            <a:r>
              <a:rPr lang="en-US">
                <a:ea typeface="+mn-lt"/>
                <a:cs typeface="+mn-lt"/>
              </a:rPr>
              <a:t>:</a:t>
            </a:r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>
                <a:ea typeface="+mn-lt"/>
                <a:cs typeface="+mn-lt"/>
              </a:rPr>
              <a:t>   Russia, Norway, Algeria, Qatar, USA, UK, Nigeria, Libya</a:t>
            </a:r>
            <a:endParaRPr lang="en-GB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3AEDD-87D6-405F-8A2B-052E4D56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8264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/>
              <a:t>Russia </a:t>
            </a:r>
            <a:r>
              <a:rPr lang="en-GB"/>
              <a:t>is the single </a:t>
            </a:r>
            <a:r>
              <a:rPr lang="en-GB" b="1"/>
              <a:t>largest natural gas </a:t>
            </a:r>
            <a:r>
              <a:rPr lang="en-GB" b="1">
                <a:ea typeface="+mn-lt"/>
                <a:cs typeface="+mn-lt"/>
              </a:rPr>
              <a:t>provider</a:t>
            </a:r>
            <a:r>
              <a:rPr lang="en-GB" b="1"/>
              <a:t> </a:t>
            </a:r>
            <a:r>
              <a:rPr lang="en-US"/>
              <a:t>(including liquified natural gas or LNG) </a:t>
            </a:r>
            <a:r>
              <a:rPr lang="en-GB"/>
              <a:t>to the EU representing in 2020:</a:t>
            </a:r>
            <a:endParaRPr lang="en-GB">
              <a:cs typeface="Arial"/>
            </a:endParaRPr>
          </a:p>
          <a:p>
            <a:pPr lvl="1"/>
            <a:r>
              <a:rPr lang="en-GB" b="1">
                <a:ea typeface="+mn-lt"/>
                <a:cs typeface="+mn-lt"/>
              </a:rPr>
              <a:t>46.1% of total net natural gas</a:t>
            </a:r>
            <a:r>
              <a:rPr lang="en-GB" b="1"/>
              <a:t> imports</a:t>
            </a:r>
            <a:r>
              <a:rPr lang="en-GB" baseline="30000"/>
              <a:t>1</a:t>
            </a:r>
            <a:endParaRPr lang="en-GB" baseline="30000">
              <a:cs typeface="Arial"/>
            </a:endParaRPr>
          </a:p>
          <a:p>
            <a:pPr lvl="1"/>
            <a:r>
              <a:rPr lang="en-GB" b="1">
                <a:ea typeface="+mn-lt"/>
                <a:cs typeface="+mn-lt"/>
              </a:rPr>
              <a:t>41.1% of EU natural gas needs</a:t>
            </a:r>
            <a:endParaRPr lang="en-IE" b="1">
              <a:ea typeface="+mn-lt"/>
              <a:cs typeface="+mn-lt"/>
            </a:endParaRPr>
          </a:p>
          <a:p>
            <a:pPr lvl="1"/>
            <a:r>
              <a:rPr lang="en-GB" b="1"/>
              <a:t>9.8% of EU’s total energy needs</a:t>
            </a:r>
            <a:r>
              <a:rPr lang="en-GB" baseline="30000"/>
              <a:t>2</a:t>
            </a:r>
            <a:endParaRPr lang="en-US" baseline="30000"/>
          </a:p>
          <a:p>
            <a:r>
              <a:rPr lang="en-IE">
                <a:ea typeface="+mn-lt"/>
                <a:cs typeface="+mn-lt"/>
              </a:rPr>
              <a:t>Natural gas has the</a:t>
            </a:r>
            <a:r>
              <a:rPr lang="en-IE" b="1">
                <a:ea typeface="+mn-lt"/>
                <a:cs typeface="+mn-lt"/>
              </a:rPr>
              <a:t> highest exposure </a:t>
            </a:r>
            <a:r>
              <a:rPr lang="en-IE">
                <a:ea typeface="+mn-lt"/>
                <a:cs typeface="+mn-lt"/>
              </a:rPr>
              <a:t>to Russia of all fuels</a:t>
            </a:r>
            <a:endParaRPr lang="en-US">
              <a:cs typeface="Arial"/>
            </a:endParaRPr>
          </a:p>
          <a:p>
            <a:endParaRPr lang="en-IE">
              <a:cs typeface="Arial"/>
            </a:endParaRPr>
          </a:p>
          <a:p>
            <a:pPr marL="0" indent="0">
              <a:buNone/>
            </a:pPr>
            <a:r>
              <a:rPr lang="en-GB" sz="1200"/>
              <a:t>1 Imports from Russia in all imports of natural gas into EU27 (excluding intra-EU imports)</a:t>
            </a:r>
            <a:endParaRPr lang="en-GB" sz="1200">
              <a:cs typeface="Arial"/>
            </a:endParaRPr>
          </a:p>
          <a:p>
            <a:pPr marL="0" indent="0">
              <a:buNone/>
            </a:pPr>
            <a:r>
              <a:rPr lang="en-GB" sz="1200"/>
              <a:t>2 Expressed as share of Russian natural gas imports to total gross available energy</a:t>
            </a:r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BD04E-AA59-4078-95CA-5C7624BB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2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35A40-A6C0-41E4-A942-54FCCF9A086E}"/>
              </a:ext>
            </a:extLst>
          </p:cNvPr>
          <p:cNvSpPr txBox="1"/>
          <p:nvPr/>
        </p:nvSpPr>
        <p:spPr>
          <a:xfrm>
            <a:off x="1206377" y="1506467"/>
            <a:ext cx="1020828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/>
              <a:t>Decrease in </a:t>
            </a:r>
            <a:r>
              <a:rPr lang="en-IE" sz="2400" b="1"/>
              <a:t>consumption</a:t>
            </a:r>
            <a:r>
              <a:rPr lang="en-IE" sz="2400"/>
              <a:t> from the peak of two decades ago</a:t>
            </a:r>
            <a:endParaRPr lang="en-US" sz="240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/>
              <a:t>Crude oil and petroleum products still hold the </a:t>
            </a:r>
            <a:r>
              <a:rPr lang="en-IE" sz="2400" b="1"/>
              <a:t>largest share</a:t>
            </a:r>
            <a:r>
              <a:rPr lang="en-IE" sz="2400"/>
              <a:t> in the EU energy mix: </a:t>
            </a:r>
            <a:r>
              <a:rPr lang="en-IE" sz="2400" b="1"/>
              <a:t>34.5% in 2020</a:t>
            </a:r>
            <a:endParaRPr lang="en-IE" sz="2400" b="1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/>
              <a:t>Production of crude oil: reached the lowest point at </a:t>
            </a:r>
            <a:r>
              <a:rPr lang="en-IE" sz="2400" b="1"/>
              <a:t>18.7 Mt</a:t>
            </a:r>
            <a:r>
              <a:rPr lang="en-IE" sz="2400"/>
              <a:t> </a:t>
            </a:r>
            <a:endParaRPr lang="en-IE"/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/>
              <a:t>Crude oil import dependency increased to 96.2%</a:t>
            </a:r>
            <a:endParaRPr lang="en-IE" sz="240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/>
              <a:t>Production of petroleum</a:t>
            </a:r>
            <a:r>
              <a:rPr lang="en-IE" sz="2400">
                <a:ea typeface="+mn-lt"/>
                <a:cs typeface="+mn-lt"/>
              </a:rPr>
              <a:t> products:</a:t>
            </a:r>
            <a:r>
              <a:rPr lang="en-IE" sz="2400"/>
              <a:t> </a:t>
            </a:r>
            <a:r>
              <a:rPr lang="en-IE" sz="2400" b="1"/>
              <a:t>504.8 Mtoe</a:t>
            </a:r>
            <a:endParaRPr lang="en-IE" sz="2400" b="1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/>
              <a:t>Final consumption: </a:t>
            </a:r>
            <a:r>
              <a:rPr lang="en-IE" sz="2400" b="1"/>
              <a:t>384.0 Mtoe</a:t>
            </a:r>
            <a:r>
              <a:rPr lang="en-IE" sz="2400"/>
              <a:t>, the lowest level ever recorded</a:t>
            </a:r>
            <a:endParaRPr lang="en-IE" sz="240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b="1"/>
              <a:t>Import dependency for crude oil and petroleum products, record high: 97.0%</a:t>
            </a:r>
            <a:endParaRPr lang="en-IE" sz="2400" b="1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85A87-3DF4-40A1-9181-128777692473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4E1EE-A604-4A7E-B40E-53A13F85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443D9-312B-4F07-B48E-00FFE826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2450" y="6123348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15</a:t>
            </a:fld>
            <a:endParaRPr lang="en-US"/>
          </a:p>
        </p:txBody>
      </p:sp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D4EE9BB6-0022-4A15-9CC6-12D85199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99" y="131425"/>
            <a:ext cx="10474452" cy="6723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7876FB-47AB-477D-B888-B719081636EC}"/>
              </a:ext>
            </a:extLst>
          </p:cNvPr>
          <p:cNvSpPr/>
          <p:nvPr/>
        </p:nvSpPr>
        <p:spPr>
          <a:xfrm>
            <a:off x="10953508" y="5769014"/>
            <a:ext cx="916329" cy="91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B2682-A13D-48FD-98E1-AEA613513DC8}"/>
              </a:ext>
            </a:extLst>
          </p:cNvPr>
          <p:cNvSpPr txBox="1"/>
          <p:nvPr/>
        </p:nvSpPr>
        <p:spPr>
          <a:xfrm>
            <a:off x="967874" y="1529347"/>
            <a:ext cx="10750884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Russia: the world’s </a:t>
            </a:r>
            <a:r>
              <a:rPr lang="en-IE" sz="2400" b="1" dirty="0"/>
              <a:t>third largest</a:t>
            </a:r>
            <a:r>
              <a:rPr lang="en-IE" sz="2400" dirty="0"/>
              <a:t> oil </a:t>
            </a:r>
            <a:r>
              <a:rPr lang="en-IE" sz="2400" b="1" dirty="0"/>
              <a:t>producer</a:t>
            </a:r>
            <a:r>
              <a:rPr lang="en-IE" sz="2400" dirty="0"/>
              <a:t> and </a:t>
            </a:r>
            <a:r>
              <a:rPr lang="en-IE" sz="2400" b="1" dirty="0"/>
              <a:t>among the main</a:t>
            </a:r>
            <a:r>
              <a:rPr lang="en-IE" sz="2400" dirty="0"/>
              <a:t> </a:t>
            </a:r>
            <a:r>
              <a:rPr lang="en-IE" sz="2400" b="1" dirty="0"/>
              <a:t>exporters</a:t>
            </a:r>
            <a:endParaRPr lang="en-IE" sz="2400" b="1" dirty="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In 2020, the EU relied on Russia for </a:t>
            </a:r>
            <a:r>
              <a:rPr lang="en-IE" sz="2400" b="1" dirty="0"/>
              <a:t>25.7%</a:t>
            </a:r>
            <a:r>
              <a:rPr lang="en-IE" sz="2400" dirty="0"/>
              <a:t> of its crude oil imports </a:t>
            </a:r>
            <a:r>
              <a:rPr lang="en-IE" sz="2400" b="1" dirty="0"/>
              <a:t>(440.3 Mt)</a:t>
            </a:r>
            <a:endParaRPr lang="en-IE" sz="2400" b="1" dirty="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ea typeface="+mn-lt"/>
                <a:cs typeface="+mn-lt"/>
              </a:rPr>
              <a:t>Imports from Russia declined but remain </a:t>
            </a:r>
            <a:r>
              <a:rPr lang="en-IE" sz="2400" b="1" dirty="0">
                <a:ea typeface="+mn-lt"/>
                <a:cs typeface="+mn-lt"/>
              </a:rPr>
              <a:t>the highest</a:t>
            </a:r>
            <a:endParaRPr lang="en-IE" sz="2400" dirty="0">
              <a:ea typeface="+mn-lt"/>
              <a:cs typeface="+mn-lt"/>
            </a:endParaRPr>
          </a:p>
          <a:p>
            <a:pPr marL="685800" lvl="1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000" dirty="0">
                <a:ea typeface="+mn-lt"/>
                <a:cs typeface="+mn-lt"/>
              </a:rPr>
              <a:t>Other</a:t>
            </a:r>
            <a:r>
              <a:rPr lang="en-IE" sz="2000" dirty="0"/>
              <a:t> main suppliers: Norway (8.7%), Kazakhstan (8.5%), USA (8.1%) and Saudi Arabia (7.9%)</a:t>
            </a:r>
            <a:endParaRPr lang="en-IE" sz="2000" dirty="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Imports of oil from Russia satisfied </a:t>
            </a:r>
            <a:r>
              <a:rPr lang="en-IE" sz="2400" b="1" dirty="0"/>
              <a:t>36.5% </a:t>
            </a:r>
            <a:r>
              <a:rPr lang="en-IE" sz="2400" dirty="0"/>
              <a:t>of the EU energy needs of oil and </a:t>
            </a:r>
            <a:r>
              <a:rPr lang="en-IE" sz="2400" b="1" dirty="0"/>
              <a:t>12.6% </a:t>
            </a:r>
            <a:r>
              <a:rPr lang="en-IE" sz="2400" dirty="0"/>
              <a:t>of all total EU energy needs.</a:t>
            </a:r>
            <a:endParaRPr lang="en-IE" sz="2400" dirty="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Dependency on Russian oil decreasing over the last five years</a:t>
            </a:r>
            <a:endParaRPr lang="en-IE" sz="2400" b="1" dirty="0">
              <a:cs typeface="Arial"/>
            </a:endParaRPr>
          </a:p>
          <a:p>
            <a:pPr marL="228600" indent="-228600"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IE" sz="2400" dirty="0"/>
              <a:t>Oil fuel family has the </a:t>
            </a:r>
            <a:r>
              <a:rPr lang="en-IE" sz="2400" b="1" dirty="0"/>
              <a:t>second highest exposure </a:t>
            </a:r>
            <a:r>
              <a:rPr lang="en-IE" sz="2400" dirty="0"/>
              <a:t>to Russia after gas</a:t>
            </a:r>
            <a:endParaRPr lang="en-IE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E700D-7387-48EF-AF67-52D6AE1D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81A6CC-D595-47C0-B379-70530A64F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842" y="1912938"/>
            <a:ext cx="10905699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b="1">
                <a:ea typeface="+mn-lt"/>
                <a:cs typeface="+mn-lt"/>
              </a:rPr>
              <a:t>Solid fossil fuels </a:t>
            </a:r>
            <a:r>
              <a:rPr lang="en-IE">
                <a:ea typeface="+mn-lt"/>
                <a:cs typeface="+mn-lt"/>
              </a:rPr>
              <a:t>in 2020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IE" b="1">
                <a:ea typeface="+mn-lt"/>
                <a:cs typeface="+mn-lt"/>
              </a:rPr>
              <a:t>Small share</a:t>
            </a:r>
            <a:r>
              <a:rPr lang="en-IE">
                <a:ea typeface="+mn-lt"/>
                <a:cs typeface="+mn-lt"/>
              </a:rPr>
              <a:t> of the EU energy mix: </a:t>
            </a:r>
            <a:r>
              <a:rPr lang="en-IE" b="1">
                <a:ea typeface="+mn-lt"/>
                <a:cs typeface="+mn-lt"/>
              </a:rPr>
              <a:t>10.5%</a:t>
            </a:r>
            <a:r>
              <a:rPr lang="en-IE">
                <a:ea typeface="+mn-lt"/>
                <a:cs typeface="+mn-lt"/>
              </a:rPr>
              <a:t>; import dependency rate: </a:t>
            </a:r>
            <a:r>
              <a:rPr lang="en-IE" b="1">
                <a:ea typeface="+mn-lt"/>
                <a:cs typeface="+mn-lt"/>
              </a:rPr>
              <a:t>34.8%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IE">
                <a:ea typeface="+mn-lt"/>
                <a:cs typeface="+mn-lt"/>
              </a:rPr>
              <a:t>This number accounts for</a:t>
            </a:r>
            <a:r>
              <a:rPr lang="en-IE" b="1">
                <a:ea typeface="+mn-lt"/>
                <a:cs typeface="+mn-lt"/>
              </a:rPr>
              <a:t> </a:t>
            </a:r>
            <a:r>
              <a:rPr lang="en-IE" b="1" u="sng">
                <a:ea typeface="+mn-lt"/>
                <a:cs typeface="+mn-lt"/>
              </a:rPr>
              <a:t>all</a:t>
            </a:r>
            <a:r>
              <a:rPr lang="en-IE" b="1">
                <a:ea typeface="+mn-lt"/>
                <a:cs typeface="+mn-lt"/>
              </a:rPr>
              <a:t> solid fossil fuels</a:t>
            </a:r>
          </a:p>
          <a:p>
            <a:r>
              <a:rPr lang="en-IE">
                <a:ea typeface="+mn-lt"/>
                <a:cs typeface="+mn-lt"/>
              </a:rPr>
              <a:t>The most import-dependent solid fossil fuel is </a:t>
            </a:r>
            <a:r>
              <a:rPr lang="en-IE" b="1">
                <a:ea typeface="+mn-lt"/>
                <a:cs typeface="+mn-lt"/>
              </a:rPr>
              <a:t>hard coal (import dependency rate in 2020: 57.4%)</a:t>
            </a:r>
            <a:endParaRPr lang="en-IE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From 1990 to 2020 hard coal production decreased faster than consumption, </a:t>
            </a:r>
            <a:r>
              <a:rPr lang="en-US" b="1">
                <a:ea typeface="+mn-lt"/>
                <a:cs typeface="+mn-lt"/>
              </a:rPr>
              <a:t>gap filled by imports</a:t>
            </a:r>
            <a:endParaRPr lang="en-IE" b="1">
              <a:ea typeface="+mn-lt"/>
              <a:cs typeface="+mn-lt"/>
            </a:endParaRPr>
          </a:p>
          <a:p>
            <a:pPr lvl="1"/>
            <a:endParaRPr lang="en-IE">
              <a:ea typeface="+mn-lt"/>
              <a:cs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1D340-AB31-45A0-92E7-6819D349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Coal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5383-1496-4CD1-BEA5-D8D99F38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637" y="61312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3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BA648-7B3D-480E-B810-9E0C062F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387" y="6123348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18</a:t>
            </a:fld>
            <a:endParaRPr lang="en-US"/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9E3D52B5-2A13-4FA3-AA34-B2C48A73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25" y="84509"/>
            <a:ext cx="10176041" cy="66832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8DC458-F001-4073-858A-87640DB196BD}"/>
              </a:ext>
            </a:extLst>
          </p:cNvPr>
          <p:cNvSpPr/>
          <p:nvPr/>
        </p:nvSpPr>
        <p:spPr>
          <a:xfrm>
            <a:off x="10953508" y="5769014"/>
            <a:ext cx="916329" cy="91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6D63EA-D401-44E5-A4E6-4D6127B78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270" y="1635125"/>
            <a:ext cx="10905699" cy="44534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In 2020, </a:t>
            </a:r>
            <a:r>
              <a:rPr lang="en-US" b="1" dirty="0">
                <a:cs typeface="Arial"/>
              </a:rPr>
              <a:t>52.7% of EU's hard coal imports from Russia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cs typeface="Arial"/>
              </a:rPr>
              <a:t>Share of Russia in imports of hard coal increased in the 2010s</a:t>
            </a:r>
          </a:p>
          <a:p>
            <a:pPr lvl="1"/>
            <a:r>
              <a:rPr lang="en-US" dirty="0">
                <a:cs typeface="Arial"/>
              </a:rPr>
              <a:t>Other main suppliers: the United States (17.5% of hard coal imports in 2020) and Australia (15.8%)</a:t>
            </a:r>
            <a:endParaRPr lang="en-US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30.3% of EU's hard coal consumption</a:t>
            </a:r>
            <a:r>
              <a:rPr lang="en-US" dirty="0">
                <a:ea typeface="+mn-lt"/>
                <a:cs typeface="+mn-lt"/>
              </a:rPr>
              <a:t> covered by imports from Russia</a:t>
            </a:r>
            <a:endParaRPr lang="en-US"/>
          </a:p>
          <a:p>
            <a:pPr lvl="1"/>
            <a:r>
              <a:rPr lang="en-US" dirty="0">
                <a:cs typeface="Arial"/>
              </a:rPr>
              <a:t>2.0% of EU's total energy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18127B-CA96-4297-9362-CC119527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Coal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6C521-6FBC-469E-9617-8EAEEC5E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6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42" y="1611832"/>
            <a:ext cx="8841777" cy="40671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3200"/>
              <a:t>Energy mix of the EU</a:t>
            </a:r>
            <a:endParaRPr lang="en-GB" sz="32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3200"/>
              <a:t>EU energy production and consumption</a:t>
            </a:r>
            <a:endParaRPr lang="en-GB" sz="32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3200"/>
              <a:t>Import dependency of the EU</a:t>
            </a:r>
            <a:endParaRPr lang="en-GB" sz="32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3200"/>
              <a:t>EU's energy dependency on Russia</a:t>
            </a:r>
            <a:endParaRPr lang="en-GB" sz="320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2800">
                <a:ea typeface="+mn-lt"/>
                <a:cs typeface="+mn-lt"/>
              </a:rPr>
              <a:t>Natural gas</a:t>
            </a:r>
            <a:endParaRPr lang="en-GB" sz="2800">
              <a:cs typeface="Arial"/>
            </a:endParaRPr>
          </a:p>
          <a:p>
            <a:pPr lvl="1">
              <a:spcAft>
                <a:spcPts val="600"/>
              </a:spcAft>
            </a:pPr>
            <a:r>
              <a:rPr lang="en-GB" sz="2800">
                <a:cs typeface="Arial"/>
              </a:rPr>
              <a:t>Oil</a:t>
            </a:r>
          </a:p>
          <a:p>
            <a:pPr lvl="1">
              <a:spcAft>
                <a:spcPts val="600"/>
              </a:spcAft>
            </a:pPr>
            <a:r>
              <a:rPr lang="en-GB" sz="2800"/>
              <a:t>Coal</a:t>
            </a:r>
            <a:endParaRPr lang="en-GB" sz="2800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69" y="453923"/>
            <a:ext cx="10515600" cy="782357"/>
          </a:xfrm>
        </p:spPr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272EF-6E38-4B45-A9A0-BCBCE481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/>
              <a:t>© European Union 2020</a:t>
            </a:r>
          </a:p>
          <a:p>
            <a:r>
              <a:rPr lang="en-US" sz="1050"/>
              <a:t>Unless otherwise noted the reuse of this presentation is </a:t>
            </a:r>
            <a:r>
              <a:rPr lang="en-US" sz="1050" err="1"/>
              <a:t>authorised</a:t>
            </a:r>
            <a:r>
              <a:rPr lang="en-US" sz="1050"/>
              <a:t> under the </a:t>
            </a:r>
            <a:r>
              <a:rPr lang="en-US" sz="1050">
                <a:hlinkClick r:id="rId3"/>
              </a:rPr>
              <a:t>CC BY 4.0 </a:t>
            </a:r>
            <a:r>
              <a:rPr lang="en-US" sz="1050"/>
              <a:t>license. For any use or reproduction of elements that are not owned by the EU, permission may need to be sought directly from the respective right holders.</a:t>
            </a:r>
            <a:endParaRPr lang="en-GB" sz="105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762C627B-BABD-4413-8190-EE66D072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36" y="1331395"/>
            <a:ext cx="7457595" cy="5485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508" y="355860"/>
            <a:ext cx="10515600" cy="782357"/>
          </a:xfrm>
        </p:spPr>
        <p:txBody>
          <a:bodyPr/>
          <a:lstStyle/>
          <a:p>
            <a:r>
              <a:rPr lang="en-GB"/>
              <a:t>Energy mix of the EU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475A44D-AA0B-4401-91B1-210C9153348D}"/>
              </a:ext>
            </a:extLst>
          </p:cNvPr>
          <p:cNvSpPr txBox="1">
            <a:spLocks/>
          </p:cNvSpPr>
          <p:nvPr/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660BB1-4AD9-4402-B82C-16BE2EA7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4D1F7E-20BB-4F73-B97A-CD962B44D2BC}"/>
              </a:ext>
            </a:extLst>
          </p:cNvPr>
          <p:cNvSpPr/>
          <p:nvPr/>
        </p:nvSpPr>
        <p:spPr>
          <a:xfrm>
            <a:off x="9828651" y="5769014"/>
            <a:ext cx="2041186" cy="91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sz="3700"/>
              <a:t>Energy production and consumption in the EU</a:t>
            </a:r>
            <a:endParaRPr lang="en-US" sz="37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BDCDF0-B108-4E0B-93D3-4C83E5A9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EAF5E8-6C57-44BE-A2B2-A4B9310C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29" y="2341517"/>
            <a:ext cx="10589985" cy="27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83" y="2064346"/>
            <a:ext cx="11002106" cy="24059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EU has become </a:t>
            </a:r>
            <a:r>
              <a:rPr lang="en-US" b="1">
                <a:ea typeface="+mn-lt"/>
                <a:cs typeface="+mn-lt"/>
              </a:rPr>
              <a:t>increasingly dependent on energy imports</a:t>
            </a:r>
          </a:p>
          <a:p>
            <a:r>
              <a:rPr lang="en-IE">
                <a:ea typeface="+mn-lt"/>
                <a:cs typeface="+mn-lt"/>
              </a:rPr>
              <a:t>In 2020, the EU imported </a:t>
            </a:r>
            <a:r>
              <a:rPr lang="en-IE" b="1">
                <a:ea typeface="+mn-lt"/>
                <a:cs typeface="+mn-lt"/>
              </a:rPr>
              <a:t>57.5%</a:t>
            </a:r>
            <a:r>
              <a:rPr lang="en-IE">
                <a:ea typeface="+mn-lt"/>
                <a:cs typeface="+mn-lt"/>
              </a:rPr>
              <a:t> of the energy it consumed</a:t>
            </a:r>
          </a:p>
          <a:p>
            <a:r>
              <a:rPr lang="en-US">
                <a:ea typeface="+mn-lt"/>
                <a:cs typeface="+mn-lt"/>
              </a:rPr>
              <a:t>Policy concerns relating to the </a:t>
            </a:r>
            <a:r>
              <a:rPr lang="en-US" b="1">
                <a:ea typeface="+mn-lt"/>
                <a:cs typeface="+mn-lt"/>
              </a:rPr>
              <a:t>security of energy supply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 dependency of the EU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796DE-B291-4EC1-A28F-06ED66E0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27009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GB">
              <a:cs typeface="Arial"/>
            </a:endParaRPr>
          </a:p>
          <a:p>
            <a:endParaRPr lang="en-GB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Import dependency of the EU</a:t>
            </a:r>
            <a:endParaRPr lang="en-US">
              <a:ea typeface="+mj-lt"/>
              <a:cs typeface="+mj-l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DEE3AF7-3654-40B8-BDE4-2FEA31EA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71" y="1490119"/>
            <a:ext cx="7721627" cy="5360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470EE-CD47-4FB9-B5CF-3F3411D0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557" y="6231071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4414" y="2242912"/>
            <a:ext cx="2107109" cy="2845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IE">
                <a:ea typeface="+mn-lt"/>
                <a:cs typeface="+mn-lt"/>
              </a:rPr>
              <a:t>Since 2013 all 27 Member States of the EU have been net importers of energy</a:t>
            </a:r>
            <a:endParaRPr lang="en-US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 dependency of the EU</a:t>
            </a:r>
            <a:endParaRPr lang="en-US"/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01D7918-4EAE-452F-90B9-271757FA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84" y="1446387"/>
            <a:ext cx="8157446" cy="5239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C5121-F036-413D-8C7B-0AD158B4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2271" y="6285500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EU's energy dependency on Russia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E4D00-1DBC-42DB-B751-B00CF70B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67" y="2544689"/>
            <a:ext cx="1709691" cy="26572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IE">
                <a:cs typeface="Arial"/>
              </a:rPr>
              <a:t>The EU depends on Russia for 24.4% of all its energy needs.</a:t>
            </a:r>
            <a:endParaRPr lang="en-US"/>
          </a:p>
          <a:p>
            <a:pPr algn="r"/>
            <a:endParaRPr lang="en-IE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68A07-CB20-45E6-B040-D7341BDE974E}"/>
              </a:ext>
            </a:extLst>
          </p:cNvPr>
          <p:cNvSpPr txBox="1"/>
          <p:nvPr/>
        </p:nvSpPr>
        <p:spPr>
          <a:xfrm>
            <a:off x="750440" y="157476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IE" sz="2400"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8CCEE4B-5C68-402E-9A18-14482AB1F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16" y="1321773"/>
            <a:ext cx="9539130" cy="55914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9576E-27C0-439A-A8B7-8A4B96EC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933" y="2116159"/>
            <a:ext cx="2433684" cy="28549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IE">
              <a:ea typeface="+mn-lt"/>
              <a:cs typeface="+mn-lt"/>
            </a:endParaRPr>
          </a:p>
          <a:p>
            <a:pPr marL="0" indent="0">
              <a:buNone/>
            </a:pPr>
            <a:r>
              <a:rPr lang="en-IE">
                <a:ea typeface="+mn-lt"/>
                <a:cs typeface="+mn-lt"/>
              </a:rPr>
              <a:t>Vastly different country-specific energy dependencies on Russia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32339"/>
            <a:ext cx="10515600" cy="1022988"/>
          </a:xfrm>
        </p:spPr>
        <p:txBody>
          <a:bodyPr/>
          <a:lstStyle/>
          <a:p>
            <a:r>
              <a:rPr lang="en-GB">
                <a:ea typeface="+mj-lt"/>
                <a:cs typeface="+mj-lt"/>
              </a:rPr>
              <a:t>EU's energy dependency on Russia</a:t>
            </a:r>
            <a:endParaRPr lang="en-US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21D54E3-0935-4201-9CA5-B5DCDAED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8" y="1469689"/>
            <a:ext cx="8117670" cy="53205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C180A-582A-4257-90C8-A6B82247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4" ma:contentTypeDescription="Create a new document." ma:contentTypeScope="" ma:versionID="bdc1d713da434c398caa65d15e69a3f5">
  <xsd:schema xmlns:xsd="http://www.w3.org/2001/XMLSchema" xmlns:xs="http://www.w3.org/2001/XMLSchema" xmlns:p="http://schemas.microsoft.com/office/2006/metadata/properties" xmlns:ns2="cce4269c-1bca-4c47-bcbd-0ca0cb14aa6e" targetNamespace="http://schemas.microsoft.com/office/2006/metadata/properties" ma:root="true" ma:fieldsID="725d604370b903992ed91019680ed2a7" ns2:_="">
    <xsd:import namespace="cce4269c-1bca-4c47-bcbd-0ca0cb14a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1A9694-2990-4BF8-9C56-D452C9C581E8}">
  <ds:schemaRefs>
    <ds:schemaRef ds:uri="cce4269c-1bca-4c47-bcbd-0ca0cb14a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Widescreen</PresentationFormat>
  <Paragraphs>111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Energy mix and  energy dependency  of the European Union</vt:lpstr>
      <vt:lpstr>Contents</vt:lpstr>
      <vt:lpstr>Energy mix of the EU</vt:lpstr>
      <vt:lpstr>Energy production and consumption in the EU</vt:lpstr>
      <vt:lpstr>Import dependency of the EU</vt:lpstr>
      <vt:lpstr>Import dependency of the EU</vt:lpstr>
      <vt:lpstr>Import dependency of the EU</vt:lpstr>
      <vt:lpstr>EU's energy dependency on Russia</vt:lpstr>
      <vt:lpstr>EU's energy dependency on Russia</vt:lpstr>
      <vt:lpstr>Natural gas</vt:lpstr>
      <vt:lpstr>PowerPoint Presentation</vt:lpstr>
      <vt:lpstr>Natural gas</vt:lpstr>
      <vt:lpstr>Natural gas</vt:lpstr>
      <vt:lpstr>Oil</vt:lpstr>
      <vt:lpstr>PowerPoint Presentation</vt:lpstr>
      <vt:lpstr>Oil</vt:lpstr>
      <vt:lpstr>Coal</vt:lpstr>
      <vt:lpstr>PowerPoint Presentation</vt:lpstr>
      <vt:lpstr>Coal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Berthe-Vuillaume, Emmanuelle</cp:lastModifiedBy>
  <cp:revision>11</cp:revision>
  <dcterms:created xsi:type="dcterms:W3CDTF">2019-08-09T12:06:42Z</dcterms:created>
  <dcterms:modified xsi:type="dcterms:W3CDTF">2022-11-03T10:27:21Z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0x0101008BA6791DDFFC024DAA4136D92359EB10</vt:lpwstr>
  </property>
</Properties>
</file>