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51"/>
  </p:notesMasterIdLst>
  <p:handoutMasterIdLst>
    <p:handoutMasterId r:id="rId52"/>
  </p:handoutMasterIdLst>
  <p:sldIdLst>
    <p:sldId id="263" r:id="rId5"/>
    <p:sldId id="376" r:id="rId6"/>
    <p:sldId id="381" r:id="rId7"/>
    <p:sldId id="278" r:id="rId8"/>
    <p:sldId id="375" r:id="rId9"/>
    <p:sldId id="380" r:id="rId10"/>
    <p:sldId id="382" r:id="rId11"/>
    <p:sldId id="282" r:id="rId12"/>
    <p:sldId id="334" r:id="rId13"/>
    <p:sldId id="373" r:id="rId14"/>
    <p:sldId id="371" r:id="rId15"/>
    <p:sldId id="283" r:id="rId16"/>
    <p:sldId id="294" r:id="rId17"/>
    <p:sldId id="339" r:id="rId18"/>
    <p:sldId id="284" r:id="rId19"/>
    <p:sldId id="295" r:id="rId20"/>
    <p:sldId id="384" r:id="rId21"/>
    <p:sldId id="285" r:id="rId22"/>
    <p:sldId id="286" r:id="rId23"/>
    <p:sldId id="348" r:id="rId24"/>
    <p:sldId id="326" r:id="rId25"/>
    <p:sldId id="385" r:id="rId26"/>
    <p:sldId id="386" r:id="rId27"/>
    <p:sldId id="361" r:id="rId28"/>
    <p:sldId id="341" r:id="rId29"/>
    <p:sldId id="352" r:id="rId30"/>
    <p:sldId id="387" r:id="rId31"/>
    <p:sldId id="388" r:id="rId32"/>
    <p:sldId id="389" r:id="rId33"/>
    <p:sldId id="323" r:id="rId34"/>
    <p:sldId id="324" r:id="rId35"/>
    <p:sldId id="390" r:id="rId36"/>
    <p:sldId id="391" r:id="rId37"/>
    <p:sldId id="367" r:id="rId38"/>
    <p:sldId id="368" r:id="rId39"/>
    <p:sldId id="369" r:id="rId40"/>
    <p:sldId id="392" r:id="rId41"/>
    <p:sldId id="393" r:id="rId42"/>
    <p:sldId id="311" r:id="rId43"/>
    <p:sldId id="321" r:id="rId44"/>
    <p:sldId id="394" r:id="rId45"/>
    <p:sldId id="395" r:id="rId46"/>
    <p:sldId id="397" r:id="rId47"/>
    <p:sldId id="398" r:id="rId48"/>
    <p:sldId id="399" r:id="rId49"/>
    <p:sldId id="264" r:id="rId5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 userDrawn="1">
          <p15:clr>
            <a:srgbClr val="A4A3A4"/>
          </p15:clr>
        </p15:guide>
        <p15:guide id="2" pos="54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15" clrIdx="0"/>
  <p:cmAuthor id="1" name="user" initials="u" lastIdx="12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B80"/>
    <a:srgbClr val="F38337"/>
    <a:srgbClr val="546393"/>
    <a:srgbClr val="57825E"/>
    <a:srgbClr val="6F6F6F"/>
    <a:srgbClr val="AD3A25"/>
    <a:srgbClr val="F29A28"/>
    <a:srgbClr val="F07E31"/>
    <a:srgbClr val="E86B26"/>
    <a:srgbClr val="C13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3135"/>
        <p:guide pos="54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30T13:47:34.876" idx="28">
    <p:pos x="4273" y="176"/>
    <p:text>I think thtis slide should be skipped.
the GE can (orally) mention the necessity 
- to construct EQs wherever the programme makers perceive a possible gap between what they want to change and what they actually have on the screen,
- and to look for consistency with appropriate indicators to be able to answer the EQ.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1D801-3D03-4083-9B45-4B594B5C49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A9D0696F-FBD1-4425-B615-EE06E109423F}">
      <dgm:prSet/>
      <dgm:spPr>
        <a:solidFill>
          <a:srgbClr val="57825E"/>
        </a:solidFill>
      </dgm:spPr>
      <dgm:t>
        <a:bodyPr/>
        <a:lstStyle/>
        <a:p>
          <a:pPr rtl="0"/>
          <a:r>
            <a:rPr lang="en-GB" b="0" i="0"/>
            <a:t>Define the </a:t>
          </a:r>
          <a:r>
            <a:rPr lang="en-GB" b="1" i="0"/>
            <a:t>focus</a:t>
          </a:r>
          <a:r>
            <a:rPr lang="en-GB" b="0" i="0"/>
            <a:t> of evaluations </a:t>
          </a:r>
          <a:endParaRPr lang="sk-SK"/>
        </a:p>
      </dgm:t>
    </dgm:pt>
    <dgm:pt modelId="{9BA85339-1223-45DB-8E6A-FED8403E829A}" type="parTrans" cxnId="{63A174D3-B380-4B6F-8CF1-53277B38CC53}">
      <dgm:prSet/>
      <dgm:spPr/>
      <dgm:t>
        <a:bodyPr/>
        <a:lstStyle/>
        <a:p>
          <a:endParaRPr lang="sk-SK"/>
        </a:p>
      </dgm:t>
    </dgm:pt>
    <dgm:pt modelId="{F2CBF86A-0C33-4592-9FEA-D3CB3431CBC8}" type="sibTrans" cxnId="{63A174D3-B380-4B6F-8CF1-53277B38CC53}">
      <dgm:prSet/>
      <dgm:spPr/>
      <dgm:t>
        <a:bodyPr/>
        <a:lstStyle/>
        <a:p>
          <a:endParaRPr lang="sk-SK"/>
        </a:p>
      </dgm:t>
    </dgm:pt>
    <dgm:pt modelId="{DC49E98D-2B2E-4CD2-B91D-B1733A470CC8}">
      <dgm:prSet/>
      <dgm:spPr>
        <a:solidFill>
          <a:srgbClr val="57825E"/>
        </a:solidFill>
      </dgm:spPr>
      <dgm:t>
        <a:bodyPr/>
        <a:lstStyle/>
        <a:p>
          <a:pPr rtl="0"/>
          <a:r>
            <a:rPr lang="en-GB" b="0" i="0"/>
            <a:t>Demonstrate the </a:t>
          </a:r>
          <a:r>
            <a:rPr lang="en-GB" b="1" i="0"/>
            <a:t>progress, achievements, results, impact, relevance, effectiveness and efficiency </a:t>
          </a:r>
          <a:r>
            <a:rPr lang="en-GB" b="0" i="0"/>
            <a:t>of rural development policy</a:t>
          </a:r>
          <a:endParaRPr lang="sk-SK"/>
        </a:p>
      </dgm:t>
    </dgm:pt>
    <dgm:pt modelId="{52EF6D42-1735-4C4B-B0D4-7FEC9DEB0E4F}" type="parTrans" cxnId="{EF298A59-D351-4000-A255-70FB519A602D}">
      <dgm:prSet/>
      <dgm:spPr/>
      <dgm:t>
        <a:bodyPr/>
        <a:lstStyle/>
        <a:p>
          <a:endParaRPr lang="sk-SK"/>
        </a:p>
      </dgm:t>
    </dgm:pt>
    <dgm:pt modelId="{E20F1D5E-0F79-41DD-B708-BC273DA9C612}" type="sibTrans" cxnId="{EF298A59-D351-4000-A255-70FB519A602D}">
      <dgm:prSet/>
      <dgm:spPr/>
      <dgm:t>
        <a:bodyPr/>
        <a:lstStyle/>
        <a:p>
          <a:endParaRPr lang="sk-SK"/>
        </a:p>
      </dgm:t>
    </dgm:pt>
    <dgm:pt modelId="{F1681312-2AD7-4266-B788-8176C59F725C}">
      <dgm:prSet/>
      <dgm:spPr>
        <a:solidFill>
          <a:srgbClr val="57825E"/>
        </a:solidFill>
      </dgm:spPr>
      <dgm:t>
        <a:bodyPr/>
        <a:lstStyle/>
        <a:p>
          <a:pPr rtl="0"/>
          <a:r>
            <a:rPr lang="de-DE" b="0" i="0" err="1"/>
            <a:t>Explore</a:t>
          </a:r>
          <a:r>
            <a:rPr lang="de-DE" b="0" i="0"/>
            <a:t> </a:t>
          </a:r>
          <a:r>
            <a:rPr lang="sk-SK" b="1" i="0"/>
            <a:t>c</a:t>
          </a:r>
          <a:r>
            <a:rPr lang="en-GB" b="1" i="0" err="1"/>
            <a:t>ausal</a:t>
          </a:r>
          <a:r>
            <a:rPr lang="en-GB" b="1" i="0"/>
            <a:t>- effect</a:t>
          </a:r>
          <a:r>
            <a:rPr lang="en-GB" b="0" i="0"/>
            <a:t>: </a:t>
          </a:r>
          <a:r>
            <a:rPr lang="sk-SK" b="0" i="0"/>
            <a:t>„T</a:t>
          </a:r>
          <a:r>
            <a:rPr lang="en-GB" b="0" i="0"/>
            <a:t>o what extent  ....has the change happened......due to the programme</a:t>
          </a:r>
          <a:r>
            <a:rPr lang="sk-SK" b="0" i="0"/>
            <a:t>“</a:t>
          </a:r>
          <a:endParaRPr lang="sk-SK"/>
        </a:p>
      </dgm:t>
    </dgm:pt>
    <dgm:pt modelId="{2C37D69F-8224-4069-BDE3-1C98723796E4}" type="parTrans" cxnId="{359CC63D-8310-4563-9813-58058E898A71}">
      <dgm:prSet/>
      <dgm:spPr/>
      <dgm:t>
        <a:bodyPr/>
        <a:lstStyle/>
        <a:p>
          <a:endParaRPr lang="sk-SK"/>
        </a:p>
      </dgm:t>
    </dgm:pt>
    <dgm:pt modelId="{890C13D6-0166-4ED3-8A02-A3F11ED9EA26}" type="sibTrans" cxnId="{359CC63D-8310-4563-9813-58058E898A71}">
      <dgm:prSet/>
      <dgm:spPr/>
      <dgm:t>
        <a:bodyPr/>
        <a:lstStyle/>
        <a:p>
          <a:endParaRPr lang="sk-SK"/>
        </a:p>
      </dgm:t>
    </dgm:pt>
    <dgm:pt modelId="{4F8B17AE-3899-4D69-B773-DA6B18A688D1}">
      <dgm:prSet/>
      <dgm:spPr>
        <a:solidFill>
          <a:srgbClr val="57825E"/>
        </a:solidFill>
      </dgm:spPr>
      <dgm:t>
        <a:bodyPr/>
        <a:lstStyle/>
        <a:p>
          <a:pPr rtl="0"/>
          <a:r>
            <a:rPr lang="en-GB" b="0" i="0"/>
            <a:t>Reflect </a:t>
          </a:r>
          <a:r>
            <a:rPr lang="en-GB" b="1" i="0"/>
            <a:t>the programme intervention logic</a:t>
          </a:r>
          <a:r>
            <a:rPr lang="en-GB" b="0" i="0"/>
            <a:t>, i.e. SWOT, needs, objectives, measures, etc.</a:t>
          </a:r>
          <a:endParaRPr lang="sk-SK"/>
        </a:p>
      </dgm:t>
    </dgm:pt>
    <dgm:pt modelId="{0F95E7C9-A5A8-4CD8-B47F-3879BE85D37A}" type="parTrans" cxnId="{25C1A9C6-D07B-4894-B9E2-65BE01665577}">
      <dgm:prSet/>
      <dgm:spPr/>
      <dgm:t>
        <a:bodyPr/>
        <a:lstStyle/>
        <a:p>
          <a:endParaRPr lang="sk-SK"/>
        </a:p>
      </dgm:t>
    </dgm:pt>
    <dgm:pt modelId="{D998B3A3-34F5-437E-A309-3168D1CA6BDC}" type="sibTrans" cxnId="{25C1A9C6-D07B-4894-B9E2-65BE01665577}">
      <dgm:prSet/>
      <dgm:spPr/>
      <dgm:t>
        <a:bodyPr/>
        <a:lstStyle/>
        <a:p>
          <a:endParaRPr lang="sk-SK"/>
        </a:p>
      </dgm:t>
    </dgm:pt>
    <dgm:pt modelId="{0A4DA9BB-C65C-49F1-AA4A-78F8B2B70222}" type="pres">
      <dgm:prSet presAssocID="{E6F1D801-3D03-4083-9B45-4B594B5C490A}" presName="linear" presStyleCnt="0">
        <dgm:presLayoutVars>
          <dgm:animLvl val="lvl"/>
          <dgm:resizeHandles val="exact"/>
        </dgm:presLayoutVars>
      </dgm:prSet>
      <dgm:spPr/>
    </dgm:pt>
    <dgm:pt modelId="{9FEC3BF9-E154-4DE0-8DB0-A107C98F0CCC}" type="pres">
      <dgm:prSet presAssocID="{A9D0696F-FBD1-4425-B615-EE06E109423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73548B-7323-4494-BA75-4544DD3383E8}" type="pres">
      <dgm:prSet presAssocID="{F2CBF86A-0C33-4592-9FEA-D3CB3431CBC8}" presName="spacer" presStyleCnt="0"/>
      <dgm:spPr/>
    </dgm:pt>
    <dgm:pt modelId="{551949D2-7077-47E3-AACE-C7AB5E259F46}" type="pres">
      <dgm:prSet presAssocID="{DC49E98D-2B2E-4CD2-B91D-B1733A470C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74FABD-9C86-424F-9A64-4552FB2AE419}" type="pres">
      <dgm:prSet presAssocID="{E20F1D5E-0F79-41DD-B708-BC273DA9C612}" presName="spacer" presStyleCnt="0"/>
      <dgm:spPr/>
    </dgm:pt>
    <dgm:pt modelId="{85ED8E30-DF0A-447F-ADEB-A0985B27BFAD}" type="pres">
      <dgm:prSet presAssocID="{F1681312-2AD7-4266-B788-8176C59F72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90E8F7C-9B15-444D-940A-E79B66DD56BB}" type="pres">
      <dgm:prSet presAssocID="{890C13D6-0166-4ED3-8A02-A3F11ED9EA26}" presName="spacer" presStyleCnt="0"/>
      <dgm:spPr/>
    </dgm:pt>
    <dgm:pt modelId="{EDB4C444-D275-4970-A36D-A535DD90C940}" type="pres">
      <dgm:prSet presAssocID="{4F8B17AE-3899-4D69-B773-DA6B18A688D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59CC63D-8310-4563-9813-58058E898A71}" srcId="{E6F1D801-3D03-4083-9B45-4B594B5C490A}" destId="{F1681312-2AD7-4266-B788-8176C59F725C}" srcOrd="2" destOrd="0" parTransId="{2C37D69F-8224-4069-BDE3-1C98723796E4}" sibTransId="{890C13D6-0166-4ED3-8A02-A3F11ED9EA26}"/>
    <dgm:cxn modelId="{9B0299B0-D0A6-43A9-856F-333328004FD2}" type="presOf" srcId="{F1681312-2AD7-4266-B788-8176C59F725C}" destId="{85ED8E30-DF0A-447F-ADEB-A0985B27BFAD}" srcOrd="0" destOrd="0" presId="urn:microsoft.com/office/officeart/2005/8/layout/vList2"/>
    <dgm:cxn modelId="{63A174D3-B380-4B6F-8CF1-53277B38CC53}" srcId="{E6F1D801-3D03-4083-9B45-4B594B5C490A}" destId="{A9D0696F-FBD1-4425-B615-EE06E109423F}" srcOrd="0" destOrd="0" parTransId="{9BA85339-1223-45DB-8E6A-FED8403E829A}" sibTransId="{F2CBF86A-0C33-4592-9FEA-D3CB3431CBC8}"/>
    <dgm:cxn modelId="{EF298A59-D351-4000-A255-70FB519A602D}" srcId="{E6F1D801-3D03-4083-9B45-4B594B5C490A}" destId="{DC49E98D-2B2E-4CD2-B91D-B1733A470CC8}" srcOrd="1" destOrd="0" parTransId="{52EF6D42-1735-4C4B-B0D4-7FEC9DEB0E4F}" sibTransId="{E20F1D5E-0F79-41DD-B708-BC273DA9C612}"/>
    <dgm:cxn modelId="{8027B63A-9B61-4620-8D68-275A96F5276E}" type="presOf" srcId="{E6F1D801-3D03-4083-9B45-4B594B5C490A}" destId="{0A4DA9BB-C65C-49F1-AA4A-78F8B2B70222}" srcOrd="0" destOrd="0" presId="urn:microsoft.com/office/officeart/2005/8/layout/vList2"/>
    <dgm:cxn modelId="{25C1A9C6-D07B-4894-B9E2-65BE01665577}" srcId="{E6F1D801-3D03-4083-9B45-4B594B5C490A}" destId="{4F8B17AE-3899-4D69-B773-DA6B18A688D1}" srcOrd="3" destOrd="0" parTransId="{0F95E7C9-A5A8-4CD8-B47F-3879BE85D37A}" sibTransId="{D998B3A3-34F5-437E-A309-3168D1CA6BDC}"/>
    <dgm:cxn modelId="{32188DA7-745D-4AF2-AD68-C47CEDCD5873}" type="presOf" srcId="{4F8B17AE-3899-4D69-B773-DA6B18A688D1}" destId="{EDB4C444-D275-4970-A36D-A535DD90C940}" srcOrd="0" destOrd="0" presId="urn:microsoft.com/office/officeart/2005/8/layout/vList2"/>
    <dgm:cxn modelId="{8B06B779-4650-4048-BD4D-3A80CC1BA240}" type="presOf" srcId="{DC49E98D-2B2E-4CD2-B91D-B1733A470CC8}" destId="{551949D2-7077-47E3-AACE-C7AB5E259F46}" srcOrd="0" destOrd="0" presId="urn:microsoft.com/office/officeart/2005/8/layout/vList2"/>
    <dgm:cxn modelId="{FE11D175-B734-4F54-9974-E74B44C7386C}" type="presOf" srcId="{A9D0696F-FBD1-4425-B615-EE06E109423F}" destId="{9FEC3BF9-E154-4DE0-8DB0-A107C98F0CCC}" srcOrd="0" destOrd="0" presId="urn:microsoft.com/office/officeart/2005/8/layout/vList2"/>
    <dgm:cxn modelId="{5F60B04C-C316-4085-83A8-91C47EF3B082}" type="presParOf" srcId="{0A4DA9BB-C65C-49F1-AA4A-78F8B2B70222}" destId="{9FEC3BF9-E154-4DE0-8DB0-A107C98F0CCC}" srcOrd="0" destOrd="0" presId="urn:microsoft.com/office/officeart/2005/8/layout/vList2"/>
    <dgm:cxn modelId="{93EB9BA2-3785-4A61-922B-B798B7707F45}" type="presParOf" srcId="{0A4DA9BB-C65C-49F1-AA4A-78F8B2B70222}" destId="{E173548B-7323-4494-BA75-4544DD3383E8}" srcOrd="1" destOrd="0" presId="urn:microsoft.com/office/officeart/2005/8/layout/vList2"/>
    <dgm:cxn modelId="{F2038630-53BB-4E9E-A8BD-AE0306794603}" type="presParOf" srcId="{0A4DA9BB-C65C-49F1-AA4A-78F8B2B70222}" destId="{551949D2-7077-47E3-AACE-C7AB5E259F46}" srcOrd="2" destOrd="0" presId="urn:microsoft.com/office/officeart/2005/8/layout/vList2"/>
    <dgm:cxn modelId="{A6453CEE-C876-46AA-B2C8-7F270E27F45C}" type="presParOf" srcId="{0A4DA9BB-C65C-49F1-AA4A-78F8B2B70222}" destId="{1474FABD-9C86-424F-9A64-4552FB2AE419}" srcOrd="3" destOrd="0" presId="urn:microsoft.com/office/officeart/2005/8/layout/vList2"/>
    <dgm:cxn modelId="{629A4496-0B39-45F0-9F1F-9C015CAA96E7}" type="presParOf" srcId="{0A4DA9BB-C65C-49F1-AA4A-78F8B2B70222}" destId="{85ED8E30-DF0A-447F-ADEB-A0985B27BFAD}" srcOrd="4" destOrd="0" presId="urn:microsoft.com/office/officeart/2005/8/layout/vList2"/>
    <dgm:cxn modelId="{3799AA0B-4910-473A-8A85-D98DF583BDFE}" type="presParOf" srcId="{0A4DA9BB-C65C-49F1-AA4A-78F8B2B70222}" destId="{690E8F7C-9B15-444D-940A-E79B66DD56BB}" srcOrd="5" destOrd="0" presId="urn:microsoft.com/office/officeart/2005/8/layout/vList2"/>
    <dgm:cxn modelId="{CC8E84EE-CD3C-4F73-8B4E-61CEB3D8BAA5}" type="presParOf" srcId="{0A4DA9BB-C65C-49F1-AA4A-78F8B2B70222}" destId="{EDB4C444-D275-4970-A36D-A535DD90C94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388C04-840F-4395-B597-FE0C4EE708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3D1283D-32A5-4B37-AE66-4EC864B08E36}">
      <dgm:prSet/>
      <dgm:spPr>
        <a:solidFill>
          <a:srgbClr val="57825E"/>
        </a:solidFill>
      </dgm:spPr>
      <dgm:t>
        <a:bodyPr/>
        <a:lstStyle/>
        <a:p>
          <a:pPr rtl="0"/>
          <a:r>
            <a:rPr lang="sk-SK" b="1" i="0"/>
            <a:t>RDP </a:t>
          </a:r>
          <a:r>
            <a:rPr lang="en-GB" b="1" i="0"/>
            <a:t>effectiveness:</a:t>
          </a:r>
          <a:endParaRPr lang="sk-SK"/>
        </a:p>
      </dgm:t>
    </dgm:pt>
    <dgm:pt modelId="{574CF62C-8663-4B39-B58D-C35A9C590805}" type="parTrans" cxnId="{DA7FA791-9EF7-4738-A1CF-90487A549CE6}">
      <dgm:prSet/>
      <dgm:spPr/>
      <dgm:t>
        <a:bodyPr/>
        <a:lstStyle/>
        <a:p>
          <a:endParaRPr lang="sk-SK"/>
        </a:p>
      </dgm:t>
    </dgm:pt>
    <dgm:pt modelId="{E93B4704-2B73-41E6-B4E5-3AA014806CF6}" type="sibTrans" cxnId="{DA7FA791-9EF7-4738-A1CF-90487A549CE6}">
      <dgm:prSet/>
      <dgm:spPr/>
      <dgm:t>
        <a:bodyPr/>
        <a:lstStyle/>
        <a:p>
          <a:endParaRPr lang="sk-SK"/>
        </a:p>
      </dgm:t>
    </dgm:pt>
    <dgm:pt modelId="{B8B2BF6A-0972-4674-9BB9-EBF0863FE4A0}">
      <dgm:prSet/>
      <dgm:spPr>
        <a:solidFill>
          <a:srgbClr val="8BAB80"/>
        </a:solidFill>
      </dgm:spPr>
      <dgm:t>
        <a:bodyPr/>
        <a:lstStyle/>
        <a:p>
          <a:pPr rtl="0"/>
          <a:r>
            <a:rPr lang="en-GB" b="1" i="0" noProof="0"/>
            <a:t>Indicators: </a:t>
          </a:r>
          <a:r>
            <a:rPr lang="en-GB" b="0" i="0" noProof="0"/>
            <a:t>means to answer the evaluation questions</a:t>
          </a:r>
          <a:endParaRPr lang="en-GB" b="0" noProof="0"/>
        </a:p>
      </dgm:t>
    </dgm:pt>
    <dgm:pt modelId="{67EFCC9C-5919-42E5-A16D-BF03D7C65C6A}" type="parTrans" cxnId="{07C0E7B4-A02F-449E-AA71-82356597FF81}">
      <dgm:prSet/>
      <dgm:spPr/>
      <dgm:t>
        <a:bodyPr/>
        <a:lstStyle/>
        <a:p>
          <a:endParaRPr lang="sk-SK"/>
        </a:p>
      </dgm:t>
    </dgm:pt>
    <dgm:pt modelId="{8B7E8E85-864C-4032-8D02-FF3F32EBB512}" type="sibTrans" cxnId="{07C0E7B4-A02F-449E-AA71-82356597FF81}">
      <dgm:prSet/>
      <dgm:spPr/>
      <dgm:t>
        <a:bodyPr/>
        <a:lstStyle/>
        <a:p>
          <a:endParaRPr lang="sk-SK"/>
        </a:p>
      </dgm:t>
    </dgm:pt>
    <dgm:pt modelId="{F44E39F5-F4B1-4FBF-A0B9-8E41EC07C576}">
      <dgm:prSet/>
      <dgm:spPr>
        <a:solidFill>
          <a:srgbClr val="57825E"/>
        </a:solidFill>
      </dgm:spPr>
      <dgm:t>
        <a:bodyPr/>
        <a:lstStyle/>
        <a:p>
          <a:pPr rtl="0"/>
          <a:r>
            <a:rPr lang="en-GB" b="1" i="0" noProof="0"/>
            <a:t>Assessment of RDP effectiveness</a:t>
          </a:r>
          <a:r>
            <a:rPr lang="sk-SK" b="1" i="0"/>
            <a:t>:</a:t>
          </a:r>
          <a:endParaRPr lang="sk-SK"/>
        </a:p>
      </dgm:t>
    </dgm:pt>
    <dgm:pt modelId="{ACA6FF98-B1BF-4409-BEB3-A032759ADCA7}" type="parTrans" cxnId="{69B497A2-E92E-4AD8-9AA0-2866432D0818}">
      <dgm:prSet/>
      <dgm:spPr/>
      <dgm:t>
        <a:bodyPr/>
        <a:lstStyle/>
        <a:p>
          <a:endParaRPr lang="sk-SK"/>
        </a:p>
      </dgm:t>
    </dgm:pt>
    <dgm:pt modelId="{6639C23E-13D0-459E-85AB-5890A3CB074D}" type="sibTrans" cxnId="{69B497A2-E92E-4AD8-9AA0-2866432D0818}">
      <dgm:prSet/>
      <dgm:spPr/>
      <dgm:t>
        <a:bodyPr/>
        <a:lstStyle/>
        <a:p>
          <a:endParaRPr lang="sk-SK"/>
        </a:p>
      </dgm:t>
    </dgm:pt>
    <dgm:pt modelId="{B1A8E703-3A7A-4AAD-8A08-3BE0BDC58FAC}">
      <dgm:prSet/>
      <dgm:spPr/>
      <dgm:t>
        <a:bodyPr/>
        <a:lstStyle/>
        <a:p>
          <a:pPr rtl="0"/>
          <a:r>
            <a:rPr lang="en-GB" b="1" i="0"/>
            <a:t>Evaluation Questions</a:t>
          </a:r>
          <a:r>
            <a:rPr lang="sk-SK" b="1" i="0"/>
            <a:t>:</a:t>
          </a:r>
          <a:endParaRPr lang="sk-SK" b="1"/>
        </a:p>
      </dgm:t>
    </dgm:pt>
    <dgm:pt modelId="{4FFEA271-D5FE-4DEC-9AD5-AFD134BC2DEB}" type="parTrans" cxnId="{7F54D039-23A1-42AA-A32D-BD64DA37295A}">
      <dgm:prSet/>
      <dgm:spPr/>
      <dgm:t>
        <a:bodyPr/>
        <a:lstStyle/>
        <a:p>
          <a:endParaRPr lang="sk-SK"/>
        </a:p>
      </dgm:t>
    </dgm:pt>
    <dgm:pt modelId="{98F11331-59C1-4CEF-A7D3-CB95D34154A9}" type="sibTrans" cxnId="{7F54D039-23A1-42AA-A32D-BD64DA37295A}">
      <dgm:prSet/>
      <dgm:spPr/>
      <dgm:t>
        <a:bodyPr/>
        <a:lstStyle/>
        <a:p>
          <a:endParaRPr lang="sk-SK"/>
        </a:p>
      </dgm:t>
    </dgm:pt>
    <dgm:pt modelId="{E2CE5B4E-CED4-45FA-B7E1-279BE43B742E}">
      <dgm:prSet/>
      <dgm:spPr/>
      <dgm:t>
        <a:bodyPr/>
        <a:lstStyle/>
        <a:p>
          <a:pPr rtl="0"/>
          <a:r>
            <a:rPr lang="en-GB" b="0" i="0" noProof="0"/>
            <a:t>play an important role</a:t>
          </a:r>
          <a:r>
            <a:rPr lang="sk-SK" b="0" i="0" noProof="0"/>
            <a:t> in </a:t>
          </a:r>
          <a:r>
            <a:rPr lang="sk-SK" b="0" i="0" noProof="0" err="1"/>
            <a:t>the</a:t>
          </a:r>
          <a:r>
            <a:rPr lang="sk-SK" b="0" i="0" noProof="0"/>
            <a:t> </a:t>
          </a:r>
          <a:r>
            <a:rPr lang="sk-SK" b="0" i="0" noProof="0" err="1"/>
            <a:t>assessment</a:t>
          </a:r>
          <a:r>
            <a:rPr lang="en-GB" b="0" i="0" noProof="0"/>
            <a:t>, asking: </a:t>
          </a:r>
          <a:r>
            <a:rPr lang="sk-SK" b="0" i="0"/>
            <a:t>„</a:t>
          </a:r>
          <a:r>
            <a:rPr lang="en-GB" b="0" i="0"/>
            <a:t>To what extent has programme support contributed to the achievement of objective</a:t>
          </a:r>
          <a:r>
            <a:rPr lang="sk-SK" b="0" i="0"/>
            <a:t>“, and</a:t>
          </a:r>
          <a:endParaRPr lang="sk-SK" b="0"/>
        </a:p>
      </dgm:t>
    </dgm:pt>
    <dgm:pt modelId="{A2DC8C11-2F30-49BD-AD1E-8E6AB8249B42}" type="parTrans" cxnId="{358FB04A-6C40-429F-8BA7-9686270253F1}">
      <dgm:prSet/>
      <dgm:spPr/>
      <dgm:t>
        <a:bodyPr/>
        <a:lstStyle/>
        <a:p>
          <a:endParaRPr lang="sk-SK"/>
        </a:p>
      </dgm:t>
    </dgm:pt>
    <dgm:pt modelId="{88DE8917-3629-4104-937C-7DCC766EEFA1}" type="sibTrans" cxnId="{358FB04A-6C40-429F-8BA7-9686270253F1}">
      <dgm:prSet/>
      <dgm:spPr/>
      <dgm:t>
        <a:bodyPr/>
        <a:lstStyle/>
        <a:p>
          <a:endParaRPr lang="sk-SK"/>
        </a:p>
      </dgm:t>
    </dgm:pt>
    <dgm:pt modelId="{6EC594B5-4813-4875-99BF-BD59B73E3521}">
      <dgm:prSet/>
      <dgm:spPr/>
      <dgm:t>
        <a:bodyPr/>
        <a:lstStyle/>
        <a:p>
          <a:pPr rtl="0"/>
          <a:r>
            <a:rPr lang="sk-SK" b="0" i="0"/>
            <a:t>show</a:t>
          </a:r>
          <a:r>
            <a:rPr lang="en-GB" b="0" i="0"/>
            <a:t> causality between a change of relevant result/impact indicators and the programme </a:t>
          </a:r>
          <a:endParaRPr lang="sk-SK" b="0"/>
        </a:p>
      </dgm:t>
    </dgm:pt>
    <dgm:pt modelId="{B6FB8E90-F8B0-45D2-ABE0-A54DE4730A72}" type="parTrans" cxnId="{4C3E4F0F-9F7F-477F-A4E4-A0D8C5ECD3CE}">
      <dgm:prSet/>
      <dgm:spPr/>
      <dgm:t>
        <a:bodyPr/>
        <a:lstStyle/>
        <a:p>
          <a:endParaRPr lang="sk-SK"/>
        </a:p>
      </dgm:t>
    </dgm:pt>
    <dgm:pt modelId="{B6584415-4EC9-4A79-8D5D-6F913718B51B}" type="sibTrans" cxnId="{4C3E4F0F-9F7F-477F-A4E4-A0D8C5ECD3CE}">
      <dgm:prSet/>
      <dgm:spPr/>
      <dgm:t>
        <a:bodyPr/>
        <a:lstStyle/>
        <a:p>
          <a:endParaRPr lang="sk-SK"/>
        </a:p>
      </dgm:t>
    </dgm:pt>
    <dgm:pt modelId="{550E28CC-FDFD-4836-9E5D-AB83B66D9852}">
      <dgm:prSet/>
      <dgm:spPr>
        <a:noFill/>
      </dgm:spPr>
      <dgm:t>
        <a:bodyPr/>
        <a:lstStyle/>
        <a:p>
          <a:pPr rtl="0"/>
          <a:r>
            <a:rPr lang="sk-SK" b="0" i="0" err="1"/>
            <a:t>Is</a:t>
          </a:r>
          <a:r>
            <a:rPr lang="sk-SK" b="0" i="0"/>
            <a:t> </a:t>
          </a:r>
          <a:r>
            <a:rPr lang="en-GB" b="0" i="0"/>
            <a:t>the extent to which </a:t>
          </a:r>
          <a:r>
            <a:rPr lang="en-GB" b="1" i="0"/>
            <a:t>objectives</a:t>
          </a:r>
          <a:r>
            <a:rPr lang="en-GB" b="0" i="0"/>
            <a:t> pursued by an intervention are achieved</a:t>
          </a:r>
          <a:endParaRPr lang="sk-SK"/>
        </a:p>
      </dgm:t>
    </dgm:pt>
    <dgm:pt modelId="{FC36FD84-6FDC-4306-8FA3-5C30621ADD0C}" type="parTrans" cxnId="{CBFFE393-A707-45B5-AEFC-755B8696227E}">
      <dgm:prSet/>
      <dgm:spPr/>
      <dgm:t>
        <a:bodyPr/>
        <a:lstStyle/>
        <a:p>
          <a:endParaRPr lang="fr-FR"/>
        </a:p>
      </dgm:t>
    </dgm:pt>
    <dgm:pt modelId="{4F5A75AB-B821-4230-84FF-6D1980BFB25F}" type="sibTrans" cxnId="{CBFFE393-A707-45B5-AEFC-755B8696227E}">
      <dgm:prSet/>
      <dgm:spPr/>
      <dgm:t>
        <a:bodyPr/>
        <a:lstStyle/>
        <a:p>
          <a:endParaRPr lang="fr-FR"/>
        </a:p>
      </dgm:t>
    </dgm:pt>
    <dgm:pt modelId="{BEAAD156-9A3F-490E-8ECD-4F071CC78E9B}" type="pres">
      <dgm:prSet presAssocID="{F2388C04-840F-4395-B597-FE0C4EE708F4}" presName="linear" presStyleCnt="0">
        <dgm:presLayoutVars>
          <dgm:animLvl val="lvl"/>
          <dgm:resizeHandles val="exact"/>
        </dgm:presLayoutVars>
      </dgm:prSet>
      <dgm:spPr/>
    </dgm:pt>
    <dgm:pt modelId="{4F2285E2-4BC5-4E9E-A551-190DC51B9EAD}" type="pres">
      <dgm:prSet presAssocID="{53D1283D-32A5-4B37-AE66-4EC864B08E3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0742FD-8AFA-4E45-A1F3-1FA13BE9D889}" type="pres">
      <dgm:prSet presAssocID="{53D1283D-32A5-4B37-AE66-4EC864B08E36}" presName="childText" presStyleLbl="revTx" presStyleIdx="0" presStyleCnt="2">
        <dgm:presLayoutVars>
          <dgm:bulletEnabled val="1"/>
        </dgm:presLayoutVars>
      </dgm:prSet>
      <dgm:spPr/>
    </dgm:pt>
    <dgm:pt modelId="{9363331F-AC87-4237-B096-085CC31BB34E}" type="pres">
      <dgm:prSet presAssocID="{F44E39F5-F4B1-4FBF-A0B9-8E41EC07C57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4C13EB6-AB8E-482F-9D3D-4714ECA56398}" type="pres">
      <dgm:prSet presAssocID="{F44E39F5-F4B1-4FBF-A0B9-8E41EC07C57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7C0E7B4-A02F-449E-AA71-82356597FF81}" srcId="{F44E39F5-F4B1-4FBF-A0B9-8E41EC07C576}" destId="{B8B2BF6A-0972-4674-9BB9-EBF0863FE4A0}" srcOrd="1" destOrd="0" parTransId="{67EFCC9C-5919-42E5-A16D-BF03D7C65C6A}" sibTransId="{8B7E8E85-864C-4032-8D02-FF3F32EBB512}"/>
    <dgm:cxn modelId="{D7F7AFDF-834F-46C3-8591-A511F736CA9B}" type="presOf" srcId="{F44E39F5-F4B1-4FBF-A0B9-8E41EC07C576}" destId="{9363331F-AC87-4237-B096-085CC31BB34E}" srcOrd="0" destOrd="0" presId="urn:microsoft.com/office/officeart/2005/8/layout/vList2"/>
    <dgm:cxn modelId="{58979462-2B48-44A6-95F9-9659ADDAF960}" type="presOf" srcId="{6EC594B5-4813-4875-99BF-BD59B73E3521}" destId="{34C13EB6-AB8E-482F-9D3D-4714ECA56398}" srcOrd="0" destOrd="2" presId="urn:microsoft.com/office/officeart/2005/8/layout/vList2"/>
    <dgm:cxn modelId="{4C3E4F0F-9F7F-477F-A4E4-A0D8C5ECD3CE}" srcId="{B1A8E703-3A7A-4AAD-8A08-3BE0BDC58FAC}" destId="{6EC594B5-4813-4875-99BF-BD59B73E3521}" srcOrd="1" destOrd="0" parTransId="{B6FB8E90-F8B0-45D2-ABE0-A54DE4730A72}" sibTransId="{B6584415-4EC9-4A79-8D5D-6F913718B51B}"/>
    <dgm:cxn modelId="{9759DA38-C112-4C1D-B248-91352E986CF7}" type="presOf" srcId="{B1A8E703-3A7A-4AAD-8A08-3BE0BDC58FAC}" destId="{34C13EB6-AB8E-482F-9D3D-4714ECA56398}" srcOrd="0" destOrd="0" presId="urn:microsoft.com/office/officeart/2005/8/layout/vList2"/>
    <dgm:cxn modelId="{AF084491-C827-43E6-B6E6-D53CD0BB5D51}" type="presOf" srcId="{E2CE5B4E-CED4-45FA-B7E1-279BE43B742E}" destId="{34C13EB6-AB8E-482F-9D3D-4714ECA56398}" srcOrd="0" destOrd="1" presId="urn:microsoft.com/office/officeart/2005/8/layout/vList2"/>
    <dgm:cxn modelId="{6799C5C3-E295-4ADA-8ED3-1BD0AE4C9EC9}" type="presOf" srcId="{550E28CC-FDFD-4836-9E5D-AB83B66D9852}" destId="{220742FD-8AFA-4E45-A1F3-1FA13BE9D889}" srcOrd="0" destOrd="0" presId="urn:microsoft.com/office/officeart/2005/8/layout/vList2"/>
    <dgm:cxn modelId="{DA7C0C5A-F862-4397-8BA0-AF18E99EBE14}" type="presOf" srcId="{B8B2BF6A-0972-4674-9BB9-EBF0863FE4A0}" destId="{34C13EB6-AB8E-482F-9D3D-4714ECA56398}" srcOrd="0" destOrd="3" presId="urn:microsoft.com/office/officeart/2005/8/layout/vList2"/>
    <dgm:cxn modelId="{3BD1D459-0828-4810-9662-52F79E91EADC}" type="presOf" srcId="{F2388C04-840F-4395-B597-FE0C4EE708F4}" destId="{BEAAD156-9A3F-490E-8ECD-4F071CC78E9B}" srcOrd="0" destOrd="0" presId="urn:microsoft.com/office/officeart/2005/8/layout/vList2"/>
    <dgm:cxn modelId="{CBFFE393-A707-45B5-AEFC-755B8696227E}" srcId="{53D1283D-32A5-4B37-AE66-4EC864B08E36}" destId="{550E28CC-FDFD-4836-9E5D-AB83B66D9852}" srcOrd="0" destOrd="0" parTransId="{FC36FD84-6FDC-4306-8FA3-5C30621ADD0C}" sibTransId="{4F5A75AB-B821-4230-84FF-6D1980BFB25F}"/>
    <dgm:cxn modelId="{ABD509B6-7D47-4A5F-A7C8-EB65A8C17FCE}" type="presOf" srcId="{53D1283D-32A5-4B37-AE66-4EC864B08E36}" destId="{4F2285E2-4BC5-4E9E-A551-190DC51B9EAD}" srcOrd="0" destOrd="0" presId="urn:microsoft.com/office/officeart/2005/8/layout/vList2"/>
    <dgm:cxn modelId="{7F54D039-23A1-42AA-A32D-BD64DA37295A}" srcId="{F44E39F5-F4B1-4FBF-A0B9-8E41EC07C576}" destId="{B1A8E703-3A7A-4AAD-8A08-3BE0BDC58FAC}" srcOrd="0" destOrd="0" parTransId="{4FFEA271-D5FE-4DEC-9AD5-AFD134BC2DEB}" sibTransId="{98F11331-59C1-4CEF-A7D3-CB95D34154A9}"/>
    <dgm:cxn modelId="{DA7FA791-9EF7-4738-A1CF-90487A549CE6}" srcId="{F2388C04-840F-4395-B597-FE0C4EE708F4}" destId="{53D1283D-32A5-4B37-AE66-4EC864B08E36}" srcOrd="0" destOrd="0" parTransId="{574CF62C-8663-4B39-B58D-C35A9C590805}" sibTransId="{E93B4704-2B73-41E6-B4E5-3AA014806CF6}"/>
    <dgm:cxn modelId="{69B497A2-E92E-4AD8-9AA0-2866432D0818}" srcId="{F2388C04-840F-4395-B597-FE0C4EE708F4}" destId="{F44E39F5-F4B1-4FBF-A0B9-8E41EC07C576}" srcOrd="1" destOrd="0" parTransId="{ACA6FF98-B1BF-4409-BEB3-A032759ADCA7}" sibTransId="{6639C23E-13D0-459E-85AB-5890A3CB074D}"/>
    <dgm:cxn modelId="{358FB04A-6C40-429F-8BA7-9686270253F1}" srcId="{B1A8E703-3A7A-4AAD-8A08-3BE0BDC58FAC}" destId="{E2CE5B4E-CED4-45FA-B7E1-279BE43B742E}" srcOrd="0" destOrd="0" parTransId="{A2DC8C11-2F30-49BD-AD1E-8E6AB8249B42}" sibTransId="{88DE8917-3629-4104-937C-7DCC766EEFA1}"/>
    <dgm:cxn modelId="{CDBCE51E-0BC8-4038-BB70-823B579DDAB1}" type="presParOf" srcId="{BEAAD156-9A3F-490E-8ECD-4F071CC78E9B}" destId="{4F2285E2-4BC5-4E9E-A551-190DC51B9EAD}" srcOrd="0" destOrd="0" presId="urn:microsoft.com/office/officeart/2005/8/layout/vList2"/>
    <dgm:cxn modelId="{DFC84CAE-B1DD-4519-8625-5DF982911CE5}" type="presParOf" srcId="{BEAAD156-9A3F-490E-8ECD-4F071CC78E9B}" destId="{220742FD-8AFA-4E45-A1F3-1FA13BE9D889}" srcOrd="1" destOrd="0" presId="urn:microsoft.com/office/officeart/2005/8/layout/vList2"/>
    <dgm:cxn modelId="{998A2AC5-ABC0-4E3E-9F8E-C198CE44A5FD}" type="presParOf" srcId="{BEAAD156-9A3F-490E-8ECD-4F071CC78E9B}" destId="{9363331F-AC87-4237-B096-085CC31BB34E}" srcOrd="2" destOrd="0" presId="urn:microsoft.com/office/officeart/2005/8/layout/vList2"/>
    <dgm:cxn modelId="{A4EC3161-DD2F-41B5-BCF4-BFF948535E15}" type="presParOf" srcId="{BEAAD156-9A3F-490E-8ECD-4F071CC78E9B}" destId="{34C13EB6-AB8E-482F-9D3D-4714ECA5639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91C1EA-7639-4758-8500-627BFAC4B0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D40482A-E835-46C1-8171-9B2DD0A40C37}">
      <dgm:prSet/>
      <dgm:spPr>
        <a:solidFill>
          <a:srgbClr val="57825E"/>
        </a:solidFill>
      </dgm:spPr>
      <dgm:t>
        <a:bodyPr/>
        <a:lstStyle/>
        <a:p>
          <a:pPr rtl="0"/>
          <a:r>
            <a:rPr lang="sk-SK" b="1" i="0"/>
            <a:t>RDP</a:t>
          </a:r>
          <a:r>
            <a:rPr lang="en-GB" b="1" i="0"/>
            <a:t> efficiency</a:t>
          </a:r>
          <a:r>
            <a:rPr lang="sk-SK" b="1" i="0"/>
            <a:t>:</a:t>
          </a:r>
          <a:endParaRPr lang="sk-SK"/>
        </a:p>
      </dgm:t>
    </dgm:pt>
    <dgm:pt modelId="{12639709-6F61-4D47-BF1F-1B99BC7771B2}" type="parTrans" cxnId="{AB8129AA-C682-4DFE-909A-7C5078A5652B}">
      <dgm:prSet/>
      <dgm:spPr/>
      <dgm:t>
        <a:bodyPr/>
        <a:lstStyle/>
        <a:p>
          <a:endParaRPr lang="sk-SK"/>
        </a:p>
      </dgm:t>
    </dgm:pt>
    <dgm:pt modelId="{749DB3E0-8DF1-4D65-A1A6-16135F865A9D}" type="sibTrans" cxnId="{AB8129AA-C682-4DFE-909A-7C5078A5652B}">
      <dgm:prSet/>
      <dgm:spPr/>
      <dgm:t>
        <a:bodyPr/>
        <a:lstStyle/>
        <a:p>
          <a:endParaRPr lang="sk-SK"/>
        </a:p>
      </dgm:t>
    </dgm:pt>
    <dgm:pt modelId="{91B1C892-5DA1-4D7C-8936-3756C0C86D71}">
      <dgm:prSet/>
      <dgm:spPr/>
      <dgm:t>
        <a:bodyPr/>
        <a:lstStyle/>
        <a:p>
          <a:pPr rtl="0"/>
          <a:r>
            <a:rPr lang="sk-SK" b="0" i="0" err="1"/>
            <a:t>Is</a:t>
          </a:r>
          <a:r>
            <a:rPr lang="sk-SK" b="0" i="0"/>
            <a:t> </a:t>
          </a:r>
          <a:r>
            <a:rPr lang="en-GB" b="0" i="0"/>
            <a:t>the relationship between employed resources  and achieved programme effects at output, result and impacts level  in pursuing a given objective through an intervention</a:t>
          </a:r>
          <a:endParaRPr lang="sk-SK"/>
        </a:p>
      </dgm:t>
    </dgm:pt>
    <dgm:pt modelId="{805C07B7-719E-435B-9202-029459870772}" type="parTrans" cxnId="{E83CB3C5-82A1-4791-9680-1C290731F44C}">
      <dgm:prSet/>
      <dgm:spPr/>
      <dgm:t>
        <a:bodyPr/>
        <a:lstStyle/>
        <a:p>
          <a:endParaRPr lang="sk-SK"/>
        </a:p>
      </dgm:t>
    </dgm:pt>
    <dgm:pt modelId="{7C3377FF-0DC2-4E68-B76D-FE7FDDC3203E}" type="sibTrans" cxnId="{E83CB3C5-82A1-4791-9680-1C290731F44C}">
      <dgm:prSet/>
      <dgm:spPr/>
      <dgm:t>
        <a:bodyPr/>
        <a:lstStyle/>
        <a:p>
          <a:endParaRPr lang="sk-SK"/>
        </a:p>
      </dgm:t>
    </dgm:pt>
    <dgm:pt modelId="{9A53E926-75D4-479F-AAB2-EFD9A3A27E80}">
      <dgm:prSet/>
      <dgm:spPr>
        <a:solidFill>
          <a:srgbClr val="57825E"/>
        </a:solidFill>
      </dgm:spPr>
      <dgm:t>
        <a:bodyPr/>
        <a:lstStyle/>
        <a:p>
          <a:pPr rtl="0"/>
          <a:r>
            <a:rPr lang="en-GB" b="1" i="0"/>
            <a:t>Assessment of </a:t>
          </a:r>
          <a:r>
            <a:rPr lang="sk-SK" b="1" i="0"/>
            <a:t>RDP </a:t>
          </a:r>
          <a:r>
            <a:rPr lang="en-GB" b="1" i="0"/>
            <a:t>efficiency</a:t>
          </a:r>
          <a:r>
            <a:rPr lang="sk-SK" b="1" i="0"/>
            <a:t>:</a:t>
          </a:r>
          <a:endParaRPr lang="sk-SK"/>
        </a:p>
      </dgm:t>
    </dgm:pt>
    <dgm:pt modelId="{AF5066C7-0837-4513-8AAB-9BF39CE82FE7}" type="parTrans" cxnId="{CD9DF5BD-E9F5-4F60-B3DF-A08B838DC2A2}">
      <dgm:prSet/>
      <dgm:spPr/>
      <dgm:t>
        <a:bodyPr/>
        <a:lstStyle/>
        <a:p>
          <a:endParaRPr lang="sk-SK"/>
        </a:p>
      </dgm:t>
    </dgm:pt>
    <dgm:pt modelId="{6D452C4B-5D43-4C0D-B425-26956F0B4BA8}" type="sibTrans" cxnId="{CD9DF5BD-E9F5-4F60-B3DF-A08B838DC2A2}">
      <dgm:prSet/>
      <dgm:spPr/>
      <dgm:t>
        <a:bodyPr/>
        <a:lstStyle/>
        <a:p>
          <a:endParaRPr lang="sk-SK"/>
        </a:p>
      </dgm:t>
    </dgm:pt>
    <dgm:pt modelId="{8536C8DC-1D1B-4261-A480-6F8A18C41687}">
      <dgm:prSet/>
      <dgm:spPr/>
      <dgm:t>
        <a:bodyPr/>
        <a:lstStyle/>
        <a:p>
          <a:pPr rtl="0"/>
          <a:r>
            <a:rPr lang="sk-SK" b="0" i="0"/>
            <a:t>I</a:t>
          </a:r>
          <a:r>
            <a:rPr lang="en-GB" b="0" i="0"/>
            <a:t>s part of </a:t>
          </a:r>
          <a:r>
            <a:rPr lang="en-GB" b="1" i="0"/>
            <a:t>answering evaluation questions</a:t>
          </a:r>
          <a:r>
            <a:rPr lang="en-GB" b="0" i="0"/>
            <a:t>, reflecting the costs of programme effectiveness</a:t>
          </a:r>
          <a:endParaRPr lang="sk-SK"/>
        </a:p>
      </dgm:t>
    </dgm:pt>
    <dgm:pt modelId="{EB214E03-5F05-4CC5-9138-A439B4BE037D}" type="parTrans" cxnId="{0A915103-60D1-4F32-8DA8-9DC428017151}">
      <dgm:prSet/>
      <dgm:spPr/>
      <dgm:t>
        <a:bodyPr/>
        <a:lstStyle/>
        <a:p>
          <a:endParaRPr lang="sk-SK"/>
        </a:p>
      </dgm:t>
    </dgm:pt>
    <dgm:pt modelId="{969B8B8B-1F60-40AD-98F8-A5B7CA2CB1E0}" type="sibTrans" cxnId="{0A915103-60D1-4F32-8DA8-9DC428017151}">
      <dgm:prSet/>
      <dgm:spPr/>
      <dgm:t>
        <a:bodyPr/>
        <a:lstStyle/>
        <a:p>
          <a:endParaRPr lang="sk-SK"/>
        </a:p>
      </dgm:t>
    </dgm:pt>
    <dgm:pt modelId="{40F67144-F8B0-4752-B8B9-8D159975E2D5}">
      <dgm:prSet/>
      <dgm:spPr/>
      <dgm:t>
        <a:bodyPr/>
        <a:lstStyle/>
        <a:p>
          <a:pPr rtl="0"/>
          <a:r>
            <a:rPr lang="en-GB" b="0" i="0"/>
            <a:t>Provides the information whether </a:t>
          </a:r>
          <a:r>
            <a:rPr lang="sk-SK" b="0" i="0"/>
            <a:t>bigger achievements </a:t>
          </a:r>
          <a:r>
            <a:rPr lang="en-GB" b="0" i="0"/>
            <a:t>could have been obtained with the same budget or whether the same </a:t>
          </a:r>
          <a:r>
            <a:rPr lang="sk-SK" b="0" i="0"/>
            <a:t>achievements</a:t>
          </a:r>
          <a:r>
            <a:rPr lang="en-GB" b="0" i="0"/>
            <a:t> could have been obtained at a lower cost </a:t>
          </a:r>
          <a:endParaRPr lang="sk-SK"/>
        </a:p>
      </dgm:t>
    </dgm:pt>
    <dgm:pt modelId="{0821D17B-8384-478E-8668-2E1A6FAFCE1C}" type="parTrans" cxnId="{9F9608B5-9761-498F-8192-A4882EF2D251}">
      <dgm:prSet/>
      <dgm:spPr/>
      <dgm:t>
        <a:bodyPr/>
        <a:lstStyle/>
        <a:p>
          <a:endParaRPr lang="sk-SK"/>
        </a:p>
      </dgm:t>
    </dgm:pt>
    <dgm:pt modelId="{A48DDC5C-CE5F-4427-BE63-3ECCE2A307EA}" type="sibTrans" cxnId="{9F9608B5-9761-498F-8192-A4882EF2D251}">
      <dgm:prSet/>
      <dgm:spPr/>
      <dgm:t>
        <a:bodyPr/>
        <a:lstStyle/>
        <a:p>
          <a:endParaRPr lang="sk-SK"/>
        </a:p>
      </dgm:t>
    </dgm:pt>
    <dgm:pt modelId="{69D179BA-E7B0-4E4B-8D0C-0768C606044A}" type="pres">
      <dgm:prSet presAssocID="{2591C1EA-7639-4758-8500-627BFAC4B03F}" presName="linear" presStyleCnt="0">
        <dgm:presLayoutVars>
          <dgm:animLvl val="lvl"/>
          <dgm:resizeHandles val="exact"/>
        </dgm:presLayoutVars>
      </dgm:prSet>
      <dgm:spPr/>
    </dgm:pt>
    <dgm:pt modelId="{0CA63452-AAED-43AB-A3CA-FC75030D2F94}" type="pres">
      <dgm:prSet presAssocID="{CD40482A-E835-46C1-8171-9B2DD0A40C3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19FF6AE-A83E-475D-BE10-C0DC71E82635}" type="pres">
      <dgm:prSet presAssocID="{CD40482A-E835-46C1-8171-9B2DD0A40C37}" presName="childText" presStyleLbl="revTx" presStyleIdx="0" presStyleCnt="2">
        <dgm:presLayoutVars>
          <dgm:bulletEnabled val="1"/>
        </dgm:presLayoutVars>
      </dgm:prSet>
      <dgm:spPr/>
    </dgm:pt>
    <dgm:pt modelId="{5D2A326F-1E5C-48E9-8641-8E03D91663FB}" type="pres">
      <dgm:prSet presAssocID="{9A53E926-75D4-479F-AAB2-EFD9A3A27E8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9BEE368-D30B-43CC-8618-38AD58B916D1}" type="pres">
      <dgm:prSet presAssocID="{9A53E926-75D4-479F-AAB2-EFD9A3A27E8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D9DF5BD-E9F5-4F60-B3DF-A08B838DC2A2}" srcId="{2591C1EA-7639-4758-8500-627BFAC4B03F}" destId="{9A53E926-75D4-479F-AAB2-EFD9A3A27E80}" srcOrd="1" destOrd="0" parTransId="{AF5066C7-0837-4513-8AAB-9BF39CE82FE7}" sibTransId="{6D452C4B-5D43-4C0D-B425-26956F0B4BA8}"/>
    <dgm:cxn modelId="{0A915103-60D1-4F32-8DA8-9DC428017151}" srcId="{9A53E926-75D4-479F-AAB2-EFD9A3A27E80}" destId="{8536C8DC-1D1B-4261-A480-6F8A18C41687}" srcOrd="0" destOrd="0" parTransId="{EB214E03-5F05-4CC5-9138-A439B4BE037D}" sibTransId="{969B8B8B-1F60-40AD-98F8-A5B7CA2CB1E0}"/>
    <dgm:cxn modelId="{42FD7341-1CAA-45B7-9DEC-F4E3EC535FE1}" type="presOf" srcId="{CD40482A-E835-46C1-8171-9B2DD0A40C37}" destId="{0CA63452-AAED-43AB-A3CA-FC75030D2F94}" srcOrd="0" destOrd="0" presId="urn:microsoft.com/office/officeart/2005/8/layout/vList2"/>
    <dgm:cxn modelId="{78E911D8-EFC0-4A4C-AFBB-FFE8643E859F}" type="presOf" srcId="{9A53E926-75D4-479F-AAB2-EFD9A3A27E80}" destId="{5D2A326F-1E5C-48E9-8641-8E03D91663FB}" srcOrd="0" destOrd="0" presId="urn:microsoft.com/office/officeart/2005/8/layout/vList2"/>
    <dgm:cxn modelId="{BB221EAF-4CA3-4EF9-83F4-0289BCD687B4}" type="presOf" srcId="{40F67144-F8B0-4752-B8B9-8D159975E2D5}" destId="{A9BEE368-D30B-43CC-8618-38AD58B916D1}" srcOrd="0" destOrd="1" presId="urn:microsoft.com/office/officeart/2005/8/layout/vList2"/>
    <dgm:cxn modelId="{5A91EC92-E824-42B9-A266-B645442FB795}" type="presOf" srcId="{91B1C892-5DA1-4D7C-8936-3756C0C86D71}" destId="{319FF6AE-A83E-475D-BE10-C0DC71E82635}" srcOrd="0" destOrd="0" presId="urn:microsoft.com/office/officeart/2005/8/layout/vList2"/>
    <dgm:cxn modelId="{E83CB3C5-82A1-4791-9680-1C290731F44C}" srcId="{CD40482A-E835-46C1-8171-9B2DD0A40C37}" destId="{91B1C892-5DA1-4D7C-8936-3756C0C86D71}" srcOrd="0" destOrd="0" parTransId="{805C07B7-719E-435B-9202-029459870772}" sibTransId="{7C3377FF-0DC2-4E68-B76D-FE7FDDC3203E}"/>
    <dgm:cxn modelId="{A5408295-0594-43A5-A8F3-980699FAFE6F}" type="presOf" srcId="{2591C1EA-7639-4758-8500-627BFAC4B03F}" destId="{69D179BA-E7B0-4E4B-8D0C-0768C606044A}" srcOrd="0" destOrd="0" presId="urn:microsoft.com/office/officeart/2005/8/layout/vList2"/>
    <dgm:cxn modelId="{9F9608B5-9761-498F-8192-A4882EF2D251}" srcId="{9A53E926-75D4-479F-AAB2-EFD9A3A27E80}" destId="{40F67144-F8B0-4752-B8B9-8D159975E2D5}" srcOrd="1" destOrd="0" parTransId="{0821D17B-8384-478E-8668-2E1A6FAFCE1C}" sibTransId="{A48DDC5C-CE5F-4427-BE63-3ECCE2A307EA}"/>
    <dgm:cxn modelId="{13850AFF-0906-4B10-8D85-E1BAAC25AD3B}" type="presOf" srcId="{8536C8DC-1D1B-4261-A480-6F8A18C41687}" destId="{A9BEE368-D30B-43CC-8618-38AD58B916D1}" srcOrd="0" destOrd="0" presId="urn:microsoft.com/office/officeart/2005/8/layout/vList2"/>
    <dgm:cxn modelId="{AB8129AA-C682-4DFE-909A-7C5078A5652B}" srcId="{2591C1EA-7639-4758-8500-627BFAC4B03F}" destId="{CD40482A-E835-46C1-8171-9B2DD0A40C37}" srcOrd="0" destOrd="0" parTransId="{12639709-6F61-4D47-BF1F-1B99BC7771B2}" sibTransId="{749DB3E0-8DF1-4D65-A1A6-16135F865A9D}"/>
    <dgm:cxn modelId="{C3C3B4A3-E334-45EE-A8D5-8FE192F468EE}" type="presParOf" srcId="{69D179BA-E7B0-4E4B-8D0C-0768C606044A}" destId="{0CA63452-AAED-43AB-A3CA-FC75030D2F94}" srcOrd="0" destOrd="0" presId="urn:microsoft.com/office/officeart/2005/8/layout/vList2"/>
    <dgm:cxn modelId="{31D0E91E-80B5-4045-B19A-1394A74B5FE5}" type="presParOf" srcId="{69D179BA-E7B0-4E4B-8D0C-0768C606044A}" destId="{319FF6AE-A83E-475D-BE10-C0DC71E82635}" srcOrd="1" destOrd="0" presId="urn:microsoft.com/office/officeart/2005/8/layout/vList2"/>
    <dgm:cxn modelId="{2B55FB97-38DB-4CA4-AA33-CECCED4B2467}" type="presParOf" srcId="{69D179BA-E7B0-4E4B-8D0C-0768C606044A}" destId="{5D2A326F-1E5C-48E9-8641-8E03D91663FB}" srcOrd="2" destOrd="0" presId="urn:microsoft.com/office/officeart/2005/8/layout/vList2"/>
    <dgm:cxn modelId="{16555236-32AF-4A33-91FF-5DA9A1B1F184}" type="presParOf" srcId="{69D179BA-E7B0-4E4B-8D0C-0768C606044A}" destId="{A9BEE368-D30B-43CC-8618-38AD58B916D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28AEE0-BEBF-4D67-8B05-126B17EEB31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893F115-4690-4DD4-A205-9EB8668D98BF}">
      <dgm:prSet/>
      <dgm:spPr>
        <a:solidFill>
          <a:srgbClr val="57825E"/>
        </a:solidFill>
      </dgm:spPr>
      <dgm:t>
        <a:bodyPr/>
        <a:lstStyle/>
        <a:p>
          <a:pPr rtl="0"/>
          <a:r>
            <a:rPr lang="en-GB" b="1" i="0"/>
            <a:t>If indicator target values have been defined by the RDP</a:t>
          </a:r>
          <a:r>
            <a:rPr lang="en-GB" b="0" i="0"/>
            <a:t>: </a:t>
          </a:r>
          <a:endParaRPr lang="sk-SK"/>
        </a:p>
      </dgm:t>
    </dgm:pt>
    <dgm:pt modelId="{EA7A8F52-CCB8-4959-8CF7-66AE51A4B762}" type="parTrans" cxnId="{4794EF63-396C-40D0-A4A6-7ABF336132FC}">
      <dgm:prSet/>
      <dgm:spPr/>
      <dgm:t>
        <a:bodyPr/>
        <a:lstStyle/>
        <a:p>
          <a:endParaRPr lang="sk-SK"/>
        </a:p>
      </dgm:t>
    </dgm:pt>
    <dgm:pt modelId="{80A61C37-6277-48B8-A422-846A6C51258A}" type="sibTrans" cxnId="{4794EF63-396C-40D0-A4A6-7ABF336132FC}">
      <dgm:prSet/>
      <dgm:spPr/>
      <dgm:t>
        <a:bodyPr/>
        <a:lstStyle/>
        <a:p>
          <a:endParaRPr lang="sk-SK"/>
        </a:p>
      </dgm:t>
    </dgm:pt>
    <dgm:pt modelId="{EA789798-5B84-4311-AE5C-A273C25AEC52}">
      <dgm:prSet/>
      <dgm:spPr/>
      <dgm:t>
        <a:bodyPr/>
        <a:lstStyle/>
        <a:p>
          <a:pPr rtl="0"/>
          <a:r>
            <a:rPr lang="en-GB" b="0" i="0"/>
            <a:t>The result achieved by the programme beneficiaries is an increase of a given result indicator value obtained due to the intervention, compared to target values. </a:t>
          </a:r>
          <a:endParaRPr lang="sk-SK"/>
        </a:p>
      </dgm:t>
    </dgm:pt>
    <dgm:pt modelId="{B8A0EC6F-F529-4FB0-B136-0B7B7D81FBEF}" type="parTrans" cxnId="{F6143157-C3A3-4090-9171-820554B5B7DA}">
      <dgm:prSet/>
      <dgm:spPr/>
      <dgm:t>
        <a:bodyPr/>
        <a:lstStyle/>
        <a:p>
          <a:endParaRPr lang="sk-SK"/>
        </a:p>
      </dgm:t>
    </dgm:pt>
    <dgm:pt modelId="{6B9F6548-9AA2-4709-B6BF-58592A760047}" type="sibTrans" cxnId="{F6143157-C3A3-4090-9171-820554B5B7DA}">
      <dgm:prSet/>
      <dgm:spPr/>
      <dgm:t>
        <a:bodyPr/>
        <a:lstStyle/>
        <a:p>
          <a:endParaRPr lang="sk-SK"/>
        </a:p>
      </dgm:t>
    </dgm:pt>
    <dgm:pt modelId="{9D94AA7D-B337-4ED4-B3F6-DE2EA52934FD}">
      <dgm:prSet/>
      <dgm:spPr>
        <a:solidFill>
          <a:srgbClr val="57825E"/>
        </a:solidFill>
      </dgm:spPr>
      <dgm:t>
        <a:bodyPr/>
        <a:lstStyle/>
        <a:p>
          <a:pPr rtl="0"/>
          <a:r>
            <a:rPr lang="en-GB" b="1" i="0"/>
            <a:t>If indicator target values have NOT been defined in the RDP</a:t>
          </a:r>
          <a:r>
            <a:rPr lang="en-GB" b="0" i="0"/>
            <a:t>: </a:t>
          </a:r>
          <a:endParaRPr lang="sk-SK"/>
        </a:p>
      </dgm:t>
    </dgm:pt>
    <dgm:pt modelId="{90D64FD8-F6A1-404B-985E-7AFA4F2AF8BF}" type="parTrans" cxnId="{1DA0A2A3-BA88-420F-AE21-1C20C47D1899}">
      <dgm:prSet/>
      <dgm:spPr/>
      <dgm:t>
        <a:bodyPr/>
        <a:lstStyle/>
        <a:p>
          <a:endParaRPr lang="sk-SK"/>
        </a:p>
      </dgm:t>
    </dgm:pt>
    <dgm:pt modelId="{0FD87AB0-2F3D-48C6-8AF8-ABD8F770C69B}" type="sibTrans" cxnId="{1DA0A2A3-BA88-420F-AE21-1C20C47D1899}">
      <dgm:prSet/>
      <dgm:spPr/>
      <dgm:t>
        <a:bodyPr/>
        <a:lstStyle/>
        <a:p>
          <a:endParaRPr lang="sk-SK"/>
        </a:p>
      </dgm:t>
    </dgm:pt>
    <dgm:pt modelId="{ACF69630-FFC8-47D7-9F17-5DBCD29BC74C}">
      <dgm:prSet/>
      <dgm:spPr/>
      <dgm:t>
        <a:bodyPr/>
        <a:lstStyle/>
        <a:p>
          <a:pPr rtl="0"/>
          <a:r>
            <a:rPr lang="en-GB" b="0" i="0"/>
            <a:t>The result achieved by programme beneficiaries is an increase of a given result indicator for programme beneficiaries compared to an increase of the same result indicator for the </a:t>
          </a:r>
          <a:r>
            <a:rPr lang="en-GB" b="1" i="0"/>
            <a:t>control group </a:t>
          </a:r>
          <a:r>
            <a:rPr lang="en-GB" b="0" i="0"/>
            <a:t>(in %),</a:t>
          </a:r>
          <a:r>
            <a:rPr lang="sk-SK" b="0" i="0"/>
            <a:t> or</a:t>
          </a:r>
          <a:endParaRPr lang="sk-SK"/>
        </a:p>
      </dgm:t>
    </dgm:pt>
    <dgm:pt modelId="{DDA328AD-E83D-4B8A-A0AA-59463A1312AE}" type="parTrans" cxnId="{81191B43-C00F-4CA0-A770-4626B4CCFC3F}">
      <dgm:prSet/>
      <dgm:spPr/>
      <dgm:t>
        <a:bodyPr/>
        <a:lstStyle/>
        <a:p>
          <a:endParaRPr lang="sk-SK"/>
        </a:p>
      </dgm:t>
    </dgm:pt>
    <dgm:pt modelId="{20D6FBA4-8435-45C2-A091-409DF291D22D}" type="sibTrans" cxnId="{81191B43-C00F-4CA0-A770-4626B4CCFC3F}">
      <dgm:prSet/>
      <dgm:spPr/>
      <dgm:t>
        <a:bodyPr/>
        <a:lstStyle/>
        <a:p>
          <a:endParaRPr lang="sk-SK"/>
        </a:p>
      </dgm:t>
    </dgm:pt>
    <dgm:pt modelId="{95B68EE9-0314-49BA-B9A4-B43163DFF61D}">
      <dgm:prSet/>
      <dgm:spPr/>
      <dgm:t>
        <a:bodyPr/>
        <a:lstStyle/>
        <a:p>
          <a:pPr rtl="0"/>
          <a:r>
            <a:rPr lang="en-GB" b="0" i="0"/>
            <a:t>A component of  overall change in a given result indicator: “% share due to a programme intervention” compared to “% share due to other factors” </a:t>
          </a:r>
          <a:endParaRPr lang="sk-SK"/>
        </a:p>
      </dgm:t>
    </dgm:pt>
    <dgm:pt modelId="{0748A5AA-5530-4A90-BDBF-85280D86FB89}" type="parTrans" cxnId="{811B1569-A18F-4E45-AA08-475BA9CF28B7}">
      <dgm:prSet/>
      <dgm:spPr/>
      <dgm:t>
        <a:bodyPr/>
        <a:lstStyle/>
        <a:p>
          <a:endParaRPr lang="sk-SK"/>
        </a:p>
      </dgm:t>
    </dgm:pt>
    <dgm:pt modelId="{781D4E9D-92C1-425B-A465-3DB47A5A3C25}" type="sibTrans" cxnId="{811B1569-A18F-4E45-AA08-475BA9CF28B7}">
      <dgm:prSet/>
      <dgm:spPr/>
      <dgm:t>
        <a:bodyPr/>
        <a:lstStyle/>
        <a:p>
          <a:endParaRPr lang="sk-SK"/>
        </a:p>
      </dgm:t>
    </dgm:pt>
    <dgm:pt modelId="{E1A0A96A-74D4-44E6-BA56-62C020F63307}" type="pres">
      <dgm:prSet presAssocID="{EA28AEE0-BEBF-4D67-8B05-126B17EEB310}" presName="linear" presStyleCnt="0">
        <dgm:presLayoutVars>
          <dgm:animLvl val="lvl"/>
          <dgm:resizeHandles val="exact"/>
        </dgm:presLayoutVars>
      </dgm:prSet>
      <dgm:spPr/>
    </dgm:pt>
    <dgm:pt modelId="{F66FBDA2-5F1D-4AE5-9510-D79E03911B15}" type="pres">
      <dgm:prSet presAssocID="{E893F115-4690-4DD4-A205-9EB8668D98B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5EBB880-5037-4C7B-A5DA-7E1B6CCA8DDA}" type="pres">
      <dgm:prSet presAssocID="{E893F115-4690-4DD4-A205-9EB8668D98BF}" presName="childText" presStyleLbl="revTx" presStyleIdx="0" presStyleCnt="2">
        <dgm:presLayoutVars>
          <dgm:bulletEnabled val="1"/>
        </dgm:presLayoutVars>
      </dgm:prSet>
      <dgm:spPr/>
    </dgm:pt>
    <dgm:pt modelId="{E05B89B6-22D4-46FF-A0B0-6409E1263A53}" type="pres">
      <dgm:prSet presAssocID="{9D94AA7D-B337-4ED4-B3F6-DE2EA52934F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81928A9-F186-42EB-B788-6B29180B64CE}" type="pres">
      <dgm:prSet presAssocID="{9D94AA7D-B337-4ED4-B3F6-DE2EA52934F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40EA60C-3CFF-4830-B1DA-E8B58592D238}" type="presOf" srcId="{EA789798-5B84-4311-AE5C-A273C25AEC52}" destId="{25EBB880-5037-4C7B-A5DA-7E1B6CCA8DDA}" srcOrd="0" destOrd="0" presId="urn:microsoft.com/office/officeart/2005/8/layout/vList2"/>
    <dgm:cxn modelId="{5AEA13FB-21D5-4D76-A3EB-FA6F5CC78818}" type="presOf" srcId="{9D94AA7D-B337-4ED4-B3F6-DE2EA52934FD}" destId="{E05B89B6-22D4-46FF-A0B0-6409E1263A53}" srcOrd="0" destOrd="0" presId="urn:microsoft.com/office/officeart/2005/8/layout/vList2"/>
    <dgm:cxn modelId="{81191B43-C00F-4CA0-A770-4626B4CCFC3F}" srcId="{9D94AA7D-B337-4ED4-B3F6-DE2EA52934FD}" destId="{ACF69630-FFC8-47D7-9F17-5DBCD29BC74C}" srcOrd="0" destOrd="0" parTransId="{DDA328AD-E83D-4B8A-A0AA-59463A1312AE}" sibTransId="{20D6FBA4-8435-45C2-A091-409DF291D22D}"/>
    <dgm:cxn modelId="{811B1569-A18F-4E45-AA08-475BA9CF28B7}" srcId="{9D94AA7D-B337-4ED4-B3F6-DE2EA52934FD}" destId="{95B68EE9-0314-49BA-B9A4-B43163DFF61D}" srcOrd="1" destOrd="0" parTransId="{0748A5AA-5530-4A90-BDBF-85280D86FB89}" sibTransId="{781D4E9D-92C1-425B-A465-3DB47A5A3C25}"/>
    <dgm:cxn modelId="{F6143157-C3A3-4090-9171-820554B5B7DA}" srcId="{E893F115-4690-4DD4-A205-9EB8668D98BF}" destId="{EA789798-5B84-4311-AE5C-A273C25AEC52}" srcOrd="0" destOrd="0" parTransId="{B8A0EC6F-F529-4FB0-B136-0B7B7D81FBEF}" sibTransId="{6B9F6548-9AA2-4709-B6BF-58592A760047}"/>
    <dgm:cxn modelId="{ED66AA80-2C89-4243-AFA6-38BF77ADE22E}" type="presOf" srcId="{EA28AEE0-BEBF-4D67-8B05-126B17EEB310}" destId="{E1A0A96A-74D4-44E6-BA56-62C020F63307}" srcOrd="0" destOrd="0" presId="urn:microsoft.com/office/officeart/2005/8/layout/vList2"/>
    <dgm:cxn modelId="{DA173567-9312-4632-9DFA-A92BEBB87688}" type="presOf" srcId="{E893F115-4690-4DD4-A205-9EB8668D98BF}" destId="{F66FBDA2-5F1D-4AE5-9510-D79E03911B15}" srcOrd="0" destOrd="0" presId="urn:microsoft.com/office/officeart/2005/8/layout/vList2"/>
    <dgm:cxn modelId="{1DA0A2A3-BA88-420F-AE21-1C20C47D1899}" srcId="{EA28AEE0-BEBF-4D67-8B05-126B17EEB310}" destId="{9D94AA7D-B337-4ED4-B3F6-DE2EA52934FD}" srcOrd="1" destOrd="0" parTransId="{90D64FD8-F6A1-404B-985E-7AFA4F2AF8BF}" sibTransId="{0FD87AB0-2F3D-48C6-8AF8-ABD8F770C69B}"/>
    <dgm:cxn modelId="{4794EF63-396C-40D0-A4A6-7ABF336132FC}" srcId="{EA28AEE0-BEBF-4D67-8B05-126B17EEB310}" destId="{E893F115-4690-4DD4-A205-9EB8668D98BF}" srcOrd="0" destOrd="0" parTransId="{EA7A8F52-CCB8-4959-8CF7-66AE51A4B762}" sibTransId="{80A61C37-6277-48B8-A422-846A6C51258A}"/>
    <dgm:cxn modelId="{CDC82A24-DC11-4B5A-9D30-4D9338931026}" type="presOf" srcId="{95B68EE9-0314-49BA-B9A4-B43163DFF61D}" destId="{581928A9-F186-42EB-B788-6B29180B64CE}" srcOrd="0" destOrd="1" presId="urn:microsoft.com/office/officeart/2005/8/layout/vList2"/>
    <dgm:cxn modelId="{75ABC3D8-2E20-4B22-BD1A-7A7155249608}" type="presOf" srcId="{ACF69630-FFC8-47D7-9F17-5DBCD29BC74C}" destId="{581928A9-F186-42EB-B788-6B29180B64CE}" srcOrd="0" destOrd="0" presId="urn:microsoft.com/office/officeart/2005/8/layout/vList2"/>
    <dgm:cxn modelId="{00EADA78-46EF-45E4-8913-1693138F3D23}" type="presParOf" srcId="{E1A0A96A-74D4-44E6-BA56-62C020F63307}" destId="{F66FBDA2-5F1D-4AE5-9510-D79E03911B15}" srcOrd="0" destOrd="0" presId="urn:microsoft.com/office/officeart/2005/8/layout/vList2"/>
    <dgm:cxn modelId="{70716751-218F-4A4C-8672-E27C69342CF7}" type="presParOf" srcId="{E1A0A96A-74D4-44E6-BA56-62C020F63307}" destId="{25EBB880-5037-4C7B-A5DA-7E1B6CCA8DDA}" srcOrd="1" destOrd="0" presId="urn:microsoft.com/office/officeart/2005/8/layout/vList2"/>
    <dgm:cxn modelId="{C41F2FCB-35F6-48DA-A018-9FBCEF4A84FC}" type="presParOf" srcId="{E1A0A96A-74D4-44E6-BA56-62C020F63307}" destId="{E05B89B6-22D4-46FF-A0B0-6409E1263A53}" srcOrd="2" destOrd="0" presId="urn:microsoft.com/office/officeart/2005/8/layout/vList2"/>
    <dgm:cxn modelId="{77837F7B-F655-4A32-9CBA-C365DDD1C195}" type="presParOf" srcId="{E1A0A96A-74D4-44E6-BA56-62C020F63307}" destId="{581928A9-F186-42EB-B788-6B29180B64C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0167EE-1FB5-46D8-924E-6087B2CC59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DDC8CA40-5A42-4B84-A495-E2F520D555DD}">
      <dgm:prSet/>
      <dgm:spPr>
        <a:solidFill>
          <a:srgbClr val="57825E"/>
        </a:solidFill>
      </dgm:spPr>
      <dgm:t>
        <a:bodyPr/>
        <a:lstStyle/>
        <a:p>
          <a:pPr rtl="0"/>
          <a:r>
            <a:rPr lang="en-GB" b="1" i="0"/>
            <a:t>Aggregation/extrapolation of results </a:t>
          </a:r>
          <a:r>
            <a:rPr lang="en-GB" b="0" i="0"/>
            <a:t>(obtained at micro-level, e.g. using quasi-experimental techniques) up to a programme area level,</a:t>
          </a:r>
          <a:endParaRPr lang="sk-SK"/>
        </a:p>
      </dgm:t>
    </dgm:pt>
    <dgm:pt modelId="{8A241652-E1AD-423C-B50A-71F69827E8C6}" type="parTrans" cxnId="{AA45B281-FEBC-4DC7-A006-F17E1F1785A3}">
      <dgm:prSet/>
      <dgm:spPr/>
      <dgm:t>
        <a:bodyPr/>
        <a:lstStyle/>
        <a:p>
          <a:endParaRPr lang="sk-SK"/>
        </a:p>
      </dgm:t>
    </dgm:pt>
    <dgm:pt modelId="{32DAC122-85CC-4C24-80FB-D3B55D6F2AA9}" type="sibTrans" cxnId="{AA45B281-FEBC-4DC7-A006-F17E1F1785A3}">
      <dgm:prSet/>
      <dgm:spPr/>
      <dgm:t>
        <a:bodyPr/>
        <a:lstStyle/>
        <a:p>
          <a:endParaRPr lang="sk-SK"/>
        </a:p>
      </dgm:t>
    </dgm:pt>
    <dgm:pt modelId="{EC971BEB-39FA-4004-B6BC-87AF7652CB82}">
      <dgm:prSet/>
      <dgm:spPr>
        <a:solidFill>
          <a:srgbClr val="57825E"/>
        </a:solidFill>
      </dgm:spPr>
      <dgm:t>
        <a:bodyPr/>
        <a:lstStyle/>
        <a:p>
          <a:pPr rtl="0"/>
          <a:r>
            <a:rPr lang="en-GB" b="1" i="0"/>
            <a:t>Use of aggregated models (Input/Output, Computable General Equilibrium, or Partial Equilibrium)</a:t>
          </a:r>
          <a:r>
            <a:rPr lang="en-GB" b="0" i="0"/>
            <a:t>, yet, these models need information on micro effects of a programme as inputs; this information is usually coming from applying quasi-experimental techniques at micro level or similar sources. e.g. from application of quasi-experimental techniques at a micro level</a:t>
          </a:r>
          <a:endParaRPr lang="sk-SK"/>
        </a:p>
      </dgm:t>
    </dgm:pt>
    <dgm:pt modelId="{4FEA22D9-13C7-4227-AF55-A094B75A5CA6}" type="parTrans" cxnId="{1FA57081-A063-4E8B-8B20-A31FBD8A8093}">
      <dgm:prSet/>
      <dgm:spPr/>
      <dgm:t>
        <a:bodyPr/>
        <a:lstStyle/>
        <a:p>
          <a:endParaRPr lang="sk-SK"/>
        </a:p>
      </dgm:t>
    </dgm:pt>
    <dgm:pt modelId="{D210C6F7-764F-43B5-B133-208D3A765320}" type="sibTrans" cxnId="{1FA57081-A063-4E8B-8B20-A31FBD8A8093}">
      <dgm:prSet/>
      <dgm:spPr/>
      <dgm:t>
        <a:bodyPr/>
        <a:lstStyle/>
        <a:p>
          <a:endParaRPr lang="sk-SK"/>
        </a:p>
      </dgm:t>
    </dgm:pt>
    <dgm:pt modelId="{53B4F247-3EC1-4B9E-8053-DDE3BD3408DD}">
      <dgm:prSet/>
      <dgm:spPr>
        <a:solidFill>
          <a:srgbClr val="57825E"/>
        </a:solidFill>
      </dgm:spPr>
      <dgm:t>
        <a:bodyPr/>
        <a:lstStyle/>
        <a:p>
          <a:pPr rtl="0"/>
          <a:r>
            <a:rPr lang="en-GB" b="1" i="0"/>
            <a:t>Application of quasi-experimental techniques</a:t>
          </a:r>
          <a:r>
            <a:rPr lang="en-GB" b="0" i="0"/>
            <a:t>, provided the availability of data on impact indicators at NUTS 4 or 5 level; this approach requires abundant time series of cross-sectional data on impact indicators =&gt; a situation which is rather rare in individual MS</a:t>
          </a:r>
          <a:endParaRPr lang="sk-SK"/>
        </a:p>
      </dgm:t>
    </dgm:pt>
    <dgm:pt modelId="{ED9BE3AF-8E64-4A70-AAFE-D952C97AFA55}" type="parTrans" cxnId="{3E33A2F5-2B10-4A34-A559-FE6DC6F11621}">
      <dgm:prSet/>
      <dgm:spPr/>
      <dgm:t>
        <a:bodyPr/>
        <a:lstStyle/>
        <a:p>
          <a:endParaRPr lang="sk-SK"/>
        </a:p>
      </dgm:t>
    </dgm:pt>
    <dgm:pt modelId="{8BC47B6B-40AA-45A3-B891-1A7608ECC49A}" type="sibTrans" cxnId="{3E33A2F5-2B10-4A34-A559-FE6DC6F11621}">
      <dgm:prSet/>
      <dgm:spPr/>
      <dgm:t>
        <a:bodyPr/>
        <a:lstStyle/>
        <a:p>
          <a:endParaRPr lang="sk-SK"/>
        </a:p>
      </dgm:t>
    </dgm:pt>
    <dgm:pt modelId="{68181093-2480-43BB-8E43-AB6CDFB03406}" type="pres">
      <dgm:prSet presAssocID="{EA0167EE-1FB5-46D8-924E-6087B2CC595C}" presName="linear" presStyleCnt="0">
        <dgm:presLayoutVars>
          <dgm:animLvl val="lvl"/>
          <dgm:resizeHandles val="exact"/>
        </dgm:presLayoutVars>
      </dgm:prSet>
      <dgm:spPr/>
    </dgm:pt>
    <dgm:pt modelId="{0C287876-EAA6-43FC-B6BA-6F994D72E058}" type="pres">
      <dgm:prSet presAssocID="{DDC8CA40-5A42-4B84-A495-E2F520D555DD}" presName="parentText" presStyleLbl="node1" presStyleIdx="0" presStyleCnt="3" custScaleY="78129">
        <dgm:presLayoutVars>
          <dgm:chMax val="0"/>
          <dgm:bulletEnabled val="1"/>
        </dgm:presLayoutVars>
      </dgm:prSet>
      <dgm:spPr/>
    </dgm:pt>
    <dgm:pt modelId="{259292D1-1A4E-4C2E-AA28-3210D76C7C52}" type="pres">
      <dgm:prSet presAssocID="{32DAC122-85CC-4C24-80FB-D3B55D6F2AA9}" presName="spacer" presStyleCnt="0"/>
      <dgm:spPr/>
    </dgm:pt>
    <dgm:pt modelId="{D228A734-8989-48EB-9A71-5BBFD710275A}" type="pres">
      <dgm:prSet presAssocID="{EC971BEB-39FA-4004-B6BC-87AF7652CB8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9F83F53-B855-4E05-8800-5B50C577D775}" type="pres">
      <dgm:prSet presAssocID="{D210C6F7-764F-43B5-B133-208D3A765320}" presName="spacer" presStyleCnt="0"/>
      <dgm:spPr/>
    </dgm:pt>
    <dgm:pt modelId="{73AA9206-9D24-4769-A369-BB13D22E542C}" type="pres">
      <dgm:prSet presAssocID="{53B4F247-3EC1-4B9E-8053-DDE3BD3408D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E33A2F5-2B10-4A34-A559-FE6DC6F11621}" srcId="{EA0167EE-1FB5-46D8-924E-6087B2CC595C}" destId="{53B4F247-3EC1-4B9E-8053-DDE3BD3408DD}" srcOrd="2" destOrd="0" parTransId="{ED9BE3AF-8E64-4A70-AAFE-D952C97AFA55}" sibTransId="{8BC47B6B-40AA-45A3-B891-1A7608ECC49A}"/>
    <dgm:cxn modelId="{AA45B281-FEBC-4DC7-A006-F17E1F1785A3}" srcId="{EA0167EE-1FB5-46D8-924E-6087B2CC595C}" destId="{DDC8CA40-5A42-4B84-A495-E2F520D555DD}" srcOrd="0" destOrd="0" parTransId="{8A241652-E1AD-423C-B50A-71F69827E8C6}" sibTransId="{32DAC122-85CC-4C24-80FB-D3B55D6F2AA9}"/>
    <dgm:cxn modelId="{F8D5B9C5-C184-4CA8-A70E-F2009498C225}" type="presOf" srcId="{DDC8CA40-5A42-4B84-A495-E2F520D555DD}" destId="{0C287876-EAA6-43FC-B6BA-6F994D72E058}" srcOrd="0" destOrd="0" presId="urn:microsoft.com/office/officeart/2005/8/layout/vList2"/>
    <dgm:cxn modelId="{DD66CCBB-2968-410F-AC0E-36FEB282EA29}" type="presOf" srcId="{EC971BEB-39FA-4004-B6BC-87AF7652CB82}" destId="{D228A734-8989-48EB-9A71-5BBFD710275A}" srcOrd="0" destOrd="0" presId="urn:microsoft.com/office/officeart/2005/8/layout/vList2"/>
    <dgm:cxn modelId="{79E7BCA1-72C7-45C7-BA4C-67998B0E9EE9}" type="presOf" srcId="{EA0167EE-1FB5-46D8-924E-6087B2CC595C}" destId="{68181093-2480-43BB-8E43-AB6CDFB03406}" srcOrd="0" destOrd="0" presId="urn:microsoft.com/office/officeart/2005/8/layout/vList2"/>
    <dgm:cxn modelId="{1FA57081-A063-4E8B-8B20-A31FBD8A8093}" srcId="{EA0167EE-1FB5-46D8-924E-6087B2CC595C}" destId="{EC971BEB-39FA-4004-B6BC-87AF7652CB82}" srcOrd="1" destOrd="0" parTransId="{4FEA22D9-13C7-4227-AF55-A094B75A5CA6}" sibTransId="{D210C6F7-764F-43B5-B133-208D3A765320}"/>
    <dgm:cxn modelId="{D2968159-5E18-487E-A169-F933A66D65B1}" type="presOf" srcId="{53B4F247-3EC1-4B9E-8053-DDE3BD3408DD}" destId="{73AA9206-9D24-4769-A369-BB13D22E542C}" srcOrd="0" destOrd="0" presId="urn:microsoft.com/office/officeart/2005/8/layout/vList2"/>
    <dgm:cxn modelId="{022BDAF7-0755-4100-BA3D-DAF447CF3BBD}" type="presParOf" srcId="{68181093-2480-43BB-8E43-AB6CDFB03406}" destId="{0C287876-EAA6-43FC-B6BA-6F994D72E058}" srcOrd="0" destOrd="0" presId="urn:microsoft.com/office/officeart/2005/8/layout/vList2"/>
    <dgm:cxn modelId="{333282C7-165F-447D-AA18-3AE52A2F0F6B}" type="presParOf" srcId="{68181093-2480-43BB-8E43-AB6CDFB03406}" destId="{259292D1-1A4E-4C2E-AA28-3210D76C7C52}" srcOrd="1" destOrd="0" presId="urn:microsoft.com/office/officeart/2005/8/layout/vList2"/>
    <dgm:cxn modelId="{5058A981-672F-4B0F-BE90-6A50ED99F1DE}" type="presParOf" srcId="{68181093-2480-43BB-8E43-AB6CDFB03406}" destId="{D228A734-8989-48EB-9A71-5BBFD710275A}" srcOrd="2" destOrd="0" presId="urn:microsoft.com/office/officeart/2005/8/layout/vList2"/>
    <dgm:cxn modelId="{92E25B52-B0AB-4065-9F2B-C5D4122386B9}" type="presParOf" srcId="{68181093-2480-43BB-8E43-AB6CDFB03406}" destId="{79F83F53-B855-4E05-8800-5B50C577D775}" srcOrd="3" destOrd="0" presId="urn:microsoft.com/office/officeart/2005/8/layout/vList2"/>
    <dgm:cxn modelId="{4BAFBB24-B983-4FBA-B26E-4E9D100E7C49}" type="presParOf" srcId="{68181093-2480-43BB-8E43-AB6CDFB03406}" destId="{73AA9206-9D24-4769-A369-BB13D22E54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C3BF9-E154-4DE0-8DB0-A107C98F0CCC}">
      <dsp:nvSpPr>
        <dsp:cNvPr id="0" name=""/>
        <dsp:cNvSpPr/>
      </dsp:nvSpPr>
      <dsp:spPr>
        <a:xfrm>
          <a:off x="0" y="58027"/>
          <a:ext cx="8229600" cy="834228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Define the </a:t>
          </a:r>
          <a:r>
            <a:rPr lang="en-GB" sz="2100" b="1" i="0" kern="1200"/>
            <a:t>focus</a:t>
          </a:r>
          <a:r>
            <a:rPr lang="en-GB" sz="2100" b="0" i="0" kern="1200"/>
            <a:t> of evaluations </a:t>
          </a:r>
          <a:endParaRPr lang="sk-SK" sz="2100" kern="1200"/>
        </a:p>
      </dsp:txBody>
      <dsp:txXfrm>
        <a:off x="40724" y="98751"/>
        <a:ext cx="8148152" cy="752780"/>
      </dsp:txXfrm>
    </dsp:sp>
    <dsp:sp modelId="{551949D2-7077-47E3-AACE-C7AB5E259F46}">
      <dsp:nvSpPr>
        <dsp:cNvPr id="0" name=""/>
        <dsp:cNvSpPr/>
      </dsp:nvSpPr>
      <dsp:spPr>
        <a:xfrm>
          <a:off x="0" y="952736"/>
          <a:ext cx="8229600" cy="834228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Demonstrate the </a:t>
          </a:r>
          <a:r>
            <a:rPr lang="en-GB" sz="2100" b="1" i="0" kern="1200"/>
            <a:t>progress, achievements, results, impact, relevance, effectiveness and efficiency </a:t>
          </a:r>
          <a:r>
            <a:rPr lang="en-GB" sz="2100" b="0" i="0" kern="1200"/>
            <a:t>of rural development policy</a:t>
          </a:r>
          <a:endParaRPr lang="sk-SK" sz="2100" kern="1200"/>
        </a:p>
      </dsp:txBody>
      <dsp:txXfrm>
        <a:off x="40724" y="993460"/>
        <a:ext cx="8148152" cy="752780"/>
      </dsp:txXfrm>
    </dsp:sp>
    <dsp:sp modelId="{85ED8E30-DF0A-447F-ADEB-A0985B27BFAD}">
      <dsp:nvSpPr>
        <dsp:cNvPr id="0" name=""/>
        <dsp:cNvSpPr/>
      </dsp:nvSpPr>
      <dsp:spPr>
        <a:xfrm>
          <a:off x="0" y="1847444"/>
          <a:ext cx="8229600" cy="834228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i="0" kern="1200" err="1"/>
            <a:t>Explore</a:t>
          </a:r>
          <a:r>
            <a:rPr lang="de-DE" sz="2100" b="0" i="0" kern="1200"/>
            <a:t> </a:t>
          </a:r>
          <a:r>
            <a:rPr lang="sk-SK" sz="2100" b="1" i="0" kern="1200"/>
            <a:t>c</a:t>
          </a:r>
          <a:r>
            <a:rPr lang="en-GB" sz="2100" b="1" i="0" kern="1200" err="1"/>
            <a:t>ausal</a:t>
          </a:r>
          <a:r>
            <a:rPr lang="en-GB" sz="2100" b="1" i="0" kern="1200"/>
            <a:t>- effect</a:t>
          </a:r>
          <a:r>
            <a:rPr lang="en-GB" sz="2100" b="0" i="0" kern="1200"/>
            <a:t>: </a:t>
          </a:r>
          <a:r>
            <a:rPr lang="sk-SK" sz="2100" b="0" i="0" kern="1200"/>
            <a:t>„T</a:t>
          </a:r>
          <a:r>
            <a:rPr lang="en-GB" sz="2100" b="0" i="0" kern="1200"/>
            <a:t>o what extent  ....has the change happened......due to the programme</a:t>
          </a:r>
          <a:r>
            <a:rPr lang="sk-SK" sz="2100" b="0" i="0" kern="1200"/>
            <a:t>“</a:t>
          </a:r>
          <a:endParaRPr lang="sk-SK" sz="2100" kern="1200"/>
        </a:p>
      </dsp:txBody>
      <dsp:txXfrm>
        <a:off x="40724" y="1888168"/>
        <a:ext cx="8148152" cy="752780"/>
      </dsp:txXfrm>
    </dsp:sp>
    <dsp:sp modelId="{EDB4C444-D275-4970-A36D-A535DD90C940}">
      <dsp:nvSpPr>
        <dsp:cNvPr id="0" name=""/>
        <dsp:cNvSpPr/>
      </dsp:nvSpPr>
      <dsp:spPr>
        <a:xfrm>
          <a:off x="0" y="2742152"/>
          <a:ext cx="8229600" cy="834228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i="0" kern="1200"/>
            <a:t>Reflect </a:t>
          </a:r>
          <a:r>
            <a:rPr lang="en-GB" sz="2100" b="1" i="0" kern="1200"/>
            <a:t>the programme intervention logic</a:t>
          </a:r>
          <a:r>
            <a:rPr lang="en-GB" sz="2100" b="0" i="0" kern="1200"/>
            <a:t>, i.e. SWOT, needs, objectives, measures, etc.</a:t>
          </a:r>
          <a:endParaRPr lang="sk-SK" sz="2100" kern="1200"/>
        </a:p>
      </dsp:txBody>
      <dsp:txXfrm>
        <a:off x="40724" y="2782876"/>
        <a:ext cx="8148152" cy="7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285E2-4BC5-4E9E-A551-190DC51B9EAD}">
      <dsp:nvSpPr>
        <dsp:cNvPr id="0" name=""/>
        <dsp:cNvSpPr/>
      </dsp:nvSpPr>
      <dsp:spPr>
        <a:xfrm>
          <a:off x="0" y="171351"/>
          <a:ext cx="8229600" cy="623610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1" i="0" kern="1200"/>
            <a:t>RDP </a:t>
          </a:r>
          <a:r>
            <a:rPr lang="en-GB" sz="2600" b="1" i="0" kern="1200"/>
            <a:t>effectiveness:</a:t>
          </a:r>
          <a:endParaRPr lang="sk-SK" sz="2600" kern="1200"/>
        </a:p>
      </dsp:txBody>
      <dsp:txXfrm>
        <a:off x="30442" y="201793"/>
        <a:ext cx="8168716" cy="562726"/>
      </dsp:txXfrm>
    </dsp:sp>
    <dsp:sp modelId="{220742FD-8AFA-4E45-A1F3-1FA13BE9D889}">
      <dsp:nvSpPr>
        <dsp:cNvPr id="0" name=""/>
        <dsp:cNvSpPr/>
      </dsp:nvSpPr>
      <dsp:spPr>
        <a:xfrm>
          <a:off x="0" y="794961"/>
          <a:ext cx="822960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2000" b="0" i="0" kern="1200" err="1"/>
            <a:t>Is</a:t>
          </a:r>
          <a:r>
            <a:rPr lang="sk-SK" sz="2000" b="0" i="0" kern="1200"/>
            <a:t> </a:t>
          </a:r>
          <a:r>
            <a:rPr lang="en-GB" sz="2000" b="0" i="0" kern="1200"/>
            <a:t>the extent to which </a:t>
          </a:r>
          <a:r>
            <a:rPr lang="en-GB" sz="2000" b="1" i="0" kern="1200"/>
            <a:t>objectives</a:t>
          </a:r>
          <a:r>
            <a:rPr lang="en-GB" sz="2000" b="0" i="0" kern="1200"/>
            <a:t> pursued by an intervention are achieved</a:t>
          </a:r>
          <a:endParaRPr lang="sk-SK" sz="2000" kern="1200"/>
        </a:p>
      </dsp:txBody>
      <dsp:txXfrm>
        <a:off x="0" y="794961"/>
        <a:ext cx="8229600" cy="632385"/>
      </dsp:txXfrm>
    </dsp:sp>
    <dsp:sp modelId="{9363331F-AC87-4237-B096-085CC31BB34E}">
      <dsp:nvSpPr>
        <dsp:cNvPr id="0" name=""/>
        <dsp:cNvSpPr/>
      </dsp:nvSpPr>
      <dsp:spPr>
        <a:xfrm>
          <a:off x="0" y="1427346"/>
          <a:ext cx="8229600" cy="623610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i="0" kern="1200" noProof="0"/>
            <a:t>Assessment of RDP effectiveness</a:t>
          </a:r>
          <a:r>
            <a:rPr lang="sk-SK" sz="2600" b="1" i="0" kern="1200"/>
            <a:t>:</a:t>
          </a:r>
          <a:endParaRPr lang="sk-SK" sz="2600" kern="1200"/>
        </a:p>
      </dsp:txBody>
      <dsp:txXfrm>
        <a:off x="30442" y="1457788"/>
        <a:ext cx="8168716" cy="562726"/>
      </dsp:txXfrm>
    </dsp:sp>
    <dsp:sp modelId="{34C13EB6-AB8E-482F-9D3D-4714ECA56398}">
      <dsp:nvSpPr>
        <dsp:cNvPr id="0" name=""/>
        <dsp:cNvSpPr/>
      </dsp:nvSpPr>
      <dsp:spPr>
        <a:xfrm>
          <a:off x="0" y="2050956"/>
          <a:ext cx="8229600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1" i="0" kern="1200"/>
            <a:t>Evaluation Questions</a:t>
          </a:r>
          <a:r>
            <a:rPr lang="sk-SK" sz="2000" b="1" i="0" kern="1200"/>
            <a:t>:</a:t>
          </a:r>
          <a:endParaRPr lang="sk-SK" sz="2000" b="1" kern="120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 noProof="0"/>
            <a:t>play an important role</a:t>
          </a:r>
          <a:r>
            <a:rPr lang="sk-SK" sz="2000" b="0" i="0" kern="1200" noProof="0"/>
            <a:t> in </a:t>
          </a:r>
          <a:r>
            <a:rPr lang="sk-SK" sz="2000" b="0" i="0" kern="1200" noProof="0" err="1"/>
            <a:t>the</a:t>
          </a:r>
          <a:r>
            <a:rPr lang="sk-SK" sz="2000" b="0" i="0" kern="1200" noProof="0"/>
            <a:t> </a:t>
          </a:r>
          <a:r>
            <a:rPr lang="sk-SK" sz="2000" b="0" i="0" kern="1200" noProof="0" err="1"/>
            <a:t>assessment</a:t>
          </a:r>
          <a:r>
            <a:rPr lang="en-GB" sz="2000" b="0" i="0" kern="1200" noProof="0"/>
            <a:t>, asking: </a:t>
          </a:r>
          <a:r>
            <a:rPr lang="sk-SK" sz="2000" b="0" i="0" kern="1200"/>
            <a:t>„</a:t>
          </a:r>
          <a:r>
            <a:rPr lang="en-GB" sz="2000" b="0" i="0" kern="1200"/>
            <a:t>To what extent has programme support contributed to the achievement of objective</a:t>
          </a:r>
          <a:r>
            <a:rPr lang="sk-SK" sz="2000" b="0" i="0" kern="1200"/>
            <a:t>“, and</a:t>
          </a:r>
          <a:endParaRPr lang="sk-SK" sz="2000" b="0" kern="1200"/>
        </a:p>
        <a:p>
          <a:pPr marL="457200" lvl="2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2000" b="0" i="0" kern="1200"/>
            <a:t>show</a:t>
          </a:r>
          <a:r>
            <a:rPr lang="en-GB" sz="2000" b="0" i="0" kern="1200"/>
            <a:t> causality between a change of relevant result/impact indicators and the programme </a:t>
          </a:r>
          <a:endParaRPr lang="sk-SK" sz="2000" b="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1" i="0" kern="1200" noProof="0"/>
            <a:t>Indicators: </a:t>
          </a:r>
          <a:r>
            <a:rPr lang="en-GB" sz="2000" b="0" i="0" kern="1200" noProof="0"/>
            <a:t>means to answer the evaluation questions</a:t>
          </a:r>
          <a:endParaRPr lang="en-GB" sz="2000" b="0" kern="1200" noProof="0"/>
        </a:p>
      </dsp:txBody>
      <dsp:txXfrm>
        <a:off x="0" y="2050956"/>
        <a:ext cx="8229600" cy="1937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63452-AAED-43AB-A3CA-FC75030D2F94}">
      <dsp:nvSpPr>
        <dsp:cNvPr id="0" name=""/>
        <dsp:cNvSpPr/>
      </dsp:nvSpPr>
      <dsp:spPr>
        <a:xfrm>
          <a:off x="0" y="21030"/>
          <a:ext cx="8229600" cy="623610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1" i="0" kern="1200"/>
            <a:t>RDP</a:t>
          </a:r>
          <a:r>
            <a:rPr lang="en-GB" sz="2600" b="1" i="0" kern="1200"/>
            <a:t> efficiency</a:t>
          </a:r>
          <a:r>
            <a:rPr lang="sk-SK" sz="2600" b="1" i="0" kern="1200"/>
            <a:t>:</a:t>
          </a:r>
          <a:endParaRPr lang="sk-SK" sz="2600" kern="1200"/>
        </a:p>
      </dsp:txBody>
      <dsp:txXfrm>
        <a:off x="30442" y="51472"/>
        <a:ext cx="8168716" cy="562726"/>
      </dsp:txXfrm>
    </dsp:sp>
    <dsp:sp modelId="{319FF6AE-A83E-475D-BE10-C0DC71E82635}">
      <dsp:nvSpPr>
        <dsp:cNvPr id="0" name=""/>
        <dsp:cNvSpPr/>
      </dsp:nvSpPr>
      <dsp:spPr>
        <a:xfrm>
          <a:off x="0" y="644640"/>
          <a:ext cx="822960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2000" b="0" i="0" kern="1200" err="1"/>
            <a:t>Is</a:t>
          </a:r>
          <a:r>
            <a:rPr lang="sk-SK" sz="2000" b="0" i="0" kern="1200"/>
            <a:t> </a:t>
          </a:r>
          <a:r>
            <a:rPr lang="en-GB" sz="2000" b="0" i="0" kern="1200"/>
            <a:t>the relationship between employed resources  and achieved programme effects at output, result and impacts level  in pursuing a given objective through an intervention</a:t>
          </a:r>
          <a:endParaRPr lang="sk-SK" sz="2000" kern="1200"/>
        </a:p>
      </dsp:txBody>
      <dsp:txXfrm>
        <a:off x="0" y="644640"/>
        <a:ext cx="8229600" cy="914940"/>
      </dsp:txXfrm>
    </dsp:sp>
    <dsp:sp modelId="{5D2A326F-1E5C-48E9-8641-8E03D91663FB}">
      <dsp:nvSpPr>
        <dsp:cNvPr id="0" name=""/>
        <dsp:cNvSpPr/>
      </dsp:nvSpPr>
      <dsp:spPr>
        <a:xfrm>
          <a:off x="0" y="1559581"/>
          <a:ext cx="8229600" cy="623610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i="0" kern="1200"/>
            <a:t>Assessment of </a:t>
          </a:r>
          <a:r>
            <a:rPr lang="sk-SK" sz="2600" b="1" i="0" kern="1200"/>
            <a:t>RDP </a:t>
          </a:r>
          <a:r>
            <a:rPr lang="en-GB" sz="2600" b="1" i="0" kern="1200"/>
            <a:t>efficiency</a:t>
          </a:r>
          <a:r>
            <a:rPr lang="sk-SK" sz="2600" b="1" i="0" kern="1200"/>
            <a:t>:</a:t>
          </a:r>
          <a:endParaRPr lang="sk-SK" sz="2600" kern="1200"/>
        </a:p>
      </dsp:txBody>
      <dsp:txXfrm>
        <a:off x="30442" y="1590023"/>
        <a:ext cx="8168716" cy="562726"/>
      </dsp:txXfrm>
    </dsp:sp>
    <dsp:sp modelId="{A9BEE368-D30B-43CC-8618-38AD58B916D1}">
      <dsp:nvSpPr>
        <dsp:cNvPr id="0" name=""/>
        <dsp:cNvSpPr/>
      </dsp:nvSpPr>
      <dsp:spPr>
        <a:xfrm>
          <a:off x="0" y="2183191"/>
          <a:ext cx="8229600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k-SK" sz="2000" b="0" i="0" kern="1200"/>
            <a:t>I</a:t>
          </a:r>
          <a:r>
            <a:rPr lang="en-GB" sz="2000" b="0" i="0" kern="1200"/>
            <a:t>s part of </a:t>
          </a:r>
          <a:r>
            <a:rPr lang="en-GB" sz="2000" b="1" i="0" kern="1200"/>
            <a:t>answering evaluation questions</a:t>
          </a:r>
          <a:r>
            <a:rPr lang="en-GB" sz="2000" b="0" i="0" kern="1200"/>
            <a:t>, reflecting the costs of programme effectiveness</a:t>
          </a:r>
          <a:endParaRPr lang="sk-SK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/>
            <a:t>Provides the information whether </a:t>
          </a:r>
          <a:r>
            <a:rPr lang="sk-SK" sz="2000" b="0" i="0" kern="1200"/>
            <a:t>bigger achievements </a:t>
          </a:r>
          <a:r>
            <a:rPr lang="en-GB" sz="2000" b="0" i="0" kern="1200"/>
            <a:t>could have been obtained with the same budget or whether the same </a:t>
          </a:r>
          <a:r>
            <a:rPr lang="sk-SK" sz="2000" b="0" i="0" kern="1200"/>
            <a:t>achievements</a:t>
          </a:r>
          <a:r>
            <a:rPr lang="en-GB" sz="2000" b="0" i="0" kern="1200"/>
            <a:t> could have been obtained at a lower cost </a:t>
          </a:r>
          <a:endParaRPr lang="sk-SK" sz="2000" kern="1200"/>
        </a:p>
      </dsp:txBody>
      <dsp:txXfrm>
        <a:off x="0" y="2183191"/>
        <a:ext cx="8229600" cy="15338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FBDA2-5F1D-4AE5-9510-D79E03911B15}">
      <dsp:nvSpPr>
        <dsp:cNvPr id="0" name=""/>
        <dsp:cNvSpPr/>
      </dsp:nvSpPr>
      <dsp:spPr>
        <a:xfrm>
          <a:off x="0" y="123008"/>
          <a:ext cx="8229600" cy="599625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i="0" kern="1200"/>
            <a:t>If indicator target values have been defined by the RDP</a:t>
          </a:r>
          <a:r>
            <a:rPr lang="en-GB" sz="2500" b="0" i="0" kern="1200"/>
            <a:t>: </a:t>
          </a:r>
          <a:endParaRPr lang="sk-SK" sz="2500" kern="1200"/>
        </a:p>
      </dsp:txBody>
      <dsp:txXfrm>
        <a:off x="29271" y="152279"/>
        <a:ext cx="8171058" cy="541083"/>
      </dsp:txXfrm>
    </dsp:sp>
    <dsp:sp modelId="{25EBB880-5037-4C7B-A5DA-7E1B6CCA8DDA}">
      <dsp:nvSpPr>
        <dsp:cNvPr id="0" name=""/>
        <dsp:cNvSpPr/>
      </dsp:nvSpPr>
      <dsp:spPr>
        <a:xfrm>
          <a:off x="0" y="722633"/>
          <a:ext cx="8229600" cy="90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/>
            <a:t>The result achieved by the programme beneficiaries is an increase of a given result indicator value obtained due to the intervention, compared to target values. </a:t>
          </a:r>
          <a:endParaRPr lang="sk-SK" sz="2000" kern="1200"/>
        </a:p>
      </dsp:txBody>
      <dsp:txXfrm>
        <a:off x="0" y="722633"/>
        <a:ext cx="8229600" cy="905625"/>
      </dsp:txXfrm>
    </dsp:sp>
    <dsp:sp modelId="{E05B89B6-22D4-46FF-A0B0-6409E1263A53}">
      <dsp:nvSpPr>
        <dsp:cNvPr id="0" name=""/>
        <dsp:cNvSpPr/>
      </dsp:nvSpPr>
      <dsp:spPr>
        <a:xfrm>
          <a:off x="0" y="1628258"/>
          <a:ext cx="8229600" cy="599625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i="0" kern="1200"/>
            <a:t>If indicator target values have NOT been defined in the RDP</a:t>
          </a:r>
          <a:r>
            <a:rPr lang="en-GB" sz="2500" b="0" i="0" kern="1200"/>
            <a:t>: </a:t>
          </a:r>
          <a:endParaRPr lang="sk-SK" sz="2500" kern="1200"/>
        </a:p>
      </dsp:txBody>
      <dsp:txXfrm>
        <a:off x="29271" y="1657529"/>
        <a:ext cx="8171058" cy="541083"/>
      </dsp:txXfrm>
    </dsp:sp>
    <dsp:sp modelId="{581928A9-F186-42EB-B788-6B29180B64CE}">
      <dsp:nvSpPr>
        <dsp:cNvPr id="0" name=""/>
        <dsp:cNvSpPr/>
      </dsp:nvSpPr>
      <dsp:spPr>
        <a:xfrm>
          <a:off x="0" y="2227883"/>
          <a:ext cx="8229600" cy="181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/>
            <a:t>The result achieved by programme beneficiaries is an increase of a given result indicator for programme beneficiaries compared to an increase of the same result indicator for the </a:t>
          </a:r>
          <a:r>
            <a:rPr lang="en-GB" sz="2000" b="1" i="0" kern="1200"/>
            <a:t>control group </a:t>
          </a:r>
          <a:r>
            <a:rPr lang="en-GB" sz="2000" b="0" i="0" kern="1200"/>
            <a:t>(in %),</a:t>
          </a:r>
          <a:r>
            <a:rPr lang="sk-SK" sz="2000" b="0" i="0" kern="1200"/>
            <a:t> or</a:t>
          </a:r>
          <a:endParaRPr lang="sk-SK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b="0" i="0" kern="1200"/>
            <a:t>A component of  overall change in a given result indicator: “% share due to a programme intervention” compared to “% share due to other factors” </a:t>
          </a:r>
          <a:endParaRPr lang="sk-SK" sz="2000" kern="1200"/>
        </a:p>
      </dsp:txBody>
      <dsp:txXfrm>
        <a:off x="0" y="2227883"/>
        <a:ext cx="8229600" cy="1811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87876-EAA6-43FC-B6BA-6F994D72E058}">
      <dsp:nvSpPr>
        <dsp:cNvPr id="0" name=""/>
        <dsp:cNvSpPr/>
      </dsp:nvSpPr>
      <dsp:spPr>
        <a:xfrm>
          <a:off x="0" y="286272"/>
          <a:ext cx="8379725" cy="885771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Aggregation/extrapolation of results </a:t>
          </a:r>
          <a:r>
            <a:rPr lang="en-GB" sz="1600" b="0" i="0" kern="1200"/>
            <a:t>(obtained at micro-level, e.g. using quasi-experimental techniques) up to a programme area level,</a:t>
          </a:r>
          <a:endParaRPr lang="sk-SK" sz="1600" kern="1200"/>
        </a:p>
      </dsp:txBody>
      <dsp:txXfrm>
        <a:off x="43240" y="329512"/>
        <a:ext cx="8293245" cy="799291"/>
      </dsp:txXfrm>
    </dsp:sp>
    <dsp:sp modelId="{D228A734-8989-48EB-9A71-5BBFD710275A}">
      <dsp:nvSpPr>
        <dsp:cNvPr id="0" name=""/>
        <dsp:cNvSpPr/>
      </dsp:nvSpPr>
      <dsp:spPr>
        <a:xfrm>
          <a:off x="0" y="1218124"/>
          <a:ext cx="8379725" cy="1133730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Use of aggregated models (Input/Output, Computable General Equilibrium, or Partial Equilibrium)</a:t>
          </a:r>
          <a:r>
            <a:rPr lang="en-GB" sz="1600" b="0" i="0" kern="1200"/>
            <a:t>, yet, these models need information on micro effects of a programme as inputs; this information is usually coming from applying quasi-experimental techniques at micro level or similar sources. e.g. from application of quasi-experimental techniques at a micro level</a:t>
          </a:r>
          <a:endParaRPr lang="sk-SK" sz="1600" kern="1200"/>
        </a:p>
      </dsp:txBody>
      <dsp:txXfrm>
        <a:off x="55344" y="1273468"/>
        <a:ext cx="8269037" cy="1023042"/>
      </dsp:txXfrm>
    </dsp:sp>
    <dsp:sp modelId="{73AA9206-9D24-4769-A369-BB13D22E542C}">
      <dsp:nvSpPr>
        <dsp:cNvPr id="0" name=""/>
        <dsp:cNvSpPr/>
      </dsp:nvSpPr>
      <dsp:spPr>
        <a:xfrm>
          <a:off x="0" y="2397934"/>
          <a:ext cx="8379725" cy="1133730"/>
        </a:xfrm>
        <a:prstGeom prst="roundRect">
          <a:avLst/>
        </a:prstGeom>
        <a:solidFill>
          <a:srgbClr val="5782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i="0" kern="1200"/>
            <a:t>Application of quasi-experimental techniques</a:t>
          </a:r>
          <a:r>
            <a:rPr lang="en-GB" sz="1600" b="0" i="0" kern="1200"/>
            <a:t>, provided the availability of data on impact indicators at NUTS 4 or 5 level; this approach requires abundant time series of cross-sectional data on impact indicators =&gt; a situation which is rather rare in individual MS</a:t>
          </a:r>
          <a:endParaRPr lang="sk-SK" sz="1600" kern="1200"/>
        </a:p>
      </dsp:txBody>
      <dsp:txXfrm>
        <a:off x="55344" y="2453278"/>
        <a:ext cx="8269037" cy="1023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0BEF-C449-4445-902C-DBD778F70D67}" type="datetimeFigureOut">
              <a:rPr lang="fr-FR" smtClean="0"/>
              <a:pPr/>
              <a:t>27/02/2017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0E8E-2183-0F45-977D-0E9AA4F3846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7E5B5-454E-9942-BCB7-560DA75C89BD}" type="datetimeFigureOut">
              <a:rPr lang="fr-FR" smtClean="0"/>
              <a:pPr/>
              <a:t>27/02/2017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046B0-ECFF-3043-A80D-709184A9241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endParaRPr lang="en-GB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666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uralevaluation.eu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hyperlink" Target="http://enrd.ec.europa.eu/evaluation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539-4B10-2745-A1CB-DFD8C5D086B1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FBD-FF9A-8F4B-AEB7-9D063CDBBF97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1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76F3-1C1C-BA49-917A-8A40E198AB80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730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C7D2F-7D04-A846-920D-A864C888B409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71488" y="1598613"/>
            <a:ext cx="82042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0">
                <a:solidFill>
                  <a:srgbClr val="6F6F6F"/>
                </a:solidFill>
                <a:latin typeface="Helvetica"/>
                <a:cs typeface="Helvetica"/>
              </a:rPr>
              <a:t>Thank you for your attention!</a:t>
            </a:r>
          </a:p>
          <a:p>
            <a:pPr eaLnBrk="1" hangingPunct="1">
              <a:defRPr/>
            </a:pPr>
            <a:endParaRPr lang="en-US" sz="4000" b="0">
              <a:solidFill>
                <a:srgbClr val="6F6F6F"/>
              </a:solidFill>
              <a:latin typeface="Helvetica"/>
              <a:cs typeface="Helvetica"/>
            </a:endParaRPr>
          </a:p>
          <a:p>
            <a:pPr eaLnBrk="1" hangingPunct="1">
              <a:defRPr/>
            </a:pPr>
            <a:endParaRPr lang="en-US" sz="4000" b="0">
              <a:solidFill>
                <a:srgbClr val="6F6F6F"/>
              </a:solidFill>
              <a:latin typeface="Helvetica"/>
              <a:cs typeface="Helvetica"/>
            </a:endParaRP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European Evaluation Helpdesk for Rural Development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Boulevard Saint Michel 77-79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B-1040 Brussels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Tel. +32 2 7375130 </a:t>
            </a:r>
          </a:p>
          <a:p>
            <a:pPr algn="ctr" eaLnBrk="1" hangingPunct="1">
              <a:defRPr/>
            </a:pPr>
            <a:r>
              <a:rPr lang="en-US" sz="1800" b="0">
                <a:solidFill>
                  <a:srgbClr val="6F6F6F"/>
                </a:solidFill>
                <a:latin typeface="Helvetica"/>
                <a:cs typeface="Helvetica"/>
              </a:rPr>
              <a:t>E-mail</a:t>
            </a:r>
            <a:r>
              <a:rPr lang="en-US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hlinkClick r:id="rId3"/>
              </a:rPr>
              <a:t>info@ruralevaluation.eu</a:t>
            </a:r>
            <a:endParaRPr lang="en-US" sz="1800" b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 eaLnBrk="1" hangingPunct="1">
              <a:defRPr/>
            </a:pPr>
            <a:r>
              <a:rPr lang="fr-BE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hlinkClick r:id="rId4"/>
              </a:rPr>
              <a:t>http://enrd.ec.europa.eu/evaluation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sz="1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27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844675"/>
            <a:ext cx="7848600" cy="5762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39750" y="2636838"/>
            <a:ext cx="8229600" cy="381635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A8601-2994-4DD0-8A74-AA3923CCF2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5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D5F4-2689-D344-BDAC-A20B870C0195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7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Helvetica Light"/>
                <a:cs typeface="Helvetica Light"/>
              </a:defRPr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C4A4-C1D3-C745-A855-85F6481B626E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6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85941"/>
            <a:ext cx="4038600" cy="42947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85941"/>
            <a:ext cx="4038600" cy="42947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A547-8546-2541-A165-756F2799691B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89102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605552"/>
            <a:ext cx="4040188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78910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605552"/>
            <a:ext cx="4041775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A118-50DD-8F46-B761-B55D8C3FF323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37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E480-EA1F-1541-9C71-F09992B19D99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8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9122-08B4-BA4F-81E6-8DCF1E772D39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4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60500"/>
            <a:ext cx="5111750" cy="4665663"/>
          </a:xfrm>
        </p:spPr>
        <p:txBody>
          <a:bodyPr/>
          <a:lstStyle>
            <a:lvl1pPr>
              <a:defRPr sz="2400" b="0" i="0">
                <a:latin typeface="Helvetica Light"/>
                <a:cs typeface="Helvetica Light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4F7E-54FC-A84F-88C6-105F4CD0B493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7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0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8860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8860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C250-FA54-BB43-8CE7-9C8FD15FEBB1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966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196522"/>
            <a:ext cx="8229600" cy="363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7D2F-7D04-A846-920D-A864C888B409}" type="datetime1">
              <a:rPr lang="fr-BE" smtClean="0">
                <a:solidFill>
                  <a:srgbClr val="4C4C4C">
                    <a:tint val="75000"/>
                  </a:srgbClr>
                </a:solidFill>
              </a:rPr>
              <a:pPr/>
              <a:t>27-02-17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5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F38337"/>
          </a:solidFill>
          <a:latin typeface="Helvetica Light"/>
          <a:ea typeface="+mj-ea"/>
          <a:cs typeface="Helvetica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7F7F7F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AD3A25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F29A28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http://enrd.ec.europa.eu/evaluation" TargetMode="External"/><Relationship Id="rId4" Type="http://schemas.openxmlformats.org/officeDocument/2006/relationships/hyperlink" Target="mailto:info@ruralevaluation.e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79171"/>
            <a:ext cx="7772400" cy="1470025"/>
          </a:xfrm>
        </p:spPr>
        <p:txBody>
          <a:bodyPr>
            <a:noAutofit/>
          </a:bodyPr>
          <a:lstStyle/>
          <a:p>
            <a:pPr>
              <a:spcBef>
                <a:spcPts val="480"/>
              </a:spcBef>
              <a:spcAft>
                <a:spcPts val="480"/>
              </a:spcAft>
            </a:pPr>
            <a:r>
              <a:rPr lang="en-GB"/>
              <a:t>Setting up the system to answer Evaluation Questions for Rural Development Programmes</a:t>
            </a:r>
            <a:br>
              <a:rPr lang="en-GB"/>
            </a:br>
            <a:endParaRPr lang="fr-FR" sz="3200" b="1" spc="100">
              <a:solidFill>
                <a:srgbClr val="F07E3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685800" y="5734050"/>
            <a:ext cx="4541520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pPr>
              <a:spcBef>
                <a:spcPts val="480"/>
              </a:spcBef>
              <a:spcAft>
                <a:spcPts val="480"/>
              </a:spcAft>
            </a:pPr>
            <a:r>
              <a:rPr lang="en-GB" sz="2400" err="1"/>
              <a:t>EvaluationWORKS</a:t>
            </a:r>
            <a:r>
              <a:rPr lang="en-GB" sz="2400"/>
              <a:t>! 2015</a:t>
            </a:r>
            <a:endParaRPr lang="en-US" sz="2400" b="1" spc="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4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426"/>
            <a:ext cx="8229600" cy="43818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>
                <a:solidFill>
                  <a:schemeClr val="tx1"/>
                </a:solidFill>
              </a:rPr>
              <a:t>...are formulated by Member States, </a:t>
            </a:r>
          </a:p>
          <a:p>
            <a:pPr lvl="0" algn="just"/>
            <a:endParaRPr lang="en-GB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When common context indicators do not cover the specific characteristics of the programme area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To answer programme specific evaluation questions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When the programme shows </a:t>
            </a:r>
            <a:r>
              <a:rPr lang="sk-SK">
                <a:solidFill>
                  <a:schemeClr val="tx1"/>
                </a:solidFill>
              </a:rPr>
              <a:t>RDP </a:t>
            </a:r>
            <a:r>
              <a:rPr lang="sk-SK" err="1">
                <a:solidFill>
                  <a:schemeClr val="tx1"/>
                </a:solidFill>
              </a:rPr>
              <a:t>specific</a:t>
            </a:r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err="1">
                <a:solidFill>
                  <a:schemeClr val="tx1"/>
                </a:solidFill>
              </a:rPr>
              <a:t>direct</a:t>
            </a:r>
            <a:r>
              <a:rPr lang="sk-SK">
                <a:solidFill>
                  <a:schemeClr val="tx1"/>
                </a:solidFill>
              </a:rPr>
              <a:t>/</a:t>
            </a:r>
            <a:r>
              <a:rPr lang="en-GB">
                <a:solidFill>
                  <a:schemeClr val="tx1"/>
                </a:solidFill>
              </a:rPr>
              <a:t>indirect, </a:t>
            </a:r>
            <a:r>
              <a:rPr lang="sk-SK" err="1">
                <a:solidFill>
                  <a:schemeClr val="tx1"/>
                </a:solidFill>
              </a:rPr>
              <a:t>primary</a:t>
            </a:r>
            <a:r>
              <a:rPr lang="sk-SK">
                <a:solidFill>
                  <a:schemeClr val="tx1"/>
                </a:solidFill>
              </a:rPr>
              <a:t>/</a:t>
            </a:r>
            <a:r>
              <a:rPr lang="en-GB">
                <a:solidFill>
                  <a:schemeClr val="tx1"/>
                </a:solidFill>
              </a:rPr>
              <a:t>secondary, unexpected or negative effects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When CEQs cannot be answered by common indicators in satisfactory manner (additional indicators)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10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8687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US"/>
              <a:t>P</a:t>
            </a:r>
            <a:r>
              <a:rPr lang="sk-SK"/>
              <a:t>rogramme specific </a:t>
            </a:r>
            <a:r>
              <a:rPr lang="es-ES" err="1"/>
              <a:t>indicators</a:t>
            </a:r>
            <a:r>
              <a:rPr lang="de-AT"/>
              <a:t>(PSI)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1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1956"/>
            <a:ext cx="8229600" cy="4484935"/>
          </a:xfrm>
          <a:noFill/>
        </p:spPr>
        <p:txBody>
          <a:bodyPr>
            <a:normAutofit fontScale="47500" lnSpcReduction="20000"/>
          </a:bodyPr>
          <a:lstStyle/>
          <a:p>
            <a:pPr lvl="0" algn="just"/>
            <a:r>
              <a:rPr lang="sk-SK" sz="4500" err="1">
                <a:solidFill>
                  <a:schemeClr val="tx1">
                    <a:lumMod val="50000"/>
                  </a:schemeClr>
                </a:solidFill>
              </a:rPr>
              <a:t>Examples</a:t>
            </a:r>
            <a:r>
              <a:rPr lang="sk-SK" sz="4500">
                <a:solidFill>
                  <a:schemeClr val="tx1">
                    <a:lumMod val="50000"/>
                  </a:schemeClr>
                </a:solidFill>
              </a:rPr>
              <a:t>: 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4500">
                <a:solidFill>
                  <a:schemeClr val="tx1">
                    <a:lumMod val="50000"/>
                  </a:schemeClr>
                </a:solidFill>
              </a:rPr>
              <a:t>In the assessment of RDP contribution to reduction of weaknesses stated in SWOT analysis</a:t>
            </a:r>
            <a:r>
              <a:rPr lang="sk-SK" sz="450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sk-SK" sz="4500" err="1">
                <a:solidFill>
                  <a:schemeClr val="tx1">
                    <a:lumMod val="50000"/>
                  </a:schemeClr>
                </a:solidFill>
              </a:rPr>
              <a:t>not</a:t>
            </a:r>
            <a:r>
              <a:rPr lang="sk-SK" sz="45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sz="4500" err="1">
                <a:solidFill>
                  <a:schemeClr val="tx1">
                    <a:lumMod val="50000"/>
                  </a:schemeClr>
                </a:solidFill>
              </a:rPr>
              <a:t>covered</a:t>
            </a:r>
            <a:r>
              <a:rPr lang="sk-SK" sz="4500">
                <a:solidFill>
                  <a:schemeClr val="tx1">
                    <a:lumMod val="50000"/>
                  </a:schemeClr>
                </a:solidFill>
              </a:rPr>
              <a:t> by </a:t>
            </a:r>
            <a:r>
              <a:rPr lang="sk-SK" sz="4500" err="1">
                <a:solidFill>
                  <a:schemeClr val="tx1">
                    <a:lumMod val="50000"/>
                  </a:schemeClr>
                </a:solidFill>
              </a:rPr>
              <a:t>common</a:t>
            </a:r>
            <a:r>
              <a:rPr lang="sk-SK" sz="45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sz="4500" err="1">
                <a:solidFill>
                  <a:schemeClr val="tx1">
                    <a:lumMod val="50000"/>
                  </a:schemeClr>
                </a:solidFill>
              </a:rPr>
              <a:t>indicators</a:t>
            </a:r>
            <a:r>
              <a:rPr lang="sk-SK" sz="450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en-GB" sz="4500">
                <a:solidFill>
                  <a:schemeClr val="tx1">
                    <a:lumMod val="50000"/>
                  </a:schemeClr>
                </a:solidFill>
              </a:rPr>
              <a:t>, and </a:t>
            </a:r>
            <a:r>
              <a:rPr lang="sk-SK" sz="4500" err="1">
                <a:solidFill>
                  <a:schemeClr val="tx1">
                    <a:lumMod val="50000"/>
                  </a:schemeClr>
                </a:solidFill>
              </a:rPr>
              <a:t>not</a:t>
            </a:r>
            <a:r>
              <a:rPr lang="en-GB" sz="4500">
                <a:solidFill>
                  <a:schemeClr val="tx1">
                    <a:lumMod val="50000"/>
                  </a:schemeClr>
                </a:solidFill>
              </a:rPr>
              <a:t> negatively affected the strengths mentioned in SWOT = weakness becomes the base for formulation the PSEQ and PSI, e.g. insufficient water management infrastructure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 sz="4500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4500">
                <a:solidFill>
                  <a:schemeClr val="tx1">
                    <a:lumMod val="50000"/>
                  </a:schemeClr>
                </a:solidFill>
              </a:rPr>
              <a:t>In the assessment of the RDP </a:t>
            </a:r>
            <a:r>
              <a:rPr lang="en-GB" sz="4500" b="1">
                <a:solidFill>
                  <a:schemeClr val="tx1">
                    <a:lumMod val="50000"/>
                  </a:schemeClr>
                </a:solidFill>
              </a:rPr>
              <a:t>effect </a:t>
            </a:r>
            <a:r>
              <a:rPr lang="en-GB" sz="4500">
                <a:solidFill>
                  <a:schemeClr val="tx1">
                    <a:lumMod val="50000"/>
                  </a:schemeClr>
                </a:solidFill>
              </a:rPr>
              <a:t>on </a:t>
            </a:r>
            <a:r>
              <a:rPr lang="en-GB" sz="4500" b="1">
                <a:solidFill>
                  <a:schemeClr val="tx1">
                    <a:lumMod val="50000"/>
                  </a:schemeClr>
                </a:solidFill>
              </a:rPr>
              <a:t>context indicators</a:t>
            </a:r>
            <a:r>
              <a:rPr lang="en-GB" sz="4500">
                <a:solidFill>
                  <a:schemeClr val="tx1">
                    <a:lumMod val="50000"/>
                  </a:schemeClr>
                </a:solidFill>
              </a:rPr>
              <a:t>, in case they represent important socio-economic or environmental objective of the programme area (</a:t>
            </a:r>
            <a:r>
              <a:rPr lang="sk-SK" sz="4500" err="1">
                <a:solidFill>
                  <a:schemeClr val="tx1">
                    <a:lumMod val="50000"/>
                  </a:schemeClr>
                </a:solidFill>
              </a:rPr>
              <a:t>descrease</a:t>
            </a:r>
            <a:r>
              <a:rPr lang="sk-SK" sz="45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sz="450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sk-SK" sz="45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4500">
                <a:solidFill>
                  <a:schemeClr val="tx1">
                    <a:lumMod val="50000"/>
                  </a:schemeClr>
                </a:solidFill>
              </a:rPr>
              <a:t>unemployment rate, </a:t>
            </a:r>
            <a:r>
              <a:rPr lang="sk-SK" sz="4500" err="1">
                <a:solidFill>
                  <a:schemeClr val="tx1">
                    <a:lumMod val="50000"/>
                  </a:schemeClr>
                </a:solidFill>
              </a:rPr>
              <a:t>increase</a:t>
            </a:r>
            <a:r>
              <a:rPr lang="sk-SK" sz="45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sz="450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sk-SK" sz="45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4500">
                <a:solidFill>
                  <a:schemeClr val="tx1">
                    <a:lumMod val="50000"/>
                  </a:schemeClr>
                </a:solidFill>
              </a:rPr>
              <a:t>labour productivity etc. ) = context indicator becomes the base to formulate PSEQ and turns into programme specific result or impact indicator,</a:t>
            </a:r>
            <a:endParaRPr lang="en-GB" sz="4500" b="1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 sz="4500">
              <a:solidFill>
                <a:schemeClr val="tx1">
                  <a:lumMod val="50000"/>
                </a:schemeClr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11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687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sk-SK"/>
              <a:t>Development of PSEQ and PSI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1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409" y="2590426"/>
            <a:ext cx="7220139" cy="1474580"/>
          </a:xfrm>
        </p:spPr>
        <p:txBody>
          <a:bodyPr>
            <a:noAutofit/>
          </a:bodyPr>
          <a:lstStyle/>
          <a:p>
            <a:pPr algn="ctr"/>
            <a:r>
              <a:rPr lang="de-AT" sz="4000"/>
              <a:t>4 </a:t>
            </a:r>
            <a:r>
              <a:rPr lang="sk-SK" sz="4000"/>
              <a:t>S</a:t>
            </a:r>
            <a:r>
              <a:rPr lang="en-GB" sz="4000" err="1"/>
              <a:t>teps</a:t>
            </a:r>
            <a:r>
              <a:rPr lang="en-GB" sz="4000"/>
              <a:t> in setting up the system to answer evaluation questions </a:t>
            </a:r>
            <a:endParaRPr 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12</a:t>
            </a:fld>
            <a:endParaRPr lang="fr-FR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935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409" y="2590426"/>
            <a:ext cx="7220139" cy="1474580"/>
          </a:xfrm>
        </p:spPr>
        <p:txBody>
          <a:bodyPr>
            <a:noAutofit/>
          </a:bodyPr>
          <a:lstStyle/>
          <a:p>
            <a:pPr algn="ctr"/>
            <a:r>
              <a:rPr lang="sk-SK" sz="3000" b="1"/>
              <a:t>Step 1</a:t>
            </a:r>
            <a:br>
              <a:rPr lang="sk-SK" sz="3000"/>
            </a:br>
            <a:r>
              <a:rPr lang="sk-SK" sz="3000" b="1"/>
              <a:t>E</a:t>
            </a:r>
            <a:r>
              <a:rPr lang="en-US" sz="3000" b="1" err="1"/>
              <a:t>nsuring</a:t>
            </a:r>
            <a:r>
              <a:rPr lang="en-US" sz="3000" b="1"/>
              <a:t> </a:t>
            </a:r>
            <a:r>
              <a:rPr lang="sk-SK" sz="3000" b="1"/>
              <a:t>coherence and relevance of </a:t>
            </a:r>
            <a:r>
              <a:rPr lang="de-DE" sz="3000" b="1" err="1"/>
              <a:t>the</a:t>
            </a:r>
            <a:r>
              <a:rPr lang="de-DE" sz="3000" b="1"/>
              <a:t> </a:t>
            </a:r>
            <a:r>
              <a:rPr lang="sk-SK" sz="3000" b="1"/>
              <a:t>RDP intervention logic </a:t>
            </a:r>
            <a:endParaRPr lang="en-US" sz="30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13</a:t>
            </a:fld>
            <a:endParaRPr lang="fr-FR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1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14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95785" y="3871073"/>
            <a:ext cx="312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err="1"/>
              <a:t>Why</a:t>
            </a:r>
            <a:r>
              <a:rPr lang="sk-SK" sz="2000"/>
              <a:t> </a:t>
            </a:r>
            <a:r>
              <a:rPr lang="sk-SK" sz="2000" err="1"/>
              <a:t>is</a:t>
            </a:r>
            <a:r>
              <a:rPr lang="sk-SK" sz="2000"/>
              <a:t> </a:t>
            </a:r>
            <a:r>
              <a:rPr lang="sk-SK" sz="2000" err="1"/>
              <a:t>this</a:t>
            </a:r>
            <a:r>
              <a:rPr lang="sk-SK" sz="2000"/>
              <a:t> step </a:t>
            </a:r>
            <a:r>
              <a:rPr lang="sk-SK" sz="2000" err="1"/>
              <a:t>important</a:t>
            </a:r>
            <a:r>
              <a:rPr lang="sk-SK" sz="2000"/>
              <a:t>?</a:t>
            </a:r>
          </a:p>
        </p:txBody>
      </p:sp>
      <p:sp>
        <p:nvSpPr>
          <p:cNvPr id="6" name="Šípka doľava 5"/>
          <p:cNvSpPr/>
          <p:nvPr/>
        </p:nvSpPr>
        <p:spPr>
          <a:xfrm>
            <a:off x="3630304" y="2301014"/>
            <a:ext cx="4612943" cy="3540228"/>
          </a:xfrm>
          <a:prstGeom prst="leftArrow">
            <a:avLst/>
          </a:prstGeom>
          <a:solidFill>
            <a:srgbClr val="8BAB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/>
              <a:t>To ensure that RDP interventions contribute to the EU</a:t>
            </a:r>
            <a:r>
              <a:rPr lang="sk-SK" b="1"/>
              <a:t> and </a:t>
            </a:r>
            <a:r>
              <a:rPr lang="en-GB" b="1"/>
              <a:t> </a:t>
            </a:r>
            <a:r>
              <a:rPr lang="sk-SK" b="1" err="1"/>
              <a:t>national</a:t>
            </a:r>
            <a:r>
              <a:rPr lang="sk-SK" b="1"/>
              <a:t>/</a:t>
            </a:r>
            <a:r>
              <a:rPr lang="sk-SK" b="1" err="1"/>
              <a:t>regional</a:t>
            </a:r>
            <a:r>
              <a:rPr lang="sk-SK" b="1"/>
              <a:t> </a:t>
            </a:r>
            <a:r>
              <a:rPr lang="en-GB" b="1"/>
              <a:t>rural development priorities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9004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s-ES" err="1"/>
              <a:t>Coherence</a:t>
            </a:r>
            <a:r>
              <a:rPr lang="es-ES"/>
              <a:t> </a:t>
            </a:r>
            <a:r>
              <a:rPr lang="en-GB"/>
              <a:t>and relevance of the RDP intervention logic (1)</a:t>
            </a:r>
            <a:r>
              <a:rPr lang="es-ES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6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15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5" name="Rounded Rectangle 32"/>
          <p:cNvSpPr/>
          <p:nvPr/>
        </p:nvSpPr>
        <p:spPr>
          <a:xfrm>
            <a:off x="1331639" y="2628097"/>
            <a:ext cx="6480720" cy="3728566"/>
          </a:xfrm>
          <a:prstGeom prst="roundRect">
            <a:avLst/>
          </a:prstGeom>
          <a:solidFill>
            <a:srgbClr val="8BAB8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ounded Rectangle 35"/>
          <p:cNvSpPr/>
          <p:nvPr/>
        </p:nvSpPr>
        <p:spPr>
          <a:xfrm>
            <a:off x="5462114" y="4204203"/>
            <a:ext cx="1184168" cy="57066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Expected result</a:t>
            </a:r>
            <a:r>
              <a:rPr lang="en-GB" sz="9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 </a:t>
            </a:r>
            <a:r>
              <a:rPr lang="en-GB" sz="105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7" name="Rounded Rectangle 36"/>
          <p:cNvSpPr/>
          <p:nvPr/>
        </p:nvSpPr>
        <p:spPr>
          <a:xfrm>
            <a:off x="5464672" y="4924233"/>
            <a:ext cx="1195062" cy="424837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Expected outputs</a:t>
            </a:r>
          </a:p>
        </p:txBody>
      </p:sp>
      <p:sp>
        <p:nvSpPr>
          <p:cNvPr id="8" name="TextBox 38"/>
          <p:cNvSpPr txBox="1">
            <a:spLocks noChangeArrowheads="1"/>
          </p:cNvSpPr>
          <p:nvPr/>
        </p:nvSpPr>
        <p:spPr bwMode="auto">
          <a:xfrm>
            <a:off x="2517348" y="4185635"/>
            <a:ext cx="1235789" cy="600164"/>
          </a:xfrm>
          <a:prstGeom prst="rect">
            <a:avLst/>
          </a:prstGeom>
          <a:solidFill>
            <a:srgbClr val="F383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RDP specific objectives FA level</a:t>
            </a: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2517347" y="4926087"/>
            <a:ext cx="1235789" cy="430887"/>
          </a:xfrm>
          <a:prstGeom prst="rect">
            <a:avLst/>
          </a:prstGeom>
          <a:solidFill>
            <a:srgbClr val="749B2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Measure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Objectives</a:t>
            </a:r>
          </a:p>
        </p:txBody>
      </p:sp>
      <p:sp>
        <p:nvSpPr>
          <p:cNvPr id="10" name="Right Arrow 41"/>
          <p:cNvSpPr/>
          <p:nvPr/>
        </p:nvSpPr>
        <p:spPr>
          <a:xfrm rot="10800000">
            <a:off x="4407230" y="4507064"/>
            <a:ext cx="4874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Flowchart: Terminator 43"/>
          <p:cNvSpPr/>
          <p:nvPr/>
        </p:nvSpPr>
        <p:spPr>
          <a:xfrm>
            <a:off x="3949111" y="5641668"/>
            <a:ext cx="1465393" cy="620436"/>
          </a:xfrm>
          <a:prstGeom prst="flowChartTerminator">
            <a:avLst/>
          </a:prstGeom>
          <a:solidFill>
            <a:srgbClr val="546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Measures, </a:t>
            </a:r>
            <a:r>
              <a:rPr lang="en-GB" sz="110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activi</a:t>
            </a:r>
            <a:r>
              <a:rPr lang="sk-SK" sz="110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ties</a:t>
            </a:r>
            <a:r>
              <a:rPr lang="en-GB"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projects</a:t>
            </a:r>
          </a:p>
        </p:txBody>
      </p:sp>
      <p:sp>
        <p:nvSpPr>
          <p:cNvPr id="12" name="Right Arrow 44"/>
          <p:cNvSpPr/>
          <p:nvPr/>
        </p:nvSpPr>
        <p:spPr>
          <a:xfrm>
            <a:off x="2799905" y="5606280"/>
            <a:ext cx="1047149" cy="5792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Inputs (€) </a:t>
            </a:r>
          </a:p>
        </p:txBody>
      </p:sp>
      <p:sp>
        <p:nvSpPr>
          <p:cNvPr id="13" name="Up Arrow 48"/>
          <p:cNvSpPr/>
          <p:nvPr/>
        </p:nvSpPr>
        <p:spPr>
          <a:xfrm rot="2664060" flipH="1">
            <a:off x="5424454" y="5351295"/>
            <a:ext cx="96617" cy="3729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Up Arrow 49"/>
          <p:cNvSpPr/>
          <p:nvPr/>
        </p:nvSpPr>
        <p:spPr>
          <a:xfrm rot="8019873" flipH="1">
            <a:off x="3767085" y="5419503"/>
            <a:ext cx="71053" cy="3761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37"/>
          <p:cNvSpPr txBox="1">
            <a:spLocks noChangeArrowheads="1"/>
          </p:cNvSpPr>
          <p:nvPr/>
        </p:nvSpPr>
        <p:spPr bwMode="auto">
          <a:xfrm>
            <a:off x="2517348" y="3493769"/>
            <a:ext cx="1235790" cy="600164"/>
          </a:xfrm>
          <a:prstGeom prst="rect">
            <a:avLst/>
          </a:prstGeom>
          <a:solidFill>
            <a:srgbClr val="F383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Overall RDP objective(s)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1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ounded Rectangle 33"/>
          <p:cNvSpPr/>
          <p:nvPr/>
        </p:nvSpPr>
        <p:spPr>
          <a:xfrm>
            <a:off x="5442377" y="3491846"/>
            <a:ext cx="1193394" cy="59437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Expected impacts </a:t>
            </a:r>
          </a:p>
        </p:txBody>
      </p:sp>
      <p:sp>
        <p:nvSpPr>
          <p:cNvPr id="17" name="Right Arrow 41"/>
          <p:cNvSpPr/>
          <p:nvPr/>
        </p:nvSpPr>
        <p:spPr>
          <a:xfrm rot="10800000">
            <a:off x="4407230" y="3842371"/>
            <a:ext cx="4874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ight Arrow 41"/>
          <p:cNvSpPr/>
          <p:nvPr/>
        </p:nvSpPr>
        <p:spPr>
          <a:xfrm rot="10800000">
            <a:off x="4412785" y="5098899"/>
            <a:ext cx="4874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Zaoblený obdĺžnik 18"/>
          <p:cNvSpPr/>
          <p:nvPr/>
        </p:nvSpPr>
        <p:spPr bwMode="auto">
          <a:xfrm>
            <a:off x="1331638" y="2043460"/>
            <a:ext cx="6480721" cy="527957"/>
          </a:xfrm>
          <a:prstGeom prst="roundRect">
            <a:avLst/>
          </a:prstGeom>
          <a:solidFill>
            <a:srgbClr val="5782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Objectives and headline targets of the EU 2020</a:t>
            </a:r>
            <a:r>
              <a:rPr kumimoji="0" lang="en-GB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Strategy,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CAP objectives and rural development priorities </a:t>
            </a:r>
            <a:endParaRPr kumimoji="0" lang="en-GB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ounded Rectangle 35"/>
          <p:cNvSpPr/>
          <p:nvPr/>
        </p:nvSpPr>
        <p:spPr>
          <a:xfrm>
            <a:off x="4025894" y="2749657"/>
            <a:ext cx="1184168" cy="563701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SWOT and needs assessment </a:t>
            </a:r>
          </a:p>
        </p:txBody>
      </p:sp>
      <p:cxnSp>
        <p:nvCxnSpPr>
          <p:cNvPr id="21" name="Rovná spojovacia šípka 24"/>
          <p:cNvCxnSpPr>
            <a:stCxn id="15" idx="2"/>
            <a:endCxn id="8" idx="0"/>
          </p:cNvCxnSpPr>
          <p:nvPr/>
        </p:nvCxnSpPr>
        <p:spPr bwMode="auto">
          <a:xfrm>
            <a:off x="3135243" y="4093933"/>
            <a:ext cx="0" cy="9170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Rovná spojovacia šípka 28"/>
          <p:cNvCxnSpPr>
            <a:stCxn id="15" idx="2"/>
            <a:endCxn id="8" idx="0"/>
          </p:cNvCxnSpPr>
          <p:nvPr/>
        </p:nvCxnSpPr>
        <p:spPr bwMode="auto">
          <a:xfrm>
            <a:off x="3135243" y="4093933"/>
            <a:ext cx="0" cy="9170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Rovná spojovacia šípka 33"/>
          <p:cNvCxnSpPr/>
          <p:nvPr/>
        </p:nvCxnSpPr>
        <p:spPr bwMode="auto">
          <a:xfrm>
            <a:off x="3135243" y="4066058"/>
            <a:ext cx="0" cy="9170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Rovná spojovacia šípka 35"/>
          <p:cNvCxnSpPr/>
          <p:nvPr/>
        </p:nvCxnSpPr>
        <p:spPr bwMode="auto">
          <a:xfrm flipH="1">
            <a:off x="3149595" y="4800077"/>
            <a:ext cx="1" cy="6933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Rovná spojovacia šípka 40"/>
          <p:cNvCxnSpPr/>
          <p:nvPr/>
        </p:nvCxnSpPr>
        <p:spPr bwMode="auto">
          <a:xfrm flipH="1" flipV="1">
            <a:off x="6041560" y="4789586"/>
            <a:ext cx="4957" cy="10788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Rovná spojovacia šípka 58"/>
          <p:cNvCxnSpPr/>
          <p:nvPr/>
        </p:nvCxnSpPr>
        <p:spPr bwMode="auto">
          <a:xfrm flipV="1">
            <a:off x="6033443" y="4099186"/>
            <a:ext cx="4123" cy="11851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BlokTextu 62"/>
          <p:cNvSpPr txBox="1"/>
          <p:nvPr/>
        </p:nvSpPr>
        <p:spPr>
          <a:xfrm>
            <a:off x="3802612" y="3326161"/>
            <a:ext cx="1612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Relevance</a:t>
            </a:r>
          </a:p>
          <a:p>
            <a:pPr algn="ctr"/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Coherence 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9004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s-ES" err="1"/>
              <a:t>Coherence</a:t>
            </a:r>
            <a:r>
              <a:rPr lang="es-ES"/>
              <a:t> </a:t>
            </a:r>
            <a:r>
              <a:rPr lang="en-GB"/>
              <a:t>and relevance of the RDP intervention logic (2)</a:t>
            </a:r>
            <a:r>
              <a:rPr lang="es-ES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409" y="2590426"/>
            <a:ext cx="7220139" cy="1474580"/>
          </a:xfrm>
        </p:spPr>
        <p:txBody>
          <a:bodyPr>
            <a:noAutofit/>
          </a:bodyPr>
          <a:lstStyle/>
          <a:p>
            <a:pPr algn="ctr"/>
            <a:r>
              <a:rPr lang="sk-SK" sz="2800" b="1"/>
              <a:t>Step 2</a:t>
            </a:r>
            <a:br>
              <a:rPr lang="sk-SK" sz="2800"/>
            </a:br>
            <a:r>
              <a:rPr lang="sk-SK" sz="2800" b="1"/>
              <a:t>E</a:t>
            </a:r>
            <a:r>
              <a:rPr lang="en-US" sz="2800" b="1" err="1"/>
              <a:t>nsuring</a:t>
            </a:r>
            <a:r>
              <a:rPr lang="en-US" sz="2800" b="1"/>
              <a:t> consistency </a:t>
            </a:r>
            <a:r>
              <a:rPr lang="sk-SK" sz="2800" b="1"/>
              <a:t>of the E</a:t>
            </a:r>
            <a:r>
              <a:rPr lang="es-ES" sz="2800" b="1"/>
              <a:t>Q</a:t>
            </a:r>
            <a:r>
              <a:rPr lang="sk-SK" sz="2800" b="1"/>
              <a:t>s and indicators with the intervention logic</a:t>
            </a:r>
            <a:endParaRPr lang="en-US" sz="30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16</a:t>
            </a:fld>
            <a:endParaRPr lang="fr-FR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36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</a:t>
            </a:r>
            <a:r>
              <a:rPr lang="en-US" err="1"/>
              <a:t>onsistency</a:t>
            </a:r>
            <a:r>
              <a:rPr lang="en-US"/>
              <a:t> </a:t>
            </a:r>
            <a:r>
              <a:rPr lang="sk-SK"/>
              <a:t>of IL with </a:t>
            </a:r>
            <a:r>
              <a:rPr lang="en-US"/>
              <a:t>E</a:t>
            </a:r>
            <a:r>
              <a:rPr lang="sk-SK"/>
              <a:t>Q</a:t>
            </a:r>
            <a:r>
              <a:rPr lang="en-US"/>
              <a:t>s</a:t>
            </a:r>
            <a:r>
              <a:rPr lang="sk-SK"/>
              <a:t> </a:t>
            </a:r>
            <a:br>
              <a:rPr lang="sk-SK"/>
            </a:br>
            <a:r>
              <a:rPr lang="sk-SK"/>
              <a:t>and  indicators</a:t>
            </a:r>
            <a:r>
              <a:rPr lang="de-AT"/>
              <a:t> (1)</a:t>
            </a:r>
            <a:endParaRPr lang="en-US"/>
          </a:p>
        </p:txBody>
      </p:sp>
      <p:sp>
        <p:nvSpPr>
          <p:cNvPr id="5" name="BlokTextu 4"/>
          <p:cNvSpPr txBox="1"/>
          <p:nvPr/>
        </p:nvSpPr>
        <p:spPr>
          <a:xfrm>
            <a:off x="150125" y="3871073"/>
            <a:ext cx="311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err="1"/>
              <a:t>Why</a:t>
            </a:r>
            <a:r>
              <a:rPr lang="sk-SK" sz="2000"/>
              <a:t> </a:t>
            </a:r>
            <a:r>
              <a:rPr lang="sk-SK" sz="2000" err="1"/>
              <a:t>is</a:t>
            </a:r>
            <a:r>
              <a:rPr lang="sk-SK" sz="2000"/>
              <a:t> </a:t>
            </a:r>
            <a:r>
              <a:rPr lang="sk-SK" sz="2000" err="1"/>
              <a:t>this</a:t>
            </a:r>
            <a:r>
              <a:rPr lang="sk-SK" sz="2000"/>
              <a:t> step </a:t>
            </a:r>
            <a:r>
              <a:rPr lang="sk-SK" sz="2000" err="1"/>
              <a:t>important</a:t>
            </a:r>
            <a:r>
              <a:rPr lang="sk-SK" sz="2000"/>
              <a:t>?</a:t>
            </a:r>
          </a:p>
        </p:txBody>
      </p:sp>
      <p:sp>
        <p:nvSpPr>
          <p:cNvPr id="6" name="Šípka doľava 5"/>
          <p:cNvSpPr/>
          <p:nvPr/>
        </p:nvSpPr>
        <p:spPr>
          <a:xfrm>
            <a:off x="3630304" y="2301014"/>
            <a:ext cx="4612943" cy="3540228"/>
          </a:xfrm>
          <a:prstGeom prst="leftArrow">
            <a:avLst/>
          </a:prstGeom>
          <a:solidFill>
            <a:srgbClr val="8BAB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b="1"/>
              <a:t>To</a:t>
            </a:r>
            <a:r>
              <a:rPr lang="en-GB" b="1"/>
              <a:t> have sufficient means </a:t>
            </a:r>
            <a:r>
              <a:rPr lang="de-AT" b="1" err="1"/>
              <a:t>assess</a:t>
            </a:r>
            <a:r>
              <a:rPr lang="en-GB" b="1"/>
              <a:t> the </a:t>
            </a:r>
            <a:r>
              <a:rPr lang="sk-SK" b="1"/>
              <a:t>RDP </a:t>
            </a:r>
            <a:r>
              <a:rPr lang="en-GB" b="1"/>
              <a:t>effectiveness</a:t>
            </a:r>
            <a:r>
              <a:rPr lang="sk-SK" b="1"/>
              <a:t>,</a:t>
            </a:r>
            <a:r>
              <a:rPr lang="en-GB" b="1"/>
              <a:t> efficiency</a:t>
            </a:r>
            <a:r>
              <a:rPr lang="sk-SK" b="1"/>
              <a:t>, </a:t>
            </a:r>
            <a:r>
              <a:rPr lang="en-GB" b="1"/>
              <a:t>results and impacts.</a:t>
            </a:r>
          </a:p>
        </p:txBody>
      </p:sp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755997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2"/>
          <p:cNvSpPr/>
          <p:nvPr/>
        </p:nvSpPr>
        <p:spPr>
          <a:xfrm>
            <a:off x="769294" y="2377213"/>
            <a:ext cx="7477808" cy="3988606"/>
          </a:xfrm>
          <a:prstGeom prst="roundRect">
            <a:avLst/>
          </a:prstGeom>
          <a:solidFill>
            <a:srgbClr val="8BAB8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Zahnutá šípka doľava 51"/>
          <p:cNvSpPr/>
          <p:nvPr/>
        </p:nvSpPr>
        <p:spPr bwMode="auto">
          <a:xfrm rot="16200000">
            <a:off x="4234049" y="1188204"/>
            <a:ext cx="735231" cy="4906421"/>
          </a:xfrm>
          <a:prstGeom prst="curvedLeftArrow">
            <a:avLst>
              <a:gd name="adj1" fmla="val 25000"/>
              <a:gd name="adj2" fmla="val 43530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Rounded Rectangle 35"/>
          <p:cNvSpPr/>
          <p:nvPr/>
        </p:nvSpPr>
        <p:spPr>
          <a:xfrm>
            <a:off x="5462114" y="3977879"/>
            <a:ext cx="1184168" cy="57066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Expected result</a:t>
            </a:r>
            <a:r>
              <a:rPr lang="en-GB" sz="9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 </a:t>
            </a:r>
            <a:r>
              <a:rPr lang="en-GB" sz="105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8" name="Rounded Rectangle 36"/>
          <p:cNvSpPr/>
          <p:nvPr/>
        </p:nvSpPr>
        <p:spPr>
          <a:xfrm>
            <a:off x="5464672" y="4671147"/>
            <a:ext cx="1195062" cy="524024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Expected outputs</a:t>
            </a: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2517348" y="3959311"/>
            <a:ext cx="1235789" cy="600164"/>
          </a:xfrm>
          <a:prstGeom prst="rect">
            <a:avLst/>
          </a:prstGeom>
          <a:solidFill>
            <a:srgbClr val="F383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RDP specific objectives at FA level</a:t>
            </a: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2531702" y="4671560"/>
            <a:ext cx="1235789" cy="569387"/>
          </a:xfrm>
          <a:prstGeom prst="rect">
            <a:avLst/>
          </a:prstGeom>
          <a:solidFill>
            <a:srgbClr val="749B2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Measure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Objectives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9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ight Arrow 41"/>
          <p:cNvSpPr/>
          <p:nvPr/>
        </p:nvSpPr>
        <p:spPr>
          <a:xfrm rot="10800000">
            <a:off x="4407230" y="4280740"/>
            <a:ext cx="4874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Flowchart: Terminator 43"/>
          <p:cNvSpPr/>
          <p:nvPr/>
        </p:nvSpPr>
        <p:spPr>
          <a:xfrm>
            <a:off x="3949111" y="5542086"/>
            <a:ext cx="1465393" cy="7927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Measures, </a:t>
            </a:r>
            <a:r>
              <a:rPr lang="en-GB" sz="110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activi</a:t>
            </a:r>
            <a:r>
              <a:rPr lang="sk-SK" sz="110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ties</a:t>
            </a:r>
            <a:r>
              <a:rPr lang="en-GB" sz="11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projects</a:t>
            </a:r>
          </a:p>
        </p:txBody>
      </p:sp>
      <p:sp>
        <p:nvSpPr>
          <p:cNvPr id="13" name="Right Arrow 44"/>
          <p:cNvSpPr/>
          <p:nvPr/>
        </p:nvSpPr>
        <p:spPr>
          <a:xfrm>
            <a:off x="2799905" y="5506698"/>
            <a:ext cx="1047149" cy="57920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Inputs (€) </a:t>
            </a:r>
          </a:p>
        </p:txBody>
      </p:sp>
      <p:sp>
        <p:nvSpPr>
          <p:cNvPr id="14" name="Up Arrow 48"/>
          <p:cNvSpPr/>
          <p:nvPr/>
        </p:nvSpPr>
        <p:spPr>
          <a:xfrm rot="2664060" flipH="1">
            <a:off x="5531192" y="5223636"/>
            <a:ext cx="96617" cy="3729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Up Arrow 49"/>
          <p:cNvSpPr/>
          <p:nvPr/>
        </p:nvSpPr>
        <p:spPr>
          <a:xfrm rot="8019873" flipH="1">
            <a:off x="3717610" y="5236824"/>
            <a:ext cx="71053" cy="3761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Rounded Rectangle 33"/>
          <p:cNvSpPr/>
          <p:nvPr/>
        </p:nvSpPr>
        <p:spPr>
          <a:xfrm>
            <a:off x="6800245" y="3975376"/>
            <a:ext cx="1193394" cy="55907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 indicators</a:t>
            </a:r>
          </a:p>
        </p:txBody>
      </p:sp>
      <p:sp>
        <p:nvSpPr>
          <p:cNvPr id="17" name="Rounded Rectangle 33"/>
          <p:cNvSpPr/>
          <p:nvPr/>
        </p:nvSpPr>
        <p:spPr>
          <a:xfrm>
            <a:off x="6814323" y="4643083"/>
            <a:ext cx="1193394" cy="55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Output indicators </a:t>
            </a:r>
          </a:p>
        </p:txBody>
      </p:sp>
      <p:sp>
        <p:nvSpPr>
          <p:cNvPr id="18" name="TextBox 37"/>
          <p:cNvSpPr txBox="1">
            <a:spLocks noChangeArrowheads="1"/>
          </p:cNvSpPr>
          <p:nvPr/>
        </p:nvSpPr>
        <p:spPr bwMode="auto">
          <a:xfrm>
            <a:off x="1063982" y="3973589"/>
            <a:ext cx="1183954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 related Evaluation questions</a:t>
            </a:r>
          </a:p>
        </p:txBody>
      </p:sp>
      <p:sp>
        <p:nvSpPr>
          <p:cNvPr id="19" name="Zahnutá šípka doľava 50"/>
          <p:cNvSpPr/>
          <p:nvPr/>
        </p:nvSpPr>
        <p:spPr bwMode="auto">
          <a:xfrm rot="16200000">
            <a:off x="4329916" y="623627"/>
            <a:ext cx="543498" cy="4856920"/>
          </a:xfrm>
          <a:prstGeom prst="curvedLeftArrow">
            <a:avLst>
              <a:gd name="adj1" fmla="val 25000"/>
              <a:gd name="adj2" fmla="val 43530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37"/>
          <p:cNvSpPr txBox="1">
            <a:spLocks noChangeArrowheads="1"/>
          </p:cNvSpPr>
          <p:nvPr/>
        </p:nvSpPr>
        <p:spPr bwMode="auto">
          <a:xfrm>
            <a:off x="1086141" y="3273799"/>
            <a:ext cx="1188043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Horizontal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Evaluation question</a:t>
            </a:r>
          </a:p>
        </p:txBody>
      </p:sp>
      <p:sp>
        <p:nvSpPr>
          <p:cNvPr id="21" name="Rounded Rectangle 33"/>
          <p:cNvSpPr/>
          <p:nvPr/>
        </p:nvSpPr>
        <p:spPr>
          <a:xfrm>
            <a:off x="6785717" y="3263452"/>
            <a:ext cx="1193394" cy="5916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 indicators  </a:t>
            </a:r>
          </a:p>
        </p:txBody>
      </p:sp>
      <p:sp>
        <p:nvSpPr>
          <p:cNvPr id="22" name="TextBox 37"/>
          <p:cNvSpPr txBox="1">
            <a:spLocks noChangeArrowheads="1"/>
          </p:cNvSpPr>
          <p:nvPr/>
        </p:nvSpPr>
        <p:spPr bwMode="auto">
          <a:xfrm>
            <a:off x="2517348" y="3267445"/>
            <a:ext cx="1235790" cy="600164"/>
          </a:xfrm>
          <a:prstGeom prst="rect">
            <a:avLst/>
          </a:prstGeom>
          <a:solidFill>
            <a:srgbClr val="F3833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rgbClr val="00646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33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Overall RDP objective(s)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1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ounded Rectangle 33"/>
          <p:cNvSpPr/>
          <p:nvPr/>
        </p:nvSpPr>
        <p:spPr>
          <a:xfrm>
            <a:off x="5442377" y="3265522"/>
            <a:ext cx="1193394" cy="59437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Expected impacts </a:t>
            </a:r>
          </a:p>
        </p:txBody>
      </p:sp>
      <p:sp>
        <p:nvSpPr>
          <p:cNvPr id="24" name="Right Arrow 41"/>
          <p:cNvSpPr/>
          <p:nvPr/>
        </p:nvSpPr>
        <p:spPr>
          <a:xfrm rot="10800000">
            <a:off x="4407230" y="3616047"/>
            <a:ext cx="4874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Right Arrow 41"/>
          <p:cNvSpPr/>
          <p:nvPr/>
        </p:nvSpPr>
        <p:spPr>
          <a:xfrm rot="10800000">
            <a:off x="4412785" y="4827310"/>
            <a:ext cx="4874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Zaoblený obdĺžnik 18"/>
          <p:cNvSpPr/>
          <p:nvPr/>
        </p:nvSpPr>
        <p:spPr bwMode="auto">
          <a:xfrm>
            <a:off x="979539" y="1886092"/>
            <a:ext cx="7074738" cy="527757"/>
          </a:xfrm>
          <a:prstGeom prst="roundRect">
            <a:avLst/>
          </a:prstGeom>
          <a:solidFill>
            <a:srgbClr val="F3833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Objectives and headline targets of the EU 2020</a:t>
            </a:r>
            <a:r>
              <a:rPr kumimoji="0" lang="en-GB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Strategy,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>
                <a:ln>
                  <a:noFill/>
                </a:ln>
                <a:solidFill>
                  <a:schemeClr val="bg1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CAP objectives and rural development priorities </a:t>
            </a:r>
            <a:endParaRPr kumimoji="0" lang="en-GB" sz="1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Rounded Rectangle 35"/>
          <p:cNvSpPr/>
          <p:nvPr/>
        </p:nvSpPr>
        <p:spPr>
          <a:xfrm>
            <a:off x="3949111" y="2576891"/>
            <a:ext cx="1184168" cy="563701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1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SWOT and needs assessment </a:t>
            </a:r>
          </a:p>
        </p:txBody>
      </p:sp>
      <p:cxnSp>
        <p:nvCxnSpPr>
          <p:cNvPr id="28" name="Rovná spojovacia šípka 24"/>
          <p:cNvCxnSpPr>
            <a:stCxn id="22" idx="2"/>
            <a:endCxn id="9" idx="0"/>
          </p:cNvCxnSpPr>
          <p:nvPr/>
        </p:nvCxnSpPr>
        <p:spPr bwMode="auto">
          <a:xfrm>
            <a:off x="3135243" y="3867609"/>
            <a:ext cx="0" cy="9170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Rovná spojovacia šípka 28"/>
          <p:cNvCxnSpPr>
            <a:stCxn id="22" idx="2"/>
            <a:endCxn id="9" idx="0"/>
          </p:cNvCxnSpPr>
          <p:nvPr/>
        </p:nvCxnSpPr>
        <p:spPr bwMode="auto">
          <a:xfrm>
            <a:off x="3135243" y="3867609"/>
            <a:ext cx="0" cy="9170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Rovná spojovacia šípka 33"/>
          <p:cNvCxnSpPr/>
          <p:nvPr/>
        </p:nvCxnSpPr>
        <p:spPr bwMode="auto">
          <a:xfrm>
            <a:off x="3135243" y="3839734"/>
            <a:ext cx="0" cy="9170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Rovná spojovacia šípka 35"/>
          <p:cNvCxnSpPr/>
          <p:nvPr/>
        </p:nvCxnSpPr>
        <p:spPr bwMode="auto">
          <a:xfrm flipH="1">
            <a:off x="3149595" y="4573753"/>
            <a:ext cx="1" cy="6933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Rovná spojovacia šípka 40"/>
          <p:cNvCxnSpPr/>
          <p:nvPr/>
        </p:nvCxnSpPr>
        <p:spPr bwMode="auto">
          <a:xfrm flipH="1" flipV="1">
            <a:off x="6041560" y="4563262"/>
            <a:ext cx="4957" cy="107885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Rovná spojovacia šípka 58"/>
          <p:cNvCxnSpPr/>
          <p:nvPr/>
        </p:nvCxnSpPr>
        <p:spPr bwMode="auto">
          <a:xfrm flipV="1">
            <a:off x="6033443" y="3872862"/>
            <a:ext cx="4123" cy="11851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BlokTextu 60"/>
          <p:cNvSpPr txBox="1"/>
          <p:nvPr/>
        </p:nvSpPr>
        <p:spPr>
          <a:xfrm>
            <a:off x="3794734" y="3586585"/>
            <a:ext cx="400110" cy="12703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Effectiveness</a:t>
            </a:r>
          </a:p>
        </p:txBody>
      </p:sp>
      <p:sp>
        <p:nvSpPr>
          <p:cNvPr id="35" name="BlokTextu 61"/>
          <p:cNvSpPr txBox="1"/>
          <p:nvPr/>
        </p:nvSpPr>
        <p:spPr>
          <a:xfrm>
            <a:off x="5062110" y="3360355"/>
            <a:ext cx="400110" cy="156638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GB" sz="140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Efficiency</a:t>
            </a: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</p:spPr>
        <p:txBody>
          <a:bodyPr/>
          <a:lstStyle/>
          <a:p>
            <a:r>
              <a:rPr lang="sk-SK"/>
              <a:t>C</a:t>
            </a:r>
            <a:r>
              <a:rPr lang="en-US" err="1"/>
              <a:t>onsistency</a:t>
            </a:r>
            <a:r>
              <a:rPr lang="en-US"/>
              <a:t> </a:t>
            </a:r>
            <a:r>
              <a:rPr lang="sk-SK"/>
              <a:t>of IL with </a:t>
            </a:r>
            <a:r>
              <a:rPr lang="en-US"/>
              <a:t>E</a:t>
            </a:r>
            <a:r>
              <a:rPr lang="sk-SK"/>
              <a:t>Q</a:t>
            </a:r>
            <a:r>
              <a:rPr lang="en-US"/>
              <a:t>s</a:t>
            </a:r>
            <a:r>
              <a:rPr lang="sk-SK"/>
              <a:t> </a:t>
            </a:r>
            <a:br>
              <a:rPr lang="sk-SK"/>
            </a:br>
            <a:r>
              <a:rPr lang="sk-SK"/>
              <a:t>and  indicators</a:t>
            </a:r>
            <a:r>
              <a:rPr lang="de-AT"/>
              <a:t> (2)</a:t>
            </a:r>
            <a:endParaRPr lang="en-US"/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8106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err="1"/>
              <a:t>Programme</a:t>
            </a:r>
            <a:r>
              <a:rPr lang="sk-SK"/>
              <a:t> </a:t>
            </a:r>
            <a:r>
              <a:rPr lang="en-GB"/>
              <a:t>effectiveness</a:t>
            </a:r>
            <a:endParaRPr lang="en-US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064328"/>
              </p:ext>
            </p:extLst>
          </p:nvPr>
        </p:nvGraphicFramePr>
        <p:xfrm>
          <a:off x="457200" y="1986229"/>
          <a:ext cx="8229600" cy="4159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19</a:t>
            </a:fld>
            <a:endParaRPr lang="fr-FR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3327"/>
            <a:ext cx="9144000" cy="60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94" y="18268"/>
            <a:ext cx="8229600" cy="1143000"/>
          </a:xfrm>
        </p:spPr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422428">
            <a:off x="1985504" y="294329"/>
            <a:ext cx="4937760" cy="2197109"/>
          </a:xfrm>
          <a:solidFill>
            <a:srgbClr val="57825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/>
              <a:t>Legal requirements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/>
              <a:t>Purpose and types of EQs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/>
              <a:t>How to answer EQs?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/>
              <a:t>4 Steps in setting up the system to answer EQs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/>
              <a:t>Exercises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2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99337"/>
              </p:ext>
            </p:extLst>
          </p:nvPr>
        </p:nvGraphicFramePr>
        <p:xfrm>
          <a:off x="457200" y="2007616"/>
          <a:ext cx="8229600" cy="373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20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s-ES" err="1"/>
              <a:t>Programme</a:t>
            </a:r>
            <a:r>
              <a:rPr lang="es-ES"/>
              <a:t> </a:t>
            </a:r>
            <a:r>
              <a:rPr lang="es-ES" err="1"/>
              <a:t>efficiency</a:t>
            </a:r>
            <a:r>
              <a:rPr lang="es-ES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48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21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4294967295"/>
          </p:nvPr>
        </p:nvSpPr>
        <p:spPr>
          <a:xfrm>
            <a:off x="300248" y="3271985"/>
            <a:ext cx="4040188" cy="2830061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sk-SK" sz="2000"/>
              <a:t>Micro/</a:t>
            </a:r>
            <a:br>
              <a:rPr lang="de-AT" sz="2000"/>
            </a:br>
            <a:r>
              <a:rPr lang="sk-SK" sz="2000"/>
              <a:t>beneficiary </a:t>
            </a:r>
            <a:r>
              <a:rPr lang="de-AT" sz="2000"/>
              <a:t>l</a:t>
            </a:r>
            <a:r>
              <a:rPr lang="sk-SK" sz="2000"/>
              <a:t>evel</a:t>
            </a:r>
          </a:p>
          <a:p>
            <a:pPr algn="ctr"/>
            <a:r>
              <a:rPr lang="sk-SK" sz="2000" b="1">
                <a:solidFill>
                  <a:srgbClr val="F38337"/>
                </a:solidFill>
              </a:rPr>
              <a:t>Programme results </a:t>
            </a:r>
          </a:p>
          <a:p>
            <a:pPr algn="ctr">
              <a:spcBef>
                <a:spcPts val="600"/>
              </a:spcBef>
            </a:pPr>
            <a:r>
              <a:rPr lang="sk-SK" sz="2000">
                <a:solidFill>
                  <a:schemeClr val="tx1"/>
                </a:solidFill>
              </a:rPr>
              <a:t>while answering FA related EQ with the </a:t>
            </a:r>
            <a:r>
              <a:rPr lang="de-AT" sz="2000" err="1">
                <a:solidFill>
                  <a:schemeClr val="tx1"/>
                </a:solidFill>
              </a:rPr>
              <a:t>means</a:t>
            </a:r>
            <a:r>
              <a:rPr lang="de-AT" sz="2000">
                <a:solidFill>
                  <a:schemeClr val="tx1"/>
                </a:solidFill>
              </a:rPr>
              <a:t> </a:t>
            </a:r>
            <a:r>
              <a:rPr lang="sk-SK" sz="2000">
                <a:solidFill>
                  <a:schemeClr val="tx1"/>
                </a:solidFill>
              </a:rPr>
              <a:t>of result indicators </a:t>
            </a:r>
          </a:p>
          <a:p>
            <a:pPr algn="ctr"/>
            <a:r>
              <a:rPr lang="sk-SK" sz="2000">
                <a:solidFill>
                  <a:schemeClr val="tx1"/>
                </a:solidFill>
              </a:rPr>
              <a:t>(</a:t>
            </a:r>
            <a:r>
              <a:rPr lang="sk-SK" sz="2000" err="1">
                <a:solidFill>
                  <a:schemeClr val="tx1"/>
                </a:solidFill>
              </a:rPr>
              <a:t>Reported</a:t>
            </a:r>
            <a:r>
              <a:rPr lang="sk-SK" sz="2000">
                <a:solidFill>
                  <a:schemeClr val="tx1"/>
                </a:solidFill>
              </a:rPr>
              <a:t> in AIR 2017, 2019, ex post) 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4294967295"/>
          </p:nvPr>
        </p:nvSpPr>
        <p:spPr>
          <a:xfrm>
            <a:off x="4809394" y="3271984"/>
            <a:ext cx="4041775" cy="2830062"/>
          </a:xfrm>
          <a:ln>
            <a:solidFill>
              <a:schemeClr val="accent6"/>
            </a:solidFill>
          </a:ln>
        </p:spPr>
        <p:txBody>
          <a:bodyPr>
            <a:noAutofit/>
          </a:bodyPr>
          <a:lstStyle/>
          <a:p>
            <a:pPr algn="ctr"/>
            <a:r>
              <a:rPr lang="sk-SK" sz="2000"/>
              <a:t>Macro/</a:t>
            </a:r>
            <a:endParaRPr lang="de-AT" sz="2000"/>
          </a:p>
          <a:p>
            <a:pPr algn="ctr"/>
            <a:r>
              <a:rPr lang="sk-SK" sz="2000"/>
              <a:t>programme </a:t>
            </a:r>
            <a:r>
              <a:rPr lang="de-AT" sz="2000"/>
              <a:t>l</a:t>
            </a:r>
            <a:r>
              <a:rPr lang="sk-SK" sz="2000"/>
              <a:t>evel</a:t>
            </a:r>
          </a:p>
          <a:p>
            <a:pPr algn="ctr"/>
            <a:r>
              <a:rPr lang="sk-SK" sz="2000" b="1">
                <a:solidFill>
                  <a:srgbClr val="F38337"/>
                </a:solidFill>
              </a:rPr>
              <a:t>Programme impacts</a:t>
            </a:r>
          </a:p>
          <a:p>
            <a:pPr algn="ctr">
              <a:spcBef>
                <a:spcPts val="600"/>
              </a:spcBef>
            </a:pPr>
            <a:r>
              <a:rPr lang="sk-SK" sz="2000" err="1">
                <a:solidFill>
                  <a:schemeClr val="tx1"/>
                </a:solidFill>
              </a:rPr>
              <a:t>while</a:t>
            </a:r>
            <a:r>
              <a:rPr lang="sk-SK" sz="2000">
                <a:solidFill>
                  <a:schemeClr val="tx1"/>
                </a:solidFill>
              </a:rPr>
              <a:t> </a:t>
            </a:r>
            <a:r>
              <a:rPr lang="sk-SK" sz="2000" err="1">
                <a:solidFill>
                  <a:schemeClr val="tx1"/>
                </a:solidFill>
              </a:rPr>
              <a:t>answering</a:t>
            </a:r>
            <a:r>
              <a:rPr lang="sk-SK" sz="2000">
                <a:solidFill>
                  <a:schemeClr val="tx1"/>
                </a:solidFill>
              </a:rPr>
              <a:t> EU RDP level EQ </a:t>
            </a:r>
            <a:r>
              <a:rPr lang="sk-SK" sz="2000" err="1">
                <a:solidFill>
                  <a:schemeClr val="tx1"/>
                </a:solidFill>
              </a:rPr>
              <a:t>with</a:t>
            </a:r>
            <a:r>
              <a:rPr lang="sk-SK" sz="2000">
                <a:solidFill>
                  <a:schemeClr val="tx1"/>
                </a:solidFill>
              </a:rPr>
              <a:t> </a:t>
            </a:r>
            <a:r>
              <a:rPr lang="sk-SK" sz="2000" err="1">
                <a:solidFill>
                  <a:schemeClr val="tx1"/>
                </a:solidFill>
              </a:rPr>
              <a:t>the</a:t>
            </a:r>
            <a:r>
              <a:rPr lang="sk-SK" sz="2000">
                <a:solidFill>
                  <a:schemeClr val="tx1"/>
                </a:solidFill>
              </a:rPr>
              <a:t> </a:t>
            </a:r>
            <a:r>
              <a:rPr lang="sk-SK" sz="2000" err="1">
                <a:solidFill>
                  <a:schemeClr val="tx1"/>
                </a:solidFill>
              </a:rPr>
              <a:t>means</a:t>
            </a:r>
            <a:r>
              <a:rPr lang="sk-SK" sz="2000">
                <a:solidFill>
                  <a:schemeClr val="tx1"/>
                </a:solidFill>
              </a:rPr>
              <a:t> of </a:t>
            </a:r>
            <a:r>
              <a:rPr lang="sk-SK" sz="2000" err="1">
                <a:solidFill>
                  <a:schemeClr val="tx1"/>
                </a:solidFill>
              </a:rPr>
              <a:t>impact</a:t>
            </a:r>
            <a:r>
              <a:rPr lang="sk-SK" sz="2000">
                <a:solidFill>
                  <a:schemeClr val="tx1"/>
                </a:solidFill>
              </a:rPr>
              <a:t> </a:t>
            </a:r>
            <a:r>
              <a:rPr lang="sk-SK" sz="2000" err="1">
                <a:solidFill>
                  <a:schemeClr val="tx1"/>
                </a:solidFill>
              </a:rPr>
              <a:t>indicators</a:t>
            </a:r>
            <a:r>
              <a:rPr lang="sk-SK" sz="2000">
                <a:solidFill>
                  <a:schemeClr val="tx1"/>
                </a:solidFill>
              </a:rPr>
              <a:t>   </a:t>
            </a:r>
          </a:p>
          <a:p>
            <a:pPr algn="ctr"/>
            <a:r>
              <a:rPr lang="sk-SK" sz="2000">
                <a:solidFill>
                  <a:schemeClr val="tx1"/>
                </a:solidFill>
              </a:rPr>
              <a:t>(</a:t>
            </a:r>
            <a:r>
              <a:rPr lang="sk-SK" sz="2000" err="1">
                <a:solidFill>
                  <a:schemeClr val="tx1"/>
                </a:solidFill>
              </a:rPr>
              <a:t>Reported</a:t>
            </a:r>
            <a:r>
              <a:rPr lang="sk-SK" sz="2000">
                <a:solidFill>
                  <a:schemeClr val="tx1"/>
                </a:solidFill>
              </a:rPr>
              <a:t> in AIR 2019 and ex post) </a:t>
            </a:r>
          </a:p>
          <a:p>
            <a:pPr algn="ctr"/>
            <a:r>
              <a:rPr lang="sk-SK" sz="2000">
                <a:solidFill>
                  <a:srgbClr val="F29A28"/>
                </a:solidFill>
              </a:rPr>
              <a:t> 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3180152" y="1812574"/>
            <a:ext cx="2347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... </a:t>
            </a:r>
            <a:r>
              <a:rPr lang="sk-SK" sz="2400"/>
              <a:t>i</a:t>
            </a:r>
            <a:r>
              <a:rPr lang="en-GB" sz="2400"/>
              <a:t>s assessed at: </a:t>
            </a:r>
          </a:p>
        </p:txBody>
      </p:sp>
      <p:sp>
        <p:nvSpPr>
          <p:cNvPr id="10" name="Šípka nadol 9"/>
          <p:cNvSpPr/>
          <p:nvPr/>
        </p:nvSpPr>
        <p:spPr>
          <a:xfrm>
            <a:off x="1972324" y="2464255"/>
            <a:ext cx="696036" cy="491319"/>
          </a:xfrm>
          <a:prstGeom prst="downArrow">
            <a:avLst/>
          </a:prstGeom>
          <a:solidFill>
            <a:srgbClr val="F383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nadol 10"/>
          <p:cNvSpPr/>
          <p:nvPr/>
        </p:nvSpPr>
        <p:spPr>
          <a:xfrm>
            <a:off x="6554692" y="2464255"/>
            <a:ext cx="696036" cy="491319"/>
          </a:xfrm>
          <a:prstGeom prst="downArrow">
            <a:avLst/>
          </a:prstGeom>
          <a:solidFill>
            <a:srgbClr val="F383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814828"/>
            <a:ext cx="8229600" cy="74344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s-ES" err="1"/>
              <a:t>Programme</a:t>
            </a:r>
            <a:r>
              <a:rPr lang="es-ES"/>
              <a:t> </a:t>
            </a:r>
            <a:r>
              <a:rPr lang="es-ES" err="1"/>
              <a:t>effectiveness</a:t>
            </a:r>
            <a:r>
              <a:rPr lang="es-ES"/>
              <a:t> and </a:t>
            </a:r>
            <a:r>
              <a:rPr lang="es-ES" err="1"/>
              <a:t>efficiency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98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Programme results 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>
                    <a:lumMod val="50000"/>
                  </a:schemeClr>
                </a:solidFill>
              </a:rPr>
              <a:t>Measured for RDP beneficiaries with the means of result indicators,</a:t>
            </a:r>
            <a:endParaRPr lang="sk-SK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sk-SK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k-SK">
                <a:solidFill>
                  <a:schemeClr val="tx1">
                    <a:lumMod val="50000"/>
                  </a:schemeClr>
                </a:solidFill>
              </a:rPr>
              <a:t>Relate</a:t>
            </a:r>
            <a:r>
              <a:rPr lang="de-AT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 to focus area evaluation questions,</a:t>
            </a:r>
            <a:endParaRPr lang="en-GB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>
                    <a:lumMod val="50000"/>
                  </a:schemeClr>
                </a:solidFill>
              </a:rPr>
              <a:t>Data required at micro-level: beneficiaries and non-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beneficiar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es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>
                    <a:lumMod val="50000"/>
                  </a:schemeClr>
                </a:solidFill>
              </a:rPr>
              <a:t>Calculated in net values, control groups required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,</a:t>
            </a:r>
            <a:endParaRPr lang="en-GB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>
                    <a:lumMod val="50000"/>
                  </a:schemeClr>
                </a:solidFill>
              </a:rPr>
              <a:t>Reflecting all types of programme and external effects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>
              <a:solidFill>
                <a:schemeClr val="tx1">
                  <a:lumMod val="50000"/>
                </a:schemeClr>
              </a:solidFill>
            </a:endParaRPr>
          </a:p>
          <a:p>
            <a:endParaRPr lang="en-US"/>
          </a:p>
        </p:txBody>
      </p:sp>
      <p:sp>
        <p:nvSpPr>
          <p:cNvPr id="5" name="Zástupný symbol čísla snímky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053564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FA related CEQ and result indicators 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23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6" name="BlokTextu 4"/>
          <p:cNvSpPr txBox="1"/>
          <p:nvPr/>
        </p:nvSpPr>
        <p:spPr>
          <a:xfrm>
            <a:off x="293427" y="2049888"/>
            <a:ext cx="8645857" cy="307777"/>
          </a:xfrm>
          <a:prstGeom prst="rect">
            <a:avLst/>
          </a:prstGeom>
          <a:noFill/>
          <a:ln>
            <a:solidFill>
              <a:srgbClr val="F38337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Focus are</a:t>
            </a:r>
            <a:r>
              <a:rPr lang="sk-SK" sz="140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 related </a:t>
            </a:r>
            <a:r>
              <a:rPr lang="sk-SK" sz="140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EQ </a:t>
            </a:r>
            <a:r>
              <a:rPr lang="sk-SK" sz="1400">
                <a:solidFill>
                  <a:schemeClr val="tx1">
                    <a:lumMod val="50000"/>
                  </a:schemeClr>
                </a:solidFill>
              </a:rPr>
              <a:t>are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 answered with the </a:t>
            </a:r>
            <a:r>
              <a:rPr lang="sk-SK" sz="1400" err="1">
                <a:solidFill>
                  <a:schemeClr val="tx1">
                    <a:lumMod val="50000"/>
                  </a:schemeClr>
                </a:solidFill>
              </a:rPr>
              <a:t>common</a:t>
            </a:r>
            <a:r>
              <a:rPr lang="sk-SK" sz="14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result indicators (Reg. 808/2014, Annex IV) </a:t>
            </a:r>
          </a:p>
        </p:txBody>
      </p:sp>
      <p:sp>
        <p:nvSpPr>
          <p:cNvPr id="7" name="Šípka nadol 6"/>
          <p:cNvSpPr/>
          <p:nvPr/>
        </p:nvSpPr>
        <p:spPr>
          <a:xfrm>
            <a:off x="2296235" y="2529415"/>
            <a:ext cx="4640239" cy="1078173"/>
          </a:xfrm>
          <a:prstGeom prst="downArrow">
            <a:avLst/>
          </a:prstGeom>
          <a:solidFill>
            <a:srgbClr val="F383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/>
              <a:t>Various types of common result indicators 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288875" y="3693817"/>
            <a:ext cx="2579427" cy="1936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sk-SK" sz="1400" b="1" err="1">
                <a:solidFill>
                  <a:schemeClr val="tx1">
                    <a:lumMod val="50000"/>
                  </a:schemeClr>
                </a:solidFill>
              </a:rPr>
              <a:t>Target</a:t>
            </a:r>
            <a:r>
              <a:rPr lang="sk-SK" sz="1400" b="1">
                <a:solidFill>
                  <a:schemeClr val="tx1">
                    <a:lumMod val="50000"/>
                  </a:schemeClr>
                </a:solidFill>
              </a:rPr>
              <a:t> i</a:t>
            </a:r>
            <a:r>
              <a:rPr lang="en-GB" sz="1400" b="1" err="1">
                <a:solidFill>
                  <a:schemeClr val="tx1">
                    <a:lumMod val="50000"/>
                  </a:schemeClr>
                </a:solidFill>
              </a:rPr>
              <a:t>ndicators</a:t>
            </a:r>
            <a:r>
              <a:rPr lang="en-GB" sz="1400" b="1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measuring </a:t>
            </a:r>
            <a:r>
              <a:rPr lang="en-GB" sz="1400" b="1">
                <a:solidFill>
                  <a:schemeClr val="tx1">
                    <a:lumMod val="50000"/>
                  </a:schemeClr>
                </a:solidFill>
              </a:rPr>
              <a:t>%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 of all </a:t>
            </a:r>
            <a:r>
              <a:rPr lang="sk-SK" sz="1400" err="1">
                <a:solidFill>
                  <a:schemeClr val="tx1">
                    <a:lumMod val="50000"/>
                  </a:schemeClr>
                </a:solidFill>
              </a:rPr>
              <a:t>supported</a:t>
            </a:r>
            <a:r>
              <a:rPr lang="sk-SK" sz="14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sz="1400" err="1">
                <a:solidFill>
                  <a:schemeClr val="tx1">
                    <a:lumMod val="50000"/>
                  </a:schemeClr>
                </a:solidFill>
              </a:rPr>
              <a:t>units</a:t>
            </a:r>
            <a:r>
              <a:rPr lang="sk-SK" sz="14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under a given RD support scheme (</a:t>
            </a:r>
            <a:r>
              <a:rPr lang="sk-SK" sz="1400">
                <a:solidFill>
                  <a:schemeClr val="tx1">
                    <a:lumMod val="50000"/>
                  </a:schemeClr>
                </a:solidFill>
              </a:rPr>
              <a:t>in </a:t>
            </a:r>
            <a:r>
              <a:rPr lang="sk-SK" sz="1400" err="1">
                <a:solidFill>
                  <a:schemeClr val="tx1">
                    <a:lumMod val="50000"/>
                  </a:schemeClr>
                </a:solidFill>
              </a:rPr>
              <a:t>fact</a:t>
            </a:r>
            <a:r>
              <a:rPr lang="sk-SK" sz="1400">
                <a:solidFill>
                  <a:schemeClr val="tx1">
                    <a:lumMod val="50000"/>
                  </a:schemeClr>
                </a:solidFill>
              </a:rPr>
              <a:t> e</a:t>
            </a:r>
            <a:r>
              <a:rPr lang="en-GB" sz="1400" err="1">
                <a:solidFill>
                  <a:schemeClr val="tx1">
                    <a:lumMod val="50000"/>
                  </a:schemeClr>
                </a:solidFill>
              </a:rPr>
              <a:t>xtended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 output indicators</a:t>
            </a:r>
            <a:r>
              <a:rPr lang="sk-SK" sz="1400">
                <a:solidFill>
                  <a:schemeClr val="tx1">
                    <a:lumMod val="50000"/>
                  </a:schemeClr>
                </a:solidFill>
              </a:rPr>
              <a:t>) - 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17 out of 25 indicators</a:t>
            </a:r>
            <a:r>
              <a:rPr lang="sk-SK" sz="140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68% 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6330286" y="3693819"/>
            <a:ext cx="2579427" cy="1936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k-SK" sz="1400" b="1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GB" sz="1400" b="1" err="1">
                <a:solidFill>
                  <a:schemeClr val="tx1">
                    <a:lumMod val="50000"/>
                  </a:schemeClr>
                </a:solidFill>
              </a:rPr>
              <a:t>omplementary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400" b="1">
                <a:solidFill>
                  <a:schemeClr val="tx1">
                    <a:lumMod val="50000"/>
                  </a:schemeClr>
                </a:solidFill>
              </a:rPr>
              <a:t>result indicators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sz="140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6 out of 25 indicators</a:t>
            </a:r>
            <a:r>
              <a:rPr lang="sk-SK" sz="140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24% </a:t>
            </a:r>
          </a:p>
          <a:p>
            <a:pPr lvl="0" algn="just"/>
            <a:endParaRPr lang="en-GB" sz="14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3326640" y="3693818"/>
            <a:ext cx="2579427" cy="19362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sk-SK" sz="1400" b="1" err="1">
                <a:solidFill>
                  <a:schemeClr val="tx1">
                    <a:lumMod val="50000"/>
                  </a:schemeClr>
                </a:solidFill>
              </a:rPr>
              <a:t>Other</a:t>
            </a:r>
            <a:r>
              <a:rPr lang="sk-SK" sz="1400" b="1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sz="1400" b="1" err="1">
                <a:solidFill>
                  <a:schemeClr val="tx1">
                    <a:lumMod val="50000"/>
                  </a:schemeClr>
                </a:solidFill>
              </a:rPr>
              <a:t>target</a:t>
            </a:r>
            <a:r>
              <a:rPr lang="sk-SK" sz="1400" b="1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sz="1400" b="1" err="1">
                <a:solidFill>
                  <a:schemeClr val="tx1">
                    <a:lumMod val="50000"/>
                  </a:schemeClr>
                </a:solidFill>
              </a:rPr>
              <a:t>indicators</a:t>
            </a:r>
            <a:r>
              <a:rPr lang="sk-SK" sz="1400" b="1">
                <a:solidFill>
                  <a:schemeClr val="tx1">
                    <a:lumMod val="50000"/>
                  </a:schemeClr>
                </a:solidFill>
              </a:rPr>
              <a:t> - 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2 out of 25 indicators</a:t>
            </a:r>
            <a:r>
              <a:rPr lang="sk-SK" sz="140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8%</a:t>
            </a:r>
          </a:p>
        </p:txBody>
      </p:sp>
      <p:sp>
        <p:nvSpPr>
          <p:cNvPr id="11" name="Bublina v tvare zaobleného obdĺžnika 10"/>
          <p:cNvSpPr/>
          <p:nvPr/>
        </p:nvSpPr>
        <p:spPr>
          <a:xfrm>
            <a:off x="669956" y="5378805"/>
            <a:ext cx="2449293" cy="944021"/>
          </a:xfrm>
          <a:prstGeom prst="wedgeRoundRectCallout">
            <a:avLst>
              <a:gd name="adj1" fmla="val 32796"/>
              <a:gd name="adj2" fmla="val -75194"/>
              <a:gd name="adj3" fmla="val 16667"/>
            </a:avLst>
          </a:prstGeom>
          <a:solidFill>
            <a:srgbClr val="8BAB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200" i="1">
                <a:solidFill>
                  <a:schemeClr val="tx1">
                    <a:lumMod val="50000"/>
                  </a:schemeClr>
                </a:solidFill>
              </a:rPr>
              <a:t>R3</a:t>
            </a:r>
            <a:r>
              <a:rPr lang="en-GB" sz="120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sk-SK" sz="1200">
                <a:solidFill>
                  <a:schemeClr val="tx1">
                    <a:lumMod val="50000"/>
                  </a:schemeClr>
                </a:solidFill>
              </a:rPr>
              <a:t>%</a:t>
            </a:r>
            <a:r>
              <a:rPr lang="en-GB" sz="1200" i="1">
                <a:solidFill>
                  <a:schemeClr val="tx1">
                    <a:lumMod val="50000"/>
                  </a:schemeClr>
                </a:solidFill>
              </a:rPr>
              <a:t> of agricultural holdings with RDP 	supported business development plan/investments for young farmers (focus area 2B) </a:t>
            </a:r>
            <a:endParaRPr lang="en-GB" sz="12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Bublina v tvare zaobleného obdĺžnika 11"/>
          <p:cNvSpPr/>
          <p:nvPr/>
        </p:nvSpPr>
        <p:spPr>
          <a:xfrm>
            <a:off x="6660756" y="5345655"/>
            <a:ext cx="2356855" cy="944021"/>
          </a:xfrm>
          <a:prstGeom prst="wedgeRoundRectCallout">
            <a:avLst>
              <a:gd name="adj1" fmla="val 32796"/>
              <a:gd name="adj2" fmla="val -67845"/>
              <a:gd name="adj3" fmla="val 16667"/>
            </a:avLst>
          </a:prstGeom>
          <a:solidFill>
            <a:srgbClr val="8BAB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i="1">
                <a:solidFill>
                  <a:schemeClr val="tx1">
                    <a:lumMod val="50000"/>
                  </a:schemeClr>
                </a:solidFill>
              </a:rPr>
              <a:t>R2: Change in Agricultural output on supported 	farms/AWU (focus area 2A)</a:t>
            </a:r>
            <a:endParaRPr lang="en-GB" sz="1200">
              <a:solidFill>
                <a:schemeClr val="tx1">
                  <a:lumMod val="50000"/>
                </a:schemeClr>
              </a:solidFill>
            </a:endParaRPr>
          </a:p>
          <a:p>
            <a:pPr lvl="0"/>
            <a:endParaRPr lang="en-GB" sz="12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Bublina v tvare zaobleného obdĺžnika 12"/>
          <p:cNvSpPr/>
          <p:nvPr/>
        </p:nvSpPr>
        <p:spPr>
          <a:xfrm>
            <a:off x="3777557" y="5382922"/>
            <a:ext cx="2356855" cy="944021"/>
          </a:xfrm>
          <a:prstGeom prst="wedgeRoundRectCallout">
            <a:avLst>
              <a:gd name="adj1" fmla="val 33196"/>
              <a:gd name="adj2" fmla="val -72743"/>
              <a:gd name="adj3" fmla="val 16667"/>
            </a:avLst>
          </a:prstGeom>
          <a:solidFill>
            <a:srgbClr val="8BAB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200" i="1">
                <a:solidFill>
                  <a:schemeClr val="tx1">
                    <a:lumMod val="50000"/>
                  </a:schemeClr>
                </a:solidFill>
              </a:rPr>
              <a:t>R21: </a:t>
            </a:r>
            <a:r>
              <a:rPr lang="en-GB" sz="1200" i="1">
                <a:solidFill>
                  <a:schemeClr val="tx1">
                    <a:lumMod val="50000"/>
                  </a:schemeClr>
                </a:solidFill>
              </a:rPr>
              <a:t>Jobs created in supported projects (Leader) </a:t>
            </a:r>
            <a:endParaRPr lang="sk-SK" sz="1200" i="1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200" i="1">
                <a:solidFill>
                  <a:schemeClr val="tx1">
                    <a:lumMod val="50000"/>
                  </a:schemeClr>
                </a:solidFill>
              </a:rPr>
              <a:t>(focus area 6B</a:t>
            </a:r>
            <a:r>
              <a:rPr lang="sk-SK" sz="1200" i="1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GB" sz="120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90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P</a:t>
            </a:r>
            <a:r>
              <a:rPr lang="en-GB" err="1"/>
              <a:t>rogramme</a:t>
            </a:r>
            <a:r>
              <a:rPr lang="en-GB"/>
              <a:t> </a:t>
            </a:r>
            <a:r>
              <a:rPr lang="sk-SK"/>
              <a:t> </a:t>
            </a:r>
            <a:r>
              <a:rPr lang="sk-SK" err="1"/>
              <a:t>impacts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6522"/>
            <a:ext cx="8229600" cy="4159828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k-SK">
                <a:solidFill>
                  <a:schemeClr val="tx1">
                    <a:lumMod val="50000"/>
                  </a:schemeClr>
                </a:solidFill>
              </a:rPr>
              <a:t>M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easured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 at RDP territory level with the means of impact indicators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,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k-SK">
                <a:solidFill>
                  <a:schemeClr val="tx1">
                    <a:lumMod val="50000"/>
                  </a:schemeClr>
                </a:solidFill>
              </a:rPr>
              <a:t>Relate</a:t>
            </a:r>
            <a:r>
              <a:rPr lang="de-AT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 to EU and RDP horizontal  objectives evaluation questions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sk-SK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>
                    <a:lumMod val="50000"/>
                  </a:schemeClr>
                </a:solidFill>
              </a:rPr>
              <a:t>Data required at micro-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sk-SK" err="1">
                <a:solidFill>
                  <a:schemeClr val="tx1">
                    <a:lumMod val="50000"/>
                  </a:schemeClr>
                </a:solidFill>
              </a:rPr>
              <a:t>macro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-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level: beneficiaries and non-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beneficiar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es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linked to programme results,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sk-SK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sk-SK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alculated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 in net values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k-SK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>
                <a:solidFill>
                  <a:schemeClr val="tx1">
                    <a:lumMod val="50000"/>
                  </a:schemeClr>
                </a:solidFill>
              </a:rPr>
              <a:t>R</a:t>
            </a: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eflecting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 all types of programme and external effects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GB">
              <a:solidFill>
                <a:schemeClr val="tx1">
                  <a:lumMod val="50000"/>
                </a:schemeClr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 b="1">
              <a:solidFill>
                <a:schemeClr val="tx1">
                  <a:lumMod val="50000"/>
                </a:schemeClr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24</a:t>
            </a:fld>
            <a:endParaRPr lang="fr-FR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0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EU </a:t>
            </a:r>
            <a:r>
              <a:rPr lang="sk-SK" err="1"/>
              <a:t>objectives</a:t>
            </a:r>
            <a:r>
              <a:rPr lang="sk-SK"/>
              <a:t> </a:t>
            </a:r>
            <a:r>
              <a:rPr lang="sk-SK" err="1"/>
              <a:t>related</a:t>
            </a:r>
            <a:r>
              <a:rPr lang="sk-SK"/>
              <a:t> CEQ and </a:t>
            </a:r>
            <a:r>
              <a:rPr lang="sk-SK" err="1"/>
              <a:t>impact</a:t>
            </a:r>
            <a:r>
              <a:rPr lang="sk-SK"/>
              <a:t> </a:t>
            </a:r>
            <a:r>
              <a:rPr lang="sk-SK" err="1"/>
              <a:t>indicators</a:t>
            </a:r>
            <a:r>
              <a:rPr lang="sk-SK"/>
              <a:t> 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25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97529" y="2181567"/>
            <a:ext cx="8089271" cy="923330"/>
          </a:xfrm>
          <a:prstGeom prst="rect">
            <a:avLst/>
          </a:prstGeom>
          <a:noFill/>
          <a:ln>
            <a:solidFill>
              <a:srgbClr val="F38337"/>
            </a:solidFill>
          </a:ln>
        </p:spPr>
        <p:txBody>
          <a:bodyPr wrap="square" rtlCol="0">
            <a:spAutoFit/>
          </a:bodyPr>
          <a:lstStyle/>
          <a:p>
            <a:r>
              <a:rPr lang="sk-SK">
                <a:solidFill>
                  <a:schemeClr val="tx1">
                    <a:lumMod val="50000"/>
                  </a:schemeClr>
                </a:solidFill>
              </a:rPr>
              <a:t>EU </a:t>
            </a:r>
            <a:r>
              <a:rPr lang="sk-SK" err="1">
                <a:solidFill>
                  <a:schemeClr val="tx1">
                    <a:lumMod val="50000"/>
                  </a:schemeClr>
                </a:solidFill>
              </a:rPr>
              <a:t>objectives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err="1">
                <a:solidFill>
                  <a:schemeClr val="tx1">
                    <a:lumMod val="50000"/>
                  </a:schemeClr>
                </a:solidFill>
              </a:rPr>
              <a:t>related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  and </a:t>
            </a:r>
            <a:r>
              <a:rPr lang="sk-SK" err="1">
                <a:solidFill>
                  <a:schemeClr val="tx1">
                    <a:lumMod val="50000"/>
                  </a:schemeClr>
                </a:solidFill>
              </a:rPr>
              <a:t>other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 C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EQ 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are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 answered with the 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common impact 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indicators</a:t>
            </a:r>
            <a:br>
              <a:rPr lang="en-GB">
                <a:solidFill>
                  <a:schemeClr val="tx1">
                    <a:lumMod val="50000"/>
                  </a:schemeClr>
                </a:solidFill>
              </a:rPr>
            </a:br>
            <a:r>
              <a:rPr lang="en-GB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400">
                <a:solidFill>
                  <a:schemeClr val="tx1">
                    <a:lumMod val="50000"/>
                  </a:schemeClr>
                </a:solidFill>
              </a:rPr>
              <a:t>(Reg. 808/2014, Annex IV) </a:t>
            </a:r>
          </a:p>
        </p:txBody>
      </p:sp>
      <p:sp>
        <p:nvSpPr>
          <p:cNvPr id="6" name="Šípka nadol 5"/>
          <p:cNvSpPr/>
          <p:nvPr/>
        </p:nvSpPr>
        <p:spPr>
          <a:xfrm>
            <a:off x="2614514" y="3291449"/>
            <a:ext cx="3957851" cy="1269805"/>
          </a:xfrm>
          <a:prstGeom prst="downArrow">
            <a:avLst/>
          </a:prstGeom>
          <a:solidFill>
            <a:srgbClr val="F3833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err="1"/>
              <a:t>Common</a:t>
            </a:r>
            <a:r>
              <a:rPr lang="sk-SK" b="1"/>
              <a:t> </a:t>
            </a:r>
            <a:r>
              <a:rPr lang="sk-SK" b="1" err="1"/>
              <a:t>Impact</a:t>
            </a:r>
            <a:r>
              <a:rPr lang="sk-SK" b="1"/>
              <a:t> </a:t>
            </a:r>
            <a:r>
              <a:rPr lang="sk-SK" b="1" err="1"/>
              <a:t>indicators</a:t>
            </a:r>
            <a:r>
              <a:rPr lang="sk-SK" b="1"/>
              <a:t>  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1181499" y="4561254"/>
            <a:ext cx="2866030" cy="1608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</a:schemeClr>
                </a:solidFill>
              </a:rPr>
              <a:t>13 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of 16 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common impact indicators of the CAP relate to Pillar II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5139350" y="4561254"/>
            <a:ext cx="2866030" cy="16085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>
                    <a:lumMod val="50000"/>
                  </a:schemeClr>
                </a:solidFill>
              </a:rPr>
              <a:t>Pillar II related common impact indicators are also part of the set of 45 common context indicators  </a:t>
            </a:r>
          </a:p>
        </p:txBody>
      </p:sp>
    </p:spTree>
    <p:extLst>
      <p:ext uri="{BB962C8B-B14F-4D97-AF65-F5344CB8AC3E}">
        <p14:creationId xmlns:p14="http://schemas.microsoft.com/office/powerpoint/2010/main" val="1109086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409" y="2590426"/>
            <a:ext cx="7220139" cy="1474580"/>
          </a:xfrm>
        </p:spPr>
        <p:txBody>
          <a:bodyPr>
            <a:noAutofit/>
          </a:bodyPr>
          <a:lstStyle/>
          <a:p>
            <a:pPr algn="ctr"/>
            <a:r>
              <a:rPr lang="en-GB" sz="2800" b="1"/>
              <a:t>Step </a:t>
            </a:r>
            <a:r>
              <a:rPr lang="sk-SK" sz="2800" b="1"/>
              <a:t>3</a:t>
            </a:r>
            <a:br>
              <a:rPr lang="en-GB" sz="2800"/>
            </a:br>
            <a:r>
              <a:rPr lang="sk-SK" sz="2800" b="1"/>
              <a:t>Decide on </a:t>
            </a:r>
            <a:r>
              <a:rPr lang="de-AT" sz="2800" b="1" err="1"/>
              <a:t>the</a:t>
            </a:r>
            <a:r>
              <a:rPr lang="de-AT" sz="2800" b="1"/>
              <a:t> </a:t>
            </a:r>
            <a:r>
              <a:rPr lang="sk-SK" sz="2800" b="1"/>
              <a:t>evaluation approach and select evaluation methods </a:t>
            </a:r>
            <a:endParaRPr lang="en-GB" sz="28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26</a:t>
            </a:fld>
            <a:endParaRPr lang="fr-FR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37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Evaluation approach and methods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27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6" name="BlokTextu 4"/>
          <p:cNvSpPr txBox="1"/>
          <p:nvPr/>
        </p:nvSpPr>
        <p:spPr>
          <a:xfrm>
            <a:off x="150125" y="3871073"/>
            <a:ext cx="311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err="1"/>
              <a:t>Why</a:t>
            </a:r>
            <a:r>
              <a:rPr lang="sk-SK" sz="2000"/>
              <a:t> </a:t>
            </a:r>
            <a:r>
              <a:rPr lang="sk-SK" sz="2000" err="1"/>
              <a:t>is</a:t>
            </a:r>
            <a:r>
              <a:rPr lang="sk-SK" sz="2000"/>
              <a:t> </a:t>
            </a:r>
            <a:r>
              <a:rPr lang="sk-SK" sz="2000" err="1"/>
              <a:t>this</a:t>
            </a:r>
            <a:r>
              <a:rPr lang="sk-SK" sz="2000"/>
              <a:t> step </a:t>
            </a:r>
            <a:r>
              <a:rPr lang="sk-SK" sz="2000" err="1"/>
              <a:t>important</a:t>
            </a:r>
            <a:r>
              <a:rPr lang="sk-SK" sz="2000"/>
              <a:t>?</a:t>
            </a:r>
          </a:p>
        </p:txBody>
      </p:sp>
      <p:sp>
        <p:nvSpPr>
          <p:cNvPr id="7" name="Šípka doľava 5"/>
          <p:cNvSpPr/>
          <p:nvPr/>
        </p:nvSpPr>
        <p:spPr>
          <a:xfrm>
            <a:off x="3630304" y="2301014"/>
            <a:ext cx="4612943" cy="3540228"/>
          </a:xfrm>
          <a:prstGeom prst="leftArrow">
            <a:avLst/>
          </a:prstGeom>
          <a:solidFill>
            <a:srgbClr val="8BAB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/>
              <a:t>To safeguard robust evaluation findings which tell</a:t>
            </a:r>
            <a:r>
              <a:rPr lang="sk-SK" b="1"/>
              <a:t> </a:t>
            </a:r>
            <a:r>
              <a:rPr lang="en-GB" b="1"/>
              <a:t>the „true story“ and help to improve the design and implementation of rural development programmes</a:t>
            </a:r>
          </a:p>
        </p:txBody>
      </p:sp>
    </p:spTree>
    <p:extLst>
      <p:ext uri="{BB962C8B-B14F-4D97-AF65-F5344CB8AC3E}">
        <p14:creationId xmlns:p14="http://schemas.microsoft.com/office/powerpoint/2010/main" val="531401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Evaluation tasks</a:t>
            </a:r>
            <a:endParaRPr lang="en-US"/>
          </a:p>
        </p:txBody>
      </p:sp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31</a:t>
            </a:r>
          </a:p>
        </p:txBody>
      </p:sp>
      <p:sp>
        <p:nvSpPr>
          <p:cNvPr id="6" name="Zaoblený obdĺžnik 5"/>
          <p:cNvSpPr/>
          <p:nvPr/>
        </p:nvSpPr>
        <p:spPr>
          <a:xfrm>
            <a:off x="2511188" y="2417275"/>
            <a:ext cx="3193576" cy="1339122"/>
          </a:xfrm>
          <a:prstGeom prst="roundRect">
            <a:avLst/>
          </a:prstGeom>
          <a:solidFill>
            <a:srgbClr val="8BAB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>
                    <a:lumMod val="50000"/>
                  </a:schemeClr>
                </a:solidFill>
              </a:rPr>
              <a:t>Assessment of programme effectiveness and efficiency</a:t>
            </a:r>
          </a:p>
        </p:txBody>
      </p:sp>
      <p:sp>
        <p:nvSpPr>
          <p:cNvPr id="7" name="Zaoblený obdĺžnik 6"/>
          <p:cNvSpPr/>
          <p:nvPr/>
        </p:nvSpPr>
        <p:spPr>
          <a:xfrm>
            <a:off x="384412" y="4451445"/>
            <a:ext cx="3193576" cy="1719618"/>
          </a:xfrm>
          <a:prstGeom prst="roundRect">
            <a:avLst/>
          </a:prstGeom>
          <a:solidFill>
            <a:srgbClr val="8BAB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>
                    <a:lumMod val="50000"/>
                  </a:schemeClr>
                </a:solidFill>
              </a:rPr>
              <a:t>Assessment of programme </a:t>
            </a:r>
            <a:r>
              <a:rPr lang="sk-SK" b="1">
                <a:solidFill>
                  <a:schemeClr val="tx1">
                    <a:lumMod val="50000"/>
                  </a:schemeClr>
                </a:solidFill>
              </a:rPr>
              <a:t>r</a:t>
            </a:r>
            <a:r>
              <a:rPr lang="en-GB" b="1" err="1">
                <a:solidFill>
                  <a:schemeClr val="tx1">
                    <a:lumMod val="50000"/>
                  </a:schemeClr>
                </a:solidFill>
              </a:rPr>
              <a:t>esults</a:t>
            </a:r>
            <a:r>
              <a:rPr lang="en-GB" b="1">
                <a:solidFill>
                  <a:schemeClr val="tx1">
                    <a:lumMod val="50000"/>
                  </a:schemeClr>
                </a:solidFill>
              </a:rPr>
              <a:t> and answering the FA related evaluation questions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4738047" y="4451445"/>
            <a:ext cx="3193576" cy="1719618"/>
          </a:xfrm>
          <a:prstGeom prst="roundRect">
            <a:avLst/>
          </a:prstGeom>
          <a:solidFill>
            <a:srgbClr val="8BAB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>
                    <a:lumMod val="50000"/>
                  </a:schemeClr>
                </a:solidFill>
              </a:rPr>
              <a:t>Assessment of programme impacts and answering the EU objectives and other evaluation questions</a:t>
            </a:r>
          </a:p>
        </p:txBody>
      </p:sp>
      <p:sp>
        <p:nvSpPr>
          <p:cNvPr id="9" name="Šípka doprava 8"/>
          <p:cNvSpPr/>
          <p:nvPr/>
        </p:nvSpPr>
        <p:spPr>
          <a:xfrm rot="19466420">
            <a:off x="1815152" y="3756397"/>
            <a:ext cx="696036" cy="501705"/>
          </a:xfrm>
          <a:prstGeom prst="rightArrow">
            <a:avLst/>
          </a:prstGeom>
          <a:solidFill>
            <a:srgbClr val="5782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prava 9"/>
          <p:cNvSpPr/>
          <p:nvPr/>
        </p:nvSpPr>
        <p:spPr>
          <a:xfrm rot="13102488">
            <a:off x="5705200" y="3762645"/>
            <a:ext cx="696036" cy="501705"/>
          </a:xfrm>
          <a:prstGeom prst="rightArrow">
            <a:avLst/>
          </a:prstGeom>
          <a:solidFill>
            <a:srgbClr val="5782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ublina v tvare zaobleného obdĺžnika 10"/>
          <p:cNvSpPr/>
          <p:nvPr/>
        </p:nvSpPr>
        <p:spPr>
          <a:xfrm>
            <a:off x="5841242" y="1448373"/>
            <a:ext cx="3095368" cy="2152416"/>
          </a:xfrm>
          <a:prstGeom prst="wedgeRoundRectCallout">
            <a:avLst>
              <a:gd name="adj1" fmla="val -91769"/>
              <a:gd name="adj2" fmla="val 8535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Considering all programme effects: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k-SK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lang="en-GB" sz="14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irect</a:t>
            </a:r>
            <a:r>
              <a:rPr lang="sk-SK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GB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indirect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Intended</a:t>
            </a:r>
            <a:r>
              <a:rPr lang="sk-SK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GB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unintended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k-SK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GB" sz="14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xpected</a:t>
            </a:r>
            <a:r>
              <a:rPr lang="sk-SK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GB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unexpected </a:t>
            </a:r>
            <a:endParaRPr lang="sk-SK" sz="14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k-SK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GB" sz="14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ositive</a:t>
            </a:r>
            <a:r>
              <a:rPr lang="sk-SK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GB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negative</a:t>
            </a:r>
          </a:p>
          <a:p>
            <a:pPr marL="0" lvl="1"/>
            <a:r>
              <a:rPr lang="en-GB">
                <a:solidFill>
                  <a:schemeClr val="tx1"/>
                </a:solidFill>
              </a:rPr>
              <a:t>And external effects</a:t>
            </a:r>
          </a:p>
        </p:txBody>
      </p:sp>
    </p:spTree>
    <p:extLst>
      <p:ext uri="{BB962C8B-B14F-4D97-AF65-F5344CB8AC3E}">
        <p14:creationId xmlns:p14="http://schemas.microsoft.com/office/powerpoint/2010/main" val="1369773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What </a:t>
            </a:r>
            <a:r>
              <a:rPr lang="de-AT"/>
              <a:t>are </a:t>
            </a:r>
            <a:r>
              <a:rPr lang="sk-SK"/>
              <a:t>the main challenge</a:t>
            </a:r>
            <a:r>
              <a:rPr lang="de-AT"/>
              <a:t>s</a:t>
            </a:r>
            <a:r>
              <a:rPr lang="sk-SK"/>
              <a:t>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just">
              <a:buNone/>
            </a:pPr>
            <a:r>
              <a:rPr lang="sk-SK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rovide</a:t>
            </a:r>
            <a:r>
              <a:rPr 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evidence of a</a:t>
            </a:r>
            <a:r>
              <a:rPr 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true cause--effect</a:t>
            </a:r>
            <a:r>
              <a:rPr 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link</a:t>
            </a:r>
            <a:r>
              <a:rPr lang="en-US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between the observed indicators and the RDP</a:t>
            </a:r>
          </a:p>
          <a:p>
            <a:pPr marL="457200" lvl="1" indent="0" algn="just">
              <a:buNone/>
            </a:pPr>
            <a:endParaRPr lang="sk-SK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sk-SK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</a:t>
            </a:r>
            <a:r>
              <a:rPr lang="en-GB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isentangle</a:t>
            </a:r>
            <a:r>
              <a:rPr lang="en-GB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the effects of single RD measures or the programme as a whole from effects of other intervening factors</a:t>
            </a:r>
            <a:endParaRPr lang="sk-SK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32632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Legal </a:t>
            </a:r>
            <a:r>
              <a:rPr lang="es-ES" err="1"/>
              <a:t>requirements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sz="2900" b="1">
                <a:solidFill>
                  <a:schemeClr val="tx1"/>
                </a:solidFill>
              </a:rPr>
              <a:t>Regulation (EU) No 1303/2013, art. 54: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900">
                <a:solidFill>
                  <a:schemeClr val="tx1"/>
                </a:solidFill>
              </a:rPr>
              <a:t>Evaluation shall be carried out to improve the quality of design and implementation of programmes, as well as to assess effectiveness, efficiency and impact.</a:t>
            </a:r>
          </a:p>
          <a:p>
            <a:endParaRPr lang="sk-SK" sz="2900">
              <a:solidFill>
                <a:schemeClr val="tx1"/>
              </a:solidFill>
            </a:endParaRPr>
          </a:p>
          <a:p>
            <a:r>
              <a:rPr lang="en-GB" sz="2900" b="1">
                <a:solidFill>
                  <a:schemeClr val="tx1"/>
                </a:solidFill>
              </a:rPr>
              <a:t>Regulation (EU) No 1305/2014, art. 68: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900">
                <a:solidFill>
                  <a:schemeClr val="tx1"/>
                </a:solidFill>
              </a:rPr>
              <a:t>M&amp;E shall aim to demonstrate achievements of RD policy and assess its impacts, effectiveness, efficiency and relevance  and contribute to better targeted support for RD</a:t>
            </a:r>
          </a:p>
          <a:p>
            <a:endParaRPr lang="sk-SK" sz="2900">
              <a:solidFill>
                <a:schemeClr val="tx1"/>
              </a:solidFill>
            </a:endParaRPr>
          </a:p>
          <a:p>
            <a:r>
              <a:rPr lang="en-GB" sz="2900" b="1">
                <a:solidFill>
                  <a:schemeClr val="tx1"/>
                </a:solidFill>
              </a:rPr>
              <a:t>Commission Implementing </a:t>
            </a:r>
            <a:r>
              <a:rPr lang="en-GB" sz="2900" b="1" err="1">
                <a:solidFill>
                  <a:schemeClr val="tx1"/>
                </a:solidFill>
              </a:rPr>
              <a:t>Regulati</a:t>
            </a:r>
            <a:r>
              <a:rPr lang="sk-SK" sz="2900" b="1">
                <a:solidFill>
                  <a:schemeClr val="tx1"/>
                </a:solidFill>
              </a:rPr>
              <a:t>on</a:t>
            </a:r>
            <a:r>
              <a:rPr lang="en-GB" sz="2900" b="1">
                <a:solidFill>
                  <a:schemeClr val="tx1"/>
                </a:solidFill>
              </a:rPr>
              <a:t> (EU) No 808/2014, Art. 14 and Annex V: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900">
                <a:solidFill>
                  <a:schemeClr val="tx1"/>
                </a:solidFill>
              </a:rPr>
              <a:t>Common evaluation questions are part of CMES</a:t>
            </a:r>
            <a:r>
              <a:rPr lang="sk-SK" sz="2900">
                <a:solidFill>
                  <a:schemeClr val="tx1"/>
                </a:solidFill>
              </a:rPr>
              <a:t>.</a:t>
            </a:r>
            <a:r>
              <a:rPr lang="en-GB" sz="2900">
                <a:solidFill>
                  <a:schemeClr val="tx1"/>
                </a:solidFill>
              </a:rPr>
              <a:t> </a:t>
            </a:r>
          </a:p>
          <a:p>
            <a:endParaRPr lang="sk-SK" sz="2900">
              <a:solidFill>
                <a:schemeClr val="tx1"/>
              </a:solidFill>
            </a:endParaRPr>
          </a:p>
          <a:p>
            <a:r>
              <a:rPr lang="en-GB" sz="2900" b="1" i="1">
                <a:solidFill>
                  <a:srgbClr val="57825E"/>
                </a:solidFill>
                <a:sym typeface="Wingdings" panose="05000000000000000000" pitchFamily="2" charset="2"/>
              </a:rPr>
              <a:t> Non-binding guidance: </a:t>
            </a:r>
            <a:r>
              <a:rPr lang="en-GB" sz="2900" i="1">
                <a:solidFill>
                  <a:srgbClr val="57825E"/>
                </a:solidFill>
              </a:rPr>
              <a:t>Working document: Common evaluation questions for rural development programmes 2014-2020</a:t>
            </a:r>
            <a:r>
              <a:rPr lang="sk-SK" sz="2900">
                <a:solidFill>
                  <a:srgbClr val="57825E"/>
                </a:solidFill>
              </a:rPr>
              <a:t>.</a:t>
            </a:r>
            <a:endParaRPr lang="en-GB" sz="2900">
              <a:solidFill>
                <a:srgbClr val="57825E"/>
              </a:solidFill>
            </a:endParaRPr>
          </a:p>
          <a:p>
            <a:endParaRPr lang="en-US"/>
          </a:p>
        </p:txBody>
      </p:sp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 rot="472336">
            <a:off x="121812" y="5678731"/>
            <a:ext cx="1405346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rgbClr val="AD3A25"/>
                </a:solidFill>
              </a:rPr>
              <a:t>§§§</a:t>
            </a:r>
          </a:p>
        </p:txBody>
      </p:sp>
    </p:spTree>
    <p:extLst>
      <p:ext uri="{BB962C8B-B14F-4D97-AF65-F5344CB8AC3E}">
        <p14:creationId xmlns:p14="http://schemas.microsoft.com/office/powerpoint/2010/main" val="3586468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221456" y="1913628"/>
            <a:ext cx="822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sz="1600" b="1">
                <a:latin typeface="Helvetica" panose="020B0604020202020204" pitchFamily="34" charset="0"/>
                <a:cs typeface="Helvetica" panose="020B0604020202020204" pitchFamily="34" charset="0"/>
              </a:rPr>
              <a:t>Real effect </a:t>
            </a:r>
            <a:r>
              <a:rPr lang="en-GB" sz="1600">
                <a:latin typeface="Helvetica" panose="020B0604020202020204" pitchFamily="34" charset="0"/>
                <a:cs typeface="Helvetica" panose="020B0604020202020204" pitchFamily="34" charset="0"/>
              </a:rPr>
              <a:t>of a programme =&gt; not directly observable!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7537" y="2442038"/>
            <a:ext cx="7866222" cy="4103610"/>
            <a:chOff x="100" y="2353"/>
            <a:chExt cx="4924" cy="1967"/>
          </a:xfrm>
        </p:grpSpPr>
        <p:sp>
          <p:nvSpPr>
            <p:cNvPr id="3078" name="Line 5"/>
            <p:cNvSpPr>
              <a:spLocks noChangeShapeType="1"/>
            </p:cNvSpPr>
            <p:nvPr/>
          </p:nvSpPr>
          <p:spPr bwMode="auto">
            <a:xfrm flipV="1">
              <a:off x="1234" y="2492"/>
              <a:ext cx="0" cy="15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079" name="Line 6"/>
            <p:cNvSpPr>
              <a:spLocks noChangeShapeType="1"/>
            </p:cNvSpPr>
            <p:nvPr/>
          </p:nvSpPr>
          <p:spPr bwMode="auto">
            <a:xfrm>
              <a:off x="1234" y="4049"/>
              <a:ext cx="3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080" name="Line 7"/>
            <p:cNvSpPr>
              <a:spLocks noChangeShapeType="1"/>
            </p:cNvSpPr>
            <p:nvPr/>
          </p:nvSpPr>
          <p:spPr bwMode="auto">
            <a:xfrm flipV="1">
              <a:off x="1830" y="2917"/>
              <a:ext cx="1671" cy="7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081" name="Line 8"/>
            <p:cNvSpPr>
              <a:spLocks noChangeShapeType="1"/>
            </p:cNvSpPr>
            <p:nvPr/>
          </p:nvSpPr>
          <p:spPr bwMode="auto">
            <a:xfrm flipH="1">
              <a:off x="1234" y="2917"/>
              <a:ext cx="22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082" name="Text Box 9"/>
            <p:cNvSpPr txBox="1">
              <a:spLocks noChangeArrowheads="1"/>
            </p:cNvSpPr>
            <p:nvPr/>
          </p:nvSpPr>
          <p:spPr bwMode="auto">
            <a:xfrm>
              <a:off x="100" y="2353"/>
              <a:ext cx="965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en-US" sz="1400" b="1" i="1">
                  <a:latin typeface="Helvetica" panose="020B0604020202020204" pitchFamily="34" charset="0"/>
                  <a:cs typeface="Helvetica" panose="020B0604020202020204" pitchFamily="34" charset="0"/>
                </a:rPr>
                <a:t>Employment per farm, Income per AWU</a:t>
              </a:r>
              <a:r>
                <a:rPr lang="de-DE" sz="1400" b="1" i="1">
                  <a:latin typeface="Helvetica" panose="020B0604020202020204" pitchFamily="34" charset="0"/>
                  <a:cs typeface="Helvetica" panose="020B0604020202020204" pitchFamily="34" charset="0"/>
                </a:rPr>
                <a:t> Investments</a:t>
              </a:r>
            </a:p>
            <a:p>
              <a:pPr>
                <a:spcBef>
                  <a:spcPct val="0"/>
                </a:spcBef>
              </a:pPr>
              <a:r>
                <a:rPr lang="de-DE" sz="1400" b="1" i="1">
                  <a:latin typeface="Helvetica" panose="020B0604020202020204" pitchFamily="34" charset="0"/>
                  <a:cs typeface="Helvetica" panose="020B0604020202020204" pitchFamily="34" charset="0"/>
                </a:rPr>
                <a:t>etc</a:t>
              </a:r>
              <a:r>
                <a:rPr lang="de-DE" sz="1400" b="1">
                  <a:latin typeface="Helvetica" panose="020B0604020202020204" pitchFamily="34" charset="0"/>
                  <a:cs typeface="Helvetica" panose="020B0604020202020204" pitchFamily="34" charset="0"/>
                </a:rPr>
                <a:t>.</a:t>
              </a:r>
              <a:endParaRPr lang="de-DE" sz="140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3083" name="Text Box 10"/>
            <p:cNvSpPr txBox="1">
              <a:spLocks noChangeArrowheads="1"/>
            </p:cNvSpPr>
            <p:nvPr/>
          </p:nvSpPr>
          <p:spPr bwMode="auto">
            <a:xfrm>
              <a:off x="1006" y="2834"/>
              <a:ext cx="32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de-DE" sz="1400" b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de-DE" sz="1400" b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de-DE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3084" name="Text Box 11"/>
            <p:cNvSpPr txBox="1">
              <a:spLocks noChangeArrowheads="1"/>
            </p:cNvSpPr>
            <p:nvPr/>
          </p:nvSpPr>
          <p:spPr bwMode="auto">
            <a:xfrm>
              <a:off x="1007" y="3595"/>
              <a:ext cx="3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de-DE" sz="1400" b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de-DE" sz="1400" b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de-DE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3085" name="AutoShape 12"/>
            <p:cNvSpPr>
              <a:spLocks/>
            </p:cNvSpPr>
            <p:nvPr/>
          </p:nvSpPr>
          <p:spPr bwMode="auto">
            <a:xfrm>
              <a:off x="3501" y="3129"/>
              <a:ext cx="239" cy="566"/>
            </a:xfrm>
            <a:prstGeom prst="rightBrace">
              <a:avLst>
                <a:gd name="adj1" fmla="val 19735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086" name="Line 13"/>
            <p:cNvSpPr>
              <a:spLocks noChangeShapeType="1"/>
            </p:cNvSpPr>
            <p:nvPr/>
          </p:nvSpPr>
          <p:spPr bwMode="auto">
            <a:xfrm>
              <a:off x="1234" y="3695"/>
              <a:ext cx="22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087" name="Text Box 14"/>
            <p:cNvSpPr txBox="1">
              <a:spLocks noChangeArrowheads="1"/>
            </p:cNvSpPr>
            <p:nvPr/>
          </p:nvSpPr>
          <p:spPr bwMode="auto">
            <a:xfrm>
              <a:off x="3267" y="2737"/>
              <a:ext cx="44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sk-SK" sz="1400" b="1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  <a:r>
                <a:rPr lang="de-DE" sz="14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fter</a:t>
              </a:r>
              <a:endParaRPr lang="de-DE" sz="140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3088" name="Text Box 15"/>
            <p:cNvSpPr txBox="1">
              <a:spLocks noChangeArrowheads="1"/>
            </p:cNvSpPr>
            <p:nvPr/>
          </p:nvSpPr>
          <p:spPr bwMode="auto">
            <a:xfrm>
              <a:off x="1609" y="3729"/>
              <a:ext cx="631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sk-SK" sz="14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  <a:r>
                <a:rPr lang="de-DE" sz="14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efore</a:t>
              </a:r>
              <a:endParaRPr lang="de-DE" sz="140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3089" name="Line 16"/>
            <p:cNvSpPr>
              <a:spLocks noChangeShapeType="1"/>
            </p:cNvSpPr>
            <p:nvPr/>
          </p:nvSpPr>
          <p:spPr bwMode="auto">
            <a:xfrm>
              <a:off x="1845" y="3701"/>
              <a:ext cx="0" cy="3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090" name="Line 17"/>
            <p:cNvSpPr>
              <a:spLocks noChangeShapeType="1"/>
            </p:cNvSpPr>
            <p:nvPr/>
          </p:nvSpPr>
          <p:spPr bwMode="auto">
            <a:xfrm>
              <a:off x="3501" y="2917"/>
              <a:ext cx="0" cy="1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091" name="Text Box 18"/>
            <p:cNvSpPr txBox="1">
              <a:spLocks noChangeArrowheads="1"/>
            </p:cNvSpPr>
            <p:nvPr/>
          </p:nvSpPr>
          <p:spPr bwMode="auto">
            <a:xfrm>
              <a:off x="3786" y="2807"/>
              <a:ext cx="1116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en-GB" sz="1400" b="1">
                  <a:latin typeface="Helvetica" panose="020B0604020202020204" pitchFamily="34" charset="0"/>
                  <a:cs typeface="Helvetica" panose="020B0604020202020204" pitchFamily="34" charset="0"/>
                </a:rPr>
                <a:t>“real” programme effect (positive)</a:t>
              </a:r>
              <a:endParaRPr lang="de-DE" sz="140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3092" name="Text Box 19"/>
            <p:cNvSpPr txBox="1">
              <a:spLocks noChangeArrowheads="1"/>
            </p:cNvSpPr>
            <p:nvPr/>
          </p:nvSpPr>
          <p:spPr bwMode="auto">
            <a:xfrm>
              <a:off x="1746" y="4037"/>
              <a:ext cx="35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de-DE" sz="1400" b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de-DE" sz="1400" b="1" baseline="-300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de-DE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3093" name="Text Box 20"/>
            <p:cNvSpPr txBox="1">
              <a:spLocks noChangeArrowheads="1"/>
            </p:cNvSpPr>
            <p:nvPr/>
          </p:nvSpPr>
          <p:spPr bwMode="auto">
            <a:xfrm>
              <a:off x="4207" y="4049"/>
              <a:ext cx="59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de-DE" sz="1400" b="1">
                  <a:latin typeface="Times New Roman" pitchFamily="18" charset="0"/>
                  <a:cs typeface="Times New Roman" pitchFamily="18" charset="0"/>
                </a:rPr>
                <a:t>Time</a:t>
              </a:r>
              <a:endParaRPr lang="de-DE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3094" name="Text Box 21"/>
            <p:cNvSpPr txBox="1">
              <a:spLocks noChangeArrowheads="1"/>
            </p:cNvSpPr>
            <p:nvPr/>
          </p:nvSpPr>
          <p:spPr bwMode="auto">
            <a:xfrm>
              <a:off x="3428" y="4037"/>
              <a:ext cx="35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de-DE" sz="1400" b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de-DE" sz="1400" b="1" baseline="-3000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de-DE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3095" name="AutoShape 22"/>
            <p:cNvSpPr>
              <a:spLocks/>
            </p:cNvSpPr>
            <p:nvPr/>
          </p:nvSpPr>
          <p:spPr bwMode="auto">
            <a:xfrm>
              <a:off x="3501" y="2917"/>
              <a:ext cx="239" cy="21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096" name="Line 23"/>
            <p:cNvSpPr>
              <a:spLocks noChangeShapeType="1"/>
            </p:cNvSpPr>
            <p:nvPr/>
          </p:nvSpPr>
          <p:spPr bwMode="auto">
            <a:xfrm flipH="1">
              <a:off x="1234" y="3129"/>
              <a:ext cx="22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de-DE" sz="1400"/>
            </a:p>
          </p:txBody>
        </p:sp>
        <p:sp>
          <p:nvSpPr>
            <p:cNvPr id="3097" name="Text Box 24"/>
            <p:cNvSpPr txBox="1">
              <a:spLocks noChangeArrowheads="1"/>
            </p:cNvSpPr>
            <p:nvPr/>
          </p:nvSpPr>
          <p:spPr bwMode="auto">
            <a:xfrm>
              <a:off x="3786" y="3250"/>
              <a:ext cx="1238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en-GB" sz="1400" b="1">
                  <a:latin typeface="Helvetica" panose="020B0604020202020204" pitchFamily="34" charset="0"/>
                  <a:cs typeface="Helvetica" panose="020B0604020202020204" pitchFamily="34" charset="0"/>
                </a:rPr>
                <a:t>Effect of other factors</a:t>
              </a:r>
            </a:p>
            <a:p>
              <a:pPr>
                <a:spcBef>
                  <a:spcPct val="0"/>
                </a:spcBef>
              </a:pPr>
              <a:r>
                <a:rPr lang="en-GB" sz="1400" b="1">
                  <a:latin typeface="Helvetica" panose="020B0604020202020204" pitchFamily="34" charset="0"/>
                  <a:cs typeface="Helvetica" panose="020B0604020202020204" pitchFamily="34" charset="0"/>
                </a:rPr>
                <a:t>(base-line</a:t>
              </a:r>
              <a:r>
                <a:rPr lang="de-DE" sz="1400" b="1">
                  <a:latin typeface="Helvetica" panose="020B0604020202020204" pitchFamily="34" charset="0"/>
                  <a:cs typeface="Helvetica" panose="020B0604020202020204" pitchFamily="34" charset="0"/>
                </a:rPr>
                <a:t>) = </a:t>
              </a:r>
              <a:r>
                <a:rPr lang="de-DE" sz="14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similar</a:t>
              </a:r>
              <a:r>
                <a:rPr lang="de-DE" sz="1400" b="1">
                  <a:latin typeface="Helvetica" panose="020B0604020202020204" pitchFamily="34" charset="0"/>
                  <a:cs typeface="Helvetica" panose="020B0604020202020204" pitchFamily="34" charset="0"/>
                </a:rPr>
                <a:t> non-</a:t>
              </a:r>
              <a:r>
                <a:rPr lang="de-DE" sz="14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beneficiaries</a:t>
              </a:r>
              <a:r>
                <a:rPr lang="de-DE" sz="1400" b="1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de-DE" sz="14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as</a:t>
              </a:r>
              <a:r>
                <a:rPr lang="de-DE" sz="1400" b="1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de-DE" sz="14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control</a:t>
              </a:r>
              <a:r>
                <a:rPr lang="de-DE" sz="1400" b="1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de-DE" sz="1400" b="1" err="1">
                  <a:latin typeface="Helvetica" panose="020B0604020202020204" pitchFamily="34" charset="0"/>
                  <a:cs typeface="Helvetica" panose="020B0604020202020204" pitchFamily="34" charset="0"/>
                </a:rPr>
                <a:t>group</a:t>
              </a:r>
              <a:endParaRPr lang="de-DE" sz="140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de-DE" sz="1400">
                <a:latin typeface="Times New Roman" pitchFamily="18" charset="0"/>
              </a:endParaRPr>
            </a:p>
          </p:txBody>
        </p:sp>
        <p:sp>
          <p:nvSpPr>
            <p:cNvPr id="3098" name="Text Box 25"/>
            <p:cNvSpPr txBox="1">
              <a:spLocks noChangeArrowheads="1"/>
            </p:cNvSpPr>
            <p:nvPr/>
          </p:nvSpPr>
          <p:spPr bwMode="auto">
            <a:xfrm>
              <a:off x="1007" y="3038"/>
              <a:ext cx="32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r>
                <a:rPr lang="de-DE" sz="1400" b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de-DE" sz="1400" b="1" baseline="-3000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de-DE" sz="1400"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de-DE" sz="1400">
                <a:latin typeface="Times New Roman" pitchFamily="18" charset="0"/>
              </a:endParaRPr>
            </a:p>
          </p:txBody>
        </p:sp>
      </p:grpSp>
      <p:sp>
        <p:nvSpPr>
          <p:cNvPr id="3076" name="Line 26"/>
          <p:cNvSpPr>
            <a:spLocks noChangeShapeType="1"/>
          </p:cNvSpPr>
          <p:nvPr/>
        </p:nvSpPr>
        <p:spPr bwMode="auto">
          <a:xfrm flipV="1">
            <a:off x="3228056" y="4085983"/>
            <a:ext cx="2682669" cy="1172049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de-DE" sz="1400"/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s-ES" err="1"/>
              <a:t>What</a:t>
            </a:r>
            <a:r>
              <a:rPr lang="es-ES"/>
              <a:t> are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main</a:t>
            </a:r>
            <a:r>
              <a:rPr lang="es-ES"/>
              <a:t> </a:t>
            </a:r>
            <a:r>
              <a:rPr lang="es-ES" err="1"/>
              <a:t>challenges</a:t>
            </a:r>
            <a:r>
              <a:rPr lang="es-ES"/>
              <a:t>? (1)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02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2124075" y="5436466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195513" y="5365028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2627313" y="5365028"/>
            <a:ext cx="0" cy="6477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2700338" y="536502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195513" y="4717328"/>
            <a:ext cx="43926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2124075" y="4069628"/>
            <a:ext cx="4464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7200" y="1809068"/>
            <a:ext cx="824440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600"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1600" err="1">
                <a:latin typeface="Helvetica" panose="020B0604020202020204" pitchFamily="34" charset="0"/>
                <a:cs typeface="Helvetica" panose="020B0604020202020204" pitchFamily="34" charset="0"/>
              </a:rPr>
              <a:t>rogramme</a:t>
            </a:r>
            <a:r>
              <a:rPr lang="en-US" sz="1600">
                <a:latin typeface="Helvetica" panose="020B0604020202020204" pitchFamily="34" charset="0"/>
                <a:cs typeface="Helvetica" panose="020B0604020202020204" pitchFamily="34" charset="0"/>
              </a:rPr>
              <a:t> effect</a:t>
            </a:r>
            <a:r>
              <a:rPr lang="sk-SK" sz="1600">
                <a:latin typeface="Helvetica" panose="020B0604020202020204" pitchFamily="34" charset="0"/>
                <a:cs typeface="Helvetica" panose="020B0604020202020204" pitchFamily="34" charset="0"/>
              </a:rPr>
              <a:t>s can also be negative:</a:t>
            </a:r>
            <a:endParaRPr lang="en-US" sz="16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08001" y="2783276"/>
            <a:ext cx="1501775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>
                <a:latin typeface="Helvetica" panose="020B0604020202020204" pitchFamily="34" charset="0"/>
                <a:cs typeface="Helvetica" panose="020B0604020202020204" pitchFamily="34" charset="0"/>
              </a:rPr>
              <a:t>Result indicator, e.g.  GVA; Employment, income, etc.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659563" y="3214163"/>
            <a:ext cx="1871736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1400" b="1" err="1">
                <a:latin typeface="Helvetica" panose="020B0604020202020204" pitchFamily="34" charset="0"/>
                <a:cs typeface="Helvetica" panose="020B0604020202020204" pitchFamily="34" charset="0"/>
              </a:rPr>
              <a:t>Effects</a:t>
            </a:r>
            <a:r>
              <a:rPr lang="sk-SK" sz="1400" b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sz="1400" b="1" err="1">
                <a:latin typeface="Helvetica" panose="020B0604020202020204" pitchFamily="34" charset="0"/>
                <a:cs typeface="Helvetica" panose="020B0604020202020204" pitchFamily="34" charset="0"/>
              </a:rPr>
              <a:t>for</a:t>
            </a:r>
            <a:r>
              <a:rPr lang="sk-SK" sz="1400" b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1400" b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1400" b="1" err="1">
                <a:latin typeface="Helvetica" panose="020B0604020202020204" pitchFamily="34" charset="0"/>
                <a:cs typeface="Helvetica" panose="020B0604020202020204" pitchFamily="34" charset="0"/>
              </a:rPr>
              <a:t>control</a:t>
            </a:r>
            <a:r>
              <a:rPr lang="de-DE" sz="1400" b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1400" b="1" err="1">
                <a:latin typeface="Helvetica" panose="020B0604020202020204" pitchFamily="34" charset="0"/>
                <a:cs typeface="Helvetica" panose="020B0604020202020204" pitchFamily="34" charset="0"/>
              </a:rPr>
              <a:t>group</a:t>
            </a:r>
            <a:endParaRPr lang="de-DE" sz="1400" b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e-DE" sz="1400" b="1">
                <a:latin typeface="Helvetica" panose="020B0604020202020204" pitchFamily="34" charset="0"/>
                <a:cs typeface="Helvetica" panose="020B0604020202020204" pitchFamily="34" charset="0"/>
              </a:rPr>
              <a:t>(non-</a:t>
            </a:r>
            <a:r>
              <a:rPr lang="de-DE" sz="1400" b="1" err="1">
                <a:latin typeface="Helvetica" panose="020B0604020202020204" pitchFamily="34" charset="0"/>
                <a:cs typeface="Helvetica" panose="020B0604020202020204" pitchFamily="34" charset="0"/>
              </a:rPr>
              <a:t>beneficiaries</a:t>
            </a:r>
            <a:r>
              <a:rPr lang="de-DE" sz="1400" b="1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6603999" y="3941861"/>
            <a:ext cx="2853899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200" b="1">
                <a:latin typeface="Helvetica" panose="020B0604020202020204" pitchFamily="34" charset="0"/>
                <a:cs typeface="Helvetica" panose="020B0604020202020204" pitchFamily="34" charset="0"/>
              </a:rPr>
              <a:t>Negative </a:t>
            </a:r>
            <a:r>
              <a:rPr lang="de-DE" sz="1200" b="1" err="1">
                <a:latin typeface="Helvetica" panose="020B0604020202020204" pitchFamily="34" charset="0"/>
                <a:cs typeface="Helvetica" panose="020B0604020202020204" pitchFamily="34" charset="0"/>
              </a:rPr>
              <a:t>programme</a:t>
            </a:r>
            <a:r>
              <a:rPr lang="de-DE" sz="1200" b="1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de-DE" sz="1200" b="1" err="1">
                <a:latin typeface="Helvetica" panose="020B0604020202020204" pitchFamily="34" charset="0"/>
                <a:cs typeface="Helvetica" panose="020B0604020202020204" pitchFamily="34" charset="0"/>
              </a:rPr>
              <a:t>effect</a:t>
            </a:r>
            <a:endParaRPr lang="de-DE" sz="12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671760" y="4755783"/>
            <a:ext cx="146367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1400" b="1" err="1">
                <a:latin typeface="Helvetica" panose="020B0604020202020204" pitchFamily="34" charset="0"/>
                <a:cs typeface="Helvetica" panose="020B0604020202020204" pitchFamily="34" charset="0"/>
              </a:rPr>
              <a:t>Effects</a:t>
            </a:r>
            <a:r>
              <a:rPr lang="en-US" sz="1400" b="1">
                <a:latin typeface="Helvetica" panose="020B0604020202020204" pitchFamily="34" charset="0"/>
                <a:cs typeface="Helvetica" panose="020B0604020202020204" pitchFamily="34" charset="0"/>
              </a:rPr>
              <a:t> for </a:t>
            </a:r>
            <a:r>
              <a:rPr lang="en-US" sz="1400" b="1" err="1">
                <a:latin typeface="Helvetica" panose="020B0604020202020204" pitchFamily="34" charset="0"/>
                <a:cs typeface="Helvetica" panose="020B0604020202020204" pitchFamily="34" charset="0"/>
              </a:rPr>
              <a:t>programme</a:t>
            </a:r>
            <a:r>
              <a:rPr lang="en-US" sz="1400" b="1">
                <a:latin typeface="Helvetica" panose="020B0604020202020204" pitchFamily="34" charset="0"/>
                <a:cs typeface="Helvetica" panose="020B0604020202020204" pitchFamily="34" charset="0"/>
              </a:rPr>
              <a:t> beneficiarie</a:t>
            </a:r>
            <a:r>
              <a:rPr lang="en-US" sz="1400" b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763713" y="3925166"/>
            <a:ext cx="3444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de-DE" sz="1200" b="1" baseline="-25000">
                <a:solidFill>
                  <a:srgbClr val="00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763713" y="4572866"/>
            <a:ext cx="3444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de-DE" sz="1200" b="1" baseline="-25000">
                <a:solidFill>
                  <a:srgbClr val="00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763713" y="5293591"/>
            <a:ext cx="3444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de-DE" sz="1200" b="1" baseline="-25000">
                <a:solidFill>
                  <a:srgbClr val="00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4113" name="Rectangle 18"/>
          <p:cNvSpPr>
            <a:spLocks noChangeArrowheads="1"/>
          </p:cNvSpPr>
          <p:nvPr/>
        </p:nvSpPr>
        <p:spPr bwMode="auto">
          <a:xfrm>
            <a:off x="5364163" y="6012728"/>
            <a:ext cx="11525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>
                <a:solidFill>
                  <a:srgbClr val="000000"/>
                </a:solidFill>
                <a:latin typeface="Times New Roman" pitchFamily="18" charset="0"/>
              </a:rPr>
              <a:t>Programme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2627313" y="6085753"/>
            <a:ext cx="4318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>
                <a:latin typeface="Times New Roman" pitchFamily="18" charset="0"/>
              </a:rPr>
              <a:t>t</a:t>
            </a:r>
            <a:r>
              <a:rPr lang="de-DE" sz="12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4115" name="Text Box 20"/>
          <p:cNvSpPr txBox="1">
            <a:spLocks noChangeArrowheads="1"/>
          </p:cNvSpPr>
          <p:nvPr/>
        </p:nvSpPr>
        <p:spPr bwMode="auto">
          <a:xfrm>
            <a:off x="6516688" y="6085753"/>
            <a:ext cx="4318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>
                <a:latin typeface="Times New Roman" pitchFamily="18" charset="0"/>
              </a:rPr>
              <a:t>t</a:t>
            </a:r>
            <a:r>
              <a:rPr lang="de-DE" sz="1200" baseline="-25000">
                <a:latin typeface="Times New Roman" pitchFamily="18" charset="0"/>
              </a:rPr>
              <a:t>2</a:t>
            </a:r>
            <a:endParaRPr lang="de-DE" sz="1200">
              <a:latin typeface="Times New Roman" pitchFamily="18" charset="0"/>
            </a:endParaRPr>
          </a:p>
        </p:txBody>
      </p:sp>
      <p:sp>
        <p:nvSpPr>
          <p:cNvPr id="4116" name="Text Box 21"/>
          <p:cNvSpPr txBox="1">
            <a:spLocks noChangeArrowheads="1"/>
          </p:cNvSpPr>
          <p:nvPr/>
        </p:nvSpPr>
        <p:spPr bwMode="auto">
          <a:xfrm>
            <a:off x="7019925" y="6085753"/>
            <a:ext cx="7921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>
                <a:latin typeface="Times New Roman" pitchFamily="18" charset="0"/>
              </a:rPr>
              <a:t>time</a:t>
            </a:r>
          </a:p>
        </p:txBody>
      </p:sp>
      <p:sp>
        <p:nvSpPr>
          <p:cNvPr id="4117" name="AutoShape 23"/>
          <p:cNvSpPr>
            <a:spLocks noChangeArrowheads="1"/>
          </p:cNvSpPr>
          <p:nvPr/>
        </p:nvSpPr>
        <p:spPr bwMode="auto">
          <a:xfrm>
            <a:off x="4356100" y="6085753"/>
            <a:ext cx="503238" cy="71438"/>
          </a:xfrm>
          <a:prstGeom prst="rightArrow">
            <a:avLst>
              <a:gd name="adj1" fmla="val 50000"/>
              <a:gd name="adj2" fmla="val 176110"/>
            </a:avLst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4118" name="Line 24"/>
          <p:cNvSpPr>
            <a:spLocks noChangeShapeType="1"/>
          </p:cNvSpPr>
          <p:nvPr/>
        </p:nvSpPr>
        <p:spPr bwMode="auto">
          <a:xfrm>
            <a:off x="2195513" y="2917103"/>
            <a:ext cx="0" cy="3095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19" name="Line 25"/>
          <p:cNvSpPr>
            <a:spLocks noChangeShapeType="1"/>
          </p:cNvSpPr>
          <p:nvPr/>
        </p:nvSpPr>
        <p:spPr bwMode="auto">
          <a:xfrm flipV="1">
            <a:off x="2195513" y="6012728"/>
            <a:ext cx="5113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20" name="Line 26"/>
          <p:cNvSpPr>
            <a:spLocks noChangeShapeType="1"/>
          </p:cNvSpPr>
          <p:nvPr/>
        </p:nvSpPr>
        <p:spPr bwMode="auto">
          <a:xfrm flipV="1">
            <a:off x="2700338" y="4068859"/>
            <a:ext cx="3887886" cy="1296169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de-DE"/>
          </a:p>
        </p:txBody>
      </p:sp>
      <p:sp>
        <p:nvSpPr>
          <p:cNvPr id="4121" name="Line 27"/>
          <p:cNvSpPr>
            <a:spLocks noChangeShapeType="1"/>
          </p:cNvSpPr>
          <p:nvPr/>
        </p:nvSpPr>
        <p:spPr bwMode="auto">
          <a:xfrm flipV="1">
            <a:off x="2700338" y="4717328"/>
            <a:ext cx="3887787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22" name="Line 28"/>
          <p:cNvSpPr>
            <a:spLocks noChangeShapeType="1"/>
          </p:cNvSpPr>
          <p:nvPr/>
        </p:nvSpPr>
        <p:spPr bwMode="auto">
          <a:xfrm flipH="1">
            <a:off x="6588224" y="4725062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23" name="Line 29"/>
          <p:cNvSpPr>
            <a:spLocks noChangeShapeType="1"/>
          </p:cNvSpPr>
          <p:nvPr/>
        </p:nvSpPr>
        <p:spPr bwMode="auto">
          <a:xfrm>
            <a:off x="2700338" y="5365028"/>
            <a:ext cx="38877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s-ES" err="1"/>
              <a:t>What</a:t>
            </a:r>
            <a:r>
              <a:rPr lang="es-ES"/>
              <a:t> are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main</a:t>
            </a:r>
            <a:r>
              <a:rPr lang="es-ES"/>
              <a:t> </a:t>
            </a:r>
            <a:r>
              <a:rPr lang="es-ES" err="1"/>
              <a:t>challenges</a:t>
            </a:r>
            <a:r>
              <a:rPr lang="es-ES"/>
              <a:t>? (2)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11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Counterfactual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sk-SK" sz="2000">
                <a:solidFill>
                  <a:srgbClr val="6F6F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sz="2000">
                <a:solidFill>
                  <a:srgbClr val="6F6F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valuation method</a:t>
            </a:r>
            <a:r>
              <a:rPr lang="sk-SK" sz="2000">
                <a:solidFill>
                  <a:srgbClr val="6F6F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</a:t>
            </a:r>
            <a:r>
              <a:rPr lang="en-US" sz="2000">
                <a:solidFill>
                  <a:srgbClr val="6F6F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based on </a:t>
            </a:r>
            <a:r>
              <a:rPr lang="en-US" sz="2000" b="1">
                <a:solidFill>
                  <a:srgbClr val="6F6F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counterfactuals</a:t>
            </a:r>
            <a:r>
              <a:rPr lang="en-US" sz="2000">
                <a:solidFill>
                  <a:srgbClr val="6F6F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have to be applied</a:t>
            </a:r>
            <a:r>
              <a:rPr lang="sk-SK" sz="2000">
                <a:solidFill>
                  <a:srgbClr val="6F6F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to: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sk-SK" sz="2000">
                <a:solidFill>
                  <a:srgbClr val="6F6F6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assess programme effects, which cannot be directly observed.</a:t>
            </a:r>
            <a:endParaRPr lang="en-US" sz="2000">
              <a:solidFill>
                <a:srgbClr val="6F6F6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>
                <a:solidFill>
                  <a:srgbClr val="6F6F6F"/>
                </a:solidFill>
              </a:rPr>
              <a:t>Counterfactual is b</a:t>
            </a:r>
            <a:r>
              <a:rPr lang="en-GB" err="1">
                <a:solidFill>
                  <a:srgbClr val="6F6F6F"/>
                </a:solidFill>
              </a:rPr>
              <a:t>ased</a:t>
            </a:r>
            <a:r>
              <a:rPr lang="en-GB">
                <a:solidFill>
                  <a:srgbClr val="6F6F6F"/>
                </a:solidFill>
              </a:rPr>
              <a:t> on construction of a </a:t>
            </a:r>
            <a:r>
              <a:rPr lang="en-GB" b="1">
                <a:solidFill>
                  <a:srgbClr val="6F6F6F"/>
                </a:solidFill>
              </a:rPr>
              <a:t>control group </a:t>
            </a:r>
            <a:r>
              <a:rPr lang="en-GB">
                <a:solidFill>
                  <a:srgbClr val="6F6F6F"/>
                </a:solidFill>
              </a:rPr>
              <a:t>which is as similar as possible (in observable and unobservable dimensions) to beneficiaries of the intervention</a:t>
            </a:r>
            <a:r>
              <a:rPr lang="de-AT">
                <a:solidFill>
                  <a:srgbClr val="6F6F6F"/>
                </a:solidFill>
              </a:rPr>
              <a:t>. </a:t>
            </a:r>
            <a:endParaRPr lang="en-GB">
              <a:solidFill>
                <a:srgbClr val="6F6F6F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6F6F6F"/>
                </a:solidFill>
              </a:rPr>
              <a:t>The Comparison between  beneficiaries and the control group </a:t>
            </a:r>
            <a:r>
              <a:rPr lang="en-GB" b="1">
                <a:solidFill>
                  <a:srgbClr val="6F6F6F"/>
                </a:solidFill>
              </a:rPr>
              <a:t>allows to attribute changes </a:t>
            </a:r>
            <a:r>
              <a:rPr lang="en-GB">
                <a:solidFill>
                  <a:srgbClr val="6F6F6F"/>
                </a:solidFill>
              </a:rPr>
              <a:t>in observed RDP results and impacts to the programme, while removing confounding factors</a:t>
            </a:r>
            <a:r>
              <a:rPr lang="sk-SK">
                <a:solidFill>
                  <a:srgbClr val="6F6F6F"/>
                </a:solidFill>
              </a:rPr>
              <a:t>.</a:t>
            </a:r>
            <a:endParaRPr lang="en-GB">
              <a:solidFill>
                <a:srgbClr val="6F6F6F"/>
              </a:solidFill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2526180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Evaluation approaches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5100" b="1">
                <a:solidFill>
                  <a:schemeClr val="tx1"/>
                </a:solidFill>
              </a:rPr>
              <a:t>Theory</a:t>
            </a:r>
            <a:r>
              <a:rPr lang="de-AT" sz="5100" b="1">
                <a:solidFill>
                  <a:schemeClr val="tx1"/>
                </a:solidFill>
              </a:rPr>
              <a:t>-</a:t>
            </a:r>
            <a:r>
              <a:rPr lang="sk-SK" sz="5100" b="1">
                <a:solidFill>
                  <a:schemeClr val="tx1"/>
                </a:solidFill>
              </a:rPr>
              <a:t>based 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5100" b="1">
                <a:solidFill>
                  <a:schemeClr val="tx1"/>
                </a:solidFill>
              </a:rPr>
              <a:t>Quantitative </a:t>
            </a:r>
            <a:r>
              <a:rPr lang="sk-SK" sz="5100">
                <a:solidFill>
                  <a:schemeClr val="tx1"/>
                </a:solidFill>
              </a:rPr>
              <a:t>- with quantitative methods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5100" b="1">
                <a:solidFill>
                  <a:schemeClr val="tx1"/>
                </a:solidFill>
              </a:rPr>
              <a:t>Qualitative </a:t>
            </a:r>
            <a:r>
              <a:rPr lang="sk-SK" sz="5100">
                <a:solidFill>
                  <a:schemeClr val="tx1"/>
                </a:solidFill>
              </a:rPr>
              <a:t>- with qualitative methods</a:t>
            </a:r>
            <a:endParaRPr lang="sk-SK" sz="5100" b="1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5100" b="1">
                <a:solidFill>
                  <a:schemeClr val="tx1"/>
                </a:solidFill>
              </a:rPr>
              <a:t>Mixed</a:t>
            </a:r>
            <a:r>
              <a:rPr lang="sk-SK" sz="5100" b="1">
                <a:solidFill>
                  <a:schemeClr val="tx1"/>
                </a:solidFill>
              </a:rPr>
              <a:t> -</a:t>
            </a:r>
            <a:r>
              <a:rPr lang="en-GB" sz="5100" b="1">
                <a:solidFill>
                  <a:schemeClr val="tx1"/>
                </a:solidFill>
              </a:rPr>
              <a:t> </a:t>
            </a:r>
            <a:r>
              <a:rPr lang="en-GB" sz="5100">
                <a:solidFill>
                  <a:schemeClr val="tx1"/>
                </a:solidFill>
              </a:rPr>
              <a:t>combining quantitative and qualitative methods is recommended</a:t>
            </a:r>
            <a:r>
              <a:rPr lang="sk-SK" sz="5100">
                <a:solidFill>
                  <a:schemeClr val="tx1"/>
                </a:solidFill>
              </a:rPr>
              <a:t>, in which the </a:t>
            </a:r>
            <a:r>
              <a:rPr lang="sk-SK" sz="5100" b="1">
                <a:solidFill>
                  <a:schemeClr val="tx1"/>
                </a:solidFill>
              </a:rPr>
              <a:t>q</a:t>
            </a:r>
            <a:r>
              <a:rPr lang="en-GB" sz="4800" b="1" err="1">
                <a:solidFill>
                  <a:schemeClr val="tx1"/>
                </a:solidFill>
              </a:rPr>
              <a:t>ualitative</a:t>
            </a:r>
            <a:r>
              <a:rPr lang="en-GB" sz="4800" b="1">
                <a:solidFill>
                  <a:schemeClr val="tx1"/>
                </a:solidFill>
              </a:rPr>
              <a:t> approach</a:t>
            </a:r>
            <a:r>
              <a:rPr lang="en-GB" sz="4800">
                <a:solidFill>
                  <a:schemeClr val="tx1"/>
                </a:solidFill>
              </a:rPr>
              <a:t> should be applied to</a:t>
            </a:r>
            <a:r>
              <a:rPr lang="sk-SK" sz="4800">
                <a:solidFill>
                  <a:schemeClr val="tx1"/>
                </a:solidFill>
              </a:rPr>
              <a:t>: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n-GB" sz="4800" b="1">
                <a:solidFill>
                  <a:schemeClr val="tx1"/>
                </a:solidFill>
              </a:rPr>
              <a:t>validate</a:t>
            </a:r>
            <a:r>
              <a:rPr lang="en-GB" sz="4800">
                <a:solidFill>
                  <a:schemeClr val="tx1"/>
                </a:solidFill>
              </a:rPr>
              <a:t> results obtained from quantitative approaches and/or </a:t>
            </a:r>
            <a:endParaRPr lang="sk-SK" sz="4800">
              <a:solidFill>
                <a:schemeClr val="tx1"/>
              </a:solidFill>
            </a:endParaRP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en-GB" sz="4800" b="1">
                <a:solidFill>
                  <a:schemeClr val="tx1"/>
                </a:solidFill>
              </a:rPr>
              <a:t>analyse </a:t>
            </a:r>
            <a:r>
              <a:rPr lang="en-GB" sz="4800">
                <a:solidFill>
                  <a:schemeClr val="tx1"/>
                </a:solidFill>
              </a:rPr>
              <a:t>the results more in-depth, e.g. through exploring the reasons and factors about how and why the observed changes have come about</a:t>
            </a:r>
            <a:endParaRPr lang="sk-SK" sz="5100">
              <a:solidFill>
                <a:schemeClr val="tx1"/>
              </a:solidFill>
            </a:endParaRPr>
          </a:p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222795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34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320723" y="2285657"/>
            <a:ext cx="3964674" cy="655093"/>
          </a:xfrm>
          <a:prstGeom prst="roundRect">
            <a:avLst/>
          </a:prstGeom>
          <a:solidFill>
            <a:srgbClr val="5782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err="1">
                <a:solidFill>
                  <a:schemeClr val="bg1"/>
                </a:solidFill>
              </a:rPr>
              <a:t>Quantitative</a:t>
            </a:r>
            <a:r>
              <a:rPr lang="sk-SK" b="1">
                <a:solidFill>
                  <a:schemeClr val="bg1"/>
                </a:solidFill>
              </a:rPr>
              <a:t> </a:t>
            </a:r>
            <a:r>
              <a:rPr lang="sk-SK" b="1" err="1">
                <a:solidFill>
                  <a:schemeClr val="bg1"/>
                </a:solidFill>
              </a:rPr>
              <a:t>methods</a:t>
            </a:r>
            <a:endParaRPr lang="sk-SK" b="1">
              <a:solidFill>
                <a:schemeClr val="bg1"/>
              </a:solidFill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4408228" y="2285658"/>
            <a:ext cx="3893024" cy="655093"/>
          </a:xfrm>
          <a:prstGeom prst="roundRect">
            <a:avLst/>
          </a:prstGeom>
          <a:solidFill>
            <a:srgbClr val="54639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err="1">
                <a:solidFill>
                  <a:schemeClr val="bg1"/>
                </a:solidFill>
              </a:rPr>
              <a:t>Qualitative</a:t>
            </a:r>
            <a:r>
              <a:rPr lang="sk-SK" b="1">
                <a:solidFill>
                  <a:schemeClr val="bg1"/>
                </a:solidFill>
              </a:rPr>
              <a:t> </a:t>
            </a:r>
            <a:r>
              <a:rPr lang="sk-SK" b="1" err="1">
                <a:solidFill>
                  <a:schemeClr val="bg1"/>
                </a:solidFill>
              </a:rPr>
              <a:t>methods</a:t>
            </a:r>
            <a:endParaRPr lang="sk-SK" b="1">
              <a:solidFill>
                <a:schemeClr val="bg1"/>
              </a:solidFill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320723" y="5571507"/>
            <a:ext cx="7980529" cy="655093"/>
          </a:xfrm>
          <a:prstGeom prst="roundRect">
            <a:avLst/>
          </a:prstGeom>
          <a:gradFill flip="none" rotWithShape="1">
            <a:gsLst>
              <a:gs pos="19000">
                <a:srgbClr val="8BAB80"/>
              </a:gs>
              <a:gs pos="50000">
                <a:srgbClr val="8BAB80">
                  <a:tint val="44500"/>
                  <a:satMod val="160000"/>
                </a:srgbClr>
              </a:gs>
              <a:gs pos="100000">
                <a:srgbClr val="8BAB8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err="1">
                <a:solidFill>
                  <a:schemeClr val="tx1"/>
                </a:solidFill>
              </a:rPr>
              <a:t>Mixed</a:t>
            </a:r>
            <a:r>
              <a:rPr lang="sk-SK">
                <a:solidFill>
                  <a:schemeClr val="tx1"/>
                </a:solidFill>
              </a:rPr>
              <a:t> </a:t>
            </a:r>
            <a:r>
              <a:rPr lang="sk-SK" err="1">
                <a:solidFill>
                  <a:schemeClr val="tx1"/>
                </a:solidFill>
              </a:rPr>
              <a:t>methods</a:t>
            </a:r>
            <a:endParaRPr lang="sk-SK">
              <a:solidFill>
                <a:schemeClr val="tx1"/>
              </a:solidFill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320722" y="2940752"/>
            <a:ext cx="3964675" cy="2279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Quasi-experimental design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  <a:p>
            <a:pPr algn="ctr"/>
            <a:r>
              <a:rPr lang="en-GB">
                <a:solidFill>
                  <a:schemeClr val="tx1"/>
                </a:solidFill>
              </a:rPr>
              <a:t>Non-experimental design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  <a:p>
            <a:pPr algn="ctr"/>
            <a:r>
              <a:rPr lang="en-GB">
                <a:solidFill>
                  <a:schemeClr val="tx1"/>
                </a:solidFill>
              </a:rPr>
              <a:t>Naïve estimates of counterfactuals 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4408228" y="2940750"/>
            <a:ext cx="3893024" cy="22791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Focus groups</a:t>
            </a:r>
          </a:p>
          <a:p>
            <a:pPr algn="ctr"/>
            <a:endParaRPr lang="en-GB">
              <a:solidFill>
                <a:schemeClr val="tx1"/>
              </a:solidFill>
            </a:endParaRPr>
          </a:p>
          <a:p>
            <a:pPr algn="ctr"/>
            <a:r>
              <a:rPr lang="en-GB">
                <a:solidFill>
                  <a:schemeClr val="tx1"/>
                </a:solidFill>
              </a:rPr>
              <a:t>Interviews</a:t>
            </a:r>
          </a:p>
          <a:p>
            <a:pPr algn="ctr"/>
            <a:endParaRPr lang="en-GB">
              <a:solidFill>
                <a:schemeClr val="tx1"/>
              </a:solidFill>
            </a:endParaRPr>
          </a:p>
          <a:p>
            <a:pPr algn="ctr"/>
            <a:r>
              <a:rPr lang="en-GB">
                <a:solidFill>
                  <a:schemeClr val="tx1"/>
                </a:solidFill>
              </a:rPr>
              <a:t>Surveys</a:t>
            </a:r>
          </a:p>
          <a:p>
            <a:pPr algn="ctr"/>
            <a:endParaRPr lang="en-GB">
              <a:solidFill>
                <a:schemeClr val="tx1"/>
              </a:solidFill>
            </a:endParaRPr>
          </a:p>
          <a:p>
            <a:pPr algn="ctr"/>
            <a:r>
              <a:rPr lang="en-GB">
                <a:solidFill>
                  <a:schemeClr val="tx1"/>
                </a:solidFill>
              </a:rPr>
              <a:t>Case studies </a:t>
            </a:r>
          </a:p>
          <a:p>
            <a:pPr algn="ctr"/>
            <a:r>
              <a:rPr lang="en-GB"/>
              <a:t> </a:t>
            </a:r>
          </a:p>
        </p:txBody>
      </p:sp>
      <p:sp>
        <p:nvSpPr>
          <p:cNvPr id="3" name="Bublina v tvare zaobleného obdĺžnika 2"/>
          <p:cNvSpPr/>
          <p:nvPr/>
        </p:nvSpPr>
        <p:spPr>
          <a:xfrm>
            <a:off x="3370997" y="4902767"/>
            <a:ext cx="1705970" cy="668740"/>
          </a:xfrm>
          <a:prstGeom prst="wedgeRoundRectCallout">
            <a:avLst>
              <a:gd name="adj1" fmla="val -111233"/>
              <a:gd name="adj2" fmla="val -88521"/>
              <a:gd name="adj3" fmla="val 16667"/>
            </a:avLst>
          </a:prstGeom>
          <a:solidFill>
            <a:srgbClr val="F383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/>
              <a:t>NOT RECOMMENDED!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sk-SK"/>
              <a:t>Evaluation </a:t>
            </a:r>
            <a:r>
              <a:rPr lang="es-ES" err="1"/>
              <a:t>methods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63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symbol obsah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020859"/>
              </p:ext>
            </p:extLst>
          </p:nvPr>
        </p:nvGraphicFramePr>
        <p:xfrm>
          <a:off x="345428" y="2120963"/>
          <a:ext cx="8229600" cy="416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35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s-ES" err="1"/>
              <a:t>Possibilities</a:t>
            </a:r>
            <a:r>
              <a:rPr lang="es-ES"/>
              <a:t> of </a:t>
            </a:r>
            <a:r>
              <a:rPr lang="sk-SK"/>
              <a:t>quantitative</a:t>
            </a:r>
            <a:br>
              <a:rPr lang="de-AT"/>
            </a:br>
            <a:r>
              <a:rPr lang="sk-SK"/>
              <a:t>a</a:t>
            </a:r>
            <a:r>
              <a:rPr lang="en-GB" err="1"/>
              <a:t>ssessment</a:t>
            </a:r>
            <a:r>
              <a:rPr lang="en-GB"/>
              <a:t> of </a:t>
            </a:r>
            <a:r>
              <a:rPr lang="sk-SK"/>
              <a:t>programme results</a:t>
            </a:r>
            <a:r>
              <a:rPr lang="es-ES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36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36</a:t>
            </a:fld>
            <a:endParaRPr lang="fr-FR" sz="1400" b="1">
              <a:solidFill>
                <a:schemeClr val="bg1"/>
              </a:solidFill>
            </a:endParaRPr>
          </a:p>
        </p:txBody>
      </p:sp>
      <p:graphicFrame>
        <p:nvGraphicFramePr>
          <p:cNvPr id="7" name="Zástupný symbol obsah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883256"/>
              </p:ext>
            </p:extLst>
          </p:nvPr>
        </p:nvGraphicFramePr>
        <p:xfrm>
          <a:off x="464023" y="2647052"/>
          <a:ext cx="8379725" cy="381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464023" y="2206601"/>
            <a:ext cx="8393373" cy="646331"/>
          </a:xfrm>
          <a:prstGeom prst="rect">
            <a:avLst/>
          </a:prstGeom>
          <a:noFill/>
          <a:ln>
            <a:solidFill>
              <a:srgbClr val="F38337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Assessment of programme impacts at macro- or regional levels requires also the assessment of programme </a:t>
            </a:r>
            <a:r>
              <a:rPr lang="sk-SK" err="1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effects</a:t>
            </a:r>
            <a:r>
              <a:rPr lang="sk-SK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 a micro-level</a:t>
            </a:r>
            <a:r>
              <a:rPr lang="en-GB"/>
              <a:t>!</a:t>
            </a:r>
            <a:endParaRPr lang="en-GB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s-ES" err="1"/>
              <a:t>Possibilities</a:t>
            </a:r>
            <a:r>
              <a:rPr lang="es-ES"/>
              <a:t> of </a:t>
            </a:r>
            <a:r>
              <a:rPr lang="sk-SK"/>
              <a:t>quantitative</a:t>
            </a:r>
            <a:br>
              <a:rPr lang="de-AT"/>
            </a:br>
            <a:r>
              <a:rPr lang="sk-SK"/>
              <a:t>a</a:t>
            </a:r>
            <a:r>
              <a:rPr lang="en-GB" err="1"/>
              <a:t>ssessment</a:t>
            </a:r>
            <a:r>
              <a:rPr lang="en-GB"/>
              <a:t> of </a:t>
            </a:r>
            <a:r>
              <a:rPr lang="sk-SK"/>
              <a:t>programme </a:t>
            </a:r>
            <a:r>
              <a:rPr lang="es-ES" err="1"/>
              <a:t>impact</a:t>
            </a:r>
            <a:r>
              <a:rPr lang="sk-SK"/>
              <a:t>s</a:t>
            </a:r>
            <a:r>
              <a:rPr lang="es-ES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118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Steps in </a:t>
            </a:r>
            <a:r>
              <a:rPr lang="de-AT"/>
              <a:t>calculating </a:t>
            </a:r>
            <a:r>
              <a:rPr lang="sk-SK"/>
              <a:t>programme effects</a:t>
            </a:r>
            <a:r>
              <a:rPr lang="de-AT"/>
              <a:t> (1)</a:t>
            </a:r>
            <a:r>
              <a:rPr lang="sk-SK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n-GB" err="1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Defin</a:t>
            </a:r>
            <a:r>
              <a:rPr lang="sk-SK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GB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b="1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outcome variables = indicators</a:t>
            </a:r>
            <a:r>
              <a:rPr lang="en-GB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economic, social and environmental domains)</a:t>
            </a:r>
            <a:r>
              <a:rPr lang="sk-SK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</a:t>
            </a:r>
            <a:r>
              <a:rPr lang="en-GB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 as many indicators as there is data</a:t>
            </a:r>
            <a:r>
              <a:rPr lang="sk-SK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GB">
                <a:solidFill>
                  <a:schemeClr val="tx1">
                    <a:lumMod val="50000"/>
                  </a:schemeClr>
                </a:solidFill>
              </a:rPr>
              <a:t>Collect </a:t>
            </a:r>
            <a:r>
              <a:rPr lang="en-GB" b="1">
                <a:solidFill>
                  <a:schemeClr val="tx1">
                    <a:lumMod val="50000"/>
                  </a:schemeClr>
                </a:solidFill>
              </a:rPr>
              <a:t>other relevant data 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(e.g. farm characteristics)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,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de-AT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Define the time frame</a:t>
            </a:r>
            <a:r>
              <a:rPr lang="en-GB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e.g. by comparing an average </a:t>
            </a:r>
            <a:r>
              <a:rPr lang="sk-SK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GB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2013 (i.e. situation prior to the current programme) with 2016 (i.e. situation to be reported in AIR 2017)</a:t>
            </a:r>
            <a:r>
              <a:rPr lang="sk-SK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>
                <a:solidFill>
                  <a:schemeClr val="tx1">
                    <a:lumMod val="50000"/>
                  </a:schemeClr>
                </a:solidFill>
              </a:rPr>
              <a:t>Apply suitable methodologies for finding credible control groups (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 preference for rigorous quantitative methods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en-GB" b="1">
                <a:solidFill>
                  <a:schemeClr val="tx1">
                    <a:lumMod val="50000"/>
                  </a:schemeClr>
                </a:solidFill>
              </a:rPr>
              <a:t>for each type of effects analysed.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Comput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e:</a:t>
            </a:r>
            <a:r>
              <a:rPr lang="de-AT">
                <a:solidFill>
                  <a:schemeClr val="tx1">
                    <a:lumMod val="50000"/>
                  </a:schemeClr>
                </a:solidFill>
              </a:rPr>
              <a:t> (1) </a:t>
            </a:r>
            <a:r>
              <a:rPr lang="en-GB" sz="2000">
                <a:solidFill>
                  <a:schemeClr val="tx1"/>
                </a:solidFill>
              </a:rPr>
              <a:t>average outcome effect for the group of </a:t>
            </a:r>
            <a:r>
              <a:rPr lang="en-GB" sz="2000" b="1">
                <a:solidFill>
                  <a:schemeClr val="tx1"/>
                </a:solidFill>
              </a:rPr>
              <a:t>programme beneficiaries; (2) </a:t>
            </a:r>
            <a:r>
              <a:rPr lang="en-GB" sz="2000">
                <a:solidFill>
                  <a:schemeClr val="tx1"/>
                </a:solidFill>
              </a:rPr>
              <a:t>average outcome effect for </a:t>
            </a:r>
            <a:r>
              <a:rPr lang="en-GB" sz="2000" b="1">
                <a:solidFill>
                  <a:schemeClr val="tx1"/>
                </a:solidFill>
              </a:rPr>
              <a:t>a comparable control group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GB" err="1">
                <a:solidFill>
                  <a:schemeClr val="tx1">
                    <a:lumMod val="50000"/>
                  </a:schemeClr>
                </a:solidFill>
              </a:rPr>
              <a:t>Calcul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ate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 the expected 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 unexpected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positive or negative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en-GB">
                <a:solidFill>
                  <a:schemeClr val="tx1">
                    <a:lumMod val="50000"/>
                  </a:schemeClr>
                </a:solidFill>
              </a:rPr>
              <a:t> effect of the programme for each outcome variable separately using respective Average Treatment Indicators (ATT, ATE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GB">
              <a:solidFill>
                <a:schemeClr val="tx1">
                  <a:lumMod val="50000"/>
                </a:schemeClr>
              </a:solidFill>
            </a:endParaRPr>
          </a:p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821489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un</a:t>
            </a:r>
            <a:r>
              <a:rPr lang="sk-SK"/>
              <a:t>expected </a:t>
            </a:r>
            <a:r>
              <a:rPr lang="en-US"/>
              <a:t>effects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/>
            <a:r>
              <a:rPr lang="en-US" sz="20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Step 1: Perform an introductory qualitative analysis</a:t>
            </a:r>
          </a:p>
          <a:p>
            <a:pPr marL="457200" indent="-457200" algn="just">
              <a:buAutoNum type="arabicPeriod"/>
            </a:pPr>
            <a:endParaRPr lang="en-US" sz="20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algn="just"/>
            <a:r>
              <a:rPr lang="en-GB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Identifying areas where programme effects are multi-dimensional, i.e. including possible unintended or uncertain effects</a:t>
            </a:r>
          </a:p>
          <a:p>
            <a:pPr lvl="2" algn="just"/>
            <a:endParaRPr lang="en-GB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2" algn="just"/>
            <a:r>
              <a:rPr lang="en-GB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Decide on what data/indicators should be collected in order to analyse these effects</a:t>
            </a:r>
          </a:p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1032893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un</a:t>
            </a:r>
            <a:r>
              <a:rPr lang="sk-SK"/>
              <a:t>expected </a:t>
            </a:r>
            <a:r>
              <a:rPr lang="en-US"/>
              <a:t>effects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6522"/>
            <a:ext cx="8229600" cy="4059423"/>
          </a:xfrm>
        </p:spPr>
        <p:txBody>
          <a:bodyPr>
            <a:normAutofit fontScale="85000" lnSpcReduction="20000"/>
          </a:bodyPr>
          <a:lstStyle/>
          <a:p>
            <a:pPr marL="457200" lvl="0" indent="-457200" algn="just"/>
            <a:r>
              <a:rPr lang="en-GB" sz="2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Step 2:  Select suitable methodologies to be applied in analysing unintended effects</a:t>
            </a:r>
          </a:p>
          <a:p>
            <a:pPr marL="457200" indent="-457200" algn="just">
              <a:buAutoNum type="arabicPeriod"/>
            </a:pPr>
            <a:endParaRPr lang="en-US" sz="22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level of difficulty differs according to what subjects (beneficiaries or non-beneficiaries) were identified as those affected by the </a:t>
            </a:r>
            <a:r>
              <a:rPr lang="en-US" sz="220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programme</a:t>
            </a:r>
            <a:endParaRPr lang="en-US" sz="22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1" algn="just"/>
            <a:r>
              <a:rPr lang="en-GB" sz="2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Should Unintended effects affect programme beneficiaries, the selection of methodologies should follow standard counterfactual procedures (see: ex-post evaluation guidelines)</a:t>
            </a:r>
          </a:p>
          <a:p>
            <a:pPr marL="0" lvl="1" indent="0" algn="just"/>
            <a:endParaRPr lang="de-DE" sz="22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1" algn="just"/>
            <a:r>
              <a:rPr lang="en-US" sz="2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Should some unintended effects come about due to general equilibrium effects, (e.g. substitution or displacement effects) and affect </a:t>
            </a:r>
            <a:r>
              <a:rPr lang="en-US" sz="220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programme</a:t>
            </a:r>
            <a:r>
              <a:rPr lang="en-US" sz="2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non-beneficiaries, some modifications of standard counterfactual methods are necessary (see: ex-post evaluation guidelines) </a:t>
            </a:r>
            <a:endParaRPr lang="en-GB" sz="22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39</a:t>
            </a:fld>
            <a:endParaRPr lang="fr-FR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02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240605"/>
              </p:ext>
            </p:extLst>
          </p:nvPr>
        </p:nvGraphicFramePr>
        <p:xfrm>
          <a:off x="457200" y="2196522"/>
          <a:ext cx="8229600" cy="363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4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GB"/>
              <a:t>The purpose of Evaluation Questions is to…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34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409" y="2590426"/>
            <a:ext cx="7220139" cy="1474580"/>
          </a:xfrm>
        </p:spPr>
        <p:txBody>
          <a:bodyPr>
            <a:noAutofit/>
          </a:bodyPr>
          <a:lstStyle/>
          <a:p>
            <a:pPr algn="ctr"/>
            <a:r>
              <a:rPr lang="en-GB" sz="2800" b="1"/>
              <a:t>Step 4</a:t>
            </a:r>
            <a:br>
              <a:rPr lang="en-GB" sz="2800"/>
            </a:br>
            <a:r>
              <a:rPr lang="en-GB" sz="2800" b="1"/>
              <a:t>Ensure data quality and accessibility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40</a:t>
            </a:fld>
            <a:endParaRPr lang="fr-FR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263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Data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>
                <a:solidFill>
                  <a:srgbClr val="4C4C4C">
                    <a:tint val="75000"/>
                  </a:srgbClr>
                </a:solidFill>
              </a:rPr>
              <a:pPr/>
              <a:t>41</a:t>
            </a:fld>
            <a:endParaRPr lang="fr-FR">
              <a:solidFill>
                <a:srgbClr val="4C4C4C">
                  <a:tint val="75000"/>
                </a:srgbClr>
              </a:solidFill>
            </a:endParaRPr>
          </a:p>
        </p:txBody>
      </p:sp>
      <p:sp>
        <p:nvSpPr>
          <p:cNvPr id="5" name="Zástupný symbol čísla snímky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6" name="BlokTextu 4"/>
          <p:cNvSpPr txBox="1"/>
          <p:nvPr/>
        </p:nvSpPr>
        <p:spPr>
          <a:xfrm>
            <a:off x="518614" y="3695289"/>
            <a:ext cx="3111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err="1"/>
              <a:t>Why</a:t>
            </a:r>
            <a:r>
              <a:rPr lang="sk-SK" sz="2000"/>
              <a:t> </a:t>
            </a:r>
            <a:r>
              <a:rPr lang="sk-SK" sz="2000" err="1"/>
              <a:t>is</a:t>
            </a:r>
            <a:r>
              <a:rPr lang="sk-SK" sz="2000"/>
              <a:t> </a:t>
            </a:r>
            <a:r>
              <a:rPr lang="sk-SK" sz="2000" err="1"/>
              <a:t>this</a:t>
            </a:r>
            <a:r>
              <a:rPr lang="sk-SK" sz="2000"/>
              <a:t> step </a:t>
            </a:r>
            <a:r>
              <a:rPr lang="sk-SK" sz="2000" err="1"/>
              <a:t>important</a:t>
            </a:r>
            <a:r>
              <a:rPr lang="sk-SK" sz="2000"/>
              <a:t>?</a:t>
            </a:r>
          </a:p>
        </p:txBody>
      </p:sp>
      <p:sp>
        <p:nvSpPr>
          <p:cNvPr id="7" name="Šípka doľava 5"/>
          <p:cNvSpPr/>
          <p:nvPr/>
        </p:nvSpPr>
        <p:spPr>
          <a:xfrm>
            <a:off x="3630304" y="2301014"/>
            <a:ext cx="4612943" cy="3540228"/>
          </a:xfrm>
          <a:prstGeom prst="leftArrow">
            <a:avLst/>
          </a:prstGeom>
          <a:solidFill>
            <a:srgbClr val="8BAB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/>
              <a:t>To ensure that high quality data are available to calculate indicators, assess effectiveness and efficiency and provide evidence based answers to EQ</a:t>
            </a:r>
          </a:p>
        </p:txBody>
      </p:sp>
    </p:spTree>
    <p:extLst>
      <p:ext uri="{BB962C8B-B14F-4D97-AF65-F5344CB8AC3E}">
        <p14:creationId xmlns:p14="http://schemas.microsoft.com/office/powerpoint/2010/main" val="3922617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Data on variables describing basic characteristics, endowment, economic situation and performance of </a:t>
            </a:r>
            <a:r>
              <a:rPr lang="sk-SK">
                <a:solidFill>
                  <a:schemeClr val="tx1"/>
                </a:solidFill>
              </a:rPr>
              <a:t>RDP </a:t>
            </a:r>
            <a:r>
              <a:rPr lang="en-US" b="1">
                <a:solidFill>
                  <a:schemeClr val="tx1"/>
                </a:solidFill>
              </a:rPr>
              <a:t>beneficiaries and non-beneficiaries</a:t>
            </a:r>
            <a:r>
              <a:rPr lang="en-US">
                <a:solidFill>
                  <a:schemeClr val="tx1"/>
                </a:solidFill>
              </a:rPr>
              <a:t> before the support from RDP (i.e. </a:t>
            </a:r>
            <a:r>
              <a:rPr lang="sk-SK">
                <a:solidFill>
                  <a:schemeClr val="tx1"/>
                </a:solidFill>
              </a:rPr>
              <a:t>for AIR 2017-</a:t>
            </a:r>
            <a:r>
              <a:rPr lang="en-US">
                <a:solidFill>
                  <a:schemeClr val="tx1"/>
                </a:solidFill>
              </a:rPr>
              <a:t> year 2013 and last monitoring year</a:t>
            </a:r>
            <a:r>
              <a:rPr lang="sk-SK">
                <a:solidFill>
                  <a:schemeClr val="tx1"/>
                </a:solidFill>
              </a:rPr>
              <a:t> –</a:t>
            </a:r>
            <a:r>
              <a:rPr lang="en-US">
                <a:solidFill>
                  <a:schemeClr val="tx1"/>
                </a:solidFill>
              </a:rPr>
              <a:t> 2016)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For each </a:t>
            </a:r>
            <a:r>
              <a:rPr lang="en-US" err="1">
                <a:solidFill>
                  <a:schemeClr val="tx1"/>
                </a:solidFill>
              </a:rPr>
              <a:t>programme</a:t>
            </a:r>
            <a:r>
              <a:rPr lang="en-US">
                <a:solidFill>
                  <a:schemeClr val="tx1"/>
                </a:solidFill>
              </a:rPr>
              <a:t> beneficiary: amount of support received in years 2014-</a:t>
            </a:r>
            <a:r>
              <a:rPr lang="sk-SK">
                <a:solidFill>
                  <a:schemeClr val="tx1"/>
                </a:solidFill>
              </a:rPr>
              <a:t>year of assessment</a:t>
            </a:r>
            <a:endParaRPr lang="en-US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For each </a:t>
            </a:r>
            <a:r>
              <a:rPr lang="en-US" err="1">
                <a:solidFill>
                  <a:schemeClr val="tx1"/>
                </a:solidFill>
              </a:rPr>
              <a:t>programme</a:t>
            </a:r>
            <a:r>
              <a:rPr lang="en-US">
                <a:solidFill>
                  <a:schemeClr val="tx1"/>
                </a:solidFill>
              </a:rPr>
              <a:t> beneficiary: the amount of RDP support received per year, the branch and purpose of support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For each unit (beneficiaries and non-beneficiaries: The value of any other support obtained between 2014 and the year of assessment</a:t>
            </a:r>
            <a:endParaRPr lang="en-US">
              <a:solidFill>
                <a:schemeClr val="tx1"/>
              </a:solidFill>
            </a:endParaRPr>
          </a:p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3380799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</a:t>
            </a:r>
            <a:r>
              <a:rPr lang="sk-SK"/>
              <a:t>sources</a:t>
            </a:r>
            <a:r>
              <a:rPr lang="de-AT"/>
              <a:t> (1)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sk-SK" sz="2800" b="1">
                <a:solidFill>
                  <a:schemeClr val="tx1">
                    <a:lumMod val="50000"/>
                  </a:schemeClr>
                </a:solidFill>
              </a:rPr>
              <a:t>AIR 2017 – assessment of p</a:t>
            </a:r>
            <a:r>
              <a:rPr lang="en-US" sz="2800" b="1" err="1">
                <a:solidFill>
                  <a:schemeClr val="tx1">
                    <a:lumMod val="50000"/>
                  </a:schemeClr>
                </a:solidFill>
              </a:rPr>
              <a:t>rogramme</a:t>
            </a:r>
            <a:r>
              <a:rPr lang="en-US" sz="2800" b="1">
                <a:solidFill>
                  <a:schemeClr val="tx1">
                    <a:lumMod val="50000"/>
                  </a:schemeClr>
                </a:solidFill>
              </a:rPr>
              <a:t> results</a:t>
            </a:r>
            <a:r>
              <a:rPr lang="sk-SK" sz="2800" b="1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sz="260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sz="2600">
                <a:solidFill>
                  <a:schemeClr val="tx1">
                    <a:lumMod val="50000"/>
                  </a:schemeClr>
                </a:solidFill>
              </a:rPr>
              <a:t>micro-level</a:t>
            </a:r>
            <a:r>
              <a:rPr lang="sk-SK" sz="2600">
                <a:solidFill>
                  <a:schemeClr val="tx1">
                    <a:lumMod val="50000"/>
                  </a:schemeClr>
                </a:solidFill>
              </a:rPr>
              <a:t>)</a:t>
            </a:r>
            <a:r>
              <a:rPr lang="en-US" sz="260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algn="just"/>
            <a:endParaRPr lang="en-GB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900">
                <a:solidFill>
                  <a:schemeClr val="tx1">
                    <a:lumMod val="50000"/>
                  </a:schemeClr>
                </a:solidFill>
              </a:rPr>
              <a:t>Data </a:t>
            </a:r>
            <a:r>
              <a:rPr lang="sk-SK" sz="2900">
                <a:solidFill>
                  <a:schemeClr val="tx1">
                    <a:lumMod val="50000"/>
                  </a:schemeClr>
                </a:solidFill>
              </a:rPr>
              <a:t>on </a:t>
            </a:r>
            <a:r>
              <a:rPr lang="en-US" sz="2900">
                <a:solidFill>
                  <a:schemeClr val="tx1">
                    <a:lumMod val="50000"/>
                  </a:schemeClr>
                </a:solidFill>
              </a:rPr>
              <a:t>beneficiaries and non-beneficiaries collected on the basis of primary data /secondary data and/or own surveys.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90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900">
                <a:solidFill>
                  <a:schemeClr val="tx1">
                    <a:lumMod val="50000"/>
                  </a:schemeClr>
                </a:solidFill>
              </a:rPr>
              <a:t>The FADN database combined with anonymous data from the PA</a:t>
            </a:r>
            <a:endParaRPr lang="sk-SK" sz="290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90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900">
                <a:solidFill>
                  <a:schemeClr val="tx1">
                    <a:lumMod val="50000"/>
                  </a:schemeClr>
                </a:solidFill>
              </a:rPr>
              <a:t>Outside the agricultural sector, the availability of secondary data becomes scarce 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900">
              <a:solidFill>
                <a:schemeClr val="tx1">
                  <a:lumMod val="50000"/>
                </a:schemeClr>
              </a:solidFill>
            </a:endParaRP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en-US" sz="2900">
                <a:solidFill>
                  <a:schemeClr val="tx1">
                    <a:lumMod val="50000"/>
                  </a:schemeClr>
                </a:solidFill>
              </a:rPr>
              <a:t>Various national statistics on households, municipalities, small businesses are available but their accessibility varies strongly among Member States</a:t>
            </a: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endParaRPr lang="en-US" sz="2900">
              <a:solidFill>
                <a:schemeClr val="tx1">
                  <a:lumMod val="50000"/>
                </a:schemeClr>
              </a:solidFill>
            </a:endParaRPr>
          </a:p>
          <a:p>
            <a:pPr marL="1200150" lvl="1" indent="-457200" algn="just">
              <a:buFont typeface="Arial" panose="020B0604020202020204" pitchFamily="34" charset="0"/>
              <a:buChar char="•"/>
            </a:pPr>
            <a:r>
              <a:rPr lang="en-US" sz="2900">
                <a:solidFill>
                  <a:schemeClr val="tx1">
                    <a:lumMod val="50000"/>
                  </a:schemeClr>
                </a:solidFill>
              </a:rPr>
              <a:t>In many cases, own surveys will be the only source of information for the evaluation of non-agricultural RD activities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518496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</a:t>
            </a:r>
            <a:r>
              <a:rPr lang="sk-SK"/>
              <a:t>sources</a:t>
            </a:r>
            <a:r>
              <a:rPr lang="de-AT"/>
              <a:t> (2)</a:t>
            </a:r>
            <a:r>
              <a:rPr lang="sk-SK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en-US" sz="3600" b="1">
                <a:solidFill>
                  <a:schemeClr val="tx1">
                    <a:lumMod val="50000"/>
                  </a:schemeClr>
                </a:solidFill>
              </a:rPr>
              <a:t>AIR 2019 and ex-post evaluation</a:t>
            </a:r>
            <a:r>
              <a:rPr lang="sk-SK" sz="3600" b="1">
                <a:solidFill>
                  <a:schemeClr val="tx1">
                    <a:lumMod val="50000"/>
                  </a:schemeClr>
                </a:solidFill>
              </a:rPr>
              <a:t> – assessment of p</a:t>
            </a:r>
            <a:r>
              <a:rPr lang="en-US" sz="3600" b="1" err="1">
                <a:solidFill>
                  <a:schemeClr val="tx1">
                    <a:lumMod val="50000"/>
                  </a:schemeClr>
                </a:solidFill>
              </a:rPr>
              <a:t>rogramme</a:t>
            </a:r>
            <a:r>
              <a:rPr lang="en-US" sz="3600" b="1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sz="3600" b="1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US" sz="3600" b="1" err="1">
                <a:solidFill>
                  <a:schemeClr val="tx1">
                    <a:lumMod val="50000"/>
                  </a:schemeClr>
                </a:solidFill>
              </a:rPr>
              <a:t>mpacts</a:t>
            </a:r>
            <a:r>
              <a:rPr lang="en-US" sz="3600" b="1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k-SK" sz="2600">
                <a:solidFill>
                  <a:schemeClr val="tx1">
                    <a:lumMod val="50000"/>
                  </a:schemeClr>
                </a:solidFill>
              </a:rPr>
              <a:t>(RDP level) </a:t>
            </a:r>
          </a:p>
          <a:p>
            <a:pPr algn="just"/>
            <a:endParaRPr lang="en-US" sz="3200" b="1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50000"/>
                  </a:schemeClr>
                </a:solidFill>
              </a:rPr>
              <a:t>Regional- and macro-economic data collected for individual regions (e.g. NUTS 4 – NUTS 3), communities (e.g. NUTS 5) or villages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>
              <a:solidFill>
                <a:schemeClr val="tx1">
                  <a:lumMod val="50000"/>
                </a:schemeClr>
              </a:solidFill>
            </a:endParaRP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50000"/>
                  </a:schemeClr>
                </a:solidFill>
              </a:rPr>
              <a:t>The results generated at these levels can be thereafter aggregated into RDP or national level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>
              <a:solidFill>
                <a:schemeClr val="tx1">
                  <a:lumMod val="50000"/>
                </a:schemeClr>
              </a:solidFill>
            </a:endParaRPr>
          </a:p>
          <a:p>
            <a:pPr marL="1085850" lvl="1" indent="-3429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50000"/>
                  </a:schemeClr>
                </a:solidFill>
              </a:rPr>
              <a:t>In several MS detailed (secondary) data on regions (NUTS 3 - NUTS 5) can only be obtained from respective statistical offices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50000"/>
                  </a:schemeClr>
                </a:solidFill>
              </a:rPr>
              <a:t>Data on small communities or villages may be collected through surveys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>
                <a:solidFill>
                  <a:schemeClr val="tx1">
                    <a:lumMod val="50000"/>
                  </a:schemeClr>
                </a:solidFill>
              </a:rPr>
              <a:t>Data on RD support at </a:t>
            </a:r>
            <a:r>
              <a:rPr lang="en-US" sz="3200" err="1">
                <a:solidFill>
                  <a:schemeClr val="tx1">
                    <a:lumMod val="50000"/>
                  </a:schemeClr>
                </a:solidFill>
              </a:rPr>
              <a:t>programme</a:t>
            </a:r>
            <a:r>
              <a:rPr lang="en-US" sz="3200">
                <a:solidFill>
                  <a:schemeClr val="tx1">
                    <a:lumMod val="50000"/>
                  </a:schemeClr>
                </a:solidFill>
              </a:rPr>
              <a:t> area level or at national level can be collected from the </a:t>
            </a:r>
            <a:r>
              <a:rPr lang="sk-SK" sz="3200">
                <a:solidFill>
                  <a:schemeClr val="tx1">
                    <a:lumMod val="50000"/>
                  </a:schemeClr>
                </a:solidFill>
              </a:rPr>
              <a:t>paying agencies</a:t>
            </a:r>
            <a:endParaRPr lang="en-GB" sz="3200">
              <a:solidFill>
                <a:schemeClr val="tx1">
                  <a:lumMod val="50000"/>
                </a:schemeClr>
              </a:solidFill>
            </a:endParaRPr>
          </a:p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1125867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45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5" name="Zaoblený obdĺžnik 5"/>
          <p:cNvSpPr/>
          <p:nvPr/>
        </p:nvSpPr>
        <p:spPr>
          <a:xfrm>
            <a:off x="427417" y="2315548"/>
            <a:ext cx="3697322" cy="4000525"/>
          </a:xfrm>
          <a:prstGeom prst="roundRect">
            <a:avLst/>
          </a:prstGeom>
          <a:solidFill>
            <a:srgbClr val="8BAB8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Obdĺžnik 7"/>
          <p:cNvSpPr/>
          <p:nvPr/>
        </p:nvSpPr>
        <p:spPr>
          <a:xfrm>
            <a:off x="655999" y="3700140"/>
            <a:ext cx="3240157" cy="7808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Ensuring consistency </a:t>
            </a:r>
            <a:r>
              <a:rPr lang="sk-SK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 E</a:t>
            </a:r>
            <a:r>
              <a:rPr lang="es-ES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</a:t>
            </a:r>
            <a:r>
              <a:rPr lang="sk-SK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 and indicators with the intervention logic</a:t>
            </a:r>
            <a:endParaRPr lang="en-GB" sz="14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Obdĺžnik 8"/>
          <p:cNvSpPr/>
          <p:nvPr/>
        </p:nvSpPr>
        <p:spPr>
          <a:xfrm>
            <a:off x="655999" y="4720647"/>
            <a:ext cx="3240157" cy="7381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Decide on the  evaluation approach and select evaluation methods </a:t>
            </a:r>
          </a:p>
        </p:txBody>
      </p:sp>
      <p:sp>
        <p:nvSpPr>
          <p:cNvPr id="9" name="Obdĺžnik 9"/>
          <p:cNvSpPr/>
          <p:nvPr/>
        </p:nvSpPr>
        <p:spPr>
          <a:xfrm>
            <a:off x="655998" y="5669769"/>
            <a:ext cx="3240157" cy="5124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Ensure data quality and accessibility</a:t>
            </a:r>
            <a:endParaRPr lang="en-GB" sz="9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BlokTextu 15"/>
          <p:cNvSpPr txBox="1"/>
          <p:nvPr/>
        </p:nvSpPr>
        <p:spPr>
          <a:xfrm>
            <a:off x="621177" y="2299426"/>
            <a:ext cx="33098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Setting up the system</a:t>
            </a:r>
          </a:p>
        </p:txBody>
      </p:sp>
      <p:sp>
        <p:nvSpPr>
          <p:cNvPr id="12" name="Pravá zložená zátvorka 17"/>
          <p:cNvSpPr/>
          <p:nvPr/>
        </p:nvSpPr>
        <p:spPr>
          <a:xfrm>
            <a:off x="4124739" y="2665468"/>
            <a:ext cx="781306" cy="3135185"/>
          </a:xfrm>
          <a:prstGeom prst="rightBrace">
            <a:avLst>
              <a:gd name="adj1" fmla="val 8333"/>
              <a:gd name="adj2" fmla="val 50414"/>
            </a:avLst>
          </a:prstGeom>
          <a:ln w="57150">
            <a:solidFill>
              <a:schemeClr val="accent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3" name="Rovná spojovacia šípka 23"/>
          <p:cNvCxnSpPr/>
          <p:nvPr/>
        </p:nvCxnSpPr>
        <p:spPr>
          <a:xfrm>
            <a:off x="2276078" y="3418492"/>
            <a:ext cx="0" cy="29070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25"/>
          <p:cNvCxnSpPr>
            <a:stCxn id="7" idx="2"/>
            <a:endCxn id="8" idx="0"/>
          </p:cNvCxnSpPr>
          <p:nvPr/>
        </p:nvCxnSpPr>
        <p:spPr>
          <a:xfrm>
            <a:off x="2276078" y="4481023"/>
            <a:ext cx="0" cy="23962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41"/>
          <p:cNvCxnSpPr>
            <a:stCxn id="8" idx="2"/>
            <a:endCxn id="9" idx="0"/>
          </p:cNvCxnSpPr>
          <p:nvPr/>
        </p:nvCxnSpPr>
        <p:spPr>
          <a:xfrm flipH="1">
            <a:off x="2276077" y="5458814"/>
            <a:ext cx="1" cy="210955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Zaoblený obdĺžnik 46"/>
          <p:cNvSpPr/>
          <p:nvPr/>
        </p:nvSpPr>
        <p:spPr>
          <a:xfrm>
            <a:off x="4955179" y="2299425"/>
            <a:ext cx="3701838" cy="4000525"/>
          </a:xfrm>
          <a:prstGeom prst="roundRect">
            <a:avLst/>
          </a:prstGeom>
          <a:solidFill>
            <a:srgbClr val="57825E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Obdĺžnik 47"/>
          <p:cNvSpPr/>
          <p:nvPr/>
        </p:nvSpPr>
        <p:spPr>
          <a:xfrm>
            <a:off x="5238252" y="3409439"/>
            <a:ext cx="3149092" cy="7489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Observing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Manage data collection</a:t>
            </a:r>
          </a:p>
        </p:txBody>
      </p:sp>
      <p:sp>
        <p:nvSpPr>
          <p:cNvPr id="19" name="Obdĺžnik 49"/>
          <p:cNvSpPr/>
          <p:nvPr/>
        </p:nvSpPr>
        <p:spPr>
          <a:xfrm>
            <a:off x="5238252" y="5387522"/>
            <a:ext cx="3149092" cy="7474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Judging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Interpret evaluation findings </a:t>
            </a:r>
          </a:p>
          <a:p>
            <a:pPr algn="ctr"/>
            <a:r>
              <a:rPr lang="en-GB" sz="1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Answer evaluation questions 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 conclusions and recommendations </a:t>
            </a:r>
          </a:p>
        </p:txBody>
      </p:sp>
      <p:sp>
        <p:nvSpPr>
          <p:cNvPr id="20" name="BlokTextu 50"/>
          <p:cNvSpPr txBox="1"/>
          <p:nvPr/>
        </p:nvSpPr>
        <p:spPr>
          <a:xfrm>
            <a:off x="5385928" y="2287016"/>
            <a:ext cx="2853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Conducting the evaluation  and answering EQ</a:t>
            </a:r>
          </a:p>
        </p:txBody>
      </p:sp>
      <p:cxnSp>
        <p:nvCxnSpPr>
          <p:cNvPr id="21" name="Rovná spojovacia šípka 52"/>
          <p:cNvCxnSpPr>
            <a:stCxn id="17" idx="2"/>
          </p:cNvCxnSpPr>
          <p:nvPr/>
        </p:nvCxnSpPr>
        <p:spPr>
          <a:xfrm flipH="1">
            <a:off x="6806097" y="4158339"/>
            <a:ext cx="6701" cy="151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54"/>
          <p:cNvCxnSpPr/>
          <p:nvPr/>
        </p:nvCxnSpPr>
        <p:spPr>
          <a:xfrm>
            <a:off x="6806097" y="4916028"/>
            <a:ext cx="6701" cy="364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bdĺžnik 48"/>
          <p:cNvSpPr/>
          <p:nvPr/>
        </p:nvSpPr>
        <p:spPr>
          <a:xfrm>
            <a:off x="5231551" y="4309342"/>
            <a:ext cx="3149092" cy="76059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Analysing</a:t>
            </a:r>
            <a:r>
              <a:rPr lang="en-GB" sz="14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ctr"/>
            <a:r>
              <a:rPr lang="en-GB" sz="11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conduct the calculation of indicators in line with selected methods  </a:t>
            </a:r>
          </a:p>
        </p:txBody>
      </p:sp>
      <p:sp>
        <p:nvSpPr>
          <p:cNvPr id="34" name="Obdĺžnik 6"/>
          <p:cNvSpPr/>
          <p:nvPr/>
        </p:nvSpPr>
        <p:spPr>
          <a:xfrm>
            <a:off x="655999" y="2834013"/>
            <a:ext cx="3240157" cy="6297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Ensuring coherence and relevance of the RDP intervention logic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s-ES" err="1"/>
              <a:t>Overview</a:t>
            </a:r>
            <a:r>
              <a:rPr lang="es-ES"/>
              <a:t> of </a:t>
            </a:r>
            <a:r>
              <a:rPr lang="es-ES" err="1"/>
              <a:t>steps</a:t>
            </a:r>
            <a:r>
              <a:rPr lang="es-ES"/>
              <a:t> in </a:t>
            </a:r>
            <a:r>
              <a:rPr lang="es-ES" err="1"/>
              <a:t>setting</a:t>
            </a:r>
            <a:r>
              <a:rPr lang="es-ES"/>
              <a:t> up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system</a:t>
            </a:r>
            <a:r>
              <a:rPr lang="es-ES"/>
              <a:t> to </a:t>
            </a:r>
            <a:r>
              <a:rPr lang="es-ES" err="1"/>
              <a:t>answer</a:t>
            </a:r>
            <a:r>
              <a:rPr lang="es-ES"/>
              <a:t> EQ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5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/>
      <p:bldP spid="12" grpId="0" animBg="1"/>
      <p:bldP spid="16" grpId="0" animBg="1"/>
      <p:bldP spid="17" grpId="0" animBg="1"/>
      <p:bldP spid="19" grpId="0" animBg="1"/>
      <p:bldP spid="20" grpId="0"/>
      <p:bldP spid="33" grpId="0" animBg="1"/>
      <p:bldP spid="3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46</a:t>
            </a:fld>
            <a:endParaRPr lang="fr-FR" sz="1400" b="1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488" y="1598613"/>
            <a:ext cx="82042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6463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b="0">
                <a:solidFill>
                  <a:srgbClr val="6F6F6F"/>
                </a:solidFill>
                <a:latin typeface="Helvetica"/>
                <a:cs typeface="Helvetica"/>
              </a:rPr>
              <a:t>Thank you for your attention!</a:t>
            </a:r>
          </a:p>
          <a:p>
            <a:pPr eaLnBrk="1" hangingPunct="1">
              <a:defRPr/>
            </a:pPr>
            <a:endParaRPr lang="en-US" sz="4000" b="0">
              <a:solidFill>
                <a:srgbClr val="6F6F6F"/>
              </a:solidFill>
              <a:latin typeface="Helvetica"/>
              <a:cs typeface="Helvetica"/>
            </a:endParaRPr>
          </a:p>
          <a:p>
            <a:pPr eaLnBrk="1" hangingPunct="1">
              <a:defRPr/>
            </a:pPr>
            <a:endParaRPr lang="en-US" sz="4000" b="0">
              <a:solidFill>
                <a:srgbClr val="6F6F6F"/>
              </a:solidFill>
              <a:latin typeface="Helvetica"/>
              <a:cs typeface="Helvetica"/>
            </a:endParaRP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European Evaluation Helpdesk for Rural Development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Boulevard Saint Michel 77-79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B-1040 Brussels</a:t>
            </a:r>
          </a:p>
          <a:p>
            <a:pPr algn="ctr" eaLnBrk="1" hangingPunct="1">
              <a:defRPr/>
            </a:pPr>
            <a:r>
              <a:rPr lang="en-GB" sz="1800" b="0">
                <a:solidFill>
                  <a:srgbClr val="6F6F6F"/>
                </a:solidFill>
                <a:latin typeface="Helvetica"/>
                <a:cs typeface="Helvetica"/>
              </a:rPr>
              <a:t>Tel. +32 2 7375130 </a:t>
            </a:r>
          </a:p>
          <a:p>
            <a:pPr algn="ctr" eaLnBrk="1" hangingPunct="1">
              <a:defRPr/>
            </a:pPr>
            <a:r>
              <a:rPr lang="en-US" sz="1800" b="0">
                <a:solidFill>
                  <a:srgbClr val="6F6F6F"/>
                </a:solidFill>
                <a:latin typeface="Helvetica"/>
                <a:cs typeface="Helvetica"/>
              </a:rPr>
              <a:t>E-mail</a:t>
            </a:r>
            <a:r>
              <a:rPr lang="en-US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hlinkClick r:id="rId4"/>
              </a:rPr>
              <a:t>info@ruralevaluation.eu</a:t>
            </a:r>
            <a:endParaRPr lang="en-US" sz="1800" b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 eaLnBrk="1" hangingPunct="1">
              <a:defRPr/>
            </a:pPr>
            <a:r>
              <a:rPr lang="fr-BE" sz="1800" b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  <a:hlinkClick r:id="rId5"/>
              </a:rPr>
              <a:t>http://enrd.ec.europa.eu/evaluation</a:t>
            </a:r>
            <a:endParaRPr lang="en-US" sz="180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defRPr/>
            </a:pPr>
            <a:endParaRPr lang="en-US" sz="1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2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5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1337479" y="1630627"/>
            <a:ext cx="2784144" cy="914400"/>
          </a:xfrm>
          <a:prstGeom prst="ellipse">
            <a:avLst/>
          </a:prstGeom>
          <a:solidFill>
            <a:srgbClr val="5782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err="1"/>
              <a:t>Common</a:t>
            </a:r>
            <a:r>
              <a:rPr lang="sk-SK"/>
              <a:t> EQ</a:t>
            </a:r>
          </a:p>
        </p:txBody>
      </p:sp>
      <p:sp>
        <p:nvSpPr>
          <p:cNvPr id="8" name="Ovál 7"/>
          <p:cNvSpPr/>
          <p:nvPr/>
        </p:nvSpPr>
        <p:spPr>
          <a:xfrm>
            <a:off x="4640238" y="1630627"/>
            <a:ext cx="2765946" cy="914400"/>
          </a:xfrm>
          <a:prstGeom prst="ellipse">
            <a:avLst/>
          </a:prstGeom>
          <a:solidFill>
            <a:srgbClr val="F383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err="1"/>
              <a:t>Programme</a:t>
            </a:r>
            <a:r>
              <a:rPr lang="sk-SK"/>
              <a:t> </a:t>
            </a:r>
            <a:r>
              <a:rPr lang="sk-SK" err="1"/>
              <a:t>specific</a:t>
            </a:r>
            <a:r>
              <a:rPr lang="sk-SK"/>
              <a:t> EQ</a:t>
            </a:r>
          </a:p>
        </p:txBody>
      </p:sp>
      <p:sp>
        <p:nvSpPr>
          <p:cNvPr id="9" name="Šípka nahor 8"/>
          <p:cNvSpPr/>
          <p:nvPr/>
        </p:nvSpPr>
        <p:spPr>
          <a:xfrm>
            <a:off x="2640840" y="2617813"/>
            <a:ext cx="177421" cy="3189027"/>
          </a:xfrm>
          <a:prstGeom prst="upArrow">
            <a:avLst/>
          </a:prstGeom>
          <a:solidFill>
            <a:srgbClr val="6F6F6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nahor 9"/>
          <p:cNvSpPr/>
          <p:nvPr/>
        </p:nvSpPr>
        <p:spPr>
          <a:xfrm>
            <a:off x="5863986" y="2612983"/>
            <a:ext cx="177421" cy="3189027"/>
          </a:xfrm>
          <a:prstGeom prst="upArrow">
            <a:avLst/>
          </a:prstGeom>
          <a:solidFill>
            <a:srgbClr val="6F6F6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Zaoblený obdĺžnik 10"/>
          <p:cNvSpPr/>
          <p:nvPr/>
        </p:nvSpPr>
        <p:spPr>
          <a:xfrm>
            <a:off x="1337479" y="2805065"/>
            <a:ext cx="2784144" cy="696035"/>
          </a:xfrm>
          <a:prstGeom prst="roundRect">
            <a:avLst/>
          </a:prstGeom>
          <a:solidFill>
            <a:schemeClr val="bg1"/>
          </a:solidFill>
          <a:ln>
            <a:solidFill>
              <a:srgbClr val="8BAB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Support evaluation of EU RD policy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4640238" y="2805064"/>
            <a:ext cx="2765946" cy="696035"/>
          </a:xfrm>
          <a:prstGeom prst="roundRect">
            <a:avLst/>
          </a:prstGeom>
          <a:solidFill>
            <a:schemeClr val="bg1"/>
          </a:solidFill>
          <a:ln>
            <a:solidFill>
              <a:srgbClr val="F29A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Support evaluation of national/</a:t>
            </a:r>
            <a:r>
              <a:rPr lang="en-GB" sz="1600" err="1">
                <a:solidFill>
                  <a:schemeClr val="tx1"/>
                </a:solidFill>
              </a:rPr>
              <a:t>regio</a:t>
            </a:r>
            <a:r>
              <a:rPr lang="sk-SK" sz="1600">
                <a:solidFill>
                  <a:schemeClr val="tx1"/>
                </a:solidFill>
              </a:rPr>
              <a:t>na</a:t>
            </a:r>
            <a:r>
              <a:rPr lang="en-GB" sz="1600">
                <a:solidFill>
                  <a:schemeClr val="tx1"/>
                </a:solidFill>
              </a:rPr>
              <a:t>l RD policy</a:t>
            </a:r>
          </a:p>
        </p:txBody>
      </p:sp>
      <p:sp>
        <p:nvSpPr>
          <p:cNvPr id="13" name="Zaoblený obdĺžnik 12"/>
          <p:cNvSpPr/>
          <p:nvPr/>
        </p:nvSpPr>
        <p:spPr>
          <a:xfrm>
            <a:off x="1337479" y="3662180"/>
            <a:ext cx="2784144" cy="696035"/>
          </a:xfrm>
          <a:prstGeom prst="roundRect">
            <a:avLst/>
          </a:prstGeom>
          <a:solidFill>
            <a:schemeClr val="bg1"/>
          </a:solidFill>
          <a:ln>
            <a:solidFill>
              <a:srgbClr val="8BAB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Enhance comparability of evaluation findings across EU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4640238" y="3653500"/>
            <a:ext cx="2765946" cy="696035"/>
          </a:xfrm>
          <a:prstGeom prst="roundRect">
            <a:avLst/>
          </a:prstGeom>
          <a:solidFill>
            <a:schemeClr val="bg1"/>
          </a:solidFill>
          <a:ln>
            <a:solidFill>
              <a:srgbClr val="F29A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Focus on evaluation of RDP specific topics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1337479" y="4523699"/>
            <a:ext cx="6068705" cy="668741"/>
          </a:xfrm>
          <a:prstGeom prst="roundRect">
            <a:avLst/>
          </a:prstGeom>
          <a:solidFill>
            <a:schemeClr val="bg1"/>
          </a:solidFill>
          <a:ln>
            <a:solidFill>
              <a:srgbClr val="AD3A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Demonstrate the contribution of programme interventions</a:t>
            </a:r>
          </a:p>
        </p:txBody>
      </p:sp>
      <p:sp>
        <p:nvSpPr>
          <p:cNvPr id="16" name="Zaoblený obdĺžnik 15"/>
          <p:cNvSpPr/>
          <p:nvPr/>
        </p:nvSpPr>
        <p:spPr>
          <a:xfrm>
            <a:off x="1337479" y="5344840"/>
            <a:ext cx="6068705" cy="668741"/>
          </a:xfrm>
          <a:prstGeom prst="roundRect">
            <a:avLst/>
          </a:prstGeom>
          <a:solidFill>
            <a:schemeClr val="bg1"/>
          </a:solidFill>
          <a:ln>
            <a:solidFill>
              <a:srgbClr val="AD3A2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Encourage the assessment of programme results and impacts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de-AT"/>
              <a:t>Types of Evaluation Questions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7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err="1"/>
              <a:t>Common</a:t>
            </a:r>
            <a:r>
              <a:rPr lang="es-ES"/>
              <a:t> </a:t>
            </a:r>
            <a:r>
              <a:rPr lang="es-ES" err="1"/>
              <a:t>Evaluation</a:t>
            </a:r>
            <a:r>
              <a:rPr lang="es-ES"/>
              <a:t> </a:t>
            </a:r>
            <a:r>
              <a:rPr lang="es-ES" err="1"/>
              <a:t>Questions</a:t>
            </a:r>
            <a:r>
              <a:rPr lang="es-ES"/>
              <a:t> (CEQ)</a:t>
            </a:r>
            <a:endParaRPr lang="en-US"/>
          </a:p>
        </p:txBody>
      </p:sp>
      <p:sp>
        <p:nvSpPr>
          <p:cNvPr id="6" name="Zaoblený obdĺžnik 4"/>
          <p:cNvSpPr/>
          <p:nvPr/>
        </p:nvSpPr>
        <p:spPr>
          <a:xfrm>
            <a:off x="151832" y="2538990"/>
            <a:ext cx="2852381" cy="912126"/>
          </a:xfrm>
          <a:prstGeom prst="roundRect">
            <a:avLst/>
          </a:prstGeom>
          <a:solidFill>
            <a:srgbClr val="5782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latin typeface="Helvetica" panose="020B0604020202020204" pitchFamily="34" charset="0"/>
                <a:cs typeface="Helvetica" panose="020B0604020202020204" pitchFamily="34" charset="0"/>
              </a:rPr>
              <a:t>Focus area related CEQ</a:t>
            </a:r>
          </a:p>
        </p:txBody>
      </p:sp>
      <p:sp>
        <p:nvSpPr>
          <p:cNvPr id="7" name="Zaoblený obdĺžnik 5"/>
          <p:cNvSpPr/>
          <p:nvPr/>
        </p:nvSpPr>
        <p:spPr>
          <a:xfrm>
            <a:off x="3060511" y="2538990"/>
            <a:ext cx="2958152" cy="912126"/>
          </a:xfrm>
          <a:prstGeom prst="roundRect">
            <a:avLst/>
          </a:prstGeom>
          <a:solidFill>
            <a:srgbClr val="5782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latin typeface="Helvetica" panose="020B0604020202020204" pitchFamily="34" charset="0"/>
                <a:cs typeface="Helvetica" panose="020B0604020202020204" pitchFamily="34" charset="0"/>
              </a:rPr>
              <a:t>CEQ related to other specific aspects </a:t>
            </a:r>
          </a:p>
        </p:txBody>
      </p:sp>
      <p:sp>
        <p:nvSpPr>
          <p:cNvPr id="8" name="Zaoblený obdĺžnik 6"/>
          <p:cNvSpPr/>
          <p:nvPr/>
        </p:nvSpPr>
        <p:spPr>
          <a:xfrm>
            <a:off x="6074961" y="2538990"/>
            <a:ext cx="2947919" cy="912126"/>
          </a:xfrm>
          <a:prstGeom prst="roundRect">
            <a:avLst/>
          </a:prstGeom>
          <a:solidFill>
            <a:srgbClr val="5782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>
                <a:latin typeface="Helvetica" panose="020B0604020202020204" pitchFamily="34" charset="0"/>
                <a:cs typeface="Helvetica" panose="020B0604020202020204" pitchFamily="34" charset="0"/>
              </a:rPr>
              <a:t>CEQ related to EU level objectives </a:t>
            </a:r>
          </a:p>
        </p:txBody>
      </p:sp>
      <p:sp>
        <p:nvSpPr>
          <p:cNvPr id="9" name="Zaoblený obdĺžnik 7"/>
          <p:cNvSpPr/>
          <p:nvPr/>
        </p:nvSpPr>
        <p:spPr>
          <a:xfrm>
            <a:off x="151832" y="3451116"/>
            <a:ext cx="2852381" cy="2497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Linked to Focus Area </a:t>
            </a:r>
            <a:r>
              <a:rPr lang="en-GB" sz="1200" b="1">
                <a:solidFill>
                  <a:srgbClr val="5782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objectives</a:t>
            </a:r>
          </a:p>
          <a:p>
            <a:pPr>
              <a:spcBef>
                <a:spcPts val="0"/>
              </a:spcBef>
            </a:pPr>
            <a:endParaRPr lang="en-GB" sz="12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Capture the </a:t>
            </a:r>
            <a:r>
              <a:rPr lang="en-GB" sz="1200" b="1">
                <a:solidFill>
                  <a:srgbClr val="5782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achievements of Focus Area related objectives</a:t>
            </a:r>
          </a:p>
          <a:p>
            <a:pPr>
              <a:spcBef>
                <a:spcPts val="0"/>
              </a:spcBef>
            </a:pPr>
            <a:endParaRPr lang="en-GB" sz="12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Answered with the means of </a:t>
            </a:r>
            <a:r>
              <a:rPr lang="en-GB" sz="1200" b="1">
                <a:solidFill>
                  <a:srgbClr val="5782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 indicators </a:t>
            </a: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(and additional indicators/information when necessary)</a:t>
            </a:r>
          </a:p>
          <a:p>
            <a:pPr>
              <a:spcBef>
                <a:spcPts val="0"/>
              </a:spcBef>
            </a:pPr>
            <a:endParaRPr lang="en-GB" sz="12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Zaoblený obdĺžnik 8"/>
          <p:cNvSpPr/>
          <p:nvPr/>
        </p:nvSpPr>
        <p:spPr>
          <a:xfrm>
            <a:off x="3060512" y="3451116"/>
            <a:ext cx="2958151" cy="2497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Linked to </a:t>
            </a:r>
            <a:r>
              <a:rPr lang="en-GB" sz="1200" b="1">
                <a:solidFill>
                  <a:srgbClr val="5782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specific policy aspects</a:t>
            </a: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such as  synergies among priorities and focus areas, TA and NRN </a:t>
            </a:r>
          </a:p>
          <a:p>
            <a:endParaRPr lang="en-GB" sz="12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Reported in the </a:t>
            </a:r>
            <a:r>
              <a:rPr lang="en-GB" sz="1200" b="1">
                <a:solidFill>
                  <a:srgbClr val="5782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AIR in 2017 and 2019 </a:t>
            </a: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in the </a:t>
            </a:r>
            <a:r>
              <a:rPr lang="en-GB" sz="1200" b="1" i="1">
                <a:solidFill>
                  <a:srgbClr val="5782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 post </a:t>
            </a: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evaluation</a:t>
            </a:r>
          </a:p>
          <a:p>
            <a:pPr>
              <a:spcBef>
                <a:spcPts val="0"/>
              </a:spcBef>
            </a:pPr>
            <a:endParaRPr lang="en-GB" sz="12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Zaoblený obdĺžnik 9"/>
          <p:cNvSpPr/>
          <p:nvPr/>
        </p:nvSpPr>
        <p:spPr>
          <a:xfrm>
            <a:off x="6074961" y="3451116"/>
            <a:ext cx="2947919" cy="2497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endParaRPr lang="en-GB" sz="12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12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Linked to EU level objectives </a:t>
            </a:r>
          </a:p>
          <a:p>
            <a:pPr>
              <a:spcBef>
                <a:spcPts val="0"/>
              </a:spcBef>
            </a:pPr>
            <a:endParaRPr lang="en-GB" sz="12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Capture the </a:t>
            </a:r>
            <a:r>
              <a:rPr lang="en-GB" sz="1200" b="1">
                <a:solidFill>
                  <a:srgbClr val="5782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contribution of the programme </a:t>
            </a: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towards the overall policy objectives</a:t>
            </a:r>
          </a:p>
          <a:p>
            <a:pPr>
              <a:spcBef>
                <a:spcPts val="0"/>
              </a:spcBef>
            </a:pPr>
            <a:endParaRPr lang="en-GB" sz="12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Answered with the means of </a:t>
            </a:r>
            <a:r>
              <a:rPr lang="en-GB" sz="1200" b="1">
                <a:solidFill>
                  <a:srgbClr val="5782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common impact indicators, context indicators </a:t>
            </a: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</a:t>
            </a:r>
            <a:r>
              <a:rPr lang="en-GB" sz="1200" b="1">
                <a:solidFill>
                  <a:srgbClr val="57825E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complementary result indicators </a:t>
            </a:r>
            <a:r>
              <a:rPr lang="en-GB" sz="1200">
                <a:solidFill>
                  <a:schemeClr val="tx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(and additional indicators/information)</a:t>
            </a:r>
          </a:p>
          <a:p>
            <a:pPr>
              <a:spcBef>
                <a:spcPts val="0"/>
              </a:spcBef>
            </a:pPr>
            <a:endParaRPr lang="en-GB" sz="12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1200">
              <a:solidFill>
                <a:schemeClr val="tx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BlokTextu 10"/>
          <p:cNvSpPr txBox="1"/>
          <p:nvPr/>
        </p:nvSpPr>
        <p:spPr>
          <a:xfrm>
            <a:off x="1153237" y="1685618"/>
            <a:ext cx="3814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latin typeface="Helvetica" panose="020B0604020202020204" pitchFamily="34" charset="0"/>
                <a:cs typeface="Helvetica" panose="020B0604020202020204" pitchFamily="34" charset="0"/>
              </a:rPr>
              <a:t>To be answered in 2017, 2019, ex pos</a:t>
            </a:r>
            <a:r>
              <a:rPr lang="en-GB" sz="120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</a:p>
        </p:txBody>
      </p:sp>
      <p:sp>
        <p:nvSpPr>
          <p:cNvPr id="13" name="BlokTextu 11"/>
          <p:cNvSpPr txBox="1"/>
          <p:nvPr/>
        </p:nvSpPr>
        <p:spPr>
          <a:xfrm>
            <a:off x="6063021" y="1703724"/>
            <a:ext cx="2953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>
                <a:latin typeface="Helvetica" panose="020B0604020202020204" pitchFamily="34" charset="0"/>
                <a:cs typeface="Helvetica" panose="020B0604020202020204" pitchFamily="34" charset="0"/>
              </a:rPr>
              <a:t>To be answered in 2019, ex post</a:t>
            </a:r>
          </a:p>
        </p:txBody>
      </p:sp>
      <p:sp>
        <p:nvSpPr>
          <p:cNvPr id="14" name="Ľavá zložená zátvorka 12"/>
          <p:cNvSpPr/>
          <p:nvPr/>
        </p:nvSpPr>
        <p:spPr>
          <a:xfrm rot="5400000">
            <a:off x="2820480" y="298845"/>
            <a:ext cx="418644" cy="38759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2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Ľavá zložená zátvorka 13"/>
          <p:cNvSpPr/>
          <p:nvPr/>
        </p:nvSpPr>
        <p:spPr>
          <a:xfrm rot="5400000">
            <a:off x="7319636" y="1048716"/>
            <a:ext cx="418644" cy="231568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 sz="120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89367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6523"/>
            <a:ext cx="8229600" cy="237547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>
                <a:solidFill>
                  <a:srgbClr val="6F6F6F"/>
                </a:solidFill>
              </a:rPr>
              <a:t>Sound evaluation is ensured </a:t>
            </a:r>
            <a:r>
              <a:rPr lang="de-DE">
                <a:solidFill>
                  <a:srgbClr val="6F6F6F"/>
                </a:solidFill>
              </a:rPr>
              <a:t>by</a:t>
            </a:r>
            <a:r>
              <a:rPr lang="sk-SK">
                <a:solidFill>
                  <a:srgbClr val="6F6F6F"/>
                </a:solidFill>
              </a:rPr>
              <a:t> </a:t>
            </a:r>
            <a:r>
              <a:rPr lang="sk-SK" b="1">
                <a:solidFill>
                  <a:srgbClr val="6F6F6F"/>
                </a:solidFill>
              </a:rPr>
              <a:t>c</a:t>
            </a:r>
            <a:r>
              <a:rPr lang="en-US" b="1" err="1">
                <a:solidFill>
                  <a:srgbClr val="6F6F6F"/>
                </a:solidFill>
              </a:rPr>
              <a:t>onsisten</a:t>
            </a:r>
            <a:r>
              <a:rPr lang="sk-SK" b="1">
                <a:solidFill>
                  <a:srgbClr val="6F6F6F"/>
                </a:solidFill>
              </a:rPr>
              <a:t>cy</a:t>
            </a:r>
            <a:r>
              <a:rPr lang="en-US" b="1">
                <a:solidFill>
                  <a:srgbClr val="6F6F6F"/>
                </a:solidFill>
              </a:rPr>
              <a:t> 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between objectives, 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evaluation 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questions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/judgment criteria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 and indicators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  which allows </a:t>
            </a:r>
            <a:r>
              <a:rPr lang="sk-SK">
                <a:solidFill>
                  <a:schemeClr val="tx1">
                    <a:lumMod val="50000"/>
                  </a:schemeClr>
                </a:solidFill>
              </a:rPr>
              <a:t>to verify, </a:t>
            </a:r>
            <a:r>
              <a:rPr lang="de-DE">
                <a:solidFill>
                  <a:schemeClr val="tx1">
                    <a:lumMod val="50000"/>
                  </a:schemeClr>
                </a:solidFill>
              </a:rPr>
              <a:t>whether</a:t>
            </a:r>
            <a:r>
              <a:rPr lang="en-US">
                <a:solidFill>
                  <a:schemeClr val="tx1">
                    <a:lumMod val="50000"/>
                  </a:schemeClr>
                </a:solidFill>
              </a:rPr>
              <a:t>:</a:t>
            </a:r>
            <a:endParaRPr lang="en-US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>
                <a:solidFill>
                  <a:srgbClr val="6F6F6F"/>
                </a:solidFill>
              </a:rPr>
              <a:t>The evaluation framework</a:t>
            </a:r>
            <a:r>
              <a:rPr lang="sk-SK">
                <a:solidFill>
                  <a:srgbClr val="6F6F6F"/>
                </a:solidFill>
              </a:rPr>
              <a:t> is</a:t>
            </a:r>
            <a:r>
              <a:rPr lang="en-US">
                <a:solidFill>
                  <a:srgbClr val="6F6F6F"/>
                </a:solidFill>
              </a:rPr>
              <a:t> targeted towards the policy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k-SK">
                <a:solidFill>
                  <a:srgbClr val="6F6F6F"/>
                </a:solidFill>
              </a:rPr>
              <a:t>All terms used in </a:t>
            </a:r>
            <a:r>
              <a:rPr lang="de-DE">
                <a:solidFill>
                  <a:srgbClr val="6F6F6F"/>
                </a:solidFill>
              </a:rPr>
              <a:t>the </a:t>
            </a:r>
            <a:r>
              <a:rPr lang="sk-SK">
                <a:solidFill>
                  <a:srgbClr val="6F6F6F"/>
                </a:solidFill>
              </a:rPr>
              <a:t>evaluation framework are hamonised </a:t>
            </a:r>
            <a:endParaRPr lang="en-US">
              <a:solidFill>
                <a:srgbClr val="6F6F6F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k-SK">
                <a:solidFill>
                  <a:srgbClr val="6F6F6F"/>
                </a:solidFill>
              </a:rPr>
              <a:t>Sufficient e</a:t>
            </a:r>
            <a:r>
              <a:rPr lang="en-US" err="1">
                <a:solidFill>
                  <a:srgbClr val="6F6F6F"/>
                </a:solidFill>
              </a:rPr>
              <a:t>vidence</a:t>
            </a:r>
            <a:r>
              <a:rPr lang="en-US">
                <a:solidFill>
                  <a:srgbClr val="6F6F6F"/>
                </a:solidFill>
              </a:rPr>
              <a:t> to answer EQ</a:t>
            </a:r>
            <a:r>
              <a:rPr lang="sk-SK">
                <a:solidFill>
                  <a:srgbClr val="6F6F6F"/>
                </a:solidFill>
              </a:rPr>
              <a:t> can be collected</a:t>
            </a:r>
            <a:endParaRPr lang="en-US">
              <a:solidFill>
                <a:srgbClr val="6F6F6F"/>
              </a:solidFill>
            </a:endParaRPr>
          </a:p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6830" y="4465825"/>
            <a:ext cx="1736223" cy="1736222"/>
          </a:xfrm>
          <a:prstGeom prst="ellipse">
            <a:avLst/>
          </a:prstGeom>
          <a:solidFill>
            <a:srgbClr val="57825E"/>
          </a:solidFill>
          <a:ln>
            <a:solidFill>
              <a:srgbClr val="749B29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600" b="1">
                <a:latin typeface="Helvetica" panose="020B0604020202020204" pitchFamily="34" charset="0"/>
                <a:cs typeface="Helvetica" panose="020B0604020202020204" pitchFamily="34" charset="0"/>
              </a:rPr>
              <a:t>Evaluation questions and judgment criteria</a:t>
            </a:r>
            <a:endParaRPr lang="fr-BE" sz="16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6759" y="4556148"/>
            <a:ext cx="1736223" cy="1645899"/>
          </a:xfrm>
          <a:prstGeom prst="ellipse">
            <a:avLst/>
          </a:prstGeom>
          <a:solidFill>
            <a:srgbClr val="57825E"/>
          </a:solidFill>
          <a:ln>
            <a:solidFill>
              <a:srgbClr val="749B29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600" b="1">
                <a:latin typeface="Helvetica" panose="020B0604020202020204" pitchFamily="34" charset="0"/>
                <a:cs typeface="Helvetica" panose="020B0604020202020204" pitchFamily="34" charset="0"/>
              </a:rPr>
              <a:t>Policy objectives </a:t>
            </a:r>
            <a:endParaRPr lang="fr-BE" sz="16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94320" y="4457388"/>
            <a:ext cx="1800199" cy="1739460"/>
          </a:xfrm>
          <a:prstGeom prst="ellipse">
            <a:avLst/>
          </a:prstGeom>
          <a:solidFill>
            <a:srgbClr val="57825E"/>
          </a:solidFill>
          <a:ln>
            <a:solidFill>
              <a:srgbClr val="749B29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sz="1400" b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400" b="1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1600" b="1">
                <a:latin typeface="Helvetica" panose="020B0604020202020204" pitchFamily="34" charset="0"/>
                <a:cs typeface="Helvetica" panose="020B0604020202020204" pitchFamily="34" charset="0"/>
              </a:rPr>
              <a:t>Indicators</a:t>
            </a:r>
            <a: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fr-BE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Pfeil nach rechts 14"/>
          <p:cNvSpPr/>
          <p:nvPr/>
        </p:nvSpPr>
        <p:spPr bwMode="auto">
          <a:xfrm>
            <a:off x="2604280" y="4967860"/>
            <a:ext cx="648072" cy="792088"/>
          </a:xfrm>
          <a:prstGeom prst="rightArrow">
            <a:avLst/>
          </a:prstGeom>
          <a:solidFill>
            <a:srgbClr val="57825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Obojsmerná vodorovná šípka 2"/>
          <p:cNvSpPr/>
          <p:nvPr/>
        </p:nvSpPr>
        <p:spPr>
          <a:xfrm rot="10800000">
            <a:off x="5450836" y="4988365"/>
            <a:ext cx="1062186" cy="751077"/>
          </a:xfrm>
          <a:prstGeom prst="leftRightArrow">
            <a:avLst/>
          </a:prstGeom>
          <a:solidFill>
            <a:srgbClr val="5782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fr-FR" sz="14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8687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s-ES" err="1"/>
              <a:t>What</a:t>
            </a:r>
            <a:r>
              <a:rPr lang="es-ES"/>
              <a:t> </a:t>
            </a:r>
            <a:r>
              <a:rPr lang="es-ES" err="1"/>
              <a:t>is</a:t>
            </a:r>
            <a:r>
              <a:rPr lang="es-ES"/>
              <a:t> </a:t>
            </a:r>
            <a:r>
              <a:rPr lang="es-ES" err="1"/>
              <a:t>needed</a:t>
            </a:r>
            <a:r>
              <a:rPr lang="es-ES"/>
              <a:t> </a:t>
            </a:r>
            <a:r>
              <a:rPr lang="es-ES" err="1"/>
              <a:t>for</a:t>
            </a:r>
            <a:r>
              <a:rPr lang="es-ES"/>
              <a:t> a </a:t>
            </a:r>
            <a:r>
              <a:rPr lang="es-ES" err="1"/>
              <a:t>clear</a:t>
            </a:r>
            <a:r>
              <a:rPr lang="es-ES"/>
              <a:t> </a:t>
            </a:r>
            <a:r>
              <a:rPr lang="es-ES" err="1"/>
              <a:t>evaluation</a:t>
            </a:r>
            <a:r>
              <a:rPr lang="es-ES"/>
              <a:t> </a:t>
            </a:r>
            <a:r>
              <a:rPr lang="es-ES" err="1"/>
              <a:t>framework</a:t>
            </a:r>
            <a:r>
              <a:rPr lang="es-ES"/>
              <a:t>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8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597" y="1829481"/>
            <a:ext cx="4965826" cy="492357"/>
          </a:xfrm>
        </p:spPr>
        <p:txBody>
          <a:bodyPr>
            <a:normAutofit fontScale="77500" lnSpcReduction="20000"/>
          </a:bodyPr>
          <a:lstStyle/>
          <a:p>
            <a:r>
              <a:rPr lang="en-GB">
                <a:solidFill>
                  <a:srgbClr val="6F6F6F"/>
                </a:solidFill>
              </a:rPr>
              <a:t>Common and programme specific indicators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8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 bwMode="auto">
          <a:xfrm>
            <a:off x="433828" y="2645571"/>
            <a:ext cx="584825" cy="27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457200" rtl="0" eaLnBrk="1" latinLnBrk="0" hangingPunct="1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557213" indent="-214313" algn="l" defTabSz="457200" rtl="0" eaLnBrk="1" latinLnBrk="0" hangingPunct="1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857250" indent="-171450" algn="l" defTabSz="457200" rtl="0" eaLnBrk="1" latinLnBrk="0" hangingPunct="1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5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200150" indent="-171450" algn="l" defTabSz="457200" rtl="0" eaLnBrk="1" latinLnBrk="0" hangingPunct="1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543050" indent="-171450" algn="l" defTabSz="457200" rtl="0" eaLnBrk="1" latinLnBrk="0" hangingPunct="1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885950" indent="-171450" algn="l" defTabSz="457200" rtl="0" eaLnBrk="0" fontAlgn="base" latinLnBrk="0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6pPr>
            <a:lvl7pPr marL="2228850" indent="-171450" algn="l" defTabSz="457200" rtl="0" eaLnBrk="0" fontAlgn="base" latinLnBrk="0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7pPr>
            <a:lvl8pPr marL="2571750" indent="-171450" algn="l" defTabSz="457200" rtl="0" eaLnBrk="0" fontAlgn="base" latinLnBrk="0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8pPr>
            <a:lvl9pPr marL="2914650" indent="-171450" algn="l" defTabSz="457200" rtl="0" eaLnBrk="0" fontAlgn="base" latinLnBrk="0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 kern="1200">
                <a:solidFill>
                  <a:srgbClr val="404040"/>
                </a:solidFill>
                <a:latin typeface="Trebuchet MS" panose="020B0603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2AC0E7-066F-49D0-B291-B949AE872BA6}" type="slidenum">
              <a:rPr lang="en-GB" altLang="fr-FR" sz="105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fr-FR" sz="105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ounded Rectangle 8"/>
          <p:cNvSpPr>
            <a:spLocks noChangeArrowheads="1"/>
          </p:cNvSpPr>
          <p:nvPr/>
        </p:nvSpPr>
        <p:spPr bwMode="auto">
          <a:xfrm>
            <a:off x="179512" y="3170884"/>
            <a:ext cx="2699263" cy="59412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749B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 b="1">
                <a:solidFill>
                  <a:srgbClr val="8BAB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Common context indicators (45)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include impact indicators  </a:t>
            </a:r>
          </a:p>
        </p:txBody>
      </p:sp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200088" y="5771335"/>
            <a:ext cx="2698449" cy="5941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749B2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 b="1">
                <a:solidFill>
                  <a:srgbClr val="8BAB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Financial (</a:t>
            </a:r>
            <a:r>
              <a:rPr lang="en-GB" altLang="fr-FR" sz="1200" b="1" i="1">
                <a:solidFill>
                  <a:srgbClr val="8BAB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input</a:t>
            </a:r>
            <a:r>
              <a:rPr lang="en-GB" altLang="fr-FR" sz="1200" b="1">
                <a:solidFill>
                  <a:srgbClr val="8BAB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indicators</a:t>
            </a:r>
            <a:endParaRPr lang="en-GB" altLang="fr-FR" sz="1200">
              <a:solidFill>
                <a:srgbClr val="8BAB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Rounded Rectangle 10"/>
          <p:cNvSpPr>
            <a:spLocks noChangeArrowheads="1"/>
          </p:cNvSpPr>
          <p:nvPr/>
        </p:nvSpPr>
        <p:spPr bwMode="auto">
          <a:xfrm>
            <a:off x="190227" y="5117399"/>
            <a:ext cx="2698449" cy="5965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749B2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 b="1">
                <a:solidFill>
                  <a:srgbClr val="8BAB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Output indicators</a:t>
            </a:r>
            <a:r>
              <a:rPr lang="en-GB" altLang="fr-FR" sz="1200">
                <a:solidFill>
                  <a:srgbClr val="8BAB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altLang="fr-FR" sz="1200" b="1">
                <a:solidFill>
                  <a:srgbClr val="8BAB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(27)</a:t>
            </a:r>
            <a:endParaRPr lang="en-GB" altLang="fr-FR" sz="1200">
              <a:solidFill>
                <a:srgbClr val="8BAB8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Rounded Rectangle 11"/>
          <p:cNvSpPr>
            <a:spLocks noChangeArrowheads="1"/>
          </p:cNvSpPr>
          <p:nvPr/>
        </p:nvSpPr>
        <p:spPr bwMode="auto">
          <a:xfrm>
            <a:off x="180367" y="4463463"/>
            <a:ext cx="2698449" cy="5941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749B2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 b="1">
                <a:solidFill>
                  <a:srgbClr val="8BAB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Result indicators – performance</a:t>
            </a:r>
            <a:br>
              <a:rPr lang="en-GB" altLang="fr-FR" sz="1200" b="1">
                <a:solidFill>
                  <a:srgbClr val="8BAB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altLang="fr-FR" sz="1200" b="1">
                <a:solidFill>
                  <a:srgbClr val="8BAB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indicators (25) 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(include target and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 complementary PII result indicators )</a:t>
            </a:r>
          </a:p>
        </p:txBody>
      </p:sp>
      <p:sp>
        <p:nvSpPr>
          <p:cNvPr id="10" name="Rounded Rectangle 12"/>
          <p:cNvSpPr>
            <a:spLocks noChangeArrowheads="1"/>
          </p:cNvSpPr>
          <p:nvPr/>
        </p:nvSpPr>
        <p:spPr bwMode="auto">
          <a:xfrm>
            <a:off x="190227" y="3827858"/>
            <a:ext cx="2698449" cy="5667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749B2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 b="1">
                <a:solidFill>
                  <a:srgbClr val="8BAB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 indicators</a:t>
            </a:r>
            <a:r>
              <a:rPr lang="en-GB" altLang="fr-FR" sz="1200">
                <a:solidFill>
                  <a:srgbClr val="8BAB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altLang="fr-FR" sz="1200" b="1">
                <a:solidFill>
                  <a:srgbClr val="8BAB8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(16</a:t>
            </a:r>
            <a:r>
              <a:rPr lang="en-GB" altLang="fr-FR" sz="1200" b="1">
                <a:solidFill>
                  <a:srgbClr val="749B2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endParaRPr lang="en-GB" altLang="fr-FR" sz="12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ounded Rectangle 8"/>
          <p:cNvSpPr>
            <a:spLocks noChangeArrowheads="1"/>
          </p:cNvSpPr>
          <p:nvPr/>
        </p:nvSpPr>
        <p:spPr bwMode="auto">
          <a:xfrm>
            <a:off x="179512" y="2494158"/>
            <a:ext cx="2699263" cy="594122"/>
          </a:xfrm>
          <a:prstGeom prst="roundRect">
            <a:avLst>
              <a:gd name="adj" fmla="val 16667"/>
            </a:avLst>
          </a:prstGeom>
          <a:solidFill>
            <a:srgbClr val="57825E"/>
          </a:solidFill>
          <a:ln w="9525" algn="ctr">
            <a:solidFill>
              <a:srgbClr val="749B29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4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Type of indicator (no.)</a:t>
            </a:r>
            <a:endParaRPr lang="en-GB" altLang="fr-FR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ounded Rectangle 8"/>
          <p:cNvSpPr>
            <a:spLocks noChangeArrowheads="1"/>
          </p:cNvSpPr>
          <p:nvPr/>
        </p:nvSpPr>
        <p:spPr bwMode="auto">
          <a:xfrm>
            <a:off x="3022792" y="2494158"/>
            <a:ext cx="3096344" cy="594122"/>
          </a:xfrm>
          <a:prstGeom prst="roundRect">
            <a:avLst>
              <a:gd name="adj" fmla="val 16667"/>
            </a:avLst>
          </a:prstGeom>
          <a:solidFill>
            <a:srgbClr val="57825E"/>
          </a:solidFill>
          <a:ln w="9525" algn="ctr">
            <a:solidFill>
              <a:srgbClr val="749B29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4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Purpose </a:t>
            </a:r>
            <a:endParaRPr lang="en-GB" altLang="fr-FR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ounded Rectangle 8"/>
          <p:cNvSpPr>
            <a:spLocks noChangeArrowheads="1"/>
          </p:cNvSpPr>
          <p:nvPr/>
        </p:nvSpPr>
        <p:spPr bwMode="auto">
          <a:xfrm>
            <a:off x="6263153" y="2494158"/>
            <a:ext cx="2728448" cy="594122"/>
          </a:xfrm>
          <a:prstGeom prst="roundRect">
            <a:avLst>
              <a:gd name="adj" fmla="val 16667"/>
            </a:avLst>
          </a:prstGeom>
          <a:solidFill>
            <a:srgbClr val="57825E"/>
          </a:solidFill>
          <a:ln w="9525" algn="ctr">
            <a:solidFill>
              <a:srgbClr val="749B29"/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4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 </a:t>
            </a:r>
            <a:endParaRPr lang="en-GB" altLang="fr-FR" sz="140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Rounded Rectangle 8"/>
          <p:cNvSpPr>
            <a:spLocks noChangeArrowheads="1"/>
          </p:cNvSpPr>
          <p:nvPr/>
        </p:nvSpPr>
        <p:spPr bwMode="auto">
          <a:xfrm>
            <a:off x="3051510" y="4469591"/>
            <a:ext cx="3096344" cy="59412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749B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Assessment of direct and immediate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policy effects within then group  of RDP </a:t>
            </a:r>
            <a:endParaRPr lang="sk-SK" altLang="fr-FR" sz="12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beneficiaries </a:t>
            </a:r>
            <a:r>
              <a:rPr lang="sk-SK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altLang="fr-FR" sz="1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sk-SK" altLang="fr-FR" sz="12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answer</a:t>
            </a:r>
            <a:r>
              <a:rPr lang="sk-SK" altLang="fr-FR" sz="1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FA </a:t>
            </a:r>
            <a:r>
              <a:rPr lang="sk-SK" altLang="fr-FR" sz="12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related</a:t>
            </a:r>
            <a:r>
              <a:rPr lang="sk-SK" altLang="fr-FR" sz="1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EQ</a:t>
            </a:r>
            <a:endParaRPr lang="en-GB" altLang="fr-FR" sz="12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Rounded Rectangle 8"/>
          <p:cNvSpPr>
            <a:spLocks noChangeArrowheads="1"/>
          </p:cNvSpPr>
          <p:nvPr/>
        </p:nvSpPr>
        <p:spPr bwMode="auto">
          <a:xfrm>
            <a:off x="6263152" y="3170884"/>
            <a:ext cx="2728449" cy="59412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749B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Macro-data,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collected annually by MA</a:t>
            </a:r>
          </a:p>
        </p:txBody>
      </p:sp>
      <p:sp>
        <p:nvSpPr>
          <p:cNvPr id="16" name="Rounded Rectangle 8"/>
          <p:cNvSpPr>
            <a:spLocks noChangeArrowheads="1"/>
          </p:cNvSpPr>
          <p:nvPr/>
        </p:nvSpPr>
        <p:spPr bwMode="auto">
          <a:xfrm>
            <a:off x="3041937" y="3170884"/>
            <a:ext cx="3096344" cy="59412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749B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Context description and analysis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(SWOT and needs assessment)  </a:t>
            </a:r>
            <a:endParaRPr lang="sk-SK" altLang="fr-FR" sz="120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sk-SK" altLang="fr-FR" sz="120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assessment</a:t>
            </a:r>
            <a:r>
              <a:rPr lang="sk-SK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</a:t>
            </a:r>
            <a:r>
              <a:rPr lang="sk-SK" altLang="fr-FR" sz="120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impacts</a:t>
            </a: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17" name="Rounded Rectangle 8"/>
          <p:cNvSpPr>
            <a:spLocks noChangeArrowheads="1"/>
          </p:cNvSpPr>
          <p:nvPr/>
        </p:nvSpPr>
        <p:spPr bwMode="auto">
          <a:xfrm>
            <a:off x="3041936" y="3818425"/>
            <a:ext cx="3096344" cy="59412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749B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Assessment of  policy impacts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the  RDP level within its context</a:t>
            </a:r>
            <a:r>
              <a:rPr lang="sk-SK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fr-FR" sz="12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answer</a:t>
            </a:r>
            <a:r>
              <a:rPr lang="sk-SK" altLang="fr-FR" sz="1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sk-SK" altLang="fr-FR" sz="1200" b="1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horizontal</a:t>
            </a:r>
            <a:r>
              <a:rPr lang="sk-SK" altLang="fr-FR" sz="12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EQ</a:t>
            </a:r>
            <a:endParaRPr lang="en-GB" altLang="fr-FR" sz="1200" b="1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Rounded Rectangle 8"/>
          <p:cNvSpPr>
            <a:spLocks noChangeArrowheads="1"/>
          </p:cNvSpPr>
          <p:nvPr/>
        </p:nvSpPr>
        <p:spPr bwMode="auto">
          <a:xfrm>
            <a:off x="3051510" y="5771335"/>
            <a:ext cx="3096344" cy="59412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749B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Refer to resources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allocated to measures </a:t>
            </a:r>
          </a:p>
        </p:txBody>
      </p:sp>
      <p:sp>
        <p:nvSpPr>
          <p:cNvPr id="19" name="Rounded Rectangle 8"/>
          <p:cNvSpPr>
            <a:spLocks noChangeArrowheads="1"/>
          </p:cNvSpPr>
          <p:nvPr/>
        </p:nvSpPr>
        <p:spPr bwMode="auto">
          <a:xfrm>
            <a:off x="3036508" y="5122195"/>
            <a:ext cx="3096344" cy="59412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749B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Measure activities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implemented within RDP measures </a:t>
            </a:r>
          </a:p>
        </p:txBody>
      </p:sp>
      <p:sp>
        <p:nvSpPr>
          <p:cNvPr id="20" name="Rounded Rectangle 8"/>
          <p:cNvSpPr>
            <a:spLocks noChangeArrowheads="1"/>
          </p:cNvSpPr>
          <p:nvPr/>
        </p:nvSpPr>
        <p:spPr bwMode="auto">
          <a:xfrm>
            <a:off x="6280724" y="3822334"/>
            <a:ext cx="2697021" cy="59412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749B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Macro and micro-data,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collected annually by evaluators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(and operations database)  </a:t>
            </a:r>
          </a:p>
        </p:txBody>
      </p:sp>
      <p:sp>
        <p:nvSpPr>
          <p:cNvPr id="21" name="Rounded Rectangle 8"/>
          <p:cNvSpPr>
            <a:spLocks noChangeArrowheads="1"/>
          </p:cNvSpPr>
          <p:nvPr/>
        </p:nvSpPr>
        <p:spPr bwMode="auto">
          <a:xfrm>
            <a:off x="6276117" y="4473784"/>
            <a:ext cx="2715484" cy="59412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749B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n-GB" altLang="fr-FR" sz="120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icro</a:t>
            </a: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-data, collected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annually by operation database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evaluators </a:t>
            </a:r>
          </a:p>
        </p:txBody>
      </p:sp>
      <p:sp>
        <p:nvSpPr>
          <p:cNvPr id="22" name="Rounded Rectangle 8"/>
          <p:cNvSpPr>
            <a:spLocks noChangeArrowheads="1"/>
          </p:cNvSpPr>
          <p:nvPr/>
        </p:nvSpPr>
        <p:spPr bwMode="auto">
          <a:xfrm>
            <a:off x="6287681" y="5119781"/>
            <a:ext cx="2703919" cy="59412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749B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Micro-data, collected </a:t>
            </a:r>
            <a:r>
              <a:rPr lang="en-GB" altLang="fr-FR" sz="120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ongoingly</a:t>
            </a: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by operations database </a:t>
            </a:r>
          </a:p>
        </p:txBody>
      </p:sp>
      <p:sp>
        <p:nvSpPr>
          <p:cNvPr id="23" name="Rounded Rectangle 8"/>
          <p:cNvSpPr>
            <a:spLocks noChangeArrowheads="1"/>
          </p:cNvSpPr>
          <p:nvPr/>
        </p:nvSpPr>
        <p:spPr bwMode="auto">
          <a:xfrm>
            <a:off x="6287682" y="5758459"/>
            <a:ext cx="2707437" cy="59412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749B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Micro-data, collected </a:t>
            </a:r>
            <a:r>
              <a:rPr lang="en-GB" altLang="fr-FR" sz="1200" err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ongoingly</a:t>
            </a: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1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by operations database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s-ES" err="1"/>
              <a:t>Means</a:t>
            </a:r>
            <a:r>
              <a:rPr lang="es-ES"/>
              <a:t> </a:t>
            </a:r>
            <a:r>
              <a:rPr lang="en-GB" altLang="fr-FR"/>
              <a:t>to answer Evaluation Questions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426"/>
            <a:ext cx="8229600" cy="43818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k-SK">
                <a:solidFill>
                  <a:schemeClr val="tx1">
                    <a:lumMod val="50000"/>
                  </a:schemeClr>
                </a:solidFill>
              </a:rPr>
              <a:t>...</a:t>
            </a:r>
            <a:r>
              <a:rPr lang="en-GB">
                <a:solidFill>
                  <a:schemeClr val="tx1"/>
                </a:solidFill>
              </a:rPr>
              <a:t>are formulated by Member States when:</a:t>
            </a:r>
          </a:p>
          <a:p>
            <a:pPr algn="just"/>
            <a:endParaRPr lang="en-GB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CEQs do not capture the full range of achievements of objectives of the programme or focus area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National (territorial) priorities are not covered by CEQs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Programme shows potential indirect, secondary, unexpected or negative effects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>
              <a:solidFill>
                <a:schemeClr val="tx1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</a:rPr>
              <a:t>Specific evaluation topics  included in the evaluation plan (e.g. RDP delivery, administration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z="1400" b="1" smtClean="0">
                <a:solidFill>
                  <a:schemeClr val="bg1"/>
                </a:solidFill>
              </a:rPr>
              <a:pPr/>
              <a:t>9</a:t>
            </a:fld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8687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F38337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US"/>
              <a:t>P</a:t>
            </a:r>
            <a:r>
              <a:rPr lang="sk-SK"/>
              <a:t>rogramme specific </a:t>
            </a:r>
            <a:r>
              <a:rPr lang="en-US"/>
              <a:t>E</a:t>
            </a:r>
            <a:r>
              <a:rPr lang="de-AT"/>
              <a:t>Qs (PSEQs)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291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HcZIJz7NobxDLKLKASo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HcZIJz7NobxDLKLKASoc"/>
</p:tagLst>
</file>

<file path=ppt/theme/theme1.xml><?xml version="1.0" encoding="utf-8"?>
<a:theme xmlns:a="http://schemas.openxmlformats.org/drawingml/2006/main" name="3_Conception personnalisée">
  <a:themeElements>
    <a:clrScheme name="EVALUATION HELPDESK">
      <a:dk1>
        <a:srgbClr val="4C4C4C"/>
      </a:dk1>
      <a:lt1>
        <a:sysClr val="window" lastClr="FFFFFF"/>
      </a:lt1>
      <a:dk2>
        <a:srgbClr val="E6E6E6"/>
      </a:dk2>
      <a:lt2>
        <a:srgbClr val="FFFFFF"/>
      </a:lt2>
      <a:accent1>
        <a:srgbClr val="404F7B"/>
      </a:accent1>
      <a:accent2>
        <a:srgbClr val="AD3A29"/>
      </a:accent2>
      <a:accent3>
        <a:srgbClr val="819E65"/>
      </a:accent3>
      <a:accent4>
        <a:srgbClr val="F29A28"/>
      </a:accent4>
      <a:accent5>
        <a:srgbClr val="467047"/>
      </a:accent5>
      <a:accent6>
        <a:srgbClr val="FF8000"/>
      </a:accent6>
      <a:hlink>
        <a:srgbClr val="404F7B"/>
      </a:hlink>
      <a:folHlink>
        <a:srgbClr val="4C4C4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BCDA5A41C1408DEE6C52FB4337FE" ma:contentTypeVersion="4" ma:contentTypeDescription="Create a new document." ma:contentTypeScope="" ma:versionID="5092706bc7c3d22f1ec685bba9ae1f3b">
  <xsd:schema xmlns:xsd="http://www.w3.org/2001/XMLSchema" xmlns:xs="http://www.w3.org/2001/XMLSchema" xmlns:p="http://schemas.microsoft.com/office/2006/metadata/properties" xmlns:ns2="294d1de4-3ac5-42cb-af17-fa7f1cfff024" targetNamespace="http://schemas.microsoft.com/office/2006/metadata/properties" ma:root="true" ma:fieldsID="8370b83218e34d31c36f838d1a3d0e3d" ns2:_="">
    <xsd:import namespace="294d1de4-3ac5-42cb-af17-fa7f1cfff0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d1de4-3ac5-42cb-af17-fa7f1cfff0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65F6B7-FA3E-459C-B124-E48231E70E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8F01F0-1B5E-443E-B259-0F52DF980F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d1de4-3ac5-42cb-af17-fa7f1cfff0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95A5BD-4EB5-4320-83E1-743C7D3EA57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3057</Words>
  <Application>Microsoft Office PowerPoint</Application>
  <PresentationFormat>On-screen Show (4:3)</PresentationFormat>
  <Paragraphs>456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MS PGothic</vt:lpstr>
      <vt:lpstr>Arial</vt:lpstr>
      <vt:lpstr>Calibri</vt:lpstr>
      <vt:lpstr>Helvetica</vt:lpstr>
      <vt:lpstr>Helvetica Light</vt:lpstr>
      <vt:lpstr>Times New Roman</vt:lpstr>
      <vt:lpstr>Wingdings</vt:lpstr>
      <vt:lpstr>Wingdings 3</vt:lpstr>
      <vt:lpstr>3_Conception personnalisée</vt:lpstr>
      <vt:lpstr>Setting up the system to answer Evaluation Questions for Rural Development Programmes </vt:lpstr>
      <vt:lpstr>Outline</vt:lpstr>
      <vt:lpstr>Legal requirements</vt:lpstr>
      <vt:lpstr>PowerPoint Presentation</vt:lpstr>
      <vt:lpstr>PowerPoint Presentation</vt:lpstr>
      <vt:lpstr>Common Evaluation Questions (CEQ)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Steps in setting up the system to answer evaluation questions </vt:lpstr>
      <vt:lpstr>Step 1 Ensuring coherence and relevance of the RDP intervention logic </vt:lpstr>
      <vt:lpstr>PowerPoint Presentation</vt:lpstr>
      <vt:lpstr>PowerPoint Presentation</vt:lpstr>
      <vt:lpstr>Step 2 Ensuring consistency of the EQs and indicators with the intervention logic</vt:lpstr>
      <vt:lpstr>Consistency of IL with EQs  and  indicators (1)</vt:lpstr>
      <vt:lpstr>Consistency of IL with EQs  and  indicators (2)</vt:lpstr>
      <vt:lpstr>Programme effectiveness</vt:lpstr>
      <vt:lpstr>PowerPoint Presentation</vt:lpstr>
      <vt:lpstr>PowerPoint Presentation</vt:lpstr>
      <vt:lpstr>Programme results </vt:lpstr>
      <vt:lpstr>FA related CEQ and result indicators </vt:lpstr>
      <vt:lpstr>Programme  impacts</vt:lpstr>
      <vt:lpstr>EU objectives related CEQ and impact indicators </vt:lpstr>
      <vt:lpstr>Step 3 Decide on the evaluation approach and select evaluation methods </vt:lpstr>
      <vt:lpstr>Evaluation approach and methods </vt:lpstr>
      <vt:lpstr>Evaluation tasks</vt:lpstr>
      <vt:lpstr>What are the main challenges?</vt:lpstr>
      <vt:lpstr>PowerPoint Presentation</vt:lpstr>
      <vt:lpstr>PowerPoint Presentation</vt:lpstr>
      <vt:lpstr>Counterfactual </vt:lpstr>
      <vt:lpstr>Evaluation approaches</vt:lpstr>
      <vt:lpstr>PowerPoint Presentation</vt:lpstr>
      <vt:lpstr>PowerPoint Presentation</vt:lpstr>
      <vt:lpstr>PowerPoint Presentation</vt:lpstr>
      <vt:lpstr>Steps in calculating programme effects (1) </vt:lpstr>
      <vt:lpstr>Analysis of unexpected effects (1)</vt:lpstr>
      <vt:lpstr>Analysis of unexpected effects (2)</vt:lpstr>
      <vt:lpstr>Step 4 Ensure data quality and accessibility</vt:lpstr>
      <vt:lpstr>Data</vt:lpstr>
      <vt:lpstr>Data needs</vt:lpstr>
      <vt:lpstr>Data sources (1)</vt:lpstr>
      <vt:lpstr>Data sources (2)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up the system to answer Evaluation Questions for Rural Development Programmes </dc:title>
  <cp:lastModifiedBy>Blanca Casares</cp:lastModifiedBy>
  <cp:revision>2</cp:revision>
  <dcterms:modified xsi:type="dcterms:W3CDTF">2017-02-27T14:03:44Z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0x010100579ABCDA5A41C1408DEE6C52FB4337FE</vt:lpwstr>
  </property>
</Properties>
</file>