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90" r:id="rId15"/>
    <p:sldId id="286" r:id="rId16"/>
    <p:sldId id="287" r:id="rId17"/>
    <p:sldId id="288" r:id="rId18"/>
    <p:sldId id="289" r:id="rId19"/>
    <p:sldId id="291" r:id="rId20"/>
    <p:sldId id="292" r:id="rId21"/>
    <p:sldId id="284" r:id="rId22"/>
    <p:sldId id="264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>
          <p15:clr>
            <a:srgbClr val="A4A3A4"/>
          </p15:clr>
        </p15:guide>
        <p15:guide id="2" pos="54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967"/>
    <a:srgbClr val="A3B588"/>
    <a:srgbClr val="656998"/>
    <a:srgbClr val="8BAB80"/>
    <a:srgbClr val="57825E"/>
    <a:srgbClr val="6F6F6F"/>
    <a:srgbClr val="F07E31"/>
    <a:srgbClr val="777777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20"/>
        <p:guide pos="544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0BEF-C449-4445-902C-DBD778F70D67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0E8E-2183-0F45-977D-0E9AA4F38462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E5B5-454E-9942-BCB7-560DA75C89BD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46B0-ECFF-3043-A80D-709184A924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9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01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32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82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31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2400"/>
              </a:spcAft>
              <a:buFont typeface="Arial" panose="020B0604020202020204" pitchFamily="34" charset="0"/>
              <a:buNone/>
            </a:pPr>
            <a:endParaRPr lang="en-GB">
              <a:solidFill>
                <a:srgbClr val="77777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2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>
              <a:solidFill>
                <a:srgbClr val="77777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4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478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20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2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8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1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3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3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42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2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0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altLang="es-ES" baseline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5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539-4B10-2745-A1CB-DFD8C5D086B1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FBD-FF9A-8F4B-AEB7-9D063CDBBF97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76F3-1C1C-BA49-917A-8A40E198AB80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D5F4-2689-D344-BDAC-A20B870C0195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Helvetica Light"/>
                <a:cs typeface="Helvetica Light"/>
              </a:defRPr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4A4-C1D3-C745-A855-85F6481B626E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A547-8546-2541-A165-756F2799691B}" type="datetime1">
              <a:rPr lang="fr-BE" smtClean="0"/>
              <a:t>27-02-17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910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5552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910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5552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A118-50DD-8F46-B761-B55D8C3FF323}" type="datetime1">
              <a:rPr lang="fr-BE" smtClean="0"/>
              <a:t>27-02-17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0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E480-EA1F-1541-9C71-F09992B19D99}" type="datetime1">
              <a:rPr lang="fr-BE" smtClean="0"/>
              <a:t>27-02-17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9122-08B4-BA4F-81E6-8DCF1E772D39}" type="datetime1">
              <a:rPr lang="fr-BE" smtClean="0"/>
              <a:t>27-02-17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2400" b="0" i="0">
                <a:latin typeface="Helvetica Light"/>
                <a:cs typeface="Helvetica Ligh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4F7E-54FC-A84F-88C6-105F4CD0B493}" type="datetime1">
              <a:rPr lang="fr-BE" smtClean="0"/>
              <a:t>27-02-17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0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8860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860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250-FA54-BB43-8CE7-9C8FD15FEBB1}" type="datetime1">
              <a:rPr lang="fr-BE" smtClean="0"/>
              <a:t>27-02-17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96522"/>
            <a:ext cx="822960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7D2F-7D04-A846-920D-A864C888B409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38337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D3A25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29A28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uralevaluation.e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hyperlink" Target="http://enrd.ec.europa.eu/evalu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9171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fr-FR" sz="3200" b="1" spc="100">
                <a:solidFill>
                  <a:srgbClr val="F07E31"/>
                </a:solidFill>
              </a:rPr>
              <a:t>Common Monitoring and Evaluation System for Rural </a:t>
            </a:r>
            <a:r>
              <a:rPr lang="fr-FR" sz="3200" b="1" spc="100" err="1">
                <a:solidFill>
                  <a:srgbClr val="F07E31"/>
                </a:solidFill>
              </a:rPr>
              <a:t>Development</a:t>
            </a:r>
            <a:br>
              <a:rPr lang="fr-FR" sz="3200" b="1" spc="100">
                <a:solidFill>
                  <a:schemeClr val="tx1"/>
                </a:solidFill>
              </a:rPr>
            </a:br>
            <a:r>
              <a:rPr lang="fr-FR" sz="3200" b="1" spc="100">
                <a:solidFill>
                  <a:srgbClr val="F07E31"/>
                </a:solidFill>
              </a:rPr>
              <a:t> 2014-2020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52400" y="5600700"/>
            <a:ext cx="521208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fr-FR" sz="2000" b="1" spc="100" err="1">
                <a:solidFill>
                  <a:srgbClr val="F07E31"/>
                </a:solidFill>
              </a:rPr>
              <a:t>EvaluationWORKS</a:t>
            </a:r>
            <a:r>
              <a:rPr lang="fr-FR" sz="2000" b="1" spc="100">
                <a:solidFill>
                  <a:srgbClr val="F07E31"/>
                </a:solidFill>
              </a:rPr>
              <a:t>! 2015</a:t>
            </a:r>
            <a:endParaRPr lang="fr-FR" sz="2000" b="1" spc="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1026" name="Picture 2" descr="Pillar II Intervention logic_Patriz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6" y="2544967"/>
            <a:ext cx="6998733" cy="38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36332"/>
            <a:ext cx="8229600" cy="3634409"/>
          </a:xfrm>
        </p:spPr>
        <p:txBody>
          <a:bodyPr/>
          <a:lstStyle/>
          <a:p>
            <a:r>
              <a:rPr lang="en-GB" b="1">
                <a:solidFill>
                  <a:srgbClr val="6F6F6F"/>
                </a:solidFill>
              </a:rPr>
              <a:t>The intervention logic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04715" y="1931078"/>
            <a:ext cx="7955280" cy="414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GB" b="1">
                <a:solidFill>
                  <a:srgbClr val="777777"/>
                </a:solidFill>
              </a:rPr>
              <a:t>The Evaluation Plan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New element of the CMES in this programming period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Mandatory component of RDPs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Prepared at RDP design stage and progress reported in AIRs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A tool for MAs to plan evaluation activities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MA responsible for drafting the EP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Standard content of EP: objectives, governance, evaluation topics and activities, data and information, timeline, communication, resources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rgbClr val="77777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58502" y="1913145"/>
            <a:ext cx="7955280" cy="430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>
                <a:solidFill>
                  <a:srgbClr val="6F6F6F"/>
                </a:solidFill>
              </a:rPr>
              <a:t>Indicators for RD</a:t>
            </a:r>
          </a:p>
          <a:p>
            <a:pPr algn="just"/>
            <a:endParaRPr lang="en-GB" sz="2200" b="1">
              <a:solidFill>
                <a:srgbClr val="8BAB8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57825E"/>
                </a:solidFill>
              </a:rPr>
              <a:t>Common output indicators:</a:t>
            </a:r>
            <a:r>
              <a:rPr lang="en-GB" sz="2100">
                <a:solidFill>
                  <a:srgbClr val="57825E"/>
                </a:solidFill>
              </a:rPr>
              <a:t> </a:t>
            </a:r>
            <a:r>
              <a:rPr lang="en-GB" sz="2100">
                <a:solidFill>
                  <a:srgbClr val="777777"/>
                </a:solidFill>
              </a:rPr>
              <a:t>activities directly realised by interventions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57825E"/>
                </a:solidFill>
              </a:rPr>
              <a:t>Target indicators</a:t>
            </a:r>
            <a:r>
              <a:rPr lang="en-GB" sz="2100">
                <a:solidFill>
                  <a:srgbClr val="57825E"/>
                </a:solidFill>
              </a:rPr>
              <a:t> </a:t>
            </a:r>
            <a:r>
              <a:rPr lang="en-GB" sz="2100">
                <a:solidFill>
                  <a:srgbClr val="777777"/>
                </a:solidFill>
              </a:rPr>
              <a:t>for rural development: they set targets at FA level, they measure general contextual trends</a:t>
            </a:r>
            <a:endParaRPr lang="es-ES" sz="2100">
              <a:solidFill>
                <a:srgbClr val="777777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57825E"/>
                </a:solidFill>
              </a:rPr>
              <a:t>Common RD result indicators</a:t>
            </a:r>
            <a:r>
              <a:rPr lang="en-GB" sz="2100">
                <a:solidFill>
                  <a:srgbClr val="57825E"/>
                </a:solidFill>
              </a:rPr>
              <a:t> </a:t>
            </a:r>
            <a:r>
              <a:rPr lang="en-GB" sz="2100">
                <a:solidFill>
                  <a:srgbClr val="777777"/>
                </a:solidFill>
              </a:rPr>
              <a:t>and complementary result indicators: direct and immediate effect of interventions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57825E"/>
                </a:solidFill>
              </a:rPr>
              <a:t>Common context indicators</a:t>
            </a:r>
            <a:r>
              <a:rPr lang="en-GB" sz="2100">
                <a:solidFill>
                  <a:srgbClr val="777777"/>
                </a:solidFill>
              </a:rPr>
              <a:t>, including RD related impact indicators: outcome of intervention beyond immediate effects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100" b="1">
                <a:solidFill>
                  <a:srgbClr val="57825E"/>
                </a:solidFill>
              </a:rPr>
              <a:t>Performance framework indicators</a:t>
            </a:r>
            <a:r>
              <a:rPr lang="en-GB" sz="2100">
                <a:solidFill>
                  <a:srgbClr val="6F6F6F"/>
                </a:solidFill>
              </a:rPr>
              <a:t>: for setting performance milestones and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solidFill>
                <a:srgbClr val="777777"/>
              </a:solidFill>
            </a:endParaRPr>
          </a:p>
          <a:p>
            <a:pPr marL="457200" indent="-457200">
              <a:buAutoNum type="arabicPeriod"/>
            </a:pPr>
            <a:endParaRPr lang="en-GB">
              <a:solidFill>
                <a:srgbClr val="777777"/>
              </a:solidFill>
            </a:endParaRPr>
          </a:p>
        </p:txBody>
      </p:sp>
      <p:sp>
        <p:nvSpPr>
          <p:cNvPr id="7" name="Bublina v tvare zaobleného obdĺžnika 4"/>
          <p:cNvSpPr/>
          <p:nvPr/>
        </p:nvSpPr>
        <p:spPr bwMode="auto">
          <a:xfrm>
            <a:off x="4018189" y="1707132"/>
            <a:ext cx="4495593" cy="860585"/>
          </a:xfrm>
          <a:prstGeom prst="wedgeRoundRectCallout">
            <a:avLst>
              <a:gd name="adj1" fmla="val -69662"/>
              <a:gd name="adj2" fmla="val -8571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be complemented with programme specific indicators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58502" y="2307587"/>
            <a:ext cx="7955280" cy="3674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400"/>
              </a:spcAft>
            </a:pPr>
            <a:r>
              <a:rPr lang="en-GB" b="1">
                <a:solidFill>
                  <a:srgbClr val="6F6F6F"/>
                </a:solidFill>
              </a:rPr>
              <a:t>Common evaluation questions</a:t>
            </a:r>
            <a:endParaRPr lang="en-GB">
              <a:solidFill>
                <a:srgbClr val="777777"/>
              </a:solidFill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Focus area related (18 EQs)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Related to other aspects of the RDP (synergies, technical assistance, NRN – 3 EQs)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Related to Union level priorities (e.g. employment, climate change, biodiversity - 9 EQs)</a:t>
            </a:r>
          </a:p>
        </p:txBody>
      </p:sp>
      <p:sp>
        <p:nvSpPr>
          <p:cNvPr id="8" name="Bublina v tvare zaobleného obdĺžnika 4"/>
          <p:cNvSpPr/>
          <p:nvPr/>
        </p:nvSpPr>
        <p:spPr bwMode="auto">
          <a:xfrm>
            <a:off x="5433380" y="2307587"/>
            <a:ext cx="3532093" cy="1001101"/>
          </a:xfrm>
          <a:prstGeom prst="wedgeRoundRectCallout">
            <a:avLst>
              <a:gd name="adj1" fmla="val -28372"/>
              <a:gd name="adj2" fmla="val -68116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be complemented with programme specific evaluation questions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58502" y="2182084"/>
            <a:ext cx="7955280" cy="373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GB" b="1">
                <a:solidFill>
                  <a:srgbClr val="6F6F6F"/>
                </a:solidFill>
              </a:rPr>
              <a:t>Data collection, storage and transmission</a:t>
            </a:r>
            <a:endParaRPr lang="en-GB" b="1">
              <a:solidFill>
                <a:srgbClr val="777777"/>
              </a:solidFill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777777"/>
                </a:solidFill>
              </a:rPr>
              <a:t>Established sources of data, e.g. Farm Accountancy Data Network, Eurostat.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777777"/>
                </a:solidFill>
              </a:rPr>
              <a:t>There are information sheets/fiches for each indicator.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777777"/>
                </a:solidFill>
              </a:rPr>
              <a:t>For rural development, the main source is the operations database (stores data items at project level)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777777"/>
                </a:solidFill>
              </a:rPr>
              <a:t>For CRI, source of information is the evaluation activity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777777"/>
                </a:solidFill>
              </a:rPr>
              <a:t>Electronic transmission of data via standard templates</a:t>
            </a:r>
          </a:p>
        </p:txBody>
      </p:sp>
      <p:sp>
        <p:nvSpPr>
          <p:cNvPr id="7" name="Bublina v tvare zaobleného obdĺžnika 4"/>
          <p:cNvSpPr/>
          <p:nvPr/>
        </p:nvSpPr>
        <p:spPr bwMode="auto">
          <a:xfrm>
            <a:off x="4171461" y="5497417"/>
            <a:ext cx="4851353" cy="858933"/>
          </a:xfrm>
          <a:prstGeom prst="wedgeRoundRectCallout">
            <a:avLst>
              <a:gd name="adj1" fmla="val -76992"/>
              <a:gd name="adj2" fmla="val 8473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Standardised and electronic process should lead to time savings for data validation and correction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04715" y="2038652"/>
            <a:ext cx="7955280" cy="414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GB" b="1">
                <a:solidFill>
                  <a:srgbClr val="6F6F6F"/>
                </a:solidFill>
              </a:rPr>
              <a:t>Reporting on M&amp;E activities</a:t>
            </a:r>
            <a:endParaRPr lang="en-GB">
              <a:solidFill>
                <a:srgbClr val="777777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Regular reporting via Annual Implementation Reports (as from 2016)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>
                <a:solidFill>
                  <a:srgbClr val="777777"/>
                </a:solidFill>
              </a:rPr>
              <a:t>Enhanced AIRs to be submitted in 2017 and 2019 </a:t>
            </a:r>
          </a:p>
          <a:p>
            <a:pPr marL="1085850" lvl="1" indent="-342900" algn="just">
              <a:spcAft>
                <a:spcPts val="600"/>
              </a:spcAft>
              <a:buFontTx/>
              <a:buChar char="−"/>
            </a:pPr>
            <a:r>
              <a:rPr lang="en-GB" sz="2100">
                <a:solidFill>
                  <a:srgbClr val="777777"/>
                </a:solidFill>
              </a:rPr>
              <a:t>Quantification of programme achievements (2017, 2019)</a:t>
            </a:r>
          </a:p>
          <a:p>
            <a:pPr marL="1085850" lvl="1" indent="-342900" algn="just">
              <a:spcAft>
                <a:spcPts val="600"/>
              </a:spcAft>
              <a:buFontTx/>
              <a:buChar char="−"/>
            </a:pPr>
            <a:r>
              <a:rPr lang="en-GB" sz="2100">
                <a:solidFill>
                  <a:srgbClr val="777777"/>
                </a:solidFill>
              </a:rPr>
              <a:t>Progress towards objectives of RDP (2017, 2019)</a:t>
            </a:r>
          </a:p>
          <a:p>
            <a:pPr marL="1085850" lvl="1" indent="-342900" algn="just">
              <a:spcAft>
                <a:spcPts val="600"/>
              </a:spcAft>
              <a:buFontTx/>
              <a:buChar char="−"/>
            </a:pPr>
            <a:r>
              <a:rPr lang="en-GB" sz="2100">
                <a:solidFill>
                  <a:srgbClr val="777777"/>
                </a:solidFill>
              </a:rPr>
              <a:t>Contribution to Union objectives (2019)</a:t>
            </a:r>
          </a:p>
          <a:p>
            <a:pPr marL="1085850" lvl="1" indent="-342900" algn="just">
              <a:spcAft>
                <a:spcPts val="600"/>
              </a:spcAft>
              <a:buFontTx/>
              <a:buChar char="−"/>
            </a:pPr>
            <a:r>
              <a:rPr lang="en-GB" sz="2100">
                <a:solidFill>
                  <a:srgbClr val="777777"/>
                </a:solidFill>
              </a:rPr>
              <a:t>Contribution to changes in CAP impact indicator values (2019)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3634409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b="1">
                <a:solidFill>
                  <a:srgbClr val="6F6F6F"/>
                </a:solidFill>
              </a:rPr>
              <a:t>Evaluations</a:t>
            </a:r>
            <a:endParaRPr lang="en-GB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>
                    <a:lumMod val="75000"/>
                  </a:schemeClr>
                </a:solidFill>
              </a:rPr>
              <a:t>Ex ante evaluation (in parallel to RDP design)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AIR 2017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AIR 2019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Ex post evaluation (by end of 2024)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3634409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b="1">
                <a:solidFill>
                  <a:srgbClr val="6F6F6F"/>
                </a:solidFill>
              </a:rPr>
              <a:t>European support to actors in M&amp;E to fulfil their obligations</a:t>
            </a:r>
            <a:endParaRPr lang="en-GB">
              <a:solidFill>
                <a:srgbClr val="6F6F6F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Guidance documents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Training/information workshops/seminars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Evaluation Helpdesk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Expert Groups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77777"/>
                </a:solidFill>
              </a:rPr>
              <a:t>Interaction with DG AGRI</a:t>
            </a:r>
          </a:p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More </a:t>
            </a:r>
            <a:r>
              <a:rPr lang="es-ES" err="1"/>
              <a:t>detail</a:t>
            </a:r>
            <a:r>
              <a:rPr lang="es-ES"/>
              <a:t> </a:t>
            </a:r>
            <a:r>
              <a:rPr lang="es-ES" err="1"/>
              <a:t>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Zaoblený obdĺžnik 12"/>
          <p:cNvSpPr/>
          <p:nvPr/>
        </p:nvSpPr>
        <p:spPr bwMode="auto">
          <a:xfrm>
            <a:off x="239708" y="2567716"/>
            <a:ext cx="3024336" cy="3788634"/>
          </a:xfrm>
          <a:prstGeom prst="roundRect">
            <a:avLst/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include in the EP the evaluation activities to assess the</a:t>
            </a:r>
            <a:r>
              <a:rPr lang="en-US" altLang="es-E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contribution of LDS and the planned support for evaluation at LAG level</a:t>
            </a:r>
          </a:p>
          <a:p>
            <a:pPr algn="l">
              <a:spcAft>
                <a:spcPts val="1200"/>
              </a:spcAft>
            </a:pPr>
            <a:r>
              <a:rPr lang="en-US" altLang="es-E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provide LAGs with guidance on their monitoring and evaluation tasks and support in implementing them</a:t>
            </a:r>
          </a:p>
          <a:p>
            <a:pPr algn="l">
              <a:spcAft>
                <a:spcPts val="1200"/>
              </a:spcAft>
            </a:pPr>
            <a:r>
              <a:rPr lang="en-U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also cover aspects not mentioned in the CMES such as the added value of LEADER</a:t>
            </a:r>
            <a:endParaRPr lang="en-GB" sz="15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aoblený obdĺžnik 6"/>
          <p:cNvSpPr/>
          <p:nvPr/>
        </p:nvSpPr>
        <p:spPr bwMode="auto">
          <a:xfrm>
            <a:off x="3419872" y="1930912"/>
            <a:ext cx="2664296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rgbClr val="6F6F6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LAGs</a:t>
            </a:r>
            <a:r>
              <a:rPr kumimoji="0" lang="en-GB" sz="1800" b="1" i="0" u="none" strike="noStrike" cap="none" normalizeH="0">
                <a:ln>
                  <a:noFill/>
                </a:ln>
                <a:solidFill>
                  <a:srgbClr val="6F6F6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kumimoji="0" lang="en-GB" sz="1800" b="1" i="0" u="none" strike="noStrike" cap="none" normalizeH="0" baseline="0">
              <a:ln>
                <a:noFill/>
              </a:ln>
              <a:solidFill>
                <a:srgbClr val="6F6F6F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aoblený obdĺžnik 7"/>
          <p:cNvSpPr/>
          <p:nvPr/>
        </p:nvSpPr>
        <p:spPr bwMode="auto">
          <a:xfrm>
            <a:off x="311716" y="1930912"/>
            <a:ext cx="2952328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rgbClr val="6F6F6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MA…</a:t>
            </a:r>
          </a:p>
        </p:txBody>
      </p:sp>
      <p:sp>
        <p:nvSpPr>
          <p:cNvPr id="9" name="Zaoblený obdĺžnik 12"/>
          <p:cNvSpPr/>
          <p:nvPr/>
        </p:nvSpPr>
        <p:spPr bwMode="auto">
          <a:xfrm>
            <a:off x="3419872" y="2567716"/>
            <a:ext cx="2747120" cy="3788634"/>
          </a:xfrm>
          <a:prstGeom prst="roundRect">
            <a:avLst/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include in their LDS a </a:t>
            </a:r>
            <a:r>
              <a:rPr lang="en-GB" altLang="es-E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description of M&amp;E  arrangements</a:t>
            </a:r>
          </a:p>
          <a:p>
            <a:pPr algn="l">
              <a:spcAft>
                <a:spcPts val="1200"/>
              </a:spcAft>
            </a:pPr>
            <a:r>
              <a:rPr lang="en-GB" altLang="es-E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carry out specific evaluation activities of their strategy</a:t>
            </a:r>
          </a:p>
          <a:p>
            <a:pPr algn="l">
              <a:spcAft>
                <a:spcPts val="1200"/>
              </a:spcAft>
            </a:pPr>
            <a:r>
              <a:rPr lang="en-GB" altLang="es-E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provide MA and evaluators all necessary information for M&amp;E of the RDP</a:t>
            </a:r>
          </a:p>
          <a:p>
            <a:pPr algn="l">
              <a:spcAft>
                <a:spcPts val="1200"/>
              </a:spcAft>
            </a:pPr>
            <a:r>
              <a:rPr lang="en-GB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also </a:t>
            </a:r>
            <a:r>
              <a:rPr lang="en-GB" altLang="es-ES" sz="1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specific evaluation questions and specific indicators for their LDS</a:t>
            </a:r>
          </a:p>
        </p:txBody>
      </p:sp>
      <p:sp>
        <p:nvSpPr>
          <p:cNvPr id="10" name="Zaoblený obdĺžnik 6"/>
          <p:cNvSpPr/>
          <p:nvPr/>
        </p:nvSpPr>
        <p:spPr bwMode="auto">
          <a:xfrm>
            <a:off x="6388921" y="1930912"/>
            <a:ext cx="2308674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NRN</a:t>
            </a: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rgbClr val="6F6F6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kumimoji="0" lang="en-GB" sz="1800" b="1" i="0" u="none" strike="noStrike" cap="none" normalizeH="0">
                <a:ln>
                  <a:noFill/>
                </a:ln>
                <a:solidFill>
                  <a:srgbClr val="6F6F6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kumimoji="0" lang="en-GB" sz="1800" b="1" i="0" u="none" strike="noStrike" cap="none" normalizeH="0" baseline="0">
              <a:ln>
                <a:noFill/>
              </a:ln>
              <a:solidFill>
                <a:srgbClr val="6F6F6F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aoblený obdĺžnik 12"/>
          <p:cNvSpPr/>
          <p:nvPr/>
        </p:nvSpPr>
        <p:spPr bwMode="auto">
          <a:xfrm>
            <a:off x="6388921" y="2567716"/>
            <a:ext cx="2415707" cy="3788633"/>
          </a:xfrm>
          <a:prstGeom prst="roundRect">
            <a:avLst/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US" altLang="es-E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organize training/capacity building for LAGs</a:t>
            </a:r>
          </a:p>
          <a:p>
            <a:pPr algn="l">
              <a:spcAft>
                <a:spcPts val="1200"/>
              </a:spcAft>
            </a:pPr>
            <a:r>
              <a:rPr lang="en-US" altLang="es-E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share and disseminate LAG M&amp;E findings</a:t>
            </a:r>
          </a:p>
          <a:p>
            <a:pPr algn="l">
              <a:spcAft>
                <a:spcPts val="1200"/>
              </a:spcAft>
            </a:pPr>
            <a:r>
              <a:rPr lang="en-US" altLang="es-E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also </a:t>
            </a:r>
            <a:r>
              <a:rPr lang="en-GB" altLang="es-ES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a more proactive role in developing and supporting a harmonized approach to the M&amp;E of LDS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CMES and LEADER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906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>
                <a:solidFill>
                  <a:srgbClr val="6F6F6F"/>
                </a:solidFill>
                <a:latin typeface="Helvetica"/>
                <a:cs typeface="Helvetica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eaLnBrk="1" hangingPunct="1">
              <a:defRPr/>
            </a:pPr>
            <a:endParaRPr lang="en-US" sz="40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>
                <a:solidFill>
                  <a:srgbClr val="6F6F6F"/>
                </a:solidFill>
                <a:latin typeface="Helvetica"/>
                <a:cs typeface="Helvetica"/>
              </a:rPr>
              <a:t>E-mail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3"/>
              </a:rPr>
              <a:t>info@ruralevaluation.eu</a:t>
            </a:r>
            <a:endParaRPr lang="en-US" sz="18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fr-BE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4"/>
              </a:rPr>
              <a:t>http://enrd.ec.europa.eu/evaluation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935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57200" y="1824960"/>
            <a:ext cx="7955280" cy="4219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GB">
                <a:solidFill>
                  <a:srgbClr val="6F6F6F"/>
                </a:solidFill>
              </a:rPr>
              <a:t>In this programming period there are </a:t>
            </a:r>
            <a:r>
              <a:rPr lang="en-GB" b="1">
                <a:solidFill>
                  <a:srgbClr val="57825E"/>
                </a:solidFill>
              </a:rPr>
              <a:t>common</a:t>
            </a:r>
            <a:r>
              <a:rPr lang="en-GB">
                <a:solidFill>
                  <a:srgbClr val="57825E"/>
                </a:solidFill>
              </a:rPr>
              <a:t> </a:t>
            </a:r>
            <a:r>
              <a:rPr lang="en-GB">
                <a:solidFill>
                  <a:srgbClr val="6F6F6F"/>
                </a:solidFill>
              </a:rPr>
              <a:t>provisions on monitoring and evaluation.</a:t>
            </a:r>
          </a:p>
          <a:p>
            <a:pPr marL="45720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GB">
                <a:solidFill>
                  <a:srgbClr val="6F6F6F"/>
                </a:solidFill>
              </a:rPr>
              <a:t>A </a:t>
            </a:r>
            <a:r>
              <a:rPr lang="en-GB" b="1">
                <a:solidFill>
                  <a:srgbClr val="57825E"/>
                </a:solidFill>
              </a:rPr>
              <a:t>proactive</a:t>
            </a:r>
            <a:r>
              <a:rPr lang="en-GB">
                <a:solidFill>
                  <a:schemeClr val="accent5"/>
                </a:solidFill>
              </a:rPr>
              <a:t> </a:t>
            </a:r>
            <a:r>
              <a:rPr lang="en-GB">
                <a:solidFill>
                  <a:srgbClr val="6F6F6F"/>
                </a:solidFill>
              </a:rPr>
              <a:t>approach to monitoring and evaluation is required.</a:t>
            </a:r>
          </a:p>
          <a:p>
            <a:pPr marL="45720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GB">
                <a:solidFill>
                  <a:srgbClr val="6F6F6F"/>
                </a:solidFill>
              </a:rPr>
              <a:t>There is a Common Monitoring and Evaluation </a:t>
            </a:r>
            <a:r>
              <a:rPr lang="en-GB" b="1">
                <a:solidFill>
                  <a:srgbClr val="57825E"/>
                </a:solidFill>
              </a:rPr>
              <a:t>System</a:t>
            </a:r>
            <a:r>
              <a:rPr lang="en-GB">
                <a:solidFill>
                  <a:schemeClr val="accent5"/>
                </a:solidFill>
              </a:rPr>
              <a:t> </a:t>
            </a:r>
            <a:r>
              <a:rPr lang="en-GB">
                <a:solidFill>
                  <a:srgbClr val="6F6F6F"/>
                </a:solidFill>
              </a:rPr>
              <a:t>(CMES) that is part of the Common Monitoring and Evaluation </a:t>
            </a:r>
            <a:r>
              <a:rPr lang="en-GB" b="1">
                <a:solidFill>
                  <a:srgbClr val="57825E"/>
                </a:solidFill>
              </a:rPr>
              <a:t>Framework</a:t>
            </a:r>
            <a:r>
              <a:rPr lang="en-GB">
                <a:solidFill>
                  <a:schemeClr val="accent5"/>
                </a:solidFill>
              </a:rPr>
              <a:t> </a:t>
            </a:r>
            <a:r>
              <a:rPr lang="en-GB">
                <a:solidFill>
                  <a:srgbClr val="6F6F6F"/>
                </a:solidFill>
              </a:rPr>
              <a:t>(CMEF)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Key </a:t>
            </a:r>
            <a:r>
              <a:rPr lang="es-ES" err="1"/>
              <a:t>messages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n-GB">
                <a:solidFill>
                  <a:srgbClr val="F07E31"/>
                </a:solidFill>
              </a:rPr>
              <a:t>Common provisions on M&amp;E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57200" y="1789101"/>
            <a:ext cx="7955280" cy="4567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b="1" i="1">
                <a:solidFill>
                  <a:srgbClr val="57825E"/>
                </a:solidFill>
              </a:rPr>
              <a:t>Regulation (EU) No 1303/2013 </a:t>
            </a:r>
            <a:r>
              <a:rPr lang="en-GB" sz="2200">
                <a:solidFill>
                  <a:srgbClr val="6F6F6F"/>
                </a:solidFill>
              </a:rPr>
              <a:t>– Common Provisions Regulation for all ESI Funds</a:t>
            </a:r>
          </a:p>
          <a:p>
            <a:pPr algn="just"/>
            <a:r>
              <a:rPr lang="en-GB" sz="2200">
                <a:solidFill>
                  <a:srgbClr val="6F6F6F"/>
                </a:solidFill>
              </a:rPr>
              <a:t>General provisions on Monitoring Committees, progress reports for programmes and partnership agreements (Art. 47-53)</a:t>
            </a:r>
          </a:p>
          <a:p>
            <a:pPr algn="just"/>
            <a:r>
              <a:rPr lang="en-GB" sz="2200" b="1" i="1">
                <a:solidFill>
                  <a:srgbClr val="57825E"/>
                </a:solidFill>
              </a:rPr>
              <a:t>General provisions on evaluation </a:t>
            </a:r>
            <a:r>
              <a:rPr lang="en-GB" sz="2200">
                <a:solidFill>
                  <a:srgbClr val="6F6F6F"/>
                </a:solidFill>
              </a:rPr>
              <a:t>(evaluation plan, ex ante , ex post– Art. 54-57)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F6F6F"/>
                </a:solidFill>
              </a:rPr>
              <a:t>Provision of resources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F6F6F"/>
                </a:solidFill>
              </a:rPr>
              <a:t>Procedures for data collection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F6F6F"/>
                </a:solidFill>
              </a:rPr>
              <a:t>Independence of evaluation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F6F6F"/>
                </a:solidFill>
              </a:rPr>
              <a:t>Evaluations on the basis of the evaluation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solidFill>
                <a:srgbClr val="6F6F6F"/>
              </a:solidFill>
            </a:endParaRPr>
          </a:p>
          <a:p>
            <a:pPr marL="457200" indent="-457200">
              <a:buAutoNum type="arabicPeriod"/>
            </a:pP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72336">
            <a:off x="121812" y="5678731"/>
            <a:ext cx="140534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AD3A25"/>
                </a:solidFill>
              </a:rPr>
              <a:t>§§§</a:t>
            </a:r>
          </a:p>
        </p:txBody>
      </p:sp>
    </p:spTree>
    <p:extLst>
      <p:ext uri="{BB962C8B-B14F-4D97-AF65-F5344CB8AC3E}">
        <p14:creationId xmlns:p14="http://schemas.microsoft.com/office/powerpoint/2010/main" val="67919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31" y="2537177"/>
            <a:ext cx="8229600" cy="3634409"/>
          </a:xfrm>
        </p:spPr>
        <p:txBody>
          <a:bodyPr>
            <a:normAutofit fontScale="77500" lnSpcReduction="20000"/>
          </a:bodyPr>
          <a:lstStyle/>
          <a:p>
            <a:r>
              <a:rPr lang="en-GB">
                <a:solidFill>
                  <a:srgbClr val="6F6F6F"/>
                </a:solidFill>
              </a:rPr>
              <a:t>Regulation (EU) No 1306/2013 – CAP Horizontal Regulation</a:t>
            </a:r>
          </a:p>
          <a:p>
            <a:endParaRPr lang="en-GB">
              <a:solidFill>
                <a:srgbClr val="6F6F6F"/>
              </a:solidFill>
            </a:endParaRPr>
          </a:p>
          <a:p>
            <a:r>
              <a:rPr lang="en-GB">
                <a:solidFill>
                  <a:srgbClr val="6F6F6F"/>
                </a:solidFill>
              </a:rPr>
              <a:t>The CMEF covers </a:t>
            </a:r>
            <a:r>
              <a:rPr lang="en-GB" sz="2600" b="1" i="1">
                <a:solidFill>
                  <a:srgbClr val="57825E"/>
                </a:solidFill>
              </a:rPr>
              <a:t>both CAP Pillars </a:t>
            </a:r>
            <a:r>
              <a:rPr lang="en-GB">
                <a:solidFill>
                  <a:srgbClr val="6F6F6F"/>
                </a:solidFill>
              </a:rPr>
              <a:t>(art. 110):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altLang="es-ES" sz="2600">
                <a:solidFill>
                  <a:srgbClr val="6F6F6F"/>
                </a:solidFill>
                <a:latin typeface="Helvetica"/>
                <a:cs typeface="Helvetica"/>
              </a:rPr>
              <a:t>Pillar I (direct payments, market measures, horizontal instruments)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altLang="es-ES" sz="2600">
                <a:solidFill>
                  <a:srgbClr val="6F6F6F"/>
                </a:solidFill>
                <a:latin typeface="Helvetica"/>
                <a:cs typeface="Helvetica"/>
              </a:rPr>
              <a:t>Pillar II (rural development measures)</a:t>
            </a:r>
          </a:p>
          <a:p>
            <a:endParaRPr lang="en-GB">
              <a:solidFill>
                <a:srgbClr val="6F6F6F"/>
              </a:solidFill>
            </a:endParaRPr>
          </a:p>
          <a:p>
            <a:endParaRPr lang="en-GB">
              <a:solidFill>
                <a:srgbClr val="6F6F6F"/>
              </a:solidFill>
            </a:endParaRPr>
          </a:p>
          <a:p>
            <a:r>
              <a:rPr lang="en-GB">
                <a:solidFill>
                  <a:srgbClr val="6F6F6F"/>
                </a:solidFill>
              </a:rPr>
              <a:t>The CMEF aims to assess impacts in relation to all 3 CAP objectives: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6F6F6F"/>
                </a:solidFill>
                <a:latin typeface="Helvetica"/>
                <a:cs typeface="Helvetica"/>
              </a:rPr>
              <a:t>viable food production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6F6F6F"/>
                </a:solidFill>
                <a:latin typeface="Helvetica"/>
                <a:cs typeface="Helvetica"/>
              </a:rPr>
              <a:t>sustainable management of natural resources and climate action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6F6F6F"/>
                </a:solidFill>
                <a:latin typeface="Helvetica"/>
                <a:cs typeface="Helvetica"/>
              </a:rPr>
              <a:t>balanced territorial development</a:t>
            </a:r>
            <a:endParaRPr lang="en-GB" sz="2600">
              <a:solidFill>
                <a:srgbClr val="6F6F6F"/>
              </a:solidFill>
              <a:latin typeface="Helvetica"/>
              <a:cs typeface="Helvetica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5" name="Bublina v tvare zaobleného obdĺžnika 4"/>
          <p:cNvSpPr/>
          <p:nvPr/>
        </p:nvSpPr>
        <p:spPr bwMode="auto">
          <a:xfrm>
            <a:off x="4341089" y="998773"/>
            <a:ext cx="4498112" cy="1353640"/>
          </a:xfrm>
          <a:prstGeom prst="wedgeRoundRectCallout">
            <a:avLst>
              <a:gd name="adj1" fmla="val -65103"/>
              <a:gd name="adj2" fmla="val 66792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sz="1600" i="1">
                <a:solidFill>
                  <a:schemeClr val="bg1"/>
                </a:solidFill>
                <a:latin typeface="Helvetica"/>
                <a:cs typeface="Helvetica"/>
              </a:rPr>
              <a:t>Who does what: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−"/>
              <a:tabLst/>
            </a:pPr>
            <a:r>
              <a:rPr lang="en-GB" sz="1400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 and Pillar I evaluations responsibility of EC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−"/>
              <a:tabLst/>
            </a:pPr>
            <a:r>
              <a:rPr lang="en-GB" sz="1400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Pillar II evaluations responsibility of MS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</a:pPr>
            <a:r>
              <a:rPr lang="en-GB" sz="1400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 level synthesis responsibility of the EC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6835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CME</a:t>
            </a:r>
            <a:r>
              <a:rPr lang="es-ES" sz="4400" b="1"/>
              <a:t>F</a:t>
            </a:r>
            <a:r>
              <a:rPr lang="es-ES"/>
              <a:t>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57200" y="1835282"/>
            <a:ext cx="8477480" cy="4510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GB" sz="1800">
                <a:solidFill>
                  <a:srgbClr val="6F6F6F"/>
                </a:solidFill>
              </a:rPr>
              <a:t>Regulation (EU) No 1305/2013, Art. 67</a:t>
            </a:r>
          </a:p>
          <a:p>
            <a:pPr algn="just">
              <a:lnSpc>
                <a:spcPct val="80000"/>
              </a:lnSpc>
            </a:pPr>
            <a:endParaRPr lang="es-ES" sz="1800">
              <a:solidFill>
                <a:srgbClr val="6F6F6F"/>
              </a:solidFill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sk-SK" sz="1800" b="1" i="1">
                <a:solidFill>
                  <a:srgbClr val="57825E"/>
                </a:solidFill>
              </a:rPr>
              <a:t>Single framework </a:t>
            </a:r>
            <a:r>
              <a:rPr lang="sk-SK" sz="1800">
                <a:solidFill>
                  <a:srgbClr val="6F6F6F"/>
                </a:solidFill>
              </a:rPr>
              <a:t>and ground for M&amp;E in rural development within the CA</a:t>
            </a:r>
            <a:r>
              <a:rPr lang="es-ES" sz="1800">
                <a:solidFill>
                  <a:srgbClr val="6F6F6F"/>
                </a:solidFill>
              </a:rPr>
              <a:t>P</a:t>
            </a:r>
            <a:endParaRPr lang="sk-SK" sz="1800">
              <a:solidFill>
                <a:srgbClr val="6F6F6F"/>
              </a:solidFill>
            </a:endParaRPr>
          </a:p>
          <a:p>
            <a:pPr algn="just">
              <a:lnSpc>
                <a:spcPct val="80000"/>
              </a:lnSpc>
            </a:pPr>
            <a:endParaRPr lang="sk-SK" sz="1800">
              <a:solidFill>
                <a:srgbClr val="6F6F6F"/>
              </a:solidFill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sk-SK" sz="1800" b="1" i="1">
                <a:solidFill>
                  <a:srgbClr val="57825E"/>
                </a:solidFill>
              </a:rPr>
              <a:t>Continuity and adaptation</a:t>
            </a:r>
            <a:r>
              <a:rPr lang="es-ES" sz="1800" b="1" i="1">
                <a:solidFill>
                  <a:srgbClr val="57825E"/>
                </a:solidFill>
              </a:rPr>
              <a:t> </a:t>
            </a:r>
            <a:r>
              <a:rPr lang="sk-SK" sz="1800">
                <a:solidFill>
                  <a:srgbClr val="6F6F6F"/>
                </a:solidFill>
              </a:rPr>
              <a:t>of the CMEF </a:t>
            </a:r>
            <a:r>
              <a:rPr lang="de-AT" sz="1800">
                <a:solidFill>
                  <a:srgbClr val="6F6F6F"/>
                </a:solidFill>
              </a:rPr>
              <a:t>of RD </a:t>
            </a:r>
            <a:r>
              <a:rPr lang="sk-SK" sz="1800">
                <a:solidFill>
                  <a:srgbClr val="6F6F6F"/>
                </a:solidFill>
              </a:rPr>
              <a:t>2007 – 201</a:t>
            </a:r>
            <a:r>
              <a:rPr lang="de-AT" sz="1800">
                <a:solidFill>
                  <a:srgbClr val="6F6F6F"/>
                </a:solidFill>
              </a:rPr>
              <a:t>3 </a:t>
            </a:r>
            <a:r>
              <a:rPr lang="sk-SK" sz="1800">
                <a:solidFill>
                  <a:srgbClr val="6F6F6F"/>
                </a:solidFill>
              </a:rPr>
              <a:t> to: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sk-SK" sz="1800" b="1">
                <a:solidFill>
                  <a:srgbClr val="6F6F6F"/>
                </a:solidFill>
              </a:rPr>
              <a:t>Ensure:</a:t>
            </a:r>
          </a:p>
          <a:p>
            <a:pPr marL="342900" lvl="1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>
                <a:solidFill>
                  <a:srgbClr val="6F6F6F"/>
                </a:solidFill>
                <a:latin typeface="Helvetica"/>
                <a:cs typeface="Helvetica"/>
              </a:rPr>
              <a:t>common understanding on M&amp;E among rural development stakeholders and </a:t>
            </a:r>
          </a:p>
          <a:p>
            <a:pPr marL="342900" lvl="1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>
                <a:solidFill>
                  <a:srgbClr val="6F6F6F"/>
                </a:solidFill>
                <a:latin typeface="Helvetica"/>
                <a:cs typeface="Helvetica"/>
              </a:rPr>
              <a:t>comparabilty of evaluation results in assessing RD interventions accross the EU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 b="1">
                <a:solidFill>
                  <a:srgbClr val="6F6F6F"/>
                </a:solidFill>
              </a:rPr>
              <a:t>H</a:t>
            </a:r>
            <a:r>
              <a:rPr lang="en-GB" sz="1800" b="1" err="1">
                <a:solidFill>
                  <a:srgbClr val="6F6F6F"/>
                </a:solidFill>
              </a:rPr>
              <a:t>elp</a:t>
            </a:r>
            <a:r>
              <a:rPr lang="en-GB" sz="1800" b="1">
                <a:solidFill>
                  <a:srgbClr val="6F6F6F"/>
                </a:solidFill>
              </a:rPr>
              <a:t> </a:t>
            </a:r>
            <a:r>
              <a:rPr lang="en-GB" sz="1800">
                <a:solidFill>
                  <a:srgbClr val="6F6F6F"/>
                </a:solidFill>
              </a:rPr>
              <a:t>various audiences, such as CAP stakeholders in the M</a:t>
            </a:r>
            <a:r>
              <a:rPr lang="sk-SK" sz="1800">
                <a:solidFill>
                  <a:srgbClr val="6F6F6F"/>
                </a:solidFill>
              </a:rPr>
              <a:t>S, MA, PA</a:t>
            </a:r>
            <a:r>
              <a:rPr lang="en-GB" sz="1800">
                <a:solidFill>
                  <a:srgbClr val="6F6F6F"/>
                </a:solidFill>
              </a:rPr>
              <a:t>, M</a:t>
            </a:r>
            <a:r>
              <a:rPr lang="sk-SK" sz="1800">
                <a:solidFill>
                  <a:srgbClr val="6F6F6F"/>
                </a:solidFill>
              </a:rPr>
              <a:t>C</a:t>
            </a:r>
            <a:r>
              <a:rPr lang="en-GB" sz="1800">
                <a:solidFill>
                  <a:srgbClr val="6F6F6F"/>
                </a:solidFill>
              </a:rPr>
              <a:t>, evaluators and E</a:t>
            </a:r>
            <a:r>
              <a:rPr lang="sk-SK" sz="1800">
                <a:solidFill>
                  <a:srgbClr val="6F6F6F"/>
                </a:solidFill>
              </a:rPr>
              <a:t>C </a:t>
            </a:r>
            <a:r>
              <a:rPr lang="en-GB" sz="1800">
                <a:solidFill>
                  <a:srgbClr val="6F6F6F"/>
                </a:solidFill>
              </a:rPr>
              <a:t>Desk Officers</a:t>
            </a:r>
            <a:r>
              <a:rPr lang="sk-SK" sz="1800">
                <a:solidFill>
                  <a:srgbClr val="6F6F6F"/>
                </a:solidFill>
              </a:rPr>
              <a:t> to:</a:t>
            </a:r>
          </a:p>
          <a:p>
            <a:pPr marL="342900" lvl="1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>
                <a:solidFill>
                  <a:srgbClr val="6F6F6F"/>
                </a:solidFill>
                <a:latin typeface="Helvetica"/>
                <a:cs typeface="Helvetica"/>
              </a:rPr>
              <a:t>organise, design  and implement the evaluation </a:t>
            </a:r>
            <a:r>
              <a:rPr lang="de-AT" sz="1800">
                <a:solidFill>
                  <a:srgbClr val="6F6F6F"/>
                </a:solidFill>
                <a:latin typeface="Helvetica"/>
                <a:cs typeface="Helvetica"/>
              </a:rPr>
              <a:t>of </a:t>
            </a:r>
            <a:r>
              <a:rPr lang="sk-SK" sz="1800">
                <a:solidFill>
                  <a:srgbClr val="6F6F6F"/>
                </a:solidFill>
                <a:latin typeface="Helvetica"/>
                <a:cs typeface="Helvetica"/>
              </a:rPr>
              <a:t>RD interventions</a:t>
            </a:r>
            <a:r>
              <a:rPr lang="en-GB" sz="1800">
                <a:solidFill>
                  <a:srgbClr val="6F6F6F"/>
                </a:solidFill>
                <a:latin typeface="Helvetica"/>
                <a:cs typeface="Helvetica"/>
              </a:rPr>
              <a:t> </a:t>
            </a:r>
            <a:endParaRPr lang="sk-SK" sz="1800">
              <a:solidFill>
                <a:srgbClr val="6F6F6F"/>
              </a:solidFill>
              <a:latin typeface="Helvetica"/>
              <a:cs typeface="Helvetica"/>
            </a:endParaRPr>
          </a:p>
          <a:p>
            <a:pPr marL="342900" lvl="1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800">
                <a:solidFill>
                  <a:srgbClr val="6F6F6F"/>
                </a:solidFill>
                <a:latin typeface="Helvetica"/>
                <a:cs typeface="Helvetica"/>
              </a:rPr>
              <a:t>report, communicate and disseminate evaluation results and feed them back into policy cycle</a:t>
            </a:r>
            <a:endParaRPr lang="en-GB" sz="1800">
              <a:solidFill>
                <a:srgbClr val="6F6F6F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Bublina v tvare zaobleného obdĺžnika 4"/>
          <p:cNvSpPr/>
          <p:nvPr/>
        </p:nvSpPr>
        <p:spPr bwMode="auto">
          <a:xfrm>
            <a:off x="4871814" y="1101687"/>
            <a:ext cx="3888432" cy="1268515"/>
          </a:xfrm>
          <a:prstGeom prst="wedgeRoundRectCallout">
            <a:avLst>
              <a:gd name="adj1" fmla="val -61046"/>
              <a:gd name="adj2" fmla="val 28572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i="1">
                <a:solidFill>
                  <a:schemeClr val="bg1"/>
                </a:solidFill>
                <a:latin typeface="Helvetica"/>
                <a:cs typeface="Helvetica"/>
              </a:rPr>
              <a:t>What is new: 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GB" sz="1200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kumimoji="0" lang="en-GB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lanning, 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kumimoji="0" lang="sk-SK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Flexibility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kumimoji="0" lang="en-GB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New</a:t>
            </a:r>
            <a:r>
              <a:rPr kumimoji="0" lang="en-GB" sz="1200" b="0" i="1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sk-SK" sz="1200" b="0" i="1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ways of </a:t>
            </a:r>
            <a:r>
              <a:rPr kumimoji="0" lang="en-GB" sz="1200" b="0" i="1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reporting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GB" sz="1200" i="1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focus on results and impacts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GB" sz="1200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in capturing policy effects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1633"/>
            <a:ext cx="8229600" cy="1143000"/>
          </a:xfrm>
        </p:spPr>
        <p:txBody>
          <a:bodyPr/>
          <a:lstStyle/>
          <a:p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CME</a:t>
            </a:r>
            <a:r>
              <a:rPr lang="es-ES" sz="4400" b="1"/>
              <a:t>S</a:t>
            </a:r>
            <a:r>
              <a:rPr lang="es-ES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ln>
            <a:noFill/>
          </a:ln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Zaoblený obdĺžnik 12"/>
          <p:cNvSpPr/>
          <p:nvPr/>
        </p:nvSpPr>
        <p:spPr bwMode="auto">
          <a:xfrm>
            <a:off x="176928" y="2699133"/>
            <a:ext cx="2808312" cy="331243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aoblený obdĺžnik 11"/>
          <p:cNvSpPr/>
          <p:nvPr/>
        </p:nvSpPr>
        <p:spPr bwMode="auto">
          <a:xfrm>
            <a:off x="3162672" y="2591348"/>
            <a:ext cx="2808312" cy="3420380"/>
          </a:xfrm>
          <a:prstGeom prst="roundRect">
            <a:avLst/>
          </a:prstGeom>
          <a:solidFill>
            <a:srgbClr val="F07E3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 bwMode="auto">
          <a:xfrm>
            <a:off x="216144" y="1692434"/>
            <a:ext cx="8748344" cy="4320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CAP Common </a:t>
            </a:r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onitoring </a:t>
            </a:r>
            <a:r>
              <a:rPr kumimoji="0" lang="en-GB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and Evaluation Framework (1306/2013, Art. 110)</a:t>
            </a:r>
            <a:r>
              <a:rPr kumimoji="0" lang="en-GB" sz="12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aoblený obdĺžnik 6"/>
          <p:cNvSpPr/>
          <p:nvPr/>
        </p:nvSpPr>
        <p:spPr bwMode="auto">
          <a:xfrm>
            <a:off x="3162672" y="2646277"/>
            <a:ext cx="2808312" cy="37473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Common elements</a:t>
            </a:r>
          </a:p>
        </p:txBody>
      </p:sp>
      <p:sp>
        <p:nvSpPr>
          <p:cNvPr id="10" name="Zaoblený obdĺžnik 7"/>
          <p:cNvSpPr/>
          <p:nvPr/>
        </p:nvSpPr>
        <p:spPr bwMode="auto">
          <a:xfrm>
            <a:off x="176928" y="2646277"/>
            <a:ext cx="2808312" cy="37473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Pillar I specific elements</a:t>
            </a:r>
          </a:p>
        </p:txBody>
      </p:sp>
      <p:sp>
        <p:nvSpPr>
          <p:cNvPr id="11" name="Zaoblený obdĺžnik 10"/>
          <p:cNvSpPr/>
          <p:nvPr/>
        </p:nvSpPr>
        <p:spPr bwMode="auto">
          <a:xfrm>
            <a:off x="6156176" y="2591192"/>
            <a:ext cx="2808312" cy="3420380"/>
          </a:xfrm>
          <a:prstGeom prst="roundRect">
            <a:avLst/>
          </a:prstGeom>
          <a:solidFill>
            <a:srgbClr val="F07E3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Zaoblený obdĺžnik 8"/>
          <p:cNvSpPr/>
          <p:nvPr/>
        </p:nvSpPr>
        <p:spPr bwMode="auto">
          <a:xfrm>
            <a:off x="6156176" y="2646433"/>
            <a:ext cx="2808312" cy="37457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Pillar II specific elements</a:t>
            </a:r>
          </a:p>
        </p:txBody>
      </p:sp>
      <p:sp>
        <p:nvSpPr>
          <p:cNvPr id="13" name="Zaoblený obdĺžnik 13"/>
          <p:cNvSpPr/>
          <p:nvPr/>
        </p:nvSpPr>
        <p:spPr bwMode="auto">
          <a:xfrm>
            <a:off x="2318951" y="5754014"/>
            <a:ext cx="1847741" cy="683353"/>
          </a:xfrm>
          <a:prstGeom prst="roundRect">
            <a:avLst/>
          </a:prstGeom>
          <a:solidFill>
            <a:srgbClr val="DDDDDD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Responsibility 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for evaluation: DG AGRI </a:t>
            </a:r>
          </a:p>
        </p:txBody>
      </p:sp>
      <p:sp>
        <p:nvSpPr>
          <p:cNvPr id="14" name="Zaoblený obdĺžnik 15"/>
          <p:cNvSpPr/>
          <p:nvPr/>
        </p:nvSpPr>
        <p:spPr bwMode="auto">
          <a:xfrm>
            <a:off x="3162672" y="2103686"/>
            <a:ext cx="5801816" cy="527266"/>
          </a:xfrm>
          <a:prstGeom prst="roundRect">
            <a:avLst/>
          </a:prstGeom>
          <a:solidFill>
            <a:srgbClr val="F07E3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Common Monitoring and </a:t>
            </a:r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valuation </a:t>
            </a:r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ystem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(1305/2013, Art. 67 and 808/2014. Art.14</a:t>
            </a:r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306688" y="4788943"/>
            <a:ext cx="2520280" cy="498502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Common impact indicators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3364558" y="5396999"/>
            <a:ext cx="2520280" cy="409051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rgbClr val="0064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Data sources  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3350454" y="3088349"/>
            <a:ext cx="2520280" cy="818102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Common </a:t>
            </a:r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context indicators </a:t>
            </a:r>
            <a:endParaRPr kumimoji="0" lang="en-GB" sz="1200" b="0" i="0" u="none" strike="noStrike" cap="none" normalizeH="0" baseline="0">
              <a:ln>
                <a:noFill/>
              </a:ln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364558" y="3936546"/>
            <a:ext cx="2520280" cy="818102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Intervention logic: 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Overall CAP policy objectives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Common  impacts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20944" y="3796281"/>
            <a:ext cx="2520280" cy="81810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Pillar I specific objectives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Pillar I instruments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320944" y="4876956"/>
            <a:ext cx="2520280" cy="81810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Pillar I result indicators </a:t>
            </a:r>
          </a:p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Pillar I output indicators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257484" y="3652393"/>
            <a:ext cx="2707003" cy="797895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RD priorities/specific 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Objectives Pillar II measures 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221970" y="4460239"/>
            <a:ext cx="2570938" cy="900083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Pillar II result /target indicators </a:t>
            </a:r>
          </a:p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Pillar II output indicators </a:t>
            </a:r>
          </a:p>
          <a:p>
            <a:r>
              <a:rPr lang="en-GB" sz="1200" i="1">
                <a:latin typeface="Helvetica" panose="020B0604020202020204" pitchFamily="34" charset="0"/>
                <a:cs typeface="Helvetica" panose="020B0604020202020204" pitchFamily="34" charset="0"/>
              </a:rPr>
              <a:t>Performance framework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6321234" y="5379866"/>
            <a:ext cx="2520280" cy="447166"/>
          </a:xfrm>
          <a:prstGeom prst="ellipse">
            <a:avLst/>
          </a:prstGeom>
          <a:solidFill>
            <a:srgbClr val="F07E31"/>
          </a:solidFill>
          <a:ln w="9525" cap="flat" cmpd="sng" algn="ctr">
            <a:solidFill>
              <a:srgbClr val="0064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Operations database</a:t>
            </a: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6282611" y="3145849"/>
            <a:ext cx="2139198" cy="421306"/>
          </a:xfrm>
          <a:prstGeom prst="wedgeRoundRectCallout">
            <a:avLst>
              <a:gd name="adj1" fmla="val -49542"/>
              <a:gd name="adj2" fmla="val 117570"/>
              <a:gd name="adj3" fmla="val 16667"/>
            </a:avLst>
          </a:prstGeom>
          <a:solidFill>
            <a:srgbClr val="F07E3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Common evaluation 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</a:p>
        </p:txBody>
      </p:sp>
      <p:sp>
        <p:nvSpPr>
          <p:cNvPr id="29" name="Zaoblený obdĺžnik 14"/>
          <p:cNvSpPr/>
          <p:nvPr/>
        </p:nvSpPr>
        <p:spPr bwMode="auto">
          <a:xfrm>
            <a:off x="5235487" y="5754014"/>
            <a:ext cx="1804291" cy="683353"/>
          </a:xfrm>
          <a:prstGeom prst="roundRect">
            <a:avLst/>
          </a:prstGeom>
          <a:solidFill>
            <a:srgbClr val="DDDDDD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Responsibility </a:t>
            </a:r>
          </a:p>
          <a:p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for evaluation: MAs 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s-ES"/>
              <a:t>CMES as </a:t>
            </a:r>
            <a:r>
              <a:rPr lang="es-ES" err="1"/>
              <a:t>part</a:t>
            </a:r>
            <a:r>
              <a:rPr lang="es-ES"/>
              <a:t> of CMEF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Zaoblený obdĺžnik 12"/>
          <p:cNvSpPr/>
          <p:nvPr/>
        </p:nvSpPr>
        <p:spPr bwMode="auto">
          <a:xfrm>
            <a:off x="191780" y="2875063"/>
            <a:ext cx="2808312" cy="3479209"/>
          </a:xfrm>
          <a:prstGeom prst="roundRect">
            <a:avLst/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Enables judgment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RD interventions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according to their results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impacts 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evidence 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decision making,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improves  effectiveness,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efficiency and relevance 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RD interventions 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Contributes to transparency,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and accountability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RD policy</a:t>
            </a:r>
          </a:p>
        </p:txBody>
      </p:sp>
      <p:sp>
        <p:nvSpPr>
          <p:cNvPr id="7" name="Zaoblený obdĺžnik 11"/>
          <p:cNvSpPr/>
          <p:nvPr/>
        </p:nvSpPr>
        <p:spPr bwMode="auto">
          <a:xfrm>
            <a:off x="3162672" y="2875063"/>
            <a:ext cx="2808312" cy="3479210"/>
          </a:xfrm>
          <a:prstGeom prst="roundRect">
            <a:avLst/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the framework and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for assessment  of: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RDP results and impacts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contributions to achievement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RD and CAP objectives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effectiveness,  efficiency and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relevance  of RD interventions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synergies  among  priorities 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focus  areas  towards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effectiveness  of RDP 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 bwMode="auto">
          <a:xfrm>
            <a:off x="1692574" y="1838392"/>
            <a:ext cx="5210548" cy="4320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CMES helps you to  understand better...</a:t>
            </a:r>
            <a:endParaRPr kumimoji="0" lang="en-GB" sz="1800" b="0" i="0" u="none" strike="noStrike" cap="none" normalizeH="0" baseline="0">
              <a:ln>
                <a:noFill/>
              </a:ln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aoblený obdĺžnik 6"/>
          <p:cNvSpPr/>
          <p:nvPr/>
        </p:nvSpPr>
        <p:spPr bwMode="auto">
          <a:xfrm>
            <a:off x="3156317" y="2329959"/>
            <a:ext cx="2808312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rgbClr val="F07E3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Evaluation content</a:t>
            </a:r>
          </a:p>
        </p:txBody>
      </p:sp>
      <p:sp>
        <p:nvSpPr>
          <p:cNvPr id="10" name="Zaoblený obdĺžnik 7"/>
          <p:cNvSpPr/>
          <p:nvPr/>
        </p:nvSpPr>
        <p:spPr bwMode="auto">
          <a:xfrm>
            <a:off x="148517" y="2329959"/>
            <a:ext cx="2808312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rgbClr val="F07E3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Purpose of evaluation</a:t>
            </a:r>
          </a:p>
        </p:txBody>
      </p:sp>
      <p:sp>
        <p:nvSpPr>
          <p:cNvPr id="12" name="Zaoblený obdĺžnik 8"/>
          <p:cNvSpPr/>
          <p:nvPr/>
        </p:nvSpPr>
        <p:spPr bwMode="auto">
          <a:xfrm>
            <a:off x="6124277" y="2331135"/>
            <a:ext cx="2808312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07E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>
                <a:ln>
                  <a:noFill/>
                </a:ln>
                <a:solidFill>
                  <a:srgbClr val="F07E3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Evaluation process</a:t>
            </a:r>
          </a:p>
        </p:txBody>
      </p:sp>
      <p:sp>
        <p:nvSpPr>
          <p:cNvPr id="13" name="Zaoblený obdĺžnik 10"/>
          <p:cNvSpPr/>
          <p:nvPr/>
        </p:nvSpPr>
        <p:spPr bwMode="auto">
          <a:xfrm>
            <a:off x="6133564" y="2876416"/>
            <a:ext cx="2808312" cy="3479210"/>
          </a:xfrm>
          <a:prstGeom prst="roundRect">
            <a:avLst/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Facilitates: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Planning and implementing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evaluation, including data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collection and processing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Reporting and 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communicating  evaluation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Defines actors/responsibilities  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procedures  in evaluation</a:t>
            </a: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GB"/>
              <a:t>Why is the CMES useful in the </a:t>
            </a:r>
            <a:br>
              <a:rPr lang="en-GB"/>
            </a:br>
            <a:r>
              <a:rPr lang="en-GB"/>
              <a:t>evaluation of RDPs </a:t>
            </a:r>
            <a:r>
              <a:rPr lang="en-GB" sz="1600"/>
              <a:t>Regulation (EU) 1305/2013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n-GB">
                <a:solidFill>
                  <a:srgbClr val="F07E31"/>
                </a:solidFill>
              </a:rPr>
              <a:t>Elements of the CMES (1)</a:t>
            </a:r>
            <a:br>
              <a:rPr lang="en-GB">
                <a:solidFill>
                  <a:srgbClr val="F07E31"/>
                </a:solidFill>
              </a:rPr>
            </a:br>
            <a:r>
              <a:rPr lang="en-GB" sz="1400">
                <a:solidFill>
                  <a:srgbClr val="F07E31"/>
                </a:solidFill>
              </a:rPr>
              <a:t>(Reg.808/2014, Art. 14.1) 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41587" y="2135943"/>
            <a:ext cx="3211033" cy="413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en-GB" sz="1800">
                <a:solidFill>
                  <a:srgbClr val="6F6F6F"/>
                </a:solidFill>
              </a:rPr>
              <a:t>Intervention logic showing interactions between priorities, focus areas and measures;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>
                <a:solidFill>
                  <a:srgbClr val="6F6F6F"/>
                </a:solidFill>
              </a:rPr>
              <a:t>Common context (including RD related impact indicators), result/target, output indicators and performance review indicators;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>
                <a:solidFill>
                  <a:srgbClr val="6F6F6F"/>
                </a:solidFill>
              </a:rPr>
              <a:t>Common evaluation questions.</a:t>
            </a:r>
          </a:p>
          <a:p>
            <a:pPr marL="457200" indent="-457200">
              <a:buAutoNum type="arabicPeriod"/>
            </a:pP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Bublina v tvare zaobleného obdĺžnika 7"/>
          <p:cNvSpPr/>
          <p:nvPr/>
        </p:nvSpPr>
        <p:spPr bwMode="auto">
          <a:xfrm>
            <a:off x="3892394" y="1608463"/>
            <a:ext cx="5018567" cy="2268534"/>
          </a:xfrm>
          <a:prstGeom prst="wedgeRoundRectCallout">
            <a:avLst>
              <a:gd name="adj1" fmla="val -57000"/>
              <a:gd name="adj2" fmla="val -16043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1" descr="Pillar II Intervention logic_Patriz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21" y="1707132"/>
            <a:ext cx="4646984" cy="2038672"/>
          </a:xfrm>
          <a:prstGeom prst="rect">
            <a:avLst/>
          </a:prstGeom>
          <a:solidFill>
            <a:srgbClr val="F07E31"/>
          </a:solidFill>
          <a:extLst/>
        </p:spPr>
      </p:pic>
      <p:sp>
        <p:nvSpPr>
          <p:cNvPr id="8" name="Bublina v tvare zaobleného obdĺžnika 6"/>
          <p:cNvSpPr/>
          <p:nvPr/>
        </p:nvSpPr>
        <p:spPr bwMode="auto">
          <a:xfrm>
            <a:off x="3971688" y="3933056"/>
            <a:ext cx="4939273" cy="1296144"/>
          </a:xfrm>
          <a:prstGeom prst="wedgeRoundRectCallout">
            <a:avLst>
              <a:gd name="adj1" fmla="val -56687"/>
              <a:gd name="adj2" fmla="val -30622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Fiches  for  common context,  impact, result/target  and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output indicator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on use and establishment of proxy indicators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on the Indicator Plan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on performance review and reserve </a:t>
            </a:r>
          </a:p>
        </p:txBody>
      </p:sp>
      <p:sp>
        <p:nvSpPr>
          <p:cNvPr id="9" name="Bublina v tvare zaobleného obdĺžnika 9"/>
          <p:cNvSpPr/>
          <p:nvPr/>
        </p:nvSpPr>
        <p:spPr bwMode="auto">
          <a:xfrm>
            <a:off x="3971688" y="5341317"/>
            <a:ext cx="4939273" cy="1080120"/>
          </a:xfrm>
          <a:prstGeom prst="wedgeRoundRectCallout">
            <a:avLst>
              <a:gd name="adj1" fmla="val -56687"/>
              <a:gd name="adj2" fmla="val -30622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CEQ related to: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→focus areas of RD priorities (18 CEQs)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→other aspect of RDP (RDP synergies and TA) (3 CEQs)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→Union level objectives (9 CEQs)</a:t>
            </a:r>
          </a:p>
        </p:txBody>
      </p:sp>
    </p:spTree>
    <p:extLst>
      <p:ext uri="{BB962C8B-B14F-4D97-AF65-F5344CB8AC3E}">
        <p14:creationId xmlns:p14="http://schemas.microsoft.com/office/powerpoint/2010/main" val="29235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en-GB">
                <a:solidFill>
                  <a:srgbClr val="F07E31"/>
                </a:solidFill>
              </a:rPr>
              <a:t>Elements of the CMES (2) </a:t>
            </a:r>
            <a:br>
              <a:rPr lang="en-GB">
                <a:solidFill>
                  <a:srgbClr val="F07E31"/>
                </a:solidFill>
              </a:rPr>
            </a:br>
            <a:r>
              <a:rPr lang="en-GB" sz="1400">
                <a:solidFill>
                  <a:srgbClr val="F07E31"/>
                </a:solidFill>
              </a:rPr>
              <a:t>(Reg.808/2014, Art. 14.1)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24033" y="2212023"/>
            <a:ext cx="3107443" cy="418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 startAt="4"/>
            </a:pPr>
            <a:r>
              <a:rPr lang="en-GB" sz="1800">
                <a:solidFill>
                  <a:srgbClr val="6F6F6F"/>
                </a:solidFill>
              </a:rPr>
              <a:t>Data collection,      storage and transmission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GB" sz="1800">
                <a:solidFill>
                  <a:srgbClr val="6F6F6F"/>
                </a:solidFill>
              </a:rPr>
              <a:t>Reporting on monitoring and evaluation activities 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GB" sz="1800">
                <a:solidFill>
                  <a:srgbClr val="6F6F6F"/>
                </a:solidFill>
              </a:rPr>
              <a:t>Evaluation plan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GB" sz="1800">
                <a:solidFill>
                  <a:srgbClr val="6F6F6F"/>
                </a:solidFill>
              </a:rPr>
              <a:t>Ex ante, AIR 2017 and 2019 and ex post evaluation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GB" sz="1800">
                <a:solidFill>
                  <a:srgbClr val="6F6F6F"/>
                </a:solidFill>
              </a:rPr>
              <a:t>Support to actors in M&amp;E to fulfil their obligations</a:t>
            </a:r>
          </a:p>
          <a:p>
            <a:pPr marL="457200" indent="-457200">
              <a:buFont typeface="+mj-lt"/>
              <a:buAutoNum type="alphaLcParenR" startAt="4"/>
            </a:pPr>
            <a:endParaRPr lang="en-GB" sz="2000">
              <a:solidFill>
                <a:srgbClr val="6F6F6F"/>
              </a:solidFill>
            </a:endParaRPr>
          </a:p>
        </p:txBody>
      </p:sp>
      <p:sp>
        <p:nvSpPr>
          <p:cNvPr id="7" name="Bublina v tvare zaobleného obdĺžnika 5"/>
          <p:cNvSpPr/>
          <p:nvPr/>
        </p:nvSpPr>
        <p:spPr bwMode="auto">
          <a:xfrm>
            <a:off x="4100757" y="1713601"/>
            <a:ext cx="4882607" cy="1368152"/>
          </a:xfrm>
          <a:prstGeom prst="wedgeRoundRectCallout">
            <a:avLst>
              <a:gd name="adj1" fmla="val -63215"/>
              <a:gd name="adj2" fmla="val -23703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data sources:  FADN, Eurostat, others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(updated tables for CCI), II, RI. </a:t>
            </a:r>
          </a:p>
          <a:p>
            <a:pPr algn="l"/>
            <a:endParaRPr lang="en-GB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database and electronic transmission of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monitoring data (OI)</a:t>
            </a:r>
          </a:p>
        </p:txBody>
      </p:sp>
      <p:sp>
        <p:nvSpPr>
          <p:cNvPr id="8" name="Bublina v tvare zaobleného obdĺžnika 6"/>
          <p:cNvSpPr/>
          <p:nvPr/>
        </p:nvSpPr>
        <p:spPr bwMode="auto">
          <a:xfrm>
            <a:off x="4076477" y="3225769"/>
            <a:ext cx="4905516" cy="720080"/>
          </a:xfrm>
          <a:prstGeom prst="wedgeRoundRectCallout">
            <a:avLst>
              <a:gd name="adj1" fmla="val -63182"/>
              <a:gd name="adj2" fmla="val -57410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on monitoring covering elements included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the AIR</a:t>
            </a:r>
          </a:p>
        </p:txBody>
      </p:sp>
      <p:sp>
        <p:nvSpPr>
          <p:cNvPr id="9" name="Bublina v tvare zaobleného obdĺžnika 7"/>
          <p:cNvSpPr/>
          <p:nvPr/>
        </p:nvSpPr>
        <p:spPr bwMode="auto">
          <a:xfrm>
            <a:off x="4076477" y="4089865"/>
            <a:ext cx="4905516" cy="648072"/>
          </a:xfrm>
          <a:prstGeom prst="wedgeRoundRectCallout">
            <a:avLst>
              <a:gd name="adj1" fmla="val -64984"/>
              <a:gd name="adj2" fmla="val -94680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on the Evaluation Plan preparation </a:t>
            </a:r>
          </a:p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implementation</a:t>
            </a:r>
          </a:p>
        </p:txBody>
      </p:sp>
      <p:sp>
        <p:nvSpPr>
          <p:cNvPr id="10" name="Bublina v tvare zaobleného obdĺžnika 8"/>
          <p:cNvSpPr/>
          <p:nvPr/>
        </p:nvSpPr>
        <p:spPr bwMode="auto">
          <a:xfrm>
            <a:off x="4100757" y="4842937"/>
            <a:ext cx="4882607" cy="615080"/>
          </a:xfrm>
          <a:prstGeom prst="wedgeRoundRectCallout">
            <a:avLst>
              <a:gd name="adj1" fmla="val -64214"/>
              <a:gd name="adj2" fmla="val -108870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on the ex ante evaluation of RDP 2014-2020</a:t>
            </a:r>
          </a:p>
        </p:txBody>
      </p:sp>
      <p:sp>
        <p:nvSpPr>
          <p:cNvPr id="11" name="Bublina v tvare zaobleného obdĺžnika 9"/>
          <p:cNvSpPr/>
          <p:nvPr/>
        </p:nvSpPr>
        <p:spPr bwMode="auto">
          <a:xfrm>
            <a:off x="4076477" y="5602033"/>
            <a:ext cx="4905516" cy="648072"/>
          </a:xfrm>
          <a:prstGeom prst="wedgeRoundRectCallout">
            <a:avLst>
              <a:gd name="adj1" fmla="val -62209"/>
              <a:gd name="adj2" fmla="val -91117"/>
              <a:gd name="adj3" fmla="val 16667"/>
            </a:avLst>
          </a:prstGeom>
          <a:solidFill>
            <a:srgbClr val="6E89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 guidance documents 2014-2020</a:t>
            </a:r>
          </a:p>
        </p:txBody>
      </p:sp>
    </p:spTree>
    <p:extLst>
      <p:ext uri="{BB962C8B-B14F-4D97-AF65-F5344CB8AC3E}">
        <p14:creationId xmlns:p14="http://schemas.microsoft.com/office/powerpoint/2010/main" val="15474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heme/theme1.xml><?xml version="1.0" encoding="utf-8"?>
<a:theme xmlns:a="http://schemas.openxmlformats.org/drawingml/2006/main" name="Conception personnalisée">
  <a:themeElements>
    <a:clrScheme name="EVALUATION HELPDESK">
      <a:dk1>
        <a:srgbClr val="4C4C4C"/>
      </a:dk1>
      <a:lt1>
        <a:sysClr val="window" lastClr="FFFFFF"/>
      </a:lt1>
      <a:dk2>
        <a:srgbClr val="E6E6E6"/>
      </a:dk2>
      <a:lt2>
        <a:srgbClr val="FFFFFF"/>
      </a:lt2>
      <a:accent1>
        <a:srgbClr val="404F7B"/>
      </a:accent1>
      <a:accent2>
        <a:srgbClr val="AD3A29"/>
      </a:accent2>
      <a:accent3>
        <a:srgbClr val="819E65"/>
      </a:accent3>
      <a:accent4>
        <a:srgbClr val="F29A28"/>
      </a:accent4>
      <a:accent5>
        <a:srgbClr val="467047"/>
      </a:accent5>
      <a:accent6>
        <a:srgbClr val="FF8000"/>
      </a:accent6>
      <a:hlink>
        <a:srgbClr val="404F7B"/>
      </a:hlink>
      <a:folHlink>
        <a:srgbClr val="4C4C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CDA5A41C1408DEE6C52FB4337FE" ma:contentTypeVersion="4" ma:contentTypeDescription="Create a new document." ma:contentTypeScope="" ma:versionID="5092706bc7c3d22f1ec685bba9ae1f3b">
  <xsd:schema xmlns:xsd="http://www.w3.org/2001/XMLSchema" xmlns:xs="http://www.w3.org/2001/XMLSchema" xmlns:p="http://schemas.microsoft.com/office/2006/metadata/properties" xmlns:ns2="294d1de4-3ac5-42cb-af17-fa7f1cfff024" targetNamespace="http://schemas.microsoft.com/office/2006/metadata/properties" ma:root="true" ma:fieldsID="8370b83218e34d31c36f838d1a3d0e3d" ns2:_="">
    <xsd:import namespace="294d1de4-3ac5-42cb-af17-fa7f1cfff0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1de4-3ac5-42cb-af17-fa7f1cfff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65F6B7-FA3E-459C-B124-E48231E70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73547-4E85-4C74-A575-ED8FA1541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1de4-3ac5-42cb-af17-fa7f1cfff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95A5BD-4EB5-4320-83E1-743C7D3EA5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19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Conception personnalisée</vt:lpstr>
      <vt:lpstr>Common Monitoring and Evaluation System for Rural Development  2014-2020</vt:lpstr>
      <vt:lpstr>Key messages</vt:lpstr>
      <vt:lpstr>Common provisions on M&amp;E</vt:lpstr>
      <vt:lpstr>PowerPoint Presentation</vt:lpstr>
      <vt:lpstr>What is the CMES?</vt:lpstr>
      <vt:lpstr>CMES as part of CMEF</vt:lpstr>
      <vt:lpstr>PowerPoint Presentation</vt:lpstr>
      <vt:lpstr>Elements of the CMES (1) (Reg.808/2014, Art. 14.1) </vt:lpstr>
      <vt:lpstr>Elements of the CMES (2)  (Reg.808/2014, Art. 14.1) </vt:lpstr>
      <vt:lpstr>More detail on</vt:lpstr>
      <vt:lpstr>More detail on</vt:lpstr>
      <vt:lpstr>More detail on</vt:lpstr>
      <vt:lpstr>More detail on</vt:lpstr>
      <vt:lpstr>More detail on</vt:lpstr>
      <vt:lpstr>More detail on</vt:lpstr>
      <vt:lpstr>More detail on</vt:lpstr>
      <vt:lpstr>More detail on</vt:lpstr>
      <vt:lpstr>CMES and LEADER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Monitoring and Evaluation System for Rural Development  2014-2020</dc:title>
  <cp:revision>1</cp:revision>
  <dcterms:modified xsi:type="dcterms:W3CDTF">2017-02-27T12:26:32Z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0x010100579ABCDA5A41C1408DEE6C52FB4337FE</vt:lpwstr>
  </property>
</Properties>
</file>