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308" r:id="rId3"/>
    <p:sldId id="312" r:id="rId4"/>
    <p:sldId id="313" r:id="rId5"/>
    <p:sldId id="314" r:id="rId6"/>
    <p:sldId id="292" r:id="rId7"/>
    <p:sldId id="294" r:id="rId8"/>
    <p:sldId id="315" r:id="rId9"/>
    <p:sldId id="318" r:id="rId10"/>
    <p:sldId id="295" r:id="rId11"/>
    <p:sldId id="296" r:id="rId12"/>
    <p:sldId id="305" r:id="rId13"/>
    <p:sldId id="298" r:id="rId14"/>
    <p:sldId id="299" r:id="rId15"/>
    <p:sldId id="306" r:id="rId16"/>
    <p:sldId id="307" r:id="rId17"/>
    <p:sldId id="300" r:id="rId18"/>
    <p:sldId id="302" r:id="rId19"/>
    <p:sldId id="293" r:id="rId20"/>
    <p:sldId id="317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ick Lfn" initials="Y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0A8"/>
    <a:srgbClr val="2A0054"/>
    <a:srgbClr val="5600AC"/>
    <a:srgbClr val="9966FF"/>
    <a:srgbClr val="340068"/>
    <a:srgbClr val="45008A"/>
    <a:srgbClr val="526576"/>
    <a:srgbClr val="388FBE"/>
    <a:srgbClr val="388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0"/>
    </p:cViewPr>
  </p:sorterViewPr>
  <p:notesViewPr>
    <p:cSldViewPr snapToGrid="0">
      <p:cViewPr varScale="1">
        <p:scale>
          <a:sx n="87" d="100"/>
          <a:sy n="87" d="100"/>
        </p:scale>
        <p:origin x="-354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3841-B525-450D-8238-BD538D110483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C3E62-0FCB-40B1-93D8-8BC4EE8B5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0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C3E62-0FCB-40B1-93D8-8BC4EE8B547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66" y="-619"/>
            <a:ext cx="1308265" cy="1485265"/>
          </a:xfrm>
          <a:prstGeom prst="rect">
            <a:avLst/>
          </a:prstGeom>
        </p:spPr>
      </p:pic>
      <p:pic>
        <p:nvPicPr>
          <p:cNvPr id="10" name="Picture 2" descr="http://europa.eu/about-eu/basic-information/symbols/images/flag_yellow_low.jpg"/>
          <p:cNvPicPr>
            <a:picLocks noChangeAspect="1" noChangeArrowheads="1"/>
          </p:cNvPicPr>
          <p:nvPr userDrawn="1"/>
        </p:nvPicPr>
        <p:blipFill>
          <a:blip r:embed="rId3" cstate="print"/>
          <a:srcRect l="5015" t="4624" r="2131" b="4956"/>
          <a:stretch>
            <a:fillRect/>
          </a:stretch>
        </p:blipFill>
        <p:spPr bwMode="auto">
          <a:xfrm>
            <a:off x="4218371" y="113544"/>
            <a:ext cx="1274818" cy="84348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 rot="5400000">
            <a:off x="-2873027" y="2867375"/>
            <a:ext cx="6858001" cy="1123251"/>
          </a:xfrm>
          <a:prstGeom prst="rect">
            <a:avLst/>
          </a:prstGeom>
          <a:solidFill>
            <a:srgbClr val="2A0054"/>
          </a:solidFill>
          <a:ln>
            <a:solidFill>
              <a:srgbClr val="526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37778"/>
            <a:ext cx="9144000" cy="88299"/>
          </a:xfrm>
          <a:prstGeom prst="rect">
            <a:avLst/>
          </a:prstGeom>
          <a:solidFill>
            <a:srgbClr val="560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9770086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05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2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7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22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1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76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0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08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39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-618"/>
            <a:ext cx="1045798" cy="11872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5400000">
            <a:off x="-2873027" y="2867375"/>
            <a:ext cx="6858001" cy="1123251"/>
          </a:xfrm>
          <a:prstGeom prst="rect">
            <a:avLst/>
          </a:prstGeom>
          <a:solidFill>
            <a:srgbClr val="2A0054"/>
          </a:solidFill>
          <a:ln>
            <a:solidFill>
              <a:srgbClr val="526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868438"/>
            <a:ext cx="9144000" cy="88299"/>
          </a:xfrm>
          <a:prstGeom prst="rect">
            <a:avLst/>
          </a:prstGeom>
          <a:solidFill>
            <a:srgbClr val="560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3437" y="6215964"/>
            <a:ext cx="765324" cy="504669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1ACB41A4-9664-47E0-BF9D-4CB0823B1FE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26" y="6045874"/>
            <a:ext cx="1845741" cy="8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9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0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10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" y="41184"/>
            <a:ext cx="1706880" cy="7955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3680"/>
            <a:ext cx="9144000" cy="94320"/>
          </a:xfrm>
          <a:prstGeom prst="rect">
            <a:avLst/>
          </a:prstGeom>
          <a:solidFill>
            <a:srgbClr val="261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2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66" y="-619"/>
            <a:ext cx="1308265" cy="1485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86" y="0"/>
            <a:ext cx="6934201" cy="12833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286" y="1607656"/>
            <a:ext cx="6677817" cy="4351338"/>
          </a:xfrm>
        </p:spPr>
        <p:txBody>
          <a:bodyPr/>
          <a:lstStyle>
            <a:lvl1pPr>
              <a:buClr>
                <a:srgbClr val="388FBE"/>
              </a:buClr>
              <a:defRPr/>
            </a:lvl1pPr>
            <a:lvl2pPr>
              <a:buClr>
                <a:srgbClr val="388FBE"/>
              </a:buClr>
              <a:defRPr/>
            </a:lvl2pPr>
            <a:lvl3pPr>
              <a:buClr>
                <a:srgbClr val="388FBE"/>
              </a:buClr>
              <a:defRPr/>
            </a:lvl3pPr>
            <a:lvl4pPr>
              <a:buClr>
                <a:srgbClr val="388FBE"/>
              </a:buClr>
              <a:defRPr/>
            </a:lvl4pPr>
            <a:lvl5pPr>
              <a:buClr>
                <a:srgbClr val="388FBE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86" y="6350002"/>
            <a:ext cx="7724714" cy="365125"/>
          </a:xfrm>
        </p:spPr>
        <p:txBody>
          <a:bodyPr/>
          <a:lstStyle/>
          <a:p>
            <a:r>
              <a:rPr lang="fr-FR" smtClean="0"/>
              <a:t>WINETWORK - Kick Off Meeting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731708" y="2726057"/>
            <a:ext cx="6858001" cy="1405887"/>
          </a:xfrm>
          <a:prstGeom prst="rect">
            <a:avLst/>
          </a:prstGeom>
          <a:solidFill>
            <a:srgbClr val="526576"/>
          </a:solidFill>
          <a:ln>
            <a:solidFill>
              <a:srgbClr val="526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1283301"/>
            <a:ext cx="9144000" cy="182563"/>
          </a:xfrm>
          <a:prstGeom prst="rect">
            <a:avLst/>
          </a:prstGeom>
          <a:solidFill>
            <a:srgbClr val="388FBE"/>
          </a:solidFill>
          <a:ln>
            <a:solidFill>
              <a:srgbClr val="388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943" y="257331"/>
            <a:ext cx="1028700" cy="88155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1ACB41A4-9664-47E0-BF9D-4CB0823B1FE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0002"/>
            <a:ext cx="1400237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Coordinators Day 21/04/2015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60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66" y="-619"/>
            <a:ext cx="1308265" cy="1485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86" y="0"/>
            <a:ext cx="6934201" cy="12833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286" y="1607656"/>
            <a:ext cx="6677817" cy="4351338"/>
          </a:xfrm>
        </p:spPr>
        <p:txBody>
          <a:bodyPr/>
          <a:lstStyle>
            <a:lvl1pPr>
              <a:buClr>
                <a:srgbClr val="388FBE"/>
              </a:buClr>
              <a:defRPr/>
            </a:lvl1pPr>
            <a:lvl2pPr>
              <a:buClr>
                <a:srgbClr val="388FBE"/>
              </a:buClr>
              <a:defRPr/>
            </a:lvl2pPr>
            <a:lvl3pPr>
              <a:buClr>
                <a:srgbClr val="388FBE"/>
              </a:buClr>
              <a:defRPr/>
            </a:lvl3pPr>
            <a:lvl4pPr>
              <a:buClr>
                <a:srgbClr val="388FBE"/>
              </a:buClr>
              <a:defRPr/>
            </a:lvl4pPr>
            <a:lvl5pPr>
              <a:buClr>
                <a:srgbClr val="388FBE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86" y="6350002"/>
            <a:ext cx="7724714" cy="365125"/>
          </a:xfrm>
        </p:spPr>
        <p:txBody>
          <a:bodyPr/>
          <a:lstStyle/>
          <a:p>
            <a:r>
              <a:rPr lang="fr-FR" smtClean="0"/>
              <a:t>WINETWORK - Kick Off Meeting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731708" y="2726057"/>
            <a:ext cx="6858001" cy="1405887"/>
          </a:xfrm>
          <a:prstGeom prst="rect">
            <a:avLst/>
          </a:prstGeom>
          <a:solidFill>
            <a:srgbClr val="526576"/>
          </a:solidFill>
          <a:ln>
            <a:solidFill>
              <a:srgbClr val="526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1283301"/>
            <a:ext cx="9144000" cy="182563"/>
          </a:xfrm>
          <a:prstGeom prst="rect">
            <a:avLst/>
          </a:prstGeom>
          <a:solidFill>
            <a:srgbClr val="388FBE"/>
          </a:solidFill>
          <a:ln>
            <a:solidFill>
              <a:srgbClr val="388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943" y="257331"/>
            <a:ext cx="1028700" cy="88155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1ACB41A4-9664-47E0-BF9D-4CB0823B1FE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0002"/>
            <a:ext cx="1400237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08/04/2015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66" y="-619"/>
            <a:ext cx="1308265" cy="1485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86" y="0"/>
            <a:ext cx="6934201" cy="12833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286" y="1607656"/>
            <a:ext cx="6677817" cy="4351338"/>
          </a:xfrm>
        </p:spPr>
        <p:txBody>
          <a:bodyPr/>
          <a:lstStyle>
            <a:lvl1pPr>
              <a:buClr>
                <a:srgbClr val="388FBE"/>
              </a:buClr>
              <a:defRPr/>
            </a:lvl1pPr>
            <a:lvl2pPr>
              <a:buClr>
                <a:srgbClr val="388FBE"/>
              </a:buClr>
              <a:defRPr/>
            </a:lvl2pPr>
            <a:lvl3pPr>
              <a:buClr>
                <a:srgbClr val="388FBE"/>
              </a:buClr>
              <a:defRPr/>
            </a:lvl3pPr>
            <a:lvl4pPr>
              <a:buClr>
                <a:srgbClr val="388FBE"/>
              </a:buClr>
              <a:defRPr/>
            </a:lvl4pPr>
            <a:lvl5pPr>
              <a:buClr>
                <a:srgbClr val="388FBE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86" y="6350002"/>
            <a:ext cx="7724714" cy="365125"/>
          </a:xfrm>
        </p:spPr>
        <p:txBody>
          <a:bodyPr/>
          <a:lstStyle/>
          <a:p>
            <a:r>
              <a:rPr lang="fr-FR" smtClean="0"/>
              <a:t>WINETWORK - Kick Off Meeting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731708" y="2726057"/>
            <a:ext cx="6858001" cy="1405887"/>
          </a:xfrm>
          <a:prstGeom prst="rect">
            <a:avLst/>
          </a:prstGeom>
          <a:solidFill>
            <a:srgbClr val="526576"/>
          </a:solidFill>
          <a:ln>
            <a:solidFill>
              <a:srgbClr val="526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1283301"/>
            <a:ext cx="9144000" cy="182563"/>
          </a:xfrm>
          <a:prstGeom prst="rect">
            <a:avLst/>
          </a:prstGeom>
          <a:solidFill>
            <a:srgbClr val="388FBE"/>
          </a:solidFill>
          <a:ln>
            <a:solidFill>
              <a:srgbClr val="388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943" y="257331"/>
            <a:ext cx="1028700" cy="88155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1ACB41A4-9664-47E0-BF9D-4CB0823B1FE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0002"/>
            <a:ext cx="1400237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08/04/2015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66" y="-619"/>
            <a:ext cx="1308265" cy="1485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86" y="0"/>
            <a:ext cx="6934201" cy="12833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286" y="1607656"/>
            <a:ext cx="6677817" cy="4351338"/>
          </a:xfrm>
        </p:spPr>
        <p:txBody>
          <a:bodyPr/>
          <a:lstStyle>
            <a:lvl1pPr>
              <a:buClr>
                <a:srgbClr val="388FBE"/>
              </a:buClr>
              <a:defRPr/>
            </a:lvl1pPr>
            <a:lvl2pPr>
              <a:buClr>
                <a:srgbClr val="388FBE"/>
              </a:buClr>
              <a:defRPr/>
            </a:lvl2pPr>
            <a:lvl3pPr>
              <a:buClr>
                <a:srgbClr val="388FBE"/>
              </a:buClr>
              <a:defRPr/>
            </a:lvl3pPr>
            <a:lvl4pPr>
              <a:buClr>
                <a:srgbClr val="388FBE"/>
              </a:buClr>
              <a:defRPr/>
            </a:lvl4pPr>
            <a:lvl5pPr>
              <a:buClr>
                <a:srgbClr val="388FBE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86" y="6350002"/>
            <a:ext cx="7724714" cy="365125"/>
          </a:xfrm>
        </p:spPr>
        <p:txBody>
          <a:bodyPr/>
          <a:lstStyle/>
          <a:p>
            <a:r>
              <a:rPr lang="fr-FR" smtClean="0"/>
              <a:t>WINETWORK - Kick Off Meeting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731708" y="2726057"/>
            <a:ext cx="6858001" cy="1405887"/>
          </a:xfrm>
          <a:prstGeom prst="rect">
            <a:avLst/>
          </a:prstGeom>
          <a:solidFill>
            <a:srgbClr val="526576"/>
          </a:solidFill>
          <a:ln>
            <a:solidFill>
              <a:srgbClr val="526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1283301"/>
            <a:ext cx="9144000" cy="182563"/>
          </a:xfrm>
          <a:prstGeom prst="rect">
            <a:avLst/>
          </a:prstGeom>
          <a:solidFill>
            <a:srgbClr val="388FBE"/>
          </a:solidFill>
          <a:ln>
            <a:solidFill>
              <a:srgbClr val="388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943" y="257331"/>
            <a:ext cx="1028700" cy="88155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1ACB41A4-9664-47E0-BF9D-4CB0823B1FE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0002"/>
            <a:ext cx="1400237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08/04/2015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03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-618"/>
            <a:ext cx="1045798" cy="11872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5400000">
            <a:off x="-2873027" y="2867375"/>
            <a:ext cx="6858001" cy="1123251"/>
          </a:xfrm>
          <a:prstGeom prst="rect">
            <a:avLst/>
          </a:prstGeom>
          <a:solidFill>
            <a:srgbClr val="2A0054"/>
          </a:solidFill>
          <a:ln>
            <a:solidFill>
              <a:srgbClr val="526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868438"/>
            <a:ext cx="9144000" cy="88299"/>
          </a:xfrm>
          <a:prstGeom prst="rect">
            <a:avLst/>
          </a:prstGeom>
          <a:solidFill>
            <a:srgbClr val="560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3437" y="6215964"/>
            <a:ext cx="765324" cy="504669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1ACB41A4-9664-47E0-BF9D-4CB0823B1FE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26" y="6045874"/>
            <a:ext cx="1845741" cy="8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0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07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1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20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09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Coordinators Day 21/04/2015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WINETWORK - Kick Off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41A4-9664-47E0-BF9D-4CB0823B1F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27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rapeaux.hallwallpaper.fr/images/drapeau_croatie/5.png" TargetMode="External"/><Relationship Id="rId13" Type="http://schemas.microsoft.com/office/2007/relationships/hdphoto" Target="../media/hdphoto1.wdp"/><Relationship Id="rId18" Type="http://schemas.openxmlformats.org/officeDocument/2006/relationships/image" Target="../media/image32.gif"/><Relationship Id="rId3" Type="http://schemas.openxmlformats.org/officeDocument/2006/relationships/image" Target="../media/image20.jpeg"/><Relationship Id="rId21" Type="http://schemas.openxmlformats.org/officeDocument/2006/relationships/image" Target="../media/image35.jpeg"/><Relationship Id="rId7" Type="http://schemas.openxmlformats.org/officeDocument/2006/relationships/image" Target="../media/image24.jpeg"/><Relationship Id="rId12" Type="http://schemas.openxmlformats.org/officeDocument/2006/relationships/image" Target="../media/image27.png"/><Relationship Id="rId17" Type="http://schemas.openxmlformats.org/officeDocument/2006/relationships/image" Target="../media/image31.jpeg"/><Relationship Id="rId2" Type="http://schemas.openxmlformats.org/officeDocument/2006/relationships/image" Target="../media/image19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24" Type="http://schemas.openxmlformats.org/officeDocument/2006/relationships/image" Target="../media/image38.png"/><Relationship Id="rId5" Type="http://schemas.openxmlformats.org/officeDocument/2006/relationships/image" Target="../media/image22.jpeg"/><Relationship Id="rId15" Type="http://schemas.openxmlformats.org/officeDocument/2006/relationships/image" Target="../media/image29.gif"/><Relationship Id="rId23" Type="http://schemas.openxmlformats.org/officeDocument/2006/relationships/image" Target="../media/image37.gif"/><Relationship Id="rId10" Type="http://schemas.openxmlformats.org/officeDocument/2006/relationships/hyperlink" Target="http://lecoqgourmand.net/files/2014/05/02558674-photo-drapeau-francais-france.jpg" TargetMode="External"/><Relationship Id="rId19" Type="http://schemas.openxmlformats.org/officeDocument/2006/relationships/image" Target="../media/image33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Relationship Id="rId14" Type="http://schemas.openxmlformats.org/officeDocument/2006/relationships/image" Target="../media/image28.png"/><Relationship Id="rId22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7.wdp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lecoqgourmand.net/files/2014/05/02558674-photo-drapeau-francais-france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apeaux.hallwallpaper.fr/images/drapeau_croatie/5.png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2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54.png"/><Relationship Id="rId2" Type="http://schemas.openxmlformats.org/officeDocument/2006/relationships/image" Target="../media/image49.pn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11.wdp"/><Relationship Id="rId1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3.png"/><Relationship Id="rId7" Type="http://schemas.openxmlformats.org/officeDocument/2006/relationships/image" Target="../media/image40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64.png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2" y="1381197"/>
            <a:ext cx="7620016" cy="3352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1708" y="5591042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This project has received funding from the European Union’s Horizon 2020 research and </a:t>
            </a:r>
            <a:r>
              <a:rPr lang="en-US" b="1" dirty="0" smtClean="0"/>
              <a:t>innovation </a:t>
            </a:r>
            <a:r>
              <a:rPr lang="en-US" b="1" dirty="0" err="1" smtClean="0"/>
              <a:t>programme</a:t>
            </a:r>
            <a:r>
              <a:rPr lang="en-US" b="1" dirty="0" smtClean="0"/>
              <a:t> </a:t>
            </a:r>
            <a:r>
              <a:rPr lang="en-US" b="1" dirty="0"/>
              <a:t>under </a:t>
            </a:r>
            <a:endParaRPr lang="en-US" b="1" dirty="0" smtClean="0"/>
          </a:p>
          <a:p>
            <a:pPr algn="ctr"/>
            <a:r>
              <a:rPr lang="en-US" b="1" dirty="0" smtClean="0"/>
              <a:t>grant </a:t>
            </a:r>
            <a:r>
              <a:rPr lang="en-US" b="1" dirty="0"/>
              <a:t>agreement No 652601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29443" r="25092" b="6726"/>
          <a:stretch/>
        </p:blipFill>
        <p:spPr>
          <a:xfrm>
            <a:off x="1636090" y="1510914"/>
            <a:ext cx="5188043" cy="3899575"/>
          </a:xfrm>
          <a:prstGeom prst="rect">
            <a:avLst/>
          </a:prstGeom>
        </p:spPr>
      </p:pic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6" descr="http://us.123rf.com/400wm/400/400/alexis84/alexis841204/alexis84120400521/13329629-drapeau-hong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705" y="3119071"/>
            <a:ext cx="327717" cy="224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2" name="Picture 8" descr="http://zone.wallpaper.free.fr/galleries/Divers/Drapeau_Allemagne_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148" y="2323789"/>
            <a:ext cx="291304" cy="228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3" name="Picture 10" descr="http://t1.gstatic.com/images?q=tbn:ANd9GcSmQHeciqWnld6YLIe0SMQobXajOfzNgCIN0YIxiz87SkAdXRRfCXp0pi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0996" y="4126482"/>
            <a:ext cx="327716" cy="227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4" name="Picture 12" descr="http://us.123rf.com/400wm/400/400/alexis84/alexis841202/alexis84120201263/12416339-drapeau-espag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963" y="4416178"/>
            <a:ext cx="328861" cy="227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5" name="Picture 14" descr="http://st.gdefon.com/wallpapers_original/wallpapers/432462_(www.GdeFon.com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7067" y="4518996"/>
            <a:ext cx="400541" cy="23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050" name="Picture 2" descr="drapeau croati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4921" y="3608856"/>
            <a:ext cx="310548" cy="228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02558674-photo-drapeau-francais-franc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77080" y="3102813"/>
            <a:ext cx="315012" cy="18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3021841" y="3312682"/>
            <a:ext cx="1051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ALSACE</a:t>
            </a:r>
          </a:p>
          <a:p>
            <a:pPr algn="ctr"/>
            <a:r>
              <a:rPr lang="fr-FR" sz="1400" b="1" dirty="0" smtClean="0"/>
              <a:t>SUD-OUEST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5751897" y="3294150"/>
            <a:ext cx="573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EGER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536676" y="4268265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PIEMONTE</a:t>
            </a:r>
          </a:p>
          <a:p>
            <a:pPr algn="ctr"/>
            <a:r>
              <a:rPr lang="fr-FR" sz="1400" b="1" dirty="0" smtClean="0"/>
              <a:t>VENETO-FRIULI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228130" y="4586254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GALICE</a:t>
            </a:r>
          </a:p>
          <a:p>
            <a:pPr algn="ctr"/>
            <a:r>
              <a:rPr lang="fr-FR" sz="1400" b="1" dirty="0" smtClean="0"/>
              <a:t>RIOJA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5458009" y="3771746"/>
            <a:ext cx="64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ISTRIE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1441786" y="4689095"/>
            <a:ext cx="758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DOURO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4171895" y="2521562"/>
            <a:ext cx="1074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PALATINATE</a:t>
            </a:r>
          </a:p>
          <a:p>
            <a:pPr algn="ctr"/>
            <a:r>
              <a:rPr lang="fr-FR" sz="1400" b="1" dirty="0" smtClean="0"/>
              <a:t>RHINELAND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838113" y="1891041"/>
            <a:ext cx="2379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11 </a:t>
            </a:r>
            <a:r>
              <a:rPr lang="fr-FR" sz="2800" b="1" dirty="0" err="1" smtClean="0"/>
              <a:t>Partners</a:t>
            </a:r>
            <a:r>
              <a:rPr lang="fr-FR" sz="2800" b="1" dirty="0" smtClean="0"/>
              <a:t> 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10 </a:t>
            </a:r>
            <a:r>
              <a:rPr lang="fr-FR" sz="1600" b="1" dirty="0" err="1" smtClean="0">
                <a:solidFill>
                  <a:srgbClr val="C00000"/>
                </a:solidFill>
              </a:rPr>
              <a:t>involved</a:t>
            </a:r>
            <a:r>
              <a:rPr lang="fr-FR" sz="1600" b="1" dirty="0" smtClean="0">
                <a:solidFill>
                  <a:srgbClr val="C00000"/>
                </a:solidFill>
              </a:rPr>
              <a:t> in </a:t>
            </a:r>
            <a:r>
              <a:rPr lang="fr-FR" sz="1600" b="1" dirty="0" err="1" smtClean="0">
                <a:solidFill>
                  <a:srgbClr val="C00000"/>
                </a:solidFill>
              </a:rPr>
              <a:t>dissemination</a:t>
            </a:r>
            <a:r>
              <a:rPr lang="fr-FR" sz="1600" b="1" dirty="0" smtClean="0">
                <a:solidFill>
                  <a:srgbClr val="C00000"/>
                </a:solidFill>
              </a:rPr>
              <a:t> ,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1 in </a:t>
            </a:r>
            <a:r>
              <a:rPr lang="fr-FR" sz="1600" b="1" dirty="0" err="1" smtClean="0">
                <a:solidFill>
                  <a:srgbClr val="C00000"/>
                </a:solidFill>
              </a:rPr>
              <a:t>methodology</a:t>
            </a:r>
            <a:r>
              <a:rPr lang="fr-FR" sz="1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1 in </a:t>
            </a:r>
            <a:r>
              <a:rPr lang="fr-FR" sz="1600" b="1" dirty="0" err="1" smtClean="0">
                <a:solidFill>
                  <a:srgbClr val="C00000"/>
                </a:solidFill>
              </a:rPr>
              <a:t>tools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development</a:t>
            </a:r>
            <a:endParaRPr lang="fr-FR" sz="1600" b="1" dirty="0" smtClean="0">
              <a:solidFill>
                <a:srgbClr val="C00000"/>
              </a:solidFill>
            </a:endParaRPr>
          </a:p>
          <a:p>
            <a:r>
              <a:rPr lang="fr-FR" sz="1600" b="1" dirty="0" smtClean="0">
                <a:solidFill>
                  <a:srgbClr val="C00000"/>
                </a:solidFill>
              </a:rPr>
              <a:t>1 in </a:t>
            </a:r>
            <a:r>
              <a:rPr lang="fr-FR" sz="1600" b="1" dirty="0" err="1" smtClean="0">
                <a:solidFill>
                  <a:srgbClr val="C00000"/>
                </a:solidFill>
              </a:rPr>
              <a:t>scientific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knowledge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9681" y="977053"/>
            <a:ext cx="589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10 </a:t>
            </a:r>
            <a:r>
              <a:rPr lang="fr-FR" sz="2800" b="1" dirty="0" err="1" smtClean="0"/>
              <a:t>wine</a:t>
            </a:r>
            <a:r>
              <a:rPr lang="fr-FR" sz="2800" b="1" dirty="0" err="1"/>
              <a:t>-</a:t>
            </a:r>
            <a:r>
              <a:rPr lang="fr-FR" sz="2800" b="1" dirty="0" err="1" smtClean="0"/>
              <a:t>producing</a:t>
            </a:r>
            <a:r>
              <a:rPr lang="fr-FR" sz="2800" b="1" dirty="0" smtClean="0"/>
              <a:t> areas – 7 countries</a:t>
            </a:r>
            <a:endParaRPr lang="fr-FR" sz="2800" b="1" dirty="0"/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 rot="16200000">
            <a:off x="-1487939" y="3219790"/>
            <a:ext cx="4493051" cy="128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Project </a:t>
            </a:r>
            <a:r>
              <a:rPr lang="fr-FR" sz="3200" dirty="0" err="1" smtClean="0">
                <a:solidFill>
                  <a:schemeClr val="bg1"/>
                </a:solidFill>
              </a:rPr>
              <a:t>overview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456624" y="92288"/>
            <a:ext cx="703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A relevant consortium</a:t>
            </a:r>
            <a:endParaRPr lang="fr-F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02" y="4117017"/>
            <a:ext cx="425062" cy="57317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97" y="3862297"/>
            <a:ext cx="425062" cy="57317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26" y="3981675"/>
            <a:ext cx="425062" cy="57317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38" y="3553303"/>
            <a:ext cx="425062" cy="5731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18" y="2880646"/>
            <a:ext cx="425062" cy="57317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20" y="2944611"/>
            <a:ext cx="425062" cy="57317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8" y="3702495"/>
            <a:ext cx="425062" cy="57317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59" y="3647587"/>
            <a:ext cx="425062" cy="57317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21" y="3482251"/>
            <a:ext cx="425062" cy="573179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39" y="3099009"/>
            <a:ext cx="425062" cy="573179"/>
          </a:xfrm>
          <a:prstGeom prst="rect">
            <a:avLst/>
          </a:prstGeom>
        </p:spPr>
      </p:pic>
      <p:pic>
        <p:nvPicPr>
          <p:cNvPr id="61" name="Picture 6" descr="http://us.123rf.com/400wm/400/400/alexis84/alexis841204/alexis84120400521/13329629-drapeau-hong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329" y="5413884"/>
            <a:ext cx="310855" cy="220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2" name="Picture 8" descr="http://zone.wallpaper.free.fr/galleries/Divers/Drapeau_Allemagne_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531" y="5419790"/>
            <a:ext cx="307064" cy="22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3" name="Picture 10" descr="http://t1.gstatic.com/images?q=tbn:ANd9GcSmQHeciqWnld6YLIe0SMQobXajOfzNgCIN0YIxiz87SkAdXRRfCXp0pi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9393" y="5429290"/>
            <a:ext cx="345447" cy="223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4" name="Picture 12" descr="http://us.123rf.com/400wm/400/400/alexis84/alexis841202/alexis84120201263/12416339-drapeau-espag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9376" y="5426508"/>
            <a:ext cx="337179" cy="23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6" name="Picture 2" descr="drapeau croati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854" y="5401719"/>
            <a:ext cx="327351" cy="22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" name="ZoneTexte 2047"/>
          <p:cNvSpPr txBox="1"/>
          <p:nvPr/>
        </p:nvSpPr>
        <p:spPr>
          <a:xfrm>
            <a:off x="6906157" y="3608856"/>
            <a:ext cx="223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Innovation Support Services</a:t>
            </a:r>
          </a:p>
          <a:p>
            <a:r>
              <a:rPr lang="fr-FR" sz="1400" dirty="0" err="1" smtClean="0"/>
              <a:t>SMEs</a:t>
            </a:r>
            <a:endParaRPr lang="fr-FR" sz="1400" dirty="0" smtClean="0"/>
          </a:p>
          <a:p>
            <a:r>
              <a:rPr lang="fr-FR" sz="1400" dirty="0" err="1" smtClean="0"/>
              <a:t>Wine</a:t>
            </a:r>
            <a:r>
              <a:rPr lang="fr-FR" sz="1400" dirty="0" smtClean="0"/>
              <a:t> </a:t>
            </a:r>
            <a:r>
              <a:rPr lang="fr-FR" sz="1400" dirty="0" err="1" smtClean="0"/>
              <a:t>producers</a:t>
            </a:r>
            <a:r>
              <a:rPr lang="fr-FR" sz="1400" dirty="0" smtClean="0"/>
              <a:t> clusters</a:t>
            </a:r>
          </a:p>
          <a:p>
            <a:r>
              <a:rPr lang="fr-FR" sz="1400" dirty="0" err="1" smtClean="0"/>
              <a:t>Scientific</a:t>
            </a:r>
            <a:r>
              <a:rPr lang="fr-FR" sz="1400" dirty="0" smtClean="0"/>
              <a:t> </a:t>
            </a:r>
            <a:r>
              <a:rPr lang="fr-FR" sz="1400" dirty="0" err="1" smtClean="0"/>
              <a:t>research</a:t>
            </a:r>
            <a:r>
              <a:rPr lang="fr-FR" sz="1400" dirty="0" smtClean="0"/>
              <a:t> centre</a:t>
            </a:r>
            <a:endParaRPr lang="fr-FR" sz="1400" dirty="0"/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20" y="6092343"/>
            <a:ext cx="599310" cy="366798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7353" r="6818" b="14354"/>
          <a:stretch/>
        </p:blipFill>
        <p:spPr>
          <a:xfrm>
            <a:off x="1490492" y="5623263"/>
            <a:ext cx="603232" cy="420383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24" y="5757442"/>
            <a:ext cx="797560" cy="27353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27675" r="10908" b="28716"/>
          <a:stretch/>
        </p:blipFill>
        <p:spPr>
          <a:xfrm>
            <a:off x="3569598" y="5706504"/>
            <a:ext cx="664847" cy="273537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84" y="5739309"/>
            <a:ext cx="481697" cy="48169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0" r="41205"/>
          <a:stretch/>
        </p:blipFill>
        <p:spPr>
          <a:xfrm>
            <a:off x="7984448" y="5688693"/>
            <a:ext cx="633273" cy="501341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3" y="5623263"/>
            <a:ext cx="601528" cy="601528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1" y="6054100"/>
            <a:ext cx="606808" cy="505126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42" y="5686751"/>
            <a:ext cx="857205" cy="449788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94" y="5973594"/>
            <a:ext cx="653239" cy="311066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01" y="6451063"/>
            <a:ext cx="744616" cy="465385"/>
          </a:xfrm>
          <a:prstGeom prst="rect">
            <a:avLst/>
          </a:prstGeom>
        </p:spPr>
      </p:pic>
      <p:pic>
        <p:nvPicPr>
          <p:cNvPr id="67" name="Picture 6" descr="02558674-photo-drapeau-francais-franc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7691" y="5398848"/>
            <a:ext cx="332055" cy="239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" name="Picture 14" descr="http://st.gdefon.com/wallpapers_original/wallpapers/432462_(www.GdeFon.com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9107" y="5443911"/>
            <a:ext cx="368957" cy="230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9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38505" y="994015"/>
            <a:ext cx="597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Installation of </a:t>
            </a:r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</a:rPr>
              <a:t>Operation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 Groups in </a:t>
            </a:r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</a:rPr>
              <a:t>each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 area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40393" y="1506282"/>
            <a:ext cx="462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Managed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by a </a:t>
            </a:r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</a:rPr>
              <a:t>Facilitator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-Agent (FA)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19286" y="1"/>
            <a:ext cx="693420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The Network</a:t>
            </a:r>
            <a:endParaRPr lang="fr-FR" b="1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 rot="16200000">
            <a:off x="-1667357" y="3399208"/>
            <a:ext cx="4493051" cy="924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 </a:t>
            </a:r>
            <a:r>
              <a:rPr lang="fr-FR" sz="3200" dirty="0" err="1" smtClean="0">
                <a:solidFill>
                  <a:schemeClr val="bg1"/>
                </a:solidFill>
              </a:rPr>
              <a:t>precise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methodology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8" y="3168653"/>
            <a:ext cx="3525578" cy="24884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9" b="99405" l="3989" r="95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14" y="2238477"/>
            <a:ext cx="3241847" cy="191019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391341" y="2961278"/>
            <a:ext cx="2907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</a:rPr>
              <a:t>interconnected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</a:rPr>
              <a:t>Operation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Groups spread all over the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</a:rPr>
              <a:t>european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</a:rPr>
              <a:t>vineyards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50839" y="5645020"/>
            <a:ext cx="651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Operation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Groups are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composed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wine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growers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technicians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90596" y="1922448"/>
            <a:ext cx="5982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One of the </a:t>
            </a:r>
            <a:r>
              <a:rPr lang="fr-FR" sz="3200" dirty="0" err="1" smtClean="0"/>
              <a:t>most</a:t>
            </a:r>
            <a:r>
              <a:rPr lang="fr-FR" sz="3200" dirty="0" smtClean="0"/>
              <a:t> important phase of the </a:t>
            </a:r>
            <a:r>
              <a:rPr lang="fr-FR" sz="3200" dirty="0" err="1" smtClean="0"/>
              <a:t>project</a:t>
            </a:r>
            <a:r>
              <a:rPr lang="fr-FR" sz="3200" dirty="0" smtClean="0"/>
              <a:t> !</a:t>
            </a:r>
          </a:p>
          <a:p>
            <a:pPr algn="ctr"/>
            <a:endParaRPr lang="fr-FR" sz="3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16200000">
            <a:off x="-1663124" y="3394974"/>
            <a:ext cx="4493051" cy="93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 </a:t>
            </a:r>
            <a:r>
              <a:rPr lang="fr-FR" sz="3200" dirty="0" err="1" smtClean="0">
                <a:solidFill>
                  <a:schemeClr val="bg1"/>
                </a:solidFill>
              </a:rPr>
              <a:t>precise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methodology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0596" y="3599829"/>
            <a:ext cx="6096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The </a:t>
            </a:r>
            <a:r>
              <a:rPr lang="fr-FR" sz="2800" b="1" dirty="0">
                <a:solidFill>
                  <a:srgbClr val="FF0000"/>
                </a:solidFill>
              </a:rPr>
              <a:t>central </a:t>
            </a:r>
            <a:r>
              <a:rPr lang="fr-FR" sz="2800" b="1" dirty="0" err="1">
                <a:solidFill>
                  <a:srgbClr val="FF0000"/>
                </a:solidFill>
              </a:rPr>
              <a:t>role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of the </a:t>
            </a:r>
            <a:r>
              <a:rPr lang="fr-FR" sz="2800" b="1" dirty="0" err="1" smtClean="0">
                <a:solidFill>
                  <a:srgbClr val="FF0000"/>
                </a:solidFill>
              </a:rPr>
              <a:t>Facilitator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Agent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46750" y="1"/>
            <a:ext cx="751304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/>
              <a:t>Collect</a:t>
            </a:r>
            <a:r>
              <a:rPr lang="fr-FR" sz="3200" b="1" dirty="0"/>
              <a:t> of </a:t>
            </a:r>
            <a:r>
              <a:rPr lang="fr-FR" sz="3200" b="1" dirty="0" err="1"/>
              <a:t>Technical</a:t>
            </a:r>
            <a:r>
              <a:rPr lang="fr-FR" sz="3200" b="1" dirty="0"/>
              <a:t> and </a:t>
            </a:r>
            <a:r>
              <a:rPr lang="fr-FR" sz="3200" b="1" dirty="0" err="1"/>
              <a:t>Scientific</a:t>
            </a:r>
            <a:r>
              <a:rPr lang="fr-FR" sz="3200" b="1" dirty="0"/>
              <a:t> </a:t>
            </a:r>
            <a:r>
              <a:rPr lang="fr-FR" sz="3200" b="1" dirty="0" err="1"/>
              <a:t>knowledge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leaflet.jpg"/>
          <p:cNvPicPr>
            <a:picLocks noChangeAspect="1"/>
          </p:cNvPicPr>
          <p:nvPr/>
        </p:nvPicPr>
        <p:blipFill>
          <a:blip r:embed="rId2" cstate="print"/>
          <a:srcRect r="26992"/>
          <a:stretch>
            <a:fillRect/>
          </a:stretch>
        </p:blipFill>
        <p:spPr>
          <a:xfrm>
            <a:off x="4579495" y="4343399"/>
            <a:ext cx="1084704" cy="1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2434944" y="1490576"/>
            <a:ext cx="5484453" cy="856831"/>
            <a:chOff x="971600" y="4073068"/>
            <a:chExt cx="8209152" cy="145017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4680157" y="4080413"/>
              <a:ext cx="1187987" cy="142444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3888069" y="4073068"/>
              <a:ext cx="1187987" cy="142444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2375901" y="4087758"/>
              <a:ext cx="1187987" cy="142444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7200437" y="4087758"/>
              <a:ext cx="1187987" cy="142444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6336341" y="4080413"/>
              <a:ext cx="1187987" cy="142444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5544253" y="4087758"/>
              <a:ext cx="1187987" cy="14244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1691680" y="4098802"/>
              <a:ext cx="1187987" cy="142444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971600" y="4087758"/>
              <a:ext cx="1187987" cy="142444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3203848" y="4093280"/>
              <a:ext cx="1187987" cy="142444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7992765" y="4080413"/>
              <a:ext cx="1187987" cy="1424440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3228626" y="3361654"/>
            <a:ext cx="463037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Survey on </a:t>
            </a:r>
            <a:r>
              <a:rPr lang="fr-FR" dirty="0" err="1" smtClean="0"/>
              <a:t>innovative</a:t>
            </a:r>
            <a:r>
              <a:rPr lang="fr-FR" dirty="0" smtClean="0"/>
              <a:t> </a:t>
            </a:r>
            <a:r>
              <a:rPr lang="fr-FR" dirty="0" err="1" smtClean="0"/>
              <a:t>pratices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wine</a:t>
            </a:r>
            <a:r>
              <a:rPr lang="fr-FR" dirty="0" smtClean="0"/>
              <a:t> area</a:t>
            </a:r>
            <a:endParaRPr lang="fr-FR" dirty="0"/>
          </a:p>
        </p:txBody>
      </p:sp>
      <p:grpSp>
        <p:nvGrpSpPr>
          <p:cNvPr id="2050" name="Groupe 2049"/>
          <p:cNvGrpSpPr/>
          <p:nvPr/>
        </p:nvGrpSpPr>
        <p:grpSpPr>
          <a:xfrm>
            <a:off x="2711627" y="3952266"/>
            <a:ext cx="1202673" cy="926594"/>
            <a:chOff x="569480" y="5060937"/>
            <a:chExt cx="1816360" cy="1664704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300" y="5060937"/>
              <a:ext cx="620940" cy="832352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700" y="5213337"/>
              <a:ext cx="620940" cy="832352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00" y="5365737"/>
              <a:ext cx="620940" cy="83235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500" y="5518137"/>
              <a:ext cx="620940" cy="832352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151" y="5601308"/>
              <a:ext cx="620940" cy="832352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1" y="5318996"/>
              <a:ext cx="620940" cy="832352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900" y="5670537"/>
              <a:ext cx="620940" cy="832352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56" y="5561353"/>
              <a:ext cx="620940" cy="832352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80" y="5232968"/>
              <a:ext cx="620940" cy="832352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982" y="5781913"/>
              <a:ext cx="620940" cy="832352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84" y="5851072"/>
              <a:ext cx="620940" cy="83235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929" y="5893289"/>
              <a:ext cx="620940" cy="832352"/>
            </a:xfrm>
            <a:prstGeom prst="rect">
              <a:avLst/>
            </a:prstGeom>
          </p:spPr>
        </p:pic>
      </p:grpSp>
      <p:grpSp>
        <p:nvGrpSpPr>
          <p:cNvPr id="2054" name="Groupe 2053"/>
          <p:cNvGrpSpPr/>
          <p:nvPr/>
        </p:nvGrpSpPr>
        <p:grpSpPr>
          <a:xfrm>
            <a:off x="5344826" y="3964943"/>
            <a:ext cx="1202673" cy="903096"/>
            <a:chOff x="4667154" y="5107296"/>
            <a:chExt cx="1816360" cy="1622487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974" y="5107296"/>
              <a:ext cx="620940" cy="832352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374" y="5259696"/>
              <a:ext cx="620940" cy="832352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774" y="5412096"/>
              <a:ext cx="620940" cy="832352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174" y="5564496"/>
              <a:ext cx="620940" cy="832352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825" y="5647667"/>
              <a:ext cx="620940" cy="832352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75" y="5365355"/>
              <a:ext cx="620940" cy="832352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574" y="5716896"/>
              <a:ext cx="620940" cy="832352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330" y="5607712"/>
              <a:ext cx="620940" cy="832352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54" y="5279327"/>
              <a:ext cx="620940" cy="832352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656" y="5828272"/>
              <a:ext cx="620940" cy="832352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358" y="5897431"/>
              <a:ext cx="620940" cy="832352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737" y="5396262"/>
              <a:ext cx="620940" cy="832352"/>
            </a:xfrm>
            <a:prstGeom prst="rect">
              <a:avLst/>
            </a:prstGeom>
          </p:spPr>
        </p:pic>
      </p:grpSp>
      <p:grpSp>
        <p:nvGrpSpPr>
          <p:cNvPr id="2053" name="Groupe 2052"/>
          <p:cNvGrpSpPr/>
          <p:nvPr/>
        </p:nvGrpSpPr>
        <p:grpSpPr>
          <a:xfrm>
            <a:off x="6686893" y="3937437"/>
            <a:ext cx="1202673" cy="896942"/>
            <a:chOff x="6838855" y="5054134"/>
            <a:chExt cx="1816360" cy="1611432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675" y="5054134"/>
              <a:ext cx="620940" cy="805716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075" y="5206534"/>
              <a:ext cx="620940" cy="805716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475" y="5358934"/>
              <a:ext cx="620940" cy="805716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875" y="5511334"/>
              <a:ext cx="620940" cy="805716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526" y="5594505"/>
              <a:ext cx="620940" cy="805716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176" y="5312193"/>
              <a:ext cx="620940" cy="805716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275" y="5663734"/>
              <a:ext cx="620940" cy="805716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031" y="5554550"/>
              <a:ext cx="620940" cy="805716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855" y="5226165"/>
              <a:ext cx="620940" cy="805716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357" y="5775110"/>
              <a:ext cx="620940" cy="805716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059" y="5844269"/>
              <a:ext cx="620940" cy="805716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220" y="5859850"/>
              <a:ext cx="620940" cy="805716"/>
            </a:xfrm>
            <a:prstGeom prst="rect">
              <a:avLst/>
            </a:prstGeom>
          </p:spPr>
        </p:pic>
      </p:grpSp>
      <p:grpSp>
        <p:nvGrpSpPr>
          <p:cNvPr id="2051" name="Groupe 2050"/>
          <p:cNvGrpSpPr/>
          <p:nvPr/>
        </p:nvGrpSpPr>
        <p:grpSpPr>
          <a:xfrm>
            <a:off x="4029845" y="3908908"/>
            <a:ext cx="1202673" cy="997626"/>
            <a:chOff x="2683632" y="4915353"/>
            <a:chExt cx="1816360" cy="1792318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452" y="5085184"/>
              <a:ext cx="620940" cy="832352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52" y="5389984"/>
              <a:ext cx="620940" cy="832352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652" y="5542384"/>
              <a:ext cx="620940" cy="832352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303" y="5625555"/>
              <a:ext cx="620940" cy="832352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53" y="5343243"/>
              <a:ext cx="620940" cy="832352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052" y="5694784"/>
              <a:ext cx="620940" cy="832352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808" y="5585600"/>
              <a:ext cx="620940" cy="832352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134" y="5806160"/>
              <a:ext cx="620940" cy="832352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836" y="5875319"/>
              <a:ext cx="620940" cy="832352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02" y="4915353"/>
              <a:ext cx="620940" cy="832352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632" y="5257215"/>
              <a:ext cx="620940" cy="832352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89617" l="4497" r="98929">
                          <a14:backgroundMark x1="16488" y1="25399" x2="16488" y2="25399"/>
                          <a14:backgroundMark x1="13490" y1="13099" x2="13490" y2="13099"/>
                          <a14:backgroundMark x1="26981" y1="96006" x2="26981" y2="96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852" y="5237584"/>
              <a:ext cx="620940" cy="832352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2444773" y="2322444"/>
            <a:ext cx="5474624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>
                    <a:lumMod val="50000"/>
                  </a:schemeClr>
                </a:solidFill>
              </a:rPr>
              <a:t>Detection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 of innovation in situ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078" name="Groupe 2077"/>
          <p:cNvGrpSpPr/>
          <p:nvPr/>
        </p:nvGrpSpPr>
        <p:grpSpPr>
          <a:xfrm>
            <a:off x="2791262" y="1208862"/>
            <a:ext cx="4752538" cy="300536"/>
            <a:chOff x="1555667" y="2120352"/>
            <a:chExt cx="6544725" cy="300536"/>
          </a:xfrm>
        </p:grpSpPr>
        <p:cxnSp>
          <p:nvCxnSpPr>
            <p:cNvPr id="2074" name="Connecteur droit 2073"/>
            <p:cNvCxnSpPr/>
            <p:nvPr/>
          </p:nvCxnSpPr>
          <p:spPr>
            <a:xfrm>
              <a:off x="1555667" y="2138321"/>
              <a:ext cx="65447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Connecteur droit avec flèche 2075"/>
            <p:cNvCxnSpPr/>
            <p:nvPr/>
          </p:nvCxnSpPr>
          <p:spPr>
            <a:xfrm>
              <a:off x="1555667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avec flèche 101"/>
            <p:cNvCxnSpPr/>
            <p:nvPr/>
          </p:nvCxnSpPr>
          <p:spPr>
            <a:xfrm>
              <a:off x="2309670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/>
            <p:cNvCxnSpPr/>
            <p:nvPr/>
          </p:nvCxnSpPr>
          <p:spPr>
            <a:xfrm>
              <a:off x="2957742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>
              <a:off x="3677822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/>
            <p:nvPr/>
          </p:nvCxnSpPr>
          <p:spPr>
            <a:xfrm>
              <a:off x="4325894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>
              <a:off x="5045974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avec flèche 106"/>
            <p:cNvCxnSpPr/>
            <p:nvPr/>
          </p:nvCxnSpPr>
          <p:spPr>
            <a:xfrm>
              <a:off x="5838062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/>
            <p:cNvCxnSpPr/>
            <p:nvPr/>
          </p:nvCxnSpPr>
          <p:spPr>
            <a:xfrm>
              <a:off x="6558142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108"/>
            <p:cNvCxnSpPr/>
            <p:nvPr/>
          </p:nvCxnSpPr>
          <p:spPr>
            <a:xfrm>
              <a:off x="7350230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>
              <a:off x="8070310" y="2120352"/>
              <a:ext cx="0" cy="30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ZoneTexte 88"/>
          <p:cNvSpPr txBox="1"/>
          <p:nvPr/>
        </p:nvSpPr>
        <p:spPr>
          <a:xfrm>
            <a:off x="2444773" y="5029643"/>
            <a:ext cx="596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 to 30 interviews of </a:t>
            </a:r>
            <a:r>
              <a:rPr lang="fr-FR" dirty="0" err="1" smtClean="0"/>
              <a:t>practitioners</a:t>
            </a:r>
            <a:r>
              <a:rPr lang="fr-FR" dirty="0" smtClean="0"/>
              <a:t> and </a:t>
            </a:r>
            <a:r>
              <a:rPr lang="fr-FR" dirty="0" err="1" smtClean="0"/>
              <a:t>winegrowers</a:t>
            </a:r>
            <a:r>
              <a:rPr lang="fr-FR" dirty="0" smtClean="0"/>
              <a:t> per area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59877" y="2723548"/>
            <a:ext cx="167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Training Session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And Guidelines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7" name="Titre 1"/>
          <p:cNvSpPr txBox="1">
            <a:spLocks/>
          </p:cNvSpPr>
          <p:nvPr/>
        </p:nvSpPr>
        <p:spPr>
          <a:xfrm>
            <a:off x="1419286" y="0"/>
            <a:ext cx="6934201" cy="91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/>
              <a:t>Collect</a:t>
            </a:r>
            <a:r>
              <a:rPr lang="fr-FR" b="1" dirty="0" smtClean="0"/>
              <a:t> of </a:t>
            </a:r>
            <a:r>
              <a:rPr lang="fr-FR" b="1" dirty="0" err="1" smtClean="0"/>
              <a:t>knowledge</a:t>
            </a:r>
            <a:endParaRPr lang="fr-FR" b="1" dirty="0"/>
          </a:p>
        </p:txBody>
      </p:sp>
      <p:sp>
        <p:nvSpPr>
          <p:cNvPr id="88" name="Titre 1"/>
          <p:cNvSpPr txBox="1">
            <a:spLocks/>
          </p:cNvSpPr>
          <p:nvPr/>
        </p:nvSpPr>
        <p:spPr>
          <a:xfrm rot="16200000">
            <a:off x="-1675824" y="3407674"/>
            <a:ext cx="4493051" cy="90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 </a:t>
            </a:r>
            <a:r>
              <a:rPr lang="fr-FR" sz="3200" dirty="0" err="1" smtClean="0">
                <a:solidFill>
                  <a:schemeClr val="bg1"/>
                </a:solidFill>
              </a:rPr>
              <a:t>precise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methodology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1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eur droit avec flèche 54"/>
          <p:cNvCxnSpPr/>
          <p:nvPr/>
        </p:nvCxnSpPr>
        <p:spPr>
          <a:xfrm flipV="1">
            <a:off x="6113285" y="3727600"/>
            <a:ext cx="0" cy="136871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345264" y="3742805"/>
            <a:ext cx="0" cy="136871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02160" y="4244994"/>
            <a:ext cx="28051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tx2">
                    <a:lumMod val="50000"/>
                  </a:schemeClr>
                </a:solidFill>
              </a:rPr>
              <a:t>Scientific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tx2">
                    <a:lumMod val="50000"/>
                  </a:schemeClr>
                </a:solidFill>
              </a:rPr>
              <a:t>knowledge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564569" y="2055696"/>
            <a:ext cx="1722640" cy="1687109"/>
            <a:chOff x="2207283" y="2395425"/>
            <a:chExt cx="2173346" cy="2110703"/>
          </a:xfrm>
        </p:grpSpPr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09" b="94894" l="1323" r="89683">
                          <a14:backgroundMark x1="71693" y1="73617" x2="71693" y2="73617"/>
                          <a14:backgroundMark x1="96296" y1="71915" x2="96296" y2="719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056" y="2477773"/>
              <a:ext cx="988810" cy="1229472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209184" y="3645024"/>
              <a:ext cx="2170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Scientific</a:t>
              </a:r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 Group</a:t>
              </a:r>
            </a:p>
            <a:p>
              <a:pPr algn="ctr"/>
              <a:r>
                <a:rPr lang="fr-FR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GTDs</a:t>
              </a:r>
              <a:endParaRPr lang="fr-FR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2207283" y="2395425"/>
              <a:ext cx="2173346" cy="2110703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3787936" y="3967995"/>
            <a:ext cx="28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Training Session on </a:t>
            </a:r>
            <a:r>
              <a:rPr lang="fr-FR" dirty="0" err="1" smtClean="0">
                <a:solidFill>
                  <a:srgbClr val="C00000"/>
                </a:solidFill>
              </a:rPr>
              <a:t>diseases</a:t>
            </a:r>
            <a:endParaRPr lang="fr-FR" dirty="0" smtClean="0">
              <a:solidFill>
                <a:srgbClr val="C0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705026" y="1361953"/>
            <a:ext cx="372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literature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754089" y="1353305"/>
            <a:ext cx="212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2. Workshop</a:t>
            </a:r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38187" y="4568524"/>
            <a:ext cx="369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To put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scientific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into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practices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419286" y="1"/>
            <a:ext cx="6934201" cy="860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/>
              <a:t>Collect</a:t>
            </a:r>
            <a:r>
              <a:rPr lang="fr-FR" b="1" dirty="0" smtClean="0"/>
              <a:t> of </a:t>
            </a:r>
            <a:r>
              <a:rPr lang="fr-FR" b="1" dirty="0" err="1" smtClean="0"/>
              <a:t>knowledge</a:t>
            </a:r>
            <a:endParaRPr lang="fr-FR" b="1" dirty="0"/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 rot="16200000">
            <a:off x="-1682674" y="3219790"/>
            <a:ext cx="4493051" cy="128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 </a:t>
            </a:r>
            <a:r>
              <a:rPr lang="fr-FR" sz="3200" dirty="0" err="1" smtClean="0">
                <a:solidFill>
                  <a:schemeClr val="bg1"/>
                </a:solidFill>
              </a:rPr>
              <a:t>precise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methodology</a:t>
            </a:r>
            <a:endParaRPr lang="fr-FR" sz="3200" dirty="0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149160" y="2037750"/>
            <a:ext cx="1863700" cy="1696072"/>
            <a:chOff x="5277687" y="2346120"/>
            <a:chExt cx="2173346" cy="2110703"/>
          </a:xfrm>
        </p:grpSpPr>
        <p:sp>
          <p:nvSpPr>
            <p:cNvPr id="93" name="ZoneTexte 92"/>
            <p:cNvSpPr txBox="1"/>
            <p:nvPr/>
          </p:nvSpPr>
          <p:spPr>
            <a:xfrm>
              <a:off x="5527224" y="3645025"/>
              <a:ext cx="1749549" cy="72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Scientific</a:t>
              </a:r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 Group</a:t>
              </a:r>
            </a:p>
            <a:p>
              <a:pPr algn="ctr"/>
              <a:r>
                <a:rPr lang="fr-FR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FD</a:t>
              </a:r>
              <a:endParaRPr lang="fr-FR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09" b="94894" l="1323" r="89683">
                          <a14:backgroundMark x1="71693" y1="73617" x2="71693" y2="73617"/>
                          <a14:backgroundMark x1="96296" y1="71915" x2="96296" y2="719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722" y="2467188"/>
              <a:ext cx="988810" cy="1229472"/>
            </a:xfrm>
            <a:prstGeom prst="rect">
              <a:avLst/>
            </a:prstGeom>
          </p:spPr>
        </p:pic>
        <p:sp>
          <p:nvSpPr>
            <p:cNvPr id="30" name="Ellipse 29"/>
            <p:cNvSpPr/>
            <p:nvPr/>
          </p:nvSpPr>
          <p:spPr>
            <a:xfrm>
              <a:off x="5277687" y="2346120"/>
              <a:ext cx="2173346" cy="2110703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582333" y="2526728"/>
            <a:ext cx="179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Link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</a:p>
          <a:p>
            <a:pPr algn="ctr"/>
            <a:r>
              <a:rPr lang="fr-FR" sz="1600" dirty="0" smtClean="0"/>
              <a:t>the </a:t>
            </a:r>
            <a:r>
              <a:rPr lang="fr-FR" sz="1600" dirty="0" err="1" smtClean="0"/>
              <a:t>european</a:t>
            </a:r>
            <a:r>
              <a:rPr lang="fr-FR" sz="1600" dirty="0" smtClean="0"/>
              <a:t> COST</a:t>
            </a:r>
            <a:endParaRPr lang="fr-FR" sz="1600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678793" y="999839"/>
            <a:ext cx="21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The </a:t>
            </a:r>
            <a:r>
              <a:rPr lang="fr-FR" b="1" dirty="0" err="1" smtClean="0">
                <a:solidFill>
                  <a:srgbClr val="002060"/>
                </a:solidFill>
              </a:rPr>
              <a:t>scientific</a:t>
            </a:r>
            <a:r>
              <a:rPr lang="fr-FR" b="1" dirty="0" smtClean="0">
                <a:solidFill>
                  <a:srgbClr val="002060"/>
                </a:solidFill>
              </a:rPr>
              <a:t> Groups</a:t>
            </a:r>
            <a:endParaRPr lang="fr-FR" b="1" dirty="0">
              <a:solidFill>
                <a:srgbClr val="002060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2620917" y="5096311"/>
            <a:ext cx="5484453" cy="856831"/>
            <a:chOff x="971600" y="4073068"/>
            <a:chExt cx="8209152" cy="1450174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4680157" y="4080413"/>
              <a:ext cx="1187987" cy="1424440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3888069" y="4073068"/>
              <a:ext cx="1187987" cy="1424440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2375901" y="4087758"/>
              <a:ext cx="1187987" cy="142444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7200437" y="4087758"/>
              <a:ext cx="1187987" cy="1424440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6336341" y="4080413"/>
              <a:ext cx="1187987" cy="142444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5544253" y="4087758"/>
              <a:ext cx="1187987" cy="142444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1691680" y="4098802"/>
              <a:ext cx="1187987" cy="142444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971600" y="4087758"/>
              <a:ext cx="1187987" cy="142444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3203848" y="4093280"/>
              <a:ext cx="1187987" cy="142444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63988" l="37607" r="61254">
                          <a14:foregroundMark x1="50570" y1="19940" x2="50570" y2="19940"/>
                          <a14:foregroundMark x1="51709" y1="54167" x2="51709" y2="54167"/>
                          <a14:foregroundMark x1="45157" y1="49107" x2="45157" y2="49107"/>
                          <a14:foregroundMark x1="56125" y1="48214" x2="56125" y2="48214"/>
                          <a14:backgroundMark x1="45584" y1="38393" x2="45584" y2="38393"/>
                          <a14:backgroundMark x1="44160" y1="34524" x2="44160" y2="34524"/>
                          <a14:backgroundMark x1="42877" y1="29464" x2="42877" y2="29464"/>
                          <a14:backgroundMark x1="42308" y1="13988" x2="42308" y2="13988"/>
                          <a14:backgroundMark x1="58405" y1="40179" x2="58405" y2="40179"/>
                          <a14:backgroundMark x1="59972" y1="37202" x2="59972" y2="37202"/>
                          <a14:backgroundMark x1="39316" y1="29762" x2="39316" y2="29762"/>
                          <a14:backgroundMark x1="44587" y1="29464" x2="44587" y2="2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0" r="37471" b="48742"/>
            <a:stretch/>
          </p:blipFill>
          <p:spPr>
            <a:xfrm>
              <a:off x="7992765" y="4080413"/>
              <a:ext cx="1187987" cy="1424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3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82131" y="43394"/>
            <a:ext cx="598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Transfer of </a:t>
            </a:r>
            <a:r>
              <a:rPr lang="fr-FR" sz="4400" dirty="0" err="1" smtClean="0"/>
              <a:t>knowledge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1429964" y="1538895"/>
            <a:ext cx="7456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Communication and </a:t>
            </a:r>
            <a:r>
              <a:rPr lang="fr-FR" sz="4000" dirty="0" err="1" smtClean="0">
                <a:solidFill>
                  <a:srgbClr val="C00000"/>
                </a:solidFill>
              </a:rPr>
              <a:t>Dissemination</a:t>
            </a:r>
            <a:endParaRPr lang="fr-FR" sz="4000" dirty="0">
              <a:solidFill>
                <a:srgbClr val="C00000"/>
              </a:solidFill>
            </a:endParaRPr>
          </a:p>
        </p:txBody>
      </p:sp>
      <p:pic>
        <p:nvPicPr>
          <p:cNvPr id="7" name="Picture 4" descr="http://seminars.usb.ac.ir/Files/math/en-us/Image/target-thum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78" y="3236383"/>
            <a:ext cx="24288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97948" y="2246781"/>
            <a:ext cx="598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/>
              <a:t>Two</a:t>
            </a:r>
            <a:r>
              <a:rPr lang="fr-FR" sz="4000" dirty="0" smtClean="0"/>
              <a:t> distinct </a:t>
            </a:r>
            <a:r>
              <a:rPr lang="fr-FR" sz="4000" dirty="0" err="1" smtClean="0"/>
              <a:t>tasks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210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rot="16200000">
            <a:off x="-1620791" y="3352642"/>
            <a:ext cx="4493051" cy="10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Communication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00210" y="1699730"/>
            <a:ext cx="1410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</a:rPr>
              <a:t>languages</a:t>
            </a:r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6" descr="http://us.123rf.com/400wm/400/400/alexis84/alexis841204/alexis84120400521/13329629-drapeau-hong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813" y="1760473"/>
            <a:ext cx="492852" cy="35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0" name="Picture 8" descr="http://zone.wallpaper.free.fr/galleries/Divers/Drapeau_Allemagne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641" y="1757972"/>
            <a:ext cx="466486" cy="364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1" name="Picture 12" descr="http://us.123rf.com/400wm/400/400/alexis84/alexis841202/alexis84120201263/12416339-drapeau-espag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6323" y="1722384"/>
            <a:ext cx="475877" cy="392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2" name="Picture 14" descr="http://st.gdefon.com/wallpapers_original/wallpapers/432462_(www.GdeFon.com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0990" y="1762920"/>
            <a:ext cx="496772" cy="353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3" name="Picture 2" descr="drapeau croati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6179" y="1746488"/>
            <a:ext cx="441753" cy="364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6" descr="02558674-photo-drapeau-francais-franc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5186" y="1773272"/>
            <a:ext cx="504451" cy="339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0" descr="http://t1.gstatic.com/images?q=tbn:ANd9GcSmQHeciqWnld6YLIe0SMQobXajOfzNgCIN0YIxiz87SkAdXRRfCXp0pii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2343" y="1746488"/>
            <a:ext cx="432557" cy="363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400237" y="392156"/>
            <a:ext cx="6973127" cy="482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Tools</a:t>
            </a:r>
            <a:r>
              <a:rPr lang="fr-FR" sz="3200" b="1" dirty="0" smtClean="0"/>
              <a:t> : </a:t>
            </a:r>
            <a:r>
              <a:rPr lang="fr-FR" sz="2400" dirty="0"/>
              <a:t>General Information, </a:t>
            </a:r>
            <a:r>
              <a:rPr lang="fr-FR" sz="2400" dirty="0" err="1"/>
              <a:t>activities</a:t>
            </a:r>
            <a:r>
              <a:rPr lang="fr-FR" sz="2400" dirty="0"/>
              <a:t> and </a:t>
            </a:r>
            <a:r>
              <a:rPr lang="fr-FR" sz="2400" dirty="0" err="1"/>
              <a:t>results</a:t>
            </a:r>
            <a:r>
              <a:rPr lang="fr-FR" sz="2400" dirty="0"/>
              <a:t> </a:t>
            </a:r>
          </a:p>
          <a:p>
            <a:r>
              <a:rPr lang="fr-FR" sz="3200" b="1" dirty="0" smtClean="0"/>
              <a:t> </a:t>
            </a:r>
            <a:endParaRPr lang="fr-FR" sz="3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003613" y="4451093"/>
            <a:ext cx="647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 </a:t>
            </a:r>
            <a:r>
              <a:rPr lang="fr-FR" sz="1600" dirty="0" err="1" smtClean="0"/>
              <a:t>list</a:t>
            </a:r>
            <a:r>
              <a:rPr lang="fr-FR" sz="1600" dirty="0" smtClean="0"/>
              <a:t> of more </a:t>
            </a:r>
            <a:r>
              <a:rPr lang="fr-FR" sz="1600" dirty="0" err="1" smtClean="0"/>
              <a:t>than</a:t>
            </a:r>
            <a:r>
              <a:rPr lang="fr-FR" sz="1600" dirty="0" smtClean="0"/>
              <a:t> 50 000 contacts of </a:t>
            </a:r>
            <a:r>
              <a:rPr lang="fr-FR" sz="1600" dirty="0" err="1" smtClean="0"/>
              <a:t>european</a:t>
            </a:r>
            <a:r>
              <a:rPr lang="fr-FR" sz="1600" dirty="0" smtClean="0"/>
              <a:t> </a:t>
            </a:r>
            <a:r>
              <a:rPr lang="fr-FR" sz="1600" dirty="0" err="1" smtClean="0"/>
              <a:t>wine</a:t>
            </a:r>
            <a:r>
              <a:rPr lang="fr-FR" sz="1600" dirty="0" smtClean="0"/>
              <a:t> </a:t>
            </a:r>
            <a:r>
              <a:rPr lang="fr-FR" sz="1600" dirty="0" err="1" smtClean="0"/>
              <a:t>industry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559162" y="3991504"/>
            <a:ext cx="697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WiNetwork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Newsletters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84563" y="2179857"/>
            <a:ext cx="697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Website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97741" y="2599260"/>
            <a:ext cx="5494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6 sections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Region-Specific</a:t>
            </a:r>
            <a:r>
              <a:rPr lang="fr-FR" sz="1600" dirty="0" smtClean="0"/>
              <a:t> information to </a:t>
            </a:r>
            <a:r>
              <a:rPr lang="fr-FR" sz="1600" dirty="0" err="1" smtClean="0"/>
              <a:t>give</a:t>
            </a:r>
            <a:r>
              <a:rPr lang="fr-FR" sz="1600" dirty="0" smtClean="0"/>
              <a:t> a local feedback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Hosting</a:t>
            </a:r>
            <a:r>
              <a:rPr lang="fr-FR" sz="1600" dirty="0" smtClean="0"/>
              <a:t> plan for 5 </a:t>
            </a:r>
            <a:r>
              <a:rPr lang="fr-FR" sz="1600" dirty="0" err="1" smtClean="0"/>
              <a:t>years</a:t>
            </a:r>
            <a:r>
              <a:rPr lang="fr-FR" sz="1600" dirty="0" smtClean="0"/>
              <a:t> for the </a:t>
            </a:r>
            <a:r>
              <a:rPr lang="fr-FR" sz="1600" dirty="0" err="1" smtClean="0"/>
              <a:t>sustainability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platform</a:t>
            </a:r>
            <a:endParaRPr lang="fr-FR" sz="160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1868444" y="5249239"/>
            <a:ext cx="491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of the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project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to the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community</a:t>
            </a:r>
            <a:endParaRPr lang="fr-F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Midterm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: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focused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on the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knowledge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reservoir</a:t>
            </a:r>
            <a:endParaRPr lang="fr-F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End :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Promote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research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agenda and the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results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59162" y="3484752"/>
            <a:ext cx="697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Brochures,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leaflets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and Posters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559162" y="4789647"/>
            <a:ext cx="697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Press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releases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79800" y="1055044"/>
            <a:ext cx="6999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Stakeholders</a:t>
            </a:r>
            <a:r>
              <a:rPr lang="fr-FR" sz="2400" dirty="0" smtClean="0"/>
              <a:t> : </a:t>
            </a:r>
            <a:r>
              <a:rPr lang="fr-FR" sz="2400" dirty="0" err="1" smtClean="0"/>
              <a:t>scientists</a:t>
            </a:r>
            <a:r>
              <a:rPr lang="fr-FR" sz="2400" dirty="0"/>
              <a:t>, </a:t>
            </a:r>
            <a:r>
              <a:rPr lang="fr-FR" sz="2400" dirty="0" err="1"/>
              <a:t>authorities</a:t>
            </a:r>
            <a:r>
              <a:rPr lang="fr-FR" sz="2400" dirty="0"/>
              <a:t> and </a:t>
            </a:r>
            <a:r>
              <a:rPr lang="fr-FR" sz="2400" dirty="0" err="1" smtClean="0"/>
              <a:t>wine</a:t>
            </a:r>
            <a:r>
              <a:rPr lang="fr-FR" sz="2400" dirty="0" smtClean="0"/>
              <a:t> </a:t>
            </a:r>
            <a:r>
              <a:rPr lang="fr-FR" sz="2400" dirty="0" err="1" smtClean="0"/>
              <a:t>growers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701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9" b="99405" l="3989" r="95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9744" y="2460572"/>
            <a:ext cx="1345689" cy="792918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2152164" y="1243675"/>
            <a:ext cx="835045" cy="740999"/>
            <a:chOff x="2288988" y="1242804"/>
            <a:chExt cx="835045" cy="74099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09" b="94894" l="1323" r="89683">
                          <a14:backgroundMark x1="71693" y1="73617" x2="71693" y2="73617"/>
                          <a14:backgroundMark x1="96296" y1="71915" x2="96296" y2="719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49962" y="1245916"/>
              <a:ext cx="402674" cy="52343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flipH="1">
              <a:off x="2413439" y="1733124"/>
              <a:ext cx="604333" cy="212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GTD’s</a:t>
              </a:r>
              <a:endParaRPr lang="fr-FR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 flipH="1">
              <a:off x="2288988" y="1242804"/>
              <a:ext cx="835045" cy="740999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grpSp>
        <p:nvGrpSpPr>
          <p:cNvPr id="2050" name="Groupe 2049"/>
          <p:cNvGrpSpPr/>
          <p:nvPr/>
        </p:nvGrpSpPr>
        <p:grpSpPr>
          <a:xfrm>
            <a:off x="1400733" y="1243675"/>
            <a:ext cx="835045" cy="740999"/>
            <a:chOff x="1400733" y="1243675"/>
            <a:chExt cx="835045" cy="74099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09" b="94894" l="1323" r="89683">
                          <a14:backgroundMark x1="71693" y1="73617" x2="71693" y2="73617"/>
                          <a14:backgroundMark x1="96296" y1="71915" x2="96296" y2="719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0290" y="1250169"/>
              <a:ext cx="402674" cy="523435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 flipH="1">
              <a:off x="1713054" y="1733125"/>
              <a:ext cx="265303" cy="205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FD</a:t>
              </a:r>
              <a:endParaRPr lang="fr-FR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 flipH="1">
              <a:off x="1400733" y="1243675"/>
              <a:ext cx="835045" cy="740999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grpSp>
        <p:nvGrpSpPr>
          <p:cNvPr id="7" name="Groupe 6"/>
          <p:cNvGrpSpPr/>
          <p:nvPr/>
        </p:nvGrpSpPr>
        <p:grpSpPr>
          <a:xfrm flipH="1">
            <a:off x="3705100" y="1266268"/>
            <a:ext cx="897348" cy="782795"/>
            <a:chOff x="4499992" y="1628800"/>
            <a:chExt cx="1486534" cy="1318999"/>
          </a:xfrm>
        </p:grpSpPr>
        <p:grpSp>
          <p:nvGrpSpPr>
            <p:cNvPr id="18" name="Groupe 17"/>
            <p:cNvGrpSpPr/>
            <p:nvPr/>
          </p:nvGrpSpPr>
          <p:grpSpPr>
            <a:xfrm>
              <a:off x="4599337" y="1677942"/>
              <a:ext cx="1266216" cy="1176375"/>
              <a:chOff x="569480" y="5060937"/>
              <a:chExt cx="1816360" cy="1664704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300" y="50609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00" y="52133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100" y="53657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500" y="55181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151" y="5601308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01" y="5318996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900" y="56705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56" y="5561353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80" y="5232968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982" y="5781913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684" y="5851072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929" y="5893289"/>
                <a:ext cx="620940" cy="832352"/>
              </a:xfrm>
              <a:prstGeom prst="ellipse">
                <a:avLst/>
              </a:prstGeom>
            </p:spPr>
          </p:pic>
        </p:grpSp>
        <p:sp>
          <p:nvSpPr>
            <p:cNvPr id="5" name="Ellipse 4"/>
            <p:cNvSpPr/>
            <p:nvPr/>
          </p:nvSpPr>
          <p:spPr>
            <a:xfrm>
              <a:off x="4499992" y="1628800"/>
              <a:ext cx="1486534" cy="1318999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 flipH="1">
            <a:off x="2880948" y="1229699"/>
            <a:ext cx="897348" cy="782795"/>
            <a:chOff x="4499992" y="1628800"/>
            <a:chExt cx="1486534" cy="1318999"/>
          </a:xfrm>
        </p:grpSpPr>
        <p:grpSp>
          <p:nvGrpSpPr>
            <p:cNvPr id="35" name="Groupe 34"/>
            <p:cNvGrpSpPr/>
            <p:nvPr/>
          </p:nvGrpSpPr>
          <p:grpSpPr>
            <a:xfrm>
              <a:off x="4599337" y="1677942"/>
              <a:ext cx="1266216" cy="1176375"/>
              <a:chOff x="569480" y="5060937"/>
              <a:chExt cx="1816360" cy="1664704"/>
            </a:xfrm>
          </p:grpSpPr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300" y="50609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00" y="52133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100" y="53657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500" y="55181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151" y="5601308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01" y="5318996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900" y="56705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56" y="5561353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80" y="5232968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982" y="5781913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7" name="Image 46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684" y="5851072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929" y="5893289"/>
                <a:ext cx="620940" cy="832352"/>
              </a:xfrm>
              <a:prstGeom prst="ellipse">
                <a:avLst/>
              </a:prstGeom>
            </p:spPr>
          </p:pic>
        </p:grpSp>
        <p:sp>
          <p:nvSpPr>
            <p:cNvPr id="36" name="Ellipse 35"/>
            <p:cNvSpPr/>
            <p:nvPr/>
          </p:nvSpPr>
          <p:spPr>
            <a:xfrm>
              <a:off x="4499992" y="1628800"/>
              <a:ext cx="1486534" cy="1318999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 flipH="1">
            <a:off x="4538912" y="1264887"/>
            <a:ext cx="897348" cy="782795"/>
            <a:chOff x="4499992" y="1628800"/>
            <a:chExt cx="1486534" cy="1318999"/>
          </a:xfrm>
        </p:grpSpPr>
        <p:grpSp>
          <p:nvGrpSpPr>
            <p:cNvPr id="50" name="Groupe 49"/>
            <p:cNvGrpSpPr/>
            <p:nvPr/>
          </p:nvGrpSpPr>
          <p:grpSpPr>
            <a:xfrm>
              <a:off x="4599337" y="1677942"/>
              <a:ext cx="1266216" cy="1176375"/>
              <a:chOff x="569480" y="5060937"/>
              <a:chExt cx="1816360" cy="1664704"/>
            </a:xfrm>
          </p:grpSpPr>
          <p:pic>
            <p:nvPicPr>
              <p:cNvPr id="52" name="Image 51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300" y="50609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00" y="52133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100" y="53657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500" y="55181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56" name="Image 55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151" y="5601308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57" name="Image 56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01" y="5318996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900" y="56705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59" name="Image 58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56" y="5561353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80" y="5232968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982" y="5781913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62" name="Image 61"/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684" y="5851072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63" name="Image 6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929" y="5893289"/>
                <a:ext cx="620940" cy="832352"/>
              </a:xfrm>
              <a:prstGeom prst="ellipse">
                <a:avLst/>
              </a:prstGeom>
            </p:spPr>
          </p:pic>
        </p:grpSp>
        <p:sp>
          <p:nvSpPr>
            <p:cNvPr id="51" name="Ellipse 50"/>
            <p:cNvSpPr/>
            <p:nvPr/>
          </p:nvSpPr>
          <p:spPr>
            <a:xfrm>
              <a:off x="4499992" y="1628800"/>
              <a:ext cx="1486534" cy="1318999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54" name="Groupe 2053"/>
          <p:cNvGrpSpPr/>
          <p:nvPr/>
        </p:nvGrpSpPr>
        <p:grpSpPr>
          <a:xfrm>
            <a:off x="1605771" y="3509890"/>
            <a:ext cx="3603800" cy="867190"/>
            <a:chOff x="1584724" y="3554175"/>
            <a:chExt cx="3603800" cy="867190"/>
          </a:xfrm>
        </p:grpSpPr>
        <p:grpSp>
          <p:nvGrpSpPr>
            <p:cNvPr id="31" name="Groupe 30"/>
            <p:cNvGrpSpPr/>
            <p:nvPr/>
          </p:nvGrpSpPr>
          <p:grpSpPr>
            <a:xfrm flipH="1">
              <a:off x="1584724" y="3563437"/>
              <a:ext cx="1244531" cy="857928"/>
              <a:chOff x="569480" y="5060937"/>
              <a:chExt cx="1816360" cy="1622487"/>
            </a:xfrm>
          </p:grpSpPr>
          <p:pic>
            <p:nvPicPr>
              <p:cNvPr id="65" name="Image 64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300" y="50609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66" name="Image 65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00" y="52133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67" name="Image 66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100" y="53657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68" name="Image 67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500" y="55181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69" name="Image 68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151" y="5601308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01" y="5318996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71" name="Image 70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900" y="56705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72" name="Image 71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56" y="5561353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73" name="Image 72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80" y="5232968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74" name="Image 73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982" y="5781913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75" name="Image 74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684" y="5851072"/>
                <a:ext cx="620940" cy="832352"/>
              </a:xfrm>
              <a:prstGeom prst="rect">
                <a:avLst/>
              </a:prstGeom>
            </p:spPr>
          </p:pic>
        </p:grpSp>
        <p:grpSp>
          <p:nvGrpSpPr>
            <p:cNvPr id="32" name="Groupe 31"/>
            <p:cNvGrpSpPr/>
            <p:nvPr/>
          </p:nvGrpSpPr>
          <p:grpSpPr>
            <a:xfrm flipH="1">
              <a:off x="3943993" y="3590745"/>
              <a:ext cx="1244531" cy="821358"/>
              <a:chOff x="5453599" y="5170121"/>
              <a:chExt cx="1816360" cy="1553328"/>
            </a:xfrm>
          </p:grpSpPr>
          <p:pic>
            <p:nvPicPr>
              <p:cNvPr id="77" name="Image 76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9419" y="5170121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78" name="Image 77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1819" y="5322521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79" name="Image 78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219" y="5474921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6619" y="5627321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81" name="Image 80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2270" y="5710492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920" y="5428180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83" name="Image 82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9019" y="5779721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84" name="Image 83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6775" y="56705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85" name="Image 84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3599" y="5342152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101" y="5891097"/>
                <a:ext cx="620940" cy="832352"/>
              </a:xfrm>
              <a:prstGeom prst="rect">
                <a:avLst/>
              </a:prstGeom>
            </p:spPr>
          </p:pic>
        </p:grpSp>
        <p:grpSp>
          <p:nvGrpSpPr>
            <p:cNvPr id="88" name="Groupe 87"/>
            <p:cNvGrpSpPr/>
            <p:nvPr/>
          </p:nvGrpSpPr>
          <p:grpSpPr>
            <a:xfrm flipH="1">
              <a:off x="3046016" y="3554175"/>
              <a:ext cx="1244531" cy="857928"/>
              <a:chOff x="569480" y="5060937"/>
              <a:chExt cx="1816360" cy="1622487"/>
            </a:xfrm>
          </p:grpSpPr>
          <p:pic>
            <p:nvPicPr>
              <p:cNvPr id="89" name="Image 88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300" y="50609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0" name="Image 89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00" y="52133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1" name="Image 90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100" y="53657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2" name="Image 91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500" y="55181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3" name="Image 92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151" y="5601308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4" name="Image 93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01" y="5318996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5" name="Image 94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900" y="56705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6" name="Image 95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56" y="5561353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7" name="Image 96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80" y="5232968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8" name="Image 97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982" y="5781913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99" name="Image 98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684" y="5851072"/>
                <a:ext cx="620940" cy="832352"/>
              </a:xfrm>
              <a:prstGeom prst="rect">
                <a:avLst/>
              </a:prstGeom>
            </p:spPr>
          </p:pic>
        </p:grpSp>
        <p:grpSp>
          <p:nvGrpSpPr>
            <p:cNvPr id="100" name="Groupe 99"/>
            <p:cNvGrpSpPr/>
            <p:nvPr/>
          </p:nvGrpSpPr>
          <p:grpSpPr>
            <a:xfrm flipH="1">
              <a:off x="2316548" y="3556288"/>
              <a:ext cx="1244531" cy="857928"/>
              <a:chOff x="569480" y="5060937"/>
              <a:chExt cx="1816360" cy="1622487"/>
            </a:xfrm>
          </p:grpSpPr>
          <p:pic>
            <p:nvPicPr>
              <p:cNvPr id="101" name="Image 100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300" y="50609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02" name="Image 101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00" y="52133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03" name="Image 102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100" y="53657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04" name="Image 103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500" y="55181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05" name="Image 104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151" y="5601308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06" name="Image 105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01" y="5318996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07" name="Image 106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900" y="5670537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08" name="Image 107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56" y="5561353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09" name="Image 108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80" y="5232968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10" name="Image 109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982" y="5781913"/>
                <a:ext cx="620940" cy="832352"/>
              </a:xfrm>
              <a:prstGeom prst="rect">
                <a:avLst/>
              </a:prstGeom>
            </p:spPr>
          </p:pic>
          <p:pic>
            <p:nvPicPr>
              <p:cNvPr id="111" name="Image 110"/>
              <p:cNvPicPr>
                <a:picLocks noChangeAspect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684" y="5851072"/>
                <a:ext cx="620940" cy="832352"/>
              </a:xfrm>
              <a:prstGeom prst="rect">
                <a:avLst/>
              </a:prstGeom>
            </p:spPr>
          </p:pic>
        </p:grpSp>
      </p:grpSp>
      <p:sp>
        <p:nvSpPr>
          <p:cNvPr id="2048" name="ZoneTexte 2047"/>
          <p:cNvSpPr txBox="1"/>
          <p:nvPr/>
        </p:nvSpPr>
        <p:spPr>
          <a:xfrm>
            <a:off x="5494261" y="2639944"/>
            <a:ext cx="3528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Synthesis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of the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knowledge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will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transfered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wine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growers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and Innovation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Support Services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thanks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several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tools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9" name="Accolade ouvrante 2048"/>
          <p:cNvSpPr/>
          <p:nvPr/>
        </p:nvSpPr>
        <p:spPr>
          <a:xfrm rot="16200000" flipV="1">
            <a:off x="3300908" y="144328"/>
            <a:ext cx="167265" cy="4103437"/>
          </a:xfrm>
          <a:prstGeom prst="leftBrace">
            <a:avLst>
              <a:gd name="adj1" fmla="val 8333"/>
              <a:gd name="adj2" fmla="val 489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5" name="ZoneTexte 2064"/>
          <p:cNvSpPr txBox="1"/>
          <p:nvPr/>
        </p:nvSpPr>
        <p:spPr>
          <a:xfrm>
            <a:off x="1563326" y="4560519"/>
            <a:ext cx="71401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The </a:t>
            </a:r>
            <a:r>
              <a:rPr lang="fr-FR" sz="2400" b="1" dirty="0" err="1" smtClean="0"/>
              <a:t>Knowledge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Reservoir</a:t>
            </a:r>
            <a:r>
              <a:rPr lang="fr-FR" sz="2400" b="1" dirty="0" smtClean="0"/>
              <a:t> </a:t>
            </a:r>
          </a:p>
          <a:p>
            <a:pPr algn="ctr"/>
            <a:r>
              <a:rPr lang="fr-FR" b="1" dirty="0" err="1" smtClean="0"/>
              <a:t>Material</a:t>
            </a:r>
            <a:r>
              <a:rPr lang="fr-FR" b="1" dirty="0" smtClean="0"/>
              <a:t> </a:t>
            </a:r>
            <a:r>
              <a:rPr lang="fr-FR" b="1" dirty="0" err="1" smtClean="0"/>
              <a:t>available</a:t>
            </a:r>
            <a:r>
              <a:rPr lang="fr-FR" b="1" dirty="0" smtClean="0"/>
              <a:t>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updated</a:t>
            </a:r>
            <a:r>
              <a:rPr lang="fr-FR" b="1" dirty="0" smtClean="0"/>
              <a:t> and </a:t>
            </a:r>
            <a:r>
              <a:rPr lang="fr-FR" b="1" dirty="0" err="1" smtClean="0"/>
              <a:t>adapted</a:t>
            </a:r>
            <a:r>
              <a:rPr lang="fr-FR" b="1" dirty="0" smtClean="0"/>
              <a:t> to the </a:t>
            </a:r>
            <a:r>
              <a:rPr lang="fr-FR" b="1" dirty="0" err="1" smtClean="0"/>
              <a:t>different</a:t>
            </a:r>
            <a:r>
              <a:rPr lang="fr-FR" b="1" dirty="0" smtClean="0"/>
              <a:t> end-</a:t>
            </a:r>
            <a:r>
              <a:rPr lang="fr-FR" b="1" dirty="0" err="1" smtClean="0"/>
              <a:t>users</a:t>
            </a:r>
            <a:endParaRPr lang="fr-FR" b="1" dirty="0"/>
          </a:p>
        </p:txBody>
      </p:sp>
      <p:sp>
        <p:nvSpPr>
          <p:cNvPr id="124" name="Titre 1"/>
          <p:cNvSpPr txBox="1">
            <a:spLocks/>
          </p:cNvSpPr>
          <p:nvPr/>
        </p:nvSpPr>
        <p:spPr>
          <a:xfrm rot="16200000">
            <a:off x="-1654657" y="3386508"/>
            <a:ext cx="4493051" cy="949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err="1" smtClean="0">
                <a:solidFill>
                  <a:schemeClr val="bg1"/>
                </a:solidFill>
              </a:rPr>
              <a:t>Dissemination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25" name="Titre 1"/>
          <p:cNvSpPr txBox="1">
            <a:spLocks/>
          </p:cNvSpPr>
          <p:nvPr/>
        </p:nvSpPr>
        <p:spPr>
          <a:xfrm>
            <a:off x="1419286" y="215152"/>
            <a:ext cx="7449178" cy="128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Transfert of </a:t>
            </a:r>
            <a:r>
              <a:rPr lang="fr-FR" b="1" dirty="0" err="1" smtClean="0"/>
              <a:t>knowledge</a:t>
            </a:r>
            <a:endParaRPr lang="fr-FR" dirty="0"/>
          </a:p>
          <a:p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17</a:t>
            </a:fld>
            <a:endParaRPr lang="fr-FR" dirty="0"/>
          </a:p>
        </p:txBody>
      </p:sp>
      <p:cxnSp>
        <p:nvCxnSpPr>
          <p:cNvPr id="2058" name="Connecteur droit avec flèche 2057"/>
          <p:cNvCxnSpPr>
            <a:stCxn id="8" idx="2"/>
          </p:cNvCxnSpPr>
          <p:nvPr/>
        </p:nvCxnSpPr>
        <p:spPr>
          <a:xfrm>
            <a:off x="3412588" y="3253490"/>
            <a:ext cx="9771" cy="25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Connecteur droit avec flèche 2061"/>
          <p:cNvCxnSpPr>
            <a:stCxn id="8" idx="2"/>
          </p:cNvCxnSpPr>
          <p:nvPr/>
        </p:nvCxnSpPr>
        <p:spPr>
          <a:xfrm flipH="1">
            <a:off x="3104810" y="3253490"/>
            <a:ext cx="307778" cy="183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Connecteur droit avec flèche 2066"/>
          <p:cNvCxnSpPr>
            <a:stCxn id="8" idx="2"/>
          </p:cNvCxnSpPr>
          <p:nvPr/>
        </p:nvCxnSpPr>
        <p:spPr>
          <a:xfrm flipH="1">
            <a:off x="2546437" y="3253490"/>
            <a:ext cx="866151" cy="237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Connecteur droit avec flèche 2068"/>
          <p:cNvCxnSpPr>
            <a:stCxn id="8" idx="2"/>
          </p:cNvCxnSpPr>
          <p:nvPr/>
        </p:nvCxnSpPr>
        <p:spPr>
          <a:xfrm>
            <a:off x="3412588" y="3253490"/>
            <a:ext cx="252019" cy="18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Connecteur droit avec flèche 2070"/>
          <p:cNvCxnSpPr>
            <a:stCxn id="8" idx="2"/>
          </p:cNvCxnSpPr>
          <p:nvPr/>
        </p:nvCxnSpPr>
        <p:spPr>
          <a:xfrm>
            <a:off x="3412588" y="3253490"/>
            <a:ext cx="869600" cy="245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3" name="Image 20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26" y="5409875"/>
            <a:ext cx="1357839" cy="844917"/>
          </a:xfrm>
          <a:prstGeom prst="rect">
            <a:avLst/>
          </a:prstGeom>
        </p:spPr>
      </p:pic>
      <p:pic>
        <p:nvPicPr>
          <p:cNvPr id="2074" name="Image 20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08" y="5434858"/>
            <a:ext cx="734354" cy="734354"/>
          </a:xfrm>
          <a:prstGeom prst="rect">
            <a:avLst/>
          </a:prstGeom>
        </p:spPr>
      </p:pic>
      <p:pic>
        <p:nvPicPr>
          <p:cNvPr id="2075" name="Image 207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2473" r="14914" b="3162"/>
          <a:stretch/>
        </p:blipFill>
        <p:spPr>
          <a:xfrm>
            <a:off x="4464617" y="5462626"/>
            <a:ext cx="965201" cy="668867"/>
          </a:xfrm>
          <a:prstGeom prst="rect">
            <a:avLst/>
          </a:prstGeom>
        </p:spPr>
      </p:pic>
      <p:pic>
        <p:nvPicPr>
          <p:cNvPr id="2076" name="Image 2075"/>
          <p:cNvPicPr>
            <a:picLocks noChangeAspect="1"/>
          </p:cNvPicPr>
          <p:nvPr/>
        </p:nvPicPr>
        <p:blipFill rotWithShape="1">
          <a:blip r:embed="rId15"/>
          <a:srcRect l="12821" r="13296"/>
          <a:stretch/>
        </p:blipFill>
        <p:spPr>
          <a:xfrm>
            <a:off x="5647044" y="5541626"/>
            <a:ext cx="614842" cy="468106"/>
          </a:xfrm>
          <a:prstGeom prst="rect">
            <a:avLst/>
          </a:prstGeom>
        </p:spPr>
      </p:pic>
      <p:pic>
        <p:nvPicPr>
          <p:cNvPr id="2077" name="Image 20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78" y="5307691"/>
            <a:ext cx="1237216" cy="948532"/>
          </a:xfrm>
          <a:prstGeom prst="rect">
            <a:avLst/>
          </a:prstGeom>
        </p:spPr>
      </p:pic>
      <p:sp>
        <p:nvSpPr>
          <p:cNvPr id="2078" name="Rectangle 2077"/>
          <p:cNvSpPr/>
          <p:nvPr/>
        </p:nvSpPr>
        <p:spPr>
          <a:xfrm>
            <a:off x="1419286" y="4535546"/>
            <a:ext cx="7292914" cy="171924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2666" r="13418" b="20141"/>
          <a:stretch/>
        </p:blipFill>
        <p:spPr>
          <a:xfrm>
            <a:off x="7083790" y="3113153"/>
            <a:ext cx="1780810" cy="10282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78" y="4957681"/>
            <a:ext cx="1237216" cy="94853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idx="4294967295"/>
          </p:nvPr>
        </p:nvSpPr>
        <p:spPr>
          <a:xfrm>
            <a:off x="1611718" y="43394"/>
            <a:ext cx="6934200" cy="897467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Updating</a:t>
            </a:r>
            <a:r>
              <a:rPr lang="fr-FR" b="1" dirty="0" smtClean="0"/>
              <a:t> </a:t>
            </a:r>
            <a:r>
              <a:rPr lang="fr-FR" b="1" dirty="0" err="1" smtClean="0"/>
              <a:t>material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1718" y="2020773"/>
            <a:ext cx="7354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5 </a:t>
            </a:r>
            <a:r>
              <a:rPr lang="en-US" sz="2800" b="1" dirty="0" err="1" smtClean="0"/>
              <a:t>Videoseminars</a:t>
            </a:r>
            <a:r>
              <a:rPr lang="en-US" sz="2800" dirty="0" smtClean="0"/>
              <a:t> made by scientists</a:t>
            </a:r>
          </a:p>
          <a:p>
            <a:r>
              <a:rPr lang="en-US" sz="2800" dirty="0" smtClean="0"/>
              <a:t>4 </a:t>
            </a:r>
            <a:r>
              <a:rPr lang="en-US" sz="2800" dirty="0"/>
              <a:t>information </a:t>
            </a:r>
            <a:r>
              <a:rPr lang="en-US" sz="2800" b="1" dirty="0"/>
              <a:t>papers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4 </a:t>
            </a:r>
            <a:r>
              <a:rPr lang="en-US" sz="2800" b="1" dirty="0"/>
              <a:t>PPT </a:t>
            </a:r>
            <a:r>
              <a:rPr lang="en-US" sz="2800" b="1" dirty="0" smtClean="0"/>
              <a:t>presentations</a:t>
            </a:r>
            <a:endParaRPr lang="en-US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433885" y="1386306"/>
            <a:ext cx="7354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Tools for ISS :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Technical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advisory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winegrowers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11717" y="4722971"/>
            <a:ext cx="7354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End-user flyers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Video clips</a:t>
            </a:r>
          </a:p>
          <a:p>
            <a:r>
              <a:rPr lang="en-US" sz="2800" b="1" dirty="0" smtClean="0"/>
              <a:t>Training modules</a:t>
            </a:r>
            <a:endParaRPr lang="en-US" sz="28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501396" y="3861440"/>
            <a:ext cx="731649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Training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material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wine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growers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Farmers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and vineyard workers without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 strong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technical background</a:t>
            </a:r>
          </a:p>
          <a:p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 rot="16200000">
            <a:off x="-1654657" y="3386508"/>
            <a:ext cx="4493051" cy="949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err="1" smtClean="0">
                <a:solidFill>
                  <a:schemeClr val="bg1"/>
                </a:solidFill>
              </a:rPr>
              <a:t>Dissemination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09" y="4859542"/>
            <a:ext cx="1357839" cy="8449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33" y="5046715"/>
            <a:ext cx="734354" cy="73435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2473" r="14914" b="3162"/>
          <a:stretch/>
        </p:blipFill>
        <p:spPr>
          <a:xfrm>
            <a:off x="6800929" y="2476906"/>
            <a:ext cx="1062466" cy="7362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12821" r="13296"/>
          <a:stretch/>
        </p:blipFill>
        <p:spPr>
          <a:xfrm>
            <a:off x="6258208" y="3111718"/>
            <a:ext cx="730514" cy="5561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9" y="2353793"/>
            <a:ext cx="1082040" cy="6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19225" y="0"/>
            <a:ext cx="6934200" cy="889000"/>
          </a:xfrm>
        </p:spPr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43025" y="1675871"/>
            <a:ext cx="7724775" cy="4351337"/>
          </a:xfrm>
        </p:spPr>
        <p:txBody>
          <a:bodyPr>
            <a:normAutofit/>
          </a:bodyPr>
          <a:lstStyle/>
          <a:p>
            <a:r>
              <a:rPr lang="en-GB" dirty="0"/>
              <a:t>Innovative practices will be synthesized, tailored and translated to become fully accessible to innovation support services and to winegrowers.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project will then deliver a vast reservoir of existing scientific and practical knowledge related to sustainable vineyard management.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will also provide a methodology that will support all agriculture sectors to enhance innovation-driven </a:t>
            </a:r>
            <a:r>
              <a:rPr lang="en-GB" dirty="0" smtClean="0"/>
              <a:t>research.</a:t>
            </a:r>
          </a:p>
          <a:p>
            <a:r>
              <a:rPr lang="en-GB" dirty="0" smtClean="0"/>
              <a:t>Proposition for the research agenda</a:t>
            </a:r>
            <a:endParaRPr lang="fr-FR" dirty="0"/>
          </a:p>
        </p:txBody>
      </p:sp>
      <p:pic>
        <p:nvPicPr>
          <p:cNvPr id="10" name="Picture 2" descr="http://europa.eu/about-eu/basic-information/symbols/images/flag_yellow_low.jpg"/>
          <p:cNvPicPr>
            <a:picLocks noChangeAspect="1" noChangeArrowheads="1"/>
          </p:cNvPicPr>
          <p:nvPr/>
        </p:nvPicPr>
        <p:blipFill>
          <a:blip r:embed="rId2" cstate="print"/>
          <a:srcRect l="5015" t="4624" r="2131" b="4956"/>
          <a:stretch>
            <a:fillRect/>
          </a:stretch>
        </p:blipFill>
        <p:spPr bwMode="auto">
          <a:xfrm>
            <a:off x="7647371" y="5877144"/>
            <a:ext cx="1274818" cy="843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4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rizon 2020, financer la recherche et l’innovation en Europ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704" y="164491"/>
            <a:ext cx="1816395" cy="13170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9636" y="154232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ISIB-02-2014</a:t>
            </a:r>
          </a:p>
          <a:p>
            <a:pPr algn="ctr"/>
            <a:r>
              <a:rPr lang="en-US" b="1" dirty="0" smtClean="0"/>
              <a:t>Closing </a:t>
            </a:r>
            <a:r>
              <a:rPr lang="en-US" b="1" dirty="0"/>
              <a:t>the research and innovation divide: the</a:t>
            </a:r>
          </a:p>
          <a:p>
            <a:pPr algn="ctr"/>
            <a:r>
              <a:rPr lang="en-US" b="1" dirty="0"/>
              <a:t>crucial role of innovation support services and knowledge exchange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66332" y="3429000"/>
            <a:ext cx="7059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3800A8"/>
                </a:solidFill>
              </a:rPr>
              <a:t>What</a:t>
            </a:r>
            <a:r>
              <a:rPr lang="fr-FR" sz="3200" b="1" dirty="0" smtClean="0">
                <a:solidFill>
                  <a:srgbClr val="3800A8"/>
                </a:solidFill>
              </a:rPr>
              <a:t> are the main objectives </a:t>
            </a:r>
          </a:p>
          <a:p>
            <a:pPr algn="ctr"/>
            <a:r>
              <a:rPr lang="fr-FR" sz="3200" b="1" dirty="0" smtClean="0">
                <a:solidFill>
                  <a:srgbClr val="3800A8"/>
                </a:solidFill>
              </a:rPr>
              <a:t>of ISIB-02-2014 ?</a:t>
            </a:r>
            <a:endParaRPr lang="fr-FR" sz="3200" b="1" dirty="0">
              <a:solidFill>
                <a:srgbClr val="380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08" y="3045084"/>
            <a:ext cx="4600591" cy="306514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419225" y="0"/>
            <a:ext cx="6934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/>
              <a:t>Conclusion</a:t>
            </a:r>
            <a:endParaRPr lang="fr-FR" b="1" dirty="0"/>
          </a:p>
        </p:txBody>
      </p:sp>
      <p:cxnSp>
        <p:nvCxnSpPr>
          <p:cNvPr id="5" name="Connecteur droit 4"/>
          <p:cNvCxnSpPr>
            <a:stCxn id="10" idx="6"/>
            <a:endCxn id="13" idx="2"/>
          </p:cNvCxnSpPr>
          <p:nvPr/>
        </p:nvCxnSpPr>
        <p:spPr>
          <a:xfrm flipV="1">
            <a:off x="3425236" y="2521574"/>
            <a:ext cx="3182512" cy="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118493" y="1058248"/>
            <a:ext cx="324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BUDGET : 2 million €</a:t>
            </a:r>
            <a:endParaRPr lang="fr-F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40564" y="1511950"/>
            <a:ext cx="4740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April 2015 for 30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months</a:t>
            </a:r>
            <a:endParaRPr lang="fr-F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568213" y="2135859"/>
            <a:ext cx="857023" cy="812760"/>
            <a:chOff x="1022043" y="1672166"/>
            <a:chExt cx="1196788" cy="110746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09" b="94894" l="1323" r="89683">
                          <a14:backgroundMark x1="71693" y1="73617" x2="71693" y2="73617"/>
                          <a14:backgroundMark x1="96296" y1="71915" x2="96296" y2="719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011" y="1782605"/>
              <a:ext cx="577113" cy="782299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1022043" y="1672166"/>
              <a:ext cx="1196788" cy="110746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607748" y="2092272"/>
            <a:ext cx="920966" cy="858604"/>
            <a:chOff x="4499992" y="1628800"/>
            <a:chExt cx="1486534" cy="1318999"/>
          </a:xfrm>
        </p:grpSpPr>
        <p:grpSp>
          <p:nvGrpSpPr>
            <p:cNvPr id="12" name="Groupe 11"/>
            <p:cNvGrpSpPr/>
            <p:nvPr/>
          </p:nvGrpSpPr>
          <p:grpSpPr>
            <a:xfrm>
              <a:off x="4599337" y="1677942"/>
              <a:ext cx="1266216" cy="1176375"/>
              <a:chOff x="569480" y="5060937"/>
              <a:chExt cx="1816360" cy="1664704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300" y="50609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700" y="52133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100" y="53657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500" y="55181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151" y="5601308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01" y="5318996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900" y="5670537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56" y="5561353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80" y="5232968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982" y="5781913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684" y="5851072"/>
                <a:ext cx="620940" cy="832352"/>
              </a:xfrm>
              <a:prstGeom prst="ellipse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278" b="89617" l="4497" r="98929">
                            <a14:backgroundMark x1="16488" y1="25399" x2="16488" y2="25399"/>
                            <a14:backgroundMark x1="13490" y1="13099" x2="13490" y2="13099"/>
                            <a14:backgroundMark x1="26981" y1="96006" x2="26981" y2="960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929" y="5893289"/>
                <a:ext cx="620940" cy="832352"/>
              </a:xfrm>
              <a:prstGeom prst="ellipse">
                <a:avLst/>
              </a:prstGeom>
            </p:spPr>
          </p:pic>
        </p:grpSp>
        <p:sp>
          <p:nvSpPr>
            <p:cNvPr id="13" name="Ellipse 12"/>
            <p:cNvSpPr/>
            <p:nvPr/>
          </p:nvSpPr>
          <p:spPr>
            <a:xfrm>
              <a:off x="4499992" y="1628800"/>
              <a:ext cx="1486534" cy="1318999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498824" y="2008108"/>
            <a:ext cx="1085673" cy="998718"/>
            <a:chOff x="3920010" y="3140968"/>
            <a:chExt cx="1516086" cy="136084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679" b="99405" l="3989" r="958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010" y="3377815"/>
              <a:ext cx="1482820" cy="873720"/>
            </a:xfrm>
            <a:prstGeom prst="rect">
              <a:avLst/>
            </a:prstGeom>
          </p:spPr>
        </p:pic>
        <p:sp>
          <p:nvSpPr>
            <p:cNvPr id="28" name="Ellipse 27"/>
            <p:cNvSpPr/>
            <p:nvPr/>
          </p:nvSpPr>
          <p:spPr>
            <a:xfrm>
              <a:off x="3928926" y="3140968"/>
              <a:ext cx="1507170" cy="1360845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873536" y="3308564"/>
            <a:ext cx="25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Thanks</a:t>
            </a:r>
            <a:r>
              <a:rPr lang="fr-FR" dirty="0" smtClean="0">
                <a:solidFill>
                  <a:schemeClr val="bg1"/>
                </a:solidFill>
              </a:rPr>
              <a:t> for </a:t>
            </a:r>
            <a:r>
              <a:rPr lang="fr-FR" dirty="0" err="1" smtClean="0">
                <a:solidFill>
                  <a:schemeClr val="bg1"/>
                </a:solidFill>
              </a:rPr>
              <a:t>your</a:t>
            </a:r>
            <a:r>
              <a:rPr lang="fr-FR" dirty="0" smtClean="0">
                <a:solidFill>
                  <a:schemeClr val="bg1"/>
                </a:solidFill>
              </a:rPr>
              <a:t> attention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543448" y="2282255"/>
            <a:ext cx="136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Academic</a:t>
            </a:r>
            <a:r>
              <a:rPr lang="fr-FR" sz="1600" dirty="0" smtClean="0"/>
              <a:t> </a:t>
            </a:r>
            <a:r>
              <a:rPr lang="fr-FR" sz="1600" dirty="0" err="1" smtClean="0"/>
              <a:t>Research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8" y="4077072"/>
            <a:ext cx="1798795" cy="179879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13388" y="1968847"/>
            <a:ext cx="317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fr-FR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End-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users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are 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ill-informed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or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too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slowly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informed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about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research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results</a:t>
            </a:r>
            <a:endParaRPr lang="fr-FR" sz="1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81722" y="1492216"/>
            <a:ext cx="2974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tx2">
                    <a:lumMod val="75000"/>
                  </a:schemeClr>
                </a:solidFill>
              </a:rPr>
              <a:t>Two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tx2">
                    <a:lumMod val="75000"/>
                  </a:schemeClr>
                </a:solidFill>
              </a:rPr>
              <a:t>Mean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tx2">
                    <a:lumMod val="75000"/>
                  </a:schemeClr>
                </a:solidFill>
              </a:rPr>
              <a:t>Ideas</a:t>
            </a:r>
            <a:endParaRPr lang="fr-FR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20262" y="456097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 algn="ctr"/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Some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innovations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coming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field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could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better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shared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88" y="2282255"/>
            <a:ext cx="1049476" cy="13049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39" y="4376745"/>
            <a:ext cx="1007616" cy="13506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29" y="3731174"/>
            <a:ext cx="367436" cy="489914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0800000">
            <a:off x="3941481" y="5350024"/>
            <a:ext cx="3314910" cy="36004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7" name="Picture 2" descr="Horizon 2020, financer la recherche et l’innovation en Europe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6190" y="142568"/>
            <a:ext cx="1414782" cy="102581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31860" y="450348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ISIB-02-2014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3388" y="3010429"/>
            <a:ext cx="30670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“Improved </a:t>
            </a:r>
            <a:r>
              <a:rPr lang="en-US" sz="1400" i="1" dirty="0"/>
              <a:t>flow of information and knowledge between academia and </a:t>
            </a:r>
            <a:r>
              <a:rPr lang="en-US" sz="1400" i="1" dirty="0" smtClean="0"/>
              <a:t>practitioners” </a:t>
            </a:r>
            <a:endParaRPr lang="fr-FR" sz="1400" i="1" dirty="0"/>
          </a:p>
        </p:txBody>
      </p:sp>
      <p:sp>
        <p:nvSpPr>
          <p:cNvPr id="23" name="Rectangle 22"/>
          <p:cNvSpPr/>
          <p:nvPr/>
        </p:nvSpPr>
        <p:spPr>
          <a:xfrm>
            <a:off x="3434147" y="566846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 smtClean="0"/>
              <a:t>“Increased </a:t>
            </a:r>
            <a:r>
              <a:rPr lang="en-US" sz="1400" i="1" dirty="0"/>
              <a:t>exchanges between European regions on innovative </a:t>
            </a:r>
            <a:r>
              <a:rPr lang="en-US" sz="1400" i="1" dirty="0" smtClean="0"/>
              <a:t>matters”</a:t>
            </a:r>
            <a:endParaRPr lang="fr-FR" sz="1400" i="1" dirty="0"/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 rot="16200000">
            <a:off x="-1487939" y="3219790"/>
            <a:ext cx="4493051" cy="128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Introduction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3158067" y="3251330"/>
            <a:ext cx="2369066" cy="1787180"/>
          </a:xfrm>
          <a:custGeom>
            <a:avLst/>
            <a:gdLst>
              <a:gd name="connsiteX0" fmla="*/ 2167466 w 2167466"/>
              <a:gd name="connsiteY0" fmla="*/ 203200 h 1584109"/>
              <a:gd name="connsiteX1" fmla="*/ 2108200 w 2167466"/>
              <a:gd name="connsiteY1" fmla="*/ 177800 h 1584109"/>
              <a:gd name="connsiteX2" fmla="*/ 2057400 w 2167466"/>
              <a:gd name="connsiteY2" fmla="*/ 152400 h 1584109"/>
              <a:gd name="connsiteX3" fmla="*/ 2040466 w 2167466"/>
              <a:gd name="connsiteY3" fmla="*/ 135467 h 1584109"/>
              <a:gd name="connsiteX4" fmla="*/ 2015066 w 2167466"/>
              <a:gd name="connsiteY4" fmla="*/ 127000 h 1584109"/>
              <a:gd name="connsiteX5" fmla="*/ 1972733 w 2167466"/>
              <a:gd name="connsiteY5" fmla="*/ 110067 h 1584109"/>
              <a:gd name="connsiteX6" fmla="*/ 1947333 w 2167466"/>
              <a:gd name="connsiteY6" fmla="*/ 101600 h 1584109"/>
              <a:gd name="connsiteX7" fmla="*/ 1913466 w 2167466"/>
              <a:gd name="connsiteY7" fmla="*/ 84667 h 1584109"/>
              <a:gd name="connsiteX8" fmla="*/ 1888066 w 2167466"/>
              <a:gd name="connsiteY8" fmla="*/ 76200 h 1584109"/>
              <a:gd name="connsiteX9" fmla="*/ 1854200 w 2167466"/>
              <a:gd name="connsiteY9" fmla="*/ 59267 h 1584109"/>
              <a:gd name="connsiteX10" fmla="*/ 1786466 w 2167466"/>
              <a:gd name="connsiteY10" fmla="*/ 42333 h 1584109"/>
              <a:gd name="connsiteX11" fmla="*/ 1761066 w 2167466"/>
              <a:gd name="connsiteY11" fmla="*/ 25400 h 1584109"/>
              <a:gd name="connsiteX12" fmla="*/ 1735666 w 2167466"/>
              <a:gd name="connsiteY12" fmla="*/ 16933 h 1584109"/>
              <a:gd name="connsiteX13" fmla="*/ 1701800 w 2167466"/>
              <a:gd name="connsiteY13" fmla="*/ 0 h 1584109"/>
              <a:gd name="connsiteX14" fmla="*/ 1676400 w 2167466"/>
              <a:gd name="connsiteY14" fmla="*/ 76200 h 1584109"/>
              <a:gd name="connsiteX15" fmla="*/ 1667933 w 2167466"/>
              <a:gd name="connsiteY15" fmla="*/ 313267 h 1584109"/>
              <a:gd name="connsiteX16" fmla="*/ 1659466 w 2167466"/>
              <a:gd name="connsiteY16" fmla="*/ 457200 h 1584109"/>
              <a:gd name="connsiteX17" fmla="*/ 1608666 w 2167466"/>
              <a:gd name="connsiteY17" fmla="*/ 406400 h 1584109"/>
              <a:gd name="connsiteX18" fmla="*/ 1557866 w 2167466"/>
              <a:gd name="connsiteY18" fmla="*/ 355600 h 1584109"/>
              <a:gd name="connsiteX19" fmla="*/ 1532466 w 2167466"/>
              <a:gd name="connsiteY19" fmla="*/ 330200 h 1584109"/>
              <a:gd name="connsiteX20" fmla="*/ 1507066 w 2167466"/>
              <a:gd name="connsiteY20" fmla="*/ 304800 h 1584109"/>
              <a:gd name="connsiteX21" fmla="*/ 1473200 w 2167466"/>
              <a:gd name="connsiteY21" fmla="*/ 279400 h 1584109"/>
              <a:gd name="connsiteX22" fmla="*/ 1422400 w 2167466"/>
              <a:gd name="connsiteY22" fmla="*/ 220133 h 1584109"/>
              <a:gd name="connsiteX23" fmla="*/ 1380066 w 2167466"/>
              <a:gd name="connsiteY23" fmla="*/ 177800 h 1584109"/>
              <a:gd name="connsiteX24" fmla="*/ 1363133 w 2167466"/>
              <a:gd name="connsiteY24" fmla="*/ 203200 h 1584109"/>
              <a:gd name="connsiteX25" fmla="*/ 1354666 w 2167466"/>
              <a:gd name="connsiteY25" fmla="*/ 245533 h 1584109"/>
              <a:gd name="connsiteX26" fmla="*/ 1346200 w 2167466"/>
              <a:gd name="connsiteY26" fmla="*/ 270933 h 1584109"/>
              <a:gd name="connsiteX27" fmla="*/ 1354666 w 2167466"/>
              <a:gd name="connsiteY27" fmla="*/ 474133 h 1584109"/>
              <a:gd name="connsiteX28" fmla="*/ 1363133 w 2167466"/>
              <a:gd name="connsiteY28" fmla="*/ 635000 h 1584109"/>
              <a:gd name="connsiteX29" fmla="*/ 1337733 w 2167466"/>
              <a:gd name="connsiteY29" fmla="*/ 626533 h 1584109"/>
              <a:gd name="connsiteX30" fmla="*/ 1320800 w 2167466"/>
              <a:gd name="connsiteY30" fmla="*/ 601133 h 1584109"/>
              <a:gd name="connsiteX31" fmla="*/ 1295400 w 2167466"/>
              <a:gd name="connsiteY31" fmla="*/ 575733 h 1584109"/>
              <a:gd name="connsiteX32" fmla="*/ 1270000 w 2167466"/>
              <a:gd name="connsiteY32" fmla="*/ 524933 h 1584109"/>
              <a:gd name="connsiteX33" fmla="*/ 1253066 w 2167466"/>
              <a:gd name="connsiteY33" fmla="*/ 508000 h 1584109"/>
              <a:gd name="connsiteX34" fmla="*/ 1227666 w 2167466"/>
              <a:gd name="connsiteY34" fmla="*/ 474133 h 1584109"/>
              <a:gd name="connsiteX35" fmla="*/ 1185333 w 2167466"/>
              <a:gd name="connsiteY35" fmla="*/ 440267 h 1584109"/>
              <a:gd name="connsiteX36" fmla="*/ 1134533 w 2167466"/>
              <a:gd name="connsiteY36" fmla="*/ 389467 h 1584109"/>
              <a:gd name="connsiteX37" fmla="*/ 1100666 w 2167466"/>
              <a:gd name="connsiteY37" fmla="*/ 355600 h 1584109"/>
              <a:gd name="connsiteX38" fmla="*/ 1075266 w 2167466"/>
              <a:gd name="connsiteY38" fmla="*/ 338667 h 1584109"/>
              <a:gd name="connsiteX39" fmla="*/ 1041400 w 2167466"/>
              <a:gd name="connsiteY39" fmla="*/ 304800 h 1584109"/>
              <a:gd name="connsiteX40" fmla="*/ 1032933 w 2167466"/>
              <a:gd name="connsiteY40" fmla="*/ 338667 h 1584109"/>
              <a:gd name="connsiteX41" fmla="*/ 1041400 w 2167466"/>
              <a:gd name="connsiteY41" fmla="*/ 440267 h 1584109"/>
              <a:gd name="connsiteX42" fmla="*/ 1049866 w 2167466"/>
              <a:gd name="connsiteY42" fmla="*/ 601133 h 1584109"/>
              <a:gd name="connsiteX43" fmla="*/ 1066800 w 2167466"/>
              <a:gd name="connsiteY43" fmla="*/ 702733 h 1584109"/>
              <a:gd name="connsiteX44" fmla="*/ 1075266 w 2167466"/>
              <a:gd name="connsiteY44" fmla="*/ 753533 h 1584109"/>
              <a:gd name="connsiteX45" fmla="*/ 1083733 w 2167466"/>
              <a:gd name="connsiteY45" fmla="*/ 804333 h 1584109"/>
              <a:gd name="connsiteX46" fmla="*/ 1075266 w 2167466"/>
              <a:gd name="connsiteY46" fmla="*/ 872067 h 1584109"/>
              <a:gd name="connsiteX47" fmla="*/ 1041400 w 2167466"/>
              <a:gd name="connsiteY47" fmla="*/ 804333 h 1584109"/>
              <a:gd name="connsiteX48" fmla="*/ 1016000 w 2167466"/>
              <a:gd name="connsiteY48" fmla="*/ 778933 h 1584109"/>
              <a:gd name="connsiteX49" fmla="*/ 982133 w 2167466"/>
              <a:gd name="connsiteY49" fmla="*/ 728133 h 1584109"/>
              <a:gd name="connsiteX50" fmla="*/ 931333 w 2167466"/>
              <a:gd name="connsiteY50" fmla="*/ 677333 h 1584109"/>
              <a:gd name="connsiteX51" fmla="*/ 880533 w 2167466"/>
              <a:gd name="connsiteY51" fmla="*/ 626533 h 1584109"/>
              <a:gd name="connsiteX52" fmla="*/ 855133 w 2167466"/>
              <a:gd name="connsiteY52" fmla="*/ 601133 h 1584109"/>
              <a:gd name="connsiteX53" fmla="*/ 846666 w 2167466"/>
              <a:gd name="connsiteY53" fmla="*/ 575733 h 1584109"/>
              <a:gd name="connsiteX54" fmla="*/ 787400 w 2167466"/>
              <a:gd name="connsiteY54" fmla="*/ 524933 h 1584109"/>
              <a:gd name="connsiteX55" fmla="*/ 762000 w 2167466"/>
              <a:gd name="connsiteY55" fmla="*/ 516467 h 1584109"/>
              <a:gd name="connsiteX56" fmla="*/ 762000 w 2167466"/>
              <a:gd name="connsiteY56" fmla="*/ 872067 h 1584109"/>
              <a:gd name="connsiteX57" fmla="*/ 753533 w 2167466"/>
              <a:gd name="connsiteY57" fmla="*/ 973667 h 1584109"/>
              <a:gd name="connsiteX58" fmla="*/ 736600 w 2167466"/>
              <a:gd name="connsiteY58" fmla="*/ 948267 h 1584109"/>
              <a:gd name="connsiteX59" fmla="*/ 728133 w 2167466"/>
              <a:gd name="connsiteY59" fmla="*/ 914400 h 1584109"/>
              <a:gd name="connsiteX60" fmla="*/ 694266 w 2167466"/>
              <a:gd name="connsiteY60" fmla="*/ 872067 h 1584109"/>
              <a:gd name="connsiteX61" fmla="*/ 660400 w 2167466"/>
              <a:gd name="connsiteY61" fmla="*/ 821267 h 1584109"/>
              <a:gd name="connsiteX62" fmla="*/ 651933 w 2167466"/>
              <a:gd name="connsiteY62" fmla="*/ 795867 h 1584109"/>
              <a:gd name="connsiteX63" fmla="*/ 618066 w 2167466"/>
              <a:gd name="connsiteY63" fmla="*/ 745067 h 1584109"/>
              <a:gd name="connsiteX64" fmla="*/ 558800 w 2167466"/>
              <a:gd name="connsiteY64" fmla="*/ 677333 h 1584109"/>
              <a:gd name="connsiteX65" fmla="*/ 491066 w 2167466"/>
              <a:gd name="connsiteY65" fmla="*/ 618067 h 1584109"/>
              <a:gd name="connsiteX66" fmla="*/ 448733 w 2167466"/>
              <a:gd name="connsiteY66" fmla="*/ 558800 h 1584109"/>
              <a:gd name="connsiteX67" fmla="*/ 431800 w 2167466"/>
              <a:gd name="connsiteY67" fmla="*/ 533400 h 1584109"/>
              <a:gd name="connsiteX68" fmla="*/ 364066 w 2167466"/>
              <a:gd name="connsiteY68" fmla="*/ 465667 h 1584109"/>
              <a:gd name="connsiteX69" fmla="*/ 381000 w 2167466"/>
              <a:gd name="connsiteY69" fmla="*/ 482600 h 1584109"/>
              <a:gd name="connsiteX70" fmla="*/ 397933 w 2167466"/>
              <a:gd name="connsiteY70" fmla="*/ 558800 h 1584109"/>
              <a:gd name="connsiteX71" fmla="*/ 406400 w 2167466"/>
              <a:gd name="connsiteY71" fmla="*/ 584200 h 1584109"/>
              <a:gd name="connsiteX72" fmla="*/ 431800 w 2167466"/>
              <a:gd name="connsiteY72" fmla="*/ 838200 h 1584109"/>
              <a:gd name="connsiteX73" fmla="*/ 440266 w 2167466"/>
              <a:gd name="connsiteY73" fmla="*/ 931333 h 1584109"/>
              <a:gd name="connsiteX74" fmla="*/ 457200 w 2167466"/>
              <a:gd name="connsiteY74" fmla="*/ 1032933 h 1584109"/>
              <a:gd name="connsiteX75" fmla="*/ 465666 w 2167466"/>
              <a:gd name="connsiteY75" fmla="*/ 1363133 h 1584109"/>
              <a:gd name="connsiteX76" fmla="*/ 482600 w 2167466"/>
              <a:gd name="connsiteY76" fmla="*/ 1413933 h 1584109"/>
              <a:gd name="connsiteX77" fmla="*/ 499533 w 2167466"/>
              <a:gd name="connsiteY77" fmla="*/ 1464733 h 1584109"/>
              <a:gd name="connsiteX78" fmla="*/ 508000 w 2167466"/>
              <a:gd name="connsiteY78" fmla="*/ 1490133 h 1584109"/>
              <a:gd name="connsiteX79" fmla="*/ 533400 w 2167466"/>
              <a:gd name="connsiteY79" fmla="*/ 1540933 h 1584109"/>
              <a:gd name="connsiteX80" fmla="*/ 524933 w 2167466"/>
              <a:gd name="connsiteY80" fmla="*/ 1583267 h 1584109"/>
              <a:gd name="connsiteX81" fmla="*/ 482600 w 2167466"/>
              <a:gd name="connsiteY81" fmla="*/ 1557867 h 1584109"/>
              <a:gd name="connsiteX82" fmla="*/ 414866 w 2167466"/>
              <a:gd name="connsiteY82" fmla="*/ 1490133 h 1584109"/>
              <a:gd name="connsiteX83" fmla="*/ 389466 w 2167466"/>
              <a:gd name="connsiteY83" fmla="*/ 1464733 h 1584109"/>
              <a:gd name="connsiteX84" fmla="*/ 338666 w 2167466"/>
              <a:gd name="connsiteY84" fmla="*/ 1430867 h 1584109"/>
              <a:gd name="connsiteX85" fmla="*/ 304800 w 2167466"/>
              <a:gd name="connsiteY85" fmla="*/ 1388533 h 1584109"/>
              <a:gd name="connsiteX86" fmla="*/ 270933 w 2167466"/>
              <a:gd name="connsiteY86" fmla="*/ 1363133 h 1584109"/>
              <a:gd name="connsiteX87" fmla="*/ 245533 w 2167466"/>
              <a:gd name="connsiteY87" fmla="*/ 1346200 h 1584109"/>
              <a:gd name="connsiteX88" fmla="*/ 220133 w 2167466"/>
              <a:gd name="connsiteY88" fmla="*/ 1320800 h 1584109"/>
              <a:gd name="connsiteX89" fmla="*/ 203200 w 2167466"/>
              <a:gd name="connsiteY89" fmla="*/ 1295400 h 1584109"/>
              <a:gd name="connsiteX90" fmla="*/ 177800 w 2167466"/>
              <a:gd name="connsiteY90" fmla="*/ 1286933 h 1584109"/>
              <a:gd name="connsiteX91" fmla="*/ 110066 w 2167466"/>
              <a:gd name="connsiteY91" fmla="*/ 1236133 h 1584109"/>
              <a:gd name="connsiteX92" fmla="*/ 76200 w 2167466"/>
              <a:gd name="connsiteY92" fmla="*/ 1278467 h 1584109"/>
              <a:gd name="connsiteX93" fmla="*/ 33866 w 2167466"/>
              <a:gd name="connsiteY93" fmla="*/ 1312333 h 1584109"/>
              <a:gd name="connsiteX94" fmla="*/ 16933 w 2167466"/>
              <a:gd name="connsiteY94" fmla="*/ 1329267 h 1584109"/>
              <a:gd name="connsiteX95" fmla="*/ 0 w 2167466"/>
              <a:gd name="connsiteY95" fmla="*/ 1346200 h 15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167466" h="1584109">
                <a:moveTo>
                  <a:pt x="2167466" y="203200"/>
                </a:moveTo>
                <a:cubicBezTo>
                  <a:pt x="2147711" y="194733"/>
                  <a:pt x="2127424" y="187412"/>
                  <a:pt x="2108200" y="177800"/>
                </a:cubicBezTo>
                <a:cubicBezTo>
                  <a:pt x="2042548" y="144974"/>
                  <a:pt x="2121244" y="173682"/>
                  <a:pt x="2057400" y="152400"/>
                </a:cubicBezTo>
                <a:cubicBezTo>
                  <a:pt x="2051755" y="146756"/>
                  <a:pt x="2047311" y="139574"/>
                  <a:pt x="2040466" y="135467"/>
                </a:cubicBezTo>
                <a:cubicBezTo>
                  <a:pt x="2032813" y="130875"/>
                  <a:pt x="2023422" y="130134"/>
                  <a:pt x="2015066" y="127000"/>
                </a:cubicBezTo>
                <a:cubicBezTo>
                  <a:pt x="2000836" y="121664"/>
                  <a:pt x="1986963" y="115403"/>
                  <a:pt x="1972733" y="110067"/>
                </a:cubicBezTo>
                <a:cubicBezTo>
                  <a:pt x="1964377" y="106933"/>
                  <a:pt x="1955536" y="105116"/>
                  <a:pt x="1947333" y="101600"/>
                </a:cubicBezTo>
                <a:cubicBezTo>
                  <a:pt x="1935732" y="96628"/>
                  <a:pt x="1925067" y="89639"/>
                  <a:pt x="1913466" y="84667"/>
                </a:cubicBezTo>
                <a:cubicBezTo>
                  <a:pt x="1905263" y="81151"/>
                  <a:pt x="1896269" y="79716"/>
                  <a:pt x="1888066" y="76200"/>
                </a:cubicBezTo>
                <a:cubicBezTo>
                  <a:pt x="1876465" y="71228"/>
                  <a:pt x="1865801" y="64239"/>
                  <a:pt x="1854200" y="59267"/>
                </a:cubicBezTo>
                <a:cubicBezTo>
                  <a:pt x="1831418" y="49503"/>
                  <a:pt x="1811316" y="47303"/>
                  <a:pt x="1786466" y="42333"/>
                </a:cubicBezTo>
                <a:cubicBezTo>
                  <a:pt x="1777999" y="36689"/>
                  <a:pt x="1770167" y="29951"/>
                  <a:pt x="1761066" y="25400"/>
                </a:cubicBezTo>
                <a:cubicBezTo>
                  <a:pt x="1753084" y="21409"/>
                  <a:pt x="1743869" y="20449"/>
                  <a:pt x="1735666" y="16933"/>
                </a:cubicBezTo>
                <a:cubicBezTo>
                  <a:pt x="1724065" y="11961"/>
                  <a:pt x="1713089" y="5644"/>
                  <a:pt x="1701800" y="0"/>
                </a:cubicBezTo>
                <a:cubicBezTo>
                  <a:pt x="1673197" y="28602"/>
                  <a:pt x="1679889" y="15136"/>
                  <a:pt x="1676400" y="76200"/>
                </a:cubicBezTo>
                <a:cubicBezTo>
                  <a:pt x="1671889" y="155144"/>
                  <a:pt x="1671444" y="234272"/>
                  <a:pt x="1667933" y="313267"/>
                </a:cubicBezTo>
                <a:cubicBezTo>
                  <a:pt x="1665799" y="361280"/>
                  <a:pt x="1662288" y="409222"/>
                  <a:pt x="1659466" y="457200"/>
                </a:cubicBezTo>
                <a:cubicBezTo>
                  <a:pt x="1627133" y="408699"/>
                  <a:pt x="1661175" y="453658"/>
                  <a:pt x="1608666" y="406400"/>
                </a:cubicBezTo>
                <a:cubicBezTo>
                  <a:pt x="1590866" y="390380"/>
                  <a:pt x="1574799" y="372533"/>
                  <a:pt x="1557866" y="355600"/>
                </a:cubicBezTo>
                <a:lnTo>
                  <a:pt x="1532466" y="330200"/>
                </a:lnTo>
                <a:cubicBezTo>
                  <a:pt x="1523999" y="321733"/>
                  <a:pt x="1516645" y="311984"/>
                  <a:pt x="1507066" y="304800"/>
                </a:cubicBezTo>
                <a:cubicBezTo>
                  <a:pt x="1495777" y="296333"/>
                  <a:pt x="1483820" y="288692"/>
                  <a:pt x="1473200" y="279400"/>
                </a:cubicBezTo>
                <a:cubicBezTo>
                  <a:pt x="1397341" y="213023"/>
                  <a:pt x="1470367" y="274952"/>
                  <a:pt x="1422400" y="220133"/>
                </a:cubicBezTo>
                <a:cubicBezTo>
                  <a:pt x="1409259" y="205114"/>
                  <a:pt x="1380066" y="177800"/>
                  <a:pt x="1380066" y="177800"/>
                </a:cubicBezTo>
                <a:cubicBezTo>
                  <a:pt x="1374422" y="186267"/>
                  <a:pt x="1366706" y="193672"/>
                  <a:pt x="1363133" y="203200"/>
                </a:cubicBezTo>
                <a:cubicBezTo>
                  <a:pt x="1358080" y="216674"/>
                  <a:pt x="1358156" y="231572"/>
                  <a:pt x="1354666" y="245533"/>
                </a:cubicBezTo>
                <a:cubicBezTo>
                  <a:pt x="1352502" y="254191"/>
                  <a:pt x="1349022" y="262466"/>
                  <a:pt x="1346200" y="270933"/>
                </a:cubicBezTo>
                <a:cubicBezTo>
                  <a:pt x="1349022" y="338666"/>
                  <a:pt x="1351516" y="406414"/>
                  <a:pt x="1354666" y="474133"/>
                </a:cubicBezTo>
                <a:cubicBezTo>
                  <a:pt x="1357161" y="527772"/>
                  <a:pt x="1369063" y="581632"/>
                  <a:pt x="1363133" y="635000"/>
                </a:cubicBezTo>
                <a:cubicBezTo>
                  <a:pt x="1362147" y="643870"/>
                  <a:pt x="1346200" y="629355"/>
                  <a:pt x="1337733" y="626533"/>
                </a:cubicBezTo>
                <a:cubicBezTo>
                  <a:pt x="1332089" y="618066"/>
                  <a:pt x="1327314" y="608950"/>
                  <a:pt x="1320800" y="601133"/>
                </a:cubicBezTo>
                <a:cubicBezTo>
                  <a:pt x="1313135" y="591935"/>
                  <a:pt x="1302042" y="585696"/>
                  <a:pt x="1295400" y="575733"/>
                </a:cubicBezTo>
                <a:cubicBezTo>
                  <a:pt x="1232809" y="481848"/>
                  <a:pt x="1349925" y="624837"/>
                  <a:pt x="1270000" y="524933"/>
                </a:cubicBezTo>
                <a:cubicBezTo>
                  <a:pt x="1265013" y="518700"/>
                  <a:pt x="1258176" y="514132"/>
                  <a:pt x="1253066" y="508000"/>
                </a:cubicBezTo>
                <a:cubicBezTo>
                  <a:pt x="1244032" y="497160"/>
                  <a:pt x="1237644" y="484111"/>
                  <a:pt x="1227666" y="474133"/>
                </a:cubicBezTo>
                <a:cubicBezTo>
                  <a:pt x="1214888" y="461355"/>
                  <a:pt x="1198704" y="452423"/>
                  <a:pt x="1185333" y="440267"/>
                </a:cubicBezTo>
                <a:cubicBezTo>
                  <a:pt x="1167613" y="424158"/>
                  <a:pt x="1151466" y="406400"/>
                  <a:pt x="1134533" y="389467"/>
                </a:cubicBezTo>
                <a:cubicBezTo>
                  <a:pt x="1123244" y="378178"/>
                  <a:pt x="1113950" y="364456"/>
                  <a:pt x="1100666" y="355600"/>
                </a:cubicBezTo>
                <a:lnTo>
                  <a:pt x="1075266" y="338667"/>
                </a:lnTo>
                <a:cubicBezTo>
                  <a:pt x="1073761" y="334152"/>
                  <a:pt x="1065483" y="286738"/>
                  <a:pt x="1041400" y="304800"/>
                </a:cubicBezTo>
                <a:cubicBezTo>
                  <a:pt x="1032091" y="311782"/>
                  <a:pt x="1035755" y="327378"/>
                  <a:pt x="1032933" y="338667"/>
                </a:cubicBezTo>
                <a:cubicBezTo>
                  <a:pt x="1035755" y="372534"/>
                  <a:pt x="1039212" y="406353"/>
                  <a:pt x="1041400" y="440267"/>
                </a:cubicBezTo>
                <a:cubicBezTo>
                  <a:pt x="1044857" y="493852"/>
                  <a:pt x="1044694" y="547686"/>
                  <a:pt x="1049866" y="601133"/>
                </a:cubicBezTo>
                <a:cubicBezTo>
                  <a:pt x="1053173" y="635307"/>
                  <a:pt x="1061156" y="668866"/>
                  <a:pt x="1066800" y="702733"/>
                </a:cubicBezTo>
                <a:lnTo>
                  <a:pt x="1075266" y="753533"/>
                </a:lnTo>
                <a:lnTo>
                  <a:pt x="1083733" y="804333"/>
                </a:lnTo>
                <a:cubicBezTo>
                  <a:pt x="1080911" y="826911"/>
                  <a:pt x="1098020" y="872067"/>
                  <a:pt x="1075266" y="872067"/>
                </a:cubicBezTo>
                <a:cubicBezTo>
                  <a:pt x="1050023" y="872067"/>
                  <a:pt x="1059249" y="822182"/>
                  <a:pt x="1041400" y="804333"/>
                </a:cubicBezTo>
                <a:cubicBezTo>
                  <a:pt x="1032933" y="795866"/>
                  <a:pt x="1023351" y="788384"/>
                  <a:pt x="1016000" y="778933"/>
                </a:cubicBezTo>
                <a:cubicBezTo>
                  <a:pt x="1003505" y="762869"/>
                  <a:pt x="996524" y="742524"/>
                  <a:pt x="982133" y="728133"/>
                </a:cubicBezTo>
                <a:lnTo>
                  <a:pt x="931333" y="677333"/>
                </a:lnTo>
                <a:lnTo>
                  <a:pt x="880533" y="626533"/>
                </a:lnTo>
                <a:lnTo>
                  <a:pt x="855133" y="601133"/>
                </a:lnTo>
                <a:cubicBezTo>
                  <a:pt x="852311" y="592666"/>
                  <a:pt x="851617" y="583159"/>
                  <a:pt x="846666" y="575733"/>
                </a:cubicBezTo>
                <a:cubicBezTo>
                  <a:pt x="837428" y="561875"/>
                  <a:pt x="800040" y="532156"/>
                  <a:pt x="787400" y="524933"/>
                </a:cubicBezTo>
                <a:cubicBezTo>
                  <a:pt x="779651" y="520505"/>
                  <a:pt x="770467" y="519289"/>
                  <a:pt x="762000" y="516467"/>
                </a:cubicBezTo>
                <a:cubicBezTo>
                  <a:pt x="726560" y="658217"/>
                  <a:pt x="762000" y="503610"/>
                  <a:pt x="762000" y="872067"/>
                </a:cubicBezTo>
                <a:cubicBezTo>
                  <a:pt x="762000" y="906051"/>
                  <a:pt x="756355" y="939800"/>
                  <a:pt x="753533" y="973667"/>
                </a:cubicBezTo>
                <a:cubicBezTo>
                  <a:pt x="747889" y="965200"/>
                  <a:pt x="740608" y="957620"/>
                  <a:pt x="736600" y="948267"/>
                </a:cubicBezTo>
                <a:cubicBezTo>
                  <a:pt x="732016" y="937571"/>
                  <a:pt x="733784" y="924572"/>
                  <a:pt x="728133" y="914400"/>
                </a:cubicBezTo>
                <a:cubicBezTo>
                  <a:pt x="719357" y="898603"/>
                  <a:pt x="705555" y="886178"/>
                  <a:pt x="694266" y="872067"/>
                </a:cubicBezTo>
                <a:cubicBezTo>
                  <a:pt x="674824" y="794291"/>
                  <a:pt x="702923" y="874419"/>
                  <a:pt x="660400" y="821267"/>
                </a:cubicBezTo>
                <a:cubicBezTo>
                  <a:pt x="654825" y="814298"/>
                  <a:pt x="656267" y="803669"/>
                  <a:pt x="651933" y="795867"/>
                </a:cubicBezTo>
                <a:cubicBezTo>
                  <a:pt x="642049" y="778077"/>
                  <a:pt x="632456" y="759458"/>
                  <a:pt x="618066" y="745067"/>
                </a:cubicBezTo>
                <a:cubicBezTo>
                  <a:pt x="521435" y="648433"/>
                  <a:pt x="640437" y="770631"/>
                  <a:pt x="558800" y="677333"/>
                </a:cubicBezTo>
                <a:cubicBezTo>
                  <a:pt x="530901" y="645448"/>
                  <a:pt x="523610" y="642475"/>
                  <a:pt x="491066" y="618067"/>
                </a:cubicBezTo>
                <a:cubicBezTo>
                  <a:pt x="459733" y="555399"/>
                  <a:pt x="491639" y="610287"/>
                  <a:pt x="448733" y="558800"/>
                </a:cubicBezTo>
                <a:cubicBezTo>
                  <a:pt x="442219" y="550983"/>
                  <a:pt x="438645" y="540929"/>
                  <a:pt x="431800" y="533400"/>
                </a:cubicBezTo>
                <a:cubicBezTo>
                  <a:pt x="410322" y="509774"/>
                  <a:pt x="386644" y="488245"/>
                  <a:pt x="364066" y="465667"/>
                </a:cubicBezTo>
                <a:lnTo>
                  <a:pt x="381000" y="482600"/>
                </a:lnTo>
                <a:cubicBezTo>
                  <a:pt x="386820" y="511704"/>
                  <a:pt x="389960" y="530896"/>
                  <a:pt x="397933" y="558800"/>
                </a:cubicBezTo>
                <a:cubicBezTo>
                  <a:pt x="400385" y="567381"/>
                  <a:pt x="403578" y="575733"/>
                  <a:pt x="406400" y="584200"/>
                </a:cubicBezTo>
                <a:cubicBezTo>
                  <a:pt x="422597" y="713789"/>
                  <a:pt x="412809" y="629294"/>
                  <a:pt x="431800" y="838200"/>
                </a:cubicBezTo>
                <a:cubicBezTo>
                  <a:pt x="434622" y="869244"/>
                  <a:pt x="434152" y="900766"/>
                  <a:pt x="440266" y="931333"/>
                </a:cubicBezTo>
                <a:cubicBezTo>
                  <a:pt x="452647" y="993235"/>
                  <a:pt x="446698" y="959421"/>
                  <a:pt x="457200" y="1032933"/>
                </a:cubicBezTo>
                <a:cubicBezTo>
                  <a:pt x="460022" y="1143000"/>
                  <a:pt x="458342" y="1253274"/>
                  <a:pt x="465666" y="1363133"/>
                </a:cubicBezTo>
                <a:cubicBezTo>
                  <a:pt x="466853" y="1380943"/>
                  <a:pt x="476956" y="1397000"/>
                  <a:pt x="482600" y="1413933"/>
                </a:cubicBezTo>
                <a:lnTo>
                  <a:pt x="499533" y="1464733"/>
                </a:lnTo>
                <a:cubicBezTo>
                  <a:pt x="502355" y="1473200"/>
                  <a:pt x="503050" y="1482707"/>
                  <a:pt x="508000" y="1490133"/>
                </a:cubicBezTo>
                <a:cubicBezTo>
                  <a:pt x="529883" y="1522959"/>
                  <a:pt x="521715" y="1505880"/>
                  <a:pt x="533400" y="1540933"/>
                </a:cubicBezTo>
                <a:cubicBezTo>
                  <a:pt x="530578" y="1555044"/>
                  <a:pt x="538585" y="1578716"/>
                  <a:pt x="524933" y="1583267"/>
                </a:cubicBezTo>
                <a:cubicBezTo>
                  <a:pt x="509321" y="1588471"/>
                  <a:pt x="495336" y="1568288"/>
                  <a:pt x="482600" y="1557867"/>
                </a:cubicBezTo>
                <a:lnTo>
                  <a:pt x="414866" y="1490133"/>
                </a:lnTo>
                <a:cubicBezTo>
                  <a:pt x="406399" y="1481666"/>
                  <a:pt x="399429" y="1471375"/>
                  <a:pt x="389466" y="1464733"/>
                </a:cubicBezTo>
                <a:lnTo>
                  <a:pt x="338666" y="1430867"/>
                </a:lnTo>
                <a:cubicBezTo>
                  <a:pt x="324996" y="1410362"/>
                  <a:pt x="322895" y="1403612"/>
                  <a:pt x="304800" y="1388533"/>
                </a:cubicBezTo>
                <a:cubicBezTo>
                  <a:pt x="293960" y="1379499"/>
                  <a:pt x="282416" y="1371335"/>
                  <a:pt x="270933" y="1363133"/>
                </a:cubicBezTo>
                <a:cubicBezTo>
                  <a:pt x="262653" y="1357219"/>
                  <a:pt x="253350" y="1352714"/>
                  <a:pt x="245533" y="1346200"/>
                </a:cubicBezTo>
                <a:cubicBezTo>
                  <a:pt x="236335" y="1338535"/>
                  <a:pt x="227798" y="1329998"/>
                  <a:pt x="220133" y="1320800"/>
                </a:cubicBezTo>
                <a:cubicBezTo>
                  <a:pt x="213619" y="1312983"/>
                  <a:pt x="211146" y="1301757"/>
                  <a:pt x="203200" y="1295400"/>
                </a:cubicBezTo>
                <a:cubicBezTo>
                  <a:pt x="196231" y="1289825"/>
                  <a:pt x="186267" y="1289755"/>
                  <a:pt x="177800" y="1286933"/>
                </a:cubicBezTo>
                <a:cubicBezTo>
                  <a:pt x="129155" y="1238289"/>
                  <a:pt x="154398" y="1250911"/>
                  <a:pt x="110066" y="1236133"/>
                </a:cubicBezTo>
                <a:cubicBezTo>
                  <a:pt x="69172" y="1277029"/>
                  <a:pt x="118933" y="1225052"/>
                  <a:pt x="76200" y="1278467"/>
                </a:cubicBezTo>
                <a:cubicBezTo>
                  <a:pt x="58029" y="1301180"/>
                  <a:pt x="58312" y="1292775"/>
                  <a:pt x="33866" y="1312333"/>
                </a:cubicBezTo>
                <a:cubicBezTo>
                  <a:pt x="27633" y="1317320"/>
                  <a:pt x="22577" y="1323622"/>
                  <a:pt x="16933" y="1329267"/>
                </a:cubicBezTo>
                <a:lnTo>
                  <a:pt x="0" y="134620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4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45" y="2304813"/>
            <a:ext cx="3413492" cy="17310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37" y="4097867"/>
            <a:ext cx="2867664" cy="25235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82746" y="259959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Develop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Network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7199" y="4725144"/>
            <a:ext cx="3471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Create and develop New Tools for long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erm information sharing by end-users (dissemination)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1492216"/>
            <a:ext cx="2942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Main Objectives</a:t>
            </a:r>
          </a:p>
        </p:txBody>
      </p:sp>
      <p:pic>
        <p:nvPicPr>
          <p:cNvPr id="7" name="Picture 2" descr="Horizon 2020, financer la recherche et l’innovation en Europ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7172" y="146457"/>
            <a:ext cx="1362127" cy="9876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930681" y="1553770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ISIB-02-2014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 rot="16200000">
            <a:off x="-1487939" y="3219790"/>
            <a:ext cx="4493051" cy="128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Introduction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978530" y="1268969"/>
            <a:ext cx="6498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The construction of a </a:t>
            </a:r>
            <a:r>
              <a:rPr lang="fr-FR" sz="2000" b="1" dirty="0" err="1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uropean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network for the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transfer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innovative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knowledge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increase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sustainability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European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ineyards</a:t>
            </a:r>
            <a:endParaRPr lang="fr-F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3487" y="2523119"/>
            <a:ext cx="904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7030A0"/>
                </a:solidFill>
              </a:rPr>
              <a:t>From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67681" y="4192444"/>
            <a:ext cx="44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to</a:t>
            </a:r>
            <a:endParaRPr lang="fr-FR" sz="2400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31" y="2396394"/>
            <a:ext cx="3696002" cy="1400349"/>
          </a:xfrm>
          <a:prstGeom prst="rect">
            <a:avLst/>
          </a:prstGeom>
        </p:spPr>
      </p:pic>
      <p:sp>
        <p:nvSpPr>
          <p:cNvPr id="17" name="Titre 1"/>
          <p:cNvSpPr txBox="1">
            <a:spLocks/>
          </p:cNvSpPr>
          <p:nvPr/>
        </p:nvSpPr>
        <p:spPr>
          <a:xfrm rot="16200000">
            <a:off x="-1487939" y="3219790"/>
            <a:ext cx="4493051" cy="128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Introduction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05" y="4192443"/>
            <a:ext cx="3902928" cy="17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19286" y="0"/>
            <a:ext cx="6934201" cy="855133"/>
          </a:xfrm>
        </p:spPr>
        <p:txBody>
          <a:bodyPr/>
          <a:lstStyle/>
          <a:p>
            <a:r>
              <a:rPr lang="fr-FR" b="1" dirty="0" smtClean="0"/>
              <a:t>Objectives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85417" y="1622169"/>
            <a:ext cx="7834781" cy="42996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WINETWORK project has the ambition to stimulate collaborative innovation in the </a:t>
            </a:r>
            <a:r>
              <a:rPr lang="en-GB" sz="3500" b="1" dirty="0"/>
              <a:t>wine sector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project will implement a </a:t>
            </a:r>
            <a:r>
              <a:rPr lang="en-GB" sz="3500" b="1" dirty="0"/>
              <a:t>methodology</a:t>
            </a:r>
            <a:r>
              <a:rPr lang="en-GB" dirty="0"/>
              <a:t> that has been successful in promoting demand-driven innovations </a:t>
            </a:r>
            <a:r>
              <a:rPr lang="en-GB" sz="3500" b="1" dirty="0" smtClean="0"/>
              <a:t>during </a:t>
            </a:r>
            <a:r>
              <a:rPr lang="en-GB" sz="3500" b="1" dirty="0"/>
              <a:t>previous regional and European projects</a:t>
            </a:r>
            <a:r>
              <a:rPr lang="en-GB" sz="3500" dirty="0"/>
              <a:t>. </a:t>
            </a:r>
            <a:endParaRPr lang="en-GB" sz="3500" dirty="0" smtClean="0"/>
          </a:p>
          <a:p>
            <a:endParaRPr lang="en-GB" dirty="0"/>
          </a:p>
          <a:p>
            <a:r>
              <a:rPr lang="en-GB" dirty="0"/>
              <a:t>The main topic </a:t>
            </a:r>
            <a:r>
              <a:rPr lang="en-GB" dirty="0" smtClean="0"/>
              <a:t>of the network is </a:t>
            </a:r>
            <a:r>
              <a:rPr lang="en-GB" sz="3500" b="1" dirty="0"/>
              <a:t>the control of diseases </a:t>
            </a:r>
            <a:r>
              <a:rPr lang="en-GB" dirty="0"/>
              <a:t>that jeopardise the future </a:t>
            </a:r>
            <a:r>
              <a:rPr lang="en-GB" dirty="0" smtClean="0"/>
              <a:t>grape production.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16200000">
            <a:off x="-1555675" y="3219790"/>
            <a:ext cx="4493051" cy="128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Project </a:t>
            </a:r>
            <a:r>
              <a:rPr lang="fr-FR" sz="3200" dirty="0" err="1" smtClean="0">
                <a:solidFill>
                  <a:schemeClr val="bg1"/>
                </a:solidFill>
              </a:rPr>
              <a:t>overview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76866" y="128064"/>
            <a:ext cx="755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A Network to deal </a:t>
            </a:r>
            <a:r>
              <a:rPr lang="fr-FR" sz="3200" b="1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tx2">
                    <a:lumMod val="75000"/>
                  </a:schemeClr>
                </a:solidFill>
              </a:rPr>
              <a:t>two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main issues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40" y="1542381"/>
            <a:ext cx="1628327" cy="2171102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910145" y="1130717"/>
            <a:ext cx="193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Flavescence Dorée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6" descr="C:\Documents and Settings\es\Mes documents\Photos\patho\maladies du bois\DSCN4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44" y="1538665"/>
            <a:ext cx="1532243" cy="204080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518831" y="1098453"/>
            <a:ext cx="222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Grape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Trunk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Diseases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4695" y="1467785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diseases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that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endanger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vines and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jeopardise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grape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production</a:t>
            </a:r>
            <a:endParaRPr lang="fr-F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37264" y="2779984"/>
            <a:ext cx="66231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C00000"/>
                </a:solidFill>
              </a:rPr>
              <a:t>Fast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spreading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sz="2800" dirty="0" err="1" smtClean="0">
                <a:solidFill>
                  <a:srgbClr val="C00000"/>
                </a:solidFill>
              </a:rPr>
              <a:t>across</a:t>
            </a:r>
            <a:r>
              <a:rPr lang="fr-FR" sz="2800" dirty="0" smtClean="0">
                <a:solidFill>
                  <a:srgbClr val="C00000"/>
                </a:solidFill>
              </a:rPr>
              <a:t> Europe!</a:t>
            </a:r>
          </a:p>
          <a:p>
            <a:pPr algn="ctr"/>
            <a:endParaRPr lang="fr-FR" sz="2800" dirty="0" smtClean="0">
              <a:solidFill>
                <a:srgbClr val="C00000"/>
              </a:solidFill>
            </a:endParaRPr>
          </a:p>
          <a:p>
            <a:pPr algn="ctr"/>
            <a:r>
              <a:rPr lang="fr-FR" sz="2800" dirty="0" err="1" smtClean="0">
                <a:solidFill>
                  <a:srgbClr val="C00000"/>
                </a:solidFill>
              </a:rPr>
              <a:t>Severe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financial</a:t>
            </a:r>
            <a:r>
              <a:rPr lang="fr-FR" sz="2800" dirty="0" smtClean="0">
                <a:solidFill>
                  <a:srgbClr val="C00000"/>
                </a:solidFill>
              </a:rPr>
              <a:t> implications/</a:t>
            </a:r>
            <a:r>
              <a:rPr lang="fr-FR" sz="2800" dirty="0" err="1" smtClean="0">
                <a:solidFill>
                  <a:srgbClr val="C00000"/>
                </a:solidFill>
              </a:rPr>
              <a:t>losses</a:t>
            </a:r>
            <a:endParaRPr lang="fr-FR" sz="2800" dirty="0" smtClean="0">
              <a:solidFill>
                <a:srgbClr val="C00000"/>
              </a:solidFill>
            </a:endParaRPr>
          </a:p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and </a:t>
            </a:r>
          </a:p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Source of </a:t>
            </a:r>
            <a:r>
              <a:rPr lang="fr-FR" sz="2800" dirty="0" err="1" smtClean="0">
                <a:solidFill>
                  <a:srgbClr val="C00000"/>
                </a:solidFill>
              </a:rPr>
              <a:t>anxiety</a:t>
            </a:r>
            <a:r>
              <a:rPr lang="fr-FR" sz="2800" dirty="0" smtClean="0">
                <a:solidFill>
                  <a:srgbClr val="C00000"/>
                </a:solidFill>
              </a:rPr>
              <a:t> and questions </a:t>
            </a:r>
            <a:r>
              <a:rPr lang="fr-FR" sz="2800" dirty="0" err="1" smtClean="0">
                <a:solidFill>
                  <a:srgbClr val="C00000"/>
                </a:solidFill>
              </a:rPr>
              <a:t>among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wine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growers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 rot="16200000">
            <a:off x="-1663124" y="2997049"/>
            <a:ext cx="4493051" cy="93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Project </a:t>
            </a:r>
            <a:r>
              <a:rPr lang="fr-FR" sz="3200" dirty="0" err="1" smtClean="0">
                <a:solidFill>
                  <a:schemeClr val="bg1"/>
                </a:solidFill>
              </a:rPr>
              <a:t>overview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4294967295"/>
          </p:nvPr>
        </p:nvSpPr>
        <p:spPr>
          <a:xfrm>
            <a:off x="-42334" y="9528"/>
            <a:ext cx="1176866" cy="684739"/>
          </a:xfrm>
        </p:spPr>
        <p:txBody>
          <a:bodyPr/>
          <a:lstStyle/>
          <a:p>
            <a:r>
              <a:rPr lang="fr-FR" sz="1400" b="1" smtClean="0"/>
              <a:t>Coordinators Day 21/04/2015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1A4-9664-47E0-BF9D-4CB0823B1FE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17600" y="1366864"/>
            <a:ext cx="7698432" cy="4955860"/>
            <a:chOff x="2430462" y="1595735"/>
            <a:chExt cx="5969825" cy="4513262"/>
          </a:xfrm>
        </p:grpSpPr>
        <p:pic>
          <p:nvPicPr>
            <p:cNvPr id="14" name="Image 26" descr="30420-13.png"/>
            <p:cNvPicPr>
              <a:picLocks noChangeAspect="1"/>
            </p:cNvPicPr>
            <p:nvPr/>
          </p:nvPicPr>
          <p:blipFill>
            <a:blip r:embed="rId2"/>
            <a:srcRect t="21375" r="11771" b="6488"/>
            <a:stretch>
              <a:fillRect/>
            </a:stretch>
          </p:blipFill>
          <p:spPr bwMode="auto">
            <a:xfrm>
              <a:off x="2430462" y="1595735"/>
              <a:ext cx="5951538" cy="451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27"/>
            <p:cNvSpPr txBox="1">
              <a:spLocks noChangeArrowheads="1"/>
            </p:cNvSpPr>
            <p:nvPr/>
          </p:nvSpPr>
          <p:spPr bwMode="auto">
            <a:xfrm>
              <a:off x="5516562" y="3092747"/>
              <a:ext cx="715963" cy="260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latin typeface="Calibri" charset="0"/>
                </a:rPr>
                <a:t>Germany</a:t>
              </a:r>
            </a:p>
          </p:txBody>
        </p:sp>
        <p:sp>
          <p:nvSpPr>
            <p:cNvPr id="16" name="ZoneTexte 28"/>
            <p:cNvSpPr txBox="1">
              <a:spLocks noChangeArrowheads="1"/>
            </p:cNvSpPr>
            <p:nvPr/>
          </p:nvSpPr>
          <p:spPr bwMode="auto">
            <a:xfrm>
              <a:off x="6591300" y="2846685"/>
              <a:ext cx="576262" cy="260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 err="1">
                  <a:latin typeface="Calibri" charset="0"/>
                </a:rPr>
                <a:t>Poland</a:t>
              </a:r>
              <a:endParaRPr lang="fr-FR" sz="1200" dirty="0">
                <a:latin typeface="Calibri" charset="0"/>
              </a:endParaRPr>
            </a:p>
          </p:txBody>
        </p:sp>
        <p:sp>
          <p:nvSpPr>
            <p:cNvPr id="17" name="ZoneTexte 30"/>
            <p:cNvSpPr txBox="1">
              <a:spLocks noChangeArrowheads="1"/>
            </p:cNvSpPr>
            <p:nvPr/>
          </p:nvSpPr>
          <p:spPr bwMode="auto">
            <a:xfrm>
              <a:off x="6130925" y="4069060"/>
              <a:ext cx="520700" cy="231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Calibri" charset="0"/>
                </a:rPr>
                <a:t>Austria</a:t>
              </a:r>
            </a:p>
          </p:txBody>
        </p:sp>
        <p:sp>
          <p:nvSpPr>
            <p:cNvPr id="22" name="ZoneTexte 32"/>
            <p:cNvSpPr txBox="1">
              <a:spLocks noChangeArrowheads="1"/>
            </p:cNvSpPr>
            <p:nvPr/>
          </p:nvSpPr>
          <p:spPr bwMode="auto">
            <a:xfrm>
              <a:off x="4311650" y="2681585"/>
              <a:ext cx="355600" cy="231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Calibri" charset="0"/>
                </a:rPr>
                <a:t>U-K</a:t>
              </a:r>
            </a:p>
          </p:txBody>
        </p:sp>
        <p:sp>
          <p:nvSpPr>
            <p:cNvPr id="23" name="ZoneTexte 33"/>
            <p:cNvSpPr txBox="1">
              <a:spLocks noChangeArrowheads="1"/>
            </p:cNvSpPr>
            <p:nvPr/>
          </p:nvSpPr>
          <p:spPr bwMode="auto">
            <a:xfrm>
              <a:off x="3152775" y="5204122"/>
              <a:ext cx="573087" cy="231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Calibri" charset="0"/>
                </a:rPr>
                <a:t>Spain</a:t>
              </a:r>
            </a:p>
          </p:txBody>
        </p:sp>
        <p:sp>
          <p:nvSpPr>
            <p:cNvPr id="24" name="ZoneTexte 34"/>
            <p:cNvSpPr txBox="1">
              <a:spLocks noChangeArrowheads="1"/>
            </p:cNvSpPr>
            <p:nvPr/>
          </p:nvSpPr>
          <p:spPr bwMode="auto">
            <a:xfrm>
              <a:off x="5484812" y="4421485"/>
              <a:ext cx="390525" cy="231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Calibri" charset="0"/>
                </a:rPr>
                <a:t>Italy</a:t>
              </a:r>
            </a:p>
          </p:txBody>
        </p:sp>
        <p:sp>
          <p:nvSpPr>
            <p:cNvPr id="25" name="ZoneTexte 35"/>
            <p:cNvSpPr txBox="1">
              <a:spLocks noChangeArrowheads="1"/>
            </p:cNvSpPr>
            <p:nvPr/>
          </p:nvSpPr>
          <p:spPr bwMode="auto">
            <a:xfrm>
              <a:off x="7359650" y="5320010"/>
              <a:ext cx="520700" cy="231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Calibri" charset="0"/>
                </a:rPr>
                <a:t>Greece</a:t>
              </a:r>
            </a:p>
          </p:txBody>
        </p:sp>
        <p:sp>
          <p:nvSpPr>
            <p:cNvPr id="26" name="ZoneTexte 36"/>
            <p:cNvSpPr txBox="1">
              <a:spLocks noChangeArrowheads="1"/>
            </p:cNvSpPr>
            <p:nvPr/>
          </p:nvSpPr>
          <p:spPr bwMode="auto">
            <a:xfrm>
              <a:off x="7762875" y="4691360"/>
              <a:ext cx="569912" cy="230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Calibri" charset="0"/>
                </a:rPr>
                <a:t>Bulgaria</a:t>
              </a:r>
            </a:p>
          </p:txBody>
        </p:sp>
        <p:sp>
          <p:nvSpPr>
            <p:cNvPr id="27" name="ZoneTexte 37"/>
            <p:cNvSpPr txBox="1">
              <a:spLocks noChangeArrowheads="1"/>
            </p:cNvSpPr>
            <p:nvPr/>
          </p:nvSpPr>
          <p:spPr bwMode="auto">
            <a:xfrm>
              <a:off x="7634287" y="4051597"/>
              <a:ext cx="665163" cy="231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Calibri" charset="0"/>
                </a:rPr>
                <a:t>Roumania</a:t>
              </a:r>
            </a:p>
          </p:txBody>
        </p:sp>
        <p:grpSp>
          <p:nvGrpSpPr>
            <p:cNvPr id="29" name="Grouper 51"/>
            <p:cNvGrpSpPr>
              <a:grpSpLocks/>
            </p:cNvGrpSpPr>
            <p:nvPr/>
          </p:nvGrpSpPr>
          <p:grpSpPr bwMode="auto">
            <a:xfrm>
              <a:off x="4427538" y="4010323"/>
              <a:ext cx="703839" cy="601478"/>
              <a:chOff x="2159647" y="5518814"/>
              <a:chExt cx="703429" cy="602540"/>
            </a:xfrm>
            <a:gradFill flip="none" rotWithShape="1">
              <a:gsLst>
                <a:gs pos="0">
                  <a:srgbClr val="FF66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30" name="Triangle isocèle 29"/>
              <p:cNvSpPr>
                <a:spLocks noChangeAspect="1"/>
              </p:cNvSpPr>
              <p:nvPr/>
            </p:nvSpPr>
            <p:spPr>
              <a:xfrm>
                <a:off x="2159647" y="5518814"/>
                <a:ext cx="669535" cy="577281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  <p:sp>
            <p:nvSpPr>
              <p:cNvPr id="31" name="ZoneTexte 12"/>
              <p:cNvSpPr txBox="1">
                <a:spLocks noChangeArrowheads="1"/>
              </p:cNvSpPr>
              <p:nvPr/>
            </p:nvSpPr>
            <p:spPr bwMode="auto">
              <a:xfrm>
                <a:off x="2279413" y="5752022"/>
                <a:ext cx="5836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charset="0"/>
                  </a:rPr>
                  <a:t>13%</a:t>
                </a:r>
              </a:p>
            </p:txBody>
          </p:sp>
        </p:grpSp>
        <p:grpSp>
          <p:nvGrpSpPr>
            <p:cNvPr id="32" name="Grouper 52"/>
            <p:cNvGrpSpPr>
              <a:grpSpLocks noChangeAspect="1"/>
            </p:cNvGrpSpPr>
            <p:nvPr/>
          </p:nvGrpSpPr>
          <p:grpSpPr bwMode="auto">
            <a:xfrm>
              <a:off x="3344861" y="4584998"/>
              <a:ext cx="923317" cy="639763"/>
              <a:chOff x="2159647" y="5518814"/>
              <a:chExt cx="832891" cy="577406"/>
            </a:xfrm>
            <a:gradFill flip="none" rotWithShape="1">
              <a:gsLst>
                <a:gs pos="0">
                  <a:srgbClr val="FF66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33" name="Triangle isocèle 32"/>
              <p:cNvSpPr>
                <a:spLocks noChangeAspect="1"/>
              </p:cNvSpPr>
              <p:nvPr/>
            </p:nvSpPr>
            <p:spPr>
              <a:xfrm>
                <a:off x="2159647" y="5518814"/>
                <a:ext cx="670188" cy="577406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  <p:sp>
            <p:nvSpPr>
              <p:cNvPr id="35" name="ZoneTexte 54"/>
              <p:cNvSpPr txBox="1">
                <a:spLocks noChangeArrowheads="1"/>
              </p:cNvSpPr>
              <p:nvPr/>
            </p:nvSpPr>
            <p:spPr bwMode="auto">
              <a:xfrm>
                <a:off x="2266980" y="5779746"/>
                <a:ext cx="725558" cy="30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charset="0"/>
                  </a:rPr>
                  <a:t>3-20%</a:t>
                </a:r>
              </a:p>
            </p:txBody>
          </p:sp>
        </p:grpSp>
        <p:grpSp>
          <p:nvGrpSpPr>
            <p:cNvPr id="36" name="Grouper 55"/>
            <p:cNvGrpSpPr>
              <a:grpSpLocks noChangeAspect="1"/>
            </p:cNvGrpSpPr>
            <p:nvPr/>
          </p:nvGrpSpPr>
          <p:grpSpPr bwMode="auto">
            <a:xfrm>
              <a:off x="5657851" y="3353097"/>
              <a:ext cx="497125" cy="396875"/>
              <a:chOff x="2160217" y="5518814"/>
              <a:chExt cx="829228" cy="660125"/>
            </a:xfrm>
            <a:gradFill flip="none" rotWithShape="1">
              <a:gsLst>
                <a:gs pos="0">
                  <a:srgbClr val="FF66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37" name="Triangle isocèle 36"/>
              <p:cNvSpPr>
                <a:spLocks noChangeAspect="1"/>
              </p:cNvSpPr>
              <p:nvPr/>
            </p:nvSpPr>
            <p:spPr>
              <a:xfrm>
                <a:off x="2160217" y="5518814"/>
                <a:ext cx="669950" cy="57827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  <p:sp>
            <p:nvSpPr>
              <p:cNvPr id="38" name="ZoneTexte 57"/>
              <p:cNvSpPr txBox="1">
                <a:spLocks noChangeArrowheads="1"/>
              </p:cNvSpPr>
              <p:nvPr/>
            </p:nvSpPr>
            <p:spPr bwMode="auto">
              <a:xfrm>
                <a:off x="2263886" y="5614682"/>
                <a:ext cx="725559" cy="564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5%</a:t>
                </a:r>
              </a:p>
            </p:txBody>
          </p:sp>
        </p:grpSp>
        <p:grpSp>
          <p:nvGrpSpPr>
            <p:cNvPr id="39" name="Grouper 58"/>
            <p:cNvGrpSpPr>
              <a:grpSpLocks noChangeAspect="1"/>
            </p:cNvGrpSpPr>
            <p:nvPr/>
          </p:nvGrpSpPr>
          <p:grpSpPr bwMode="auto">
            <a:xfrm>
              <a:off x="5711824" y="4459585"/>
              <a:ext cx="901603" cy="639762"/>
              <a:chOff x="2159647" y="5518814"/>
              <a:chExt cx="814233" cy="577408"/>
            </a:xfrm>
            <a:gradFill flip="none" rotWithShape="1">
              <a:gsLst>
                <a:gs pos="0">
                  <a:srgbClr val="FF66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0" name="Triangle isocèle 39"/>
              <p:cNvSpPr>
                <a:spLocks noChangeAspect="1"/>
              </p:cNvSpPr>
              <p:nvPr/>
            </p:nvSpPr>
            <p:spPr>
              <a:xfrm>
                <a:off x="2159647" y="5518814"/>
                <a:ext cx="669520" cy="57740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  <p:sp>
            <p:nvSpPr>
              <p:cNvPr id="41" name="ZoneTexte 60"/>
              <p:cNvSpPr txBox="1">
                <a:spLocks noChangeArrowheads="1"/>
              </p:cNvSpPr>
              <p:nvPr/>
            </p:nvSpPr>
            <p:spPr bwMode="auto">
              <a:xfrm>
                <a:off x="2248321" y="5774564"/>
                <a:ext cx="725559" cy="30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charset="0"/>
                  </a:rPr>
                  <a:t>3-30%</a:t>
                </a:r>
              </a:p>
            </p:txBody>
          </p:sp>
        </p:grpSp>
        <p:grpSp>
          <p:nvGrpSpPr>
            <p:cNvPr id="50" name="Grouper 37"/>
            <p:cNvGrpSpPr/>
            <p:nvPr/>
          </p:nvGrpSpPr>
          <p:grpSpPr>
            <a:xfrm>
              <a:off x="2430462" y="2706985"/>
              <a:ext cx="5595938" cy="2851150"/>
              <a:chOff x="2430462" y="2254250"/>
              <a:chExt cx="5595938" cy="2851150"/>
            </a:xfrm>
          </p:grpSpPr>
          <p:grpSp>
            <p:nvGrpSpPr>
              <p:cNvPr id="51" name="Grouper 40"/>
              <p:cNvGrpSpPr>
                <a:grpSpLocks/>
              </p:cNvGrpSpPr>
              <p:nvPr/>
            </p:nvGrpSpPr>
            <p:grpSpPr bwMode="auto">
              <a:xfrm>
                <a:off x="6716712" y="3489325"/>
                <a:ext cx="711200" cy="254000"/>
                <a:chOff x="1219200" y="5461340"/>
                <a:chExt cx="711737" cy="253660"/>
              </a:xfrm>
              <a:solidFill>
                <a:srgbClr val="CCFFCC"/>
              </a:solidFill>
            </p:grpSpPr>
            <p:sp>
              <p:nvSpPr>
                <p:cNvPr id="62" name="Ellipse 61"/>
                <p:cNvSpPr/>
                <p:nvPr/>
              </p:nvSpPr>
              <p:spPr>
                <a:xfrm>
                  <a:off x="1219200" y="5486706"/>
                  <a:ext cx="711737" cy="228294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ZoneTexte 29"/>
                <p:cNvSpPr txBox="1">
                  <a:spLocks noChangeArrowheads="1"/>
                </p:cNvSpPr>
                <p:nvPr/>
              </p:nvSpPr>
              <p:spPr bwMode="auto">
                <a:xfrm>
                  <a:off x="1271493" y="5461340"/>
                  <a:ext cx="633507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000" b="1" dirty="0" err="1">
                      <a:latin typeface="Calibri" charset="0"/>
                    </a:rPr>
                    <a:t>Hungary</a:t>
                  </a:r>
                  <a:endParaRPr lang="fr-FR" sz="1000" b="1" dirty="0">
                    <a:latin typeface="Calibri" charset="0"/>
                  </a:endParaRPr>
                </a:p>
              </p:txBody>
            </p:sp>
          </p:grpSp>
          <p:grpSp>
            <p:nvGrpSpPr>
              <p:cNvPr id="52" name="Grouper 41"/>
              <p:cNvGrpSpPr>
                <a:grpSpLocks/>
              </p:cNvGrpSpPr>
              <p:nvPr/>
            </p:nvGrpSpPr>
            <p:grpSpPr bwMode="auto">
              <a:xfrm>
                <a:off x="5064125" y="3567112"/>
                <a:ext cx="965200" cy="249238"/>
                <a:chOff x="1219200" y="5461340"/>
                <a:chExt cx="859062" cy="253660"/>
              </a:xfrm>
              <a:solidFill>
                <a:srgbClr val="CCFFCC"/>
              </a:solidFill>
            </p:grpSpPr>
            <p:sp>
              <p:nvSpPr>
                <p:cNvPr id="60" name="Ellipse 59"/>
                <p:cNvSpPr/>
                <p:nvPr/>
              </p:nvSpPr>
              <p:spPr>
                <a:xfrm>
                  <a:off x="1219200" y="5487191"/>
                  <a:ext cx="712117" cy="227809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ZoneTexte 43"/>
                <p:cNvSpPr txBox="1">
                  <a:spLocks noChangeArrowheads="1"/>
                </p:cNvSpPr>
                <p:nvPr/>
              </p:nvSpPr>
              <p:spPr bwMode="auto">
                <a:xfrm>
                  <a:off x="1271493" y="5461340"/>
                  <a:ext cx="806769" cy="2504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000" b="1" dirty="0" err="1">
                      <a:latin typeface="Calibri" charset="0"/>
                    </a:rPr>
                    <a:t>Switzerland</a:t>
                  </a:r>
                  <a:endParaRPr lang="fr-FR" sz="1000" b="1" dirty="0">
                    <a:latin typeface="Calibri" charset="0"/>
                  </a:endParaRPr>
                </a:p>
              </p:txBody>
            </p:sp>
          </p:grpSp>
          <p:grpSp>
            <p:nvGrpSpPr>
              <p:cNvPr id="53" name="Grouper 44"/>
              <p:cNvGrpSpPr>
                <a:grpSpLocks/>
              </p:cNvGrpSpPr>
              <p:nvPr/>
            </p:nvGrpSpPr>
            <p:grpSpPr bwMode="auto">
              <a:xfrm>
                <a:off x="2430462" y="4516437"/>
                <a:ext cx="965200" cy="249238"/>
                <a:chOff x="1219200" y="5461340"/>
                <a:chExt cx="859062" cy="253660"/>
              </a:xfrm>
              <a:solidFill>
                <a:srgbClr val="CCFFCC"/>
              </a:solidFill>
            </p:grpSpPr>
            <p:sp>
              <p:nvSpPr>
                <p:cNvPr id="58" name="Ellipse 57"/>
                <p:cNvSpPr/>
                <p:nvPr/>
              </p:nvSpPr>
              <p:spPr>
                <a:xfrm>
                  <a:off x="1219200" y="5487191"/>
                  <a:ext cx="712117" cy="227809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ZoneTexte 58"/>
                <p:cNvSpPr txBox="1">
                  <a:spLocks noChangeArrowheads="1"/>
                </p:cNvSpPr>
                <p:nvPr/>
              </p:nvSpPr>
              <p:spPr bwMode="auto">
                <a:xfrm>
                  <a:off x="1271493" y="5461340"/>
                  <a:ext cx="806769" cy="2504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000" b="1">
                      <a:latin typeface="Calibri" charset="0"/>
                    </a:rPr>
                    <a:t>Portugal</a:t>
                  </a:r>
                </a:p>
              </p:txBody>
            </p:sp>
          </p:grpSp>
          <p:grpSp>
            <p:nvGrpSpPr>
              <p:cNvPr id="54" name="Grouper 47"/>
              <p:cNvGrpSpPr>
                <a:grpSpLocks/>
              </p:cNvGrpSpPr>
              <p:nvPr/>
            </p:nvGrpSpPr>
            <p:grpSpPr bwMode="auto">
              <a:xfrm>
                <a:off x="4106862" y="2254250"/>
                <a:ext cx="965200" cy="250825"/>
                <a:chOff x="1219200" y="5461340"/>
                <a:chExt cx="859062" cy="253660"/>
              </a:xfrm>
              <a:solidFill>
                <a:srgbClr val="CCFFCC"/>
              </a:solidFill>
            </p:grpSpPr>
            <p:sp>
              <p:nvSpPr>
                <p:cNvPr id="56" name="Ellipse 55"/>
                <p:cNvSpPr/>
                <p:nvPr/>
              </p:nvSpPr>
              <p:spPr>
                <a:xfrm>
                  <a:off x="1219200" y="5487027"/>
                  <a:ext cx="712117" cy="227973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ZoneTexte 49"/>
                <p:cNvSpPr txBox="1">
                  <a:spLocks noChangeArrowheads="1"/>
                </p:cNvSpPr>
                <p:nvPr/>
              </p:nvSpPr>
              <p:spPr bwMode="auto">
                <a:xfrm>
                  <a:off x="1271493" y="5461340"/>
                  <a:ext cx="806769" cy="2504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000" b="1" dirty="0">
                      <a:latin typeface="Calibri" charset="0"/>
                    </a:rPr>
                    <a:t>     U-K</a:t>
                  </a:r>
                </a:p>
              </p:txBody>
            </p:sp>
          </p:grpSp>
          <p:sp>
            <p:nvSpPr>
              <p:cNvPr id="55" name="Ellipse 52"/>
              <p:cNvSpPr/>
              <p:nvPr/>
            </p:nvSpPr>
            <p:spPr bwMode="auto">
              <a:xfrm>
                <a:off x="7315200" y="4876800"/>
                <a:ext cx="711200" cy="228600"/>
              </a:xfrm>
              <a:prstGeom prst="ellipse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err="1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Gréce</a:t>
                </a:r>
                <a:endParaRPr lang="en-US" sz="1000" b="1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66" name="Grouper 53"/>
            <p:cNvGrpSpPr/>
            <p:nvPr/>
          </p:nvGrpSpPr>
          <p:grpSpPr>
            <a:xfrm>
              <a:off x="6280419" y="3424535"/>
              <a:ext cx="2119868" cy="1371599"/>
              <a:chOff x="6280419" y="2971800"/>
              <a:chExt cx="2119868" cy="1371599"/>
            </a:xfrm>
          </p:grpSpPr>
          <p:sp>
            <p:nvSpPr>
              <p:cNvPr id="67" name="Ellipse 66"/>
              <p:cNvSpPr>
                <a:spLocks noChangeAspect="1"/>
              </p:cNvSpPr>
              <p:nvPr/>
            </p:nvSpPr>
            <p:spPr>
              <a:xfrm>
                <a:off x="7696200" y="3810000"/>
                <a:ext cx="475487" cy="1523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Ellipse 67"/>
              <p:cNvSpPr>
                <a:spLocks noChangeAspect="1"/>
              </p:cNvSpPr>
              <p:nvPr/>
            </p:nvSpPr>
            <p:spPr>
              <a:xfrm>
                <a:off x="7924800" y="4191000"/>
                <a:ext cx="475487" cy="1523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Ellipse 68"/>
              <p:cNvSpPr>
                <a:spLocks noChangeAspect="1"/>
              </p:cNvSpPr>
              <p:nvPr/>
            </p:nvSpPr>
            <p:spPr>
              <a:xfrm>
                <a:off x="7543800" y="2971800"/>
                <a:ext cx="475487" cy="1523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Ellipse 69"/>
              <p:cNvSpPr>
                <a:spLocks noChangeAspect="1"/>
              </p:cNvSpPr>
              <p:nvPr/>
            </p:nvSpPr>
            <p:spPr>
              <a:xfrm>
                <a:off x="6553200" y="3962400"/>
                <a:ext cx="475487" cy="1523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Ellipse 70"/>
              <p:cNvSpPr>
                <a:spLocks noChangeAspect="1"/>
              </p:cNvSpPr>
              <p:nvPr/>
            </p:nvSpPr>
            <p:spPr>
              <a:xfrm>
                <a:off x="6280419" y="3244584"/>
                <a:ext cx="475487" cy="1523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321834" y="105605"/>
            <a:ext cx="557960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Impact of </a:t>
            </a:r>
            <a:r>
              <a:rPr lang="fr-FR" sz="4000" b="1" dirty="0" err="1" smtClean="0">
                <a:solidFill>
                  <a:schemeClr val="tx2">
                    <a:lumMod val="75000"/>
                  </a:schemeClr>
                </a:solidFill>
              </a:rPr>
              <a:t>GTDs</a:t>
            </a: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 in Europe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1332338" y="1649016"/>
            <a:ext cx="475487" cy="152399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4" name="Grouper 51"/>
          <p:cNvGrpSpPr>
            <a:grpSpLocks/>
          </p:cNvGrpSpPr>
          <p:nvPr/>
        </p:nvGrpSpPr>
        <p:grpSpPr bwMode="auto">
          <a:xfrm>
            <a:off x="1350625" y="1115616"/>
            <a:ext cx="457200" cy="353075"/>
            <a:chOff x="2159647" y="5518814"/>
            <a:chExt cx="669535" cy="582702"/>
          </a:xfr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5" name="Triangle isocèle 44"/>
            <p:cNvSpPr>
              <a:spLocks noChangeAspect="1"/>
            </p:cNvSpPr>
            <p:nvPr/>
          </p:nvSpPr>
          <p:spPr>
            <a:xfrm>
              <a:off x="2159647" y="5518814"/>
              <a:ext cx="669535" cy="577281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6" name="ZoneTexte 12"/>
            <p:cNvSpPr txBox="1">
              <a:spLocks noChangeArrowheads="1"/>
            </p:cNvSpPr>
            <p:nvPr/>
          </p:nvSpPr>
          <p:spPr bwMode="auto">
            <a:xfrm>
              <a:off x="2209800" y="5731532"/>
              <a:ext cx="184558" cy="36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1807825" y="1191816"/>
            <a:ext cx="240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% non productive vineyard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868636" y="1569839"/>
            <a:ext cx="1230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Widely spread</a:t>
            </a:r>
            <a:endParaRPr lang="en-US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1170970" y="6295425"/>
            <a:ext cx="290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</a:t>
            </a:r>
            <a:r>
              <a:rPr lang="en-US" sz="1100" dirty="0" err="1" smtClean="0"/>
              <a:t>Grosman</a:t>
            </a:r>
            <a:r>
              <a:rPr lang="en-US" sz="1100" dirty="0" smtClean="0"/>
              <a:t> &amp; Doublet, 2013, </a:t>
            </a:r>
            <a:r>
              <a:rPr lang="en-US" sz="1100" dirty="0" err="1" smtClean="0"/>
              <a:t>Bruez</a:t>
            </a:r>
            <a:r>
              <a:rPr lang="en-US" sz="1100" dirty="0" smtClean="0"/>
              <a:t> </a:t>
            </a:r>
            <a:r>
              <a:rPr lang="en-US" sz="1100" i="1" dirty="0" smtClean="0"/>
              <a:t>et al</a:t>
            </a:r>
            <a:r>
              <a:rPr lang="en-US" sz="1100" dirty="0" smtClean="0"/>
              <a:t>., 2013)</a:t>
            </a:r>
          </a:p>
          <a:p>
            <a:endParaRPr lang="en-US" sz="1100" dirty="0"/>
          </a:p>
        </p:txBody>
      </p:sp>
      <p:sp>
        <p:nvSpPr>
          <p:cNvPr id="64" name="Ellipse 53"/>
          <p:cNvSpPr>
            <a:spLocks noChangeAspect="1"/>
          </p:cNvSpPr>
          <p:nvPr/>
        </p:nvSpPr>
        <p:spPr>
          <a:xfrm>
            <a:off x="1332338" y="2030017"/>
            <a:ext cx="475487" cy="152399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ZoneTexte 54"/>
          <p:cNvSpPr txBox="1"/>
          <p:nvPr/>
        </p:nvSpPr>
        <p:spPr>
          <a:xfrm>
            <a:off x="1884025" y="1950839"/>
            <a:ext cx="741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Present</a:t>
            </a:r>
            <a:endParaRPr lang="en-US" sz="1400" dirty="0"/>
          </a:p>
        </p:txBody>
      </p:sp>
      <p:sp>
        <p:nvSpPr>
          <p:cNvPr id="72" name="Titre 1"/>
          <p:cNvSpPr txBox="1">
            <a:spLocks/>
          </p:cNvSpPr>
          <p:nvPr/>
        </p:nvSpPr>
        <p:spPr>
          <a:xfrm rot="16200000">
            <a:off x="-1663124" y="2997049"/>
            <a:ext cx="4493051" cy="93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The </a:t>
            </a:r>
            <a:r>
              <a:rPr lang="fr-FR" sz="3200" dirty="0" err="1" smtClean="0">
                <a:solidFill>
                  <a:schemeClr val="bg1"/>
                </a:solidFill>
              </a:rPr>
              <a:t>diseases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AQEhIQEBAQDxAQEA8PEBAPDA8PDQ8PFBEWFhQRFBQYHCggGBolHBQUITEhJSkrLi4uFx8zODMsNygtLisBCgoKDg0OGBAQFywcHBwsLCwsLCwsLCwsLCwsLCwsLCwsLCwsLCwsLCwsLCwsLCwsLCwsLCwsLCwsLCwsLCwsLP/AABEIAKgBKwMBEQACEQEDEQH/xAAcAAACAgMBAQAAAAAAAAAAAAAEBQIDAQYHAAj/xAA7EAACAgIABAMGAwYDCQAAAAAAAQIDBBESITFBBVFxBxMiYbGycoGRIzIzQnOhBlJTFBVikqLB0eHx/8QAGwEAAgMBAQEAAAAAAAAAAAAAAAIBAwQHBQb/xAAuEQEBAAIBAgIKAgIDAQAAAAAAAQIRAyExEsEEBTIzQVFxgYKxIsITYUJykRT/2gAMAwEAAhEDEQA/ANbyatriR9/njt4coet75PqJjdzVTfmqsgVZY6NKjFkSpqxMbZViZZKhlSJlRoZRaW94XsuvqUltCS/CpBV2Ot/LuiLNfRJrTYpLa5i2JZkgDfPZN+9l/hxvraeH687cf5eTZ6F3y+3m6IfPt7wAvz8LfxR6gC6LaADKNy0AMaqtAFHiNiUdPqAa/dZsAHlEAokgCibAB8uO67P6dn2sjLtVnD7zH6z9uWYFHJN+S2eNbt0rjw8PVfk3eXREa2e3wwvtmWSMeeW0YR2TS447phVBQW+5VbtuwxmEB32bHxjLy57qFcNsm3SvDHxUzUOGHqVN86dPkXzZZGTLulCQU2OWhN8/hWhJOq/ky/j0BQr2+bLLWPDDd60W0VttmjGNXY63cnEdAMqhxe0Jlj8YaX4Kpc1sW/ygnSh2U07ykEoTjIeVFiWydjS6mZbhkSwxx5jZREqOTT3CXc1RQlVjre107oWzSdmtVymtr8/kLZpLf/ZQviy/TG+tp4Xrvtx/l5NvoffL7eboR4DcjFdQCQAFlYXFzXUAGx5cEtPlzAGvoAK8rElJ82wAf/doBGWAkAL85RjyAFLe2AMaMFyqtk1yVNv2MXP2at4Pe4fWftx+c+GKivJbPFjp2V11A2TLJGTPPalDKZNjcSnu+iK8q18XHrqhl37fInGE5uTXSBEOy9aYY1aiuKX/ANK7d1u48PBj1RuyXLty/sGkXk+GMDOXzQyi3b3qA+qudg0ivPkvZCLJVy9TGD5Ipr08b0hnRcpfJnWrHEpWL475Biill1fA/kJlPDdmnVRairOGlVbKzMphKEtj7QsqY+FLR1MzTOsVj480VdqYJfUWy7KGjJwe1+glmjb26h7Ib1N5b7pY21+dp4HrydOP8vJt9CvXL7ebo58+3vAHgDABXdQpdevmAVUzcHwy6dmAE9QAXIfCAJ8/N0gBBfc5sAvwcZykkkAbPl1KrGt7fsbfsYufs1d6P73D6z9vnKdm0vRHkYx0Xmz3aoY7N3E41G+fYTKtHFx761Zk3JLSIxm1nLyTGagDe+Zawb3dicaH8z6ITK/Bp4MJ7VT3xvb6IXssl/yXd7RTfPfJckNjFPLn4uk7K48hqqx6JOZGj3PopY6ioxYFg2ufJFVnVuwz/jDCcXF7R1txgVRapdeolnyNFeZRtcgnWaoLJR7FVnwNsNJFGUPESErIsaFTgPEUZVI1YVXTChi5CM2xIxqaCnEt7lbx7JnKE8uUenDjbXmt2nzvr3HU4/y8m/0K7uX283Vce+M1tfmu6Pnm9aAeAPAHgCMlsAjtrtsAo8SaUG3y0AaXl2uUmASxMZzaSQBtfhvh8alxProAW/4kz067Uv8AStX/AEMjLtVnD7zH6z9vnuPNL0R5MdAy60VjY/F8kLcl3HxfGrMi9RWkRJtZyckxmoXylstkYbd1mK7EVMm7oZkLUUivHrWzl/jhIhjz0TlCcOWhSqrl8hd1fePG/BlYcPMN0v8Aix+QPMp4R8az8/HJ1gNssZKwkCNCYVvQlsasePLR5fA6vjXHaEfJ8hqgXVfvkxbinYHLq09i5zfVMoS2PcoznxPFBUdJExC2BZC0TSzRhVdH0SGyRF8lyK4YJYi6FdA9j8U5Zn4cX63Hz/r/ALcX5f1bfQe+X2829XUyg+OHLzXY+ceiIozlJc+Uu6APTzUgCiXiSXcAql4wl3AK5ePxQAPd/iR/yxQAqy/EbLf3ny8uwB7w/Ala+SANpxMSFEdvW/MABz/EnL4YdABNn1t1W/0rPsYuXareH3mP1n7cZxMfaTfJaR49ydIx4uu6nk3pLS6fUJNp5OTwwvlLZbrTBllcq8gEXUQ5i5Xov4ceuzDIp4kmvIrla88fF0DKhonxK5xaXRjoVfJpbBa+KQC0ty7OJluM0wc+fiqhRG2zzHYmjGbEuTXx8O+tXz5PXkJF+WpdGvVHWuzigOyJZ3hVPvGhPFpOtpzvUlph4poaoX5FP+jqJx0UZTVPEUyErIMsxpaJqZfhVdGVSLr2KNXNFPamUXQHxqK3v2OPUsz8OL9bjwvX/bi/L+rZ6D3y+3m6PZH9D5x6JfkY3dcgBXmqf8r5+QAolfLvsAjuTAJxpk+wATR4bZLpFgDbF8BS+K1pLyADJ5tdS4akvUAX22zsfN8gDNdHZLYAXk4KjRdKXX3NvLy+Bi5+zV3o/vcPrP2+fLsvkkuXJckePjjt0fm5pjbIClJstk0w5ZXKsIELaq9i26XceHipnjY6K+7bJMIM5RBHWhZbkxVvSRZCpR5snRPFvpAeXdsmTZOTLwzRey5gq/Hr8xMq0cPHu9TRrhjyXVc2Vtc60M69htNwlMk0dacPVXw2PjUUDbEjOCVQyk6DEqWbY7Wyc5ubRLpQUnSixoKKqZowV0VWX/BWPqfIqyPEbWTiK3j2Q/vZn4cX63Hh+v8A2eL8v6tfoPfL7ebpET5x6KqyAAJkUJ+oAstwocXxL8wBpR4RVrfX5oAu91RX14f12AD2+LxXKEQBfbkzs6t+nYA9VR3YAdRhuXyXmAGv3dK563/cA1v/ABJ41xVWxj093Z9rIy7VZw+8x+s/bgMeaXojy4+6u7UgCcI7ItPjjumeJjlVu2/DGYQx1wrkSXvVDi2Ks3pZXBLmTITLLYTLu36Edz+zCy6e2WyMPJnup0Y7l6EZZH4uG5daJ3CHffoJ1rTvHBN+IJ8tcifDSTlw2mrH5CL2Kb3F6n+p1vdnSuHjU99HsnshTfSNLtGgFkdFeWOjyqmVUzNb7E4/JF+aqyJXlNU0qGxEr6Jl3HkTKDqzXOysbSyvJMSsREqa3n2Pr4sz8OL9bjxPX3s8X5f1a/Qe+X283R+E+cei9KOwAe2IALfBMAX3znDlFtLy7AALnJvmATrgwA7Hqb7ADajEUec//SABPEPGYw5Q5sA1vLzp2NttgC/Nj+zsb/07PtZGXarOL3mP1n7cfh0Xojy33d7ppAJBWNWV5Vt4cDbHjoWLc6v5MlX2e4QAe+0i1ZhiVZVvYbGKefk+EYxaN830Jyy+BOHi3/KrL8j+WPQWYrc+XXSBdNjs2rRWLT31yQmVaeLj11qE8mW2TMYXLmylXvLjLlL9e51b/JjXGPDXotx5xe0N1nbrAIhk9pImf+IQvgNZuIgOSM9iyIsXslZbHa2PnNzZZdUGzLVqUGNjeqKYUzNuGW4pygyqZOURBXUr7Hb37JF8WX+HF+tx4fr32eP8v6tnoXfL7ebox883o8kAVWpMAGsQADkx2ALrIcwC7HsT5PqAPMaEYR45cgBH4v4w5bjB6QAicm3zAJIArzY/srP6dn2sjLtVnD7zH6z9uOQ6L0R5T7y904vQVMuqMptRXY3cfJB1NyfIU9m+sFwafQZVdpMAA8StUVy6sNbqbn4Md0sx6nNj5XTPxYXPLdX5Nmvhj2ExnxX8uep4YpriNaqwxW2Ph5JIWdV2X8ekiLyJa0T4YrvNkHexlHWoM6O5MvxZS3rsy7huW9Ezk0aUuMk0+bRr38la1pdOwAHk06Fym5sShWU06dL7efQbjvwRl81F8NMp5MdU+NVIrhhmNM1cWSrKD6zRSC6irI0b/wCydfFl/hxvrceD687cf5eTb6H3y+3m6FOWj59vUTs0ADyvABLcpLYAuuzgCj/adgHuMANeW7Ie6lLXlL/yAKMnw+2HVbX+Zc0wAdQYBdGIBVm/wrf6dn2sjLtVnD7zH6z9uNQ6L0R5T7692QRp7YaRuxKNzRFxh8eXKCas5oW4L8fSJe8Gx8SWuZGqfxYd9llk3ZIftGe28mQxxVcdd2V961yTDEGntjsve7X1IWr+OdU81dAxTz9thGx2baOySmGPh8R1OceM61yDxVjMsUPhitfPuRyZ+GdE4zYXDtal6lXDn/Lr8TZzoYts2qVmuKPoL8UgLYaKc8dHlVdOZX2uzLr47Wy3kx3NkxuroCzGuXUS0y3juqTKGlDNl7KhlaK6aN+9k0vjy/w431uPB9eezx/l5NvoXfL7ebe8mw+fbwNlnzABbb9dAAC6zYALMAgmASTALIyAD8LxKVfwtccO6f8A2AG0Kca9bSW/lyaAKLPAY/yv9QBf4j4JNVXPa0qrfsYuXs1bwTfLh9Z+3CK8VtL0R5EzdGvo92u/3fLW96DxI/wT5qLcdrn2JmWycnDcZsO0Oz6Y0CGUgNIYYVGvifYqyu23h4/DNqsmzbJxhObLfRXBE0mMFUR5iVp44jmy5k4k570kByLGWsAg+x/3WdWy7uQQpzXzKOfufALF6M8uqsp5jtTin37m6Zbm1Fi6urXoTchIoyqCZ/KDsXzjooymjyrMd7+F/kPx3c8NLl8w18NMz8mOqsxquLElSa4Ut6NuN3ipvc0XQQzdfZRLUsz8OL9bjxPXvs8X5f1a/Qvay+3m3XJmfPPQLb7uYAJZPYBVJgFUgCpgGUwDKkAWKYBhWOL3F6AGeH47OPKXxL5gDbIzYW0XcL5+5t2u/wC4xc/Zq70f3uH1n7cAaaaXoeI6hvbGZfvUV+Yyi9Ok70NY+GOn1ZM60Z3wYaoAtecyCRGLVxMTKtHDx7u6NyZ8K4V2EjVldQvk9ljHbupwIqzEdjrSbK60ydAWTLbHxjNzZbyUNjs9rwJPaf3WdXvdyCdinKfMzc3dZgGKDmHhVunw+Zo4cumlec+JqWlZktoJ0FLsiobKbiJdA96e/Iz71dn7iMiviipIu5MfFNwuN1QDWjHrS0VhW6Zo4cvgTOHcJbRZZqlbp7J38Wb+HF+tx4nr72eL8v6tnoPfL7ebcsuej5x6BXY9gFTAItAEZIArYBWwDABOMH2ALY0TfYAur8Nsl0iATyPDMiFdsktfsrN8104GLl7NW8HvcPrP240rJNLelyXqeK6f1+PRXOxLp+pMm1eXJMewOc2yyRiyytvVHRJNJQjthbo2GPippVHgjvu+hVerfjjMZoFdPY2MUcmW1QymLakLV3HNjLfhj68xGm3ULZstjz8ruoIkk6s7BOzyL+BnV/8Ak5D8CjIfMycl6rcVBUZOqemn5DYXV2izcbBVPaTXdGyqWZSCRLFkOJbCXVRSu+vQueKcangz6wffp6kceXwTlPiHy6eFlfLhrqbGqqnpleF1U05os1DZs76VNt9mOXwvL+axvrceB69u5x/l5NvoU65fbzbfdlNnzz0FDmAY4gDDkAQbAISAI6ACMbGcn0AHOPgpdgA2vEQAfVWorkAUeLfwLv6Nv2MXP2au9H97h9Z+3zjGPJeiPEjp+ePWqrYjys2eIVljJWAH+h+DR3ZXldtnFh4ZtLLt2/kRIbO6mgUmWRltYQIgvGjvRXk1cUZz7F0JxiObLU0XtlrFayiExlRATE5g/gaOruQlN3UxZ91uKsQzwA48Jt2uHujVhd4/RVZqjLFoslQxW+wWAPlVDTrEdi6S4Xtdiizw086jpxVseJde/qW9Mpovalk4aZmyx8NWS7MMaW4tGnC7iqtq9m8PiyvTH+tp8/68mv8AH9/Jv9C/5fbzbr7s8Bue92AY92AY92AY92wDHuWAFYmHsAb42Kl0ADa6wAlRAJAAni38C7+jb9jFz9mrvR/fYfWft84xfJei+h4kdPzvWqLpFkjJyZKB1HZPHr2xcro/Dh4qZ2/BHXd82Vtm/iW2zLJGXky6qmxlO2YhUzuOqaitv8irvW3HWOO6Cte31LJ0Y874rtDSJV6kZS2CZ17C4VrRXa248c0Lq7rzR1xxMtvXMxck/kux7KmIZ4gCcC3hmvnyLeK6uvmTKdDxy7GjRGJQJlDLW1pkdgXZdGicp4ptEukMC7hlwvoyvC/A1+a7Nx+6Hyx8U/2iXQbGnwsXj6XScnRvZdicby2v8uN9bjxfX3bj/Lya/Qe+X2822W0OPY+degr0AZSAJqvYBn3egDCSACsWSAGdLACYxAJgHgATxb+Bd/Rt+xi5+zV3o/vcPrP2+b98l6L6Hix03kvWhZy2y2MOV3UFzZJJu0zwa9fE+xVa24Y+HHSjKu2ycYTly10gNssZbUSSiMeruyvKtHDx/GoW2Nv5dhpNE5M7lVbRKqx5IkSL64a5iWtGGMk2l74jSf8AKZSqae0db24xoDm1aZRy49dnxoaUSi4n2gKZlExB5jWcUU/yZsl31VVLYyFkZi2JeuipIjG6opPfDTE5Jq7icaZ4tinH59B9/GI18AmRRpk3HfWIl06L7GLdyy0/8uLr9bjwfXt3OL8v6t3oU65fbzdGy8ZSXQ+ebyXIxnEAoALq5AHpsAokwCePYAOcSzoAHoAyAeAAPG7NUXf0bfsYuXs1bwe9w+s/b5rnPkvRHkYx0Xmz61W/IZRfkIxadsXKtHDx660ZlWcK4V26+osi7LLU2WWS2WSMWeW0BladVe2Las48PFRl3wx137lc61sz/jhoAy1grKARZGsi1bjx7W+5+YviW/4f9of7M/MPGT/578xmHm/yz/JnVMOTfS93HLj8heTUpLkWd+lQWSjrkV3HXRMqmcCrLE8rGhQP8Ms6x8y/jvTRMhTei8iDmydBKu8i47G1WbXvmujEs3EzuGxLeGWivjur4abKfE1nHjW+5ZL4aXu3L2T1tSzGuqWL9bjwvX06cd/7f1bfQe+X283T6LVJfPuj516CvKoTXQAS5FTQBTEAlsAHsAIQs0wBthWdwBzTLaAJgGJPQAg/xHkapt+dVv2MXLtVnD7zH6z9vniHTfyR5ToNu7alStsL0g4p4sjVarj/AMT/ALFbb+i7Is2PjGXlz2HHZ0ox2RTY47H49XCtv8iq3bfx4eGBr57Y2MZ+XLdDssjNU60LVmEFVRK7WrjxHLF5b2RpZ4pvQeUdAbQLqdT7uJCcXMcOUucfoNjnrpkiz5Cbq1JcUeaL9bhOwOUdFVmjSqnES4m2lQ+Fp+ROHSoppa96a7mnFXVGxkIMVImD4otd0R8QW3x0yjkmqsx7GGFkci2fymydq6V7J4riy35xxvraeB687cc/7eTd6F3y+3m3myvgfEu58+3ioS2gADMpAFV0dAFfEAUzAKH1ADMK3TANjw3yACAAHNyEk+YBqvjWQ5V2Le/2dn2sjLtVnD7zH6z9uHrol8keTHQM++huBVz2+3MTKtHDhqbeyrtvYSJ5M9TQKTLIx27YSASDcWjZXlWviw1N1blWJcl0REW55ahe31LGG1EYgiqJXa08eJjiUb5+Qndpt8ME22aJtJjjtDig+odDfyhBGZ0yZOMWLVLZbuUqVGQ635x8gxzuH0Fx2YJxsW4/mjVjlMoqs0osq0LlgmVVoTSRWPPa15FuFLYwxqhHZG0isRcwy7CKM2rmxcp4oJdULjz4Xoq48vDdU2U26r7Hp7eX8o431uPH9fTpx/l/Vr9BvXL7ebo8475Hzr0EK1rkAevhtACbLrAFlkgCOwCPAAG4mO2wDYcSvhQBHMt4UAa7n5WwBXlfwrZP/SsS/wCRkZdqs4feY/WftxfHjvX5Hk26joOGPiyNmuCHzf0Km3t9iq2XMtkYOTLdQQxIvprEtaOPDZjFcEfmytrkn/hffMfGMvLlsOOzfB6IUY9xlKK628cNsaLUSIfOy0NlTIvc86QE7PmNpTeQLbVo6bnhpxuZK09Fe9GT4tj+LZdPVzcXtPQY5XG7ibNmNOSp8nyl9TZx8sy6KcsdM2VD3HaJVPOL5FXWU3dONux5ntFizRZoqyqWmRoCL4KS2hZ0uqmlN8dMp5JqnxrpfsVu+LLT/wAuL9bjxPXeW8eL8v6tfoc1ll9vN1Q8BveAPAC3Or0AIMmPMAjXHYAbVj70AN8PG7gBlk+FACLxLJ+YAjsk29eYBV4o/wBlZFdqrPsZGXarOH3mP1n7ci8Pq3r8jxsq6Rw463ROdPt5ETusz6Ylci6PPvdmCIqcYYYsNtFVb+Oam1mZP+wTunK6xLJssjBnd1Fkoq+mju+SFuXwX8fD/wAsukXxyoQ/dW35sXw2rLzYY9IxPxKTG8BP/onyUWZWwmBcvSNq/eDaVeN/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29173" y="1082560"/>
            <a:ext cx="13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Wid</a:t>
            </a:r>
            <a:r>
              <a:rPr lang="fr-FR" dirty="0" err="1">
                <a:solidFill>
                  <a:srgbClr val="C00000"/>
                </a:solidFill>
              </a:rPr>
              <a:t>e</a:t>
            </a:r>
            <a:r>
              <a:rPr lang="fr-FR" dirty="0" err="1" smtClean="0">
                <a:solidFill>
                  <a:srgbClr val="C00000"/>
                </a:solidFill>
              </a:rPr>
              <a:t>spread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529173" y="1710644"/>
            <a:ext cx="1876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Recently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detected</a:t>
            </a: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Present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Image 26" descr="30420-13.png"/>
          <p:cNvPicPr>
            <a:picLocks noChangeAspect="1"/>
          </p:cNvPicPr>
          <p:nvPr/>
        </p:nvPicPr>
        <p:blipFill>
          <a:blip r:embed="rId2"/>
          <a:srcRect t="21375" r="11771" b="6488"/>
          <a:stretch>
            <a:fillRect/>
          </a:stretch>
        </p:blipFill>
        <p:spPr bwMode="auto">
          <a:xfrm>
            <a:off x="1168400" y="1514073"/>
            <a:ext cx="7244821" cy="456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35"/>
          <p:cNvSpPr txBox="1">
            <a:spLocks noChangeArrowheads="1"/>
          </p:cNvSpPr>
          <p:nvPr/>
        </p:nvSpPr>
        <p:spPr bwMode="auto">
          <a:xfrm>
            <a:off x="7168712" y="5139963"/>
            <a:ext cx="633850" cy="234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>
                <a:latin typeface="Calibri" charset="0"/>
              </a:rPr>
              <a:t>Greece</a:t>
            </a:r>
          </a:p>
        </p:txBody>
      </p:sp>
      <p:sp>
        <p:nvSpPr>
          <p:cNvPr id="5" name="Triangle isocèle 4"/>
          <p:cNvSpPr/>
          <p:nvPr/>
        </p:nvSpPr>
        <p:spPr>
          <a:xfrm>
            <a:off x="3405456" y="4223945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Triangle isocèle 71"/>
          <p:cNvSpPr/>
          <p:nvPr/>
        </p:nvSpPr>
        <p:spPr>
          <a:xfrm>
            <a:off x="4228833" y="4094310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riangle isocèle 72"/>
          <p:cNvSpPr/>
          <p:nvPr/>
        </p:nvSpPr>
        <p:spPr>
          <a:xfrm>
            <a:off x="4594287" y="3855849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riangle isocèle 73"/>
          <p:cNvSpPr/>
          <p:nvPr/>
        </p:nvSpPr>
        <p:spPr>
          <a:xfrm>
            <a:off x="4901064" y="5139963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/>
          <p:cNvSpPr/>
          <p:nvPr/>
        </p:nvSpPr>
        <p:spPr>
          <a:xfrm>
            <a:off x="4032936" y="4364433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/>
          <p:cNvSpPr/>
          <p:nvPr/>
        </p:nvSpPr>
        <p:spPr>
          <a:xfrm>
            <a:off x="5172958" y="4364433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riangle isocèle 76"/>
          <p:cNvSpPr/>
          <p:nvPr/>
        </p:nvSpPr>
        <p:spPr>
          <a:xfrm>
            <a:off x="5027850" y="4012823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riangle isocèle 80"/>
          <p:cNvSpPr/>
          <p:nvPr/>
        </p:nvSpPr>
        <p:spPr>
          <a:xfrm>
            <a:off x="1252960" y="1809812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riangle isocèle 81"/>
          <p:cNvSpPr/>
          <p:nvPr/>
        </p:nvSpPr>
        <p:spPr>
          <a:xfrm>
            <a:off x="5458016" y="3993521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riangle isocèle 82"/>
          <p:cNvSpPr/>
          <p:nvPr/>
        </p:nvSpPr>
        <p:spPr>
          <a:xfrm>
            <a:off x="4345866" y="3667761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Triangle isocèle 83"/>
          <p:cNvSpPr/>
          <p:nvPr/>
        </p:nvSpPr>
        <p:spPr>
          <a:xfrm>
            <a:off x="6942200" y="4351463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Triangle isocèle 84"/>
          <p:cNvSpPr/>
          <p:nvPr/>
        </p:nvSpPr>
        <p:spPr>
          <a:xfrm>
            <a:off x="6014967" y="4126109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Triangle isocèle 85"/>
          <p:cNvSpPr/>
          <p:nvPr/>
        </p:nvSpPr>
        <p:spPr>
          <a:xfrm>
            <a:off x="3405456" y="3794210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Triangle isocèle 86"/>
          <p:cNvSpPr/>
          <p:nvPr/>
        </p:nvSpPr>
        <p:spPr>
          <a:xfrm>
            <a:off x="5322069" y="3628260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Triangle isocèle 87"/>
          <p:cNvSpPr/>
          <p:nvPr/>
        </p:nvSpPr>
        <p:spPr>
          <a:xfrm>
            <a:off x="4926131" y="3598985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>
            <a:off x="1252960" y="1051935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/>
          <p:cNvSpPr/>
          <p:nvPr/>
        </p:nvSpPr>
        <p:spPr>
          <a:xfrm>
            <a:off x="2384888" y="4458008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>
            <a:off x="3281651" y="4789907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/>
          <p:cNvSpPr/>
          <p:nvPr/>
        </p:nvSpPr>
        <p:spPr>
          <a:xfrm>
            <a:off x="6576318" y="3855849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321834" y="105605"/>
            <a:ext cx="62663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Impact of Flavescence Dorée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 rot="16200000">
            <a:off x="-1663124" y="2997049"/>
            <a:ext cx="4493051" cy="93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The </a:t>
            </a:r>
            <a:r>
              <a:rPr lang="fr-FR" sz="3200" dirty="0" err="1" smtClean="0">
                <a:solidFill>
                  <a:schemeClr val="bg1"/>
                </a:solidFill>
              </a:rPr>
              <a:t>diseases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4" name="Triangle isocèle 33"/>
          <p:cNvSpPr/>
          <p:nvPr/>
        </p:nvSpPr>
        <p:spPr>
          <a:xfrm>
            <a:off x="1601999" y="4748790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>
            <a:off x="1653673" y="4398795"/>
            <a:ext cx="271893" cy="3318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/>
          <p:cNvSpPr/>
          <p:nvPr/>
        </p:nvSpPr>
        <p:spPr>
          <a:xfrm>
            <a:off x="1936507" y="4517412"/>
            <a:ext cx="271893" cy="33189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5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</TotalTime>
  <Words>764</Words>
  <Application>Microsoft Office PowerPoint</Application>
  <PresentationFormat>Affichage à l'écran (4:3)</PresentationFormat>
  <Paragraphs>193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Updating material</vt:lpstr>
      <vt:lpstr>Conclusion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Yannick Lfn</dc:creator>
  <cp:lastModifiedBy>Yannick Lfn</cp:lastModifiedBy>
  <cp:revision>173</cp:revision>
  <cp:lastPrinted>2015-04-07T14:26:07Z</cp:lastPrinted>
  <dcterms:created xsi:type="dcterms:W3CDTF">2015-03-26T14:40:02Z</dcterms:created>
  <dcterms:modified xsi:type="dcterms:W3CDTF">2015-05-11T08:29:41Z</dcterms:modified>
</cp:coreProperties>
</file>