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56" r:id="rId3"/>
    <p:sldId id="261" r:id="rId4"/>
    <p:sldId id="262" r:id="rId5"/>
    <p:sldId id="278" r:id="rId6"/>
    <p:sldId id="264" r:id="rId7"/>
    <p:sldId id="258" r:id="rId8"/>
    <p:sldId id="259" r:id="rId9"/>
    <p:sldId id="260" r:id="rId10"/>
    <p:sldId id="280" r:id="rId11"/>
    <p:sldId id="257" r:id="rId12"/>
    <p:sldId id="263" r:id="rId13"/>
    <p:sldId id="266"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99" autoAdjust="0"/>
  </p:normalViewPr>
  <p:slideViewPr>
    <p:cSldViewPr>
      <p:cViewPr>
        <p:scale>
          <a:sx n="60" d="100"/>
          <a:sy n="60" d="100"/>
        </p:scale>
        <p:origin x="-1350"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B5234-33D3-4666-B1C2-525C5BD9932D}" type="datetimeFigureOut">
              <a:rPr lang="en-US" smtClean="0"/>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CF273-3AA4-4EF7-BBA8-9933CF34FFE9}" type="slidenum">
              <a:rPr lang="en-US" smtClean="0"/>
              <a:t>‹#›</a:t>
            </a:fld>
            <a:endParaRPr lang="en-US"/>
          </a:p>
        </p:txBody>
      </p:sp>
    </p:spTree>
    <p:extLst>
      <p:ext uri="{BB962C8B-B14F-4D97-AF65-F5344CB8AC3E}">
        <p14:creationId xmlns:p14="http://schemas.microsoft.com/office/powerpoint/2010/main" val="100098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uropegreentrav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EcoDots</a:t>
            </a:r>
            <a:r>
              <a:rPr lang="en-US" dirty="0" smtClean="0"/>
              <a:t> Project intends to create a European network of touristic destinations, hosting facilities and itineraries characterized</a:t>
            </a:r>
            <a:r>
              <a:rPr lang="en-US" baseline="0" dirty="0" smtClean="0"/>
              <a:t> by the fact that they contribute to the local, natural and cultural environment, to the local economy and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of this destinations already exist and operate, but are difficult to find, contact and book.</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0DCF273-3AA4-4EF7-BBA8-9933CF34FFE9}" type="slidenum">
              <a:rPr lang="en-US" smtClean="0"/>
              <a:t>1</a:t>
            </a:fld>
            <a:endParaRPr lang="en-US"/>
          </a:p>
        </p:txBody>
      </p:sp>
    </p:spTree>
    <p:extLst>
      <p:ext uri="{BB962C8B-B14F-4D97-AF65-F5344CB8AC3E}">
        <p14:creationId xmlns:p14="http://schemas.microsoft.com/office/powerpoint/2010/main" val="144406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duration of the project is 18 months</a:t>
            </a:r>
          </a:p>
          <a:p>
            <a:r>
              <a:rPr lang="en-US" dirty="0" smtClean="0"/>
              <a:t>The total budget of the project</a:t>
            </a:r>
            <a:r>
              <a:rPr lang="en-US" baseline="0" dirty="0" smtClean="0"/>
              <a:t> is around 3 hundreds thousand euros</a:t>
            </a:r>
          </a:p>
          <a:p>
            <a:r>
              <a:rPr lang="en-US" baseline="0" dirty="0" smtClean="0"/>
              <a:t>The deliverable are: </a:t>
            </a:r>
            <a:r>
              <a:rPr lang="en-US" sz="1200" b="0" i="0" u="none" strike="noStrike" kern="1200" baseline="0" dirty="0" smtClean="0">
                <a:solidFill>
                  <a:schemeClr val="tx1"/>
                </a:solidFill>
                <a:latin typeface="+mn-lt"/>
                <a:ea typeface="+mn-ea"/>
                <a:cs typeface="+mn-cs"/>
              </a:rPr>
              <a:t>Report on market recognition, Report on European Green Travel standards </a:t>
            </a:r>
            <a:r>
              <a:rPr lang="en-US" sz="1200" b="0" i="0" u="none" strike="noStrike" kern="1200" baseline="0" dirty="0" err="1" smtClean="0">
                <a:solidFill>
                  <a:schemeClr val="tx1"/>
                </a:solidFill>
                <a:latin typeface="+mn-lt"/>
                <a:ea typeface="+mn-ea"/>
                <a:cs typeface="+mn-cs"/>
              </a:rPr>
              <a:t>harmonisation</a:t>
            </a:r>
            <a:r>
              <a:rPr lang="en-US" sz="1200" b="0" i="0" u="none" strike="noStrike" kern="1200" baseline="0" dirty="0" smtClean="0">
                <a:solidFill>
                  <a:schemeClr val="tx1"/>
                </a:solidFill>
                <a:latin typeface="+mn-lt"/>
                <a:ea typeface="+mn-ea"/>
                <a:cs typeface="+mn-cs"/>
              </a:rPr>
              <a:t>, Report on members mapping, Report on itineraries mapping, Report on the enhancement of the Europe Green Travel website and mobile application, Report on the enhancement of the Europe Green Travel website and mobile application, Report on evaluation methodology, Report on results and conclusions, First Interim technical implementation report and financial statement, Second Interim technical implementation report and financial statement, Final technical implementation report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10</a:t>
            </a:fld>
            <a:endParaRPr lang="en-US"/>
          </a:p>
        </p:txBody>
      </p:sp>
    </p:spTree>
    <p:extLst>
      <p:ext uri="{BB962C8B-B14F-4D97-AF65-F5344CB8AC3E}">
        <p14:creationId xmlns:p14="http://schemas.microsoft.com/office/powerpoint/2010/main" val="185598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resulting tourism product, </a:t>
            </a:r>
            <a:r>
              <a:rPr lang="en-US" sz="1200" b="0" i="1" u="none" strike="noStrike" kern="1200" baseline="0" dirty="0" smtClean="0">
                <a:solidFill>
                  <a:schemeClr val="tx1"/>
                </a:solidFill>
                <a:latin typeface="+mn-lt"/>
                <a:ea typeface="+mn-ea"/>
                <a:cs typeface="+mn-cs"/>
              </a:rPr>
              <a:t>Europe Green Travel</a:t>
            </a:r>
            <a:r>
              <a:rPr lang="en-US" sz="1200" b="0" i="0" u="none" strike="noStrike" kern="1200" baseline="0" dirty="0" smtClean="0">
                <a:solidFill>
                  <a:schemeClr val="tx1"/>
                </a:solidFill>
                <a:latin typeface="+mn-lt"/>
                <a:ea typeface="+mn-ea"/>
                <a:cs typeface="+mn-cs"/>
              </a:rPr>
              <a:t>, which will be ready for the market by the end of </a:t>
            </a:r>
            <a:r>
              <a:rPr lang="en-US" sz="1200" b="0" i="0" u="none" strike="noStrike" kern="1200" baseline="0" dirty="0" err="1" smtClean="0">
                <a:solidFill>
                  <a:schemeClr val="tx1"/>
                </a:solidFill>
                <a:latin typeface="+mn-lt"/>
                <a:ea typeface="+mn-ea"/>
                <a:cs typeface="+mn-cs"/>
              </a:rPr>
              <a:t>EcoDots</a:t>
            </a:r>
            <a:r>
              <a:rPr lang="en-US" sz="1200" b="0" i="0" u="none" strike="noStrike" kern="1200" baseline="0" dirty="0" smtClean="0">
                <a:solidFill>
                  <a:schemeClr val="tx1"/>
                </a:solidFill>
                <a:latin typeface="+mn-lt"/>
                <a:ea typeface="+mn-ea"/>
                <a:cs typeface="+mn-cs"/>
              </a:rPr>
              <a:t>, is a</a:t>
            </a:r>
            <a:r>
              <a:rPr lang="en-GB" b="1" dirty="0" smtClean="0"/>
              <a:t> European web platform </a:t>
            </a:r>
            <a:r>
              <a:rPr lang="en-GB" dirty="0" smtClean="0"/>
              <a:t>(</a:t>
            </a:r>
            <a:r>
              <a:rPr lang="en-GB" u="sng" dirty="0" smtClean="0">
                <a:hlinkClick r:id="rId3"/>
              </a:rPr>
              <a:t>http://www.europegreentravel</a:t>
            </a:r>
            <a:r>
              <a:rPr lang="en-GB" dirty="0" smtClean="0"/>
              <a:t> ) capable of acting as a catalyst for a community of eco accommodations, tours operators, itineraries and local communities sharing similar visions and values, and meeting harmonised sustainability standards.</a:t>
            </a:r>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11</a:t>
            </a:fld>
            <a:endParaRPr lang="en-US"/>
          </a:p>
        </p:txBody>
      </p:sp>
    </p:spTree>
    <p:extLst>
      <p:ext uri="{BB962C8B-B14F-4D97-AF65-F5344CB8AC3E}">
        <p14:creationId xmlns:p14="http://schemas.microsoft.com/office/powerpoint/2010/main" val="119741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Outcomes: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Create the Europe Green Travel Community, formed primarily by eco-accommodations and tours operators in Italy, Austria, Switzerland, Serbia, Slovenia.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Create an interactive platform expected to become a reference point for the community supporting sustainable tourism in Europe. </a:t>
            </a:r>
            <a:r>
              <a:rPr lang="en-US" baseline="0" dirty="0" smtClean="0"/>
              <a:t>The website Europe Green Travel will promote ecofriendly accommodations, car-free vacations, green itineraries (walking, cycling, horseback, hiking, etc.)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Provide </a:t>
            </a:r>
            <a:r>
              <a:rPr lang="en-US" sz="1200" dirty="0" err="1" smtClean="0"/>
              <a:t>travellers</a:t>
            </a:r>
            <a:r>
              <a:rPr lang="en-US" sz="1200" dirty="0" smtClean="0"/>
              <a:t> with </a:t>
            </a:r>
            <a:r>
              <a:rPr lang="en-US" sz="1200" dirty="0" err="1" smtClean="0"/>
              <a:t>pratictical</a:t>
            </a:r>
            <a:r>
              <a:rPr lang="en-US" sz="1200" dirty="0" smtClean="0"/>
              <a:t> </a:t>
            </a:r>
            <a:r>
              <a:rPr lang="en-US" sz="1200" dirty="0" err="1" smtClean="0"/>
              <a:t>informations</a:t>
            </a:r>
            <a:r>
              <a:rPr lang="en-US" sz="1200" dirty="0" smtClean="0"/>
              <a:t> on eco-accommodations, itineraries and topics.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promoting eco-friendly accommodations and tourist itineraries, </a:t>
            </a:r>
            <a:r>
              <a:rPr lang="en-US" baseline="0" dirty="0" err="1" smtClean="0"/>
              <a:t>EcoDots</a:t>
            </a:r>
            <a:r>
              <a:rPr lang="en-US" baseline="0" dirty="0" smtClean="0"/>
              <a:t> will have a positive impact on the environment and on local communities.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0DCF273-3AA4-4EF7-BBA8-9933CF34FFE9}" type="slidenum">
              <a:rPr lang="en-US" smtClean="0"/>
              <a:t>12</a:t>
            </a:fld>
            <a:endParaRPr lang="en-US"/>
          </a:p>
        </p:txBody>
      </p:sp>
    </p:spTree>
    <p:extLst>
      <p:ext uri="{BB962C8B-B14F-4D97-AF65-F5344CB8AC3E}">
        <p14:creationId xmlns:p14="http://schemas.microsoft.com/office/powerpoint/2010/main" val="1736787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Accommodation facilities are responsible for 21% of CO2 emissions related to the entire tourism system. Stimulating accommodations to meet Europe Green Travel’s requirements (reducing their ecological footprints), and stimulating travelers to confidently turn to that network when planning a journey, the project could contribute to reduce up to 80% the CO2 emissions, energy and water consumption.</a:t>
            </a:r>
          </a:p>
          <a:p>
            <a:r>
              <a:rPr lang="en-US" baseline="0" dirty="0" smtClean="0"/>
              <a:t>Green Itineraries will contribute to reduce the biggest impact of tourism on the environment, that is linked with transport (particularly with car and airplane which account for 75% of total tourism-related CO2 emissions)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13</a:t>
            </a:fld>
            <a:endParaRPr lang="en-US"/>
          </a:p>
        </p:txBody>
      </p:sp>
    </p:spTree>
    <p:extLst>
      <p:ext uri="{BB962C8B-B14F-4D97-AF65-F5344CB8AC3E}">
        <p14:creationId xmlns:p14="http://schemas.microsoft.com/office/powerpoint/2010/main" val="62797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EcoDots</a:t>
            </a:r>
            <a:r>
              <a:rPr lang="en-GB" dirty="0" smtClean="0"/>
              <a:t> is a natural extension</a:t>
            </a:r>
            <a:r>
              <a:rPr lang="en-GB" baseline="0" dirty="0" smtClean="0"/>
              <a:t> of the project</a:t>
            </a:r>
            <a:r>
              <a:rPr lang="en-GB" dirty="0" smtClean="0"/>
              <a:t> </a:t>
            </a:r>
            <a:r>
              <a:rPr lang="en-GB" dirty="0" err="1" smtClean="0"/>
              <a:t>ItalyGreenTravel</a:t>
            </a:r>
            <a:r>
              <a:rPr lang="en-GB" dirty="0" smtClean="0"/>
              <a:t>, a network</a:t>
            </a:r>
            <a:r>
              <a:rPr lang="en-GB" baseline="0" dirty="0" smtClean="0"/>
              <a:t> of </a:t>
            </a:r>
            <a:r>
              <a:rPr lang="en-GB" baseline="0" dirty="0" err="1" smtClean="0"/>
              <a:t>ecofriendly</a:t>
            </a:r>
            <a:r>
              <a:rPr lang="en-GB" baseline="0" dirty="0" smtClean="0"/>
              <a:t> accommodations in Italy, and a </a:t>
            </a:r>
            <a:r>
              <a:rPr lang="en-GB" dirty="0" smtClean="0"/>
              <a:t>website conceived to promote ecotourism. </a:t>
            </a:r>
            <a:endParaRPr lang="en-US" dirty="0" smtClean="0"/>
          </a:p>
          <a:p>
            <a:r>
              <a:rPr lang="en-GB" dirty="0" smtClean="0"/>
              <a:t> </a:t>
            </a:r>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2</a:t>
            </a:fld>
            <a:endParaRPr lang="en-US"/>
          </a:p>
        </p:txBody>
      </p:sp>
    </p:spTree>
    <p:extLst>
      <p:ext uri="{BB962C8B-B14F-4D97-AF65-F5344CB8AC3E}">
        <p14:creationId xmlns:p14="http://schemas.microsoft.com/office/powerpoint/2010/main" val="140257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ItalyGreenTravel</a:t>
            </a:r>
            <a:r>
              <a:rPr lang="en-GB" baseline="0" dirty="0" smtClean="0"/>
              <a:t> </a:t>
            </a:r>
            <a:r>
              <a:rPr lang="en-GB" dirty="0" smtClean="0"/>
              <a:t>has</a:t>
            </a:r>
            <a:r>
              <a:rPr lang="en-GB" baseline="0" dirty="0" smtClean="0"/>
              <a:t> a </a:t>
            </a:r>
            <a:r>
              <a:rPr lang="en-GB" dirty="0" smtClean="0"/>
              <a:t>database</a:t>
            </a:r>
            <a:r>
              <a:rPr lang="en-GB" baseline="0" dirty="0" smtClean="0"/>
              <a:t> of about 1.000 </a:t>
            </a:r>
            <a:r>
              <a:rPr lang="en-GB" baseline="0" dirty="0" err="1" smtClean="0"/>
              <a:t>ecofriendly</a:t>
            </a:r>
            <a:r>
              <a:rPr lang="en-GB" baseline="0" dirty="0" smtClean="0"/>
              <a:t> accommodations in Italy, selected, profiled and ranked using 10 parameters of sustainability, identified on the basis of scientific publications on the subject.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3</a:t>
            </a:fld>
            <a:endParaRPr lang="en-US"/>
          </a:p>
        </p:txBody>
      </p:sp>
    </p:spTree>
    <p:extLst>
      <p:ext uri="{BB962C8B-B14F-4D97-AF65-F5344CB8AC3E}">
        <p14:creationId xmlns:p14="http://schemas.microsoft.com/office/powerpoint/2010/main" val="335210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10 main eco-parameters are: Organic or local food, Eco-friendly building materials, 100% renewable energy, solar water heating, ecological cleaning products, more than 80% waste recycling, accessibility with public transportation, recovery &amp; reuse of rainwater, water flow reducers.</a:t>
            </a:r>
            <a:endParaRPr lang="en-US" dirty="0" smtClean="0"/>
          </a:p>
          <a:p>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4</a:t>
            </a:fld>
            <a:endParaRPr lang="en-US"/>
          </a:p>
        </p:txBody>
      </p:sp>
    </p:spTree>
    <p:extLst>
      <p:ext uri="{BB962C8B-B14F-4D97-AF65-F5344CB8AC3E}">
        <p14:creationId xmlns:p14="http://schemas.microsoft.com/office/powerpoint/2010/main" val="278207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Ecodots</a:t>
            </a:r>
            <a:r>
              <a:rPr lang="en-US" sz="1200" b="0" i="0" u="none" strike="noStrike" kern="1200" baseline="0" dirty="0" smtClean="0">
                <a:solidFill>
                  <a:schemeClr val="tx1"/>
                </a:solidFill>
                <a:latin typeface="+mn-lt"/>
                <a:ea typeface="+mn-ea"/>
                <a:cs typeface="+mn-cs"/>
              </a:rPr>
              <a:t> will benefit from </a:t>
            </a:r>
            <a:r>
              <a:rPr lang="en-US" sz="1200" b="0" i="0" u="none" strike="noStrike" kern="1200" baseline="0" dirty="0" err="1" smtClean="0">
                <a:solidFill>
                  <a:schemeClr val="tx1"/>
                </a:solidFill>
                <a:latin typeface="+mn-lt"/>
                <a:ea typeface="+mn-ea"/>
                <a:cs typeface="+mn-cs"/>
              </a:rPr>
              <a:t>ItalyGreenTravel</a:t>
            </a:r>
            <a:r>
              <a:rPr lang="en-US" sz="1200" b="0" i="0" u="none" strike="noStrike" kern="1200" baseline="0" dirty="0" smtClean="0">
                <a:solidFill>
                  <a:schemeClr val="tx1"/>
                </a:solidFill>
                <a:latin typeface="+mn-lt"/>
                <a:ea typeface="+mn-ea"/>
                <a:cs typeface="+mn-cs"/>
              </a:rPr>
              <a:t> project and database, but also: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err="1" smtClean="0">
                <a:solidFill>
                  <a:schemeClr val="tx1"/>
                </a:solidFill>
                <a:latin typeface="+mn-lt"/>
                <a:ea typeface="+mn-ea"/>
                <a:cs typeface="+mn-cs"/>
              </a:rPr>
              <a:t>from</a:t>
            </a:r>
            <a:r>
              <a:rPr lang="en-US" sz="1200" b="0" i="1" u="none" strike="noStrike" kern="1200" baseline="0" dirty="0" err="1" smtClean="0">
                <a:solidFill>
                  <a:schemeClr val="tx1"/>
                </a:solidFill>
                <a:latin typeface="+mn-lt"/>
                <a:ea typeface="+mn-ea"/>
                <a:cs typeface="+mn-cs"/>
              </a:rPr>
              <a:t>TourCert</a:t>
            </a:r>
            <a:r>
              <a:rPr lang="en-US" sz="1200" b="0" i="0" u="none" strike="noStrike" kern="1200" baseline="0" dirty="0" smtClean="0">
                <a:solidFill>
                  <a:schemeClr val="tx1"/>
                </a:solidFill>
                <a:latin typeface="+mn-lt"/>
                <a:ea typeface="+mn-ea"/>
                <a:cs typeface="+mn-cs"/>
              </a:rPr>
              <a:t>, the certification methodology developed by the partner Kate,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and from </a:t>
            </a:r>
            <a:r>
              <a:rPr lang="en-US" sz="1200" b="0" i="1" u="none" strike="noStrike" kern="1200" baseline="0" dirty="0" smtClean="0">
                <a:solidFill>
                  <a:schemeClr val="tx1"/>
                </a:solidFill>
                <a:latin typeface="+mn-lt"/>
                <a:ea typeface="+mn-ea"/>
                <a:cs typeface="+mn-cs"/>
              </a:rPr>
              <a:t>E-</a:t>
            </a:r>
            <a:r>
              <a:rPr lang="en-US" sz="1200" b="0" i="1" u="none" strike="noStrike" kern="1200" baseline="0" dirty="0" err="1" smtClean="0">
                <a:solidFill>
                  <a:schemeClr val="tx1"/>
                </a:solidFill>
                <a:latin typeface="+mn-lt"/>
                <a:ea typeface="+mn-ea"/>
                <a:cs typeface="+mn-cs"/>
              </a:rPr>
              <a:t>Turist</a:t>
            </a:r>
            <a:r>
              <a:rPr lang="en-US" sz="1200" b="0" i="0" u="none" strike="noStrike" kern="1200" baseline="0" dirty="0" smtClean="0">
                <a:solidFill>
                  <a:schemeClr val="tx1"/>
                </a:solidFill>
                <a:latin typeface="+mn-lt"/>
                <a:ea typeface="+mn-ea"/>
                <a:cs typeface="+mn-cs"/>
              </a:rPr>
              <a:t>, the artificial intelligence technology available to the partner </a:t>
            </a:r>
            <a:r>
              <a:rPr lang="en-US" sz="1200" b="0" i="0" u="none" strike="noStrike" kern="1200" baseline="0" dirty="0" err="1" smtClean="0">
                <a:solidFill>
                  <a:schemeClr val="tx1"/>
                </a:solidFill>
                <a:latin typeface="+mn-lt"/>
                <a:ea typeface="+mn-ea"/>
                <a:cs typeface="+mn-cs"/>
              </a:rPr>
              <a:t>Jozef</a:t>
            </a:r>
            <a:r>
              <a:rPr lang="en-US" sz="1200" b="0" i="0" u="none" strike="noStrike" kern="1200" baseline="0" dirty="0" smtClean="0">
                <a:solidFill>
                  <a:schemeClr val="tx1"/>
                </a:solidFill>
                <a:latin typeface="+mn-lt"/>
                <a:ea typeface="+mn-ea"/>
                <a:cs typeface="+mn-cs"/>
              </a:rPr>
              <a:t> Stephan Institute for the development and </a:t>
            </a:r>
            <a:r>
              <a:rPr lang="en-US" sz="1200" b="0" i="0" u="none" strike="noStrike" kern="1200" baseline="0" dirty="0" err="1" smtClean="0">
                <a:solidFill>
                  <a:schemeClr val="tx1"/>
                </a:solidFill>
                <a:latin typeface="+mn-lt"/>
                <a:ea typeface="+mn-ea"/>
                <a:cs typeface="+mn-cs"/>
              </a:rPr>
              <a:t>visualisation</a:t>
            </a:r>
            <a:r>
              <a:rPr lang="en-US" sz="1200" b="0" i="0" u="none" strike="noStrike" kern="1200" baseline="0" dirty="0" smtClean="0">
                <a:solidFill>
                  <a:schemeClr val="tx1"/>
                </a:solidFill>
                <a:latin typeface="+mn-lt"/>
                <a:ea typeface="+mn-ea"/>
                <a:cs typeface="+mn-cs"/>
              </a:rPr>
              <a:t> of </a:t>
            </a:r>
            <a:r>
              <a:rPr lang="en-US" sz="1200" b="0" i="0" u="none" strike="noStrike" kern="1200" baseline="0" dirty="0" err="1" smtClean="0">
                <a:solidFill>
                  <a:schemeClr val="tx1"/>
                </a:solidFill>
                <a:latin typeface="+mn-lt"/>
                <a:ea typeface="+mn-ea"/>
                <a:cs typeface="+mn-cs"/>
              </a:rPr>
              <a:t>personalised</a:t>
            </a:r>
            <a:r>
              <a:rPr lang="en-US" sz="1200" b="0" i="0" u="none" strike="noStrike" kern="1200" baseline="0" dirty="0" smtClean="0">
                <a:solidFill>
                  <a:schemeClr val="tx1"/>
                </a:solidFill>
                <a:latin typeface="+mn-lt"/>
                <a:ea typeface="+mn-ea"/>
                <a:cs typeface="+mn-cs"/>
              </a:rPr>
              <a:t> itineraries. </a:t>
            </a:r>
          </a:p>
          <a:p>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5</a:t>
            </a:fld>
            <a:endParaRPr lang="en-US"/>
          </a:p>
        </p:txBody>
      </p:sp>
    </p:spTree>
    <p:extLst>
      <p:ext uri="{BB962C8B-B14F-4D97-AF65-F5344CB8AC3E}">
        <p14:creationId xmlns:p14="http://schemas.microsoft.com/office/powerpoint/2010/main" val="53916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other project partners of: </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nel</a:t>
            </a:r>
            <a:r>
              <a:rPr lang="en-US" sz="1200" b="0" i="0" u="none" strike="noStrike" kern="1200" baseline="0" dirty="0" smtClean="0">
                <a:solidFill>
                  <a:schemeClr val="tx1"/>
                </a:solidFill>
                <a:latin typeface="+mn-lt"/>
                <a:ea typeface="+mn-ea"/>
                <a:cs typeface="+mn-cs"/>
              </a:rPr>
              <a:t> Parco, a small enterprise known for operating a successful case of ecotourism in the South of Italy</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EcoDev</a:t>
            </a:r>
            <a:r>
              <a:rPr lang="en-US" sz="1200" b="0" i="0" u="none" strike="noStrike" kern="1200" baseline="0" dirty="0" smtClean="0">
                <a:solidFill>
                  <a:schemeClr val="tx1"/>
                </a:solidFill>
                <a:latin typeface="+mn-lt"/>
                <a:ea typeface="+mn-ea"/>
                <a:cs typeface="+mn-cs"/>
              </a:rPr>
              <a:t>, a Serbian NGO </a:t>
            </a:r>
            <a:r>
              <a:rPr lang="en-US" sz="1200" b="0" i="0" u="none" strike="noStrike" kern="1200" baseline="0" dirty="0" err="1" smtClean="0">
                <a:solidFill>
                  <a:schemeClr val="tx1"/>
                </a:solidFill>
                <a:latin typeface="+mn-lt"/>
                <a:ea typeface="+mn-ea"/>
                <a:cs typeface="+mn-cs"/>
              </a:rPr>
              <a:t>specialising</a:t>
            </a:r>
            <a:r>
              <a:rPr lang="en-US" sz="1200" b="0" i="0" u="none" strike="noStrike" kern="1200" baseline="0" dirty="0" smtClean="0">
                <a:solidFill>
                  <a:schemeClr val="tx1"/>
                </a:solidFill>
                <a:latin typeface="+mn-lt"/>
                <a:ea typeface="+mn-ea"/>
                <a:cs typeface="+mn-cs"/>
              </a:rPr>
              <a:t> on the development of ecotourism. </a:t>
            </a:r>
          </a:p>
          <a:p>
            <a:r>
              <a:rPr lang="en-US" sz="1200" b="0" i="0" u="none" strike="noStrike" kern="1200" baseline="0" dirty="0" smtClean="0">
                <a:solidFill>
                  <a:schemeClr val="tx1"/>
                </a:solidFill>
                <a:latin typeface="+mn-lt"/>
                <a:ea typeface="+mn-ea"/>
                <a:cs typeface="+mn-cs"/>
              </a:rPr>
              <a:t> Municipality of Parma in Italy, which supports ecotourism at municipal and regional level, and provides leverage at the national level. </a:t>
            </a:r>
          </a:p>
          <a:p>
            <a:r>
              <a:rPr lang="en-US" sz="1200" b="0" i="0" u="none" strike="noStrike" kern="1200" baseline="0" dirty="0" smtClean="0">
                <a:solidFill>
                  <a:schemeClr val="tx1"/>
                </a:solidFill>
                <a:latin typeface="+mn-lt"/>
                <a:ea typeface="+mn-ea"/>
                <a:cs typeface="+mn-cs"/>
              </a:rPr>
              <a:t> Serbian Ministry of Finance and Economy, which in Serbia is responsible for tourism and keep the links with the world of accommodations and tour operators. </a:t>
            </a:r>
          </a:p>
          <a:p>
            <a:r>
              <a:rPr lang="en-US" sz="1200" b="0" i="0" u="none" strike="noStrike" kern="1200" baseline="0" dirty="0" smtClean="0">
                <a:solidFill>
                  <a:schemeClr val="tx1"/>
                </a:solidFill>
                <a:latin typeface="+mn-lt"/>
                <a:ea typeface="+mn-ea"/>
                <a:cs typeface="+mn-cs"/>
              </a:rPr>
              <a:t>. Isis, an Italian Research Center</a:t>
            </a:r>
          </a:p>
          <a:p>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6</a:t>
            </a:fld>
            <a:endParaRPr lang="en-US"/>
          </a:p>
        </p:txBody>
      </p:sp>
    </p:spTree>
    <p:extLst>
      <p:ext uri="{BB962C8B-B14F-4D97-AF65-F5344CB8AC3E}">
        <p14:creationId xmlns:p14="http://schemas.microsoft.com/office/powerpoint/2010/main" val="407133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err="1" smtClean="0"/>
              <a:t>EcoDots</a:t>
            </a:r>
            <a:r>
              <a:rPr lang="en-GB" dirty="0" smtClean="0"/>
              <a:t> aims to connect travellers, small and micro-enterprises in hospitality sector, tour operators, local communities and itineraries, sharing a close link to the concept of eco-tourism. </a:t>
            </a:r>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7</a:t>
            </a:fld>
            <a:endParaRPr lang="en-US"/>
          </a:p>
        </p:txBody>
      </p:sp>
    </p:spTree>
    <p:extLst>
      <p:ext uri="{BB962C8B-B14F-4D97-AF65-F5344CB8AC3E}">
        <p14:creationId xmlns:p14="http://schemas.microsoft.com/office/powerpoint/2010/main" val="384388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Specifically, the 3 main objective of the project are:</a:t>
            </a:r>
            <a:endParaRPr lang="en-US" dirty="0" smtClean="0"/>
          </a:p>
          <a:p>
            <a:pPr lvl="0"/>
            <a:r>
              <a:rPr lang="en-GB" dirty="0" smtClean="0"/>
              <a:t>1)</a:t>
            </a:r>
            <a:r>
              <a:rPr lang="en-GB" baseline="0" dirty="0" smtClean="0"/>
              <a:t> </a:t>
            </a:r>
            <a:r>
              <a:rPr lang="en-GB" dirty="0" smtClean="0"/>
              <a:t>build an innovative network of sustainable accommodations and “green” itineraries in the countries of Italy, Austria, Switzerland, Germany, Slovenia and Serbia.</a:t>
            </a:r>
            <a:endParaRPr lang="en-US" dirty="0" smtClean="0"/>
          </a:p>
          <a:p>
            <a:pPr lvl="0"/>
            <a:r>
              <a:rPr lang="en-GB" dirty="0" smtClean="0"/>
              <a:t>2)</a:t>
            </a:r>
            <a:r>
              <a:rPr lang="en-GB" baseline="0" dirty="0" smtClean="0"/>
              <a:t> p</a:t>
            </a:r>
            <a:r>
              <a:rPr lang="en-GB" dirty="0" smtClean="0"/>
              <a:t>romote the demand of sustainable tourism in Europe, leveraging an intelligent interactive system, committed people, natural resources, quality accommodations, local and transnational itineraries.</a:t>
            </a:r>
            <a:endParaRPr lang="en-US" dirty="0" smtClean="0"/>
          </a:p>
          <a:p>
            <a:pPr lvl="0"/>
            <a:r>
              <a:rPr lang="en-GB" dirty="0" smtClean="0"/>
              <a:t>3)</a:t>
            </a:r>
            <a:r>
              <a:rPr lang="en-GB" baseline="0" dirty="0" smtClean="0"/>
              <a:t> i</a:t>
            </a:r>
            <a:r>
              <a:rPr lang="en-GB" dirty="0" smtClean="0"/>
              <a:t>nvolve small green hotels, eco B&amp;Bs, bio farmhouses and tours operators sharing an eco-tourism vision, in order to enhance their visibility on the market and transfer good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8</a:t>
            </a:fld>
            <a:endParaRPr lang="en-US"/>
          </a:p>
        </p:txBody>
      </p:sp>
    </p:spTree>
    <p:extLst>
      <p:ext uri="{BB962C8B-B14F-4D97-AF65-F5344CB8AC3E}">
        <p14:creationId xmlns:p14="http://schemas.microsoft.com/office/powerpoint/2010/main" val="413042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work plan of the project:</a:t>
            </a:r>
            <a:endParaRPr lang="en-GB" dirty="0" smtClean="0"/>
          </a:p>
          <a:p>
            <a:pPr lvl="0">
              <a:buFont typeface="Wingdings" panose="05000000000000000000" pitchFamily="2" charset="2"/>
              <a:buChar char="Ø"/>
            </a:pPr>
            <a:endParaRPr lang="en-GB" dirty="0" smtClean="0"/>
          </a:p>
          <a:p>
            <a:pPr lvl="0">
              <a:buFont typeface="Wingdings" panose="05000000000000000000" pitchFamily="2" charset="2"/>
              <a:buChar char="Ø"/>
            </a:pPr>
            <a:r>
              <a:rPr lang="en-GB" dirty="0" smtClean="0"/>
              <a:t>WP1,</a:t>
            </a:r>
            <a:r>
              <a:rPr lang="en-GB" baseline="0" dirty="0" smtClean="0"/>
              <a:t> </a:t>
            </a:r>
            <a:r>
              <a:rPr lang="en-GB" dirty="0" smtClean="0"/>
              <a:t>Market recognition:</a:t>
            </a:r>
            <a:r>
              <a:rPr lang="en-GB" baseline="0" dirty="0" smtClean="0"/>
              <a:t> which survey and analyses the existing and expected ecotourism market in Italy, Germany, Austria, Switzerland, Serbia, Slovenia, reviews user needs, behaviours and preferences, agrees on the vision and the brand of Europe Green Travel</a:t>
            </a:r>
            <a:endParaRPr lang="en-GB" dirty="0" smtClean="0"/>
          </a:p>
          <a:p>
            <a:pPr marL="0" lvl="0" indent="0">
              <a:buNone/>
            </a:pPr>
            <a:endParaRPr lang="en-US" dirty="0" smtClean="0"/>
          </a:p>
          <a:p>
            <a:pPr lvl="0">
              <a:buFont typeface="Wingdings" panose="05000000000000000000" pitchFamily="2" charset="2"/>
              <a:buChar char="Ø"/>
            </a:pPr>
            <a:r>
              <a:rPr lang="en-GB" dirty="0" smtClean="0"/>
              <a:t>WP2, Standards, community and itineraries:</a:t>
            </a:r>
            <a:r>
              <a:rPr lang="en-GB" baseline="0" dirty="0" smtClean="0"/>
              <a:t> which converges on a set of harmonised </a:t>
            </a:r>
            <a:r>
              <a:rPr lang="en-GB" baseline="0" dirty="0" err="1" smtClean="0"/>
              <a:t>EcoDots</a:t>
            </a:r>
            <a:r>
              <a:rPr lang="en-GB" baseline="0" dirty="0" smtClean="0"/>
              <a:t> standards for inclusion in the Europe Green Travel community, </a:t>
            </a:r>
            <a:r>
              <a:rPr lang="en-GB" baseline="0" dirty="0" err="1" smtClean="0"/>
              <a:t>estabilishes</a:t>
            </a:r>
            <a:r>
              <a:rPr lang="en-GB" baseline="0" dirty="0" smtClean="0"/>
              <a:t> a transnational database of </a:t>
            </a:r>
            <a:r>
              <a:rPr lang="en-GB" baseline="0" dirty="0" err="1" smtClean="0"/>
              <a:t>ecofriendly</a:t>
            </a:r>
            <a:r>
              <a:rPr lang="en-GB" baseline="0" dirty="0" smtClean="0"/>
              <a:t> accommodations, tours-operators and itineraries in Italy, Austria, Germany, Slovenia, Serbia and Switzerland</a:t>
            </a:r>
            <a:endParaRPr lang="en-GB" dirty="0" smtClean="0"/>
          </a:p>
          <a:p>
            <a:pPr marL="0" lvl="0" indent="0">
              <a:buNone/>
            </a:pPr>
            <a:endParaRPr lang="en-GB" dirty="0" smtClean="0"/>
          </a:p>
          <a:p>
            <a:pPr lvl="0">
              <a:buFont typeface="Wingdings" panose="05000000000000000000" pitchFamily="2" charset="2"/>
              <a:buChar char="Ø"/>
            </a:pPr>
            <a:r>
              <a:rPr lang="en-US" dirty="0" smtClean="0"/>
              <a:t>WP3</a:t>
            </a:r>
            <a:r>
              <a:rPr lang="en-US" baseline="0" dirty="0" smtClean="0"/>
              <a:t>, </a:t>
            </a:r>
            <a:r>
              <a:rPr lang="en-US" dirty="0" smtClean="0"/>
              <a:t>Web architecture:</a:t>
            </a:r>
            <a:r>
              <a:rPr lang="en-US" baseline="0" dirty="0" smtClean="0"/>
              <a:t> which enhances the </a:t>
            </a:r>
            <a:r>
              <a:rPr lang="en-US" baseline="0" dirty="0" err="1" smtClean="0"/>
              <a:t>ItalyGreenTravel</a:t>
            </a:r>
            <a:r>
              <a:rPr lang="en-US" baseline="0" dirty="0" smtClean="0"/>
              <a:t> website with the European database, the E-</a:t>
            </a:r>
            <a:r>
              <a:rPr lang="en-US" baseline="0" dirty="0" err="1" smtClean="0"/>
              <a:t>Turist</a:t>
            </a:r>
            <a:r>
              <a:rPr lang="en-US" baseline="0" dirty="0" smtClean="0"/>
              <a:t> itineraries and search functionalities (an artificial intelligence developed by Serbian partner), the mobile application and other valuable ideas suggested by the local communities.</a:t>
            </a:r>
            <a:endParaRPr lang="en-US" dirty="0" smtClean="0"/>
          </a:p>
          <a:p>
            <a:pPr lvl="0">
              <a:buFont typeface="Wingdings" panose="05000000000000000000" pitchFamily="2" charset="2"/>
              <a:buChar char="Ø"/>
            </a:pPr>
            <a:endParaRPr lang="en-US" dirty="0" smtClean="0"/>
          </a:p>
          <a:p>
            <a:pPr lvl="0">
              <a:buFont typeface="Wingdings" panose="05000000000000000000" pitchFamily="2" charset="2"/>
              <a:buChar char="Ø"/>
            </a:pPr>
            <a:r>
              <a:rPr lang="en-US" dirty="0" smtClean="0"/>
              <a:t>WP4, Promotion, dissemination and outreach, which</a:t>
            </a:r>
            <a:r>
              <a:rPr lang="en-US" baseline="0" dirty="0" smtClean="0"/>
              <a:t> provides </a:t>
            </a:r>
            <a:r>
              <a:rPr lang="en-US" baseline="0" dirty="0" err="1" smtClean="0"/>
              <a:t>EcoDots</a:t>
            </a:r>
            <a:r>
              <a:rPr lang="en-US" baseline="0" dirty="0" smtClean="0"/>
              <a:t> with visibility, ability to involve and interact with the target group</a:t>
            </a:r>
            <a:endParaRPr lang="en-US" dirty="0" smtClean="0"/>
          </a:p>
          <a:p>
            <a:pPr lvl="0">
              <a:buFont typeface="Wingdings" panose="05000000000000000000" pitchFamily="2" charset="2"/>
              <a:buChar char="Ø"/>
            </a:pPr>
            <a:endParaRPr lang="en-US" dirty="0" smtClean="0"/>
          </a:p>
          <a:p>
            <a:pPr lvl="0">
              <a:buFont typeface="Wingdings" panose="05000000000000000000" pitchFamily="2" charset="2"/>
              <a:buChar char="Ø"/>
            </a:pPr>
            <a:r>
              <a:rPr lang="en-US" dirty="0" smtClean="0"/>
              <a:t>WP5, Result evaluation, which identifies, monitors</a:t>
            </a:r>
            <a:r>
              <a:rPr lang="en-US" baseline="0" dirty="0" smtClean="0"/>
              <a:t> and reflects the impact of </a:t>
            </a:r>
            <a:r>
              <a:rPr lang="en-US" baseline="0" dirty="0" err="1" smtClean="0"/>
              <a:t>EcoDots</a:t>
            </a:r>
            <a:r>
              <a:rPr lang="en-US" baseline="0" dirty="0" smtClean="0"/>
              <a:t> project</a:t>
            </a:r>
            <a:endParaRPr lang="en-US" dirty="0" smtClean="0"/>
          </a:p>
          <a:p>
            <a:pPr lvl="0">
              <a:buFont typeface="Wingdings" panose="05000000000000000000" pitchFamily="2" charset="2"/>
              <a:buChar char="Ø"/>
            </a:pPr>
            <a:endParaRPr lang="en-US" dirty="0" smtClean="0"/>
          </a:p>
          <a:p>
            <a:pPr lvl="0">
              <a:buFont typeface="Wingdings" panose="05000000000000000000" pitchFamily="2" charset="2"/>
              <a:buChar char="Ø"/>
            </a:pPr>
            <a:r>
              <a:rPr lang="en-US" dirty="0" smtClean="0"/>
              <a:t>WP6, Coordination and management, which ensures strategic</a:t>
            </a:r>
            <a:r>
              <a:rPr lang="en-US" baseline="0" dirty="0" smtClean="0"/>
              <a:t> direction of the project activities</a:t>
            </a:r>
            <a:endParaRPr lang="en-US" dirty="0" smtClean="0"/>
          </a:p>
          <a:p>
            <a:endParaRPr lang="en-US" dirty="0"/>
          </a:p>
        </p:txBody>
      </p:sp>
      <p:sp>
        <p:nvSpPr>
          <p:cNvPr id="4" name="Slide Number Placeholder 3"/>
          <p:cNvSpPr>
            <a:spLocks noGrp="1"/>
          </p:cNvSpPr>
          <p:nvPr>
            <p:ph type="sldNum" sz="quarter" idx="10"/>
          </p:nvPr>
        </p:nvSpPr>
        <p:spPr/>
        <p:txBody>
          <a:bodyPr/>
          <a:lstStyle/>
          <a:p>
            <a:fld id="{40DCF273-3AA4-4EF7-BBA8-9933CF34FFE9}" type="slidenum">
              <a:rPr lang="en-US" smtClean="0"/>
              <a:t>9</a:t>
            </a:fld>
            <a:endParaRPr lang="en-US"/>
          </a:p>
        </p:txBody>
      </p:sp>
    </p:spTree>
    <p:extLst>
      <p:ext uri="{BB962C8B-B14F-4D97-AF65-F5344CB8AC3E}">
        <p14:creationId xmlns:p14="http://schemas.microsoft.com/office/powerpoint/2010/main" val="413042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A60F2-22B0-4021-BA02-90B51054965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250183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A60F2-22B0-4021-BA02-90B51054965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132099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A60F2-22B0-4021-BA02-90B51054965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215197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A60F2-22B0-4021-BA02-90B51054965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25486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8A60F2-22B0-4021-BA02-90B510549652}"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92692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A60F2-22B0-4021-BA02-90B510549652}"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214382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8A60F2-22B0-4021-BA02-90B510549652}"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59079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A60F2-22B0-4021-BA02-90B510549652}"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2196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A60F2-22B0-4021-BA02-90B510549652}" type="datetimeFigureOut">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6087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A60F2-22B0-4021-BA02-90B510549652}"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178143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A60F2-22B0-4021-BA02-90B510549652}"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49539-C0A0-4400-A39B-10DE5F7BBA8A}" type="slidenum">
              <a:rPr lang="en-US" smtClean="0"/>
              <a:t>‹#›</a:t>
            </a:fld>
            <a:endParaRPr lang="en-US"/>
          </a:p>
        </p:txBody>
      </p:sp>
    </p:spTree>
    <p:extLst>
      <p:ext uri="{BB962C8B-B14F-4D97-AF65-F5344CB8AC3E}">
        <p14:creationId xmlns:p14="http://schemas.microsoft.com/office/powerpoint/2010/main" val="259005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A60F2-22B0-4021-BA02-90B510549652}" type="datetimeFigureOut">
              <a:rPr lang="en-US" smtClean="0"/>
              <a:t>5/12/2014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49539-C0A0-4400-A39B-10DE5F7BBA8A}" type="slidenum">
              <a:rPr lang="en-US" smtClean="0"/>
              <a:t>‹#›</a:t>
            </a:fld>
            <a:endParaRPr lang="en-US"/>
          </a:p>
        </p:txBody>
      </p:sp>
    </p:spTree>
    <p:extLst>
      <p:ext uri="{BB962C8B-B14F-4D97-AF65-F5344CB8AC3E}">
        <p14:creationId xmlns:p14="http://schemas.microsoft.com/office/powerpoint/2010/main" val="3174835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www.italygreentravel.it/" TargetMode="External"/><Relationship Id="rId2" Type="http://schemas.openxmlformats.org/officeDocument/2006/relationships/hyperlink" Target="https://www.youtube.com/watch?v=PlrVBAxeGXY#t=150"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mailto:silvia@viaggiverdi.it" TargetMode="External"/><Relationship Id="rId4" Type="http://schemas.openxmlformats.org/officeDocument/2006/relationships/hyperlink" Target="mailto:simone@viaggiverdi.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b="1" dirty="0" err="1" smtClean="0"/>
              <a:t>EcoDots</a:t>
            </a:r>
            <a:endParaRPr lang="en-US" b="1" dirty="0"/>
          </a:p>
        </p:txBody>
      </p:sp>
      <p:pic>
        <p:nvPicPr>
          <p:cNvPr id="1026" name="Picture 2" descr="C:\SILVIA\WORKS\VIAGGIVERDI\BANDI FINANZIAMENTO\PROGETTO EUROPEO\01_RICHIESTA\IMMAGINI\Ecodot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877" y="2029143"/>
            <a:ext cx="5540806" cy="435218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6219056"/>
            <a:ext cx="9144000" cy="7383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t>Connecting the green (eco) dots network</a:t>
            </a:r>
            <a:endParaRPr lang="en-US" sz="1800" b="1" dirty="0"/>
          </a:p>
        </p:txBody>
      </p:sp>
      <p:sp>
        <p:nvSpPr>
          <p:cNvPr id="4" name="TextBox 3"/>
          <p:cNvSpPr txBox="1"/>
          <p:nvPr/>
        </p:nvSpPr>
        <p:spPr>
          <a:xfrm>
            <a:off x="1619672" y="980728"/>
            <a:ext cx="6624736" cy="861774"/>
          </a:xfrm>
          <a:prstGeom prst="rect">
            <a:avLst/>
          </a:prstGeom>
          <a:noFill/>
        </p:spPr>
        <p:txBody>
          <a:bodyPr wrap="square" rtlCol="0">
            <a:spAutoFit/>
          </a:bodyPr>
          <a:lstStyle/>
          <a:p>
            <a:r>
              <a:rPr lang="en-US" sz="2500" b="1" dirty="0" smtClean="0"/>
              <a:t>A European </a:t>
            </a:r>
            <a:r>
              <a:rPr lang="en-US" sz="2500" b="1" dirty="0"/>
              <a:t>network of </a:t>
            </a:r>
            <a:r>
              <a:rPr lang="en-US" sz="2500" b="1" dirty="0" smtClean="0"/>
              <a:t>ecofriendly touristic </a:t>
            </a:r>
            <a:r>
              <a:rPr lang="en-US" sz="2500" b="1" dirty="0"/>
              <a:t>destinations, hosting facilities and </a:t>
            </a:r>
            <a:r>
              <a:rPr lang="en-US" sz="2500" b="1" dirty="0" smtClean="0"/>
              <a:t>itineraries</a:t>
            </a:r>
            <a:endParaRPr lang="en-US" sz="2500" dirty="0"/>
          </a:p>
        </p:txBody>
      </p:sp>
    </p:spTree>
    <p:extLst>
      <p:ext uri="{BB962C8B-B14F-4D97-AF65-F5344CB8AC3E}">
        <p14:creationId xmlns:p14="http://schemas.microsoft.com/office/powerpoint/2010/main" val="130036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2" y="620688"/>
            <a:ext cx="7560842" cy="1246495"/>
          </a:xfrm>
          <a:prstGeom prst="rect">
            <a:avLst/>
          </a:prstGeom>
          <a:noFill/>
        </p:spPr>
        <p:txBody>
          <a:bodyPr wrap="square" rtlCol="0">
            <a:spAutoFit/>
          </a:bodyPr>
          <a:lstStyle/>
          <a:p>
            <a:r>
              <a:rPr lang="en-US" sz="2500" b="1" dirty="0" smtClean="0"/>
              <a:t>Duration: </a:t>
            </a:r>
            <a:r>
              <a:rPr lang="en-US" sz="2500" dirty="0" smtClean="0"/>
              <a:t>18 months</a:t>
            </a:r>
          </a:p>
          <a:p>
            <a:r>
              <a:rPr lang="en-US" sz="2500" b="1" dirty="0" smtClean="0"/>
              <a:t>Total cost: </a:t>
            </a:r>
            <a:r>
              <a:rPr lang="en-US" sz="2500" dirty="0" smtClean="0"/>
              <a:t>330.689 Euro (248.016 EC contribution)</a:t>
            </a:r>
          </a:p>
          <a:p>
            <a:r>
              <a:rPr lang="en-US" sz="2500" b="1" dirty="0" smtClean="0"/>
              <a:t>Deliverables:</a:t>
            </a:r>
            <a:endParaRPr lang="en-US" sz="2500" b="1"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235" t="20698" r="18938" b="28968"/>
          <a:stretch/>
        </p:blipFill>
        <p:spPr bwMode="auto">
          <a:xfrm>
            <a:off x="690157" y="2060848"/>
            <a:ext cx="7914291" cy="368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69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6186" y="980728"/>
            <a:ext cx="5832648" cy="556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47664" y="1246174"/>
            <a:ext cx="6768752" cy="1514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46498" y="1246174"/>
            <a:ext cx="6712024" cy="1400383"/>
          </a:xfrm>
          <a:prstGeom prst="rect">
            <a:avLst/>
          </a:prstGeom>
          <a:noFill/>
        </p:spPr>
        <p:txBody>
          <a:bodyPr wrap="square" rtlCol="0">
            <a:spAutoFit/>
          </a:bodyPr>
          <a:lstStyle/>
          <a:p>
            <a:pPr algn="ctr"/>
            <a:r>
              <a:rPr lang="en-GB" sz="4000" b="1" u="sng" dirty="0" smtClean="0">
                <a:solidFill>
                  <a:schemeClr val="bg1"/>
                </a:solidFill>
              </a:rPr>
              <a:t>www.europegreentravel.com</a:t>
            </a:r>
          </a:p>
          <a:p>
            <a:pPr algn="ctr"/>
            <a:endParaRPr lang="en-GB" sz="2000" b="1" dirty="0">
              <a:solidFill>
                <a:schemeClr val="bg1"/>
              </a:solidFill>
            </a:endParaRPr>
          </a:p>
          <a:p>
            <a:pPr algn="ctr"/>
            <a:r>
              <a:rPr lang="en-GB" sz="2500" b="1" dirty="0" smtClean="0">
                <a:solidFill>
                  <a:schemeClr val="bg1"/>
                </a:solidFill>
              </a:rPr>
              <a:t>European web platform for Sustainable Tourism</a:t>
            </a:r>
            <a:endParaRPr lang="en-US" sz="2500" dirty="0">
              <a:solidFill>
                <a:schemeClr val="bg1"/>
              </a:solidFill>
            </a:endParaRPr>
          </a:p>
        </p:txBody>
      </p:sp>
    </p:spTree>
    <p:extLst>
      <p:ext uri="{BB962C8B-B14F-4D97-AF65-F5344CB8AC3E}">
        <p14:creationId xmlns:p14="http://schemas.microsoft.com/office/powerpoint/2010/main" val="3504668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404664"/>
            <a:ext cx="7632848" cy="5904656"/>
          </a:xfrm>
        </p:spPr>
        <p:txBody>
          <a:bodyPr>
            <a:normAutofit lnSpcReduction="10000"/>
          </a:bodyPr>
          <a:lstStyle/>
          <a:p>
            <a:pPr marL="0" indent="0">
              <a:buNone/>
            </a:pPr>
            <a:r>
              <a:rPr lang="en-US" sz="2500" b="1" dirty="0" smtClean="0"/>
              <a:t>Main Outcomes</a:t>
            </a:r>
            <a:r>
              <a:rPr lang="en-US" sz="2500" b="1" dirty="0"/>
              <a:t>: </a:t>
            </a:r>
            <a:endParaRPr lang="en-US" sz="2500" b="1" dirty="0" smtClean="0"/>
          </a:p>
          <a:p>
            <a:pPr marL="0" indent="0">
              <a:buNone/>
            </a:pPr>
            <a:endParaRPr lang="en-US" sz="2500" b="1" dirty="0" smtClean="0"/>
          </a:p>
          <a:p>
            <a:pPr>
              <a:buFont typeface="Wingdings" panose="05000000000000000000" pitchFamily="2" charset="2"/>
              <a:buChar char="Ø"/>
            </a:pPr>
            <a:r>
              <a:rPr lang="en-US" sz="2500" dirty="0" smtClean="0"/>
              <a:t>Create the Europe Green Travel Community, formed primarily by eco-accommodations and tours operators in Italy, Austria, Switzerland, Serbia, Slovenia.</a:t>
            </a:r>
          </a:p>
          <a:p>
            <a:pPr marL="0" indent="0">
              <a:buNone/>
            </a:pPr>
            <a:endParaRPr lang="en-US" sz="2500" dirty="0" smtClean="0"/>
          </a:p>
          <a:p>
            <a:pPr>
              <a:buFont typeface="Wingdings" panose="05000000000000000000" pitchFamily="2" charset="2"/>
              <a:buChar char="Ø"/>
            </a:pPr>
            <a:r>
              <a:rPr lang="en-US" sz="2500" dirty="0" smtClean="0"/>
              <a:t>Create an interactive platform expected to become a reference point for the community supporting sustainable tourism in Europe.</a:t>
            </a:r>
          </a:p>
          <a:p>
            <a:pPr>
              <a:buFont typeface="Wingdings" panose="05000000000000000000" pitchFamily="2" charset="2"/>
              <a:buChar char="Ø"/>
            </a:pPr>
            <a:endParaRPr lang="en-US" sz="2500" dirty="0" smtClean="0"/>
          </a:p>
          <a:p>
            <a:pPr>
              <a:buFont typeface="Wingdings" panose="05000000000000000000" pitchFamily="2" charset="2"/>
              <a:buChar char="Ø"/>
            </a:pPr>
            <a:r>
              <a:rPr lang="en-US" sz="2500" dirty="0" smtClean="0"/>
              <a:t>Provide travelers with practical information on eco-accommodations, itineraries and topics.</a:t>
            </a:r>
          </a:p>
          <a:p>
            <a:pPr>
              <a:buFont typeface="Wingdings" panose="05000000000000000000" pitchFamily="2" charset="2"/>
              <a:buChar char="Ø"/>
            </a:pPr>
            <a:endParaRPr lang="en-US" sz="2500" dirty="0" smtClean="0"/>
          </a:p>
          <a:p>
            <a:pPr>
              <a:buFont typeface="Wingdings" panose="05000000000000000000" pitchFamily="2" charset="2"/>
              <a:buChar char="Ø"/>
            </a:pPr>
            <a:r>
              <a:rPr lang="en-US" sz="2500" dirty="0" smtClean="0"/>
              <a:t>Positive impact on the environment</a:t>
            </a:r>
            <a:endParaRPr lang="en-US" sz="2500" dirty="0"/>
          </a:p>
          <a:p>
            <a:pPr>
              <a:buFont typeface="Wingdings" panose="05000000000000000000" pitchFamily="2" charset="2"/>
              <a:buChar char="Ø"/>
            </a:pPr>
            <a:endParaRPr lang="en-US" sz="2500" dirty="0"/>
          </a:p>
          <a:p>
            <a:pPr>
              <a:buFont typeface="Wingdings" panose="05000000000000000000" pitchFamily="2" charset="2"/>
              <a:buChar char="Ø"/>
            </a:pPr>
            <a:endParaRPr lang="en-US" sz="2500" dirty="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2362067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emissionTourism1-e1351898860428"/>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043609" y="1032297"/>
            <a:ext cx="5531774" cy="26127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10800000" flipV="1">
            <a:off x="827585" y="6515471"/>
            <a:ext cx="65965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CO2 Emissions in Tourism.</a:t>
            </a:r>
            <a:r>
              <a:rPr kumimoji="0" lang="it-IT" altLang="en-US" sz="14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it-IT" alt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a:t>
            </a:r>
            <a:r>
              <a:rPr kumimoji="0" lang="it-IT" altLang="en-US" sz="14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it-IT" alt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Consumption and Environment 2012</a:t>
            </a:r>
            <a:endParaRPr kumimoji="0" lang="it-IT" alt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Description: http://blog.viaggiverdi.org/wp-content/uploads/2012/11/20351-e135189931439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759" y="3946512"/>
            <a:ext cx="5601774" cy="265084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755576" y="332656"/>
            <a:ext cx="6552728" cy="1080120"/>
          </a:xfrm>
        </p:spPr>
        <p:txBody>
          <a:bodyPr/>
          <a:lstStyle/>
          <a:p>
            <a:pPr>
              <a:buFont typeface="Wingdings" panose="05000000000000000000" pitchFamily="2" charset="2"/>
              <a:buChar char="Ø"/>
            </a:pPr>
            <a:r>
              <a:rPr lang="en-US" sz="2500" dirty="0" smtClean="0"/>
              <a:t>Reduce  CO2 emissions</a:t>
            </a:r>
            <a:endParaRPr lang="en-US" sz="25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44403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941" y="135935"/>
            <a:ext cx="8075240" cy="868958"/>
          </a:xfrm>
        </p:spPr>
        <p:txBody>
          <a:bodyPr>
            <a:normAutofit/>
          </a:bodyPr>
          <a:lstStyle/>
          <a:p>
            <a:r>
              <a:rPr lang="en-US" sz="2500" b="1" dirty="0" smtClean="0"/>
              <a:t>Thank you!</a:t>
            </a:r>
            <a:endParaRPr lang="en-US" sz="2500" b="1" dirty="0"/>
          </a:p>
        </p:txBody>
      </p:sp>
      <p:sp>
        <p:nvSpPr>
          <p:cNvPr id="3" name="Content Placeholder 2"/>
          <p:cNvSpPr>
            <a:spLocks noGrp="1"/>
          </p:cNvSpPr>
          <p:nvPr>
            <p:ph idx="1"/>
          </p:nvPr>
        </p:nvSpPr>
        <p:spPr>
          <a:xfrm>
            <a:off x="22662" y="4869160"/>
            <a:ext cx="9121338" cy="1784175"/>
          </a:xfrm>
        </p:spPr>
        <p:txBody>
          <a:bodyPr>
            <a:normAutofit/>
          </a:bodyPr>
          <a:lstStyle/>
          <a:p>
            <a:pPr marL="0" indent="0">
              <a:buNone/>
            </a:pPr>
            <a:r>
              <a:rPr lang="en-US" sz="2400" b="1" dirty="0" smtClean="0"/>
              <a:t>To know more about the Project:</a:t>
            </a:r>
          </a:p>
          <a:p>
            <a:pPr marL="0" indent="0">
              <a:buNone/>
            </a:pPr>
            <a:r>
              <a:rPr lang="en-US" sz="2400" dirty="0" smtClean="0"/>
              <a:t>Short Video: </a:t>
            </a:r>
            <a:r>
              <a:rPr lang="en-US" sz="2400" dirty="0" smtClean="0">
                <a:hlinkClick r:id="rId2"/>
              </a:rPr>
              <a:t>https</a:t>
            </a:r>
            <a:r>
              <a:rPr lang="en-US" sz="2400" dirty="0">
                <a:hlinkClick r:id="rId2"/>
              </a:rPr>
              <a:t>://</a:t>
            </a:r>
            <a:r>
              <a:rPr lang="en-US" sz="2400" dirty="0" smtClean="0">
                <a:hlinkClick r:id="rId2"/>
              </a:rPr>
              <a:t>www.youtube.com/watch?v=PlrVBAxeGXY#t=150</a:t>
            </a:r>
            <a:endParaRPr lang="en-US" sz="2400" dirty="0" smtClean="0"/>
          </a:p>
          <a:p>
            <a:pPr marL="0" indent="0">
              <a:buNone/>
            </a:pPr>
            <a:r>
              <a:rPr lang="en-US" sz="2400" dirty="0" smtClean="0"/>
              <a:t>Web site:  </a:t>
            </a:r>
            <a:r>
              <a:rPr lang="en-US" sz="2400" dirty="0" smtClean="0">
                <a:hlinkClick r:id="rId3"/>
              </a:rPr>
              <a:t>www.italygreentravel.it</a:t>
            </a:r>
            <a:endParaRPr lang="en-US" sz="2400" dirty="0"/>
          </a:p>
          <a:p>
            <a:pPr marL="0" indent="0">
              <a:buNone/>
            </a:pPr>
            <a:r>
              <a:rPr lang="en-US" sz="2400" dirty="0" smtClean="0"/>
              <a:t>Contacts:  </a:t>
            </a:r>
            <a:r>
              <a:rPr lang="en-US" sz="2400" dirty="0" smtClean="0">
                <a:hlinkClick r:id="rId4"/>
              </a:rPr>
              <a:t>simone@viaggiverdi.it</a:t>
            </a:r>
            <a:r>
              <a:rPr lang="en-US" sz="2400" dirty="0" smtClean="0"/>
              <a:t>  </a:t>
            </a:r>
            <a:r>
              <a:rPr lang="en-US" sz="2400" dirty="0" smtClean="0">
                <a:hlinkClick r:id="rId5"/>
              </a:rPr>
              <a:t>silvia@viaggiverdi.it</a:t>
            </a:r>
            <a:r>
              <a:rPr lang="en-US" sz="2400" dirty="0" smtClean="0"/>
              <a:t> </a:t>
            </a:r>
            <a:endParaRPr lang="en-US" sz="2400" dirty="0"/>
          </a:p>
          <a:p>
            <a:pPr marL="0" indent="0">
              <a:buNone/>
            </a:pPr>
            <a:endParaRPr lang="en-US" sz="2400" dirty="0"/>
          </a:p>
        </p:txBody>
      </p:sp>
      <p:pic>
        <p:nvPicPr>
          <p:cNvPr id="4" name="Picture 2" descr="https://fbcdn-sphotos-a-a.akamaihd.net/hphotos-ak-ash3/t31.0-8/1890432_703698492984554_66095476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 y="1026933"/>
            <a:ext cx="9121338" cy="350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813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557" t="8060" r="18511" b="6049"/>
          <a:stretch/>
        </p:blipFill>
        <p:spPr bwMode="auto">
          <a:xfrm>
            <a:off x="-1" y="0"/>
            <a:ext cx="9144001"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33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93" t="8626" r="19640" b="831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149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19" t="47819" r="60585" b="20500"/>
          <a:stretch/>
        </p:blipFill>
        <p:spPr bwMode="auto">
          <a:xfrm>
            <a:off x="4731666" y="184448"/>
            <a:ext cx="4349648" cy="395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3968" t="7553" r="34407" b="15625"/>
          <a:stretch/>
        </p:blipFill>
        <p:spPr bwMode="auto">
          <a:xfrm>
            <a:off x="179512" y="188640"/>
            <a:ext cx="4639756"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137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SILVIA\WORKS\VIAGGIVERDI\BANDI FINANZIAMENTO\PROGETTO EUROPEO\01_RICHIESTA\IMMAGINI\Lubi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366" y="1268760"/>
            <a:ext cx="3857114" cy="511256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SILVIA\WORKS\VIAGGIVERDI\BANDI FINANZIAMENTO\PROGETTO EUROPEO\01_RICHIESTA\IMMAGINI\CSR Tour operators_20130629-135751.png"/>
          <p:cNvPicPr>
            <a:picLocks noChangeAspect="1" noChangeArrowheads="1"/>
          </p:cNvPicPr>
          <p:nvPr/>
        </p:nvPicPr>
        <p:blipFill rotWithShape="1">
          <a:blip r:embed="rId4">
            <a:extLst>
              <a:ext uri="{28A0092B-C50C-407E-A947-70E740481C1C}">
                <a14:useLocalDpi xmlns:a14="http://schemas.microsoft.com/office/drawing/2010/main" val="0"/>
              </a:ext>
            </a:extLst>
          </a:blip>
          <a:srcRect l="11459" r="48735"/>
          <a:stretch/>
        </p:blipFill>
        <p:spPr bwMode="auto">
          <a:xfrm>
            <a:off x="179512" y="1196752"/>
            <a:ext cx="4493149" cy="5204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17349" y="404664"/>
            <a:ext cx="4426652" cy="477054"/>
          </a:xfrm>
          <a:prstGeom prst="rect">
            <a:avLst/>
          </a:prstGeom>
          <a:noFill/>
        </p:spPr>
        <p:txBody>
          <a:bodyPr wrap="square" rtlCol="0">
            <a:spAutoFit/>
          </a:bodyPr>
          <a:lstStyle/>
          <a:p>
            <a:pPr algn="ctr"/>
            <a:r>
              <a:rPr lang="en-US" sz="2500" b="1" dirty="0" smtClean="0"/>
              <a:t>E-</a:t>
            </a:r>
            <a:r>
              <a:rPr lang="en-US" sz="2500" b="1" dirty="0" err="1" smtClean="0"/>
              <a:t>Turist</a:t>
            </a:r>
            <a:endParaRPr lang="en-US" sz="2500" dirty="0"/>
          </a:p>
        </p:txBody>
      </p:sp>
      <p:sp>
        <p:nvSpPr>
          <p:cNvPr id="8" name="TextBox 7"/>
          <p:cNvSpPr txBox="1"/>
          <p:nvPr/>
        </p:nvSpPr>
        <p:spPr>
          <a:xfrm>
            <a:off x="35496" y="332656"/>
            <a:ext cx="4493149" cy="477054"/>
          </a:xfrm>
          <a:prstGeom prst="rect">
            <a:avLst/>
          </a:prstGeom>
          <a:noFill/>
        </p:spPr>
        <p:txBody>
          <a:bodyPr wrap="square" rtlCol="0">
            <a:spAutoFit/>
          </a:bodyPr>
          <a:lstStyle/>
          <a:p>
            <a:pPr algn="ctr"/>
            <a:r>
              <a:rPr lang="en-US" sz="2500" b="1" dirty="0" err="1" smtClean="0"/>
              <a:t>TourCert</a:t>
            </a:r>
            <a:endParaRPr lang="en-US" sz="2500" b="1" dirty="0"/>
          </a:p>
        </p:txBody>
      </p:sp>
    </p:spTree>
    <p:extLst>
      <p:ext uri="{BB962C8B-B14F-4D97-AF65-F5344CB8AC3E}">
        <p14:creationId xmlns:p14="http://schemas.microsoft.com/office/powerpoint/2010/main" val="105564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980728"/>
            <a:ext cx="7056784" cy="5145435"/>
          </a:xfrm>
        </p:spPr>
        <p:txBody>
          <a:bodyPr>
            <a:normAutofit lnSpcReduction="10000"/>
          </a:bodyPr>
          <a:lstStyle/>
          <a:p>
            <a:pPr marL="0" indent="0">
              <a:buNone/>
            </a:pPr>
            <a:r>
              <a:rPr lang="it-IT" sz="2500" b="1" dirty="0" smtClean="0"/>
              <a:t>Project Partners</a:t>
            </a:r>
            <a:r>
              <a:rPr lang="it-IT" sz="2500" b="1" dirty="0"/>
              <a:t>: </a:t>
            </a:r>
            <a:endParaRPr lang="it-IT" sz="2500" b="1" dirty="0" smtClean="0"/>
          </a:p>
          <a:p>
            <a:pPr marL="0" indent="0">
              <a:buNone/>
            </a:pPr>
            <a:endParaRPr lang="en-US" sz="2700" dirty="0"/>
          </a:p>
          <a:p>
            <a:r>
              <a:rPr lang="en-US" sz="2500" dirty="0"/>
              <a:t>KATE (Germany)</a:t>
            </a:r>
          </a:p>
          <a:p>
            <a:r>
              <a:rPr lang="en-US" sz="2500" dirty="0" err="1"/>
              <a:t>Institut</a:t>
            </a:r>
            <a:r>
              <a:rPr lang="en-US" sz="2500" dirty="0"/>
              <a:t> Josef Stefan (Slovenia</a:t>
            </a:r>
            <a:r>
              <a:rPr lang="en-US" sz="2500" dirty="0" smtClean="0"/>
              <a:t>)</a:t>
            </a:r>
          </a:p>
          <a:p>
            <a:r>
              <a:rPr lang="it-IT" sz="2500" dirty="0" smtClean="0"/>
              <a:t>Orme nel Parco(Italy</a:t>
            </a:r>
            <a:r>
              <a:rPr lang="it-IT" sz="2500" dirty="0"/>
              <a:t>)</a:t>
            </a:r>
            <a:endParaRPr lang="en-US" sz="2500" dirty="0"/>
          </a:p>
          <a:p>
            <a:r>
              <a:rPr lang="it-IT" sz="2500" dirty="0" smtClean="0"/>
              <a:t>EcoDev </a:t>
            </a:r>
            <a:r>
              <a:rPr lang="en-US" sz="2500" dirty="0"/>
              <a:t>Centre for Research and Development </a:t>
            </a:r>
            <a:r>
              <a:rPr lang="it-IT" sz="2500" dirty="0" smtClean="0"/>
              <a:t>(</a:t>
            </a:r>
            <a:r>
              <a:rPr lang="it-IT" sz="2500" dirty="0"/>
              <a:t>Republic of Serbia)</a:t>
            </a:r>
            <a:endParaRPr lang="en-US" sz="2500" dirty="0"/>
          </a:p>
          <a:p>
            <a:r>
              <a:rPr lang="en-US" sz="2500" dirty="0" smtClean="0"/>
              <a:t>Municipality </a:t>
            </a:r>
            <a:r>
              <a:rPr lang="en-US" sz="2500" dirty="0"/>
              <a:t>of Parma </a:t>
            </a:r>
            <a:r>
              <a:rPr lang="it-IT" sz="2500" dirty="0" smtClean="0"/>
              <a:t> </a:t>
            </a:r>
            <a:r>
              <a:rPr lang="it-IT" sz="2500" dirty="0"/>
              <a:t>(Italy)</a:t>
            </a:r>
            <a:endParaRPr lang="en-US" sz="2500" dirty="0"/>
          </a:p>
          <a:p>
            <a:r>
              <a:rPr lang="en-US" sz="2500" dirty="0" smtClean="0"/>
              <a:t>Ministry </a:t>
            </a:r>
            <a:r>
              <a:rPr lang="en-US" sz="2500" dirty="0"/>
              <a:t>of Finance &amp; Economy (Republic of Serbia)</a:t>
            </a:r>
          </a:p>
          <a:p>
            <a:r>
              <a:rPr lang="it-IT" sz="2500" dirty="0" smtClean="0"/>
              <a:t>Istituto </a:t>
            </a:r>
            <a:r>
              <a:rPr lang="it-IT" sz="2500" dirty="0"/>
              <a:t>di Studi per l’Integrazione dei Sistemi scrl ISIS (Italy)</a:t>
            </a:r>
            <a:endParaRPr lang="en-US" sz="2500" dirty="0"/>
          </a:p>
          <a:p>
            <a:pPr marL="0" indent="0">
              <a:buNone/>
            </a:pPr>
            <a:endParaRPr lang="en-US" dirty="0"/>
          </a:p>
        </p:txBody>
      </p:sp>
    </p:spTree>
    <p:extLst>
      <p:ext uri="{BB962C8B-B14F-4D97-AF65-F5344CB8AC3E}">
        <p14:creationId xmlns:p14="http://schemas.microsoft.com/office/powerpoint/2010/main" val="1685719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892" t="30765" r="34553" b="27907"/>
          <a:stretch/>
        </p:blipFill>
        <p:spPr bwMode="auto">
          <a:xfrm>
            <a:off x="317179" y="321636"/>
            <a:ext cx="4235786" cy="302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865" t="30869" r="29373" b="20433"/>
          <a:stretch/>
        </p:blipFill>
        <p:spPr bwMode="auto">
          <a:xfrm>
            <a:off x="4602868" y="116632"/>
            <a:ext cx="4406909" cy="280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8698"/>
          <a:stretch/>
        </p:blipFill>
        <p:spPr>
          <a:xfrm flipH="1">
            <a:off x="103377" y="3426010"/>
            <a:ext cx="4437756" cy="324036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114" t="5126" r="3114" b="822"/>
          <a:stretch/>
        </p:blipFill>
        <p:spPr>
          <a:xfrm>
            <a:off x="4541133" y="188640"/>
            <a:ext cx="4468644" cy="6450024"/>
          </a:xfrm>
          <a:prstGeom prst="rect">
            <a:avLst/>
          </a:prstGeom>
        </p:spPr>
      </p:pic>
    </p:spTree>
    <p:extLst>
      <p:ext uri="{BB962C8B-B14F-4D97-AF65-F5344CB8AC3E}">
        <p14:creationId xmlns:p14="http://schemas.microsoft.com/office/powerpoint/2010/main" val="361988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b="1" dirty="0"/>
              <a:t>Main objectives</a:t>
            </a:r>
            <a:endParaRPr lang="en-US" sz="2500" dirty="0"/>
          </a:p>
        </p:txBody>
      </p:sp>
      <p:sp>
        <p:nvSpPr>
          <p:cNvPr id="3" name="Content Placeholder 2"/>
          <p:cNvSpPr>
            <a:spLocks noGrp="1"/>
          </p:cNvSpPr>
          <p:nvPr>
            <p:ph idx="1"/>
          </p:nvPr>
        </p:nvSpPr>
        <p:spPr>
          <a:xfrm>
            <a:off x="611560" y="1700808"/>
            <a:ext cx="7848872" cy="4637112"/>
          </a:xfrm>
        </p:spPr>
        <p:txBody>
          <a:bodyPr>
            <a:normAutofit/>
          </a:bodyPr>
          <a:lstStyle/>
          <a:p>
            <a:pPr lvl="0">
              <a:buFont typeface="Wingdings" panose="05000000000000000000" pitchFamily="2" charset="2"/>
              <a:buChar char="Ø"/>
            </a:pPr>
            <a:r>
              <a:rPr lang="en-GB" sz="2500" dirty="0" smtClean="0"/>
              <a:t>Build an innovative network of sustainable accommodations and “green” itineraries in Italy, Austria, Switzerland, Germany, Slovenia and Serbia</a:t>
            </a:r>
          </a:p>
          <a:p>
            <a:pPr marL="0" lvl="0" indent="0">
              <a:buNone/>
            </a:pPr>
            <a:endParaRPr lang="en-US" sz="2500" dirty="0" smtClean="0"/>
          </a:p>
          <a:p>
            <a:pPr lvl="0">
              <a:buFont typeface="Wingdings" panose="05000000000000000000" pitchFamily="2" charset="2"/>
              <a:buChar char="Ø"/>
            </a:pPr>
            <a:r>
              <a:rPr lang="en-GB" sz="2500" dirty="0"/>
              <a:t>P</a:t>
            </a:r>
            <a:r>
              <a:rPr lang="en-GB" sz="2500" dirty="0" smtClean="0"/>
              <a:t>romote the demand of sustainable tourism in Europe</a:t>
            </a:r>
          </a:p>
          <a:p>
            <a:pPr marL="0" lvl="0" indent="0">
              <a:buNone/>
            </a:pPr>
            <a:endParaRPr lang="en-GB" sz="2500" dirty="0" smtClean="0"/>
          </a:p>
          <a:p>
            <a:pPr lvl="0">
              <a:buFont typeface="Wingdings" panose="05000000000000000000" pitchFamily="2" charset="2"/>
              <a:buChar char="Ø"/>
            </a:pPr>
            <a:r>
              <a:rPr lang="en-GB" sz="2500" dirty="0"/>
              <a:t>I</a:t>
            </a:r>
            <a:r>
              <a:rPr lang="en-GB" sz="2500" dirty="0" smtClean="0"/>
              <a:t>nvolve green accommodations  sharing an eco-tourism vision, in order to enhance their visibility on the market and transfer good practices</a:t>
            </a:r>
            <a:endParaRPr lang="en-US" sz="2500" dirty="0" smtClean="0"/>
          </a:p>
          <a:p>
            <a:pPr marL="0" indent="0">
              <a:buNone/>
            </a:pPr>
            <a:endParaRPr lang="en-US" sz="2500" dirty="0"/>
          </a:p>
        </p:txBody>
      </p:sp>
    </p:spTree>
    <p:extLst>
      <p:ext uri="{BB962C8B-B14F-4D97-AF65-F5344CB8AC3E}">
        <p14:creationId xmlns:p14="http://schemas.microsoft.com/office/powerpoint/2010/main" val="245142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143000"/>
          </a:xfrm>
        </p:spPr>
        <p:txBody>
          <a:bodyPr>
            <a:normAutofit fontScale="90000"/>
          </a:bodyPr>
          <a:lstStyle/>
          <a:p>
            <a:r>
              <a:rPr lang="en-US" dirty="0"/>
              <a:t/>
            </a:r>
            <a:br>
              <a:rPr lang="en-US" dirty="0"/>
            </a:br>
            <a:r>
              <a:rPr lang="en-US" sz="2800" b="1" dirty="0"/>
              <a:t>The flow chart of the </a:t>
            </a:r>
            <a:r>
              <a:rPr lang="en-US" sz="2800" b="1" dirty="0" err="1"/>
              <a:t>EcoDots</a:t>
            </a:r>
            <a:r>
              <a:rPr lang="en-US" sz="2800" b="1" dirty="0"/>
              <a:t> work </a:t>
            </a:r>
            <a:r>
              <a:rPr lang="en-US" sz="2800" b="1" dirty="0" smtClean="0"/>
              <a:t>plan</a:t>
            </a:r>
            <a:br>
              <a:rPr lang="en-US" sz="2800" b="1" dirty="0" smtClean="0"/>
            </a:br>
            <a:endParaRPr lang="en-US" sz="2800" b="1" dirty="0"/>
          </a:p>
        </p:txBody>
      </p:sp>
      <p:sp>
        <p:nvSpPr>
          <p:cNvPr id="5" name="Content Placeholder 4"/>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95" t="11459" r="8199" b="8073"/>
          <a:stretch/>
        </p:blipFill>
        <p:spPr bwMode="auto">
          <a:xfrm>
            <a:off x="1" y="1484784"/>
            <a:ext cx="9036496" cy="502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26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1303</Words>
  <Application>Microsoft Office PowerPoint</Application>
  <PresentationFormat>On-screen Show (4:3)</PresentationFormat>
  <Paragraphs>103</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EcoDots</vt:lpstr>
      <vt:lpstr>PowerPoint Presentation</vt:lpstr>
      <vt:lpstr>PowerPoint Presentation</vt:lpstr>
      <vt:lpstr>PowerPoint Presentation</vt:lpstr>
      <vt:lpstr>PowerPoint Presentation</vt:lpstr>
      <vt:lpstr>PowerPoint Presentation</vt:lpstr>
      <vt:lpstr>PowerPoint Presentation</vt:lpstr>
      <vt:lpstr>Main objectives</vt:lpstr>
      <vt:lpstr> The flow chart of the EcoDots work plan </vt:lpstr>
      <vt:lpstr>PowerPoint Presentation</vt:lpstr>
      <vt:lpstr>PowerPoint Presentation</vt:lpstr>
      <vt:lpstr>PowerPoint Presentation</vt:lpstr>
      <vt:lpstr>PowerPoint Presentation</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7</dc:creator>
  <cp:lastModifiedBy>huckeni</cp:lastModifiedBy>
  <cp:revision>37</cp:revision>
  <dcterms:created xsi:type="dcterms:W3CDTF">2014-04-15T13:00:22Z</dcterms:created>
  <dcterms:modified xsi:type="dcterms:W3CDTF">2014-05-12T12:38:26Z</dcterms:modified>
</cp:coreProperties>
</file>